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80"/>
  </p:notesMasterIdLst>
  <p:handoutMasterIdLst>
    <p:handoutMasterId r:id="rId81"/>
  </p:handoutMasterIdLst>
  <p:sldIdLst>
    <p:sldId id="322" r:id="rId7"/>
    <p:sldId id="1396" r:id="rId8"/>
    <p:sldId id="2141412217" r:id="rId9"/>
    <p:sldId id="1397" r:id="rId10"/>
    <p:sldId id="2141412216" r:id="rId11"/>
    <p:sldId id="2135714628" r:id="rId12"/>
    <p:sldId id="2141412092" r:id="rId13"/>
    <p:sldId id="2135714632" r:id="rId14"/>
    <p:sldId id="2135714631" r:id="rId15"/>
    <p:sldId id="1881839681" r:id="rId16"/>
    <p:sldId id="2135714644" r:id="rId17"/>
    <p:sldId id="2141412218" r:id="rId18"/>
    <p:sldId id="360" r:id="rId19"/>
    <p:sldId id="2141412089" r:id="rId20"/>
    <p:sldId id="2135714620" r:id="rId21"/>
    <p:sldId id="566" r:id="rId22"/>
    <p:sldId id="1881839764" r:id="rId23"/>
    <p:sldId id="2141412166" r:id="rId24"/>
    <p:sldId id="2141412195" r:id="rId25"/>
    <p:sldId id="2141412167" r:id="rId26"/>
    <p:sldId id="2141412162" r:id="rId27"/>
    <p:sldId id="296" r:id="rId28"/>
    <p:sldId id="2141412219" r:id="rId29"/>
    <p:sldId id="2141412214" r:id="rId30"/>
    <p:sldId id="2141412168" r:id="rId31"/>
    <p:sldId id="2141412169" r:id="rId32"/>
    <p:sldId id="578" r:id="rId33"/>
    <p:sldId id="2141411951" r:id="rId34"/>
    <p:sldId id="10608" r:id="rId35"/>
    <p:sldId id="2141411956" r:id="rId36"/>
    <p:sldId id="2141411892" r:id="rId37"/>
    <p:sldId id="2141411895" r:id="rId38"/>
    <p:sldId id="7095" r:id="rId39"/>
    <p:sldId id="7099" r:id="rId40"/>
    <p:sldId id="7098" r:id="rId41"/>
    <p:sldId id="7101" r:id="rId42"/>
    <p:sldId id="2141412037" r:id="rId43"/>
    <p:sldId id="2141412038" r:id="rId44"/>
    <p:sldId id="2141412164" r:id="rId45"/>
    <p:sldId id="2076137137" r:id="rId46"/>
    <p:sldId id="2141412163" r:id="rId47"/>
    <p:sldId id="2141412220" r:id="rId48"/>
    <p:sldId id="532" r:id="rId49"/>
    <p:sldId id="551" r:id="rId50"/>
    <p:sldId id="556" r:id="rId51"/>
    <p:sldId id="561" r:id="rId52"/>
    <p:sldId id="562" r:id="rId53"/>
    <p:sldId id="560" r:id="rId54"/>
    <p:sldId id="563" r:id="rId55"/>
    <p:sldId id="2141411961" r:id="rId56"/>
    <p:sldId id="579" r:id="rId57"/>
    <p:sldId id="2141411955" r:id="rId58"/>
    <p:sldId id="2141411970" r:id="rId59"/>
    <p:sldId id="2141411973" r:id="rId60"/>
    <p:sldId id="2141412019" r:id="rId61"/>
    <p:sldId id="2141411958" r:id="rId62"/>
    <p:sldId id="2141412153" r:id="rId63"/>
    <p:sldId id="2141412131" r:id="rId64"/>
    <p:sldId id="2141412142" r:id="rId65"/>
    <p:sldId id="2141412137" r:id="rId66"/>
    <p:sldId id="2141412138" r:id="rId67"/>
    <p:sldId id="2141412221" r:id="rId68"/>
    <p:sldId id="2141412020" r:id="rId69"/>
    <p:sldId id="2141412021" r:id="rId70"/>
    <p:sldId id="2141412013" r:id="rId71"/>
    <p:sldId id="2141412014" r:id="rId72"/>
    <p:sldId id="2141412161" r:id="rId73"/>
    <p:sldId id="2141412171" r:id="rId74"/>
    <p:sldId id="2141412024" r:id="rId75"/>
    <p:sldId id="2141412213" r:id="rId76"/>
    <p:sldId id="2141412215" r:id="rId77"/>
    <p:sldId id="2141412222" r:id="rId78"/>
    <p:sldId id="318" r:id="rId79"/>
  </p:sldIdLst>
  <p:sldSz cx="12192000" cy="6858000"/>
  <p:notesSz cx="7315200" cy="9601200"/>
  <p:custDataLst>
    <p:tags r:id="rId8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Default Section" id="{21D4F174-ACF7-4FCC-9AC0-08B9C483636B}">
          <p14:sldIdLst>
            <p14:sldId id="322"/>
            <p14:sldId id="1396"/>
            <p14:sldId id="2141412217"/>
            <p14:sldId id="1397"/>
            <p14:sldId id="2141412216"/>
            <p14:sldId id="2135714628"/>
            <p14:sldId id="2141412092"/>
            <p14:sldId id="2135714632"/>
            <p14:sldId id="2135714631"/>
            <p14:sldId id="1881839681"/>
            <p14:sldId id="2135714644"/>
            <p14:sldId id="2141412218"/>
            <p14:sldId id="360"/>
            <p14:sldId id="2141412089"/>
            <p14:sldId id="2135714620"/>
            <p14:sldId id="566"/>
            <p14:sldId id="1881839764"/>
            <p14:sldId id="2141412166"/>
            <p14:sldId id="2141412195"/>
            <p14:sldId id="2141412167"/>
            <p14:sldId id="2141412162"/>
            <p14:sldId id="296"/>
            <p14:sldId id="2141412219"/>
            <p14:sldId id="2141412214"/>
            <p14:sldId id="2141412168"/>
            <p14:sldId id="2141412169"/>
            <p14:sldId id="578"/>
            <p14:sldId id="2141411951"/>
            <p14:sldId id="10608"/>
            <p14:sldId id="2141411956"/>
            <p14:sldId id="2141411892"/>
            <p14:sldId id="2141411895"/>
            <p14:sldId id="7095"/>
            <p14:sldId id="7099"/>
            <p14:sldId id="7098"/>
            <p14:sldId id="7101"/>
            <p14:sldId id="2141412037"/>
            <p14:sldId id="2141412038"/>
            <p14:sldId id="2141412164"/>
            <p14:sldId id="2076137137"/>
            <p14:sldId id="2141412163"/>
            <p14:sldId id="2141412220"/>
            <p14:sldId id="532"/>
            <p14:sldId id="551"/>
            <p14:sldId id="556"/>
            <p14:sldId id="561"/>
            <p14:sldId id="562"/>
            <p14:sldId id="560"/>
            <p14:sldId id="563"/>
            <p14:sldId id="2141411961"/>
            <p14:sldId id="579"/>
            <p14:sldId id="2141411955"/>
            <p14:sldId id="2141411970"/>
            <p14:sldId id="2141411973"/>
            <p14:sldId id="2141412019"/>
            <p14:sldId id="2141411958"/>
            <p14:sldId id="2141412153"/>
            <p14:sldId id="2141412131"/>
            <p14:sldId id="2141412142"/>
            <p14:sldId id="2141412137"/>
            <p14:sldId id="2141412138"/>
            <p14:sldId id="2141412221"/>
            <p14:sldId id="2141412020"/>
            <p14:sldId id="2141412021"/>
            <p14:sldId id="2141412013"/>
            <p14:sldId id="2141412014"/>
            <p14:sldId id="2141412161"/>
            <p14:sldId id="2141412171"/>
            <p14:sldId id="2141412024"/>
            <p14:sldId id="2141412213"/>
            <p14:sldId id="2141412215"/>
            <p14:sldId id="2141412222"/>
            <p14:sldId id="318"/>
          </p14:sldIdLst>
        </p14:section>
      </p14:sectionLst>
    </p:ex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894" userDrawn="1">
          <p15:clr>
            <a:srgbClr val="A4A3A4"/>
          </p15:clr>
        </p15:guide>
        <p15:guide id="7" orient="horz" userDrawn="1">
          <p15:clr>
            <a:srgbClr val="A4A3A4"/>
          </p15:clr>
        </p15:guide>
        <p15:guide id="8" pos="329" userDrawn="1">
          <p15:clr>
            <a:srgbClr val="A4A3A4"/>
          </p15:clr>
        </p15:guide>
        <p15:guide id="9" pos="7416" userDrawn="1">
          <p15:clr>
            <a:srgbClr val="A4A3A4"/>
          </p15:clr>
        </p15:guide>
        <p15:guide id="10" pos="3840" userDrawn="1">
          <p15:clr>
            <a:srgbClr val="A4A3A4"/>
          </p15:clr>
        </p15:guide>
        <p15:guide id="11" pos="453"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Tara Cunningham" initials="TC" lastIdx="1" clrIdx="11">
    <p:extLst>
      <p:ext uri="{19B8F6BF-5375-455C-9EA6-DF929625EA0E}">
        <p15:presenceInfo xmlns:p15="http://schemas.microsoft.com/office/powerpoint/2012/main" userId="S::tcunningham@clinicaloptions.com::9a6ac462-c5fc-4c6b-a4a7-aa9b486daad0" providerId="AD"/>
      </p:ext>
    </p:extLst>
  </p:cmAuthor>
  <p:cmAuthor id="13" name="Sophia Kelley" initials="SK" lastIdx="2" clrIdx="12">
    <p:extLst>
      <p:ext uri="{19B8F6BF-5375-455C-9EA6-DF929625EA0E}">
        <p15:presenceInfo xmlns:p15="http://schemas.microsoft.com/office/powerpoint/2012/main" userId="S::skelley@clinicaloptions.com::16bcb5eb-2eda-4b05-8f8e-003f962fc12c" providerId="AD"/>
      </p:ext>
    </p:extLst>
  </p:cmAuthor>
  <p:cmAuthor id="14" name="Jerfiz Constanzo" initials="JC" lastIdx="312" clrIdx="13">
    <p:extLst>
      <p:ext uri="{19B8F6BF-5375-455C-9EA6-DF929625EA0E}">
        <p15:presenceInfo xmlns:p15="http://schemas.microsoft.com/office/powerpoint/2012/main" userId="S::jconstanzo@clinicaloptions.com::7388c342-66f0-4154-bcdf-657d8197f1ae" providerId="AD"/>
      </p:ext>
    </p:extLst>
  </p:cmAuthor>
  <p:cmAuthor id="15" name="CLINICALOPTIONS\tquill" initials="C" lastIdx="68" clrIdx="14">
    <p:extLst>
      <p:ext uri="{19B8F6BF-5375-455C-9EA6-DF929625EA0E}">
        <p15:presenceInfo xmlns:p15="http://schemas.microsoft.com/office/powerpoint/2012/main" userId="CLINICALOPTIONS\tquill" providerId="None"/>
      </p:ext>
    </p:extLst>
  </p:cmAuthor>
  <p:cmAuthor id="16" name="Salani, Ritu" initials="SR" lastIdx="8" clrIdx="15">
    <p:extLst>
      <p:ext uri="{19B8F6BF-5375-455C-9EA6-DF929625EA0E}">
        <p15:presenceInfo xmlns:p15="http://schemas.microsoft.com/office/powerpoint/2012/main" userId="S-1-5-21-73586283-1284227242-1801674531-1015762" providerId="AD"/>
      </p:ext>
    </p:extLst>
  </p:cmAuthor>
  <p:cmAuthor id="17" name="jconstanzo@clinicaloptions.com" initials="j" lastIdx="17" clrIdx="16">
    <p:extLst>
      <p:ext uri="{19B8F6BF-5375-455C-9EA6-DF929625EA0E}">
        <p15:presenceInfo xmlns:p15="http://schemas.microsoft.com/office/powerpoint/2012/main" userId="jconstanzo@clinicaloptions.com" providerId="None"/>
      </p:ext>
    </p:extLst>
  </p:cmAuthor>
  <p:cmAuthor id="18" name="David Miller" initials="DM" lastIdx="11" clrIdx="17">
    <p:extLst>
      <p:ext uri="{19B8F6BF-5375-455C-9EA6-DF929625EA0E}">
        <p15:presenceInfo xmlns:p15="http://schemas.microsoft.com/office/powerpoint/2012/main" userId="S::David.Miller@UTSouthwestern.edu::2547eea6-87c9-44be-9f87-c972a771ce74" providerId="AD"/>
      </p:ext>
    </p:extLst>
  </p:cmAuthor>
  <p:cmAuthor id="19" name="aboecler@clinicaloptions.com" initials="a" lastIdx="2" clrIdx="18">
    <p:extLst>
      <p:ext uri="{19B8F6BF-5375-455C-9EA6-DF929625EA0E}">
        <p15:presenceInfo xmlns:p15="http://schemas.microsoft.com/office/powerpoint/2012/main" userId="aboecler@clinicaloptions.com" providerId="None"/>
      </p:ext>
    </p:extLst>
  </p:cmAuthor>
  <p:cmAuthor id="20" name="Christy Seals" initials="CS" lastIdx="16" clrIdx="19">
    <p:extLst>
      <p:ext uri="{19B8F6BF-5375-455C-9EA6-DF929625EA0E}">
        <p15:presenceInfo xmlns:p15="http://schemas.microsoft.com/office/powerpoint/2012/main" userId="S::cseals@clinicaloptions.com::0852e532-1f9e-4bbf-9b56-be19a9543a31" providerId="AD"/>
      </p:ext>
    </p:extLst>
  </p:cmAuthor>
  <p:cmAuthor id="21" name="CLINICALOPTIONS\gkelley" initials="C" lastIdx="3" clrIdx="20">
    <p:extLst>
      <p:ext uri="{19B8F6BF-5375-455C-9EA6-DF929625EA0E}">
        <p15:presenceInfo xmlns:p15="http://schemas.microsoft.com/office/powerpoint/2012/main" userId="CLINICALOPTIONS\gkelley" providerId="None"/>
      </p:ext>
    </p:extLst>
  </p:cmAuthor>
  <p:cmAuthor id="22" name="Dussadee Royal" initials="DR" lastIdx="3" clrIdx="21">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2804" autoAdjust="0"/>
  </p:normalViewPr>
  <p:slideViewPr>
    <p:cSldViewPr snapToGrid="0" showGuides="1">
      <p:cViewPr varScale="1">
        <p:scale>
          <a:sx n="91" d="100"/>
          <a:sy n="91" d="100"/>
        </p:scale>
        <p:origin x="1296" y="84"/>
      </p:cViewPr>
      <p:guideLst>
        <p:guide orient="horz" pos="4128"/>
        <p:guide orient="horz" pos="1008"/>
        <p:guide orient="horz" pos="4032"/>
        <p:guide orient="horz" pos="151"/>
        <p:guide orient="horz" pos="258"/>
        <p:guide orient="horz" pos="3894"/>
        <p:guide orient="horz"/>
        <p:guide pos="329"/>
        <p:guide pos="7416"/>
        <p:guide pos="3840"/>
        <p:guide pos="453"/>
        <p:guide pos="7233"/>
      </p:guideLst>
    </p:cSldViewPr>
  </p:slideViewPr>
  <p:outlineViewPr>
    <p:cViewPr>
      <p:scale>
        <a:sx n="33" d="100"/>
        <a:sy n="33" d="100"/>
      </p:scale>
      <p:origin x="0" y="0"/>
    </p:cViewPr>
  </p:outlineViewPr>
  <p:notesTextViewPr>
    <p:cViewPr>
      <p:scale>
        <a:sx n="75" d="100"/>
        <a:sy n="75" d="100"/>
      </p:scale>
      <p:origin x="0" y="0"/>
    </p:cViewPr>
  </p:notesTextViewPr>
  <p:sorterViewPr>
    <p:cViewPr varScale="1">
      <p:scale>
        <a:sx n="1" d="1"/>
        <a:sy n="1" d="1"/>
      </p:scale>
      <p:origin x="0" y="-1088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presProps" Target="presProps.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customXml" Target="../customXml/item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notesMaster" Target="notesMasters/notesMaster1.xml"/><Relationship Id="rId85"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handoutMaster" Target="handoutMasters/handoutMaster1.xml"/><Relationship Id="rId86"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tableStyles" Target="tableStyles.xml"/><Relationship Id="rId61" Type="http://schemas.openxmlformats.org/officeDocument/2006/relationships/slide" Target="slides/slide55.xml"/><Relationship Id="rId82"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8035453269245725"/>
          <c:y val="0"/>
          <c:w val="0.66665932325799959"/>
          <c:h val="0.9192955992526719"/>
        </c:manualLayout>
      </c:layout>
      <c:barChart>
        <c:barDir val="bar"/>
        <c:grouping val="clustered"/>
        <c:varyColors val="0"/>
        <c:ser>
          <c:idx val="0"/>
          <c:order val="0"/>
          <c:tx>
            <c:strRef>
              <c:f>Sheet1!$A$3</c:f>
              <c:strCache>
                <c:ptCount val="1"/>
                <c:pt idx="0">
                  <c:v>Bev throughout</c:v>
                </c:pt>
              </c:strCache>
            </c:strRef>
          </c:tx>
          <c:spPr>
            <a:solidFill>
              <a:srgbClr val="E1471D"/>
            </a:solidFill>
            <a:ln>
              <a:solidFill>
                <a:schemeClr val="tx1"/>
              </a:solidFill>
            </a:ln>
            <a:effectLst/>
          </c:spPr>
          <c:invertIfNegative val="0"/>
          <c:dPt>
            <c:idx val="0"/>
            <c:invertIfNegative val="0"/>
            <c:bubble3D val="0"/>
            <c:extLst>
              <c:ext xmlns:c16="http://schemas.microsoft.com/office/drawing/2014/chart" uri="{C3380CC4-5D6E-409C-BE32-E72D297353CC}">
                <c16:uniqueId val="{00000001-6F3C-4D5C-A7A1-6ACD0D1885F4}"/>
              </c:ext>
            </c:extLst>
          </c:dPt>
          <c:dPt>
            <c:idx val="1"/>
            <c:invertIfNegative val="0"/>
            <c:bubble3D val="0"/>
            <c:extLst>
              <c:ext xmlns:c16="http://schemas.microsoft.com/office/drawing/2014/chart" uri="{C3380CC4-5D6E-409C-BE32-E72D297353CC}">
                <c16:uniqueId val="{00000003-6F3C-4D5C-A7A1-6ACD0D1885F4}"/>
              </c:ext>
            </c:extLst>
          </c:dPt>
          <c:dPt>
            <c:idx val="2"/>
            <c:invertIfNegative val="0"/>
            <c:bubble3D val="0"/>
            <c:extLst>
              <c:ext xmlns:c16="http://schemas.microsoft.com/office/drawing/2014/chart" uri="{C3380CC4-5D6E-409C-BE32-E72D297353CC}">
                <c16:uniqueId val="{00000005-6F3C-4D5C-A7A1-6ACD0D1885F4}"/>
              </c:ext>
            </c:extLst>
          </c:dPt>
          <c:dPt>
            <c:idx val="3"/>
            <c:invertIfNegative val="0"/>
            <c:bubble3D val="0"/>
            <c:extLst>
              <c:ext xmlns:c16="http://schemas.microsoft.com/office/drawing/2014/chart" uri="{C3380CC4-5D6E-409C-BE32-E72D297353CC}">
                <c16:uniqueId val="{00000007-6F3C-4D5C-A7A1-6ACD0D1885F4}"/>
              </c:ext>
            </c:extLst>
          </c:dPt>
          <c:dPt>
            <c:idx val="4"/>
            <c:invertIfNegative val="0"/>
            <c:bubble3D val="0"/>
            <c:spPr>
              <a:solidFill>
                <a:srgbClr val="00823B"/>
              </a:solidFill>
              <a:ln>
                <a:solidFill>
                  <a:schemeClr val="tx1"/>
                </a:solidFill>
              </a:ln>
              <a:effectLst/>
            </c:spPr>
            <c:extLst>
              <c:ext xmlns:c16="http://schemas.microsoft.com/office/drawing/2014/chart" uri="{C3380CC4-5D6E-409C-BE32-E72D297353CC}">
                <c16:uniqueId val="{00000009-6F3C-4D5C-A7A1-6ACD0D1885F4}"/>
              </c:ext>
            </c:extLst>
          </c:dPt>
          <c:dPt>
            <c:idx val="5"/>
            <c:invertIfNegative val="0"/>
            <c:bubble3D val="0"/>
            <c:spPr>
              <a:solidFill>
                <a:srgbClr val="00823B"/>
              </a:solidFill>
              <a:ln>
                <a:solidFill>
                  <a:schemeClr val="tx1"/>
                </a:solidFill>
              </a:ln>
              <a:effectLst/>
            </c:spPr>
            <c:extLst>
              <c:ext xmlns:c16="http://schemas.microsoft.com/office/drawing/2014/chart" uri="{C3380CC4-5D6E-409C-BE32-E72D297353CC}">
                <c16:uniqueId val="{0000000B-6F3C-4D5C-A7A1-6ACD0D1885F4}"/>
              </c:ext>
            </c:extLst>
          </c:dPt>
          <c:dPt>
            <c:idx val="6"/>
            <c:invertIfNegative val="0"/>
            <c:bubble3D val="0"/>
            <c:spPr>
              <a:solidFill>
                <a:srgbClr val="00823B"/>
              </a:solidFill>
              <a:ln>
                <a:solidFill>
                  <a:schemeClr val="tx1"/>
                </a:solidFill>
              </a:ln>
              <a:effectLst/>
            </c:spPr>
            <c:extLst>
              <c:ext xmlns:c16="http://schemas.microsoft.com/office/drawing/2014/chart" uri="{C3380CC4-5D6E-409C-BE32-E72D297353CC}">
                <c16:uniqueId val="{0000000D-6F3C-4D5C-A7A1-6ACD0D1885F4}"/>
              </c:ext>
            </c:extLst>
          </c:dPt>
          <c:dPt>
            <c:idx val="7"/>
            <c:invertIfNegative val="0"/>
            <c:bubble3D val="0"/>
            <c:spPr>
              <a:solidFill>
                <a:srgbClr val="00823B"/>
              </a:solidFill>
              <a:ln>
                <a:solidFill>
                  <a:schemeClr val="tx1"/>
                </a:solidFill>
              </a:ln>
              <a:effectLst/>
            </c:spPr>
            <c:extLst>
              <c:ext xmlns:c16="http://schemas.microsoft.com/office/drawing/2014/chart" uri="{C3380CC4-5D6E-409C-BE32-E72D297353CC}">
                <c16:uniqueId val="{0000000F-6F3C-4D5C-A7A1-6ACD0D1885F4}"/>
              </c:ext>
            </c:extLst>
          </c:dPt>
          <c:dPt>
            <c:idx val="8"/>
            <c:invertIfNegative val="0"/>
            <c:bubble3D val="0"/>
            <c:extLst>
              <c:ext xmlns:c16="http://schemas.microsoft.com/office/drawing/2014/chart" uri="{C3380CC4-5D6E-409C-BE32-E72D297353CC}">
                <c16:uniqueId val="{00000011-6F3C-4D5C-A7A1-6ACD0D1885F4}"/>
              </c:ext>
            </c:extLst>
          </c:dPt>
          <c:dPt>
            <c:idx val="9"/>
            <c:invertIfNegative val="0"/>
            <c:bubble3D val="0"/>
            <c:extLst>
              <c:ext xmlns:c16="http://schemas.microsoft.com/office/drawing/2014/chart" uri="{C3380CC4-5D6E-409C-BE32-E72D297353CC}">
                <c16:uniqueId val="{00000013-6F3C-4D5C-A7A1-6ACD0D1885F4}"/>
              </c:ext>
            </c:extLst>
          </c:dPt>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Sheet1!$B$1:$J$2</c:f>
              <c:strCache>
                <c:ptCount val="9"/>
                <c:pt idx="0">
                  <c:v>ITT</c:v>
                </c:pt>
                <c:pt idx="1">
                  <c:v>BRCA wild-type
HRD</c:v>
                </c:pt>
                <c:pt idx="2">
                  <c:v>HRD</c:v>
                </c:pt>
                <c:pt idx="3">
                  <c:v>BRCA mutated</c:v>
                </c:pt>
                <c:pt idx="4">
                  <c:v>HRp/unknown</c:v>
                </c:pt>
                <c:pt idx="5">
                  <c:v>ITT</c:v>
                </c:pt>
                <c:pt idx="6">
                  <c:v>HRD</c:v>
                </c:pt>
                <c:pt idx="7">
                  <c:v>BRCA mutated</c:v>
                </c:pt>
                <c:pt idx="8">
                  <c:v>BRCA mutated</c:v>
                </c:pt>
              </c:strCache>
            </c:strRef>
          </c:cat>
          <c:val>
            <c:numRef>
              <c:f>Sheet1!$B$3:$J$3</c:f>
              <c:numCache>
                <c:formatCode>0.0</c:formatCode>
                <c:ptCount val="9"/>
                <c:pt idx="0">
                  <c:v>13.8</c:v>
                </c:pt>
                <c:pt idx="1">
                  <c:v>19.600000000000001</c:v>
                </c:pt>
                <c:pt idx="2">
                  <c:v>21.9</c:v>
                </c:pt>
                <c:pt idx="3">
                  <c:v>22.1</c:v>
                </c:pt>
                <c:pt idx="4">
                  <c:v>16.899999999999999</c:v>
                </c:pt>
                <c:pt idx="5">
                  <c:v>22.1</c:v>
                </c:pt>
                <c:pt idx="6">
                  <c:v>37.200000000000003</c:v>
                </c:pt>
                <c:pt idx="7">
                  <c:v>37.200000000000003</c:v>
                </c:pt>
              </c:numCache>
            </c:numRef>
          </c:val>
          <c:extLst>
            <c:ext xmlns:c16="http://schemas.microsoft.com/office/drawing/2014/chart" uri="{C3380CC4-5D6E-409C-BE32-E72D297353CC}">
              <c16:uniqueId val="{00000014-6F3C-4D5C-A7A1-6ACD0D1885F4}"/>
            </c:ext>
          </c:extLst>
        </c:ser>
        <c:ser>
          <c:idx val="1"/>
          <c:order val="1"/>
          <c:tx>
            <c:strRef>
              <c:f>Sheet1!$A$4</c:f>
              <c:strCache>
                <c:ptCount val="1"/>
                <c:pt idx="0">
                  <c:v>Bev initiation</c:v>
                </c:pt>
              </c:strCache>
            </c:strRef>
          </c:tx>
          <c:spPr>
            <a:solidFill>
              <a:srgbClr val="682E74"/>
            </a:solidFill>
            <a:ln>
              <a:solidFill>
                <a:schemeClr val="tx1"/>
              </a:solidFill>
            </a:ln>
            <a:effectLst/>
          </c:spPr>
          <c:invertIfNegative val="0"/>
          <c:dPt>
            <c:idx val="0"/>
            <c:invertIfNegative val="0"/>
            <c:bubble3D val="0"/>
            <c:extLst>
              <c:ext xmlns:c16="http://schemas.microsoft.com/office/drawing/2014/chart" uri="{C3380CC4-5D6E-409C-BE32-E72D297353CC}">
                <c16:uniqueId val="{00000016-6F3C-4D5C-A7A1-6ACD0D1885F4}"/>
              </c:ext>
            </c:extLst>
          </c:dPt>
          <c:dPt>
            <c:idx val="1"/>
            <c:invertIfNegative val="0"/>
            <c:bubble3D val="0"/>
            <c:extLst>
              <c:ext xmlns:c16="http://schemas.microsoft.com/office/drawing/2014/chart" uri="{C3380CC4-5D6E-409C-BE32-E72D297353CC}">
                <c16:uniqueId val="{00000018-6F3C-4D5C-A7A1-6ACD0D1885F4}"/>
              </c:ext>
            </c:extLst>
          </c:dPt>
          <c:dPt>
            <c:idx val="5"/>
            <c:invertIfNegative val="0"/>
            <c:bubble3D val="0"/>
            <c:extLst>
              <c:ext xmlns:c16="http://schemas.microsoft.com/office/drawing/2014/chart" uri="{C3380CC4-5D6E-409C-BE32-E72D297353CC}">
                <c16:uniqueId val="{0000001A-6F3C-4D5C-A7A1-6ACD0D1885F4}"/>
              </c:ext>
            </c:extLst>
          </c:dPt>
          <c:dPt>
            <c:idx val="6"/>
            <c:invertIfNegative val="0"/>
            <c:bubble3D val="0"/>
            <c:extLst>
              <c:ext xmlns:c16="http://schemas.microsoft.com/office/drawing/2014/chart" uri="{C3380CC4-5D6E-409C-BE32-E72D297353CC}">
                <c16:uniqueId val="{0000001C-6F3C-4D5C-A7A1-6ACD0D1885F4}"/>
              </c:ext>
            </c:extLst>
          </c:dPt>
          <c:dPt>
            <c:idx val="7"/>
            <c:invertIfNegative val="0"/>
            <c:bubble3D val="0"/>
            <c:extLst>
              <c:ext xmlns:c16="http://schemas.microsoft.com/office/drawing/2014/chart" uri="{C3380CC4-5D6E-409C-BE32-E72D297353CC}">
                <c16:uniqueId val="{0000001E-6F3C-4D5C-A7A1-6ACD0D1885F4}"/>
              </c:ext>
            </c:extLst>
          </c:dPt>
          <c:dPt>
            <c:idx val="8"/>
            <c:invertIfNegative val="0"/>
            <c:bubble3D val="0"/>
            <c:extLst>
              <c:ext xmlns:c16="http://schemas.microsoft.com/office/drawing/2014/chart" uri="{C3380CC4-5D6E-409C-BE32-E72D297353CC}">
                <c16:uniqueId val="{00000020-6F3C-4D5C-A7A1-6ACD0D1885F4}"/>
              </c:ext>
            </c:extLst>
          </c:dPt>
          <c:dLbls>
            <c:dLbl>
              <c:idx val="0"/>
              <c:tx>
                <c:rich>
                  <a:bodyPr/>
                  <a:lstStyle/>
                  <a:p>
                    <a:fld id="{8DE974D6-016F-44AF-8EEC-7B212E86A803}" type="VALUE">
                      <a:rPr lang="en-US" smtClean="0"/>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6-6F3C-4D5C-A7A1-6ACD0D1885F4}"/>
                </c:ext>
              </c:extLst>
            </c:dLbl>
            <c:dLbl>
              <c:idx val="1"/>
              <c:layout>
                <c:manualLayout>
                  <c:x val="5.6079663577462917E-8"/>
                  <c:y val="-6.5668112513925661E-3"/>
                </c:manualLayout>
              </c:layout>
              <c:spPr>
                <a:noFill/>
                <a:ln>
                  <a:noFill/>
                </a:ln>
                <a:effectLst/>
              </c:spPr>
              <c:txPr>
                <a:bodyPr rot="0" spcFirstLastPara="1" vertOverflow="ellipsis" vert="horz" wrap="square" lIns="38100" tIns="19050" rIns="38100" bIns="19050" anchor="ctr" anchorCtr="1">
                  <a:noAutofit/>
                </a:bodyPr>
                <a:lstStyle/>
                <a:p>
                  <a:pPr>
                    <a:defRPr sz="105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2.7477128469985262E-2"/>
                      <c:h val="4.8661029267095819E-2"/>
                    </c:manualLayout>
                  </c15:layout>
                </c:ext>
                <c:ext xmlns:c16="http://schemas.microsoft.com/office/drawing/2014/chart" uri="{C3380CC4-5D6E-409C-BE32-E72D297353CC}">
                  <c16:uniqueId val="{00000018-6F3C-4D5C-A7A1-6ACD0D1885F4}"/>
                </c:ext>
              </c:extLst>
            </c:dLbl>
            <c:dLbl>
              <c:idx val="2"/>
              <c:layout>
                <c:manualLayout>
                  <c:x val="-4.2732703685824155E-3"/>
                  <c:y val="-6.566940521875400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6F3C-4D5C-A7A1-6ACD0D1885F4}"/>
                </c:ext>
              </c:extLst>
            </c:dLbl>
            <c:dLbl>
              <c:idx val="3"/>
              <c:layout>
                <c:manualLayout>
                  <c:x val="-1.4244234561941037E-3"/>
                  <c:y val="-9.8502815123302067E-3"/>
                </c:manualLayout>
              </c:layout>
              <c:spPr>
                <a:noFill/>
                <a:ln>
                  <a:noFill/>
                </a:ln>
                <a:effectLst/>
              </c:spPr>
              <c:txPr>
                <a:bodyPr rot="0" spcFirstLastPara="1" vertOverflow="ellipsis" vert="horz" wrap="square" lIns="38100" tIns="19050" rIns="38100" bIns="19050" anchor="ctr" anchorCtr="1">
                  <a:noAutofit/>
                </a:bodyPr>
                <a:lstStyle/>
                <a:p>
                  <a:pPr>
                    <a:defRPr sz="105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3.5055061256938178E-2"/>
                      <c:h val="4.8661029267095819E-2"/>
                    </c:manualLayout>
                  </c15:layout>
                </c:ext>
                <c:ext xmlns:c16="http://schemas.microsoft.com/office/drawing/2014/chart" uri="{C3380CC4-5D6E-409C-BE32-E72D297353CC}">
                  <c16:uniqueId val="{00000022-6F3C-4D5C-A7A1-6ACD0D1885F4}"/>
                </c:ext>
              </c:extLst>
            </c:dLbl>
            <c:dLbl>
              <c:idx val="4"/>
              <c:layout>
                <c:manualLayout>
                  <c:x val="-2.848846912388364E-3"/>
                  <c:y val="-3.283470260937700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6F3C-4D5C-A7A1-6ACD0D1885F4}"/>
                </c:ext>
              </c:extLst>
            </c:dLbl>
            <c:dLbl>
              <c:idx val="5"/>
              <c:layout>
                <c:manualLayout>
                  <c:x val="0"/>
                  <c:y val="-6.566940521875280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6F3C-4D5C-A7A1-6ACD0D1885F4}"/>
                </c:ext>
              </c:extLst>
            </c:dLbl>
            <c:dLbl>
              <c:idx val="6"/>
              <c:layout>
                <c:manualLayout>
                  <c:x val="0"/>
                  <c:y val="-3.283470260937640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6F3C-4D5C-A7A1-6ACD0D1885F4}"/>
                </c:ext>
              </c:extLst>
            </c:dLbl>
            <c:dLbl>
              <c:idx val="7"/>
              <c:layout>
                <c:manualLayout>
                  <c:x val="-1.0445651343034799E-16"/>
                  <c:y val="-6.566940521875280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6F3C-4D5C-A7A1-6ACD0D1885F4}"/>
                </c:ext>
              </c:extLst>
            </c:dLbl>
            <c:dLbl>
              <c:idx val="8"/>
              <c:layout>
                <c:manualLayout>
                  <c:x val="0"/>
                  <c:y val="-6.56694052187529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6F3C-4D5C-A7A1-6ACD0D1885F4}"/>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Sheet1!$B$1:$J$2</c:f>
              <c:strCache>
                <c:ptCount val="9"/>
                <c:pt idx="0">
                  <c:v>ITT</c:v>
                </c:pt>
                <c:pt idx="1">
                  <c:v>BRCA wild-type
HRD</c:v>
                </c:pt>
                <c:pt idx="2">
                  <c:v>HRD</c:v>
                </c:pt>
                <c:pt idx="3">
                  <c:v>BRCA mutated</c:v>
                </c:pt>
                <c:pt idx="4">
                  <c:v>HRp/unknown</c:v>
                </c:pt>
                <c:pt idx="5">
                  <c:v>ITT</c:v>
                </c:pt>
                <c:pt idx="6">
                  <c:v>HRD</c:v>
                </c:pt>
                <c:pt idx="7">
                  <c:v>BRCA mutated</c:v>
                </c:pt>
                <c:pt idx="8">
                  <c:v>BRCA mutated</c:v>
                </c:pt>
              </c:strCache>
            </c:strRef>
          </c:cat>
          <c:val>
            <c:numRef>
              <c:f>Sheet1!$B$4:$J$4</c:f>
              <c:numCache>
                <c:formatCode>0.0</c:formatCode>
                <c:ptCount val="9"/>
                <c:pt idx="0">
                  <c:v>8.1999999999999993</c:v>
                </c:pt>
                <c:pt idx="1">
                  <c:v>8.1999999999999993</c:v>
                </c:pt>
                <c:pt idx="2">
                  <c:v>10.4</c:v>
                </c:pt>
                <c:pt idx="3">
                  <c:v>10.9</c:v>
                </c:pt>
                <c:pt idx="4">
                  <c:v>16</c:v>
                </c:pt>
                <c:pt idx="5">
                  <c:v>16.600000000000001</c:v>
                </c:pt>
                <c:pt idx="6">
                  <c:v>17.7</c:v>
                </c:pt>
                <c:pt idx="7">
                  <c:v>21.7</c:v>
                </c:pt>
                <c:pt idx="8">
                  <c:v>13.8</c:v>
                </c:pt>
              </c:numCache>
            </c:numRef>
          </c:val>
          <c:extLst>
            <c:ext xmlns:c16="http://schemas.microsoft.com/office/drawing/2014/chart" uri="{C3380CC4-5D6E-409C-BE32-E72D297353CC}">
              <c16:uniqueId val="{00000024-6F3C-4D5C-A7A1-6ACD0D1885F4}"/>
            </c:ext>
          </c:extLst>
        </c:ser>
        <c:ser>
          <c:idx val="2"/>
          <c:order val="2"/>
          <c:tx>
            <c:strRef>
              <c:f>Sheet1!$A$5</c:f>
              <c:strCache>
                <c:ptCount val="1"/>
                <c:pt idx="0">
                  <c:v>Placebo</c:v>
                </c:pt>
              </c:strCache>
            </c:strRef>
          </c:tx>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Sheet1!$B$1:$J$2</c:f>
              <c:strCache>
                <c:ptCount val="9"/>
                <c:pt idx="0">
                  <c:v>ITT</c:v>
                </c:pt>
                <c:pt idx="1">
                  <c:v>BRCA wild-type
HRD</c:v>
                </c:pt>
                <c:pt idx="2">
                  <c:v>HRD</c:v>
                </c:pt>
                <c:pt idx="3">
                  <c:v>BRCA mutated</c:v>
                </c:pt>
                <c:pt idx="4">
                  <c:v>HRp/unknown</c:v>
                </c:pt>
                <c:pt idx="5">
                  <c:v>ITT</c:v>
                </c:pt>
                <c:pt idx="6">
                  <c:v>HRD</c:v>
                </c:pt>
                <c:pt idx="7">
                  <c:v>BRCA mutated</c:v>
                </c:pt>
                <c:pt idx="8">
                  <c:v>BRCA mutated</c:v>
                </c:pt>
              </c:strCache>
            </c:strRef>
          </c:cat>
          <c:val>
            <c:numRef>
              <c:f>Sheet1!$B$5:$J$5</c:f>
              <c:numCache>
                <c:formatCode>General</c:formatCode>
                <c:ptCount val="9"/>
              </c:numCache>
            </c:numRef>
          </c:val>
          <c:extLst>
            <c:ext xmlns:c16="http://schemas.microsoft.com/office/drawing/2014/chart" uri="{C3380CC4-5D6E-409C-BE32-E72D297353CC}">
              <c16:uniqueId val="{00000025-6F3C-4D5C-A7A1-6ACD0D1885F4}"/>
            </c:ext>
          </c:extLst>
        </c:ser>
        <c:dLbls>
          <c:showLegendKey val="0"/>
          <c:showVal val="0"/>
          <c:showCatName val="0"/>
          <c:showSerName val="0"/>
          <c:showPercent val="0"/>
          <c:showBubbleSize val="0"/>
        </c:dLbls>
        <c:gapWidth val="20"/>
        <c:axId val="444995648"/>
        <c:axId val="755940464"/>
      </c:barChart>
      <c:catAx>
        <c:axId val="444995648"/>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400" b="1"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755940464"/>
        <c:crosses val="autoZero"/>
        <c:auto val="1"/>
        <c:lblAlgn val="ctr"/>
        <c:lblOffset val="100"/>
        <c:noMultiLvlLbl val="0"/>
      </c:catAx>
      <c:valAx>
        <c:axId val="755940464"/>
        <c:scaling>
          <c:orientation val="minMax"/>
          <c:max val="40"/>
        </c:scaling>
        <c:delete val="0"/>
        <c:axPos val="b"/>
        <c:numFmt formatCode="0.0" sourceLinked="1"/>
        <c:majorTickMark val="out"/>
        <c:minorTickMark val="none"/>
        <c:tickLblPos val="nextTo"/>
        <c:spPr>
          <a:noFill/>
          <a:ln w="28575">
            <a:solidFill>
              <a:srgbClr val="000000"/>
            </a:solidFill>
          </a:ln>
          <a:effectLst/>
        </c:spPr>
        <c:txPr>
          <a:bodyPr rot="-60000000" spcFirstLastPara="1" vertOverflow="ellipsis" vert="horz" wrap="square" anchor="ctr" anchorCtr="1"/>
          <a:lstStyle/>
          <a:p>
            <a:pPr>
              <a:defRPr sz="12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444995648"/>
        <c:crosses val="autoZero"/>
        <c:crossBetween val="between"/>
        <c:majorUnit val="4"/>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7864AF-41FB-4FEA-B72E-0E405F80D162}"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284D3300-D787-43BA-9F8C-166888B5067F}">
      <dgm:prSet phldrT="[Text]" custT="1"/>
      <dgm:spPr>
        <a:solidFill>
          <a:schemeClr val="accent1"/>
        </a:solidFill>
      </dgm:spPr>
      <dgm:t>
        <a:bodyPr/>
        <a:lstStyle/>
        <a:p>
          <a:r>
            <a:rPr lang="en-US" sz="3200" b="1" dirty="0">
              <a:solidFill>
                <a:schemeClr val="tx1"/>
              </a:solidFill>
              <a:latin typeface="Calibri" panose="020F0502020204030204" pitchFamily="34" charset="0"/>
              <a:cs typeface="Calibri" panose="020F0502020204030204" pitchFamily="34" charset="0"/>
            </a:rPr>
            <a:t>Single-Gene Testing</a:t>
          </a:r>
        </a:p>
      </dgm:t>
    </dgm:pt>
    <dgm:pt modelId="{37D3629D-69D6-401F-BD2E-9A645764BBE4}" type="parTrans" cxnId="{09257D43-C7DF-4940-A35A-AB31713C01E3}">
      <dgm:prSet/>
      <dgm:spPr/>
      <dgm:t>
        <a:bodyPr/>
        <a:lstStyle/>
        <a:p>
          <a:endParaRPr lang="en-US">
            <a:solidFill>
              <a:schemeClr val="bg1"/>
            </a:solidFill>
          </a:endParaRPr>
        </a:p>
      </dgm:t>
    </dgm:pt>
    <dgm:pt modelId="{A057E758-C588-44B3-9C3D-F055723EDBDF}" type="sibTrans" cxnId="{09257D43-C7DF-4940-A35A-AB31713C01E3}">
      <dgm:prSet/>
      <dgm:spPr/>
      <dgm:t>
        <a:bodyPr/>
        <a:lstStyle/>
        <a:p>
          <a:endParaRPr lang="en-US">
            <a:solidFill>
              <a:schemeClr val="bg1"/>
            </a:solidFill>
          </a:endParaRPr>
        </a:p>
      </dgm:t>
    </dgm:pt>
    <dgm:pt modelId="{DEB2D683-66C4-4D9B-BADA-C7F35E58E8EE}">
      <dgm:prSet phldrT="[Text]" custT="1"/>
      <dgm:spPr>
        <a:solidFill>
          <a:schemeClr val="accent3"/>
        </a:solidFill>
      </dgm:spPr>
      <dgm:t>
        <a:bodyPr/>
        <a:lstStyle/>
        <a:p>
          <a:r>
            <a:rPr lang="en-US" sz="3200" b="1" dirty="0">
              <a:solidFill>
                <a:schemeClr val="tx1"/>
              </a:solidFill>
              <a:latin typeface="Calibri" panose="020F0502020204030204" pitchFamily="34" charset="0"/>
              <a:cs typeface="Calibri" panose="020F0502020204030204" pitchFamily="34" charset="0"/>
            </a:rPr>
            <a:t>Panel Testing</a:t>
          </a:r>
        </a:p>
      </dgm:t>
    </dgm:pt>
    <dgm:pt modelId="{9E0CDB19-BCD1-45C9-BD2E-2E7E0F955228}" type="parTrans" cxnId="{E66BD301-B3AD-4F33-A7FA-168F92E8F0D5}">
      <dgm:prSet/>
      <dgm:spPr/>
      <dgm:t>
        <a:bodyPr/>
        <a:lstStyle/>
        <a:p>
          <a:endParaRPr lang="en-US">
            <a:solidFill>
              <a:schemeClr val="bg1"/>
            </a:solidFill>
          </a:endParaRPr>
        </a:p>
      </dgm:t>
    </dgm:pt>
    <dgm:pt modelId="{195E9C5C-2786-49B0-AFBB-D5CA7E9E9A3D}" type="sibTrans" cxnId="{E66BD301-B3AD-4F33-A7FA-168F92E8F0D5}">
      <dgm:prSet/>
      <dgm:spPr/>
      <dgm:t>
        <a:bodyPr/>
        <a:lstStyle/>
        <a:p>
          <a:endParaRPr lang="en-US">
            <a:solidFill>
              <a:schemeClr val="bg1"/>
            </a:solidFill>
          </a:endParaRPr>
        </a:p>
      </dgm:t>
    </dgm:pt>
    <dgm:pt modelId="{DBAE1D3B-122B-4362-BC98-8ACD5E8CD90E}">
      <dgm:prSet phldrT="[Text]" custT="1"/>
      <dgm:spPr>
        <a:solidFill>
          <a:schemeClr val="accent2">
            <a:lumMod val="40000"/>
            <a:lumOff val="60000"/>
          </a:schemeClr>
        </a:solidFill>
        <a:ln>
          <a:noFill/>
        </a:ln>
      </dgm:spPr>
      <dgm:t>
        <a:bodyPr/>
        <a:lstStyle/>
        <a:p>
          <a:r>
            <a:rPr lang="en-US" sz="2400" dirty="0">
              <a:solidFill>
                <a:schemeClr val="bg1"/>
              </a:solidFill>
              <a:latin typeface="Calibri" panose="020F0502020204030204" pitchFamily="34" charset="0"/>
              <a:cs typeface="Calibri" panose="020F0502020204030204" pitchFamily="34" charset="0"/>
            </a:rPr>
            <a:t>Tests for </a:t>
          </a:r>
          <a:br>
            <a:rPr lang="en-US" sz="2400" dirty="0">
              <a:solidFill>
                <a:schemeClr val="bg1"/>
              </a:solidFill>
              <a:latin typeface="Calibri" panose="020F0502020204030204" pitchFamily="34" charset="0"/>
              <a:cs typeface="Calibri" panose="020F0502020204030204" pitchFamily="34" charset="0"/>
            </a:rPr>
          </a:br>
          <a:r>
            <a:rPr lang="en-US" sz="2400" dirty="0">
              <a:solidFill>
                <a:schemeClr val="bg1"/>
              </a:solidFill>
              <a:latin typeface="Calibri" panose="020F0502020204030204" pitchFamily="34" charset="0"/>
              <a:cs typeface="Calibri" panose="020F0502020204030204" pitchFamily="34" charset="0"/>
            </a:rPr>
            <a:t>mutation-specific gene</a:t>
          </a:r>
        </a:p>
      </dgm:t>
    </dgm:pt>
    <dgm:pt modelId="{BDF09641-CFC8-4F23-B06D-F892706B47E0}" type="parTrans" cxnId="{31FDD81E-E5BE-4545-A089-1F5D34A37F6D}">
      <dgm:prSet/>
      <dgm:spPr/>
      <dgm:t>
        <a:bodyPr/>
        <a:lstStyle/>
        <a:p>
          <a:endParaRPr lang="en-US">
            <a:solidFill>
              <a:schemeClr val="bg1"/>
            </a:solidFill>
          </a:endParaRPr>
        </a:p>
      </dgm:t>
    </dgm:pt>
    <dgm:pt modelId="{B21690A3-6857-44CF-911A-7C4C217B19D1}" type="sibTrans" cxnId="{31FDD81E-E5BE-4545-A089-1F5D34A37F6D}">
      <dgm:prSet/>
      <dgm:spPr/>
      <dgm:t>
        <a:bodyPr/>
        <a:lstStyle/>
        <a:p>
          <a:endParaRPr lang="en-US">
            <a:solidFill>
              <a:schemeClr val="bg1"/>
            </a:solidFill>
          </a:endParaRPr>
        </a:p>
      </dgm:t>
    </dgm:pt>
    <dgm:pt modelId="{BB00064E-BF84-469B-AA20-F999F6BB7801}">
      <dgm:prSet phldrT="[Text]" custT="1"/>
      <dgm:spPr>
        <a:solidFill>
          <a:schemeClr val="accent3">
            <a:lumMod val="40000"/>
            <a:lumOff val="60000"/>
          </a:schemeClr>
        </a:solidFill>
        <a:ln>
          <a:noFill/>
        </a:ln>
      </dgm:spPr>
      <dgm:t>
        <a:bodyPr/>
        <a:lstStyle/>
        <a:p>
          <a:r>
            <a:rPr lang="en-US" sz="2400" dirty="0">
              <a:solidFill>
                <a:schemeClr val="bg1"/>
              </a:solidFill>
              <a:latin typeface="Calibri" panose="020F0502020204030204" pitchFamily="34" charset="0"/>
              <a:cs typeface="Calibri" panose="020F0502020204030204" pitchFamily="34" charset="0"/>
            </a:rPr>
            <a:t>Tests mutation status </a:t>
          </a:r>
          <a:br>
            <a:rPr lang="en-US" sz="2400" dirty="0">
              <a:solidFill>
                <a:schemeClr val="bg1"/>
              </a:solidFill>
              <a:latin typeface="Calibri" panose="020F0502020204030204" pitchFamily="34" charset="0"/>
              <a:cs typeface="Calibri" panose="020F0502020204030204" pitchFamily="34" charset="0"/>
            </a:rPr>
          </a:br>
          <a:r>
            <a:rPr lang="en-US" sz="2400" dirty="0">
              <a:solidFill>
                <a:schemeClr val="bg1"/>
              </a:solidFill>
              <a:latin typeface="Calibri" panose="020F0502020204030204" pitchFamily="34" charset="0"/>
              <a:cs typeface="Calibri" panose="020F0502020204030204" pitchFamily="34" charset="0"/>
            </a:rPr>
            <a:t>of multiple genes with </a:t>
          </a:r>
          <a:br>
            <a:rPr lang="en-US" sz="2400" dirty="0">
              <a:solidFill>
                <a:schemeClr val="bg1"/>
              </a:solidFill>
              <a:latin typeface="Calibri" panose="020F0502020204030204" pitchFamily="34" charset="0"/>
              <a:cs typeface="Calibri" panose="020F0502020204030204" pitchFamily="34" charset="0"/>
            </a:rPr>
          </a:br>
          <a:r>
            <a:rPr lang="en-US" sz="2400" dirty="0">
              <a:solidFill>
                <a:schemeClr val="bg1"/>
              </a:solidFill>
              <a:latin typeface="Calibri" panose="020F0502020204030204" pitchFamily="34" charset="0"/>
              <a:cs typeface="Calibri" panose="020F0502020204030204" pitchFamily="34" charset="0"/>
            </a:rPr>
            <a:t>one sample</a:t>
          </a:r>
        </a:p>
      </dgm:t>
    </dgm:pt>
    <dgm:pt modelId="{727DB721-9510-4332-A6A6-BCD96237E08D}" type="parTrans" cxnId="{8A7E89ED-D5C8-4F5C-BCA7-72F3E480E2F6}">
      <dgm:prSet/>
      <dgm:spPr/>
      <dgm:t>
        <a:bodyPr/>
        <a:lstStyle/>
        <a:p>
          <a:endParaRPr lang="en-US">
            <a:solidFill>
              <a:schemeClr val="bg1"/>
            </a:solidFill>
          </a:endParaRPr>
        </a:p>
      </dgm:t>
    </dgm:pt>
    <dgm:pt modelId="{759CBE12-F6E3-461F-B7D6-4B6AC88D8A7B}" type="sibTrans" cxnId="{8A7E89ED-D5C8-4F5C-BCA7-72F3E480E2F6}">
      <dgm:prSet/>
      <dgm:spPr/>
      <dgm:t>
        <a:bodyPr/>
        <a:lstStyle/>
        <a:p>
          <a:endParaRPr lang="en-US">
            <a:solidFill>
              <a:schemeClr val="bg1"/>
            </a:solidFill>
          </a:endParaRPr>
        </a:p>
      </dgm:t>
    </dgm:pt>
    <dgm:pt modelId="{5CB9D802-10AF-476A-92D4-D8017080C64B}">
      <dgm:prSet phldrT="[Text]" custT="1"/>
      <dgm:spPr>
        <a:solidFill>
          <a:schemeClr val="accent3">
            <a:lumMod val="40000"/>
            <a:lumOff val="60000"/>
          </a:schemeClr>
        </a:solidFill>
        <a:ln>
          <a:noFill/>
        </a:ln>
      </dgm:spPr>
      <dgm:t>
        <a:bodyPr/>
        <a:lstStyle/>
        <a:p>
          <a:r>
            <a:rPr lang="en-US" sz="1800" dirty="0">
              <a:solidFill>
                <a:schemeClr val="bg1"/>
              </a:solidFill>
              <a:latin typeface="Calibri" panose="020F0502020204030204" pitchFamily="34" charset="0"/>
              <a:cs typeface="Calibri" panose="020F0502020204030204" pitchFamily="34" charset="0"/>
            </a:rPr>
            <a:t>Can be used in place of single-gene testing; should be considered when negative for </a:t>
          </a:r>
          <a:r>
            <a:rPr lang="en-US" sz="1800" i="1" dirty="0">
              <a:solidFill>
                <a:schemeClr val="bg1"/>
              </a:solidFill>
              <a:latin typeface="Calibri" panose="020F0502020204030204" pitchFamily="34" charset="0"/>
              <a:cs typeface="Calibri" panose="020F0502020204030204" pitchFamily="34" charset="0"/>
            </a:rPr>
            <a:t>BRCA</a:t>
          </a:r>
          <a:r>
            <a:rPr lang="en-US" sz="1800" dirty="0">
              <a:solidFill>
                <a:schemeClr val="bg1"/>
              </a:solidFill>
              <a:latin typeface="Calibri" panose="020F0502020204030204" pitchFamily="34" charset="0"/>
              <a:cs typeface="Calibri" panose="020F0502020204030204" pitchFamily="34" charset="0"/>
            </a:rPr>
            <a:t> but familial history suggests an inherited risk</a:t>
          </a:r>
        </a:p>
      </dgm:t>
    </dgm:pt>
    <dgm:pt modelId="{57CA6CA6-BB7E-414D-BD52-986C24908171}" type="parTrans" cxnId="{904F19CE-7C9B-43CC-BD7B-13A4F3AEA2BB}">
      <dgm:prSet/>
      <dgm:spPr/>
      <dgm:t>
        <a:bodyPr/>
        <a:lstStyle/>
        <a:p>
          <a:endParaRPr lang="en-US">
            <a:solidFill>
              <a:schemeClr val="bg1"/>
            </a:solidFill>
          </a:endParaRPr>
        </a:p>
      </dgm:t>
    </dgm:pt>
    <dgm:pt modelId="{C552787B-D99D-4BCF-9DF8-B863D06CB25F}" type="sibTrans" cxnId="{904F19CE-7C9B-43CC-BD7B-13A4F3AEA2BB}">
      <dgm:prSet/>
      <dgm:spPr/>
      <dgm:t>
        <a:bodyPr/>
        <a:lstStyle/>
        <a:p>
          <a:endParaRPr lang="en-US">
            <a:solidFill>
              <a:schemeClr val="bg1"/>
            </a:solidFill>
          </a:endParaRPr>
        </a:p>
      </dgm:t>
    </dgm:pt>
    <dgm:pt modelId="{BAAAD81D-4F56-4416-BBD8-C2A63D4C5B8B}">
      <dgm:prSet phldrT="[Text]" custT="1"/>
      <dgm:spPr>
        <a:solidFill>
          <a:schemeClr val="accent2">
            <a:lumMod val="40000"/>
            <a:lumOff val="60000"/>
          </a:schemeClr>
        </a:solidFill>
        <a:ln>
          <a:noFill/>
        </a:ln>
      </dgm:spPr>
      <dgm:t>
        <a:bodyPr/>
        <a:lstStyle/>
        <a:p>
          <a:r>
            <a:rPr lang="en-US" sz="1800" dirty="0">
              <a:solidFill>
                <a:schemeClr val="bg1"/>
              </a:solidFill>
              <a:latin typeface="Calibri" panose="020F0502020204030204" pitchFamily="34" charset="0"/>
              <a:cs typeface="Calibri" panose="020F0502020204030204" pitchFamily="34" charset="0"/>
            </a:rPr>
            <a:t>Traditionally used when personal </a:t>
          </a:r>
          <a:br>
            <a:rPr lang="en-US" sz="1800" dirty="0">
              <a:solidFill>
                <a:schemeClr val="bg1"/>
              </a:solidFill>
              <a:latin typeface="Calibri" panose="020F0502020204030204" pitchFamily="34" charset="0"/>
              <a:cs typeface="Calibri" panose="020F0502020204030204" pitchFamily="34" charset="0"/>
            </a:rPr>
          </a:br>
          <a:r>
            <a:rPr lang="en-US" sz="1800" dirty="0">
              <a:solidFill>
                <a:schemeClr val="bg1"/>
              </a:solidFill>
              <a:latin typeface="Calibri" panose="020F0502020204030204" pitchFamily="34" charset="0"/>
              <a:cs typeface="Calibri" panose="020F0502020204030204" pitchFamily="34" charset="0"/>
            </a:rPr>
            <a:t>or familial history suggests </a:t>
          </a:r>
          <a:br>
            <a:rPr lang="en-US" sz="1800" dirty="0">
              <a:solidFill>
                <a:schemeClr val="bg1"/>
              </a:solidFill>
              <a:latin typeface="Calibri" panose="020F0502020204030204" pitchFamily="34" charset="0"/>
              <a:cs typeface="Calibri" panose="020F0502020204030204" pitchFamily="34" charset="0"/>
            </a:rPr>
          </a:br>
          <a:r>
            <a:rPr lang="en-US" sz="1800" dirty="0">
              <a:solidFill>
                <a:schemeClr val="bg1"/>
              </a:solidFill>
              <a:latin typeface="Calibri" panose="020F0502020204030204" pitchFamily="34" charset="0"/>
              <a:cs typeface="Calibri" panose="020F0502020204030204" pitchFamily="34" charset="0"/>
            </a:rPr>
            <a:t>single inherited cancer syndrome</a:t>
          </a:r>
        </a:p>
      </dgm:t>
    </dgm:pt>
    <dgm:pt modelId="{885CA0ED-D34F-4E13-B651-81BF6A93941B}" type="parTrans" cxnId="{9BA3DF73-1615-4D2A-91B2-C81A9EB9FEC1}">
      <dgm:prSet/>
      <dgm:spPr/>
      <dgm:t>
        <a:bodyPr/>
        <a:lstStyle/>
        <a:p>
          <a:endParaRPr lang="en-US">
            <a:solidFill>
              <a:schemeClr val="bg1"/>
            </a:solidFill>
          </a:endParaRPr>
        </a:p>
      </dgm:t>
    </dgm:pt>
    <dgm:pt modelId="{7DDE8F32-1120-467A-98B2-672A9219D557}" type="sibTrans" cxnId="{9BA3DF73-1615-4D2A-91B2-C81A9EB9FEC1}">
      <dgm:prSet/>
      <dgm:spPr/>
      <dgm:t>
        <a:bodyPr/>
        <a:lstStyle/>
        <a:p>
          <a:endParaRPr lang="en-US">
            <a:solidFill>
              <a:schemeClr val="bg1"/>
            </a:solidFill>
          </a:endParaRPr>
        </a:p>
      </dgm:t>
    </dgm:pt>
    <dgm:pt modelId="{9A463AD3-7C2D-4992-910D-FEE1F3D8EA20}">
      <dgm:prSet phldrT="[Text]" custT="1"/>
      <dgm:spPr>
        <a:solidFill>
          <a:schemeClr val="accent2">
            <a:lumMod val="40000"/>
            <a:lumOff val="60000"/>
          </a:schemeClr>
        </a:solidFill>
        <a:ln>
          <a:noFill/>
        </a:ln>
      </dgm:spPr>
      <dgm:t>
        <a:bodyPr/>
        <a:lstStyle/>
        <a:p>
          <a:r>
            <a:rPr lang="en-US" sz="2400" dirty="0">
              <a:solidFill>
                <a:schemeClr val="bg1"/>
              </a:solidFill>
              <a:latin typeface="Calibri" panose="020F0502020204030204" pitchFamily="34" charset="0"/>
              <a:cs typeface="Calibri" panose="020F0502020204030204" pitchFamily="34" charset="0"/>
            </a:rPr>
            <a:t>PCR and direct sequencing</a:t>
          </a:r>
        </a:p>
      </dgm:t>
    </dgm:pt>
    <dgm:pt modelId="{AC01766D-0247-451C-B8CE-1D72E2CFF1A8}" type="parTrans" cxnId="{7D4D8FDD-68FD-4284-A751-699A5FF2363C}">
      <dgm:prSet/>
      <dgm:spPr/>
      <dgm:t>
        <a:bodyPr/>
        <a:lstStyle/>
        <a:p>
          <a:endParaRPr lang="en-US">
            <a:solidFill>
              <a:schemeClr val="bg1"/>
            </a:solidFill>
          </a:endParaRPr>
        </a:p>
      </dgm:t>
    </dgm:pt>
    <dgm:pt modelId="{0462637D-5276-4A2D-8F59-E51D19453FA8}" type="sibTrans" cxnId="{7D4D8FDD-68FD-4284-A751-699A5FF2363C}">
      <dgm:prSet/>
      <dgm:spPr/>
      <dgm:t>
        <a:bodyPr/>
        <a:lstStyle/>
        <a:p>
          <a:endParaRPr lang="en-US">
            <a:solidFill>
              <a:schemeClr val="bg1"/>
            </a:solidFill>
          </a:endParaRPr>
        </a:p>
      </dgm:t>
    </dgm:pt>
    <dgm:pt modelId="{642ABAC2-8DB4-404F-9043-DBD88D12E237}">
      <dgm:prSet phldrT="[Text]" custT="1"/>
      <dgm:spPr>
        <a:solidFill>
          <a:schemeClr val="accent3">
            <a:lumMod val="40000"/>
            <a:lumOff val="60000"/>
          </a:schemeClr>
        </a:solidFill>
        <a:ln>
          <a:noFill/>
        </a:ln>
      </dgm:spPr>
      <dgm:t>
        <a:bodyPr/>
        <a:lstStyle/>
        <a:p>
          <a:r>
            <a:rPr lang="en-US" sz="2400" dirty="0">
              <a:solidFill>
                <a:schemeClr val="bg1"/>
              </a:solidFill>
              <a:latin typeface="Calibri" panose="020F0502020204030204" pitchFamily="34" charset="0"/>
              <a:cs typeface="Calibri" panose="020F0502020204030204" pitchFamily="34" charset="0"/>
            </a:rPr>
            <a:t>Most commonly using NGS</a:t>
          </a:r>
        </a:p>
      </dgm:t>
    </dgm:pt>
    <dgm:pt modelId="{BE21EC27-A23C-43E3-9F20-1A07A7DBC6D3}" type="parTrans" cxnId="{C82AD1CA-893B-4C57-864D-DFDE3A661B4D}">
      <dgm:prSet/>
      <dgm:spPr/>
      <dgm:t>
        <a:bodyPr/>
        <a:lstStyle/>
        <a:p>
          <a:endParaRPr lang="en-US">
            <a:solidFill>
              <a:schemeClr val="bg1"/>
            </a:solidFill>
          </a:endParaRPr>
        </a:p>
      </dgm:t>
    </dgm:pt>
    <dgm:pt modelId="{2EA0BCB9-93E5-4EF1-BE61-F73920C8B9CD}" type="sibTrans" cxnId="{C82AD1CA-893B-4C57-864D-DFDE3A661B4D}">
      <dgm:prSet/>
      <dgm:spPr/>
      <dgm:t>
        <a:bodyPr/>
        <a:lstStyle/>
        <a:p>
          <a:endParaRPr lang="en-US">
            <a:solidFill>
              <a:schemeClr val="bg1"/>
            </a:solidFill>
          </a:endParaRPr>
        </a:p>
      </dgm:t>
    </dgm:pt>
    <dgm:pt modelId="{14D15816-7930-419F-9EA9-4DFAC570009C}" type="pres">
      <dgm:prSet presAssocID="{E37864AF-41FB-4FEA-B72E-0E405F80D162}" presName="theList" presStyleCnt="0">
        <dgm:presLayoutVars>
          <dgm:dir/>
          <dgm:animLvl val="lvl"/>
          <dgm:resizeHandles val="exact"/>
        </dgm:presLayoutVars>
      </dgm:prSet>
      <dgm:spPr/>
    </dgm:pt>
    <dgm:pt modelId="{6F03E64B-3BC6-46BC-A020-A0B154CD6663}" type="pres">
      <dgm:prSet presAssocID="{284D3300-D787-43BA-9F8C-166888B5067F}" presName="compNode" presStyleCnt="0"/>
      <dgm:spPr/>
    </dgm:pt>
    <dgm:pt modelId="{E66D0559-C3E0-4CFE-BCC6-C448FA693A14}" type="pres">
      <dgm:prSet presAssocID="{284D3300-D787-43BA-9F8C-166888B5067F}" presName="aNode" presStyleLbl="bgShp" presStyleIdx="0" presStyleCnt="2"/>
      <dgm:spPr/>
    </dgm:pt>
    <dgm:pt modelId="{068C2433-A473-4CE0-80A4-371E33AC5275}" type="pres">
      <dgm:prSet presAssocID="{284D3300-D787-43BA-9F8C-166888B5067F}" presName="textNode" presStyleLbl="bgShp" presStyleIdx="0" presStyleCnt="2"/>
      <dgm:spPr/>
    </dgm:pt>
    <dgm:pt modelId="{69B369E0-D91B-49EC-9761-C6BC1C709F4D}" type="pres">
      <dgm:prSet presAssocID="{284D3300-D787-43BA-9F8C-166888B5067F}" presName="compChildNode" presStyleCnt="0"/>
      <dgm:spPr/>
    </dgm:pt>
    <dgm:pt modelId="{A2D652F7-CFEC-44DF-8A8F-804C9D9E896C}" type="pres">
      <dgm:prSet presAssocID="{284D3300-D787-43BA-9F8C-166888B5067F}" presName="theInnerList" presStyleCnt="0"/>
      <dgm:spPr/>
    </dgm:pt>
    <dgm:pt modelId="{1A179160-297C-4A80-8FB9-9FA749C596AA}" type="pres">
      <dgm:prSet presAssocID="{DBAE1D3B-122B-4362-BC98-8ACD5E8CD90E}" presName="childNode" presStyleLbl="node1" presStyleIdx="0" presStyleCnt="6" custScaleX="115274">
        <dgm:presLayoutVars>
          <dgm:bulletEnabled val="1"/>
        </dgm:presLayoutVars>
      </dgm:prSet>
      <dgm:spPr/>
    </dgm:pt>
    <dgm:pt modelId="{1BE5BD8A-C2A0-4045-B659-682D2FF8D566}" type="pres">
      <dgm:prSet presAssocID="{DBAE1D3B-122B-4362-BC98-8ACD5E8CD90E}" presName="aSpace2" presStyleCnt="0"/>
      <dgm:spPr/>
    </dgm:pt>
    <dgm:pt modelId="{C8B1DD55-9B73-4CB0-AF6F-7E16548BD608}" type="pres">
      <dgm:prSet presAssocID="{9A463AD3-7C2D-4992-910D-FEE1F3D8EA20}" presName="childNode" presStyleLbl="node1" presStyleIdx="1" presStyleCnt="6" custScaleX="115274">
        <dgm:presLayoutVars>
          <dgm:bulletEnabled val="1"/>
        </dgm:presLayoutVars>
      </dgm:prSet>
      <dgm:spPr/>
    </dgm:pt>
    <dgm:pt modelId="{EEFD480F-FB32-4EFE-B675-224EA6E40772}" type="pres">
      <dgm:prSet presAssocID="{9A463AD3-7C2D-4992-910D-FEE1F3D8EA20}" presName="aSpace2" presStyleCnt="0"/>
      <dgm:spPr/>
    </dgm:pt>
    <dgm:pt modelId="{B5D09766-D77F-472F-B4D7-24C69AB3BA7C}" type="pres">
      <dgm:prSet presAssocID="{BAAAD81D-4F56-4416-BBD8-C2A63D4C5B8B}" presName="childNode" presStyleLbl="node1" presStyleIdx="2" presStyleCnt="6" custScaleX="115274">
        <dgm:presLayoutVars>
          <dgm:bulletEnabled val="1"/>
        </dgm:presLayoutVars>
      </dgm:prSet>
      <dgm:spPr/>
    </dgm:pt>
    <dgm:pt modelId="{358EE767-8581-43FF-84A4-B86DDE40CEBB}" type="pres">
      <dgm:prSet presAssocID="{284D3300-D787-43BA-9F8C-166888B5067F}" presName="aSpace" presStyleCnt="0"/>
      <dgm:spPr/>
    </dgm:pt>
    <dgm:pt modelId="{E435437D-B38A-4391-8BBA-B29DF22E0618}" type="pres">
      <dgm:prSet presAssocID="{DEB2D683-66C4-4D9B-BADA-C7F35E58E8EE}" presName="compNode" presStyleCnt="0"/>
      <dgm:spPr/>
    </dgm:pt>
    <dgm:pt modelId="{0EFED683-BE58-4A81-8264-40F2A325AE33}" type="pres">
      <dgm:prSet presAssocID="{DEB2D683-66C4-4D9B-BADA-C7F35E58E8EE}" presName="aNode" presStyleLbl="bgShp" presStyleIdx="1" presStyleCnt="2" custLinFactNeighborX="1173" custLinFactNeighborY="-1326"/>
      <dgm:spPr/>
    </dgm:pt>
    <dgm:pt modelId="{F5BAC9C4-1754-42CC-AACC-AD8309DE5CDC}" type="pres">
      <dgm:prSet presAssocID="{DEB2D683-66C4-4D9B-BADA-C7F35E58E8EE}" presName="textNode" presStyleLbl="bgShp" presStyleIdx="1" presStyleCnt="2"/>
      <dgm:spPr/>
    </dgm:pt>
    <dgm:pt modelId="{F60AF57C-C9A2-4915-A8BC-69152EA6276D}" type="pres">
      <dgm:prSet presAssocID="{DEB2D683-66C4-4D9B-BADA-C7F35E58E8EE}" presName="compChildNode" presStyleCnt="0"/>
      <dgm:spPr/>
    </dgm:pt>
    <dgm:pt modelId="{B237ADB9-3E60-48FB-BC96-04D62F936503}" type="pres">
      <dgm:prSet presAssocID="{DEB2D683-66C4-4D9B-BADA-C7F35E58E8EE}" presName="theInnerList" presStyleCnt="0"/>
      <dgm:spPr/>
    </dgm:pt>
    <dgm:pt modelId="{DA56252A-2B98-45E7-AB57-0AC265D39D4F}" type="pres">
      <dgm:prSet presAssocID="{BB00064E-BF84-469B-AA20-F999F6BB7801}" presName="childNode" presStyleLbl="node1" presStyleIdx="3" presStyleCnt="6" custScaleX="115274">
        <dgm:presLayoutVars>
          <dgm:bulletEnabled val="1"/>
        </dgm:presLayoutVars>
      </dgm:prSet>
      <dgm:spPr/>
    </dgm:pt>
    <dgm:pt modelId="{A15AB2A6-A872-4847-884D-6A2CE7F12737}" type="pres">
      <dgm:prSet presAssocID="{BB00064E-BF84-469B-AA20-F999F6BB7801}" presName="aSpace2" presStyleCnt="0"/>
      <dgm:spPr/>
    </dgm:pt>
    <dgm:pt modelId="{62B97509-702A-41EA-B0D3-70210B2C1FB7}" type="pres">
      <dgm:prSet presAssocID="{642ABAC2-8DB4-404F-9043-DBD88D12E237}" presName="childNode" presStyleLbl="node1" presStyleIdx="4" presStyleCnt="6" custScaleX="115274">
        <dgm:presLayoutVars>
          <dgm:bulletEnabled val="1"/>
        </dgm:presLayoutVars>
      </dgm:prSet>
      <dgm:spPr/>
    </dgm:pt>
    <dgm:pt modelId="{92C8A22D-3A1B-4F0C-9E3E-1058E9875734}" type="pres">
      <dgm:prSet presAssocID="{642ABAC2-8DB4-404F-9043-DBD88D12E237}" presName="aSpace2" presStyleCnt="0"/>
      <dgm:spPr/>
    </dgm:pt>
    <dgm:pt modelId="{17DFB81A-7E28-4734-AF54-CB0E0BA89594}" type="pres">
      <dgm:prSet presAssocID="{5CB9D802-10AF-476A-92D4-D8017080C64B}" presName="childNode" presStyleLbl="node1" presStyleIdx="5" presStyleCnt="6" custScaleX="115274">
        <dgm:presLayoutVars>
          <dgm:bulletEnabled val="1"/>
        </dgm:presLayoutVars>
      </dgm:prSet>
      <dgm:spPr/>
    </dgm:pt>
  </dgm:ptLst>
  <dgm:cxnLst>
    <dgm:cxn modelId="{E66BD301-B3AD-4F33-A7FA-168F92E8F0D5}" srcId="{E37864AF-41FB-4FEA-B72E-0E405F80D162}" destId="{DEB2D683-66C4-4D9B-BADA-C7F35E58E8EE}" srcOrd="1" destOrd="0" parTransId="{9E0CDB19-BCD1-45C9-BD2E-2E7E0F955228}" sibTransId="{195E9C5C-2786-49B0-AFBB-D5CA7E9E9A3D}"/>
    <dgm:cxn modelId="{D32F250B-BEE9-D446-B2EA-865656F25DBC}" type="presOf" srcId="{BB00064E-BF84-469B-AA20-F999F6BB7801}" destId="{DA56252A-2B98-45E7-AB57-0AC265D39D4F}" srcOrd="0" destOrd="0" presId="urn:microsoft.com/office/officeart/2005/8/layout/lProcess2"/>
    <dgm:cxn modelId="{A323E01A-D941-7B4E-86C1-C6A7732A6D6A}" type="presOf" srcId="{284D3300-D787-43BA-9F8C-166888B5067F}" destId="{E66D0559-C3E0-4CFE-BCC6-C448FA693A14}" srcOrd="0" destOrd="0" presId="urn:microsoft.com/office/officeart/2005/8/layout/lProcess2"/>
    <dgm:cxn modelId="{31FDD81E-E5BE-4545-A089-1F5D34A37F6D}" srcId="{284D3300-D787-43BA-9F8C-166888B5067F}" destId="{DBAE1D3B-122B-4362-BC98-8ACD5E8CD90E}" srcOrd="0" destOrd="0" parTransId="{BDF09641-CFC8-4F23-B06D-F892706B47E0}" sibTransId="{B21690A3-6857-44CF-911A-7C4C217B19D1}"/>
    <dgm:cxn modelId="{BAA2852B-ED99-B641-B974-12FD867B9CFB}" type="presOf" srcId="{284D3300-D787-43BA-9F8C-166888B5067F}" destId="{068C2433-A473-4CE0-80A4-371E33AC5275}" srcOrd="1" destOrd="0" presId="urn:microsoft.com/office/officeart/2005/8/layout/lProcess2"/>
    <dgm:cxn modelId="{4070BC36-92D2-A445-B25A-7B6347B91F2F}" type="presOf" srcId="{9A463AD3-7C2D-4992-910D-FEE1F3D8EA20}" destId="{C8B1DD55-9B73-4CB0-AF6F-7E16548BD608}" srcOrd="0" destOrd="0" presId="urn:microsoft.com/office/officeart/2005/8/layout/lProcess2"/>
    <dgm:cxn modelId="{09257D43-C7DF-4940-A35A-AB31713C01E3}" srcId="{E37864AF-41FB-4FEA-B72E-0E405F80D162}" destId="{284D3300-D787-43BA-9F8C-166888B5067F}" srcOrd="0" destOrd="0" parTransId="{37D3629D-69D6-401F-BD2E-9A645764BBE4}" sibTransId="{A057E758-C588-44B3-9C3D-F055723EDBDF}"/>
    <dgm:cxn modelId="{9BA3DF73-1615-4D2A-91B2-C81A9EB9FEC1}" srcId="{284D3300-D787-43BA-9F8C-166888B5067F}" destId="{BAAAD81D-4F56-4416-BBD8-C2A63D4C5B8B}" srcOrd="2" destOrd="0" parTransId="{885CA0ED-D34F-4E13-B651-81BF6A93941B}" sibTransId="{7DDE8F32-1120-467A-98B2-672A9219D557}"/>
    <dgm:cxn modelId="{53708257-7AD8-6846-8EDD-F529AEFAF541}" type="presOf" srcId="{BAAAD81D-4F56-4416-BBD8-C2A63D4C5B8B}" destId="{B5D09766-D77F-472F-B4D7-24C69AB3BA7C}" srcOrd="0" destOrd="0" presId="urn:microsoft.com/office/officeart/2005/8/layout/lProcess2"/>
    <dgm:cxn modelId="{66FDB083-5C53-D14B-BF1D-12B1AFF36A30}" type="presOf" srcId="{DEB2D683-66C4-4D9B-BADA-C7F35E58E8EE}" destId="{F5BAC9C4-1754-42CC-AACC-AD8309DE5CDC}" srcOrd="1" destOrd="0" presId="urn:microsoft.com/office/officeart/2005/8/layout/lProcess2"/>
    <dgm:cxn modelId="{CDF3E8A3-A7D0-BA4E-A6CC-B27A374E69F7}" type="presOf" srcId="{642ABAC2-8DB4-404F-9043-DBD88D12E237}" destId="{62B97509-702A-41EA-B0D3-70210B2C1FB7}" srcOrd="0" destOrd="0" presId="urn:microsoft.com/office/officeart/2005/8/layout/lProcess2"/>
    <dgm:cxn modelId="{3B3D33A7-30FF-AF4B-8DBF-52742AFD39DC}" type="presOf" srcId="{E37864AF-41FB-4FEA-B72E-0E405F80D162}" destId="{14D15816-7930-419F-9EA9-4DFAC570009C}" srcOrd="0" destOrd="0" presId="urn:microsoft.com/office/officeart/2005/8/layout/lProcess2"/>
    <dgm:cxn modelId="{1FA553B1-8B73-594D-B25B-5659E6BB9610}" type="presOf" srcId="{DEB2D683-66C4-4D9B-BADA-C7F35E58E8EE}" destId="{0EFED683-BE58-4A81-8264-40F2A325AE33}" srcOrd="0" destOrd="0" presId="urn:microsoft.com/office/officeart/2005/8/layout/lProcess2"/>
    <dgm:cxn modelId="{C82AD1CA-893B-4C57-864D-DFDE3A661B4D}" srcId="{DEB2D683-66C4-4D9B-BADA-C7F35E58E8EE}" destId="{642ABAC2-8DB4-404F-9043-DBD88D12E237}" srcOrd="1" destOrd="0" parTransId="{BE21EC27-A23C-43E3-9F20-1A07A7DBC6D3}" sibTransId="{2EA0BCB9-93E5-4EF1-BE61-F73920C8B9CD}"/>
    <dgm:cxn modelId="{904F19CE-7C9B-43CC-BD7B-13A4F3AEA2BB}" srcId="{DEB2D683-66C4-4D9B-BADA-C7F35E58E8EE}" destId="{5CB9D802-10AF-476A-92D4-D8017080C64B}" srcOrd="2" destOrd="0" parTransId="{57CA6CA6-BB7E-414D-BD52-986C24908171}" sibTransId="{C552787B-D99D-4BCF-9DF8-B863D06CB25F}"/>
    <dgm:cxn modelId="{7D4D8FDD-68FD-4284-A751-699A5FF2363C}" srcId="{284D3300-D787-43BA-9F8C-166888B5067F}" destId="{9A463AD3-7C2D-4992-910D-FEE1F3D8EA20}" srcOrd="1" destOrd="0" parTransId="{AC01766D-0247-451C-B8CE-1D72E2CFF1A8}" sibTransId="{0462637D-5276-4A2D-8F59-E51D19453FA8}"/>
    <dgm:cxn modelId="{3E1A08E7-9EA7-C245-A32E-430845D34D14}" type="presOf" srcId="{5CB9D802-10AF-476A-92D4-D8017080C64B}" destId="{17DFB81A-7E28-4734-AF54-CB0E0BA89594}" srcOrd="0" destOrd="0" presId="urn:microsoft.com/office/officeart/2005/8/layout/lProcess2"/>
    <dgm:cxn modelId="{8A7E89ED-D5C8-4F5C-BCA7-72F3E480E2F6}" srcId="{DEB2D683-66C4-4D9B-BADA-C7F35E58E8EE}" destId="{BB00064E-BF84-469B-AA20-F999F6BB7801}" srcOrd="0" destOrd="0" parTransId="{727DB721-9510-4332-A6A6-BCD96237E08D}" sibTransId="{759CBE12-F6E3-461F-B7D6-4B6AC88D8A7B}"/>
    <dgm:cxn modelId="{649CC2EF-12DD-6F4A-B8F9-B4904023E175}" type="presOf" srcId="{DBAE1D3B-122B-4362-BC98-8ACD5E8CD90E}" destId="{1A179160-297C-4A80-8FB9-9FA749C596AA}" srcOrd="0" destOrd="0" presId="urn:microsoft.com/office/officeart/2005/8/layout/lProcess2"/>
    <dgm:cxn modelId="{B9CE24C8-8EBD-3441-BBF3-DF819216A3C5}" type="presParOf" srcId="{14D15816-7930-419F-9EA9-4DFAC570009C}" destId="{6F03E64B-3BC6-46BC-A020-A0B154CD6663}" srcOrd="0" destOrd="0" presId="urn:microsoft.com/office/officeart/2005/8/layout/lProcess2"/>
    <dgm:cxn modelId="{DA9CE14D-0465-2B4C-97F3-0134CBC77A26}" type="presParOf" srcId="{6F03E64B-3BC6-46BC-A020-A0B154CD6663}" destId="{E66D0559-C3E0-4CFE-BCC6-C448FA693A14}" srcOrd="0" destOrd="0" presId="urn:microsoft.com/office/officeart/2005/8/layout/lProcess2"/>
    <dgm:cxn modelId="{1E6C718C-990D-2442-A8A5-2066D8C8E2B0}" type="presParOf" srcId="{6F03E64B-3BC6-46BC-A020-A0B154CD6663}" destId="{068C2433-A473-4CE0-80A4-371E33AC5275}" srcOrd="1" destOrd="0" presId="urn:microsoft.com/office/officeart/2005/8/layout/lProcess2"/>
    <dgm:cxn modelId="{C9305B40-E758-404E-9CB3-345A692C0306}" type="presParOf" srcId="{6F03E64B-3BC6-46BC-A020-A0B154CD6663}" destId="{69B369E0-D91B-49EC-9761-C6BC1C709F4D}" srcOrd="2" destOrd="0" presId="urn:microsoft.com/office/officeart/2005/8/layout/lProcess2"/>
    <dgm:cxn modelId="{4D9D68B8-9EDE-5C47-80B9-501136DA0669}" type="presParOf" srcId="{69B369E0-D91B-49EC-9761-C6BC1C709F4D}" destId="{A2D652F7-CFEC-44DF-8A8F-804C9D9E896C}" srcOrd="0" destOrd="0" presId="urn:microsoft.com/office/officeart/2005/8/layout/lProcess2"/>
    <dgm:cxn modelId="{7777E84C-16A1-A342-81C9-13A1E1777C6E}" type="presParOf" srcId="{A2D652F7-CFEC-44DF-8A8F-804C9D9E896C}" destId="{1A179160-297C-4A80-8FB9-9FA749C596AA}" srcOrd="0" destOrd="0" presId="urn:microsoft.com/office/officeart/2005/8/layout/lProcess2"/>
    <dgm:cxn modelId="{7E6A4D53-28B4-054A-A664-0358AD8D79DB}" type="presParOf" srcId="{A2D652F7-CFEC-44DF-8A8F-804C9D9E896C}" destId="{1BE5BD8A-C2A0-4045-B659-682D2FF8D566}" srcOrd="1" destOrd="0" presId="urn:microsoft.com/office/officeart/2005/8/layout/lProcess2"/>
    <dgm:cxn modelId="{AD55592D-2529-B141-84EA-7E467A41F847}" type="presParOf" srcId="{A2D652F7-CFEC-44DF-8A8F-804C9D9E896C}" destId="{C8B1DD55-9B73-4CB0-AF6F-7E16548BD608}" srcOrd="2" destOrd="0" presId="urn:microsoft.com/office/officeart/2005/8/layout/lProcess2"/>
    <dgm:cxn modelId="{841D329C-F3EB-F647-8EC8-1718EECB7478}" type="presParOf" srcId="{A2D652F7-CFEC-44DF-8A8F-804C9D9E896C}" destId="{EEFD480F-FB32-4EFE-B675-224EA6E40772}" srcOrd="3" destOrd="0" presId="urn:microsoft.com/office/officeart/2005/8/layout/lProcess2"/>
    <dgm:cxn modelId="{F17ACCDC-80E7-DA48-A19E-0C2ECE191D50}" type="presParOf" srcId="{A2D652F7-CFEC-44DF-8A8F-804C9D9E896C}" destId="{B5D09766-D77F-472F-B4D7-24C69AB3BA7C}" srcOrd="4" destOrd="0" presId="urn:microsoft.com/office/officeart/2005/8/layout/lProcess2"/>
    <dgm:cxn modelId="{7863A731-7687-1D40-A31F-B0DF0724B5C3}" type="presParOf" srcId="{14D15816-7930-419F-9EA9-4DFAC570009C}" destId="{358EE767-8581-43FF-84A4-B86DDE40CEBB}" srcOrd="1" destOrd="0" presId="urn:microsoft.com/office/officeart/2005/8/layout/lProcess2"/>
    <dgm:cxn modelId="{544C378A-DF6A-8A43-8674-C3D1E42B5085}" type="presParOf" srcId="{14D15816-7930-419F-9EA9-4DFAC570009C}" destId="{E435437D-B38A-4391-8BBA-B29DF22E0618}" srcOrd="2" destOrd="0" presId="urn:microsoft.com/office/officeart/2005/8/layout/lProcess2"/>
    <dgm:cxn modelId="{4519B725-89C5-6F49-87EA-CDBE18E830FA}" type="presParOf" srcId="{E435437D-B38A-4391-8BBA-B29DF22E0618}" destId="{0EFED683-BE58-4A81-8264-40F2A325AE33}" srcOrd="0" destOrd="0" presId="urn:microsoft.com/office/officeart/2005/8/layout/lProcess2"/>
    <dgm:cxn modelId="{2D3B218B-16A3-B743-9B13-75FCBAB7DB76}" type="presParOf" srcId="{E435437D-B38A-4391-8BBA-B29DF22E0618}" destId="{F5BAC9C4-1754-42CC-AACC-AD8309DE5CDC}" srcOrd="1" destOrd="0" presId="urn:microsoft.com/office/officeart/2005/8/layout/lProcess2"/>
    <dgm:cxn modelId="{42E09039-E26A-AE48-93EC-544CD1CD680C}" type="presParOf" srcId="{E435437D-B38A-4391-8BBA-B29DF22E0618}" destId="{F60AF57C-C9A2-4915-A8BC-69152EA6276D}" srcOrd="2" destOrd="0" presId="urn:microsoft.com/office/officeart/2005/8/layout/lProcess2"/>
    <dgm:cxn modelId="{B6F04F54-EB86-6247-BE80-CFD788C96203}" type="presParOf" srcId="{F60AF57C-C9A2-4915-A8BC-69152EA6276D}" destId="{B237ADB9-3E60-48FB-BC96-04D62F936503}" srcOrd="0" destOrd="0" presId="urn:microsoft.com/office/officeart/2005/8/layout/lProcess2"/>
    <dgm:cxn modelId="{D832E91D-F39C-8E4E-A8D4-20795711A85F}" type="presParOf" srcId="{B237ADB9-3E60-48FB-BC96-04D62F936503}" destId="{DA56252A-2B98-45E7-AB57-0AC265D39D4F}" srcOrd="0" destOrd="0" presId="urn:microsoft.com/office/officeart/2005/8/layout/lProcess2"/>
    <dgm:cxn modelId="{0EB17184-D42D-294D-A045-04D9D7653177}" type="presParOf" srcId="{B237ADB9-3E60-48FB-BC96-04D62F936503}" destId="{A15AB2A6-A872-4847-884D-6A2CE7F12737}" srcOrd="1" destOrd="0" presId="urn:microsoft.com/office/officeart/2005/8/layout/lProcess2"/>
    <dgm:cxn modelId="{51DBB1C3-E2CC-0549-902D-16407A92A162}" type="presParOf" srcId="{B237ADB9-3E60-48FB-BC96-04D62F936503}" destId="{62B97509-702A-41EA-B0D3-70210B2C1FB7}" srcOrd="2" destOrd="0" presId="urn:microsoft.com/office/officeart/2005/8/layout/lProcess2"/>
    <dgm:cxn modelId="{EA992A34-E61E-FE44-90C7-E0DAF4F50B1A}" type="presParOf" srcId="{B237ADB9-3E60-48FB-BC96-04D62F936503}" destId="{92C8A22D-3A1B-4F0C-9E3E-1058E9875734}" srcOrd="3" destOrd="0" presId="urn:microsoft.com/office/officeart/2005/8/layout/lProcess2"/>
    <dgm:cxn modelId="{76FE909E-F1D1-D144-8C86-3297C11FEBCD}" type="presParOf" srcId="{B237ADB9-3E60-48FB-BC96-04D62F936503}" destId="{17DFB81A-7E28-4734-AF54-CB0E0BA89594}"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9397C63-85DD-4F42-9504-18FDF8326696}" type="doc">
      <dgm:prSet loTypeId="urn:microsoft.com/office/officeart/2005/8/layout/hierarchy3" loCatId="hierarchy" qsTypeId="urn:microsoft.com/office/officeart/2005/8/quickstyle/simple1" qsCatId="simple" csTypeId="urn:microsoft.com/office/officeart/2005/8/colors/accent3_2" csCatId="accent3" phldr="1"/>
      <dgm:spPr/>
      <dgm:t>
        <a:bodyPr/>
        <a:lstStyle/>
        <a:p>
          <a:endParaRPr lang="en-US"/>
        </a:p>
      </dgm:t>
    </dgm:pt>
    <dgm:pt modelId="{50EDAC38-7C0C-4887-831B-E3FFF3329159}">
      <dgm:prSet phldrT="[Text]"/>
      <dgm:spPr/>
      <dgm:t>
        <a:bodyPr/>
        <a:lstStyle/>
        <a:p>
          <a:r>
            <a:rPr lang="en-US" b="1" dirty="0"/>
            <a:t>Pembrolizumab</a:t>
          </a:r>
        </a:p>
      </dgm:t>
    </dgm:pt>
    <dgm:pt modelId="{171C1B6D-1120-4A68-9FC5-FAA1EE3CBA86}" type="parTrans" cxnId="{BE5ABB87-4E29-4666-A9C8-D755627697DA}">
      <dgm:prSet/>
      <dgm:spPr/>
      <dgm:t>
        <a:bodyPr/>
        <a:lstStyle/>
        <a:p>
          <a:endParaRPr lang="en-US"/>
        </a:p>
      </dgm:t>
    </dgm:pt>
    <dgm:pt modelId="{E1D5F5F8-BA38-4805-B2DC-BB462C6F8262}" type="sibTrans" cxnId="{BE5ABB87-4E29-4666-A9C8-D755627697DA}">
      <dgm:prSet/>
      <dgm:spPr/>
      <dgm:t>
        <a:bodyPr/>
        <a:lstStyle/>
        <a:p>
          <a:endParaRPr lang="en-US"/>
        </a:p>
      </dgm:t>
    </dgm:pt>
    <dgm:pt modelId="{A0D0ADFC-5B2E-43A5-B063-FE4DBFC57723}">
      <dgm:prSet phldrT="[Text]" custT="1"/>
      <dgm:spPr/>
      <dgm:t>
        <a:bodyPr/>
        <a:lstStyle/>
        <a:p>
          <a:r>
            <a:rPr lang="en-US" sz="1400" dirty="0"/>
            <a:t>Educate nurses and patients about </a:t>
          </a:r>
          <a:r>
            <a:rPr lang="en-US" sz="1400" dirty="0" err="1"/>
            <a:t>irAEs</a:t>
          </a:r>
          <a:endParaRPr lang="en-US" sz="1400" dirty="0"/>
        </a:p>
      </dgm:t>
    </dgm:pt>
    <dgm:pt modelId="{5C561EDF-B219-4C4B-9E94-2816E7EAFFA2}" type="parTrans" cxnId="{B7E097BC-C0DB-4E38-93B0-8CE288D00E0B}">
      <dgm:prSet/>
      <dgm:spPr/>
      <dgm:t>
        <a:bodyPr/>
        <a:lstStyle/>
        <a:p>
          <a:endParaRPr lang="en-US"/>
        </a:p>
      </dgm:t>
    </dgm:pt>
    <dgm:pt modelId="{02BD67C5-DD22-43BE-AEE9-8E7C20CC9C5B}" type="sibTrans" cxnId="{B7E097BC-C0DB-4E38-93B0-8CE288D00E0B}">
      <dgm:prSet/>
      <dgm:spPr/>
      <dgm:t>
        <a:bodyPr/>
        <a:lstStyle/>
        <a:p>
          <a:endParaRPr lang="en-US"/>
        </a:p>
      </dgm:t>
    </dgm:pt>
    <dgm:pt modelId="{470E91ED-2BF1-42AC-A0A1-428B6964E60F}">
      <dgm:prSet phldrT="[Text]"/>
      <dgm:spPr/>
      <dgm:t>
        <a:bodyPr/>
        <a:lstStyle/>
        <a:p>
          <a:r>
            <a:rPr lang="en-US" b="1" dirty="0"/>
            <a:t>Bevacizumab</a:t>
          </a:r>
        </a:p>
      </dgm:t>
    </dgm:pt>
    <dgm:pt modelId="{3AFB093A-4A69-4006-8DF8-31C423822F59}" type="parTrans" cxnId="{0DC68B26-7D40-49A1-A161-76EE07ED2278}">
      <dgm:prSet/>
      <dgm:spPr/>
      <dgm:t>
        <a:bodyPr/>
        <a:lstStyle/>
        <a:p>
          <a:endParaRPr lang="en-US"/>
        </a:p>
      </dgm:t>
    </dgm:pt>
    <dgm:pt modelId="{87A86A48-4BD5-43FE-B077-5F94D3680779}" type="sibTrans" cxnId="{0DC68B26-7D40-49A1-A161-76EE07ED2278}">
      <dgm:prSet/>
      <dgm:spPr/>
      <dgm:t>
        <a:bodyPr/>
        <a:lstStyle/>
        <a:p>
          <a:endParaRPr lang="en-US"/>
        </a:p>
      </dgm:t>
    </dgm:pt>
    <dgm:pt modelId="{124054CA-4DC7-4CDB-B0E1-749530C08B1E}">
      <dgm:prSet phldrT="[Text]" custT="1"/>
      <dgm:spPr/>
      <dgm:t>
        <a:bodyPr/>
        <a:lstStyle/>
        <a:p>
          <a:r>
            <a:rPr lang="en-US" sz="1400" dirty="0"/>
            <a:t>Monitor blood pressure and urine protein</a:t>
          </a:r>
        </a:p>
      </dgm:t>
    </dgm:pt>
    <dgm:pt modelId="{C393C8C8-AAFE-490E-A9D5-6D5BE91F3CED}" type="parTrans" cxnId="{5334DAFD-E355-432C-8BA3-96853B0A8F1B}">
      <dgm:prSet/>
      <dgm:spPr/>
      <dgm:t>
        <a:bodyPr/>
        <a:lstStyle/>
        <a:p>
          <a:endParaRPr lang="en-US"/>
        </a:p>
      </dgm:t>
    </dgm:pt>
    <dgm:pt modelId="{15EDE5D1-8C0A-43A3-ADF7-C1B8F66CDCA3}" type="sibTrans" cxnId="{5334DAFD-E355-432C-8BA3-96853B0A8F1B}">
      <dgm:prSet/>
      <dgm:spPr/>
      <dgm:t>
        <a:bodyPr/>
        <a:lstStyle/>
        <a:p>
          <a:endParaRPr lang="en-US"/>
        </a:p>
      </dgm:t>
    </dgm:pt>
    <dgm:pt modelId="{01C301D1-43BA-4254-8428-89092D40A1C6}">
      <dgm:prSet phldrT="[Text]"/>
      <dgm:spPr/>
      <dgm:t>
        <a:bodyPr/>
        <a:lstStyle/>
        <a:p>
          <a:r>
            <a:rPr lang="en-US" b="1" dirty="0"/>
            <a:t>CT</a:t>
          </a:r>
        </a:p>
      </dgm:t>
    </dgm:pt>
    <dgm:pt modelId="{FAE69782-F479-49BA-A544-3EFDE19A29A0}" type="parTrans" cxnId="{6859398F-8A64-473E-AE62-5FD00B25475D}">
      <dgm:prSet/>
      <dgm:spPr/>
      <dgm:t>
        <a:bodyPr/>
        <a:lstStyle/>
        <a:p>
          <a:endParaRPr lang="en-US"/>
        </a:p>
      </dgm:t>
    </dgm:pt>
    <dgm:pt modelId="{C8DDD54F-3699-4576-989C-96BBD45CD42A}" type="sibTrans" cxnId="{6859398F-8A64-473E-AE62-5FD00B25475D}">
      <dgm:prSet/>
      <dgm:spPr/>
      <dgm:t>
        <a:bodyPr/>
        <a:lstStyle/>
        <a:p>
          <a:endParaRPr lang="en-US"/>
        </a:p>
      </dgm:t>
    </dgm:pt>
    <dgm:pt modelId="{20C00995-A0E1-48F4-803D-95AEA37CC330}">
      <dgm:prSet custT="1"/>
      <dgm:spPr/>
      <dgm:t>
        <a:bodyPr/>
        <a:lstStyle/>
        <a:p>
          <a:r>
            <a:rPr lang="en-US" sz="1400" dirty="0"/>
            <a:t>Monitor for </a:t>
          </a:r>
          <a:r>
            <a:rPr lang="en-US" sz="1400" dirty="0" err="1"/>
            <a:t>irAEs</a:t>
          </a:r>
          <a:r>
            <a:rPr lang="en-US" sz="1400" dirty="0"/>
            <a:t> and assist provider in managing </a:t>
          </a:r>
          <a:r>
            <a:rPr lang="en-US" sz="1400" dirty="0" err="1"/>
            <a:t>irAEs</a:t>
          </a:r>
          <a:r>
            <a:rPr lang="en-US" sz="1400" dirty="0"/>
            <a:t> </a:t>
          </a:r>
        </a:p>
      </dgm:t>
    </dgm:pt>
    <dgm:pt modelId="{F4F435B7-4140-4BC9-B466-600A9FA73612}" type="parTrans" cxnId="{1B0E292E-E614-4FB0-97B3-4EE856DEFD86}">
      <dgm:prSet/>
      <dgm:spPr/>
      <dgm:t>
        <a:bodyPr/>
        <a:lstStyle/>
        <a:p>
          <a:endParaRPr lang="en-US"/>
        </a:p>
      </dgm:t>
    </dgm:pt>
    <dgm:pt modelId="{C5103C09-E429-404C-ADDB-2645E615B692}" type="sibTrans" cxnId="{1B0E292E-E614-4FB0-97B3-4EE856DEFD86}">
      <dgm:prSet/>
      <dgm:spPr/>
      <dgm:t>
        <a:bodyPr/>
        <a:lstStyle/>
        <a:p>
          <a:endParaRPr lang="en-US"/>
        </a:p>
      </dgm:t>
    </dgm:pt>
    <dgm:pt modelId="{463A2483-B814-401E-976E-5176989BE6E3}">
      <dgm:prSet custT="1"/>
      <dgm:spPr/>
      <dgm:t>
        <a:bodyPr/>
        <a:lstStyle/>
        <a:p>
          <a:r>
            <a:rPr lang="en-US" sz="1400" dirty="0"/>
            <a:t>Review home medications for use of long-term steroids </a:t>
          </a:r>
        </a:p>
      </dgm:t>
    </dgm:pt>
    <dgm:pt modelId="{8B5F7343-0563-4EF8-8EB7-1935232D4D8B}" type="parTrans" cxnId="{1C84F148-373B-4E39-87C3-55423C039FAD}">
      <dgm:prSet/>
      <dgm:spPr/>
      <dgm:t>
        <a:bodyPr/>
        <a:lstStyle/>
        <a:p>
          <a:endParaRPr lang="en-US"/>
        </a:p>
      </dgm:t>
    </dgm:pt>
    <dgm:pt modelId="{B0FB51DD-EBC0-431F-84BF-1701642F3FD0}" type="sibTrans" cxnId="{1C84F148-373B-4E39-87C3-55423C039FAD}">
      <dgm:prSet/>
      <dgm:spPr/>
      <dgm:t>
        <a:bodyPr/>
        <a:lstStyle/>
        <a:p>
          <a:endParaRPr lang="en-US"/>
        </a:p>
      </dgm:t>
    </dgm:pt>
    <dgm:pt modelId="{010FB471-B397-4B4E-BC9D-5C3189969CCA}">
      <dgm:prSet custT="1"/>
      <dgm:spPr/>
      <dgm:t>
        <a:bodyPr/>
        <a:lstStyle/>
        <a:p>
          <a:pPr algn="ctr"/>
          <a:r>
            <a:rPr lang="en-US" sz="1400" dirty="0"/>
            <a:t>Continue pembrolizumab for up to 35 cycles</a:t>
          </a:r>
        </a:p>
        <a:p>
          <a:pPr algn="ctr"/>
          <a:r>
            <a:rPr lang="en-US" sz="1000" dirty="0"/>
            <a:t>Every 3 weeks (200 mg) or every 6 weeks (400 mg)</a:t>
          </a:r>
          <a:endParaRPr lang="en-US" sz="1600" dirty="0"/>
        </a:p>
      </dgm:t>
    </dgm:pt>
    <dgm:pt modelId="{E9B7ED57-FD73-4D90-8AC3-D281A92AE380}" type="parTrans" cxnId="{A782A163-0004-4E9C-A50D-72CC1CF4896B}">
      <dgm:prSet/>
      <dgm:spPr/>
      <dgm:t>
        <a:bodyPr/>
        <a:lstStyle/>
        <a:p>
          <a:endParaRPr lang="en-US"/>
        </a:p>
      </dgm:t>
    </dgm:pt>
    <dgm:pt modelId="{BC5D604C-23C0-4DB4-8203-52AA88875142}" type="sibTrans" cxnId="{A782A163-0004-4E9C-A50D-72CC1CF4896B}">
      <dgm:prSet/>
      <dgm:spPr/>
      <dgm:t>
        <a:bodyPr/>
        <a:lstStyle/>
        <a:p>
          <a:endParaRPr lang="en-US"/>
        </a:p>
      </dgm:t>
    </dgm:pt>
    <dgm:pt modelId="{3A6D1C5E-E15A-433F-A4B8-14CE81BFFCFC}">
      <dgm:prSet custT="1"/>
      <dgm:spPr/>
      <dgm:t>
        <a:bodyPr/>
        <a:lstStyle/>
        <a:p>
          <a:r>
            <a:rPr lang="en-US" sz="1400" dirty="0"/>
            <a:t>If undergoing surgery, ensure bevacizumab is withheld for 4 weeks </a:t>
          </a:r>
        </a:p>
      </dgm:t>
    </dgm:pt>
    <dgm:pt modelId="{A1155FEF-1554-4EE8-A76A-8525F7F4B1CF}" type="parTrans" cxnId="{388FCB3B-E062-4E13-98E0-3C9AD2ADE077}">
      <dgm:prSet/>
      <dgm:spPr/>
      <dgm:t>
        <a:bodyPr/>
        <a:lstStyle/>
        <a:p>
          <a:endParaRPr lang="en-US"/>
        </a:p>
      </dgm:t>
    </dgm:pt>
    <dgm:pt modelId="{C2CF32A3-9F10-4013-BA54-D4EA1CC58E0E}" type="sibTrans" cxnId="{388FCB3B-E062-4E13-98E0-3C9AD2ADE077}">
      <dgm:prSet/>
      <dgm:spPr/>
      <dgm:t>
        <a:bodyPr/>
        <a:lstStyle/>
        <a:p>
          <a:endParaRPr lang="en-US"/>
        </a:p>
      </dgm:t>
    </dgm:pt>
    <dgm:pt modelId="{4F44A16F-75F8-4790-8DF6-F8755994C21B}">
      <dgm:prSet phldrT="[Text]" custT="1"/>
      <dgm:spPr/>
      <dgm:t>
        <a:bodyPr/>
        <a:lstStyle/>
        <a:p>
          <a:r>
            <a:rPr lang="en-US" sz="1400" dirty="0"/>
            <a:t>Evaluate for use of GCSF support if indicated</a:t>
          </a:r>
        </a:p>
      </dgm:t>
    </dgm:pt>
    <dgm:pt modelId="{BC75E147-DD16-4800-91D2-6216D3C4379E}" type="parTrans" cxnId="{F65DED11-D4CA-4B5A-A965-083508A7793A}">
      <dgm:prSet/>
      <dgm:spPr/>
      <dgm:t>
        <a:bodyPr/>
        <a:lstStyle/>
        <a:p>
          <a:endParaRPr lang="en-US"/>
        </a:p>
      </dgm:t>
    </dgm:pt>
    <dgm:pt modelId="{BEDBEF92-9BE5-42D1-A698-C0D712810628}" type="sibTrans" cxnId="{F65DED11-D4CA-4B5A-A965-083508A7793A}">
      <dgm:prSet/>
      <dgm:spPr/>
      <dgm:t>
        <a:bodyPr/>
        <a:lstStyle/>
        <a:p>
          <a:endParaRPr lang="en-US"/>
        </a:p>
      </dgm:t>
    </dgm:pt>
    <dgm:pt modelId="{B7447D7B-D8D5-4E2F-AA2B-470FED8ABDCF}">
      <dgm:prSet phldrT="[Text]" custT="1"/>
      <dgm:spPr/>
      <dgm:t>
        <a:bodyPr/>
        <a:lstStyle/>
        <a:p>
          <a:r>
            <a:rPr lang="en-US" sz="1400" dirty="0"/>
            <a:t>Assess need for dose reductions</a:t>
          </a:r>
        </a:p>
      </dgm:t>
    </dgm:pt>
    <dgm:pt modelId="{DED18B35-8D26-42F2-B49F-DC7306C57CE6}" type="parTrans" cxnId="{565F2C9F-0E93-48FB-8CA4-C57576F079C5}">
      <dgm:prSet/>
      <dgm:spPr/>
      <dgm:t>
        <a:bodyPr/>
        <a:lstStyle/>
        <a:p>
          <a:endParaRPr lang="en-US"/>
        </a:p>
      </dgm:t>
    </dgm:pt>
    <dgm:pt modelId="{4F16D327-8D30-4F11-BC65-A18EF9006B50}" type="sibTrans" cxnId="{565F2C9F-0E93-48FB-8CA4-C57576F079C5}">
      <dgm:prSet/>
      <dgm:spPr/>
      <dgm:t>
        <a:bodyPr/>
        <a:lstStyle/>
        <a:p>
          <a:endParaRPr lang="en-US"/>
        </a:p>
      </dgm:t>
    </dgm:pt>
    <dgm:pt modelId="{EA23F030-5D7E-4E8B-B2FB-A140751519C6}">
      <dgm:prSet phldrT="[Text]" custT="1"/>
      <dgm:spPr/>
      <dgm:t>
        <a:bodyPr/>
        <a:lstStyle/>
        <a:p>
          <a:r>
            <a:rPr lang="en-US" sz="1400" dirty="0"/>
            <a:t>Evaluate for use of other supportive medications as needed (eg, duloxetine, olanzapine)</a:t>
          </a:r>
        </a:p>
      </dgm:t>
    </dgm:pt>
    <dgm:pt modelId="{5C5CD83A-6E0B-4F9C-86DE-B0CB46CF94CB}" type="parTrans" cxnId="{03B5D8F7-58FB-4771-8A60-0E054178E81C}">
      <dgm:prSet/>
      <dgm:spPr/>
      <dgm:t>
        <a:bodyPr/>
        <a:lstStyle/>
        <a:p>
          <a:endParaRPr lang="en-US"/>
        </a:p>
      </dgm:t>
    </dgm:pt>
    <dgm:pt modelId="{0C362166-A0CF-452A-BE90-DD05F80A1E93}" type="sibTrans" cxnId="{03B5D8F7-58FB-4771-8A60-0E054178E81C}">
      <dgm:prSet/>
      <dgm:spPr/>
      <dgm:t>
        <a:bodyPr/>
        <a:lstStyle/>
        <a:p>
          <a:endParaRPr lang="en-US"/>
        </a:p>
      </dgm:t>
    </dgm:pt>
    <dgm:pt modelId="{5A57E5B7-CF0D-476F-9671-2C63C8CB8594}" type="pres">
      <dgm:prSet presAssocID="{F9397C63-85DD-4F42-9504-18FDF8326696}" presName="diagram" presStyleCnt="0">
        <dgm:presLayoutVars>
          <dgm:chPref val="1"/>
          <dgm:dir/>
          <dgm:animOne val="branch"/>
          <dgm:animLvl val="lvl"/>
          <dgm:resizeHandles/>
        </dgm:presLayoutVars>
      </dgm:prSet>
      <dgm:spPr/>
    </dgm:pt>
    <dgm:pt modelId="{9F7D2A4B-8849-45E4-9E7A-29783BDFCFAB}" type="pres">
      <dgm:prSet presAssocID="{50EDAC38-7C0C-4887-831B-E3FFF3329159}" presName="root" presStyleCnt="0"/>
      <dgm:spPr/>
    </dgm:pt>
    <dgm:pt modelId="{79B71768-B1B1-4C2C-85EB-175291F832DD}" type="pres">
      <dgm:prSet presAssocID="{50EDAC38-7C0C-4887-831B-E3FFF3329159}" presName="rootComposite" presStyleCnt="0"/>
      <dgm:spPr/>
    </dgm:pt>
    <dgm:pt modelId="{C2A1B668-E7C5-46F8-A317-0C6E98639307}" type="pres">
      <dgm:prSet presAssocID="{50EDAC38-7C0C-4887-831B-E3FFF3329159}" presName="rootText" presStyleLbl="node1" presStyleIdx="0" presStyleCnt="3"/>
      <dgm:spPr/>
    </dgm:pt>
    <dgm:pt modelId="{1C9C4376-406C-4DE0-A260-084C526538C5}" type="pres">
      <dgm:prSet presAssocID="{50EDAC38-7C0C-4887-831B-E3FFF3329159}" presName="rootConnector" presStyleLbl="node1" presStyleIdx="0" presStyleCnt="3"/>
      <dgm:spPr/>
    </dgm:pt>
    <dgm:pt modelId="{8F2B3136-698A-4DA7-935F-B095A831D0EB}" type="pres">
      <dgm:prSet presAssocID="{50EDAC38-7C0C-4887-831B-E3FFF3329159}" presName="childShape" presStyleCnt="0"/>
      <dgm:spPr/>
    </dgm:pt>
    <dgm:pt modelId="{91BDAAAD-D3D2-4636-B9A4-FE54A036EAE1}" type="pres">
      <dgm:prSet presAssocID="{5C561EDF-B219-4C4B-9E94-2816E7EAFFA2}" presName="Name13" presStyleLbl="parChTrans1D2" presStyleIdx="0" presStyleCnt="9"/>
      <dgm:spPr/>
    </dgm:pt>
    <dgm:pt modelId="{D6CE523C-A8CB-4E9A-89DD-7C6F84345884}" type="pres">
      <dgm:prSet presAssocID="{A0D0ADFC-5B2E-43A5-B063-FE4DBFC57723}" presName="childText" presStyleLbl="bgAcc1" presStyleIdx="0" presStyleCnt="9" custScaleX="143177">
        <dgm:presLayoutVars>
          <dgm:bulletEnabled val="1"/>
        </dgm:presLayoutVars>
      </dgm:prSet>
      <dgm:spPr/>
    </dgm:pt>
    <dgm:pt modelId="{AD79DC35-916F-4D4B-8663-571CE1DA7EFC}" type="pres">
      <dgm:prSet presAssocID="{F4F435B7-4140-4BC9-B466-600A9FA73612}" presName="Name13" presStyleLbl="parChTrans1D2" presStyleIdx="1" presStyleCnt="9"/>
      <dgm:spPr/>
    </dgm:pt>
    <dgm:pt modelId="{4359D012-0870-4106-BE8D-049BDB90984D}" type="pres">
      <dgm:prSet presAssocID="{20C00995-A0E1-48F4-803D-95AEA37CC330}" presName="childText" presStyleLbl="bgAcc1" presStyleIdx="1" presStyleCnt="9" custScaleX="142357">
        <dgm:presLayoutVars>
          <dgm:bulletEnabled val="1"/>
        </dgm:presLayoutVars>
      </dgm:prSet>
      <dgm:spPr/>
    </dgm:pt>
    <dgm:pt modelId="{BBD4FE00-039A-447D-AA25-25396AC1045C}" type="pres">
      <dgm:prSet presAssocID="{8B5F7343-0563-4EF8-8EB7-1935232D4D8B}" presName="Name13" presStyleLbl="parChTrans1D2" presStyleIdx="2" presStyleCnt="9"/>
      <dgm:spPr/>
    </dgm:pt>
    <dgm:pt modelId="{BBB2AE53-3FBA-4505-A1BD-CCA574BFA03D}" type="pres">
      <dgm:prSet presAssocID="{463A2483-B814-401E-976E-5176989BE6E3}" presName="childText" presStyleLbl="bgAcc1" presStyleIdx="2" presStyleCnt="9" custScaleX="141249">
        <dgm:presLayoutVars>
          <dgm:bulletEnabled val="1"/>
        </dgm:presLayoutVars>
      </dgm:prSet>
      <dgm:spPr/>
    </dgm:pt>
    <dgm:pt modelId="{9C9B32D4-8E7D-46C6-8742-6F93B2E5EBE6}" type="pres">
      <dgm:prSet presAssocID="{E9B7ED57-FD73-4D90-8AC3-D281A92AE380}" presName="Name13" presStyleLbl="parChTrans1D2" presStyleIdx="3" presStyleCnt="9"/>
      <dgm:spPr/>
    </dgm:pt>
    <dgm:pt modelId="{DD05DE8E-D65A-4D35-AFCA-8D735E5FFC71}" type="pres">
      <dgm:prSet presAssocID="{010FB471-B397-4B4E-BC9D-5C3189969CCA}" presName="childText" presStyleLbl="bgAcc1" presStyleIdx="3" presStyleCnt="9" custScaleX="161162">
        <dgm:presLayoutVars>
          <dgm:bulletEnabled val="1"/>
        </dgm:presLayoutVars>
      </dgm:prSet>
      <dgm:spPr/>
    </dgm:pt>
    <dgm:pt modelId="{C09C7B44-B191-460E-A2E3-4C500D914318}" type="pres">
      <dgm:prSet presAssocID="{470E91ED-2BF1-42AC-A0A1-428B6964E60F}" presName="root" presStyleCnt="0"/>
      <dgm:spPr/>
    </dgm:pt>
    <dgm:pt modelId="{0B188BEC-4485-429B-B8CA-FC2CBE44C622}" type="pres">
      <dgm:prSet presAssocID="{470E91ED-2BF1-42AC-A0A1-428B6964E60F}" presName="rootComposite" presStyleCnt="0"/>
      <dgm:spPr/>
    </dgm:pt>
    <dgm:pt modelId="{E733F7D4-B4FF-4481-8AB5-D4A622A34442}" type="pres">
      <dgm:prSet presAssocID="{470E91ED-2BF1-42AC-A0A1-428B6964E60F}" presName="rootText" presStyleLbl="node1" presStyleIdx="1" presStyleCnt="3"/>
      <dgm:spPr/>
    </dgm:pt>
    <dgm:pt modelId="{83F36D36-9C6C-4F07-9FEF-E5001501E7E7}" type="pres">
      <dgm:prSet presAssocID="{470E91ED-2BF1-42AC-A0A1-428B6964E60F}" presName="rootConnector" presStyleLbl="node1" presStyleIdx="1" presStyleCnt="3"/>
      <dgm:spPr/>
    </dgm:pt>
    <dgm:pt modelId="{1A3F0064-E567-4314-AD03-17AFA60DB777}" type="pres">
      <dgm:prSet presAssocID="{470E91ED-2BF1-42AC-A0A1-428B6964E60F}" presName="childShape" presStyleCnt="0"/>
      <dgm:spPr/>
    </dgm:pt>
    <dgm:pt modelId="{34DE42D3-73C7-40E3-A372-A90421B6A827}" type="pres">
      <dgm:prSet presAssocID="{C393C8C8-AAFE-490E-A9D5-6D5BE91F3CED}" presName="Name13" presStyleLbl="parChTrans1D2" presStyleIdx="4" presStyleCnt="9"/>
      <dgm:spPr/>
    </dgm:pt>
    <dgm:pt modelId="{07FC0D21-38BF-4C21-9725-BC8A571753DF}" type="pres">
      <dgm:prSet presAssocID="{124054CA-4DC7-4CDB-B0E1-749530C08B1E}" presName="childText" presStyleLbl="bgAcc1" presStyleIdx="4" presStyleCnt="9" custScaleX="139651">
        <dgm:presLayoutVars>
          <dgm:bulletEnabled val="1"/>
        </dgm:presLayoutVars>
      </dgm:prSet>
      <dgm:spPr/>
    </dgm:pt>
    <dgm:pt modelId="{A8616642-4AF6-4644-A617-F5A1146B5112}" type="pres">
      <dgm:prSet presAssocID="{A1155FEF-1554-4EE8-A76A-8525F7F4B1CF}" presName="Name13" presStyleLbl="parChTrans1D2" presStyleIdx="5" presStyleCnt="9"/>
      <dgm:spPr/>
    </dgm:pt>
    <dgm:pt modelId="{4A9225BE-7FE0-41F9-87A2-74C2BB3B987B}" type="pres">
      <dgm:prSet presAssocID="{3A6D1C5E-E15A-433F-A4B8-14CE81BFFCFC}" presName="childText" presStyleLbl="bgAcc1" presStyleIdx="5" presStyleCnt="9" custScaleX="136982" custLinFactNeighborX="2134" custLinFactNeighborY="-2276">
        <dgm:presLayoutVars>
          <dgm:bulletEnabled val="1"/>
        </dgm:presLayoutVars>
      </dgm:prSet>
      <dgm:spPr/>
    </dgm:pt>
    <dgm:pt modelId="{C0EB8FD4-2523-4C0E-996C-565741C9A600}" type="pres">
      <dgm:prSet presAssocID="{01C301D1-43BA-4254-8428-89092D40A1C6}" presName="root" presStyleCnt="0"/>
      <dgm:spPr/>
    </dgm:pt>
    <dgm:pt modelId="{DBCB07A5-62D0-42BC-AF2F-43E3871A965F}" type="pres">
      <dgm:prSet presAssocID="{01C301D1-43BA-4254-8428-89092D40A1C6}" presName="rootComposite" presStyleCnt="0"/>
      <dgm:spPr/>
    </dgm:pt>
    <dgm:pt modelId="{11A7D2B1-4EE0-4C87-A21F-AB80C525B047}" type="pres">
      <dgm:prSet presAssocID="{01C301D1-43BA-4254-8428-89092D40A1C6}" presName="rootText" presStyleLbl="node1" presStyleIdx="2" presStyleCnt="3"/>
      <dgm:spPr/>
    </dgm:pt>
    <dgm:pt modelId="{2E3AEB85-DF2D-4F29-9537-A2B565273EAC}" type="pres">
      <dgm:prSet presAssocID="{01C301D1-43BA-4254-8428-89092D40A1C6}" presName="rootConnector" presStyleLbl="node1" presStyleIdx="2" presStyleCnt="3"/>
      <dgm:spPr/>
    </dgm:pt>
    <dgm:pt modelId="{B2731674-8BBC-48AB-BB66-DBA6D89950CC}" type="pres">
      <dgm:prSet presAssocID="{01C301D1-43BA-4254-8428-89092D40A1C6}" presName="childShape" presStyleCnt="0"/>
      <dgm:spPr/>
    </dgm:pt>
    <dgm:pt modelId="{CDB3E3A0-002A-429D-AA5B-8A1EB4D158AE}" type="pres">
      <dgm:prSet presAssocID="{DED18B35-8D26-42F2-B49F-DC7306C57CE6}" presName="Name13" presStyleLbl="parChTrans1D2" presStyleIdx="6" presStyleCnt="9"/>
      <dgm:spPr/>
    </dgm:pt>
    <dgm:pt modelId="{A67338AA-9BE8-4925-A80E-02B846A0C4E9}" type="pres">
      <dgm:prSet presAssocID="{B7447D7B-D8D5-4E2F-AA2B-470FED8ABDCF}" presName="childText" presStyleLbl="bgAcc1" presStyleIdx="6" presStyleCnt="9" custScaleX="139477">
        <dgm:presLayoutVars>
          <dgm:bulletEnabled val="1"/>
        </dgm:presLayoutVars>
      </dgm:prSet>
      <dgm:spPr/>
    </dgm:pt>
    <dgm:pt modelId="{FB543D11-4056-4BB3-8D64-C48CD0EB5618}" type="pres">
      <dgm:prSet presAssocID="{BC75E147-DD16-4800-91D2-6216D3C4379E}" presName="Name13" presStyleLbl="parChTrans1D2" presStyleIdx="7" presStyleCnt="9"/>
      <dgm:spPr/>
    </dgm:pt>
    <dgm:pt modelId="{19746DB2-C34C-4436-9025-04C77430DC56}" type="pres">
      <dgm:prSet presAssocID="{4F44A16F-75F8-4790-8DF6-F8755994C21B}" presName="childText" presStyleLbl="bgAcc1" presStyleIdx="7" presStyleCnt="9" custScaleX="139652">
        <dgm:presLayoutVars>
          <dgm:bulletEnabled val="1"/>
        </dgm:presLayoutVars>
      </dgm:prSet>
      <dgm:spPr/>
    </dgm:pt>
    <dgm:pt modelId="{5DE18340-D80F-4D54-A9D1-1107814CFD35}" type="pres">
      <dgm:prSet presAssocID="{5C5CD83A-6E0B-4F9C-86DE-B0CB46CF94CB}" presName="Name13" presStyleLbl="parChTrans1D2" presStyleIdx="8" presStyleCnt="9"/>
      <dgm:spPr/>
    </dgm:pt>
    <dgm:pt modelId="{636E8DD4-E8F1-4E4F-9B4F-E488C5A548DD}" type="pres">
      <dgm:prSet presAssocID="{EA23F030-5D7E-4E8B-B2FB-A140751519C6}" presName="childText" presStyleLbl="bgAcc1" presStyleIdx="8" presStyleCnt="9" custScaleX="139653" custScaleY="132408">
        <dgm:presLayoutVars>
          <dgm:bulletEnabled val="1"/>
        </dgm:presLayoutVars>
      </dgm:prSet>
      <dgm:spPr/>
    </dgm:pt>
  </dgm:ptLst>
  <dgm:cxnLst>
    <dgm:cxn modelId="{1FA4760A-8001-40B8-8BB1-823A44503B1C}" type="presOf" srcId="{A1155FEF-1554-4EE8-A76A-8525F7F4B1CF}" destId="{A8616642-4AF6-4644-A617-F5A1146B5112}" srcOrd="0" destOrd="0" presId="urn:microsoft.com/office/officeart/2005/8/layout/hierarchy3"/>
    <dgm:cxn modelId="{60A97F0C-1D94-44AB-A071-4718D1738DB0}" type="presOf" srcId="{4F44A16F-75F8-4790-8DF6-F8755994C21B}" destId="{19746DB2-C34C-4436-9025-04C77430DC56}" srcOrd="0" destOrd="0" presId="urn:microsoft.com/office/officeart/2005/8/layout/hierarchy3"/>
    <dgm:cxn modelId="{F65DED11-D4CA-4B5A-A965-083508A7793A}" srcId="{01C301D1-43BA-4254-8428-89092D40A1C6}" destId="{4F44A16F-75F8-4790-8DF6-F8755994C21B}" srcOrd="1" destOrd="0" parTransId="{BC75E147-DD16-4800-91D2-6216D3C4379E}" sibTransId="{BEDBEF92-9BE5-42D1-A698-C0D712810628}"/>
    <dgm:cxn modelId="{0DC68B26-7D40-49A1-A161-76EE07ED2278}" srcId="{F9397C63-85DD-4F42-9504-18FDF8326696}" destId="{470E91ED-2BF1-42AC-A0A1-428B6964E60F}" srcOrd="1" destOrd="0" parTransId="{3AFB093A-4A69-4006-8DF8-31C423822F59}" sibTransId="{87A86A48-4BD5-43FE-B077-5F94D3680779}"/>
    <dgm:cxn modelId="{B5075027-120A-4DEB-A2C8-3B7C8C1B41DC}" type="presOf" srcId="{5C561EDF-B219-4C4B-9E94-2816E7EAFFA2}" destId="{91BDAAAD-D3D2-4636-B9A4-FE54A036EAE1}" srcOrd="0" destOrd="0" presId="urn:microsoft.com/office/officeart/2005/8/layout/hierarchy3"/>
    <dgm:cxn modelId="{2794D828-E769-4F64-A0B3-5B7F4985AE2C}" type="presOf" srcId="{50EDAC38-7C0C-4887-831B-E3FFF3329159}" destId="{C2A1B668-E7C5-46F8-A317-0C6E98639307}" srcOrd="0" destOrd="0" presId="urn:microsoft.com/office/officeart/2005/8/layout/hierarchy3"/>
    <dgm:cxn modelId="{1B0E292E-E614-4FB0-97B3-4EE856DEFD86}" srcId="{50EDAC38-7C0C-4887-831B-E3FFF3329159}" destId="{20C00995-A0E1-48F4-803D-95AEA37CC330}" srcOrd="1" destOrd="0" parTransId="{F4F435B7-4140-4BC9-B466-600A9FA73612}" sibTransId="{C5103C09-E429-404C-ADDB-2645E615B692}"/>
    <dgm:cxn modelId="{CFEAE232-9A6A-4F2E-A5D2-C335BBC480FE}" type="presOf" srcId="{50EDAC38-7C0C-4887-831B-E3FFF3329159}" destId="{1C9C4376-406C-4DE0-A260-084C526538C5}" srcOrd="1" destOrd="0" presId="urn:microsoft.com/office/officeart/2005/8/layout/hierarchy3"/>
    <dgm:cxn modelId="{24804836-51B2-4F61-8FF0-C3441FC1884F}" type="presOf" srcId="{010FB471-B397-4B4E-BC9D-5C3189969CCA}" destId="{DD05DE8E-D65A-4D35-AFCA-8D735E5FFC71}" srcOrd="0" destOrd="0" presId="urn:microsoft.com/office/officeart/2005/8/layout/hierarchy3"/>
    <dgm:cxn modelId="{947F7438-E839-4FA3-A589-0495AD232E90}" type="presOf" srcId="{DED18B35-8D26-42F2-B49F-DC7306C57CE6}" destId="{CDB3E3A0-002A-429D-AA5B-8A1EB4D158AE}" srcOrd="0" destOrd="0" presId="urn:microsoft.com/office/officeart/2005/8/layout/hierarchy3"/>
    <dgm:cxn modelId="{388FCB3B-E062-4E13-98E0-3C9AD2ADE077}" srcId="{470E91ED-2BF1-42AC-A0A1-428B6964E60F}" destId="{3A6D1C5E-E15A-433F-A4B8-14CE81BFFCFC}" srcOrd="1" destOrd="0" parTransId="{A1155FEF-1554-4EE8-A76A-8525F7F4B1CF}" sibTransId="{C2CF32A3-9F10-4013-BA54-D4EA1CC58E0E}"/>
    <dgm:cxn modelId="{7EB6CF3B-B612-466E-BC99-27D4BDF4A0E5}" type="presOf" srcId="{463A2483-B814-401E-976E-5176989BE6E3}" destId="{BBB2AE53-3FBA-4505-A1BD-CCA574BFA03D}" srcOrd="0" destOrd="0" presId="urn:microsoft.com/office/officeart/2005/8/layout/hierarchy3"/>
    <dgm:cxn modelId="{A782A163-0004-4E9C-A50D-72CC1CF4896B}" srcId="{50EDAC38-7C0C-4887-831B-E3FFF3329159}" destId="{010FB471-B397-4B4E-BC9D-5C3189969CCA}" srcOrd="3" destOrd="0" parTransId="{E9B7ED57-FD73-4D90-8AC3-D281A92AE380}" sibTransId="{BC5D604C-23C0-4DB4-8203-52AA88875142}"/>
    <dgm:cxn modelId="{6A809A68-B5EC-4A22-ABC9-7F6521F7CEBF}" type="presOf" srcId="{F9397C63-85DD-4F42-9504-18FDF8326696}" destId="{5A57E5B7-CF0D-476F-9671-2C63C8CB8594}" srcOrd="0" destOrd="0" presId="urn:microsoft.com/office/officeart/2005/8/layout/hierarchy3"/>
    <dgm:cxn modelId="{1C84F148-373B-4E39-87C3-55423C039FAD}" srcId="{50EDAC38-7C0C-4887-831B-E3FFF3329159}" destId="{463A2483-B814-401E-976E-5176989BE6E3}" srcOrd="2" destOrd="0" parTransId="{8B5F7343-0563-4EF8-8EB7-1935232D4D8B}" sibTransId="{B0FB51DD-EBC0-431F-84BF-1701642F3FD0}"/>
    <dgm:cxn modelId="{D2CE574A-45AC-4242-B162-003F6CA2A670}" type="presOf" srcId="{124054CA-4DC7-4CDB-B0E1-749530C08B1E}" destId="{07FC0D21-38BF-4C21-9725-BC8A571753DF}" srcOrd="0" destOrd="0" presId="urn:microsoft.com/office/officeart/2005/8/layout/hierarchy3"/>
    <dgm:cxn modelId="{35C6416B-A9C5-4C62-8D38-1F210C2ADAD7}" type="presOf" srcId="{470E91ED-2BF1-42AC-A0A1-428B6964E60F}" destId="{83F36D36-9C6C-4F07-9FEF-E5001501E7E7}" srcOrd="1" destOrd="0" presId="urn:microsoft.com/office/officeart/2005/8/layout/hierarchy3"/>
    <dgm:cxn modelId="{30998B6E-379C-45C8-9F1C-9A123A4EEFFB}" type="presOf" srcId="{BC75E147-DD16-4800-91D2-6216D3C4379E}" destId="{FB543D11-4056-4BB3-8D64-C48CD0EB5618}" srcOrd="0" destOrd="0" presId="urn:microsoft.com/office/officeart/2005/8/layout/hierarchy3"/>
    <dgm:cxn modelId="{45D85E54-0EFE-47C8-9322-72255EB4157A}" type="presOf" srcId="{A0D0ADFC-5B2E-43A5-B063-FE4DBFC57723}" destId="{D6CE523C-A8CB-4E9A-89DD-7C6F84345884}" srcOrd="0" destOrd="0" presId="urn:microsoft.com/office/officeart/2005/8/layout/hierarchy3"/>
    <dgm:cxn modelId="{4533A375-79F6-4A1D-BEFD-3FB44FB86770}" type="presOf" srcId="{01C301D1-43BA-4254-8428-89092D40A1C6}" destId="{11A7D2B1-4EE0-4C87-A21F-AB80C525B047}" srcOrd="0" destOrd="0" presId="urn:microsoft.com/office/officeart/2005/8/layout/hierarchy3"/>
    <dgm:cxn modelId="{CB7F3677-8CC6-4787-930B-4AB6C76FDD6F}" type="presOf" srcId="{B7447D7B-D8D5-4E2F-AA2B-470FED8ABDCF}" destId="{A67338AA-9BE8-4925-A80E-02B846A0C4E9}" srcOrd="0" destOrd="0" presId="urn:microsoft.com/office/officeart/2005/8/layout/hierarchy3"/>
    <dgm:cxn modelId="{3873A257-5453-4460-8C67-47BB00DBD24B}" type="presOf" srcId="{EA23F030-5D7E-4E8B-B2FB-A140751519C6}" destId="{636E8DD4-E8F1-4E4F-9B4F-E488C5A548DD}" srcOrd="0" destOrd="0" presId="urn:microsoft.com/office/officeart/2005/8/layout/hierarchy3"/>
    <dgm:cxn modelId="{BE5ABB87-4E29-4666-A9C8-D755627697DA}" srcId="{F9397C63-85DD-4F42-9504-18FDF8326696}" destId="{50EDAC38-7C0C-4887-831B-E3FFF3329159}" srcOrd="0" destOrd="0" parTransId="{171C1B6D-1120-4A68-9FC5-FAA1EE3CBA86}" sibTransId="{E1D5F5F8-BA38-4805-B2DC-BB462C6F8262}"/>
    <dgm:cxn modelId="{CE6C6E8E-5903-4A8A-AA9E-C1F0CD474225}" type="presOf" srcId="{3A6D1C5E-E15A-433F-A4B8-14CE81BFFCFC}" destId="{4A9225BE-7FE0-41F9-87A2-74C2BB3B987B}" srcOrd="0" destOrd="0" presId="urn:microsoft.com/office/officeart/2005/8/layout/hierarchy3"/>
    <dgm:cxn modelId="{6859398F-8A64-473E-AE62-5FD00B25475D}" srcId="{F9397C63-85DD-4F42-9504-18FDF8326696}" destId="{01C301D1-43BA-4254-8428-89092D40A1C6}" srcOrd="2" destOrd="0" parTransId="{FAE69782-F479-49BA-A544-3EFDE19A29A0}" sibTransId="{C8DDD54F-3699-4576-989C-96BBD45CD42A}"/>
    <dgm:cxn modelId="{565F2C9F-0E93-48FB-8CA4-C57576F079C5}" srcId="{01C301D1-43BA-4254-8428-89092D40A1C6}" destId="{B7447D7B-D8D5-4E2F-AA2B-470FED8ABDCF}" srcOrd="0" destOrd="0" parTransId="{DED18B35-8D26-42F2-B49F-DC7306C57CE6}" sibTransId="{4F16D327-8D30-4F11-BC65-A18EF9006B50}"/>
    <dgm:cxn modelId="{17A352B2-9DCD-49E5-B58F-26A709F94DCB}" type="presOf" srcId="{470E91ED-2BF1-42AC-A0A1-428B6964E60F}" destId="{E733F7D4-B4FF-4481-8AB5-D4A622A34442}" srcOrd="0" destOrd="0" presId="urn:microsoft.com/office/officeart/2005/8/layout/hierarchy3"/>
    <dgm:cxn modelId="{B7E097BC-C0DB-4E38-93B0-8CE288D00E0B}" srcId="{50EDAC38-7C0C-4887-831B-E3FFF3329159}" destId="{A0D0ADFC-5B2E-43A5-B063-FE4DBFC57723}" srcOrd="0" destOrd="0" parTransId="{5C561EDF-B219-4C4B-9E94-2816E7EAFFA2}" sibTransId="{02BD67C5-DD22-43BE-AEE9-8E7C20CC9C5B}"/>
    <dgm:cxn modelId="{A53379C4-12D4-4A1E-91C2-2E8F595200EB}" type="presOf" srcId="{20C00995-A0E1-48F4-803D-95AEA37CC330}" destId="{4359D012-0870-4106-BE8D-049BDB90984D}" srcOrd="0" destOrd="0" presId="urn:microsoft.com/office/officeart/2005/8/layout/hierarchy3"/>
    <dgm:cxn modelId="{F5E4CAC8-F8F8-44DD-B12D-8D0CFD98241A}" type="presOf" srcId="{F4F435B7-4140-4BC9-B466-600A9FA73612}" destId="{AD79DC35-916F-4D4B-8663-571CE1DA7EFC}" srcOrd="0" destOrd="0" presId="urn:microsoft.com/office/officeart/2005/8/layout/hierarchy3"/>
    <dgm:cxn modelId="{5F3534D1-6CBC-440E-89D5-30D3E657EDC5}" type="presOf" srcId="{01C301D1-43BA-4254-8428-89092D40A1C6}" destId="{2E3AEB85-DF2D-4F29-9537-A2B565273EAC}" srcOrd="1" destOrd="0" presId="urn:microsoft.com/office/officeart/2005/8/layout/hierarchy3"/>
    <dgm:cxn modelId="{44F09FD4-8FC1-4E65-B3BD-07207F973EFC}" type="presOf" srcId="{E9B7ED57-FD73-4D90-8AC3-D281A92AE380}" destId="{9C9B32D4-8E7D-46C6-8742-6F93B2E5EBE6}" srcOrd="0" destOrd="0" presId="urn:microsoft.com/office/officeart/2005/8/layout/hierarchy3"/>
    <dgm:cxn modelId="{8B3902E7-5EC5-4F62-9372-2CAEFBDC07DD}" type="presOf" srcId="{5C5CD83A-6E0B-4F9C-86DE-B0CB46CF94CB}" destId="{5DE18340-D80F-4D54-A9D1-1107814CFD35}" srcOrd="0" destOrd="0" presId="urn:microsoft.com/office/officeart/2005/8/layout/hierarchy3"/>
    <dgm:cxn modelId="{62C6F8EF-AFAC-47A8-A1FC-B34C2EC94893}" type="presOf" srcId="{8B5F7343-0563-4EF8-8EB7-1935232D4D8B}" destId="{BBD4FE00-039A-447D-AA25-25396AC1045C}" srcOrd="0" destOrd="0" presId="urn:microsoft.com/office/officeart/2005/8/layout/hierarchy3"/>
    <dgm:cxn modelId="{03B5D8F7-58FB-4771-8A60-0E054178E81C}" srcId="{01C301D1-43BA-4254-8428-89092D40A1C6}" destId="{EA23F030-5D7E-4E8B-B2FB-A140751519C6}" srcOrd="2" destOrd="0" parTransId="{5C5CD83A-6E0B-4F9C-86DE-B0CB46CF94CB}" sibTransId="{0C362166-A0CF-452A-BE90-DD05F80A1E93}"/>
    <dgm:cxn modelId="{274626FC-62AD-4208-B5A8-4D66475AEE76}" type="presOf" srcId="{C393C8C8-AAFE-490E-A9D5-6D5BE91F3CED}" destId="{34DE42D3-73C7-40E3-A372-A90421B6A827}" srcOrd="0" destOrd="0" presId="urn:microsoft.com/office/officeart/2005/8/layout/hierarchy3"/>
    <dgm:cxn modelId="{5334DAFD-E355-432C-8BA3-96853B0A8F1B}" srcId="{470E91ED-2BF1-42AC-A0A1-428B6964E60F}" destId="{124054CA-4DC7-4CDB-B0E1-749530C08B1E}" srcOrd="0" destOrd="0" parTransId="{C393C8C8-AAFE-490E-A9D5-6D5BE91F3CED}" sibTransId="{15EDE5D1-8C0A-43A3-ADF7-C1B8F66CDCA3}"/>
    <dgm:cxn modelId="{3C274E91-CF69-42D5-BF84-26A351C9A04F}" type="presParOf" srcId="{5A57E5B7-CF0D-476F-9671-2C63C8CB8594}" destId="{9F7D2A4B-8849-45E4-9E7A-29783BDFCFAB}" srcOrd="0" destOrd="0" presId="urn:microsoft.com/office/officeart/2005/8/layout/hierarchy3"/>
    <dgm:cxn modelId="{F33C5B0D-B6D9-4BCB-A02A-4C5B7CD591CB}" type="presParOf" srcId="{9F7D2A4B-8849-45E4-9E7A-29783BDFCFAB}" destId="{79B71768-B1B1-4C2C-85EB-175291F832DD}" srcOrd="0" destOrd="0" presId="urn:microsoft.com/office/officeart/2005/8/layout/hierarchy3"/>
    <dgm:cxn modelId="{8AC504E7-0AFA-4E43-BF5E-E8DBB3B21761}" type="presParOf" srcId="{79B71768-B1B1-4C2C-85EB-175291F832DD}" destId="{C2A1B668-E7C5-46F8-A317-0C6E98639307}" srcOrd="0" destOrd="0" presId="urn:microsoft.com/office/officeart/2005/8/layout/hierarchy3"/>
    <dgm:cxn modelId="{A302C0DA-80E2-4333-A4A8-3D65977A3782}" type="presParOf" srcId="{79B71768-B1B1-4C2C-85EB-175291F832DD}" destId="{1C9C4376-406C-4DE0-A260-084C526538C5}" srcOrd="1" destOrd="0" presId="urn:microsoft.com/office/officeart/2005/8/layout/hierarchy3"/>
    <dgm:cxn modelId="{6C830B89-85BB-446F-B8D2-294EBA741D16}" type="presParOf" srcId="{9F7D2A4B-8849-45E4-9E7A-29783BDFCFAB}" destId="{8F2B3136-698A-4DA7-935F-B095A831D0EB}" srcOrd="1" destOrd="0" presId="urn:microsoft.com/office/officeart/2005/8/layout/hierarchy3"/>
    <dgm:cxn modelId="{FB25E24F-3E12-41A3-93B8-516D8E4F375B}" type="presParOf" srcId="{8F2B3136-698A-4DA7-935F-B095A831D0EB}" destId="{91BDAAAD-D3D2-4636-B9A4-FE54A036EAE1}" srcOrd="0" destOrd="0" presId="urn:microsoft.com/office/officeart/2005/8/layout/hierarchy3"/>
    <dgm:cxn modelId="{27013389-BA14-4CBD-A620-299E42516BCE}" type="presParOf" srcId="{8F2B3136-698A-4DA7-935F-B095A831D0EB}" destId="{D6CE523C-A8CB-4E9A-89DD-7C6F84345884}" srcOrd="1" destOrd="0" presId="urn:microsoft.com/office/officeart/2005/8/layout/hierarchy3"/>
    <dgm:cxn modelId="{18675465-0895-4DEF-A8AC-071FB1FF752B}" type="presParOf" srcId="{8F2B3136-698A-4DA7-935F-B095A831D0EB}" destId="{AD79DC35-916F-4D4B-8663-571CE1DA7EFC}" srcOrd="2" destOrd="0" presId="urn:microsoft.com/office/officeart/2005/8/layout/hierarchy3"/>
    <dgm:cxn modelId="{DA725297-7CCC-437F-9963-77A1E9F98741}" type="presParOf" srcId="{8F2B3136-698A-4DA7-935F-B095A831D0EB}" destId="{4359D012-0870-4106-BE8D-049BDB90984D}" srcOrd="3" destOrd="0" presId="urn:microsoft.com/office/officeart/2005/8/layout/hierarchy3"/>
    <dgm:cxn modelId="{56E0D729-C7D4-4FC7-BA2B-E825AC53A844}" type="presParOf" srcId="{8F2B3136-698A-4DA7-935F-B095A831D0EB}" destId="{BBD4FE00-039A-447D-AA25-25396AC1045C}" srcOrd="4" destOrd="0" presId="urn:microsoft.com/office/officeart/2005/8/layout/hierarchy3"/>
    <dgm:cxn modelId="{06220027-3219-405E-9A71-8F454F48BAA7}" type="presParOf" srcId="{8F2B3136-698A-4DA7-935F-B095A831D0EB}" destId="{BBB2AE53-3FBA-4505-A1BD-CCA574BFA03D}" srcOrd="5" destOrd="0" presId="urn:microsoft.com/office/officeart/2005/8/layout/hierarchy3"/>
    <dgm:cxn modelId="{B228A7D2-2E7B-4818-91A8-1A7BD748D4DF}" type="presParOf" srcId="{8F2B3136-698A-4DA7-935F-B095A831D0EB}" destId="{9C9B32D4-8E7D-46C6-8742-6F93B2E5EBE6}" srcOrd="6" destOrd="0" presId="urn:microsoft.com/office/officeart/2005/8/layout/hierarchy3"/>
    <dgm:cxn modelId="{D14FA69D-4131-4B58-B778-3C54BD586E1C}" type="presParOf" srcId="{8F2B3136-698A-4DA7-935F-B095A831D0EB}" destId="{DD05DE8E-D65A-4D35-AFCA-8D735E5FFC71}" srcOrd="7" destOrd="0" presId="urn:microsoft.com/office/officeart/2005/8/layout/hierarchy3"/>
    <dgm:cxn modelId="{B9A1AC13-10E5-47F9-B86E-993D768F5172}" type="presParOf" srcId="{5A57E5B7-CF0D-476F-9671-2C63C8CB8594}" destId="{C09C7B44-B191-460E-A2E3-4C500D914318}" srcOrd="1" destOrd="0" presId="urn:microsoft.com/office/officeart/2005/8/layout/hierarchy3"/>
    <dgm:cxn modelId="{00EFE8EB-5B8E-4ADA-B740-1348EC8B2739}" type="presParOf" srcId="{C09C7B44-B191-460E-A2E3-4C500D914318}" destId="{0B188BEC-4485-429B-B8CA-FC2CBE44C622}" srcOrd="0" destOrd="0" presId="urn:microsoft.com/office/officeart/2005/8/layout/hierarchy3"/>
    <dgm:cxn modelId="{552D476A-B2A7-4341-B7E8-98E51BFB628D}" type="presParOf" srcId="{0B188BEC-4485-429B-B8CA-FC2CBE44C622}" destId="{E733F7D4-B4FF-4481-8AB5-D4A622A34442}" srcOrd="0" destOrd="0" presId="urn:microsoft.com/office/officeart/2005/8/layout/hierarchy3"/>
    <dgm:cxn modelId="{5E393555-F224-497A-BB47-A9684644405E}" type="presParOf" srcId="{0B188BEC-4485-429B-B8CA-FC2CBE44C622}" destId="{83F36D36-9C6C-4F07-9FEF-E5001501E7E7}" srcOrd="1" destOrd="0" presId="urn:microsoft.com/office/officeart/2005/8/layout/hierarchy3"/>
    <dgm:cxn modelId="{F9547D07-E5E4-4DC8-9289-2B2BCCBFAF13}" type="presParOf" srcId="{C09C7B44-B191-460E-A2E3-4C500D914318}" destId="{1A3F0064-E567-4314-AD03-17AFA60DB777}" srcOrd="1" destOrd="0" presId="urn:microsoft.com/office/officeart/2005/8/layout/hierarchy3"/>
    <dgm:cxn modelId="{CDCB1428-D635-4498-86AE-1AB1323DEBE3}" type="presParOf" srcId="{1A3F0064-E567-4314-AD03-17AFA60DB777}" destId="{34DE42D3-73C7-40E3-A372-A90421B6A827}" srcOrd="0" destOrd="0" presId="urn:microsoft.com/office/officeart/2005/8/layout/hierarchy3"/>
    <dgm:cxn modelId="{E334EF22-0872-4C63-89C3-2EB6EB1E4C4C}" type="presParOf" srcId="{1A3F0064-E567-4314-AD03-17AFA60DB777}" destId="{07FC0D21-38BF-4C21-9725-BC8A571753DF}" srcOrd="1" destOrd="0" presId="urn:microsoft.com/office/officeart/2005/8/layout/hierarchy3"/>
    <dgm:cxn modelId="{FEAA67B1-F47C-4AAA-B14D-8F7F5178893D}" type="presParOf" srcId="{1A3F0064-E567-4314-AD03-17AFA60DB777}" destId="{A8616642-4AF6-4644-A617-F5A1146B5112}" srcOrd="2" destOrd="0" presId="urn:microsoft.com/office/officeart/2005/8/layout/hierarchy3"/>
    <dgm:cxn modelId="{1965773F-1B00-46FC-8C1A-78F257701878}" type="presParOf" srcId="{1A3F0064-E567-4314-AD03-17AFA60DB777}" destId="{4A9225BE-7FE0-41F9-87A2-74C2BB3B987B}" srcOrd="3" destOrd="0" presId="urn:microsoft.com/office/officeart/2005/8/layout/hierarchy3"/>
    <dgm:cxn modelId="{A4A2DD13-C0AF-485F-A6B0-D565F7789E74}" type="presParOf" srcId="{5A57E5B7-CF0D-476F-9671-2C63C8CB8594}" destId="{C0EB8FD4-2523-4C0E-996C-565741C9A600}" srcOrd="2" destOrd="0" presId="urn:microsoft.com/office/officeart/2005/8/layout/hierarchy3"/>
    <dgm:cxn modelId="{EE15FAAB-B0EC-47B4-828B-6CE8741BDA36}" type="presParOf" srcId="{C0EB8FD4-2523-4C0E-996C-565741C9A600}" destId="{DBCB07A5-62D0-42BC-AF2F-43E3871A965F}" srcOrd="0" destOrd="0" presId="urn:microsoft.com/office/officeart/2005/8/layout/hierarchy3"/>
    <dgm:cxn modelId="{EA73B5B7-42C0-43C6-8B34-3B233ABCB007}" type="presParOf" srcId="{DBCB07A5-62D0-42BC-AF2F-43E3871A965F}" destId="{11A7D2B1-4EE0-4C87-A21F-AB80C525B047}" srcOrd="0" destOrd="0" presId="urn:microsoft.com/office/officeart/2005/8/layout/hierarchy3"/>
    <dgm:cxn modelId="{42ECE9B8-2D53-4A86-AB0C-68129C512DAA}" type="presParOf" srcId="{DBCB07A5-62D0-42BC-AF2F-43E3871A965F}" destId="{2E3AEB85-DF2D-4F29-9537-A2B565273EAC}" srcOrd="1" destOrd="0" presId="urn:microsoft.com/office/officeart/2005/8/layout/hierarchy3"/>
    <dgm:cxn modelId="{8FC33EAF-D6C1-40E5-A0B4-135A0BBC1245}" type="presParOf" srcId="{C0EB8FD4-2523-4C0E-996C-565741C9A600}" destId="{B2731674-8BBC-48AB-BB66-DBA6D89950CC}" srcOrd="1" destOrd="0" presId="urn:microsoft.com/office/officeart/2005/8/layout/hierarchy3"/>
    <dgm:cxn modelId="{E106F97E-D6DB-4035-9A40-5DF39679C1D4}" type="presParOf" srcId="{B2731674-8BBC-48AB-BB66-DBA6D89950CC}" destId="{CDB3E3A0-002A-429D-AA5B-8A1EB4D158AE}" srcOrd="0" destOrd="0" presId="urn:microsoft.com/office/officeart/2005/8/layout/hierarchy3"/>
    <dgm:cxn modelId="{00552A93-CF0B-4D36-AD58-EDEF0B8E42BF}" type="presParOf" srcId="{B2731674-8BBC-48AB-BB66-DBA6D89950CC}" destId="{A67338AA-9BE8-4925-A80E-02B846A0C4E9}" srcOrd="1" destOrd="0" presId="urn:microsoft.com/office/officeart/2005/8/layout/hierarchy3"/>
    <dgm:cxn modelId="{AD923369-BB90-44D8-BB98-FFA030B3A3A8}" type="presParOf" srcId="{B2731674-8BBC-48AB-BB66-DBA6D89950CC}" destId="{FB543D11-4056-4BB3-8D64-C48CD0EB5618}" srcOrd="2" destOrd="0" presId="urn:microsoft.com/office/officeart/2005/8/layout/hierarchy3"/>
    <dgm:cxn modelId="{7FAFFF39-9D6F-4D9B-96F5-CB7EDC87DB00}" type="presParOf" srcId="{B2731674-8BBC-48AB-BB66-DBA6D89950CC}" destId="{19746DB2-C34C-4436-9025-04C77430DC56}" srcOrd="3" destOrd="0" presId="urn:microsoft.com/office/officeart/2005/8/layout/hierarchy3"/>
    <dgm:cxn modelId="{422F6CB9-5DFD-4C38-9CE3-1E2D1F527205}" type="presParOf" srcId="{B2731674-8BBC-48AB-BB66-DBA6D89950CC}" destId="{5DE18340-D80F-4D54-A9D1-1107814CFD35}" srcOrd="4" destOrd="0" presId="urn:microsoft.com/office/officeart/2005/8/layout/hierarchy3"/>
    <dgm:cxn modelId="{8C7E2196-D91D-414A-9C4B-564FC4A06A7E}" type="presParOf" srcId="{B2731674-8BBC-48AB-BB66-DBA6D89950CC}" destId="{636E8DD4-E8F1-4E4F-9B4F-E488C5A548DD}"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6D0559-C3E0-4CFE-BCC6-C448FA693A14}">
      <dsp:nvSpPr>
        <dsp:cNvPr id="0" name=""/>
        <dsp:cNvSpPr/>
      </dsp:nvSpPr>
      <dsp:spPr>
        <a:xfrm>
          <a:off x="3966" y="0"/>
          <a:ext cx="3815357" cy="4854540"/>
        </a:xfrm>
        <a:prstGeom prst="roundRect">
          <a:avLst>
            <a:gd name="adj" fmla="val 10000"/>
          </a:avLst>
        </a:prstGeom>
        <a:solidFill>
          <a:schemeClr val="accent1"/>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schemeClr val="tx1"/>
              </a:solidFill>
              <a:latin typeface="Calibri" panose="020F0502020204030204" pitchFamily="34" charset="0"/>
              <a:cs typeface="Calibri" panose="020F0502020204030204" pitchFamily="34" charset="0"/>
            </a:rPr>
            <a:t>Single-Gene Testing</a:t>
          </a:r>
        </a:p>
      </dsp:txBody>
      <dsp:txXfrm>
        <a:off x="3966" y="0"/>
        <a:ext cx="3815357" cy="1456362"/>
      </dsp:txXfrm>
    </dsp:sp>
    <dsp:sp modelId="{1A179160-297C-4A80-8FB9-9FA749C596AA}">
      <dsp:nvSpPr>
        <dsp:cNvPr id="0" name=""/>
        <dsp:cNvSpPr/>
      </dsp:nvSpPr>
      <dsp:spPr>
        <a:xfrm>
          <a:off x="152398" y="1456776"/>
          <a:ext cx="3518492" cy="953722"/>
        </a:xfrm>
        <a:prstGeom prst="roundRect">
          <a:avLst>
            <a:gd name="adj" fmla="val 10000"/>
          </a:avLst>
        </a:prstGeom>
        <a:solidFill>
          <a:schemeClr val="accent2">
            <a:lumMod val="40000"/>
            <a:lumOff val="6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bg1"/>
              </a:solidFill>
              <a:latin typeface="Calibri" panose="020F0502020204030204" pitchFamily="34" charset="0"/>
              <a:cs typeface="Calibri" panose="020F0502020204030204" pitchFamily="34" charset="0"/>
            </a:rPr>
            <a:t>Tests for </a:t>
          </a:r>
          <a:br>
            <a:rPr lang="en-US" sz="2400" kern="1200" dirty="0">
              <a:solidFill>
                <a:schemeClr val="bg1"/>
              </a:solidFill>
              <a:latin typeface="Calibri" panose="020F0502020204030204" pitchFamily="34" charset="0"/>
              <a:cs typeface="Calibri" panose="020F0502020204030204" pitchFamily="34" charset="0"/>
            </a:rPr>
          </a:br>
          <a:r>
            <a:rPr lang="en-US" sz="2400" kern="1200" dirty="0">
              <a:solidFill>
                <a:schemeClr val="bg1"/>
              </a:solidFill>
              <a:latin typeface="Calibri" panose="020F0502020204030204" pitchFamily="34" charset="0"/>
              <a:cs typeface="Calibri" panose="020F0502020204030204" pitchFamily="34" charset="0"/>
            </a:rPr>
            <a:t>mutation-specific gene</a:t>
          </a:r>
        </a:p>
      </dsp:txBody>
      <dsp:txXfrm>
        <a:off x="180332" y="1484710"/>
        <a:ext cx="3462624" cy="897854"/>
      </dsp:txXfrm>
    </dsp:sp>
    <dsp:sp modelId="{C8B1DD55-9B73-4CB0-AF6F-7E16548BD608}">
      <dsp:nvSpPr>
        <dsp:cNvPr id="0" name=""/>
        <dsp:cNvSpPr/>
      </dsp:nvSpPr>
      <dsp:spPr>
        <a:xfrm>
          <a:off x="152398" y="2557226"/>
          <a:ext cx="3518492" cy="953722"/>
        </a:xfrm>
        <a:prstGeom prst="roundRect">
          <a:avLst>
            <a:gd name="adj" fmla="val 10000"/>
          </a:avLst>
        </a:prstGeom>
        <a:solidFill>
          <a:schemeClr val="accent2">
            <a:lumMod val="40000"/>
            <a:lumOff val="6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bg1"/>
              </a:solidFill>
              <a:latin typeface="Calibri" panose="020F0502020204030204" pitchFamily="34" charset="0"/>
              <a:cs typeface="Calibri" panose="020F0502020204030204" pitchFamily="34" charset="0"/>
            </a:rPr>
            <a:t>PCR and direct sequencing</a:t>
          </a:r>
        </a:p>
      </dsp:txBody>
      <dsp:txXfrm>
        <a:off x="180332" y="2585160"/>
        <a:ext cx="3462624" cy="897854"/>
      </dsp:txXfrm>
    </dsp:sp>
    <dsp:sp modelId="{B5D09766-D77F-472F-B4D7-24C69AB3BA7C}">
      <dsp:nvSpPr>
        <dsp:cNvPr id="0" name=""/>
        <dsp:cNvSpPr/>
      </dsp:nvSpPr>
      <dsp:spPr>
        <a:xfrm>
          <a:off x="152398" y="3657675"/>
          <a:ext cx="3518492" cy="953722"/>
        </a:xfrm>
        <a:prstGeom prst="roundRect">
          <a:avLst>
            <a:gd name="adj" fmla="val 10000"/>
          </a:avLst>
        </a:prstGeom>
        <a:solidFill>
          <a:schemeClr val="accent2">
            <a:lumMod val="40000"/>
            <a:lumOff val="6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1"/>
              </a:solidFill>
              <a:latin typeface="Calibri" panose="020F0502020204030204" pitchFamily="34" charset="0"/>
              <a:cs typeface="Calibri" panose="020F0502020204030204" pitchFamily="34" charset="0"/>
            </a:rPr>
            <a:t>Traditionally used when personal </a:t>
          </a:r>
          <a:br>
            <a:rPr lang="en-US" sz="1800" kern="1200" dirty="0">
              <a:solidFill>
                <a:schemeClr val="bg1"/>
              </a:solidFill>
              <a:latin typeface="Calibri" panose="020F0502020204030204" pitchFamily="34" charset="0"/>
              <a:cs typeface="Calibri" panose="020F0502020204030204" pitchFamily="34" charset="0"/>
            </a:rPr>
          </a:br>
          <a:r>
            <a:rPr lang="en-US" sz="1800" kern="1200" dirty="0">
              <a:solidFill>
                <a:schemeClr val="bg1"/>
              </a:solidFill>
              <a:latin typeface="Calibri" panose="020F0502020204030204" pitchFamily="34" charset="0"/>
              <a:cs typeface="Calibri" panose="020F0502020204030204" pitchFamily="34" charset="0"/>
            </a:rPr>
            <a:t>or familial history suggests </a:t>
          </a:r>
          <a:br>
            <a:rPr lang="en-US" sz="1800" kern="1200" dirty="0">
              <a:solidFill>
                <a:schemeClr val="bg1"/>
              </a:solidFill>
              <a:latin typeface="Calibri" panose="020F0502020204030204" pitchFamily="34" charset="0"/>
              <a:cs typeface="Calibri" panose="020F0502020204030204" pitchFamily="34" charset="0"/>
            </a:rPr>
          </a:br>
          <a:r>
            <a:rPr lang="en-US" sz="1800" kern="1200" dirty="0">
              <a:solidFill>
                <a:schemeClr val="bg1"/>
              </a:solidFill>
              <a:latin typeface="Calibri" panose="020F0502020204030204" pitchFamily="34" charset="0"/>
              <a:cs typeface="Calibri" panose="020F0502020204030204" pitchFamily="34" charset="0"/>
            </a:rPr>
            <a:t>single inherited cancer syndrome</a:t>
          </a:r>
        </a:p>
      </dsp:txBody>
      <dsp:txXfrm>
        <a:off x="180332" y="3685609"/>
        <a:ext cx="3462624" cy="897854"/>
      </dsp:txXfrm>
    </dsp:sp>
    <dsp:sp modelId="{0EFED683-BE58-4A81-8264-40F2A325AE33}">
      <dsp:nvSpPr>
        <dsp:cNvPr id="0" name=""/>
        <dsp:cNvSpPr/>
      </dsp:nvSpPr>
      <dsp:spPr>
        <a:xfrm>
          <a:off x="4109442" y="0"/>
          <a:ext cx="3815357" cy="4854540"/>
        </a:xfrm>
        <a:prstGeom prst="roundRect">
          <a:avLst>
            <a:gd name="adj" fmla="val 10000"/>
          </a:avLst>
        </a:prstGeom>
        <a:solidFill>
          <a:schemeClr val="accent3"/>
        </a:solidFill>
        <a:ln>
          <a:noFill/>
        </a:ln>
        <a:effectLst/>
      </dsp:spPr>
      <dsp:style>
        <a:lnRef idx="0">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1" kern="1200" dirty="0">
              <a:solidFill>
                <a:schemeClr val="tx1"/>
              </a:solidFill>
              <a:latin typeface="Calibri" panose="020F0502020204030204" pitchFamily="34" charset="0"/>
              <a:cs typeface="Calibri" panose="020F0502020204030204" pitchFamily="34" charset="0"/>
            </a:rPr>
            <a:t>Panel Testing</a:t>
          </a:r>
        </a:p>
      </dsp:txBody>
      <dsp:txXfrm>
        <a:off x="4109442" y="0"/>
        <a:ext cx="3815357" cy="1456362"/>
      </dsp:txXfrm>
    </dsp:sp>
    <dsp:sp modelId="{DA56252A-2B98-45E7-AB57-0AC265D39D4F}">
      <dsp:nvSpPr>
        <dsp:cNvPr id="0" name=""/>
        <dsp:cNvSpPr/>
      </dsp:nvSpPr>
      <dsp:spPr>
        <a:xfrm>
          <a:off x="4253908" y="1456776"/>
          <a:ext cx="3518492" cy="953722"/>
        </a:xfrm>
        <a:prstGeom prst="roundRect">
          <a:avLst>
            <a:gd name="adj" fmla="val 10000"/>
          </a:avLst>
        </a:prstGeom>
        <a:solidFill>
          <a:schemeClr val="accent3">
            <a:lumMod val="40000"/>
            <a:lumOff val="6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bg1"/>
              </a:solidFill>
              <a:latin typeface="Calibri" panose="020F0502020204030204" pitchFamily="34" charset="0"/>
              <a:cs typeface="Calibri" panose="020F0502020204030204" pitchFamily="34" charset="0"/>
            </a:rPr>
            <a:t>Tests mutation status </a:t>
          </a:r>
          <a:br>
            <a:rPr lang="en-US" sz="2400" kern="1200" dirty="0">
              <a:solidFill>
                <a:schemeClr val="bg1"/>
              </a:solidFill>
              <a:latin typeface="Calibri" panose="020F0502020204030204" pitchFamily="34" charset="0"/>
              <a:cs typeface="Calibri" panose="020F0502020204030204" pitchFamily="34" charset="0"/>
            </a:rPr>
          </a:br>
          <a:r>
            <a:rPr lang="en-US" sz="2400" kern="1200" dirty="0">
              <a:solidFill>
                <a:schemeClr val="bg1"/>
              </a:solidFill>
              <a:latin typeface="Calibri" panose="020F0502020204030204" pitchFamily="34" charset="0"/>
              <a:cs typeface="Calibri" panose="020F0502020204030204" pitchFamily="34" charset="0"/>
            </a:rPr>
            <a:t>of multiple genes with </a:t>
          </a:r>
          <a:br>
            <a:rPr lang="en-US" sz="2400" kern="1200" dirty="0">
              <a:solidFill>
                <a:schemeClr val="bg1"/>
              </a:solidFill>
              <a:latin typeface="Calibri" panose="020F0502020204030204" pitchFamily="34" charset="0"/>
              <a:cs typeface="Calibri" panose="020F0502020204030204" pitchFamily="34" charset="0"/>
            </a:rPr>
          </a:br>
          <a:r>
            <a:rPr lang="en-US" sz="2400" kern="1200" dirty="0">
              <a:solidFill>
                <a:schemeClr val="bg1"/>
              </a:solidFill>
              <a:latin typeface="Calibri" panose="020F0502020204030204" pitchFamily="34" charset="0"/>
              <a:cs typeface="Calibri" panose="020F0502020204030204" pitchFamily="34" charset="0"/>
            </a:rPr>
            <a:t>one sample</a:t>
          </a:r>
        </a:p>
      </dsp:txBody>
      <dsp:txXfrm>
        <a:off x="4281842" y="1484710"/>
        <a:ext cx="3462624" cy="897854"/>
      </dsp:txXfrm>
    </dsp:sp>
    <dsp:sp modelId="{62B97509-702A-41EA-B0D3-70210B2C1FB7}">
      <dsp:nvSpPr>
        <dsp:cNvPr id="0" name=""/>
        <dsp:cNvSpPr/>
      </dsp:nvSpPr>
      <dsp:spPr>
        <a:xfrm>
          <a:off x="4253908" y="2557226"/>
          <a:ext cx="3518492" cy="953722"/>
        </a:xfrm>
        <a:prstGeom prst="roundRect">
          <a:avLst>
            <a:gd name="adj" fmla="val 10000"/>
          </a:avLst>
        </a:prstGeom>
        <a:solidFill>
          <a:schemeClr val="accent3">
            <a:lumMod val="40000"/>
            <a:lumOff val="6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bg1"/>
              </a:solidFill>
              <a:latin typeface="Calibri" panose="020F0502020204030204" pitchFamily="34" charset="0"/>
              <a:cs typeface="Calibri" panose="020F0502020204030204" pitchFamily="34" charset="0"/>
            </a:rPr>
            <a:t>Most commonly using NGS</a:t>
          </a:r>
        </a:p>
      </dsp:txBody>
      <dsp:txXfrm>
        <a:off x="4281842" y="2585160"/>
        <a:ext cx="3462624" cy="897854"/>
      </dsp:txXfrm>
    </dsp:sp>
    <dsp:sp modelId="{17DFB81A-7E28-4734-AF54-CB0E0BA89594}">
      <dsp:nvSpPr>
        <dsp:cNvPr id="0" name=""/>
        <dsp:cNvSpPr/>
      </dsp:nvSpPr>
      <dsp:spPr>
        <a:xfrm>
          <a:off x="4253908" y="3657675"/>
          <a:ext cx="3518492" cy="953722"/>
        </a:xfrm>
        <a:prstGeom prst="roundRect">
          <a:avLst>
            <a:gd name="adj" fmla="val 10000"/>
          </a:avLst>
        </a:prstGeom>
        <a:solidFill>
          <a:schemeClr val="accent3">
            <a:lumMod val="40000"/>
            <a:lumOff val="6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1"/>
              </a:solidFill>
              <a:latin typeface="Calibri" panose="020F0502020204030204" pitchFamily="34" charset="0"/>
              <a:cs typeface="Calibri" panose="020F0502020204030204" pitchFamily="34" charset="0"/>
            </a:rPr>
            <a:t>Can be used in place of single-gene testing; should be considered when negative for </a:t>
          </a:r>
          <a:r>
            <a:rPr lang="en-US" sz="1800" i="1" kern="1200" dirty="0">
              <a:solidFill>
                <a:schemeClr val="bg1"/>
              </a:solidFill>
              <a:latin typeface="Calibri" panose="020F0502020204030204" pitchFamily="34" charset="0"/>
              <a:cs typeface="Calibri" panose="020F0502020204030204" pitchFamily="34" charset="0"/>
            </a:rPr>
            <a:t>BRCA</a:t>
          </a:r>
          <a:r>
            <a:rPr lang="en-US" sz="1800" kern="1200" dirty="0">
              <a:solidFill>
                <a:schemeClr val="bg1"/>
              </a:solidFill>
              <a:latin typeface="Calibri" panose="020F0502020204030204" pitchFamily="34" charset="0"/>
              <a:cs typeface="Calibri" panose="020F0502020204030204" pitchFamily="34" charset="0"/>
            </a:rPr>
            <a:t> but familial history suggests an inherited risk</a:t>
          </a:r>
        </a:p>
      </dsp:txBody>
      <dsp:txXfrm>
        <a:off x="4281842" y="3685609"/>
        <a:ext cx="3462624" cy="8978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A1B668-E7C5-46F8-A317-0C6E98639307}">
      <dsp:nvSpPr>
        <dsp:cNvPr id="0" name=""/>
        <dsp:cNvSpPr/>
      </dsp:nvSpPr>
      <dsp:spPr>
        <a:xfrm>
          <a:off x="380343" y="661"/>
          <a:ext cx="1805781" cy="902890"/>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US" sz="1700" b="1" kern="1200" dirty="0"/>
            <a:t>Pembrolizumab</a:t>
          </a:r>
        </a:p>
      </dsp:txBody>
      <dsp:txXfrm>
        <a:off x="406788" y="27106"/>
        <a:ext cx="1752891" cy="850000"/>
      </dsp:txXfrm>
    </dsp:sp>
    <dsp:sp modelId="{91BDAAAD-D3D2-4636-B9A4-FE54A036EAE1}">
      <dsp:nvSpPr>
        <dsp:cNvPr id="0" name=""/>
        <dsp:cNvSpPr/>
      </dsp:nvSpPr>
      <dsp:spPr>
        <a:xfrm>
          <a:off x="560921" y="903552"/>
          <a:ext cx="180578" cy="677167"/>
        </a:xfrm>
        <a:custGeom>
          <a:avLst/>
          <a:gdLst/>
          <a:ahLst/>
          <a:cxnLst/>
          <a:rect l="0" t="0" r="0" b="0"/>
          <a:pathLst>
            <a:path>
              <a:moveTo>
                <a:pt x="0" y="0"/>
              </a:moveTo>
              <a:lnTo>
                <a:pt x="0" y="677167"/>
              </a:lnTo>
              <a:lnTo>
                <a:pt x="180578" y="677167"/>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6CE523C-A8CB-4E9A-89DD-7C6F84345884}">
      <dsp:nvSpPr>
        <dsp:cNvPr id="0" name=""/>
        <dsp:cNvSpPr/>
      </dsp:nvSpPr>
      <dsp:spPr>
        <a:xfrm>
          <a:off x="741499" y="1129274"/>
          <a:ext cx="2068370" cy="902890"/>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dirty="0"/>
            <a:t>Educate nurses and patients about </a:t>
          </a:r>
          <a:r>
            <a:rPr lang="en-US" sz="1400" kern="1200" dirty="0" err="1"/>
            <a:t>irAEs</a:t>
          </a:r>
          <a:endParaRPr lang="en-US" sz="1400" kern="1200" dirty="0"/>
        </a:p>
      </dsp:txBody>
      <dsp:txXfrm>
        <a:off x="767944" y="1155719"/>
        <a:ext cx="2015480" cy="850000"/>
      </dsp:txXfrm>
    </dsp:sp>
    <dsp:sp modelId="{AD79DC35-916F-4D4B-8663-571CE1DA7EFC}">
      <dsp:nvSpPr>
        <dsp:cNvPr id="0" name=""/>
        <dsp:cNvSpPr/>
      </dsp:nvSpPr>
      <dsp:spPr>
        <a:xfrm>
          <a:off x="560921" y="903552"/>
          <a:ext cx="180578" cy="1805781"/>
        </a:xfrm>
        <a:custGeom>
          <a:avLst/>
          <a:gdLst/>
          <a:ahLst/>
          <a:cxnLst/>
          <a:rect l="0" t="0" r="0" b="0"/>
          <a:pathLst>
            <a:path>
              <a:moveTo>
                <a:pt x="0" y="0"/>
              </a:moveTo>
              <a:lnTo>
                <a:pt x="0" y="1805781"/>
              </a:lnTo>
              <a:lnTo>
                <a:pt x="180578" y="1805781"/>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359D012-0870-4106-BE8D-049BDB90984D}">
      <dsp:nvSpPr>
        <dsp:cNvPr id="0" name=""/>
        <dsp:cNvSpPr/>
      </dsp:nvSpPr>
      <dsp:spPr>
        <a:xfrm>
          <a:off x="741499" y="2257888"/>
          <a:ext cx="2056524" cy="902890"/>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dirty="0"/>
            <a:t>Monitor for </a:t>
          </a:r>
          <a:r>
            <a:rPr lang="en-US" sz="1400" kern="1200" dirty="0" err="1"/>
            <a:t>irAEs</a:t>
          </a:r>
          <a:r>
            <a:rPr lang="en-US" sz="1400" kern="1200" dirty="0"/>
            <a:t> and assist provider in managing </a:t>
          </a:r>
          <a:r>
            <a:rPr lang="en-US" sz="1400" kern="1200" dirty="0" err="1"/>
            <a:t>irAEs</a:t>
          </a:r>
          <a:r>
            <a:rPr lang="en-US" sz="1400" kern="1200" dirty="0"/>
            <a:t> </a:t>
          </a:r>
        </a:p>
      </dsp:txBody>
      <dsp:txXfrm>
        <a:off x="767944" y="2284333"/>
        <a:ext cx="2003634" cy="850000"/>
      </dsp:txXfrm>
    </dsp:sp>
    <dsp:sp modelId="{BBD4FE00-039A-447D-AA25-25396AC1045C}">
      <dsp:nvSpPr>
        <dsp:cNvPr id="0" name=""/>
        <dsp:cNvSpPr/>
      </dsp:nvSpPr>
      <dsp:spPr>
        <a:xfrm>
          <a:off x="560921" y="903552"/>
          <a:ext cx="180578" cy="2934394"/>
        </a:xfrm>
        <a:custGeom>
          <a:avLst/>
          <a:gdLst/>
          <a:ahLst/>
          <a:cxnLst/>
          <a:rect l="0" t="0" r="0" b="0"/>
          <a:pathLst>
            <a:path>
              <a:moveTo>
                <a:pt x="0" y="0"/>
              </a:moveTo>
              <a:lnTo>
                <a:pt x="0" y="2934394"/>
              </a:lnTo>
              <a:lnTo>
                <a:pt x="180578" y="2934394"/>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B2AE53-3FBA-4505-A1BD-CCA574BFA03D}">
      <dsp:nvSpPr>
        <dsp:cNvPr id="0" name=""/>
        <dsp:cNvSpPr/>
      </dsp:nvSpPr>
      <dsp:spPr>
        <a:xfrm>
          <a:off x="741499" y="3386501"/>
          <a:ext cx="2040518" cy="902890"/>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dirty="0"/>
            <a:t>Review home medications for use of long-term steroids </a:t>
          </a:r>
        </a:p>
      </dsp:txBody>
      <dsp:txXfrm>
        <a:off x="767944" y="3412946"/>
        <a:ext cx="1987628" cy="850000"/>
      </dsp:txXfrm>
    </dsp:sp>
    <dsp:sp modelId="{9C9B32D4-8E7D-46C6-8742-6F93B2E5EBE6}">
      <dsp:nvSpPr>
        <dsp:cNvPr id="0" name=""/>
        <dsp:cNvSpPr/>
      </dsp:nvSpPr>
      <dsp:spPr>
        <a:xfrm>
          <a:off x="560921" y="903552"/>
          <a:ext cx="180578" cy="4063007"/>
        </a:xfrm>
        <a:custGeom>
          <a:avLst/>
          <a:gdLst/>
          <a:ahLst/>
          <a:cxnLst/>
          <a:rect l="0" t="0" r="0" b="0"/>
          <a:pathLst>
            <a:path>
              <a:moveTo>
                <a:pt x="0" y="0"/>
              </a:moveTo>
              <a:lnTo>
                <a:pt x="0" y="4063007"/>
              </a:lnTo>
              <a:lnTo>
                <a:pt x="180578" y="4063007"/>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05DE8E-D65A-4D35-AFCA-8D735E5FFC71}">
      <dsp:nvSpPr>
        <dsp:cNvPr id="0" name=""/>
        <dsp:cNvSpPr/>
      </dsp:nvSpPr>
      <dsp:spPr>
        <a:xfrm>
          <a:off x="741499" y="4515114"/>
          <a:ext cx="2328186" cy="902890"/>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dirty="0"/>
            <a:t>Continue pembrolizumab for up to 35 cycles</a:t>
          </a:r>
        </a:p>
        <a:p>
          <a:pPr marL="0" lvl="0" indent="0" algn="ctr" defTabSz="622300">
            <a:lnSpc>
              <a:spcPct val="90000"/>
            </a:lnSpc>
            <a:spcBef>
              <a:spcPct val="0"/>
            </a:spcBef>
            <a:spcAft>
              <a:spcPct val="35000"/>
            </a:spcAft>
            <a:buNone/>
          </a:pPr>
          <a:r>
            <a:rPr lang="en-US" sz="1000" kern="1200" dirty="0"/>
            <a:t>Every 3 weeks (200 mg) or every 6 weeks (400 mg)</a:t>
          </a:r>
          <a:endParaRPr lang="en-US" sz="1600" kern="1200" dirty="0"/>
        </a:p>
      </dsp:txBody>
      <dsp:txXfrm>
        <a:off x="767944" y="4541559"/>
        <a:ext cx="2275296" cy="850000"/>
      </dsp:txXfrm>
    </dsp:sp>
    <dsp:sp modelId="{E733F7D4-B4FF-4481-8AB5-D4A622A34442}">
      <dsp:nvSpPr>
        <dsp:cNvPr id="0" name=""/>
        <dsp:cNvSpPr/>
      </dsp:nvSpPr>
      <dsp:spPr>
        <a:xfrm>
          <a:off x="2900159" y="661"/>
          <a:ext cx="1805781" cy="902890"/>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US" sz="1700" b="1" kern="1200" dirty="0"/>
            <a:t>Bevacizumab</a:t>
          </a:r>
        </a:p>
      </dsp:txBody>
      <dsp:txXfrm>
        <a:off x="2926604" y="27106"/>
        <a:ext cx="1752891" cy="850000"/>
      </dsp:txXfrm>
    </dsp:sp>
    <dsp:sp modelId="{34DE42D3-73C7-40E3-A372-A90421B6A827}">
      <dsp:nvSpPr>
        <dsp:cNvPr id="0" name=""/>
        <dsp:cNvSpPr/>
      </dsp:nvSpPr>
      <dsp:spPr>
        <a:xfrm>
          <a:off x="3080737" y="903552"/>
          <a:ext cx="180578" cy="677167"/>
        </a:xfrm>
        <a:custGeom>
          <a:avLst/>
          <a:gdLst/>
          <a:ahLst/>
          <a:cxnLst/>
          <a:rect l="0" t="0" r="0" b="0"/>
          <a:pathLst>
            <a:path>
              <a:moveTo>
                <a:pt x="0" y="0"/>
              </a:moveTo>
              <a:lnTo>
                <a:pt x="0" y="677167"/>
              </a:lnTo>
              <a:lnTo>
                <a:pt x="180578" y="677167"/>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FC0D21-38BF-4C21-9725-BC8A571753DF}">
      <dsp:nvSpPr>
        <dsp:cNvPr id="0" name=""/>
        <dsp:cNvSpPr/>
      </dsp:nvSpPr>
      <dsp:spPr>
        <a:xfrm>
          <a:off x="3261315" y="1129274"/>
          <a:ext cx="2017433" cy="902890"/>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dirty="0"/>
            <a:t>Monitor blood pressure and urine protein</a:t>
          </a:r>
        </a:p>
      </dsp:txBody>
      <dsp:txXfrm>
        <a:off x="3287760" y="1155719"/>
        <a:ext cx="1964543" cy="850000"/>
      </dsp:txXfrm>
    </dsp:sp>
    <dsp:sp modelId="{A8616642-4AF6-4644-A617-F5A1146B5112}">
      <dsp:nvSpPr>
        <dsp:cNvPr id="0" name=""/>
        <dsp:cNvSpPr/>
      </dsp:nvSpPr>
      <dsp:spPr>
        <a:xfrm>
          <a:off x="3080737" y="903552"/>
          <a:ext cx="211406" cy="1785231"/>
        </a:xfrm>
        <a:custGeom>
          <a:avLst/>
          <a:gdLst/>
          <a:ahLst/>
          <a:cxnLst/>
          <a:rect l="0" t="0" r="0" b="0"/>
          <a:pathLst>
            <a:path>
              <a:moveTo>
                <a:pt x="0" y="0"/>
              </a:moveTo>
              <a:lnTo>
                <a:pt x="0" y="1785231"/>
              </a:lnTo>
              <a:lnTo>
                <a:pt x="211406" y="1785231"/>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9225BE-7FE0-41F9-87A2-74C2BB3B987B}">
      <dsp:nvSpPr>
        <dsp:cNvPr id="0" name=""/>
        <dsp:cNvSpPr/>
      </dsp:nvSpPr>
      <dsp:spPr>
        <a:xfrm>
          <a:off x="3292144" y="2237338"/>
          <a:ext cx="1978876" cy="902890"/>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dirty="0"/>
            <a:t>If undergoing surgery, ensure bevacizumab is withheld for 4 weeks </a:t>
          </a:r>
        </a:p>
      </dsp:txBody>
      <dsp:txXfrm>
        <a:off x="3318589" y="2263783"/>
        <a:ext cx="1925986" cy="850000"/>
      </dsp:txXfrm>
    </dsp:sp>
    <dsp:sp modelId="{11A7D2B1-4EE0-4C87-A21F-AB80C525B047}">
      <dsp:nvSpPr>
        <dsp:cNvPr id="0" name=""/>
        <dsp:cNvSpPr/>
      </dsp:nvSpPr>
      <dsp:spPr>
        <a:xfrm>
          <a:off x="5369038" y="661"/>
          <a:ext cx="1805781" cy="902890"/>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21590" rIns="32385" bIns="21590" numCol="1" spcCol="1270" anchor="ctr" anchorCtr="0">
          <a:noAutofit/>
        </a:bodyPr>
        <a:lstStyle/>
        <a:p>
          <a:pPr marL="0" lvl="0" indent="0" algn="ctr" defTabSz="755650">
            <a:lnSpc>
              <a:spcPct val="90000"/>
            </a:lnSpc>
            <a:spcBef>
              <a:spcPct val="0"/>
            </a:spcBef>
            <a:spcAft>
              <a:spcPct val="35000"/>
            </a:spcAft>
            <a:buNone/>
          </a:pPr>
          <a:r>
            <a:rPr lang="en-US" sz="1700" b="1" kern="1200" dirty="0"/>
            <a:t>CT</a:t>
          </a:r>
        </a:p>
      </dsp:txBody>
      <dsp:txXfrm>
        <a:off x="5395483" y="27106"/>
        <a:ext cx="1752891" cy="850000"/>
      </dsp:txXfrm>
    </dsp:sp>
    <dsp:sp modelId="{CDB3E3A0-002A-429D-AA5B-8A1EB4D158AE}">
      <dsp:nvSpPr>
        <dsp:cNvPr id="0" name=""/>
        <dsp:cNvSpPr/>
      </dsp:nvSpPr>
      <dsp:spPr>
        <a:xfrm>
          <a:off x="5549616" y="903552"/>
          <a:ext cx="180578" cy="677167"/>
        </a:xfrm>
        <a:custGeom>
          <a:avLst/>
          <a:gdLst/>
          <a:ahLst/>
          <a:cxnLst/>
          <a:rect l="0" t="0" r="0" b="0"/>
          <a:pathLst>
            <a:path>
              <a:moveTo>
                <a:pt x="0" y="0"/>
              </a:moveTo>
              <a:lnTo>
                <a:pt x="0" y="677167"/>
              </a:lnTo>
              <a:lnTo>
                <a:pt x="180578" y="677167"/>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67338AA-9BE8-4925-A80E-02B846A0C4E9}">
      <dsp:nvSpPr>
        <dsp:cNvPr id="0" name=""/>
        <dsp:cNvSpPr/>
      </dsp:nvSpPr>
      <dsp:spPr>
        <a:xfrm>
          <a:off x="5730194" y="1129274"/>
          <a:ext cx="2014919" cy="902890"/>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dirty="0"/>
            <a:t>Assess need for dose reductions</a:t>
          </a:r>
        </a:p>
      </dsp:txBody>
      <dsp:txXfrm>
        <a:off x="5756639" y="1155719"/>
        <a:ext cx="1962029" cy="850000"/>
      </dsp:txXfrm>
    </dsp:sp>
    <dsp:sp modelId="{FB543D11-4056-4BB3-8D64-C48CD0EB5618}">
      <dsp:nvSpPr>
        <dsp:cNvPr id="0" name=""/>
        <dsp:cNvSpPr/>
      </dsp:nvSpPr>
      <dsp:spPr>
        <a:xfrm>
          <a:off x="5549616" y="903552"/>
          <a:ext cx="180578" cy="1805781"/>
        </a:xfrm>
        <a:custGeom>
          <a:avLst/>
          <a:gdLst/>
          <a:ahLst/>
          <a:cxnLst/>
          <a:rect l="0" t="0" r="0" b="0"/>
          <a:pathLst>
            <a:path>
              <a:moveTo>
                <a:pt x="0" y="0"/>
              </a:moveTo>
              <a:lnTo>
                <a:pt x="0" y="1805781"/>
              </a:lnTo>
              <a:lnTo>
                <a:pt x="180578" y="1805781"/>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746DB2-C34C-4436-9025-04C77430DC56}">
      <dsp:nvSpPr>
        <dsp:cNvPr id="0" name=""/>
        <dsp:cNvSpPr/>
      </dsp:nvSpPr>
      <dsp:spPr>
        <a:xfrm>
          <a:off x="5730194" y="2257888"/>
          <a:ext cx="2017447" cy="902890"/>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dirty="0"/>
            <a:t>Evaluate for use of GCSF support if indicated</a:t>
          </a:r>
        </a:p>
      </dsp:txBody>
      <dsp:txXfrm>
        <a:off x="5756639" y="2284333"/>
        <a:ext cx="1964557" cy="850000"/>
      </dsp:txXfrm>
    </dsp:sp>
    <dsp:sp modelId="{5DE18340-D80F-4D54-A9D1-1107814CFD35}">
      <dsp:nvSpPr>
        <dsp:cNvPr id="0" name=""/>
        <dsp:cNvSpPr/>
      </dsp:nvSpPr>
      <dsp:spPr>
        <a:xfrm>
          <a:off x="5549616" y="903552"/>
          <a:ext cx="180578" cy="3080698"/>
        </a:xfrm>
        <a:custGeom>
          <a:avLst/>
          <a:gdLst/>
          <a:ahLst/>
          <a:cxnLst/>
          <a:rect l="0" t="0" r="0" b="0"/>
          <a:pathLst>
            <a:path>
              <a:moveTo>
                <a:pt x="0" y="0"/>
              </a:moveTo>
              <a:lnTo>
                <a:pt x="0" y="3080698"/>
              </a:lnTo>
              <a:lnTo>
                <a:pt x="180578" y="3080698"/>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36E8DD4-E8F1-4E4F-9B4F-E488C5A548DD}">
      <dsp:nvSpPr>
        <dsp:cNvPr id="0" name=""/>
        <dsp:cNvSpPr/>
      </dsp:nvSpPr>
      <dsp:spPr>
        <a:xfrm>
          <a:off x="5730194" y="3386501"/>
          <a:ext cx="2017462" cy="1195499"/>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en-US" sz="1400" kern="1200" dirty="0"/>
            <a:t>Evaluate for use of other supportive medications as needed (eg, duloxetine, olanzapine)</a:t>
          </a:r>
        </a:p>
      </dsp:txBody>
      <dsp:txXfrm>
        <a:off x="5765209" y="3421516"/>
        <a:ext cx="1947432" cy="1125469"/>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0.00111</cdr:x>
      <cdr:y>0.11966</cdr:y>
    </cdr:from>
    <cdr:to>
      <cdr:x>1</cdr:x>
      <cdr:y>0.93458</cdr:y>
    </cdr:to>
    <cdr:grpSp>
      <cdr:nvGrpSpPr>
        <cdr:cNvPr id="5" name="Group 4">
          <a:extLst xmlns:a="http://schemas.openxmlformats.org/drawingml/2006/main">
            <a:ext uri="{FF2B5EF4-FFF2-40B4-BE49-F238E27FC236}">
              <a16:creationId xmlns:a16="http://schemas.microsoft.com/office/drawing/2014/main" id="{B5D4A044-3A90-4F3D-A4A6-4B3704CC9046}"/>
            </a:ext>
          </a:extLst>
        </cdr:cNvPr>
        <cdr:cNvGrpSpPr/>
      </cdr:nvGrpSpPr>
      <cdr:grpSpPr>
        <a:xfrm xmlns:a="http://schemas.openxmlformats.org/drawingml/2006/main">
          <a:off x="10219" y="539538"/>
          <a:ext cx="9196177" cy="3674412"/>
          <a:chOff x="0" y="500046"/>
          <a:chExt cx="11302653" cy="3331770"/>
        </a:xfrm>
      </cdr:grpSpPr>
      <cdr:cxnSp macro="">
        <cdr:nvCxnSpPr>
          <cdr:cNvPr id="3" name="Straight Connector 2">
            <a:extLst xmlns:a="http://schemas.openxmlformats.org/drawingml/2006/main">
              <a:ext uri="{FF2B5EF4-FFF2-40B4-BE49-F238E27FC236}">
                <a16:creationId xmlns:a16="http://schemas.microsoft.com/office/drawing/2014/main" id="{4C4A4378-5BD9-42C7-A735-D6A50F3255AD}"/>
              </a:ext>
            </a:extLst>
          </cdr:cNvPr>
          <cdr:cNvCxnSpPr/>
        </cdr:nvCxnSpPr>
        <cdr:spPr>
          <a:xfrm xmlns:a="http://schemas.openxmlformats.org/drawingml/2006/main">
            <a:off x="0" y="3831816"/>
            <a:ext cx="11302653" cy="0"/>
          </a:xfrm>
          <a:prstGeom xmlns:a="http://schemas.openxmlformats.org/drawingml/2006/main" prst="line">
            <a:avLst/>
          </a:prstGeom>
          <a:ln xmlns:a="http://schemas.openxmlformats.org/drawingml/2006/main" w="19050">
            <a:solidFill>
              <a:schemeClr val="bg1">
                <a:lumMod val="7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4" name="Straight Connector 3">
            <a:extLst xmlns:a="http://schemas.openxmlformats.org/drawingml/2006/main">
              <a:ext uri="{FF2B5EF4-FFF2-40B4-BE49-F238E27FC236}">
                <a16:creationId xmlns:a16="http://schemas.microsoft.com/office/drawing/2014/main" id="{4C4A4378-5BD9-42C7-A735-D6A50F3255AD}"/>
              </a:ext>
            </a:extLst>
          </cdr:cNvPr>
          <cdr:cNvCxnSpPr/>
        </cdr:nvCxnSpPr>
        <cdr:spPr>
          <a:xfrm xmlns:a="http://schemas.openxmlformats.org/drawingml/2006/main">
            <a:off x="0" y="500046"/>
            <a:ext cx="11302653" cy="0"/>
          </a:xfrm>
          <a:prstGeom xmlns:a="http://schemas.openxmlformats.org/drawingml/2006/main" prst="line">
            <a:avLst/>
          </a:prstGeom>
          <a:ln xmlns:a="http://schemas.openxmlformats.org/drawingml/2006/main" w="19050">
            <a:solidFill>
              <a:schemeClr val="bg1">
                <a:lumMod val="7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cxnSp macro="">
        <cdr:nvCxnSpPr>
          <cdr:cNvPr id="6" name="Straight Connector 5">
            <a:extLst xmlns:a="http://schemas.openxmlformats.org/drawingml/2006/main">
              <a:ext uri="{FF2B5EF4-FFF2-40B4-BE49-F238E27FC236}">
                <a16:creationId xmlns:a16="http://schemas.microsoft.com/office/drawing/2014/main" id="{1A6FF1D4-AE9D-4A21-8276-64D629134B3B}"/>
              </a:ext>
            </a:extLst>
          </cdr:cNvPr>
          <cdr:cNvCxnSpPr/>
        </cdr:nvCxnSpPr>
        <cdr:spPr>
          <a:xfrm xmlns:a="http://schemas.openxmlformats.org/drawingml/2006/main">
            <a:off x="0" y="2186734"/>
            <a:ext cx="11302653" cy="0"/>
          </a:xfrm>
          <a:prstGeom xmlns:a="http://schemas.openxmlformats.org/drawingml/2006/main" prst="line">
            <a:avLst/>
          </a:prstGeom>
          <a:ln xmlns:a="http://schemas.openxmlformats.org/drawingml/2006/main" w="19050">
            <a:solidFill>
              <a:schemeClr val="bg1">
                <a:lumMod val="7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grp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a:p>
        </p:txBody>
      </p:sp>
    </p:spTree>
    <p:extLst>
      <p:ext uri="{BB962C8B-B14F-4D97-AF65-F5344CB8AC3E}">
        <p14:creationId xmlns:p14="http://schemas.microsoft.com/office/powerpoint/2010/main" val="3596944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771EE086-81D2-4E32-AC82-5E673A3A2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panose="02020603050405020304" pitchFamily="18" charset="0"/>
              </a:defRPr>
            </a:lvl1pPr>
            <a:lvl2pPr marL="742950" indent="-285750">
              <a:spcBef>
                <a:spcPct val="30000"/>
              </a:spcBef>
              <a:defRPr sz="1200">
                <a:solidFill>
                  <a:schemeClr val="tx1"/>
                </a:solidFill>
                <a:latin typeface="Times" panose="02020603050405020304" pitchFamily="18" charset="0"/>
              </a:defRPr>
            </a:lvl2pPr>
            <a:lvl3pPr marL="1143000" indent="-228600">
              <a:spcBef>
                <a:spcPct val="30000"/>
              </a:spcBef>
              <a:defRPr sz="1200">
                <a:solidFill>
                  <a:schemeClr val="tx1"/>
                </a:solidFill>
                <a:latin typeface="Times" panose="02020603050405020304" pitchFamily="18" charset="0"/>
              </a:defRPr>
            </a:lvl3pPr>
            <a:lvl4pPr marL="1600200" indent="-228600">
              <a:spcBef>
                <a:spcPct val="30000"/>
              </a:spcBef>
              <a:defRPr sz="1200">
                <a:solidFill>
                  <a:schemeClr val="tx1"/>
                </a:solidFill>
                <a:latin typeface="Times" panose="02020603050405020304" pitchFamily="18" charset="0"/>
              </a:defRPr>
            </a:lvl4pPr>
            <a:lvl5pPr marL="2057400" indent="-228600">
              <a:spcBef>
                <a:spcPct val="30000"/>
              </a:spcBef>
              <a:defRPr sz="1200">
                <a:solidFill>
                  <a:schemeClr val="tx1"/>
                </a:solidFill>
                <a:latin typeface="Times" panose="02020603050405020304" pitchFamily="18" charset="0"/>
              </a:defRPr>
            </a:lvl5pPr>
            <a:lvl6pPr marL="2514600" indent="-228600" eaLnBrk="0" fontAlgn="base" hangingPunct="0">
              <a:spcBef>
                <a:spcPct val="30000"/>
              </a:spcBef>
              <a:spcAft>
                <a:spcPct val="0"/>
              </a:spcAft>
              <a:defRPr sz="1200">
                <a:solidFill>
                  <a:schemeClr val="tx1"/>
                </a:solidFill>
                <a:latin typeface="Times" panose="02020603050405020304" pitchFamily="18" charset="0"/>
              </a:defRPr>
            </a:lvl6pPr>
            <a:lvl7pPr marL="2971800" indent="-228600" eaLnBrk="0" fontAlgn="base" hangingPunct="0">
              <a:spcBef>
                <a:spcPct val="30000"/>
              </a:spcBef>
              <a:spcAft>
                <a:spcPct val="0"/>
              </a:spcAft>
              <a:defRPr sz="1200">
                <a:solidFill>
                  <a:schemeClr val="tx1"/>
                </a:solidFill>
                <a:latin typeface="Times" panose="02020603050405020304" pitchFamily="18" charset="0"/>
              </a:defRPr>
            </a:lvl7pPr>
            <a:lvl8pPr marL="3429000" indent="-228600" eaLnBrk="0" fontAlgn="base" hangingPunct="0">
              <a:spcBef>
                <a:spcPct val="30000"/>
              </a:spcBef>
              <a:spcAft>
                <a:spcPct val="0"/>
              </a:spcAft>
              <a:defRPr sz="1200">
                <a:solidFill>
                  <a:schemeClr val="tx1"/>
                </a:solidFill>
                <a:latin typeface="Times" panose="02020603050405020304" pitchFamily="18" charset="0"/>
              </a:defRPr>
            </a:lvl8pPr>
            <a:lvl9pPr marL="3886200" indent="-228600" eaLnBrk="0" fontAlgn="base" hangingPunct="0">
              <a:spcBef>
                <a:spcPct val="30000"/>
              </a:spcBef>
              <a:spcAft>
                <a:spcPct val="0"/>
              </a:spcAft>
              <a:defRPr sz="1200">
                <a:solidFill>
                  <a:schemeClr val="tx1"/>
                </a:solidFill>
                <a:latin typeface="Times" panose="02020603050405020304" pitchFamily="18" charset="0"/>
              </a:defRPr>
            </a:lvl9pPr>
          </a:lstStyle>
          <a:p>
            <a:pPr>
              <a:spcBef>
                <a:spcPct val="0"/>
              </a:spcBef>
            </a:pPr>
            <a:fld id="{4D5F0EF4-B55F-48E9-ABE9-DB67583C6506}" type="slidenum">
              <a:rPr lang="en-US" altLang="en-US" smtClean="0">
                <a:latin typeface="Arial" panose="020B0604020202020204" pitchFamily="34" charset="0"/>
              </a:rPr>
              <a:pPr>
                <a:spcBef>
                  <a:spcPct val="0"/>
                </a:spcBef>
              </a:pPr>
              <a:t>2</a:t>
            </a:fld>
            <a:endParaRPr lang="en-US" altLang="en-US" dirty="0">
              <a:latin typeface="Arial" panose="020B0604020202020204" pitchFamily="34" charset="0"/>
            </a:endParaRPr>
          </a:p>
        </p:txBody>
      </p:sp>
      <p:sp>
        <p:nvSpPr>
          <p:cNvPr id="9219" name="Rectangle 2">
            <a:extLst>
              <a:ext uri="{FF2B5EF4-FFF2-40B4-BE49-F238E27FC236}">
                <a16:creationId xmlns:a16="http://schemas.microsoft.com/office/drawing/2014/main" id="{8D7686E7-2547-4FD7-AEB1-3604A27829B7}"/>
              </a:ext>
            </a:extLst>
          </p:cNvPr>
          <p:cNvSpPr>
            <a:spLocks noGrp="1" noRot="1" noChangeAspect="1" noChangeArrowheads="1" noTextEdit="1"/>
          </p:cNvSpPr>
          <p:nvPr>
            <p:ph type="sldImg"/>
          </p:nvPr>
        </p:nvSpPr>
        <p:spPr>
          <a:xfrm>
            <a:off x="458788" y="720725"/>
            <a:ext cx="6400800" cy="3600450"/>
          </a:xfrm>
          <a:ln/>
        </p:spPr>
      </p:sp>
      <p:sp>
        <p:nvSpPr>
          <p:cNvPr id="9220" name="Rectangle 3">
            <a:extLst>
              <a:ext uri="{FF2B5EF4-FFF2-40B4-BE49-F238E27FC236}">
                <a16:creationId xmlns:a16="http://schemas.microsoft.com/office/drawing/2014/main" id="{3C318666-5FD0-402C-B547-F94A839E8108}"/>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3252734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CA" i="1" spc="-4" dirty="0">
                <a:solidFill>
                  <a:srgbClr val="3E3E3E"/>
                </a:solidFill>
                <a:latin typeface="Calibri" panose="020F0502020204030204" pitchFamily="34" charset="0"/>
                <a:cs typeface="Calibri" panose="020F0502020204030204" pitchFamily="34" charset="0"/>
              </a:rPr>
              <a:t>ASCO, American</a:t>
            </a:r>
            <a:r>
              <a:rPr lang="en-CA" i="1" spc="26" dirty="0">
                <a:solidFill>
                  <a:srgbClr val="3E3E3E"/>
                </a:solidFill>
                <a:latin typeface="Calibri" panose="020F0502020204030204" pitchFamily="34" charset="0"/>
                <a:cs typeface="Calibri" panose="020F0502020204030204" pitchFamily="34" charset="0"/>
              </a:rPr>
              <a:t> </a:t>
            </a:r>
            <a:r>
              <a:rPr lang="en-CA" i="1" spc="-4" dirty="0">
                <a:solidFill>
                  <a:srgbClr val="3E3E3E"/>
                </a:solidFill>
                <a:latin typeface="Calibri" panose="020F0502020204030204" pitchFamily="34" charset="0"/>
                <a:cs typeface="Calibri" panose="020F0502020204030204" pitchFamily="34" charset="0"/>
              </a:rPr>
              <a:t>Society</a:t>
            </a:r>
            <a:r>
              <a:rPr lang="en-CA" i="1" spc="43" dirty="0">
                <a:solidFill>
                  <a:srgbClr val="3E3E3E"/>
                </a:solidFill>
                <a:latin typeface="Calibri" panose="020F0502020204030204" pitchFamily="34" charset="0"/>
                <a:cs typeface="Calibri" panose="020F0502020204030204" pitchFamily="34" charset="0"/>
              </a:rPr>
              <a:t> </a:t>
            </a:r>
            <a:r>
              <a:rPr lang="en-CA" i="1" spc="-4" dirty="0">
                <a:solidFill>
                  <a:srgbClr val="3E3E3E"/>
                </a:solidFill>
                <a:latin typeface="Calibri" panose="020F0502020204030204" pitchFamily="34" charset="0"/>
                <a:cs typeface="Calibri" panose="020F0502020204030204" pitchFamily="34" charset="0"/>
              </a:rPr>
              <a:t>of</a:t>
            </a:r>
            <a:r>
              <a:rPr lang="en-CA" i="1" spc="17" dirty="0">
                <a:solidFill>
                  <a:srgbClr val="3E3E3E"/>
                </a:solidFill>
                <a:latin typeface="Calibri" panose="020F0502020204030204" pitchFamily="34" charset="0"/>
                <a:cs typeface="Calibri" panose="020F0502020204030204" pitchFamily="34" charset="0"/>
              </a:rPr>
              <a:t> </a:t>
            </a:r>
            <a:r>
              <a:rPr lang="en-CA" i="1" spc="-4" dirty="0">
                <a:solidFill>
                  <a:srgbClr val="3E3E3E"/>
                </a:solidFill>
                <a:latin typeface="Calibri" panose="020F0502020204030204" pitchFamily="34" charset="0"/>
                <a:cs typeface="Calibri" panose="020F0502020204030204" pitchFamily="34" charset="0"/>
              </a:rPr>
              <a:t>Clinical</a:t>
            </a:r>
            <a:r>
              <a:rPr lang="en-CA" i="1" spc="17" dirty="0">
                <a:solidFill>
                  <a:srgbClr val="3E3E3E"/>
                </a:solidFill>
                <a:latin typeface="Calibri" panose="020F0502020204030204" pitchFamily="34" charset="0"/>
                <a:cs typeface="Calibri" panose="020F0502020204030204" pitchFamily="34" charset="0"/>
              </a:rPr>
              <a:t> </a:t>
            </a:r>
            <a:r>
              <a:rPr lang="en-CA" i="1" spc="-4" dirty="0">
                <a:solidFill>
                  <a:srgbClr val="3E3E3E"/>
                </a:solidFill>
                <a:latin typeface="Calibri" panose="020F0502020204030204" pitchFamily="34" charset="0"/>
                <a:cs typeface="Calibri" panose="020F0502020204030204" pitchFamily="34" charset="0"/>
              </a:rPr>
              <a:t>Oncology;</a:t>
            </a:r>
            <a:r>
              <a:rPr lang="en-CA" i="1" spc="-21" dirty="0">
                <a:solidFill>
                  <a:srgbClr val="3E3E3E"/>
                </a:solidFill>
                <a:latin typeface="Calibri" panose="020F0502020204030204" pitchFamily="34" charset="0"/>
                <a:cs typeface="Calibri" panose="020F0502020204030204" pitchFamily="34" charset="0"/>
              </a:rPr>
              <a:t> </a:t>
            </a:r>
            <a:r>
              <a:rPr lang="en-CA" i="1" spc="-4" dirty="0">
                <a:solidFill>
                  <a:srgbClr val="3E3E3E"/>
                </a:solidFill>
                <a:latin typeface="Calibri" panose="020F0502020204030204" pitchFamily="34" charset="0"/>
                <a:cs typeface="Calibri" panose="020F0502020204030204" pitchFamily="34" charset="0"/>
              </a:rPr>
              <a:t>ESMO, European</a:t>
            </a:r>
            <a:r>
              <a:rPr lang="en-CA" i="1" spc="30" dirty="0">
                <a:solidFill>
                  <a:srgbClr val="3E3E3E"/>
                </a:solidFill>
                <a:latin typeface="Calibri" panose="020F0502020204030204" pitchFamily="34" charset="0"/>
                <a:cs typeface="Calibri" panose="020F0502020204030204" pitchFamily="34" charset="0"/>
              </a:rPr>
              <a:t> </a:t>
            </a:r>
            <a:r>
              <a:rPr lang="en-CA" i="1" spc="-4" dirty="0">
                <a:solidFill>
                  <a:srgbClr val="3E3E3E"/>
                </a:solidFill>
                <a:latin typeface="Calibri" panose="020F0502020204030204" pitchFamily="34" charset="0"/>
                <a:cs typeface="Calibri" panose="020F0502020204030204" pitchFamily="34" charset="0"/>
              </a:rPr>
              <a:t>Society</a:t>
            </a:r>
            <a:r>
              <a:rPr lang="en-CA" i="1" spc="43" dirty="0">
                <a:solidFill>
                  <a:srgbClr val="3E3E3E"/>
                </a:solidFill>
                <a:latin typeface="Calibri" panose="020F0502020204030204" pitchFamily="34" charset="0"/>
                <a:cs typeface="Calibri" panose="020F0502020204030204" pitchFamily="34" charset="0"/>
              </a:rPr>
              <a:t> </a:t>
            </a:r>
            <a:r>
              <a:rPr lang="en-CA" i="1" spc="-4" dirty="0">
                <a:solidFill>
                  <a:srgbClr val="3E3E3E"/>
                </a:solidFill>
                <a:latin typeface="Calibri" panose="020F0502020204030204" pitchFamily="34" charset="0"/>
                <a:cs typeface="Calibri" panose="020F0502020204030204" pitchFamily="34" charset="0"/>
              </a:rPr>
              <a:t>for</a:t>
            </a:r>
            <a:r>
              <a:rPr lang="en-CA" i="1" spc="13" dirty="0">
                <a:solidFill>
                  <a:srgbClr val="3E3E3E"/>
                </a:solidFill>
                <a:latin typeface="Calibri" panose="020F0502020204030204" pitchFamily="34" charset="0"/>
                <a:cs typeface="Calibri" panose="020F0502020204030204" pitchFamily="34" charset="0"/>
              </a:rPr>
              <a:t> </a:t>
            </a:r>
            <a:r>
              <a:rPr lang="en-CA" i="1" spc="-4" dirty="0">
                <a:solidFill>
                  <a:srgbClr val="3E3E3E"/>
                </a:solidFill>
                <a:latin typeface="Calibri" panose="020F0502020204030204" pitchFamily="34" charset="0"/>
                <a:cs typeface="Calibri" panose="020F0502020204030204" pitchFamily="34" charset="0"/>
              </a:rPr>
              <a:t>Medical</a:t>
            </a:r>
            <a:r>
              <a:rPr lang="en-CA" i="1" spc="17" dirty="0">
                <a:solidFill>
                  <a:srgbClr val="3E3E3E"/>
                </a:solidFill>
                <a:latin typeface="Calibri" panose="020F0502020204030204" pitchFamily="34" charset="0"/>
                <a:cs typeface="Calibri" panose="020F0502020204030204" pitchFamily="34" charset="0"/>
              </a:rPr>
              <a:t> </a:t>
            </a:r>
            <a:r>
              <a:rPr lang="en-CA" i="1" spc="-4" dirty="0">
                <a:solidFill>
                  <a:srgbClr val="3E3E3E"/>
                </a:solidFill>
                <a:latin typeface="Calibri" panose="020F0502020204030204" pitchFamily="34" charset="0"/>
                <a:cs typeface="Calibri" panose="020F0502020204030204" pitchFamily="34" charset="0"/>
              </a:rPr>
              <a:t>Oncology;</a:t>
            </a:r>
            <a:r>
              <a:rPr lang="en-CA" i="1" spc="9" dirty="0">
                <a:solidFill>
                  <a:srgbClr val="3E3E3E"/>
                </a:solidFill>
                <a:latin typeface="Calibri" panose="020F0502020204030204" pitchFamily="34" charset="0"/>
                <a:cs typeface="Calibri" panose="020F0502020204030204" pitchFamily="34" charset="0"/>
              </a:rPr>
              <a:t> </a:t>
            </a:r>
            <a:r>
              <a:rPr lang="en-CA" i="1" spc="-4" dirty="0">
                <a:solidFill>
                  <a:srgbClr val="3E3E3E"/>
                </a:solidFill>
                <a:latin typeface="Calibri" panose="020F0502020204030204" pitchFamily="34" charset="0"/>
                <a:cs typeface="Calibri" panose="020F0502020204030204" pitchFamily="34" charset="0"/>
              </a:rPr>
              <a:t>NCCN, National</a:t>
            </a:r>
            <a:r>
              <a:rPr lang="en-CA" i="1" spc="38" dirty="0">
                <a:solidFill>
                  <a:srgbClr val="3E3E3E"/>
                </a:solidFill>
                <a:latin typeface="Calibri" panose="020F0502020204030204" pitchFamily="34" charset="0"/>
                <a:cs typeface="Calibri" panose="020F0502020204030204" pitchFamily="34" charset="0"/>
              </a:rPr>
              <a:t> </a:t>
            </a:r>
            <a:r>
              <a:rPr lang="en-CA" i="1" spc="-4" dirty="0">
                <a:solidFill>
                  <a:srgbClr val="3E3E3E"/>
                </a:solidFill>
                <a:latin typeface="Calibri" panose="020F0502020204030204" pitchFamily="34" charset="0"/>
                <a:cs typeface="Calibri" panose="020F0502020204030204" pitchFamily="34" charset="0"/>
              </a:rPr>
              <a:t>Comprehensive Cancer</a:t>
            </a:r>
            <a:r>
              <a:rPr lang="en-CA" i="1" spc="4" dirty="0">
                <a:solidFill>
                  <a:srgbClr val="3E3E3E"/>
                </a:solidFill>
                <a:latin typeface="Calibri" panose="020F0502020204030204" pitchFamily="34" charset="0"/>
                <a:cs typeface="Calibri" panose="020F0502020204030204" pitchFamily="34" charset="0"/>
              </a:rPr>
              <a:t> </a:t>
            </a:r>
            <a:r>
              <a:rPr lang="en-CA" i="1" spc="-4" dirty="0">
                <a:solidFill>
                  <a:srgbClr val="3E3E3E"/>
                </a:solidFill>
                <a:latin typeface="Calibri" panose="020F0502020204030204" pitchFamily="34" charset="0"/>
                <a:cs typeface="Calibri" panose="020F0502020204030204" pitchFamily="34" charset="0"/>
              </a:rPr>
              <a:t>Network;</a:t>
            </a:r>
            <a:r>
              <a:rPr lang="en-CA" i="1" spc="4" dirty="0">
                <a:solidFill>
                  <a:srgbClr val="3E3E3E"/>
                </a:solidFill>
                <a:latin typeface="Calibri" panose="020F0502020204030204" pitchFamily="34" charset="0"/>
                <a:cs typeface="Calibri" panose="020F0502020204030204" pitchFamily="34" charset="0"/>
              </a:rPr>
              <a:t> </a:t>
            </a:r>
            <a:r>
              <a:rPr lang="en-CA" i="1" spc="-4" dirty="0">
                <a:solidFill>
                  <a:srgbClr val="3E3E3E"/>
                </a:solidFill>
                <a:latin typeface="Calibri" panose="020F0502020204030204" pitchFamily="34" charset="0"/>
                <a:cs typeface="Calibri" panose="020F0502020204030204" pitchFamily="34" charset="0"/>
              </a:rPr>
              <a:t>SGO, Society</a:t>
            </a:r>
            <a:r>
              <a:rPr lang="en-CA" i="1" spc="46" dirty="0">
                <a:solidFill>
                  <a:srgbClr val="3E3E3E"/>
                </a:solidFill>
                <a:latin typeface="Calibri" panose="020F0502020204030204" pitchFamily="34" charset="0"/>
                <a:cs typeface="Calibri" panose="020F0502020204030204" pitchFamily="34" charset="0"/>
              </a:rPr>
              <a:t> </a:t>
            </a:r>
            <a:r>
              <a:rPr lang="en-CA" i="1" spc="-4" dirty="0">
                <a:solidFill>
                  <a:srgbClr val="3E3E3E"/>
                </a:solidFill>
                <a:latin typeface="Calibri" panose="020F0502020204030204" pitchFamily="34" charset="0"/>
                <a:cs typeface="Calibri" panose="020F0502020204030204" pitchFamily="34" charset="0"/>
              </a:rPr>
              <a:t>of</a:t>
            </a:r>
            <a:r>
              <a:rPr lang="en-CA" i="1" spc="34" dirty="0">
                <a:solidFill>
                  <a:srgbClr val="3E3E3E"/>
                </a:solidFill>
                <a:latin typeface="Calibri" panose="020F0502020204030204" pitchFamily="34" charset="0"/>
                <a:cs typeface="Calibri" panose="020F0502020204030204" pitchFamily="34" charset="0"/>
              </a:rPr>
              <a:t> </a:t>
            </a:r>
            <a:r>
              <a:rPr lang="en-CA" i="1" spc="-4" dirty="0">
                <a:solidFill>
                  <a:srgbClr val="3E3E3E"/>
                </a:solidFill>
                <a:latin typeface="Calibri" panose="020F0502020204030204" pitchFamily="34" charset="0"/>
                <a:cs typeface="Calibri" panose="020F0502020204030204" pitchFamily="34" charset="0"/>
              </a:rPr>
              <a:t>Gynecologic</a:t>
            </a:r>
            <a:r>
              <a:rPr lang="en-CA" i="1" spc="30" dirty="0">
                <a:solidFill>
                  <a:srgbClr val="3E3E3E"/>
                </a:solidFill>
                <a:latin typeface="Calibri" panose="020F0502020204030204" pitchFamily="34" charset="0"/>
                <a:cs typeface="Calibri" panose="020F0502020204030204" pitchFamily="34" charset="0"/>
              </a:rPr>
              <a:t> </a:t>
            </a:r>
            <a:r>
              <a:rPr lang="en-CA" i="1" spc="-4" dirty="0">
                <a:solidFill>
                  <a:srgbClr val="3E3E3E"/>
                </a:solidFill>
                <a:latin typeface="Calibri" panose="020F0502020204030204" pitchFamily="34" charset="0"/>
                <a:cs typeface="Calibri" panose="020F0502020204030204" pitchFamily="34" charset="0"/>
              </a:rPr>
              <a:t>Oncology.</a:t>
            </a:r>
            <a:endParaRPr lang="en-CA" i="1" dirty="0">
              <a:solidFill>
                <a:prstClr val="black"/>
              </a:solidFill>
              <a:latin typeface="Calibri" panose="020F0502020204030204" pitchFamily="34" charset="0"/>
              <a:cs typeface="Calibri" panose="020F0502020204030204" pitchFamily="34" charset="0"/>
            </a:endParaRPr>
          </a:p>
          <a:p>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283958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gn="l"/>
            <a:r>
              <a:rPr lang="en-US" i="1" dirty="0"/>
              <a:t>HRR, homologous recombination repair; NGS, next-generation sequencing; PCR, polymerase chain reaction.</a:t>
            </a:r>
          </a:p>
          <a:p>
            <a:pPr marL="342900" indent="-342900" algn="l"/>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1980774-A77B-416E-9811-493631AD5A42}"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39639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i="1" dirty="0"/>
              <a:t>HRD, homologous recombination deficiency; HRR, homologous recombination repair. </a:t>
            </a:r>
          </a:p>
        </p:txBody>
      </p:sp>
    </p:spTree>
    <p:extLst>
      <p:ext uri="{BB962C8B-B14F-4D97-AF65-F5344CB8AC3E}">
        <p14:creationId xmlns:p14="http://schemas.microsoft.com/office/powerpoint/2010/main" val="38145073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solidFill>
                  <a:schemeClr val="bg1"/>
                </a:solidFill>
              </a:rPr>
              <a:t>FFPE, formalin-fixed paraffin-embedded; HRD, homologous recombination deficiency; </a:t>
            </a:r>
            <a:r>
              <a:rPr lang="en-GB" i="1" dirty="0">
                <a:solidFill>
                  <a:schemeClr val="bg1"/>
                </a:solidFill>
              </a:rPr>
              <a:t>OC, ovarian cancer.</a:t>
            </a:r>
            <a:endParaRPr lang="en-GB" i="1"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C202E6E-A867-8D48-B3FD-AE8B73CEE2B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292267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6A2235E4-46F8-421B-8CEA-B27CF8A223C6}"/>
              </a:ext>
            </a:extLst>
          </p:cNvPr>
          <p:cNvSpPr>
            <a:spLocks noGrp="1"/>
          </p:cNvSpPr>
          <p:nvPr>
            <p:ph type="body" idx="1"/>
          </p:nvPr>
        </p:nvSpPr>
        <p:spPr/>
        <p:txBody>
          <a:bodyPr/>
          <a:lstStyle/>
          <a:p>
            <a:r>
              <a:rPr lang="en-US" i="1" dirty="0"/>
              <a:t>HR, homologous recombination; HRD, </a:t>
            </a:r>
            <a:r>
              <a:rPr lang="en-US" b="0" i="1" dirty="0">
                <a:solidFill>
                  <a:srgbClr val="4D5156"/>
                </a:solidFill>
                <a:effectLst/>
                <a:latin typeface="Roboto" panose="02000000000000000000" pitchFamily="2" charset="0"/>
              </a:rPr>
              <a:t>homologous recombination deficiency; </a:t>
            </a:r>
            <a:r>
              <a:rPr lang="en-US" i="1" dirty="0"/>
              <a:t>HRR, homologous recombination repair; </a:t>
            </a:r>
            <a:r>
              <a:rPr lang="en-US" b="0" i="1" dirty="0">
                <a:solidFill>
                  <a:srgbClr val="4D5156"/>
                </a:solidFill>
                <a:effectLst/>
                <a:latin typeface="Roboto" panose="02000000000000000000" pitchFamily="2" charset="0"/>
              </a:rPr>
              <a:t>MMR, mismatch repair; NER, nucleotide excision repair.</a:t>
            </a:r>
          </a:p>
          <a:p>
            <a:endParaRPr lang="en-US" b="0" i="1" dirty="0">
              <a:solidFill>
                <a:srgbClr val="4D5156"/>
              </a:solidFill>
              <a:effectLst/>
              <a:latin typeface="Roboto" panose="02000000000000000000" pitchFamily="2" charset="0"/>
            </a:endParaRPr>
          </a:p>
        </p:txBody>
      </p:sp>
    </p:spTree>
    <p:extLst>
      <p:ext uri="{BB962C8B-B14F-4D97-AF65-F5344CB8AC3E}">
        <p14:creationId xmlns:p14="http://schemas.microsoft.com/office/powerpoint/2010/main" val="6214733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DSBs, double strand breaks, PARP, </a:t>
            </a:r>
            <a:r>
              <a:rPr lang="en-US" b="0" i="1" dirty="0">
                <a:solidFill>
                  <a:srgbClr val="4D5156"/>
                </a:solidFill>
                <a:effectLst/>
                <a:latin typeface="Roboto" panose="02000000000000000000" pitchFamily="2" charset="0"/>
              </a:rPr>
              <a:t>poly ADP ribose polymerase; SSBs, single strand breaks.</a:t>
            </a:r>
            <a:endParaRPr lang="en-US" i="1" baseline="0" dirty="0"/>
          </a:p>
        </p:txBody>
      </p:sp>
      <p:sp>
        <p:nvSpPr>
          <p:cNvPr id="4" name="Slide Number Placeholder 3"/>
          <p:cNvSpPr>
            <a:spLocks noGrp="1"/>
          </p:cNvSpPr>
          <p:nvPr>
            <p:ph type="sldNum" sz="quarter" idx="10"/>
          </p:nvPr>
        </p:nvSpPr>
        <p:spPr/>
        <p:txBody>
          <a:bodyPr/>
          <a:lstStyle/>
          <a:p>
            <a:pPr>
              <a:defRPr/>
            </a:pPr>
            <a:fld id="{2FB72F01-6714-4A31-8C22-8E0F1B091B56}" type="slidenum">
              <a:rPr lang="en-US" altLang="en-US" smtClean="0"/>
              <a:pPr>
                <a:defRPr/>
              </a:pPr>
              <a:t>12</a:t>
            </a:fld>
            <a:endParaRPr lang="en-US" altLang="en-US"/>
          </a:p>
        </p:txBody>
      </p:sp>
    </p:spTree>
    <p:extLst>
      <p:ext uri="{BB962C8B-B14F-4D97-AF65-F5344CB8AC3E}">
        <p14:creationId xmlns:p14="http://schemas.microsoft.com/office/powerpoint/2010/main" val="1170957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i="1" dirty="0"/>
              <a:t>1Lm, first-line maintenance; 2Lm, second-line maintenance; </a:t>
            </a:r>
            <a:r>
              <a:rPr lang="en-US" i="1" dirty="0"/>
              <a:t>BRCAm, BRCA mutation.</a:t>
            </a:r>
            <a:endParaRPr lang="en-GB" i="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63A3E1-3B88-4A89-904F-05704A8B3665}"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056950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ITT, intention-to-treat; HRD, homologous recombination deficiency; </a:t>
            </a:r>
            <a:r>
              <a:rPr kumimoji="0" lang="en-US" altLang="en-US" sz="1200" b="0" i="1" u="none" strike="noStrike" kern="1200" cap="none" spc="0" normalizeH="0" baseline="0" noProof="0" dirty="0">
                <a:ln>
                  <a:noFill/>
                </a:ln>
                <a:solidFill>
                  <a:srgbClr val="853F7F"/>
                </a:solidFill>
                <a:effectLst/>
                <a:uLnTx/>
                <a:uFillTx/>
                <a:latin typeface="Arial" panose="020B0604020202020204" pitchFamily="34" charset="0"/>
                <a:ea typeface="MS PGothic" panose="020B0600070205080204" pitchFamily="34" charset="-128"/>
                <a:cs typeface="+mn-cs"/>
              </a:rPr>
              <a:t>HRP, homologous recombination proficient; </a:t>
            </a:r>
            <a:r>
              <a:rPr lang="en-US" i="1" dirty="0"/>
              <a:t>PFS, progression-free survival.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3020C0-76D5-48C2-B9E4-F57F59B51E3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16799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AML, acute myeloid leukemia; MDS, myelodysplastic syndromes.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070131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5321764A-378F-4CE0-9EF5-81FCA51B431D}"/>
              </a:ext>
            </a:extLst>
          </p:cNvPr>
          <p:cNvSpPr>
            <a:spLocks noGrp="1"/>
          </p:cNvSpPr>
          <p:nvPr>
            <p:ph type="body" idx="1"/>
          </p:nvPr>
        </p:nvSpPr>
        <p:spPr/>
        <p:txBody>
          <a:bodyPr/>
          <a:lstStyle/>
          <a:p>
            <a:r>
              <a:rPr lang="en-US" i="1" dirty="0"/>
              <a:t>AE, adverse event; MDS, myelodysplastic syndromes; TEAE, treatment-emergent adverse event.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F8ECC1EC-2B73-4AA8-9C76-DAAD8DF98B3D}"/>
              </a:ext>
            </a:extLst>
          </p:cNvPr>
          <p:cNvSpPr>
            <a:spLocks noGrp="1"/>
          </p:cNvSpPr>
          <p:nvPr>
            <p:ph type="body" idx="1"/>
          </p:nvPr>
        </p:nvSpPr>
        <p:spPr/>
        <p:txBody>
          <a:bodyPr/>
          <a:lstStyle/>
          <a:p>
            <a:r>
              <a:rPr lang="en-US" i="1" dirty="0"/>
              <a:t>AA, aplastic anemia; AE, adverse event; AML, acute myeloid leukemia; Bev, bevacizumab; ILD, interstitial lung disease; MDS, myelodysplastic syndromes.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a:p>
        </p:txBody>
      </p:sp>
    </p:spTree>
    <p:extLst>
      <p:ext uri="{BB962C8B-B14F-4D97-AF65-F5344CB8AC3E}">
        <p14:creationId xmlns:p14="http://schemas.microsoft.com/office/powerpoint/2010/main" val="10198902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ADL, activity of daily living; AE, adverse event; PARPi, PARP inhibitor;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a:p>
        </p:txBody>
      </p:sp>
    </p:spTree>
    <p:extLst>
      <p:ext uri="{BB962C8B-B14F-4D97-AF65-F5344CB8AC3E}">
        <p14:creationId xmlns:p14="http://schemas.microsoft.com/office/powerpoint/2010/main" val="23476196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extLst>
      <p:ext uri="{BB962C8B-B14F-4D97-AF65-F5344CB8AC3E}">
        <p14:creationId xmlns:p14="http://schemas.microsoft.com/office/powerpoint/2010/main" val="10484131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BL, baseline; CrCl, creatinine clearance; GERD, gastroesophageal reflux disease.</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a:p>
        </p:txBody>
      </p:sp>
    </p:spTree>
    <p:extLst>
      <p:ext uri="{BB962C8B-B14F-4D97-AF65-F5344CB8AC3E}">
        <p14:creationId xmlns:p14="http://schemas.microsoft.com/office/powerpoint/2010/main" val="28429282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07534346-AD00-407D-A4C2-42D49245EC2F}" type="slidenum">
              <a:rPr lang="en-US" smtClean="0"/>
              <a:t>22</a:t>
            </a:fld>
            <a:endParaRPr lang="en-US" dirty="0"/>
          </a:p>
        </p:txBody>
      </p:sp>
    </p:spTree>
    <p:extLst>
      <p:ext uri="{BB962C8B-B14F-4D97-AF65-F5344CB8AC3E}">
        <p14:creationId xmlns:p14="http://schemas.microsoft.com/office/powerpoint/2010/main" val="6272702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0"/>
          </p:nvPr>
        </p:nvSpPr>
        <p:spPr/>
        <p:txBody>
          <a:bodyPr/>
          <a:lstStyle/>
          <a:p>
            <a:pPr>
              <a:defRPr/>
            </a:pPr>
            <a:fld id="{2FB72F01-6714-4A31-8C22-8E0F1B091B56}" type="slidenum">
              <a:rPr lang="en-US" altLang="en-US" smtClean="0"/>
              <a:pPr>
                <a:defRPr/>
              </a:pPr>
              <a:t>23</a:t>
            </a:fld>
            <a:endParaRPr lang="en-US" altLang="en-US"/>
          </a:p>
        </p:txBody>
      </p:sp>
    </p:spTree>
    <p:extLst>
      <p:ext uri="{BB962C8B-B14F-4D97-AF65-F5344CB8AC3E}">
        <p14:creationId xmlns:p14="http://schemas.microsoft.com/office/powerpoint/2010/main" val="17656062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 adavosertib; FR, folate receptor; IHC, immunohistochemistry; ITT, intention-to-treat; MTD, maximum tolerated dose; O, olaparib; PARPi, </a:t>
            </a:r>
            <a:r>
              <a:rPr lang="en-US" b="0" i="1" dirty="0">
                <a:solidFill>
                  <a:srgbClr val="202124"/>
                </a:solidFill>
                <a:effectLst/>
                <a:latin typeface="Google Sans"/>
              </a:rPr>
              <a:t>PARP inhibitor; OC, ovarian cancer; ORR, overall response rate; PD, progressive disease; PFS, progression-free survival; PS, performance status; </a:t>
            </a:r>
            <a:r>
              <a:rPr lang="en-US" i="1" dirty="0"/>
              <a:t>TIL, tumor infiltrating lymphocytes.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31297809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1L, first line; CT, chemotherapy; PFS, progression-free survival; SoC, standard of care; tBRCAm, tumor BRCA mutation.</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a:p>
        </p:txBody>
      </p:sp>
    </p:spTree>
    <p:extLst>
      <p:ext uri="{BB962C8B-B14F-4D97-AF65-F5344CB8AC3E}">
        <p14:creationId xmlns:p14="http://schemas.microsoft.com/office/powerpoint/2010/main" val="11833871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25830837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sz="1200" i="1" kern="1200" dirty="0">
                <a:solidFill>
                  <a:schemeClr val="tx1"/>
                </a:solidFill>
                <a:effectLst/>
                <a:latin typeface="Arial" charset="0"/>
                <a:ea typeface="+mn-ea"/>
                <a:cs typeface="+mn-cs"/>
              </a:rPr>
              <a:t>Carbo, carboplatin; OS, overall survival; Pac, paclitaxel; PFS, progression-free survival; SoC, standard of care; UPSC, uterine papillary serious carcinoma.</a:t>
            </a:r>
            <a:endParaRPr lang="en-US" sz="1200" kern="1200" dirty="0">
              <a:solidFill>
                <a:schemeClr val="tx1"/>
              </a:solidFill>
              <a:effectLst/>
              <a:latin typeface="Arial" charset="0"/>
              <a:ea typeface="+mn-ea"/>
              <a:cs typeface="+mn-cs"/>
            </a:endParaRPr>
          </a:p>
          <a:p>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2FB72F01-6714-4A31-8C22-8E0F1B091B56}" type="slidenum">
              <a:rPr lang="en-US" altLang="en-US" smtClean="0"/>
              <a:pPr>
                <a:defRPr/>
              </a:pPr>
              <a:t>28</a:t>
            </a:fld>
            <a:endParaRPr lang="en-US" altLang="en-US" dirty="0"/>
          </a:p>
        </p:txBody>
      </p:sp>
    </p:spTree>
    <p:extLst>
      <p:ext uri="{BB962C8B-B14F-4D97-AF65-F5344CB8AC3E}">
        <p14:creationId xmlns:p14="http://schemas.microsoft.com/office/powerpoint/2010/main" val="15990089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i="1" u="none" dirty="0"/>
              <a:t>CR, complete response; </a:t>
            </a:r>
            <a:r>
              <a:rPr lang="en-US" sz="1100" i="1" dirty="0"/>
              <a:t>dMMR, mismatch repair deficient</a:t>
            </a:r>
            <a:r>
              <a:rPr lang="en-US" sz="1100" i="1" u="none" dirty="0"/>
              <a:t>; DoR, duration of response; EC, endometrial cancer; MSI-H, microsatellite instability high; NR, not reached; ORR, overall response rate; OS, overall survival; PD, progressive disease; PFS, progression-free survival; PR, partial response; SD, stable disease.</a:t>
            </a:r>
          </a:p>
          <a:p>
            <a:endParaRPr lang="en-US" sz="1100" i="1" u="none" dirty="0"/>
          </a:p>
          <a:p>
            <a:endParaRPr lang="en-US" sz="1100" i="1" u="non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6B53C8-14E4-49A7-A1A5-3BF810B81EB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94406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t>CR, complete response; dMMR, mismatch repair deficient</a:t>
            </a:r>
            <a:r>
              <a:rPr lang="en-US" sz="1200" i="1" u="none" dirty="0"/>
              <a:t>; DoR, duration of response; EC, endometrial cancer; PD, progressive disease; PFS, progression-free survival; PR, partial response; SD, stable disease.</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dirty="0"/>
          </a:p>
        </p:txBody>
      </p:sp>
    </p:spTree>
    <p:extLst>
      <p:ext uri="{BB962C8B-B14F-4D97-AF65-F5344CB8AC3E}">
        <p14:creationId xmlns:p14="http://schemas.microsoft.com/office/powerpoint/2010/main" val="6787901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i="1" dirty="0"/>
              <a:t>CR, complete response; dMMR, mismatch repair deficient</a:t>
            </a:r>
            <a:r>
              <a:rPr lang="en-US" sz="1200" i="1"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rPr>
              <a:t>; EC, endometrial cancer; PD, progressive disease; pMMR, mismatch repair proficient; PR, partial response; SD, stable disease.</a:t>
            </a:r>
            <a:endParaRPr lang="en-US" i="1" dirty="0"/>
          </a:p>
        </p:txBody>
      </p:sp>
      <p:sp>
        <p:nvSpPr>
          <p:cNvPr id="4" name="Slide Number Placeholder 3"/>
          <p:cNvSpPr>
            <a:spLocks noGrp="1"/>
          </p:cNvSpPr>
          <p:nvPr>
            <p:ph type="sldNum" sz="quarter" idx="5"/>
          </p:nvPr>
        </p:nvSpPr>
        <p:spPr/>
        <p:txBody>
          <a:bodyPr/>
          <a:lstStyle/>
          <a:p>
            <a:fld id="{E658B865-B8D3-F745-88B2-6204875EB737}" type="slidenum">
              <a:rPr lang="da-DK" smtClean="0"/>
              <a:t>31</a:t>
            </a:fld>
            <a:endParaRPr lang="da-DK" dirty="0"/>
          </a:p>
        </p:txBody>
      </p:sp>
    </p:spTree>
    <p:extLst>
      <p:ext uri="{BB962C8B-B14F-4D97-AF65-F5344CB8AC3E}">
        <p14:creationId xmlns:p14="http://schemas.microsoft.com/office/powerpoint/2010/main" val="36587635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rPr>
              <a:t>AE, adverse event; </a:t>
            </a:r>
            <a:r>
              <a:rPr lang="en-US" i="1" dirty="0"/>
              <a:t>dMMR, mismatch repair deficient</a:t>
            </a:r>
            <a:r>
              <a:rPr lang="en-US" sz="1200" i="1"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rPr>
              <a:t>; EC, endometrial cancer; </a:t>
            </a:r>
            <a:r>
              <a:rPr lang="en-GB" i="1" dirty="0"/>
              <a:t>irAE, immune-related adverse event;</a:t>
            </a:r>
            <a:r>
              <a:rPr lang="en-US" sz="1200" i="1"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rPr>
              <a:t> MSI-H, microsatellite instability high.</a:t>
            </a:r>
          </a:p>
          <a:p>
            <a:endParaRPr lang="en-US" dirty="0"/>
          </a:p>
        </p:txBody>
      </p:sp>
      <p:sp>
        <p:nvSpPr>
          <p:cNvPr id="4" name="Slide Number Placeholder 3"/>
          <p:cNvSpPr>
            <a:spLocks noGrp="1"/>
          </p:cNvSpPr>
          <p:nvPr>
            <p:ph type="sldNum" sz="quarter" idx="5"/>
          </p:nvPr>
        </p:nvSpPr>
        <p:spPr/>
        <p:txBody>
          <a:bodyPr/>
          <a:lstStyle/>
          <a:p>
            <a:fld id="{E658B865-B8D3-F745-88B2-6204875EB737}" type="slidenum">
              <a:rPr lang="da-DK" smtClean="0"/>
              <a:t>32</a:t>
            </a:fld>
            <a:endParaRPr lang="da-DK" dirty="0"/>
          </a:p>
        </p:txBody>
      </p:sp>
    </p:spTree>
    <p:extLst>
      <p:ext uri="{BB962C8B-B14F-4D97-AF65-F5344CB8AC3E}">
        <p14:creationId xmlns:p14="http://schemas.microsoft.com/office/powerpoint/2010/main" val="6654080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BICR, blinded independent central review; CT, chemotherapy; DoR, </a:t>
            </a:r>
            <a:r>
              <a:rPr lang="en-US" sz="1200" b="0" i="1" kern="0" dirty="0"/>
              <a:t>duration of response; </a:t>
            </a:r>
            <a:r>
              <a:rPr lang="en-US" i="1" dirty="0"/>
              <a:t>dMMR, mismatch repair deficient; EC, endometrial cancer; ECOG PS, </a:t>
            </a:r>
            <a:r>
              <a:rPr lang="en-US" b="0" i="1" dirty="0">
                <a:solidFill>
                  <a:srgbClr val="4D5156"/>
                </a:solidFill>
                <a:effectLst/>
                <a:latin typeface="Roboto"/>
              </a:rPr>
              <a:t>Eastern Cooperative Oncology Group performance status; </a:t>
            </a:r>
            <a:r>
              <a:rPr lang="en-US" i="1" dirty="0"/>
              <a:t>MMR, mismatch repair; </a:t>
            </a:r>
            <a:r>
              <a:rPr lang="en-US" sz="1200" i="1"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rPr>
              <a:t>MSI-H, microsatellite instability high; </a:t>
            </a:r>
            <a:r>
              <a:rPr lang="en-US" i="1" dirty="0"/>
              <a:t>ORR, overall response rate; OS, overall survival; PD, progressive disease; PFS, progression-free survival; pMMR, mismatch repair proficient.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dirty="0"/>
          </a:p>
        </p:txBody>
      </p:sp>
    </p:spTree>
    <p:extLst>
      <p:ext uri="{BB962C8B-B14F-4D97-AF65-F5344CB8AC3E}">
        <p14:creationId xmlns:p14="http://schemas.microsoft.com/office/powerpoint/2010/main" val="810625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response; DoR, </a:t>
            </a:r>
            <a:r>
              <a:rPr lang="en-US" sz="1200" b="0" i="1" kern="0" dirty="0"/>
              <a:t>duration of response; ORR, overall response rate; </a:t>
            </a:r>
            <a:r>
              <a:rPr lang="en-US" i="1" dirty="0"/>
              <a:t>PD, progressive disease; pMMR, mismatch repair proficient; PR, partial response; SD, stable disease.</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34</a:t>
            </a:fld>
            <a:endParaRPr lang="en-US" altLang="en-US" dirty="0"/>
          </a:p>
        </p:txBody>
      </p:sp>
    </p:spTree>
    <p:extLst>
      <p:ext uri="{BB962C8B-B14F-4D97-AF65-F5344CB8AC3E}">
        <p14:creationId xmlns:p14="http://schemas.microsoft.com/office/powerpoint/2010/main" val="42934838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i="1" dirty="0"/>
              <a:t>LEN, lenvatinib; MMR, mismatch repair; OS, overall survival; pembro, pembrolizumab; pMMR, mismatch repair proficient; TPC, treatment of physician choice.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35</a:t>
            </a:fld>
            <a:endParaRPr lang="en-US" altLang="en-US" dirty="0"/>
          </a:p>
        </p:txBody>
      </p:sp>
    </p:spTree>
    <p:extLst>
      <p:ext uri="{BB962C8B-B14F-4D97-AF65-F5344CB8AC3E}">
        <p14:creationId xmlns:p14="http://schemas.microsoft.com/office/powerpoint/2010/main" val="36490820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i="1" dirty="0"/>
              <a:t>AE, adverse event; TEAE, treatment-emergent adverse event; TPC, therapy of physician choice; UTI, urinary track infection.</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36</a:t>
            </a:fld>
            <a:endParaRPr lang="en-US" altLang="en-US" dirty="0"/>
          </a:p>
        </p:txBody>
      </p:sp>
    </p:spTree>
    <p:extLst>
      <p:ext uri="{BB962C8B-B14F-4D97-AF65-F5344CB8AC3E}">
        <p14:creationId xmlns:p14="http://schemas.microsoft.com/office/powerpoint/2010/main" val="14070594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Pembro, pembrolizumab; Len, lenvatinib; MMR, mismatch repair; PFS, progression-free survival; pMMR, mismatch repair proficient; RECIST, Response Evaluation Criteria in Solid Tumors; TPC, treatment of physician choice.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772289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Len, lenvatinib; NR, not reached; OS, overall survival; Pembro, pembrolizumab; pMMR, mismatch repair proficient; TPC, treatment of physician choice.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068336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irAE, immune-related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39</a:t>
            </a:fld>
            <a:endParaRPr lang="en-US" altLang="en-US"/>
          </a:p>
        </p:txBody>
      </p:sp>
    </p:spTree>
    <p:extLst>
      <p:ext uri="{BB962C8B-B14F-4D97-AF65-F5344CB8AC3E}">
        <p14:creationId xmlns:p14="http://schemas.microsoft.com/office/powerpoint/2010/main" val="1915819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i="1" dirty="0">
                <a:latin typeface="Arial" panose="020B0604020202020204" pitchFamily="34" charset="0"/>
              </a:rPr>
              <a:t>G, grade; irAE, immune-related adverse event; NCCN, National Comprehensive Cancer Network.</a:t>
            </a:r>
          </a:p>
          <a:p>
            <a:endParaRPr lang="en-US" altLang="en-US" dirty="0">
              <a:latin typeface="Arial" panose="020B0604020202020204" pitchFamily="34" charset="0"/>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D3970-D378-4924-B9AD-6E0809535C20}"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903013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ECOG PS, Eastern Cooperative Oncology Group performance status; tx, treatment.</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41</a:t>
            </a:fld>
            <a:endParaRPr lang="en-US" altLang="en-US"/>
          </a:p>
        </p:txBody>
      </p:sp>
    </p:spTree>
    <p:extLst>
      <p:ext uri="{BB962C8B-B14F-4D97-AF65-F5344CB8AC3E}">
        <p14:creationId xmlns:p14="http://schemas.microsoft.com/office/powerpoint/2010/main" val="42647759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sz="1200" b="0" i="0" kern="1200" dirty="0">
                <a:solidFill>
                  <a:schemeClr val="tx1"/>
                </a:solidFill>
                <a:effectLst/>
                <a:latin typeface="Arial" charset="0"/>
                <a:ea typeface="+mn-ea"/>
                <a:cs typeface="+mn-cs"/>
              </a:rPr>
              <a:t> It should be noted that none of the patients in this study had dose escalation of lenvatinib, even if starting at a reduced dosage level. Clinicians should weigh the potential risks and benefits of the intensity of starting lenvatinib dosage levels on clinical outcomes. First, there is worry that starting at a reduced dosage of lenvatinib may have lower anti-tumor efficacy.’</a:t>
            </a:r>
          </a:p>
          <a:p>
            <a:endParaRPr lang="en-US" sz="1200" b="0" i="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2FB72F01-6714-4A31-8C22-8E0F1B091B56}" type="slidenum">
              <a:rPr lang="en-US" altLang="en-US" smtClean="0"/>
              <a:pPr>
                <a:defRPr/>
              </a:pPr>
              <a:t>42</a:t>
            </a:fld>
            <a:endParaRPr lang="en-US" altLang="en-US"/>
          </a:p>
        </p:txBody>
      </p:sp>
    </p:spTree>
    <p:extLst>
      <p:ext uri="{BB962C8B-B14F-4D97-AF65-F5344CB8AC3E}">
        <p14:creationId xmlns:p14="http://schemas.microsoft.com/office/powerpoint/2010/main" val="21988233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BICR, blinded</a:t>
            </a:r>
            <a:r>
              <a:rPr lang="en-US" i="1" baseline="0" dirty="0"/>
              <a:t> independent central review; </a:t>
            </a:r>
            <a:r>
              <a:rPr lang="en-US" i="1" dirty="0"/>
              <a:t>BMI, body</a:t>
            </a:r>
            <a:r>
              <a:rPr lang="en-US" i="1" baseline="0" dirty="0"/>
              <a:t> mass index; DCR, disease control rate; DSS, disease-specific survival; CR, complete response; OS, overall survival; PFS, progression-free survival; PFS2; progression-free survival on subsequent therapy; PR, partial response; PROs, patient-reported outcomes; TFST, time to first subsequent therapy; TSST, time to second subsequent treatment.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43</a:t>
            </a:fld>
            <a:endParaRPr lang="en-US" altLang="en-US"/>
          </a:p>
        </p:txBody>
      </p:sp>
    </p:spTree>
    <p:extLst>
      <p:ext uri="{BB962C8B-B14F-4D97-AF65-F5344CB8AC3E}">
        <p14:creationId xmlns:p14="http://schemas.microsoft.com/office/powerpoint/2010/main" val="34371034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PS, Eastern</a:t>
            </a:r>
            <a:r>
              <a:rPr lang="en-US" i="1" baseline="0" dirty="0"/>
              <a:t> Cooperative Oncology Group performance score.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44</a:t>
            </a:fld>
            <a:endParaRPr lang="en-US" altLang="en-US"/>
          </a:p>
        </p:txBody>
      </p:sp>
    </p:spTree>
    <p:extLst>
      <p:ext uri="{BB962C8B-B14F-4D97-AF65-F5344CB8AC3E}">
        <p14:creationId xmlns:p14="http://schemas.microsoft.com/office/powerpoint/2010/main" val="32687399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baseline="0" dirty="0"/>
              <a:t>PFS, progression free survival.</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45</a:t>
            </a:fld>
            <a:endParaRPr lang="en-US" altLang="en-US"/>
          </a:p>
        </p:txBody>
      </p:sp>
    </p:spTree>
    <p:extLst>
      <p:ext uri="{BB962C8B-B14F-4D97-AF65-F5344CB8AC3E}">
        <p14:creationId xmlns:p14="http://schemas.microsoft.com/office/powerpoint/2010/main" val="31552374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baseline="0" dirty="0"/>
              <a:t>PFS, progression free survival.</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46</a:t>
            </a:fld>
            <a:endParaRPr lang="en-US" altLang="en-US"/>
          </a:p>
        </p:txBody>
      </p:sp>
    </p:spTree>
    <p:extLst>
      <p:ext uri="{BB962C8B-B14F-4D97-AF65-F5344CB8AC3E}">
        <p14:creationId xmlns:p14="http://schemas.microsoft.com/office/powerpoint/2010/main" val="35855193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baseline="0" dirty="0"/>
              <a:t>PFS, progression free survival.</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47</a:t>
            </a:fld>
            <a:endParaRPr lang="en-US" altLang="en-US"/>
          </a:p>
        </p:txBody>
      </p:sp>
    </p:spTree>
    <p:extLst>
      <p:ext uri="{BB962C8B-B14F-4D97-AF65-F5344CB8AC3E}">
        <p14:creationId xmlns:p14="http://schemas.microsoft.com/office/powerpoint/2010/main" val="15026841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0" dirty="0"/>
              <a:t>TEAEs, Treatment-Emergent Adverse Events</a:t>
            </a:r>
            <a:r>
              <a:rPr lang="en-US" dirty="0"/>
              <a:t>.</a:t>
            </a:r>
            <a:endParaRPr lang="en-US" i="1"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48</a:t>
            </a:fld>
            <a:endParaRPr lang="en-US" altLang="en-US"/>
          </a:p>
        </p:txBody>
      </p:sp>
    </p:spTree>
    <p:extLst>
      <p:ext uri="{BB962C8B-B14F-4D97-AF65-F5344CB8AC3E}">
        <p14:creationId xmlns:p14="http://schemas.microsoft.com/office/powerpoint/2010/main" val="34722531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49</a:t>
            </a:fld>
            <a:endParaRPr lang="en-US" altLang="en-US"/>
          </a:p>
        </p:txBody>
      </p:sp>
    </p:spTree>
    <p:extLst>
      <p:ext uri="{BB962C8B-B14F-4D97-AF65-F5344CB8AC3E}">
        <p14:creationId xmlns:p14="http://schemas.microsoft.com/office/powerpoint/2010/main" val="25560934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 line; 2L, second line; EC, endometrial cancer; OS, overall survival; Pembro, pembrolizumab; PFS, progression-free survival.</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50</a:t>
            </a:fld>
            <a:endParaRPr lang="en-US" altLang="en-US" dirty="0"/>
          </a:p>
        </p:txBody>
      </p:sp>
    </p:spTree>
    <p:extLst>
      <p:ext uri="{BB962C8B-B14F-4D97-AF65-F5344CB8AC3E}">
        <p14:creationId xmlns:p14="http://schemas.microsoft.com/office/powerpoint/2010/main" val="38993114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51</a:t>
            </a:fld>
            <a:endParaRPr lang="en-US" altLang="en-US"/>
          </a:p>
        </p:txBody>
      </p:sp>
    </p:spTree>
    <p:extLst>
      <p:ext uri="{BB962C8B-B14F-4D97-AF65-F5344CB8AC3E}">
        <p14:creationId xmlns:p14="http://schemas.microsoft.com/office/powerpoint/2010/main" val="8339522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a:t>HPV, human papilloma virus.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52</a:t>
            </a:fld>
            <a:endParaRPr lang="en-US" altLang="en-US" dirty="0"/>
          </a:p>
        </p:txBody>
      </p:sp>
    </p:spTree>
    <p:extLst>
      <p:ext uri="{BB962C8B-B14F-4D97-AF65-F5344CB8AC3E}">
        <p14:creationId xmlns:p14="http://schemas.microsoft.com/office/powerpoint/2010/main" val="37428792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kern="1200" dirty="0">
                <a:solidFill>
                  <a:schemeClr val="bg1"/>
                </a:solidFill>
                <a:latin typeface="Calibri" panose="020F0502020204030204" pitchFamily="34" charset="0"/>
                <a:ea typeface="+mn-ea"/>
                <a:cs typeface="Calibri" panose="020F0502020204030204" pitchFamily="34" charset="0"/>
              </a:rPr>
              <a:t>1L, first line; 2L, second line; CIN, cervical intraepithelial neoplasia; CPS, combined positive score; CT, chemotherapy; </a:t>
            </a:r>
            <a:r>
              <a:rPr lang="en-US" i="1" dirty="0"/>
              <a:t>dMMR, mismatch repair deficient</a:t>
            </a:r>
            <a:r>
              <a:rPr lang="en-US" sz="1200" i="1" dirty="0">
                <a:solidFill>
                  <a:srgbClr val="414241"/>
                </a:solidFill>
                <a:latin typeface="Calibri" panose="020F0502020204030204"/>
              </a:rPr>
              <a:t>; FIGO, </a:t>
            </a:r>
            <a:r>
              <a:rPr lang="en-US" b="0" i="1" dirty="0">
                <a:solidFill>
                  <a:srgbClr val="4D5156"/>
                </a:solidFill>
                <a:effectLst/>
                <a:latin typeface="Roboto" panose="02000000000000000000" pitchFamily="2" charset="0"/>
              </a:rPr>
              <a:t>International Federation of Gynaecology and Obstetrics; </a:t>
            </a:r>
            <a:r>
              <a:rPr lang="en-US" sz="1200" i="1" dirty="0">
                <a:solidFill>
                  <a:srgbClr val="414241"/>
                </a:solidFill>
                <a:latin typeface="Calibri" panose="020F0502020204030204"/>
              </a:rPr>
              <a:t>LEEP, loop electrosurgical excision procedure; MSI-H: microsatellite instability high; TMB-H, tumor mutational burden high.</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i="1" dirty="0">
              <a:solidFill>
                <a:srgbClr val="414241"/>
              </a:solidFill>
              <a:latin typeface="Calibri" panose="020F0502020204030204"/>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53</a:t>
            </a:fld>
            <a:endParaRPr lang="en-US" altLang="en-US" dirty="0"/>
          </a:p>
        </p:txBody>
      </p:sp>
    </p:spTree>
    <p:extLst>
      <p:ext uri="{BB962C8B-B14F-4D97-AF65-F5344CB8AC3E}">
        <p14:creationId xmlns:p14="http://schemas.microsoft.com/office/powerpoint/2010/main" val="9024444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CPS, combined positive score; CR, complete response; dMMR, mismatch repair deficient; DoR, duration of response; ECOG PS, Eastern Cooperative Oncology Group performance status; MSI-H, microsatellite instability high; ORR, overall response rate; OS, overall survival; PFS, progression-free survival; PR, partial response; RECIST, Response Evaluation Criteria in Solid Tumors.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54</a:t>
            </a:fld>
            <a:endParaRPr lang="en-US" altLang="en-US" dirty="0"/>
          </a:p>
        </p:txBody>
      </p:sp>
    </p:spTree>
    <p:extLst>
      <p:ext uri="{BB962C8B-B14F-4D97-AF65-F5344CB8AC3E}">
        <p14:creationId xmlns:p14="http://schemas.microsoft.com/office/powerpoint/2010/main" val="8287579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CR, complete response; DoR, duration of response; ORR, overall response rate; PR, partial response;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55</a:t>
            </a:fld>
            <a:endParaRPr lang="en-US" altLang="en-US" dirty="0"/>
          </a:p>
        </p:txBody>
      </p:sp>
    </p:spTree>
    <p:extLst>
      <p:ext uri="{BB962C8B-B14F-4D97-AF65-F5344CB8AC3E}">
        <p14:creationId xmlns:p14="http://schemas.microsoft.com/office/powerpoint/2010/main" val="17380065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56</a:t>
            </a:fld>
            <a:endParaRPr lang="en-US" altLang="en-US" dirty="0"/>
          </a:p>
        </p:txBody>
      </p:sp>
    </p:spTree>
    <p:extLst>
      <p:ext uri="{BB962C8B-B14F-4D97-AF65-F5344CB8AC3E}">
        <p14:creationId xmlns:p14="http://schemas.microsoft.com/office/powerpoint/2010/main" val="220792071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AUC, area under the curve; CPS, combined positive score; CT, chemotherapy; DoR, duration of response; ECOG PS, Eastern Cooperative Oncology Group performance status; EuroQol EQ-5D-5L VAS, European Quality of Life 5-dimension, 5-level visual analogue scale; ORR, overall response rate; OS, overall survival; PFS, progression-free survival; PRO, patient-reported outcome.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57</a:t>
            </a:fld>
            <a:endParaRPr lang="en-US" altLang="en-US"/>
          </a:p>
        </p:txBody>
      </p:sp>
    </p:spTree>
    <p:extLst>
      <p:ext uri="{BB962C8B-B14F-4D97-AF65-F5344CB8AC3E}">
        <p14:creationId xmlns:p14="http://schemas.microsoft.com/office/powerpoint/2010/main" val="186686324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CPS, combined positive score; ITT, </a:t>
            </a:r>
            <a:r>
              <a:rPr lang="en-US" i="1" dirty="0">
                <a:solidFill>
                  <a:schemeClr val="bg1"/>
                </a:solidFill>
                <a:latin typeface="Calibri" panose="020F0502020204030204" pitchFamily="34" charset="0"/>
              </a:rPr>
              <a:t>intention-to-treat; Pembro, pembrolizumab; PFS, progression-free survival</a:t>
            </a:r>
            <a:r>
              <a:rPr lang="en-US" i="1" dirty="0"/>
              <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58</a:t>
            </a:fld>
            <a:endParaRPr lang="en-US" altLang="en-US"/>
          </a:p>
        </p:txBody>
      </p:sp>
    </p:spTree>
    <p:extLst>
      <p:ext uri="{BB962C8B-B14F-4D97-AF65-F5344CB8AC3E}">
        <p14:creationId xmlns:p14="http://schemas.microsoft.com/office/powerpoint/2010/main" val="163923311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CPS, combined positive score; ITT, </a:t>
            </a:r>
            <a:r>
              <a:rPr lang="en-US" i="1" dirty="0">
                <a:solidFill>
                  <a:schemeClr val="bg1"/>
                </a:solidFill>
                <a:latin typeface="Calibri" panose="020F0502020204030204" pitchFamily="34" charset="0"/>
              </a:rPr>
              <a:t>intention-to-treat; OS, overall survival</a:t>
            </a:r>
            <a:r>
              <a:rPr lang="en-US" i="1" dirty="0"/>
              <a:t>.</a:t>
            </a:r>
          </a:p>
          <a:p>
            <a:endParaRPr lang="en-US" i="1"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59</a:t>
            </a:fld>
            <a:endParaRPr lang="en-US" altLang="en-US"/>
          </a:p>
        </p:txBody>
      </p:sp>
    </p:spTree>
    <p:extLst>
      <p:ext uri="{BB962C8B-B14F-4D97-AF65-F5344CB8AC3E}">
        <p14:creationId xmlns:p14="http://schemas.microsoft.com/office/powerpoint/2010/main" val="161847664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Bev, bevacizumab; </a:t>
            </a:r>
            <a:r>
              <a:rPr lang="en-US" i="1" dirty="0"/>
              <a:t>CPS, combined positive score; CR, complete response; CT, chemotherapy; DoR, duration of response; ORR, overall response rate; Pembro, pembrolizumab; PR, partial response.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60</a:t>
            </a:fld>
            <a:endParaRPr lang="en-US" altLang="en-US"/>
          </a:p>
        </p:txBody>
      </p:sp>
    </p:spTree>
    <p:extLst>
      <p:ext uri="{BB962C8B-B14F-4D97-AF65-F5344CB8AC3E}">
        <p14:creationId xmlns:p14="http://schemas.microsoft.com/office/powerpoint/2010/main" val="284339046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CT, chemotherapy; Pembro, pembrolizumab;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61</a:t>
            </a:fld>
            <a:endParaRPr lang="en-US" altLang="en-US"/>
          </a:p>
        </p:txBody>
      </p:sp>
    </p:spTree>
    <p:extLst>
      <p:ext uri="{BB962C8B-B14F-4D97-AF65-F5344CB8AC3E}">
        <p14:creationId xmlns:p14="http://schemas.microsoft.com/office/powerpoint/2010/main" val="38273339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FB72F01-6714-4A31-8C22-8E0F1B091B56}" type="slidenum">
              <a:rPr lang="en-US" altLang="en-US" smtClean="0"/>
              <a:pPr>
                <a:defRPr/>
              </a:pPr>
              <a:t>62</a:t>
            </a:fld>
            <a:endParaRPr lang="en-US" altLang="en-US"/>
          </a:p>
        </p:txBody>
      </p:sp>
    </p:spTree>
    <p:extLst>
      <p:ext uri="{BB962C8B-B14F-4D97-AF65-F5344CB8AC3E}">
        <p14:creationId xmlns:p14="http://schemas.microsoft.com/office/powerpoint/2010/main" val="215715318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199" i="1" spc="-7" dirty="0">
                <a:solidFill>
                  <a:schemeClr val="bg1"/>
                </a:solidFill>
                <a:latin typeface="Arial"/>
                <a:cs typeface="Arial"/>
              </a:rPr>
              <a:t>ADCC, </a:t>
            </a:r>
            <a:r>
              <a:rPr lang="en-US" sz="1199" i="1" spc="-3" dirty="0">
                <a:solidFill>
                  <a:schemeClr val="bg1"/>
                </a:solidFill>
                <a:latin typeface="Arial"/>
                <a:cs typeface="Arial"/>
              </a:rPr>
              <a:t>antibody-dependent cellular </a:t>
            </a:r>
            <a:r>
              <a:rPr lang="en-US" sz="1199" i="1" spc="-7" dirty="0">
                <a:solidFill>
                  <a:schemeClr val="bg1"/>
                </a:solidFill>
                <a:latin typeface="Arial"/>
                <a:cs typeface="Arial"/>
              </a:rPr>
              <a:t>cytotoxicity; ADCP, </a:t>
            </a:r>
            <a:r>
              <a:rPr lang="en-US" sz="1199" i="1" spc="-3" dirty="0">
                <a:solidFill>
                  <a:schemeClr val="bg1"/>
                </a:solidFill>
                <a:latin typeface="Arial"/>
                <a:cs typeface="Arial"/>
              </a:rPr>
              <a:t>antibody-dependent cellular phagocytosis; IO, immunotherapy; </a:t>
            </a:r>
            <a:r>
              <a:rPr lang="en-US" sz="1199" i="1" dirty="0">
                <a:solidFill>
                  <a:schemeClr val="bg1"/>
                </a:solidFill>
                <a:latin typeface="Arial"/>
                <a:cs typeface="Arial"/>
              </a:rPr>
              <a:t>MMAE, </a:t>
            </a:r>
            <a:r>
              <a:rPr lang="en-US" sz="1199" i="1" spc="-3" dirty="0">
                <a:solidFill>
                  <a:schemeClr val="bg1"/>
                </a:solidFill>
                <a:latin typeface="Arial"/>
                <a:cs typeface="Arial"/>
              </a:rPr>
              <a:t>monomethyl auristatin </a:t>
            </a:r>
            <a:r>
              <a:rPr lang="en-US" sz="1199" i="1" dirty="0">
                <a:solidFill>
                  <a:schemeClr val="bg1"/>
                </a:solidFill>
                <a:latin typeface="Arial"/>
                <a:cs typeface="Arial"/>
              </a:rPr>
              <a:t>E; </a:t>
            </a:r>
            <a:r>
              <a:rPr lang="en-US" sz="1199" i="1" spc="-7" dirty="0">
                <a:solidFill>
                  <a:schemeClr val="bg1"/>
                </a:solidFill>
                <a:latin typeface="Arial"/>
                <a:cs typeface="Arial"/>
              </a:rPr>
              <a:t>MoA, </a:t>
            </a:r>
            <a:r>
              <a:rPr lang="en-US" sz="1199" i="1" spc="-3" dirty="0">
                <a:solidFill>
                  <a:schemeClr val="bg1"/>
                </a:solidFill>
                <a:latin typeface="Arial"/>
                <a:cs typeface="Arial"/>
              </a:rPr>
              <a:t>mechanism </a:t>
            </a:r>
            <a:r>
              <a:rPr lang="en-US" sz="1199" i="1" dirty="0">
                <a:solidFill>
                  <a:schemeClr val="bg1"/>
                </a:solidFill>
                <a:latin typeface="Arial"/>
                <a:cs typeface="Arial"/>
              </a:rPr>
              <a:t>of </a:t>
            </a:r>
            <a:r>
              <a:rPr lang="en-US" sz="1199" i="1" spc="-3" dirty="0">
                <a:solidFill>
                  <a:schemeClr val="bg1"/>
                </a:solidFill>
                <a:latin typeface="Arial"/>
                <a:cs typeface="Arial"/>
              </a:rPr>
              <a:t>action; </a:t>
            </a:r>
            <a:r>
              <a:rPr lang="en-US" sz="1199" i="1" dirty="0">
                <a:solidFill>
                  <a:schemeClr val="bg1"/>
                </a:solidFill>
                <a:latin typeface="Arial"/>
                <a:cs typeface="Arial"/>
              </a:rPr>
              <a:t>TF, </a:t>
            </a:r>
            <a:r>
              <a:rPr lang="en-US" sz="1199" i="1" spc="-3" dirty="0">
                <a:solidFill>
                  <a:schemeClr val="bg1"/>
                </a:solidFill>
                <a:latin typeface="Arial"/>
                <a:cs typeface="Arial"/>
              </a:rPr>
              <a:t>tissue</a:t>
            </a:r>
            <a:r>
              <a:rPr lang="en-US" sz="1199" i="1" spc="169" dirty="0">
                <a:solidFill>
                  <a:schemeClr val="bg1"/>
                </a:solidFill>
                <a:latin typeface="Arial"/>
                <a:cs typeface="Arial"/>
              </a:rPr>
              <a:t> </a:t>
            </a:r>
            <a:r>
              <a:rPr lang="en-US" sz="1199" i="1" spc="-3" dirty="0">
                <a:solidFill>
                  <a:schemeClr val="bg1"/>
                </a:solidFill>
                <a:latin typeface="Arial"/>
                <a:cs typeface="Arial"/>
              </a:rPr>
              <a:t>factor.</a:t>
            </a:r>
            <a:endParaRPr lang="en-US" sz="1199" i="1" dirty="0">
              <a:solidFill>
                <a:schemeClr val="bg1"/>
              </a:solidFill>
              <a:latin typeface="Arial"/>
              <a:cs typeface="Arial"/>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63</a:t>
            </a:fld>
            <a:endParaRPr lang="en-US" altLang="en-US" dirty="0"/>
          </a:p>
        </p:txBody>
      </p:sp>
    </p:spTree>
    <p:extLst>
      <p:ext uri="{BB962C8B-B14F-4D97-AF65-F5344CB8AC3E}">
        <p14:creationId xmlns:p14="http://schemas.microsoft.com/office/powerpoint/2010/main" val="42237648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solidFill>
                  <a:srgbClr val="000000"/>
                </a:solidFill>
              </a:rPr>
              <a:t>DoR, duration of response; ECOG PS, Eastern Cooperative Oncology Group performance status; IRC, </a:t>
            </a:r>
            <a:r>
              <a:rPr lang="en-US" sz="1200" i="1" spc="-9" dirty="0">
                <a:solidFill>
                  <a:prstClr val="black"/>
                </a:solidFill>
                <a:latin typeface="Arial"/>
                <a:cs typeface="Arial"/>
              </a:rPr>
              <a:t>independent review </a:t>
            </a:r>
            <a:r>
              <a:rPr lang="en-US" sz="1200" i="1" dirty="0">
                <a:solidFill>
                  <a:prstClr val="black"/>
                </a:solidFill>
                <a:latin typeface="Arial"/>
                <a:cs typeface="Arial"/>
              </a:rPr>
              <a:t>committee</a:t>
            </a:r>
            <a:r>
              <a:rPr lang="en-US" sz="1200" i="1" spc="-53" dirty="0">
                <a:solidFill>
                  <a:prstClr val="black"/>
                </a:solidFill>
                <a:latin typeface="Arial"/>
                <a:cs typeface="Arial"/>
              </a:rPr>
              <a:t>;</a:t>
            </a:r>
            <a:r>
              <a:rPr lang="en-US" sz="1200" i="1" dirty="0">
                <a:solidFill>
                  <a:srgbClr val="000000"/>
                </a:solidFill>
              </a:rPr>
              <a:t> ORR, overall response rate; OS, overall survival; PD, progressive disease; PFS, progression-free survival; RECIST, Response Evaluation Criteria in Solid Tumors; TTR; time to relapse.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64</a:t>
            </a:fld>
            <a:endParaRPr lang="en-US" altLang="en-US" dirty="0"/>
          </a:p>
        </p:txBody>
      </p:sp>
    </p:spTree>
    <p:extLst>
      <p:ext uri="{BB962C8B-B14F-4D97-AF65-F5344CB8AC3E}">
        <p14:creationId xmlns:p14="http://schemas.microsoft.com/office/powerpoint/2010/main" val="63452736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spc="-9" dirty="0">
                <a:solidFill>
                  <a:schemeClr val="bg1"/>
                </a:solidFill>
                <a:latin typeface="Calibri" panose="020F0502020204030204" pitchFamily="34" charset="0"/>
                <a:cs typeface="Calibri" panose="020F0502020204030204" pitchFamily="34" charset="0"/>
              </a:rPr>
              <a:t>BL, baseline; CR,</a:t>
            </a:r>
            <a:r>
              <a:rPr lang="en-US" sz="1200" b="0" i="1" dirty="0">
                <a:solidFill>
                  <a:schemeClr val="bg1"/>
                </a:solidFill>
                <a:latin typeface="Calibri" panose="020F0502020204030204" pitchFamily="34" charset="0"/>
                <a:cs typeface="Calibri" panose="020F0502020204030204" pitchFamily="34" charset="0"/>
              </a:rPr>
              <a:t> complete</a:t>
            </a:r>
            <a:r>
              <a:rPr lang="en-US" sz="1200" b="0" i="1" spc="-88" dirty="0">
                <a:solidFill>
                  <a:schemeClr val="bg1"/>
                </a:solidFill>
                <a:latin typeface="Calibri" panose="020F0502020204030204" pitchFamily="34" charset="0"/>
                <a:cs typeface="Calibri" panose="020F0502020204030204" pitchFamily="34" charset="0"/>
              </a:rPr>
              <a:t> </a:t>
            </a:r>
            <a:r>
              <a:rPr lang="en-US" sz="1200" b="0" i="1" spc="-9" dirty="0">
                <a:solidFill>
                  <a:schemeClr val="bg1"/>
                </a:solidFill>
                <a:latin typeface="Calibri" panose="020F0502020204030204" pitchFamily="34" charset="0"/>
                <a:cs typeface="Calibri" panose="020F0502020204030204" pitchFamily="34" charset="0"/>
              </a:rPr>
              <a:t>response;</a:t>
            </a:r>
            <a:r>
              <a:rPr lang="en-US" sz="1200" b="0" i="1" spc="27" dirty="0">
                <a:solidFill>
                  <a:schemeClr val="bg1"/>
                </a:solidFill>
                <a:latin typeface="Calibri" panose="020F0502020204030204" pitchFamily="34" charset="0"/>
                <a:cs typeface="Calibri" panose="020F0502020204030204" pitchFamily="34" charset="0"/>
              </a:rPr>
              <a:t> DoR, duration of response; </a:t>
            </a:r>
            <a:r>
              <a:rPr lang="en-US" sz="1200" b="0" i="1" spc="-9" dirty="0">
                <a:solidFill>
                  <a:schemeClr val="bg1"/>
                </a:solidFill>
                <a:latin typeface="Calibri" panose="020F0502020204030204" pitchFamily="34" charset="0"/>
                <a:cs typeface="Calibri" panose="020F0502020204030204" pitchFamily="34" charset="0"/>
              </a:rPr>
              <a:t>IRC,</a:t>
            </a:r>
            <a:r>
              <a:rPr lang="en-US" sz="1200" b="0" i="1" dirty="0">
                <a:solidFill>
                  <a:schemeClr val="bg1"/>
                </a:solidFill>
                <a:latin typeface="Calibri" panose="020F0502020204030204" pitchFamily="34" charset="0"/>
                <a:cs typeface="Calibri" panose="020F0502020204030204" pitchFamily="34" charset="0"/>
              </a:rPr>
              <a:t> </a:t>
            </a:r>
            <a:r>
              <a:rPr lang="en-US" sz="1200" b="0" i="1" spc="-9" dirty="0">
                <a:solidFill>
                  <a:schemeClr val="bg1"/>
                </a:solidFill>
                <a:latin typeface="Calibri" panose="020F0502020204030204" pitchFamily="34" charset="0"/>
                <a:cs typeface="Calibri" panose="020F0502020204030204" pitchFamily="34" charset="0"/>
              </a:rPr>
              <a:t>independent</a:t>
            </a:r>
            <a:r>
              <a:rPr lang="en-US" sz="1200" b="0" i="1" spc="-27"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review</a:t>
            </a:r>
            <a:r>
              <a:rPr lang="en-US" sz="1200" b="0" i="1" spc="-63" dirty="0">
                <a:solidFill>
                  <a:schemeClr val="bg1"/>
                </a:solidFill>
                <a:latin typeface="Calibri" panose="020F0502020204030204" pitchFamily="34" charset="0"/>
                <a:cs typeface="Calibri" panose="020F0502020204030204" pitchFamily="34" charset="0"/>
              </a:rPr>
              <a:t> </a:t>
            </a:r>
            <a:r>
              <a:rPr lang="en-US" sz="1200" b="0" i="1" spc="-9" dirty="0">
                <a:solidFill>
                  <a:schemeClr val="bg1"/>
                </a:solidFill>
                <a:latin typeface="Calibri" panose="020F0502020204030204" pitchFamily="34" charset="0"/>
                <a:cs typeface="Calibri" panose="020F0502020204030204" pitchFamily="34" charset="0"/>
              </a:rPr>
              <a:t>committee;</a:t>
            </a:r>
            <a:r>
              <a:rPr lang="en-US" sz="1200" b="0" i="1" spc="-63" dirty="0">
                <a:solidFill>
                  <a:schemeClr val="bg1"/>
                </a:solidFill>
                <a:latin typeface="Calibri" panose="020F0502020204030204" pitchFamily="34" charset="0"/>
                <a:cs typeface="Calibri" panose="020F0502020204030204" pitchFamily="34" charset="0"/>
              </a:rPr>
              <a:t> NR, not reached; ORR, overall response rate; </a:t>
            </a:r>
            <a:r>
              <a:rPr lang="en-US" sz="1200" b="0" i="1" dirty="0">
                <a:solidFill>
                  <a:schemeClr val="bg1"/>
                </a:solidFill>
                <a:latin typeface="Calibri" panose="020F0502020204030204" pitchFamily="34" charset="0"/>
                <a:cs typeface="Calibri" panose="020F0502020204030204" pitchFamily="34" charset="0"/>
              </a:rPr>
              <a:t>PD,</a:t>
            </a:r>
            <a:r>
              <a:rPr lang="en-US" sz="1200" b="0" i="1" spc="19" dirty="0">
                <a:solidFill>
                  <a:schemeClr val="bg1"/>
                </a:solidFill>
                <a:latin typeface="Calibri" panose="020F0502020204030204" pitchFamily="34" charset="0"/>
                <a:cs typeface="Calibri" panose="020F0502020204030204" pitchFamily="34" charset="0"/>
              </a:rPr>
              <a:t> </a:t>
            </a:r>
            <a:r>
              <a:rPr lang="en-US" sz="1200" b="0" i="1" spc="-9" dirty="0">
                <a:solidFill>
                  <a:schemeClr val="bg1"/>
                </a:solidFill>
                <a:latin typeface="Calibri" panose="020F0502020204030204" pitchFamily="34" charset="0"/>
                <a:cs typeface="Calibri" panose="020F0502020204030204" pitchFamily="34" charset="0"/>
              </a:rPr>
              <a:t>progressive disease;</a:t>
            </a:r>
            <a:r>
              <a:rPr lang="en-US" sz="1200" b="0" i="1" spc="-27"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PR,</a:t>
            </a:r>
            <a:r>
              <a:rPr lang="en-US" sz="1200" b="0" i="1" spc="19"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partial</a:t>
            </a:r>
            <a:r>
              <a:rPr lang="en-US" sz="1200" b="0" i="1" spc="-35" dirty="0">
                <a:solidFill>
                  <a:schemeClr val="bg1"/>
                </a:solidFill>
                <a:latin typeface="Calibri" panose="020F0502020204030204" pitchFamily="34" charset="0"/>
                <a:cs typeface="Calibri" panose="020F0502020204030204" pitchFamily="34" charset="0"/>
              </a:rPr>
              <a:t> </a:t>
            </a:r>
            <a:r>
              <a:rPr lang="en-US" sz="1200" b="0" i="1" spc="-9" dirty="0">
                <a:solidFill>
                  <a:schemeClr val="bg1"/>
                </a:solidFill>
                <a:latin typeface="Calibri" panose="020F0502020204030204" pitchFamily="34" charset="0"/>
                <a:cs typeface="Calibri" panose="020F0502020204030204" pitchFamily="34" charset="0"/>
              </a:rPr>
              <a:t>response;</a:t>
            </a:r>
            <a:r>
              <a:rPr lang="en-US" sz="1200" b="0" i="1" spc="9"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RECIST,</a:t>
            </a:r>
            <a:r>
              <a:rPr lang="en-US" sz="1200" b="0" i="1" spc="-63" dirty="0">
                <a:solidFill>
                  <a:schemeClr val="bg1"/>
                </a:solidFill>
                <a:latin typeface="Calibri" panose="020F0502020204030204" pitchFamily="34" charset="0"/>
                <a:cs typeface="Calibri" panose="020F0502020204030204" pitchFamily="34" charset="0"/>
              </a:rPr>
              <a:t> </a:t>
            </a:r>
            <a:r>
              <a:rPr lang="en-US" sz="1200" b="0" i="1" spc="-9" dirty="0">
                <a:solidFill>
                  <a:schemeClr val="bg1"/>
                </a:solidFill>
                <a:latin typeface="Calibri" panose="020F0502020204030204" pitchFamily="34" charset="0"/>
                <a:cs typeface="Calibri" panose="020F0502020204030204" pitchFamily="34" charset="0"/>
              </a:rPr>
              <a:t>Response</a:t>
            </a:r>
            <a:r>
              <a:rPr lang="en-US" sz="1200" b="0" i="1" spc="27"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Evaluation</a:t>
            </a:r>
            <a:r>
              <a:rPr lang="en-US" sz="1200" b="0" i="1" spc="-79"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Criteria</a:t>
            </a:r>
            <a:r>
              <a:rPr lang="en-US" sz="1200" b="0" i="1" spc="-63"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In</a:t>
            </a:r>
            <a:r>
              <a:rPr lang="en-US" sz="1200" b="0" i="1" spc="-19"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Solid</a:t>
            </a:r>
            <a:r>
              <a:rPr lang="en-US" sz="1200" b="0" i="1" spc="-35"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Tumors</a:t>
            </a:r>
            <a:r>
              <a:rPr lang="en-US" sz="1200" b="0" i="1" spc="-9" dirty="0">
                <a:solidFill>
                  <a:schemeClr val="bg1"/>
                </a:solidFill>
                <a:latin typeface="Calibri" panose="020F0502020204030204" pitchFamily="34" charset="0"/>
                <a:cs typeface="Calibri" panose="020F0502020204030204" pitchFamily="34" charset="0"/>
              </a:rPr>
              <a:t>;</a:t>
            </a:r>
            <a:r>
              <a:rPr lang="en-US" sz="1200" b="0" i="1" spc="-19"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SD, </a:t>
            </a:r>
            <a:r>
              <a:rPr lang="en-US" sz="1200" b="0" i="1" spc="-9" dirty="0">
                <a:solidFill>
                  <a:schemeClr val="bg1"/>
                </a:solidFill>
                <a:latin typeface="Calibri" panose="020F0502020204030204" pitchFamily="34" charset="0"/>
                <a:cs typeface="Calibri" panose="020F0502020204030204" pitchFamily="34" charset="0"/>
              </a:rPr>
              <a:t>stable</a:t>
            </a:r>
            <a:r>
              <a:rPr lang="en-US" sz="1200" b="0" i="1" spc="-19" dirty="0">
                <a:solidFill>
                  <a:schemeClr val="bg1"/>
                </a:solidFill>
                <a:latin typeface="Calibri" panose="020F0502020204030204" pitchFamily="34" charset="0"/>
                <a:cs typeface="Calibri" panose="020F0502020204030204" pitchFamily="34" charset="0"/>
              </a:rPr>
              <a:t> </a:t>
            </a:r>
            <a:r>
              <a:rPr lang="en-US" sz="1200" b="0" i="1" spc="-9" dirty="0">
                <a:solidFill>
                  <a:schemeClr val="bg1"/>
                </a:solidFill>
                <a:latin typeface="Calibri" panose="020F0502020204030204" pitchFamily="34" charset="0"/>
                <a:cs typeface="Calibri" panose="020F0502020204030204" pitchFamily="34" charset="0"/>
              </a:rPr>
              <a:t>disease.</a:t>
            </a:r>
            <a:endParaRPr lang="en-US" sz="1200" b="0" i="1" dirty="0">
              <a:solidFill>
                <a:schemeClr val="bg1"/>
              </a:solidFill>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65</a:t>
            </a:fld>
            <a:endParaRPr lang="en-US" altLang="en-US" dirty="0"/>
          </a:p>
        </p:txBody>
      </p:sp>
    </p:spTree>
    <p:extLst>
      <p:ext uri="{BB962C8B-B14F-4D97-AF65-F5344CB8AC3E}">
        <p14:creationId xmlns:p14="http://schemas.microsoft.com/office/powerpoint/2010/main" val="382758160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chemeClr val="bg1"/>
                </a:solidFill>
                <a:latin typeface="Calibri" panose="020F0502020204030204" pitchFamily="34" charset="0"/>
                <a:cs typeface="Calibri" panose="020F0502020204030204" pitchFamily="34" charset="0"/>
              </a:rPr>
              <a:t>AE,</a:t>
            </a:r>
            <a:r>
              <a:rPr lang="en-US" sz="1200" b="0" i="1" spc="-9"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adverse</a:t>
            </a:r>
            <a:r>
              <a:rPr lang="en-US" sz="1200" b="0" i="1" spc="-71"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event;</a:t>
            </a:r>
            <a:r>
              <a:rPr lang="en-US" sz="1200" b="0" i="1" spc="-71"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MMAE,</a:t>
            </a:r>
            <a:r>
              <a:rPr lang="en-US" sz="1200" b="0" i="1" spc="-35"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monomethyl</a:t>
            </a:r>
            <a:r>
              <a:rPr lang="en-US" sz="1200" b="0" i="1" spc="-71" dirty="0">
                <a:solidFill>
                  <a:schemeClr val="bg1"/>
                </a:solidFill>
                <a:latin typeface="Calibri" panose="020F0502020204030204" pitchFamily="34" charset="0"/>
                <a:cs typeface="Calibri" panose="020F0502020204030204" pitchFamily="34" charset="0"/>
              </a:rPr>
              <a:t> </a:t>
            </a:r>
            <a:r>
              <a:rPr lang="en-US" sz="1200" b="0" i="1" spc="-9" dirty="0">
                <a:solidFill>
                  <a:schemeClr val="bg1"/>
                </a:solidFill>
                <a:latin typeface="Calibri" panose="020F0502020204030204" pitchFamily="34" charset="0"/>
                <a:cs typeface="Calibri" panose="020F0502020204030204" pitchFamily="34" charset="0"/>
              </a:rPr>
              <a:t>auristatin</a:t>
            </a:r>
            <a:r>
              <a:rPr lang="en-US" sz="1200" b="0" i="1" spc="-63"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E;</a:t>
            </a:r>
            <a:r>
              <a:rPr lang="en-US" sz="1200" b="0" i="1" spc="-9"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SMQ,</a:t>
            </a:r>
            <a:r>
              <a:rPr lang="en-US" sz="1200" b="0" i="1" spc="-35" dirty="0">
                <a:solidFill>
                  <a:schemeClr val="bg1"/>
                </a:solidFill>
                <a:latin typeface="Calibri" panose="020F0502020204030204" pitchFamily="34" charset="0"/>
                <a:cs typeface="Calibri" panose="020F0502020204030204" pitchFamily="34" charset="0"/>
              </a:rPr>
              <a:t> </a:t>
            </a:r>
            <a:r>
              <a:rPr lang="en-US" sz="1200" b="0" i="1" spc="-9" dirty="0">
                <a:solidFill>
                  <a:schemeClr val="bg1"/>
                </a:solidFill>
                <a:latin typeface="Calibri" panose="020F0502020204030204" pitchFamily="34" charset="0"/>
                <a:cs typeface="Calibri" panose="020F0502020204030204" pitchFamily="34" charset="0"/>
              </a:rPr>
              <a:t>standardized</a:t>
            </a:r>
            <a:r>
              <a:rPr lang="en-US" sz="1200" b="0" i="1" spc="-44" dirty="0">
                <a:solidFill>
                  <a:schemeClr val="bg1"/>
                </a:solidFill>
                <a:latin typeface="Calibri" panose="020F0502020204030204" pitchFamily="34" charset="0"/>
                <a:cs typeface="Calibri" panose="020F0502020204030204" pitchFamily="34" charset="0"/>
              </a:rPr>
              <a:t> </a:t>
            </a:r>
            <a:r>
              <a:rPr lang="en-US" sz="1200" b="0" i="1" spc="-9" dirty="0">
                <a:solidFill>
                  <a:schemeClr val="bg1"/>
                </a:solidFill>
                <a:latin typeface="Calibri" panose="020F0502020204030204" pitchFamily="34" charset="0"/>
                <a:cs typeface="Calibri" panose="020F0502020204030204" pitchFamily="34" charset="0"/>
              </a:rPr>
              <a:t>MedDRA</a:t>
            </a:r>
            <a:r>
              <a:rPr lang="en-US" sz="1200" b="0" i="1" spc="-19" dirty="0">
                <a:solidFill>
                  <a:schemeClr val="bg1"/>
                </a:solidFill>
                <a:latin typeface="Calibri" panose="020F0502020204030204" pitchFamily="34" charset="0"/>
                <a:cs typeface="Calibri" panose="020F0502020204030204" pitchFamily="34" charset="0"/>
              </a:rPr>
              <a:t> </a:t>
            </a:r>
            <a:r>
              <a:rPr lang="en-US" sz="1200" b="0" i="1" spc="-9" dirty="0">
                <a:solidFill>
                  <a:schemeClr val="bg1"/>
                </a:solidFill>
                <a:latin typeface="Calibri" panose="020F0502020204030204" pitchFamily="34" charset="0"/>
                <a:cs typeface="Calibri" panose="020F0502020204030204" pitchFamily="34" charset="0"/>
              </a:rPr>
              <a:t>queries;</a:t>
            </a:r>
            <a:r>
              <a:rPr lang="en-US" sz="1200" b="0" i="1" spc="-27"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TRAE,</a:t>
            </a:r>
            <a:r>
              <a:rPr lang="en-US" sz="1200" b="0" i="1" spc="-9" dirty="0">
                <a:solidFill>
                  <a:schemeClr val="bg1"/>
                </a:solidFill>
                <a:latin typeface="Calibri" panose="020F0502020204030204" pitchFamily="34" charset="0"/>
                <a:cs typeface="Calibri" panose="020F0502020204030204" pitchFamily="34" charset="0"/>
              </a:rPr>
              <a:t> treatment-related</a:t>
            </a:r>
            <a:r>
              <a:rPr lang="en-US" sz="1200" b="0" i="1" spc="-71"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adverse</a:t>
            </a:r>
            <a:r>
              <a:rPr lang="en-US" sz="1200" b="0" i="1" spc="-71"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event.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66</a:t>
            </a:fld>
            <a:endParaRPr lang="en-US" altLang="en-US" dirty="0"/>
          </a:p>
        </p:txBody>
      </p:sp>
    </p:spTree>
    <p:extLst>
      <p:ext uri="{BB962C8B-B14F-4D97-AF65-F5344CB8AC3E}">
        <p14:creationId xmlns:p14="http://schemas.microsoft.com/office/powerpoint/2010/main" val="2168107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TV, tisotumab </a:t>
            </a:r>
            <a:r>
              <a:rPr lang="en-US" i="1" dirty="0" err="1"/>
              <a:t>vedotin</a:t>
            </a:r>
            <a:r>
              <a:rPr lang="en-US" i="1" dirty="0"/>
              <a:t>.</a:t>
            </a:r>
          </a:p>
          <a:p>
            <a:endParaRPr lang="en-US" i="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67</a:t>
            </a:fld>
            <a:endParaRPr lang="en-US" altLang="en-US"/>
          </a:p>
        </p:txBody>
      </p:sp>
    </p:spTree>
    <p:extLst>
      <p:ext uri="{BB962C8B-B14F-4D97-AF65-F5344CB8AC3E}">
        <p14:creationId xmlns:p14="http://schemas.microsoft.com/office/powerpoint/2010/main" val="31804531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68</a:t>
            </a:fld>
            <a:endParaRPr lang="en-US" altLang="en-US"/>
          </a:p>
        </p:txBody>
      </p:sp>
    </p:spTree>
    <p:extLst>
      <p:ext uri="{BB962C8B-B14F-4D97-AF65-F5344CB8AC3E}">
        <p14:creationId xmlns:p14="http://schemas.microsoft.com/office/powerpoint/2010/main" val="35595544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2L, second line; CT, chemotherapy; ORR, overall response rate; OS, overall survival; PDUFA, Prescription Drug User Fee Act; PFS, progression-free survival; TIL, tumor infiltrating lymphocyte.</a:t>
            </a:r>
          </a:p>
          <a:p>
            <a:endParaRPr lang="en-US" i="1" dirty="0"/>
          </a:p>
          <a:p>
            <a:r>
              <a:rPr lang="en-US" b="1" i="0" dirty="0"/>
              <a:t> </a:t>
            </a:r>
            <a:endParaRPr lang="en-US" sz="1800" dirty="0">
              <a:effectLst/>
              <a:latin typeface="Arial" panose="020B0604020202020204" pitchFamily="34" charset="0"/>
            </a:endParaRP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69</a:t>
            </a:fld>
            <a:endParaRPr lang="en-US" altLang="en-US" dirty="0"/>
          </a:p>
        </p:txBody>
      </p:sp>
    </p:spTree>
    <p:extLst>
      <p:ext uri="{BB962C8B-B14F-4D97-AF65-F5344CB8AC3E}">
        <p14:creationId xmlns:p14="http://schemas.microsoft.com/office/powerpoint/2010/main" val="5864513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CRT, chemoradiotherapy; CT, chemotherapy; OS, overall survival. </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70</a:t>
            </a:fld>
            <a:endParaRPr lang="en-US" altLang="en-US" dirty="0"/>
          </a:p>
        </p:txBody>
      </p:sp>
    </p:spTree>
    <p:extLst>
      <p:ext uri="{BB962C8B-B14F-4D97-AF65-F5344CB8AC3E}">
        <p14:creationId xmlns:p14="http://schemas.microsoft.com/office/powerpoint/2010/main" val="310056264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CRT, chemoradiotherapy; CT, chemotherapy; OS, overall survival. </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71</a:t>
            </a:fld>
            <a:endParaRPr lang="en-US" altLang="en-US" dirty="0"/>
          </a:p>
        </p:txBody>
      </p:sp>
    </p:spTree>
    <p:extLst>
      <p:ext uri="{BB962C8B-B14F-4D97-AF65-F5344CB8AC3E}">
        <p14:creationId xmlns:p14="http://schemas.microsoft.com/office/powerpoint/2010/main" val="233615576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73</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6" name="Picture 5" descr="A picture containing icon&#10;&#10;Description automatically generated">
            <a:extLst>
              <a:ext uri="{FF2B5EF4-FFF2-40B4-BE49-F238E27FC236}">
                <a16:creationId xmlns:a16="http://schemas.microsoft.com/office/drawing/2014/main" id="{C413807F-E9E7-456A-84D8-BC0F28EBCD5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7" name="Rectangle 6">
            <a:extLst>
              <a:ext uri="{FF2B5EF4-FFF2-40B4-BE49-F238E27FC236}">
                <a16:creationId xmlns:a16="http://schemas.microsoft.com/office/drawing/2014/main" id="{3B94FAF3-3C37-4CCB-A1D0-B99AC476885F}"/>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ABF82E53-5BCA-4831-A91E-B666CE266DF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13" name="Content Placeholder 9">
            <a:extLst>
              <a:ext uri="{FF2B5EF4-FFF2-40B4-BE49-F238E27FC236}">
                <a16:creationId xmlns:a16="http://schemas.microsoft.com/office/drawing/2014/main" id="{23625EDE-64B6-4E0C-B2D5-58EF8CBD5418}"/>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4" name="Title 1">
            <a:extLst>
              <a:ext uri="{FF2B5EF4-FFF2-40B4-BE49-F238E27FC236}">
                <a16:creationId xmlns:a16="http://schemas.microsoft.com/office/drawing/2014/main" id="{8573917C-B460-4296-B1B3-E069C92D4068}"/>
              </a:ext>
            </a:extLst>
          </p:cNvPr>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15" name="Content Placeholder 7">
            <a:extLst>
              <a:ext uri="{FF2B5EF4-FFF2-40B4-BE49-F238E27FC236}">
                <a16:creationId xmlns:a16="http://schemas.microsoft.com/office/drawing/2014/main" id="{60B555C6-A0DD-4499-B221-5C421F64CAD6}"/>
              </a:ext>
            </a:extLst>
          </p:cNvPr>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6" name="Straight Connector 15">
            <a:extLst>
              <a:ext uri="{FF2B5EF4-FFF2-40B4-BE49-F238E27FC236}">
                <a16:creationId xmlns:a16="http://schemas.microsoft.com/office/drawing/2014/main" id="{1E4469FE-195F-47FC-AFDA-1CC4E5945077}"/>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descr="A picture containing icon&#10;&#10;Description automatically generated">
            <a:extLst>
              <a:ext uri="{FF2B5EF4-FFF2-40B4-BE49-F238E27FC236}">
                <a16:creationId xmlns:a16="http://schemas.microsoft.com/office/drawing/2014/main" id="{684ED9E1-F584-4E10-B67E-943FD490D5F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8" name="Rectangle 17">
            <a:extLst>
              <a:ext uri="{FF2B5EF4-FFF2-40B4-BE49-F238E27FC236}">
                <a16:creationId xmlns:a16="http://schemas.microsoft.com/office/drawing/2014/main" id="{9E5F3B15-E2F7-4430-8024-04159AF0CAAE}"/>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9" name="Straight Connector 18">
            <a:extLst>
              <a:ext uri="{FF2B5EF4-FFF2-40B4-BE49-F238E27FC236}">
                <a16:creationId xmlns:a16="http://schemas.microsoft.com/office/drawing/2014/main" id="{ACD6CBE3-ECE8-43CD-ABFF-86F5F3AED18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7" name="Straight Connector 6">
            <a:extLst>
              <a:ext uri="{FF2B5EF4-FFF2-40B4-BE49-F238E27FC236}">
                <a16:creationId xmlns:a16="http://schemas.microsoft.com/office/drawing/2014/main" id="{8406B3E9-761B-4ADA-BB28-EA0E525BB4C5}"/>
              </a:ext>
            </a:extLst>
          </p:cNvPr>
          <p:cNvCxnSpPr/>
          <p:nvPr userDrawn="1"/>
        </p:nvCxnSpPr>
        <p:spPr>
          <a:xfrm>
            <a:off x="1" y="67421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www.clinicaloptions.com/" TargetMode="External"/><Relationship Id="rId3" Type="http://schemas.openxmlformats.org/officeDocument/2006/relationships/image" Target="../media/image4.wmf"/><Relationship Id="rId7"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hyperlink" Target="http://www.clinicaloptions.com/" TargetMode="External"/><Relationship Id="rId5" Type="http://schemas.openxmlformats.org/officeDocument/2006/relationships/image" Target="../media/image3.png"/><Relationship Id="rId4" Type="http://schemas.openxmlformats.org/officeDocument/2006/relationships/chart" Target="../charts/char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http://www.clinicaloptions.com/immuneAEtool" TargetMode="External"/><Relationship Id="rId7" Type="http://schemas.openxmlformats.org/officeDocument/2006/relationships/image" Target="../media/image11.png"/><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hyperlink" Target="http://www.clinicaloptions.com/"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7.xml"/><Relationship Id="rId1" Type="http://schemas.openxmlformats.org/officeDocument/2006/relationships/slideLayout" Target="../slideLayouts/slideLayout4.xml"/><Relationship Id="rId6" Type="http://schemas.openxmlformats.org/officeDocument/2006/relationships/hyperlink" Target="http://www.clinicaloptions.com/" TargetMode="External"/><Relationship Id="rId5" Type="http://schemas.openxmlformats.org/officeDocument/2006/relationships/image" Target="../media/image3.png"/><Relationship Id="rId4" Type="http://schemas.openxmlformats.org/officeDocument/2006/relationships/image" Target="../media/image13.jpeg"/></Relationships>
</file>

<file path=ppt/slides/_rels/slide5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8.xml"/><Relationship Id="rId1" Type="http://schemas.openxmlformats.org/officeDocument/2006/relationships/slideLayout" Target="../slideLayouts/slideLayout6.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0.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2.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3.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4.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5.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hyperlink" Target="http://www.clinicaloptions.com/"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8.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0.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1.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67.xml.rels><?xml version="1.0" encoding="UTF-8" standalone="yes"?>
<Relationships xmlns="http://schemas.openxmlformats.org/package/2006/relationships"><Relationship Id="rId8" Type="http://schemas.openxmlformats.org/officeDocument/2006/relationships/hyperlink" Target="https://www.tivdakhcp.com/Tivdak_Wallet_Card.pdf" TargetMode="External"/><Relationship Id="rId3" Type="http://schemas.openxmlformats.org/officeDocument/2006/relationships/hyperlink" Target="https://www.tivdakhcp.com/TivdakHCP_Tivdak_Eye_Care_Checklist.pdf" TargetMode="External"/><Relationship Id="rId7" Type="http://schemas.openxmlformats.org/officeDocument/2006/relationships/hyperlink" Target="https://www.tivdakhcp.com/Eye_Drop_Tracker.pdf" TargetMode="External"/><Relationship Id="rId2" Type="http://schemas.openxmlformats.org/officeDocument/2006/relationships/notesSlide" Target="../notesSlides/notesSlide62.xml"/><Relationship Id="rId1" Type="http://schemas.openxmlformats.org/officeDocument/2006/relationships/slideLayout" Target="../slideLayouts/slideLayout5.xml"/><Relationship Id="rId6" Type="http://schemas.openxmlformats.org/officeDocument/2006/relationships/hyperlink" Target="https://www.tivdakhcp.com/Tivdak_Eye_Care_Guide_for_Patients.pdf" TargetMode="External"/><Relationship Id="rId5" Type="http://schemas.openxmlformats.org/officeDocument/2006/relationships/hyperlink" Target="https://seagendocs.com/Tivdak_Important_Facts.pdf" TargetMode="External"/><Relationship Id="rId10" Type="http://schemas.openxmlformats.org/officeDocument/2006/relationships/hyperlink" Target="http://www.clinicaloptions.com/" TargetMode="External"/><Relationship Id="rId4" Type="http://schemas.openxmlformats.org/officeDocument/2006/relationships/hyperlink" Target="https://www.tivdakhcp.com/TivdakHCP_Dosing_Administration_and_Eye_Care_Guide.pdf" TargetMode="External"/><Relationship Id="rId9" Type="http://schemas.openxmlformats.org/officeDocument/2006/relationships/image" Target="../media/image3.png"/></Relationships>
</file>

<file path=ppt/slides/_rels/slide68.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3.png"/><Relationship Id="rId7" Type="http://schemas.openxmlformats.org/officeDocument/2006/relationships/image" Target="../media/image17.png"/><Relationship Id="rId2" Type="http://schemas.openxmlformats.org/officeDocument/2006/relationships/notesSlide" Target="../notesSlides/notesSlide63.xml"/><Relationship Id="rId1" Type="http://schemas.openxmlformats.org/officeDocument/2006/relationships/slideLayout" Target="../slideLayouts/slideLayout5.xml"/><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hyperlink" Target="http://www.clinicaloptions.com/" TargetMode="External"/><Relationship Id="rId9" Type="http://schemas.openxmlformats.org/officeDocument/2006/relationships/image" Target="../media/image19.png"/></Relationships>
</file>

<file path=ppt/slides/_rels/slide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hyperlink" Target="http://www.clinicaloptions.com/"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5.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6.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67.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a:xfrm>
            <a:off x="598489" y="1600200"/>
            <a:ext cx="10648631" cy="2057400"/>
          </a:xfrm>
        </p:spPr>
        <p:txBody>
          <a:bodyPr>
            <a:normAutofit/>
          </a:bodyPr>
          <a:lstStyle/>
          <a:p>
            <a:pPr eaLnBrk="1" hangingPunct="1"/>
            <a:r>
              <a:rPr lang="en-US" altLang="en-US" sz="4000" dirty="0"/>
              <a:t>Key Advances in Gynecologic Cancers: Experts Insight for Incorporating New Clinical Evidence</a:t>
            </a:r>
          </a:p>
        </p:txBody>
      </p:sp>
      <p:pic>
        <p:nvPicPr>
          <p:cNvPr id="4" name="Picture 3" descr="A picture containing graphical user interface&#10;&#10;Description automatically generated">
            <a:extLst>
              <a:ext uri="{FF2B5EF4-FFF2-40B4-BE49-F238E27FC236}">
                <a16:creationId xmlns:a16="http://schemas.microsoft.com/office/drawing/2014/main" id="{1EE5550E-739D-4808-A061-BBAA812217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288" y="239713"/>
            <a:ext cx="2021881" cy="1079390"/>
          </a:xfrm>
          <a:prstGeom prst="rect">
            <a:avLst/>
          </a:prstGeom>
        </p:spPr>
      </p:pic>
      <p:sp>
        <p:nvSpPr>
          <p:cNvPr id="5" name="Text Box 21">
            <a:extLst>
              <a:ext uri="{FF2B5EF4-FFF2-40B4-BE49-F238E27FC236}">
                <a16:creationId xmlns:a16="http://schemas.microsoft.com/office/drawing/2014/main" id="{FFDD8FAA-D487-4B49-91AE-39E25CF24345}"/>
              </a:ext>
            </a:extLst>
          </p:cNvPr>
          <p:cNvSpPr txBox="1">
            <a:spLocks noChangeArrowheads="1"/>
          </p:cNvSpPr>
          <p:nvPr/>
        </p:nvSpPr>
        <p:spPr bwMode="auto">
          <a:xfrm>
            <a:off x="445602" y="6058521"/>
            <a:ext cx="5543718"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GlaxoSmithKline, Merck Sharp &amp; Dohme Corp., and Regeneron Pharmaceuticals, Inc. and Sanofi Genzyme.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01156C4F-2BDD-4952-BD71-9EA31A8E0F9A}"/>
              </a:ext>
            </a:extLst>
          </p:cNvPr>
          <p:cNvSpPr>
            <a:spLocks noGrp="1"/>
          </p:cNvSpPr>
          <p:nvPr>
            <p:ph type="title"/>
          </p:nvPr>
        </p:nvSpPr>
        <p:spPr>
          <a:xfrm>
            <a:off x="612618" y="238957"/>
            <a:ext cx="10866782" cy="1103026"/>
          </a:xfrm>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9CCD41FF-EE54-4AE5-AAF2-3CDE2DCBC425}"/>
              </a:ext>
            </a:extLst>
          </p:cNvPr>
          <p:cNvSpPr>
            <a:spLocks noGrp="1" noChangeArrowheads="1"/>
          </p:cNvSpPr>
          <p:nvPr>
            <p:ph idx="1"/>
          </p:nvPr>
        </p:nvSpPr>
        <p:spPr>
          <a:xfrm>
            <a:off x="607858" y="1513388"/>
            <a:ext cx="10871543" cy="4650164"/>
          </a:xfrm>
        </p:spPr>
        <p:txBody>
          <a:bodyPr/>
          <a:lstStyle/>
          <a:p>
            <a:pPr marL="345971" indent="-345971">
              <a:buSzPts val="2400"/>
              <a:defRPr/>
            </a:pPr>
            <a:r>
              <a:rPr lang="en-US" altLang="en-US" dirty="0"/>
              <a:t>Please feel free to use and share some or all of these slides in your noncommercial presentations to colleagues or patients</a:t>
            </a:r>
          </a:p>
          <a:p>
            <a:pPr marL="345971" indent="-345971">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1999"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10" name="Group 9">
            <a:extLst>
              <a:ext uri="{FF2B5EF4-FFF2-40B4-BE49-F238E27FC236}">
                <a16:creationId xmlns:a16="http://schemas.microsoft.com/office/drawing/2014/main" id="{4D00CD7F-57BB-4AEC-A868-0B66A5623753}"/>
              </a:ext>
            </a:extLst>
          </p:cNvPr>
          <p:cNvGrpSpPr/>
          <p:nvPr/>
        </p:nvGrpSpPr>
        <p:grpSpPr>
          <a:xfrm>
            <a:off x="4156075" y="3332497"/>
            <a:ext cx="3479671" cy="613720"/>
            <a:chOff x="4156075" y="3332497"/>
            <a:chExt cx="3479671" cy="613720"/>
          </a:xfrm>
        </p:grpSpPr>
        <p:pic>
          <p:nvPicPr>
            <p:cNvPr id="11" name="Picture 10" descr="A picture containing text, ax, wheel&#10;&#10;Description automatically generated">
              <a:extLst>
                <a:ext uri="{FF2B5EF4-FFF2-40B4-BE49-F238E27FC236}">
                  <a16:creationId xmlns:a16="http://schemas.microsoft.com/office/drawing/2014/main" id="{57199BC6-62D1-41A5-BD1A-B6ED720315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2" name="Rectangle 7">
              <a:extLst>
                <a:ext uri="{FF2B5EF4-FFF2-40B4-BE49-F238E27FC236}">
                  <a16:creationId xmlns:a16="http://schemas.microsoft.com/office/drawing/2014/main" id="{2DF9B352-A19F-42A1-8276-897902A79D14}"/>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726803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F1CF4-D890-4DDA-9F6D-933B59FFBBE4}"/>
              </a:ext>
            </a:extLst>
          </p:cNvPr>
          <p:cNvSpPr>
            <a:spLocks noGrp="1"/>
          </p:cNvSpPr>
          <p:nvPr>
            <p:ph type="title"/>
          </p:nvPr>
        </p:nvSpPr>
        <p:spPr/>
        <p:txBody>
          <a:bodyPr/>
          <a:lstStyle/>
          <a:p>
            <a:r>
              <a:rPr lang="en-US" dirty="0"/>
              <a:t>Program Faculty</a:t>
            </a:r>
          </a:p>
        </p:txBody>
      </p:sp>
      <p:sp>
        <p:nvSpPr>
          <p:cNvPr id="4" name="Content Placeholder 3">
            <a:extLst>
              <a:ext uri="{FF2B5EF4-FFF2-40B4-BE49-F238E27FC236}">
                <a16:creationId xmlns:a16="http://schemas.microsoft.com/office/drawing/2014/main" id="{4BAFE8AE-1E81-4891-9F50-49348A876CB9}"/>
              </a:ext>
            </a:extLst>
          </p:cNvPr>
          <p:cNvSpPr>
            <a:spLocks noGrp="1"/>
          </p:cNvSpPr>
          <p:nvPr>
            <p:ph sz="half" idx="1"/>
          </p:nvPr>
        </p:nvSpPr>
        <p:spPr/>
        <p:txBody>
          <a:bodyPr/>
          <a:lstStyle/>
          <a:p>
            <a:pPr marL="0" indent="0">
              <a:spcBef>
                <a:spcPts val="0"/>
              </a:spcBef>
              <a:spcAft>
                <a:spcPts val="0"/>
              </a:spcAft>
              <a:buNone/>
            </a:pPr>
            <a:r>
              <a:rPr lang="en-US" b="1" dirty="0">
                <a:solidFill>
                  <a:schemeClr val="accent3"/>
                </a:solidFill>
                <a:cs typeface="Calibri" panose="020F0502020204030204" pitchFamily="34" charset="0"/>
              </a:rPr>
              <a:t>Ritu Salani, MD, MBA </a:t>
            </a:r>
          </a:p>
          <a:p>
            <a:pPr marL="0" indent="0">
              <a:spcBef>
                <a:spcPts val="0"/>
              </a:spcBef>
              <a:spcAft>
                <a:spcPts val="0"/>
              </a:spcAft>
              <a:buNone/>
            </a:pPr>
            <a:r>
              <a:rPr lang="en-US" sz="2600" b="0" i="1" dirty="0">
                <a:solidFill>
                  <a:srgbClr val="333333"/>
                </a:solidFill>
                <a:effectLst/>
                <a:cs typeface="Calibri" panose="020F0502020204030204" pitchFamily="34" charset="0"/>
              </a:rPr>
              <a:t>Professor and Division Director</a:t>
            </a:r>
            <a:br>
              <a:rPr lang="en-US" sz="2600" dirty="0">
                <a:cs typeface="Calibri" panose="020F0502020204030204" pitchFamily="34" charset="0"/>
              </a:rPr>
            </a:br>
            <a:r>
              <a:rPr lang="en-US" sz="2600" b="0" i="0" dirty="0">
                <a:solidFill>
                  <a:srgbClr val="333333"/>
                </a:solidFill>
                <a:effectLst/>
                <a:cs typeface="Calibri" panose="020F0502020204030204" pitchFamily="34" charset="0"/>
              </a:rPr>
              <a:t>OB/GYN and Gynecologic Oncology</a:t>
            </a:r>
            <a:br>
              <a:rPr lang="en-US" sz="2600" dirty="0">
                <a:cs typeface="Calibri" panose="020F0502020204030204" pitchFamily="34" charset="0"/>
              </a:rPr>
            </a:br>
            <a:r>
              <a:rPr lang="en-US" sz="2600" b="0" i="0" dirty="0">
                <a:solidFill>
                  <a:srgbClr val="333333"/>
                </a:solidFill>
                <a:effectLst/>
                <a:cs typeface="Calibri" panose="020F0502020204030204" pitchFamily="34" charset="0"/>
              </a:rPr>
              <a:t>University of California, Los Angeles</a:t>
            </a:r>
            <a:br>
              <a:rPr lang="en-US" sz="2600" dirty="0">
                <a:cs typeface="Calibri" panose="020F0502020204030204" pitchFamily="34" charset="0"/>
              </a:rPr>
            </a:br>
            <a:r>
              <a:rPr lang="en-US" sz="2600" b="0" i="0" dirty="0">
                <a:solidFill>
                  <a:srgbClr val="333333"/>
                </a:solidFill>
                <a:effectLst/>
                <a:cs typeface="Calibri" panose="020F0502020204030204" pitchFamily="34" charset="0"/>
              </a:rPr>
              <a:t>Los Angeles, California</a:t>
            </a:r>
            <a:endParaRPr lang="en-US" sz="2600" dirty="0">
              <a:cs typeface="Calibri" panose="020F0502020204030204" pitchFamily="34" charset="0"/>
            </a:endParaRPr>
          </a:p>
        </p:txBody>
      </p:sp>
      <p:sp>
        <p:nvSpPr>
          <p:cNvPr id="5" name="Content Placeholder 4">
            <a:extLst>
              <a:ext uri="{FF2B5EF4-FFF2-40B4-BE49-F238E27FC236}">
                <a16:creationId xmlns:a16="http://schemas.microsoft.com/office/drawing/2014/main" id="{4C8E660A-B3CE-42D2-B2F4-13FB26642BA3}"/>
              </a:ext>
            </a:extLst>
          </p:cNvPr>
          <p:cNvSpPr>
            <a:spLocks noGrp="1"/>
          </p:cNvSpPr>
          <p:nvPr>
            <p:ph sz="half" idx="2"/>
          </p:nvPr>
        </p:nvSpPr>
        <p:spPr/>
        <p:txBody>
          <a:bodyPr/>
          <a:lstStyle/>
          <a:p>
            <a:pPr marL="0" indent="0">
              <a:spcBef>
                <a:spcPts val="0"/>
              </a:spcBef>
              <a:spcAft>
                <a:spcPts val="0"/>
              </a:spcAft>
              <a:buNone/>
            </a:pPr>
            <a:r>
              <a:rPr lang="en-US" b="1" dirty="0">
                <a:solidFill>
                  <a:schemeClr val="accent3"/>
                </a:solidFill>
                <a:cs typeface="Calibri" panose="020F0502020204030204" pitchFamily="34" charset="0"/>
              </a:rPr>
              <a:t>Eva Y. Pan, PharmD, BCOP</a:t>
            </a:r>
          </a:p>
          <a:p>
            <a:pPr marL="0" indent="0">
              <a:spcBef>
                <a:spcPts val="0"/>
              </a:spcBef>
              <a:spcAft>
                <a:spcPts val="0"/>
              </a:spcAft>
              <a:buNone/>
            </a:pPr>
            <a:r>
              <a:rPr lang="en-US" sz="2600" b="0" i="1" dirty="0">
                <a:solidFill>
                  <a:srgbClr val="333333"/>
                </a:solidFill>
                <a:effectLst/>
                <a:cs typeface="Calibri" panose="020F0502020204030204" pitchFamily="34" charset="0"/>
              </a:rPr>
              <a:t>Clinical Oncology Specialist I</a:t>
            </a:r>
          </a:p>
          <a:p>
            <a:pPr marL="0" indent="0">
              <a:spcBef>
                <a:spcPts val="0"/>
              </a:spcBef>
              <a:spcAft>
                <a:spcPts val="0"/>
              </a:spcAft>
              <a:buNone/>
            </a:pPr>
            <a:r>
              <a:rPr lang="en-US" sz="2600" b="0" i="1" dirty="0">
                <a:solidFill>
                  <a:srgbClr val="333333"/>
                </a:solidFill>
                <a:effectLst/>
                <a:cs typeface="Calibri" panose="020F0502020204030204" pitchFamily="34" charset="0"/>
              </a:rPr>
              <a:t>Smilow Cancer Hospital</a:t>
            </a:r>
          </a:p>
          <a:p>
            <a:pPr marL="0" indent="0">
              <a:spcBef>
                <a:spcPts val="0"/>
              </a:spcBef>
              <a:spcAft>
                <a:spcPts val="0"/>
              </a:spcAft>
              <a:buNone/>
            </a:pPr>
            <a:r>
              <a:rPr lang="en-US" sz="2600" b="0" i="1" dirty="0">
                <a:solidFill>
                  <a:srgbClr val="333333"/>
                </a:solidFill>
                <a:effectLst/>
                <a:cs typeface="Calibri" panose="020F0502020204030204" pitchFamily="34" charset="0"/>
              </a:rPr>
              <a:t>Yale-New Haven Health System, </a:t>
            </a:r>
          </a:p>
          <a:p>
            <a:pPr marL="0" indent="0">
              <a:spcBef>
                <a:spcPts val="0"/>
              </a:spcBef>
              <a:spcAft>
                <a:spcPts val="0"/>
              </a:spcAft>
              <a:buNone/>
            </a:pPr>
            <a:r>
              <a:rPr lang="en-US" sz="2600" b="0" i="1" dirty="0">
                <a:solidFill>
                  <a:srgbClr val="333333"/>
                </a:solidFill>
                <a:effectLst/>
                <a:cs typeface="Calibri" panose="020F0502020204030204" pitchFamily="34" charset="0"/>
              </a:rPr>
              <a:t>New Haven, Connecticut</a:t>
            </a:r>
          </a:p>
          <a:p>
            <a:endParaRPr lang="en-US" dirty="0"/>
          </a:p>
        </p:txBody>
      </p:sp>
    </p:spTree>
    <p:extLst>
      <p:ext uri="{BB962C8B-B14F-4D97-AF65-F5344CB8AC3E}">
        <p14:creationId xmlns:p14="http://schemas.microsoft.com/office/powerpoint/2010/main" val="2478195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0453A-831C-48DC-917D-99C809174E09}"/>
              </a:ext>
            </a:extLst>
          </p:cNvPr>
          <p:cNvSpPr>
            <a:spLocks noGrp="1"/>
          </p:cNvSpPr>
          <p:nvPr>
            <p:ph type="title"/>
          </p:nvPr>
        </p:nvSpPr>
        <p:spPr/>
        <p:txBody>
          <a:bodyPr/>
          <a:lstStyle/>
          <a:p>
            <a:r>
              <a:rPr lang="en-US" dirty="0"/>
              <a:t>Faculty Disclosures</a:t>
            </a:r>
          </a:p>
        </p:txBody>
      </p:sp>
      <p:sp>
        <p:nvSpPr>
          <p:cNvPr id="4" name="Content Placeholder 3">
            <a:extLst>
              <a:ext uri="{FF2B5EF4-FFF2-40B4-BE49-F238E27FC236}">
                <a16:creationId xmlns:a16="http://schemas.microsoft.com/office/drawing/2014/main" id="{7A9B86E3-B78E-446D-B022-89B44C0767DC}"/>
              </a:ext>
            </a:extLst>
          </p:cNvPr>
          <p:cNvSpPr>
            <a:spLocks noGrp="1"/>
          </p:cNvSpPr>
          <p:nvPr>
            <p:ph idx="1"/>
          </p:nvPr>
        </p:nvSpPr>
        <p:spPr/>
        <p:txBody>
          <a:bodyPr/>
          <a:lstStyle/>
          <a:p>
            <a:pPr marL="0" indent="0">
              <a:buNone/>
            </a:pPr>
            <a:r>
              <a:rPr lang="en-US" b="1" dirty="0">
                <a:solidFill>
                  <a:schemeClr val="accent3"/>
                </a:solidFill>
              </a:rPr>
              <a:t>Ritu Salani, MD, MBA, </a:t>
            </a:r>
            <a:r>
              <a:rPr lang="en-US" sz="2600" dirty="0"/>
              <a:t>has disclosed that she has received consulting fees from Arcus, Genentech, GlaxoSmithKline, Instil Bio, Merck, and Seagen; research support from Regeneron.</a:t>
            </a:r>
          </a:p>
          <a:p>
            <a:pPr marL="0" indent="0">
              <a:buNone/>
            </a:pPr>
            <a:r>
              <a:rPr lang="en-US" b="1" dirty="0">
                <a:solidFill>
                  <a:schemeClr val="accent3"/>
                </a:solidFill>
              </a:rPr>
              <a:t>Eva Y. Pan, PharmD, BCOP, </a:t>
            </a:r>
            <a:r>
              <a:rPr lang="en-US" sz="2600" dirty="0"/>
              <a:t>has no conflicts of interest to disclose.</a:t>
            </a:r>
          </a:p>
          <a:p>
            <a:pPr marL="0" indent="0">
              <a:buNone/>
            </a:pPr>
            <a:endParaRPr lang="en-US" sz="2600" dirty="0"/>
          </a:p>
        </p:txBody>
      </p:sp>
      <p:grpSp>
        <p:nvGrpSpPr>
          <p:cNvPr id="7" name="Group 6">
            <a:extLst>
              <a:ext uri="{FF2B5EF4-FFF2-40B4-BE49-F238E27FC236}">
                <a16:creationId xmlns:a16="http://schemas.microsoft.com/office/drawing/2014/main" id="{03F155B0-5A38-437E-804A-8886DE21DD77}"/>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6F3BD039-AC01-4510-B874-931AC3A95D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159969D9-0468-4A4F-B84D-23C9C484314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70165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680870-C930-4F2C-927D-FE6990D26BFE}"/>
              </a:ext>
            </a:extLst>
          </p:cNvPr>
          <p:cNvSpPr>
            <a:spLocks noGrp="1"/>
          </p:cNvSpPr>
          <p:nvPr>
            <p:ph type="ctrTitle"/>
          </p:nvPr>
        </p:nvSpPr>
        <p:spPr/>
        <p:txBody>
          <a:bodyPr/>
          <a:lstStyle/>
          <a:p>
            <a:r>
              <a:rPr lang="en-US" altLang="en-US" sz="3600" dirty="0"/>
              <a:t>New Advances in the </a:t>
            </a:r>
            <a:br>
              <a:rPr lang="en-US" altLang="en-US" sz="3600" dirty="0"/>
            </a:br>
            <a:r>
              <a:rPr lang="en-US" altLang="en-US" sz="3600" dirty="0"/>
              <a:t>Frontline Treatment of Ovarian Cancer </a:t>
            </a:r>
            <a:endParaRPr lang="en-US" dirty="0"/>
          </a:p>
        </p:txBody>
      </p:sp>
      <p:pic>
        <p:nvPicPr>
          <p:cNvPr id="4" name="Picture 3" descr="A picture containing graphical user interface&#10;&#10;Description automatically generated">
            <a:extLst>
              <a:ext uri="{FF2B5EF4-FFF2-40B4-BE49-F238E27FC236}">
                <a16:creationId xmlns:a16="http://schemas.microsoft.com/office/drawing/2014/main" id="{7F00E385-D6E0-43AD-AA9A-F8BD86247F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1581" y="481765"/>
            <a:ext cx="1657032" cy="884614"/>
          </a:xfrm>
          <a:prstGeom prst="rect">
            <a:avLst/>
          </a:prstGeom>
        </p:spPr>
      </p:pic>
    </p:spTree>
    <p:extLst>
      <p:ext uri="{BB962C8B-B14F-4D97-AF65-F5344CB8AC3E}">
        <p14:creationId xmlns:p14="http://schemas.microsoft.com/office/powerpoint/2010/main" val="1377569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CE9D65-D4F9-4532-9CE6-6AD9E0720621}"/>
              </a:ext>
            </a:extLst>
          </p:cNvPr>
          <p:cNvSpPr>
            <a:spLocks noGrp="1"/>
          </p:cNvSpPr>
          <p:nvPr>
            <p:ph type="title"/>
          </p:nvPr>
        </p:nvSpPr>
        <p:spPr/>
        <p:txBody>
          <a:bodyPr/>
          <a:lstStyle/>
          <a:p>
            <a:r>
              <a:rPr lang="en-US" dirty="0"/>
              <a:t>Biomarkers in Ovarian Cancer: </a:t>
            </a:r>
            <a:br>
              <a:rPr lang="en-US" dirty="0"/>
            </a:br>
            <a:r>
              <a:rPr lang="en-US" i="1" dirty="0"/>
              <a:t>BRCA</a:t>
            </a:r>
            <a:r>
              <a:rPr lang="en-US" dirty="0"/>
              <a:t> and Beyond</a:t>
            </a:r>
          </a:p>
        </p:txBody>
      </p:sp>
    </p:spTree>
    <p:extLst>
      <p:ext uri="{BB962C8B-B14F-4D97-AF65-F5344CB8AC3E}">
        <p14:creationId xmlns:p14="http://schemas.microsoft.com/office/powerpoint/2010/main" val="1343916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ooter Placeholder 3">
            <a:extLst>
              <a:ext uri="{FF2B5EF4-FFF2-40B4-BE49-F238E27FC236}">
                <a16:creationId xmlns:a16="http://schemas.microsoft.com/office/drawing/2014/main" id="{1CDD1C75-0BCB-4986-B179-80076ECC9BE2}"/>
              </a:ext>
            </a:extLst>
          </p:cNvPr>
          <p:cNvSpPr txBox="1">
            <a:spLocks/>
          </p:cNvSpPr>
          <p:nvPr/>
        </p:nvSpPr>
        <p:spPr>
          <a:xfrm>
            <a:off x="439184" y="6010804"/>
            <a:ext cx="8466285" cy="755756"/>
          </a:xfrm>
          <a:prstGeom prst="rect">
            <a:avLst/>
          </a:prstGeom>
        </p:spPr>
        <p:txBody>
          <a:bodyPr/>
          <a:lstStyle>
            <a:defPPr>
              <a:defRPr lang="de-DE"/>
            </a:defPPr>
            <a:lvl1pPr marL="0" algn="l" defTabSz="1218848" rtl="0" eaLnBrk="1" latinLnBrk="0" hangingPunct="1">
              <a:defRPr sz="2400" kern="1200">
                <a:solidFill>
                  <a:schemeClr val="tx1"/>
                </a:solidFill>
                <a:latin typeface="+mn-lt"/>
                <a:ea typeface="+mn-ea"/>
                <a:cs typeface="+mn-cs"/>
              </a:defRPr>
            </a:lvl1pPr>
            <a:lvl2pPr marL="609424" algn="l" defTabSz="1218848" rtl="0" eaLnBrk="1" latinLnBrk="0" hangingPunct="1">
              <a:defRPr sz="2400" kern="1200">
                <a:solidFill>
                  <a:schemeClr val="tx1"/>
                </a:solidFill>
                <a:latin typeface="+mn-lt"/>
                <a:ea typeface="+mn-ea"/>
                <a:cs typeface="+mn-cs"/>
              </a:defRPr>
            </a:lvl2pPr>
            <a:lvl3pPr marL="1218848" algn="l" defTabSz="1218848" rtl="0" eaLnBrk="1" latinLnBrk="0" hangingPunct="1">
              <a:defRPr sz="2400" kern="1200">
                <a:solidFill>
                  <a:schemeClr val="tx1"/>
                </a:solidFill>
                <a:latin typeface="+mn-lt"/>
                <a:ea typeface="+mn-ea"/>
                <a:cs typeface="+mn-cs"/>
              </a:defRPr>
            </a:lvl3pPr>
            <a:lvl4pPr marL="1828272" algn="l" defTabSz="1218848" rtl="0" eaLnBrk="1" latinLnBrk="0" hangingPunct="1">
              <a:defRPr sz="2400" kern="1200">
                <a:solidFill>
                  <a:schemeClr val="tx1"/>
                </a:solidFill>
                <a:latin typeface="+mn-lt"/>
                <a:ea typeface="+mn-ea"/>
                <a:cs typeface="+mn-cs"/>
              </a:defRPr>
            </a:lvl4pPr>
            <a:lvl5pPr marL="2437696" algn="l" defTabSz="1218848" rtl="0" eaLnBrk="1" latinLnBrk="0" hangingPunct="1">
              <a:defRPr sz="2400" kern="1200">
                <a:solidFill>
                  <a:schemeClr val="tx1"/>
                </a:solidFill>
                <a:latin typeface="+mn-lt"/>
                <a:ea typeface="+mn-ea"/>
                <a:cs typeface="+mn-cs"/>
              </a:defRPr>
            </a:lvl5pPr>
            <a:lvl6pPr marL="3047120" algn="l" defTabSz="1218848" rtl="0" eaLnBrk="1" latinLnBrk="0" hangingPunct="1">
              <a:defRPr sz="2400" kern="1200">
                <a:solidFill>
                  <a:schemeClr val="tx1"/>
                </a:solidFill>
                <a:latin typeface="+mn-lt"/>
                <a:ea typeface="+mn-ea"/>
                <a:cs typeface="+mn-cs"/>
              </a:defRPr>
            </a:lvl6pPr>
            <a:lvl7pPr marL="3656544" algn="l" defTabSz="1218848" rtl="0" eaLnBrk="1" latinLnBrk="0" hangingPunct="1">
              <a:defRPr sz="2400" kern="1200">
                <a:solidFill>
                  <a:schemeClr val="tx1"/>
                </a:solidFill>
                <a:latin typeface="+mn-lt"/>
                <a:ea typeface="+mn-ea"/>
                <a:cs typeface="+mn-cs"/>
              </a:defRPr>
            </a:lvl7pPr>
            <a:lvl8pPr marL="4265968" algn="l" defTabSz="1218848" rtl="0" eaLnBrk="1" latinLnBrk="0" hangingPunct="1">
              <a:defRPr sz="2400" kern="1200">
                <a:solidFill>
                  <a:schemeClr val="tx1"/>
                </a:solidFill>
                <a:latin typeface="+mn-lt"/>
                <a:ea typeface="+mn-ea"/>
                <a:cs typeface="+mn-cs"/>
              </a:defRPr>
            </a:lvl8pPr>
            <a:lvl9pPr marL="4875392" algn="l" defTabSz="1218848" rtl="0" eaLnBrk="1" latinLnBrk="0" hangingPunct="1">
              <a:defRPr sz="2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1. NCCN. Clinical practice</a:t>
            </a:r>
            <a:r>
              <a:rPr lang="en-US" sz="1200" b="0" dirty="0">
                <a:solidFill>
                  <a:srgbClr val="455560"/>
                </a:solidFill>
                <a:latin typeface="Calibri" panose="020F0502020204030204"/>
                <a:cs typeface="Arial" panose="020B0604020202020204" pitchFamily="34" charset="0"/>
              </a:rPr>
              <a:t> guidelines in genetic/familial high-risk assessment. v1.2021. nccn.org. </a:t>
            </a:r>
            <a:br>
              <a:rPr lang="en-US" sz="1200" b="0" dirty="0">
                <a:solidFill>
                  <a:srgbClr val="455560"/>
                </a:solidFill>
                <a:latin typeface="Calibri" panose="020F0502020204030204"/>
                <a:cs typeface="Arial" panose="020B0604020202020204" pitchFamily="34" charset="0"/>
              </a:rPr>
            </a:br>
            <a:r>
              <a:rPr lang="en-US" sz="1200" b="0" dirty="0">
                <a:solidFill>
                  <a:srgbClr val="455560"/>
                </a:solidFill>
                <a:latin typeface="Calibri" panose="020F0502020204030204"/>
                <a:cs typeface="Arial" panose="020B0604020202020204" pitchFamily="34" charset="0"/>
              </a:rPr>
              <a:t>2. SGO. Clinical practice guidelines: genetic testing for ovarian cancer. 2014. 3. ASCO genetics toolkit. 2021. </a:t>
            </a:r>
            <a:br>
              <a:rPr lang="en-US" sz="1200" b="0" dirty="0">
                <a:solidFill>
                  <a:srgbClr val="455560"/>
                </a:solidFill>
                <a:latin typeface="Calibri" panose="020F0502020204030204"/>
                <a:cs typeface="Arial" panose="020B0604020202020204" pitchFamily="34" charset="0"/>
              </a:rPr>
            </a:br>
            <a:r>
              <a:rPr lang="en-US" sz="1200" b="0" dirty="0">
                <a:solidFill>
                  <a:srgbClr val="455560"/>
                </a:solidFill>
                <a:latin typeface="Calibri" panose="020F0502020204030204"/>
                <a:cs typeface="Arial" panose="020B0604020202020204" pitchFamily="34" charset="0"/>
              </a:rPr>
              <a:t>4. ESMO newly diagnosed and relapsed epithelial ovarian carcinoma treatment recommendations. 2020.</a:t>
            </a:r>
            <a:endPar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endParaRPr>
          </a:p>
        </p:txBody>
      </p:sp>
      <p:grpSp>
        <p:nvGrpSpPr>
          <p:cNvPr id="17" name="Group 16">
            <a:extLst>
              <a:ext uri="{FF2B5EF4-FFF2-40B4-BE49-F238E27FC236}">
                <a16:creationId xmlns:a16="http://schemas.microsoft.com/office/drawing/2014/main" id="{D748EF07-6281-49CE-9995-E2AF5EB766D5}"/>
              </a:ext>
            </a:extLst>
          </p:cNvPr>
          <p:cNvGrpSpPr/>
          <p:nvPr/>
        </p:nvGrpSpPr>
        <p:grpSpPr>
          <a:xfrm>
            <a:off x="9392911" y="6207927"/>
            <a:ext cx="2488502" cy="454909"/>
            <a:chOff x="9392911" y="6207927"/>
            <a:chExt cx="2488502" cy="454909"/>
          </a:xfrm>
        </p:grpSpPr>
        <p:pic>
          <p:nvPicPr>
            <p:cNvPr id="18" name="Picture 17" descr="A picture containing text, ax, wheel&#10;&#10;Description automatically generated">
              <a:extLst>
                <a:ext uri="{FF2B5EF4-FFF2-40B4-BE49-F238E27FC236}">
                  <a16:creationId xmlns:a16="http://schemas.microsoft.com/office/drawing/2014/main" id="{10C68FE5-FC83-43FF-8416-BF320821F6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9" name="Rectangle 8">
              <a:extLst>
                <a:ext uri="{FF2B5EF4-FFF2-40B4-BE49-F238E27FC236}">
                  <a16:creationId xmlns:a16="http://schemas.microsoft.com/office/drawing/2014/main" id="{DB469D1A-FE21-4A44-9F1D-BCFA1B3D46D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0" name="object 5">
            <a:extLst>
              <a:ext uri="{FF2B5EF4-FFF2-40B4-BE49-F238E27FC236}">
                <a16:creationId xmlns:a16="http://schemas.microsoft.com/office/drawing/2014/main" id="{A86132AB-F140-4A7D-A7A0-04AEA93314EA}"/>
              </a:ext>
            </a:extLst>
          </p:cNvPr>
          <p:cNvSpPr/>
          <p:nvPr/>
        </p:nvSpPr>
        <p:spPr>
          <a:xfrm>
            <a:off x="965894" y="5065112"/>
            <a:ext cx="10260212" cy="593110"/>
          </a:xfrm>
          <a:custGeom>
            <a:avLst/>
            <a:gdLst/>
            <a:ahLst/>
            <a:cxnLst/>
            <a:rect l="l" t="t" r="r" b="b"/>
            <a:pathLst>
              <a:path w="9753600" h="702945">
                <a:moveTo>
                  <a:pt x="9636506" y="0"/>
                </a:moveTo>
                <a:lnTo>
                  <a:pt x="117093" y="0"/>
                </a:lnTo>
                <a:lnTo>
                  <a:pt x="71516" y="9205"/>
                </a:lnTo>
                <a:lnTo>
                  <a:pt x="34296" y="34305"/>
                </a:lnTo>
                <a:lnTo>
                  <a:pt x="9201" y="71526"/>
                </a:lnTo>
                <a:lnTo>
                  <a:pt x="0" y="117093"/>
                </a:lnTo>
                <a:lnTo>
                  <a:pt x="0" y="585469"/>
                </a:lnTo>
                <a:lnTo>
                  <a:pt x="9201" y="631047"/>
                </a:lnTo>
                <a:lnTo>
                  <a:pt x="34296" y="668267"/>
                </a:lnTo>
                <a:lnTo>
                  <a:pt x="71516" y="693362"/>
                </a:lnTo>
                <a:lnTo>
                  <a:pt x="117093" y="702563"/>
                </a:lnTo>
                <a:lnTo>
                  <a:pt x="9636506" y="702563"/>
                </a:lnTo>
                <a:lnTo>
                  <a:pt x="9682073" y="693362"/>
                </a:lnTo>
                <a:lnTo>
                  <a:pt x="9719294" y="668267"/>
                </a:lnTo>
                <a:lnTo>
                  <a:pt x="9744394" y="631047"/>
                </a:lnTo>
                <a:lnTo>
                  <a:pt x="9753600" y="585469"/>
                </a:lnTo>
                <a:lnTo>
                  <a:pt x="9753600" y="117093"/>
                </a:lnTo>
                <a:lnTo>
                  <a:pt x="9744394" y="71526"/>
                </a:lnTo>
                <a:lnTo>
                  <a:pt x="9719294" y="34305"/>
                </a:lnTo>
                <a:lnTo>
                  <a:pt x="9682073" y="9205"/>
                </a:lnTo>
                <a:lnTo>
                  <a:pt x="9636506" y="0"/>
                </a:lnTo>
                <a:close/>
              </a:path>
            </a:pathLst>
          </a:custGeom>
          <a:solidFill>
            <a:schemeClr val="accent3"/>
          </a:solidFill>
        </p:spPr>
        <p:txBody>
          <a:bodyPr wrap="square" lIns="0" tIns="0" rIns="0" bIns="0" rtlCol="0" anchor="ctr"/>
          <a:lstStyle/>
          <a:p>
            <a:pPr algn="ctr">
              <a:defRPr/>
            </a:pPr>
            <a:r>
              <a:rPr lang="en-US" sz="2400" spc="-4" dirty="0">
                <a:solidFill>
                  <a:srgbClr val="FFFFFF"/>
                </a:solidFill>
                <a:latin typeface="Calibri" panose="020F0502020204030204" pitchFamily="34" charset="0"/>
                <a:cs typeface="Calibri" panose="020F0502020204030204" pitchFamily="34" charset="0"/>
              </a:rPr>
              <a:t>Leading </a:t>
            </a:r>
            <a:r>
              <a:rPr lang="en-US" sz="2400" dirty="0">
                <a:solidFill>
                  <a:srgbClr val="FFFFFF"/>
                </a:solidFill>
                <a:latin typeface="Calibri" panose="020F0502020204030204" pitchFamily="34" charset="0"/>
                <a:cs typeface="Calibri" panose="020F0502020204030204" pitchFamily="34" charset="0"/>
              </a:rPr>
              <a:t>oncology </a:t>
            </a:r>
            <a:r>
              <a:rPr lang="en-US" sz="2400" spc="-4" dirty="0">
                <a:solidFill>
                  <a:srgbClr val="FFFFFF"/>
                </a:solidFill>
                <a:latin typeface="Calibri" panose="020F0502020204030204" pitchFamily="34" charset="0"/>
                <a:cs typeface="Calibri" panose="020F0502020204030204" pitchFamily="34" charset="0"/>
              </a:rPr>
              <a:t>societies recommend testing ALL </a:t>
            </a:r>
            <a:r>
              <a:rPr lang="en-US" sz="2400" spc="4" dirty="0">
                <a:solidFill>
                  <a:srgbClr val="FFFFFF"/>
                </a:solidFill>
                <a:latin typeface="Calibri" panose="020F0502020204030204" pitchFamily="34" charset="0"/>
                <a:cs typeface="Calibri" panose="020F0502020204030204" pitchFamily="34" charset="0"/>
              </a:rPr>
              <a:t>women with </a:t>
            </a:r>
            <a:r>
              <a:rPr lang="en-US" sz="2400" spc="-9" dirty="0">
                <a:solidFill>
                  <a:srgbClr val="FFFFFF"/>
                </a:solidFill>
                <a:latin typeface="Calibri" panose="020F0502020204030204" pitchFamily="34" charset="0"/>
                <a:cs typeface="Calibri" panose="020F0502020204030204" pitchFamily="34" charset="0"/>
              </a:rPr>
              <a:t>ovarian</a:t>
            </a:r>
            <a:r>
              <a:rPr lang="en-US" sz="2400" spc="30" dirty="0">
                <a:solidFill>
                  <a:srgbClr val="FFFFFF"/>
                </a:solidFill>
                <a:latin typeface="Calibri" panose="020F0502020204030204" pitchFamily="34" charset="0"/>
                <a:cs typeface="Calibri" panose="020F0502020204030204" pitchFamily="34" charset="0"/>
              </a:rPr>
              <a:t> </a:t>
            </a:r>
            <a:r>
              <a:rPr lang="en-US" sz="2400" spc="-4" dirty="0">
                <a:solidFill>
                  <a:srgbClr val="FFFFFF"/>
                </a:solidFill>
                <a:latin typeface="Calibri" panose="020F0502020204030204" pitchFamily="34" charset="0"/>
                <a:cs typeface="Calibri" panose="020F0502020204030204" pitchFamily="34" charset="0"/>
              </a:rPr>
              <a:t>cancer</a:t>
            </a:r>
            <a:endParaRPr lang="en-US" sz="2400" b="0" dirty="0">
              <a:solidFill>
                <a:prstClr val="black"/>
              </a:solidFill>
              <a:latin typeface="Calibri" panose="020F0502020204030204" pitchFamily="34" charset="0"/>
              <a:cs typeface="Calibri" panose="020F0502020204030204" pitchFamily="34" charset="0"/>
            </a:endParaRPr>
          </a:p>
        </p:txBody>
      </p:sp>
      <p:sp>
        <p:nvSpPr>
          <p:cNvPr id="21" name="object 7">
            <a:extLst>
              <a:ext uri="{FF2B5EF4-FFF2-40B4-BE49-F238E27FC236}">
                <a16:creationId xmlns:a16="http://schemas.microsoft.com/office/drawing/2014/main" id="{2FF9CECB-4BEC-43CA-9A26-228CA18B9D9B}"/>
              </a:ext>
            </a:extLst>
          </p:cNvPr>
          <p:cNvSpPr txBox="1"/>
          <p:nvPr/>
        </p:nvSpPr>
        <p:spPr>
          <a:xfrm>
            <a:off x="1142572" y="2444578"/>
            <a:ext cx="2108835" cy="2484005"/>
          </a:xfrm>
          <a:prstGeom prst="rect">
            <a:avLst/>
          </a:prstGeom>
          <a:solidFill>
            <a:srgbClr val="939393"/>
          </a:solidFill>
        </p:spPr>
        <p:txBody>
          <a:bodyPr vert="horz" wrap="square" lIns="0" tIns="4822" rIns="0" bIns="0" rtlCol="0" anchor="ctr">
            <a:noAutofit/>
          </a:bodyPr>
          <a:lstStyle/>
          <a:p>
            <a:pPr marL="89479" marR="83585" indent="-1607" algn="ctr" defTabSz="771571" eaLnBrk="1" fontAlgn="auto" hangingPunct="1">
              <a:spcBef>
                <a:spcPts val="13"/>
              </a:spcBef>
              <a:spcAft>
                <a:spcPts val="0"/>
              </a:spcAft>
              <a:defRPr/>
            </a:pPr>
            <a:r>
              <a:rPr sz="1600" dirty="0">
                <a:solidFill>
                  <a:srgbClr val="FFFFFF"/>
                </a:solidFill>
                <a:latin typeface="Calibri" panose="020F0502020204030204" pitchFamily="34" charset="0"/>
                <a:cs typeface="Calibri" panose="020F0502020204030204" pitchFamily="34" charset="0"/>
              </a:rPr>
              <a:t>Genetic counseling and testing should be  considered </a:t>
            </a:r>
            <a:r>
              <a:rPr sz="1600" spc="-4" dirty="0">
                <a:solidFill>
                  <a:srgbClr val="FFFFFF"/>
                </a:solidFill>
                <a:latin typeface="Calibri" panose="020F0502020204030204" pitchFamily="34" charset="0"/>
                <a:cs typeface="Calibri" panose="020F0502020204030204" pitchFamily="34" charset="0"/>
              </a:rPr>
              <a:t>in </a:t>
            </a:r>
            <a:r>
              <a:rPr sz="1600" spc="4" dirty="0">
                <a:solidFill>
                  <a:srgbClr val="FFFFFF"/>
                </a:solidFill>
                <a:latin typeface="Calibri" panose="020F0502020204030204" pitchFamily="34" charset="0"/>
                <a:cs typeface="Calibri" panose="020F0502020204030204" pitchFamily="34" charset="0"/>
              </a:rPr>
              <a:t>women with</a:t>
            </a:r>
            <a:r>
              <a:rPr sz="1600" spc="-139" dirty="0">
                <a:solidFill>
                  <a:srgbClr val="FFFFFF"/>
                </a:solidFill>
                <a:latin typeface="Calibri" panose="020F0502020204030204" pitchFamily="34" charset="0"/>
                <a:cs typeface="Calibri" panose="020F0502020204030204" pitchFamily="34" charset="0"/>
              </a:rPr>
              <a:t> </a:t>
            </a:r>
            <a:r>
              <a:rPr sz="1600" dirty="0">
                <a:solidFill>
                  <a:srgbClr val="FFFFFF"/>
                </a:solidFill>
                <a:latin typeface="Calibri" panose="020F0502020204030204" pitchFamily="34" charset="0"/>
                <a:cs typeface="Calibri" panose="020F0502020204030204" pitchFamily="34" charset="0"/>
              </a:rPr>
              <a:t>a history of ovarian carcinoma, fallopian tube </a:t>
            </a:r>
            <a:r>
              <a:rPr sz="1600" spc="-9" dirty="0">
                <a:solidFill>
                  <a:srgbClr val="FFFFFF"/>
                </a:solidFill>
                <a:latin typeface="Calibri" panose="020F0502020204030204" pitchFamily="34" charset="0"/>
                <a:cs typeface="Calibri" panose="020F0502020204030204" pitchFamily="34" charset="0"/>
              </a:rPr>
              <a:t>cancer, </a:t>
            </a:r>
            <a:r>
              <a:rPr sz="1600" dirty="0">
                <a:solidFill>
                  <a:srgbClr val="FFFFFF"/>
                </a:solidFill>
                <a:latin typeface="Calibri" panose="020F0502020204030204" pitchFamily="34" charset="0"/>
                <a:cs typeface="Calibri" panose="020F0502020204030204" pitchFamily="34" charset="0"/>
              </a:rPr>
              <a:t>or primary peritoneal</a:t>
            </a:r>
            <a:r>
              <a:rPr sz="1600" spc="-34" dirty="0">
                <a:solidFill>
                  <a:srgbClr val="FFFFFF"/>
                </a:solidFill>
                <a:latin typeface="Calibri" panose="020F0502020204030204" pitchFamily="34" charset="0"/>
                <a:cs typeface="Calibri" panose="020F0502020204030204" pitchFamily="34" charset="0"/>
              </a:rPr>
              <a:t> </a:t>
            </a:r>
            <a:r>
              <a:rPr sz="1600" dirty="0">
                <a:solidFill>
                  <a:srgbClr val="FFFFFF"/>
                </a:solidFill>
                <a:latin typeface="Calibri" panose="020F0502020204030204" pitchFamily="34" charset="0"/>
                <a:cs typeface="Calibri" panose="020F0502020204030204" pitchFamily="34" charset="0"/>
              </a:rPr>
              <a:t>cancer</a:t>
            </a:r>
            <a:r>
              <a:rPr sz="1600" baseline="24691" dirty="0">
                <a:solidFill>
                  <a:srgbClr val="FFFFFF"/>
                </a:solidFill>
                <a:latin typeface="Calibri" panose="020F0502020204030204" pitchFamily="34" charset="0"/>
                <a:cs typeface="Calibri" panose="020F0502020204030204" pitchFamily="34" charset="0"/>
              </a:rPr>
              <a:t>1</a:t>
            </a:r>
            <a:endParaRPr sz="1600" b="0" baseline="24691" dirty="0">
              <a:solidFill>
                <a:prstClr val="black"/>
              </a:solidFill>
              <a:latin typeface="Calibri" panose="020F0502020204030204" pitchFamily="34" charset="0"/>
              <a:cs typeface="Calibri" panose="020F0502020204030204" pitchFamily="34" charset="0"/>
            </a:endParaRPr>
          </a:p>
        </p:txBody>
      </p:sp>
      <p:sp>
        <p:nvSpPr>
          <p:cNvPr id="22" name="object 8">
            <a:extLst>
              <a:ext uri="{FF2B5EF4-FFF2-40B4-BE49-F238E27FC236}">
                <a16:creationId xmlns:a16="http://schemas.microsoft.com/office/drawing/2014/main" id="{8FEF6352-AE99-4B96-84C8-7FA43117BFE1}"/>
              </a:ext>
            </a:extLst>
          </p:cNvPr>
          <p:cNvSpPr txBox="1"/>
          <p:nvPr/>
        </p:nvSpPr>
        <p:spPr>
          <a:xfrm>
            <a:off x="3682802" y="2444578"/>
            <a:ext cx="2184105" cy="2484005"/>
          </a:xfrm>
          <a:prstGeom prst="rect">
            <a:avLst/>
          </a:prstGeom>
          <a:solidFill>
            <a:schemeClr val="accent1"/>
          </a:solidFill>
        </p:spPr>
        <p:txBody>
          <a:bodyPr vert="horz" wrap="square" lIns="0" tIns="536" rIns="0" bIns="0" rtlCol="0" anchor="ctr">
            <a:noAutofit/>
          </a:bodyPr>
          <a:lstStyle/>
          <a:p>
            <a:pPr marL="79375" indent="-22225" algn="ctr" defTabSz="771571" eaLnBrk="1" fontAlgn="auto" hangingPunct="1">
              <a:spcBef>
                <a:spcPts val="4"/>
              </a:spcBef>
              <a:spcAft>
                <a:spcPts val="0"/>
              </a:spcAft>
              <a:defRPr/>
            </a:pPr>
            <a:r>
              <a:rPr sz="1600" spc="-4" dirty="0">
                <a:solidFill>
                  <a:srgbClr val="FFFFFF"/>
                </a:solidFill>
                <a:latin typeface="Calibri" panose="020F0502020204030204" pitchFamily="34" charset="0"/>
                <a:cs typeface="Calibri" panose="020F0502020204030204" pitchFamily="34" charset="0"/>
              </a:rPr>
              <a:t>Women </a:t>
            </a:r>
            <a:r>
              <a:rPr sz="1600" dirty="0">
                <a:solidFill>
                  <a:srgbClr val="FFFFFF"/>
                </a:solidFill>
                <a:latin typeface="Calibri" panose="020F0502020204030204" pitchFamily="34" charset="0"/>
                <a:cs typeface="Calibri" panose="020F0502020204030204" pitchFamily="34" charset="0"/>
              </a:rPr>
              <a:t>diagnosed</a:t>
            </a:r>
            <a:r>
              <a:rPr sz="1600" spc="-60" dirty="0">
                <a:solidFill>
                  <a:srgbClr val="FFFFFF"/>
                </a:solidFill>
                <a:latin typeface="Calibri" panose="020F0502020204030204" pitchFamily="34" charset="0"/>
                <a:cs typeface="Calibri" panose="020F0502020204030204" pitchFamily="34" charset="0"/>
              </a:rPr>
              <a:t> </a:t>
            </a:r>
            <a:r>
              <a:rPr sz="1600" spc="4" dirty="0">
                <a:solidFill>
                  <a:srgbClr val="FFFFFF"/>
                </a:solidFill>
                <a:latin typeface="Calibri" panose="020F0502020204030204" pitchFamily="34" charset="0"/>
                <a:cs typeface="Calibri" panose="020F0502020204030204" pitchFamily="34" charset="0"/>
              </a:rPr>
              <a:t>with</a:t>
            </a:r>
            <a:r>
              <a:rPr lang="en-US" sz="1600" spc="4" dirty="0">
                <a:solidFill>
                  <a:srgbClr val="FFFFFF"/>
                </a:solidFill>
                <a:latin typeface="Calibri" panose="020F0502020204030204" pitchFamily="34" charset="0"/>
                <a:cs typeface="Calibri" panose="020F0502020204030204" pitchFamily="34" charset="0"/>
              </a:rPr>
              <a:t> </a:t>
            </a:r>
            <a:r>
              <a:rPr sz="1600" dirty="0">
                <a:solidFill>
                  <a:srgbClr val="FFFFFF"/>
                </a:solidFill>
                <a:latin typeface="Calibri" panose="020F0502020204030204" pitchFamily="34" charset="0"/>
                <a:cs typeface="Calibri" panose="020F0502020204030204" pitchFamily="34" charset="0"/>
              </a:rPr>
              <a:t>epithelial ovarian, tubal,</a:t>
            </a:r>
            <a:r>
              <a:rPr sz="1600" spc="-94" dirty="0">
                <a:solidFill>
                  <a:srgbClr val="FFFFFF"/>
                </a:solidFill>
                <a:latin typeface="Calibri" panose="020F0502020204030204" pitchFamily="34" charset="0"/>
                <a:cs typeface="Calibri" panose="020F0502020204030204" pitchFamily="34" charset="0"/>
              </a:rPr>
              <a:t> </a:t>
            </a:r>
            <a:r>
              <a:rPr sz="1600" dirty="0">
                <a:solidFill>
                  <a:srgbClr val="FFFFFF"/>
                </a:solidFill>
                <a:latin typeface="Calibri" panose="020F0502020204030204" pitchFamily="34" charset="0"/>
                <a:cs typeface="Calibri" panose="020F0502020204030204" pitchFamily="34" charset="0"/>
              </a:rPr>
              <a:t>and peritoneal cancers should receive genetic counseling and be offered genetic testing, even </a:t>
            </a:r>
            <a:r>
              <a:rPr sz="1600" spc="-4" dirty="0">
                <a:solidFill>
                  <a:srgbClr val="FFFFFF"/>
                </a:solidFill>
                <a:latin typeface="Calibri" panose="020F0502020204030204" pitchFamily="34" charset="0"/>
                <a:cs typeface="Calibri" panose="020F0502020204030204" pitchFamily="34" charset="0"/>
              </a:rPr>
              <a:t>in </a:t>
            </a:r>
            <a:r>
              <a:rPr sz="1600" dirty="0">
                <a:solidFill>
                  <a:srgbClr val="FFFFFF"/>
                </a:solidFill>
                <a:latin typeface="Calibri" panose="020F0502020204030204" pitchFamily="34" charset="0"/>
                <a:cs typeface="Calibri" panose="020F0502020204030204" pitchFamily="34" charset="0"/>
              </a:rPr>
              <a:t>the</a:t>
            </a:r>
            <a:r>
              <a:rPr sz="1600" spc="-80" dirty="0">
                <a:solidFill>
                  <a:srgbClr val="FFFFFF"/>
                </a:solidFill>
                <a:latin typeface="Calibri" panose="020F0502020204030204" pitchFamily="34" charset="0"/>
                <a:cs typeface="Calibri" panose="020F0502020204030204" pitchFamily="34" charset="0"/>
              </a:rPr>
              <a:t> </a:t>
            </a:r>
            <a:r>
              <a:rPr sz="1600" dirty="0">
                <a:solidFill>
                  <a:srgbClr val="FFFFFF"/>
                </a:solidFill>
                <a:latin typeface="Calibri" panose="020F0502020204030204" pitchFamily="34" charset="0"/>
                <a:cs typeface="Calibri" panose="020F0502020204030204" pitchFamily="34" charset="0"/>
              </a:rPr>
              <a:t>absence of </a:t>
            </a:r>
            <a:r>
              <a:rPr sz="1600" spc="-4" dirty="0">
                <a:solidFill>
                  <a:srgbClr val="FFFFFF"/>
                </a:solidFill>
                <a:latin typeface="Calibri" panose="020F0502020204030204" pitchFamily="34" charset="0"/>
                <a:cs typeface="Calibri" panose="020F0502020204030204" pitchFamily="34" charset="0"/>
              </a:rPr>
              <a:t>family</a:t>
            </a:r>
            <a:r>
              <a:rPr sz="1600" spc="-26" dirty="0">
                <a:solidFill>
                  <a:srgbClr val="FFFFFF"/>
                </a:solidFill>
                <a:latin typeface="Calibri" panose="020F0502020204030204" pitchFamily="34" charset="0"/>
                <a:cs typeface="Calibri" panose="020F0502020204030204" pitchFamily="34" charset="0"/>
              </a:rPr>
              <a:t> </a:t>
            </a:r>
            <a:r>
              <a:rPr sz="1600" spc="-4" dirty="0">
                <a:solidFill>
                  <a:srgbClr val="FFFFFF"/>
                </a:solidFill>
                <a:latin typeface="Calibri" panose="020F0502020204030204" pitchFamily="34" charset="0"/>
                <a:cs typeface="Calibri" panose="020F0502020204030204" pitchFamily="34" charset="0"/>
              </a:rPr>
              <a:t>history</a:t>
            </a:r>
            <a:r>
              <a:rPr sz="1600" spc="-6" baseline="24691" dirty="0">
                <a:solidFill>
                  <a:srgbClr val="FFFFFF"/>
                </a:solidFill>
                <a:latin typeface="Calibri" panose="020F0502020204030204" pitchFamily="34" charset="0"/>
                <a:cs typeface="Calibri" panose="020F0502020204030204" pitchFamily="34" charset="0"/>
              </a:rPr>
              <a:t>2</a:t>
            </a:r>
            <a:endParaRPr lang="en-US" sz="1600" b="0" baseline="24691" dirty="0">
              <a:solidFill>
                <a:prstClr val="black"/>
              </a:solidFill>
              <a:latin typeface="Calibri" panose="020F0502020204030204" pitchFamily="34" charset="0"/>
              <a:cs typeface="Calibri" panose="020F0502020204030204" pitchFamily="34" charset="0"/>
            </a:endParaRPr>
          </a:p>
        </p:txBody>
      </p:sp>
      <p:sp>
        <p:nvSpPr>
          <p:cNvPr id="23" name="object 9">
            <a:extLst>
              <a:ext uri="{FF2B5EF4-FFF2-40B4-BE49-F238E27FC236}">
                <a16:creationId xmlns:a16="http://schemas.microsoft.com/office/drawing/2014/main" id="{626BE254-85FE-4528-A341-0C42124FE1DE}"/>
              </a:ext>
            </a:extLst>
          </p:cNvPr>
          <p:cNvSpPr txBox="1"/>
          <p:nvPr/>
        </p:nvSpPr>
        <p:spPr>
          <a:xfrm>
            <a:off x="6298302" y="2444534"/>
            <a:ext cx="2311619" cy="2485235"/>
          </a:xfrm>
          <a:prstGeom prst="rect">
            <a:avLst/>
          </a:prstGeom>
          <a:solidFill>
            <a:schemeClr val="accent2"/>
          </a:solidFill>
        </p:spPr>
        <p:txBody>
          <a:bodyPr vert="horz" wrap="square" lIns="0" tIns="536" rIns="0" bIns="0" rtlCol="0" anchor="ctr">
            <a:noAutofit/>
          </a:bodyPr>
          <a:lstStyle/>
          <a:p>
            <a:pPr marL="455430" indent="-217535" defTabSz="771571" eaLnBrk="1" fontAlgn="auto" hangingPunct="1">
              <a:spcBef>
                <a:spcPts val="4"/>
              </a:spcBef>
              <a:spcAft>
                <a:spcPts val="0"/>
              </a:spcAft>
              <a:defRPr/>
            </a:pPr>
            <a:r>
              <a:rPr sz="1600" dirty="0">
                <a:solidFill>
                  <a:srgbClr val="FFFFFF"/>
                </a:solidFill>
                <a:latin typeface="Calibri" panose="020F0502020204030204" pitchFamily="34" charset="0"/>
                <a:cs typeface="Calibri" panose="020F0502020204030204" pitchFamily="34" charset="0"/>
              </a:rPr>
              <a:t>Genetic counseling</a:t>
            </a:r>
            <a:r>
              <a:rPr sz="1600" spc="-68" dirty="0">
                <a:solidFill>
                  <a:srgbClr val="FFFFFF"/>
                </a:solidFill>
                <a:latin typeface="Calibri" panose="020F0502020204030204" pitchFamily="34" charset="0"/>
                <a:cs typeface="Calibri" panose="020F0502020204030204" pitchFamily="34" charset="0"/>
              </a:rPr>
              <a:t> </a:t>
            </a:r>
            <a:r>
              <a:rPr sz="1600" dirty="0">
                <a:solidFill>
                  <a:srgbClr val="FFFFFF"/>
                </a:solidFill>
                <a:latin typeface="Calibri" panose="020F0502020204030204" pitchFamily="34" charset="0"/>
                <a:cs typeface="Calibri" panose="020F0502020204030204" pitchFamily="34" charset="0"/>
              </a:rPr>
              <a:t>and</a:t>
            </a:r>
            <a:endParaRPr sz="1600" b="0" dirty="0">
              <a:solidFill>
                <a:prstClr val="black"/>
              </a:solidFill>
              <a:latin typeface="Calibri" panose="020F0502020204030204" pitchFamily="34" charset="0"/>
              <a:cs typeface="Calibri" panose="020F0502020204030204" pitchFamily="34" charset="0"/>
            </a:endParaRPr>
          </a:p>
          <a:p>
            <a:pPr marL="113054" marR="106089" indent="-1072" algn="ctr" defTabSz="771571" eaLnBrk="1" fontAlgn="auto" hangingPunct="1">
              <a:spcBef>
                <a:spcPts val="13"/>
              </a:spcBef>
              <a:spcAft>
                <a:spcPts val="0"/>
              </a:spcAft>
              <a:defRPr/>
            </a:pPr>
            <a:r>
              <a:rPr sz="1600" dirty="0">
                <a:solidFill>
                  <a:srgbClr val="FFFFFF"/>
                </a:solidFill>
                <a:latin typeface="Calibri" panose="020F0502020204030204" pitchFamily="34" charset="0"/>
                <a:cs typeface="Calibri" panose="020F0502020204030204" pitchFamily="34" charset="0"/>
              </a:rPr>
              <a:t>testing should be  considered </a:t>
            </a:r>
            <a:r>
              <a:rPr sz="1600" spc="-4" dirty="0">
                <a:solidFill>
                  <a:srgbClr val="FFFFFF"/>
                </a:solidFill>
                <a:latin typeface="Calibri" panose="020F0502020204030204" pitchFamily="34" charset="0"/>
                <a:cs typeface="Calibri" panose="020F0502020204030204" pitchFamily="34" charset="0"/>
              </a:rPr>
              <a:t>in </a:t>
            </a:r>
            <a:r>
              <a:rPr sz="1600" spc="4" dirty="0">
                <a:solidFill>
                  <a:srgbClr val="FFFFFF"/>
                </a:solidFill>
                <a:latin typeface="Calibri" panose="020F0502020204030204" pitchFamily="34" charset="0"/>
                <a:cs typeface="Calibri" panose="020F0502020204030204" pitchFamily="34" charset="0"/>
              </a:rPr>
              <a:t>women with </a:t>
            </a:r>
            <a:r>
              <a:rPr sz="1600" dirty="0">
                <a:solidFill>
                  <a:srgbClr val="FFFFFF"/>
                </a:solidFill>
                <a:latin typeface="Calibri" panose="020F0502020204030204" pitchFamily="34" charset="0"/>
                <a:cs typeface="Calibri" panose="020F0502020204030204" pitchFamily="34" charset="0"/>
              </a:rPr>
              <a:t>epithelial ovarian, fallopian tube, or primary peritoneal  cancer even </a:t>
            </a:r>
            <a:r>
              <a:rPr sz="1600" spc="-4" dirty="0">
                <a:solidFill>
                  <a:srgbClr val="FFFFFF"/>
                </a:solidFill>
                <a:latin typeface="Calibri" panose="020F0502020204030204" pitchFamily="34" charset="0"/>
                <a:cs typeface="Calibri" panose="020F0502020204030204" pitchFamily="34" charset="0"/>
              </a:rPr>
              <a:t>in </a:t>
            </a:r>
            <a:r>
              <a:rPr sz="1600" dirty="0">
                <a:solidFill>
                  <a:srgbClr val="FFFFFF"/>
                </a:solidFill>
                <a:latin typeface="Calibri" panose="020F0502020204030204" pitchFamily="34" charset="0"/>
                <a:cs typeface="Calibri" panose="020F0502020204030204" pitchFamily="34" charset="0"/>
              </a:rPr>
              <a:t>the</a:t>
            </a:r>
            <a:r>
              <a:rPr sz="1600" spc="-80" dirty="0">
                <a:solidFill>
                  <a:srgbClr val="FFFFFF"/>
                </a:solidFill>
                <a:latin typeface="Calibri" panose="020F0502020204030204" pitchFamily="34" charset="0"/>
                <a:cs typeface="Calibri" panose="020F0502020204030204" pitchFamily="34" charset="0"/>
              </a:rPr>
              <a:t> </a:t>
            </a:r>
            <a:r>
              <a:rPr sz="1600" dirty="0">
                <a:solidFill>
                  <a:srgbClr val="FFFFFF"/>
                </a:solidFill>
                <a:latin typeface="Calibri" panose="020F0502020204030204" pitchFamily="34" charset="0"/>
                <a:cs typeface="Calibri" panose="020F0502020204030204" pitchFamily="34" charset="0"/>
              </a:rPr>
              <a:t>absence of </a:t>
            </a:r>
            <a:r>
              <a:rPr sz="1600" spc="-4" dirty="0">
                <a:solidFill>
                  <a:srgbClr val="FFFFFF"/>
                </a:solidFill>
                <a:latin typeface="Calibri" panose="020F0502020204030204" pitchFamily="34" charset="0"/>
                <a:cs typeface="Calibri" panose="020F0502020204030204" pitchFamily="34" charset="0"/>
              </a:rPr>
              <a:t>family</a:t>
            </a:r>
            <a:r>
              <a:rPr sz="1600" spc="-26" dirty="0">
                <a:solidFill>
                  <a:srgbClr val="FFFFFF"/>
                </a:solidFill>
                <a:latin typeface="Calibri" panose="020F0502020204030204" pitchFamily="34" charset="0"/>
                <a:cs typeface="Calibri" panose="020F0502020204030204" pitchFamily="34" charset="0"/>
              </a:rPr>
              <a:t> </a:t>
            </a:r>
            <a:r>
              <a:rPr sz="1600" spc="-4" dirty="0">
                <a:solidFill>
                  <a:srgbClr val="FFFFFF"/>
                </a:solidFill>
                <a:latin typeface="Calibri" panose="020F0502020204030204" pitchFamily="34" charset="0"/>
                <a:cs typeface="Calibri" panose="020F0502020204030204" pitchFamily="34" charset="0"/>
              </a:rPr>
              <a:t>history</a:t>
            </a:r>
            <a:r>
              <a:rPr sz="1600" spc="-6" baseline="24691" dirty="0">
                <a:solidFill>
                  <a:srgbClr val="FFFFFF"/>
                </a:solidFill>
                <a:latin typeface="Calibri" panose="020F0502020204030204" pitchFamily="34" charset="0"/>
                <a:cs typeface="Calibri" panose="020F0502020204030204" pitchFamily="34" charset="0"/>
              </a:rPr>
              <a:t>3</a:t>
            </a:r>
            <a:endParaRPr sz="1600" b="0" baseline="24691" dirty="0">
              <a:solidFill>
                <a:prstClr val="black"/>
              </a:solidFill>
              <a:latin typeface="Calibri" panose="020F0502020204030204" pitchFamily="34" charset="0"/>
              <a:cs typeface="Calibri" panose="020F0502020204030204" pitchFamily="34" charset="0"/>
            </a:endParaRPr>
          </a:p>
        </p:txBody>
      </p:sp>
      <p:sp>
        <p:nvSpPr>
          <p:cNvPr id="24" name="object 10">
            <a:extLst>
              <a:ext uri="{FF2B5EF4-FFF2-40B4-BE49-F238E27FC236}">
                <a16:creationId xmlns:a16="http://schemas.microsoft.com/office/drawing/2014/main" id="{40ADC55E-BF7D-412D-BFBA-AAE958C833AE}"/>
              </a:ext>
            </a:extLst>
          </p:cNvPr>
          <p:cNvSpPr txBox="1"/>
          <p:nvPr/>
        </p:nvSpPr>
        <p:spPr>
          <a:xfrm>
            <a:off x="9041316" y="2447836"/>
            <a:ext cx="2184104" cy="2484005"/>
          </a:xfrm>
          <a:prstGeom prst="rect">
            <a:avLst/>
          </a:prstGeom>
          <a:solidFill>
            <a:schemeClr val="bg2"/>
          </a:solidFill>
        </p:spPr>
        <p:txBody>
          <a:bodyPr vert="horz" wrap="square" lIns="0" tIns="0" rIns="0" bIns="0" rtlCol="0" anchor="ctr">
            <a:noAutofit/>
          </a:bodyPr>
          <a:lstStyle/>
          <a:p>
            <a:pPr marL="98051" marR="90014" algn="ctr" defTabSz="771571" eaLnBrk="1" fontAlgn="auto" hangingPunct="1">
              <a:lnSpc>
                <a:spcPct val="100400"/>
              </a:lnSpc>
              <a:spcBef>
                <a:spcPts val="0"/>
              </a:spcBef>
              <a:spcAft>
                <a:spcPts val="0"/>
              </a:spcAft>
              <a:defRPr/>
            </a:pPr>
            <a:r>
              <a:rPr sz="1600" dirty="0">
                <a:solidFill>
                  <a:srgbClr val="FFFFFF"/>
                </a:solidFill>
                <a:latin typeface="Calibri" panose="020F0502020204030204" pitchFamily="34" charset="0"/>
                <a:cs typeface="Calibri" panose="020F0502020204030204" pitchFamily="34" charset="0"/>
              </a:rPr>
              <a:t>Patients </a:t>
            </a:r>
            <a:r>
              <a:rPr sz="1600" spc="4" dirty="0">
                <a:solidFill>
                  <a:srgbClr val="FFFFFF"/>
                </a:solidFill>
                <a:latin typeface="Calibri" panose="020F0502020204030204" pitchFamily="34" charset="0"/>
                <a:cs typeface="Calibri" panose="020F0502020204030204" pitchFamily="34" charset="0"/>
              </a:rPr>
              <a:t>with </a:t>
            </a:r>
            <a:r>
              <a:rPr sz="1600" dirty="0">
                <a:solidFill>
                  <a:srgbClr val="FFFFFF"/>
                </a:solidFill>
                <a:latin typeface="Calibri" panose="020F0502020204030204" pitchFamily="34" charset="0"/>
                <a:cs typeface="Calibri" panose="020F0502020204030204" pitchFamily="34" charset="0"/>
              </a:rPr>
              <a:t>high-grade tumors should be tested</a:t>
            </a:r>
            <a:r>
              <a:rPr sz="1600" spc="-105" dirty="0">
                <a:solidFill>
                  <a:srgbClr val="FFFFFF"/>
                </a:solidFill>
                <a:latin typeface="Calibri" panose="020F0502020204030204" pitchFamily="34" charset="0"/>
                <a:cs typeface="Calibri" panose="020F0502020204030204" pitchFamily="34" charset="0"/>
              </a:rPr>
              <a:t> </a:t>
            </a:r>
            <a:r>
              <a:rPr sz="1600" dirty="0">
                <a:solidFill>
                  <a:srgbClr val="FFFFFF"/>
                </a:solidFill>
                <a:latin typeface="Calibri" panose="020F0502020204030204" pitchFamily="34" charset="0"/>
                <a:cs typeface="Calibri" panose="020F0502020204030204" pitchFamily="34" charset="0"/>
              </a:rPr>
              <a:t>for a </a:t>
            </a:r>
            <a:r>
              <a:rPr sz="1600" spc="-4" dirty="0">
                <a:solidFill>
                  <a:srgbClr val="FFFFFF"/>
                </a:solidFill>
                <a:latin typeface="Calibri" panose="020F0502020204030204" pitchFamily="34" charset="0"/>
                <a:cs typeface="Calibri" panose="020F0502020204030204" pitchFamily="34" charset="0"/>
              </a:rPr>
              <a:t>germline </a:t>
            </a:r>
            <a:r>
              <a:rPr lang="en-US" sz="1600" i="1" dirty="0">
                <a:solidFill>
                  <a:srgbClr val="FFFFFF"/>
                </a:solidFill>
                <a:latin typeface="Calibri" panose="020F0502020204030204" pitchFamily="34" charset="0"/>
                <a:cs typeface="Calibri" panose="020F0502020204030204" pitchFamily="34" charset="0"/>
              </a:rPr>
              <a:t>BRCA</a:t>
            </a:r>
            <a:r>
              <a:rPr sz="1600" spc="-111" dirty="0">
                <a:solidFill>
                  <a:srgbClr val="FFFFFF"/>
                </a:solidFill>
                <a:latin typeface="Calibri" panose="020F0502020204030204" pitchFamily="34" charset="0"/>
                <a:cs typeface="Calibri" panose="020F0502020204030204" pitchFamily="34" charset="0"/>
              </a:rPr>
              <a:t> </a:t>
            </a:r>
            <a:r>
              <a:rPr sz="1600" dirty="0">
                <a:solidFill>
                  <a:srgbClr val="FFFFFF"/>
                </a:solidFill>
                <a:latin typeface="Calibri" panose="020F0502020204030204" pitchFamily="34" charset="0"/>
                <a:cs typeface="Calibri" panose="020F0502020204030204" pitchFamily="34" charset="0"/>
              </a:rPr>
              <a:t>mutation</a:t>
            </a:r>
            <a:r>
              <a:rPr lang="en-US" sz="1600" dirty="0">
                <a:solidFill>
                  <a:srgbClr val="FFFFFF"/>
                </a:solidFill>
                <a:latin typeface="Calibri" panose="020F0502020204030204" pitchFamily="34" charset="0"/>
                <a:cs typeface="Calibri" panose="020F0502020204030204" pitchFamily="34" charset="0"/>
              </a:rPr>
              <a:t>;</a:t>
            </a:r>
            <a:endParaRPr sz="1600" b="0" dirty="0">
              <a:solidFill>
                <a:prstClr val="black"/>
              </a:solidFill>
              <a:latin typeface="Calibri" panose="020F0502020204030204" pitchFamily="34" charset="0"/>
              <a:cs typeface="Calibri" panose="020F0502020204030204" pitchFamily="34" charset="0"/>
            </a:endParaRPr>
          </a:p>
          <a:p>
            <a:pPr marL="78763" marR="71261" indent="-1072" algn="ctr" defTabSz="771571" eaLnBrk="1" fontAlgn="auto" hangingPunct="1">
              <a:spcBef>
                <a:spcPts val="0"/>
              </a:spcBef>
              <a:spcAft>
                <a:spcPts val="0"/>
              </a:spcAft>
              <a:defRPr/>
            </a:pPr>
            <a:r>
              <a:rPr lang="en-US" sz="1600" dirty="0">
                <a:solidFill>
                  <a:srgbClr val="FFFFFF"/>
                </a:solidFill>
                <a:latin typeface="Calibri" panose="020F0502020204030204" pitchFamily="34" charset="0"/>
                <a:cs typeface="Calibri" panose="020F0502020204030204" pitchFamily="34" charset="0"/>
              </a:rPr>
              <a:t>consideration </a:t>
            </a:r>
            <a:r>
              <a:rPr sz="1600" dirty="0">
                <a:solidFill>
                  <a:srgbClr val="FFFFFF"/>
                </a:solidFill>
                <a:latin typeface="Calibri" panose="020F0502020204030204" pitchFamily="34" charset="0"/>
                <a:cs typeface="Calibri" panose="020F0502020204030204" pitchFamily="34" charset="0"/>
              </a:rPr>
              <a:t>should </a:t>
            </a:r>
            <a:br>
              <a:rPr lang="en-US" sz="1600" dirty="0">
                <a:solidFill>
                  <a:srgbClr val="FFFFFF"/>
                </a:solidFill>
                <a:latin typeface="Calibri" panose="020F0502020204030204" pitchFamily="34" charset="0"/>
                <a:cs typeface="Calibri" panose="020F0502020204030204" pitchFamily="34" charset="0"/>
              </a:rPr>
            </a:br>
            <a:r>
              <a:rPr sz="1600" dirty="0">
                <a:solidFill>
                  <a:srgbClr val="FFFFFF"/>
                </a:solidFill>
                <a:latin typeface="Calibri" panose="020F0502020204030204" pitchFamily="34" charset="0"/>
                <a:cs typeface="Calibri" panose="020F0502020204030204" pitchFamily="34" charset="0"/>
              </a:rPr>
              <a:t>be  </a:t>
            </a:r>
            <a:r>
              <a:rPr sz="1600" spc="-4" dirty="0">
                <a:solidFill>
                  <a:srgbClr val="FFFFFF"/>
                </a:solidFill>
                <a:latin typeface="Calibri" panose="020F0502020204030204" pitchFamily="34" charset="0"/>
                <a:cs typeface="Calibri" panose="020F0502020204030204" pitchFamily="34" charset="0"/>
              </a:rPr>
              <a:t>given </a:t>
            </a:r>
            <a:r>
              <a:rPr sz="1600" dirty="0">
                <a:solidFill>
                  <a:srgbClr val="FFFFFF"/>
                </a:solidFill>
                <a:latin typeface="Calibri" panose="020F0502020204030204" pitchFamily="34" charset="0"/>
                <a:cs typeface="Calibri" panose="020F0502020204030204" pitchFamily="34" charset="0"/>
              </a:rPr>
              <a:t>to testing tumors for</a:t>
            </a:r>
            <a:r>
              <a:rPr sz="1600" spc="-101" dirty="0">
                <a:solidFill>
                  <a:srgbClr val="FFFFFF"/>
                </a:solidFill>
                <a:latin typeface="Calibri" panose="020F0502020204030204" pitchFamily="34" charset="0"/>
                <a:cs typeface="Calibri" panose="020F0502020204030204" pitchFamily="34" charset="0"/>
              </a:rPr>
              <a:t> </a:t>
            </a:r>
            <a:r>
              <a:rPr sz="1600" dirty="0">
                <a:solidFill>
                  <a:srgbClr val="FFFFFF"/>
                </a:solidFill>
                <a:latin typeface="Calibri" panose="020F0502020204030204" pitchFamily="34" charset="0"/>
                <a:cs typeface="Calibri" panose="020F0502020204030204" pitchFamily="34" charset="0"/>
              </a:rPr>
              <a:t>a somatic </a:t>
            </a:r>
            <a:r>
              <a:rPr sz="1600" i="1" spc="4" dirty="0">
                <a:solidFill>
                  <a:srgbClr val="FFFFFF"/>
                </a:solidFill>
                <a:latin typeface="Calibri" panose="020F0502020204030204" pitchFamily="34" charset="0"/>
                <a:cs typeface="Calibri" panose="020F0502020204030204" pitchFamily="34" charset="0"/>
              </a:rPr>
              <a:t>BRCA</a:t>
            </a:r>
            <a:r>
              <a:rPr sz="1600" i="1" spc="-77" dirty="0">
                <a:solidFill>
                  <a:srgbClr val="FFFFFF"/>
                </a:solidFill>
                <a:latin typeface="Calibri" panose="020F0502020204030204" pitchFamily="34" charset="0"/>
                <a:cs typeface="Calibri" panose="020F0502020204030204" pitchFamily="34" charset="0"/>
              </a:rPr>
              <a:t> </a:t>
            </a:r>
            <a:r>
              <a:rPr sz="1600" dirty="0">
                <a:solidFill>
                  <a:srgbClr val="FFFFFF"/>
                </a:solidFill>
                <a:latin typeface="Calibri" panose="020F0502020204030204" pitchFamily="34" charset="0"/>
                <a:cs typeface="Calibri" panose="020F0502020204030204" pitchFamily="34" charset="0"/>
              </a:rPr>
              <a:t>mutation</a:t>
            </a:r>
            <a:r>
              <a:rPr sz="1600" baseline="24691" dirty="0">
                <a:solidFill>
                  <a:srgbClr val="FFFFFF"/>
                </a:solidFill>
                <a:latin typeface="Calibri" panose="020F0502020204030204" pitchFamily="34" charset="0"/>
                <a:cs typeface="Calibri" panose="020F0502020204030204" pitchFamily="34" charset="0"/>
              </a:rPr>
              <a:t>4</a:t>
            </a:r>
            <a:endParaRPr sz="1600" b="0" baseline="24691" dirty="0">
              <a:solidFill>
                <a:prstClr val="black"/>
              </a:solidFill>
              <a:latin typeface="Calibri" panose="020F0502020204030204" pitchFamily="34" charset="0"/>
              <a:cs typeface="Calibri" panose="020F0502020204030204" pitchFamily="34" charset="0"/>
            </a:endParaRPr>
          </a:p>
        </p:txBody>
      </p:sp>
      <p:sp>
        <p:nvSpPr>
          <p:cNvPr id="25" name="Title 2">
            <a:extLst>
              <a:ext uri="{FF2B5EF4-FFF2-40B4-BE49-F238E27FC236}">
                <a16:creationId xmlns:a16="http://schemas.microsoft.com/office/drawing/2014/main" id="{ED459873-6F52-4BF2-8510-96138E22E254}"/>
              </a:ext>
            </a:extLst>
          </p:cNvPr>
          <p:cNvSpPr>
            <a:spLocks noGrp="1"/>
          </p:cNvSpPr>
          <p:nvPr>
            <p:ph type="title"/>
          </p:nvPr>
        </p:nvSpPr>
        <p:spPr>
          <a:xfrm>
            <a:off x="609759" y="238127"/>
            <a:ext cx="11141055" cy="1103313"/>
          </a:xfrm>
        </p:spPr>
        <p:txBody>
          <a:bodyPr/>
          <a:lstStyle/>
          <a:p>
            <a:r>
              <a:rPr lang="en-US" dirty="0"/>
              <a:t>Genetic Testing in Ovarian Cancer: </a:t>
            </a:r>
            <a:br>
              <a:rPr lang="en-US" dirty="0"/>
            </a:br>
            <a:r>
              <a:rPr lang="en-US" dirty="0"/>
              <a:t>Who Should Be Tested?</a:t>
            </a:r>
          </a:p>
        </p:txBody>
      </p:sp>
      <p:sp>
        <p:nvSpPr>
          <p:cNvPr id="26" name="TextBox 25">
            <a:extLst>
              <a:ext uri="{FF2B5EF4-FFF2-40B4-BE49-F238E27FC236}">
                <a16:creationId xmlns:a16="http://schemas.microsoft.com/office/drawing/2014/main" id="{503281DB-FD9E-4BEF-88B5-39FCE9B36B68}"/>
              </a:ext>
            </a:extLst>
          </p:cNvPr>
          <p:cNvSpPr txBox="1"/>
          <p:nvPr/>
        </p:nvSpPr>
        <p:spPr bwMode="auto">
          <a:xfrm>
            <a:off x="4195215" y="1797620"/>
            <a:ext cx="108395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4000" b="0" dirty="0">
                <a:solidFill>
                  <a:schemeClr val="bg1"/>
                </a:solidFill>
                <a:latin typeface="Calibri" panose="020F0502020204030204" pitchFamily="34" charset="0"/>
              </a:rPr>
              <a:t>SGO</a:t>
            </a:r>
          </a:p>
        </p:txBody>
      </p:sp>
      <p:sp>
        <p:nvSpPr>
          <p:cNvPr id="27" name="TextBox 26">
            <a:extLst>
              <a:ext uri="{FF2B5EF4-FFF2-40B4-BE49-F238E27FC236}">
                <a16:creationId xmlns:a16="http://schemas.microsoft.com/office/drawing/2014/main" id="{123F1440-F0A9-4F22-8DCA-3593E63F2FDA}"/>
              </a:ext>
            </a:extLst>
          </p:cNvPr>
          <p:cNvSpPr txBox="1"/>
          <p:nvPr/>
        </p:nvSpPr>
        <p:spPr bwMode="auto">
          <a:xfrm>
            <a:off x="1524649" y="1759826"/>
            <a:ext cx="139653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4000" b="0" dirty="0">
                <a:solidFill>
                  <a:schemeClr val="bg1"/>
                </a:solidFill>
                <a:latin typeface="Calibri" panose="020F0502020204030204" pitchFamily="34" charset="0"/>
              </a:rPr>
              <a:t>NCCN</a:t>
            </a:r>
          </a:p>
        </p:txBody>
      </p:sp>
      <p:sp>
        <p:nvSpPr>
          <p:cNvPr id="28" name="TextBox 27">
            <a:extLst>
              <a:ext uri="{FF2B5EF4-FFF2-40B4-BE49-F238E27FC236}">
                <a16:creationId xmlns:a16="http://schemas.microsoft.com/office/drawing/2014/main" id="{AD7892F0-2A5A-4E91-86D1-A38C1DF8F939}"/>
              </a:ext>
            </a:extLst>
          </p:cNvPr>
          <p:cNvSpPr txBox="1"/>
          <p:nvPr/>
        </p:nvSpPr>
        <p:spPr bwMode="auto">
          <a:xfrm>
            <a:off x="6796003" y="1797620"/>
            <a:ext cx="132632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4000" b="0" dirty="0">
                <a:solidFill>
                  <a:schemeClr val="bg1"/>
                </a:solidFill>
                <a:latin typeface="Calibri" panose="020F0502020204030204" pitchFamily="34" charset="0"/>
              </a:rPr>
              <a:t>ASCO</a:t>
            </a:r>
          </a:p>
        </p:txBody>
      </p:sp>
      <p:sp>
        <p:nvSpPr>
          <p:cNvPr id="29" name="TextBox 28">
            <a:extLst>
              <a:ext uri="{FF2B5EF4-FFF2-40B4-BE49-F238E27FC236}">
                <a16:creationId xmlns:a16="http://schemas.microsoft.com/office/drawing/2014/main" id="{63036A3A-1303-49C0-83C3-C3847BE99237}"/>
              </a:ext>
            </a:extLst>
          </p:cNvPr>
          <p:cNvSpPr txBox="1"/>
          <p:nvPr/>
        </p:nvSpPr>
        <p:spPr bwMode="auto">
          <a:xfrm>
            <a:off x="9480940" y="1797620"/>
            <a:ext cx="144443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4000" b="0" dirty="0">
                <a:solidFill>
                  <a:schemeClr val="bg1"/>
                </a:solidFill>
                <a:latin typeface="Calibri" panose="020F0502020204030204" pitchFamily="34" charset="0"/>
              </a:rPr>
              <a:t>ESMO</a:t>
            </a:r>
          </a:p>
        </p:txBody>
      </p:sp>
    </p:spTree>
    <p:extLst>
      <p:ext uri="{BB962C8B-B14F-4D97-AF65-F5344CB8AC3E}">
        <p14:creationId xmlns:p14="http://schemas.microsoft.com/office/powerpoint/2010/main" val="1064073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Single-Gene vs Multigene (Panel) Germline Testing </a:t>
            </a:r>
          </a:p>
        </p:txBody>
      </p:sp>
      <p:graphicFrame>
        <p:nvGraphicFramePr>
          <p:cNvPr id="11" name="Diagram 10"/>
          <p:cNvGraphicFramePr/>
          <p:nvPr>
            <p:extLst>
              <p:ext uri="{D42A27DB-BD31-4B8C-83A1-F6EECF244321}">
                <p14:modId xmlns:p14="http://schemas.microsoft.com/office/powerpoint/2010/main" val="1003914073"/>
              </p:ext>
            </p:extLst>
          </p:nvPr>
        </p:nvGraphicFramePr>
        <p:xfrm>
          <a:off x="2139000" y="1071108"/>
          <a:ext cx="7924800" cy="48545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kstvak 1"/>
          <p:cNvSpPr txBox="1"/>
          <p:nvPr/>
        </p:nvSpPr>
        <p:spPr bwMode="auto">
          <a:xfrm>
            <a:off x="2139000" y="6016164"/>
            <a:ext cx="7924800" cy="400110"/>
          </a:xfrm>
          <a:prstGeom prst="rect">
            <a:avLst/>
          </a:prstGeom>
          <a:solidFill>
            <a:srgbClr val="FF0000"/>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nl-BE"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Multigene HRR panel for germline–familial risk testing: YES </a:t>
            </a:r>
          </a:p>
        </p:txBody>
      </p:sp>
      <p:grpSp>
        <p:nvGrpSpPr>
          <p:cNvPr id="12" name="Group 11">
            <a:extLst>
              <a:ext uri="{FF2B5EF4-FFF2-40B4-BE49-F238E27FC236}">
                <a16:creationId xmlns:a16="http://schemas.microsoft.com/office/drawing/2014/main" id="{41F652A9-6755-4FF8-94F6-9B100ECDC70C}"/>
              </a:ext>
            </a:extLst>
          </p:cNvPr>
          <p:cNvGrpSpPr/>
          <p:nvPr/>
        </p:nvGrpSpPr>
        <p:grpSpPr>
          <a:xfrm>
            <a:off x="9392911" y="6207927"/>
            <a:ext cx="2488502" cy="454909"/>
            <a:chOff x="9392911" y="6207927"/>
            <a:chExt cx="2488502" cy="454909"/>
          </a:xfrm>
        </p:grpSpPr>
        <p:pic>
          <p:nvPicPr>
            <p:cNvPr id="13" name="Picture 12" descr="A picture containing text, ax, wheel&#10;&#10;Description automatically generated">
              <a:extLst>
                <a:ext uri="{FF2B5EF4-FFF2-40B4-BE49-F238E27FC236}">
                  <a16:creationId xmlns:a16="http://schemas.microsoft.com/office/drawing/2014/main" id="{DAA87842-813C-4869-9E42-F939C68EE2B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 name="Rectangle 8">
              <a:extLst>
                <a:ext uri="{FF2B5EF4-FFF2-40B4-BE49-F238E27FC236}">
                  <a16:creationId xmlns:a16="http://schemas.microsoft.com/office/drawing/2014/main" id="{8B3CC957-9354-4694-B8F1-4DDC52053EB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9"/>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1956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Tumor (Somatic) Tests: Phenotype of HRD </a:t>
            </a:r>
            <a:br>
              <a:rPr lang="en-US" altLang="en-US" dirty="0"/>
            </a:br>
            <a:r>
              <a:rPr lang="en-US" altLang="en-US" dirty="0"/>
              <a:t>Can Be Detected With “Cause” and “Effect” Assays</a:t>
            </a:r>
          </a:p>
        </p:txBody>
      </p:sp>
      <p:grpSp>
        <p:nvGrpSpPr>
          <p:cNvPr id="5" name="Group 4">
            <a:extLst>
              <a:ext uri="{FF2B5EF4-FFF2-40B4-BE49-F238E27FC236}">
                <a16:creationId xmlns:a16="http://schemas.microsoft.com/office/drawing/2014/main" id="{15CC055B-5A45-41A3-AF25-B072CE827E87}"/>
              </a:ext>
            </a:extLst>
          </p:cNvPr>
          <p:cNvGrpSpPr/>
          <p:nvPr/>
        </p:nvGrpSpPr>
        <p:grpSpPr>
          <a:xfrm>
            <a:off x="727853" y="1603162"/>
            <a:ext cx="10754350" cy="4614060"/>
            <a:chOff x="392624" y="1465898"/>
            <a:chExt cx="10754350" cy="4614060"/>
          </a:xfrm>
        </p:grpSpPr>
        <p:sp>
          <p:nvSpPr>
            <p:cNvPr id="6" name="Rounded Rectangle 12">
              <a:extLst>
                <a:ext uri="{FF2B5EF4-FFF2-40B4-BE49-F238E27FC236}">
                  <a16:creationId xmlns:a16="http://schemas.microsoft.com/office/drawing/2014/main" id="{D597084C-DB14-44EC-928B-CA2524CA07C9}"/>
                </a:ext>
              </a:extLst>
            </p:cNvPr>
            <p:cNvSpPr/>
            <p:nvPr/>
          </p:nvSpPr>
          <p:spPr bwMode="auto">
            <a:xfrm>
              <a:off x="392624" y="1865860"/>
              <a:ext cx="5070300" cy="1935273"/>
            </a:xfrm>
            <a:prstGeom prst="roundRect">
              <a:avLst>
                <a:gd name="adj" fmla="val 0"/>
              </a:avLst>
            </a:prstGeom>
            <a:solidFill>
              <a:srgbClr val="ED9077"/>
            </a:solidFill>
            <a:ln w="9525" cap="flat" cmpd="sng" algn="ctr">
              <a:noFill/>
              <a:prstDash val="solid"/>
              <a:round/>
              <a:headEnd type="none" w="med" len="med"/>
              <a:tailEnd type="none" w="med" len="med"/>
            </a:ln>
            <a:effectLst/>
          </p:spPr>
          <p:txBody>
            <a:bodyPr vert="horz" wrap="square" lIns="68580" tIns="34291" rIns="68580" bIns="34291" numCol="1" rtlCol="0" anchor="ctr" anchorCtr="0" compatLnSpc="1">
              <a:prstTxWarp prst="textNoShape">
                <a:avLst/>
              </a:prstTxWarp>
            </a:bodyPr>
            <a:lstStyle/>
            <a:p>
              <a:pPr marL="0" marR="0" lvl="0" indent="0" algn="ctr" defTabSz="914354" rtl="0" eaLnBrk="1" fontAlgn="base" latinLnBrk="0" hangingPunct="1">
                <a:lnSpc>
                  <a:spcPct val="100000"/>
                </a:lnSpc>
                <a:spcBef>
                  <a:spcPct val="0"/>
                </a:spcBef>
                <a:spcAft>
                  <a:spcPts val="0"/>
                </a:spcAft>
                <a:buClrTx/>
                <a:buSzTx/>
                <a:buFontTx/>
                <a:buNone/>
                <a:tabLst/>
                <a:defRPr/>
              </a:pPr>
              <a:r>
                <a:rPr kumimoji="0" lang="en-GB" sz="2400" b="1" i="0" u="none" strike="noStrike" kern="0" cap="none" spc="0" normalizeH="0" baseline="0" noProof="0" dirty="0">
                  <a:ln>
                    <a:noFill/>
                  </a:ln>
                  <a:solidFill>
                    <a:srgbClr val="FFFFFF"/>
                  </a:solidFill>
                  <a:effectLst/>
                  <a:uLnTx/>
                  <a:uFillTx/>
                  <a:latin typeface="Calibri" panose="020F0502020204030204" pitchFamily="34" charset="0"/>
                  <a:ea typeface="宋体" charset="-122"/>
                  <a:cs typeface="Calibri" panose="020F0502020204030204" pitchFamily="34" charset="0"/>
                </a:rPr>
                <a:t>Look for the </a:t>
              </a:r>
              <a:r>
                <a:rPr kumimoji="0" lang="en-GB" sz="2400" b="1" i="1" u="none" strike="noStrike" kern="0" cap="none" spc="0" normalizeH="0" baseline="0" noProof="0" dirty="0">
                  <a:ln>
                    <a:noFill/>
                  </a:ln>
                  <a:solidFill>
                    <a:srgbClr val="000000"/>
                  </a:solidFill>
                  <a:effectLst/>
                  <a:uLnTx/>
                  <a:uFillTx/>
                  <a:latin typeface="Calibri" panose="020F0502020204030204" pitchFamily="34" charset="0"/>
                  <a:ea typeface="宋体" charset="-122"/>
                  <a:cs typeface="Calibri" panose="020F0502020204030204" pitchFamily="34" charset="0"/>
                </a:rPr>
                <a:t>cause</a:t>
              </a:r>
              <a:r>
                <a:rPr kumimoji="0" lang="en-GB" sz="2400" b="1" i="0" u="none" strike="noStrike" kern="0" cap="none" spc="0" normalizeH="0" baseline="0" noProof="0" dirty="0">
                  <a:ln>
                    <a:noFill/>
                  </a:ln>
                  <a:solidFill>
                    <a:srgbClr val="FFFFFF"/>
                  </a:solidFill>
                  <a:effectLst/>
                  <a:uLnTx/>
                  <a:uFillTx/>
                  <a:latin typeface="Calibri" panose="020F0502020204030204" pitchFamily="34" charset="0"/>
                  <a:ea typeface="宋体" charset="-122"/>
                  <a:cs typeface="Calibri" panose="020F0502020204030204" pitchFamily="34" charset="0"/>
                </a:rPr>
                <a:t> of HRR loss</a:t>
              </a:r>
              <a:r>
                <a:rPr kumimoji="0" lang="en-GB" sz="2400" b="1" i="0" u="none" strike="noStrike" kern="0" cap="none" spc="0" normalizeH="0" baseline="30000" noProof="0" dirty="0">
                  <a:ln>
                    <a:noFill/>
                  </a:ln>
                  <a:solidFill>
                    <a:srgbClr val="FFFFFF"/>
                  </a:solidFill>
                  <a:effectLst/>
                  <a:uLnTx/>
                  <a:uFillTx/>
                  <a:latin typeface="Calibri" panose="020F0502020204030204" pitchFamily="34" charset="0"/>
                  <a:ea typeface="宋体" charset="-122"/>
                  <a:cs typeface="Calibri" panose="020F0502020204030204" pitchFamily="34" charset="0"/>
                </a:rPr>
                <a:t>1</a:t>
              </a:r>
            </a:p>
            <a:p>
              <a:pPr marL="0" marR="0" lvl="0" indent="0" algn="ctr" defTabSz="914354" rtl="0" eaLnBrk="1" fontAlgn="base" latinLnBrk="0" hangingPunct="1">
                <a:lnSpc>
                  <a:spcPct val="100000"/>
                </a:lnSpc>
                <a:spcBef>
                  <a:spcPct val="0"/>
                </a:spcBef>
                <a:spcAft>
                  <a:spcPts val="0"/>
                </a:spcAft>
                <a:buClrTx/>
                <a:buSzTx/>
                <a:buFontTx/>
                <a:buNone/>
                <a:tabLst/>
                <a:defRPr/>
              </a:pPr>
              <a:endParaRPr kumimoji="0" lang="en-GB" sz="1800" b="1" i="0" u="none" strike="noStrike" kern="0" cap="none" spc="0" normalizeH="0" baseline="0" noProof="0" dirty="0">
                <a:ln>
                  <a:noFill/>
                </a:ln>
                <a:solidFill>
                  <a:srgbClr val="FFFFFF"/>
                </a:solidFill>
                <a:effectLst/>
                <a:uLnTx/>
                <a:uFillTx/>
                <a:latin typeface="Calibri" panose="020F0502020204030204" pitchFamily="34" charset="0"/>
                <a:ea typeface="宋体" charset="-122"/>
                <a:cs typeface="Calibri" panose="020F0502020204030204" pitchFamily="34" charset="0"/>
              </a:endParaRPr>
            </a:p>
            <a:p>
              <a:pPr marL="0" marR="0" lvl="0" indent="0" algn="ctr" defTabSz="914354" rtl="0" eaLnBrk="1" fontAlgn="base" latinLnBrk="0" hangingPunct="1">
                <a:lnSpc>
                  <a:spcPct val="100000"/>
                </a:lnSpc>
                <a:spcBef>
                  <a:spcPct val="0"/>
                </a:spcBef>
                <a:spcAft>
                  <a:spcPts val="0"/>
                </a:spcAft>
                <a:buClrTx/>
                <a:buSzTx/>
                <a:buFontTx/>
                <a:buNone/>
                <a:tabLst/>
                <a:defRPr/>
              </a:pPr>
              <a:r>
                <a:rPr kumimoji="0" lang="en-GB" sz="1800" b="1" i="0" u="none" strike="noStrike" kern="0" cap="none" spc="0" normalizeH="0" baseline="0" noProof="0" dirty="0">
                  <a:ln>
                    <a:noFill/>
                  </a:ln>
                  <a:solidFill>
                    <a:srgbClr val="FFFFFF"/>
                  </a:solidFill>
                  <a:effectLst/>
                  <a:uLnTx/>
                  <a:uFillTx/>
                  <a:latin typeface="Calibri" panose="020F0502020204030204" pitchFamily="34" charset="0"/>
                  <a:ea typeface="宋体" charset="-122"/>
                  <a:cs typeface="Calibri" panose="020F0502020204030204" pitchFamily="34" charset="0"/>
                </a:rPr>
                <a:t>Identify pathogenic </a:t>
              </a:r>
              <a:r>
                <a:rPr kumimoji="0" lang="en-GB" sz="1800" b="1" i="0" u="none" strike="noStrike" kern="0" cap="none" spc="0" normalizeH="0" baseline="0" noProof="0" dirty="0">
                  <a:ln>
                    <a:noFill/>
                  </a:ln>
                  <a:solidFill>
                    <a:srgbClr val="000000"/>
                  </a:solidFill>
                  <a:effectLst/>
                  <a:uLnTx/>
                  <a:uFillTx/>
                  <a:latin typeface="Calibri" panose="020F0502020204030204" pitchFamily="34" charset="0"/>
                  <a:ea typeface="宋体" charset="-122"/>
                  <a:cs typeface="Calibri" panose="020F0502020204030204" pitchFamily="34" charset="0"/>
                </a:rPr>
                <a:t>mutations in HRR genes</a:t>
              </a:r>
              <a:r>
                <a:rPr kumimoji="0" lang="en-GB" sz="1800" b="1" i="0" u="none" strike="noStrike" kern="0" cap="none" spc="0" normalizeH="0" baseline="30000" noProof="0" dirty="0">
                  <a:ln>
                    <a:noFill/>
                  </a:ln>
                  <a:solidFill>
                    <a:srgbClr val="000000"/>
                  </a:solidFill>
                  <a:effectLst/>
                  <a:uLnTx/>
                  <a:uFillTx/>
                  <a:latin typeface="Calibri" panose="020F0502020204030204" pitchFamily="34" charset="0"/>
                  <a:ea typeface="宋体" charset="-122"/>
                  <a:cs typeface="Calibri" panose="020F0502020204030204" pitchFamily="34" charset="0"/>
                </a:rPr>
                <a:t>1</a:t>
              </a:r>
              <a:br>
                <a:rPr kumimoji="0" lang="en-GB" sz="1800" b="1" i="0" u="none" strike="noStrike" kern="0" cap="none" spc="0" normalizeH="0" baseline="0" noProof="0" dirty="0">
                  <a:ln>
                    <a:noFill/>
                  </a:ln>
                  <a:solidFill>
                    <a:srgbClr val="FFFFFF"/>
                  </a:solidFill>
                  <a:effectLst/>
                  <a:uLnTx/>
                  <a:uFillTx/>
                  <a:latin typeface="Calibri" panose="020F0502020204030204" pitchFamily="34" charset="0"/>
                  <a:ea typeface="宋体" charset="-122"/>
                  <a:cs typeface="Calibri" panose="020F0502020204030204" pitchFamily="34" charset="0"/>
                </a:rPr>
              </a:br>
              <a:endParaRPr kumimoji="0" lang="en-GB" sz="1800" b="1" i="0" u="none" strike="noStrike" kern="0" cap="none" spc="0" normalizeH="0" baseline="0" noProof="0" dirty="0">
                <a:ln>
                  <a:noFill/>
                </a:ln>
                <a:solidFill>
                  <a:srgbClr val="FFFFFF"/>
                </a:solidFill>
                <a:effectLst/>
                <a:uLnTx/>
                <a:uFillTx/>
                <a:latin typeface="Calibri" panose="020F0502020204030204" pitchFamily="34" charset="0"/>
                <a:ea typeface="宋体" charset="-122"/>
                <a:cs typeface="Calibri" panose="020F0502020204030204" pitchFamily="34" charset="0"/>
              </a:endParaRPr>
            </a:p>
            <a:p>
              <a:pPr marL="0" marR="0" lvl="0" indent="0" algn="ctr" defTabSz="914354" rtl="0" eaLnBrk="1" fontAlgn="base" latinLnBrk="0" hangingPunct="1">
                <a:lnSpc>
                  <a:spcPct val="100000"/>
                </a:lnSpc>
                <a:spcBef>
                  <a:spcPct val="0"/>
                </a:spcBef>
                <a:spcAft>
                  <a:spcPts val="0"/>
                </a:spcAft>
                <a:buClrTx/>
                <a:buSzTx/>
                <a:buFontTx/>
                <a:buNone/>
                <a:tabLst/>
                <a:defRPr/>
              </a:pPr>
              <a:r>
                <a:rPr kumimoji="0" lang="en-GB" sz="1800" b="1" i="1"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Includes BRCA testing</a:t>
              </a:r>
              <a:r>
                <a:rPr kumimoji="0" lang="en-GB" sz="1800" b="1" i="1" u="none" strike="noStrike" kern="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7" name="Rounded Rectangle 13">
              <a:extLst>
                <a:ext uri="{FF2B5EF4-FFF2-40B4-BE49-F238E27FC236}">
                  <a16:creationId xmlns:a16="http://schemas.microsoft.com/office/drawing/2014/main" id="{7F5B3F1B-5413-4409-9BC8-BB3E11FDAB7C}"/>
                </a:ext>
              </a:extLst>
            </p:cNvPr>
            <p:cNvSpPr/>
            <p:nvPr/>
          </p:nvSpPr>
          <p:spPr bwMode="auto">
            <a:xfrm>
              <a:off x="6076674" y="1866996"/>
              <a:ext cx="5070300" cy="1935007"/>
            </a:xfrm>
            <a:prstGeom prst="roundRect">
              <a:avLst>
                <a:gd name="adj" fmla="val 0"/>
              </a:avLst>
            </a:prstGeom>
            <a:solidFill>
              <a:schemeClr val="accent2"/>
            </a:solidFill>
            <a:ln w="9525" cap="flat" cmpd="sng" algn="ctr">
              <a:noFill/>
              <a:prstDash val="solid"/>
              <a:round/>
              <a:headEnd type="none" w="med" len="med"/>
              <a:tailEnd type="none" w="med" len="med"/>
            </a:ln>
            <a:effectLst/>
          </p:spPr>
          <p:txBody>
            <a:bodyPr vert="horz" wrap="square" lIns="68580" tIns="34291" rIns="68580" bIns="34291" numCol="1" rtlCol="0" anchor="ctr" anchorCtr="0" compatLnSpc="1">
              <a:prstTxWarp prst="textNoShape">
                <a:avLst/>
              </a:prstTxWarp>
            </a:bodyPr>
            <a:lstStyle/>
            <a:p>
              <a:pPr marL="0" marR="0" lvl="0" indent="0" algn="ctr" defTabSz="914354" rtl="0" eaLnBrk="1" fontAlgn="base" latinLnBrk="0" hangingPunct="1">
                <a:lnSpc>
                  <a:spcPct val="100000"/>
                </a:lnSpc>
                <a:spcBef>
                  <a:spcPct val="0"/>
                </a:spcBef>
                <a:spcAft>
                  <a:spcPts val="0"/>
                </a:spcAft>
                <a:buClrTx/>
                <a:buSzTx/>
                <a:buFontTx/>
                <a:buNone/>
                <a:tabLst/>
                <a:defRPr/>
              </a:pPr>
              <a:r>
                <a:rPr kumimoji="0" lang="en-GB" sz="2400" b="0" i="0" u="none" strike="noStrike" kern="0" cap="none" spc="0" normalizeH="0" baseline="0" noProof="0" dirty="0">
                  <a:ln>
                    <a:noFill/>
                  </a:ln>
                  <a:solidFill>
                    <a:srgbClr val="FFFFFF"/>
                  </a:solidFill>
                  <a:effectLst/>
                  <a:uLnTx/>
                  <a:uFillTx/>
                  <a:latin typeface="Calibri" panose="020F0502020204030204" pitchFamily="34" charset="0"/>
                  <a:ea typeface="宋体" charset="-122"/>
                  <a:cs typeface="Calibri" panose="020F0502020204030204" pitchFamily="34" charset="0"/>
                </a:rPr>
                <a:t>Look for the</a:t>
              </a:r>
              <a:r>
                <a:rPr kumimoji="0" lang="en-GB" sz="2400" b="1" i="1" u="none" strike="noStrike" kern="0" cap="none" spc="0" normalizeH="0" baseline="0" noProof="0" dirty="0">
                  <a:ln>
                    <a:noFill/>
                  </a:ln>
                  <a:solidFill>
                    <a:srgbClr val="FFFFFF"/>
                  </a:solidFill>
                  <a:effectLst/>
                  <a:uLnTx/>
                  <a:uFillTx/>
                  <a:latin typeface="Calibri" panose="020F0502020204030204" pitchFamily="34" charset="0"/>
                  <a:ea typeface="宋体" charset="-122"/>
                  <a:cs typeface="Calibri" panose="020F0502020204030204" pitchFamily="34" charset="0"/>
                </a:rPr>
                <a:t> </a:t>
              </a:r>
              <a:r>
                <a:rPr kumimoji="0" lang="en-GB" sz="2400" b="1" i="1" u="none" strike="noStrike" kern="0" cap="none" spc="0" normalizeH="0" baseline="0" noProof="0" dirty="0">
                  <a:ln>
                    <a:noFill/>
                  </a:ln>
                  <a:solidFill>
                    <a:srgbClr val="000000"/>
                  </a:solidFill>
                  <a:effectLst/>
                  <a:uLnTx/>
                  <a:uFillTx/>
                  <a:latin typeface="Calibri" panose="020F0502020204030204" pitchFamily="34" charset="0"/>
                  <a:ea typeface="宋体" charset="-122"/>
                  <a:cs typeface="Calibri" panose="020F0502020204030204" pitchFamily="34" charset="0"/>
                </a:rPr>
                <a:t>effect </a:t>
              </a:r>
              <a:r>
                <a:rPr kumimoji="0" lang="en-GB" sz="2400" b="0" i="0" u="none" strike="noStrike" kern="0" cap="none" spc="0" normalizeH="0" baseline="0" noProof="0" dirty="0">
                  <a:ln>
                    <a:noFill/>
                  </a:ln>
                  <a:solidFill>
                    <a:srgbClr val="000000"/>
                  </a:solidFill>
                  <a:effectLst/>
                  <a:uLnTx/>
                  <a:uFillTx/>
                  <a:latin typeface="Calibri" panose="020F0502020204030204" pitchFamily="34" charset="0"/>
                  <a:ea typeface="宋体" charset="-122"/>
                  <a:cs typeface="Calibri" panose="020F0502020204030204" pitchFamily="34" charset="0"/>
                </a:rPr>
                <a:t>of HRR loss</a:t>
              </a:r>
              <a:r>
                <a:rPr kumimoji="0" lang="en-GB" sz="2400" b="0" i="0" u="none" strike="noStrike" kern="0" cap="none" spc="0" normalizeH="0" baseline="30000" noProof="0" dirty="0">
                  <a:ln>
                    <a:noFill/>
                  </a:ln>
                  <a:solidFill>
                    <a:srgbClr val="000000"/>
                  </a:solidFill>
                  <a:effectLst/>
                  <a:uLnTx/>
                  <a:uFillTx/>
                  <a:latin typeface="Calibri" panose="020F0502020204030204" pitchFamily="34" charset="0"/>
                  <a:ea typeface="宋体" charset="-122"/>
                  <a:cs typeface="Calibri" panose="020F0502020204030204" pitchFamily="34" charset="0"/>
                </a:rPr>
                <a:t>1</a:t>
              </a:r>
              <a:endParaRPr kumimoji="0" lang="en-GB" sz="2400" b="0" i="0" u="none" strike="noStrike" kern="0" cap="none" spc="0" normalizeH="0" baseline="0" noProof="0" dirty="0">
                <a:ln>
                  <a:noFill/>
                </a:ln>
                <a:solidFill>
                  <a:srgbClr val="000000"/>
                </a:solidFill>
                <a:effectLst/>
                <a:uLnTx/>
                <a:uFillTx/>
                <a:latin typeface="Calibri" panose="020F0502020204030204" pitchFamily="34" charset="0"/>
                <a:ea typeface="宋体" charset="-122"/>
                <a:cs typeface="Calibri" panose="020F0502020204030204" pitchFamily="34" charset="0"/>
              </a:endParaRPr>
            </a:p>
            <a:p>
              <a:pPr marL="0" marR="0" lvl="0" indent="0" algn="ctr" defTabSz="914354" rtl="0" eaLnBrk="1" fontAlgn="base" latinLnBrk="0" hangingPunct="1">
                <a:lnSpc>
                  <a:spcPct val="100000"/>
                </a:lnSpc>
                <a:spcBef>
                  <a:spcPct val="0"/>
                </a:spcBef>
                <a:spcAft>
                  <a:spcPts val="0"/>
                </a:spcAft>
                <a:buClrTx/>
                <a:buSzTx/>
                <a:buFontTx/>
                <a:buNone/>
                <a:tabLst/>
                <a:defRPr/>
              </a:pPr>
              <a:r>
                <a:rPr kumimoji="0" lang="en-GB" sz="1800" b="0" i="0" u="none" strike="noStrike" kern="0" cap="none" spc="0" normalizeH="0" baseline="0" noProof="0" dirty="0">
                  <a:ln>
                    <a:noFill/>
                  </a:ln>
                  <a:solidFill>
                    <a:srgbClr val="FFFFFF"/>
                  </a:solidFill>
                  <a:effectLst/>
                  <a:uLnTx/>
                  <a:uFillTx/>
                  <a:latin typeface="Calibri" panose="020F0502020204030204" pitchFamily="34" charset="0"/>
                  <a:ea typeface="宋体" charset="-122"/>
                  <a:cs typeface="Calibri" panose="020F0502020204030204" pitchFamily="34" charset="0"/>
                </a:rPr>
                <a:t> </a:t>
              </a:r>
            </a:p>
            <a:p>
              <a:pPr marL="0" marR="0" lvl="0" indent="0" algn="ctr" defTabSz="914354" rtl="0" eaLnBrk="1" fontAlgn="base" latinLnBrk="0" hangingPunct="1">
                <a:lnSpc>
                  <a:spcPct val="100000"/>
                </a:lnSpc>
                <a:spcBef>
                  <a:spcPct val="0"/>
                </a:spcBef>
                <a:spcAft>
                  <a:spcPts val="0"/>
                </a:spcAft>
                <a:buClrTx/>
                <a:buSzTx/>
                <a:buFontTx/>
                <a:buNone/>
                <a:tabLst/>
                <a:defRPr/>
              </a:pPr>
              <a:r>
                <a:rPr kumimoji="0" lang="en-GB" sz="1800" b="1" i="0" u="none" strike="noStrike" kern="0" cap="none" spc="0" normalizeH="0" baseline="0" noProof="0" dirty="0">
                  <a:ln>
                    <a:noFill/>
                  </a:ln>
                  <a:solidFill>
                    <a:srgbClr val="000000"/>
                  </a:solidFill>
                  <a:effectLst/>
                  <a:uLnTx/>
                  <a:uFillTx/>
                  <a:latin typeface="Calibri" panose="020F0502020204030204" pitchFamily="34" charset="0"/>
                  <a:ea typeface="宋体" charset="-122"/>
                  <a:cs typeface="Calibri" panose="020F0502020204030204" pitchFamily="34" charset="0"/>
                </a:rPr>
                <a:t>Quantify genomic aberrations </a:t>
              </a:r>
              <a:br>
                <a:rPr kumimoji="0" lang="en-GB" sz="1800" b="1" i="0" u="none" strike="noStrike" kern="0" cap="none" spc="0" normalizeH="0" baseline="0" noProof="0" dirty="0">
                  <a:ln>
                    <a:noFill/>
                  </a:ln>
                  <a:solidFill>
                    <a:srgbClr val="000000"/>
                  </a:solidFill>
                  <a:effectLst/>
                  <a:uLnTx/>
                  <a:uFillTx/>
                  <a:latin typeface="Calibri" panose="020F0502020204030204" pitchFamily="34" charset="0"/>
                  <a:ea typeface="宋体" charset="-122"/>
                  <a:cs typeface="Calibri" panose="020F0502020204030204" pitchFamily="34" charset="0"/>
                </a:rPr>
              </a:br>
              <a:r>
                <a:rPr kumimoji="0" lang="en-GB" sz="1800" b="1" i="0" u="none" strike="noStrike" kern="0" cap="none" spc="0" normalizeH="0" baseline="0" noProof="0" dirty="0">
                  <a:ln>
                    <a:noFill/>
                  </a:ln>
                  <a:solidFill>
                    <a:srgbClr val="FFFFFF"/>
                  </a:solidFill>
                  <a:effectLst/>
                  <a:uLnTx/>
                  <a:uFillTx/>
                  <a:latin typeface="Calibri" panose="020F0502020204030204" pitchFamily="34" charset="0"/>
                  <a:ea typeface="宋体" charset="-122"/>
                  <a:cs typeface="Calibri" panose="020F0502020204030204" pitchFamily="34" charset="0"/>
                </a:rPr>
                <a:t>that are characteristic of homologous recombination deficiency</a:t>
              </a:r>
              <a:r>
                <a:rPr kumimoji="0" lang="en-GB" sz="1800" b="1" i="0" u="none" strike="noStrike" kern="0" cap="none" spc="0" normalizeH="0" baseline="30000" noProof="0" dirty="0">
                  <a:ln>
                    <a:noFill/>
                  </a:ln>
                  <a:solidFill>
                    <a:srgbClr val="FFFFFF"/>
                  </a:solidFill>
                  <a:effectLst/>
                  <a:uLnTx/>
                  <a:uFillTx/>
                  <a:latin typeface="Calibri" panose="020F0502020204030204" pitchFamily="34" charset="0"/>
                  <a:ea typeface="宋体" charset="-122"/>
                  <a:cs typeface="Calibri" panose="020F0502020204030204" pitchFamily="34" charset="0"/>
                </a:rPr>
                <a:t>1</a:t>
              </a:r>
              <a:endParaRPr kumimoji="0" lang="en-GB" sz="1800" b="1" i="0" u="none" strike="noStrike" kern="0" cap="none" spc="0" normalizeH="0" baseline="0" noProof="0" dirty="0">
                <a:ln>
                  <a:noFill/>
                </a:ln>
                <a:solidFill>
                  <a:srgbClr val="FFFFFF"/>
                </a:solidFill>
                <a:effectLst/>
                <a:uLnTx/>
                <a:uFillTx/>
                <a:latin typeface="Calibri" panose="020F0502020204030204" pitchFamily="34" charset="0"/>
                <a:ea typeface="宋体" charset="-122"/>
                <a:cs typeface="Calibri" panose="020F0502020204030204" pitchFamily="34" charset="0"/>
              </a:endParaRPr>
            </a:p>
            <a:p>
              <a:pPr marL="0" marR="0" lvl="0" indent="0" algn="ctr" defTabSz="914354" rtl="0" eaLnBrk="1" fontAlgn="base" latinLnBrk="0" hangingPunct="1">
                <a:lnSpc>
                  <a:spcPct val="100000"/>
                </a:lnSpc>
                <a:spcBef>
                  <a:spcPct val="0"/>
                </a:spcBef>
                <a:spcAft>
                  <a:spcPts val="0"/>
                </a:spcAft>
                <a:buClrTx/>
                <a:buSzTx/>
                <a:buFontTx/>
                <a:buNone/>
                <a:tabLst/>
                <a:defRPr/>
              </a:pPr>
              <a:r>
                <a:rPr kumimoji="0" lang="en-GB" sz="1800" b="1" i="1"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Typically included BRCA testing</a:t>
              </a:r>
              <a:r>
                <a:rPr kumimoji="0" lang="en-GB" sz="1800" b="1" i="1" u="none" strike="noStrike" kern="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8" name="Rounded Rectangle 6">
              <a:extLst>
                <a:ext uri="{FF2B5EF4-FFF2-40B4-BE49-F238E27FC236}">
                  <a16:creationId xmlns:a16="http://schemas.microsoft.com/office/drawing/2014/main" id="{020B92B4-ED88-4B77-98BE-03AC42852610}"/>
                </a:ext>
              </a:extLst>
            </p:cNvPr>
            <p:cNvSpPr/>
            <p:nvPr/>
          </p:nvSpPr>
          <p:spPr bwMode="auto">
            <a:xfrm>
              <a:off x="392624" y="1465898"/>
              <a:ext cx="5070300" cy="401099"/>
            </a:xfrm>
            <a:prstGeom prst="rect">
              <a:avLst/>
            </a:prstGeom>
            <a:solidFill>
              <a:schemeClr val="accent3"/>
            </a:solidFill>
            <a:ln w="25400" cap="flat" cmpd="sng" algn="ctr">
              <a:noFill/>
              <a:prstDash val="solid"/>
              <a:headEnd type="none" w="med" len="med"/>
              <a:tailEnd type="none" w="med" len="med"/>
            </a:ln>
            <a:effectLst/>
          </p:spPr>
          <p:txBody>
            <a:bodyPr vert="horz" wrap="square" lIns="68580" tIns="34291" rIns="68580" bIns="34291" numCol="1" rtlCol="0" anchor="ctr" anchorCtr="0" compatLnSpc="1">
              <a:prstTxWarp prst="textNoShape">
                <a:avLst/>
              </a:prstTxWarp>
            </a:bodyPr>
            <a:lstStyle/>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GB" sz="2400" b="1" i="0" u="none" strike="noStrike" kern="0" cap="none" spc="0" normalizeH="0" baseline="0" noProof="0" dirty="0">
                  <a:ln>
                    <a:noFill/>
                  </a:ln>
                  <a:solidFill>
                    <a:prstClr val="white"/>
                  </a:solidFill>
                  <a:effectLst/>
                  <a:uLnTx/>
                  <a:uFillTx/>
                  <a:latin typeface="Calibri" panose="020F0502020204030204" pitchFamily="34" charset="0"/>
                  <a:ea typeface="宋体" charset="-122"/>
                  <a:cs typeface="Calibri" panose="020F0502020204030204" pitchFamily="34" charset="0"/>
                </a:rPr>
                <a:t>HRR Gene Panel Test</a:t>
              </a:r>
            </a:p>
          </p:txBody>
        </p:sp>
        <p:sp>
          <p:nvSpPr>
            <p:cNvPr id="9" name="Rounded Rectangle 7">
              <a:extLst>
                <a:ext uri="{FF2B5EF4-FFF2-40B4-BE49-F238E27FC236}">
                  <a16:creationId xmlns:a16="http://schemas.microsoft.com/office/drawing/2014/main" id="{EF942708-4FB4-471C-A000-2EFEC48BF186}"/>
                </a:ext>
              </a:extLst>
            </p:cNvPr>
            <p:cNvSpPr/>
            <p:nvPr/>
          </p:nvSpPr>
          <p:spPr bwMode="auto">
            <a:xfrm>
              <a:off x="6076674" y="1465898"/>
              <a:ext cx="5070300" cy="401099"/>
            </a:xfrm>
            <a:prstGeom prst="rect">
              <a:avLst/>
            </a:prstGeom>
            <a:solidFill>
              <a:schemeClr val="accent1"/>
            </a:solidFill>
            <a:ln w="25400" cap="flat" cmpd="sng" algn="ctr">
              <a:noFill/>
              <a:prstDash val="solid"/>
              <a:headEnd type="none" w="med" len="med"/>
              <a:tailEnd type="none" w="med" len="med"/>
            </a:ln>
            <a:effectLst/>
          </p:spPr>
          <p:txBody>
            <a:bodyPr vert="horz" wrap="square" lIns="68580" tIns="34291" rIns="68580" bIns="34291" numCol="1" rtlCol="0" anchor="ctr" anchorCtr="0" compatLnSpc="1">
              <a:prstTxWarp prst="textNoShape">
                <a:avLst/>
              </a:prstTxWarp>
            </a:bodyPr>
            <a:lstStyle/>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GB" sz="2400" b="1" i="0" u="none" strike="noStrike" kern="0" cap="none" spc="0" normalizeH="0" baseline="0" noProof="0" dirty="0">
                  <a:ln>
                    <a:noFill/>
                  </a:ln>
                  <a:solidFill>
                    <a:prstClr val="white"/>
                  </a:solidFill>
                  <a:effectLst/>
                  <a:uLnTx/>
                  <a:uFillTx/>
                  <a:latin typeface="Calibri" panose="020F0502020204030204" pitchFamily="34" charset="0"/>
                  <a:ea typeface="宋体" charset="-122"/>
                  <a:cs typeface="Calibri" panose="020F0502020204030204" pitchFamily="34" charset="0"/>
                </a:rPr>
                <a:t>HRD Genomic Instability</a:t>
              </a:r>
            </a:p>
          </p:txBody>
        </p:sp>
        <p:sp>
          <p:nvSpPr>
            <p:cNvPr id="10" name="Content Placeholder 3">
              <a:extLst>
                <a:ext uri="{FF2B5EF4-FFF2-40B4-BE49-F238E27FC236}">
                  <a16:creationId xmlns:a16="http://schemas.microsoft.com/office/drawing/2014/main" id="{3C289A2E-D172-46C4-9C47-5B92F27C66E2}"/>
                </a:ext>
              </a:extLst>
            </p:cNvPr>
            <p:cNvSpPr txBox="1">
              <a:spLocks/>
            </p:cNvSpPr>
            <p:nvPr/>
          </p:nvSpPr>
          <p:spPr>
            <a:xfrm>
              <a:off x="10063403" y="3890332"/>
              <a:ext cx="1074292" cy="414951"/>
            </a:xfrm>
            <a:prstGeom prst="rect">
              <a:avLst/>
            </a:prstGeom>
          </p:spPr>
          <p:txBody>
            <a:bodyPr/>
            <a:lstStyle>
              <a:lvl1pPr marL="135000" indent="-135000" algn="l" defTabSz="457200" rtl="0" eaLnBrk="1" latinLnBrk="0" hangingPunct="1">
                <a:lnSpc>
                  <a:spcPct val="150000"/>
                </a:lnSpc>
                <a:spcBef>
                  <a:spcPts val="0"/>
                </a:spcBef>
                <a:buClr>
                  <a:srgbClr val="830051"/>
                </a:buClr>
                <a:buFont typeface="Arial" pitchFamily="34" charset="0"/>
                <a:buChar char="•"/>
                <a:defRPr sz="1800" kern="1200">
                  <a:solidFill>
                    <a:schemeClr val="tx1"/>
                  </a:solidFill>
                  <a:latin typeface="Arial" pitchFamily="34" charset="0"/>
                  <a:ea typeface="+mn-ea"/>
                  <a:cs typeface="Arial" pitchFamily="34" charset="0"/>
                </a:defRPr>
              </a:lvl1pPr>
              <a:lvl2pPr marL="645750" indent="-285750" algn="l" defTabSz="457200" rtl="0" eaLnBrk="1" latinLnBrk="0" hangingPunct="1">
                <a:lnSpc>
                  <a:spcPct val="150000"/>
                </a:lnSpc>
                <a:spcBef>
                  <a:spcPts val="0"/>
                </a:spcBef>
                <a:buFont typeface="Arial"/>
                <a:buChar char="–"/>
                <a:defRPr lang="en-GB" sz="1800" kern="1200" baseline="0" noProof="0" dirty="0" smtClean="0">
                  <a:solidFill>
                    <a:schemeClr val="tx1"/>
                  </a:solidFill>
                  <a:latin typeface="Arial" pitchFamily="34" charset="0"/>
                  <a:ea typeface="+mn-ea"/>
                  <a:cs typeface="Arial" pitchFamily="34" charset="0"/>
                </a:defRPr>
              </a:lvl2pPr>
              <a:lvl3pPr marL="1143000" indent="-228600" algn="l" defTabSz="457200" rtl="0" eaLnBrk="1" latinLnBrk="0" hangingPunct="1">
                <a:spcBef>
                  <a:spcPct val="20000"/>
                </a:spcBef>
                <a:buFont typeface="Arial"/>
                <a:buChar char="•"/>
                <a:defRPr sz="1050" kern="1200" baseline="0">
                  <a:solidFill>
                    <a:schemeClr val="tx1"/>
                  </a:solidFill>
                  <a:latin typeface="Arial" pitchFamily="34" charset="0"/>
                  <a:ea typeface="+mn-ea"/>
                  <a:cs typeface="Arial" pitchFamily="34" charset="0"/>
                </a:defRPr>
              </a:lvl3pPr>
              <a:lvl4pPr marL="467100" indent="-135000" algn="l" defTabSz="457200" rtl="0" eaLnBrk="1" latinLnBrk="0" hangingPunct="1">
                <a:spcBef>
                  <a:spcPct val="20000"/>
                </a:spcBef>
                <a:buFont typeface="Arial"/>
                <a:buChar char="–"/>
                <a:defRPr sz="1050" kern="1200">
                  <a:solidFill>
                    <a:schemeClr val="tx1"/>
                  </a:solidFill>
                  <a:latin typeface="Arial" pitchFamily="34" charset="0"/>
                  <a:ea typeface="+mn-ea"/>
                  <a:cs typeface="Arial" pitchFamily="34" charset="0"/>
                </a:defRPr>
              </a:lvl4pPr>
              <a:lvl5pPr marL="467100" indent="-228600" algn="l" defTabSz="457200" rtl="0" eaLnBrk="1" latinLnBrk="0" hangingPunct="1">
                <a:spcBef>
                  <a:spcPct val="20000"/>
                </a:spcBef>
                <a:buFont typeface="Arial"/>
                <a:buChar char="»"/>
                <a:defRPr sz="105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Arial" pitchFamily="34" charset="0"/>
                  <a:ea typeface="+mn-ea"/>
                  <a:cs typeface="Arial" pitchFamily="34" charset="0"/>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r" defTabSz="457178" rtl="0" eaLnBrk="1" fontAlgn="auto" latinLnBrk="0" hangingPunct="1">
                <a:lnSpc>
                  <a:spcPct val="114000"/>
                </a:lnSpc>
                <a:spcBef>
                  <a:spcPts val="0"/>
                </a:spcBef>
                <a:spcAft>
                  <a:spcPts val="0"/>
                </a:spcAft>
                <a:buClr>
                  <a:srgbClr val="830051"/>
                </a:buClr>
                <a:buSzTx/>
                <a:buFont typeface="Arial" pitchFamily="34" charset="0"/>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Effects</a:t>
              </a:r>
            </a:p>
          </p:txBody>
        </p:sp>
        <p:sp>
          <p:nvSpPr>
            <p:cNvPr id="11" name="Oval 10">
              <a:extLst>
                <a:ext uri="{FF2B5EF4-FFF2-40B4-BE49-F238E27FC236}">
                  <a16:creationId xmlns:a16="http://schemas.microsoft.com/office/drawing/2014/main" id="{BC9F5426-85C8-4E65-8984-1BF496EA2A0C}"/>
                </a:ext>
              </a:extLst>
            </p:cNvPr>
            <p:cNvSpPr/>
            <p:nvPr/>
          </p:nvSpPr>
          <p:spPr bwMode="auto">
            <a:xfrm>
              <a:off x="9697695" y="4691837"/>
              <a:ext cx="1440000" cy="693879"/>
            </a:xfrm>
            <a:prstGeom prst="ellipse">
              <a:avLst/>
            </a:prstGeom>
            <a:solidFill>
              <a:schemeClr val="accent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Genome</a:t>
              </a:r>
            </a:p>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Instability</a:t>
              </a:r>
              <a:r>
                <a:rPr kumimoji="0" lang="en-US" sz="1400" b="1" i="0" u="none" strike="noStrike" kern="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3</a:t>
              </a:r>
              <a:endPar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 name="Rectangle: Rounded Corners 11">
              <a:extLst>
                <a:ext uri="{FF2B5EF4-FFF2-40B4-BE49-F238E27FC236}">
                  <a16:creationId xmlns:a16="http://schemas.microsoft.com/office/drawing/2014/main" id="{1BB8C5C0-F08E-43CF-9142-9B9BA68EA578}"/>
                </a:ext>
              </a:extLst>
            </p:cNvPr>
            <p:cNvSpPr/>
            <p:nvPr/>
          </p:nvSpPr>
          <p:spPr bwMode="auto">
            <a:xfrm>
              <a:off x="4498664" y="4489601"/>
              <a:ext cx="2520000" cy="1113693"/>
            </a:xfrm>
            <a:prstGeom prst="roundRect">
              <a:avLst/>
            </a:prstGeom>
            <a:solidFill>
              <a:schemeClr val="accent1"/>
            </a:solidFill>
            <a:ln>
              <a:noFill/>
            </a:ln>
            <a:effectLst/>
          </p:spPr>
          <p:txBody>
            <a:bodyPr vert="horz" wrap="none" lIns="91440" tIns="45720" rIns="91440" bIns="45720" numCol="1" rtlCol="0" anchor="ctr" anchorCtr="0" compatLnSpc="1">
              <a:prstTxWarp prst="textNoShape">
                <a:avLst/>
              </a:prstTxWarp>
            </a:bodyPr>
            <a:lstStyle/>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Homologous</a:t>
              </a:r>
              <a:br>
                <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Recombination</a:t>
              </a:r>
              <a:br>
                <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Deficiency</a:t>
              </a:r>
              <a:r>
                <a:rPr kumimoji="0" lang="en-US" sz="1800" b="0" i="0" u="none" strike="noStrike" kern="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13" name="Oval 12">
              <a:extLst>
                <a:ext uri="{FF2B5EF4-FFF2-40B4-BE49-F238E27FC236}">
                  <a16:creationId xmlns:a16="http://schemas.microsoft.com/office/drawing/2014/main" id="{8776DC40-BBC4-4490-857C-F6AA0A2E7A91}"/>
                </a:ext>
              </a:extLst>
            </p:cNvPr>
            <p:cNvSpPr/>
            <p:nvPr/>
          </p:nvSpPr>
          <p:spPr bwMode="auto">
            <a:xfrm>
              <a:off x="2223501" y="4688812"/>
              <a:ext cx="1440000" cy="699928"/>
            </a:xfrm>
            <a:prstGeom prst="ellipse">
              <a:avLst/>
            </a:prstGeom>
            <a:solidFill>
              <a:schemeClr val="accent3"/>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HRR</a:t>
              </a:r>
            </a:p>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Deficiency</a:t>
              </a:r>
              <a:r>
                <a:rPr kumimoji="0" lang="en-US" sz="1400" b="0" i="0" u="none" strike="noStrike" kern="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14" name="Rectangle: Rounded Corners 13">
              <a:extLst>
                <a:ext uri="{FF2B5EF4-FFF2-40B4-BE49-F238E27FC236}">
                  <a16:creationId xmlns:a16="http://schemas.microsoft.com/office/drawing/2014/main" id="{CD904182-80BA-4694-AFDC-FEBA17C98133}"/>
                </a:ext>
              </a:extLst>
            </p:cNvPr>
            <p:cNvSpPr/>
            <p:nvPr/>
          </p:nvSpPr>
          <p:spPr bwMode="auto">
            <a:xfrm>
              <a:off x="398970" y="4749273"/>
              <a:ext cx="1398593" cy="579007"/>
            </a:xfrm>
            <a:prstGeom prst="roundRect">
              <a:avLst/>
            </a:prstGeom>
            <a:solidFill>
              <a:schemeClr val="accent3">
                <a:lumMod val="60000"/>
                <a:lumOff val="40000"/>
              </a:schemeClr>
            </a:solidFill>
            <a:ln>
              <a:noFill/>
            </a:ln>
            <a:effectLst/>
          </p:spPr>
          <p:txBody>
            <a:bodyPr vert="horz" wrap="none" lIns="91440" tIns="45720" rIns="91440" bIns="45720" numCol="1" rtlCol="0" anchor="ctr" anchorCtr="0" compatLnSpc="1">
              <a:prstTxWarp prst="textNoShape">
                <a:avLst/>
              </a:prstTxWarp>
            </a:bodyPr>
            <a:lstStyle/>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Genetic</a:t>
              </a:r>
            </a:p>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Mutation</a:t>
              </a:r>
              <a:r>
                <a:rPr kumimoji="0" lang="en-US" sz="1400" b="1" i="0" u="none" strike="noStrike" kern="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3</a:t>
              </a:r>
            </a:p>
          </p:txBody>
        </p:sp>
        <p:cxnSp>
          <p:nvCxnSpPr>
            <p:cNvPr id="15" name="Straight Arrow Connector 14">
              <a:extLst>
                <a:ext uri="{FF2B5EF4-FFF2-40B4-BE49-F238E27FC236}">
                  <a16:creationId xmlns:a16="http://schemas.microsoft.com/office/drawing/2014/main" id="{08E609DD-9B8A-4B07-95F4-694036255CB2}"/>
                </a:ext>
              </a:extLst>
            </p:cNvPr>
            <p:cNvCxnSpPr>
              <a:cxnSpLocks/>
              <a:stCxn id="16" idx="2"/>
              <a:endCxn id="13" idx="0"/>
            </p:cNvCxnSpPr>
            <p:nvPr/>
          </p:nvCxnSpPr>
          <p:spPr bwMode="auto">
            <a:xfrm>
              <a:off x="2941551" y="4488737"/>
              <a:ext cx="1950" cy="200075"/>
            </a:xfrm>
            <a:prstGeom prst="straightConnector1">
              <a:avLst/>
            </a:prstGeom>
            <a:solidFill>
              <a:srgbClr val="68D2DF"/>
            </a:solidFill>
            <a:ln w="22225" cap="flat" cmpd="sng" algn="ctr">
              <a:solidFill>
                <a:srgbClr val="00000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6" name="Rectangle: Rounded Corners 15">
              <a:extLst>
                <a:ext uri="{FF2B5EF4-FFF2-40B4-BE49-F238E27FC236}">
                  <a16:creationId xmlns:a16="http://schemas.microsoft.com/office/drawing/2014/main" id="{7449E4FA-F694-4F57-AAC3-D72159C2C481}"/>
                </a:ext>
              </a:extLst>
            </p:cNvPr>
            <p:cNvSpPr/>
            <p:nvPr/>
          </p:nvSpPr>
          <p:spPr bwMode="auto">
            <a:xfrm>
              <a:off x="2147100" y="4011208"/>
              <a:ext cx="1588901" cy="477529"/>
            </a:xfrm>
            <a:prstGeom prst="roundRect">
              <a:avLst/>
            </a:prstGeom>
            <a:solidFill>
              <a:schemeClr val="accent3">
                <a:lumMod val="60000"/>
                <a:lumOff val="40000"/>
              </a:schemeClr>
            </a:solidFill>
            <a:ln>
              <a:noFill/>
            </a:ln>
            <a:effectLst/>
          </p:spPr>
          <p:txBody>
            <a:bodyPr vert="horz" wrap="none" lIns="91440" tIns="45720" rIns="91440" bIns="45720" numCol="1" rtlCol="0" anchor="ctr" anchorCtr="0" compatLnSpc="1">
              <a:prstTxWarp prst="textNoShape">
                <a:avLst/>
              </a:prstTxWarp>
            </a:bodyPr>
            <a:lstStyle/>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Promoter</a:t>
              </a:r>
            </a:p>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Methylation</a:t>
              </a:r>
              <a:r>
                <a:rPr kumimoji="0" lang="en-US" sz="1400" b="1" i="0" u="none" strike="noStrike" kern="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3</a:t>
              </a:r>
              <a:endPar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 name="Content Placeholder 3">
              <a:extLst>
                <a:ext uri="{FF2B5EF4-FFF2-40B4-BE49-F238E27FC236}">
                  <a16:creationId xmlns:a16="http://schemas.microsoft.com/office/drawing/2014/main" id="{2392D9EC-DFED-4F32-9923-E4A7970716B8}"/>
                </a:ext>
              </a:extLst>
            </p:cNvPr>
            <p:cNvSpPr txBox="1">
              <a:spLocks/>
            </p:cNvSpPr>
            <p:nvPr/>
          </p:nvSpPr>
          <p:spPr>
            <a:xfrm>
              <a:off x="398970" y="3887651"/>
              <a:ext cx="1074292" cy="414951"/>
            </a:xfrm>
            <a:prstGeom prst="rect">
              <a:avLst/>
            </a:prstGeom>
          </p:spPr>
          <p:txBody>
            <a:bodyPr/>
            <a:lstStyle>
              <a:lvl1pPr marL="135000" indent="-135000" algn="l" defTabSz="457200" rtl="0" eaLnBrk="1" latinLnBrk="0" hangingPunct="1">
                <a:lnSpc>
                  <a:spcPct val="150000"/>
                </a:lnSpc>
                <a:spcBef>
                  <a:spcPts val="0"/>
                </a:spcBef>
                <a:buClr>
                  <a:srgbClr val="830051"/>
                </a:buClr>
                <a:buFont typeface="Arial" pitchFamily="34" charset="0"/>
                <a:buChar char="•"/>
                <a:defRPr sz="1800" kern="1200">
                  <a:solidFill>
                    <a:schemeClr val="tx1"/>
                  </a:solidFill>
                  <a:latin typeface="Arial" pitchFamily="34" charset="0"/>
                  <a:ea typeface="+mn-ea"/>
                  <a:cs typeface="Arial" pitchFamily="34" charset="0"/>
                </a:defRPr>
              </a:lvl1pPr>
              <a:lvl2pPr marL="645750" indent="-285750" algn="l" defTabSz="457200" rtl="0" eaLnBrk="1" latinLnBrk="0" hangingPunct="1">
                <a:lnSpc>
                  <a:spcPct val="150000"/>
                </a:lnSpc>
                <a:spcBef>
                  <a:spcPts val="0"/>
                </a:spcBef>
                <a:buFont typeface="Arial"/>
                <a:buChar char="–"/>
                <a:defRPr lang="en-GB" sz="1800" kern="1200" baseline="0" noProof="0" dirty="0" smtClean="0">
                  <a:solidFill>
                    <a:schemeClr val="tx1"/>
                  </a:solidFill>
                  <a:latin typeface="Arial" pitchFamily="34" charset="0"/>
                  <a:ea typeface="+mn-ea"/>
                  <a:cs typeface="Arial" pitchFamily="34" charset="0"/>
                </a:defRPr>
              </a:lvl2pPr>
              <a:lvl3pPr marL="1143000" indent="-228600" algn="l" defTabSz="457200" rtl="0" eaLnBrk="1" latinLnBrk="0" hangingPunct="1">
                <a:spcBef>
                  <a:spcPct val="20000"/>
                </a:spcBef>
                <a:buFont typeface="Arial"/>
                <a:buChar char="•"/>
                <a:defRPr sz="1050" kern="1200" baseline="0">
                  <a:solidFill>
                    <a:schemeClr val="tx1"/>
                  </a:solidFill>
                  <a:latin typeface="Arial" pitchFamily="34" charset="0"/>
                  <a:ea typeface="+mn-ea"/>
                  <a:cs typeface="Arial" pitchFamily="34" charset="0"/>
                </a:defRPr>
              </a:lvl3pPr>
              <a:lvl4pPr marL="467100" indent="-135000" algn="l" defTabSz="457200" rtl="0" eaLnBrk="1" latinLnBrk="0" hangingPunct="1">
                <a:spcBef>
                  <a:spcPct val="20000"/>
                </a:spcBef>
                <a:buFont typeface="Arial"/>
                <a:buChar char="–"/>
                <a:defRPr sz="1050" kern="1200">
                  <a:solidFill>
                    <a:schemeClr val="tx1"/>
                  </a:solidFill>
                  <a:latin typeface="Arial" pitchFamily="34" charset="0"/>
                  <a:ea typeface="+mn-ea"/>
                  <a:cs typeface="Arial" pitchFamily="34" charset="0"/>
                </a:defRPr>
              </a:lvl4pPr>
              <a:lvl5pPr marL="467100" indent="-228600" algn="l" defTabSz="457200" rtl="0" eaLnBrk="1" latinLnBrk="0" hangingPunct="1">
                <a:spcBef>
                  <a:spcPct val="20000"/>
                </a:spcBef>
                <a:buFont typeface="Arial"/>
                <a:buChar char="»"/>
                <a:defRPr sz="105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Arial" pitchFamily="34" charset="0"/>
                  <a:ea typeface="+mn-ea"/>
                  <a:cs typeface="Arial" pitchFamily="34" charset="0"/>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178" rtl="0" eaLnBrk="1" fontAlgn="auto" latinLnBrk="0" hangingPunct="1">
                <a:lnSpc>
                  <a:spcPct val="114000"/>
                </a:lnSpc>
                <a:spcBef>
                  <a:spcPts val="0"/>
                </a:spcBef>
                <a:spcAft>
                  <a:spcPts val="0"/>
                </a:spcAft>
                <a:buClr>
                  <a:srgbClr val="830051"/>
                </a:buClr>
                <a:buSzTx/>
                <a:buFont typeface="Arial" pitchFamily="34" charset="0"/>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Causes</a:t>
              </a:r>
            </a:p>
          </p:txBody>
        </p:sp>
        <p:sp>
          <p:nvSpPr>
            <p:cNvPr id="18" name="Arrow: Right 17">
              <a:extLst>
                <a:ext uri="{FF2B5EF4-FFF2-40B4-BE49-F238E27FC236}">
                  <a16:creationId xmlns:a16="http://schemas.microsoft.com/office/drawing/2014/main" id="{EFCCD9C7-52AC-4C7F-B118-27A02FD90F39}"/>
                </a:ext>
              </a:extLst>
            </p:cNvPr>
            <p:cNvSpPr/>
            <p:nvPr/>
          </p:nvSpPr>
          <p:spPr>
            <a:xfrm>
              <a:off x="3782739" y="4780725"/>
              <a:ext cx="594928" cy="516102"/>
            </a:xfrm>
            <a:prstGeom prst="rightArrow">
              <a:avLst/>
            </a:prstGeom>
            <a:solidFill>
              <a:schemeClr val="accent3"/>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0AB00"/>
                </a:solidFill>
                <a:effectLst/>
                <a:uLnTx/>
                <a:uFillTx/>
                <a:latin typeface="Calibri" panose="020F0502020204030204" pitchFamily="34" charset="0"/>
                <a:ea typeface="+mn-ea"/>
                <a:cs typeface="Calibri" panose="020F0502020204030204" pitchFamily="34" charset="0"/>
              </a:endParaRPr>
            </a:p>
          </p:txBody>
        </p:sp>
        <p:sp>
          <p:nvSpPr>
            <p:cNvPr id="19" name="Arrow: Right 18">
              <a:extLst>
                <a:ext uri="{FF2B5EF4-FFF2-40B4-BE49-F238E27FC236}">
                  <a16:creationId xmlns:a16="http://schemas.microsoft.com/office/drawing/2014/main" id="{437C5267-EAB8-40AC-847E-82B31CDCBF55}"/>
                </a:ext>
              </a:extLst>
            </p:cNvPr>
            <p:cNvSpPr/>
            <p:nvPr/>
          </p:nvSpPr>
          <p:spPr>
            <a:xfrm>
              <a:off x="7140846" y="4756779"/>
              <a:ext cx="594928" cy="516102"/>
            </a:xfrm>
            <a:prstGeom prst="rightArrow">
              <a:avLst/>
            </a:prstGeom>
            <a:solidFill>
              <a:schemeClr val="accent1"/>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0AB00"/>
                </a:solidFill>
                <a:effectLst/>
                <a:uLnTx/>
                <a:uFillTx/>
                <a:latin typeface="Calibri" panose="020F0502020204030204" pitchFamily="34" charset="0"/>
                <a:ea typeface="+mn-ea"/>
                <a:cs typeface="Calibri" panose="020F0502020204030204" pitchFamily="34" charset="0"/>
              </a:endParaRPr>
            </a:p>
          </p:txBody>
        </p:sp>
        <p:sp>
          <p:nvSpPr>
            <p:cNvPr id="20" name="Rectangle: Rounded Corners 19">
              <a:extLst>
                <a:ext uri="{FF2B5EF4-FFF2-40B4-BE49-F238E27FC236}">
                  <a16:creationId xmlns:a16="http://schemas.microsoft.com/office/drawing/2014/main" id="{38DF884E-C135-4383-9085-DC072A127F58}"/>
                </a:ext>
              </a:extLst>
            </p:cNvPr>
            <p:cNvSpPr/>
            <p:nvPr/>
          </p:nvSpPr>
          <p:spPr bwMode="auto">
            <a:xfrm>
              <a:off x="7861945" y="4756943"/>
              <a:ext cx="1436096" cy="579007"/>
            </a:xfrm>
            <a:prstGeom prst="roundRect">
              <a:avLst/>
            </a:prstGeom>
            <a:solidFill>
              <a:schemeClr val="accent1"/>
            </a:solidFill>
            <a:ln>
              <a:noFill/>
            </a:ln>
            <a:effectLst/>
          </p:spPr>
          <p:txBody>
            <a:bodyPr vert="horz" wrap="none" lIns="91440" tIns="45720" rIns="91440" bIns="45720" numCol="1" rtlCol="0" anchor="ctr" anchorCtr="0" compatLnSpc="1">
              <a:prstTxWarp prst="textNoShape">
                <a:avLst/>
              </a:prstTxWarp>
            </a:bodyPr>
            <a:lstStyle/>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Genetic</a:t>
              </a:r>
            </a:p>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Aberrations</a:t>
              </a:r>
              <a:r>
                <a:rPr kumimoji="0" lang="en-US" sz="1400" b="1" i="0" u="none" strike="noStrike" kern="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3</a:t>
              </a:r>
            </a:p>
          </p:txBody>
        </p:sp>
        <p:cxnSp>
          <p:nvCxnSpPr>
            <p:cNvPr id="21" name="Straight Arrow Connector 20">
              <a:extLst>
                <a:ext uri="{FF2B5EF4-FFF2-40B4-BE49-F238E27FC236}">
                  <a16:creationId xmlns:a16="http://schemas.microsoft.com/office/drawing/2014/main" id="{79581E91-F14B-459A-8688-952182473C9B}"/>
                </a:ext>
              </a:extLst>
            </p:cNvPr>
            <p:cNvCxnSpPr>
              <a:cxnSpLocks/>
              <a:stCxn id="20" idx="3"/>
              <a:endCxn id="11" idx="2"/>
            </p:cNvCxnSpPr>
            <p:nvPr/>
          </p:nvCxnSpPr>
          <p:spPr bwMode="auto">
            <a:xfrm flipV="1">
              <a:off x="9298041" y="5038777"/>
              <a:ext cx="399654" cy="7670"/>
            </a:xfrm>
            <a:prstGeom prst="straightConnector1">
              <a:avLst/>
            </a:prstGeom>
            <a:solidFill>
              <a:srgbClr val="68D2DF"/>
            </a:solidFill>
            <a:ln w="22225" cap="flat" cmpd="sng" algn="ctr">
              <a:solidFill>
                <a:srgbClr val="00000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2" name="Straight Arrow Connector 21">
              <a:extLst>
                <a:ext uri="{FF2B5EF4-FFF2-40B4-BE49-F238E27FC236}">
                  <a16:creationId xmlns:a16="http://schemas.microsoft.com/office/drawing/2014/main" id="{6027110A-2415-4C44-9FAB-86C6E3C72F79}"/>
                </a:ext>
              </a:extLst>
            </p:cNvPr>
            <p:cNvCxnSpPr>
              <a:cxnSpLocks/>
              <a:stCxn id="23" idx="0"/>
              <a:endCxn id="13" idx="4"/>
            </p:cNvCxnSpPr>
            <p:nvPr/>
          </p:nvCxnSpPr>
          <p:spPr bwMode="auto">
            <a:xfrm flipV="1">
              <a:off x="2941551" y="5388740"/>
              <a:ext cx="1950" cy="213690"/>
            </a:xfrm>
            <a:prstGeom prst="straightConnector1">
              <a:avLst/>
            </a:prstGeom>
            <a:solidFill>
              <a:srgbClr val="68D2DF"/>
            </a:solidFill>
            <a:ln w="22225" cap="flat" cmpd="sng" algn="ctr">
              <a:solidFill>
                <a:srgbClr val="00000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3" name="Rectangle: Rounded Corners 22">
              <a:extLst>
                <a:ext uri="{FF2B5EF4-FFF2-40B4-BE49-F238E27FC236}">
                  <a16:creationId xmlns:a16="http://schemas.microsoft.com/office/drawing/2014/main" id="{94833B1F-DD4C-4F18-8FC6-DE1E0A4675E2}"/>
                </a:ext>
              </a:extLst>
            </p:cNvPr>
            <p:cNvSpPr/>
            <p:nvPr/>
          </p:nvSpPr>
          <p:spPr bwMode="auto">
            <a:xfrm>
              <a:off x="2147100" y="5602430"/>
              <a:ext cx="1588901" cy="477528"/>
            </a:xfrm>
            <a:prstGeom prst="roundRect">
              <a:avLst/>
            </a:prstGeom>
            <a:solidFill>
              <a:schemeClr val="accent3">
                <a:lumMod val="60000"/>
                <a:lumOff val="40000"/>
              </a:schemeClr>
            </a:solidFill>
            <a:ln>
              <a:noFill/>
            </a:ln>
            <a:effectLst/>
          </p:spPr>
          <p:txBody>
            <a:bodyPr vert="horz" wrap="none" lIns="91440" tIns="45720" rIns="91440" bIns="45720" numCol="1" rtlCol="0" anchor="ctr" anchorCtr="0" compatLnSpc="1">
              <a:prstTxWarp prst="textNoShape">
                <a:avLst/>
              </a:prstTxWarp>
            </a:bodyPr>
            <a:lstStyle/>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Undetermined</a:t>
              </a:r>
            </a:p>
            <a:p>
              <a:pPr marL="0" marR="0" lvl="0" indent="0" algn="ctr" defTabSz="914354" rtl="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Causes</a:t>
              </a:r>
              <a:r>
                <a:rPr kumimoji="0" lang="en-US" sz="1400" b="1" i="0" u="none" strike="noStrike" kern="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3</a:t>
              </a:r>
              <a:endParaRPr kumimoji="0" lang="en-US" sz="14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cxnSp>
          <p:nvCxnSpPr>
            <p:cNvPr id="24" name="Straight Arrow Connector 23">
              <a:extLst>
                <a:ext uri="{FF2B5EF4-FFF2-40B4-BE49-F238E27FC236}">
                  <a16:creationId xmlns:a16="http://schemas.microsoft.com/office/drawing/2014/main" id="{DE9EB927-6D8A-426F-B64E-71F82B25C8CE}"/>
                </a:ext>
              </a:extLst>
            </p:cNvPr>
            <p:cNvCxnSpPr>
              <a:cxnSpLocks/>
              <a:stCxn id="14" idx="3"/>
              <a:endCxn id="13" idx="2"/>
            </p:cNvCxnSpPr>
            <p:nvPr/>
          </p:nvCxnSpPr>
          <p:spPr bwMode="auto">
            <a:xfrm flipV="1">
              <a:off x="1797563" y="5038776"/>
              <a:ext cx="425938" cy="1"/>
            </a:xfrm>
            <a:prstGeom prst="straightConnector1">
              <a:avLst/>
            </a:prstGeom>
            <a:solidFill>
              <a:srgbClr val="68D2DF"/>
            </a:solidFill>
            <a:ln w="22225" cap="flat" cmpd="sng" algn="ctr">
              <a:solidFill>
                <a:srgbClr val="00000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grpSp>
      <p:sp>
        <p:nvSpPr>
          <p:cNvPr id="25" name="Footer Placeholder 3">
            <a:extLst>
              <a:ext uri="{FF2B5EF4-FFF2-40B4-BE49-F238E27FC236}">
                <a16:creationId xmlns:a16="http://schemas.microsoft.com/office/drawing/2014/main" id="{84ED9B30-6832-4268-8CCF-4B1600238E32}"/>
              </a:ext>
            </a:extLst>
          </p:cNvPr>
          <p:cNvSpPr txBox="1">
            <a:spLocks/>
          </p:cNvSpPr>
          <p:nvPr/>
        </p:nvSpPr>
        <p:spPr>
          <a:xfrm>
            <a:off x="399187" y="6387423"/>
            <a:ext cx="11358112" cy="3385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1. Pellegrino. ESMO Open. 2019;4:e000480. 2. Niraparib PI. 3. Konstantinopoulos. Cancer Discov. 2015;5:1137.</a:t>
            </a:r>
          </a:p>
        </p:txBody>
      </p:sp>
      <p:grpSp>
        <p:nvGrpSpPr>
          <p:cNvPr id="27" name="Group 26">
            <a:extLst>
              <a:ext uri="{FF2B5EF4-FFF2-40B4-BE49-F238E27FC236}">
                <a16:creationId xmlns:a16="http://schemas.microsoft.com/office/drawing/2014/main" id="{C46B5614-BFC4-4947-A7D5-80788DDBF937}"/>
              </a:ext>
            </a:extLst>
          </p:cNvPr>
          <p:cNvGrpSpPr/>
          <p:nvPr/>
        </p:nvGrpSpPr>
        <p:grpSpPr>
          <a:xfrm>
            <a:off x="9392911" y="6207927"/>
            <a:ext cx="2488502" cy="454909"/>
            <a:chOff x="9392911" y="6207927"/>
            <a:chExt cx="2488502" cy="454909"/>
          </a:xfrm>
        </p:grpSpPr>
        <p:pic>
          <p:nvPicPr>
            <p:cNvPr id="28" name="Picture 27" descr="A picture containing text, ax, wheel&#10;&#10;Description automatically generated">
              <a:extLst>
                <a:ext uri="{FF2B5EF4-FFF2-40B4-BE49-F238E27FC236}">
                  <a16:creationId xmlns:a16="http://schemas.microsoft.com/office/drawing/2014/main" id="{705CBD2F-4B22-4E9B-8BA8-F0EA7D9822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2" name="Rectangle 8">
              <a:extLst>
                <a:ext uri="{FF2B5EF4-FFF2-40B4-BE49-F238E27FC236}">
                  <a16:creationId xmlns:a16="http://schemas.microsoft.com/office/drawing/2014/main" id="{04A46A43-E1C4-4BCF-91F3-541C6C151CF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5287225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7">
            <a:extLst>
              <a:ext uri="{FF2B5EF4-FFF2-40B4-BE49-F238E27FC236}">
                <a16:creationId xmlns:a16="http://schemas.microsoft.com/office/drawing/2014/main" id="{76C698DD-D29B-D949-908B-86EA04E87A38}"/>
              </a:ext>
            </a:extLst>
          </p:cNvPr>
          <p:cNvSpPr/>
          <p:nvPr/>
        </p:nvSpPr>
        <p:spPr>
          <a:xfrm>
            <a:off x="7939994" y="2464819"/>
            <a:ext cx="1428206" cy="505097"/>
          </a:xfrm>
          <a:custGeom>
            <a:avLst/>
            <a:gdLst>
              <a:gd name="connsiteX0" fmla="*/ 0 w 1428206"/>
              <a:gd name="connsiteY0" fmla="*/ 0 h 505097"/>
              <a:gd name="connsiteX1" fmla="*/ 1428206 w 1428206"/>
              <a:gd name="connsiteY1" fmla="*/ 0 h 505097"/>
              <a:gd name="connsiteX2" fmla="*/ 1428206 w 1428206"/>
              <a:gd name="connsiteY2" fmla="*/ 104503 h 505097"/>
              <a:gd name="connsiteX3" fmla="*/ 1428206 w 1428206"/>
              <a:gd name="connsiteY3" fmla="*/ 505097 h 505097"/>
            </a:gdLst>
            <a:ahLst/>
            <a:cxnLst>
              <a:cxn ang="0">
                <a:pos x="connsiteX0" y="connsiteY0"/>
              </a:cxn>
              <a:cxn ang="0">
                <a:pos x="connsiteX1" y="connsiteY1"/>
              </a:cxn>
              <a:cxn ang="0">
                <a:pos x="connsiteX2" y="connsiteY2"/>
              </a:cxn>
              <a:cxn ang="0">
                <a:pos x="connsiteX3" y="connsiteY3"/>
              </a:cxn>
            </a:cxnLst>
            <a:rect l="l" t="t" r="r" b="b"/>
            <a:pathLst>
              <a:path w="1428206" h="505097">
                <a:moveTo>
                  <a:pt x="0" y="0"/>
                </a:moveTo>
                <a:lnTo>
                  <a:pt x="1428206" y="0"/>
                </a:lnTo>
                <a:lnTo>
                  <a:pt x="1428206" y="104503"/>
                </a:lnTo>
                <a:lnTo>
                  <a:pt x="1428206" y="505097"/>
                </a:lnTo>
              </a:path>
            </a:pathLst>
          </a:cu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0" name="Freeform 59">
            <a:extLst>
              <a:ext uri="{FF2B5EF4-FFF2-40B4-BE49-F238E27FC236}">
                <a16:creationId xmlns:a16="http://schemas.microsoft.com/office/drawing/2014/main" id="{F865A07F-C272-FC48-B8AC-C54EB8F36AA5}"/>
              </a:ext>
            </a:extLst>
          </p:cNvPr>
          <p:cNvSpPr/>
          <p:nvPr/>
        </p:nvSpPr>
        <p:spPr>
          <a:xfrm flipH="1">
            <a:off x="2664179" y="2464819"/>
            <a:ext cx="1706090" cy="505097"/>
          </a:xfrm>
          <a:custGeom>
            <a:avLst/>
            <a:gdLst>
              <a:gd name="connsiteX0" fmla="*/ 0 w 1428206"/>
              <a:gd name="connsiteY0" fmla="*/ 0 h 505097"/>
              <a:gd name="connsiteX1" fmla="*/ 1428206 w 1428206"/>
              <a:gd name="connsiteY1" fmla="*/ 0 h 505097"/>
              <a:gd name="connsiteX2" fmla="*/ 1428206 w 1428206"/>
              <a:gd name="connsiteY2" fmla="*/ 104503 h 505097"/>
              <a:gd name="connsiteX3" fmla="*/ 1428206 w 1428206"/>
              <a:gd name="connsiteY3" fmla="*/ 505097 h 505097"/>
            </a:gdLst>
            <a:ahLst/>
            <a:cxnLst>
              <a:cxn ang="0">
                <a:pos x="connsiteX0" y="connsiteY0"/>
              </a:cxn>
              <a:cxn ang="0">
                <a:pos x="connsiteX1" y="connsiteY1"/>
              </a:cxn>
              <a:cxn ang="0">
                <a:pos x="connsiteX2" y="connsiteY2"/>
              </a:cxn>
              <a:cxn ang="0">
                <a:pos x="connsiteX3" y="connsiteY3"/>
              </a:cxn>
            </a:cxnLst>
            <a:rect l="l" t="t" r="r" b="b"/>
            <a:pathLst>
              <a:path w="1428206" h="505097">
                <a:moveTo>
                  <a:pt x="0" y="0"/>
                </a:moveTo>
                <a:lnTo>
                  <a:pt x="1428206" y="0"/>
                </a:lnTo>
                <a:lnTo>
                  <a:pt x="1428206" y="104503"/>
                </a:lnTo>
                <a:lnTo>
                  <a:pt x="1428206" y="505097"/>
                </a:lnTo>
              </a:path>
            </a:pathLst>
          </a:cu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9" name="Rectangle 58">
            <a:extLst>
              <a:ext uri="{FF2B5EF4-FFF2-40B4-BE49-F238E27FC236}">
                <a16:creationId xmlns:a16="http://schemas.microsoft.com/office/drawing/2014/main" id="{12BB2B19-A236-3B47-B25E-BD575537D3F0}"/>
              </a:ext>
            </a:extLst>
          </p:cNvPr>
          <p:cNvSpPr/>
          <p:nvPr/>
        </p:nvSpPr>
        <p:spPr>
          <a:xfrm>
            <a:off x="4625621" y="2743876"/>
            <a:ext cx="6390722" cy="337825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 name="Rectangle 3">
            <a:extLst>
              <a:ext uri="{FF2B5EF4-FFF2-40B4-BE49-F238E27FC236}">
                <a16:creationId xmlns:a16="http://schemas.microsoft.com/office/drawing/2014/main" id="{0AD8919C-F240-FC45-A452-5524115C6940}"/>
              </a:ext>
            </a:extLst>
          </p:cNvPr>
          <p:cNvSpPr/>
          <p:nvPr/>
        </p:nvSpPr>
        <p:spPr>
          <a:xfrm>
            <a:off x="1281530" y="2743876"/>
            <a:ext cx="2609238" cy="337825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 name="Title 1">
            <a:extLst>
              <a:ext uri="{FF2B5EF4-FFF2-40B4-BE49-F238E27FC236}">
                <a16:creationId xmlns:a16="http://schemas.microsoft.com/office/drawing/2014/main" id="{B8DD384B-5CCF-8F45-BBDD-6915BB8F3091}"/>
              </a:ext>
            </a:extLst>
          </p:cNvPr>
          <p:cNvSpPr>
            <a:spLocks noGrp="1"/>
          </p:cNvSpPr>
          <p:nvPr>
            <p:ph type="title"/>
          </p:nvPr>
        </p:nvSpPr>
        <p:spPr>
          <a:xfrm>
            <a:off x="609759" y="238127"/>
            <a:ext cx="11268312" cy="1103313"/>
          </a:xfrm>
        </p:spPr>
        <p:txBody>
          <a:bodyPr/>
          <a:lstStyle/>
          <a:p>
            <a:r>
              <a:rPr lang="en-GB" sz="3600" dirty="0"/>
              <a:t>New Methods to Detect HRD in Newly Diagnosed OC Require </a:t>
            </a:r>
            <a:r>
              <a:rPr lang="en-GB" sz="3600" i="1" dirty="0"/>
              <a:t>BRCA </a:t>
            </a:r>
            <a:r>
              <a:rPr lang="en-GB" sz="3600" dirty="0"/>
              <a:t>Testing and Scoring of Genomic Instability</a:t>
            </a:r>
          </a:p>
        </p:txBody>
      </p:sp>
      <p:sp>
        <p:nvSpPr>
          <p:cNvPr id="24" name="TextBox 23">
            <a:extLst>
              <a:ext uri="{FF2B5EF4-FFF2-40B4-BE49-F238E27FC236}">
                <a16:creationId xmlns:a16="http://schemas.microsoft.com/office/drawing/2014/main" id="{44EB4A54-20D8-4B48-B308-2C8FE3961E07}"/>
              </a:ext>
            </a:extLst>
          </p:cNvPr>
          <p:cNvSpPr txBox="1"/>
          <p:nvPr/>
        </p:nvSpPr>
        <p:spPr>
          <a:xfrm flipH="1">
            <a:off x="1335498" y="2862708"/>
            <a:ext cx="2614009" cy="429768"/>
          </a:xfrm>
          <a:prstGeom prst="roundRect">
            <a:avLst>
              <a:gd name="adj" fmla="val 50000"/>
            </a:avLst>
          </a:prstGeom>
          <a:solidFill>
            <a:schemeClr val="accent1"/>
          </a:solidFill>
        </p:spPr>
        <p:txBody>
          <a:bodyPr wrap="square" tIns="0" bIns="0" rtlCol="0" anchor="ctr">
            <a:no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Tumor </a:t>
            </a:r>
            <a:r>
              <a:rPr kumimoji="0" lang="en-GB"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BRCA</a:t>
            </a:r>
            <a:r>
              <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mutation</a:t>
            </a:r>
          </a:p>
        </p:txBody>
      </p:sp>
      <p:sp>
        <p:nvSpPr>
          <p:cNvPr id="25" name="TextBox 24">
            <a:extLst>
              <a:ext uri="{FF2B5EF4-FFF2-40B4-BE49-F238E27FC236}">
                <a16:creationId xmlns:a16="http://schemas.microsoft.com/office/drawing/2014/main" id="{8D910919-68D8-4871-B1C4-E33A2D4EFD4D}"/>
              </a:ext>
            </a:extLst>
          </p:cNvPr>
          <p:cNvSpPr txBox="1"/>
          <p:nvPr/>
        </p:nvSpPr>
        <p:spPr>
          <a:xfrm flipH="1">
            <a:off x="4684356" y="2862708"/>
            <a:ext cx="6390722" cy="429768"/>
          </a:xfrm>
          <a:prstGeom prst="roundRect">
            <a:avLst>
              <a:gd name="adj" fmla="val 50000"/>
            </a:avLst>
          </a:prstGeom>
          <a:solidFill>
            <a:schemeClr val="accent1"/>
          </a:solidFill>
        </p:spPr>
        <p:txBody>
          <a:bodyPr wrap="square" tIns="0" bIns="0" rtlCol="0" anchor="ctr">
            <a:no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Genomic instability</a:t>
            </a:r>
          </a:p>
        </p:txBody>
      </p:sp>
      <p:sp>
        <p:nvSpPr>
          <p:cNvPr id="37" name="TextBox 36">
            <a:extLst>
              <a:ext uri="{FF2B5EF4-FFF2-40B4-BE49-F238E27FC236}">
                <a16:creationId xmlns:a16="http://schemas.microsoft.com/office/drawing/2014/main" id="{47271DEA-8C5D-9646-81FF-1E2B5F197E00}"/>
              </a:ext>
            </a:extLst>
          </p:cNvPr>
          <p:cNvSpPr txBox="1"/>
          <p:nvPr/>
        </p:nvSpPr>
        <p:spPr>
          <a:xfrm>
            <a:off x="5407881" y="4780004"/>
            <a:ext cx="1707756" cy="369332"/>
          </a:xfrm>
          <a:prstGeom prst="rect">
            <a:avLst/>
          </a:prstGeom>
          <a:noFill/>
        </p:spPr>
        <p:txBody>
          <a:bodyPr wrap="square" lIns="0" tIns="0" rIns="0" bIns="0" rtlCol="0" anchor="t" anchorCtr="0">
            <a:sp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200" b="1" i="0" u="none" strike="noStrike" kern="600" cap="none" spc="11"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Loss of heterozygosity </a:t>
            </a:r>
            <a:br>
              <a:rPr kumimoji="0" lang="en-US" sz="1200" b="1" i="0" u="none" strike="noStrike" kern="600" cap="none" spc="11"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br>
            <a:r>
              <a:rPr kumimoji="0" lang="en-US" sz="1200" b="0" i="0" u="none" strike="noStrike" kern="600" cap="none" spc="11"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Presence of a single allele</a:t>
            </a:r>
          </a:p>
        </p:txBody>
      </p:sp>
      <p:sp>
        <p:nvSpPr>
          <p:cNvPr id="38" name="TextBox 37">
            <a:extLst>
              <a:ext uri="{FF2B5EF4-FFF2-40B4-BE49-F238E27FC236}">
                <a16:creationId xmlns:a16="http://schemas.microsoft.com/office/drawing/2014/main" id="{8238FCE8-E85D-6444-A59F-1D876866CF6B}"/>
              </a:ext>
            </a:extLst>
          </p:cNvPr>
          <p:cNvSpPr txBox="1"/>
          <p:nvPr/>
        </p:nvSpPr>
        <p:spPr>
          <a:xfrm>
            <a:off x="7161246" y="4780004"/>
            <a:ext cx="1872649" cy="738664"/>
          </a:xfrm>
          <a:prstGeom prst="rect">
            <a:avLst/>
          </a:prstGeom>
          <a:noFill/>
        </p:spPr>
        <p:txBody>
          <a:bodyPr wrap="square" lIns="0" tIns="0" rIns="0" bIns="0" rtlCol="0" anchor="t" anchorCtr="0">
            <a:sp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200" b="1" i="0" u="none" strike="noStrike" kern="600" cap="none" spc="11"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Telomeric allelic imbalance </a:t>
            </a:r>
            <a:br>
              <a:rPr kumimoji="0" lang="en-US" sz="1200" b="1" i="0" u="none" strike="noStrike" kern="600" cap="none" spc="11"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br>
            <a:r>
              <a:rPr kumimoji="0" lang="en-US" sz="1200" b="0" i="0" u="none" strike="noStrike" kern="600" cap="none" spc="11"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A discrepancy in the </a:t>
            </a:r>
            <a:br>
              <a:rPr kumimoji="0" lang="en-US" sz="1200" b="0" i="0" u="none" strike="noStrike" kern="600" cap="none" spc="11"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br>
            <a:r>
              <a:rPr kumimoji="0" lang="en-US" sz="1200" b="0" i="0" u="none" strike="noStrike" kern="600" cap="none" spc="11"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1:1 allele ratio at the end of the chromosome (telomere)</a:t>
            </a:r>
          </a:p>
        </p:txBody>
      </p:sp>
      <p:sp>
        <p:nvSpPr>
          <p:cNvPr id="39" name="TextBox 38">
            <a:extLst>
              <a:ext uri="{FF2B5EF4-FFF2-40B4-BE49-F238E27FC236}">
                <a16:creationId xmlns:a16="http://schemas.microsoft.com/office/drawing/2014/main" id="{9BF19D14-661E-2949-B1E7-4FBBD540D36C}"/>
              </a:ext>
            </a:extLst>
          </p:cNvPr>
          <p:cNvSpPr txBox="1"/>
          <p:nvPr/>
        </p:nvSpPr>
        <p:spPr>
          <a:xfrm>
            <a:off x="9288605" y="4780004"/>
            <a:ext cx="1793469" cy="1107996"/>
          </a:xfrm>
          <a:prstGeom prst="rect">
            <a:avLst/>
          </a:prstGeom>
          <a:noFill/>
        </p:spPr>
        <p:txBody>
          <a:bodyPr wrap="square" lIns="0" tIns="0" rIns="0" bIns="0" rtlCol="0" anchor="t" anchorCtr="0">
            <a:spAutoFit/>
          </a:bodyPr>
          <a:lstStyle/>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200" b="1" i="0" u="none" strike="noStrike" kern="600" cap="none" spc="11"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Large-scale state transitions</a:t>
            </a:r>
          </a:p>
          <a:p>
            <a:pPr marL="0" marR="0" lvl="0" indent="0" algn="ctr" defTabSz="457189" rtl="0" eaLnBrk="1" fontAlgn="auto" latinLnBrk="0" hangingPunct="1">
              <a:lnSpc>
                <a:spcPct val="100000"/>
              </a:lnSpc>
              <a:spcBef>
                <a:spcPts val="0"/>
              </a:spcBef>
              <a:spcAft>
                <a:spcPts val="0"/>
              </a:spcAft>
              <a:buClrTx/>
              <a:buSzTx/>
              <a:buFontTx/>
              <a:buNone/>
              <a:tabLst/>
              <a:defRPr/>
            </a:pPr>
            <a:r>
              <a:rPr kumimoji="0" lang="en-US" sz="1200" b="0" i="0" u="none" strike="noStrike" kern="600" cap="none" spc="11"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Transition points between regions of abnormal and normal DNA or between </a:t>
            </a:r>
            <a:br>
              <a:rPr kumimoji="0" lang="en-US" sz="1200" b="0" i="0" u="none" strike="noStrike" kern="600" cap="none" spc="11"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br>
            <a:r>
              <a:rPr kumimoji="0" lang="en-US" sz="1200" b="0" i="0" u="none" strike="noStrike" kern="600" cap="none" spc="11"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2 different regions of abnormality</a:t>
            </a:r>
          </a:p>
        </p:txBody>
      </p:sp>
      <p:sp>
        <p:nvSpPr>
          <p:cNvPr id="3" name="TextBox 2">
            <a:extLst>
              <a:ext uri="{FF2B5EF4-FFF2-40B4-BE49-F238E27FC236}">
                <a16:creationId xmlns:a16="http://schemas.microsoft.com/office/drawing/2014/main" id="{C449703C-CED6-E54B-AB9F-1C9C6E4CD13C}"/>
              </a:ext>
            </a:extLst>
          </p:cNvPr>
          <p:cNvSpPr txBox="1"/>
          <p:nvPr/>
        </p:nvSpPr>
        <p:spPr>
          <a:xfrm>
            <a:off x="1328235" y="4134075"/>
            <a:ext cx="2621269" cy="461665"/>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Presence of </a:t>
            </a:r>
            <a:b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br>
            <a:r>
              <a:rPr kumimoji="0" lang="en-US" sz="1200" b="1" i="1"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BRCA</a:t>
            </a: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mutation</a:t>
            </a:r>
          </a:p>
        </p:txBody>
      </p:sp>
      <p:sp>
        <p:nvSpPr>
          <p:cNvPr id="63" name="TextBox 62">
            <a:extLst>
              <a:ext uri="{FF2B5EF4-FFF2-40B4-BE49-F238E27FC236}">
                <a16:creationId xmlns:a16="http://schemas.microsoft.com/office/drawing/2014/main" id="{14099F63-E516-FE4D-A59C-FF876E2E0AAE}"/>
              </a:ext>
            </a:extLst>
          </p:cNvPr>
          <p:cNvSpPr txBox="1"/>
          <p:nvPr/>
        </p:nvSpPr>
        <p:spPr>
          <a:xfrm>
            <a:off x="7187512" y="6011294"/>
            <a:ext cx="1830324" cy="321811"/>
          </a:xfrm>
          <a:prstGeom prst="roundRect">
            <a:avLst>
              <a:gd name="adj" fmla="val 50000"/>
            </a:avLst>
          </a:prstGeom>
          <a:solidFill>
            <a:schemeClr val="accent2"/>
          </a:solidFill>
        </p:spPr>
        <p:txBody>
          <a:bodyPr wrap="square" rtlCol="0" anchor="ctr">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Score out of 100</a:t>
            </a: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6" name="TextBox 55">
            <a:extLst>
              <a:ext uri="{FF2B5EF4-FFF2-40B4-BE49-F238E27FC236}">
                <a16:creationId xmlns:a16="http://schemas.microsoft.com/office/drawing/2014/main" id="{F97F6490-99D9-104F-89E1-AE03F50C87B0}"/>
              </a:ext>
            </a:extLst>
          </p:cNvPr>
          <p:cNvSpPr txBox="1"/>
          <p:nvPr/>
        </p:nvSpPr>
        <p:spPr>
          <a:xfrm flipH="1">
            <a:off x="4522011" y="3480011"/>
            <a:ext cx="1025035" cy="1015663"/>
          </a:xfrm>
          <a:prstGeom prst="rect">
            <a:avLst/>
          </a:prstGeom>
          <a:noFill/>
        </p:spPr>
        <p:txBody>
          <a:bodyPr wrap="square" rtlCol="0" anchor="ctr">
            <a:spAutoFit/>
          </a:bodyPr>
          <a:lstStyle/>
          <a:p>
            <a:pPr marL="0" marR="0" lvl="0" indent="0" algn="r" defTabSz="60957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Example:</a:t>
            </a:r>
            <a:r>
              <a:rPr kumimoji="0" lang="en-GB"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Myriad </a:t>
            </a:r>
            <a:r>
              <a:rPr kumimoji="0" lang="en-GB" sz="1200" b="0" i="1"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myChoice</a:t>
            </a:r>
            <a:r>
              <a:rPr kumimoji="0" lang="en-GB" sz="12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genomic instability</a:t>
            </a:r>
          </a:p>
        </p:txBody>
      </p:sp>
      <p:sp>
        <p:nvSpPr>
          <p:cNvPr id="58" name="Rectangle: Rounded Corners 57">
            <a:extLst>
              <a:ext uri="{FF2B5EF4-FFF2-40B4-BE49-F238E27FC236}">
                <a16:creationId xmlns:a16="http://schemas.microsoft.com/office/drawing/2014/main" id="{42E83ED8-35B1-400D-8469-993C9BEFB3DA}"/>
              </a:ext>
            </a:extLst>
          </p:cNvPr>
          <p:cNvSpPr/>
          <p:nvPr/>
        </p:nvSpPr>
        <p:spPr>
          <a:xfrm>
            <a:off x="723900" y="1622827"/>
            <a:ext cx="10744200" cy="389513"/>
          </a:xfrm>
          <a:prstGeom prst="roundRect">
            <a:avLst>
              <a:gd name="adj" fmla="val 50000"/>
            </a:avLst>
          </a:prstGeom>
          <a:solidFill>
            <a:schemeClr val="accent1"/>
          </a:solidFill>
          <a:ln w="57150">
            <a:noFill/>
          </a:ln>
        </p:spPr>
        <p:style>
          <a:lnRef idx="0">
            <a:scrgbClr r="0" g="0" b="0"/>
          </a:lnRef>
          <a:fillRef idx="0">
            <a:scrgbClr r="0" g="0" b="0"/>
          </a:fillRef>
          <a:effectRef idx="0">
            <a:scrgbClr r="0" g="0" b="0"/>
          </a:effectRef>
          <a:fontRef idx="minor">
            <a:schemeClr val="lt1"/>
          </a:fontRef>
        </p:style>
        <p:txBody>
          <a:bodyPr wrap="square" lIns="108000" tIns="0" rIns="10800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Analysis is performed on DNA isolated from FFPE tumor tissue and assesses 2 factors to determine HRD status</a:t>
            </a:r>
            <a:endParaRPr kumimoji="0" lang="en-GB"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 name="Rectangle: Rounded Corners 8">
            <a:extLst>
              <a:ext uri="{FF2B5EF4-FFF2-40B4-BE49-F238E27FC236}">
                <a16:creationId xmlns:a16="http://schemas.microsoft.com/office/drawing/2014/main" id="{DE2615C4-16F6-4889-B866-D47B489CA580}"/>
              </a:ext>
            </a:extLst>
          </p:cNvPr>
          <p:cNvSpPr/>
          <p:nvPr/>
        </p:nvSpPr>
        <p:spPr>
          <a:xfrm>
            <a:off x="4085452" y="2244639"/>
            <a:ext cx="4331547" cy="431823"/>
          </a:xfrm>
          <a:prstGeom prst="roundRect">
            <a:avLst>
              <a:gd name="adj" fmla="val 50000"/>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7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Testing in newly diagnosed ovarian cancer</a:t>
            </a:r>
          </a:p>
        </p:txBody>
      </p:sp>
      <p:sp>
        <p:nvSpPr>
          <p:cNvPr id="61" name="Triangle 60">
            <a:extLst>
              <a:ext uri="{FF2B5EF4-FFF2-40B4-BE49-F238E27FC236}">
                <a16:creationId xmlns:a16="http://schemas.microsoft.com/office/drawing/2014/main" id="{F2B8BEE5-6A31-B346-845A-A4E87C8AC1F5}"/>
              </a:ext>
            </a:extLst>
          </p:cNvPr>
          <p:cNvSpPr/>
          <p:nvPr/>
        </p:nvSpPr>
        <p:spPr>
          <a:xfrm rot="10800000">
            <a:off x="7788350" y="5731894"/>
            <a:ext cx="628650" cy="27940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4" name="Triangle 63">
            <a:extLst>
              <a:ext uri="{FF2B5EF4-FFF2-40B4-BE49-F238E27FC236}">
                <a16:creationId xmlns:a16="http://schemas.microsoft.com/office/drawing/2014/main" id="{CA0DEB2B-DC5E-6744-BB1B-3C05927FDC32}"/>
              </a:ext>
            </a:extLst>
          </p:cNvPr>
          <p:cNvSpPr/>
          <p:nvPr/>
        </p:nvSpPr>
        <p:spPr>
          <a:xfrm rot="10800000">
            <a:off x="2324544" y="4836911"/>
            <a:ext cx="628650" cy="27940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5" name="TextBox 64">
            <a:extLst>
              <a:ext uri="{FF2B5EF4-FFF2-40B4-BE49-F238E27FC236}">
                <a16:creationId xmlns:a16="http://schemas.microsoft.com/office/drawing/2014/main" id="{DCF57107-33D1-ED49-AC75-FED7872C2E8C}"/>
              </a:ext>
            </a:extLst>
          </p:cNvPr>
          <p:cNvSpPr txBox="1"/>
          <p:nvPr/>
        </p:nvSpPr>
        <p:spPr>
          <a:xfrm>
            <a:off x="1821341" y="5234372"/>
            <a:ext cx="771477" cy="331410"/>
          </a:xfrm>
          <a:prstGeom prst="roundRect">
            <a:avLst>
              <a:gd name="adj" fmla="val 50000"/>
            </a:avLst>
          </a:prstGeom>
          <a:solidFill>
            <a:schemeClr val="accent2"/>
          </a:solidFill>
        </p:spPr>
        <p:txBody>
          <a:bodyPr wrap="square" rtlCol="0" anchor="ctr">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Yes</a:t>
            </a: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6" name="TextBox 65">
            <a:extLst>
              <a:ext uri="{FF2B5EF4-FFF2-40B4-BE49-F238E27FC236}">
                <a16:creationId xmlns:a16="http://schemas.microsoft.com/office/drawing/2014/main" id="{EBFCFC4F-1C0C-2846-8554-ED18AA1F750F}"/>
              </a:ext>
            </a:extLst>
          </p:cNvPr>
          <p:cNvSpPr txBox="1"/>
          <p:nvPr/>
        </p:nvSpPr>
        <p:spPr>
          <a:xfrm>
            <a:off x="2709711" y="5234372"/>
            <a:ext cx="771477" cy="331410"/>
          </a:xfrm>
          <a:prstGeom prst="roundRect">
            <a:avLst>
              <a:gd name="adj" fmla="val 50000"/>
            </a:avLst>
          </a:prstGeom>
          <a:solidFill>
            <a:schemeClr val="accent5"/>
          </a:solidFill>
        </p:spPr>
        <p:txBody>
          <a:bodyPr wrap="square" rtlCol="0" anchor="ctr">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No</a:t>
            </a: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4" name="Footer Placeholder 3">
            <a:extLst>
              <a:ext uri="{FF2B5EF4-FFF2-40B4-BE49-F238E27FC236}">
                <a16:creationId xmlns:a16="http://schemas.microsoft.com/office/drawing/2014/main" id="{A089DBD5-829F-4359-995E-943285E4B728}"/>
              </a:ext>
            </a:extLst>
          </p:cNvPr>
          <p:cNvSpPr txBox="1">
            <a:spLocks/>
          </p:cNvSpPr>
          <p:nvPr/>
        </p:nvSpPr>
        <p:spPr>
          <a:xfrm>
            <a:off x="422047" y="6375993"/>
            <a:ext cx="11358112" cy="3385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HRD test PI.</a:t>
            </a:r>
          </a:p>
        </p:txBody>
      </p:sp>
      <p:grpSp>
        <p:nvGrpSpPr>
          <p:cNvPr id="8" name="Group 7">
            <a:extLst>
              <a:ext uri="{FF2B5EF4-FFF2-40B4-BE49-F238E27FC236}">
                <a16:creationId xmlns:a16="http://schemas.microsoft.com/office/drawing/2014/main" id="{3B6A3BAD-36EF-467F-A50E-5E939159D4BF}"/>
              </a:ext>
            </a:extLst>
          </p:cNvPr>
          <p:cNvGrpSpPr/>
          <p:nvPr/>
        </p:nvGrpSpPr>
        <p:grpSpPr>
          <a:xfrm>
            <a:off x="1552585" y="3558532"/>
            <a:ext cx="2157970" cy="452018"/>
            <a:chOff x="1552585" y="3558532"/>
            <a:chExt cx="2157970" cy="452018"/>
          </a:xfrm>
        </p:grpSpPr>
        <p:grpSp>
          <p:nvGrpSpPr>
            <p:cNvPr id="72" name="Group 71">
              <a:extLst>
                <a:ext uri="{FF2B5EF4-FFF2-40B4-BE49-F238E27FC236}">
                  <a16:creationId xmlns:a16="http://schemas.microsoft.com/office/drawing/2014/main" id="{D6EDC3C8-FD80-4D17-A87B-6AE80AD8CACE}"/>
                </a:ext>
              </a:extLst>
            </p:cNvPr>
            <p:cNvGrpSpPr/>
            <p:nvPr/>
          </p:nvGrpSpPr>
          <p:grpSpPr>
            <a:xfrm>
              <a:off x="1552585" y="3642577"/>
              <a:ext cx="2157970" cy="367973"/>
              <a:chOff x="5258497" y="5768462"/>
              <a:chExt cx="2157970" cy="494167"/>
            </a:xfrm>
          </p:grpSpPr>
          <p:pic>
            <p:nvPicPr>
              <p:cNvPr id="73" name="Picture 72">
                <a:extLst>
                  <a:ext uri="{FF2B5EF4-FFF2-40B4-BE49-F238E27FC236}">
                    <a16:creationId xmlns:a16="http://schemas.microsoft.com/office/drawing/2014/main" id="{C7624064-8DB2-4E1A-8BAA-E053B18F427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5658510" y="5368449"/>
                <a:ext cx="493741" cy="1293768"/>
              </a:xfrm>
              <a:prstGeom prst="rect">
                <a:avLst/>
              </a:prstGeom>
            </p:spPr>
          </p:pic>
          <p:pic>
            <p:nvPicPr>
              <p:cNvPr id="74" name="Picture 73">
                <a:extLst>
                  <a:ext uri="{FF2B5EF4-FFF2-40B4-BE49-F238E27FC236}">
                    <a16:creationId xmlns:a16="http://schemas.microsoft.com/office/drawing/2014/main" id="{FE47EBF9-92A8-4621-8525-E9625B08780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6522712" y="5368875"/>
                <a:ext cx="493741" cy="1293768"/>
              </a:xfrm>
              <a:prstGeom prst="rect">
                <a:avLst/>
              </a:prstGeom>
            </p:spPr>
          </p:pic>
        </p:grpSp>
        <p:sp>
          <p:nvSpPr>
            <p:cNvPr id="7" name="Star: 10 Points 6">
              <a:extLst>
                <a:ext uri="{FF2B5EF4-FFF2-40B4-BE49-F238E27FC236}">
                  <a16:creationId xmlns:a16="http://schemas.microsoft.com/office/drawing/2014/main" id="{A5C610B8-A7B6-4B98-8EC1-FD4BCBCD6D8F}"/>
                </a:ext>
              </a:extLst>
            </p:cNvPr>
            <p:cNvSpPr/>
            <p:nvPr/>
          </p:nvSpPr>
          <p:spPr bwMode="auto">
            <a:xfrm>
              <a:off x="2285830" y="3558532"/>
              <a:ext cx="248163" cy="248163"/>
            </a:xfrm>
            <a:prstGeom prst="star10">
              <a:avLst>
                <a:gd name="adj" fmla="val 32730"/>
                <a:gd name="hf" fmla="val 105146"/>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pic>
        <p:nvPicPr>
          <p:cNvPr id="6" name="Picture 5" descr="Icon&#10;&#10;Description automatically generated">
            <a:extLst>
              <a:ext uri="{FF2B5EF4-FFF2-40B4-BE49-F238E27FC236}">
                <a16:creationId xmlns:a16="http://schemas.microsoft.com/office/drawing/2014/main" id="{E836AB75-4CA5-4827-BFDC-991AF431F18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99667" y="3356044"/>
            <a:ext cx="446986" cy="1335935"/>
          </a:xfrm>
          <a:prstGeom prst="rect">
            <a:avLst/>
          </a:prstGeom>
        </p:spPr>
      </p:pic>
      <p:pic>
        <p:nvPicPr>
          <p:cNvPr id="19" name="Picture 18" descr="Icon&#10;&#10;Description automatically generated">
            <a:extLst>
              <a:ext uri="{FF2B5EF4-FFF2-40B4-BE49-F238E27FC236}">
                <a16:creationId xmlns:a16="http://schemas.microsoft.com/office/drawing/2014/main" id="{B38010B8-6F8F-4764-8618-D10B52827BE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65672" y="3394371"/>
            <a:ext cx="463796" cy="1335935"/>
          </a:xfrm>
          <a:prstGeom prst="rect">
            <a:avLst/>
          </a:prstGeom>
        </p:spPr>
      </p:pic>
      <p:pic>
        <p:nvPicPr>
          <p:cNvPr id="21" name="Picture 20" descr="A picture containing text, wearing, red, clipart&#10;&#10;Description automatically generated">
            <a:extLst>
              <a:ext uri="{FF2B5EF4-FFF2-40B4-BE49-F238E27FC236}">
                <a16:creationId xmlns:a16="http://schemas.microsoft.com/office/drawing/2014/main" id="{61B4B58D-66D7-428B-855D-0363AEA1DAD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949815" y="3376396"/>
            <a:ext cx="384651" cy="1268308"/>
          </a:xfrm>
          <a:prstGeom prst="rect">
            <a:avLst/>
          </a:prstGeom>
        </p:spPr>
      </p:pic>
      <p:grpSp>
        <p:nvGrpSpPr>
          <p:cNvPr id="36" name="Group 35">
            <a:extLst>
              <a:ext uri="{FF2B5EF4-FFF2-40B4-BE49-F238E27FC236}">
                <a16:creationId xmlns:a16="http://schemas.microsoft.com/office/drawing/2014/main" id="{C3FA05F2-137A-460B-974A-42AE802D44D6}"/>
              </a:ext>
            </a:extLst>
          </p:cNvPr>
          <p:cNvGrpSpPr/>
          <p:nvPr/>
        </p:nvGrpSpPr>
        <p:grpSpPr>
          <a:xfrm>
            <a:off x="9392911" y="6207927"/>
            <a:ext cx="2488502" cy="454909"/>
            <a:chOff x="9392911" y="6207927"/>
            <a:chExt cx="2488502" cy="454909"/>
          </a:xfrm>
        </p:grpSpPr>
        <p:pic>
          <p:nvPicPr>
            <p:cNvPr id="40" name="Picture 39" descr="A picture containing text, ax, wheel&#10;&#10;Description automatically generated">
              <a:extLst>
                <a:ext uri="{FF2B5EF4-FFF2-40B4-BE49-F238E27FC236}">
                  <a16:creationId xmlns:a16="http://schemas.microsoft.com/office/drawing/2014/main" id="{2C61C15B-07A6-4B12-84C7-1C5097BC2FB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41" name="Rectangle 8">
              <a:extLst>
                <a:ext uri="{FF2B5EF4-FFF2-40B4-BE49-F238E27FC236}">
                  <a16:creationId xmlns:a16="http://schemas.microsoft.com/office/drawing/2014/main" id="{A9D082D0-A191-4599-B0C7-0FEC3983C9F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8"/>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869131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74564-AA47-4BF2-9329-C9710898FF27}"/>
              </a:ext>
            </a:extLst>
          </p:cNvPr>
          <p:cNvSpPr>
            <a:spLocks noGrp="1"/>
          </p:cNvSpPr>
          <p:nvPr>
            <p:ph type="title"/>
          </p:nvPr>
        </p:nvSpPr>
        <p:spPr/>
        <p:txBody>
          <a:bodyPr>
            <a:noAutofit/>
          </a:bodyPr>
          <a:lstStyle/>
          <a:p>
            <a:r>
              <a:rPr lang="en-US" dirty="0"/>
              <a:t>Approximately 50% of High-Grade Serous Ovarian Cancers Have Alterations in HRR Genes</a:t>
            </a:r>
          </a:p>
        </p:txBody>
      </p:sp>
      <p:sp>
        <p:nvSpPr>
          <p:cNvPr id="9" name="Content Placeholder 2">
            <a:extLst>
              <a:ext uri="{FF2B5EF4-FFF2-40B4-BE49-F238E27FC236}">
                <a16:creationId xmlns:a16="http://schemas.microsoft.com/office/drawing/2014/main" id="{3F539B57-6E23-4295-A7A1-E056E632D807}"/>
              </a:ext>
            </a:extLst>
          </p:cNvPr>
          <p:cNvSpPr>
            <a:spLocks noGrp="1"/>
          </p:cNvSpPr>
          <p:nvPr>
            <p:ph idx="1"/>
          </p:nvPr>
        </p:nvSpPr>
        <p:spPr/>
        <p:txBody>
          <a:bodyPr>
            <a:normAutofit/>
          </a:bodyPr>
          <a:lstStyle/>
          <a:p>
            <a:r>
              <a:rPr lang="en-US" sz="2200" dirty="0"/>
              <a:t>HRR genes may have mutations, deletions, amplifications, or promoter methylation</a:t>
            </a:r>
          </a:p>
        </p:txBody>
      </p:sp>
      <p:sp>
        <p:nvSpPr>
          <p:cNvPr id="66" name="Footer Placeholder 3">
            <a:extLst>
              <a:ext uri="{FF2B5EF4-FFF2-40B4-BE49-F238E27FC236}">
                <a16:creationId xmlns:a16="http://schemas.microsoft.com/office/drawing/2014/main" id="{83615D68-B796-492E-A6B4-6F90617CCE6B}"/>
              </a:ext>
            </a:extLst>
          </p:cNvPr>
          <p:cNvSpPr txBox="1">
            <a:spLocks/>
          </p:cNvSpPr>
          <p:nvPr/>
        </p:nvSpPr>
        <p:spPr>
          <a:xfrm>
            <a:off x="398638" y="6418174"/>
            <a:ext cx="5236398" cy="3385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Konstantinopoulos. Cancer Discov. 2015;5:1137.</a:t>
            </a:r>
          </a:p>
        </p:txBody>
      </p:sp>
      <p:sp>
        <p:nvSpPr>
          <p:cNvPr id="60" name="TextBox 59">
            <a:extLst>
              <a:ext uri="{FF2B5EF4-FFF2-40B4-BE49-F238E27FC236}">
                <a16:creationId xmlns:a16="http://schemas.microsoft.com/office/drawing/2014/main" id="{B5601873-312A-4589-B2C1-0FFF36732EF2}"/>
              </a:ext>
            </a:extLst>
          </p:cNvPr>
          <p:cNvSpPr txBox="1"/>
          <p:nvPr/>
        </p:nvSpPr>
        <p:spPr bwMode="auto">
          <a:xfrm>
            <a:off x="6143713" y="2015012"/>
            <a:ext cx="24711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BRCA1</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germline mutations 8%</a:t>
            </a:r>
          </a:p>
        </p:txBody>
      </p:sp>
      <p:sp>
        <p:nvSpPr>
          <p:cNvPr id="104" name="TextBox 103">
            <a:extLst>
              <a:ext uri="{FF2B5EF4-FFF2-40B4-BE49-F238E27FC236}">
                <a16:creationId xmlns:a16="http://schemas.microsoft.com/office/drawing/2014/main" id="{257C44DB-EF1F-4F87-B62D-6BB36445CAF9}"/>
              </a:ext>
            </a:extLst>
          </p:cNvPr>
          <p:cNvSpPr txBox="1"/>
          <p:nvPr/>
        </p:nvSpPr>
        <p:spPr bwMode="auto">
          <a:xfrm>
            <a:off x="6679793" y="2326175"/>
            <a:ext cx="24863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BRCA1</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somatic mutations 3%</a:t>
            </a:r>
          </a:p>
        </p:txBody>
      </p:sp>
      <p:sp>
        <p:nvSpPr>
          <p:cNvPr id="75" name="TextBox 74">
            <a:extLst>
              <a:ext uri="{FF2B5EF4-FFF2-40B4-BE49-F238E27FC236}">
                <a16:creationId xmlns:a16="http://schemas.microsoft.com/office/drawing/2014/main" id="{7DC88CC7-328B-47DD-BE67-6D4F4628E811}"/>
              </a:ext>
            </a:extLst>
          </p:cNvPr>
          <p:cNvSpPr txBox="1"/>
          <p:nvPr/>
        </p:nvSpPr>
        <p:spPr bwMode="auto">
          <a:xfrm>
            <a:off x="7280771" y="2634338"/>
            <a:ext cx="24863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BRCA2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germline mutations 6%</a:t>
            </a:r>
          </a:p>
        </p:txBody>
      </p:sp>
      <p:sp>
        <p:nvSpPr>
          <p:cNvPr id="77" name="TextBox 76">
            <a:extLst>
              <a:ext uri="{FF2B5EF4-FFF2-40B4-BE49-F238E27FC236}">
                <a16:creationId xmlns:a16="http://schemas.microsoft.com/office/drawing/2014/main" id="{7F12E0BF-A20E-4B7E-86B4-6EF23D3227CF}"/>
              </a:ext>
            </a:extLst>
          </p:cNvPr>
          <p:cNvSpPr txBox="1"/>
          <p:nvPr/>
        </p:nvSpPr>
        <p:spPr bwMode="auto">
          <a:xfrm>
            <a:off x="7473865" y="3086742"/>
            <a:ext cx="23114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BRCA2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somatic mutations 3%</a:t>
            </a:r>
          </a:p>
        </p:txBody>
      </p:sp>
      <p:sp>
        <p:nvSpPr>
          <p:cNvPr id="92" name="TextBox 91">
            <a:extLst>
              <a:ext uri="{FF2B5EF4-FFF2-40B4-BE49-F238E27FC236}">
                <a16:creationId xmlns:a16="http://schemas.microsoft.com/office/drawing/2014/main" id="{9CCE9653-ED09-45CF-AE49-BBC8618F87D4}"/>
              </a:ext>
            </a:extLst>
          </p:cNvPr>
          <p:cNvSpPr txBox="1"/>
          <p:nvPr/>
        </p:nvSpPr>
        <p:spPr bwMode="auto">
          <a:xfrm>
            <a:off x="7576295" y="3694459"/>
            <a:ext cx="28916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BRCA1</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promoter methylation 10%</a:t>
            </a:r>
          </a:p>
        </p:txBody>
      </p:sp>
      <p:sp>
        <p:nvSpPr>
          <p:cNvPr id="95" name="TextBox 94">
            <a:extLst>
              <a:ext uri="{FF2B5EF4-FFF2-40B4-BE49-F238E27FC236}">
                <a16:creationId xmlns:a16="http://schemas.microsoft.com/office/drawing/2014/main" id="{CFC1996E-5A66-4135-8312-A47268CD8163}"/>
              </a:ext>
            </a:extLst>
          </p:cNvPr>
          <p:cNvSpPr txBox="1"/>
          <p:nvPr/>
        </p:nvSpPr>
        <p:spPr bwMode="auto">
          <a:xfrm>
            <a:off x="7454052" y="4319810"/>
            <a:ext cx="23172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CDK12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mutations 3%</a:t>
            </a:r>
          </a:p>
        </p:txBody>
      </p:sp>
      <p:sp>
        <p:nvSpPr>
          <p:cNvPr id="96" name="TextBox 95">
            <a:extLst>
              <a:ext uri="{FF2B5EF4-FFF2-40B4-BE49-F238E27FC236}">
                <a16:creationId xmlns:a16="http://schemas.microsoft.com/office/drawing/2014/main" id="{5BF8D496-D56D-4DC2-A2AF-0253B193A27A}"/>
              </a:ext>
            </a:extLst>
          </p:cNvPr>
          <p:cNvSpPr txBox="1"/>
          <p:nvPr/>
        </p:nvSpPr>
        <p:spPr bwMode="auto">
          <a:xfrm>
            <a:off x="7514679" y="4571878"/>
            <a:ext cx="31657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RAD51C</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promoter methylation 2%</a:t>
            </a:r>
          </a:p>
        </p:txBody>
      </p:sp>
      <p:sp>
        <p:nvSpPr>
          <p:cNvPr id="99" name="TextBox 98">
            <a:extLst>
              <a:ext uri="{FF2B5EF4-FFF2-40B4-BE49-F238E27FC236}">
                <a16:creationId xmlns:a16="http://schemas.microsoft.com/office/drawing/2014/main" id="{20D802C0-758F-4841-B1F7-60AE0D7F8774}"/>
              </a:ext>
            </a:extLst>
          </p:cNvPr>
          <p:cNvSpPr txBox="1"/>
          <p:nvPr/>
        </p:nvSpPr>
        <p:spPr bwMode="auto">
          <a:xfrm>
            <a:off x="7370567" y="4791310"/>
            <a:ext cx="23172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gene</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mutations 2%</a:t>
            </a:r>
          </a:p>
        </p:txBody>
      </p:sp>
      <p:sp>
        <p:nvSpPr>
          <p:cNvPr id="103" name="TextBox 102">
            <a:extLst>
              <a:ext uri="{FF2B5EF4-FFF2-40B4-BE49-F238E27FC236}">
                <a16:creationId xmlns:a16="http://schemas.microsoft.com/office/drawing/2014/main" id="{8013D7FD-DBFC-4846-AE83-287EDAC13BE9}"/>
              </a:ext>
            </a:extLst>
          </p:cNvPr>
          <p:cNvSpPr txBox="1"/>
          <p:nvPr/>
        </p:nvSpPr>
        <p:spPr bwMode="auto">
          <a:xfrm>
            <a:off x="7361167" y="5054001"/>
            <a:ext cx="30783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Core </a:t>
            </a:r>
            <a:r>
              <a:rPr kumimoji="0" lang="en-US" sz="14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RAD</a:t>
            </a: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gene</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mutations 1.5%</a:t>
            </a:r>
          </a:p>
        </p:txBody>
      </p:sp>
      <p:sp>
        <p:nvSpPr>
          <p:cNvPr id="110" name="TextBox 109">
            <a:extLst>
              <a:ext uri="{FF2B5EF4-FFF2-40B4-BE49-F238E27FC236}">
                <a16:creationId xmlns:a16="http://schemas.microsoft.com/office/drawing/2014/main" id="{448C0B4F-0015-4C58-AFAC-BBFF18531CE1}"/>
              </a:ext>
            </a:extLst>
          </p:cNvPr>
          <p:cNvSpPr txBox="1"/>
          <p:nvPr/>
        </p:nvSpPr>
        <p:spPr bwMode="auto">
          <a:xfrm>
            <a:off x="7310331" y="5319508"/>
            <a:ext cx="32369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DNA-damage gene</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mutations 2%</a:t>
            </a:r>
          </a:p>
        </p:txBody>
      </p:sp>
      <p:sp>
        <p:nvSpPr>
          <p:cNvPr id="126" name="TextBox 125">
            <a:extLst>
              <a:ext uri="{FF2B5EF4-FFF2-40B4-BE49-F238E27FC236}">
                <a16:creationId xmlns:a16="http://schemas.microsoft.com/office/drawing/2014/main" id="{70C64C12-088C-4B80-B6DA-A8CE0F817C94}"/>
              </a:ext>
            </a:extLst>
          </p:cNvPr>
          <p:cNvSpPr txBox="1"/>
          <p:nvPr/>
        </p:nvSpPr>
        <p:spPr bwMode="auto">
          <a:xfrm>
            <a:off x="2953642" y="5098269"/>
            <a:ext cx="2398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Cyclin E1 amplification 15%</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8" name="TextBox 127">
            <a:extLst>
              <a:ext uri="{FF2B5EF4-FFF2-40B4-BE49-F238E27FC236}">
                <a16:creationId xmlns:a16="http://schemas.microsoft.com/office/drawing/2014/main" id="{088C7687-D04D-4936-85F4-98200420E5BC}"/>
              </a:ext>
            </a:extLst>
          </p:cNvPr>
          <p:cNvSpPr txBox="1"/>
          <p:nvPr/>
        </p:nvSpPr>
        <p:spPr bwMode="auto">
          <a:xfrm>
            <a:off x="2883999" y="4271045"/>
            <a:ext cx="206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MMR mutations 3</a:t>
            </a: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30" name="TextBox 129">
            <a:extLst>
              <a:ext uri="{FF2B5EF4-FFF2-40B4-BE49-F238E27FC236}">
                <a16:creationId xmlns:a16="http://schemas.microsoft.com/office/drawing/2014/main" id="{E42FBB15-B119-4117-ABBF-76BBF8124CF2}"/>
              </a:ext>
            </a:extLst>
          </p:cNvPr>
          <p:cNvSpPr txBox="1"/>
          <p:nvPr/>
        </p:nvSpPr>
        <p:spPr bwMode="auto">
          <a:xfrm>
            <a:off x="2363258" y="3713644"/>
            <a:ext cx="206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NER mutations 4% to 8%</a:t>
            </a:r>
          </a:p>
        </p:txBody>
      </p:sp>
      <p:sp>
        <p:nvSpPr>
          <p:cNvPr id="132" name="TextBox 131">
            <a:extLst>
              <a:ext uri="{FF2B5EF4-FFF2-40B4-BE49-F238E27FC236}">
                <a16:creationId xmlns:a16="http://schemas.microsoft.com/office/drawing/2014/main" id="{8584CE73-9BE3-46E2-AC30-CA6C99FF852F}"/>
              </a:ext>
            </a:extLst>
          </p:cNvPr>
          <p:cNvSpPr txBox="1"/>
          <p:nvPr/>
        </p:nvSpPr>
        <p:spPr bwMode="auto">
          <a:xfrm>
            <a:off x="3968244" y="2405050"/>
            <a:ext cx="206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Other 21%</a:t>
            </a:r>
          </a:p>
        </p:txBody>
      </p:sp>
      <p:cxnSp>
        <p:nvCxnSpPr>
          <p:cNvPr id="142" name="Straight Connector 141">
            <a:extLst>
              <a:ext uri="{FF2B5EF4-FFF2-40B4-BE49-F238E27FC236}">
                <a16:creationId xmlns:a16="http://schemas.microsoft.com/office/drawing/2014/main" id="{0A258A80-2B58-4998-8CEC-8D58A8798419}"/>
              </a:ext>
            </a:extLst>
          </p:cNvPr>
          <p:cNvCxnSpPr>
            <a:cxnSpLocks/>
          </p:cNvCxnSpPr>
          <p:nvPr/>
        </p:nvCxnSpPr>
        <p:spPr bwMode="auto">
          <a:xfrm flipH="1" flipV="1">
            <a:off x="5020731" y="2627820"/>
            <a:ext cx="185582" cy="233612"/>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EC546EFA-23F2-4D58-B476-1D28A0E84A22}"/>
              </a:ext>
            </a:extLst>
          </p:cNvPr>
          <p:cNvCxnSpPr>
            <a:cxnSpLocks/>
          </p:cNvCxnSpPr>
          <p:nvPr/>
        </p:nvCxnSpPr>
        <p:spPr bwMode="auto">
          <a:xfrm flipH="1">
            <a:off x="4444178" y="3845059"/>
            <a:ext cx="284664" cy="7085"/>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31A43ACF-E7CA-454E-9F7C-C8F58F3F4616}"/>
              </a:ext>
            </a:extLst>
          </p:cNvPr>
          <p:cNvCxnSpPr>
            <a:cxnSpLocks/>
          </p:cNvCxnSpPr>
          <p:nvPr/>
        </p:nvCxnSpPr>
        <p:spPr bwMode="auto">
          <a:xfrm flipV="1">
            <a:off x="6432690" y="2287574"/>
            <a:ext cx="77442" cy="25351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B3490B57-FCC5-48D3-BE63-38AAF47235E7}"/>
              </a:ext>
            </a:extLst>
          </p:cNvPr>
          <p:cNvCxnSpPr>
            <a:cxnSpLocks/>
          </p:cNvCxnSpPr>
          <p:nvPr/>
        </p:nvCxnSpPr>
        <p:spPr bwMode="auto">
          <a:xfrm flipV="1">
            <a:off x="6853932" y="2553940"/>
            <a:ext cx="131756" cy="214868"/>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5010F188-98C9-4B61-AA16-0BDB4BD5B7DE}"/>
              </a:ext>
            </a:extLst>
          </p:cNvPr>
          <p:cNvCxnSpPr>
            <a:cxnSpLocks/>
          </p:cNvCxnSpPr>
          <p:nvPr/>
        </p:nvCxnSpPr>
        <p:spPr bwMode="auto">
          <a:xfrm flipV="1">
            <a:off x="7117472" y="2847315"/>
            <a:ext cx="180277" cy="145006"/>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50ED5330-2F92-47F1-A84B-2C41198C707D}"/>
              </a:ext>
            </a:extLst>
          </p:cNvPr>
          <p:cNvCxnSpPr>
            <a:cxnSpLocks/>
          </p:cNvCxnSpPr>
          <p:nvPr/>
        </p:nvCxnSpPr>
        <p:spPr bwMode="auto">
          <a:xfrm flipV="1">
            <a:off x="7303670" y="3256739"/>
            <a:ext cx="229912" cy="82912"/>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8E51700E-ABDD-47AE-B316-E29AFDBC2CC1}"/>
              </a:ext>
            </a:extLst>
          </p:cNvPr>
          <p:cNvCxnSpPr>
            <a:cxnSpLocks/>
          </p:cNvCxnSpPr>
          <p:nvPr/>
        </p:nvCxnSpPr>
        <p:spPr bwMode="auto">
          <a:xfrm>
            <a:off x="7400989" y="3840754"/>
            <a:ext cx="233592"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B2D43156-4AD5-4EF4-B751-BD65E5FF2611}"/>
              </a:ext>
            </a:extLst>
          </p:cNvPr>
          <p:cNvCxnSpPr>
            <a:cxnSpLocks/>
          </p:cNvCxnSpPr>
          <p:nvPr/>
        </p:nvCxnSpPr>
        <p:spPr bwMode="auto">
          <a:xfrm>
            <a:off x="7319797" y="4378003"/>
            <a:ext cx="197988" cy="68869"/>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A1425FFC-356D-4CE5-BCE1-D1DE73CEB7CD}"/>
              </a:ext>
            </a:extLst>
          </p:cNvPr>
          <p:cNvCxnSpPr>
            <a:cxnSpLocks/>
          </p:cNvCxnSpPr>
          <p:nvPr/>
        </p:nvCxnSpPr>
        <p:spPr bwMode="auto">
          <a:xfrm>
            <a:off x="7219856" y="4537874"/>
            <a:ext cx="313726" cy="167663"/>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D3D3D19B-76FF-4CE5-9FE9-D45825F75FC8}"/>
              </a:ext>
            </a:extLst>
          </p:cNvPr>
          <p:cNvCxnSpPr>
            <a:cxnSpLocks/>
          </p:cNvCxnSpPr>
          <p:nvPr/>
        </p:nvCxnSpPr>
        <p:spPr bwMode="auto">
          <a:xfrm>
            <a:off x="7110443" y="4650396"/>
            <a:ext cx="301519" cy="201102"/>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CDEBD5BC-AA9A-4E8C-8983-4C47D9DF00A8}"/>
              </a:ext>
            </a:extLst>
          </p:cNvPr>
          <p:cNvCxnSpPr>
            <a:cxnSpLocks/>
          </p:cNvCxnSpPr>
          <p:nvPr/>
        </p:nvCxnSpPr>
        <p:spPr bwMode="auto">
          <a:xfrm>
            <a:off x="7027338" y="4780143"/>
            <a:ext cx="391288" cy="323256"/>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AB727DE8-E3D6-44C1-A395-0D82236CC103}"/>
              </a:ext>
            </a:extLst>
          </p:cNvPr>
          <p:cNvCxnSpPr>
            <a:cxnSpLocks/>
          </p:cNvCxnSpPr>
          <p:nvPr/>
        </p:nvCxnSpPr>
        <p:spPr bwMode="auto">
          <a:xfrm>
            <a:off x="6926709" y="4871165"/>
            <a:ext cx="406307" cy="483487"/>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570D56A9-6234-4D9D-8ED0-F7D8D7631C8E}"/>
              </a:ext>
            </a:extLst>
          </p:cNvPr>
          <p:cNvCxnSpPr>
            <a:cxnSpLocks/>
          </p:cNvCxnSpPr>
          <p:nvPr/>
        </p:nvCxnSpPr>
        <p:spPr bwMode="auto">
          <a:xfrm>
            <a:off x="6609413" y="5012382"/>
            <a:ext cx="156863" cy="332995"/>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BB3B4446-7C3D-4802-94A8-79D7B1AD21BC}"/>
              </a:ext>
            </a:extLst>
          </p:cNvPr>
          <p:cNvCxnSpPr>
            <a:cxnSpLocks/>
          </p:cNvCxnSpPr>
          <p:nvPr/>
        </p:nvCxnSpPr>
        <p:spPr bwMode="auto">
          <a:xfrm>
            <a:off x="6143713" y="5144083"/>
            <a:ext cx="0" cy="480169"/>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427595D4-59EF-43F7-9BF9-93693045FB7D}"/>
              </a:ext>
            </a:extLst>
          </p:cNvPr>
          <p:cNvCxnSpPr>
            <a:cxnSpLocks/>
          </p:cNvCxnSpPr>
          <p:nvPr/>
        </p:nvCxnSpPr>
        <p:spPr bwMode="auto">
          <a:xfrm flipH="1">
            <a:off x="5049212" y="4841158"/>
            <a:ext cx="212428" cy="262241"/>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30F15AB8-8614-40DF-BF73-4D4B37E1189E}"/>
              </a:ext>
            </a:extLst>
          </p:cNvPr>
          <p:cNvCxnSpPr>
            <a:cxnSpLocks/>
          </p:cNvCxnSpPr>
          <p:nvPr/>
        </p:nvCxnSpPr>
        <p:spPr bwMode="auto">
          <a:xfrm flipH="1">
            <a:off x="4695153" y="4319810"/>
            <a:ext cx="157008" cy="58193"/>
          </a:xfrm>
          <a:prstGeom prst="line">
            <a:avLst/>
          </a:prstGeom>
          <a:noFill/>
          <a:ln w="28575" cap="flat" cmpd="sng" algn="ctr">
            <a:solidFill>
              <a:schemeClr val="bg1"/>
            </a:solidFill>
            <a:prstDash val="solid"/>
            <a:round/>
            <a:headEnd type="none" w="med" len="med"/>
            <a:tailEnd type="none" w="med" len="med"/>
          </a:ln>
          <a:effectLst/>
        </p:spPr>
      </p:cxnSp>
      <p:grpSp>
        <p:nvGrpSpPr>
          <p:cNvPr id="147" name="Group 146">
            <a:extLst>
              <a:ext uri="{FF2B5EF4-FFF2-40B4-BE49-F238E27FC236}">
                <a16:creationId xmlns:a16="http://schemas.microsoft.com/office/drawing/2014/main" id="{5CE5553A-DA9D-4917-A25C-593600ACE626}"/>
              </a:ext>
            </a:extLst>
          </p:cNvPr>
          <p:cNvGrpSpPr/>
          <p:nvPr/>
        </p:nvGrpSpPr>
        <p:grpSpPr>
          <a:xfrm>
            <a:off x="4285162" y="1974687"/>
            <a:ext cx="3201262" cy="4090428"/>
            <a:chOff x="4285162" y="1974687"/>
            <a:chExt cx="3201262" cy="4090428"/>
          </a:xfrm>
        </p:grpSpPr>
        <p:sp>
          <p:nvSpPr>
            <p:cNvPr id="3" name="Partial Circle 2">
              <a:extLst>
                <a:ext uri="{FF2B5EF4-FFF2-40B4-BE49-F238E27FC236}">
                  <a16:creationId xmlns:a16="http://schemas.microsoft.com/office/drawing/2014/main" id="{F5C63897-1938-4FCA-B76F-35777645964E}"/>
                </a:ext>
              </a:extLst>
            </p:cNvPr>
            <p:cNvSpPr/>
            <p:nvPr/>
          </p:nvSpPr>
          <p:spPr bwMode="auto">
            <a:xfrm>
              <a:off x="4728842" y="2477841"/>
              <a:ext cx="2748606" cy="2748606"/>
            </a:xfrm>
            <a:prstGeom prst="pie">
              <a:avLst>
                <a:gd name="adj1" fmla="val 11693935"/>
                <a:gd name="adj2" fmla="val 16200000"/>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 name="Partial Circle 3">
              <a:extLst>
                <a:ext uri="{FF2B5EF4-FFF2-40B4-BE49-F238E27FC236}">
                  <a16:creationId xmlns:a16="http://schemas.microsoft.com/office/drawing/2014/main" id="{AFE93418-029C-4ECC-8EA0-6F788543D9C8}"/>
                </a:ext>
              </a:extLst>
            </p:cNvPr>
            <p:cNvSpPr/>
            <p:nvPr/>
          </p:nvSpPr>
          <p:spPr bwMode="auto">
            <a:xfrm>
              <a:off x="4728842" y="2477841"/>
              <a:ext cx="2748606" cy="2748606"/>
            </a:xfrm>
            <a:prstGeom prst="pie">
              <a:avLst>
                <a:gd name="adj1" fmla="val 9932383"/>
                <a:gd name="adj2" fmla="val 11685410"/>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 name="Partial Circle 4">
              <a:extLst>
                <a:ext uri="{FF2B5EF4-FFF2-40B4-BE49-F238E27FC236}">
                  <a16:creationId xmlns:a16="http://schemas.microsoft.com/office/drawing/2014/main" id="{11EA0D37-5861-4AA2-B05C-CA49E1168A0A}"/>
                </a:ext>
              </a:extLst>
            </p:cNvPr>
            <p:cNvSpPr/>
            <p:nvPr/>
          </p:nvSpPr>
          <p:spPr bwMode="auto">
            <a:xfrm>
              <a:off x="4728842" y="2477841"/>
              <a:ext cx="2748606" cy="2748606"/>
            </a:xfrm>
            <a:prstGeom prst="pie">
              <a:avLst>
                <a:gd name="adj1" fmla="val 9280895"/>
                <a:gd name="adj2" fmla="val 9923867"/>
              </a:avLst>
            </a:prstGeom>
            <a:solidFill>
              <a:schemeClr val="accent2">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Partial Circle 5">
              <a:extLst>
                <a:ext uri="{FF2B5EF4-FFF2-40B4-BE49-F238E27FC236}">
                  <a16:creationId xmlns:a16="http://schemas.microsoft.com/office/drawing/2014/main" id="{38439135-9C7A-4F73-A277-D107C82EE18D}"/>
                </a:ext>
              </a:extLst>
            </p:cNvPr>
            <p:cNvSpPr/>
            <p:nvPr/>
          </p:nvSpPr>
          <p:spPr bwMode="auto">
            <a:xfrm>
              <a:off x="4728842" y="2477841"/>
              <a:ext cx="2748606" cy="2748606"/>
            </a:xfrm>
            <a:prstGeom prst="pie">
              <a:avLst>
                <a:gd name="adj1" fmla="val 6058132"/>
                <a:gd name="adj2" fmla="val 9292781"/>
              </a:avLst>
            </a:prstGeom>
            <a:solidFill>
              <a:schemeClr val="accent4">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Partial Circle 6">
              <a:extLst>
                <a:ext uri="{FF2B5EF4-FFF2-40B4-BE49-F238E27FC236}">
                  <a16:creationId xmlns:a16="http://schemas.microsoft.com/office/drawing/2014/main" id="{21EEF025-DD4F-43E7-AEFA-44B4E2758A56}"/>
                </a:ext>
              </a:extLst>
            </p:cNvPr>
            <p:cNvSpPr/>
            <p:nvPr/>
          </p:nvSpPr>
          <p:spPr bwMode="auto">
            <a:xfrm>
              <a:off x="4728842" y="2477841"/>
              <a:ext cx="2748606" cy="2748606"/>
            </a:xfrm>
            <a:prstGeom prst="pie">
              <a:avLst>
                <a:gd name="adj1" fmla="val 4573807"/>
                <a:gd name="adj2" fmla="val 6052198"/>
              </a:avLst>
            </a:prstGeom>
            <a:solidFill>
              <a:schemeClr val="accent4">
                <a:lumMod val="7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Partial Circle 7">
              <a:extLst>
                <a:ext uri="{FF2B5EF4-FFF2-40B4-BE49-F238E27FC236}">
                  <a16:creationId xmlns:a16="http://schemas.microsoft.com/office/drawing/2014/main" id="{07A31AF3-E5F1-4D6B-91F0-30A6C71DD119}"/>
                </a:ext>
              </a:extLst>
            </p:cNvPr>
            <p:cNvSpPr/>
            <p:nvPr/>
          </p:nvSpPr>
          <p:spPr bwMode="auto">
            <a:xfrm>
              <a:off x="4728842" y="2477841"/>
              <a:ext cx="2748606" cy="2748606"/>
            </a:xfrm>
            <a:prstGeom prst="pie">
              <a:avLst>
                <a:gd name="adj1" fmla="val 3287152"/>
                <a:gd name="adj2" fmla="val 4580451"/>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Partial Circle 9">
              <a:extLst>
                <a:ext uri="{FF2B5EF4-FFF2-40B4-BE49-F238E27FC236}">
                  <a16:creationId xmlns:a16="http://schemas.microsoft.com/office/drawing/2014/main" id="{81CE4A48-56D8-4638-85E1-E5C5555B6C4B}"/>
                </a:ext>
              </a:extLst>
            </p:cNvPr>
            <p:cNvSpPr/>
            <p:nvPr/>
          </p:nvSpPr>
          <p:spPr bwMode="auto">
            <a:xfrm>
              <a:off x="4728842" y="2477841"/>
              <a:ext cx="2748606" cy="2748606"/>
            </a:xfrm>
            <a:prstGeom prst="pie">
              <a:avLst>
                <a:gd name="adj1" fmla="val 2873852"/>
                <a:gd name="adj2" fmla="val 3287588"/>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Partial Circle 10">
              <a:extLst>
                <a:ext uri="{FF2B5EF4-FFF2-40B4-BE49-F238E27FC236}">
                  <a16:creationId xmlns:a16="http://schemas.microsoft.com/office/drawing/2014/main" id="{31444E0E-893D-40E6-A72F-BEEE817BFAD7}"/>
                </a:ext>
              </a:extLst>
            </p:cNvPr>
            <p:cNvSpPr/>
            <p:nvPr/>
          </p:nvSpPr>
          <p:spPr bwMode="auto">
            <a:xfrm>
              <a:off x="4728842" y="2477841"/>
              <a:ext cx="2748606" cy="2748606"/>
            </a:xfrm>
            <a:prstGeom prst="pie">
              <a:avLst>
                <a:gd name="adj1" fmla="val 2515417"/>
                <a:gd name="adj2" fmla="val 2876424"/>
              </a:avLst>
            </a:prstGeom>
            <a:solidFill>
              <a:schemeClr val="accent2">
                <a:lumMod val="7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Partial Circle 79">
              <a:extLst>
                <a:ext uri="{FF2B5EF4-FFF2-40B4-BE49-F238E27FC236}">
                  <a16:creationId xmlns:a16="http://schemas.microsoft.com/office/drawing/2014/main" id="{C6FD958F-550C-4709-9F70-54CFC9CCAB01}"/>
                </a:ext>
              </a:extLst>
            </p:cNvPr>
            <p:cNvSpPr/>
            <p:nvPr/>
          </p:nvSpPr>
          <p:spPr bwMode="auto">
            <a:xfrm>
              <a:off x="4728842" y="2477841"/>
              <a:ext cx="2748606" cy="2748606"/>
            </a:xfrm>
            <a:prstGeom prst="pie">
              <a:avLst>
                <a:gd name="adj1" fmla="val 2088430"/>
                <a:gd name="adj2" fmla="val 2523414"/>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Partial Circle 80">
              <a:extLst>
                <a:ext uri="{FF2B5EF4-FFF2-40B4-BE49-F238E27FC236}">
                  <a16:creationId xmlns:a16="http://schemas.microsoft.com/office/drawing/2014/main" id="{8BCE74BB-AFAC-46CB-8E0F-DA4BCBB59A91}"/>
                </a:ext>
              </a:extLst>
            </p:cNvPr>
            <p:cNvSpPr/>
            <p:nvPr/>
          </p:nvSpPr>
          <p:spPr bwMode="auto">
            <a:xfrm>
              <a:off x="4728842" y="2477841"/>
              <a:ext cx="2748606" cy="2748606"/>
            </a:xfrm>
            <a:prstGeom prst="pie">
              <a:avLst>
                <a:gd name="adj1" fmla="val 1699351"/>
                <a:gd name="adj2" fmla="val 2091124"/>
              </a:avLst>
            </a:prstGeom>
            <a:solidFill>
              <a:schemeClr val="accent6">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Partial Circle 82">
              <a:extLst>
                <a:ext uri="{FF2B5EF4-FFF2-40B4-BE49-F238E27FC236}">
                  <a16:creationId xmlns:a16="http://schemas.microsoft.com/office/drawing/2014/main" id="{66CE9B9D-D981-4FDB-95EA-D4CDF134E23B}"/>
                </a:ext>
              </a:extLst>
            </p:cNvPr>
            <p:cNvSpPr/>
            <p:nvPr/>
          </p:nvSpPr>
          <p:spPr bwMode="auto">
            <a:xfrm>
              <a:off x="4728842" y="2477841"/>
              <a:ext cx="2748606" cy="2748606"/>
            </a:xfrm>
            <a:prstGeom prst="pie">
              <a:avLst>
                <a:gd name="adj1" fmla="val 1071787"/>
                <a:gd name="adj2" fmla="val 1713608"/>
              </a:avLst>
            </a:prstGeom>
            <a:solidFill>
              <a:schemeClr val="accent6">
                <a:lumMod val="7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4" name="Partial Circle 83">
              <a:extLst>
                <a:ext uri="{FF2B5EF4-FFF2-40B4-BE49-F238E27FC236}">
                  <a16:creationId xmlns:a16="http://schemas.microsoft.com/office/drawing/2014/main" id="{87EF2421-5DC0-4A44-B6FC-6F2A1E8610A3}"/>
                </a:ext>
              </a:extLst>
            </p:cNvPr>
            <p:cNvSpPr/>
            <p:nvPr/>
          </p:nvSpPr>
          <p:spPr bwMode="auto">
            <a:xfrm>
              <a:off x="4728842" y="2477841"/>
              <a:ext cx="2748606" cy="2748606"/>
            </a:xfrm>
            <a:prstGeom prst="pie">
              <a:avLst>
                <a:gd name="adj1" fmla="val 20492675"/>
                <a:gd name="adj2" fmla="val 1077563"/>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Partial Circle 84">
              <a:extLst>
                <a:ext uri="{FF2B5EF4-FFF2-40B4-BE49-F238E27FC236}">
                  <a16:creationId xmlns:a16="http://schemas.microsoft.com/office/drawing/2014/main" id="{8CE03A7F-A6B8-4AD7-9723-59FAE0890D4C}"/>
                </a:ext>
              </a:extLst>
            </p:cNvPr>
            <p:cNvSpPr/>
            <p:nvPr/>
          </p:nvSpPr>
          <p:spPr bwMode="auto">
            <a:xfrm>
              <a:off x="4728842" y="2477841"/>
              <a:ext cx="2748606" cy="2748606"/>
            </a:xfrm>
            <a:prstGeom prst="pie">
              <a:avLst>
                <a:gd name="adj1" fmla="val 19847636"/>
                <a:gd name="adj2" fmla="val 20494421"/>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Partial Circle 86">
              <a:extLst>
                <a:ext uri="{FF2B5EF4-FFF2-40B4-BE49-F238E27FC236}">
                  <a16:creationId xmlns:a16="http://schemas.microsoft.com/office/drawing/2014/main" id="{7B7E3ECA-B6C9-4832-8884-2BCF587C511E}"/>
                </a:ext>
              </a:extLst>
            </p:cNvPr>
            <p:cNvSpPr/>
            <p:nvPr/>
          </p:nvSpPr>
          <p:spPr bwMode="auto">
            <a:xfrm>
              <a:off x="4728842" y="2477841"/>
              <a:ext cx="2748606" cy="2748606"/>
            </a:xfrm>
            <a:prstGeom prst="pie">
              <a:avLst>
                <a:gd name="adj1" fmla="val 18585910"/>
                <a:gd name="adj2" fmla="val 19855500"/>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 name="Partial Circle 87">
              <a:extLst>
                <a:ext uri="{FF2B5EF4-FFF2-40B4-BE49-F238E27FC236}">
                  <a16:creationId xmlns:a16="http://schemas.microsoft.com/office/drawing/2014/main" id="{3884B022-4CBB-4500-9BE8-93E0DEE35A7A}"/>
                </a:ext>
              </a:extLst>
            </p:cNvPr>
            <p:cNvSpPr/>
            <p:nvPr/>
          </p:nvSpPr>
          <p:spPr bwMode="auto">
            <a:xfrm>
              <a:off x="4728842" y="2477841"/>
              <a:ext cx="2748606" cy="2748606"/>
            </a:xfrm>
            <a:prstGeom prst="pie">
              <a:avLst>
                <a:gd name="adj1" fmla="val 17907061"/>
                <a:gd name="adj2" fmla="val 18578996"/>
              </a:avLst>
            </a:prstGeom>
            <a:solidFill>
              <a:schemeClr val="accent6">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 name="Partial Circle 89">
              <a:extLst>
                <a:ext uri="{FF2B5EF4-FFF2-40B4-BE49-F238E27FC236}">
                  <a16:creationId xmlns:a16="http://schemas.microsoft.com/office/drawing/2014/main" id="{5FAA08A8-0FBF-418A-8D3E-544DDF6FB546}"/>
                </a:ext>
              </a:extLst>
            </p:cNvPr>
            <p:cNvSpPr/>
            <p:nvPr/>
          </p:nvSpPr>
          <p:spPr bwMode="auto">
            <a:xfrm>
              <a:off x="4728842" y="2477841"/>
              <a:ext cx="2748606" cy="2748606"/>
            </a:xfrm>
            <a:prstGeom prst="pie">
              <a:avLst>
                <a:gd name="adj1" fmla="val 16173526"/>
                <a:gd name="adj2" fmla="val 17900815"/>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3" name="Straight Connector 12">
              <a:extLst>
                <a:ext uri="{FF2B5EF4-FFF2-40B4-BE49-F238E27FC236}">
                  <a16:creationId xmlns:a16="http://schemas.microsoft.com/office/drawing/2014/main" id="{DEB30061-0A24-46F4-BEA6-4437E923B869}"/>
                </a:ext>
              </a:extLst>
            </p:cNvPr>
            <p:cNvCxnSpPr>
              <a:cxnSpLocks/>
            </p:cNvCxnSpPr>
            <p:nvPr/>
          </p:nvCxnSpPr>
          <p:spPr bwMode="auto">
            <a:xfrm>
              <a:off x="6096000" y="1974687"/>
              <a:ext cx="0" cy="1877457"/>
            </a:xfrm>
            <a:prstGeom prst="line">
              <a:avLst/>
            </a:prstGeom>
            <a:noFill/>
            <a:ln w="28575" cap="flat" cmpd="sng" algn="ctr">
              <a:solidFill>
                <a:schemeClr val="accent5"/>
              </a:solidFill>
              <a:prstDash val="sysDash"/>
              <a:round/>
              <a:headEnd type="none" w="med" len="med"/>
              <a:tailEnd type="none" w="med" len="med"/>
            </a:ln>
            <a:effectLst/>
          </p:spPr>
        </p:cxnSp>
        <p:cxnSp>
          <p:nvCxnSpPr>
            <p:cNvPr id="91" name="Straight Connector 90">
              <a:extLst>
                <a:ext uri="{FF2B5EF4-FFF2-40B4-BE49-F238E27FC236}">
                  <a16:creationId xmlns:a16="http://schemas.microsoft.com/office/drawing/2014/main" id="{52C2A927-BEC0-49ED-9228-CC1691BBFC39}"/>
                </a:ext>
              </a:extLst>
            </p:cNvPr>
            <p:cNvCxnSpPr>
              <a:cxnSpLocks/>
            </p:cNvCxnSpPr>
            <p:nvPr/>
          </p:nvCxnSpPr>
          <p:spPr bwMode="auto">
            <a:xfrm flipH="1">
              <a:off x="5665984" y="3852144"/>
              <a:ext cx="430016" cy="2212971"/>
            </a:xfrm>
            <a:prstGeom prst="line">
              <a:avLst/>
            </a:prstGeom>
            <a:noFill/>
            <a:ln w="28575" cap="flat" cmpd="sng" algn="ctr">
              <a:solidFill>
                <a:schemeClr val="accent5"/>
              </a:solidFill>
              <a:prstDash val="sysDash"/>
              <a:round/>
              <a:headEnd type="none" w="med" len="med"/>
              <a:tailEnd type="none" w="med" len="med"/>
            </a:ln>
            <a:effectLst/>
          </p:spPr>
        </p:cxnSp>
        <p:cxnSp>
          <p:nvCxnSpPr>
            <p:cNvPr id="93" name="Straight Connector 92">
              <a:extLst>
                <a:ext uri="{FF2B5EF4-FFF2-40B4-BE49-F238E27FC236}">
                  <a16:creationId xmlns:a16="http://schemas.microsoft.com/office/drawing/2014/main" id="{B75A2A2B-0DA3-4A5A-815C-61D4A84B849A}"/>
                </a:ext>
              </a:extLst>
            </p:cNvPr>
            <p:cNvCxnSpPr>
              <a:cxnSpLocks/>
            </p:cNvCxnSpPr>
            <p:nvPr/>
          </p:nvCxnSpPr>
          <p:spPr bwMode="auto">
            <a:xfrm flipH="1">
              <a:off x="4285162" y="3852144"/>
              <a:ext cx="1810840" cy="853918"/>
            </a:xfrm>
            <a:prstGeom prst="line">
              <a:avLst/>
            </a:prstGeom>
            <a:noFill/>
            <a:ln w="28575" cap="flat" cmpd="sng" algn="ctr">
              <a:solidFill>
                <a:schemeClr val="accent5"/>
              </a:solidFill>
              <a:prstDash val="sysDash"/>
              <a:round/>
              <a:headEnd type="none" w="med" len="med"/>
              <a:tailEnd type="none" w="med" len="med"/>
            </a:ln>
            <a:effectLst/>
          </p:spPr>
        </p:cxnSp>
        <p:cxnSp>
          <p:nvCxnSpPr>
            <p:cNvPr id="98" name="Straight Connector 97">
              <a:extLst>
                <a:ext uri="{FF2B5EF4-FFF2-40B4-BE49-F238E27FC236}">
                  <a16:creationId xmlns:a16="http://schemas.microsoft.com/office/drawing/2014/main" id="{ADEBEA3D-4B71-4F22-92CA-9D8D382D2114}"/>
                </a:ext>
              </a:extLst>
            </p:cNvPr>
            <p:cNvCxnSpPr>
              <a:cxnSpLocks/>
            </p:cNvCxnSpPr>
            <p:nvPr/>
          </p:nvCxnSpPr>
          <p:spPr bwMode="auto">
            <a:xfrm>
              <a:off x="6106873" y="3864844"/>
              <a:ext cx="1379551" cy="1955561"/>
            </a:xfrm>
            <a:prstGeom prst="line">
              <a:avLst/>
            </a:prstGeom>
            <a:noFill/>
            <a:ln w="28575" cap="flat" cmpd="sng" algn="ctr">
              <a:solidFill>
                <a:schemeClr val="accent5"/>
              </a:solidFill>
              <a:prstDash val="sysDash"/>
              <a:round/>
              <a:headEnd type="none" w="med" len="med"/>
              <a:tailEnd type="none" w="med" len="med"/>
            </a:ln>
            <a:effectLst/>
          </p:spPr>
        </p:cxnSp>
      </p:grpSp>
      <p:sp>
        <p:nvSpPr>
          <p:cNvPr id="120" name="TextBox 119">
            <a:extLst>
              <a:ext uri="{FF2B5EF4-FFF2-40B4-BE49-F238E27FC236}">
                <a16:creationId xmlns:a16="http://schemas.microsoft.com/office/drawing/2014/main" id="{CB4BC72B-7BCB-4CDC-B2B3-A0F87F77516D}"/>
              </a:ext>
            </a:extLst>
          </p:cNvPr>
          <p:cNvSpPr txBox="1"/>
          <p:nvPr/>
        </p:nvSpPr>
        <p:spPr bwMode="auto">
          <a:xfrm>
            <a:off x="6340509" y="5298320"/>
            <a:ext cx="115860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EMSY</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amplification 6%</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2" name="TextBox 121">
            <a:extLst>
              <a:ext uri="{FF2B5EF4-FFF2-40B4-BE49-F238E27FC236}">
                <a16:creationId xmlns:a16="http://schemas.microsoft.com/office/drawing/2014/main" id="{783CEC92-8DEA-4961-BFB7-022DFAE31F57}"/>
              </a:ext>
            </a:extLst>
          </p:cNvPr>
          <p:cNvSpPr txBox="1"/>
          <p:nvPr/>
        </p:nvSpPr>
        <p:spPr bwMode="auto">
          <a:xfrm>
            <a:off x="5585856" y="5595982"/>
            <a:ext cx="115860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PTEN</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homozygous loss 7%</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B96947DB-CF39-4CC5-B5C8-E07F8AA9AD7E}"/>
              </a:ext>
            </a:extLst>
          </p:cNvPr>
          <p:cNvSpPr txBox="1"/>
          <p:nvPr/>
        </p:nvSpPr>
        <p:spPr bwMode="auto">
          <a:xfrm>
            <a:off x="697946" y="3007957"/>
            <a:ext cx="170239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b="1" dirty="0">
                <a:solidFill>
                  <a:srgbClr val="000000"/>
                </a:solidFill>
                <a:latin typeface="Calibri" panose="020F0502020204030204" pitchFamily="34" charset="0"/>
                <a:cs typeface="Arial" panose="020B0604020202020204" pitchFamily="34" charset="0"/>
              </a:rPr>
              <a:t>H</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RD+: </a:t>
            </a:r>
            <a:r>
              <a:rPr lang="en-US" dirty="0">
                <a:solidFill>
                  <a:srgbClr val="000000"/>
                </a:solidFill>
                <a:latin typeface="Calibri" panose="020F0502020204030204" pitchFamily="34" charset="0"/>
              </a:rPr>
              <a:t>m</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ay be sensitive to PARP inhibition</a:t>
            </a:r>
          </a:p>
        </p:txBody>
      </p:sp>
      <p:sp>
        <p:nvSpPr>
          <p:cNvPr id="14" name="Left Brace 13">
            <a:extLst>
              <a:ext uri="{FF2B5EF4-FFF2-40B4-BE49-F238E27FC236}">
                <a16:creationId xmlns:a16="http://schemas.microsoft.com/office/drawing/2014/main" id="{8F77D2F3-E49B-444B-91A0-2A92AD47D66D}"/>
              </a:ext>
            </a:extLst>
          </p:cNvPr>
          <p:cNvSpPr/>
          <p:nvPr/>
        </p:nvSpPr>
        <p:spPr bwMode="auto">
          <a:xfrm>
            <a:off x="2180407" y="2477841"/>
            <a:ext cx="524279" cy="2094037"/>
          </a:xfrm>
          <a:prstGeom prst="leftBrace">
            <a:avLst/>
          </a:prstGeom>
          <a:noFill/>
          <a:ln w="12700"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 name="TextBox 66">
            <a:extLst>
              <a:ext uri="{FF2B5EF4-FFF2-40B4-BE49-F238E27FC236}">
                <a16:creationId xmlns:a16="http://schemas.microsoft.com/office/drawing/2014/main" id="{F5599D65-1382-46E5-ACB5-ED6C33B8DD45}"/>
              </a:ext>
            </a:extLst>
          </p:cNvPr>
          <p:cNvSpPr txBox="1"/>
          <p:nvPr/>
        </p:nvSpPr>
        <p:spPr bwMode="auto">
          <a:xfrm>
            <a:off x="886175" y="4884723"/>
            <a:ext cx="14529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Not sensitive to PARP inhibition</a:t>
            </a:r>
          </a:p>
        </p:txBody>
      </p:sp>
      <p:sp>
        <p:nvSpPr>
          <p:cNvPr id="68" name="Left Brace 67">
            <a:extLst>
              <a:ext uri="{FF2B5EF4-FFF2-40B4-BE49-F238E27FC236}">
                <a16:creationId xmlns:a16="http://schemas.microsoft.com/office/drawing/2014/main" id="{672C359B-4CF3-4F1A-ABCC-383E7D7D7364}"/>
              </a:ext>
            </a:extLst>
          </p:cNvPr>
          <p:cNvSpPr/>
          <p:nvPr/>
        </p:nvSpPr>
        <p:spPr bwMode="auto">
          <a:xfrm>
            <a:off x="2364542" y="5022238"/>
            <a:ext cx="304344" cy="386150"/>
          </a:xfrm>
          <a:prstGeom prst="leftBrace">
            <a:avLst/>
          </a:prstGeom>
          <a:noFill/>
          <a:ln w="12700"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 name="TextBox 68">
            <a:extLst>
              <a:ext uri="{FF2B5EF4-FFF2-40B4-BE49-F238E27FC236}">
                <a16:creationId xmlns:a16="http://schemas.microsoft.com/office/drawing/2014/main" id="{1E9F61F5-B500-4366-A492-0902E941DA43}"/>
              </a:ext>
            </a:extLst>
          </p:cNvPr>
          <p:cNvSpPr txBox="1"/>
          <p:nvPr/>
        </p:nvSpPr>
        <p:spPr bwMode="auto">
          <a:xfrm>
            <a:off x="10231864" y="2621159"/>
            <a:ext cx="18626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BRCA+</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sensitive to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PARP inhibition</a:t>
            </a:r>
            <a:endPar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Right Brace 14">
            <a:extLst>
              <a:ext uri="{FF2B5EF4-FFF2-40B4-BE49-F238E27FC236}">
                <a16:creationId xmlns:a16="http://schemas.microsoft.com/office/drawing/2014/main" id="{530323EE-2479-4732-8BDC-B170D5404EA7}"/>
              </a:ext>
            </a:extLst>
          </p:cNvPr>
          <p:cNvSpPr/>
          <p:nvPr/>
        </p:nvSpPr>
        <p:spPr bwMode="auto">
          <a:xfrm>
            <a:off x="9972501" y="2015013"/>
            <a:ext cx="436496" cy="2006408"/>
          </a:xfrm>
          <a:prstGeom prst="rightBrace">
            <a:avLst/>
          </a:prstGeom>
          <a:noFill/>
          <a:ln w="12700"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 name="TextBox 70">
            <a:extLst>
              <a:ext uri="{FF2B5EF4-FFF2-40B4-BE49-F238E27FC236}">
                <a16:creationId xmlns:a16="http://schemas.microsoft.com/office/drawing/2014/main" id="{FC8132BD-38AE-4811-9A52-651287D75229}"/>
              </a:ext>
            </a:extLst>
          </p:cNvPr>
          <p:cNvSpPr txBox="1"/>
          <p:nvPr/>
        </p:nvSpPr>
        <p:spPr bwMode="auto">
          <a:xfrm>
            <a:off x="10104037" y="4613790"/>
            <a:ext cx="1702396" cy="92333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b="1" dirty="0">
                <a:solidFill>
                  <a:srgbClr val="000000"/>
                </a:solidFill>
                <a:latin typeface="Calibri" panose="020F0502020204030204" pitchFamily="34" charset="0"/>
                <a:cs typeface="Arial" panose="020B0604020202020204" pitchFamily="34" charset="0"/>
              </a:rPr>
              <a:t>H</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RD+: may be sensitive to PARP inhibition</a:t>
            </a:r>
          </a:p>
        </p:txBody>
      </p:sp>
      <p:sp>
        <p:nvSpPr>
          <p:cNvPr id="72" name="Right Brace 71">
            <a:extLst>
              <a:ext uri="{FF2B5EF4-FFF2-40B4-BE49-F238E27FC236}">
                <a16:creationId xmlns:a16="http://schemas.microsoft.com/office/drawing/2014/main" id="{FCB2E056-612F-4F59-8089-6BB87780FC86}"/>
              </a:ext>
            </a:extLst>
          </p:cNvPr>
          <p:cNvSpPr/>
          <p:nvPr/>
        </p:nvSpPr>
        <p:spPr bwMode="auto">
          <a:xfrm>
            <a:off x="10031609" y="4451688"/>
            <a:ext cx="286659" cy="1172564"/>
          </a:xfrm>
          <a:prstGeom prst="rightBrace">
            <a:avLst/>
          </a:prstGeom>
          <a:noFill/>
          <a:ln w="12700"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76" name="Group 75">
            <a:extLst>
              <a:ext uri="{FF2B5EF4-FFF2-40B4-BE49-F238E27FC236}">
                <a16:creationId xmlns:a16="http://schemas.microsoft.com/office/drawing/2014/main" id="{0A946CA5-FD95-478F-8F14-8168BC73E928}"/>
              </a:ext>
            </a:extLst>
          </p:cNvPr>
          <p:cNvGrpSpPr/>
          <p:nvPr/>
        </p:nvGrpSpPr>
        <p:grpSpPr>
          <a:xfrm>
            <a:off x="9392911" y="6207927"/>
            <a:ext cx="2488502" cy="454909"/>
            <a:chOff x="9392911" y="6207927"/>
            <a:chExt cx="2488502" cy="454909"/>
          </a:xfrm>
        </p:grpSpPr>
        <p:pic>
          <p:nvPicPr>
            <p:cNvPr id="78" name="Picture 77" descr="A picture containing text, ax, wheel&#10;&#10;Description automatically generated">
              <a:extLst>
                <a:ext uri="{FF2B5EF4-FFF2-40B4-BE49-F238E27FC236}">
                  <a16:creationId xmlns:a16="http://schemas.microsoft.com/office/drawing/2014/main" id="{981880E1-3D21-4661-8CFF-461186CCF6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9" name="Rectangle 78">
              <a:extLst>
                <a:ext uri="{FF2B5EF4-FFF2-40B4-BE49-F238E27FC236}">
                  <a16:creationId xmlns:a16="http://schemas.microsoft.com/office/drawing/2014/main" id="{93EB40EF-4B1D-4401-8ABB-C604CBC2961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668751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Mechanism of Action of PARP Inhibitors</a:t>
            </a:r>
          </a:p>
        </p:txBody>
      </p:sp>
      <p:sp>
        <p:nvSpPr>
          <p:cNvPr id="3" name="Content Placeholder 2"/>
          <p:cNvSpPr>
            <a:spLocks noGrp="1"/>
          </p:cNvSpPr>
          <p:nvPr>
            <p:ph idx="1"/>
          </p:nvPr>
        </p:nvSpPr>
        <p:spPr>
          <a:xfrm>
            <a:off x="609759" y="1498197"/>
            <a:ext cx="11163141" cy="1330361"/>
          </a:xfrm>
        </p:spPr>
        <p:txBody>
          <a:bodyPr/>
          <a:lstStyle/>
          <a:p>
            <a:r>
              <a:rPr lang="en-US" sz="2000" dirty="0"/>
              <a:t>PARP inhibitors “trap” PARP enzymes on damaged DNA strands and disrupt base excision repair (BER)</a:t>
            </a:r>
          </a:p>
        </p:txBody>
      </p:sp>
      <p:sp>
        <p:nvSpPr>
          <p:cNvPr id="5" name="Footer Placeholder 3">
            <a:extLst>
              <a:ext uri="{FF2B5EF4-FFF2-40B4-BE49-F238E27FC236}">
                <a16:creationId xmlns:a16="http://schemas.microsoft.com/office/drawing/2014/main" id="{83615D68-B796-492E-A6B4-6F90617CCE6B}"/>
              </a:ext>
            </a:extLst>
          </p:cNvPr>
          <p:cNvSpPr txBox="1">
            <a:spLocks/>
          </p:cNvSpPr>
          <p:nvPr/>
        </p:nvSpPr>
        <p:spPr>
          <a:xfrm>
            <a:off x="408263" y="6372454"/>
            <a:ext cx="5236398" cy="33855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Mateo. </a:t>
            </a:r>
            <a:r>
              <a:rPr lang="en-US" sz="1200" b="0" dirty="0">
                <a:solidFill>
                  <a:srgbClr val="455560"/>
                </a:solidFill>
                <a:latin typeface="Calibri" panose="020F0502020204030204"/>
                <a:cs typeface="Arial" panose="020B0604020202020204" pitchFamily="34" charset="0"/>
              </a:rPr>
              <a:t>Annals Oncology</a:t>
            </a: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 2019;30:1439.</a:t>
            </a:r>
          </a:p>
        </p:txBody>
      </p:sp>
      <p:grpSp>
        <p:nvGrpSpPr>
          <p:cNvPr id="6" name="Group 5">
            <a:extLst>
              <a:ext uri="{FF2B5EF4-FFF2-40B4-BE49-F238E27FC236}">
                <a16:creationId xmlns:a16="http://schemas.microsoft.com/office/drawing/2014/main" id="{42DED497-7B6A-49ED-945C-7A24631578BE}"/>
              </a:ext>
            </a:extLst>
          </p:cNvPr>
          <p:cNvGrpSpPr/>
          <p:nvPr/>
        </p:nvGrpSpPr>
        <p:grpSpPr>
          <a:xfrm>
            <a:off x="9392911" y="6207927"/>
            <a:ext cx="2488502" cy="454909"/>
            <a:chOff x="9392911" y="6207927"/>
            <a:chExt cx="2488502" cy="454909"/>
          </a:xfrm>
        </p:grpSpPr>
        <p:pic>
          <p:nvPicPr>
            <p:cNvPr id="7" name="Picture 6" descr="A picture containing text, ax, wheel&#10;&#10;Description automatically generated">
              <a:extLst>
                <a:ext uri="{FF2B5EF4-FFF2-40B4-BE49-F238E27FC236}">
                  <a16:creationId xmlns:a16="http://schemas.microsoft.com/office/drawing/2014/main" id="{01741FE1-39AB-4E53-9877-922EEF2760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 name="Rectangle 7">
              <a:extLst>
                <a:ext uri="{FF2B5EF4-FFF2-40B4-BE49-F238E27FC236}">
                  <a16:creationId xmlns:a16="http://schemas.microsoft.com/office/drawing/2014/main" id="{E0095D3E-1D54-4985-AF36-565337CCC74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4" name="TextBox 3">
            <a:extLst>
              <a:ext uri="{FF2B5EF4-FFF2-40B4-BE49-F238E27FC236}">
                <a16:creationId xmlns:a16="http://schemas.microsoft.com/office/drawing/2014/main" id="{AB71D9BA-E578-4595-A206-0D97DACF91EC}"/>
              </a:ext>
            </a:extLst>
          </p:cNvPr>
          <p:cNvSpPr txBox="1"/>
          <p:nvPr/>
        </p:nvSpPr>
        <p:spPr bwMode="auto">
          <a:xfrm>
            <a:off x="5554624" y="1850223"/>
            <a:ext cx="15890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Unrepaired SSBs</a:t>
            </a:r>
          </a:p>
        </p:txBody>
      </p:sp>
      <p:sp>
        <p:nvSpPr>
          <p:cNvPr id="10" name="TextBox 9">
            <a:extLst>
              <a:ext uri="{FF2B5EF4-FFF2-40B4-BE49-F238E27FC236}">
                <a16:creationId xmlns:a16="http://schemas.microsoft.com/office/drawing/2014/main" id="{47C927AC-1C23-4AE3-8787-03C07BA19155}"/>
              </a:ext>
            </a:extLst>
          </p:cNvPr>
          <p:cNvSpPr txBox="1"/>
          <p:nvPr/>
        </p:nvSpPr>
        <p:spPr bwMode="auto">
          <a:xfrm>
            <a:off x="4956212" y="2347497"/>
            <a:ext cx="5148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BER</a:t>
            </a:r>
          </a:p>
        </p:txBody>
      </p:sp>
      <p:sp>
        <p:nvSpPr>
          <p:cNvPr id="11" name="TextBox 10">
            <a:extLst>
              <a:ext uri="{FF2B5EF4-FFF2-40B4-BE49-F238E27FC236}">
                <a16:creationId xmlns:a16="http://schemas.microsoft.com/office/drawing/2014/main" id="{D8905E03-8DC4-460D-9EF8-06F09E191F50}"/>
              </a:ext>
            </a:extLst>
          </p:cNvPr>
          <p:cNvSpPr txBox="1"/>
          <p:nvPr/>
        </p:nvSpPr>
        <p:spPr bwMode="auto">
          <a:xfrm>
            <a:off x="2644411" y="3445213"/>
            <a:ext cx="4956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SSB</a:t>
            </a:r>
          </a:p>
        </p:txBody>
      </p:sp>
      <p:sp>
        <p:nvSpPr>
          <p:cNvPr id="12" name="TextBox 11">
            <a:extLst>
              <a:ext uri="{FF2B5EF4-FFF2-40B4-BE49-F238E27FC236}">
                <a16:creationId xmlns:a16="http://schemas.microsoft.com/office/drawing/2014/main" id="{734D363B-65A2-4B95-AD91-FD4E71B5B2AB}"/>
              </a:ext>
            </a:extLst>
          </p:cNvPr>
          <p:cNvSpPr txBox="1"/>
          <p:nvPr/>
        </p:nvSpPr>
        <p:spPr bwMode="auto">
          <a:xfrm>
            <a:off x="8204445" y="2767004"/>
            <a:ext cx="6094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DSBs</a:t>
            </a:r>
          </a:p>
        </p:txBody>
      </p:sp>
      <p:sp>
        <p:nvSpPr>
          <p:cNvPr id="13" name="TextBox 12">
            <a:extLst>
              <a:ext uri="{FF2B5EF4-FFF2-40B4-BE49-F238E27FC236}">
                <a16:creationId xmlns:a16="http://schemas.microsoft.com/office/drawing/2014/main" id="{D8EEDB63-2078-4709-A2A3-9D681661C9EB}"/>
              </a:ext>
            </a:extLst>
          </p:cNvPr>
          <p:cNvSpPr txBox="1"/>
          <p:nvPr/>
        </p:nvSpPr>
        <p:spPr bwMode="auto">
          <a:xfrm>
            <a:off x="3387929" y="2692570"/>
            <a:ext cx="6789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err="1">
                <a:solidFill>
                  <a:schemeClr val="bg1"/>
                </a:solidFill>
                <a:latin typeface="Calibri" panose="020F0502020204030204" pitchFamily="34" charset="0"/>
              </a:rPr>
              <a:t>PARPi</a:t>
            </a:r>
            <a:endParaRPr lang="en-US" sz="1600" dirty="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9C74AA3B-7F47-42FF-B4C7-C27A1074C43A}"/>
              </a:ext>
            </a:extLst>
          </p:cNvPr>
          <p:cNvSpPr txBox="1"/>
          <p:nvPr/>
        </p:nvSpPr>
        <p:spPr bwMode="auto">
          <a:xfrm>
            <a:off x="5283895" y="4409831"/>
            <a:ext cx="13957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PARP trapping</a:t>
            </a:r>
          </a:p>
        </p:txBody>
      </p:sp>
      <p:sp>
        <p:nvSpPr>
          <p:cNvPr id="15" name="TextBox 14">
            <a:extLst>
              <a:ext uri="{FF2B5EF4-FFF2-40B4-BE49-F238E27FC236}">
                <a16:creationId xmlns:a16="http://schemas.microsoft.com/office/drawing/2014/main" id="{7035F8E6-26BA-4456-B8F7-FF4843B30ED4}"/>
              </a:ext>
            </a:extLst>
          </p:cNvPr>
          <p:cNvSpPr txBox="1"/>
          <p:nvPr/>
        </p:nvSpPr>
        <p:spPr bwMode="auto">
          <a:xfrm>
            <a:off x="4371440" y="3654060"/>
            <a:ext cx="110600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600" dirty="0">
                <a:solidFill>
                  <a:schemeClr val="bg1"/>
                </a:solidFill>
                <a:latin typeface="Calibri" panose="020F0502020204030204" pitchFamily="34" charset="0"/>
              </a:rPr>
              <a:t>Auto</a:t>
            </a:r>
          </a:p>
          <a:p>
            <a:pPr algn="r">
              <a:lnSpc>
                <a:spcPct val="100000"/>
              </a:lnSpc>
              <a:spcBef>
                <a:spcPts val="0"/>
              </a:spcBef>
              <a:spcAft>
                <a:spcPct val="0"/>
              </a:spcAft>
              <a:buClrTx/>
              <a:buFontTx/>
              <a:buNone/>
            </a:pPr>
            <a:r>
              <a:rPr lang="en-US" sz="1600" dirty="0" err="1">
                <a:solidFill>
                  <a:schemeClr val="bg1"/>
                </a:solidFill>
                <a:latin typeface="Calibri" panose="020F0502020204030204" pitchFamily="34" charset="0"/>
              </a:rPr>
              <a:t>PARylation</a:t>
            </a:r>
            <a:endParaRPr lang="en-US" sz="1600" dirty="0">
              <a:solidFill>
                <a:schemeClr val="bg1"/>
              </a:solidFill>
              <a:latin typeface="Calibri" panose="020F0502020204030204" pitchFamily="34" charset="0"/>
            </a:endParaRPr>
          </a:p>
        </p:txBody>
      </p:sp>
      <p:sp>
        <p:nvSpPr>
          <p:cNvPr id="16" name="TextBox 15">
            <a:extLst>
              <a:ext uri="{FF2B5EF4-FFF2-40B4-BE49-F238E27FC236}">
                <a16:creationId xmlns:a16="http://schemas.microsoft.com/office/drawing/2014/main" id="{4EC3A658-D16D-4561-A01C-F4D9E180491A}"/>
              </a:ext>
            </a:extLst>
          </p:cNvPr>
          <p:cNvSpPr txBox="1"/>
          <p:nvPr/>
        </p:nvSpPr>
        <p:spPr bwMode="auto">
          <a:xfrm>
            <a:off x="7118589" y="5262549"/>
            <a:ext cx="11297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DNA repair</a:t>
            </a:r>
          </a:p>
        </p:txBody>
      </p:sp>
      <p:sp>
        <p:nvSpPr>
          <p:cNvPr id="17" name="TextBox 16">
            <a:extLst>
              <a:ext uri="{FF2B5EF4-FFF2-40B4-BE49-F238E27FC236}">
                <a16:creationId xmlns:a16="http://schemas.microsoft.com/office/drawing/2014/main" id="{AB6DD9C0-71F9-403F-9C93-3294EE3692B8}"/>
              </a:ext>
            </a:extLst>
          </p:cNvPr>
          <p:cNvSpPr txBox="1"/>
          <p:nvPr/>
        </p:nvSpPr>
        <p:spPr bwMode="auto">
          <a:xfrm>
            <a:off x="8560721" y="5262549"/>
            <a:ext cx="14214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No DNA repair</a:t>
            </a:r>
          </a:p>
        </p:txBody>
      </p:sp>
      <p:sp>
        <p:nvSpPr>
          <p:cNvPr id="18" name="TextBox 17">
            <a:extLst>
              <a:ext uri="{FF2B5EF4-FFF2-40B4-BE49-F238E27FC236}">
                <a16:creationId xmlns:a16="http://schemas.microsoft.com/office/drawing/2014/main" id="{45AADE7D-592A-4166-8968-593CEE5B8A3E}"/>
              </a:ext>
            </a:extLst>
          </p:cNvPr>
          <p:cNvSpPr txBox="1"/>
          <p:nvPr/>
        </p:nvSpPr>
        <p:spPr bwMode="auto">
          <a:xfrm>
            <a:off x="7063503" y="5945890"/>
            <a:ext cx="1202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Cell survival</a:t>
            </a:r>
          </a:p>
        </p:txBody>
      </p:sp>
      <p:sp>
        <p:nvSpPr>
          <p:cNvPr id="19" name="TextBox 18">
            <a:extLst>
              <a:ext uri="{FF2B5EF4-FFF2-40B4-BE49-F238E27FC236}">
                <a16:creationId xmlns:a16="http://schemas.microsoft.com/office/drawing/2014/main" id="{89487E15-72BE-441F-8CAE-4A1B8F3389CE}"/>
              </a:ext>
            </a:extLst>
          </p:cNvPr>
          <p:cNvSpPr txBox="1"/>
          <p:nvPr/>
        </p:nvSpPr>
        <p:spPr bwMode="auto">
          <a:xfrm>
            <a:off x="8763107" y="5945890"/>
            <a:ext cx="10355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Cell death</a:t>
            </a:r>
          </a:p>
        </p:txBody>
      </p:sp>
      <p:sp>
        <p:nvSpPr>
          <p:cNvPr id="9" name="Rectangle 8">
            <a:extLst>
              <a:ext uri="{FF2B5EF4-FFF2-40B4-BE49-F238E27FC236}">
                <a16:creationId xmlns:a16="http://schemas.microsoft.com/office/drawing/2014/main" id="{20672D06-660C-4798-A59E-81344608F54D}"/>
              </a:ext>
            </a:extLst>
          </p:cNvPr>
          <p:cNvSpPr/>
          <p:nvPr/>
        </p:nvSpPr>
        <p:spPr bwMode="auto">
          <a:xfrm>
            <a:off x="6851382" y="4529911"/>
            <a:ext cx="1536700" cy="2794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HRR proficient</a:t>
            </a:r>
          </a:p>
        </p:txBody>
      </p:sp>
      <p:sp>
        <p:nvSpPr>
          <p:cNvPr id="21" name="Rectangle 20">
            <a:extLst>
              <a:ext uri="{FF2B5EF4-FFF2-40B4-BE49-F238E27FC236}">
                <a16:creationId xmlns:a16="http://schemas.microsoft.com/office/drawing/2014/main" id="{E1E86178-CA45-4E10-9FD5-25FC2F107F37}"/>
              </a:ext>
            </a:extLst>
          </p:cNvPr>
          <p:cNvSpPr/>
          <p:nvPr/>
        </p:nvSpPr>
        <p:spPr bwMode="auto">
          <a:xfrm>
            <a:off x="8541524" y="4529911"/>
            <a:ext cx="1536700" cy="27940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HRR deficient</a:t>
            </a:r>
          </a:p>
        </p:txBody>
      </p:sp>
      <p:cxnSp>
        <p:nvCxnSpPr>
          <p:cNvPr id="22" name="Straight Arrow Connector 21">
            <a:extLst>
              <a:ext uri="{FF2B5EF4-FFF2-40B4-BE49-F238E27FC236}">
                <a16:creationId xmlns:a16="http://schemas.microsoft.com/office/drawing/2014/main" id="{08F0F0DE-035C-48E8-9D14-ACA6E203D06F}"/>
              </a:ext>
            </a:extLst>
          </p:cNvPr>
          <p:cNvCxnSpPr/>
          <p:nvPr/>
        </p:nvCxnSpPr>
        <p:spPr bwMode="auto">
          <a:xfrm>
            <a:off x="7664978" y="4883150"/>
            <a:ext cx="0" cy="330200"/>
          </a:xfrm>
          <a:prstGeom prst="straightConnector1">
            <a:avLst/>
          </a:prstGeom>
          <a:noFill/>
          <a:ln w="28575" cap="flat" cmpd="sng" algn="ctr">
            <a:solidFill>
              <a:schemeClr val="bg1"/>
            </a:solidFill>
            <a:prstDash val="solid"/>
            <a:round/>
            <a:headEnd type="none" w="med" len="med"/>
            <a:tailEnd type="triangle"/>
          </a:ln>
          <a:effectLst/>
        </p:spPr>
      </p:cxnSp>
      <p:cxnSp>
        <p:nvCxnSpPr>
          <p:cNvPr id="24" name="Straight Arrow Connector 23">
            <a:extLst>
              <a:ext uri="{FF2B5EF4-FFF2-40B4-BE49-F238E27FC236}">
                <a16:creationId xmlns:a16="http://schemas.microsoft.com/office/drawing/2014/main" id="{A53772D5-506B-4D32-9843-D03B738942C0}"/>
              </a:ext>
            </a:extLst>
          </p:cNvPr>
          <p:cNvCxnSpPr/>
          <p:nvPr/>
        </p:nvCxnSpPr>
        <p:spPr bwMode="auto">
          <a:xfrm>
            <a:off x="9271460" y="4883150"/>
            <a:ext cx="0" cy="330200"/>
          </a:xfrm>
          <a:prstGeom prst="straightConnector1">
            <a:avLst/>
          </a:prstGeom>
          <a:noFill/>
          <a:ln w="28575" cap="flat" cmpd="sng" algn="ctr">
            <a:solidFill>
              <a:schemeClr val="bg1"/>
            </a:solidFill>
            <a:prstDash val="solid"/>
            <a:round/>
            <a:headEnd type="none" w="med" len="med"/>
            <a:tailEnd type="triangle"/>
          </a:ln>
          <a:effectLst/>
        </p:spPr>
      </p:cxnSp>
      <p:grpSp>
        <p:nvGrpSpPr>
          <p:cNvPr id="28" name="Group 27">
            <a:extLst>
              <a:ext uri="{FF2B5EF4-FFF2-40B4-BE49-F238E27FC236}">
                <a16:creationId xmlns:a16="http://schemas.microsoft.com/office/drawing/2014/main" id="{242CB947-16E1-4415-AD92-C29772A4DB4B}"/>
              </a:ext>
            </a:extLst>
          </p:cNvPr>
          <p:cNvGrpSpPr/>
          <p:nvPr/>
        </p:nvGrpSpPr>
        <p:grpSpPr>
          <a:xfrm rot="2800324">
            <a:off x="4191317" y="4122923"/>
            <a:ext cx="244839" cy="338554"/>
            <a:chOff x="2644411" y="4286250"/>
            <a:chExt cx="321039" cy="408761"/>
          </a:xfrm>
        </p:grpSpPr>
        <p:cxnSp>
          <p:nvCxnSpPr>
            <p:cNvPr id="25" name="Straight Connector 24">
              <a:extLst>
                <a:ext uri="{FF2B5EF4-FFF2-40B4-BE49-F238E27FC236}">
                  <a16:creationId xmlns:a16="http://schemas.microsoft.com/office/drawing/2014/main" id="{07EFDC3E-7A35-4FFB-A1FA-AF654BEC6686}"/>
                </a:ext>
              </a:extLst>
            </p:cNvPr>
            <p:cNvCxnSpPr>
              <a:cxnSpLocks/>
            </p:cNvCxnSpPr>
            <p:nvPr/>
          </p:nvCxnSpPr>
          <p:spPr bwMode="auto">
            <a:xfrm>
              <a:off x="2644411" y="4286250"/>
              <a:ext cx="321039" cy="0"/>
            </a:xfrm>
            <a:prstGeom prst="line">
              <a:avLst/>
            </a:prstGeom>
            <a:noFill/>
            <a:ln w="57150" cap="flat" cmpd="sng" algn="ctr">
              <a:solidFill>
                <a:schemeClr val="accent3"/>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922295E-8E30-4ABD-8A2D-2D867DD57FFD}"/>
                </a:ext>
              </a:extLst>
            </p:cNvPr>
            <p:cNvCxnSpPr>
              <a:cxnSpLocks/>
            </p:cNvCxnSpPr>
            <p:nvPr/>
          </p:nvCxnSpPr>
          <p:spPr bwMode="auto">
            <a:xfrm>
              <a:off x="2804930" y="4297322"/>
              <a:ext cx="0" cy="397689"/>
            </a:xfrm>
            <a:prstGeom prst="line">
              <a:avLst/>
            </a:prstGeom>
            <a:noFill/>
            <a:ln w="57150" cap="flat" cmpd="sng" algn="ctr">
              <a:solidFill>
                <a:schemeClr val="accent3"/>
              </a:solidFill>
              <a:prstDash val="solid"/>
              <a:round/>
              <a:headEnd type="none" w="med" len="med"/>
              <a:tailEnd type="none" w="med" len="med"/>
            </a:ln>
            <a:effectLst/>
          </p:spPr>
        </p:cxnSp>
      </p:grpSp>
      <p:grpSp>
        <p:nvGrpSpPr>
          <p:cNvPr id="30" name="Group 29">
            <a:extLst>
              <a:ext uri="{FF2B5EF4-FFF2-40B4-BE49-F238E27FC236}">
                <a16:creationId xmlns:a16="http://schemas.microsoft.com/office/drawing/2014/main" id="{81425987-DCD0-41D0-A84C-C32EB4C12B90}"/>
              </a:ext>
            </a:extLst>
          </p:cNvPr>
          <p:cNvGrpSpPr/>
          <p:nvPr/>
        </p:nvGrpSpPr>
        <p:grpSpPr>
          <a:xfrm rot="8419096">
            <a:off x="4787721" y="2124769"/>
            <a:ext cx="273448" cy="314911"/>
            <a:chOff x="2644411" y="4286250"/>
            <a:chExt cx="321039" cy="408761"/>
          </a:xfrm>
        </p:grpSpPr>
        <p:cxnSp>
          <p:nvCxnSpPr>
            <p:cNvPr id="31" name="Straight Connector 30">
              <a:extLst>
                <a:ext uri="{FF2B5EF4-FFF2-40B4-BE49-F238E27FC236}">
                  <a16:creationId xmlns:a16="http://schemas.microsoft.com/office/drawing/2014/main" id="{93E8B132-0C5C-4C83-ADB3-5910C9EB26A5}"/>
                </a:ext>
              </a:extLst>
            </p:cNvPr>
            <p:cNvCxnSpPr>
              <a:cxnSpLocks/>
            </p:cNvCxnSpPr>
            <p:nvPr/>
          </p:nvCxnSpPr>
          <p:spPr bwMode="auto">
            <a:xfrm>
              <a:off x="2644411" y="4286250"/>
              <a:ext cx="321039" cy="0"/>
            </a:xfrm>
            <a:prstGeom prst="line">
              <a:avLst/>
            </a:prstGeom>
            <a:noFill/>
            <a:ln w="57150" cap="flat" cmpd="sng" algn="ctr">
              <a:solidFill>
                <a:schemeClr val="accent3"/>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202280A-4155-4996-8D37-0D46F23AE93D}"/>
                </a:ext>
              </a:extLst>
            </p:cNvPr>
            <p:cNvCxnSpPr>
              <a:cxnSpLocks/>
            </p:cNvCxnSpPr>
            <p:nvPr/>
          </p:nvCxnSpPr>
          <p:spPr bwMode="auto">
            <a:xfrm>
              <a:off x="2804930" y="4297322"/>
              <a:ext cx="0" cy="397689"/>
            </a:xfrm>
            <a:prstGeom prst="line">
              <a:avLst/>
            </a:prstGeom>
            <a:noFill/>
            <a:ln w="57150" cap="flat" cmpd="sng" algn="ctr">
              <a:solidFill>
                <a:schemeClr val="accent3"/>
              </a:solidFill>
              <a:prstDash val="solid"/>
              <a:round/>
              <a:headEnd type="none" w="med" len="med"/>
              <a:tailEnd type="none" w="med" len="med"/>
            </a:ln>
            <a:effectLst/>
          </p:spPr>
        </p:cxnSp>
      </p:grpSp>
      <p:cxnSp>
        <p:nvCxnSpPr>
          <p:cNvPr id="33" name="Straight Arrow Connector 32">
            <a:extLst>
              <a:ext uri="{FF2B5EF4-FFF2-40B4-BE49-F238E27FC236}">
                <a16:creationId xmlns:a16="http://schemas.microsoft.com/office/drawing/2014/main" id="{59F37FF7-A047-4CAF-BCE2-D864CE708D2C}"/>
              </a:ext>
            </a:extLst>
          </p:cNvPr>
          <p:cNvCxnSpPr>
            <a:cxnSpLocks/>
          </p:cNvCxnSpPr>
          <p:nvPr/>
        </p:nvCxnSpPr>
        <p:spPr bwMode="auto">
          <a:xfrm>
            <a:off x="3498477" y="3241308"/>
            <a:ext cx="438523" cy="0"/>
          </a:xfrm>
          <a:prstGeom prst="straightConnector1">
            <a:avLst/>
          </a:prstGeom>
          <a:noFill/>
          <a:ln w="28575" cap="flat" cmpd="sng" algn="ctr">
            <a:solidFill>
              <a:schemeClr val="bg1"/>
            </a:solidFill>
            <a:prstDash val="solid"/>
            <a:round/>
            <a:headEnd type="none" w="med" len="med"/>
            <a:tailEnd type="triangle"/>
          </a:ln>
          <a:effectLst/>
        </p:spPr>
      </p:cxnSp>
      <p:sp>
        <p:nvSpPr>
          <p:cNvPr id="34" name="Oval 33">
            <a:extLst>
              <a:ext uri="{FF2B5EF4-FFF2-40B4-BE49-F238E27FC236}">
                <a16:creationId xmlns:a16="http://schemas.microsoft.com/office/drawing/2014/main" id="{6070A634-F5FF-4563-8094-7ECA784C5F9A}"/>
              </a:ext>
            </a:extLst>
          </p:cNvPr>
          <p:cNvSpPr/>
          <p:nvPr/>
        </p:nvSpPr>
        <p:spPr bwMode="auto">
          <a:xfrm>
            <a:off x="3649853" y="2985939"/>
            <a:ext cx="155056" cy="155056"/>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6" name="Connector: Elbow 35">
            <a:extLst>
              <a:ext uri="{FF2B5EF4-FFF2-40B4-BE49-F238E27FC236}">
                <a16:creationId xmlns:a16="http://schemas.microsoft.com/office/drawing/2014/main" id="{F94F1F3B-3924-4572-8571-9D611C1235DE}"/>
              </a:ext>
            </a:extLst>
          </p:cNvPr>
          <p:cNvCxnSpPr>
            <a:cxnSpLocks/>
          </p:cNvCxnSpPr>
          <p:nvPr/>
        </p:nvCxnSpPr>
        <p:spPr bwMode="auto">
          <a:xfrm rot="5400000">
            <a:off x="7457006" y="3853786"/>
            <a:ext cx="777370" cy="361422"/>
          </a:xfrm>
          <a:prstGeom prst="bentConnector3">
            <a:avLst>
              <a:gd name="adj1" fmla="val 32029"/>
            </a:avLst>
          </a:prstGeom>
          <a:noFill/>
          <a:ln w="28575" cap="flat" cmpd="sng" algn="ctr">
            <a:solidFill>
              <a:schemeClr val="bg1"/>
            </a:solidFill>
            <a:prstDash val="solid"/>
            <a:round/>
            <a:headEnd type="none" w="med" len="med"/>
            <a:tailEnd type="triangle"/>
          </a:ln>
          <a:effectLst/>
        </p:spPr>
      </p:cxnSp>
      <p:cxnSp>
        <p:nvCxnSpPr>
          <p:cNvPr id="41" name="Connector: Elbow 40">
            <a:extLst>
              <a:ext uri="{FF2B5EF4-FFF2-40B4-BE49-F238E27FC236}">
                <a16:creationId xmlns:a16="http://schemas.microsoft.com/office/drawing/2014/main" id="{C0CED375-9E09-42B8-801F-68F521538D56}"/>
              </a:ext>
            </a:extLst>
          </p:cNvPr>
          <p:cNvCxnSpPr>
            <a:cxnSpLocks/>
          </p:cNvCxnSpPr>
          <p:nvPr/>
        </p:nvCxnSpPr>
        <p:spPr bwMode="auto">
          <a:xfrm rot="16200000" flipH="1">
            <a:off x="8672766" y="3853786"/>
            <a:ext cx="777370" cy="361422"/>
          </a:xfrm>
          <a:prstGeom prst="bentConnector3">
            <a:avLst>
              <a:gd name="adj1" fmla="val 32029"/>
            </a:avLst>
          </a:prstGeom>
          <a:noFill/>
          <a:ln w="28575" cap="flat" cmpd="sng" algn="ctr">
            <a:solidFill>
              <a:schemeClr val="bg1"/>
            </a:solidFill>
            <a:prstDash val="solid"/>
            <a:round/>
            <a:headEnd type="none" w="med" len="med"/>
            <a:tailEnd type="triangle"/>
          </a:ln>
          <a:effectLst/>
        </p:spPr>
      </p:cxnSp>
      <p:sp>
        <p:nvSpPr>
          <p:cNvPr id="47" name="Freeform: Shape 46">
            <a:extLst>
              <a:ext uri="{FF2B5EF4-FFF2-40B4-BE49-F238E27FC236}">
                <a16:creationId xmlns:a16="http://schemas.microsoft.com/office/drawing/2014/main" id="{8AF9DBC4-D3F8-4170-870D-93C56297089B}"/>
              </a:ext>
            </a:extLst>
          </p:cNvPr>
          <p:cNvSpPr/>
          <p:nvPr/>
        </p:nvSpPr>
        <p:spPr bwMode="auto">
          <a:xfrm>
            <a:off x="5289550" y="2476500"/>
            <a:ext cx="368300" cy="774700"/>
          </a:xfrm>
          <a:custGeom>
            <a:avLst/>
            <a:gdLst>
              <a:gd name="connsiteX0" fmla="*/ 0 w 368300"/>
              <a:gd name="connsiteY0" fmla="*/ 774700 h 774700"/>
              <a:gd name="connsiteX1" fmla="*/ 171450 w 368300"/>
              <a:gd name="connsiteY1" fmla="*/ 774700 h 774700"/>
              <a:gd name="connsiteX2" fmla="*/ 171450 w 368300"/>
              <a:gd name="connsiteY2" fmla="*/ 0 h 774700"/>
              <a:gd name="connsiteX3" fmla="*/ 368300 w 368300"/>
              <a:gd name="connsiteY3" fmla="*/ 0 h 774700"/>
            </a:gdLst>
            <a:ahLst/>
            <a:cxnLst>
              <a:cxn ang="0">
                <a:pos x="connsiteX0" y="connsiteY0"/>
              </a:cxn>
              <a:cxn ang="0">
                <a:pos x="connsiteX1" y="connsiteY1"/>
              </a:cxn>
              <a:cxn ang="0">
                <a:pos x="connsiteX2" y="connsiteY2"/>
              </a:cxn>
              <a:cxn ang="0">
                <a:pos x="connsiteX3" y="connsiteY3"/>
              </a:cxn>
            </a:cxnLst>
            <a:rect l="l" t="t" r="r" b="b"/>
            <a:pathLst>
              <a:path w="368300" h="774700">
                <a:moveTo>
                  <a:pt x="0" y="774700"/>
                </a:moveTo>
                <a:lnTo>
                  <a:pt x="171450" y="774700"/>
                </a:lnTo>
                <a:lnTo>
                  <a:pt x="171450" y="0"/>
                </a:lnTo>
                <a:lnTo>
                  <a:pt x="368300" y="0"/>
                </a:lnTo>
              </a:path>
            </a:pathLst>
          </a:custGeom>
          <a:noFill/>
          <a:ln w="28575">
            <a:solidFill>
              <a:schemeClr val="bg1"/>
            </a:solidFill>
            <a:miter lim="800000"/>
            <a:headEnd/>
            <a:tailEnd type="triangle"/>
          </a:ln>
        </p:spPr>
        <p:txBody>
          <a:bodyPr rtlCol="0" anchor="ctr"/>
          <a:lstStyle/>
          <a:p>
            <a:pPr algn="ctr"/>
            <a:endParaRPr lang="en-US"/>
          </a:p>
        </p:txBody>
      </p:sp>
      <p:sp>
        <p:nvSpPr>
          <p:cNvPr id="49" name="Freeform: Shape 48">
            <a:extLst>
              <a:ext uri="{FF2B5EF4-FFF2-40B4-BE49-F238E27FC236}">
                <a16:creationId xmlns:a16="http://schemas.microsoft.com/office/drawing/2014/main" id="{8222FE7E-0502-4A82-A9C1-81595426E537}"/>
              </a:ext>
            </a:extLst>
          </p:cNvPr>
          <p:cNvSpPr/>
          <p:nvPr/>
        </p:nvSpPr>
        <p:spPr bwMode="auto">
          <a:xfrm flipV="1">
            <a:off x="5289550" y="3380203"/>
            <a:ext cx="368300" cy="774700"/>
          </a:xfrm>
          <a:custGeom>
            <a:avLst/>
            <a:gdLst>
              <a:gd name="connsiteX0" fmla="*/ 0 w 368300"/>
              <a:gd name="connsiteY0" fmla="*/ 774700 h 774700"/>
              <a:gd name="connsiteX1" fmla="*/ 171450 w 368300"/>
              <a:gd name="connsiteY1" fmla="*/ 774700 h 774700"/>
              <a:gd name="connsiteX2" fmla="*/ 171450 w 368300"/>
              <a:gd name="connsiteY2" fmla="*/ 0 h 774700"/>
              <a:gd name="connsiteX3" fmla="*/ 368300 w 368300"/>
              <a:gd name="connsiteY3" fmla="*/ 0 h 774700"/>
            </a:gdLst>
            <a:ahLst/>
            <a:cxnLst>
              <a:cxn ang="0">
                <a:pos x="connsiteX0" y="connsiteY0"/>
              </a:cxn>
              <a:cxn ang="0">
                <a:pos x="connsiteX1" y="connsiteY1"/>
              </a:cxn>
              <a:cxn ang="0">
                <a:pos x="connsiteX2" y="connsiteY2"/>
              </a:cxn>
              <a:cxn ang="0">
                <a:pos x="connsiteX3" y="connsiteY3"/>
              </a:cxn>
            </a:cxnLst>
            <a:rect l="l" t="t" r="r" b="b"/>
            <a:pathLst>
              <a:path w="368300" h="774700">
                <a:moveTo>
                  <a:pt x="0" y="774700"/>
                </a:moveTo>
                <a:lnTo>
                  <a:pt x="171450" y="774700"/>
                </a:lnTo>
                <a:lnTo>
                  <a:pt x="171450" y="0"/>
                </a:lnTo>
                <a:lnTo>
                  <a:pt x="368300" y="0"/>
                </a:lnTo>
              </a:path>
            </a:pathLst>
          </a:custGeom>
          <a:noFill/>
          <a:ln w="28575">
            <a:solidFill>
              <a:schemeClr val="bg1"/>
            </a:solidFill>
            <a:miter lim="800000"/>
            <a:headEnd/>
            <a:tailEnd type="triangle"/>
          </a:ln>
        </p:spPr>
        <p:txBody>
          <a:bodyPr rtlCol="0" anchor="ctr"/>
          <a:lstStyle/>
          <a:p>
            <a:pPr algn="ctr"/>
            <a:endParaRPr lang="en-US"/>
          </a:p>
        </p:txBody>
      </p:sp>
      <p:sp>
        <p:nvSpPr>
          <p:cNvPr id="48" name="Freeform: Shape 47">
            <a:extLst>
              <a:ext uri="{FF2B5EF4-FFF2-40B4-BE49-F238E27FC236}">
                <a16:creationId xmlns:a16="http://schemas.microsoft.com/office/drawing/2014/main" id="{8DCD3DBE-ADC4-46F9-8D79-AA7F90779297}"/>
              </a:ext>
            </a:extLst>
          </p:cNvPr>
          <p:cNvSpPr/>
          <p:nvPr/>
        </p:nvSpPr>
        <p:spPr bwMode="auto">
          <a:xfrm>
            <a:off x="6965950" y="2495550"/>
            <a:ext cx="400050" cy="787400"/>
          </a:xfrm>
          <a:custGeom>
            <a:avLst/>
            <a:gdLst>
              <a:gd name="connsiteX0" fmla="*/ 0 w 400050"/>
              <a:gd name="connsiteY0" fmla="*/ 0 h 787400"/>
              <a:gd name="connsiteX1" fmla="*/ 241300 w 400050"/>
              <a:gd name="connsiteY1" fmla="*/ 0 h 787400"/>
              <a:gd name="connsiteX2" fmla="*/ 241300 w 400050"/>
              <a:gd name="connsiteY2" fmla="*/ 787400 h 787400"/>
              <a:gd name="connsiteX3" fmla="*/ 400050 w 400050"/>
              <a:gd name="connsiteY3" fmla="*/ 787400 h 787400"/>
            </a:gdLst>
            <a:ahLst/>
            <a:cxnLst>
              <a:cxn ang="0">
                <a:pos x="connsiteX0" y="connsiteY0"/>
              </a:cxn>
              <a:cxn ang="0">
                <a:pos x="connsiteX1" y="connsiteY1"/>
              </a:cxn>
              <a:cxn ang="0">
                <a:pos x="connsiteX2" y="connsiteY2"/>
              </a:cxn>
              <a:cxn ang="0">
                <a:pos x="connsiteX3" y="connsiteY3"/>
              </a:cxn>
            </a:cxnLst>
            <a:rect l="l" t="t" r="r" b="b"/>
            <a:pathLst>
              <a:path w="400050" h="787400">
                <a:moveTo>
                  <a:pt x="0" y="0"/>
                </a:moveTo>
                <a:lnTo>
                  <a:pt x="241300" y="0"/>
                </a:lnTo>
                <a:lnTo>
                  <a:pt x="241300" y="787400"/>
                </a:lnTo>
                <a:lnTo>
                  <a:pt x="400050" y="787400"/>
                </a:lnTo>
              </a:path>
            </a:pathLst>
          </a:custGeom>
          <a:noFill/>
          <a:ln w="28575">
            <a:solidFill>
              <a:schemeClr val="bg1"/>
            </a:solidFill>
            <a:miter lim="800000"/>
            <a:headEnd/>
            <a:tailEnd type="triangle"/>
          </a:ln>
        </p:spPr>
        <p:txBody>
          <a:bodyPr rtlCol="0" anchor="ctr"/>
          <a:lstStyle/>
          <a:p>
            <a:pPr algn="ctr"/>
            <a:endParaRPr lang="en-US"/>
          </a:p>
        </p:txBody>
      </p:sp>
      <p:sp>
        <p:nvSpPr>
          <p:cNvPr id="51" name="Freeform: Shape 50">
            <a:extLst>
              <a:ext uri="{FF2B5EF4-FFF2-40B4-BE49-F238E27FC236}">
                <a16:creationId xmlns:a16="http://schemas.microsoft.com/office/drawing/2014/main" id="{49FA3A37-E4CC-4652-9952-9CE54A19AB3C}"/>
              </a:ext>
            </a:extLst>
          </p:cNvPr>
          <p:cNvSpPr/>
          <p:nvPr/>
        </p:nvSpPr>
        <p:spPr bwMode="auto">
          <a:xfrm flipV="1">
            <a:off x="6965950" y="3394770"/>
            <a:ext cx="400050" cy="787400"/>
          </a:xfrm>
          <a:custGeom>
            <a:avLst/>
            <a:gdLst>
              <a:gd name="connsiteX0" fmla="*/ 0 w 400050"/>
              <a:gd name="connsiteY0" fmla="*/ 0 h 787400"/>
              <a:gd name="connsiteX1" fmla="*/ 241300 w 400050"/>
              <a:gd name="connsiteY1" fmla="*/ 0 h 787400"/>
              <a:gd name="connsiteX2" fmla="*/ 241300 w 400050"/>
              <a:gd name="connsiteY2" fmla="*/ 787400 h 787400"/>
              <a:gd name="connsiteX3" fmla="*/ 400050 w 400050"/>
              <a:gd name="connsiteY3" fmla="*/ 787400 h 787400"/>
            </a:gdLst>
            <a:ahLst/>
            <a:cxnLst>
              <a:cxn ang="0">
                <a:pos x="connsiteX0" y="connsiteY0"/>
              </a:cxn>
              <a:cxn ang="0">
                <a:pos x="connsiteX1" y="connsiteY1"/>
              </a:cxn>
              <a:cxn ang="0">
                <a:pos x="connsiteX2" y="connsiteY2"/>
              </a:cxn>
              <a:cxn ang="0">
                <a:pos x="connsiteX3" y="connsiteY3"/>
              </a:cxn>
            </a:cxnLst>
            <a:rect l="l" t="t" r="r" b="b"/>
            <a:pathLst>
              <a:path w="400050" h="787400">
                <a:moveTo>
                  <a:pt x="0" y="0"/>
                </a:moveTo>
                <a:lnTo>
                  <a:pt x="241300" y="0"/>
                </a:lnTo>
                <a:lnTo>
                  <a:pt x="241300" y="787400"/>
                </a:lnTo>
                <a:lnTo>
                  <a:pt x="400050" y="787400"/>
                </a:lnTo>
              </a:path>
            </a:pathLst>
          </a:custGeom>
          <a:noFill/>
          <a:ln w="28575">
            <a:solidFill>
              <a:schemeClr val="bg1"/>
            </a:solidFill>
            <a:miter lim="800000"/>
            <a:headEnd/>
            <a:tailEnd type="triangle"/>
          </a:ln>
        </p:spPr>
        <p:txBody>
          <a:bodyPr rtlCol="0" anchor="ctr"/>
          <a:lstStyle/>
          <a:p>
            <a:pPr algn="ctr"/>
            <a:endParaRPr lang="en-US"/>
          </a:p>
        </p:txBody>
      </p:sp>
      <p:grpSp>
        <p:nvGrpSpPr>
          <p:cNvPr id="52" name="Group 51">
            <a:extLst>
              <a:ext uri="{FF2B5EF4-FFF2-40B4-BE49-F238E27FC236}">
                <a16:creationId xmlns:a16="http://schemas.microsoft.com/office/drawing/2014/main" id="{06BACB77-41AD-421B-972C-C74BC1995E37}"/>
              </a:ext>
            </a:extLst>
          </p:cNvPr>
          <p:cNvGrpSpPr/>
          <p:nvPr/>
        </p:nvGrpSpPr>
        <p:grpSpPr>
          <a:xfrm>
            <a:off x="7664450" y="3149601"/>
            <a:ext cx="741362" cy="373062"/>
            <a:chOff x="7664450" y="3149601"/>
            <a:chExt cx="741362" cy="373062"/>
          </a:xfrm>
        </p:grpSpPr>
        <p:sp>
          <p:nvSpPr>
            <p:cNvPr id="53" name="Freeform: Shape 52">
              <a:extLst>
                <a:ext uri="{FF2B5EF4-FFF2-40B4-BE49-F238E27FC236}">
                  <a16:creationId xmlns:a16="http://schemas.microsoft.com/office/drawing/2014/main" id="{61AD5E9E-F2E0-4586-871F-20C81F1E5307}"/>
                </a:ext>
              </a:extLst>
            </p:cNvPr>
            <p:cNvSpPr/>
            <p:nvPr/>
          </p:nvSpPr>
          <p:spPr bwMode="auto">
            <a:xfrm flipH="1">
              <a:off x="8075612" y="3149601"/>
              <a:ext cx="330200"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21423 w 488950"/>
                <a:gd name="connsiteY1" fmla="*/ 1587 h 373062"/>
                <a:gd name="connsiteX2" fmla="*/ 488950 w 488950"/>
                <a:gd name="connsiteY2" fmla="*/ 0 h 373062"/>
                <a:gd name="connsiteX3" fmla="*/ 125412 w 488950"/>
                <a:gd name="connsiteY3" fmla="*/ 373062 h 373062"/>
                <a:gd name="connsiteX4" fmla="*/ 0 w 488950"/>
                <a:gd name="connsiteY4" fmla="*/ 371475 h 373062"/>
                <a:gd name="connsiteX0" fmla="*/ 0 w 543858"/>
                <a:gd name="connsiteY0" fmla="*/ 377825 h 377825"/>
                <a:gd name="connsiteX1" fmla="*/ 376331 w 543858"/>
                <a:gd name="connsiteY1" fmla="*/ 1587 h 377825"/>
                <a:gd name="connsiteX2" fmla="*/ 543858 w 543858"/>
                <a:gd name="connsiteY2" fmla="*/ 0 h 377825"/>
                <a:gd name="connsiteX3" fmla="*/ 180320 w 543858"/>
                <a:gd name="connsiteY3" fmla="*/ 373062 h 377825"/>
                <a:gd name="connsiteX4" fmla="*/ 0 w 543858"/>
                <a:gd name="connsiteY4" fmla="*/ 377825 h 377825"/>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858" h="373062">
                  <a:moveTo>
                    <a:pt x="0" y="369887"/>
                  </a:moveTo>
                  <a:cubicBezTo>
                    <a:pt x="121708" y="339725"/>
                    <a:pt x="262561" y="22224"/>
                    <a:pt x="376331" y="1587"/>
                  </a:cubicBezTo>
                  <a:lnTo>
                    <a:pt x="543858" y="0"/>
                  </a:lnTo>
                  <a:cubicBezTo>
                    <a:pt x="384579" y="94192"/>
                    <a:pt x="290386" y="318558"/>
                    <a:pt x="180320" y="373062"/>
                  </a:cubicBezTo>
                  <a:lnTo>
                    <a:pt x="0" y="369887"/>
                  </a:lnTo>
                  <a:close/>
                </a:path>
              </a:pathLst>
            </a:cu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Freeform: Shape 49">
              <a:extLst>
                <a:ext uri="{FF2B5EF4-FFF2-40B4-BE49-F238E27FC236}">
                  <a16:creationId xmlns:a16="http://schemas.microsoft.com/office/drawing/2014/main" id="{7F6CC7FA-C309-497D-92A7-9D33DF879D7C}"/>
                </a:ext>
              </a:extLst>
            </p:cNvPr>
            <p:cNvSpPr/>
            <p:nvPr/>
          </p:nvSpPr>
          <p:spPr bwMode="auto">
            <a:xfrm>
              <a:off x="7664450" y="3149601"/>
              <a:ext cx="488950"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73062">
                  <a:moveTo>
                    <a:pt x="0" y="371475"/>
                  </a:moveTo>
                  <a:cubicBezTo>
                    <a:pt x="121708" y="341313"/>
                    <a:pt x="270405" y="20637"/>
                    <a:pt x="384175" y="0"/>
                  </a:cubicBezTo>
                  <a:lnTo>
                    <a:pt x="488950" y="0"/>
                  </a:lnTo>
                  <a:cubicBezTo>
                    <a:pt x="329671" y="94192"/>
                    <a:pt x="235478" y="318558"/>
                    <a:pt x="125412" y="373062"/>
                  </a:cubicBezTo>
                  <a:lnTo>
                    <a:pt x="0" y="371475"/>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Freeform: Shape 53">
              <a:extLst>
                <a:ext uri="{FF2B5EF4-FFF2-40B4-BE49-F238E27FC236}">
                  <a16:creationId xmlns:a16="http://schemas.microsoft.com/office/drawing/2014/main" id="{E2931EA5-9280-45DD-A07E-D27747590803}"/>
                </a:ext>
              </a:extLst>
            </p:cNvPr>
            <p:cNvSpPr/>
            <p:nvPr/>
          </p:nvSpPr>
          <p:spPr bwMode="auto">
            <a:xfrm>
              <a:off x="7910513" y="3149601"/>
              <a:ext cx="455612"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73062">
                  <a:moveTo>
                    <a:pt x="0" y="371475"/>
                  </a:moveTo>
                  <a:cubicBezTo>
                    <a:pt x="121708" y="341313"/>
                    <a:pt x="270405" y="20637"/>
                    <a:pt x="384175" y="0"/>
                  </a:cubicBezTo>
                  <a:lnTo>
                    <a:pt x="488950" y="0"/>
                  </a:lnTo>
                  <a:cubicBezTo>
                    <a:pt x="329671" y="94192"/>
                    <a:pt x="235478" y="318558"/>
                    <a:pt x="125412" y="373062"/>
                  </a:cubicBezTo>
                  <a:lnTo>
                    <a:pt x="0" y="371475"/>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6" name="Group 55">
            <a:extLst>
              <a:ext uri="{FF2B5EF4-FFF2-40B4-BE49-F238E27FC236}">
                <a16:creationId xmlns:a16="http://schemas.microsoft.com/office/drawing/2014/main" id="{84965FD7-39B2-4202-8EB3-FF42339002C4}"/>
              </a:ext>
            </a:extLst>
          </p:cNvPr>
          <p:cNvGrpSpPr/>
          <p:nvPr/>
        </p:nvGrpSpPr>
        <p:grpSpPr>
          <a:xfrm>
            <a:off x="8530098" y="3148013"/>
            <a:ext cx="741362" cy="374650"/>
            <a:chOff x="7664450" y="3148013"/>
            <a:chExt cx="741362" cy="374650"/>
          </a:xfrm>
        </p:grpSpPr>
        <p:sp>
          <p:nvSpPr>
            <p:cNvPr id="57" name="Freeform: Shape 56">
              <a:extLst>
                <a:ext uri="{FF2B5EF4-FFF2-40B4-BE49-F238E27FC236}">
                  <a16:creationId xmlns:a16="http://schemas.microsoft.com/office/drawing/2014/main" id="{5D21BE9A-AE27-4953-ACBA-27FD65B18932}"/>
                </a:ext>
              </a:extLst>
            </p:cNvPr>
            <p:cNvSpPr/>
            <p:nvPr/>
          </p:nvSpPr>
          <p:spPr bwMode="auto">
            <a:xfrm flipH="1">
              <a:off x="8075612" y="3149601"/>
              <a:ext cx="330200"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21423 w 488950"/>
                <a:gd name="connsiteY1" fmla="*/ 1587 h 373062"/>
                <a:gd name="connsiteX2" fmla="*/ 488950 w 488950"/>
                <a:gd name="connsiteY2" fmla="*/ 0 h 373062"/>
                <a:gd name="connsiteX3" fmla="*/ 125412 w 488950"/>
                <a:gd name="connsiteY3" fmla="*/ 373062 h 373062"/>
                <a:gd name="connsiteX4" fmla="*/ 0 w 488950"/>
                <a:gd name="connsiteY4" fmla="*/ 371475 h 373062"/>
                <a:gd name="connsiteX0" fmla="*/ 0 w 543858"/>
                <a:gd name="connsiteY0" fmla="*/ 377825 h 377825"/>
                <a:gd name="connsiteX1" fmla="*/ 376331 w 543858"/>
                <a:gd name="connsiteY1" fmla="*/ 1587 h 377825"/>
                <a:gd name="connsiteX2" fmla="*/ 543858 w 543858"/>
                <a:gd name="connsiteY2" fmla="*/ 0 h 377825"/>
                <a:gd name="connsiteX3" fmla="*/ 180320 w 543858"/>
                <a:gd name="connsiteY3" fmla="*/ 373062 h 377825"/>
                <a:gd name="connsiteX4" fmla="*/ 0 w 543858"/>
                <a:gd name="connsiteY4" fmla="*/ 377825 h 377825"/>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858" h="373062">
                  <a:moveTo>
                    <a:pt x="0" y="369887"/>
                  </a:moveTo>
                  <a:cubicBezTo>
                    <a:pt x="121708" y="339725"/>
                    <a:pt x="262561" y="22224"/>
                    <a:pt x="376331" y="1587"/>
                  </a:cubicBezTo>
                  <a:lnTo>
                    <a:pt x="543858" y="0"/>
                  </a:lnTo>
                  <a:cubicBezTo>
                    <a:pt x="384579" y="94192"/>
                    <a:pt x="290386" y="318558"/>
                    <a:pt x="180320" y="373062"/>
                  </a:cubicBezTo>
                  <a:lnTo>
                    <a:pt x="0" y="369887"/>
                  </a:lnTo>
                  <a:close/>
                </a:path>
              </a:pathLst>
            </a:cu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Freeform: Shape 59">
              <a:extLst>
                <a:ext uri="{FF2B5EF4-FFF2-40B4-BE49-F238E27FC236}">
                  <a16:creationId xmlns:a16="http://schemas.microsoft.com/office/drawing/2014/main" id="{E7669948-E4A6-4371-A1A5-640DAA0B27EB}"/>
                </a:ext>
              </a:extLst>
            </p:cNvPr>
            <p:cNvSpPr/>
            <p:nvPr/>
          </p:nvSpPr>
          <p:spPr bwMode="auto">
            <a:xfrm flipH="1">
              <a:off x="7737014" y="3148013"/>
              <a:ext cx="249078" cy="374650"/>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21423 w 488950"/>
                <a:gd name="connsiteY1" fmla="*/ 1587 h 373062"/>
                <a:gd name="connsiteX2" fmla="*/ 488950 w 488950"/>
                <a:gd name="connsiteY2" fmla="*/ 0 h 373062"/>
                <a:gd name="connsiteX3" fmla="*/ 125412 w 488950"/>
                <a:gd name="connsiteY3" fmla="*/ 373062 h 373062"/>
                <a:gd name="connsiteX4" fmla="*/ 0 w 488950"/>
                <a:gd name="connsiteY4" fmla="*/ 371475 h 373062"/>
                <a:gd name="connsiteX0" fmla="*/ 0 w 543858"/>
                <a:gd name="connsiteY0" fmla="*/ 377825 h 377825"/>
                <a:gd name="connsiteX1" fmla="*/ 376331 w 543858"/>
                <a:gd name="connsiteY1" fmla="*/ 1587 h 377825"/>
                <a:gd name="connsiteX2" fmla="*/ 543858 w 543858"/>
                <a:gd name="connsiteY2" fmla="*/ 0 h 377825"/>
                <a:gd name="connsiteX3" fmla="*/ 180320 w 543858"/>
                <a:gd name="connsiteY3" fmla="*/ 373062 h 377825"/>
                <a:gd name="connsiteX4" fmla="*/ 0 w 543858"/>
                <a:gd name="connsiteY4" fmla="*/ 377825 h 377825"/>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483" h="374650">
                  <a:moveTo>
                    <a:pt x="0" y="371475"/>
                  </a:moveTo>
                  <a:cubicBezTo>
                    <a:pt x="219019" y="317501"/>
                    <a:pt x="222914" y="28574"/>
                    <a:pt x="376331" y="3175"/>
                  </a:cubicBezTo>
                  <a:lnTo>
                    <a:pt x="565483" y="0"/>
                  </a:lnTo>
                  <a:cubicBezTo>
                    <a:pt x="380975" y="92605"/>
                    <a:pt x="420133" y="359833"/>
                    <a:pt x="180320" y="374650"/>
                  </a:cubicBezTo>
                  <a:lnTo>
                    <a:pt x="0" y="371475"/>
                  </a:lnTo>
                  <a:close/>
                </a:path>
              </a:pathLst>
            </a:cu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Freeform: Shape 57">
              <a:extLst>
                <a:ext uri="{FF2B5EF4-FFF2-40B4-BE49-F238E27FC236}">
                  <a16:creationId xmlns:a16="http://schemas.microsoft.com/office/drawing/2014/main" id="{F6EFA7F1-7307-418E-9656-2D365E98340D}"/>
                </a:ext>
              </a:extLst>
            </p:cNvPr>
            <p:cNvSpPr/>
            <p:nvPr/>
          </p:nvSpPr>
          <p:spPr bwMode="auto">
            <a:xfrm>
              <a:off x="7664450" y="3149601"/>
              <a:ext cx="488950"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73062">
                  <a:moveTo>
                    <a:pt x="0" y="371475"/>
                  </a:moveTo>
                  <a:cubicBezTo>
                    <a:pt x="121708" y="341313"/>
                    <a:pt x="270405" y="20637"/>
                    <a:pt x="384175" y="0"/>
                  </a:cubicBezTo>
                  <a:lnTo>
                    <a:pt x="488950" y="0"/>
                  </a:lnTo>
                  <a:cubicBezTo>
                    <a:pt x="329671" y="94192"/>
                    <a:pt x="235478" y="318558"/>
                    <a:pt x="125412" y="373062"/>
                  </a:cubicBezTo>
                  <a:lnTo>
                    <a:pt x="0" y="371475"/>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Freeform: Shape 58">
              <a:extLst>
                <a:ext uri="{FF2B5EF4-FFF2-40B4-BE49-F238E27FC236}">
                  <a16:creationId xmlns:a16="http://schemas.microsoft.com/office/drawing/2014/main" id="{1741E1C3-C025-444B-A63A-7C9BE80A0955}"/>
                </a:ext>
              </a:extLst>
            </p:cNvPr>
            <p:cNvSpPr/>
            <p:nvPr/>
          </p:nvSpPr>
          <p:spPr bwMode="auto">
            <a:xfrm>
              <a:off x="7910513" y="3149601"/>
              <a:ext cx="455612"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73062">
                  <a:moveTo>
                    <a:pt x="0" y="371475"/>
                  </a:moveTo>
                  <a:cubicBezTo>
                    <a:pt x="121708" y="341313"/>
                    <a:pt x="270405" y="20637"/>
                    <a:pt x="384175" y="0"/>
                  </a:cubicBezTo>
                  <a:lnTo>
                    <a:pt x="488950" y="0"/>
                  </a:lnTo>
                  <a:cubicBezTo>
                    <a:pt x="329671" y="94192"/>
                    <a:pt x="235478" y="318558"/>
                    <a:pt x="125412" y="373062"/>
                  </a:cubicBezTo>
                  <a:lnTo>
                    <a:pt x="0" y="371475"/>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6" name="Group 65">
            <a:extLst>
              <a:ext uri="{FF2B5EF4-FFF2-40B4-BE49-F238E27FC236}">
                <a16:creationId xmlns:a16="http://schemas.microsoft.com/office/drawing/2014/main" id="{604AA3CF-CF98-44B9-9DB7-216408F3366B}"/>
              </a:ext>
            </a:extLst>
          </p:cNvPr>
          <p:cNvGrpSpPr/>
          <p:nvPr/>
        </p:nvGrpSpPr>
        <p:grpSpPr>
          <a:xfrm>
            <a:off x="8500800" y="5572828"/>
            <a:ext cx="741362" cy="373062"/>
            <a:chOff x="7664450" y="3149601"/>
            <a:chExt cx="741362" cy="373062"/>
          </a:xfrm>
        </p:grpSpPr>
        <p:sp>
          <p:nvSpPr>
            <p:cNvPr id="67" name="Freeform: Shape 66">
              <a:extLst>
                <a:ext uri="{FF2B5EF4-FFF2-40B4-BE49-F238E27FC236}">
                  <a16:creationId xmlns:a16="http://schemas.microsoft.com/office/drawing/2014/main" id="{0528A950-7AFC-4D2D-8168-85EA593B854F}"/>
                </a:ext>
              </a:extLst>
            </p:cNvPr>
            <p:cNvSpPr/>
            <p:nvPr/>
          </p:nvSpPr>
          <p:spPr bwMode="auto">
            <a:xfrm flipH="1">
              <a:off x="8075612" y="3149601"/>
              <a:ext cx="330200"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21423 w 488950"/>
                <a:gd name="connsiteY1" fmla="*/ 1587 h 373062"/>
                <a:gd name="connsiteX2" fmla="*/ 488950 w 488950"/>
                <a:gd name="connsiteY2" fmla="*/ 0 h 373062"/>
                <a:gd name="connsiteX3" fmla="*/ 125412 w 488950"/>
                <a:gd name="connsiteY3" fmla="*/ 373062 h 373062"/>
                <a:gd name="connsiteX4" fmla="*/ 0 w 488950"/>
                <a:gd name="connsiteY4" fmla="*/ 371475 h 373062"/>
                <a:gd name="connsiteX0" fmla="*/ 0 w 543858"/>
                <a:gd name="connsiteY0" fmla="*/ 377825 h 377825"/>
                <a:gd name="connsiteX1" fmla="*/ 376331 w 543858"/>
                <a:gd name="connsiteY1" fmla="*/ 1587 h 377825"/>
                <a:gd name="connsiteX2" fmla="*/ 543858 w 543858"/>
                <a:gd name="connsiteY2" fmla="*/ 0 h 377825"/>
                <a:gd name="connsiteX3" fmla="*/ 180320 w 543858"/>
                <a:gd name="connsiteY3" fmla="*/ 373062 h 377825"/>
                <a:gd name="connsiteX4" fmla="*/ 0 w 543858"/>
                <a:gd name="connsiteY4" fmla="*/ 377825 h 377825"/>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858" h="373062">
                  <a:moveTo>
                    <a:pt x="0" y="369887"/>
                  </a:moveTo>
                  <a:cubicBezTo>
                    <a:pt x="121708" y="339725"/>
                    <a:pt x="262561" y="22224"/>
                    <a:pt x="376331" y="1587"/>
                  </a:cubicBezTo>
                  <a:lnTo>
                    <a:pt x="543858" y="0"/>
                  </a:lnTo>
                  <a:cubicBezTo>
                    <a:pt x="384579" y="94192"/>
                    <a:pt x="290386" y="318558"/>
                    <a:pt x="180320" y="373062"/>
                  </a:cubicBezTo>
                  <a:lnTo>
                    <a:pt x="0" y="369887"/>
                  </a:lnTo>
                  <a:close/>
                </a:path>
              </a:pathLst>
            </a:cu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Freeform: Shape 67">
              <a:extLst>
                <a:ext uri="{FF2B5EF4-FFF2-40B4-BE49-F238E27FC236}">
                  <a16:creationId xmlns:a16="http://schemas.microsoft.com/office/drawing/2014/main" id="{E056F936-0D49-437E-96F4-AB2C1E944AB2}"/>
                </a:ext>
              </a:extLst>
            </p:cNvPr>
            <p:cNvSpPr/>
            <p:nvPr/>
          </p:nvSpPr>
          <p:spPr bwMode="auto">
            <a:xfrm>
              <a:off x="7664450" y="3149601"/>
              <a:ext cx="488950"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73062">
                  <a:moveTo>
                    <a:pt x="0" y="371475"/>
                  </a:moveTo>
                  <a:cubicBezTo>
                    <a:pt x="121708" y="341313"/>
                    <a:pt x="270405" y="20637"/>
                    <a:pt x="384175" y="0"/>
                  </a:cubicBezTo>
                  <a:lnTo>
                    <a:pt x="488950" y="0"/>
                  </a:lnTo>
                  <a:cubicBezTo>
                    <a:pt x="329671" y="94192"/>
                    <a:pt x="235478" y="318558"/>
                    <a:pt x="125412" y="373062"/>
                  </a:cubicBezTo>
                  <a:lnTo>
                    <a:pt x="0" y="371475"/>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Freeform: Shape 68">
              <a:extLst>
                <a:ext uri="{FF2B5EF4-FFF2-40B4-BE49-F238E27FC236}">
                  <a16:creationId xmlns:a16="http://schemas.microsoft.com/office/drawing/2014/main" id="{0622A7D9-9946-4692-A6E8-235276B03D16}"/>
                </a:ext>
              </a:extLst>
            </p:cNvPr>
            <p:cNvSpPr/>
            <p:nvPr/>
          </p:nvSpPr>
          <p:spPr bwMode="auto">
            <a:xfrm>
              <a:off x="7910513" y="3149601"/>
              <a:ext cx="455612"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73062">
                  <a:moveTo>
                    <a:pt x="0" y="371475"/>
                  </a:moveTo>
                  <a:cubicBezTo>
                    <a:pt x="121708" y="341313"/>
                    <a:pt x="270405" y="20637"/>
                    <a:pt x="384175" y="0"/>
                  </a:cubicBezTo>
                  <a:lnTo>
                    <a:pt x="488950" y="0"/>
                  </a:lnTo>
                  <a:cubicBezTo>
                    <a:pt x="329671" y="94192"/>
                    <a:pt x="235478" y="318558"/>
                    <a:pt x="125412" y="373062"/>
                  </a:cubicBezTo>
                  <a:lnTo>
                    <a:pt x="0" y="371475"/>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0" name="Group 69">
            <a:extLst>
              <a:ext uri="{FF2B5EF4-FFF2-40B4-BE49-F238E27FC236}">
                <a16:creationId xmlns:a16="http://schemas.microsoft.com/office/drawing/2014/main" id="{A4EDCCBB-0D6A-4E54-BC3F-9DB6C9CF2D57}"/>
              </a:ext>
            </a:extLst>
          </p:cNvPr>
          <p:cNvGrpSpPr/>
          <p:nvPr/>
        </p:nvGrpSpPr>
        <p:grpSpPr>
          <a:xfrm>
            <a:off x="9336862" y="5571240"/>
            <a:ext cx="741362" cy="374650"/>
            <a:chOff x="7664450" y="3148013"/>
            <a:chExt cx="741362" cy="374650"/>
          </a:xfrm>
        </p:grpSpPr>
        <p:sp>
          <p:nvSpPr>
            <p:cNvPr id="71" name="Freeform: Shape 70">
              <a:extLst>
                <a:ext uri="{FF2B5EF4-FFF2-40B4-BE49-F238E27FC236}">
                  <a16:creationId xmlns:a16="http://schemas.microsoft.com/office/drawing/2014/main" id="{A2DEF958-8F0B-4517-B4A0-E36CA71891BB}"/>
                </a:ext>
              </a:extLst>
            </p:cNvPr>
            <p:cNvSpPr/>
            <p:nvPr/>
          </p:nvSpPr>
          <p:spPr bwMode="auto">
            <a:xfrm flipH="1">
              <a:off x="8075612" y="3149601"/>
              <a:ext cx="330200"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21423 w 488950"/>
                <a:gd name="connsiteY1" fmla="*/ 1587 h 373062"/>
                <a:gd name="connsiteX2" fmla="*/ 488950 w 488950"/>
                <a:gd name="connsiteY2" fmla="*/ 0 h 373062"/>
                <a:gd name="connsiteX3" fmla="*/ 125412 w 488950"/>
                <a:gd name="connsiteY3" fmla="*/ 373062 h 373062"/>
                <a:gd name="connsiteX4" fmla="*/ 0 w 488950"/>
                <a:gd name="connsiteY4" fmla="*/ 371475 h 373062"/>
                <a:gd name="connsiteX0" fmla="*/ 0 w 543858"/>
                <a:gd name="connsiteY0" fmla="*/ 377825 h 377825"/>
                <a:gd name="connsiteX1" fmla="*/ 376331 w 543858"/>
                <a:gd name="connsiteY1" fmla="*/ 1587 h 377825"/>
                <a:gd name="connsiteX2" fmla="*/ 543858 w 543858"/>
                <a:gd name="connsiteY2" fmla="*/ 0 h 377825"/>
                <a:gd name="connsiteX3" fmla="*/ 180320 w 543858"/>
                <a:gd name="connsiteY3" fmla="*/ 373062 h 377825"/>
                <a:gd name="connsiteX4" fmla="*/ 0 w 543858"/>
                <a:gd name="connsiteY4" fmla="*/ 377825 h 377825"/>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858" h="373062">
                  <a:moveTo>
                    <a:pt x="0" y="369887"/>
                  </a:moveTo>
                  <a:cubicBezTo>
                    <a:pt x="121708" y="339725"/>
                    <a:pt x="262561" y="22224"/>
                    <a:pt x="376331" y="1587"/>
                  </a:cubicBezTo>
                  <a:lnTo>
                    <a:pt x="543858" y="0"/>
                  </a:lnTo>
                  <a:cubicBezTo>
                    <a:pt x="384579" y="94192"/>
                    <a:pt x="290386" y="318558"/>
                    <a:pt x="180320" y="373062"/>
                  </a:cubicBezTo>
                  <a:lnTo>
                    <a:pt x="0" y="369887"/>
                  </a:lnTo>
                  <a:close/>
                </a:path>
              </a:pathLst>
            </a:cu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Freeform: Shape 71">
              <a:extLst>
                <a:ext uri="{FF2B5EF4-FFF2-40B4-BE49-F238E27FC236}">
                  <a16:creationId xmlns:a16="http://schemas.microsoft.com/office/drawing/2014/main" id="{4E98BC46-8BA1-42A0-9713-1ECE683808FD}"/>
                </a:ext>
              </a:extLst>
            </p:cNvPr>
            <p:cNvSpPr/>
            <p:nvPr/>
          </p:nvSpPr>
          <p:spPr bwMode="auto">
            <a:xfrm flipH="1">
              <a:off x="7737014" y="3148013"/>
              <a:ext cx="249078" cy="374650"/>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21423 w 488950"/>
                <a:gd name="connsiteY1" fmla="*/ 1587 h 373062"/>
                <a:gd name="connsiteX2" fmla="*/ 488950 w 488950"/>
                <a:gd name="connsiteY2" fmla="*/ 0 h 373062"/>
                <a:gd name="connsiteX3" fmla="*/ 125412 w 488950"/>
                <a:gd name="connsiteY3" fmla="*/ 373062 h 373062"/>
                <a:gd name="connsiteX4" fmla="*/ 0 w 488950"/>
                <a:gd name="connsiteY4" fmla="*/ 371475 h 373062"/>
                <a:gd name="connsiteX0" fmla="*/ 0 w 543858"/>
                <a:gd name="connsiteY0" fmla="*/ 377825 h 377825"/>
                <a:gd name="connsiteX1" fmla="*/ 376331 w 543858"/>
                <a:gd name="connsiteY1" fmla="*/ 1587 h 377825"/>
                <a:gd name="connsiteX2" fmla="*/ 543858 w 543858"/>
                <a:gd name="connsiteY2" fmla="*/ 0 h 377825"/>
                <a:gd name="connsiteX3" fmla="*/ 180320 w 543858"/>
                <a:gd name="connsiteY3" fmla="*/ 373062 h 377825"/>
                <a:gd name="connsiteX4" fmla="*/ 0 w 543858"/>
                <a:gd name="connsiteY4" fmla="*/ 377825 h 377825"/>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483" h="374650">
                  <a:moveTo>
                    <a:pt x="0" y="371475"/>
                  </a:moveTo>
                  <a:cubicBezTo>
                    <a:pt x="219019" y="317501"/>
                    <a:pt x="222914" y="28574"/>
                    <a:pt x="376331" y="3175"/>
                  </a:cubicBezTo>
                  <a:lnTo>
                    <a:pt x="565483" y="0"/>
                  </a:lnTo>
                  <a:cubicBezTo>
                    <a:pt x="380975" y="92605"/>
                    <a:pt x="420133" y="359833"/>
                    <a:pt x="180320" y="374650"/>
                  </a:cubicBezTo>
                  <a:lnTo>
                    <a:pt x="0" y="371475"/>
                  </a:lnTo>
                  <a:close/>
                </a:path>
              </a:pathLst>
            </a:cu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Freeform: Shape 72">
              <a:extLst>
                <a:ext uri="{FF2B5EF4-FFF2-40B4-BE49-F238E27FC236}">
                  <a16:creationId xmlns:a16="http://schemas.microsoft.com/office/drawing/2014/main" id="{843578DF-3A63-4129-9BE3-2CDDBDD1D7D2}"/>
                </a:ext>
              </a:extLst>
            </p:cNvPr>
            <p:cNvSpPr/>
            <p:nvPr/>
          </p:nvSpPr>
          <p:spPr bwMode="auto">
            <a:xfrm>
              <a:off x="7664450" y="3149601"/>
              <a:ext cx="488950"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73062">
                  <a:moveTo>
                    <a:pt x="0" y="371475"/>
                  </a:moveTo>
                  <a:cubicBezTo>
                    <a:pt x="121708" y="341313"/>
                    <a:pt x="270405" y="20637"/>
                    <a:pt x="384175" y="0"/>
                  </a:cubicBezTo>
                  <a:lnTo>
                    <a:pt x="488950" y="0"/>
                  </a:lnTo>
                  <a:cubicBezTo>
                    <a:pt x="329671" y="94192"/>
                    <a:pt x="235478" y="318558"/>
                    <a:pt x="125412" y="373062"/>
                  </a:cubicBezTo>
                  <a:lnTo>
                    <a:pt x="0" y="371475"/>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Freeform: Shape 73">
              <a:extLst>
                <a:ext uri="{FF2B5EF4-FFF2-40B4-BE49-F238E27FC236}">
                  <a16:creationId xmlns:a16="http://schemas.microsoft.com/office/drawing/2014/main" id="{7E04291C-E6D4-4670-A6CD-FA1C9A5764AB}"/>
                </a:ext>
              </a:extLst>
            </p:cNvPr>
            <p:cNvSpPr/>
            <p:nvPr/>
          </p:nvSpPr>
          <p:spPr bwMode="auto">
            <a:xfrm>
              <a:off x="7910513" y="3149601"/>
              <a:ext cx="455612"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73062">
                  <a:moveTo>
                    <a:pt x="0" y="371475"/>
                  </a:moveTo>
                  <a:cubicBezTo>
                    <a:pt x="121708" y="341313"/>
                    <a:pt x="270405" y="20637"/>
                    <a:pt x="384175" y="0"/>
                  </a:cubicBezTo>
                  <a:lnTo>
                    <a:pt x="488950" y="0"/>
                  </a:lnTo>
                  <a:cubicBezTo>
                    <a:pt x="329671" y="94192"/>
                    <a:pt x="235478" y="318558"/>
                    <a:pt x="125412" y="373062"/>
                  </a:cubicBezTo>
                  <a:lnTo>
                    <a:pt x="0" y="371475"/>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82" name="Freeform: Shape 81">
            <a:extLst>
              <a:ext uri="{FF2B5EF4-FFF2-40B4-BE49-F238E27FC236}">
                <a16:creationId xmlns:a16="http://schemas.microsoft.com/office/drawing/2014/main" id="{81866D90-D924-4B64-8F68-250D5B4E0F63}"/>
              </a:ext>
            </a:extLst>
          </p:cNvPr>
          <p:cNvSpPr/>
          <p:nvPr/>
        </p:nvSpPr>
        <p:spPr bwMode="auto">
          <a:xfrm flipH="1">
            <a:off x="7504585" y="5571240"/>
            <a:ext cx="254630" cy="374650"/>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21423 w 488950"/>
              <a:gd name="connsiteY1" fmla="*/ 1587 h 373062"/>
              <a:gd name="connsiteX2" fmla="*/ 488950 w 488950"/>
              <a:gd name="connsiteY2" fmla="*/ 0 h 373062"/>
              <a:gd name="connsiteX3" fmla="*/ 125412 w 488950"/>
              <a:gd name="connsiteY3" fmla="*/ 373062 h 373062"/>
              <a:gd name="connsiteX4" fmla="*/ 0 w 488950"/>
              <a:gd name="connsiteY4" fmla="*/ 371475 h 373062"/>
              <a:gd name="connsiteX0" fmla="*/ 0 w 543858"/>
              <a:gd name="connsiteY0" fmla="*/ 377825 h 377825"/>
              <a:gd name="connsiteX1" fmla="*/ 376331 w 543858"/>
              <a:gd name="connsiteY1" fmla="*/ 1587 h 377825"/>
              <a:gd name="connsiteX2" fmla="*/ 543858 w 543858"/>
              <a:gd name="connsiteY2" fmla="*/ 0 h 377825"/>
              <a:gd name="connsiteX3" fmla="*/ 180320 w 543858"/>
              <a:gd name="connsiteY3" fmla="*/ 373062 h 377825"/>
              <a:gd name="connsiteX4" fmla="*/ 0 w 543858"/>
              <a:gd name="connsiteY4" fmla="*/ 377825 h 377825"/>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483" h="374650">
                <a:moveTo>
                  <a:pt x="0" y="371475"/>
                </a:moveTo>
                <a:cubicBezTo>
                  <a:pt x="219019" y="317501"/>
                  <a:pt x="222914" y="28574"/>
                  <a:pt x="376331" y="3175"/>
                </a:cubicBezTo>
                <a:lnTo>
                  <a:pt x="565483" y="0"/>
                </a:lnTo>
                <a:cubicBezTo>
                  <a:pt x="380975" y="92605"/>
                  <a:pt x="420133" y="359833"/>
                  <a:pt x="180320" y="374650"/>
                </a:cubicBezTo>
                <a:lnTo>
                  <a:pt x="0" y="371475"/>
                </a:lnTo>
                <a:close/>
              </a:path>
            </a:pathLst>
          </a:cu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89" name="Group 88">
            <a:extLst>
              <a:ext uri="{FF2B5EF4-FFF2-40B4-BE49-F238E27FC236}">
                <a16:creationId xmlns:a16="http://schemas.microsoft.com/office/drawing/2014/main" id="{3FBB656B-9F1A-456D-8FA1-38AC01A9B05E}"/>
              </a:ext>
            </a:extLst>
          </p:cNvPr>
          <p:cNvGrpSpPr/>
          <p:nvPr/>
        </p:nvGrpSpPr>
        <p:grpSpPr>
          <a:xfrm>
            <a:off x="6858220" y="5571240"/>
            <a:ext cx="1632890" cy="374650"/>
            <a:chOff x="6890956" y="5571240"/>
            <a:chExt cx="1632890" cy="374650"/>
          </a:xfrm>
        </p:grpSpPr>
        <p:grpSp>
          <p:nvGrpSpPr>
            <p:cNvPr id="75" name="Group 74">
              <a:extLst>
                <a:ext uri="{FF2B5EF4-FFF2-40B4-BE49-F238E27FC236}">
                  <a16:creationId xmlns:a16="http://schemas.microsoft.com/office/drawing/2014/main" id="{110D99F4-575A-462B-9010-99803EB80D90}"/>
                </a:ext>
              </a:extLst>
            </p:cNvPr>
            <p:cNvGrpSpPr/>
            <p:nvPr/>
          </p:nvGrpSpPr>
          <p:grpSpPr>
            <a:xfrm>
              <a:off x="6890956" y="5571240"/>
              <a:ext cx="676695" cy="374650"/>
              <a:chOff x="7664450" y="3148013"/>
              <a:chExt cx="701675" cy="374650"/>
            </a:xfrm>
          </p:grpSpPr>
          <p:sp>
            <p:nvSpPr>
              <p:cNvPr id="76" name="Freeform: Shape 75">
                <a:extLst>
                  <a:ext uri="{FF2B5EF4-FFF2-40B4-BE49-F238E27FC236}">
                    <a16:creationId xmlns:a16="http://schemas.microsoft.com/office/drawing/2014/main" id="{DE4F3CA0-4B7C-4308-B79B-F54AD638AB9D}"/>
                  </a:ext>
                </a:extLst>
              </p:cNvPr>
              <p:cNvSpPr/>
              <p:nvPr/>
            </p:nvSpPr>
            <p:spPr bwMode="auto">
              <a:xfrm flipH="1">
                <a:off x="8075612" y="3149601"/>
                <a:ext cx="279666"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21423 w 488950"/>
                  <a:gd name="connsiteY1" fmla="*/ 1587 h 373062"/>
                  <a:gd name="connsiteX2" fmla="*/ 488950 w 488950"/>
                  <a:gd name="connsiteY2" fmla="*/ 0 h 373062"/>
                  <a:gd name="connsiteX3" fmla="*/ 125412 w 488950"/>
                  <a:gd name="connsiteY3" fmla="*/ 373062 h 373062"/>
                  <a:gd name="connsiteX4" fmla="*/ 0 w 488950"/>
                  <a:gd name="connsiteY4" fmla="*/ 371475 h 373062"/>
                  <a:gd name="connsiteX0" fmla="*/ 0 w 543858"/>
                  <a:gd name="connsiteY0" fmla="*/ 377825 h 377825"/>
                  <a:gd name="connsiteX1" fmla="*/ 376331 w 543858"/>
                  <a:gd name="connsiteY1" fmla="*/ 1587 h 377825"/>
                  <a:gd name="connsiteX2" fmla="*/ 543858 w 543858"/>
                  <a:gd name="connsiteY2" fmla="*/ 0 h 377825"/>
                  <a:gd name="connsiteX3" fmla="*/ 180320 w 543858"/>
                  <a:gd name="connsiteY3" fmla="*/ 373062 h 377825"/>
                  <a:gd name="connsiteX4" fmla="*/ 0 w 543858"/>
                  <a:gd name="connsiteY4" fmla="*/ 377825 h 377825"/>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858" h="373062">
                    <a:moveTo>
                      <a:pt x="0" y="369887"/>
                    </a:moveTo>
                    <a:cubicBezTo>
                      <a:pt x="121708" y="339725"/>
                      <a:pt x="262561" y="22224"/>
                      <a:pt x="376331" y="1587"/>
                    </a:cubicBezTo>
                    <a:lnTo>
                      <a:pt x="543858" y="0"/>
                    </a:lnTo>
                    <a:cubicBezTo>
                      <a:pt x="384579" y="94192"/>
                      <a:pt x="290386" y="318558"/>
                      <a:pt x="180320" y="373062"/>
                    </a:cubicBezTo>
                    <a:lnTo>
                      <a:pt x="0" y="369887"/>
                    </a:lnTo>
                    <a:close/>
                  </a:path>
                </a:pathLst>
              </a:cu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Freeform: Shape 76">
                <a:extLst>
                  <a:ext uri="{FF2B5EF4-FFF2-40B4-BE49-F238E27FC236}">
                    <a16:creationId xmlns:a16="http://schemas.microsoft.com/office/drawing/2014/main" id="{5D98C000-509D-4609-99E0-2A06CC832409}"/>
                  </a:ext>
                </a:extLst>
              </p:cNvPr>
              <p:cNvSpPr/>
              <p:nvPr/>
            </p:nvSpPr>
            <p:spPr bwMode="auto">
              <a:xfrm flipH="1">
                <a:off x="7737014" y="3148013"/>
                <a:ext cx="249078" cy="374650"/>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21423 w 488950"/>
                  <a:gd name="connsiteY1" fmla="*/ 1587 h 373062"/>
                  <a:gd name="connsiteX2" fmla="*/ 488950 w 488950"/>
                  <a:gd name="connsiteY2" fmla="*/ 0 h 373062"/>
                  <a:gd name="connsiteX3" fmla="*/ 125412 w 488950"/>
                  <a:gd name="connsiteY3" fmla="*/ 373062 h 373062"/>
                  <a:gd name="connsiteX4" fmla="*/ 0 w 488950"/>
                  <a:gd name="connsiteY4" fmla="*/ 371475 h 373062"/>
                  <a:gd name="connsiteX0" fmla="*/ 0 w 543858"/>
                  <a:gd name="connsiteY0" fmla="*/ 377825 h 377825"/>
                  <a:gd name="connsiteX1" fmla="*/ 376331 w 543858"/>
                  <a:gd name="connsiteY1" fmla="*/ 1587 h 377825"/>
                  <a:gd name="connsiteX2" fmla="*/ 543858 w 543858"/>
                  <a:gd name="connsiteY2" fmla="*/ 0 h 377825"/>
                  <a:gd name="connsiteX3" fmla="*/ 180320 w 543858"/>
                  <a:gd name="connsiteY3" fmla="*/ 373062 h 377825"/>
                  <a:gd name="connsiteX4" fmla="*/ 0 w 543858"/>
                  <a:gd name="connsiteY4" fmla="*/ 377825 h 377825"/>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483" h="374650">
                    <a:moveTo>
                      <a:pt x="0" y="371475"/>
                    </a:moveTo>
                    <a:cubicBezTo>
                      <a:pt x="219019" y="317501"/>
                      <a:pt x="222914" y="28574"/>
                      <a:pt x="376331" y="3175"/>
                    </a:cubicBezTo>
                    <a:lnTo>
                      <a:pt x="565483" y="0"/>
                    </a:lnTo>
                    <a:cubicBezTo>
                      <a:pt x="380975" y="92605"/>
                      <a:pt x="420133" y="359833"/>
                      <a:pt x="180320" y="374650"/>
                    </a:cubicBezTo>
                    <a:lnTo>
                      <a:pt x="0" y="371475"/>
                    </a:lnTo>
                    <a:close/>
                  </a:path>
                </a:pathLst>
              </a:cu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Freeform: Shape 77">
                <a:extLst>
                  <a:ext uri="{FF2B5EF4-FFF2-40B4-BE49-F238E27FC236}">
                    <a16:creationId xmlns:a16="http://schemas.microsoft.com/office/drawing/2014/main" id="{45F05ED5-9317-4725-889F-CB0C355ACC70}"/>
                  </a:ext>
                </a:extLst>
              </p:cNvPr>
              <p:cNvSpPr/>
              <p:nvPr/>
            </p:nvSpPr>
            <p:spPr bwMode="auto">
              <a:xfrm>
                <a:off x="7664450" y="3149601"/>
                <a:ext cx="488950"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73062">
                    <a:moveTo>
                      <a:pt x="0" y="371475"/>
                    </a:moveTo>
                    <a:cubicBezTo>
                      <a:pt x="121708" y="341313"/>
                      <a:pt x="270405" y="20637"/>
                      <a:pt x="384175" y="0"/>
                    </a:cubicBezTo>
                    <a:lnTo>
                      <a:pt x="488950" y="0"/>
                    </a:lnTo>
                    <a:cubicBezTo>
                      <a:pt x="329671" y="94192"/>
                      <a:pt x="235478" y="318558"/>
                      <a:pt x="125412" y="373062"/>
                    </a:cubicBezTo>
                    <a:lnTo>
                      <a:pt x="0" y="371475"/>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Freeform: Shape 78">
                <a:extLst>
                  <a:ext uri="{FF2B5EF4-FFF2-40B4-BE49-F238E27FC236}">
                    <a16:creationId xmlns:a16="http://schemas.microsoft.com/office/drawing/2014/main" id="{B98BBD0A-AA73-429A-B6A7-B9EFE621C066}"/>
                  </a:ext>
                </a:extLst>
              </p:cNvPr>
              <p:cNvSpPr/>
              <p:nvPr/>
            </p:nvSpPr>
            <p:spPr bwMode="auto">
              <a:xfrm>
                <a:off x="7910513" y="3149601"/>
                <a:ext cx="455612"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73062">
                    <a:moveTo>
                      <a:pt x="0" y="371475"/>
                    </a:moveTo>
                    <a:cubicBezTo>
                      <a:pt x="121708" y="341313"/>
                      <a:pt x="270405" y="20637"/>
                      <a:pt x="384175" y="0"/>
                    </a:cubicBezTo>
                    <a:lnTo>
                      <a:pt x="488950" y="0"/>
                    </a:lnTo>
                    <a:cubicBezTo>
                      <a:pt x="329671" y="94192"/>
                      <a:pt x="235478" y="318558"/>
                      <a:pt x="125412" y="373062"/>
                    </a:cubicBezTo>
                    <a:lnTo>
                      <a:pt x="0" y="371475"/>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5" name="Group 54">
              <a:extLst>
                <a:ext uri="{FF2B5EF4-FFF2-40B4-BE49-F238E27FC236}">
                  <a16:creationId xmlns:a16="http://schemas.microsoft.com/office/drawing/2014/main" id="{4F67BA2E-B06E-4B71-9A0C-0D7D3C346DA4}"/>
                </a:ext>
              </a:extLst>
            </p:cNvPr>
            <p:cNvGrpSpPr/>
            <p:nvPr/>
          </p:nvGrpSpPr>
          <p:grpSpPr>
            <a:xfrm>
              <a:off x="7477978" y="5572828"/>
              <a:ext cx="1045868" cy="373062"/>
              <a:chOff x="7477978" y="5572828"/>
              <a:chExt cx="1045868" cy="373062"/>
            </a:xfrm>
          </p:grpSpPr>
          <p:sp>
            <p:nvSpPr>
              <p:cNvPr id="81" name="Freeform: Shape 80">
                <a:extLst>
                  <a:ext uri="{FF2B5EF4-FFF2-40B4-BE49-F238E27FC236}">
                    <a16:creationId xmlns:a16="http://schemas.microsoft.com/office/drawing/2014/main" id="{E6C76375-4CD5-4656-B12F-9B575EC79F4E}"/>
                  </a:ext>
                </a:extLst>
              </p:cNvPr>
              <p:cNvSpPr/>
              <p:nvPr/>
            </p:nvSpPr>
            <p:spPr bwMode="auto">
              <a:xfrm flipH="1">
                <a:off x="7850731" y="5572828"/>
                <a:ext cx="337560"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21423 w 488950"/>
                  <a:gd name="connsiteY1" fmla="*/ 1587 h 373062"/>
                  <a:gd name="connsiteX2" fmla="*/ 488950 w 488950"/>
                  <a:gd name="connsiteY2" fmla="*/ 0 h 373062"/>
                  <a:gd name="connsiteX3" fmla="*/ 125412 w 488950"/>
                  <a:gd name="connsiteY3" fmla="*/ 373062 h 373062"/>
                  <a:gd name="connsiteX4" fmla="*/ 0 w 488950"/>
                  <a:gd name="connsiteY4" fmla="*/ 371475 h 373062"/>
                  <a:gd name="connsiteX0" fmla="*/ 0 w 543858"/>
                  <a:gd name="connsiteY0" fmla="*/ 377825 h 377825"/>
                  <a:gd name="connsiteX1" fmla="*/ 376331 w 543858"/>
                  <a:gd name="connsiteY1" fmla="*/ 1587 h 377825"/>
                  <a:gd name="connsiteX2" fmla="*/ 543858 w 543858"/>
                  <a:gd name="connsiteY2" fmla="*/ 0 h 377825"/>
                  <a:gd name="connsiteX3" fmla="*/ 180320 w 543858"/>
                  <a:gd name="connsiteY3" fmla="*/ 373062 h 377825"/>
                  <a:gd name="connsiteX4" fmla="*/ 0 w 543858"/>
                  <a:gd name="connsiteY4" fmla="*/ 377825 h 377825"/>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858" h="373062">
                    <a:moveTo>
                      <a:pt x="0" y="369887"/>
                    </a:moveTo>
                    <a:cubicBezTo>
                      <a:pt x="121708" y="339725"/>
                      <a:pt x="262561" y="22224"/>
                      <a:pt x="376331" y="1587"/>
                    </a:cubicBezTo>
                    <a:lnTo>
                      <a:pt x="543858" y="0"/>
                    </a:lnTo>
                    <a:cubicBezTo>
                      <a:pt x="384579" y="94192"/>
                      <a:pt x="290386" y="318558"/>
                      <a:pt x="180320" y="373062"/>
                    </a:cubicBezTo>
                    <a:lnTo>
                      <a:pt x="0" y="369887"/>
                    </a:lnTo>
                    <a:close/>
                  </a:path>
                </a:pathLst>
              </a:cu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Freeform: Shape 82">
                <a:extLst>
                  <a:ext uri="{FF2B5EF4-FFF2-40B4-BE49-F238E27FC236}">
                    <a16:creationId xmlns:a16="http://schemas.microsoft.com/office/drawing/2014/main" id="{D9A15643-86BB-4A67-931B-EB5FC79E0BB5}"/>
                  </a:ext>
                </a:extLst>
              </p:cNvPr>
              <p:cNvSpPr/>
              <p:nvPr/>
            </p:nvSpPr>
            <p:spPr bwMode="auto">
              <a:xfrm>
                <a:off x="7477978" y="5572828"/>
                <a:ext cx="499849"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73062">
                    <a:moveTo>
                      <a:pt x="0" y="371475"/>
                    </a:moveTo>
                    <a:cubicBezTo>
                      <a:pt x="121708" y="341313"/>
                      <a:pt x="270405" y="20637"/>
                      <a:pt x="384175" y="0"/>
                    </a:cubicBezTo>
                    <a:lnTo>
                      <a:pt x="488950" y="0"/>
                    </a:lnTo>
                    <a:cubicBezTo>
                      <a:pt x="329671" y="94192"/>
                      <a:pt x="235478" y="318558"/>
                      <a:pt x="125412" y="373062"/>
                    </a:cubicBezTo>
                    <a:lnTo>
                      <a:pt x="0" y="371475"/>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Freeform: Shape 86">
                <a:extLst>
                  <a:ext uri="{FF2B5EF4-FFF2-40B4-BE49-F238E27FC236}">
                    <a16:creationId xmlns:a16="http://schemas.microsoft.com/office/drawing/2014/main" id="{9BE7955B-C74E-4743-ADAE-FBFB3DB720FF}"/>
                  </a:ext>
                </a:extLst>
              </p:cNvPr>
              <p:cNvSpPr/>
              <p:nvPr/>
            </p:nvSpPr>
            <p:spPr bwMode="auto">
              <a:xfrm flipH="1">
                <a:off x="8043823" y="5572828"/>
                <a:ext cx="337560"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21423 w 488950"/>
                  <a:gd name="connsiteY1" fmla="*/ 1587 h 373062"/>
                  <a:gd name="connsiteX2" fmla="*/ 488950 w 488950"/>
                  <a:gd name="connsiteY2" fmla="*/ 0 h 373062"/>
                  <a:gd name="connsiteX3" fmla="*/ 125412 w 488950"/>
                  <a:gd name="connsiteY3" fmla="*/ 373062 h 373062"/>
                  <a:gd name="connsiteX4" fmla="*/ 0 w 488950"/>
                  <a:gd name="connsiteY4" fmla="*/ 371475 h 373062"/>
                  <a:gd name="connsiteX0" fmla="*/ 0 w 543858"/>
                  <a:gd name="connsiteY0" fmla="*/ 377825 h 377825"/>
                  <a:gd name="connsiteX1" fmla="*/ 376331 w 543858"/>
                  <a:gd name="connsiteY1" fmla="*/ 1587 h 377825"/>
                  <a:gd name="connsiteX2" fmla="*/ 543858 w 543858"/>
                  <a:gd name="connsiteY2" fmla="*/ 0 h 377825"/>
                  <a:gd name="connsiteX3" fmla="*/ 180320 w 543858"/>
                  <a:gd name="connsiteY3" fmla="*/ 373062 h 377825"/>
                  <a:gd name="connsiteX4" fmla="*/ 0 w 543858"/>
                  <a:gd name="connsiteY4" fmla="*/ 377825 h 377825"/>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858" h="373062">
                    <a:moveTo>
                      <a:pt x="0" y="369887"/>
                    </a:moveTo>
                    <a:cubicBezTo>
                      <a:pt x="121708" y="339725"/>
                      <a:pt x="262561" y="22224"/>
                      <a:pt x="376331" y="1587"/>
                    </a:cubicBezTo>
                    <a:lnTo>
                      <a:pt x="543858" y="0"/>
                    </a:lnTo>
                    <a:cubicBezTo>
                      <a:pt x="384579" y="94192"/>
                      <a:pt x="290386" y="318558"/>
                      <a:pt x="180320" y="373062"/>
                    </a:cubicBezTo>
                    <a:lnTo>
                      <a:pt x="0" y="369887"/>
                    </a:lnTo>
                    <a:close/>
                  </a:path>
                </a:pathLst>
              </a:cu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Freeform: Shape 83">
                <a:extLst>
                  <a:ext uri="{FF2B5EF4-FFF2-40B4-BE49-F238E27FC236}">
                    <a16:creationId xmlns:a16="http://schemas.microsoft.com/office/drawing/2014/main" id="{6A032137-D902-4D33-96D7-4EE04A18F55A}"/>
                  </a:ext>
                </a:extLst>
              </p:cNvPr>
              <p:cNvSpPr/>
              <p:nvPr/>
            </p:nvSpPr>
            <p:spPr bwMode="auto">
              <a:xfrm>
                <a:off x="7705559" y="5572828"/>
                <a:ext cx="465768"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73062">
                    <a:moveTo>
                      <a:pt x="0" y="371475"/>
                    </a:moveTo>
                    <a:cubicBezTo>
                      <a:pt x="121708" y="341313"/>
                      <a:pt x="270405" y="20637"/>
                      <a:pt x="384175" y="0"/>
                    </a:cubicBezTo>
                    <a:lnTo>
                      <a:pt x="488950" y="0"/>
                    </a:lnTo>
                    <a:cubicBezTo>
                      <a:pt x="329671" y="94192"/>
                      <a:pt x="235478" y="318558"/>
                      <a:pt x="125412" y="373062"/>
                    </a:cubicBezTo>
                    <a:lnTo>
                      <a:pt x="0" y="371475"/>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Freeform: Shape 87">
                <a:extLst>
                  <a:ext uri="{FF2B5EF4-FFF2-40B4-BE49-F238E27FC236}">
                    <a16:creationId xmlns:a16="http://schemas.microsoft.com/office/drawing/2014/main" id="{142FCAD3-623C-49B7-B225-FEE24282DEF5}"/>
                  </a:ext>
                </a:extLst>
              </p:cNvPr>
              <p:cNvSpPr/>
              <p:nvPr/>
            </p:nvSpPr>
            <p:spPr bwMode="auto">
              <a:xfrm>
                <a:off x="8058078" y="5572828"/>
                <a:ext cx="465768"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73062">
                    <a:moveTo>
                      <a:pt x="0" y="371475"/>
                    </a:moveTo>
                    <a:cubicBezTo>
                      <a:pt x="121708" y="341313"/>
                      <a:pt x="270405" y="20637"/>
                      <a:pt x="384175" y="0"/>
                    </a:cubicBezTo>
                    <a:lnTo>
                      <a:pt x="488950" y="0"/>
                    </a:lnTo>
                    <a:cubicBezTo>
                      <a:pt x="329671" y="94192"/>
                      <a:pt x="235478" y="318558"/>
                      <a:pt x="125412" y="373062"/>
                    </a:cubicBezTo>
                    <a:lnTo>
                      <a:pt x="0" y="371475"/>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91" name="Group 90">
            <a:extLst>
              <a:ext uri="{FF2B5EF4-FFF2-40B4-BE49-F238E27FC236}">
                <a16:creationId xmlns:a16="http://schemas.microsoft.com/office/drawing/2014/main" id="{7B1220D7-390A-4AF8-8598-DDECED3463C1}"/>
              </a:ext>
            </a:extLst>
          </p:cNvPr>
          <p:cNvGrpSpPr/>
          <p:nvPr/>
        </p:nvGrpSpPr>
        <p:grpSpPr>
          <a:xfrm>
            <a:off x="3847076" y="3149601"/>
            <a:ext cx="741362" cy="373062"/>
            <a:chOff x="7664450" y="3149601"/>
            <a:chExt cx="741362" cy="373062"/>
          </a:xfrm>
        </p:grpSpPr>
        <p:sp>
          <p:nvSpPr>
            <p:cNvPr id="92" name="Freeform: Shape 91">
              <a:extLst>
                <a:ext uri="{FF2B5EF4-FFF2-40B4-BE49-F238E27FC236}">
                  <a16:creationId xmlns:a16="http://schemas.microsoft.com/office/drawing/2014/main" id="{01787B7B-436D-4CDF-92EF-87549D8EC985}"/>
                </a:ext>
              </a:extLst>
            </p:cNvPr>
            <p:cNvSpPr/>
            <p:nvPr/>
          </p:nvSpPr>
          <p:spPr bwMode="auto">
            <a:xfrm flipH="1">
              <a:off x="8075612" y="3149601"/>
              <a:ext cx="330200"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21423 w 488950"/>
                <a:gd name="connsiteY1" fmla="*/ 1587 h 373062"/>
                <a:gd name="connsiteX2" fmla="*/ 488950 w 488950"/>
                <a:gd name="connsiteY2" fmla="*/ 0 h 373062"/>
                <a:gd name="connsiteX3" fmla="*/ 125412 w 488950"/>
                <a:gd name="connsiteY3" fmla="*/ 373062 h 373062"/>
                <a:gd name="connsiteX4" fmla="*/ 0 w 488950"/>
                <a:gd name="connsiteY4" fmla="*/ 371475 h 373062"/>
                <a:gd name="connsiteX0" fmla="*/ 0 w 543858"/>
                <a:gd name="connsiteY0" fmla="*/ 377825 h 377825"/>
                <a:gd name="connsiteX1" fmla="*/ 376331 w 543858"/>
                <a:gd name="connsiteY1" fmla="*/ 1587 h 377825"/>
                <a:gd name="connsiteX2" fmla="*/ 543858 w 543858"/>
                <a:gd name="connsiteY2" fmla="*/ 0 h 377825"/>
                <a:gd name="connsiteX3" fmla="*/ 180320 w 543858"/>
                <a:gd name="connsiteY3" fmla="*/ 373062 h 377825"/>
                <a:gd name="connsiteX4" fmla="*/ 0 w 543858"/>
                <a:gd name="connsiteY4" fmla="*/ 377825 h 377825"/>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858" h="373062">
                  <a:moveTo>
                    <a:pt x="0" y="369887"/>
                  </a:moveTo>
                  <a:cubicBezTo>
                    <a:pt x="121708" y="339725"/>
                    <a:pt x="262561" y="22224"/>
                    <a:pt x="376331" y="1587"/>
                  </a:cubicBezTo>
                  <a:lnTo>
                    <a:pt x="543858" y="0"/>
                  </a:lnTo>
                  <a:cubicBezTo>
                    <a:pt x="384579" y="94192"/>
                    <a:pt x="290386" y="318558"/>
                    <a:pt x="180320" y="373062"/>
                  </a:cubicBezTo>
                  <a:lnTo>
                    <a:pt x="0" y="369887"/>
                  </a:lnTo>
                  <a:close/>
                </a:path>
              </a:pathLst>
            </a:cu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Freeform: Shape 92">
              <a:extLst>
                <a:ext uri="{FF2B5EF4-FFF2-40B4-BE49-F238E27FC236}">
                  <a16:creationId xmlns:a16="http://schemas.microsoft.com/office/drawing/2014/main" id="{C46089C3-96E9-4F18-9CA9-A0AEAE89925F}"/>
                </a:ext>
              </a:extLst>
            </p:cNvPr>
            <p:cNvSpPr/>
            <p:nvPr/>
          </p:nvSpPr>
          <p:spPr bwMode="auto">
            <a:xfrm>
              <a:off x="7664450" y="3149601"/>
              <a:ext cx="488950"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73062">
                  <a:moveTo>
                    <a:pt x="0" y="371475"/>
                  </a:moveTo>
                  <a:cubicBezTo>
                    <a:pt x="121708" y="341313"/>
                    <a:pt x="270405" y="20637"/>
                    <a:pt x="384175" y="0"/>
                  </a:cubicBezTo>
                  <a:lnTo>
                    <a:pt x="488950" y="0"/>
                  </a:lnTo>
                  <a:cubicBezTo>
                    <a:pt x="329671" y="94192"/>
                    <a:pt x="235478" y="318558"/>
                    <a:pt x="125412" y="373062"/>
                  </a:cubicBezTo>
                  <a:lnTo>
                    <a:pt x="0" y="371475"/>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Freeform: Shape 93">
              <a:extLst>
                <a:ext uri="{FF2B5EF4-FFF2-40B4-BE49-F238E27FC236}">
                  <a16:creationId xmlns:a16="http://schemas.microsoft.com/office/drawing/2014/main" id="{F682DD26-D66F-48D9-855F-449411EA7F9A}"/>
                </a:ext>
              </a:extLst>
            </p:cNvPr>
            <p:cNvSpPr/>
            <p:nvPr/>
          </p:nvSpPr>
          <p:spPr bwMode="auto">
            <a:xfrm>
              <a:off x="7910513" y="3149601"/>
              <a:ext cx="455612"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73062">
                  <a:moveTo>
                    <a:pt x="0" y="371475"/>
                  </a:moveTo>
                  <a:cubicBezTo>
                    <a:pt x="121708" y="341313"/>
                    <a:pt x="270405" y="20637"/>
                    <a:pt x="384175" y="0"/>
                  </a:cubicBezTo>
                  <a:lnTo>
                    <a:pt x="488950" y="0"/>
                  </a:lnTo>
                  <a:cubicBezTo>
                    <a:pt x="329671" y="94192"/>
                    <a:pt x="235478" y="318558"/>
                    <a:pt x="125412" y="373062"/>
                  </a:cubicBezTo>
                  <a:lnTo>
                    <a:pt x="0" y="371475"/>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5" name="Group 94">
            <a:extLst>
              <a:ext uri="{FF2B5EF4-FFF2-40B4-BE49-F238E27FC236}">
                <a16:creationId xmlns:a16="http://schemas.microsoft.com/office/drawing/2014/main" id="{96D19443-2523-483E-90D5-6E4CDFB1565C}"/>
              </a:ext>
            </a:extLst>
          </p:cNvPr>
          <p:cNvGrpSpPr/>
          <p:nvPr/>
        </p:nvGrpSpPr>
        <p:grpSpPr>
          <a:xfrm>
            <a:off x="4578017" y="3148013"/>
            <a:ext cx="741362" cy="374650"/>
            <a:chOff x="7664450" y="3148013"/>
            <a:chExt cx="741362" cy="374650"/>
          </a:xfrm>
        </p:grpSpPr>
        <p:sp>
          <p:nvSpPr>
            <p:cNvPr id="96" name="Freeform: Shape 95">
              <a:extLst>
                <a:ext uri="{FF2B5EF4-FFF2-40B4-BE49-F238E27FC236}">
                  <a16:creationId xmlns:a16="http://schemas.microsoft.com/office/drawing/2014/main" id="{4363E06C-60F4-4E71-B21A-DB977CF31179}"/>
                </a:ext>
              </a:extLst>
            </p:cNvPr>
            <p:cNvSpPr/>
            <p:nvPr/>
          </p:nvSpPr>
          <p:spPr bwMode="auto">
            <a:xfrm flipH="1">
              <a:off x="8075612" y="3149601"/>
              <a:ext cx="330200"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21423 w 488950"/>
                <a:gd name="connsiteY1" fmla="*/ 1587 h 373062"/>
                <a:gd name="connsiteX2" fmla="*/ 488950 w 488950"/>
                <a:gd name="connsiteY2" fmla="*/ 0 h 373062"/>
                <a:gd name="connsiteX3" fmla="*/ 125412 w 488950"/>
                <a:gd name="connsiteY3" fmla="*/ 373062 h 373062"/>
                <a:gd name="connsiteX4" fmla="*/ 0 w 488950"/>
                <a:gd name="connsiteY4" fmla="*/ 371475 h 373062"/>
                <a:gd name="connsiteX0" fmla="*/ 0 w 543858"/>
                <a:gd name="connsiteY0" fmla="*/ 377825 h 377825"/>
                <a:gd name="connsiteX1" fmla="*/ 376331 w 543858"/>
                <a:gd name="connsiteY1" fmla="*/ 1587 h 377825"/>
                <a:gd name="connsiteX2" fmla="*/ 543858 w 543858"/>
                <a:gd name="connsiteY2" fmla="*/ 0 h 377825"/>
                <a:gd name="connsiteX3" fmla="*/ 180320 w 543858"/>
                <a:gd name="connsiteY3" fmla="*/ 373062 h 377825"/>
                <a:gd name="connsiteX4" fmla="*/ 0 w 543858"/>
                <a:gd name="connsiteY4" fmla="*/ 377825 h 377825"/>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858" h="373062">
                  <a:moveTo>
                    <a:pt x="0" y="369887"/>
                  </a:moveTo>
                  <a:cubicBezTo>
                    <a:pt x="121708" y="339725"/>
                    <a:pt x="262561" y="22224"/>
                    <a:pt x="376331" y="1587"/>
                  </a:cubicBezTo>
                  <a:lnTo>
                    <a:pt x="543858" y="0"/>
                  </a:lnTo>
                  <a:cubicBezTo>
                    <a:pt x="384579" y="94192"/>
                    <a:pt x="290386" y="318558"/>
                    <a:pt x="180320" y="373062"/>
                  </a:cubicBezTo>
                  <a:lnTo>
                    <a:pt x="0" y="369887"/>
                  </a:lnTo>
                  <a:close/>
                </a:path>
              </a:pathLst>
            </a:cu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Freeform: Shape 96">
              <a:extLst>
                <a:ext uri="{FF2B5EF4-FFF2-40B4-BE49-F238E27FC236}">
                  <a16:creationId xmlns:a16="http://schemas.microsoft.com/office/drawing/2014/main" id="{D45AA39F-1817-42A2-B163-1CAC14E6F118}"/>
                </a:ext>
              </a:extLst>
            </p:cNvPr>
            <p:cNvSpPr/>
            <p:nvPr/>
          </p:nvSpPr>
          <p:spPr bwMode="auto">
            <a:xfrm flipH="1">
              <a:off x="7737014" y="3148013"/>
              <a:ext cx="249078" cy="374650"/>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21423 w 488950"/>
                <a:gd name="connsiteY1" fmla="*/ 1587 h 373062"/>
                <a:gd name="connsiteX2" fmla="*/ 488950 w 488950"/>
                <a:gd name="connsiteY2" fmla="*/ 0 h 373062"/>
                <a:gd name="connsiteX3" fmla="*/ 125412 w 488950"/>
                <a:gd name="connsiteY3" fmla="*/ 373062 h 373062"/>
                <a:gd name="connsiteX4" fmla="*/ 0 w 488950"/>
                <a:gd name="connsiteY4" fmla="*/ 371475 h 373062"/>
                <a:gd name="connsiteX0" fmla="*/ 0 w 543858"/>
                <a:gd name="connsiteY0" fmla="*/ 377825 h 377825"/>
                <a:gd name="connsiteX1" fmla="*/ 376331 w 543858"/>
                <a:gd name="connsiteY1" fmla="*/ 1587 h 377825"/>
                <a:gd name="connsiteX2" fmla="*/ 543858 w 543858"/>
                <a:gd name="connsiteY2" fmla="*/ 0 h 377825"/>
                <a:gd name="connsiteX3" fmla="*/ 180320 w 543858"/>
                <a:gd name="connsiteY3" fmla="*/ 373062 h 377825"/>
                <a:gd name="connsiteX4" fmla="*/ 0 w 543858"/>
                <a:gd name="connsiteY4" fmla="*/ 377825 h 377825"/>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483" h="374650">
                  <a:moveTo>
                    <a:pt x="0" y="371475"/>
                  </a:moveTo>
                  <a:cubicBezTo>
                    <a:pt x="219019" y="317501"/>
                    <a:pt x="222914" y="28574"/>
                    <a:pt x="376331" y="3175"/>
                  </a:cubicBezTo>
                  <a:lnTo>
                    <a:pt x="565483" y="0"/>
                  </a:lnTo>
                  <a:cubicBezTo>
                    <a:pt x="380975" y="92605"/>
                    <a:pt x="420133" y="359833"/>
                    <a:pt x="180320" y="374650"/>
                  </a:cubicBezTo>
                  <a:lnTo>
                    <a:pt x="0" y="371475"/>
                  </a:lnTo>
                  <a:close/>
                </a:path>
              </a:pathLst>
            </a:cu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Freeform: Shape 97">
              <a:extLst>
                <a:ext uri="{FF2B5EF4-FFF2-40B4-BE49-F238E27FC236}">
                  <a16:creationId xmlns:a16="http://schemas.microsoft.com/office/drawing/2014/main" id="{08819A43-E1B2-4625-83C1-02F9E9E20BFE}"/>
                </a:ext>
              </a:extLst>
            </p:cNvPr>
            <p:cNvSpPr/>
            <p:nvPr/>
          </p:nvSpPr>
          <p:spPr bwMode="auto">
            <a:xfrm>
              <a:off x="7664450" y="3149601"/>
              <a:ext cx="488950"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73062">
                  <a:moveTo>
                    <a:pt x="0" y="371475"/>
                  </a:moveTo>
                  <a:cubicBezTo>
                    <a:pt x="121708" y="341313"/>
                    <a:pt x="270405" y="20637"/>
                    <a:pt x="384175" y="0"/>
                  </a:cubicBezTo>
                  <a:lnTo>
                    <a:pt x="488950" y="0"/>
                  </a:lnTo>
                  <a:cubicBezTo>
                    <a:pt x="329671" y="94192"/>
                    <a:pt x="235478" y="318558"/>
                    <a:pt x="125412" y="373062"/>
                  </a:cubicBezTo>
                  <a:lnTo>
                    <a:pt x="0" y="371475"/>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Freeform: Shape 98">
              <a:extLst>
                <a:ext uri="{FF2B5EF4-FFF2-40B4-BE49-F238E27FC236}">
                  <a16:creationId xmlns:a16="http://schemas.microsoft.com/office/drawing/2014/main" id="{15B2BF47-5CEE-47BA-9312-294E27412935}"/>
                </a:ext>
              </a:extLst>
            </p:cNvPr>
            <p:cNvSpPr/>
            <p:nvPr/>
          </p:nvSpPr>
          <p:spPr bwMode="auto">
            <a:xfrm>
              <a:off x="7910513" y="3149601"/>
              <a:ext cx="455612"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73062">
                  <a:moveTo>
                    <a:pt x="0" y="371475"/>
                  </a:moveTo>
                  <a:cubicBezTo>
                    <a:pt x="121708" y="341313"/>
                    <a:pt x="270405" y="20637"/>
                    <a:pt x="384175" y="0"/>
                  </a:cubicBezTo>
                  <a:lnTo>
                    <a:pt x="488950" y="0"/>
                  </a:lnTo>
                  <a:cubicBezTo>
                    <a:pt x="329671" y="94192"/>
                    <a:pt x="235478" y="318558"/>
                    <a:pt x="125412" y="373062"/>
                  </a:cubicBezTo>
                  <a:lnTo>
                    <a:pt x="0" y="371475"/>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9" name="Group 108">
            <a:extLst>
              <a:ext uri="{FF2B5EF4-FFF2-40B4-BE49-F238E27FC236}">
                <a16:creationId xmlns:a16="http://schemas.microsoft.com/office/drawing/2014/main" id="{90707B9E-A394-4BF0-987D-82F9EBFAD260}"/>
              </a:ext>
            </a:extLst>
          </p:cNvPr>
          <p:cNvGrpSpPr/>
          <p:nvPr/>
        </p:nvGrpSpPr>
        <p:grpSpPr>
          <a:xfrm>
            <a:off x="2018075" y="3149601"/>
            <a:ext cx="741362" cy="373062"/>
            <a:chOff x="7664450" y="3149601"/>
            <a:chExt cx="741362" cy="373062"/>
          </a:xfrm>
        </p:grpSpPr>
        <p:sp>
          <p:nvSpPr>
            <p:cNvPr id="110" name="Freeform: Shape 109">
              <a:extLst>
                <a:ext uri="{FF2B5EF4-FFF2-40B4-BE49-F238E27FC236}">
                  <a16:creationId xmlns:a16="http://schemas.microsoft.com/office/drawing/2014/main" id="{B98566D7-50A4-4101-A667-5B98FF9B1CB7}"/>
                </a:ext>
              </a:extLst>
            </p:cNvPr>
            <p:cNvSpPr/>
            <p:nvPr/>
          </p:nvSpPr>
          <p:spPr bwMode="auto">
            <a:xfrm flipH="1">
              <a:off x="8075612" y="3149601"/>
              <a:ext cx="330200"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21423 w 488950"/>
                <a:gd name="connsiteY1" fmla="*/ 1587 h 373062"/>
                <a:gd name="connsiteX2" fmla="*/ 488950 w 488950"/>
                <a:gd name="connsiteY2" fmla="*/ 0 h 373062"/>
                <a:gd name="connsiteX3" fmla="*/ 125412 w 488950"/>
                <a:gd name="connsiteY3" fmla="*/ 373062 h 373062"/>
                <a:gd name="connsiteX4" fmla="*/ 0 w 488950"/>
                <a:gd name="connsiteY4" fmla="*/ 371475 h 373062"/>
                <a:gd name="connsiteX0" fmla="*/ 0 w 543858"/>
                <a:gd name="connsiteY0" fmla="*/ 377825 h 377825"/>
                <a:gd name="connsiteX1" fmla="*/ 376331 w 543858"/>
                <a:gd name="connsiteY1" fmla="*/ 1587 h 377825"/>
                <a:gd name="connsiteX2" fmla="*/ 543858 w 543858"/>
                <a:gd name="connsiteY2" fmla="*/ 0 h 377825"/>
                <a:gd name="connsiteX3" fmla="*/ 180320 w 543858"/>
                <a:gd name="connsiteY3" fmla="*/ 373062 h 377825"/>
                <a:gd name="connsiteX4" fmla="*/ 0 w 543858"/>
                <a:gd name="connsiteY4" fmla="*/ 377825 h 377825"/>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858" h="373062">
                  <a:moveTo>
                    <a:pt x="0" y="369887"/>
                  </a:moveTo>
                  <a:cubicBezTo>
                    <a:pt x="121708" y="339725"/>
                    <a:pt x="262561" y="22224"/>
                    <a:pt x="376331" y="1587"/>
                  </a:cubicBezTo>
                  <a:lnTo>
                    <a:pt x="543858" y="0"/>
                  </a:lnTo>
                  <a:cubicBezTo>
                    <a:pt x="384579" y="94192"/>
                    <a:pt x="290386" y="318558"/>
                    <a:pt x="180320" y="373062"/>
                  </a:cubicBezTo>
                  <a:lnTo>
                    <a:pt x="0" y="369887"/>
                  </a:lnTo>
                  <a:close/>
                </a:path>
              </a:pathLst>
            </a:cu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Freeform: Shape 110">
              <a:extLst>
                <a:ext uri="{FF2B5EF4-FFF2-40B4-BE49-F238E27FC236}">
                  <a16:creationId xmlns:a16="http://schemas.microsoft.com/office/drawing/2014/main" id="{03ABCC54-2AAC-46DB-B0E1-40E8BDD99C30}"/>
                </a:ext>
              </a:extLst>
            </p:cNvPr>
            <p:cNvSpPr/>
            <p:nvPr/>
          </p:nvSpPr>
          <p:spPr bwMode="auto">
            <a:xfrm>
              <a:off x="7664450" y="3149601"/>
              <a:ext cx="488950"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73062">
                  <a:moveTo>
                    <a:pt x="0" y="371475"/>
                  </a:moveTo>
                  <a:cubicBezTo>
                    <a:pt x="121708" y="341313"/>
                    <a:pt x="270405" y="20637"/>
                    <a:pt x="384175" y="0"/>
                  </a:cubicBezTo>
                  <a:lnTo>
                    <a:pt x="488950" y="0"/>
                  </a:lnTo>
                  <a:cubicBezTo>
                    <a:pt x="329671" y="94192"/>
                    <a:pt x="235478" y="318558"/>
                    <a:pt x="125412" y="373062"/>
                  </a:cubicBezTo>
                  <a:lnTo>
                    <a:pt x="0" y="371475"/>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Freeform: Shape 111">
              <a:extLst>
                <a:ext uri="{FF2B5EF4-FFF2-40B4-BE49-F238E27FC236}">
                  <a16:creationId xmlns:a16="http://schemas.microsoft.com/office/drawing/2014/main" id="{0DA95C44-8C2F-4A3C-99C1-9CF5911EC5F2}"/>
                </a:ext>
              </a:extLst>
            </p:cNvPr>
            <p:cNvSpPr/>
            <p:nvPr/>
          </p:nvSpPr>
          <p:spPr bwMode="auto">
            <a:xfrm>
              <a:off x="7910513" y="3149601"/>
              <a:ext cx="455612"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73062">
                  <a:moveTo>
                    <a:pt x="0" y="371475"/>
                  </a:moveTo>
                  <a:cubicBezTo>
                    <a:pt x="121708" y="341313"/>
                    <a:pt x="270405" y="20637"/>
                    <a:pt x="384175" y="0"/>
                  </a:cubicBezTo>
                  <a:lnTo>
                    <a:pt x="488950" y="0"/>
                  </a:lnTo>
                  <a:cubicBezTo>
                    <a:pt x="329671" y="94192"/>
                    <a:pt x="235478" y="318558"/>
                    <a:pt x="125412" y="373062"/>
                  </a:cubicBezTo>
                  <a:lnTo>
                    <a:pt x="0" y="371475"/>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3" name="Group 112">
            <a:extLst>
              <a:ext uri="{FF2B5EF4-FFF2-40B4-BE49-F238E27FC236}">
                <a16:creationId xmlns:a16="http://schemas.microsoft.com/office/drawing/2014/main" id="{BC800806-600A-448F-99A1-4305B24F9F4C}"/>
              </a:ext>
            </a:extLst>
          </p:cNvPr>
          <p:cNvGrpSpPr/>
          <p:nvPr/>
        </p:nvGrpSpPr>
        <p:grpSpPr>
          <a:xfrm>
            <a:off x="2749016" y="3148013"/>
            <a:ext cx="741362" cy="374650"/>
            <a:chOff x="7664450" y="3148013"/>
            <a:chExt cx="741362" cy="374650"/>
          </a:xfrm>
        </p:grpSpPr>
        <p:sp>
          <p:nvSpPr>
            <p:cNvPr id="114" name="Freeform: Shape 113">
              <a:extLst>
                <a:ext uri="{FF2B5EF4-FFF2-40B4-BE49-F238E27FC236}">
                  <a16:creationId xmlns:a16="http://schemas.microsoft.com/office/drawing/2014/main" id="{052EE392-54CB-44BA-8683-AEC28FD6DB44}"/>
                </a:ext>
              </a:extLst>
            </p:cNvPr>
            <p:cNvSpPr/>
            <p:nvPr/>
          </p:nvSpPr>
          <p:spPr bwMode="auto">
            <a:xfrm flipH="1">
              <a:off x="8075612" y="3149601"/>
              <a:ext cx="330200"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21423 w 488950"/>
                <a:gd name="connsiteY1" fmla="*/ 1587 h 373062"/>
                <a:gd name="connsiteX2" fmla="*/ 488950 w 488950"/>
                <a:gd name="connsiteY2" fmla="*/ 0 h 373062"/>
                <a:gd name="connsiteX3" fmla="*/ 125412 w 488950"/>
                <a:gd name="connsiteY3" fmla="*/ 373062 h 373062"/>
                <a:gd name="connsiteX4" fmla="*/ 0 w 488950"/>
                <a:gd name="connsiteY4" fmla="*/ 371475 h 373062"/>
                <a:gd name="connsiteX0" fmla="*/ 0 w 543858"/>
                <a:gd name="connsiteY0" fmla="*/ 377825 h 377825"/>
                <a:gd name="connsiteX1" fmla="*/ 376331 w 543858"/>
                <a:gd name="connsiteY1" fmla="*/ 1587 h 377825"/>
                <a:gd name="connsiteX2" fmla="*/ 543858 w 543858"/>
                <a:gd name="connsiteY2" fmla="*/ 0 h 377825"/>
                <a:gd name="connsiteX3" fmla="*/ 180320 w 543858"/>
                <a:gd name="connsiteY3" fmla="*/ 373062 h 377825"/>
                <a:gd name="connsiteX4" fmla="*/ 0 w 543858"/>
                <a:gd name="connsiteY4" fmla="*/ 377825 h 377825"/>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858" h="373062">
                  <a:moveTo>
                    <a:pt x="0" y="369887"/>
                  </a:moveTo>
                  <a:cubicBezTo>
                    <a:pt x="121708" y="339725"/>
                    <a:pt x="262561" y="22224"/>
                    <a:pt x="376331" y="1587"/>
                  </a:cubicBezTo>
                  <a:lnTo>
                    <a:pt x="543858" y="0"/>
                  </a:lnTo>
                  <a:cubicBezTo>
                    <a:pt x="384579" y="94192"/>
                    <a:pt x="290386" y="318558"/>
                    <a:pt x="180320" y="373062"/>
                  </a:cubicBezTo>
                  <a:lnTo>
                    <a:pt x="0" y="369887"/>
                  </a:lnTo>
                  <a:close/>
                </a:path>
              </a:pathLst>
            </a:cu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Freeform: Shape 114">
              <a:extLst>
                <a:ext uri="{FF2B5EF4-FFF2-40B4-BE49-F238E27FC236}">
                  <a16:creationId xmlns:a16="http://schemas.microsoft.com/office/drawing/2014/main" id="{B7789CA1-D046-42E8-8D7F-0CA3C7F90FE8}"/>
                </a:ext>
              </a:extLst>
            </p:cNvPr>
            <p:cNvSpPr/>
            <p:nvPr/>
          </p:nvSpPr>
          <p:spPr bwMode="auto">
            <a:xfrm flipH="1">
              <a:off x="7737014" y="3148013"/>
              <a:ext cx="249078" cy="374650"/>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21423 w 488950"/>
                <a:gd name="connsiteY1" fmla="*/ 1587 h 373062"/>
                <a:gd name="connsiteX2" fmla="*/ 488950 w 488950"/>
                <a:gd name="connsiteY2" fmla="*/ 0 h 373062"/>
                <a:gd name="connsiteX3" fmla="*/ 125412 w 488950"/>
                <a:gd name="connsiteY3" fmla="*/ 373062 h 373062"/>
                <a:gd name="connsiteX4" fmla="*/ 0 w 488950"/>
                <a:gd name="connsiteY4" fmla="*/ 371475 h 373062"/>
                <a:gd name="connsiteX0" fmla="*/ 0 w 543858"/>
                <a:gd name="connsiteY0" fmla="*/ 377825 h 377825"/>
                <a:gd name="connsiteX1" fmla="*/ 376331 w 543858"/>
                <a:gd name="connsiteY1" fmla="*/ 1587 h 377825"/>
                <a:gd name="connsiteX2" fmla="*/ 543858 w 543858"/>
                <a:gd name="connsiteY2" fmla="*/ 0 h 377825"/>
                <a:gd name="connsiteX3" fmla="*/ 180320 w 543858"/>
                <a:gd name="connsiteY3" fmla="*/ 373062 h 377825"/>
                <a:gd name="connsiteX4" fmla="*/ 0 w 543858"/>
                <a:gd name="connsiteY4" fmla="*/ 377825 h 377825"/>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483" h="374650">
                  <a:moveTo>
                    <a:pt x="0" y="371475"/>
                  </a:moveTo>
                  <a:cubicBezTo>
                    <a:pt x="219019" y="317501"/>
                    <a:pt x="222914" y="28574"/>
                    <a:pt x="376331" y="3175"/>
                  </a:cubicBezTo>
                  <a:lnTo>
                    <a:pt x="565483" y="0"/>
                  </a:lnTo>
                  <a:cubicBezTo>
                    <a:pt x="380975" y="92605"/>
                    <a:pt x="420133" y="359833"/>
                    <a:pt x="180320" y="374650"/>
                  </a:cubicBezTo>
                  <a:lnTo>
                    <a:pt x="0" y="371475"/>
                  </a:lnTo>
                  <a:close/>
                </a:path>
              </a:pathLst>
            </a:cu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Freeform: Shape 115">
              <a:extLst>
                <a:ext uri="{FF2B5EF4-FFF2-40B4-BE49-F238E27FC236}">
                  <a16:creationId xmlns:a16="http://schemas.microsoft.com/office/drawing/2014/main" id="{A38FE628-CB83-44B5-899C-114DFD2D5620}"/>
                </a:ext>
              </a:extLst>
            </p:cNvPr>
            <p:cNvSpPr/>
            <p:nvPr/>
          </p:nvSpPr>
          <p:spPr bwMode="auto">
            <a:xfrm>
              <a:off x="7664450" y="3149601"/>
              <a:ext cx="488950"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73062">
                  <a:moveTo>
                    <a:pt x="0" y="371475"/>
                  </a:moveTo>
                  <a:cubicBezTo>
                    <a:pt x="121708" y="341313"/>
                    <a:pt x="270405" y="20637"/>
                    <a:pt x="384175" y="0"/>
                  </a:cubicBezTo>
                  <a:lnTo>
                    <a:pt x="488950" y="0"/>
                  </a:lnTo>
                  <a:cubicBezTo>
                    <a:pt x="329671" y="94192"/>
                    <a:pt x="235478" y="318558"/>
                    <a:pt x="125412" y="373062"/>
                  </a:cubicBezTo>
                  <a:lnTo>
                    <a:pt x="0" y="371475"/>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Freeform: Shape 116">
              <a:extLst>
                <a:ext uri="{FF2B5EF4-FFF2-40B4-BE49-F238E27FC236}">
                  <a16:creationId xmlns:a16="http://schemas.microsoft.com/office/drawing/2014/main" id="{BFF16969-F32A-4163-993F-9B209E1EA5D3}"/>
                </a:ext>
              </a:extLst>
            </p:cNvPr>
            <p:cNvSpPr/>
            <p:nvPr/>
          </p:nvSpPr>
          <p:spPr bwMode="auto">
            <a:xfrm>
              <a:off x="7910513" y="3149601"/>
              <a:ext cx="455612"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73062">
                  <a:moveTo>
                    <a:pt x="0" y="371475"/>
                  </a:moveTo>
                  <a:cubicBezTo>
                    <a:pt x="121708" y="341313"/>
                    <a:pt x="270405" y="20637"/>
                    <a:pt x="384175" y="0"/>
                  </a:cubicBezTo>
                  <a:lnTo>
                    <a:pt x="488950" y="0"/>
                  </a:lnTo>
                  <a:cubicBezTo>
                    <a:pt x="329671" y="94192"/>
                    <a:pt x="235478" y="318558"/>
                    <a:pt x="125412" y="373062"/>
                  </a:cubicBezTo>
                  <a:lnTo>
                    <a:pt x="0" y="371475"/>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28" name="Group 127">
            <a:extLst>
              <a:ext uri="{FF2B5EF4-FFF2-40B4-BE49-F238E27FC236}">
                <a16:creationId xmlns:a16="http://schemas.microsoft.com/office/drawing/2014/main" id="{CD9F4945-4D11-441A-A32A-E38838495848}"/>
              </a:ext>
            </a:extLst>
          </p:cNvPr>
          <p:cNvGrpSpPr/>
          <p:nvPr/>
        </p:nvGrpSpPr>
        <p:grpSpPr>
          <a:xfrm>
            <a:off x="5573146" y="2267270"/>
            <a:ext cx="741362" cy="373062"/>
            <a:chOff x="7664450" y="3149601"/>
            <a:chExt cx="741362" cy="373062"/>
          </a:xfrm>
        </p:grpSpPr>
        <p:sp>
          <p:nvSpPr>
            <p:cNvPr id="129" name="Freeform: Shape 128">
              <a:extLst>
                <a:ext uri="{FF2B5EF4-FFF2-40B4-BE49-F238E27FC236}">
                  <a16:creationId xmlns:a16="http://schemas.microsoft.com/office/drawing/2014/main" id="{072B28A4-0E19-4EE9-8407-C3139BCE4347}"/>
                </a:ext>
              </a:extLst>
            </p:cNvPr>
            <p:cNvSpPr/>
            <p:nvPr/>
          </p:nvSpPr>
          <p:spPr bwMode="auto">
            <a:xfrm flipH="1">
              <a:off x="8075612" y="3149601"/>
              <a:ext cx="330200"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21423 w 488950"/>
                <a:gd name="connsiteY1" fmla="*/ 1587 h 373062"/>
                <a:gd name="connsiteX2" fmla="*/ 488950 w 488950"/>
                <a:gd name="connsiteY2" fmla="*/ 0 h 373062"/>
                <a:gd name="connsiteX3" fmla="*/ 125412 w 488950"/>
                <a:gd name="connsiteY3" fmla="*/ 373062 h 373062"/>
                <a:gd name="connsiteX4" fmla="*/ 0 w 488950"/>
                <a:gd name="connsiteY4" fmla="*/ 371475 h 373062"/>
                <a:gd name="connsiteX0" fmla="*/ 0 w 543858"/>
                <a:gd name="connsiteY0" fmla="*/ 377825 h 377825"/>
                <a:gd name="connsiteX1" fmla="*/ 376331 w 543858"/>
                <a:gd name="connsiteY1" fmla="*/ 1587 h 377825"/>
                <a:gd name="connsiteX2" fmla="*/ 543858 w 543858"/>
                <a:gd name="connsiteY2" fmla="*/ 0 h 377825"/>
                <a:gd name="connsiteX3" fmla="*/ 180320 w 543858"/>
                <a:gd name="connsiteY3" fmla="*/ 373062 h 377825"/>
                <a:gd name="connsiteX4" fmla="*/ 0 w 543858"/>
                <a:gd name="connsiteY4" fmla="*/ 377825 h 377825"/>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858" h="373062">
                  <a:moveTo>
                    <a:pt x="0" y="369887"/>
                  </a:moveTo>
                  <a:cubicBezTo>
                    <a:pt x="121708" y="339725"/>
                    <a:pt x="262561" y="22224"/>
                    <a:pt x="376331" y="1587"/>
                  </a:cubicBezTo>
                  <a:lnTo>
                    <a:pt x="543858" y="0"/>
                  </a:lnTo>
                  <a:cubicBezTo>
                    <a:pt x="384579" y="94192"/>
                    <a:pt x="290386" y="318558"/>
                    <a:pt x="180320" y="373062"/>
                  </a:cubicBezTo>
                  <a:lnTo>
                    <a:pt x="0" y="369887"/>
                  </a:lnTo>
                  <a:close/>
                </a:path>
              </a:pathLst>
            </a:cu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Freeform: Shape 129">
              <a:extLst>
                <a:ext uri="{FF2B5EF4-FFF2-40B4-BE49-F238E27FC236}">
                  <a16:creationId xmlns:a16="http://schemas.microsoft.com/office/drawing/2014/main" id="{8AB396EF-45E2-43AD-A9B4-34D1148075C4}"/>
                </a:ext>
              </a:extLst>
            </p:cNvPr>
            <p:cNvSpPr/>
            <p:nvPr/>
          </p:nvSpPr>
          <p:spPr bwMode="auto">
            <a:xfrm>
              <a:off x="7664450" y="3149601"/>
              <a:ext cx="488950"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73062">
                  <a:moveTo>
                    <a:pt x="0" y="371475"/>
                  </a:moveTo>
                  <a:cubicBezTo>
                    <a:pt x="121708" y="341313"/>
                    <a:pt x="270405" y="20637"/>
                    <a:pt x="384175" y="0"/>
                  </a:cubicBezTo>
                  <a:lnTo>
                    <a:pt x="488950" y="0"/>
                  </a:lnTo>
                  <a:cubicBezTo>
                    <a:pt x="329671" y="94192"/>
                    <a:pt x="235478" y="318558"/>
                    <a:pt x="125412" y="373062"/>
                  </a:cubicBezTo>
                  <a:lnTo>
                    <a:pt x="0" y="371475"/>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Freeform: Shape 130">
              <a:extLst>
                <a:ext uri="{FF2B5EF4-FFF2-40B4-BE49-F238E27FC236}">
                  <a16:creationId xmlns:a16="http://schemas.microsoft.com/office/drawing/2014/main" id="{A9268D21-F6B8-4389-82D2-846B97F285D8}"/>
                </a:ext>
              </a:extLst>
            </p:cNvPr>
            <p:cNvSpPr/>
            <p:nvPr/>
          </p:nvSpPr>
          <p:spPr bwMode="auto">
            <a:xfrm>
              <a:off x="7910513" y="3149601"/>
              <a:ext cx="455612"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73062">
                  <a:moveTo>
                    <a:pt x="0" y="371475"/>
                  </a:moveTo>
                  <a:cubicBezTo>
                    <a:pt x="121708" y="341313"/>
                    <a:pt x="270405" y="20637"/>
                    <a:pt x="384175" y="0"/>
                  </a:cubicBezTo>
                  <a:lnTo>
                    <a:pt x="488950" y="0"/>
                  </a:lnTo>
                  <a:cubicBezTo>
                    <a:pt x="329671" y="94192"/>
                    <a:pt x="235478" y="318558"/>
                    <a:pt x="125412" y="373062"/>
                  </a:cubicBezTo>
                  <a:lnTo>
                    <a:pt x="0" y="371475"/>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2" name="Group 131">
            <a:extLst>
              <a:ext uri="{FF2B5EF4-FFF2-40B4-BE49-F238E27FC236}">
                <a16:creationId xmlns:a16="http://schemas.microsoft.com/office/drawing/2014/main" id="{8B54B03C-E74F-4820-8811-423737C4ED3D}"/>
              </a:ext>
            </a:extLst>
          </p:cNvPr>
          <p:cNvGrpSpPr/>
          <p:nvPr/>
        </p:nvGrpSpPr>
        <p:grpSpPr>
          <a:xfrm>
            <a:off x="6249705" y="2265682"/>
            <a:ext cx="741362" cy="374650"/>
            <a:chOff x="7664450" y="3148013"/>
            <a:chExt cx="741362" cy="374650"/>
          </a:xfrm>
        </p:grpSpPr>
        <p:sp>
          <p:nvSpPr>
            <p:cNvPr id="133" name="Freeform: Shape 132">
              <a:extLst>
                <a:ext uri="{FF2B5EF4-FFF2-40B4-BE49-F238E27FC236}">
                  <a16:creationId xmlns:a16="http://schemas.microsoft.com/office/drawing/2014/main" id="{1955F88A-9B9F-4C6D-AB7B-F24A89A8D97B}"/>
                </a:ext>
              </a:extLst>
            </p:cNvPr>
            <p:cNvSpPr/>
            <p:nvPr/>
          </p:nvSpPr>
          <p:spPr bwMode="auto">
            <a:xfrm flipH="1">
              <a:off x="8075612" y="3149601"/>
              <a:ext cx="330200"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21423 w 488950"/>
                <a:gd name="connsiteY1" fmla="*/ 1587 h 373062"/>
                <a:gd name="connsiteX2" fmla="*/ 488950 w 488950"/>
                <a:gd name="connsiteY2" fmla="*/ 0 h 373062"/>
                <a:gd name="connsiteX3" fmla="*/ 125412 w 488950"/>
                <a:gd name="connsiteY3" fmla="*/ 373062 h 373062"/>
                <a:gd name="connsiteX4" fmla="*/ 0 w 488950"/>
                <a:gd name="connsiteY4" fmla="*/ 371475 h 373062"/>
                <a:gd name="connsiteX0" fmla="*/ 0 w 543858"/>
                <a:gd name="connsiteY0" fmla="*/ 377825 h 377825"/>
                <a:gd name="connsiteX1" fmla="*/ 376331 w 543858"/>
                <a:gd name="connsiteY1" fmla="*/ 1587 h 377825"/>
                <a:gd name="connsiteX2" fmla="*/ 543858 w 543858"/>
                <a:gd name="connsiteY2" fmla="*/ 0 h 377825"/>
                <a:gd name="connsiteX3" fmla="*/ 180320 w 543858"/>
                <a:gd name="connsiteY3" fmla="*/ 373062 h 377825"/>
                <a:gd name="connsiteX4" fmla="*/ 0 w 543858"/>
                <a:gd name="connsiteY4" fmla="*/ 377825 h 377825"/>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858" h="373062">
                  <a:moveTo>
                    <a:pt x="0" y="369887"/>
                  </a:moveTo>
                  <a:cubicBezTo>
                    <a:pt x="121708" y="339725"/>
                    <a:pt x="262561" y="22224"/>
                    <a:pt x="376331" y="1587"/>
                  </a:cubicBezTo>
                  <a:lnTo>
                    <a:pt x="543858" y="0"/>
                  </a:lnTo>
                  <a:cubicBezTo>
                    <a:pt x="384579" y="94192"/>
                    <a:pt x="290386" y="318558"/>
                    <a:pt x="180320" y="373062"/>
                  </a:cubicBezTo>
                  <a:lnTo>
                    <a:pt x="0" y="369887"/>
                  </a:lnTo>
                  <a:close/>
                </a:path>
              </a:pathLst>
            </a:cu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Freeform: Shape 133">
              <a:extLst>
                <a:ext uri="{FF2B5EF4-FFF2-40B4-BE49-F238E27FC236}">
                  <a16:creationId xmlns:a16="http://schemas.microsoft.com/office/drawing/2014/main" id="{E3A8B392-EE26-43FC-8083-168D1402A6D2}"/>
                </a:ext>
              </a:extLst>
            </p:cNvPr>
            <p:cNvSpPr/>
            <p:nvPr/>
          </p:nvSpPr>
          <p:spPr bwMode="auto">
            <a:xfrm flipH="1">
              <a:off x="7737014" y="3148013"/>
              <a:ext cx="249078" cy="374650"/>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21423 w 488950"/>
                <a:gd name="connsiteY1" fmla="*/ 1587 h 373062"/>
                <a:gd name="connsiteX2" fmla="*/ 488950 w 488950"/>
                <a:gd name="connsiteY2" fmla="*/ 0 h 373062"/>
                <a:gd name="connsiteX3" fmla="*/ 125412 w 488950"/>
                <a:gd name="connsiteY3" fmla="*/ 373062 h 373062"/>
                <a:gd name="connsiteX4" fmla="*/ 0 w 488950"/>
                <a:gd name="connsiteY4" fmla="*/ 371475 h 373062"/>
                <a:gd name="connsiteX0" fmla="*/ 0 w 543858"/>
                <a:gd name="connsiteY0" fmla="*/ 377825 h 377825"/>
                <a:gd name="connsiteX1" fmla="*/ 376331 w 543858"/>
                <a:gd name="connsiteY1" fmla="*/ 1587 h 377825"/>
                <a:gd name="connsiteX2" fmla="*/ 543858 w 543858"/>
                <a:gd name="connsiteY2" fmla="*/ 0 h 377825"/>
                <a:gd name="connsiteX3" fmla="*/ 180320 w 543858"/>
                <a:gd name="connsiteY3" fmla="*/ 373062 h 377825"/>
                <a:gd name="connsiteX4" fmla="*/ 0 w 543858"/>
                <a:gd name="connsiteY4" fmla="*/ 377825 h 377825"/>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5483" h="374650">
                  <a:moveTo>
                    <a:pt x="0" y="371475"/>
                  </a:moveTo>
                  <a:cubicBezTo>
                    <a:pt x="219019" y="317501"/>
                    <a:pt x="222914" y="28574"/>
                    <a:pt x="376331" y="3175"/>
                  </a:cubicBezTo>
                  <a:lnTo>
                    <a:pt x="565483" y="0"/>
                  </a:lnTo>
                  <a:cubicBezTo>
                    <a:pt x="380975" y="92605"/>
                    <a:pt x="420133" y="359833"/>
                    <a:pt x="180320" y="374650"/>
                  </a:cubicBezTo>
                  <a:lnTo>
                    <a:pt x="0" y="371475"/>
                  </a:lnTo>
                  <a:close/>
                </a:path>
              </a:pathLst>
            </a:cu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Freeform: Shape 134">
              <a:extLst>
                <a:ext uri="{FF2B5EF4-FFF2-40B4-BE49-F238E27FC236}">
                  <a16:creationId xmlns:a16="http://schemas.microsoft.com/office/drawing/2014/main" id="{2F342E1A-AE2A-4B7D-9F00-C4F7F30B17FC}"/>
                </a:ext>
              </a:extLst>
            </p:cNvPr>
            <p:cNvSpPr/>
            <p:nvPr/>
          </p:nvSpPr>
          <p:spPr bwMode="auto">
            <a:xfrm>
              <a:off x="7664450" y="3149601"/>
              <a:ext cx="488950"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73062">
                  <a:moveTo>
                    <a:pt x="0" y="371475"/>
                  </a:moveTo>
                  <a:cubicBezTo>
                    <a:pt x="121708" y="341313"/>
                    <a:pt x="270405" y="20637"/>
                    <a:pt x="384175" y="0"/>
                  </a:cubicBezTo>
                  <a:lnTo>
                    <a:pt x="488950" y="0"/>
                  </a:lnTo>
                  <a:cubicBezTo>
                    <a:pt x="329671" y="94192"/>
                    <a:pt x="235478" y="318558"/>
                    <a:pt x="125412" y="373062"/>
                  </a:cubicBezTo>
                  <a:lnTo>
                    <a:pt x="0" y="371475"/>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Freeform: Shape 135">
              <a:extLst>
                <a:ext uri="{FF2B5EF4-FFF2-40B4-BE49-F238E27FC236}">
                  <a16:creationId xmlns:a16="http://schemas.microsoft.com/office/drawing/2014/main" id="{4795D800-BAAE-45AE-9035-A64198CABA6C}"/>
                </a:ext>
              </a:extLst>
            </p:cNvPr>
            <p:cNvSpPr/>
            <p:nvPr/>
          </p:nvSpPr>
          <p:spPr bwMode="auto">
            <a:xfrm>
              <a:off x="7910513" y="3149601"/>
              <a:ext cx="455612"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73062">
                  <a:moveTo>
                    <a:pt x="0" y="371475"/>
                  </a:moveTo>
                  <a:cubicBezTo>
                    <a:pt x="121708" y="341313"/>
                    <a:pt x="270405" y="20637"/>
                    <a:pt x="384175" y="0"/>
                  </a:cubicBezTo>
                  <a:lnTo>
                    <a:pt x="488950" y="0"/>
                  </a:lnTo>
                  <a:cubicBezTo>
                    <a:pt x="329671" y="94192"/>
                    <a:pt x="235478" y="318558"/>
                    <a:pt x="125412" y="373062"/>
                  </a:cubicBezTo>
                  <a:lnTo>
                    <a:pt x="0" y="371475"/>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0" name="Rectangle: Rounded Corners 89">
            <a:extLst>
              <a:ext uri="{FF2B5EF4-FFF2-40B4-BE49-F238E27FC236}">
                <a16:creationId xmlns:a16="http://schemas.microsoft.com/office/drawing/2014/main" id="{177C52E7-C11B-449D-97C1-3FB6849BE84B}"/>
              </a:ext>
            </a:extLst>
          </p:cNvPr>
          <p:cNvSpPr/>
          <p:nvPr/>
        </p:nvSpPr>
        <p:spPr bwMode="auto">
          <a:xfrm>
            <a:off x="4140425" y="2781470"/>
            <a:ext cx="498812" cy="372111"/>
          </a:xfrm>
          <a:custGeom>
            <a:avLst/>
            <a:gdLst>
              <a:gd name="connsiteX0" fmla="*/ 0 w 397841"/>
              <a:gd name="connsiteY0" fmla="*/ 63503 h 381009"/>
              <a:gd name="connsiteX1" fmla="*/ 63503 w 397841"/>
              <a:gd name="connsiteY1" fmla="*/ 0 h 381009"/>
              <a:gd name="connsiteX2" fmla="*/ 334338 w 397841"/>
              <a:gd name="connsiteY2" fmla="*/ 0 h 381009"/>
              <a:gd name="connsiteX3" fmla="*/ 397841 w 397841"/>
              <a:gd name="connsiteY3" fmla="*/ 63503 h 381009"/>
              <a:gd name="connsiteX4" fmla="*/ 397841 w 397841"/>
              <a:gd name="connsiteY4" fmla="*/ 317506 h 381009"/>
              <a:gd name="connsiteX5" fmla="*/ 334338 w 397841"/>
              <a:gd name="connsiteY5" fmla="*/ 381009 h 381009"/>
              <a:gd name="connsiteX6" fmla="*/ 63503 w 397841"/>
              <a:gd name="connsiteY6" fmla="*/ 381009 h 381009"/>
              <a:gd name="connsiteX7" fmla="*/ 0 w 397841"/>
              <a:gd name="connsiteY7" fmla="*/ 317506 h 381009"/>
              <a:gd name="connsiteX8" fmla="*/ 0 w 397841"/>
              <a:gd name="connsiteY8" fmla="*/ 63503 h 381009"/>
              <a:gd name="connsiteX0" fmla="*/ 0 w 397841"/>
              <a:gd name="connsiteY0" fmla="*/ 63503 h 381009"/>
              <a:gd name="connsiteX1" fmla="*/ 142878 w 397841"/>
              <a:gd name="connsiteY1" fmla="*/ 53975 h 381009"/>
              <a:gd name="connsiteX2" fmla="*/ 334338 w 397841"/>
              <a:gd name="connsiteY2" fmla="*/ 0 h 381009"/>
              <a:gd name="connsiteX3" fmla="*/ 397841 w 397841"/>
              <a:gd name="connsiteY3" fmla="*/ 63503 h 381009"/>
              <a:gd name="connsiteX4" fmla="*/ 397841 w 397841"/>
              <a:gd name="connsiteY4" fmla="*/ 317506 h 381009"/>
              <a:gd name="connsiteX5" fmla="*/ 334338 w 397841"/>
              <a:gd name="connsiteY5" fmla="*/ 381009 h 381009"/>
              <a:gd name="connsiteX6" fmla="*/ 63503 w 397841"/>
              <a:gd name="connsiteY6" fmla="*/ 381009 h 381009"/>
              <a:gd name="connsiteX7" fmla="*/ 0 w 397841"/>
              <a:gd name="connsiteY7" fmla="*/ 317506 h 381009"/>
              <a:gd name="connsiteX8" fmla="*/ 0 w 397841"/>
              <a:gd name="connsiteY8" fmla="*/ 63503 h 381009"/>
              <a:gd name="connsiteX0" fmla="*/ 0 w 397841"/>
              <a:gd name="connsiteY0" fmla="*/ 63503 h 381009"/>
              <a:gd name="connsiteX1" fmla="*/ 177803 w 397841"/>
              <a:gd name="connsiteY1" fmla="*/ 12700 h 381009"/>
              <a:gd name="connsiteX2" fmla="*/ 334338 w 397841"/>
              <a:gd name="connsiteY2" fmla="*/ 0 h 381009"/>
              <a:gd name="connsiteX3" fmla="*/ 397841 w 397841"/>
              <a:gd name="connsiteY3" fmla="*/ 63503 h 381009"/>
              <a:gd name="connsiteX4" fmla="*/ 397841 w 397841"/>
              <a:gd name="connsiteY4" fmla="*/ 317506 h 381009"/>
              <a:gd name="connsiteX5" fmla="*/ 334338 w 397841"/>
              <a:gd name="connsiteY5" fmla="*/ 381009 h 381009"/>
              <a:gd name="connsiteX6" fmla="*/ 63503 w 397841"/>
              <a:gd name="connsiteY6" fmla="*/ 381009 h 381009"/>
              <a:gd name="connsiteX7" fmla="*/ 0 w 397841"/>
              <a:gd name="connsiteY7" fmla="*/ 317506 h 381009"/>
              <a:gd name="connsiteX8" fmla="*/ 0 w 397841"/>
              <a:gd name="connsiteY8" fmla="*/ 63503 h 381009"/>
              <a:gd name="connsiteX0" fmla="*/ 0 w 416891"/>
              <a:gd name="connsiteY0" fmla="*/ 127003 h 381009"/>
              <a:gd name="connsiteX1" fmla="*/ 196853 w 416891"/>
              <a:gd name="connsiteY1" fmla="*/ 12700 h 381009"/>
              <a:gd name="connsiteX2" fmla="*/ 353388 w 416891"/>
              <a:gd name="connsiteY2" fmla="*/ 0 h 381009"/>
              <a:gd name="connsiteX3" fmla="*/ 416891 w 416891"/>
              <a:gd name="connsiteY3" fmla="*/ 63503 h 381009"/>
              <a:gd name="connsiteX4" fmla="*/ 416891 w 416891"/>
              <a:gd name="connsiteY4" fmla="*/ 317506 h 381009"/>
              <a:gd name="connsiteX5" fmla="*/ 353388 w 416891"/>
              <a:gd name="connsiteY5" fmla="*/ 381009 h 381009"/>
              <a:gd name="connsiteX6" fmla="*/ 82553 w 416891"/>
              <a:gd name="connsiteY6" fmla="*/ 381009 h 381009"/>
              <a:gd name="connsiteX7" fmla="*/ 19050 w 416891"/>
              <a:gd name="connsiteY7" fmla="*/ 317506 h 381009"/>
              <a:gd name="connsiteX8" fmla="*/ 0 w 416891"/>
              <a:gd name="connsiteY8" fmla="*/ 127003 h 381009"/>
              <a:gd name="connsiteX0" fmla="*/ 0 w 416891"/>
              <a:gd name="connsiteY0" fmla="*/ 127003 h 381009"/>
              <a:gd name="connsiteX1" fmla="*/ 196853 w 416891"/>
              <a:gd name="connsiteY1" fmla="*/ 12700 h 381009"/>
              <a:gd name="connsiteX2" fmla="*/ 353388 w 416891"/>
              <a:gd name="connsiteY2" fmla="*/ 0 h 381009"/>
              <a:gd name="connsiteX3" fmla="*/ 416891 w 416891"/>
              <a:gd name="connsiteY3" fmla="*/ 63503 h 381009"/>
              <a:gd name="connsiteX4" fmla="*/ 416891 w 416891"/>
              <a:gd name="connsiteY4" fmla="*/ 317506 h 381009"/>
              <a:gd name="connsiteX5" fmla="*/ 353388 w 416891"/>
              <a:gd name="connsiteY5" fmla="*/ 381009 h 381009"/>
              <a:gd name="connsiteX6" fmla="*/ 82553 w 416891"/>
              <a:gd name="connsiteY6" fmla="*/ 381009 h 381009"/>
              <a:gd name="connsiteX7" fmla="*/ 19050 w 416891"/>
              <a:gd name="connsiteY7" fmla="*/ 317506 h 381009"/>
              <a:gd name="connsiteX8" fmla="*/ 0 w 416891"/>
              <a:gd name="connsiteY8" fmla="*/ 127003 h 381009"/>
              <a:gd name="connsiteX0" fmla="*/ 0 w 416891"/>
              <a:gd name="connsiteY0" fmla="*/ 127003 h 381009"/>
              <a:gd name="connsiteX1" fmla="*/ 196853 w 416891"/>
              <a:gd name="connsiteY1" fmla="*/ 12700 h 381009"/>
              <a:gd name="connsiteX2" fmla="*/ 353388 w 416891"/>
              <a:gd name="connsiteY2" fmla="*/ 0 h 381009"/>
              <a:gd name="connsiteX3" fmla="*/ 416891 w 416891"/>
              <a:gd name="connsiteY3" fmla="*/ 63503 h 381009"/>
              <a:gd name="connsiteX4" fmla="*/ 416891 w 416891"/>
              <a:gd name="connsiteY4" fmla="*/ 317506 h 381009"/>
              <a:gd name="connsiteX5" fmla="*/ 353388 w 416891"/>
              <a:gd name="connsiteY5" fmla="*/ 381009 h 381009"/>
              <a:gd name="connsiteX6" fmla="*/ 82553 w 416891"/>
              <a:gd name="connsiteY6" fmla="*/ 381009 h 381009"/>
              <a:gd name="connsiteX7" fmla="*/ 19050 w 416891"/>
              <a:gd name="connsiteY7" fmla="*/ 317506 h 381009"/>
              <a:gd name="connsiteX8" fmla="*/ 0 w 416891"/>
              <a:gd name="connsiteY8" fmla="*/ 127003 h 381009"/>
              <a:gd name="connsiteX0" fmla="*/ 28939 w 445830"/>
              <a:gd name="connsiteY0" fmla="*/ 127003 h 381009"/>
              <a:gd name="connsiteX1" fmla="*/ 225792 w 445830"/>
              <a:gd name="connsiteY1" fmla="*/ 12700 h 381009"/>
              <a:gd name="connsiteX2" fmla="*/ 382327 w 445830"/>
              <a:gd name="connsiteY2" fmla="*/ 0 h 381009"/>
              <a:gd name="connsiteX3" fmla="*/ 445830 w 445830"/>
              <a:gd name="connsiteY3" fmla="*/ 63503 h 381009"/>
              <a:gd name="connsiteX4" fmla="*/ 445830 w 445830"/>
              <a:gd name="connsiteY4" fmla="*/ 317506 h 381009"/>
              <a:gd name="connsiteX5" fmla="*/ 382327 w 445830"/>
              <a:gd name="connsiteY5" fmla="*/ 381009 h 381009"/>
              <a:gd name="connsiteX6" fmla="*/ 111492 w 445830"/>
              <a:gd name="connsiteY6" fmla="*/ 381009 h 381009"/>
              <a:gd name="connsiteX7" fmla="*/ 364 w 445830"/>
              <a:gd name="connsiteY7" fmla="*/ 288931 h 381009"/>
              <a:gd name="connsiteX8" fmla="*/ 28939 w 445830"/>
              <a:gd name="connsiteY8" fmla="*/ 127003 h 381009"/>
              <a:gd name="connsiteX0" fmla="*/ 28939 w 445830"/>
              <a:gd name="connsiteY0" fmla="*/ 127003 h 381009"/>
              <a:gd name="connsiteX1" fmla="*/ 225792 w 445830"/>
              <a:gd name="connsiteY1" fmla="*/ 12700 h 381009"/>
              <a:gd name="connsiteX2" fmla="*/ 382327 w 445830"/>
              <a:gd name="connsiteY2" fmla="*/ 0 h 381009"/>
              <a:gd name="connsiteX3" fmla="*/ 445830 w 445830"/>
              <a:gd name="connsiteY3" fmla="*/ 63503 h 381009"/>
              <a:gd name="connsiteX4" fmla="*/ 445830 w 445830"/>
              <a:gd name="connsiteY4" fmla="*/ 317506 h 381009"/>
              <a:gd name="connsiteX5" fmla="*/ 382327 w 445830"/>
              <a:gd name="connsiteY5" fmla="*/ 381009 h 381009"/>
              <a:gd name="connsiteX6" fmla="*/ 127367 w 445830"/>
              <a:gd name="connsiteY6" fmla="*/ 285759 h 381009"/>
              <a:gd name="connsiteX7" fmla="*/ 364 w 445830"/>
              <a:gd name="connsiteY7" fmla="*/ 288931 h 381009"/>
              <a:gd name="connsiteX8" fmla="*/ 28939 w 445830"/>
              <a:gd name="connsiteY8" fmla="*/ 127003 h 381009"/>
              <a:gd name="connsiteX0" fmla="*/ 28939 w 445830"/>
              <a:gd name="connsiteY0" fmla="*/ 127003 h 381009"/>
              <a:gd name="connsiteX1" fmla="*/ 225792 w 445830"/>
              <a:gd name="connsiteY1" fmla="*/ 12700 h 381009"/>
              <a:gd name="connsiteX2" fmla="*/ 382327 w 445830"/>
              <a:gd name="connsiteY2" fmla="*/ 0 h 381009"/>
              <a:gd name="connsiteX3" fmla="*/ 445830 w 445830"/>
              <a:gd name="connsiteY3" fmla="*/ 63503 h 381009"/>
              <a:gd name="connsiteX4" fmla="*/ 445830 w 445830"/>
              <a:gd name="connsiteY4" fmla="*/ 317506 h 381009"/>
              <a:gd name="connsiteX5" fmla="*/ 382327 w 445830"/>
              <a:gd name="connsiteY5" fmla="*/ 381009 h 381009"/>
              <a:gd name="connsiteX6" fmla="*/ 117842 w 445830"/>
              <a:gd name="connsiteY6" fmla="*/ 374659 h 381009"/>
              <a:gd name="connsiteX7" fmla="*/ 364 w 445830"/>
              <a:gd name="connsiteY7" fmla="*/ 288931 h 381009"/>
              <a:gd name="connsiteX8" fmla="*/ 28939 w 445830"/>
              <a:gd name="connsiteY8" fmla="*/ 127003 h 381009"/>
              <a:gd name="connsiteX0" fmla="*/ 28939 w 445830"/>
              <a:gd name="connsiteY0" fmla="*/ 127003 h 381009"/>
              <a:gd name="connsiteX1" fmla="*/ 225792 w 445830"/>
              <a:gd name="connsiteY1" fmla="*/ 12700 h 381009"/>
              <a:gd name="connsiteX2" fmla="*/ 382327 w 445830"/>
              <a:gd name="connsiteY2" fmla="*/ 0 h 381009"/>
              <a:gd name="connsiteX3" fmla="*/ 445830 w 445830"/>
              <a:gd name="connsiteY3" fmla="*/ 63503 h 381009"/>
              <a:gd name="connsiteX4" fmla="*/ 445830 w 445830"/>
              <a:gd name="connsiteY4" fmla="*/ 317506 h 381009"/>
              <a:gd name="connsiteX5" fmla="*/ 382327 w 445830"/>
              <a:gd name="connsiteY5" fmla="*/ 381009 h 381009"/>
              <a:gd name="connsiteX6" fmla="*/ 117842 w 445830"/>
              <a:gd name="connsiteY6" fmla="*/ 374659 h 381009"/>
              <a:gd name="connsiteX7" fmla="*/ 364 w 445830"/>
              <a:gd name="connsiteY7" fmla="*/ 288931 h 381009"/>
              <a:gd name="connsiteX8" fmla="*/ 28939 w 445830"/>
              <a:gd name="connsiteY8" fmla="*/ 127003 h 381009"/>
              <a:gd name="connsiteX0" fmla="*/ 28939 w 445830"/>
              <a:gd name="connsiteY0" fmla="*/ 127003 h 381009"/>
              <a:gd name="connsiteX1" fmla="*/ 225792 w 445830"/>
              <a:gd name="connsiteY1" fmla="*/ 12700 h 381009"/>
              <a:gd name="connsiteX2" fmla="*/ 382327 w 445830"/>
              <a:gd name="connsiteY2" fmla="*/ 0 h 381009"/>
              <a:gd name="connsiteX3" fmla="*/ 445830 w 445830"/>
              <a:gd name="connsiteY3" fmla="*/ 63503 h 381009"/>
              <a:gd name="connsiteX4" fmla="*/ 445830 w 445830"/>
              <a:gd name="connsiteY4" fmla="*/ 317506 h 381009"/>
              <a:gd name="connsiteX5" fmla="*/ 382327 w 445830"/>
              <a:gd name="connsiteY5" fmla="*/ 381009 h 381009"/>
              <a:gd name="connsiteX6" fmla="*/ 117842 w 445830"/>
              <a:gd name="connsiteY6" fmla="*/ 374659 h 381009"/>
              <a:gd name="connsiteX7" fmla="*/ 364 w 445830"/>
              <a:gd name="connsiteY7" fmla="*/ 288931 h 381009"/>
              <a:gd name="connsiteX8" fmla="*/ 28939 w 445830"/>
              <a:gd name="connsiteY8" fmla="*/ 127003 h 381009"/>
              <a:gd name="connsiteX0" fmla="*/ 28939 w 445830"/>
              <a:gd name="connsiteY0" fmla="*/ 127003 h 381009"/>
              <a:gd name="connsiteX1" fmla="*/ 225792 w 445830"/>
              <a:gd name="connsiteY1" fmla="*/ 12700 h 381009"/>
              <a:gd name="connsiteX2" fmla="*/ 382327 w 445830"/>
              <a:gd name="connsiteY2" fmla="*/ 0 h 381009"/>
              <a:gd name="connsiteX3" fmla="*/ 445830 w 445830"/>
              <a:gd name="connsiteY3" fmla="*/ 63503 h 381009"/>
              <a:gd name="connsiteX4" fmla="*/ 414080 w 445830"/>
              <a:gd name="connsiteY4" fmla="*/ 285756 h 381009"/>
              <a:gd name="connsiteX5" fmla="*/ 382327 w 445830"/>
              <a:gd name="connsiteY5" fmla="*/ 381009 h 381009"/>
              <a:gd name="connsiteX6" fmla="*/ 117842 w 445830"/>
              <a:gd name="connsiteY6" fmla="*/ 374659 h 381009"/>
              <a:gd name="connsiteX7" fmla="*/ 364 w 445830"/>
              <a:gd name="connsiteY7" fmla="*/ 288931 h 381009"/>
              <a:gd name="connsiteX8" fmla="*/ 28939 w 445830"/>
              <a:gd name="connsiteY8" fmla="*/ 127003 h 381009"/>
              <a:gd name="connsiteX0" fmla="*/ 28939 w 454346"/>
              <a:gd name="connsiteY0" fmla="*/ 127003 h 381009"/>
              <a:gd name="connsiteX1" fmla="*/ 225792 w 454346"/>
              <a:gd name="connsiteY1" fmla="*/ 12700 h 381009"/>
              <a:gd name="connsiteX2" fmla="*/ 382327 w 454346"/>
              <a:gd name="connsiteY2" fmla="*/ 0 h 381009"/>
              <a:gd name="connsiteX3" fmla="*/ 445830 w 454346"/>
              <a:gd name="connsiteY3" fmla="*/ 63503 h 381009"/>
              <a:gd name="connsiteX4" fmla="*/ 414080 w 454346"/>
              <a:gd name="connsiteY4" fmla="*/ 285756 h 381009"/>
              <a:gd name="connsiteX5" fmla="*/ 382327 w 454346"/>
              <a:gd name="connsiteY5" fmla="*/ 381009 h 381009"/>
              <a:gd name="connsiteX6" fmla="*/ 117842 w 454346"/>
              <a:gd name="connsiteY6" fmla="*/ 374659 h 381009"/>
              <a:gd name="connsiteX7" fmla="*/ 364 w 454346"/>
              <a:gd name="connsiteY7" fmla="*/ 288931 h 381009"/>
              <a:gd name="connsiteX8" fmla="*/ 28939 w 454346"/>
              <a:gd name="connsiteY8" fmla="*/ 127003 h 381009"/>
              <a:gd name="connsiteX0" fmla="*/ 28939 w 496630"/>
              <a:gd name="connsiteY0" fmla="*/ 127003 h 381009"/>
              <a:gd name="connsiteX1" fmla="*/ 225792 w 496630"/>
              <a:gd name="connsiteY1" fmla="*/ 12700 h 381009"/>
              <a:gd name="connsiteX2" fmla="*/ 382327 w 496630"/>
              <a:gd name="connsiteY2" fmla="*/ 0 h 381009"/>
              <a:gd name="connsiteX3" fmla="*/ 496630 w 496630"/>
              <a:gd name="connsiteY3" fmla="*/ 117478 h 381009"/>
              <a:gd name="connsiteX4" fmla="*/ 414080 w 496630"/>
              <a:gd name="connsiteY4" fmla="*/ 285756 h 381009"/>
              <a:gd name="connsiteX5" fmla="*/ 382327 w 496630"/>
              <a:gd name="connsiteY5" fmla="*/ 381009 h 381009"/>
              <a:gd name="connsiteX6" fmla="*/ 117842 w 496630"/>
              <a:gd name="connsiteY6" fmla="*/ 374659 h 381009"/>
              <a:gd name="connsiteX7" fmla="*/ 364 w 496630"/>
              <a:gd name="connsiteY7" fmla="*/ 288931 h 381009"/>
              <a:gd name="connsiteX8" fmla="*/ 28939 w 496630"/>
              <a:gd name="connsiteY8" fmla="*/ 127003 h 381009"/>
              <a:gd name="connsiteX0" fmla="*/ 28939 w 496630"/>
              <a:gd name="connsiteY0" fmla="*/ 127003 h 381009"/>
              <a:gd name="connsiteX1" fmla="*/ 225792 w 496630"/>
              <a:gd name="connsiteY1" fmla="*/ 12700 h 381009"/>
              <a:gd name="connsiteX2" fmla="*/ 382327 w 496630"/>
              <a:gd name="connsiteY2" fmla="*/ 0 h 381009"/>
              <a:gd name="connsiteX3" fmla="*/ 496630 w 496630"/>
              <a:gd name="connsiteY3" fmla="*/ 117478 h 381009"/>
              <a:gd name="connsiteX4" fmla="*/ 426780 w 496630"/>
              <a:gd name="connsiteY4" fmla="*/ 298456 h 381009"/>
              <a:gd name="connsiteX5" fmla="*/ 382327 w 496630"/>
              <a:gd name="connsiteY5" fmla="*/ 381009 h 381009"/>
              <a:gd name="connsiteX6" fmla="*/ 117842 w 496630"/>
              <a:gd name="connsiteY6" fmla="*/ 374659 h 381009"/>
              <a:gd name="connsiteX7" fmla="*/ 364 w 496630"/>
              <a:gd name="connsiteY7" fmla="*/ 288931 h 381009"/>
              <a:gd name="connsiteX8" fmla="*/ 28939 w 496630"/>
              <a:gd name="connsiteY8" fmla="*/ 127003 h 381009"/>
              <a:gd name="connsiteX0" fmla="*/ 28939 w 496630"/>
              <a:gd name="connsiteY0" fmla="*/ 127003 h 381009"/>
              <a:gd name="connsiteX1" fmla="*/ 225792 w 496630"/>
              <a:gd name="connsiteY1" fmla="*/ 12700 h 381009"/>
              <a:gd name="connsiteX2" fmla="*/ 382327 w 496630"/>
              <a:gd name="connsiteY2" fmla="*/ 0 h 381009"/>
              <a:gd name="connsiteX3" fmla="*/ 496630 w 496630"/>
              <a:gd name="connsiteY3" fmla="*/ 117478 h 381009"/>
              <a:gd name="connsiteX4" fmla="*/ 382327 w 496630"/>
              <a:gd name="connsiteY4" fmla="*/ 381009 h 381009"/>
              <a:gd name="connsiteX5" fmla="*/ 117842 w 496630"/>
              <a:gd name="connsiteY5" fmla="*/ 374659 h 381009"/>
              <a:gd name="connsiteX6" fmla="*/ 364 w 496630"/>
              <a:gd name="connsiteY6" fmla="*/ 288931 h 381009"/>
              <a:gd name="connsiteX7" fmla="*/ 28939 w 496630"/>
              <a:gd name="connsiteY7" fmla="*/ 127003 h 381009"/>
              <a:gd name="connsiteX0" fmla="*/ 28939 w 496630"/>
              <a:gd name="connsiteY0" fmla="*/ 127003 h 381009"/>
              <a:gd name="connsiteX1" fmla="*/ 225792 w 496630"/>
              <a:gd name="connsiteY1" fmla="*/ 12700 h 381009"/>
              <a:gd name="connsiteX2" fmla="*/ 382327 w 496630"/>
              <a:gd name="connsiteY2" fmla="*/ 0 h 381009"/>
              <a:gd name="connsiteX3" fmla="*/ 496630 w 496630"/>
              <a:gd name="connsiteY3" fmla="*/ 117478 h 381009"/>
              <a:gd name="connsiteX4" fmla="*/ 382327 w 496630"/>
              <a:gd name="connsiteY4" fmla="*/ 381009 h 381009"/>
              <a:gd name="connsiteX5" fmla="*/ 117842 w 496630"/>
              <a:gd name="connsiteY5" fmla="*/ 374659 h 381009"/>
              <a:gd name="connsiteX6" fmla="*/ 364 w 496630"/>
              <a:gd name="connsiteY6" fmla="*/ 288931 h 381009"/>
              <a:gd name="connsiteX7" fmla="*/ 28939 w 496630"/>
              <a:gd name="connsiteY7" fmla="*/ 127003 h 381009"/>
              <a:gd name="connsiteX0" fmla="*/ 28939 w 496630"/>
              <a:gd name="connsiteY0" fmla="*/ 127003 h 381009"/>
              <a:gd name="connsiteX1" fmla="*/ 225792 w 496630"/>
              <a:gd name="connsiteY1" fmla="*/ 12700 h 381009"/>
              <a:gd name="connsiteX2" fmla="*/ 382327 w 496630"/>
              <a:gd name="connsiteY2" fmla="*/ 0 h 381009"/>
              <a:gd name="connsiteX3" fmla="*/ 496630 w 496630"/>
              <a:gd name="connsiteY3" fmla="*/ 117478 h 381009"/>
              <a:gd name="connsiteX4" fmla="*/ 382327 w 496630"/>
              <a:gd name="connsiteY4" fmla="*/ 381009 h 381009"/>
              <a:gd name="connsiteX5" fmla="*/ 117842 w 496630"/>
              <a:gd name="connsiteY5" fmla="*/ 374659 h 381009"/>
              <a:gd name="connsiteX6" fmla="*/ 364 w 496630"/>
              <a:gd name="connsiteY6" fmla="*/ 288931 h 381009"/>
              <a:gd name="connsiteX7" fmla="*/ 28939 w 496630"/>
              <a:gd name="connsiteY7" fmla="*/ 127003 h 381009"/>
              <a:gd name="connsiteX0" fmla="*/ 28939 w 496630"/>
              <a:gd name="connsiteY0" fmla="*/ 127003 h 381009"/>
              <a:gd name="connsiteX1" fmla="*/ 225792 w 496630"/>
              <a:gd name="connsiteY1" fmla="*/ 12700 h 381009"/>
              <a:gd name="connsiteX2" fmla="*/ 382327 w 496630"/>
              <a:gd name="connsiteY2" fmla="*/ 0 h 381009"/>
              <a:gd name="connsiteX3" fmla="*/ 496630 w 496630"/>
              <a:gd name="connsiteY3" fmla="*/ 117478 h 381009"/>
              <a:gd name="connsiteX4" fmla="*/ 382327 w 496630"/>
              <a:gd name="connsiteY4" fmla="*/ 381009 h 381009"/>
              <a:gd name="connsiteX5" fmla="*/ 117842 w 496630"/>
              <a:gd name="connsiteY5" fmla="*/ 374659 h 381009"/>
              <a:gd name="connsiteX6" fmla="*/ 364 w 496630"/>
              <a:gd name="connsiteY6" fmla="*/ 288931 h 381009"/>
              <a:gd name="connsiteX7" fmla="*/ 28939 w 496630"/>
              <a:gd name="connsiteY7" fmla="*/ 127003 h 381009"/>
              <a:gd name="connsiteX0" fmla="*/ 28939 w 496630"/>
              <a:gd name="connsiteY0" fmla="*/ 127003 h 381009"/>
              <a:gd name="connsiteX1" fmla="*/ 225792 w 496630"/>
              <a:gd name="connsiteY1" fmla="*/ 12700 h 381009"/>
              <a:gd name="connsiteX2" fmla="*/ 382327 w 496630"/>
              <a:gd name="connsiteY2" fmla="*/ 0 h 381009"/>
              <a:gd name="connsiteX3" fmla="*/ 496630 w 496630"/>
              <a:gd name="connsiteY3" fmla="*/ 117478 h 381009"/>
              <a:gd name="connsiteX4" fmla="*/ 382327 w 496630"/>
              <a:gd name="connsiteY4" fmla="*/ 381009 h 381009"/>
              <a:gd name="connsiteX5" fmla="*/ 117842 w 496630"/>
              <a:gd name="connsiteY5" fmla="*/ 374659 h 381009"/>
              <a:gd name="connsiteX6" fmla="*/ 364 w 496630"/>
              <a:gd name="connsiteY6" fmla="*/ 288931 h 381009"/>
              <a:gd name="connsiteX7" fmla="*/ 28939 w 496630"/>
              <a:gd name="connsiteY7" fmla="*/ 127003 h 381009"/>
              <a:gd name="connsiteX0" fmla="*/ 28939 w 490280"/>
              <a:gd name="connsiteY0" fmla="*/ 127003 h 381009"/>
              <a:gd name="connsiteX1" fmla="*/ 225792 w 490280"/>
              <a:gd name="connsiteY1" fmla="*/ 12700 h 381009"/>
              <a:gd name="connsiteX2" fmla="*/ 382327 w 490280"/>
              <a:gd name="connsiteY2" fmla="*/ 0 h 381009"/>
              <a:gd name="connsiteX3" fmla="*/ 490280 w 490280"/>
              <a:gd name="connsiteY3" fmla="*/ 127003 h 381009"/>
              <a:gd name="connsiteX4" fmla="*/ 382327 w 490280"/>
              <a:gd name="connsiteY4" fmla="*/ 381009 h 381009"/>
              <a:gd name="connsiteX5" fmla="*/ 117842 w 490280"/>
              <a:gd name="connsiteY5" fmla="*/ 374659 h 381009"/>
              <a:gd name="connsiteX6" fmla="*/ 364 w 490280"/>
              <a:gd name="connsiteY6" fmla="*/ 288931 h 381009"/>
              <a:gd name="connsiteX7" fmla="*/ 28939 w 490280"/>
              <a:gd name="connsiteY7" fmla="*/ 127003 h 381009"/>
              <a:gd name="connsiteX0" fmla="*/ 28939 w 496630"/>
              <a:gd name="connsiteY0" fmla="*/ 127003 h 381009"/>
              <a:gd name="connsiteX1" fmla="*/ 225792 w 496630"/>
              <a:gd name="connsiteY1" fmla="*/ 12700 h 381009"/>
              <a:gd name="connsiteX2" fmla="*/ 382327 w 496630"/>
              <a:gd name="connsiteY2" fmla="*/ 0 h 381009"/>
              <a:gd name="connsiteX3" fmla="*/ 496630 w 496630"/>
              <a:gd name="connsiteY3" fmla="*/ 146053 h 381009"/>
              <a:gd name="connsiteX4" fmla="*/ 382327 w 496630"/>
              <a:gd name="connsiteY4" fmla="*/ 381009 h 381009"/>
              <a:gd name="connsiteX5" fmla="*/ 117842 w 496630"/>
              <a:gd name="connsiteY5" fmla="*/ 374659 h 381009"/>
              <a:gd name="connsiteX6" fmla="*/ 364 w 496630"/>
              <a:gd name="connsiteY6" fmla="*/ 288931 h 381009"/>
              <a:gd name="connsiteX7" fmla="*/ 28939 w 496630"/>
              <a:gd name="connsiteY7" fmla="*/ 127003 h 381009"/>
              <a:gd name="connsiteX0" fmla="*/ 28939 w 496630"/>
              <a:gd name="connsiteY0" fmla="*/ 127003 h 381009"/>
              <a:gd name="connsiteX1" fmla="*/ 225792 w 496630"/>
              <a:gd name="connsiteY1" fmla="*/ 12700 h 381009"/>
              <a:gd name="connsiteX2" fmla="*/ 382327 w 496630"/>
              <a:gd name="connsiteY2" fmla="*/ 0 h 381009"/>
              <a:gd name="connsiteX3" fmla="*/ 496630 w 496630"/>
              <a:gd name="connsiteY3" fmla="*/ 146053 h 381009"/>
              <a:gd name="connsiteX4" fmla="*/ 382327 w 496630"/>
              <a:gd name="connsiteY4" fmla="*/ 381009 h 381009"/>
              <a:gd name="connsiteX5" fmla="*/ 117842 w 496630"/>
              <a:gd name="connsiteY5" fmla="*/ 374659 h 381009"/>
              <a:gd name="connsiteX6" fmla="*/ 364 w 496630"/>
              <a:gd name="connsiteY6" fmla="*/ 288931 h 381009"/>
              <a:gd name="connsiteX7" fmla="*/ 28939 w 496630"/>
              <a:gd name="connsiteY7" fmla="*/ 127003 h 381009"/>
              <a:gd name="connsiteX0" fmla="*/ 28939 w 496630"/>
              <a:gd name="connsiteY0" fmla="*/ 127003 h 374659"/>
              <a:gd name="connsiteX1" fmla="*/ 225792 w 496630"/>
              <a:gd name="connsiteY1" fmla="*/ 12700 h 374659"/>
              <a:gd name="connsiteX2" fmla="*/ 382327 w 496630"/>
              <a:gd name="connsiteY2" fmla="*/ 0 h 374659"/>
              <a:gd name="connsiteX3" fmla="*/ 496630 w 496630"/>
              <a:gd name="connsiteY3" fmla="*/ 146053 h 374659"/>
              <a:gd name="connsiteX4" fmla="*/ 337877 w 496630"/>
              <a:gd name="connsiteY4" fmla="*/ 307984 h 374659"/>
              <a:gd name="connsiteX5" fmla="*/ 117842 w 496630"/>
              <a:gd name="connsiteY5" fmla="*/ 374659 h 374659"/>
              <a:gd name="connsiteX6" fmla="*/ 364 w 496630"/>
              <a:gd name="connsiteY6" fmla="*/ 288931 h 374659"/>
              <a:gd name="connsiteX7" fmla="*/ 28939 w 496630"/>
              <a:gd name="connsiteY7" fmla="*/ 127003 h 374659"/>
              <a:gd name="connsiteX0" fmla="*/ 28939 w 496630"/>
              <a:gd name="connsiteY0" fmla="*/ 127003 h 374659"/>
              <a:gd name="connsiteX1" fmla="*/ 225792 w 496630"/>
              <a:gd name="connsiteY1" fmla="*/ 12700 h 374659"/>
              <a:gd name="connsiteX2" fmla="*/ 382327 w 496630"/>
              <a:gd name="connsiteY2" fmla="*/ 0 h 374659"/>
              <a:gd name="connsiteX3" fmla="*/ 496630 w 496630"/>
              <a:gd name="connsiteY3" fmla="*/ 146053 h 374659"/>
              <a:gd name="connsiteX4" fmla="*/ 363277 w 496630"/>
              <a:gd name="connsiteY4" fmla="*/ 371484 h 374659"/>
              <a:gd name="connsiteX5" fmla="*/ 117842 w 496630"/>
              <a:gd name="connsiteY5" fmla="*/ 374659 h 374659"/>
              <a:gd name="connsiteX6" fmla="*/ 364 w 496630"/>
              <a:gd name="connsiteY6" fmla="*/ 288931 h 374659"/>
              <a:gd name="connsiteX7" fmla="*/ 28939 w 496630"/>
              <a:gd name="connsiteY7" fmla="*/ 127003 h 374659"/>
              <a:gd name="connsiteX0" fmla="*/ 28939 w 496630"/>
              <a:gd name="connsiteY0" fmla="*/ 127003 h 374659"/>
              <a:gd name="connsiteX1" fmla="*/ 225792 w 496630"/>
              <a:gd name="connsiteY1" fmla="*/ 12700 h 374659"/>
              <a:gd name="connsiteX2" fmla="*/ 382327 w 496630"/>
              <a:gd name="connsiteY2" fmla="*/ 0 h 374659"/>
              <a:gd name="connsiteX3" fmla="*/ 496630 w 496630"/>
              <a:gd name="connsiteY3" fmla="*/ 146053 h 374659"/>
              <a:gd name="connsiteX4" fmla="*/ 363277 w 496630"/>
              <a:gd name="connsiteY4" fmla="*/ 371484 h 374659"/>
              <a:gd name="connsiteX5" fmla="*/ 117842 w 496630"/>
              <a:gd name="connsiteY5" fmla="*/ 374659 h 374659"/>
              <a:gd name="connsiteX6" fmla="*/ 364 w 496630"/>
              <a:gd name="connsiteY6" fmla="*/ 288931 h 374659"/>
              <a:gd name="connsiteX7" fmla="*/ 28939 w 496630"/>
              <a:gd name="connsiteY7" fmla="*/ 127003 h 374659"/>
              <a:gd name="connsiteX0" fmla="*/ 28939 w 496630"/>
              <a:gd name="connsiteY0" fmla="*/ 116132 h 363788"/>
              <a:gd name="connsiteX1" fmla="*/ 225792 w 496630"/>
              <a:gd name="connsiteY1" fmla="*/ 1829 h 363788"/>
              <a:gd name="connsiteX2" fmla="*/ 382327 w 496630"/>
              <a:gd name="connsiteY2" fmla="*/ 78029 h 363788"/>
              <a:gd name="connsiteX3" fmla="*/ 496630 w 496630"/>
              <a:gd name="connsiteY3" fmla="*/ 135182 h 363788"/>
              <a:gd name="connsiteX4" fmla="*/ 363277 w 496630"/>
              <a:gd name="connsiteY4" fmla="*/ 360613 h 363788"/>
              <a:gd name="connsiteX5" fmla="*/ 117842 w 496630"/>
              <a:gd name="connsiteY5" fmla="*/ 363788 h 363788"/>
              <a:gd name="connsiteX6" fmla="*/ 364 w 496630"/>
              <a:gd name="connsiteY6" fmla="*/ 278060 h 363788"/>
              <a:gd name="connsiteX7" fmla="*/ 28939 w 496630"/>
              <a:gd name="connsiteY7" fmla="*/ 116132 h 363788"/>
              <a:gd name="connsiteX0" fmla="*/ 28939 w 496630"/>
              <a:gd name="connsiteY0" fmla="*/ 116132 h 363788"/>
              <a:gd name="connsiteX1" fmla="*/ 225792 w 496630"/>
              <a:gd name="connsiteY1" fmla="*/ 1829 h 363788"/>
              <a:gd name="connsiteX2" fmla="*/ 426777 w 496630"/>
              <a:gd name="connsiteY2" fmla="*/ 46279 h 363788"/>
              <a:gd name="connsiteX3" fmla="*/ 496630 w 496630"/>
              <a:gd name="connsiteY3" fmla="*/ 135182 h 363788"/>
              <a:gd name="connsiteX4" fmla="*/ 363277 w 496630"/>
              <a:gd name="connsiteY4" fmla="*/ 360613 h 363788"/>
              <a:gd name="connsiteX5" fmla="*/ 117842 w 496630"/>
              <a:gd name="connsiteY5" fmla="*/ 363788 h 363788"/>
              <a:gd name="connsiteX6" fmla="*/ 364 w 496630"/>
              <a:gd name="connsiteY6" fmla="*/ 278060 h 363788"/>
              <a:gd name="connsiteX7" fmla="*/ 28939 w 496630"/>
              <a:gd name="connsiteY7" fmla="*/ 116132 h 363788"/>
              <a:gd name="connsiteX0" fmla="*/ 28939 w 496630"/>
              <a:gd name="connsiteY0" fmla="*/ 116132 h 363788"/>
              <a:gd name="connsiteX1" fmla="*/ 225792 w 496630"/>
              <a:gd name="connsiteY1" fmla="*/ 1829 h 363788"/>
              <a:gd name="connsiteX2" fmla="*/ 426777 w 496630"/>
              <a:gd name="connsiteY2" fmla="*/ 46279 h 363788"/>
              <a:gd name="connsiteX3" fmla="*/ 496630 w 496630"/>
              <a:gd name="connsiteY3" fmla="*/ 135182 h 363788"/>
              <a:gd name="connsiteX4" fmla="*/ 363277 w 496630"/>
              <a:gd name="connsiteY4" fmla="*/ 360613 h 363788"/>
              <a:gd name="connsiteX5" fmla="*/ 117842 w 496630"/>
              <a:gd name="connsiteY5" fmla="*/ 363788 h 363788"/>
              <a:gd name="connsiteX6" fmla="*/ 364 w 496630"/>
              <a:gd name="connsiteY6" fmla="*/ 278060 h 363788"/>
              <a:gd name="connsiteX7" fmla="*/ 28939 w 496630"/>
              <a:gd name="connsiteY7" fmla="*/ 116132 h 363788"/>
              <a:gd name="connsiteX0" fmla="*/ 28939 w 496630"/>
              <a:gd name="connsiteY0" fmla="*/ 88983 h 336639"/>
              <a:gd name="connsiteX1" fmla="*/ 222617 w 496630"/>
              <a:gd name="connsiteY1" fmla="*/ 15955 h 336639"/>
              <a:gd name="connsiteX2" fmla="*/ 426777 w 496630"/>
              <a:gd name="connsiteY2" fmla="*/ 19130 h 336639"/>
              <a:gd name="connsiteX3" fmla="*/ 496630 w 496630"/>
              <a:gd name="connsiteY3" fmla="*/ 108033 h 336639"/>
              <a:gd name="connsiteX4" fmla="*/ 363277 w 496630"/>
              <a:gd name="connsiteY4" fmla="*/ 333464 h 336639"/>
              <a:gd name="connsiteX5" fmla="*/ 117842 w 496630"/>
              <a:gd name="connsiteY5" fmla="*/ 336639 h 336639"/>
              <a:gd name="connsiteX6" fmla="*/ 364 w 496630"/>
              <a:gd name="connsiteY6" fmla="*/ 250911 h 336639"/>
              <a:gd name="connsiteX7" fmla="*/ 28939 w 496630"/>
              <a:gd name="connsiteY7" fmla="*/ 88983 h 336639"/>
              <a:gd name="connsiteX0" fmla="*/ 28939 w 496630"/>
              <a:gd name="connsiteY0" fmla="*/ 113562 h 361218"/>
              <a:gd name="connsiteX1" fmla="*/ 228967 w 496630"/>
              <a:gd name="connsiteY1" fmla="*/ 2434 h 361218"/>
              <a:gd name="connsiteX2" fmla="*/ 426777 w 496630"/>
              <a:gd name="connsiteY2" fmla="*/ 43709 h 361218"/>
              <a:gd name="connsiteX3" fmla="*/ 496630 w 496630"/>
              <a:gd name="connsiteY3" fmla="*/ 132612 h 361218"/>
              <a:gd name="connsiteX4" fmla="*/ 363277 w 496630"/>
              <a:gd name="connsiteY4" fmla="*/ 358043 h 361218"/>
              <a:gd name="connsiteX5" fmla="*/ 117842 w 496630"/>
              <a:gd name="connsiteY5" fmla="*/ 361218 h 361218"/>
              <a:gd name="connsiteX6" fmla="*/ 364 w 496630"/>
              <a:gd name="connsiteY6" fmla="*/ 275490 h 361218"/>
              <a:gd name="connsiteX7" fmla="*/ 28939 w 496630"/>
              <a:gd name="connsiteY7" fmla="*/ 113562 h 361218"/>
              <a:gd name="connsiteX0" fmla="*/ 29004 w 496695"/>
              <a:gd name="connsiteY0" fmla="*/ 113562 h 361218"/>
              <a:gd name="connsiteX1" fmla="*/ 229032 w 496695"/>
              <a:gd name="connsiteY1" fmla="*/ 2434 h 361218"/>
              <a:gd name="connsiteX2" fmla="*/ 426842 w 496695"/>
              <a:gd name="connsiteY2" fmla="*/ 43709 h 361218"/>
              <a:gd name="connsiteX3" fmla="*/ 496695 w 496695"/>
              <a:gd name="connsiteY3" fmla="*/ 132612 h 361218"/>
              <a:gd name="connsiteX4" fmla="*/ 363342 w 496695"/>
              <a:gd name="connsiteY4" fmla="*/ 358043 h 361218"/>
              <a:gd name="connsiteX5" fmla="*/ 117907 w 496695"/>
              <a:gd name="connsiteY5" fmla="*/ 361218 h 361218"/>
              <a:gd name="connsiteX6" fmla="*/ 429 w 496695"/>
              <a:gd name="connsiteY6" fmla="*/ 275490 h 361218"/>
              <a:gd name="connsiteX7" fmla="*/ 29004 w 496695"/>
              <a:gd name="connsiteY7" fmla="*/ 113562 h 361218"/>
              <a:gd name="connsiteX0" fmla="*/ 29017 w 496708"/>
              <a:gd name="connsiteY0" fmla="*/ 113562 h 361218"/>
              <a:gd name="connsiteX1" fmla="*/ 229045 w 496708"/>
              <a:gd name="connsiteY1" fmla="*/ 2434 h 361218"/>
              <a:gd name="connsiteX2" fmla="*/ 426855 w 496708"/>
              <a:gd name="connsiteY2" fmla="*/ 43709 h 361218"/>
              <a:gd name="connsiteX3" fmla="*/ 496708 w 496708"/>
              <a:gd name="connsiteY3" fmla="*/ 132612 h 361218"/>
              <a:gd name="connsiteX4" fmla="*/ 363355 w 496708"/>
              <a:gd name="connsiteY4" fmla="*/ 358043 h 361218"/>
              <a:gd name="connsiteX5" fmla="*/ 117920 w 496708"/>
              <a:gd name="connsiteY5" fmla="*/ 361218 h 361218"/>
              <a:gd name="connsiteX6" fmla="*/ 442 w 496708"/>
              <a:gd name="connsiteY6" fmla="*/ 275490 h 361218"/>
              <a:gd name="connsiteX7" fmla="*/ 29017 w 496708"/>
              <a:gd name="connsiteY7" fmla="*/ 113562 h 361218"/>
              <a:gd name="connsiteX0" fmla="*/ 29017 w 496708"/>
              <a:gd name="connsiteY0" fmla="*/ 112538 h 360194"/>
              <a:gd name="connsiteX1" fmla="*/ 229045 w 496708"/>
              <a:gd name="connsiteY1" fmla="*/ 1410 h 360194"/>
              <a:gd name="connsiteX2" fmla="*/ 426855 w 496708"/>
              <a:gd name="connsiteY2" fmla="*/ 42685 h 360194"/>
              <a:gd name="connsiteX3" fmla="*/ 496708 w 496708"/>
              <a:gd name="connsiteY3" fmla="*/ 131588 h 360194"/>
              <a:gd name="connsiteX4" fmla="*/ 363355 w 496708"/>
              <a:gd name="connsiteY4" fmla="*/ 357019 h 360194"/>
              <a:gd name="connsiteX5" fmla="*/ 117920 w 496708"/>
              <a:gd name="connsiteY5" fmla="*/ 360194 h 360194"/>
              <a:gd name="connsiteX6" fmla="*/ 442 w 496708"/>
              <a:gd name="connsiteY6" fmla="*/ 274466 h 360194"/>
              <a:gd name="connsiteX7" fmla="*/ 29017 w 496708"/>
              <a:gd name="connsiteY7" fmla="*/ 112538 h 360194"/>
              <a:gd name="connsiteX0" fmla="*/ 29017 w 496708"/>
              <a:gd name="connsiteY0" fmla="*/ 112538 h 360194"/>
              <a:gd name="connsiteX1" fmla="*/ 229045 w 496708"/>
              <a:gd name="connsiteY1" fmla="*/ 1410 h 360194"/>
              <a:gd name="connsiteX2" fmla="*/ 426855 w 496708"/>
              <a:gd name="connsiteY2" fmla="*/ 42685 h 360194"/>
              <a:gd name="connsiteX3" fmla="*/ 496708 w 496708"/>
              <a:gd name="connsiteY3" fmla="*/ 131588 h 360194"/>
              <a:gd name="connsiteX4" fmla="*/ 363355 w 496708"/>
              <a:gd name="connsiteY4" fmla="*/ 357019 h 360194"/>
              <a:gd name="connsiteX5" fmla="*/ 117920 w 496708"/>
              <a:gd name="connsiteY5" fmla="*/ 360194 h 360194"/>
              <a:gd name="connsiteX6" fmla="*/ 442 w 496708"/>
              <a:gd name="connsiteY6" fmla="*/ 274466 h 360194"/>
              <a:gd name="connsiteX7" fmla="*/ 29017 w 496708"/>
              <a:gd name="connsiteY7" fmla="*/ 112538 h 360194"/>
              <a:gd name="connsiteX0" fmla="*/ 29017 w 496708"/>
              <a:gd name="connsiteY0" fmla="*/ 112538 h 360194"/>
              <a:gd name="connsiteX1" fmla="*/ 229045 w 496708"/>
              <a:gd name="connsiteY1" fmla="*/ 1410 h 360194"/>
              <a:gd name="connsiteX2" fmla="*/ 426855 w 496708"/>
              <a:gd name="connsiteY2" fmla="*/ 42685 h 360194"/>
              <a:gd name="connsiteX3" fmla="*/ 496708 w 496708"/>
              <a:gd name="connsiteY3" fmla="*/ 131588 h 360194"/>
              <a:gd name="connsiteX4" fmla="*/ 363355 w 496708"/>
              <a:gd name="connsiteY4" fmla="*/ 357019 h 360194"/>
              <a:gd name="connsiteX5" fmla="*/ 117920 w 496708"/>
              <a:gd name="connsiteY5" fmla="*/ 360194 h 360194"/>
              <a:gd name="connsiteX6" fmla="*/ 442 w 496708"/>
              <a:gd name="connsiteY6" fmla="*/ 274466 h 360194"/>
              <a:gd name="connsiteX7" fmla="*/ 29017 w 496708"/>
              <a:gd name="connsiteY7" fmla="*/ 112538 h 360194"/>
              <a:gd name="connsiteX0" fmla="*/ 29017 w 496708"/>
              <a:gd name="connsiteY0" fmla="*/ 112538 h 365775"/>
              <a:gd name="connsiteX1" fmla="*/ 229045 w 496708"/>
              <a:gd name="connsiteY1" fmla="*/ 1410 h 365775"/>
              <a:gd name="connsiteX2" fmla="*/ 426855 w 496708"/>
              <a:gd name="connsiteY2" fmla="*/ 42685 h 365775"/>
              <a:gd name="connsiteX3" fmla="*/ 496708 w 496708"/>
              <a:gd name="connsiteY3" fmla="*/ 131588 h 365775"/>
              <a:gd name="connsiteX4" fmla="*/ 363355 w 496708"/>
              <a:gd name="connsiteY4" fmla="*/ 357019 h 365775"/>
              <a:gd name="connsiteX5" fmla="*/ 117920 w 496708"/>
              <a:gd name="connsiteY5" fmla="*/ 360194 h 365775"/>
              <a:gd name="connsiteX6" fmla="*/ 442 w 496708"/>
              <a:gd name="connsiteY6" fmla="*/ 274466 h 365775"/>
              <a:gd name="connsiteX7" fmla="*/ 29017 w 496708"/>
              <a:gd name="connsiteY7" fmla="*/ 112538 h 365775"/>
              <a:gd name="connsiteX0" fmla="*/ 29017 w 496708"/>
              <a:gd name="connsiteY0" fmla="*/ 112538 h 372111"/>
              <a:gd name="connsiteX1" fmla="*/ 229045 w 496708"/>
              <a:gd name="connsiteY1" fmla="*/ 1410 h 372111"/>
              <a:gd name="connsiteX2" fmla="*/ 426855 w 496708"/>
              <a:gd name="connsiteY2" fmla="*/ 42685 h 372111"/>
              <a:gd name="connsiteX3" fmla="*/ 496708 w 496708"/>
              <a:gd name="connsiteY3" fmla="*/ 131588 h 372111"/>
              <a:gd name="connsiteX4" fmla="*/ 363355 w 496708"/>
              <a:gd name="connsiteY4" fmla="*/ 357019 h 372111"/>
              <a:gd name="connsiteX5" fmla="*/ 117920 w 496708"/>
              <a:gd name="connsiteY5" fmla="*/ 360194 h 372111"/>
              <a:gd name="connsiteX6" fmla="*/ 442 w 496708"/>
              <a:gd name="connsiteY6" fmla="*/ 274466 h 372111"/>
              <a:gd name="connsiteX7" fmla="*/ 29017 w 496708"/>
              <a:gd name="connsiteY7" fmla="*/ 112538 h 372111"/>
              <a:gd name="connsiteX0" fmla="*/ 31121 w 498812"/>
              <a:gd name="connsiteY0" fmla="*/ 112538 h 372111"/>
              <a:gd name="connsiteX1" fmla="*/ 231149 w 498812"/>
              <a:gd name="connsiteY1" fmla="*/ 1410 h 372111"/>
              <a:gd name="connsiteX2" fmla="*/ 428959 w 498812"/>
              <a:gd name="connsiteY2" fmla="*/ 42685 h 372111"/>
              <a:gd name="connsiteX3" fmla="*/ 498812 w 498812"/>
              <a:gd name="connsiteY3" fmla="*/ 131588 h 372111"/>
              <a:gd name="connsiteX4" fmla="*/ 365459 w 498812"/>
              <a:gd name="connsiteY4" fmla="*/ 357019 h 372111"/>
              <a:gd name="connsiteX5" fmla="*/ 120024 w 498812"/>
              <a:gd name="connsiteY5" fmla="*/ 360194 h 372111"/>
              <a:gd name="connsiteX6" fmla="*/ 429 w 498812"/>
              <a:gd name="connsiteY6" fmla="*/ 289283 h 372111"/>
              <a:gd name="connsiteX7" fmla="*/ 31121 w 498812"/>
              <a:gd name="connsiteY7" fmla="*/ 112538 h 372111"/>
              <a:gd name="connsiteX0" fmla="*/ 31121 w 498812"/>
              <a:gd name="connsiteY0" fmla="*/ 112538 h 372111"/>
              <a:gd name="connsiteX1" fmla="*/ 231149 w 498812"/>
              <a:gd name="connsiteY1" fmla="*/ 1410 h 372111"/>
              <a:gd name="connsiteX2" fmla="*/ 428959 w 498812"/>
              <a:gd name="connsiteY2" fmla="*/ 42685 h 372111"/>
              <a:gd name="connsiteX3" fmla="*/ 498812 w 498812"/>
              <a:gd name="connsiteY3" fmla="*/ 131588 h 372111"/>
              <a:gd name="connsiteX4" fmla="*/ 365459 w 498812"/>
              <a:gd name="connsiteY4" fmla="*/ 357019 h 372111"/>
              <a:gd name="connsiteX5" fmla="*/ 120024 w 498812"/>
              <a:gd name="connsiteY5" fmla="*/ 360194 h 372111"/>
              <a:gd name="connsiteX6" fmla="*/ 429 w 498812"/>
              <a:gd name="connsiteY6" fmla="*/ 289283 h 372111"/>
              <a:gd name="connsiteX7" fmla="*/ 31121 w 498812"/>
              <a:gd name="connsiteY7" fmla="*/ 112538 h 372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8812" h="372111">
                <a:moveTo>
                  <a:pt x="31121" y="112538"/>
                </a:moveTo>
                <a:cubicBezTo>
                  <a:pt x="40646" y="-20959"/>
                  <a:pt x="196077" y="1410"/>
                  <a:pt x="231149" y="1410"/>
                </a:cubicBezTo>
                <a:cubicBezTo>
                  <a:pt x="321427" y="1410"/>
                  <a:pt x="262481" y="87135"/>
                  <a:pt x="428959" y="42685"/>
                </a:cubicBezTo>
                <a:cubicBezTo>
                  <a:pt x="464031" y="42685"/>
                  <a:pt x="498812" y="64766"/>
                  <a:pt x="498812" y="131588"/>
                </a:cubicBezTo>
                <a:cubicBezTo>
                  <a:pt x="470237" y="239539"/>
                  <a:pt x="476215" y="244306"/>
                  <a:pt x="365459" y="357019"/>
                </a:cubicBezTo>
                <a:cubicBezTo>
                  <a:pt x="287881" y="379244"/>
                  <a:pt x="210303" y="373952"/>
                  <a:pt x="120024" y="360194"/>
                </a:cubicBezTo>
                <a:cubicBezTo>
                  <a:pt x="84952" y="360194"/>
                  <a:pt x="429" y="324355"/>
                  <a:pt x="429" y="289283"/>
                </a:cubicBezTo>
                <a:cubicBezTo>
                  <a:pt x="-5921" y="225782"/>
                  <a:pt x="60755" y="225782"/>
                  <a:pt x="31121" y="112538"/>
                </a:cubicBezTo>
                <a:close/>
              </a:path>
            </a:pathLst>
          </a:custGeom>
          <a:solidFill>
            <a:schemeClr val="accent4"/>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000" b="0" dirty="0">
                <a:solidFill>
                  <a:schemeClr val="tx1"/>
                </a:solidFill>
                <a:latin typeface="Calibri" panose="020F0502020204030204" pitchFamily="34" charset="0"/>
              </a:rPr>
              <a:t>PARPI</a:t>
            </a:r>
          </a:p>
        </p:txBody>
      </p:sp>
      <p:sp>
        <p:nvSpPr>
          <p:cNvPr id="138" name="Rectangle: Rounded Corners 89">
            <a:extLst>
              <a:ext uri="{FF2B5EF4-FFF2-40B4-BE49-F238E27FC236}">
                <a16:creationId xmlns:a16="http://schemas.microsoft.com/office/drawing/2014/main" id="{B49A765E-00A0-4068-A834-BA22E37C097D}"/>
              </a:ext>
            </a:extLst>
          </p:cNvPr>
          <p:cNvSpPr/>
          <p:nvPr/>
        </p:nvSpPr>
        <p:spPr bwMode="auto">
          <a:xfrm>
            <a:off x="2369206" y="2781470"/>
            <a:ext cx="498812" cy="372111"/>
          </a:xfrm>
          <a:custGeom>
            <a:avLst/>
            <a:gdLst>
              <a:gd name="connsiteX0" fmla="*/ 0 w 397841"/>
              <a:gd name="connsiteY0" fmla="*/ 63503 h 381009"/>
              <a:gd name="connsiteX1" fmla="*/ 63503 w 397841"/>
              <a:gd name="connsiteY1" fmla="*/ 0 h 381009"/>
              <a:gd name="connsiteX2" fmla="*/ 334338 w 397841"/>
              <a:gd name="connsiteY2" fmla="*/ 0 h 381009"/>
              <a:gd name="connsiteX3" fmla="*/ 397841 w 397841"/>
              <a:gd name="connsiteY3" fmla="*/ 63503 h 381009"/>
              <a:gd name="connsiteX4" fmla="*/ 397841 w 397841"/>
              <a:gd name="connsiteY4" fmla="*/ 317506 h 381009"/>
              <a:gd name="connsiteX5" fmla="*/ 334338 w 397841"/>
              <a:gd name="connsiteY5" fmla="*/ 381009 h 381009"/>
              <a:gd name="connsiteX6" fmla="*/ 63503 w 397841"/>
              <a:gd name="connsiteY6" fmla="*/ 381009 h 381009"/>
              <a:gd name="connsiteX7" fmla="*/ 0 w 397841"/>
              <a:gd name="connsiteY7" fmla="*/ 317506 h 381009"/>
              <a:gd name="connsiteX8" fmla="*/ 0 w 397841"/>
              <a:gd name="connsiteY8" fmla="*/ 63503 h 381009"/>
              <a:gd name="connsiteX0" fmla="*/ 0 w 397841"/>
              <a:gd name="connsiteY0" fmla="*/ 63503 h 381009"/>
              <a:gd name="connsiteX1" fmla="*/ 142878 w 397841"/>
              <a:gd name="connsiteY1" fmla="*/ 53975 h 381009"/>
              <a:gd name="connsiteX2" fmla="*/ 334338 w 397841"/>
              <a:gd name="connsiteY2" fmla="*/ 0 h 381009"/>
              <a:gd name="connsiteX3" fmla="*/ 397841 w 397841"/>
              <a:gd name="connsiteY3" fmla="*/ 63503 h 381009"/>
              <a:gd name="connsiteX4" fmla="*/ 397841 w 397841"/>
              <a:gd name="connsiteY4" fmla="*/ 317506 h 381009"/>
              <a:gd name="connsiteX5" fmla="*/ 334338 w 397841"/>
              <a:gd name="connsiteY5" fmla="*/ 381009 h 381009"/>
              <a:gd name="connsiteX6" fmla="*/ 63503 w 397841"/>
              <a:gd name="connsiteY6" fmla="*/ 381009 h 381009"/>
              <a:gd name="connsiteX7" fmla="*/ 0 w 397841"/>
              <a:gd name="connsiteY7" fmla="*/ 317506 h 381009"/>
              <a:gd name="connsiteX8" fmla="*/ 0 w 397841"/>
              <a:gd name="connsiteY8" fmla="*/ 63503 h 381009"/>
              <a:gd name="connsiteX0" fmla="*/ 0 w 397841"/>
              <a:gd name="connsiteY0" fmla="*/ 63503 h 381009"/>
              <a:gd name="connsiteX1" fmla="*/ 177803 w 397841"/>
              <a:gd name="connsiteY1" fmla="*/ 12700 h 381009"/>
              <a:gd name="connsiteX2" fmla="*/ 334338 w 397841"/>
              <a:gd name="connsiteY2" fmla="*/ 0 h 381009"/>
              <a:gd name="connsiteX3" fmla="*/ 397841 w 397841"/>
              <a:gd name="connsiteY3" fmla="*/ 63503 h 381009"/>
              <a:gd name="connsiteX4" fmla="*/ 397841 w 397841"/>
              <a:gd name="connsiteY4" fmla="*/ 317506 h 381009"/>
              <a:gd name="connsiteX5" fmla="*/ 334338 w 397841"/>
              <a:gd name="connsiteY5" fmla="*/ 381009 h 381009"/>
              <a:gd name="connsiteX6" fmla="*/ 63503 w 397841"/>
              <a:gd name="connsiteY6" fmla="*/ 381009 h 381009"/>
              <a:gd name="connsiteX7" fmla="*/ 0 w 397841"/>
              <a:gd name="connsiteY7" fmla="*/ 317506 h 381009"/>
              <a:gd name="connsiteX8" fmla="*/ 0 w 397841"/>
              <a:gd name="connsiteY8" fmla="*/ 63503 h 381009"/>
              <a:gd name="connsiteX0" fmla="*/ 0 w 416891"/>
              <a:gd name="connsiteY0" fmla="*/ 127003 h 381009"/>
              <a:gd name="connsiteX1" fmla="*/ 196853 w 416891"/>
              <a:gd name="connsiteY1" fmla="*/ 12700 h 381009"/>
              <a:gd name="connsiteX2" fmla="*/ 353388 w 416891"/>
              <a:gd name="connsiteY2" fmla="*/ 0 h 381009"/>
              <a:gd name="connsiteX3" fmla="*/ 416891 w 416891"/>
              <a:gd name="connsiteY3" fmla="*/ 63503 h 381009"/>
              <a:gd name="connsiteX4" fmla="*/ 416891 w 416891"/>
              <a:gd name="connsiteY4" fmla="*/ 317506 h 381009"/>
              <a:gd name="connsiteX5" fmla="*/ 353388 w 416891"/>
              <a:gd name="connsiteY5" fmla="*/ 381009 h 381009"/>
              <a:gd name="connsiteX6" fmla="*/ 82553 w 416891"/>
              <a:gd name="connsiteY6" fmla="*/ 381009 h 381009"/>
              <a:gd name="connsiteX7" fmla="*/ 19050 w 416891"/>
              <a:gd name="connsiteY7" fmla="*/ 317506 h 381009"/>
              <a:gd name="connsiteX8" fmla="*/ 0 w 416891"/>
              <a:gd name="connsiteY8" fmla="*/ 127003 h 381009"/>
              <a:gd name="connsiteX0" fmla="*/ 0 w 416891"/>
              <a:gd name="connsiteY0" fmla="*/ 127003 h 381009"/>
              <a:gd name="connsiteX1" fmla="*/ 196853 w 416891"/>
              <a:gd name="connsiteY1" fmla="*/ 12700 h 381009"/>
              <a:gd name="connsiteX2" fmla="*/ 353388 w 416891"/>
              <a:gd name="connsiteY2" fmla="*/ 0 h 381009"/>
              <a:gd name="connsiteX3" fmla="*/ 416891 w 416891"/>
              <a:gd name="connsiteY3" fmla="*/ 63503 h 381009"/>
              <a:gd name="connsiteX4" fmla="*/ 416891 w 416891"/>
              <a:gd name="connsiteY4" fmla="*/ 317506 h 381009"/>
              <a:gd name="connsiteX5" fmla="*/ 353388 w 416891"/>
              <a:gd name="connsiteY5" fmla="*/ 381009 h 381009"/>
              <a:gd name="connsiteX6" fmla="*/ 82553 w 416891"/>
              <a:gd name="connsiteY6" fmla="*/ 381009 h 381009"/>
              <a:gd name="connsiteX7" fmla="*/ 19050 w 416891"/>
              <a:gd name="connsiteY7" fmla="*/ 317506 h 381009"/>
              <a:gd name="connsiteX8" fmla="*/ 0 w 416891"/>
              <a:gd name="connsiteY8" fmla="*/ 127003 h 381009"/>
              <a:gd name="connsiteX0" fmla="*/ 0 w 416891"/>
              <a:gd name="connsiteY0" fmla="*/ 127003 h 381009"/>
              <a:gd name="connsiteX1" fmla="*/ 196853 w 416891"/>
              <a:gd name="connsiteY1" fmla="*/ 12700 h 381009"/>
              <a:gd name="connsiteX2" fmla="*/ 353388 w 416891"/>
              <a:gd name="connsiteY2" fmla="*/ 0 h 381009"/>
              <a:gd name="connsiteX3" fmla="*/ 416891 w 416891"/>
              <a:gd name="connsiteY3" fmla="*/ 63503 h 381009"/>
              <a:gd name="connsiteX4" fmla="*/ 416891 w 416891"/>
              <a:gd name="connsiteY4" fmla="*/ 317506 h 381009"/>
              <a:gd name="connsiteX5" fmla="*/ 353388 w 416891"/>
              <a:gd name="connsiteY5" fmla="*/ 381009 h 381009"/>
              <a:gd name="connsiteX6" fmla="*/ 82553 w 416891"/>
              <a:gd name="connsiteY6" fmla="*/ 381009 h 381009"/>
              <a:gd name="connsiteX7" fmla="*/ 19050 w 416891"/>
              <a:gd name="connsiteY7" fmla="*/ 317506 h 381009"/>
              <a:gd name="connsiteX8" fmla="*/ 0 w 416891"/>
              <a:gd name="connsiteY8" fmla="*/ 127003 h 381009"/>
              <a:gd name="connsiteX0" fmla="*/ 28939 w 445830"/>
              <a:gd name="connsiteY0" fmla="*/ 127003 h 381009"/>
              <a:gd name="connsiteX1" fmla="*/ 225792 w 445830"/>
              <a:gd name="connsiteY1" fmla="*/ 12700 h 381009"/>
              <a:gd name="connsiteX2" fmla="*/ 382327 w 445830"/>
              <a:gd name="connsiteY2" fmla="*/ 0 h 381009"/>
              <a:gd name="connsiteX3" fmla="*/ 445830 w 445830"/>
              <a:gd name="connsiteY3" fmla="*/ 63503 h 381009"/>
              <a:gd name="connsiteX4" fmla="*/ 445830 w 445830"/>
              <a:gd name="connsiteY4" fmla="*/ 317506 h 381009"/>
              <a:gd name="connsiteX5" fmla="*/ 382327 w 445830"/>
              <a:gd name="connsiteY5" fmla="*/ 381009 h 381009"/>
              <a:gd name="connsiteX6" fmla="*/ 111492 w 445830"/>
              <a:gd name="connsiteY6" fmla="*/ 381009 h 381009"/>
              <a:gd name="connsiteX7" fmla="*/ 364 w 445830"/>
              <a:gd name="connsiteY7" fmla="*/ 288931 h 381009"/>
              <a:gd name="connsiteX8" fmla="*/ 28939 w 445830"/>
              <a:gd name="connsiteY8" fmla="*/ 127003 h 381009"/>
              <a:gd name="connsiteX0" fmla="*/ 28939 w 445830"/>
              <a:gd name="connsiteY0" fmla="*/ 127003 h 381009"/>
              <a:gd name="connsiteX1" fmla="*/ 225792 w 445830"/>
              <a:gd name="connsiteY1" fmla="*/ 12700 h 381009"/>
              <a:gd name="connsiteX2" fmla="*/ 382327 w 445830"/>
              <a:gd name="connsiteY2" fmla="*/ 0 h 381009"/>
              <a:gd name="connsiteX3" fmla="*/ 445830 w 445830"/>
              <a:gd name="connsiteY3" fmla="*/ 63503 h 381009"/>
              <a:gd name="connsiteX4" fmla="*/ 445830 w 445830"/>
              <a:gd name="connsiteY4" fmla="*/ 317506 h 381009"/>
              <a:gd name="connsiteX5" fmla="*/ 382327 w 445830"/>
              <a:gd name="connsiteY5" fmla="*/ 381009 h 381009"/>
              <a:gd name="connsiteX6" fmla="*/ 127367 w 445830"/>
              <a:gd name="connsiteY6" fmla="*/ 285759 h 381009"/>
              <a:gd name="connsiteX7" fmla="*/ 364 w 445830"/>
              <a:gd name="connsiteY7" fmla="*/ 288931 h 381009"/>
              <a:gd name="connsiteX8" fmla="*/ 28939 w 445830"/>
              <a:gd name="connsiteY8" fmla="*/ 127003 h 381009"/>
              <a:gd name="connsiteX0" fmla="*/ 28939 w 445830"/>
              <a:gd name="connsiteY0" fmla="*/ 127003 h 381009"/>
              <a:gd name="connsiteX1" fmla="*/ 225792 w 445830"/>
              <a:gd name="connsiteY1" fmla="*/ 12700 h 381009"/>
              <a:gd name="connsiteX2" fmla="*/ 382327 w 445830"/>
              <a:gd name="connsiteY2" fmla="*/ 0 h 381009"/>
              <a:gd name="connsiteX3" fmla="*/ 445830 w 445830"/>
              <a:gd name="connsiteY3" fmla="*/ 63503 h 381009"/>
              <a:gd name="connsiteX4" fmla="*/ 445830 w 445830"/>
              <a:gd name="connsiteY4" fmla="*/ 317506 h 381009"/>
              <a:gd name="connsiteX5" fmla="*/ 382327 w 445830"/>
              <a:gd name="connsiteY5" fmla="*/ 381009 h 381009"/>
              <a:gd name="connsiteX6" fmla="*/ 117842 w 445830"/>
              <a:gd name="connsiteY6" fmla="*/ 374659 h 381009"/>
              <a:gd name="connsiteX7" fmla="*/ 364 w 445830"/>
              <a:gd name="connsiteY7" fmla="*/ 288931 h 381009"/>
              <a:gd name="connsiteX8" fmla="*/ 28939 w 445830"/>
              <a:gd name="connsiteY8" fmla="*/ 127003 h 381009"/>
              <a:gd name="connsiteX0" fmla="*/ 28939 w 445830"/>
              <a:gd name="connsiteY0" fmla="*/ 127003 h 381009"/>
              <a:gd name="connsiteX1" fmla="*/ 225792 w 445830"/>
              <a:gd name="connsiteY1" fmla="*/ 12700 h 381009"/>
              <a:gd name="connsiteX2" fmla="*/ 382327 w 445830"/>
              <a:gd name="connsiteY2" fmla="*/ 0 h 381009"/>
              <a:gd name="connsiteX3" fmla="*/ 445830 w 445830"/>
              <a:gd name="connsiteY3" fmla="*/ 63503 h 381009"/>
              <a:gd name="connsiteX4" fmla="*/ 445830 w 445830"/>
              <a:gd name="connsiteY4" fmla="*/ 317506 h 381009"/>
              <a:gd name="connsiteX5" fmla="*/ 382327 w 445830"/>
              <a:gd name="connsiteY5" fmla="*/ 381009 h 381009"/>
              <a:gd name="connsiteX6" fmla="*/ 117842 w 445830"/>
              <a:gd name="connsiteY6" fmla="*/ 374659 h 381009"/>
              <a:gd name="connsiteX7" fmla="*/ 364 w 445830"/>
              <a:gd name="connsiteY7" fmla="*/ 288931 h 381009"/>
              <a:gd name="connsiteX8" fmla="*/ 28939 w 445830"/>
              <a:gd name="connsiteY8" fmla="*/ 127003 h 381009"/>
              <a:gd name="connsiteX0" fmla="*/ 28939 w 445830"/>
              <a:gd name="connsiteY0" fmla="*/ 127003 h 381009"/>
              <a:gd name="connsiteX1" fmla="*/ 225792 w 445830"/>
              <a:gd name="connsiteY1" fmla="*/ 12700 h 381009"/>
              <a:gd name="connsiteX2" fmla="*/ 382327 w 445830"/>
              <a:gd name="connsiteY2" fmla="*/ 0 h 381009"/>
              <a:gd name="connsiteX3" fmla="*/ 445830 w 445830"/>
              <a:gd name="connsiteY3" fmla="*/ 63503 h 381009"/>
              <a:gd name="connsiteX4" fmla="*/ 445830 w 445830"/>
              <a:gd name="connsiteY4" fmla="*/ 317506 h 381009"/>
              <a:gd name="connsiteX5" fmla="*/ 382327 w 445830"/>
              <a:gd name="connsiteY5" fmla="*/ 381009 h 381009"/>
              <a:gd name="connsiteX6" fmla="*/ 117842 w 445830"/>
              <a:gd name="connsiteY6" fmla="*/ 374659 h 381009"/>
              <a:gd name="connsiteX7" fmla="*/ 364 w 445830"/>
              <a:gd name="connsiteY7" fmla="*/ 288931 h 381009"/>
              <a:gd name="connsiteX8" fmla="*/ 28939 w 445830"/>
              <a:gd name="connsiteY8" fmla="*/ 127003 h 381009"/>
              <a:gd name="connsiteX0" fmla="*/ 28939 w 445830"/>
              <a:gd name="connsiteY0" fmla="*/ 127003 h 381009"/>
              <a:gd name="connsiteX1" fmla="*/ 225792 w 445830"/>
              <a:gd name="connsiteY1" fmla="*/ 12700 h 381009"/>
              <a:gd name="connsiteX2" fmla="*/ 382327 w 445830"/>
              <a:gd name="connsiteY2" fmla="*/ 0 h 381009"/>
              <a:gd name="connsiteX3" fmla="*/ 445830 w 445830"/>
              <a:gd name="connsiteY3" fmla="*/ 63503 h 381009"/>
              <a:gd name="connsiteX4" fmla="*/ 414080 w 445830"/>
              <a:gd name="connsiteY4" fmla="*/ 285756 h 381009"/>
              <a:gd name="connsiteX5" fmla="*/ 382327 w 445830"/>
              <a:gd name="connsiteY5" fmla="*/ 381009 h 381009"/>
              <a:gd name="connsiteX6" fmla="*/ 117842 w 445830"/>
              <a:gd name="connsiteY6" fmla="*/ 374659 h 381009"/>
              <a:gd name="connsiteX7" fmla="*/ 364 w 445830"/>
              <a:gd name="connsiteY7" fmla="*/ 288931 h 381009"/>
              <a:gd name="connsiteX8" fmla="*/ 28939 w 445830"/>
              <a:gd name="connsiteY8" fmla="*/ 127003 h 381009"/>
              <a:gd name="connsiteX0" fmla="*/ 28939 w 454346"/>
              <a:gd name="connsiteY0" fmla="*/ 127003 h 381009"/>
              <a:gd name="connsiteX1" fmla="*/ 225792 w 454346"/>
              <a:gd name="connsiteY1" fmla="*/ 12700 h 381009"/>
              <a:gd name="connsiteX2" fmla="*/ 382327 w 454346"/>
              <a:gd name="connsiteY2" fmla="*/ 0 h 381009"/>
              <a:gd name="connsiteX3" fmla="*/ 445830 w 454346"/>
              <a:gd name="connsiteY3" fmla="*/ 63503 h 381009"/>
              <a:gd name="connsiteX4" fmla="*/ 414080 w 454346"/>
              <a:gd name="connsiteY4" fmla="*/ 285756 h 381009"/>
              <a:gd name="connsiteX5" fmla="*/ 382327 w 454346"/>
              <a:gd name="connsiteY5" fmla="*/ 381009 h 381009"/>
              <a:gd name="connsiteX6" fmla="*/ 117842 w 454346"/>
              <a:gd name="connsiteY6" fmla="*/ 374659 h 381009"/>
              <a:gd name="connsiteX7" fmla="*/ 364 w 454346"/>
              <a:gd name="connsiteY7" fmla="*/ 288931 h 381009"/>
              <a:gd name="connsiteX8" fmla="*/ 28939 w 454346"/>
              <a:gd name="connsiteY8" fmla="*/ 127003 h 381009"/>
              <a:gd name="connsiteX0" fmla="*/ 28939 w 496630"/>
              <a:gd name="connsiteY0" fmla="*/ 127003 h 381009"/>
              <a:gd name="connsiteX1" fmla="*/ 225792 w 496630"/>
              <a:gd name="connsiteY1" fmla="*/ 12700 h 381009"/>
              <a:gd name="connsiteX2" fmla="*/ 382327 w 496630"/>
              <a:gd name="connsiteY2" fmla="*/ 0 h 381009"/>
              <a:gd name="connsiteX3" fmla="*/ 496630 w 496630"/>
              <a:gd name="connsiteY3" fmla="*/ 117478 h 381009"/>
              <a:gd name="connsiteX4" fmla="*/ 414080 w 496630"/>
              <a:gd name="connsiteY4" fmla="*/ 285756 h 381009"/>
              <a:gd name="connsiteX5" fmla="*/ 382327 w 496630"/>
              <a:gd name="connsiteY5" fmla="*/ 381009 h 381009"/>
              <a:gd name="connsiteX6" fmla="*/ 117842 w 496630"/>
              <a:gd name="connsiteY6" fmla="*/ 374659 h 381009"/>
              <a:gd name="connsiteX7" fmla="*/ 364 w 496630"/>
              <a:gd name="connsiteY7" fmla="*/ 288931 h 381009"/>
              <a:gd name="connsiteX8" fmla="*/ 28939 w 496630"/>
              <a:gd name="connsiteY8" fmla="*/ 127003 h 381009"/>
              <a:gd name="connsiteX0" fmla="*/ 28939 w 496630"/>
              <a:gd name="connsiteY0" fmla="*/ 127003 h 381009"/>
              <a:gd name="connsiteX1" fmla="*/ 225792 w 496630"/>
              <a:gd name="connsiteY1" fmla="*/ 12700 h 381009"/>
              <a:gd name="connsiteX2" fmla="*/ 382327 w 496630"/>
              <a:gd name="connsiteY2" fmla="*/ 0 h 381009"/>
              <a:gd name="connsiteX3" fmla="*/ 496630 w 496630"/>
              <a:gd name="connsiteY3" fmla="*/ 117478 h 381009"/>
              <a:gd name="connsiteX4" fmla="*/ 426780 w 496630"/>
              <a:gd name="connsiteY4" fmla="*/ 298456 h 381009"/>
              <a:gd name="connsiteX5" fmla="*/ 382327 w 496630"/>
              <a:gd name="connsiteY5" fmla="*/ 381009 h 381009"/>
              <a:gd name="connsiteX6" fmla="*/ 117842 w 496630"/>
              <a:gd name="connsiteY6" fmla="*/ 374659 h 381009"/>
              <a:gd name="connsiteX7" fmla="*/ 364 w 496630"/>
              <a:gd name="connsiteY7" fmla="*/ 288931 h 381009"/>
              <a:gd name="connsiteX8" fmla="*/ 28939 w 496630"/>
              <a:gd name="connsiteY8" fmla="*/ 127003 h 381009"/>
              <a:gd name="connsiteX0" fmla="*/ 28939 w 496630"/>
              <a:gd name="connsiteY0" fmla="*/ 127003 h 381009"/>
              <a:gd name="connsiteX1" fmla="*/ 225792 w 496630"/>
              <a:gd name="connsiteY1" fmla="*/ 12700 h 381009"/>
              <a:gd name="connsiteX2" fmla="*/ 382327 w 496630"/>
              <a:gd name="connsiteY2" fmla="*/ 0 h 381009"/>
              <a:gd name="connsiteX3" fmla="*/ 496630 w 496630"/>
              <a:gd name="connsiteY3" fmla="*/ 117478 h 381009"/>
              <a:gd name="connsiteX4" fmla="*/ 382327 w 496630"/>
              <a:gd name="connsiteY4" fmla="*/ 381009 h 381009"/>
              <a:gd name="connsiteX5" fmla="*/ 117842 w 496630"/>
              <a:gd name="connsiteY5" fmla="*/ 374659 h 381009"/>
              <a:gd name="connsiteX6" fmla="*/ 364 w 496630"/>
              <a:gd name="connsiteY6" fmla="*/ 288931 h 381009"/>
              <a:gd name="connsiteX7" fmla="*/ 28939 w 496630"/>
              <a:gd name="connsiteY7" fmla="*/ 127003 h 381009"/>
              <a:gd name="connsiteX0" fmla="*/ 28939 w 496630"/>
              <a:gd name="connsiteY0" fmla="*/ 127003 h 381009"/>
              <a:gd name="connsiteX1" fmla="*/ 225792 w 496630"/>
              <a:gd name="connsiteY1" fmla="*/ 12700 h 381009"/>
              <a:gd name="connsiteX2" fmla="*/ 382327 w 496630"/>
              <a:gd name="connsiteY2" fmla="*/ 0 h 381009"/>
              <a:gd name="connsiteX3" fmla="*/ 496630 w 496630"/>
              <a:gd name="connsiteY3" fmla="*/ 117478 h 381009"/>
              <a:gd name="connsiteX4" fmla="*/ 382327 w 496630"/>
              <a:gd name="connsiteY4" fmla="*/ 381009 h 381009"/>
              <a:gd name="connsiteX5" fmla="*/ 117842 w 496630"/>
              <a:gd name="connsiteY5" fmla="*/ 374659 h 381009"/>
              <a:gd name="connsiteX6" fmla="*/ 364 w 496630"/>
              <a:gd name="connsiteY6" fmla="*/ 288931 h 381009"/>
              <a:gd name="connsiteX7" fmla="*/ 28939 w 496630"/>
              <a:gd name="connsiteY7" fmla="*/ 127003 h 381009"/>
              <a:gd name="connsiteX0" fmla="*/ 28939 w 496630"/>
              <a:gd name="connsiteY0" fmla="*/ 127003 h 381009"/>
              <a:gd name="connsiteX1" fmla="*/ 225792 w 496630"/>
              <a:gd name="connsiteY1" fmla="*/ 12700 h 381009"/>
              <a:gd name="connsiteX2" fmla="*/ 382327 w 496630"/>
              <a:gd name="connsiteY2" fmla="*/ 0 h 381009"/>
              <a:gd name="connsiteX3" fmla="*/ 496630 w 496630"/>
              <a:gd name="connsiteY3" fmla="*/ 117478 h 381009"/>
              <a:gd name="connsiteX4" fmla="*/ 382327 w 496630"/>
              <a:gd name="connsiteY4" fmla="*/ 381009 h 381009"/>
              <a:gd name="connsiteX5" fmla="*/ 117842 w 496630"/>
              <a:gd name="connsiteY5" fmla="*/ 374659 h 381009"/>
              <a:gd name="connsiteX6" fmla="*/ 364 w 496630"/>
              <a:gd name="connsiteY6" fmla="*/ 288931 h 381009"/>
              <a:gd name="connsiteX7" fmla="*/ 28939 w 496630"/>
              <a:gd name="connsiteY7" fmla="*/ 127003 h 381009"/>
              <a:gd name="connsiteX0" fmla="*/ 28939 w 496630"/>
              <a:gd name="connsiteY0" fmla="*/ 127003 h 381009"/>
              <a:gd name="connsiteX1" fmla="*/ 225792 w 496630"/>
              <a:gd name="connsiteY1" fmla="*/ 12700 h 381009"/>
              <a:gd name="connsiteX2" fmla="*/ 382327 w 496630"/>
              <a:gd name="connsiteY2" fmla="*/ 0 h 381009"/>
              <a:gd name="connsiteX3" fmla="*/ 496630 w 496630"/>
              <a:gd name="connsiteY3" fmla="*/ 117478 h 381009"/>
              <a:gd name="connsiteX4" fmla="*/ 382327 w 496630"/>
              <a:gd name="connsiteY4" fmla="*/ 381009 h 381009"/>
              <a:gd name="connsiteX5" fmla="*/ 117842 w 496630"/>
              <a:gd name="connsiteY5" fmla="*/ 374659 h 381009"/>
              <a:gd name="connsiteX6" fmla="*/ 364 w 496630"/>
              <a:gd name="connsiteY6" fmla="*/ 288931 h 381009"/>
              <a:gd name="connsiteX7" fmla="*/ 28939 w 496630"/>
              <a:gd name="connsiteY7" fmla="*/ 127003 h 381009"/>
              <a:gd name="connsiteX0" fmla="*/ 28939 w 496630"/>
              <a:gd name="connsiteY0" fmla="*/ 127003 h 381009"/>
              <a:gd name="connsiteX1" fmla="*/ 225792 w 496630"/>
              <a:gd name="connsiteY1" fmla="*/ 12700 h 381009"/>
              <a:gd name="connsiteX2" fmla="*/ 382327 w 496630"/>
              <a:gd name="connsiteY2" fmla="*/ 0 h 381009"/>
              <a:gd name="connsiteX3" fmla="*/ 496630 w 496630"/>
              <a:gd name="connsiteY3" fmla="*/ 117478 h 381009"/>
              <a:gd name="connsiteX4" fmla="*/ 382327 w 496630"/>
              <a:gd name="connsiteY4" fmla="*/ 381009 h 381009"/>
              <a:gd name="connsiteX5" fmla="*/ 117842 w 496630"/>
              <a:gd name="connsiteY5" fmla="*/ 374659 h 381009"/>
              <a:gd name="connsiteX6" fmla="*/ 364 w 496630"/>
              <a:gd name="connsiteY6" fmla="*/ 288931 h 381009"/>
              <a:gd name="connsiteX7" fmla="*/ 28939 w 496630"/>
              <a:gd name="connsiteY7" fmla="*/ 127003 h 381009"/>
              <a:gd name="connsiteX0" fmla="*/ 28939 w 490280"/>
              <a:gd name="connsiteY0" fmla="*/ 127003 h 381009"/>
              <a:gd name="connsiteX1" fmla="*/ 225792 w 490280"/>
              <a:gd name="connsiteY1" fmla="*/ 12700 h 381009"/>
              <a:gd name="connsiteX2" fmla="*/ 382327 w 490280"/>
              <a:gd name="connsiteY2" fmla="*/ 0 h 381009"/>
              <a:gd name="connsiteX3" fmla="*/ 490280 w 490280"/>
              <a:gd name="connsiteY3" fmla="*/ 127003 h 381009"/>
              <a:gd name="connsiteX4" fmla="*/ 382327 w 490280"/>
              <a:gd name="connsiteY4" fmla="*/ 381009 h 381009"/>
              <a:gd name="connsiteX5" fmla="*/ 117842 w 490280"/>
              <a:gd name="connsiteY5" fmla="*/ 374659 h 381009"/>
              <a:gd name="connsiteX6" fmla="*/ 364 w 490280"/>
              <a:gd name="connsiteY6" fmla="*/ 288931 h 381009"/>
              <a:gd name="connsiteX7" fmla="*/ 28939 w 490280"/>
              <a:gd name="connsiteY7" fmla="*/ 127003 h 381009"/>
              <a:gd name="connsiteX0" fmla="*/ 28939 w 496630"/>
              <a:gd name="connsiteY0" fmla="*/ 127003 h 381009"/>
              <a:gd name="connsiteX1" fmla="*/ 225792 w 496630"/>
              <a:gd name="connsiteY1" fmla="*/ 12700 h 381009"/>
              <a:gd name="connsiteX2" fmla="*/ 382327 w 496630"/>
              <a:gd name="connsiteY2" fmla="*/ 0 h 381009"/>
              <a:gd name="connsiteX3" fmla="*/ 496630 w 496630"/>
              <a:gd name="connsiteY3" fmla="*/ 146053 h 381009"/>
              <a:gd name="connsiteX4" fmla="*/ 382327 w 496630"/>
              <a:gd name="connsiteY4" fmla="*/ 381009 h 381009"/>
              <a:gd name="connsiteX5" fmla="*/ 117842 w 496630"/>
              <a:gd name="connsiteY5" fmla="*/ 374659 h 381009"/>
              <a:gd name="connsiteX6" fmla="*/ 364 w 496630"/>
              <a:gd name="connsiteY6" fmla="*/ 288931 h 381009"/>
              <a:gd name="connsiteX7" fmla="*/ 28939 w 496630"/>
              <a:gd name="connsiteY7" fmla="*/ 127003 h 381009"/>
              <a:gd name="connsiteX0" fmla="*/ 28939 w 496630"/>
              <a:gd name="connsiteY0" fmla="*/ 127003 h 381009"/>
              <a:gd name="connsiteX1" fmla="*/ 225792 w 496630"/>
              <a:gd name="connsiteY1" fmla="*/ 12700 h 381009"/>
              <a:gd name="connsiteX2" fmla="*/ 382327 w 496630"/>
              <a:gd name="connsiteY2" fmla="*/ 0 h 381009"/>
              <a:gd name="connsiteX3" fmla="*/ 496630 w 496630"/>
              <a:gd name="connsiteY3" fmla="*/ 146053 h 381009"/>
              <a:gd name="connsiteX4" fmla="*/ 382327 w 496630"/>
              <a:gd name="connsiteY4" fmla="*/ 381009 h 381009"/>
              <a:gd name="connsiteX5" fmla="*/ 117842 w 496630"/>
              <a:gd name="connsiteY5" fmla="*/ 374659 h 381009"/>
              <a:gd name="connsiteX6" fmla="*/ 364 w 496630"/>
              <a:gd name="connsiteY6" fmla="*/ 288931 h 381009"/>
              <a:gd name="connsiteX7" fmla="*/ 28939 w 496630"/>
              <a:gd name="connsiteY7" fmla="*/ 127003 h 381009"/>
              <a:gd name="connsiteX0" fmla="*/ 28939 w 496630"/>
              <a:gd name="connsiteY0" fmla="*/ 127003 h 374659"/>
              <a:gd name="connsiteX1" fmla="*/ 225792 w 496630"/>
              <a:gd name="connsiteY1" fmla="*/ 12700 h 374659"/>
              <a:gd name="connsiteX2" fmla="*/ 382327 w 496630"/>
              <a:gd name="connsiteY2" fmla="*/ 0 h 374659"/>
              <a:gd name="connsiteX3" fmla="*/ 496630 w 496630"/>
              <a:gd name="connsiteY3" fmla="*/ 146053 h 374659"/>
              <a:gd name="connsiteX4" fmla="*/ 337877 w 496630"/>
              <a:gd name="connsiteY4" fmla="*/ 307984 h 374659"/>
              <a:gd name="connsiteX5" fmla="*/ 117842 w 496630"/>
              <a:gd name="connsiteY5" fmla="*/ 374659 h 374659"/>
              <a:gd name="connsiteX6" fmla="*/ 364 w 496630"/>
              <a:gd name="connsiteY6" fmla="*/ 288931 h 374659"/>
              <a:gd name="connsiteX7" fmla="*/ 28939 w 496630"/>
              <a:gd name="connsiteY7" fmla="*/ 127003 h 374659"/>
              <a:gd name="connsiteX0" fmla="*/ 28939 w 496630"/>
              <a:gd name="connsiteY0" fmla="*/ 127003 h 374659"/>
              <a:gd name="connsiteX1" fmla="*/ 225792 w 496630"/>
              <a:gd name="connsiteY1" fmla="*/ 12700 h 374659"/>
              <a:gd name="connsiteX2" fmla="*/ 382327 w 496630"/>
              <a:gd name="connsiteY2" fmla="*/ 0 h 374659"/>
              <a:gd name="connsiteX3" fmla="*/ 496630 w 496630"/>
              <a:gd name="connsiteY3" fmla="*/ 146053 h 374659"/>
              <a:gd name="connsiteX4" fmla="*/ 363277 w 496630"/>
              <a:gd name="connsiteY4" fmla="*/ 371484 h 374659"/>
              <a:gd name="connsiteX5" fmla="*/ 117842 w 496630"/>
              <a:gd name="connsiteY5" fmla="*/ 374659 h 374659"/>
              <a:gd name="connsiteX6" fmla="*/ 364 w 496630"/>
              <a:gd name="connsiteY6" fmla="*/ 288931 h 374659"/>
              <a:gd name="connsiteX7" fmla="*/ 28939 w 496630"/>
              <a:gd name="connsiteY7" fmla="*/ 127003 h 374659"/>
              <a:gd name="connsiteX0" fmla="*/ 28939 w 496630"/>
              <a:gd name="connsiteY0" fmla="*/ 127003 h 374659"/>
              <a:gd name="connsiteX1" fmla="*/ 225792 w 496630"/>
              <a:gd name="connsiteY1" fmla="*/ 12700 h 374659"/>
              <a:gd name="connsiteX2" fmla="*/ 382327 w 496630"/>
              <a:gd name="connsiteY2" fmla="*/ 0 h 374659"/>
              <a:gd name="connsiteX3" fmla="*/ 496630 w 496630"/>
              <a:gd name="connsiteY3" fmla="*/ 146053 h 374659"/>
              <a:gd name="connsiteX4" fmla="*/ 363277 w 496630"/>
              <a:gd name="connsiteY4" fmla="*/ 371484 h 374659"/>
              <a:gd name="connsiteX5" fmla="*/ 117842 w 496630"/>
              <a:gd name="connsiteY5" fmla="*/ 374659 h 374659"/>
              <a:gd name="connsiteX6" fmla="*/ 364 w 496630"/>
              <a:gd name="connsiteY6" fmla="*/ 288931 h 374659"/>
              <a:gd name="connsiteX7" fmla="*/ 28939 w 496630"/>
              <a:gd name="connsiteY7" fmla="*/ 127003 h 374659"/>
              <a:gd name="connsiteX0" fmla="*/ 28939 w 496630"/>
              <a:gd name="connsiteY0" fmla="*/ 116132 h 363788"/>
              <a:gd name="connsiteX1" fmla="*/ 225792 w 496630"/>
              <a:gd name="connsiteY1" fmla="*/ 1829 h 363788"/>
              <a:gd name="connsiteX2" fmla="*/ 382327 w 496630"/>
              <a:gd name="connsiteY2" fmla="*/ 78029 h 363788"/>
              <a:gd name="connsiteX3" fmla="*/ 496630 w 496630"/>
              <a:gd name="connsiteY3" fmla="*/ 135182 h 363788"/>
              <a:gd name="connsiteX4" fmla="*/ 363277 w 496630"/>
              <a:gd name="connsiteY4" fmla="*/ 360613 h 363788"/>
              <a:gd name="connsiteX5" fmla="*/ 117842 w 496630"/>
              <a:gd name="connsiteY5" fmla="*/ 363788 h 363788"/>
              <a:gd name="connsiteX6" fmla="*/ 364 w 496630"/>
              <a:gd name="connsiteY6" fmla="*/ 278060 h 363788"/>
              <a:gd name="connsiteX7" fmla="*/ 28939 w 496630"/>
              <a:gd name="connsiteY7" fmla="*/ 116132 h 363788"/>
              <a:gd name="connsiteX0" fmla="*/ 28939 w 496630"/>
              <a:gd name="connsiteY0" fmla="*/ 116132 h 363788"/>
              <a:gd name="connsiteX1" fmla="*/ 225792 w 496630"/>
              <a:gd name="connsiteY1" fmla="*/ 1829 h 363788"/>
              <a:gd name="connsiteX2" fmla="*/ 426777 w 496630"/>
              <a:gd name="connsiteY2" fmla="*/ 46279 h 363788"/>
              <a:gd name="connsiteX3" fmla="*/ 496630 w 496630"/>
              <a:gd name="connsiteY3" fmla="*/ 135182 h 363788"/>
              <a:gd name="connsiteX4" fmla="*/ 363277 w 496630"/>
              <a:gd name="connsiteY4" fmla="*/ 360613 h 363788"/>
              <a:gd name="connsiteX5" fmla="*/ 117842 w 496630"/>
              <a:gd name="connsiteY5" fmla="*/ 363788 h 363788"/>
              <a:gd name="connsiteX6" fmla="*/ 364 w 496630"/>
              <a:gd name="connsiteY6" fmla="*/ 278060 h 363788"/>
              <a:gd name="connsiteX7" fmla="*/ 28939 w 496630"/>
              <a:gd name="connsiteY7" fmla="*/ 116132 h 363788"/>
              <a:gd name="connsiteX0" fmla="*/ 28939 w 496630"/>
              <a:gd name="connsiteY0" fmla="*/ 116132 h 363788"/>
              <a:gd name="connsiteX1" fmla="*/ 225792 w 496630"/>
              <a:gd name="connsiteY1" fmla="*/ 1829 h 363788"/>
              <a:gd name="connsiteX2" fmla="*/ 426777 w 496630"/>
              <a:gd name="connsiteY2" fmla="*/ 46279 h 363788"/>
              <a:gd name="connsiteX3" fmla="*/ 496630 w 496630"/>
              <a:gd name="connsiteY3" fmla="*/ 135182 h 363788"/>
              <a:gd name="connsiteX4" fmla="*/ 363277 w 496630"/>
              <a:gd name="connsiteY4" fmla="*/ 360613 h 363788"/>
              <a:gd name="connsiteX5" fmla="*/ 117842 w 496630"/>
              <a:gd name="connsiteY5" fmla="*/ 363788 h 363788"/>
              <a:gd name="connsiteX6" fmla="*/ 364 w 496630"/>
              <a:gd name="connsiteY6" fmla="*/ 278060 h 363788"/>
              <a:gd name="connsiteX7" fmla="*/ 28939 w 496630"/>
              <a:gd name="connsiteY7" fmla="*/ 116132 h 363788"/>
              <a:gd name="connsiteX0" fmla="*/ 28939 w 496630"/>
              <a:gd name="connsiteY0" fmla="*/ 88983 h 336639"/>
              <a:gd name="connsiteX1" fmla="*/ 222617 w 496630"/>
              <a:gd name="connsiteY1" fmla="*/ 15955 h 336639"/>
              <a:gd name="connsiteX2" fmla="*/ 426777 w 496630"/>
              <a:gd name="connsiteY2" fmla="*/ 19130 h 336639"/>
              <a:gd name="connsiteX3" fmla="*/ 496630 w 496630"/>
              <a:gd name="connsiteY3" fmla="*/ 108033 h 336639"/>
              <a:gd name="connsiteX4" fmla="*/ 363277 w 496630"/>
              <a:gd name="connsiteY4" fmla="*/ 333464 h 336639"/>
              <a:gd name="connsiteX5" fmla="*/ 117842 w 496630"/>
              <a:gd name="connsiteY5" fmla="*/ 336639 h 336639"/>
              <a:gd name="connsiteX6" fmla="*/ 364 w 496630"/>
              <a:gd name="connsiteY6" fmla="*/ 250911 h 336639"/>
              <a:gd name="connsiteX7" fmla="*/ 28939 w 496630"/>
              <a:gd name="connsiteY7" fmla="*/ 88983 h 336639"/>
              <a:gd name="connsiteX0" fmla="*/ 28939 w 496630"/>
              <a:gd name="connsiteY0" fmla="*/ 113562 h 361218"/>
              <a:gd name="connsiteX1" fmla="*/ 228967 w 496630"/>
              <a:gd name="connsiteY1" fmla="*/ 2434 h 361218"/>
              <a:gd name="connsiteX2" fmla="*/ 426777 w 496630"/>
              <a:gd name="connsiteY2" fmla="*/ 43709 h 361218"/>
              <a:gd name="connsiteX3" fmla="*/ 496630 w 496630"/>
              <a:gd name="connsiteY3" fmla="*/ 132612 h 361218"/>
              <a:gd name="connsiteX4" fmla="*/ 363277 w 496630"/>
              <a:gd name="connsiteY4" fmla="*/ 358043 h 361218"/>
              <a:gd name="connsiteX5" fmla="*/ 117842 w 496630"/>
              <a:gd name="connsiteY5" fmla="*/ 361218 h 361218"/>
              <a:gd name="connsiteX6" fmla="*/ 364 w 496630"/>
              <a:gd name="connsiteY6" fmla="*/ 275490 h 361218"/>
              <a:gd name="connsiteX7" fmla="*/ 28939 w 496630"/>
              <a:gd name="connsiteY7" fmla="*/ 113562 h 361218"/>
              <a:gd name="connsiteX0" fmla="*/ 29004 w 496695"/>
              <a:gd name="connsiteY0" fmla="*/ 113562 h 361218"/>
              <a:gd name="connsiteX1" fmla="*/ 229032 w 496695"/>
              <a:gd name="connsiteY1" fmla="*/ 2434 h 361218"/>
              <a:gd name="connsiteX2" fmla="*/ 426842 w 496695"/>
              <a:gd name="connsiteY2" fmla="*/ 43709 h 361218"/>
              <a:gd name="connsiteX3" fmla="*/ 496695 w 496695"/>
              <a:gd name="connsiteY3" fmla="*/ 132612 h 361218"/>
              <a:gd name="connsiteX4" fmla="*/ 363342 w 496695"/>
              <a:gd name="connsiteY4" fmla="*/ 358043 h 361218"/>
              <a:gd name="connsiteX5" fmla="*/ 117907 w 496695"/>
              <a:gd name="connsiteY5" fmla="*/ 361218 h 361218"/>
              <a:gd name="connsiteX6" fmla="*/ 429 w 496695"/>
              <a:gd name="connsiteY6" fmla="*/ 275490 h 361218"/>
              <a:gd name="connsiteX7" fmla="*/ 29004 w 496695"/>
              <a:gd name="connsiteY7" fmla="*/ 113562 h 361218"/>
              <a:gd name="connsiteX0" fmla="*/ 29017 w 496708"/>
              <a:gd name="connsiteY0" fmla="*/ 113562 h 361218"/>
              <a:gd name="connsiteX1" fmla="*/ 229045 w 496708"/>
              <a:gd name="connsiteY1" fmla="*/ 2434 h 361218"/>
              <a:gd name="connsiteX2" fmla="*/ 426855 w 496708"/>
              <a:gd name="connsiteY2" fmla="*/ 43709 h 361218"/>
              <a:gd name="connsiteX3" fmla="*/ 496708 w 496708"/>
              <a:gd name="connsiteY3" fmla="*/ 132612 h 361218"/>
              <a:gd name="connsiteX4" fmla="*/ 363355 w 496708"/>
              <a:gd name="connsiteY4" fmla="*/ 358043 h 361218"/>
              <a:gd name="connsiteX5" fmla="*/ 117920 w 496708"/>
              <a:gd name="connsiteY5" fmla="*/ 361218 h 361218"/>
              <a:gd name="connsiteX6" fmla="*/ 442 w 496708"/>
              <a:gd name="connsiteY6" fmla="*/ 275490 h 361218"/>
              <a:gd name="connsiteX7" fmla="*/ 29017 w 496708"/>
              <a:gd name="connsiteY7" fmla="*/ 113562 h 361218"/>
              <a:gd name="connsiteX0" fmla="*/ 29017 w 496708"/>
              <a:gd name="connsiteY0" fmla="*/ 112538 h 360194"/>
              <a:gd name="connsiteX1" fmla="*/ 229045 w 496708"/>
              <a:gd name="connsiteY1" fmla="*/ 1410 h 360194"/>
              <a:gd name="connsiteX2" fmla="*/ 426855 w 496708"/>
              <a:gd name="connsiteY2" fmla="*/ 42685 h 360194"/>
              <a:gd name="connsiteX3" fmla="*/ 496708 w 496708"/>
              <a:gd name="connsiteY3" fmla="*/ 131588 h 360194"/>
              <a:gd name="connsiteX4" fmla="*/ 363355 w 496708"/>
              <a:gd name="connsiteY4" fmla="*/ 357019 h 360194"/>
              <a:gd name="connsiteX5" fmla="*/ 117920 w 496708"/>
              <a:gd name="connsiteY5" fmla="*/ 360194 h 360194"/>
              <a:gd name="connsiteX6" fmla="*/ 442 w 496708"/>
              <a:gd name="connsiteY6" fmla="*/ 274466 h 360194"/>
              <a:gd name="connsiteX7" fmla="*/ 29017 w 496708"/>
              <a:gd name="connsiteY7" fmla="*/ 112538 h 360194"/>
              <a:gd name="connsiteX0" fmla="*/ 29017 w 496708"/>
              <a:gd name="connsiteY0" fmla="*/ 112538 h 360194"/>
              <a:gd name="connsiteX1" fmla="*/ 229045 w 496708"/>
              <a:gd name="connsiteY1" fmla="*/ 1410 h 360194"/>
              <a:gd name="connsiteX2" fmla="*/ 426855 w 496708"/>
              <a:gd name="connsiteY2" fmla="*/ 42685 h 360194"/>
              <a:gd name="connsiteX3" fmla="*/ 496708 w 496708"/>
              <a:gd name="connsiteY3" fmla="*/ 131588 h 360194"/>
              <a:gd name="connsiteX4" fmla="*/ 363355 w 496708"/>
              <a:gd name="connsiteY4" fmla="*/ 357019 h 360194"/>
              <a:gd name="connsiteX5" fmla="*/ 117920 w 496708"/>
              <a:gd name="connsiteY5" fmla="*/ 360194 h 360194"/>
              <a:gd name="connsiteX6" fmla="*/ 442 w 496708"/>
              <a:gd name="connsiteY6" fmla="*/ 274466 h 360194"/>
              <a:gd name="connsiteX7" fmla="*/ 29017 w 496708"/>
              <a:gd name="connsiteY7" fmla="*/ 112538 h 360194"/>
              <a:gd name="connsiteX0" fmla="*/ 29017 w 496708"/>
              <a:gd name="connsiteY0" fmla="*/ 112538 h 360194"/>
              <a:gd name="connsiteX1" fmla="*/ 229045 w 496708"/>
              <a:gd name="connsiteY1" fmla="*/ 1410 h 360194"/>
              <a:gd name="connsiteX2" fmla="*/ 426855 w 496708"/>
              <a:gd name="connsiteY2" fmla="*/ 42685 h 360194"/>
              <a:gd name="connsiteX3" fmla="*/ 496708 w 496708"/>
              <a:gd name="connsiteY3" fmla="*/ 131588 h 360194"/>
              <a:gd name="connsiteX4" fmla="*/ 363355 w 496708"/>
              <a:gd name="connsiteY4" fmla="*/ 357019 h 360194"/>
              <a:gd name="connsiteX5" fmla="*/ 117920 w 496708"/>
              <a:gd name="connsiteY5" fmla="*/ 360194 h 360194"/>
              <a:gd name="connsiteX6" fmla="*/ 442 w 496708"/>
              <a:gd name="connsiteY6" fmla="*/ 274466 h 360194"/>
              <a:gd name="connsiteX7" fmla="*/ 29017 w 496708"/>
              <a:gd name="connsiteY7" fmla="*/ 112538 h 360194"/>
              <a:gd name="connsiteX0" fmla="*/ 29017 w 496708"/>
              <a:gd name="connsiteY0" fmla="*/ 112538 h 365775"/>
              <a:gd name="connsiteX1" fmla="*/ 229045 w 496708"/>
              <a:gd name="connsiteY1" fmla="*/ 1410 h 365775"/>
              <a:gd name="connsiteX2" fmla="*/ 426855 w 496708"/>
              <a:gd name="connsiteY2" fmla="*/ 42685 h 365775"/>
              <a:gd name="connsiteX3" fmla="*/ 496708 w 496708"/>
              <a:gd name="connsiteY3" fmla="*/ 131588 h 365775"/>
              <a:gd name="connsiteX4" fmla="*/ 363355 w 496708"/>
              <a:gd name="connsiteY4" fmla="*/ 357019 h 365775"/>
              <a:gd name="connsiteX5" fmla="*/ 117920 w 496708"/>
              <a:gd name="connsiteY5" fmla="*/ 360194 h 365775"/>
              <a:gd name="connsiteX6" fmla="*/ 442 w 496708"/>
              <a:gd name="connsiteY6" fmla="*/ 274466 h 365775"/>
              <a:gd name="connsiteX7" fmla="*/ 29017 w 496708"/>
              <a:gd name="connsiteY7" fmla="*/ 112538 h 365775"/>
              <a:gd name="connsiteX0" fmla="*/ 29017 w 496708"/>
              <a:gd name="connsiteY0" fmla="*/ 112538 h 372111"/>
              <a:gd name="connsiteX1" fmla="*/ 229045 w 496708"/>
              <a:gd name="connsiteY1" fmla="*/ 1410 h 372111"/>
              <a:gd name="connsiteX2" fmla="*/ 426855 w 496708"/>
              <a:gd name="connsiteY2" fmla="*/ 42685 h 372111"/>
              <a:gd name="connsiteX3" fmla="*/ 496708 w 496708"/>
              <a:gd name="connsiteY3" fmla="*/ 131588 h 372111"/>
              <a:gd name="connsiteX4" fmla="*/ 363355 w 496708"/>
              <a:gd name="connsiteY4" fmla="*/ 357019 h 372111"/>
              <a:gd name="connsiteX5" fmla="*/ 117920 w 496708"/>
              <a:gd name="connsiteY5" fmla="*/ 360194 h 372111"/>
              <a:gd name="connsiteX6" fmla="*/ 442 w 496708"/>
              <a:gd name="connsiteY6" fmla="*/ 274466 h 372111"/>
              <a:gd name="connsiteX7" fmla="*/ 29017 w 496708"/>
              <a:gd name="connsiteY7" fmla="*/ 112538 h 372111"/>
              <a:gd name="connsiteX0" fmla="*/ 31121 w 498812"/>
              <a:gd name="connsiteY0" fmla="*/ 112538 h 372111"/>
              <a:gd name="connsiteX1" fmla="*/ 231149 w 498812"/>
              <a:gd name="connsiteY1" fmla="*/ 1410 h 372111"/>
              <a:gd name="connsiteX2" fmla="*/ 428959 w 498812"/>
              <a:gd name="connsiteY2" fmla="*/ 42685 h 372111"/>
              <a:gd name="connsiteX3" fmla="*/ 498812 w 498812"/>
              <a:gd name="connsiteY3" fmla="*/ 131588 h 372111"/>
              <a:gd name="connsiteX4" fmla="*/ 365459 w 498812"/>
              <a:gd name="connsiteY4" fmla="*/ 357019 h 372111"/>
              <a:gd name="connsiteX5" fmla="*/ 120024 w 498812"/>
              <a:gd name="connsiteY5" fmla="*/ 360194 h 372111"/>
              <a:gd name="connsiteX6" fmla="*/ 429 w 498812"/>
              <a:gd name="connsiteY6" fmla="*/ 289283 h 372111"/>
              <a:gd name="connsiteX7" fmla="*/ 31121 w 498812"/>
              <a:gd name="connsiteY7" fmla="*/ 112538 h 372111"/>
              <a:gd name="connsiteX0" fmla="*/ 31121 w 498812"/>
              <a:gd name="connsiteY0" fmla="*/ 112538 h 372111"/>
              <a:gd name="connsiteX1" fmla="*/ 231149 w 498812"/>
              <a:gd name="connsiteY1" fmla="*/ 1410 h 372111"/>
              <a:gd name="connsiteX2" fmla="*/ 428959 w 498812"/>
              <a:gd name="connsiteY2" fmla="*/ 42685 h 372111"/>
              <a:gd name="connsiteX3" fmla="*/ 498812 w 498812"/>
              <a:gd name="connsiteY3" fmla="*/ 131588 h 372111"/>
              <a:gd name="connsiteX4" fmla="*/ 365459 w 498812"/>
              <a:gd name="connsiteY4" fmla="*/ 357019 h 372111"/>
              <a:gd name="connsiteX5" fmla="*/ 120024 w 498812"/>
              <a:gd name="connsiteY5" fmla="*/ 360194 h 372111"/>
              <a:gd name="connsiteX6" fmla="*/ 429 w 498812"/>
              <a:gd name="connsiteY6" fmla="*/ 289283 h 372111"/>
              <a:gd name="connsiteX7" fmla="*/ 31121 w 498812"/>
              <a:gd name="connsiteY7" fmla="*/ 112538 h 372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8812" h="372111">
                <a:moveTo>
                  <a:pt x="31121" y="112538"/>
                </a:moveTo>
                <a:cubicBezTo>
                  <a:pt x="40646" y="-20959"/>
                  <a:pt x="196077" y="1410"/>
                  <a:pt x="231149" y="1410"/>
                </a:cubicBezTo>
                <a:cubicBezTo>
                  <a:pt x="321427" y="1410"/>
                  <a:pt x="262481" y="87135"/>
                  <a:pt x="428959" y="42685"/>
                </a:cubicBezTo>
                <a:cubicBezTo>
                  <a:pt x="464031" y="42685"/>
                  <a:pt x="498812" y="64766"/>
                  <a:pt x="498812" y="131588"/>
                </a:cubicBezTo>
                <a:cubicBezTo>
                  <a:pt x="470237" y="239539"/>
                  <a:pt x="476215" y="244306"/>
                  <a:pt x="365459" y="357019"/>
                </a:cubicBezTo>
                <a:cubicBezTo>
                  <a:pt x="287881" y="379244"/>
                  <a:pt x="210303" y="373952"/>
                  <a:pt x="120024" y="360194"/>
                </a:cubicBezTo>
                <a:cubicBezTo>
                  <a:pt x="84952" y="360194"/>
                  <a:pt x="429" y="324355"/>
                  <a:pt x="429" y="289283"/>
                </a:cubicBezTo>
                <a:cubicBezTo>
                  <a:pt x="-5921" y="225782"/>
                  <a:pt x="60755" y="225782"/>
                  <a:pt x="31121" y="112538"/>
                </a:cubicBezTo>
                <a:close/>
              </a:path>
            </a:pathLst>
          </a:custGeom>
          <a:solidFill>
            <a:schemeClr val="accent4"/>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000" b="0" dirty="0">
                <a:solidFill>
                  <a:schemeClr val="tx1"/>
                </a:solidFill>
                <a:latin typeface="Calibri" panose="020F0502020204030204" pitchFamily="34" charset="0"/>
              </a:rPr>
              <a:t>PARPI</a:t>
            </a:r>
          </a:p>
        </p:txBody>
      </p:sp>
      <p:grpSp>
        <p:nvGrpSpPr>
          <p:cNvPr id="139" name="Group 138">
            <a:extLst>
              <a:ext uri="{FF2B5EF4-FFF2-40B4-BE49-F238E27FC236}">
                <a16:creationId xmlns:a16="http://schemas.microsoft.com/office/drawing/2014/main" id="{8989CAC9-D9A7-4282-988D-D9C7A85FFBB6}"/>
              </a:ext>
            </a:extLst>
          </p:cNvPr>
          <p:cNvGrpSpPr/>
          <p:nvPr/>
        </p:nvGrpSpPr>
        <p:grpSpPr>
          <a:xfrm>
            <a:off x="5790691" y="3897939"/>
            <a:ext cx="550539" cy="279473"/>
            <a:chOff x="7664450" y="3149601"/>
            <a:chExt cx="741362" cy="373062"/>
          </a:xfrm>
        </p:grpSpPr>
        <p:sp>
          <p:nvSpPr>
            <p:cNvPr id="140" name="Freeform: Shape 139">
              <a:extLst>
                <a:ext uri="{FF2B5EF4-FFF2-40B4-BE49-F238E27FC236}">
                  <a16:creationId xmlns:a16="http://schemas.microsoft.com/office/drawing/2014/main" id="{D2F5E3B6-2676-4060-9435-1DE776D6F342}"/>
                </a:ext>
              </a:extLst>
            </p:cNvPr>
            <p:cNvSpPr/>
            <p:nvPr/>
          </p:nvSpPr>
          <p:spPr bwMode="auto">
            <a:xfrm flipH="1">
              <a:off x="8075612" y="3149601"/>
              <a:ext cx="330200"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21423 w 488950"/>
                <a:gd name="connsiteY1" fmla="*/ 1587 h 373062"/>
                <a:gd name="connsiteX2" fmla="*/ 488950 w 488950"/>
                <a:gd name="connsiteY2" fmla="*/ 0 h 373062"/>
                <a:gd name="connsiteX3" fmla="*/ 125412 w 488950"/>
                <a:gd name="connsiteY3" fmla="*/ 373062 h 373062"/>
                <a:gd name="connsiteX4" fmla="*/ 0 w 488950"/>
                <a:gd name="connsiteY4" fmla="*/ 371475 h 373062"/>
                <a:gd name="connsiteX0" fmla="*/ 0 w 543858"/>
                <a:gd name="connsiteY0" fmla="*/ 377825 h 377825"/>
                <a:gd name="connsiteX1" fmla="*/ 376331 w 543858"/>
                <a:gd name="connsiteY1" fmla="*/ 1587 h 377825"/>
                <a:gd name="connsiteX2" fmla="*/ 543858 w 543858"/>
                <a:gd name="connsiteY2" fmla="*/ 0 h 377825"/>
                <a:gd name="connsiteX3" fmla="*/ 180320 w 543858"/>
                <a:gd name="connsiteY3" fmla="*/ 373062 h 377825"/>
                <a:gd name="connsiteX4" fmla="*/ 0 w 543858"/>
                <a:gd name="connsiteY4" fmla="*/ 377825 h 377825"/>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3858" h="373062">
                  <a:moveTo>
                    <a:pt x="0" y="369887"/>
                  </a:moveTo>
                  <a:cubicBezTo>
                    <a:pt x="121708" y="339725"/>
                    <a:pt x="262561" y="22224"/>
                    <a:pt x="376331" y="1587"/>
                  </a:cubicBezTo>
                  <a:lnTo>
                    <a:pt x="543858" y="0"/>
                  </a:lnTo>
                  <a:cubicBezTo>
                    <a:pt x="384579" y="94192"/>
                    <a:pt x="290386" y="318558"/>
                    <a:pt x="180320" y="373062"/>
                  </a:cubicBezTo>
                  <a:lnTo>
                    <a:pt x="0" y="369887"/>
                  </a:lnTo>
                  <a:close/>
                </a:path>
              </a:pathLst>
            </a:cu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Freeform: Shape 140">
              <a:extLst>
                <a:ext uri="{FF2B5EF4-FFF2-40B4-BE49-F238E27FC236}">
                  <a16:creationId xmlns:a16="http://schemas.microsoft.com/office/drawing/2014/main" id="{A32B6526-D41D-4C15-A348-A665FA216B47}"/>
                </a:ext>
              </a:extLst>
            </p:cNvPr>
            <p:cNvSpPr/>
            <p:nvPr/>
          </p:nvSpPr>
          <p:spPr bwMode="auto">
            <a:xfrm>
              <a:off x="7664450" y="3149601"/>
              <a:ext cx="488950"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73062">
                  <a:moveTo>
                    <a:pt x="0" y="371475"/>
                  </a:moveTo>
                  <a:cubicBezTo>
                    <a:pt x="121708" y="341313"/>
                    <a:pt x="270405" y="20637"/>
                    <a:pt x="384175" y="0"/>
                  </a:cubicBezTo>
                  <a:lnTo>
                    <a:pt x="488950" y="0"/>
                  </a:lnTo>
                  <a:cubicBezTo>
                    <a:pt x="329671" y="94192"/>
                    <a:pt x="235478" y="318558"/>
                    <a:pt x="125412" y="373062"/>
                  </a:cubicBezTo>
                  <a:lnTo>
                    <a:pt x="0" y="371475"/>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Freeform: Shape 141">
              <a:extLst>
                <a:ext uri="{FF2B5EF4-FFF2-40B4-BE49-F238E27FC236}">
                  <a16:creationId xmlns:a16="http://schemas.microsoft.com/office/drawing/2014/main" id="{8CF23AE6-0A63-430C-ADDD-6815922B64E5}"/>
                </a:ext>
              </a:extLst>
            </p:cNvPr>
            <p:cNvSpPr/>
            <p:nvPr/>
          </p:nvSpPr>
          <p:spPr bwMode="auto">
            <a:xfrm>
              <a:off x="7910513" y="3149601"/>
              <a:ext cx="455612" cy="373062"/>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73062">
                  <a:moveTo>
                    <a:pt x="0" y="371475"/>
                  </a:moveTo>
                  <a:cubicBezTo>
                    <a:pt x="121708" y="341313"/>
                    <a:pt x="270405" y="20637"/>
                    <a:pt x="384175" y="0"/>
                  </a:cubicBezTo>
                  <a:lnTo>
                    <a:pt x="488950" y="0"/>
                  </a:lnTo>
                  <a:cubicBezTo>
                    <a:pt x="329671" y="94192"/>
                    <a:pt x="235478" y="318558"/>
                    <a:pt x="125412" y="373062"/>
                  </a:cubicBezTo>
                  <a:lnTo>
                    <a:pt x="0" y="371475"/>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43" name="Group 142">
            <a:extLst>
              <a:ext uri="{FF2B5EF4-FFF2-40B4-BE49-F238E27FC236}">
                <a16:creationId xmlns:a16="http://schemas.microsoft.com/office/drawing/2014/main" id="{B2100797-5BC2-4D8E-AC63-0DF82417504E}"/>
              </a:ext>
            </a:extLst>
          </p:cNvPr>
          <p:cNvGrpSpPr/>
          <p:nvPr/>
        </p:nvGrpSpPr>
        <p:grpSpPr>
          <a:xfrm>
            <a:off x="6272034" y="3708860"/>
            <a:ext cx="617716" cy="922223"/>
            <a:chOff x="7664450" y="2888407"/>
            <a:chExt cx="1014223" cy="1231053"/>
          </a:xfrm>
        </p:grpSpPr>
        <p:sp>
          <p:nvSpPr>
            <p:cNvPr id="145" name="Freeform: Shape 144">
              <a:extLst>
                <a:ext uri="{FF2B5EF4-FFF2-40B4-BE49-F238E27FC236}">
                  <a16:creationId xmlns:a16="http://schemas.microsoft.com/office/drawing/2014/main" id="{158DEE28-7F9F-46F4-8292-42D43EF61EAA}"/>
                </a:ext>
              </a:extLst>
            </p:cNvPr>
            <p:cNvSpPr/>
            <p:nvPr/>
          </p:nvSpPr>
          <p:spPr bwMode="auto">
            <a:xfrm flipH="1">
              <a:off x="7737022" y="3136443"/>
              <a:ext cx="734344" cy="983017"/>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21423 w 488950"/>
                <a:gd name="connsiteY1" fmla="*/ 1587 h 373062"/>
                <a:gd name="connsiteX2" fmla="*/ 488950 w 488950"/>
                <a:gd name="connsiteY2" fmla="*/ 0 h 373062"/>
                <a:gd name="connsiteX3" fmla="*/ 125412 w 488950"/>
                <a:gd name="connsiteY3" fmla="*/ 373062 h 373062"/>
                <a:gd name="connsiteX4" fmla="*/ 0 w 488950"/>
                <a:gd name="connsiteY4" fmla="*/ 371475 h 373062"/>
                <a:gd name="connsiteX0" fmla="*/ 0 w 543858"/>
                <a:gd name="connsiteY0" fmla="*/ 377825 h 377825"/>
                <a:gd name="connsiteX1" fmla="*/ 376331 w 543858"/>
                <a:gd name="connsiteY1" fmla="*/ 1587 h 377825"/>
                <a:gd name="connsiteX2" fmla="*/ 543858 w 543858"/>
                <a:gd name="connsiteY2" fmla="*/ 0 h 377825"/>
                <a:gd name="connsiteX3" fmla="*/ 180320 w 543858"/>
                <a:gd name="connsiteY3" fmla="*/ 373062 h 377825"/>
                <a:gd name="connsiteX4" fmla="*/ 0 w 543858"/>
                <a:gd name="connsiteY4" fmla="*/ 377825 h 377825"/>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 name="connsiteX0" fmla="*/ 0 w 543858"/>
                <a:gd name="connsiteY0" fmla="*/ 369887 h 373062"/>
                <a:gd name="connsiteX1" fmla="*/ 376331 w 543858"/>
                <a:gd name="connsiteY1" fmla="*/ 1587 h 373062"/>
                <a:gd name="connsiteX2" fmla="*/ 543858 w 543858"/>
                <a:gd name="connsiteY2" fmla="*/ 0 h 373062"/>
                <a:gd name="connsiteX3" fmla="*/ 180320 w 543858"/>
                <a:gd name="connsiteY3" fmla="*/ 373062 h 373062"/>
                <a:gd name="connsiteX4" fmla="*/ 0 w 543858"/>
                <a:gd name="connsiteY4" fmla="*/ 369887 h 373062"/>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4650"/>
                <a:gd name="connsiteX1" fmla="*/ 376331 w 565483"/>
                <a:gd name="connsiteY1" fmla="*/ 3175 h 374650"/>
                <a:gd name="connsiteX2" fmla="*/ 565483 w 565483"/>
                <a:gd name="connsiteY2" fmla="*/ 0 h 374650"/>
                <a:gd name="connsiteX3" fmla="*/ 180320 w 565483"/>
                <a:gd name="connsiteY3" fmla="*/ 374650 h 374650"/>
                <a:gd name="connsiteX4" fmla="*/ 0 w 565483"/>
                <a:gd name="connsiteY4" fmla="*/ 371475 h 374650"/>
                <a:gd name="connsiteX0" fmla="*/ 0 w 565483"/>
                <a:gd name="connsiteY0" fmla="*/ 371475 h 375743"/>
                <a:gd name="connsiteX1" fmla="*/ 376331 w 565483"/>
                <a:gd name="connsiteY1" fmla="*/ 3175 h 375743"/>
                <a:gd name="connsiteX2" fmla="*/ 565483 w 565483"/>
                <a:gd name="connsiteY2" fmla="*/ 0 h 375743"/>
                <a:gd name="connsiteX3" fmla="*/ 68577 w 565483"/>
                <a:gd name="connsiteY3" fmla="*/ 375743 h 375743"/>
                <a:gd name="connsiteX4" fmla="*/ 0 w 565483"/>
                <a:gd name="connsiteY4" fmla="*/ 371475 h 375743"/>
                <a:gd name="connsiteX0" fmla="*/ 0 w 565483"/>
                <a:gd name="connsiteY0" fmla="*/ 375950 h 380218"/>
                <a:gd name="connsiteX1" fmla="*/ 458667 w 565483"/>
                <a:gd name="connsiteY1" fmla="*/ 0 h 380218"/>
                <a:gd name="connsiteX2" fmla="*/ 565483 w 565483"/>
                <a:gd name="connsiteY2" fmla="*/ 4475 h 380218"/>
                <a:gd name="connsiteX3" fmla="*/ 68577 w 565483"/>
                <a:gd name="connsiteY3" fmla="*/ 380218 h 380218"/>
                <a:gd name="connsiteX4" fmla="*/ 0 w 565483"/>
                <a:gd name="connsiteY4" fmla="*/ 375950 h 380218"/>
                <a:gd name="connsiteX0" fmla="*/ 0 w 618414"/>
                <a:gd name="connsiteY0" fmla="*/ 377043 h 380218"/>
                <a:gd name="connsiteX1" fmla="*/ 511598 w 618414"/>
                <a:gd name="connsiteY1" fmla="*/ 0 h 380218"/>
                <a:gd name="connsiteX2" fmla="*/ 618414 w 618414"/>
                <a:gd name="connsiteY2" fmla="*/ 4475 h 380218"/>
                <a:gd name="connsiteX3" fmla="*/ 121508 w 618414"/>
                <a:gd name="connsiteY3" fmla="*/ 380218 h 380218"/>
                <a:gd name="connsiteX4" fmla="*/ 0 w 618414"/>
                <a:gd name="connsiteY4" fmla="*/ 377043 h 380218"/>
                <a:gd name="connsiteX0" fmla="*/ 0 w 618414"/>
                <a:gd name="connsiteY0" fmla="*/ 377043 h 380218"/>
                <a:gd name="connsiteX1" fmla="*/ 511598 w 618414"/>
                <a:gd name="connsiteY1" fmla="*/ 0 h 380218"/>
                <a:gd name="connsiteX2" fmla="*/ 618414 w 618414"/>
                <a:gd name="connsiteY2" fmla="*/ 4475 h 380218"/>
                <a:gd name="connsiteX3" fmla="*/ 100923 w 618414"/>
                <a:gd name="connsiteY3" fmla="*/ 380218 h 380218"/>
                <a:gd name="connsiteX4" fmla="*/ 0 w 618414"/>
                <a:gd name="connsiteY4" fmla="*/ 377043 h 380218"/>
                <a:gd name="connsiteX0" fmla="*/ 0 w 618414"/>
                <a:gd name="connsiteY0" fmla="*/ 377043 h 380218"/>
                <a:gd name="connsiteX1" fmla="*/ 511598 w 618414"/>
                <a:gd name="connsiteY1" fmla="*/ 0 h 380218"/>
                <a:gd name="connsiteX2" fmla="*/ 618414 w 618414"/>
                <a:gd name="connsiteY2" fmla="*/ 4475 h 380218"/>
                <a:gd name="connsiteX3" fmla="*/ 100923 w 618414"/>
                <a:gd name="connsiteY3" fmla="*/ 380218 h 380218"/>
                <a:gd name="connsiteX4" fmla="*/ 0 w 618414"/>
                <a:gd name="connsiteY4" fmla="*/ 377043 h 380218"/>
                <a:gd name="connsiteX0" fmla="*/ 0 w 627236"/>
                <a:gd name="connsiteY0" fmla="*/ 385786 h 385786"/>
                <a:gd name="connsiteX1" fmla="*/ 520420 w 627236"/>
                <a:gd name="connsiteY1" fmla="*/ 0 h 385786"/>
                <a:gd name="connsiteX2" fmla="*/ 627236 w 627236"/>
                <a:gd name="connsiteY2" fmla="*/ 4475 h 385786"/>
                <a:gd name="connsiteX3" fmla="*/ 109745 w 627236"/>
                <a:gd name="connsiteY3" fmla="*/ 380218 h 385786"/>
                <a:gd name="connsiteX4" fmla="*/ 0 w 627236"/>
                <a:gd name="connsiteY4" fmla="*/ 385786 h 385786"/>
                <a:gd name="connsiteX0" fmla="*/ 0 w 621355"/>
                <a:gd name="connsiteY0" fmla="*/ 375950 h 380218"/>
                <a:gd name="connsiteX1" fmla="*/ 514539 w 621355"/>
                <a:gd name="connsiteY1" fmla="*/ 0 h 380218"/>
                <a:gd name="connsiteX2" fmla="*/ 621355 w 621355"/>
                <a:gd name="connsiteY2" fmla="*/ 4475 h 380218"/>
                <a:gd name="connsiteX3" fmla="*/ 103864 w 621355"/>
                <a:gd name="connsiteY3" fmla="*/ 380218 h 380218"/>
                <a:gd name="connsiteX4" fmla="*/ 0 w 621355"/>
                <a:gd name="connsiteY4" fmla="*/ 375950 h 380218"/>
                <a:gd name="connsiteX0" fmla="*/ 0 w 621355"/>
                <a:gd name="connsiteY0" fmla="*/ 375950 h 380218"/>
                <a:gd name="connsiteX1" fmla="*/ 514539 w 621355"/>
                <a:gd name="connsiteY1" fmla="*/ 0 h 380218"/>
                <a:gd name="connsiteX2" fmla="*/ 621355 w 621355"/>
                <a:gd name="connsiteY2" fmla="*/ 4475 h 380218"/>
                <a:gd name="connsiteX3" fmla="*/ 103864 w 621355"/>
                <a:gd name="connsiteY3" fmla="*/ 380218 h 380218"/>
                <a:gd name="connsiteX4" fmla="*/ 0 w 621355"/>
                <a:gd name="connsiteY4" fmla="*/ 375950 h 380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1355" h="380218">
                  <a:moveTo>
                    <a:pt x="0" y="375950"/>
                  </a:moveTo>
                  <a:cubicBezTo>
                    <a:pt x="251365" y="320883"/>
                    <a:pt x="361122" y="25399"/>
                    <a:pt x="514539" y="0"/>
                  </a:cubicBezTo>
                  <a:lnTo>
                    <a:pt x="621355" y="4475"/>
                  </a:lnTo>
                  <a:cubicBezTo>
                    <a:pt x="436847" y="97080"/>
                    <a:pt x="331914" y="357751"/>
                    <a:pt x="103864" y="380218"/>
                  </a:cubicBezTo>
                  <a:lnTo>
                    <a:pt x="0" y="375950"/>
                  </a:lnTo>
                  <a:close/>
                </a:path>
              </a:pathLst>
            </a:cu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Freeform: Shape 145">
              <a:extLst>
                <a:ext uri="{FF2B5EF4-FFF2-40B4-BE49-F238E27FC236}">
                  <a16:creationId xmlns:a16="http://schemas.microsoft.com/office/drawing/2014/main" id="{7A3D71D3-68C6-45F1-8508-9718BE19AA79}"/>
                </a:ext>
              </a:extLst>
            </p:cNvPr>
            <p:cNvSpPr/>
            <p:nvPr/>
          </p:nvSpPr>
          <p:spPr bwMode="auto">
            <a:xfrm>
              <a:off x="7664450" y="2888407"/>
              <a:ext cx="1014223" cy="634255"/>
            </a:xfrm>
            <a:custGeom>
              <a:avLst/>
              <a:gdLst>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1475"/>
                <a:gd name="connsiteX1" fmla="*/ 384175 w 488950"/>
                <a:gd name="connsiteY1" fmla="*/ 0 h 371475"/>
                <a:gd name="connsiteX2" fmla="*/ 488950 w 488950"/>
                <a:gd name="connsiteY2" fmla="*/ 0 h 371475"/>
                <a:gd name="connsiteX3" fmla="*/ 136525 w 488950"/>
                <a:gd name="connsiteY3" fmla="*/ 365125 h 371475"/>
                <a:gd name="connsiteX4" fmla="*/ 0 w 488950"/>
                <a:gd name="connsiteY4" fmla="*/ 371475 h 371475"/>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1475 h 373062"/>
                <a:gd name="connsiteX1" fmla="*/ 384175 w 488950"/>
                <a:gd name="connsiteY1" fmla="*/ 0 h 373062"/>
                <a:gd name="connsiteX2" fmla="*/ 488950 w 488950"/>
                <a:gd name="connsiteY2" fmla="*/ 0 h 373062"/>
                <a:gd name="connsiteX3" fmla="*/ 125412 w 488950"/>
                <a:gd name="connsiteY3" fmla="*/ 373062 h 373062"/>
                <a:gd name="connsiteX4" fmla="*/ 0 w 488950"/>
                <a:gd name="connsiteY4" fmla="*/ 371475 h 373062"/>
                <a:gd name="connsiteX0" fmla="*/ 0 w 488950"/>
                <a:gd name="connsiteY0" fmla="*/ 378243 h 379830"/>
                <a:gd name="connsiteX1" fmla="*/ 421035 w 488950"/>
                <a:gd name="connsiteY1" fmla="*/ 0 h 379830"/>
                <a:gd name="connsiteX2" fmla="*/ 488950 w 488950"/>
                <a:gd name="connsiteY2" fmla="*/ 6768 h 379830"/>
                <a:gd name="connsiteX3" fmla="*/ 125412 w 488950"/>
                <a:gd name="connsiteY3" fmla="*/ 379830 h 379830"/>
                <a:gd name="connsiteX4" fmla="*/ 0 w 488950"/>
                <a:gd name="connsiteY4" fmla="*/ 378243 h 379830"/>
                <a:gd name="connsiteX0" fmla="*/ 0 w 488950"/>
                <a:gd name="connsiteY0" fmla="*/ 378243 h 379830"/>
                <a:gd name="connsiteX1" fmla="*/ 421035 w 488950"/>
                <a:gd name="connsiteY1" fmla="*/ 0 h 379830"/>
                <a:gd name="connsiteX2" fmla="*/ 488950 w 488950"/>
                <a:gd name="connsiteY2" fmla="*/ 6768 h 379830"/>
                <a:gd name="connsiteX3" fmla="*/ 125412 w 488950"/>
                <a:gd name="connsiteY3" fmla="*/ 379830 h 379830"/>
                <a:gd name="connsiteX4" fmla="*/ 0 w 488950"/>
                <a:gd name="connsiteY4" fmla="*/ 378243 h 379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950" h="379830">
                  <a:moveTo>
                    <a:pt x="0" y="378243"/>
                  </a:moveTo>
                  <a:cubicBezTo>
                    <a:pt x="187050" y="332852"/>
                    <a:pt x="307265" y="20637"/>
                    <a:pt x="421035" y="0"/>
                  </a:cubicBezTo>
                  <a:lnTo>
                    <a:pt x="488950" y="6768"/>
                  </a:lnTo>
                  <a:cubicBezTo>
                    <a:pt x="329671" y="100960"/>
                    <a:pt x="235478" y="325326"/>
                    <a:pt x="125412" y="379830"/>
                  </a:cubicBezTo>
                  <a:lnTo>
                    <a:pt x="0" y="378243"/>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48" name="Rectangle: Rounded Corners 89">
            <a:extLst>
              <a:ext uri="{FF2B5EF4-FFF2-40B4-BE49-F238E27FC236}">
                <a16:creationId xmlns:a16="http://schemas.microsoft.com/office/drawing/2014/main" id="{C70DD0EF-1980-47C1-9D75-EF8D17DD86A9}"/>
              </a:ext>
            </a:extLst>
          </p:cNvPr>
          <p:cNvSpPr/>
          <p:nvPr/>
        </p:nvSpPr>
        <p:spPr bwMode="auto">
          <a:xfrm>
            <a:off x="6251608" y="3894672"/>
            <a:ext cx="498812" cy="372111"/>
          </a:xfrm>
          <a:custGeom>
            <a:avLst/>
            <a:gdLst>
              <a:gd name="connsiteX0" fmla="*/ 0 w 397841"/>
              <a:gd name="connsiteY0" fmla="*/ 63503 h 381009"/>
              <a:gd name="connsiteX1" fmla="*/ 63503 w 397841"/>
              <a:gd name="connsiteY1" fmla="*/ 0 h 381009"/>
              <a:gd name="connsiteX2" fmla="*/ 334338 w 397841"/>
              <a:gd name="connsiteY2" fmla="*/ 0 h 381009"/>
              <a:gd name="connsiteX3" fmla="*/ 397841 w 397841"/>
              <a:gd name="connsiteY3" fmla="*/ 63503 h 381009"/>
              <a:gd name="connsiteX4" fmla="*/ 397841 w 397841"/>
              <a:gd name="connsiteY4" fmla="*/ 317506 h 381009"/>
              <a:gd name="connsiteX5" fmla="*/ 334338 w 397841"/>
              <a:gd name="connsiteY5" fmla="*/ 381009 h 381009"/>
              <a:gd name="connsiteX6" fmla="*/ 63503 w 397841"/>
              <a:gd name="connsiteY6" fmla="*/ 381009 h 381009"/>
              <a:gd name="connsiteX7" fmla="*/ 0 w 397841"/>
              <a:gd name="connsiteY7" fmla="*/ 317506 h 381009"/>
              <a:gd name="connsiteX8" fmla="*/ 0 w 397841"/>
              <a:gd name="connsiteY8" fmla="*/ 63503 h 381009"/>
              <a:gd name="connsiteX0" fmla="*/ 0 w 397841"/>
              <a:gd name="connsiteY0" fmla="*/ 63503 h 381009"/>
              <a:gd name="connsiteX1" fmla="*/ 142878 w 397841"/>
              <a:gd name="connsiteY1" fmla="*/ 53975 h 381009"/>
              <a:gd name="connsiteX2" fmla="*/ 334338 w 397841"/>
              <a:gd name="connsiteY2" fmla="*/ 0 h 381009"/>
              <a:gd name="connsiteX3" fmla="*/ 397841 w 397841"/>
              <a:gd name="connsiteY3" fmla="*/ 63503 h 381009"/>
              <a:gd name="connsiteX4" fmla="*/ 397841 w 397841"/>
              <a:gd name="connsiteY4" fmla="*/ 317506 h 381009"/>
              <a:gd name="connsiteX5" fmla="*/ 334338 w 397841"/>
              <a:gd name="connsiteY5" fmla="*/ 381009 h 381009"/>
              <a:gd name="connsiteX6" fmla="*/ 63503 w 397841"/>
              <a:gd name="connsiteY6" fmla="*/ 381009 h 381009"/>
              <a:gd name="connsiteX7" fmla="*/ 0 w 397841"/>
              <a:gd name="connsiteY7" fmla="*/ 317506 h 381009"/>
              <a:gd name="connsiteX8" fmla="*/ 0 w 397841"/>
              <a:gd name="connsiteY8" fmla="*/ 63503 h 381009"/>
              <a:gd name="connsiteX0" fmla="*/ 0 w 397841"/>
              <a:gd name="connsiteY0" fmla="*/ 63503 h 381009"/>
              <a:gd name="connsiteX1" fmla="*/ 177803 w 397841"/>
              <a:gd name="connsiteY1" fmla="*/ 12700 h 381009"/>
              <a:gd name="connsiteX2" fmla="*/ 334338 w 397841"/>
              <a:gd name="connsiteY2" fmla="*/ 0 h 381009"/>
              <a:gd name="connsiteX3" fmla="*/ 397841 w 397841"/>
              <a:gd name="connsiteY3" fmla="*/ 63503 h 381009"/>
              <a:gd name="connsiteX4" fmla="*/ 397841 w 397841"/>
              <a:gd name="connsiteY4" fmla="*/ 317506 h 381009"/>
              <a:gd name="connsiteX5" fmla="*/ 334338 w 397841"/>
              <a:gd name="connsiteY5" fmla="*/ 381009 h 381009"/>
              <a:gd name="connsiteX6" fmla="*/ 63503 w 397841"/>
              <a:gd name="connsiteY6" fmla="*/ 381009 h 381009"/>
              <a:gd name="connsiteX7" fmla="*/ 0 w 397841"/>
              <a:gd name="connsiteY7" fmla="*/ 317506 h 381009"/>
              <a:gd name="connsiteX8" fmla="*/ 0 w 397841"/>
              <a:gd name="connsiteY8" fmla="*/ 63503 h 381009"/>
              <a:gd name="connsiteX0" fmla="*/ 0 w 416891"/>
              <a:gd name="connsiteY0" fmla="*/ 127003 h 381009"/>
              <a:gd name="connsiteX1" fmla="*/ 196853 w 416891"/>
              <a:gd name="connsiteY1" fmla="*/ 12700 h 381009"/>
              <a:gd name="connsiteX2" fmla="*/ 353388 w 416891"/>
              <a:gd name="connsiteY2" fmla="*/ 0 h 381009"/>
              <a:gd name="connsiteX3" fmla="*/ 416891 w 416891"/>
              <a:gd name="connsiteY3" fmla="*/ 63503 h 381009"/>
              <a:gd name="connsiteX4" fmla="*/ 416891 w 416891"/>
              <a:gd name="connsiteY4" fmla="*/ 317506 h 381009"/>
              <a:gd name="connsiteX5" fmla="*/ 353388 w 416891"/>
              <a:gd name="connsiteY5" fmla="*/ 381009 h 381009"/>
              <a:gd name="connsiteX6" fmla="*/ 82553 w 416891"/>
              <a:gd name="connsiteY6" fmla="*/ 381009 h 381009"/>
              <a:gd name="connsiteX7" fmla="*/ 19050 w 416891"/>
              <a:gd name="connsiteY7" fmla="*/ 317506 h 381009"/>
              <a:gd name="connsiteX8" fmla="*/ 0 w 416891"/>
              <a:gd name="connsiteY8" fmla="*/ 127003 h 381009"/>
              <a:gd name="connsiteX0" fmla="*/ 0 w 416891"/>
              <a:gd name="connsiteY0" fmla="*/ 127003 h 381009"/>
              <a:gd name="connsiteX1" fmla="*/ 196853 w 416891"/>
              <a:gd name="connsiteY1" fmla="*/ 12700 h 381009"/>
              <a:gd name="connsiteX2" fmla="*/ 353388 w 416891"/>
              <a:gd name="connsiteY2" fmla="*/ 0 h 381009"/>
              <a:gd name="connsiteX3" fmla="*/ 416891 w 416891"/>
              <a:gd name="connsiteY3" fmla="*/ 63503 h 381009"/>
              <a:gd name="connsiteX4" fmla="*/ 416891 w 416891"/>
              <a:gd name="connsiteY4" fmla="*/ 317506 h 381009"/>
              <a:gd name="connsiteX5" fmla="*/ 353388 w 416891"/>
              <a:gd name="connsiteY5" fmla="*/ 381009 h 381009"/>
              <a:gd name="connsiteX6" fmla="*/ 82553 w 416891"/>
              <a:gd name="connsiteY6" fmla="*/ 381009 h 381009"/>
              <a:gd name="connsiteX7" fmla="*/ 19050 w 416891"/>
              <a:gd name="connsiteY7" fmla="*/ 317506 h 381009"/>
              <a:gd name="connsiteX8" fmla="*/ 0 w 416891"/>
              <a:gd name="connsiteY8" fmla="*/ 127003 h 381009"/>
              <a:gd name="connsiteX0" fmla="*/ 0 w 416891"/>
              <a:gd name="connsiteY0" fmla="*/ 127003 h 381009"/>
              <a:gd name="connsiteX1" fmla="*/ 196853 w 416891"/>
              <a:gd name="connsiteY1" fmla="*/ 12700 h 381009"/>
              <a:gd name="connsiteX2" fmla="*/ 353388 w 416891"/>
              <a:gd name="connsiteY2" fmla="*/ 0 h 381009"/>
              <a:gd name="connsiteX3" fmla="*/ 416891 w 416891"/>
              <a:gd name="connsiteY3" fmla="*/ 63503 h 381009"/>
              <a:gd name="connsiteX4" fmla="*/ 416891 w 416891"/>
              <a:gd name="connsiteY4" fmla="*/ 317506 h 381009"/>
              <a:gd name="connsiteX5" fmla="*/ 353388 w 416891"/>
              <a:gd name="connsiteY5" fmla="*/ 381009 h 381009"/>
              <a:gd name="connsiteX6" fmla="*/ 82553 w 416891"/>
              <a:gd name="connsiteY6" fmla="*/ 381009 h 381009"/>
              <a:gd name="connsiteX7" fmla="*/ 19050 w 416891"/>
              <a:gd name="connsiteY7" fmla="*/ 317506 h 381009"/>
              <a:gd name="connsiteX8" fmla="*/ 0 w 416891"/>
              <a:gd name="connsiteY8" fmla="*/ 127003 h 381009"/>
              <a:gd name="connsiteX0" fmla="*/ 28939 w 445830"/>
              <a:gd name="connsiteY0" fmla="*/ 127003 h 381009"/>
              <a:gd name="connsiteX1" fmla="*/ 225792 w 445830"/>
              <a:gd name="connsiteY1" fmla="*/ 12700 h 381009"/>
              <a:gd name="connsiteX2" fmla="*/ 382327 w 445830"/>
              <a:gd name="connsiteY2" fmla="*/ 0 h 381009"/>
              <a:gd name="connsiteX3" fmla="*/ 445830 w 445830"/>
              <a:gd name="connsiteY3" fmla="*/ 63503 h 381009"/>
              <a:gd name="connsiteX4" fmla="*/ 445830 w 445830"/>
              <a:gd name="connsiteY4" fmla="*/ 317506 h 381009"/>
              <a:gd name="connsiteX5" fmla="*/ 382327 w 445830"/>
              <a:gd name="connsiteY5" fmla="*/ 381009 h 381009"/>
              <a:gd name="connsiteX6" fmla="*/ 111492 w 445830"/>
              <a:gd name="connsiteY6" fmla="*/ 381009 h 381009"/>
              <a:gd name="connsiteX7" fmla="*/ 364 w 445830"/>
              <a:gd name="connsiteY7" fmla="*/ 288931 h 381009"/>
              <a:gd name="connsiteX8" fmla="*/ 28939 w 445830"/>
              <a:gd name="connsiteY8" fmla="*/ 127003 h 381009"/>
              <a:gd name="connsiteX0" fmla="*/ 28939 w 445830"/>
              <a:gd name="connsiteY0" fmla="*/ 127003 h 381009"/>
              <a:gd name="connsiteX1" fmla="*/ 225792 w 445830"/>
              <a:gd name="connsiteY1" fmla="*/ 12700 h 381009"/>
              <a:gd name="connsiteX2" fmla="*/ 382327 w 445830"/>
              <a:gd name="connsiteY2" fmla="*/ 0 h 381009"/>
              <a:gd name="connsiteX3" fmla="*/ 445830 w 445830"/>
              <a:gd name="connsiteY3" fmla="*/ 63503 h 381009"/>
              <a:gd name="connsiteX4" fmla="*/ 445830 w 445830"/>
              <a:gd name="connsiteY4" fmla="*/ 317506 h 381009"/>
              <a:gd name="connsiteX5" fmla="*/ 382327 w 445830"/>
              <a:gd name="connsiteY5" fmla="*/ 381009 h 381009"/>
              <a:gd name="connsiteX6" fmla="*/ 127367 w 445830"/>
              <a:gd name="connsiteY6" fmla="*/ 285759 h 381009"/>
              <a:gd name="connsiteX7" fmla="*/ 364 w 445830"/>
              <a:gd name="connsiteY7" fmla="*/ 288931 h 381009"/>
              <a:gd name="connsiteX8" fmla="*/ 28939 w 445830"/>
              <a:gd name="connsiteY8" fmla="*/ 127003 h 381009"/>
              <a:gd name="connsiteX0" fmla="*/ 28939 w 445830"/>
              <a:gd name="connsiteY0" fmla="*/ 127003 h 381009"/>
              <a:gd name="connsiteX1" fmla="*/ 225792 w 445830"/>
              <a:gd name="connsiteY1" fmla="*/ 12700 h 381009"/>
              <a:gd name="connsiteX2" fmla="*/ 382327 w 445830"/>
              <a:gd name="connsiteY2" fmla="*/ 0 h 381009"/>
              <a:gd name="connsiteX3" fmla="*/ 445830 w 445830"/>
              <a:gd name="connsiteY3" fmla="*/ 63503 h 381009"/>
              <a:gd name="connsiteX4" fmla="*/ 445830 w 445830"/>
              <a:gd name="connsiteY4" fmla="*/ 317506 h 381009"/>
              <a:gd name="connsiteX5" fmla="*/ 382327 w 445830"/>
              <a:gd name="connsiteY5" fmla="*/ 381009 h 381009"/>
              <a:gd name="connsiteX6" fmla="*/ 117842 w 445830"/>
              <a:gd name="connsiteY6" fmla="*/ 374659 h 381009"/>
              <a:gd name="connsiteX7" fmla="*/ 364 w 445830"/>
              <a:gd name="connsiteY7" fmla="*/ 288931 h 381009"/>
              <a:gd name="connsiteX8" fmla="*/ 28939 w 445830"/>
              <a:gd name="connsiteY8" fmla="*/ 127003 h 381009"/>
              <a:gd name="connsiteX0" fmla="*/ 28939 w 445830"/>
              <a:gd name="connsiteY0" fmla="*/ 127003 h 381009"/>
              <a:gd name="connsiteX1" fmla="*/ 225792 w 445830"/>
              <a:gd name="connsiteY1" fmla="*/ 12700 h 381009"/>
              <a:gd name="connsiteX2" fmla="*/ 382327 w 445830"/>
              <a:gd name="connsiteY2" fmla="*/ 0 h 381009"/>
              <a:gd name="connsiteX3" fmla="*/ 445830 w 445830"/>
              <a:gd name="connsiteY3" fmla="*/ 63503 h 381009"/>
              <a:gd name="connsiteX4" fmla="*/ 445830 w 445830"/>
              <a:gd name="connsiteY4" fmla="*/ 317506 h 381009"/>
              <a:gd name="connsiteX5" fmla="*/ 382327 w 445830"/>
              <a:gd name="connsiteY5" fmla="*/ 381009 h 381009"/>
              <a:gd name="connsiteX6" fmla="*/ 117842 w 445830"/>
              <a:gd name="connsiteY6" fmla="*/ 374659 h 381009"/>
              <a:gd name="connsiteX7" fmla="*/ 364 w 445830"/>
              <a:gd name="connsiteY7" fmla="*/ 288931 h 381009"/>
              <a:gd name="connsiteX8" fmla="*/ 28939 w 445830"/>
              <a:gd name="connsiteY8" fmla="*/ 127003 h 381009"/>
              <a:gd name="connsiteX0" fmla="*/ 28939 w 445830"/>
              <a:gd name="connsiteY0" fmla="*/ 127003 h 381009"/>
              <a:gd name="connsiteX1" fmla="*/ 225792 w 445830"/>
              <a:gd name="connsiteY1" fmla="*/ 12700 h 381009"/>
              <a:gd name="connsiteX2" fmla="*/ 382327 w 445830"/>
              <a:gd name="connsiteY2" fmla="*/ 0 h 381009"/>
              <a:gd name="connsiteX3" fmla="*/ 445830 w 445830"/>
              <a:gd name="connsiteY3" fmla="*/ 63503 h 381009"/>
              <a:gd name="connsiteX4" fmla="*/ 445830 w 445830"/>
              <a:gd name="connsiteY4" fmla="*/ 317506 h 381009"/>
              <a:gd name="connsiteX5" fmla="*/ 382327 w 445830"/>
              <a:gd name="connsiteY5" fmla="*/ 381009 h 381009"/>
              <a:gd name="connsiteX6" fmla="*/ 117842 w 445830"/>
              <a:gd name="connsiteY6" fmla="*/ 374659 h 381009"/>
              <a:gd name="connsiteX7" fmla="*/ 364 w 445830"/>
              <a:gd name="connsiteY7" fmla="*/ 288931 h 381009"/>
              <a:gd name="connsiteX8" fmla="*/ 28939 w 445830"/>
              <a:gd name="connsiteY8" fmla="*/ 127003 h 381009"/>
              <a:gd name="connsiteX0" fmla="*/ 28939 w 445830"/>
              <a:gd name="connsiteY0" fmla="*/ 127003 h 381009"/>
              <a:gd name="connsiteX1" fmla="*/ 225792 w 445830"/>
              <a:gd name="connsiteY1" fmla="*/ 12700 h 381009"/>
              <a:gd name="connsiteX2" fmla="*/ 382327 w 445830"/>
              <a:gd name="connsiteY2" fmla="*/ 0 h 381009"/>
              <a:gd name="connsiteX3" fmla="*/ 445830 w 445830"/>
              <a:gd name="connsiteY3" fmla="*/ 63503 h 381009"/>
              <a:gd name="connsiteX4" fmla="*/ 414080 w 445830"/>
              <a:gd name="connsiteY4" fmla="*/ 285756 h 381009"/>
              <a:gd name="connsiteX5" fmla="*/ 382327 w 445830"/>
              <a:gd name="connsiteY5" fmla="*/ 381009 h 381009"/>
              <a:gd name="connsiteX6" fmla="*/ 117842 w 445830"/>
              <a:gd name="connsiteY6" fmla="*/ 374659 h 381009"/>
              <a:gd name="connsiteX7" fmla="*/ 364 w 445830"/>
              <a:gd name="connsiteY7" fmla="*/ 288931 h 381009"/>
              <a:gd name="connsiteX8" fmla="*/ 28939 w 445830"/>
              <a:gd name="connsiteY8" fmla="*/ 127003 h 381009"/>
              <a:gd name="connsiteX0" fmla="*/ 28939 w 454346"/>
              <a:gd name="connsiteY0" fmla="*/ 127003 h 381009"/>
              <a:gd name="connsiteX1" fmla="*/ 225792 w 454346"/>
              <a:gd name="connsiteY1" fmla="*/ 12700 h 381009"/>
              <a:gd name="connsiteX2" fmla="*/ 382327 w 454346"/>
              <a:gd name="connsiteY2" fmla="*/ 0 h 381009"/>
              <a:gd name="connsiteX3" fmla="*/ 445830 w 454346"/>
              <a:gd name="connsiteY3" fmla="*/ 63503 h 381009"/>
              <a:gd name="connsiteX4" fmla="*/ 414080 w 454346"/>
              <a:gd name="connsiteY4" fmla="*/ 285756 h 381009"/>
              <a:gd name="connsiteX5" fmla="*/ 382327 w 454346"/>
              <a:gd name="connsiteY5" fmla="*/ 381009 h 381009"/>
              <a:gd name="connsiteX6" fmla="*/ 117842 w 454346"/>
              <a:gd name="connsiteY6" fmla="*/ 374659 h 381009"/>
              <a:gd name="connsiteX7" fmla="*/ 364 w 454346"/>
              <a:gd name="connsiteY7" fmla="*/ 288931 h 381009"/>
              <a:gd name="connsiteX8" fmla="*/ 28939 w 454346"/>
              <a:gd name="connsiteY8" fmla="*/ 127003 h 381009"/>
              <a:gd name="connsiteX0" fmla="*/ 28939 w 496630"/>
              <a:gd name="connsiteY0" fmla="*/ 127003 h 381009"/>
              <a:gd name="connsiteX1" fmla="*/ 225792 w 496630"/>
              <a:gd name="connsiteY1" fmla="*/ 12700 h 381009"/>
              <a:gd name="connsiteX2" fmla="*/ 382327 w 496630"/>
              <a:gd name="connsiteY2" fmla="*/ 0 h 381009"/>
              <a:gd name="connsiteX3" fmla="*/ 496630 w 496630"/>
              <a:gd name="connsiteY3" fmla="*/ 117478 h 381009"/>
              <a:gd name="connsiteX4" fmla="*/ 414080 w 496630"/>
              <a:gd name="connsiteY4" fmla="*/ 285756 h 381009"/>
              <a:gd name="connsiteX5" fmla="*/ 382327 w 496630"/>
              <a:gd name="connsiteY5" fmla="*/ 381009 h 381009"/>
              <a:gd name="connsiteX6" fmla="*/ 117842 w 496630"/>
              <a:gd name="connsiteY6" fmla="*/ 374659 h 381009"/>
              <a:gd name="connsiteX7" fmla="*/ 364 w 496630"/>
              <a:gd name="connsiteY7" fmla="*/ 288931 h 381009"/>
              <a:gd name="connsiteX8" fmla="*/ 28939 w 496630"/>
              <a:gd name="connsiteY8" fmla="*/ 127003 h 381009"/>
              <a:gd name="connsiteX0" fmla="*/ 28939 w 496630"/>
              <a:gd name="connsiteY0" fmla="*/ 127003 h 381009"/>
              <a:gd name="connsiteX1" fmla="*/ 225792 w 496630"/>
              <a:gd name="connsiteY1" fmla="*/ 12700 h 381009"/>
              <a:gd name="connsiteX2" fmla="*/ 382327 w 496630"/>
              <a:gd name="connsiteY2" fmla="*/ 0 h 381009"/>
              <a:gd name="connsiteX3" fmla="*/ 496630 w 496630"/>
              <a:gd name="connsiteY3" fmla="*/ 117478 h 381009"/>
              <a:gd name="connsiteX4" fmla="*/ 426780 w 496630"/>
              <a:gd name="connsiteY4" fmla="*/ 298456 h 381009"/>
              <a:gd name="connsiteX5" fmla="*/ 382327 w 496630"/>
              <a:gd name="connsiteY5" fmla="*/ 381009 h 381009"/>
              <a:gd name="connsiteX6" fmla="*/ 117842 w 496630"/>
              <a:gd name="connsiteY6" fmla="*/ 374659 h 381009"/>
              <a:gd name="connsiteX7" fmla="*/ 364 w 496630"/>
              <a:gd name="connsiteY7" fmla="*/ 288931 h 381009"/>
              <a:gd name="connsiteX8" fmla="*/ 28939 w 496630"/>
              <a:gd name="connsiteY8" fmla="*/ 127003 h 381009"/>
              <a:gd name="connsiteX0" fmla="*/ 28939 w 496630"/>
              <a:gd name="connsiteY0" fmla="*/ 127003 h 381009"/>
              <a:gd name="connsiteX1" fmla="*/ 225792 w 496630"/>
              <a:gd name="connsiteY1" fmla="*/ 12700 h 381009"/>
              <a:gd name="connsiteX2" fmla="*/ 382327 w 496630"/>
              <a:gd name="connsiteY2" fmla="*/ 0 h 381009"/>
              <a:gd name="connsiteX3" fmla="*/ 496630 w 496630"/>
              <a:gd name="connsiteY3" fmla="*/ 117478 h 381009"/>
              <a:gd name="connsiteX4" fmla="*/ 382327 w 496630"/>
              <a:gd name="connsiteY4" fmla="*/ 381009 h 381009"/>
              <a:gd name="connsiteX5" fmla="*/ 117842 w 496630"/>
              <a:gd name="connsiteY5" fmla="*/ 374659 h 381009"/>
              <a:gd name="connsiteX6" fmla="*/ 364 w 496630"/>
              <a:gd name="connsiteY6" fmla="*/ 288931 h 381009"/>
              <a:gd name="connsiteX7" fmla="*/ 28939 w 496630"/>
              <a:gd name="connsiteY7" fmla="*/ 127003 h 381009"/>
              <a:gd name="connsiteX0" fmla="*/ 28939 w 496630"/>
              <a:gd name="connsiteY0" fmla="*/ 127003 h 381009"/>
              <a:gd name="connsiteX1" fmla="*/ 225792 w 496630"/>
              <a:gd name="connsiteY1" fmla="*/ 12700 h 381009"/>
              <a:gd name="connsiteX2" fmla="*/ 382327 w 496630"/>
              <a:gd name="connsiteY2" fmla="*/ 0 h 381009"/>
              <a:gd name="connsiteX3" fmla="*/ 496630 w 496630"/>
              <a:gd name="connsiteY3" fmla="*/ 117478 h 381009"/>
              <a:gd name="connsiteX4" fmla="*/ 382327 w 496630"/>
              <a:gd name="connsiteY4" fmla="*/ 381009 h 381009"/>
              <a:gd name="connsiteX5" fmla="*/ 117842 w 496630"/>
              <a:gd name="connsiteY5" fmla="*/ 374659 h 381009"/>
              <a:gd name="connsiteX6" fmla="*/ 364 w 496630"/>
              <a:gd name="connsiteY6" fmla="*/ 288931 h 381009"/>
              <a:gd name="connsiteX7" fmla="*/ 28939 w 496630"/>
              <a:gd name="connsiteY7" fmla="*/ 127003 h 381009"/>
              <a:gd name="connsiteX0" fmla="*/ 28939 w 496630"/>
              <a:gd name="connsiteY0" fmla="*/ 127003 h 381009"/>
              <a:gd name="connsiteX1" fmla="*/ 225792 w 496630"/>
              <a:gd name="connsiteY1" fmla="*/ 12700 h 381009"/>
              <a:gd name="connsiteX2" fmla="*/ 382327 w 496630"/>
              <a:gd name="connsiteY2" fmla="*/ 0 h 381009"/>
              <a:gd name="connsiteX3" fmla="*/ 496630 w 496630"/>
              <a:gd name="connsiteY3" fmla="*/ 117478 h 381009"/>
              <a:gd name="connsiteX4" fmla="*/ 382327 w 496630"/>
              <a:gd name="connsiteY4" fmla="*/ 381009 h 381009"/>
              <a:gd name="connsiteX5" fmla="*/ 117842 w 496630"/>
              <a:gd name="connsiteY5" fmla="*/ 374659 h 381009"/>
              <a:gd name="connsiteX6" fmla="*/ 364 w 496630"/>
              <a:gd name="connsiteY6" fmla="*/ 288931 h 381009"/>
              <a:gd name="connsiteX7" fmla="*/ 28939 w 496630"/>
              <a:gd name="connsiteY7" fmla="*/ 127003 h 381009"/>
              <a:gd name="connsiteX0" fmla="*/ 28939 w 496630"/>
              <a:gd name="connsiteY0" fmla="*/ 127003 h 381009"/>
              <a:gd name="connsiteX1" fmla="*/ 225792 w 496630"/>
              <a:gd name="connsiteY1" fmla="*/ 12700 h 381009"/>
              <a:gd name="connsiteX2" fmla="*/ 382327 w 496630"/>
              <a:gd name="connsiteY2" fmla="*/ 0 h 381009"/>
              <a:gd name="connsiteX3" fmla="*/ 496630 w 496630"/>
              <a:gd name="connsiteY3" fmla="*/ 117478 h 381009"/>
              <a:gd name="connsiteX4" fmla="*/ 382327 w 496630"/>
              <a:gd name="connsiteY4" fmla="*/ 381009 h 381009"/>
              <a:gd name="connsiteX5" fmla="*/ 117842 w 496630"/>
              <a:gd name="connsiteY5" fmla="*/ 374659 h 381009"/>
              <a:gd name="connsiteX6" fmla="*/ 364 w 496630"/>
              <a:gd name="connsiteY6" fmla="*/ 288931 h 381009"/>
              <a:gd name="connsiteX7" fmla="*/ 28939 w 496630"/>
              <a:gd name="connsiteY7" fmla="*/ 127003 h 381009"/>
              <a:gd name="connsiteX0" fmla="*/ 28939 w 496630"/>
              <a:gd name="connsiteY0" fmla="*/ 127003 h 381009"/>
              <a:gd name="connsiteX1" fmla="*/ 225792 w 496630"/>
              <a:gd name="connsiteY1" fmla="*/ 12700 h 381009"/>
              <a:gd name="connsiteX2" fmla="*/ 382327 w 496630"/>
              <a:gd name="connsiteY2" fmla="*/ 0 h 381009"/>
              <a:gd name="connsiteX3" fmla="*/ 496630 w 496630"/>
              <a:gd name="connsiteY3" fmla="*/ 117478 h 381009"/>
              <a:gd name="connsiteX4" fmla="*/ 382327 w 496630"/>
              <a:gd name="connsiteY4" fmla="*/ 381009 h 381009"/>
              <a:gd name="connsiteX5" fmla="*/ 117842 w 496630"/>
              <a:gd name="connsiteY5" fmla="*/ 374659 h 381009"/>
              <a:gd name="connsiteX6" fmla="*/ 364 w 496630"/>
              <a:gd name="connsiteY6" fmla="*/ 288931 h 381009"/>
              <a:gd name="connsiteX7" fmla="*/ 28939 w 496630"/>
              <a:gd name="connsiteY7" fmla="*/ 127003 h 381009"/>
              <a:gd name="connsiteX0" fmla="*/ 28939 w 490280"/>
              <a:gd name="connsiteY0" fmla="*/ 127003 h 381009"/>
              <a:gd name="connsiteX1" fmla="*/ 225792 w 490280"/>
              <a:gd name="connsiteY1" fmla="*/ 12700 h 381009"/>
              <a:gd name="connsiteX2" fmla="*/ 382327 w 490280"/>
              <a:gd name="connsiteY2" fmla="*/ 0 h 381009"/>
              <a:gd name="connsiteX3" fmla="*/ 490280 w 490280"/>
              <a:gd name="connsiteY3" fmla="*/ 127003 h 381009"/>
              <a:gd name="connsiteX4" fmla="*/ 382327 w 490280"/>
              <a:gd name="connsiteY4" fmla="*/ 381009 h 381009"/>
              <a:gd name="connsiteX5" fmla="*/ 117842 w 490280"/>
              <a:gd name="connsiteY5" fmla="*/ 374659 h 381009"/>
              <a:gd name="connsiteX6" fmla="*/ 364 w 490280"/>
              <a:gd name="connsiteY6" fmla="*/ 288931 h 381009"/>
              <a:gd name="connsiteX7" fmla="*/ 28939 w 490280"/>
              <a:gd name="connsiteY7" fmla="*/ 127003 h 381009"/>
              <a:gd name="connsiteX0" fmla="*/ 28939 w 496630"/>
              <a:gd name="connsiteY0" fmla="*/ 127003 h 381009"/>
              <a:gd name="connsiteX1" fmla="*/ 225792 w 496630"/>
              <a:gd name="connsiteY1" fmla="*/ 12700 h 381009"/>
              <a:gd name="connsiteX2" fmla="*/ 382327 w 496630"/>
              <a:gd name="connsiteY2" fmla="*/ 0 h 381009"/>
              <a:gd name="connsiteX3" fmla="*/ 496630 w 496630"/>
              <a:gd name="connsiteY3" fmla="*/ 146053 h 381009"/>
              <a:gd name="connsiteX4" fmla="*/ 382327 w 496630"/>
              <a:gd name="connsiteY4" fmla="*/ 381009 h 381009"/>
              <a:gd name="connsiteX5" fmla="*/ 117842 w 496630"/>
              <a:gd name="connsiteY5" fmla="*/ 374659 h 381009"/>
              <a:gd name="connsiteX6" fmla="*/ 364 w 496630"/>
              <a:gd name="connsiteY6" fmla="*/ 288931 h 381009"/>
              <a:gd name="connsiteX7" fmla="*/ 28939 w 496630"/>
              <a:gd name="connsiteY7" fmla="*/ 127003 h 381009"/>
              <a:gd name="connsiteX0" fmla="*/ 28939 w 496630"/>
              <a:gd name="connsiteY0" fmla="*/ 127003 h 381009"/>
              <a:gd name="connsiteX1" fmla="*/ 225792 w 496630"/>
              <a:gd name="connsiteY1" fmla="*/ 12700 h 381009"/>
              <a:gd name="connsiteX2" fmla="*/ 382327 w 496630"/>
              <a:gd name="connsiteY2" fmla="*/ 0 h 381009"/>
              <a:gd name="connsiteX3" fmla="*/ 496630 w 496630"/>
              <a:gd name="connsiteY3" fmla="*/ 146053 h 381009"/>
              <a:gd name="connsiteX4" fmla="*/ 382327 w 496630"/>
              <a:gd name="connsiteY4" fmla="*/ 381009 h 381009"/>
              <a:gd name="connsiteX5" fmla="*/ 117842 w 496630"/>
              <a:gd name="connsiteY5" fmla="*/ 374659 h 381009"/>
              <a:gd name="connsiteX6" fmla="*/ 364 w 496630"/>
              <a:gd name="connsiteY6" fmla="*/ 288931 h 381009"/>
              <a:gd name="connsiteX7" fmla="*/ 28939 w 496630"/>
              <a:gd name="connsiteY7" fmla="*/ 127003 h 381009"/>
              <a:gd name="connsiteX0" fmla="*/ 28939 w 496630"/>
              <a:gd name="connsiteY0" fmla="*/ 127003 h 374659"/>
              <a:gd name="connsiteX1" fmla="*/ 225792 w 496630"/>
              <a:gd name="connsiteY1" fmla="*/ 12700 h 374659"/>
              <a:gd name="connsiteX2" fmla="*/ 382327 w 496630"/>
              <a:gd name="connsiteY2" fmla="*/ 0 h 374659"/>
              <a:gd name="connsiteX3" fmla="*/ 496630 w 496630"/>
              <a:gd name="connsiteY3" fmla="*/ 146053 h 374659"/>
              <a:gd name="connsiteX4" fmla="*/ 337877 w 496630"/>
              <a:gd name="connsiteY4" fmla="*/ 307984 h 374659"/>
              <a:gd name="connsiteX5" fmla="*/ 117842 w 496630"/>
              <a:gd name="connsiteY5" fmla="*/ 374659 h 374659"/>
              <a:gd name="connsiteX6" fmla="*/ 364 w 496630"/>
              <a:gd name="connsiteY6" fmla="*/ 288931 h 374659"/>
              <a:gd name="connsiteX7" fmla="*/ 28939 w 496630"/>
              <a:gd name="connsiteY7" fmla="*/ 127003 h 374659"/>
              <a:gd name="connsiteX0" fmla="*/ 28939 w 496630"/>
              <a:gd name="connsiteY0" fmla="*/ 127003 h 374659"/>
              <a:gd name="connsiteX1" fmla="*/ 225792 w 496630"/>
              <a:gd name="connsiteY1" fmla="*/ 12700 h 374659"/>
              <a:gd name="connsiteX2" fmla="*/ 382327 w 496630"/>
              <a:gd name="connsiteY2" fmla="*/ 0 h 374659"/>
              <a:gd name="connsiteX3" fmla="*/ 496630 w 496630"/>
              <a:gd name="connsiteY3" fmla="*/ 146053 h 374659"/>
              <a:gd name="connsiteX4" fmla="*/ 363277 w 496630"/>
              <a:gd name="connsiteY4" fmla="*/ 371484 h 374659"/>
              <a:gd name="connsiteX5" fmla="*/ 117842 w 496630"/>
              <a:gd name="connsiteY5" fmla="*/ 374659 h 374659"/>
              <a:gd name="connsiteX6" fmla="*/ 364 w 496630"/>
              <a:gd name="connsiteY6" fmla="*/ 288931 h 374659"/>
              <a:gd name="connsiteX7" fmla="*/ 28939 w 496630"/>
              <a:gd name="connsiteY7" fmla="*/ 127003 h 374659"/>
              <a:gd name="connsiteX0" fmla="*/ 28939 w 496630"/>
              <a:gd name="connsiteY0" fmla="*/ 127003 h 374659"/>
              <a:gd name="connsiteX1" fmla="*/ 225792 w 496630"/>
              <a:gd name="connsiteY1" fmla="*/ 12700 h 374659"/>
              <a:gd name="connsiteX2" fmla="*/ 382327 w 496630"/>
              <a:gd name="connsiteY2" fmla="*/ 0 h 374659"/>
              <a:gd name="connsiteX3" fmla="*/ 496630 w 496630"/>
              <a:gd name="connsiteY3" fmla="*/ 146053 h 374659"/>
              <a:gd name="connsiteX4" fmla="*/ 363277 w 496630"/>
              <a:gd name="connsiteY4" fmla="*/ 371484 h 374659"/>
              <a:gd name="connsiteX5" fmla="*/ 117842 w 496630"/>
              <a:gd name="connsiteY5" fmla="*/ 374659 h 374659"/>
              <a:gd name="connsiteX6" fmla="*/ 364 w 496630"/>
              <a:gd name="connsiteY6" fmla="*/ 288931 h 374659"/>
              <a:gd name="connsiteX7" fmla="*/ 28939 w 496630"/>
              <a:gd name="connsiteY7" fmla="*/ 127003 h 374659"/>
              <a:gd name="connsiteX0" fmla="*/ 28939 w 496630"/>
              <a:gd name="connsiteY0" fmla="*/ 116132 h 363788"/>
              <a:gd name="connsiteX1" fmla="*/ 225792 w 496630"/>
              <a:gd name="connsiteY1" fmla="*/ 1829 h 363788"/>
              <a:gd name="connsiteX2" fmla="*/ 382327 w 496630"/>
              <a:gd name="connsiteY2" fmla="*/ 78029 h 363788"/>
              <a:gd name="connsiteX3" fmla="*/ 496630 w 496630"/>
              <a:gd name="connsiteY3" fmla="*/ 135182 h 363788"/>
              <a:gd name="connsiteX4" fmla="*/ 363277 w 496630"/>
              <a:gd name="connsiteY4" fmla="*/ 360613 h 363788"/>
              <a:gd name="connsiteX5" fmla="*/ 117842 w 496630"/>
              <a:gd name="connsiteY5" fmla="*/ 363788 h 363788"/>
              <a:gd name="connsiteX6" fmla="*/ 364 w 496630"/>
              <a:gd name="connsiteY6" fmla="*/ 278060 h 363788"/>
              <a:gd name="connsiteX7" fmla="*/ 28939 w 496630"/>
              <a:gd name="connsiteY7" fmla="*/ 116132 h 363788"/>
              <a:gd name="connsiteX0" fmla="*/ 28939 w 496630"/>
              <a:gd name="connsiteY0" fmla="*/ 116132 h 363788"/>
              <a:gd name="connsiteX1" fmla="*/ 225792 w 496630"/>
              <a:gd name="connsiteY1" fmla="*/ 1829 h 363788"/>
              <a:gd name="connsiteX2" fmla="*/ 426777 w 496630"/>
              <a:gd name="connsiteY2" fmla="*/ 46279 h 363788"/>
              <a:gd name="connsiteX3" fmla="*/ 496630 w 496630"/>
              <a:gd name="connsiteY3" fmla="*/ 135182 h 363788"/>
              <a:gd name="connsiteX4" fmla="*/ 363277 w 496630"/>
              <a:gd name="connsiteY4" fmla="*/ 360613 h 363788"/>
              <a:gd name="connsiteX5" fmla="*/ 117842 w 496630"/>
              <a:gd name="connsiteY5" fmla="*/ 363788 h 363788"/>
              <a:gd name="connsiteX6" fmla="*/ 364 w 496630"/>
              <a:gd name="connsiteY6" fmla="*/ 278060 h 363788"/>
              <a:gd name="connsiteX7" fmla="*/ 28939 w 496630"/>
              <a:gd name="connsiteY7" fmla="*/ 116132 h 363788"/>
              <a:gd name="connsiteX0" fmla="*/ 28939 w 496630"/>
              <a:gd name="connsiteY0" fmla="*/ 116132 h 363788"/>
              <a:gd name="connsiteX1" fmla="*/ 225792 w 496630"/>
              <a:gd name="connsiteY1" fmla="*/ 1829 h 363788"/>
              <a:gd name="connsiteX2" fmla="*/ 426777 w 496630"/>
              <a:gd name="connsiteY2" fmla="*/ 46279 h 363788"/>
              <a:gd name="connsiteX3" fmla="*/ 496630 w 496630"/>
              <a:gd name="connsiteY3" fmla="*/ 135182 h 363788"/>
              <a:gd name="connsiteX4" fmla="*/ 363277 w 496630"/>
              <a:gd name="connsiteY4" fmla="*/ 360613 h 363788"/>
              <a:gd name="connsiteX5" fmla="*/ 117842 w 496630"/>
              <a:gd name="connsiteY5" fmla="*/ 363788 h 363788"/>
              <a:gd name="connsiteX6" fmla="*/ 364 w 496630"/>
              <a:gd name="connsiteY6" fmla="*/ 278060 h 363788"/>
              <a:gd name="connsiteX7" fmla="*/ 28939 w 496630"/>
              <a:gd name="connsiteY7" fmla="*/ 116132 h 363788"/>
              <a:gd name="connsiteX0" fmla="*/ 28939 w 496630"/>
              <a:gd name="connsiteY0" fmla="*/ 88983 h 336639"/>
              <a:gd name="connsiteX1" fmla="*/ 222617 w 496630"/>
              <a:gd name="connsiteY1" fmla="*/ 15955 h 336639"/>
              <a:gd name="connsiteX2" fmla="*/ 426777 w 496630"/>
              <a:gd name="connsiteY2" fmla="*/ 19130 h 336639"/>
              <a:gd name="connsiteX3" fmla="*/ 496630 w 496630"/>
              <a:gd name="connsiteY3" fmla="*/ 108033 h 336639"/>
              <a:gd name="connsiteX4" fmla="*/ 363277 w 496630"/>
              <a:gd name="connsiteY4" fmla="*/ 333464 h 336639"/>
              <a:gd name="connsiteX5" fmla="*/ 117842 w 496630"/>
              <a:gd name="connsiteY5" fmla="*/ 336639 h 336639"/>
              <a:gd name="connsiteX6" fmla="*/ 364 w 496630"/>
              <a:gd name="connsiteY6" fmla="*/ 250911 h 336639"/>
              <a:gd name="connsiteX7" fmla="*/ 28939 w 496630"/>
              <a:gd name="connsiteY7" fmla="*/ 88983 h 336639"/>
              <a:gd name="connsiteX0" fmla="*/ 28939 w 496630"/>
              <a:gd name="connsiteY0" fmla="*/ 113562 h 361218"/>
              <a:gd name="connsiteX1" fmla="*/ 228967 w 496630"/>
              <a:gd name="connsiteY1" fmla="*/ 2434 h 361218"/>
              <a:gd name="connsiteX2" fmla="*/ 426777 w 496630"/>
              <a:gd name="connsiteY2" fmla="*/ 43709 h 361218"/>
              <a:gd name="connsiteX3" fmla="*/ 496630 w 496630"/>
              <a:gd name="connsiteY3" fmla="*/ 132612 h 361218"/>
              <a:gd name="connsiteX4" fmla="*/ 363277 w 496630"/>
              <a:gd name="connsiteY4" fmla="*/ 358043 h 361218"/>
              <a:gd name="connsiteX5" fmla="*/ 117842 w 496630"/>
              <a:gd name="connsiteY5" fmla="*/ 361218 h 361218"/>
              <a:gd name="connsiteX6" fmla="*/ 364 w 496630"/>
              <a:gd name="connsiteY6" fmla="*/ 275490 h 361218"/>
              <a:gd name="connsiteX7" fmla="*/ 28939 w 496630"/>
              <a:gd name="connsiteY7" fmla="*/ 113562 h 361218"/>
              <a:gd name="connsiteX0" fmla="*/ 29004 w 496695"/>
              <a:gd name="connsiteY0" fmla="*/ 113562 h 361218"/>
              <a:gd name="connsiteX1" fmla="*/ 229032 w 496695"/>
              <a:gd name="connsiteY1" fmla="*/ 2434 h 361218"/>
              <a:gd name="connsiteX2" fmla="*/ 426842 w 496695"/>
              <a:gd name="connsiteY2" fmla="*/ 43709 h 361218"/>
              <a:gd name="connsiteX3" fmla="*/ 496695 w 496695"/>
              <a:gd name="connsiteY3" fmla="*/ 132612 h 361218"/>
              <a:gd name="connsiteX4" fmla="*/ 363342 w 496695"/>
              <a:gd name="connsiteY4" fmla="*/ 358043 h 361218"/>
              <a:gd name="connsiteX5" fmla="*/ 117907 w 496695"/>
              <a:gd name="connsiteY5" fmla="*/ 361218 h 361218"/>
              <a:gd name="connsiteX6" fmla="*/ 429 w 496695"/>
              <a:gd name="connsiteY6" fmla="*/ 275490 h 361218"/>
              <a:gd name="connsiteX7" fmla="*/ 29004 w 496695"/>
              <a:gd name="connsiteY7" fmla="*/ 113562 h 361218"/>
              <a:gd name="connsiteX0" fmla="*/ 29017 w 496708"/>
              <a:gd name="connsiteY0" fmla="*/ 113562 h 361218"/>
              <a:gd name="connsiteX1" fmla="*/ 229045 w 496708"/>
              <a:gd name="connsiteY1" fmla="*/ 2434 h 361218"/>
              <a:gd name="connsiteX2" fmla="*/ 426855 w 496708"/>
              <a:gd name="connsiteY2" fmla="*/ 43709 h 361218"/>
              <a:gd name="connsiteX3" fmla="*/ 496708 w 496708"/>
              <a:gd name="connsiteY3" fmla="*/ 132612 h 361218"/>
              <a:gd name="connsiteX4" fmla="*/ 363355 w 496708"/>
              <a:gd name="connsiteY4" fmla="*/ 358043 h 361218"/>
              <a:gd name="connsiteX5" fmla="*/ 117920 w 496708"/>
              <a:gd name="connsiteY5" fmla="*/ 361218 h 361218"/>
              <a:gd name="connsiteX6" fmla="*/ 442 w 496708"/>
              <a:gd name="connsiteY6" fmla="*/ 275490 h 361218"/>
              <a:gd name="connsiteX7" fmla="*/ 29017 w 496708"/>
              <a:gd name="connsiteY7" fmla="*/ 113562 h 361218"/>
              <a:gd name="connsiteX0" fmla="*/ 29017 w 496708"/>
              <a:gd name="connsiteY0" fmla="*/ 112538 h 360194"/>
              <a:gd name="connsiteX1" fmla="*/ 229045 w 496708"/>
              <a:gd name="connsiteY1" fmla="*/ 1410 h 360194"/>
              <a:gd name="connsiteX2" fmla="*/ 426855 w 496708"/>
              <a:gd name="connsiteY2" fmla="*/ 42685 h 360194"/>
              <a:gd name="connsiteX3" fmla="*/ 496708 w 496708"/>
              <a:gd name="connsiteY3" fmla="*/ 131588 h 360194"/>
              <a:gd name="connsiteX4" fmla="*/ 363355 w 496708"/>
              <a:gd name="connsiteY4" fmla="*/ 357019 h 360194"/>
              <a:gd name="connsiteX5" fmla="*/ 117920 w 496708"/>
              <a:gd name="connsiteY5" fmla="*/ 360194 h 360194"/>
              <a:gd name="connsiteX6" fmla="*/ 442 w 496708"/>
              <a:gd name="connsiteY6" fmla="*/ 274466 h 360194"/>
              <a:gd name="connsiteX7" fmla="*/ 29017 w 496708"/>
              <a:gd name="connsiteY7" fmla="*/ 112538 h 360194"/>
              <a:gd name="connsiteX0" fmla="*/ 29017 w 496708"/>
              <a:gd name="connsiteY0" fmla="*/ 112538 h 360194"/>
              <a:gd name="connsiteX1" fmla="*/ 229045 w 496708"/>
              <a:gd name="connsiteY1" fmla="*/ 1410 h 360194"/>
              <a:gd name="connsiteX2" fmla="*/ 426855 w 496708"/>
              <a:gd name="connsiteY2" fmla="*/ 42685 h 360194"/>
              <a:gd name="connsiteX3" fmla="*/ 496708 w 496708"/>
              <a:gd name="connsiteY3" fmla="*/ 131588 h 360194"/>
              <a:gd name="connsiteX4" fmla="*/ 363355 w 496708"/>
              <a:gd name="connsiteY4" fmla="*/ 357019 h 360194"/>
              <a:gd name="connsiteX5" fmla="*/ 117920 w 496708"/>
              <a:gd name="connsiteY5" fmla="*/ 360194 h 360194"/>
              <a:gd name="connsiteX6" fmla="*/ 442 w 496708"/>
              <a:gd name="connsiteY6" fmla="*/ 274466 h 360194"/>
              <a:gd name="connsiteX7" fmla="*/ 29017 w 496708"/>
              <a:gd name="connsiteY7" fmla="*/ 112538 h 360194"/>
              <a:gd name="connsiteX0" fmla="*/ 29017 w 496708"/>
              <a:gd name="connsiteY0" fmla="*/ 112538 h 360194"/>
              <a:gd name="connsiteX1" fmla="*/ 229045 w 496708"/>
              <a:gd name="connsiteY1" fmla="*/ 1410 h 360194"/>
              <a:gd name="connsiteX2" fmla="*/ 426855 w 496708"/>
              <a:gd name="connsiteY2" fmla="*/ 42685 h 360194"/>
              <a:gd name="connsiteX3" fmla="*/ 496708 w 496708"/>
              <a:gd name="connsiteY3" fmla="*/ 131588 h 360194"/>
              <a:gd name="connsiteX4" fmla="*/ 363355 w 496708"/>
              <a:gd name="connsiteY4" fmla="*/ 357019 h 360194"/>
              <a:gd name="connsiteX5" fmla="*/ 117920 w 496708"/>
              <a:gd name="connsiteY5" fmla="*/ 360194 h 360194"/>
              <a:gd name="connsiteX6" fmla="*/ 442 w 496708"/>
              <a:gd name="connsiteY6" fmla="*/ 274466 h 360194"/>
              <a:gd name="connsiteX7" fmla="*/ 29017 w 496708"/>
              <a:gd name="connsiteY7" fmla="*/ 112538 h 360194"/>
              <a:gd name="connsiteX0" fmla="*/ 29017 w 496708"/>
              <a:gd name="connsiteY0" fmla="*/ 112538 h 365775"/>
              <a:gd name="connsiteX1" fmla="*/ 229045 w 496708"/>
              <a:gd name="connsiteY1" fmla="*/ 1410 h 365775"/>
              <a:gd name="connsiteX2" fmla="*/ 426855 w 496708"/>
              <a:gd name="connsiteY2" fmla="*/ 42685 h 365775"/>
              <a:gd name="connsiteX3" fmla="*/ 496708 w 496708"/>
              <a:gd name="connsiteY3" fmla="*/ 131588 h 365775"/>
              <a:gd name="connsiteX4" fmla="*/ 363355 w 496708"/>
              <a:gd name="connsiteY4" fmla="*/ 357019 h 365775"/>
              <a:gd name="connsiteX5" fmla="*/ 117920 w 496708"/>
              <a:gd name="connsiteY5" fmla="*/ 360194 h 365775"/>
              <a:gd name="connsiteX6" fmla="*/ 442 w 496708"/>
              <a:gd name="connsiteY6" fmla="*/ 274466 h 365775"/>
              <a:gd name="connsiteX7" fmla="*/ 29017 w 496708"/>
              <a:gd name="connsiteY7" fmla="*/ 112538 h 365775"/>
              <a:gd name="connsiteX0" fmla="*/ 29017 w 496708"/>
              <a:gd name="connsiteY0" fmla="*/ 112538 h 372111"/>
              <a:gd name="connsiteX1" fmla="*/ 229045 w 496708"/>
              <a:gd name="connsiteY1" fmla="*/ 1410 h 372111"/>
              <a:gd name="connsiteX2" fmla="*/ 426855 w 496708"/>
              <a:gd name="connsiteY2" fmla="*/ 42685 h 372111"/>
              <a:gd name="connsiteX3" fmla="*/ 496708 w 496708"/>
              <a:gd name="connsiteY3" fmla="*/ 131588 h 372111"/>
              <a:gd name="connsiteX4" fmla="*/ 363355 w 496708"/>
              <a:gd name="connsiteY4" fmla="*/ 357019 h 372111"/>
              <a:gd name="connsiteX5" fmla="*/ 117920 w 496708"/>
              <a:gd name="connsiteY5" fmla="*/ 360194 h 372111"/>
              <a:gd name="connsiteX6" fmla="*/ 442 w 496708"/>
              <a:gd name="connsiteY6" fmla="*/ 274466 h 372111"/>
              <a:gd name="connsiteX7" fmla="*/ 29017 w 496708"/>
              <a:gd name="connsiteY7" fmla="*/ 112538 h 372111"/>
              <a:gd name="connsiteX0" fmla="*/ 31121 w 498812"/>
              <a:gd name="connsiteY0" fmla="*/ 112538 h 372111"/>
              <a:gd name="connsiteX1" fmla="*/ 231149 w 498812"/>
              <a:gd name="connsiteY1" fmla="*/ 1410 h 372111"/>
              <a:gd name="connsiteX2" fmla="*/ 428959 w 498812"/>
              <a:gd name="connsiteY2" fmla="*/ 42685 h 372111"/>
              <a:gd name="connsiteX3" fmla="*/ 498812 w 498812"/>
              <a:gd name="connsiteY3" fmla="*/ 131588 h 372111"/>
              <a:gd name="connsiteX4" fmla="*/ 365459 w 498812"/>
              <a:gd name="connsiteY4" fmla="*/ 357019 h 372111"/>
              <a:gd name="connsiteX5" fmla="*/ 120024 w 498812"/>
              <a:gd name="connsiteY5" fmla="*/ 360194 h 372111"/>
              <a:gd name="connsiteX6" fmla="*/ 429 w 498812"/>
              <a:gd name="connsiteY6" fmla="*/ 289283 h 372111"/>
              <a:gd name="connsiteX7" fmla="*/ 31121 w 498812"/>
              <a:gd name="connsiteY7" fmla="*/ 112538 h 372111"/>
              <a:gd name="connsiteX0" fmla="*/ 31121 w 498812"/>
              <a:gd name="connsiteY0" fmla="*/ 112538 h 372111"/>
              <a:gd name="connsiteX1" fmla="*/ 231149 w 498812"/>
              <a:gd name="connsiteY1" fmla="*/ 1410 h 372111"/>
              <a:gd name="connsiteX2" fmla="*/ 428959 w 498812"/>
              <a:gd name="connsiteY2" fmla="*/ 42685 h 372111"/>
              <a:gd name="connsiteX3" fmla="*/ 498812 w 498812"/>
              <a:gd name="connsiteY3" fmla="*/ 131588 h 372111"/>
              <a:gd name="connsiteX4" fmla="*/ 365459 w 498812"/>
              <a:gd name="connsiteY4" fmla="*/ 357019 h 372111"/>
              <a:gd name="connsiteX5" fmla="*/ 120024 w 498812"/>
              <a:gd name="connsiteY5" fmla="*/ 360194 h 372111"/>
              <a:gd name="connsiteX6" fmla="*/ 429 w 498812"/>
              <a:gd name="connsiteY6" fmla="*/ 289283 h 372111"/>
              <a:gd name="connsiteX7" fmla="*/ 31121 w 498812"/>
              <a:gd name="connsiteY7" fmla="*/ 112538 h 372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8812" h="372111">
                <a:moveTo>
                  <a:pt x="31121" y="112538"/>
                </a:moveTo>
                <a:cubicBezTo>
                  <a:pt x="40646" y="-20959"/>
                  <a:pt x="196077" y="1410"/>
                  <a:pt x="231149" y="1410"/>
                </a:cubicBezTo>
                <a:cubicBezTo>
                  <a:pt x="321427" y="1410"/>
                  <a:pt x="262481" y="87135"/>
                  <a:pt x="428959" y="42685"/>
                </a:cubicBezTo>
                <a:cubicBezTo>
                  <a:pt x="464031" y="42685"/>
                  <a:pt x="498812" y="64766"/>
                  <a:pt x="498812" y="131588"/>
                </a:cubicBezTo>
                <a:cubicBezTo>
                  <a:pt x="470237" y="239539"/>
                  <a:pt x="476215" y="244306"/>
                  <a:pt x="365459" y="357019"/>
                </a:cubicBezTo>
                <a:cubicBezTo>
                  <a:pt x="287881" y="379244"/>
                  <a:pt x="210303" y="373952"/>
                  <a:pt x="120024" y="360194"/>
                </a:cubicBezTo>
                <a:cubicBezTo>
                  <a:pt x="84952" y="360194"/>
                  <a:pt x="429" y="324355"/>
                  <a:pt x="429" y="289283"/>
                </a:cubicBezTo>
                <a:cubicBezTo>
                  <a:pt x="-5921" y="225782"/>
                  <a:pt x="60755" y="225782"/>
                  <a:pt x="31121" y="112538"/>
                </a:cubicBezTo>
                <a:close/>
              </a:path>
            </a:pathLst>
          </a:custGeom>
          <a:solidFill>
            <a:schemeClr val="accent4"/>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000" b="0" dirty="0">
                <a:solidFill>
                  <a:schemeClr val="tx1"/>
                </a:solidFill>
                <a:latin typeface="Calibri" panose="020F0502020204030204" pitchFamily="34" charset="0"/>
              </a:rPr>
              <a:t>PARPI</a:t>
            </a:r>
          </a:p>
        </p:txBody>
      </p:sp>
      <p:sp>
        <p:nvSpPr>
          <p:cNvPr id="149" name="Oval 148">
            <a:extLst>
              <a:ext uri="{FF2B5EF4-FFF2-40B4-BE49-F238E27FC236}">
                <a16:creationId xmlns:a16="http://schemas.microsoft.com/office/drawing/2014/main" id="{1403A5D8-8529-4827-AF1F-637C20AF883E}"/>
              </a:ext>
            </a:extLst>
          </p:cNvPr>
          <p:cNvSpPr/>
          <p:nvPr/>
        </p:nvSpPr>
        <p:spPr bwMode="auto">
          <a:xfrm>
            <a:off x="6545213" y="3847738"/>
            <a:ext cx="155056" cy="155056"/>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1676071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sz="3600">
                <a:solidFill>
                  <a:schemeClr val="bg2"/>
                </a:solidFill>
              </a:rPr>
              <a:t>Advent of Maintenance Therapy </a:t>
            </a:r>
            <a:br>
              <a:rPr lang="en-GB" sz="3600" dirty="0">
                <a:solidFill>
                  <a:schemeClr val="bg2"/>
                </a:solidFill>
              </a:rPr>
            </a:br>
            <a:r>
              <a:rPr lang="en-GB" sz="3600">
                <a:solidFill>
                  <a:schemeClr val="bg2"/>
                </a:solidFill>
              </a:rPr>
              <a:t>in Advanced Ovarian Cancer</a:t>
            </a:r>
            <a:endParaRPr lang="en-GB" sz="2800" dirty="0">
              <a:solidFill>
                <a:schemeClr val="bg2"/>
              </a:solidFill>
            </a:endParaRPr>
          </a:p>
        </p:txBody>
      </p:sp>
      <p:sp>
        <p:nvSpPr>
          <p:cNvPr id="215" name="TextBox 214">
            <a:extLst>
              <a:ext uri="{FF2B5EF4-FFF2-40B4-BE49-F238E27FC236}">
                <a16:creationId xmlns:a16="http://schemas.microsoft.com/office/drawing/2014/main" id="{D8C214A5-FE08-4134-A614-B3E363EA5DED}"/>
              </a:ext>
            </a:extLst>
          </p:cNvPr>
          <p:cNvSpPr txBox="1"/>
          <p:nvPr/>
        </p:nvSpPr>
        <p:spPr>
          <a:xfrm>
            <a:off x="6549005" y="4794893"/>
            <a:ext cx="1281120" cy="712759"/>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GOG-0213</a:t>
            </a:r>
          </a:p>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Bevacizumab</a:t>
            </a:r>
          </a:p>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2Lm</a:t>
            </a:r>
          </a:p>
        </p:txBody>
      </p:sp>
      <p:grpSp>
        <p:nvGrpSpPr>
          <p:cNvPr id="216" name="Group 215">
            <a:extLst>
              <a:ext uri="{FF2B5EF4-FFF2-40B4-BE49-F238E27FC236}">
                <a16:creationId xmlns:a16="http://schemas.microsoft.com/office/drawing/2014/main" id="{BB2D6DE7-06EB-49FA-BCDF-610CF64A73A0}"/>
              </a:ext>
            </a:extLst>
          </p:cNvPr>
          <p:cNvGrpSpPr/>
          <p:nvPr/>
        </p:nvGrpSpPr>
        <p:grpSpPr>
          <a:xfrm>
            <a:off x="7081566" y="3112572"/>
            <a:ext cx="216000" cy="1625416"/>
            <a:chOff x="946069" y="3102237"/>
            <a:chExt cx="216000" cy="1625416"/>
          </a:xfrm>
          <a:solidFill>
            <a:schemeClr val="accent4"/>
          </a:solidFill>
        </p:grpSpPr>
        <p:sp>
          <p:nvSpPr>
            <p:cNvPr id="217" name="Rectangle 555">
              <a:extLst>
                <a:ext uri="{FF2B5EF4-FFF2-40B4-BE49-F238E27FC236}">
                  <a16:creationId xmlns:a16="http://schemas.microsoft.com/office/drawing/2014/main" id="{07B62D00-7001-4D9B-B50C-79CDB9649CE0}"/>
                </a:ext>
              </a:extLst>
            </p:cNvPr>
            <p:cNvSpPr>
              <a:spLocks noChangeArrowheads="1"/>
            </p:cNvSpPr>
            <p:nvPr/>
          </p:nvSpPr>
          <p:spPr bwMode="auto">
            <a:xfrm>
              <a:off x="1041134" y="3287653"/>
              <a:ext cx="36000" cy="1440000"/>
            </a:xfrm>
            <a:prstGeom prst="rect">
              <a:avLst/>
            </a:prstGeom>
            <a:grpFill/>
            <a:ln>
              <a:solidFill>
                <a:schemeClr val="accent4"/>
              </a:solid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srgbClr val="6D6E71"/>
                </a:solidFill>
                <a:effectLst/>
                <a:uLnTx/>
                <a:uFillTx/>
                <a:latin typeface="Calibri" panose="020F0502020204030204" pitchFamily="34" charset="0"/>
                <a:cs typeface="Calibri" panose="020F0502020204030204" pitchFamily="34" charset="0"/>
              </a:endParaRPr>
            </a:p>
          </p:txBody>
        </p:sp>
        <p:sp>
          <p:nvSpPr>
            <p:cNvPr id="218" name="Flowchart: Connector 217">
              <a:extLst>
                <a:ext uri="{FF2B5EF4-FFF2-40B4-BE49-F238E27FC236}">
                  <a16:creationId xmlns:a16="http://schemas.microsoft.com/office/drawing/2014/main" id="{1989DA9E-73B0-4F41-8912-49FBD929665F}"/>
                </a:ext>
              </a:extLst>
            </p:cNvPr>
            <p:cNvSpPr/>
            <p:nvPr/>
          </p:nvSpPr>
          <p:spPr>
            <a:xfrm>
              <a:off x="946069" y="3102237"/>
              <a:ext cx="216000" cy="216000"/>
            </a:xfrm>
            <a:prstGeom prst="flowChartConnector">
              <a:avLst/>
            </a:prstGeom>
            <a:grpFill/>
            <a:ln w="12700" cap="flat" cmpd="sng" algn="ctr">
              <a:solidFill>
                <a:schemeClr val="accent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grpSp>
      <p:sp>
        <p:nvSpPr>
          <p:cNvPr id="219" name="Oval 951">
            <a:extLst>
              <a:ext uri="{FF2B5EF4-FFF2-40B4-BE49-F238E27FC236}">
                <a16:creationId xmlns:a16="http://schemas.microsoft.com/office/drawing/2014/main" id="{BC7CA5AF-E00B-4BE1-AE06-DA32FCA4C9C4}"/>
              </a:ext>
            </a:extLst>
          </p:cNvPr>
          <p:cNvSpPr>
            <a:spLocks noChangeArrowheads="1"/>
          </p:cNvSpPr>
          <p:nvPr/>
        </p:nvSpPr>
        <p:spPr bwMode="auto">
          <a:xfrm>
            <a:off x="11059829" y="2497740"/>
            <a:ext cx="131233" cy="13123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400" b="0" i="0" u="none" strike="noStrike" kern="0" cap="none" spc="0" normalizeH="0" baseline="0" noProof="0" dirty="0">
              <a:ln>
                <a:noFill/>
              </a:ln>
              <a:solidFill>
                <a:srgbClr val="6D6E71"/>
              </a:solidFill>
              <a:effectLst/>
              <a:uLnTx/>
              <a:uFillTx/>
              <a:latin typeface="Calibri" panose="020F0502020204030204" pitchFamily="34" charset="0"/>
              <a:cs typeface="Calibri" panose="020F0502020204030204" pitchFamily="34" charset="0"/>
            </a:endParaRPr>
          </a:p>
        </p:txBody>
      </p:sp>
      <p:graphicFrame>
        <p:nvGraphicFramePr>
          <p:cNvPr id="220" name="Table 219">
            <a:extLst>
              <a:ext uri="{FF2B5EF4-FFF2-40B4-BE49-F238E27FC236}">
                <a16:creationId xmlns:a16="http://schemas.microsoft.com/office/drawing/2014/main" id="{0B2EDFBD-9F9A-4A64-B705-5659F8EE77AE}"/>
              </a:ext>
            </a:extLst>
          </p:cNvPr>
          <p:cNvGraphicFramePr>
            <a:graphicFrameLocks noGrp="1"/>
          </p:cNvGraphicFramePr>
          <p:nvPr/>
        </p:nvGraphicFramePr>
        <p:xfrm>
          <a:off x="697338" y="2667758"/>
          <a:ext cx="10854454" cy="396240"/>
        </p:xfrm>
        <a:graphic>
          <a:graphicData uri="http://schemas.openxmlformats.org/drawingml/2006/table">
            <a:tbl>
              <a:tblPr firstRow="1" bandRow="1"/>
              <a:tblGrid>
                <a:gridCol w="1558136">
                  <a:extLst>
                    <a:ext uri="{9D8B030D-6E8A-4147-A177-3AD203B41FA5}">
                      <a16:colId xmlns:a16="http://schemas.microsoft.com/office/drawing/2014/main" val="1921966390"/>
                    </a:ext>
                  </a:extLst>
                </a:gridCol>
                <a:gridCol w="1368000">
                  <a:extLst>
                    <a:ext uri="{9D8B030D-6E8A-4147-A177-3AD203B41FA5}">
                      <a16:colId xmlns:a16="http://schemas.microsoft.com/office/drawing/2014/main" val="3348345359"/>
                    </a:ext>
                  </a:extLst>
                </a:gridCol>
                <a:gridCol w="1647745">
                  <a:extLst>
                    <a:ext uri="{9D8B030D-6E8A-4147-A177-3AD203B41FA5}">
                      <a16:colId xmlns:a16="http://schemas.microsoft.com/office/drawing/2014/main" val="679972205"/>
                    </a:ext>
                  </a:extLst>
                </a:gridCol>
                <a:gridCol w="1476000">
                  <a:extLst>
                    <a:ext uri="{9D8B030D-6E8A-4147-A177-3AD203B41FA5}">
                      <a16:colId xmlns:a16="http://schemas.microsoft.com/office/drawing/2014/main" val="715186185"/>
                    </a:ext>
                  </a:extLst>
                </a:gridCol>
                <a:gridCol w="1780573">
                  <a:extLst>
                    <a:ext uri="{9D8B030D-6E8A-4147-A177-3AD203B41FA5}">
                      <a16:colId xmlns:a16="http://schemas.microsoft.com/office/drawing/2014/main" val="3019405750"/>
                    </a:ext>
                  </a:extLst>
                </a:gridCol>
                <a:gridCol w="1512000">
                  <a:extLst>
                    <a:ext uri="{9D8B030D-6E8A-4147-A177-3AD203B41FA5}">
                      <a16:colId xmlns:a16="http://schemas.microsoft.com/office/drawing/2014/main" val="2058682070"/>
                    </a:ext>
                  </a:extLst>
                </a:gridCol>
                <a:gridCol w="1512000">
                  <a:extLst>
                    <a:ext uri="{9D8B030D-6E8A-4147-A177-3AD203B41FA5}">
                      <a16:colId xmlns:a16="http://schemas.microsoft.com/office/drawing/2014/main" val="2020479231"/>
                    </a:ext>
                  </a:extLst>
                </a:gridCol>
              </a:tblGrid>
              <a:tr h="360000">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GB" sz="2000" dirty="0">
                          <a:solidFill>
                            <a:schemeClr val="tx1"/>
                          </a:solidFill>
                          <a:latin typeface="Calibri" panose="020F0502020204030204" pitchFamily="34" charset="0"/>
                          <a:cs typeface="Calibri" panose="020F0502020204030204" pitchFamily="34" charset="0"/>
                        </a:rPr>
                        <a:t>2003</a:t>
                      </a:r>
                    </a:p>
                  </a:txBody>
                  <a:tcPr anchor="ctr">
                    <a:lnL w="12700" cap="flat" cmpd="sng" algn="ctr">
                      <a:solidFill>
                        <a:srgbClr val="6D6E71"/>
                      </a:solidFill>
                      <a:prstDash val="solid"/>
                      <a:round/>
                      <a:headEnd type="none" w="med" len="med"/>
                      <a:tailEnd type="none" w="med" len="med"/>
                    </a:lnL>
                    <a:lnR w="12700" cap="flat" cmpd="sng" algn="ctr">
                      <a:solidFill>
                        <a:srgbClr val="6D6E71"/>
                      </a:solidFill>
                      <a:prstDash val="solid"/>
                      <a:round/>
                      <a:headEnd type="none" w="med" len="med"/>
                      <a:tailEnd type="none" w="med" len="med"/>
                    </a:lnR>
                    <a:lnT w="12700" cap="flat" cmpd="sng" algn="ctr">
                      <a:solidFill>
                        <a:srgbClr val="6D6E71"/>
                      </a:solidFill>
                      <a:prstDash val="solid"/>
                      <a:round/>
                      <a:headEnd type="none" w="med" len="med"/>
                      <a:tailEnd type="none" w="med" len="med"/>
                    </a:lnT>
                    <a:lnB w="12700" cap="flat" cmpd="sng" algn="ctr">
                      <a:solidFill>
                        <a:srgbClr val="6D6E7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GB" sz="2000" dirty="0">
                          <a:solidFill>
                            <a:schemeClr val="tx1"/>
                          </a:solidFill>
                          <a:latin typeface="Calibri" panose="020F0502020204030204" pitchFamily="34" charset="0"/>
                          <a:cs typeface="Calibri" panose="020F0502020204030204" pitchFamily="34" charset="0"/>
                        </a:rPr>
                        <a:t>2011</a:t>
                      </a:r>
                    </a:p>
                  </a:txBody>
                  <a:tcPr anchor="ctr">
                    <a:lnL w="12700" cap="flat" cmpd="sng" algn="ctr">
                      <a:solidFill>
                        <a:srgbClr val="6D6E71"/>
                      </a:solidFill>
                      <a:prstDash val="solid"/>
                      <a:round/>
                      <a:headEnd type="none" w="med" len="med"/>
                      <a:tailEnd type="none" w="med" len="med"/>
                    </a:lnL>
                    <a:lnR w="12700" cap="flat" cmpd="sng" algn="ctr">
                      <a:solidFill>
                        <a:srgbClr val="6D6E71"/>
                      </a:solidFill>
                      <a:prstDash val="solid"/>
                      <a:round/>
                      <a:headEnd type="none" w="med" len="med"/>
                      <a:tailEnd type="none" w="med" len="med"/>
                    </a:lnR>
                    <a:lnT w="12700" cap="flat" cmpd="sng" algn="ctr">
                      <a:solidFill>
                        <a:srgbClr val="6D6E71"/>
                      </a:solidFill>
                      <a:prstDash val="solid"/>
                      <a:round/>
                      <a:headEnd type="none" w="med" len="med"/>
                      <a:tailEnd type="none" w="med" len="med"/>
                    </a:lnT>
                    <a:lnB w="12700" cap="flat" cmpd="sng" algn="ctr">
                      <a:solidFill>
                        <a:srgbClr val="6D6E7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GB" sz="2000" dirty="0">
                          <a:solidFill>
                            <a:schemeClr val="tx1"/>
                          </a:solidFill>
                          <a:latin typeface="Calibri" panose="020F0502020204030204" pitchFamily="34" charset="0"/>
                          <a:cs typeface="Calibri" panose="020F0502020204030204" pitchFamily="34" charset="0"/>
                        </a:rPr>
                        <a:t>2012</a:t>
                      </a:r>
                    </a:p>
                  </a:txBody>
                  <a:tcPr anchor="ctr">
                    <a:lnL w="12700" cap="flat" cmpd="sng" algn="ctr">
                      <a:solidFill>
                        <a:srgbClr val="6D6E71"/>
                      </a:solidFill>
                      <a:prstDash val="solid"/>
                      <a:round/>
                      <a:headEnd type="none" w="med" len="med"/>
                      <a:tailEnd type="none" w="med" len="med"/>
                    </a:lnL>
                    <a:lnR w="12700" cap="flat" cmpd="sng" algn="ctr">
                      <a:solidFill>
                        <a:srgbClr val="6D6E71"/>
                      </a:solidFill>
                      <a:prstDash val="solid"/>
                      <a:round/>
                      <a:headEnd type="none" w="med" len="med"/>
                      <a:tailEnd type="none" w="med" len="med"/>
                    </a:lnR>
                    <a:lnT w="12700" cap="flat" cmpd="sng" algn="ctr">
                      <a:solidFill>
                        <a:srgbClr val="6D6E71"/>
                      </a:solidFill>
                      <a:prstDash val="solid"/>
                      <a:round/>
                      <a:headEnd type="none" w="med" len="med"/>
                      <a:tailEnd type="none" w="med" len="med"/>
                    </a:lnT>
                    <a:lnB w="12700" cap="flat" cmpd="sng" algn="ctr">
                      <a:solidFill>
                        <a:srgbClr val="6D6E7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GB" sz="2000" dirty="0">
                          <a:solidFill>
                            <a:schemeClr val="tx1"/>
                          </a:solidFill>
                          <a:latin typeface="Calibri" panose="020F0502020204030204" pitchFamily="34" charset="0"/>
                          <a:cs typeface="Calibri" panose="020F0502020204030204" pitchFamily="34" charset="0"/>
                        </a:rPr>
                        <a:t>2016</a:t>
                      </a:r>
                    </a:p>
                  </a:txBody>
                  <a:tcPr anchor="ctr">
                    <a:lnL w="12700" cap="flat" cmpd="sng" algn="ctr">
                      <a:solidFill>
                        <a:srgbClr val="6D6E71"/>
                      </a:solidFill>
                      <a:prstDash val="solid"/>
                      <a:round/>
                      <a:headEnd type="none" w="med" len="med"/>
                      <a:tailEnd type="none" w="med" len="med"/>
                    </a:lnL>
                    <a:lnR w="12700" cap="flat" cmpd="sng" algn="ctr">
                      <a:solidFill>
                        <a:srgbClr val="6D6E71"/>
                      </a:solidFill>
                      <a:prstDash val="solid"/>
                      <a:round/>
                      <a:headEnd type="none" w="med" len="med"/>
                      <a:tailEnd type="none" w="med" len="med"/>
                    </a:lnR>
                    <a:lnT w="12700" cap="flat" cmpd="sng" algn="ctr">
                      <a:solidFill>
                        <a:srgbClr val="6D6E71"/>
                      </a:solidFill>
                      <a:prstDash val="solid"/>
                      <a:round/>
                      <a:headEnd type="none" w="med" len="med"/>
                      <a:tailEnd type="none" w="med" len="med"/>
                    </a:lnT>
                    <a:lnB w="12700" cap="flat" cmpd="sng" algn="ctr">
                      <a:solidFill>
                        <a:srgbClr val="6D6E7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GB" sz="2000" dirty="0">
                          <a:solidFill>
                            <a:schemeClr val="tx1"/>
                          </a:solidFill>
                          <a:latin typeface="Calibri" panose="020F0502020204030204" pitchFamily="34" charset="0"/>
                          <a:cs typeface="Calibri" panose="020F0502020204030204" pitchFamily="34" charset="0"/>
                        </a:rPr>
                        <a:t>2017</a:t>
                      </a:r>
                    </a:p>
                  </a:txBody>
                  <a:tcPr anchor="ctr">
                    <a:lnL w="12700" cap="flat" cmpd="sng" algn="ctr">
                      <a:solidFill>
                        <a:srgbClr val="6D6E71"/>
                      </a:solidFill>
                      <a:prstDash val="solid"/>
                      <a:round/>
                      <a:headEnd type="none" w="med" len="med"/>
                      <a:tailEnd type="none" w="med" len="med"/>
                    </a:lnL>
                    <a:lnR w="12700" cap="flat" cmpd="sng" algn="ctr">
                      <a:solidFill>
                        <a:srgbClr val="6D6E71"/>
                      </a:solidFill>
                      <a:prstDash val="solid"/>
                      <a:round/>
                      <a:headEnd type="none" w="med" len="med"/>
                      <a:tailEnd type="none" w="med" len="med"/>
                    </a:lnR>
                    <a:lnT w="12700" cap="flat" cmpd="sng" algn="ctr">
                      <a:solidFill>
                        <a:srgbClr val="6D6E71"/>
                      </a:solidFill>
                      <a:prstDash val="solid"/>
                      <a:round/>
                      <a:headEnd type="none" w="med" len="med"/>
                      <a:tailEnd type="none" w="med" len="med"/>
                    </a:lnT>
                    <a:lnB w="12700" cap="flat" cmpd="sng" algn="ctr">
                      <a:solidFill>
                        <a:srgbClr val="6D6E7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GB" sz="2000" dirty="0">
                          <a:solidFill>
                            <a:schemeClr val="tx1"/>
                          </a:solidFill>
                          <a:latin typeface="Calibri" panose="020F0502020204030204" pitchFamily="34" charset="0"/>
                          <a:cs typeface="Calibri" panose="020F0502020204030204" pitchFamily="34" charset="0"/>
                        </a:rPr>
                        <a:t>2018</a:t>
                      </a:r>
                    </a:p>
                  </a:txBody>
                  <a:tcPr anchor="ctr">
                    <a:lnL w="12700" cap="flat" cmpd="sng" algn="ctr">
                      <a:solidFill>
                        <a:srgbClr val="6D6E71"/>
                      </a:solidFill>
                      <a:prstDash val="solid"/>
                      <a:round/>
                      <a:headEnd type="none" w="med" len="med"/>
                      <a:tailEnd type="none" w="med" len="med"/>
                    </a:lnL>
                    <a:lnR w="12700" cap="flat" cmpd="sng" algn="ctr">
                      <a:solidFill>
                        <a:srgbClr val="6D6E71"/>
                      </a:solidFill>
                      <a:prstDash val="solid"/>
                      <a:round/>
                      <a:headEnd type="none" w="med" len="med"/>
                      <a:tailEnd type="none" w="med" len="med"/>
                    </a:lnR>
                    <a:lnT w="12700" cap="flat" cmpd="sng" algn="ctr">
                      <a:solidFill>
                        <a:srgbClr val="6D6E71"/>
                      </a:solidFill>
                      <a:prstDash val="solid"/>
                      <a:round/>
                      <a:headEnd type="none" w="med" len="med"/>
                      <a:tailEnd type="none" w="med" len="med"/>
                    </a:lnT>
                    <a:lnB w="12700" cap="flat" cmpd="sng" algn="ctr">
                      <a:solidFill>
                        <a:srgbClr val="6D6E71"/>
                      </a:solid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GB" sz="2000" dirty="0">
                          <a:solidFill>
                            <a:schemeClr val="tx1"/>
                          </a:solidFill>
                          <a:latin typeface="Calibri" panose="020F0502020204030204" pitchFamily="34" charset="0"/>
                          <a:cs typeface="Calibri" panose="020F0502020204030204" pitchFamily="34" charset="0"/>
                        </a:rPr>
                        <a:t>2019</a:t>
                      </a:r>
                    </a:p>
                  </a:txBody>
                  <a:tcPr anchor="ctr">
                    <a:lnL w="12700" cap="flat" cmpd="sng" algn="ctr">
                      <a:solidFill>
                        <a:srgbClr val="6D6E71"/>
                      </a:solidFill>
                      <a:prstDash val="solid"/>
                      <a:round/>
                      <a:headEnd type="none" w="med" len="med"/>
                      <a:tailEnd type="none" w="med" len="med"/>
                    </a:lnL>
                    <a:lnR w="12700" cap="flat" cmpd="sng" algn="ctr">
                      <a:solidFill>
                        <a:srgbClr val="6D6E71"/>
                      </a:solidFill>
                      <a:prstDash val="solid"/>
                      <a:round/>
                      <a:headEnd type="none" w="med" len="med"/>
                      <a:tailEnd type="none" w="med" len="med"/>
                    </a:lnR>
                    <a:lnT w="12700" cap="flat" cmpd="sng" algn="ctr">
                      <a:solidFill>
                        <a:srgbClr val="6D6E71"/>
                      </a:solidFill>
                      <a:prstDash val="solid"/>
                      <a:round/>
                      <a:headEnd type="none" w="med" len="med"/>
                      <a:tailEnd type="none" w="med" len="med"/>
                    </a:lnT>
                    <a:lnB w="12700" cap="flat" cmpd="sng" algn="ctr">
                      <a:solidFill>
                        <a:srgbClr val="6D6E7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4212946944"/>
                  </a:ext>
                </a:extLst>
              </a:tr>
            </a:tbl>
          </a:graphicData>
        </a:graphic>
      </p:graphicFrame>
      <p:sp>
        <p:nvSpPr>
          <p:cNvPr id="221" name="Parallelogram 220">
            <a:extLst>
              <a:ext uri="{FF2B5EF4-FFF2-40B4-BE49-F238E27FC236}">
                <a16:creationId xmlns:a16="http://schemas.microsoft.com/office/drawing/2014/main" id="{4688ACD4-38D3-4149-AAD5-CA81514A2A16}"/>
              </a:ext>
            </a:extLst>
          </p:cNvPr>
          <p:cNvSpPr/>
          <p:nvPr/>
        </p:nvSpPr>
        <p:spPr>
          <a:xfrm>
            <a:off x="5015701" y="2504588"/>
            <a:ext cx="440873" cy="595083"/>
          </a:xfrm>
          <a:prstGeom prst="parallelogram">
            <a:avLst>
              <a:gd name="adj" fmla="val 43200"/>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223" name="TextBox 222">
            <a:extLst>
              <a:ext uri="{FF2B5EF4-FFF2-40B4-BE49-F238E27FC236}">
                <a16:creationId xmlns:a16="http://schemas.microsoft.com/office/drawing/2014/main" id="{D1DB3FC2-EAF2-46CC-A673-F19CE8E48F43}"/>
              </a:ext>
            </a:extLst>
          </p:cNvPr>
          <p:cNvSpPr txBox="1"/>
          <p:nvPr/>
        </p:nvSpPr>
        <p:spPr>
          <a:xfrm>
            <a:off x="10618342" y="1406345"/>
            <a:ext cx="1259729" cy="707886"/>
          </a:xfrm>
          <a:prstGeom prst="rect">
            <a:avLst/>
          </a:prstGeom>
          <a:noFill/>
        </p:spPr>
        <p:txBody>
          <a:bodyPr wrap="squar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PRIMA</a:t>
            </a:r>
          </a:p>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Niraparib</a:t>
            </a:r>
          </a:p>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1Lm</a:t>
            </a:r>
          </a:p>
        </p:txBody>
      </p:sp>
      <p:grpSp>
        <p:nvGrpSpPr>
          <p:cNvPr id="224" name="Group 223">
            <a:extLst>
              <a:ext uri="{FF2B5EF4-FFF2-40B4-BE49-F238E27FC236}">
                <a16:creationId xmlns:a16="http://schemas.microsoft.com/office/drawing/2014/main" id="{588BDFE0-496E-4682-9A49-E69C832B11E9}"/>
              </a:ext>
            </a:extLst>
          </p:cNvPr>
          <p:cNvGrpSpPr/>
          <p:nvPr/>
        </p:nvGrpSpPr>
        <p:grpSpPr>
          <a:xfrm>
            <a:off x="11161617" y="2107203"/>
            <a:ext cx="216000" cy="521770"/>
            <a:chOff x="10805290" y="2935210"/>
            <a:chExt cx="216000" cy="521770"/>
          </a:xfrm>
          <a:solidFill>
            <a:schemeClr val="accent5"/>
          </a:solidFill>
        </p:grpSpPr>
        <p:sp>
          <p:nvSpPr>
            <p:cNvPr id="225" name="Rectangle 555">
              <a:extLst>
                <a:ext uri="{FF2B5EF4-FFF2-40B4-BE49-F238E27FC236}">
                  <a16:creationId xmlns:a16="http://schemas.microsoft.com/office/drawing/2014/main" id="{BE45DF6E-65C2-4A30-8C71-1ACEF5827285}"/>
                </a:ext>
              </a:extLst>
            </p:cNvPr>
            <p:cNvSpPr>
              <a:spLocks noChangeArrowheads="1"/>
            </p:cNvSpPr>
            <p:nvPr/>
          </p:nvSpPr>
          <p:spPr bwMode="auto">
            <a:xfrm>
              <a:off x="10900355" y="2935210"/>
              <a:ext cx="36000" cy="468000"/>
            </a:xfrm>
            <a:prstGeom prst="rect">
              <a:avLst/>
            </a:prstGeom>
            <a:grpFill/>
            <a:ln>
              <a:solidFill>
                <a:schemeClr val="accent5"/>
              </a:solid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srgbClr val="6D6E71"/>
                </a:solidFill>
                <a:effectLst/>
                <a:uLnTx/>
                <a:uFillTx/>
                <a:latin typeface="Calibri" panose="020F0502020204030204" pitchFamily="34" charset="0"/>
                <a:cs typeface="Calibri" panose="020F0502020204030204" pitchFamily="34" charset="0"/>
              </a:endParaRPr>
            </a:p>
          </p:txBody>
        </p:sp>
        <p:sp>
          <p:nvSpPr>
            <p:cNvPr id="226" name="Flowchart: Connector 225">
              <a:extLst>
                <a:ext uri="{FF2B5EF4-FFF2-40B4-BE49-F238E27FC236}">
                  <a16:creationId xmlns:a16="http://schemas.microsoft.com/office/drawing/2014/main" id="{5F3C696F-9967-405B-9B8A-82109ADB3606}"/>
                </a:ext>
              </a:extLst>
            </p:cNvPr>
            <p:cNvSpPr/>
            <p:nvPr/>
          </p:nvSpPr>
          <p:spPr>
            <a:xfrm>
              <a:off x="10805290" y="3240980"/>
              <a:ext cx="216000" cy="216000"/>
            </a:xfrm>
            <a:prstGeom prst="flowChartConnector">
              <a:avLst/>
            </a:prstGeom>
            <a:grpFill/>
            <a:ln w="12700" cap="flat" cmpd="sng" algn="ctr">
              <a:solidFill>
                <a:schemeClr val="accent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grpSp>
      <p:sp>
        <p:nvSpPr>
          <p:cNvPr id="228" name="TextBox 227">
            <a:extLst>
              <a:ext uri="{FF2B5EF4-FFF2-40B4-BE49-F238E27FC236}">
                <a16:creationId xmlns:a16="http://schemas.microsoft.com/office/drawing/2014/main" id="{0491DDCE-A7AE-4B8B-B70F-B46AE6698228}"/>
              </a:ext>
            </a:extLst>
          </p:cNvPr>
          <p:cNvSpPr txBox="1"/>
          <p:nvPr/>
        </p:nvSpPr>
        <p:spPr>
          <a:xfrm>
            <a:off x="5498017" y="1406345"/>
            <a:ext cx="2122491" cy="707886"/>
          </a:xfrm>
          <a:prstGeom prst="rect">
            <a:avLst/>
          </a:prstGeom>
          <a:noFill/>
        </p:spPr>
        <p:txBody>
          <a:bodyPr wrap="squar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NOVA</a:t>
            </a:r>
          </a:p>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Niraparib</a:t>
            </a:r>
          </a:p>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≥2Lm</a:t>
            </a:r>
          </a:p>
        </p:txBody>
      </p:sp>
      <p:grpSp>
        <p:nvGrpSpPr>
          <p:cNvPr id="229" name="Group 228">
            <a:extLst>
              <a:ext uri="{FF2B5EF4-FFF2-40B4-BE49-F238E27FC236}">
                <a16:creationId xmlns:a16="http://schemas.microsoft.com/office/drawing/2014/main" id="{E02850F8-07D0-4790-890A-BCD53327F7CB}"/>
              </a:ext>
            </a:extLst>
          </p:cNvPr>
          <p:cNvGrpSpPr/>
          <p:nvPr/>
        </p:nvGrpSpPr>
        <p:grpSpPr>
          <a:xfrm>
            <a:off x="6451263" y="2107203"/>
            <a:ext cx="216000" cy="521770"/>
            <a:chOff x="10805290" y="2935210"/>
            <a:chExt cx="216000" cy="521770"/>
          </a:xfrm>
          <a:solidFill>
            <a:schemeClr val="accent5"/>
          </a:solidFill>
        </p:grpSpPr>
        <p:sp>
          <p:nvSpPr>
            <p:cNvPr id="230" name="Rectangle 555">
              <a:extLst>
                <a:ext uri="{FF2B5EF4-FFF2-40B4-BE49-F238E27FC236}">
                  <a16:creationId xmlns:a16="http://schemas.microsoft.com/office/drawing/2014/main" id="{A1820B49-A406-4141-B6C0-1EBEE848C601}"/>
                </a:ext>
              </a:extLst>
            </p:cNvPr>
            <p:cNvSpPr>
              <a:spLocks noChangeArrowheads="1"/>
            </p:cNvSpPr>
            <p:nvPr/>
          </p:nvSpPr>
          <p:spPr bwMode="auto">
            <a:xfrm>
              <a:off x="10900355" y="2935210"/>
              <a:ext cx="36000" cy="468000"/>
            </a:xfrm>
            <a:prstGeom prst="rect">
              <a:avLst/>
            </a:prstGeom>
            <a:grpFill/>
            <a:ln>
              <a:solidFill>
                <a:schemeClr val="accent5"/>
              </a:solid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srgbClr val="6D6E71"/>
                </a:solidFill>
                <a:effectLst/>
                <a:uLnTx/>
                <a:uFillTx/>
                <a:latin typeface="Calibri" panose="020F0502020204030204" pitchFamily="34" charset="0"/>
                <a:cs typeface="Calibri" panose="020F0502020204030204" pitchFamily="34" charset="0"/>
              </a:endParaRPr>
            </a:p>
          </p:txBody>
        </p:sp>
        <p:sp>
          <p:nvSpPr>
            <p:cNvPr id="231" name="Flowchart: Connector 230">
              <a:extLst>
                <a:ext uri="{FF2B5EF4-FFF2-40B4-BE49-F238E27FC236}">
                  <a16:creationId xmlns:a16="http://schemas.microsoft.com/office/drawing/2014/main" id="{769849E5-D5EA-41C6-B3F0-A01DE02B1941}"/>
                </a:ext>
              </a:extLst>
            </p:cNvPr>
            <p:cNvSpPr/>
            <p:nvPr/>
          </p:nvSpPr>
          <p:spPr>
            <a:xfrm>
              <a:off x="10805290" y="3240980"/>
              <a:ext cx="216000" cy="216000"/>
            </a:xfrm>
            <a:prstGeom prst="flowChartConnector">
              <a:avLst/>
            </a:prstGeom>
            <a:grpFill/>
            <a:ln w="12700" cap="flat" cmpd="sng" algn="ctr">
              <a:solidFill>
                <a:schemeClr val="accent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grpSp>
      <p:sp>
        <p:nvSpPr>
          <p:cNvPr id="233" name="TextBox 232">
            <a:extLst>
              <a:ext uri="{FF2B5EF4-FFF2-40B4-BE49-F238E27FC236}">
                <a16:creationId xmlns:a16="http://schemas.microsoft.com/office/drawing/2014/main" id="{85B67005-70E9-46F8-9449-0FF514F7152C}"/>
              </a:ext>
            </a:extLst>
          </p:cNvPr>
          <p:cNvSpPr txBox="1"/>
          <p:nvPr/>
        </p:nvSpPr>
        <p:spPr>
          <a:xfrm>
            <a:off x="3664728" y="4790669"/>
            <a:ext cx="1016624" cy="712759"/>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Study 19</a:t>
            </a:r>
          </a:p>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Olaparib </a:t>
            </a:r>
          </a:p>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≥2Lm</a:t>
            </a:r>
          </a:p>
        </p:txBody>
      </p:sp>
      <p:grpSp>
        <p:nvGrpSpPr>
          <p:cNvPr id="234" name="Group 233">
            <a:extLst>
              <a:ext uri="{FF2B5EF4-FFF2-40B4-BE49-F238E27FC236}">
                <a16:creationId xmlns:a16="http://schemas.microsoft.com/office/drawing/2014/main" id="{869D1C44-7A7E-4FEF-B618-60645C95F4A5}"/>
              </a:ext>
            </a:extLst>
          </p:cNvPr>
          <p:cNvGrpSpPr/>
          <p:nvPr/>
        </p:nvGrpSpPr>
        <p:grpSpPr>
          <a:xfrm>
            <a:off x="4005881" y="3102783"/>
            <a:ext cx="216000" cy="1620000"/>
            <a:chOff x="946069" y="3102237"/>
            <a:chExt cx="216000" cy="1733416"/>
          </a:xfrm>
          <a:solidFill>
            <a:schemeClr val="accent6"/>
          </a:solidFill>
        </p:grpSpPr>
        <p:sp>
          <p:nvSpPr>
            <p:cNvPr id="235" name="Rectangle 555">
              <a:extLst>
                <a:ext uri="{FF2B5EF4-FFF2-40B4-BE49-F238E27FC236}">
                  <a16:creationId xmlns:a16="http://schemas.microsoft.com/office/drawing/2014/main" id="{D2A1F9A9-5979-42C8-BA83-1B54C5EBAA56}"/>
                </a:ext>
              </a:extLst>
            </p:cNvPr>
            <p:cNvSpPr>
              <a:spLocks noChangeArrowheads="1"/>
            </p:cNvSpPr>
            <p:nvPr/>
          </p:nvSpPr>
          <p:spPr bwMode="auto">
            <a:xfrm>
              <a:off x="1041134" y="3287653"/>
              <a:ext cx="36000" cy="1548000"/>
            </a:xfrm>
            <a:prstGeom prst="rect">
              <a:avLst/>
            </a:prstGeom>
            <a:grpFill/>
            <a:ln>
              <a:solidFill>
                <a:schemeClr val="accent6"/>
              </a:solid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srgbClr val="6D6E71"/>
                </a:solidFill>
                <a:effectLst/>
                <a:uLnTx/>
                <a:uFillTx/>
                <a:latin typeface="Calibri" panose="020F0502020204030204" pitchFamily="34" charset="0"/>
                <a:cs typeface="Calibri" panose="020F0502020204030204" pitchFamily="34" charset="0"/>
              </a:endParaRPr>
            </a:p>
          </p:txBody>
        </p:sp>
        <p:sp>
          <p:nvSpPr>
            <p:cNvPr id="236" name="Flowchart: Connector 235">
              <a:extLst>
                <a:ext uri="{FF2B5EF4-FFF2-40B4-BE49-F238E27FC236}">
                  <a16:creationId xmlns:a16="http://schemas.microsoft.com/office/drawing/2014/main" id="{2104ABFC-7834-4442-BE57-B8B4F24D2884}"/>
                </a:ext>
              </a:extLst>
            </p:cNvPr>
            <p:cNvSpPr/>
            <p:nvPr/>
          </p:nvSpPr>
          <p:spPr>
            <a:xfrm>
              <a:off x="946069" y="3102237"/>
              <a:ext cx="216000" cy="216000"/>
            </a:xfrm>
            <a:prstGeom prst="flowChartConnector">
              <a:avLst/>
            </a:prstGeom>
            <a:grpFill/>
            <a:ln w="127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grpSp>
      <p:sp>
        <p:nvSpPr>
          <p:cNvPr id="238" name="TextBox 237">
            <a:extLst>
              <a:ext uri="{FF2B5EF4-FFF2-40B4-BE49-F238E27FC236}">
                <a16:creationId xmlns:a16="http://schemas.microsoft.com/office/drawing/2014/main" id="{4B3D3B77-F1A3-417B-8F65-7C2F803278C0}"/>
              </a:ext>
            </a:extLst>
          </p:cNvPr>
          <p:cNvSpPr txBox="1"/>
          <p:nvPr/>
        </p:nvSpPr>
        <p:spPr>
          <a:xfrm>
            <a:off x="4318538" y="3855283"/>
            <a:ext cx="1281120" cy="712759"/>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OCEANS</a:t>
            </a:r>
          </a:p>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Bevacizumab</a:t>
            </a:r>
          </a:p>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2Lm</a:t>
            </a:r>
          </a:p>
        </p:txBody>
      </p:sp>
      <p:grpSp>
        <p:nvGrpSpPr>
          <p:cNvPr id="239" name="Group 238">
            <a:extLst>
              <a:ext uri="{FF2B5EF4-FFF2-40B4-BE49-F238E27FC236}">
                <a16:creationId xmlns:a16="http://schemas.microsoft.com/office/drawing/2014/main" id="{0E59EE7A-3FF4-4DE8-A2F5-701B28FC3C99}"/>
              </a:ext>
            </a:extLst>
          </p:cNvPr>
          <p:cNvGrpSpPr/>
          <p:nvPr/>
        </p:nvGrpSpPr>
        <p:grpSpPr>
          <a:xfrm>
            <a:off x="4426227" y="3112494"/>
            <a:ext cx="216000" cy="725416"/>
            <a:chOff x="946069" y="3102237"/>
            <a:chExt cx="216000" cy="725416"/>
          </a:xfrm>
          <a:solidFill>
            <a:schemeClr val="accent4"/>
          </a:solidFill>
        </p:grpSpPr>
        <p:sp>
          <p:nvSpPr>
            <p:cNvPr id="240" name="Rectangle 555">
              <a:extLst>
                <a:ext uri="{FF2B5EF4-FFF2-40B4-BE49-F238E27FC236}">
                  <a16:creationId xmlns:a16="http://schemas.microsoft.com/office/drawing/2014/main" id="{D87A273B-DD59-4944-89C7-70275C889C7A}"/>
                </a:ext>
              </a:extLst>
            </p:cNvPr>
            <p:cNvSpPr>
              <a:spLocks noChangeArrowheads="1"/>
            </p:cNvSpPr>
            <p:nvPr/>
          </p:nvSpPr>
          <p:spPr bwMode="auto">
            <a:xfrm>
              <a:off x="1041134" y="3287653"/>
              <a:ext cx="36000" cy="540000"/>
            </a:xfrm>
            <a:prstGeom prst="rect">
              <a:avLst/>
            </a:prstGeom>
            <a:grpFill/>
            <a:ln>
              <a:solidFill>
                <a:schemeClr val="accent4"/>
              </a:solid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srgbClr val="6D6E71"/>
                </a:solidFill>
                <a:effectLst/>
                <a:uLnTx/>
                <a:uFillTx/>
                <a:latin typeface="Calibri" panose="020F0502020204030204" pitchFamily="34" charset="0"/>
                <a:cs typeface="Calibri" panose="020F0502020204030204" pitchFamily="34" charset="0"/>
              </a:endParaRPr>
            </a:p>
          </p:txBody>
        </p:sp>
        <p:sp>
          <p:nvSpPr>
            <p:cNvPr id="241" name="Flowchart: Connector 240">
              <a:extLst>
                <a:ext uri="{FF2B5EF4-FFF2-40B4-BE49-F238E27FC236}">
                  <a16:creationId xmlns:a16="http://schemas.microsoft.com/office/drawing/2014/main" id="{B4B11257-BD84-408F-B092-D996BC966D5D}"/>
                </a:ext>
              </a:extLst>
            </p:cNvPr>
            <p:cNvSpPr/>
            <p:nvPr/>
          </p:nvSpPr>
          <p:spPr>
            <a:xfrm>
              <a:off x="946069" y="3102237"/>
              <a:ext cx="216000" cy="216000"/>
            </a:xfrm>
            <a:prstGeom prst="flowChartConnector">
              <a:avLst/>
            </a:prstGeom>
            <a:grpFill/>
            <a:ln w="12700" cap="flat" cmpd="sng" algn="ctr">
              <a:solidFill>
                <a:schemeClr val="accent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grpSp>
      <p:grpSp>
        <p:nvGrpSpPr>
          <p:cNvPr id="243" name="Group 242">
            <a:extLst>
              <a:ext uri="{FF2B5EF4-FFF2-40B4-BE49-F238E27FC236}">
                <a16:creationId xmlns:a16="http://schemas.microsoft.com/office/drawing/2014/main" id="{D14757E8-157D-44AA-8F7A-4A1E9D127D05}"/>
              </a:ext>
            </a:extLst>
          </p:cNvPr>
          <p:cNvGrpSpPr/>
          <p:nvPr/>
        </p:nvGrpSpPr>
        <p:grpSpPr>
          <a:xfrm>
            <a:off x="3181797" y="3112494"/>
            <a:ext cx="216000" cy="365416"/>
            <a:chOff x="946069" y="3102237"/>
            <a:chExt cx="216000" cy="365416"/>
          </a:xfrm>
          <a:solidFill>
            <a:schemeClr val="accent4"/>
          </a:solidFill>
        </p:grpSpPr>
        <p:sp>
          <p:nvSpPr>
            <p:cNvPr id="245" name="Rectangle 555">
              <a:extLst>
                <a:ext uri="{FF2B5EF4-FFF2-40B4-BE49-F238E27FC236}">
                  <a16:creationId xmlns:a16="http://schemas.microsoft.com/office/drawing/2014/main" id="{6C417D36-4D6F-4874-A65F-1D30A27DC42C}"/>
                </a:ext>
              </a:extLst>
            </p:cNvPr>
            <p:cNvSpPr>
              <a:spLocks noChangeArrowheads="1"/>
            </p:cNvSpPr>
            <p:nvPr/>
          </p:nvSpPr>
          <p:spPr bwMode="auto">
            <a:xfrm>
              <a:off x="1036069" y="3287653"/>
              <a:ext cx="36000" cy="180000"/>
            </a:xfrm>
            <a:prstGeom prst="rect">
              <a:avLst/>
            </a:prstGeom>
            <a:grpFill/>
            <a:ln>
              <a:solidFill>
                <a:schemeClr val="accent4"/>
              </a:solid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srgbClr val="6D6E71"/>
                </a:solidFill>
                <a:effectLst/>
                <a:uLnTx/>
                <a:uFillTx/>
                <a:latin typeface="Calibri" panose="020F0502020204030204" pitchFamily="34" charset="0"/>
                <a:cs typeface="Calibri" panose="020F0502020204030204" pitchFamily="34" charset="0"/>
              </a:endParaRPr>
            </a:p>
          </p:txBody>
        </p:sp>
        <p:sp>
          <p:nvSpPr>
            <p:cNvPr id="246" name="Flowchart: Connector 245">
              <a:extLst>
                <a:ext uri="{FF2B5EF4-FFF2-40B4-BE49-F238E27FC236}">
                  <a16:creationId xmlns:a16="http://schemas.microsoft.com/office/drawing/2014/main" id="{F970AC4F-32F7-4962-9C3F-6F7F8314E841}"/>
                </a:ext>
              </a:extLst>
            </p:cNvPr>
            <p:cNvSpPr/>
            <p:nvPr/>
          </p:nvSpPr>
          <p:spPr>
            <a:xfrm>
              <a:off x="946069" y="3102237"/>
              <a:ext cx="216000" cy="216000"/>
            </a:xfrm>
            <a:prstGeom prst="flowChartConnector">
              <a:avLst/>
            </a:prstGeom>
            <a:grpFill/>
            <a:ln w="12700" cap="flat" cmpd="sng" algn="ctr">
              <a:solidFill>
                <a:schemeClr val="accent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grpSp>
      <p:sp>
        <p:nvSpPr>
          <p:cNvPr id="244" name="TextBox 243">
            <a:extLst>
              <a:ext uri="{FF2B5EF4-FFF2-40B4-BE49-F238E27FC236}">
                <a16:creationId xmlns:a16="http://schemas.microsoft.com/office/drawing/2014/main" id="{93B0D9DB-D4EA-4D0A-8CE5-9755FC75C598}"/>
              </a:ext>
            </a:extLst>
          </p:cNvPr>
          <p:cNvSpPr txBox="1"/>
          <p:nvPr/>
        </p:nvSpPr>
        <p:spPr>
          <a:xfrm>
            <a:off x="2650664" y="3530179"/>
            <a:ext cx="1281120" cy="934358"/>
          </a:xfrm>
          <a:prstGeom prst="rect">
            <a:avLst/>
          </a:prstGeom>
          <a:solidFill>
            <a:srgbClr val="FFFFFF"/>
          </a:solid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GOG-0218/</a:t>
            </a:r>
            <a:br>
              <a:rPr kumimoji="0" lang="en-GB" sz="18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br>
            <a:r>
              <a:rPr kumimoji="0" lang="en-GB" sz="18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ICON7</a:t>
            </a:r>
          </a:p>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Bevacizumab</a:t>
            </a:r>
          </a:p>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1Lm</a:t>
            </a:r>
          </a:p>
        </p:txBody>
      </p:sp>
      <p:grpSp>
        <p:nvGrpSpPr>
          <p:cNvPr id="248" name="Group 247">
            <a:extLst>
              <a:ext uri="{FF2B5EF4-FFF2-40B4-BE49-F238E27FC236}">
                <a16:creationId xmlns:a16="http://schemas.microsoft.com/office/drawing/2014/main" id="{3D644BCD-0F1B-40D2-BED4-F6262E52D5EB}"/>
              </a:ext>
            </a:extLst>
          </p:cNvPr>
          <p:cNvGrpSpPr/>
          <p:nvPr/>
        </p:nvGrpSpPr>
        <p:grpSpPr>
          <a:xfrm>
            <a:off x="7192296" y="3112494"/>
            <a:ext cx="216000" cy="365416"/>
            <a:chOff x="946069" y="3102237"/>
            <a:chExt cx="216000" cy="365416"/>
          </a:xfrm>
          <a:solidFill>
            <a:schemeClr val="accent6"/>
          </a:solidFill>
        </p:grpSpPr>
        <p:sp>
          <p:nvSpPr>
            <p:cNvPr id="250" name="Rectangle 555">
              <a:extLst>
                <a:ext uri="{FF2B5EF4-FFF2-40B4-BE49-F238E27FC236}">
                  <a16:creationId xmlns:a16="http://schemas.microsoft.com/office/drawing/2014/main" id="{FF91A56F-7C5A-405F-BC9A-995E2A295350}"/>
                </a:ext>
              </a:extLst>
            </p:cNvPr>
            <p:cNvSpPr>
              <a:spLocks noChangeArrowheads="1"/>
            </p:cNvSpPr>
            <p:nvPr/>
          </p:nvSpPr>
          <p:spPr bwMode="auto">
            <a:xfrm>
              <a:off x="1041134" y="3287653"/>
              <a:ext cx="36000" cy="180000"/>
            </a:xfrm>
            <a:prstGeom prst="rect">
              <a:avLst/>
            </a:prstGeom>
            <a:grpFill/>
            <a:ln>
              <a:solidFill>
                <a:schemeClr val="accent6"/>
              </a:solid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srgbClr val="6D6E71"/>
                </a:solidFill>
                <a:effectLst/>
                <a:uLnTx/>
                <a:uFillTx/>
                <a:latin typeface="Calibri" panose="020F0502020204030204" pitchFamily="34" charset="0"/>
                <a:cs typeface="Calibri" panose="020F0502020204030204" pitchFamily="34" charset="0"/>
              </a:endParaRPr>
            </a:p>
          </p:txBody>
        </p:sp>
        <p:sp>
          <p:nvSpPr>
            <p:cNvPr id="251" name="Flowchart: Connector 250">
              <a:extLst>
                <a:ext uri="{FF2B5EF4-FFF2-40B4-BE49-F238E27FC236}">
                  <a16:creationId xmlns:a16="http://schemas.microsoft.com/office/drawing/2014/main" id="{D3570A30-E112-4E44-BC4B-38A03A3826B3}"/>
                </a:ext>
              </a:extLst>
            </p:cNvPr>
            <p:cNvSpPr/>
            <p:nvPr/>
          </p:nvSpPr>
          <p:spPr>
            <a:xfrm>
              <a:off x="946069" y="3102237"/>
              <a:ext cx="216000" cy="216000"/>
            </a:xfrm>
            <a:prstGeom prst="flowChartConnector">
              <a:avLst/>
            </a:prstGeom>
            <a:grpFill/>
            <a:ln w="127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grpSp>
      <p:sp>
        <p:nvSpPr>
          <p:cNvPr id="249" name="TextBox 248">
            <a:extLst>
              <a:ext uri="{FF2B5EF4-FFF2-40B4-BE49-F238E27FC236}">
                <a16:creationId xmlns:a16="http://schemas.microsoft.com/office/drawing/2014/main" id="{4CADAD73-3B44-472A-B260-ECA393595AD1}"/>
              </a:ext>
            </a:extLst>
          </p:cNvPr>
          <p:cNvSpPr txBox="1"/>
          <p:nvPr/>
        </p:nvSpPr>
        <p:spPr>
          <a:xfrm>
            <a:off x="6687271" y="3470020"/>
            <a:ext cx="1237838" cy="712759"/>
          </a:xfrm>
          <a:prstGeom prst="rect">
            <a:avLst/>
          </a:prstGeom>
          <a:solidFill>
            <a:srgbClr val="FFFFFF"/>
          </a:solid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SOLO2</a:t>
            </a:r>
          </a:p>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Olaparib </a:t>
            </a:r>
          </a:p>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≥2Lm </a:t>
            </a:r>
            <a:r>
              <a:rPr kumimoji="0" lang="en-GB" sz="1400" b="1" i="1"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BRCA</a:t>
            </a:r>
            <a:r>
              <a:rPr kumimoji="0" lang="en-GB" sz="14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m</a:t>
            </a:r>
            <a:endParaRPr kumimoji="0" lang="en-GB" sz="14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grpSp>
        <p:nvGrpSpPr>
          <p:cNvPr id="253" name="Group 252">
            <a:extLst>
              <a:ext uri="{FF2B5EF4-FFF2-40B4-BE49-F238E27FC236}">
                <a16:creationId xmlns:a16="http://schemas.microsoft.com/office/drawing/2014/main" id="{DD48D6C5-A28B-4EF6-8E41-C223EBEECCD6}"/>
              </a:ext>
            </a:extLst>
          </p:cNvPr>
          <p:cNvGrpSpPr/>
          <p:nvPr/>
        </p:nvGrpSpPr>
        <p:grpSpPr>
          <a:xfrm>
            <a:off x="8151261" y="3112487"/>
            <a:ext cx="216000" cy="927176"/>
            <a:chOff x="11196923" y="4151892"/>
            <a:chExt cx="216000" cy="990933"/>
          </a:xfrm>
          <a:solidFill>
            <a:srgbClr val="FFA300"/>
          </a:solidFill>
        </p:grpSpPr>
        <p:sp>
          <p:nvSpPr>
            <p:cNvPr id="255" name="Rectangle 555">
              <a:extLst>
                <a:ext uri="{FF2B5EF4-FFF2-40B4-BE49-F238E27FC236}">
                  <a16:creationId xmlns:a16="http://schemas.microsoft.com/office/drawing/2014/main" id="{5AE2B240-08AD-4857-91F5-47EA2C1B9683}"/>
                </a:ext>
              </a:extLst>
            </p:cNvPr>
            <p:cNvSpPr>
              <a:spLocks noChangeArrowheads="1"/>
            </p:cNvSpPr>
            <p:nvPr/>
          </p:nvSpPr>
          <p:spPr bwMode="auto">
            <a:xfrm>
              <a:off x="11291988" y="4296364"/>
              <a:ext cx="36000" cy="846461"/>
            </a:xfrm>
            <a:prstGeom prst="rect">
              <a:avLst/>
            </a:prstGeom>
            <a:solidFill>
              <a:schemeClr val="accent3"/>
            </a:solidFill>
            <a:ln>
              <a:solidFill>
                <a:schemeClr val="accent3"/>
              </a:solid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srgbClr val="6D6E71"/>
                </a:solidFill>
                <a:effectLst/>
                <a:uLnTx/>
                <a:uFillTx/>
                <a:latin typeface="Calibri" panose="020F0502020204030204" pitchFamily="34" charset="0"/>
                <a:cs typeface="Calibri" panose="020F0502020204030204" pitchFamily="34" charset="0"/>
              </a:endParaRPr>
            </a:p>
          </p:txBody>
        </p:sp>
        <p:sp>
          <p:nvSpPr>
            <p:cNvPr id="256" name="Flowchart: Connector 255">
              <a:extLst>
                <a:ext uri="{FF2B5EF4-FFF2-40B4-BE49-F238E27FC236}">
                  <a16:creationId xmlns:a16="http://schemas.microsoft.com/office/drawing/2014/main" id="{8218D591-5BBF-43AA-9F64-6ACEB44BEE2E}"/>
                </a:ext>
              </a:extLst>
            </p:cNvPr>
            <p:cNvSpPr/>
            <p:nvPr/>
          </p:nvSpPr>
          <p:spPr>
            <a:xfrm>
              <a:off x="11196923" y="4151892"/>
              <a:ext cx="216000" cy="216000"/>
            </a:xfrm>
            <a:prstGeom prst="flowChartConnector">
              <a:avLst/>
            </a:prstGeom>
            <a:solidFill>
              <a:schemeClr val="accent3"/>
            </a:solidFill>
            <a:ln w="12700" cap="flat" cmpd="sng" algn="ctr">
              <a:solidFill>
                <a:schemeClr val="accent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grpSp>
      <p:sp>
        <p:nvSpPr>
          <p:cNvPr id="254" name="TextBox 253">
            <a:extLst>
              <a:ext uri="{FF2B5EF4-FFF2-40B4-BE49-F238E27FC236}">
                <a16:creationId xmlns:a16="http://schemas.microsoft.com/office/drawing/2014/main" id="{8525894D-560C-497A-A84F-B72D35103F5C}"/>
              </a:ext>
            </a:extLst>
          </p:cNvPr>
          <p:cNvSpPr txBox="1"/>
          <p:nvPr/>
        </p:nvSpPr>
        <p:spPr>
          <a:xfrm>
            <a:off x="7682602" y="4130911"/>
            <a:ext cx="1066318" cy="712759"/>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ARIEL3</a:t>
            </a:r>
          </a:p>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Rucaparib </a:t>
            </a:r>
          </a:p>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≥2Lm</a:t>
            </a:r>
          </a:p>
        </p:txBody>
      </p:sp>
      <p:grpSp>
        <p:nvGrpSpPr>
          <p:cNvPr id="258" name="Group 257">
            <a:extLst>
              <a:ext uri="{FF2B5EF4-FFF2-40B4-BE49-F238E27FC236}">
                <a16:creationId xmlns:a16="http://schemas.microsoft.com/office/drawing/2014/main" id="{CA1C18D4-2358-4FE8-B3F5-0644BAE8EA59}"/>
              </a:ext>
            </a:extLst>
          </p:cNvPr>
          <p:cNvGrpSpPr/>
          <p:nvPr/>
        </p:nvGrpSpPr>
        <p:grpSpPr>
          <a:xfrm>
            <a:off x="11158097" y="3112494"/>
            <a:ext cx="216000" cy="324479"/>
            <a:chOff x="11044523" y="3999492"/>
            <a:chExt cx="216000" cy="324479"/>
          </a:xfrm>
          <a:solidFill>
            <a:schemeClr val="accent6"/>
          </a:solidFill>
        </p:grpSpPr>
        <p:sp>
          <p:nvSpPr>
            <p:cNvPr id="260" name="Rectangle 555">
              <a:extLst>
                <a:ext uri="{FF2B5EF4-FFF2-40B4-BE49-F238E27FC236}">
                  <a16:creationId xmlns:a16="http://schemas.microsoft.com/office/drawing/2014/main" id="{E6BF7AC2-1D14-4C19-8204-BC83C6A11BFF}"/>
                </a:ext>
              </a:extLst>
            </p:cNvPr>
            <p:cNvSpPr>
              <a:spLocks noChangeArrowheads="1"/>
            </p:cNvSpPr>
            <p:nvPr/>
          </p:nvSpPr>
          <p:spPr bwMode="auto">
            <a:xfrm>
              <a:off x="11139588" y="4143971"/>
              <a:ext cx="36000" cy="180000"/>
            </a:xfrm>
            <a:prstGeom prst="rect">
              <a:avLst/>
            </a:prstGeom>
            <a:grpFill/>
            <a:ln>
              <a:solidFill>
                <a:schemeClr val="accent6"/>
              </a:solid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srgbClr val="6D6E71"/>
                </a:solidFill>
                <a:effectLst/>
                <a:uLnTx/>
                <a:uFillTx/>
                <a:latin typeface="Calibri" panose="020F0502020204030204" pitchFamily="34" charset="0"/>
                <a:cs typeface="Calibri" panose="020F0502020204030204" pitchFamily="34" charset="0"/>
              </a:endParaRPr>
            </a:p>
          </p:txBody>
        </p:sp>
        <p:sp>
          <p:nvSpPr>
            <p:cNvPr id="261" name="Flowchart: Connector 260">
              <a:extLst>
                <a:ext uri="{FF2B5EF4-FFF2-40B4-BE49-F238E27FC236}">
                  <a16:creationId xmlns:a16="http://schemas.microsoft.com/office/drawing/2014/main" id="{E503B2E1-E566-4EEF-8526-8BD54AF279C3}"/>
                </a:ext>
              </a:extLst>
            </p:cNvPr>
            <p:cNvSpPr/>
            <p:nvPr/>
          </p:nvSpPr>
          <p:spPr>
            <a:xfrm>
              <a:off x="11044523" y="3999492"/>
              <a:ext cx="216000" cy="216000"/>
            </a:xfrm>
            <a:prstGeom prst="flowChartConnector">
              <a:avLst/>
            </a:prstGeom>
            <a:grpFill/>
            <a:ln w="127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grpSp>
      <p:sp>
        <p:nvSpPr>
          <p:cNvPr id="259" name="TextBox 258">
            <a:extLst>
              <a:ext uri="{FF2B5EF4-FFF2-40B4-BE49-F238E27FC236}">
                <a16:creationId xmlns:a16="http://schemas.microsoft.com/office/drawing/2014/main" id="{80D36FF5-C465-4DFA-A568-ED510BA35DD7}"/>
              </a:ext>
            </a:extLst>
          </p:cNvPr>
          <p:cNvSpPr txBox="1"/>
          <p:nvPr/>
        </p:nvSpPr>
        <p:spPr>
          <a:xfrm>
            <a:off x="10586942" y="3470020"/>
            <a:ext cx="1332439" cy="904863"/>
          </a:xfrm>
          <a:prstGeom prst="rect">
            <a:avLst/>
          </a:prstGeom>
          <a:solidFill>
            <a:srgbClr val="FFFFFF"/>
          </a:solidFill>
        </p:spPr>
        <p:txBody>
          <a:bodyPr wrap="squar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PAOLA-1</a:t>
            </a:r>
          </a:p>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Olaparib + bevacizumab</a:t>
            </a:r>
          </a:p>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1Lm</a:t>
            </a:r>
          </a:p>
        </p:txBody>
      </p:sp>
      <p:grpSp>
        <p:nvGrpSpPr>
          <p:cNvPr id="263" name="Group 262">
            <a:extLst>
              <a:ext uri="{FF2B5EF4-FFF2-40B4-BE49-F238E27FC236}">
                <a16:creationId xmlns:a16="http://schemas.microsoft.com/office/drawing/2014/main" id="{1EF6DE56-2419-4811-BB27-262ACEC123E3}"/>
              </a:ext>
            </a:extLst>
          </p:cNvPr>
          <p:cNvGrpSpPr/>
          <p:nvPr/>
        </p:nvGrpSpPr>
        <p:grpSpPr>
          <a:xfrm>
            <a:off x="9714075" y="3112494"/>
            <a:ext cx="216000" cy="365416"/>
            <a:chOff x="946069" y="3102237"/>
            <a:chExt cx="216000" cy="365416"/>
          </a:xfrm>
          <a:solidFill>
            <a:schemeClr val="accent6"/>
          </a:solidFill>
        </p:grpSpPr>
        <p:sp>
          <p:nvSpPr>
            <p:cNvPr id="265" name="Rectangle 555">
              <a:extLst>
                <a:ext uri="{FF2B5EF4-FFF2-40B4-BE49-F238E27FC236}">
                  <a16:creationId xmlns:a16="http://schemas.microsoft.com/office/drawing/2014/main" id="{328A8E74-75A4-4C84-BDFE-890D8E3DF647}"/>
                </a:ext>
              </a:extLst>
            </p:cNvPr>
            <p:cNvSpPr>
              <a:spLocks noChangeArrowheads="1"/>
            </p:cNvSpPr>
            <p:nvPr/>
          </p:nvSpPr>
          <p:spPr bwMode="auto">
            <a:xfrm>
              <a:off x="1041134" y="3287653"/>
              <a:ext cx="36000" cy="180000"/>
            </a:xfrm>
            <a:prstGeom prst="rect">
              <a:avLst/>
            </a:prstGeom>
            <a:grpFill/>
            <a:ln>
              <a:solidFill>
                <a:schemeClr val="accent6"/>
              </a:solid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srgbClr val="6D6E71"/>
                </a:solidFill>
                <a:effectLst/>
                <a:uLnTx/>
                <a:uFillTx/>
                <a:latin typeface="Calibri" panose="020F0502020204030204" pitchFamily="34" charset="0"/>
                <a:cs typeface="Calibri" panose="020F0502020204030204" pitchFamily="34" charset="0"/>
              </a:endParaRPr>
            </a:p>
          </p:txBody>
        </p:sp>
        <p:sp>
          <p:nvSpPr>
            <p:cNvPr id="266" name="Flowchart: Connector 265">
              <a:extLst>
                <a:ext uri="{FF2B5EF4-FFF2-40B4-BE49-F238E27FC236}">
                  <a16:creationId xmlns:a16="http://schemas.microsoft.com/office/drawing/2014/main" id="{2DD5F30F-1D6F-4D56-B253-70B0B18767F2}"/>
                </a:ext>
              </a:extLst>
            </p:cNvPr>
            <p:cNvSpPr/>
            <p:nvPr/>
          </p:nvSpPr>
          <p:spPr>
            <a:xfrm>
              <a:off x="946069" y="3102237"/>
              <a:ext cx="216000" cy="216000"/>
            </a:xfrm>
            <a:prstGeom prst="flowChartConnector">
              <a:avLst/>
            </a:prstGeom>
            <a:grpFill/>
            <a:ln w="12700" cap="flat" cmpd="sng" algn="ctr">
              <a:solidFill>
                <a:schemeClr val="accent6"/>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grpSp>
      <p:sp>
        <p:nvSpPr>
          <p:cNvPr id="264" name="TextBox 263">
            <a:extLst>
              <a:ext uri="{FF2B5EF4-FFF2-40B4-BE49-F238E27FC236}">
                <a16:creationId xmlns:a16="http://schemas.microsoft.com/office/drawing/2014/main" id="{DD502821-B186-4F16-BCD4-BD0E252E8A7A}"/>
              </a:ext>
            </a:extLst>
          </p:cNvPr>
          <p:cNvSpPr txBox="1"/>
          <p:nvPr/>
        </p:nvSpPr>
        <p:spPr>
          <a:xfrm>
            <a:off x="9241515" y="3477910"/>
            <a:ext cx="1135247" cy="712759"/>
          </a:xfrm>
          <a:prstGeom prst="rect">
            <a:avLst/>
          </a:prstGeom>
          <a:noFill/>
        </p:spPr>
        <p:txBody>
          <a:bodyPr wrap="non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SOLO1</a:t>
            </a:r>
          </a:p>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Olaparib </a:t>
            </a:r>
          </a:p>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1Lm </a:t>
            </a:r>
            <a:r>
              <a:rPr kumimoji="0" lang="en-GB" sz="1400" b="1" i="1"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BRCA</a:t>
            </a:r>
            <a:r>
              <a:rPr kumimoji="0" lang="en-GB" sz="14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m</a:t>
            </a:r>
          </a:p>
        </p:txBody>
      </p:sp>
      <p:sp>
        <p:nvSpPr>
          <p:cNvPr id="267" name="Parallelogram 266">
            <a:extLst>
              <a:ext uri="{FF2B5EF4-FFF2-40B4-BE49-F238E27FC236}">
                <a16:creationId xmlns:a16="http://schemas.microsoft.com/office/drawing/2014/main" id="{E6B9AAC1-A0FA-4DE0-ADF2-A2C8067B8B5D}"/>
              </a:ext>
            </a:extLst>
          </p:cNvPr>
          <p:cNvSpPr/>
          <p:nvPr/>
        </p:nvSpPr>
        <p:spPr>
          <a:xfrm>
            <a:off x="1938590" y="2524790"/>
            <a:ext cx="545164" cy="595083"/>
          </a:xfrm>
          <a:prstGeom prst="parallelogram">
            <a:avLst>
              <a:gd name="adj" fmla="val 43200"/>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269" name="TextBox 268">
            <a:extLst>
              <a:ext uri="{FF2B5EF4-FFF2-40B4-BE49-F238E27FC236}">
                <a16:creationId xmlns:a16="http://schemas.microsoft.com/office/drawing/2014/main" id="{F8DCB9BC-CD6E-49C4-8BF3-9150DA86E9B7}"/>
              </a:ext>
            </a:extLst>
          </p:cNvPr>
          <p:cNvSpPr txBox="1"/>
          <p:nvPr/>
        </p:nvSpPr>
        <p:spPr>
          <a:xfrm>
            <a:off x="353690" y="4790669"/>
            <a:ext cx="2122491" cy="707886"/>
          </a:xfrm>
          <a:prstGeom prst="rect">
            <a:avLst/>
          </a:prstGeom>
          <a:solidFill>
            <a:srgbClr val="FFFFFF"/>
          </a:solidFill>
        </p:spPr>
        <p:txBody>
          <a:bodyPr wrap="square" rtlCol="0">
            <a:spAutoFit/>
          </a:body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800" b="1"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GOG-0178</a:t>
            </a:r>
          </a:p>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Paclitaxel</a:t>
            </a:r>
          </a:p>
          <a:p>
            <a:pPr marL="0" marR="0" lvl="0" indent="0" algn="ctr" defTabSz="914400" eaLnBrk="1" fontAlgn="auto" latinLnBrk="0" hangingPunct="1">
              <a:lnSpc>
                <a:spcPct val="80000"/>
              </a:lnSpc>
              <a:spcBef>
                <a:spcPts val="0"/>
              </a:spcBef>
              <a:spcAft>
                <a:spcPts val="0"/>
              </a:spcAft>
              <a:buClrTx/>
              <a:buSzTx/>
              <a:buFontTx/>
              <a:buNone/>
              <a:tabLst/>
              <a:defRPr/>
            </a:pPr>
            <a:r>
              <a:rPr kumimoji="0" lang="en-GB" sz="1600" b="0"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1Lm</a:t>
            </a:r>
          </a:p>
        </p:txBody>
      </p:sp>
      <p:grpSp>
        <p:nvGrpSpPr>
          <p:cNvPr id="270" name="Group 269">
            <a:extLst>
              <a:ext uri="{FF2B5EF4-FFF2-40B4-BE49-F238E27FC236}">
                <a16:creationId xmlns:a16="http://schemas.microsoft.com/office/drawing/2014/main" id="{95A764FF-34E2-4C6D-AE4D-8A71F5A8885C}"/>
              </a:ext>
            </a:extLst>
          </p:cNvPr>
          <p:cNvGrpSpPr/>
          <p:nvPr/>
        </p:nvGrpSpPr>
        <p:grpSpPr>
          <a:xfrm>
            <a:off x="1283871" y="3109002"/>
            <a:ext cx="216000" cy="1620000"/>
            <a:chOff x="946069" y="3102237"/>
            <a:chExt cx="216000" cy="1733416"/>
          </a:xfrm>
          <a:solidFill>
            <a:schemeClr val="accent2"/>
          </a:solidFill>
        </p:grpSpPr>
        <p:sp>
          <p:nvSpPr>
            <p:cNvPr id="271" name="Rectangle 555">
              <a:extLst>
                <a:ext uri="{FF2B5EF4-FFF2-40B4-BE49-F238E27FC236}">
                  <a16:creationId xmlns:a16="http://schemas.microsoft.com/office/drawing/2014/main" id="{F9CA376C-B100-49C0-9596-78D864B1ABD5}"/>
                </a:ext>
              </a:extLst>
            </p:cNvPr>
            <p:cNvSpPr>
              <a:spLocks noChangeArrowheads="1"/>
            </p:cNvSpPr>
            <p:nvPr/>
          </p:nvSpPr>
          <p:spPr bwMode="auto">
            <a:xfrm>
              <a:off x="1041134" y="3287653"/>
              <a:ext cx="36000" cy="1548000"/>
            </a:xfrm>
            <a:prstGeom prst="rect">
              <a:avLst/>
            </a:prstGeom>
            <a:grpFill/>
            <a:ln>
              <a:solidFill>
                <a:schemeClr val="accent2"/>
              </a:solidFill>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srgbClr val="0085AC"/>
                </a:solidFill>
                <a:effectLst/>
                <a:uLnTx/>
                <a:uFillTx/>
                <a:latin typeface="Calibri" panose="020F0502020204030204" pitchFamily="34" charset="0"/>
                <a:cs typeface="Calibri" panose="020F0502020204030204" pitchFamily="34" charset="0"/>
              </a:endParaRPr>
            </a:p>
          </p:txBody>
        </p:sp>
        <p:sp>
          <p:nvSpPr>
            <p:cNvPr id="272" name="Flowchart: Connector 271">
              <a:extLst>
                <a:ext uri="{FF2B5EF4-FFF2-40B4-BE49-F238E27FC236}">
                  <a16:creationId xmlns:a16="http://schemas.microsoft.com/office/drawing/2014/main" id="{F992555E-571F-4F0F-8C1B-9B16FF1E2031}"/>
                </a:ext>
              </a:extLst>
            </p:cNvPr>
            <p:cNvSpPr/>
            <p:nvPr/>
          </p:nvSpPr>
          <p:spPr>
            <a:xfrm>
              <a:off x="946069" y="3102237"/>
              <a:ext cx="216000" cy="216000"/>
            </a:xfrm>
            <a:prstGeom prst="flowChartConnector">
              <a:avLst/>
            </a:prstGeom>
            <a:grpFill/>
            <a:ln w="12700" cap="flat" cmpd="sng" algn="ctr">
              <a:solidFill>
                <a:schemeClr val="accent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0085AC"/>
                </a:solidFill>
                <a:effectLst/>
                <a:uLnTx/>
                <a:uFillTx/>
                <a:latin typeface="Calibri" panose="020F0502020204030204" pitchFamily="34" charset="0"/>
                <a:cs typeface="Calibri" panose="020F0502020204030204" pitchFamily="34" charset="0"/>
              </a:endParaRPr>
            </a:p>
          </p:txBody>
        </p:sp>
      </p:grpSp>
      <p:sp>
        <p:nvSpPr>
          <p:cNvPr id="68" name="Text Placeholder 3">
            <a:extLst>
              <a:ext uri="{FF2B5EF4-FFF2-40B4-BE49-F238E27FC236}">
                <a16:creationId xmlns:a16="http://schemas.microsoft.com/office/drawing/2014/main" id="{9975784B-F6ED-40C0-95B5-49300ED184F3}"/>
              </a:ext>
            </a:extLst>
          </p:cNvPr>
          <p:cNvSpPr txBox="1">
            <a:spLocks/>
          </p:cNvSpPr>
          <p:nvPr/>
        </p:nvSpPr>
        <p:spPr>
          <a:xfrm>
            <a:off x="400117" y="5510924"/>
            <a:ext cx="8958630" cy="27877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None/>
            </a:pPr>
            <a:r>
              <a:rPr lang="en-GB" sz="1200" i="1" kern="0" dirty="0"/>
              <a:t>Dates shown indicate the yr of the publication of the pivotal studies. </a:t>
            </a:r>
          </a:p>
          <a:p>
            <a:pPr marL="0" indent="0">
              <a:buNone/>
            </a:pPr>
            <a:r>
              <a:rPr lang="en-GB" sz="1200" b="0" spc="-10" dirty="0">
                <a:solidFill>
                  <a:schemeClr val="bg2"/>
                </a:solidFill>
                <a:cs typeface="Arial" panose="020B0604020202020204" pitchFamily="34" charset="0"/>
              </a:rPr>
              <a:t>Markman. JCO. 2003;21:2460. Burger. NEJM. 2011;365:2473. Perre. NEJM. 2011;365:2484. Ledermann. NEJM. 2012;366:1382. </a:t>
            </a:r>
            <a:br>
              <a:rPr lang="en-GB" sz="1200" b="0" spc="-10" dirty="0">
                <a:solidFill>
                  <a:schemeClr val="bg2"/>
                </a:solidFill>
                <a:cs typeface="Arial" panose="020B0604020202020204" pitchFamily="34" charset="0"/>
              </a:rPr>
            </a:br>
            <a:r>
              <a:rPr lang="en-GB" sz="1200" b="0" spc="-10" dirty="0">
                <a:solidFill>
                  <a:schemeClr val="bg2"/>
                </a:solidFill>
                <a:cs typeface="Arial" panose="020B0604020202020204" pitchFamily="34" charset="0"/>
              </a:rPr>
              <a:t>Aghajanian. JCO. 2012;30:2039. Mirza. NEJM. 2016;375:2154. Coleman. Lancet Oncol. 2017;18:779. Pujade-Lauraine. Lancet </a:t>
            </a:r>
            <a:br>
              <a:rPr lang="en-GB" sz="1200" b="0" spc="-10" dirty="0">
                <a:solidFill>
                  <a:schemeClr val="bg2"/>
                </a:solidFill>
                <a:cs typeface="Arial" panose="020B0604020202020204" pitchFamily="34" charset="0"/>
              </a:rPr>
            </a:br>
            <a:r>
              <a:rPr lang="en-GB" sz="1200" b="0" spc="-10" dirty="0">
                <a:solidFill>
                  <a:schemeClr val="bg2"/>
                </a:solidFill>
                <a:cs typeface="Arial" panose="020B0604020202020204" pitchFamily="34" charset="0"/>
              </a:rPr>
              <a:t>Oncol. 2017;18:1274. Coleman. Lancet. 2017;390:1949. Moore. NEJM. 2018;379:2495. González Martín. NEJM. 2019;381:2391. </a:t>
            </a:r>
            <a:br>
              <a:rPr lang="en-GB" sz="1200" b="0" spc="-10" dirty="0">
                <a:solidFill>
                  <a:schemeClr val="bg2"/>
                </a:solidFill>
                <a:cs typeface="Arial" panose="020B0604020202020204" pitchFamily="34" charset="0"/>
              </a:rPr>
            </a:br>
            <a:r>
              <a:rPr lang="en-GB" sz="1200" b="0" spc="-10" dirty="0">
                <a:solidFill>
                  <a:schemeClr val="bg2"/>
                </a:solidFill>
                <a:cs typeface="Arial" panose="020B0604020202020204" pitchFamily="34" charset="0"/>
              </a:rPr>
              <a:t>Ray-Coquard. NEJM. 2019;381:2416. </a:t>
            </a:r>
          </a:p>
        </p:txBody>
      </p:sp>
      <p:grpSp>
        <p:nvGrpSpPr>
          <p:cNvPr id="55" name="Group 54">
            <a:extLst>
              <a:ext uri="{FF2B5EF4-FFF2-40B4-BE49-F238E27FC236}">
                <a16:creationId xmlns:a16="http://schemas.microsoft.com/office/drawing/2014/main" id="{6DFABE79-B65F-412F-B5FE-110C1E25A5B3}"/>
              </a:ext>
            </a:extLst>
          </p:cNvPr>
          <p:cNvGrpSpPr/>
          <p:nvPr/>
        </p:nvGrpSpPr>
        <p:grpSpPr>
          <a:xfrm>
            <a:off x="9392911" y="6207927"/>
            <a:ext cx="2488502" cy="454909"/>
            <a:chOff x="9392911" y="6207927"/>
            <a:chExt cx="2488502" cy="454909"/>
          </a:xfrm>
        </p:grpSpPr>
        <p:pic>
          <p:nvPicPr>
            <p:cNvPr id="56" name="Picture 55" descr="A picture containing text, ax, wheel&#10;&#10;Description automatically generated">
              <a:extLst>
                <a:ext uri="{FF2B5EF4-FFF2-40B4-BE49-F238E27FC236}">
                  <a16:creationId xmlns:a16="http://schemas.microsoft.com/office/drawing/2014/main" id="{675FE1E2-E3D4-404C-AE72-79C1362459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57" name="Rectangle 8">
              <a:extLst>
                <a:ext uri="{FF2B5EF4-FFF2-40B4-BE49-F238E27FC236}">
                  <a16:creationId xmlns:a16="http://schemas.microsoft.com/office/drawing/2014/main" id="{675FEDEC-4115-4F4C-9566-41E9401C692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650823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 Box 11">
            <a:extLst>
              <a:ext uri="{FF2B5EF4-FFF2-40B4-BE49-F238E27FC236}">
                <a16:creationId xmlns:a16="http://schemas.microsoft.com/office/drawing/2014/main" id="{F121BEC7-53FE-4B9C-9EC9-92C742733645}"/>
              </a:ext>
            </a:extLst>
          </p:cNvPr>
          <p:cNvSpPr txBox="1">
            <a:spLocks noChangeArrowheads="1"/>
          </p:cNvSpPr>
          <p:nvPr/>
        </p:nvSpPr>
        <p:spPr bwMode="auto">
          <a:xfrm>
            <a:off x="414340" y="6195797"/>
            <a:ext cx="56864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Moore. N Engl J Med. 2018;379:2495. 2. Ray-Coquard. N Engl J Med. 2019;381:2416. 3. Gonzalez-Martin. N Engl J Med. 2019;381:2391.  </a:t>
            </a:r>
          </a:p>
        </p:txBody>
      </p:sp>
      <p:sp>
        <p:nvSpPr>
          <p:cNvPr id="59" name="TextBox 58">
            <a:extLst>
              <a:ext uri="{FF2B5EF4-FFF2-40B4-BE49-F238E27FC236}">
                <a16:creationId xmlns:a16="http://schemas.microsoft.com/office/drawing/2014/main" id="{904DBA71-24B0-4110-B386-0461C1F01AC9}"/>
              </a:ext>
            </a:extLst>
          </p:cNvPr>
          <p:cNvSpPr txBox="1"/>
          <p:nvPr/>
        </p:nvSpPr>
        <p:spPr>
          <a:xfrm>
            <a:off x="5948698" y="5856480"/>
            <a:ext cx="1584729" cy="400110"/>
          </a:xfrm>
          <a:prstGeom prst="rect">
            <a:avLst/>
          </a:prstGeom>
          <a:solidFill>
            <a:schemeClr val="tx1"/>
          </a:solidFill>
        </p:spPr>
        <p:txBody>
          <a:bodyPr wrap="none" rtlCol="0">
            <a:spAutoFit/>
          </a:bodyPr>
          <a:lstStyle/>
          <a:p>
            <a:pPr defTabSz="651052" eaLnBrk="1" fontAlgn="auto" hangingPunct="1">
              <a:spcBef>
                <a:spcPts val="0"/>
              </a:spcBef>
              <a:spcAft>
                <a:spcPts val="0"/>
              </a:spcAft>
              <a:defRPr/>
            </a:pPr>
            <a:r>
              <a:rPr lang="en-US" sz="2000" dirty="0">
                <a:solidFill>
                  <a:prstClr val="black"/>
                </a:solidFill>
                <a:latin typeface="Calibri" panose="020F0502020204030204" pitchFamily="34" charset="0"/>
                <a:cs typeface="Calibri" panose="020F0502020204030204" pitchFamily="34" charset="0"/>
              </a:rPr>
              <a:t>PFS (months)</a:t>
            </a:r>
          </a:p>
        </p:txBody>
      </p:sp>
      <p:sp>
        <p:nvSpPr>
          <p:cNvPr id="60" name="TextBox 59">
            <a:extLst>
              <a:ext uri="{FF2B5EF4-FFF2-40B4-BE49-F238E27FC236}">
                <a16:creationId xmlns:a16="http://schemas.microsoft.com/office/drawing/2014/main" id="{17C05B6A-EFAE-4657-A649-79AF6AC72E7B}"/>
              </a:ext>
            </a:extLst>
          </p:cNvPr>
          <p:cNvSpPr txBox="1"/>
          <p:nvPr/>
        </p:nvSpPr>
        <p:spPr>
          <a:xfrm>
            <a:off x="9389569" y="6021711"/>
            <a:ext cx="1549655" cy="307777"/>
          </a:xfrm>
          <a:prstGeom prst="rect">
            <a:avLst/>
          </a:prstGeom>
          <a:noFill/>
          <a:ln w="28575">
            <a:solidFill>
              <a:schemeClr val="accent3"/>
            </a:solidFill>
          </a:ln>
        </p:spPr>
        <p:txBody>
          <a:bodyPr wrap="none" rtlCol="0">
            <a:spAutoFit/>
          </a:bodyPr>
          <a:lstStyle/>
          <a:p>
            <a:pPr defTabSz="771571" eaLnBrk="1" fontAlgn="auto" hangingPunct="1">
              <a:spcBef>
                <a:spcPts val="0"/>
              </a:spcBef>
              <a:spcAft>
                <a:spcPts val="0"/>
              </a:spcAft>
            </a:pPr>
            <a:r>
              <a:rPr lang="en-US" sz="1400" b="0" dirty="0">
                <a:solidFill>
                  <a:prstClr val="black"/>
                </a:solidFill>
                <a:latin typeface="Calibri" panose="020F0502020204030204" pitchFamily="34" charset="0"/>
                <a:cs typeface="Calibri" panose="020F0502020204030204" pitchFamily="34" charset="0"/>
              </a:rPr>
              <a:t>*Primary endpoint</a:t>
            </a:r>
          </a:p>
        </p:txBody>
      </p:sp>
      <p:sp>
        <p:nvSpPr>
          <p:cNvPr id="61" name="Title 29">
            <a:extLst>
              <a:ext uri="{FF2B5EF4-FFF2-40B4-BE49-F238E27FC236}">
                <a16:creationId xmlns:a16="http://schemas.microsoft.com/office/drawing/2014/main" id="{5B67FBCA-22CE-422A-B180-F85F3D05DE9B}"/>
              </a:ext>
            </a:extLst>
          </p:cNvPr>
          <p:cNvSpPr>
            <a:spLocks noGrp="1"/>
          </p:cNvSpPr>
          <p:nvPr>
            <p:ph type="title"/>
          </p:nvPr>
        </p:nvSpPr>
        <p:spPr>
          <a:xfrm>
            <a:off x="414339" y="127083"/>
            <a:ext cx="11141055" cy="1103313"/>
          </a:xfrm>
        </p:spPr>
        <p:txBody>
          <a:bodyPr>
            <a:noAutofit/>
          </a:bodyPr>
          <a:lstStyle/>
          <a:p>
            <a:r>
              <a:rPr lang="en-GB" b="1" dirty="0">
                <a:latin typeface="Calibri" panose="020F0502020204030204" pitchFamily="34" charset="0"/>
                <a:cs typeface="Calibri" panose="020F0502020204030204" pitchFamily="34" charset="0"/>
              </a:rPr>
              <a:t>First-Line Maintenance Studies in Ovarian Cancer: PFS</a:t>
            </a:r>
            <a:endParaRPr lang="en-US" b="1" dirty="0">
              <a:latin typeface="Calibri" panose="020F0502020204030204" pitchFamily="34" charset="0"/>
              <a:cs typeface="Calibri" panose="020F0502020204030204" pitchFamily="34" charset="0"/>
            </a:endParaRPr>
          </a:p>
        </p:txBody>
      </p:sp>
      <p:sp>
        <p:nvSpPr>
          <p:cNvPr id="62" name="TextBox 61">
            <a:extLst>
              <a:ext uri="{FF2B5EF4-FFF2-40B4-BE49-F238E27FC236}">
                <a16:creationId xmlns:a16="http://schemas.microsoft.com/office/drawing/2014/main" id="{A16BD2C2-35DC-493B-B536-AB27F8BC956C}"/>
              </a:ext>
            </a:extLst>
          </p:cNvPr>
          <p:cNvSpPr txBox="1"/>
          <p:nvPr/>
        </p:nvSpPr>
        <p:spPr>
          <a:xfrm>
            <a:off x="1325179" y="1207348"/>
            <a:ext cx="8675680" cy="340734"/>
          </a:xfrm>
          <a:prstGeom prst="rect">
            <a:avLst/>
          </a:prstGeom>
          <a:noFill/>
        </p:spPr>
        <p:txBody>
          <a:bodyPr wrap="square" rtlCol="0">
            <a:spAutoFit/>
          </a:bodyPr>
          <a:lstStyle/>
          <a:p>
            <a:pPr marL="0" marR="0" lvl="0" indent="0" defTabSz="651052" eaLnBrk="1" fontAlgn="auto" latinLnBrk="0" hangingPunct="1">
              <a:lnSpc>
                <a:spcPct val="15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Placebo	</a:t>
            </a:r>
            <a:r>
              <a:rPr lang="en-US" sz="1200" b="0" kern="0" dirty="0">
                <a:solidFill>
                  <a:prstClr val="black"/>
                </a:solidFill>
                <a:latin typeface="Calibri" panose="020F0502020204030204" pitchFamily="34" charset="0"/>
                <a:cs typeface="Calibri" panose="020F0502020204030204" pitchFamily="34" charset="0"/>
              </a:rPr>
              <a:t>    </a:t>
            </a:r>
            <a:r>
              <a:rPr kumimoji="0" lang="en-US" sz="12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Olaparib         Niraparib         Olaparib + bevacizumab</a:t>
            </a:r>
          </a:p>
        </p:txBody>
      </p:sp>
      <p:sp>
        <p:nvSpPr>
          <p:cNvPr id="63" name="Rectangle 62">
            <a:extLst>
              <a:ext uri="{FF2B5EF4-FFF2-40B4-BE49-F238E27FC236}">
                <a16:creationId xmlns:a16="http://schemas.microsoft.com/office/drawing/2014/main" id="{B84C1E5C-EB64-4A75-A50C-0C607F90FE89}"/>
              </a:ext>
            </a:extLst>
          </p:cNvPr>
          <p:cNvSpPr/>
          <p:nvPr/>
        </p:nvSpPr>
        <p:spPr bwMode="auto">
          <a:xfrm>
            <a:off x="1228072" y="1327718"/>
            <a:ext cx="143415" cy="143415"/>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EE88571F-1CE8-426D-AFAA-E102F58FC70F}"/>
              </a:ext>
            </a:extLst>
          </p:cNvPr>
          <p:cNvSpPr/>
          <p:nvPr/>
        </p:nvSpPr>
        <p:spPr bwMode="auto">
          <a:xfrm>
            <a:off x="2060900" y="1335066"/>
            <a:ext cx="143415" cy="1434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25785642-3326-4748-AAF9-6391ECB7E320}"/>
              </a:ext>
            </a:extLst>
          </p:cNvPr>
          <p:cNvSpPr/>
          <p:nvPr/>
        </p:nvSpPr>
        <p:spPr bwMode="auto">
          <a:xfrm>
            <a:off x="2906099" y="1335634"/>
            <a:ext cx="143415" cy="1434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28281B98-510B-4505-9597-444135889C1B}"/>
              </a:ext>
            </a:extLst>
          </p:cNvPr>
          <p:cNvSpPr/>
          <p:nvPr/>
        </p:nvSpPr>
        <p:spPr bwMode="auto">
          <a:xfrm>
            <a:off x="3795558" y="1343525"/>
            <a:ext cx="143415" cy="14341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67" name="Group 66">
            <a:extLst>
              <a:ext uri="{FF2B5EF4-FFF2-40B4-BE49-F238E27FC236}">
                <a16:creationId xmlns:a16="http://schemas.microsoft.com/office/drawing/2014/main" id="{6037D0F8-B3CC-45D0-9042-98DBB71DB1C9}"/>
              </a:ext>
            </a:extLst>
          </p:cNvPr>
          <p:cNvGrpSpPr/>
          <p:nvPr/>
        </p:nvGrpSpPr>
        <p:grpSpPr>
          <a:xfrm>
            <a:off x="362432" y="1498342"/>
            <a:ext cx="11467136" cy="4514621"/>
            <a:chOff x="706002" y="1686453"/>
            <a:chExt cx="11105290" cy="3872746"/>
          </a:xfrm>
        </p:grpSpPr>
        <p:graphicFrame>
          <p:nvGraphicFramePr>
            <p:cNvPr id="68" name="Chart 67">
              <a:extLst>
                <a:ext uri="{FF2B5EF4-FFF2-40B4-BE49-F238E27FC236}">
                  <a16:creationId xmlns:a16="http://schemas.microsoft.com/office/drawing/2014/main" id="{D13A2DC0-FF31-40E2-97C0-30FD62DE8B7E}"/>
                </a:ext>
              </a:extLst>
            </p:cNvPr>
            <p:cNvGraphicFramePr>
              <a:graphicFrameLocks/>
            </p:cNvGraphicFramePr>
            <p:nvPr>
              <p:extLst>
                <p:ext uri="{D42A27DB-BD31-4B8C-83A1-F6EECF244321}">
                  <p14:modId xmlns:p14="http://schemas.microsoft.com/office/powerpoint/2010/main" val="3851597385"/>
                </p:ext>
              </p:extLst>
            </p:nvPr>
          </p:nvGraphicFramePr>
          <p:xfrm>
            <a:off x="2437526" y="1686453"/>
            <a:ext cx="8915888" cy="3867859"/>
          </p:xfrm>
          <a:graphic>
            <a:graphicData uri="http://schemas.openxmlformats.org/drawingml/2006/chart">
              <c:chart xmlns:c="http://schemas.openxmlformats.org/drawingml/2006/chart" xmlns:r="http://schemas.openxmlformats.org/officeDocument/2006/relationships" r:id="rId4"/>
            </a:graphicData>
          </a:graphic>
        </p:graphicFrame>
        <p:sp>
          <p:nvSpPr>
            <p:cNvPr id="69" name="TextBox 68">
              <a:extLst>
                <a:ext uri="{FF2B5EF4-FFF2-40B4-BE49-F238E27FC236}">
                  <a16:creationId xmlns:a16="http://schemas.microsoft.com/office/drawing/2014/main" id="{D16E65A9-13A6-43E9-8D03-D2103D3EB2EC}"/>
                </a:ext>
              </a:extLst>
            </p:cNvPr>
            <p:cNvSpPr txBox="1"/>
            <p:nvPr/>
          </p:nvSpPr>
          <p:spPr>
            <a:xfrm>
              <a:off x="4007087" y="5305283"/>
              <a:ext cx="906017" cy="253916"/>
            </a:xfrm>
            <a:prstGeom prst="rect">
              <a:avLst/>
            </a:prstGeom>
            <a:noFill/>
          </p:spPr>
          <p:txBody>
            <a:bodyPr wrap="none" rtlCol="0">
              <a:spAutoFit/>
            </a:bodyPr>
            <a:lstStyle/>
            <a:p>
              <a:pPr marL="0" marR="0" lvl="0" indent="0" defTabSz="651052"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PFS (months)</a:t>
              </a:r>
            </a:p>
          </p:txBody>
        </p:sp>
        <p:sp>
          <p:nvSpPr>
            <p:cNvPr id="70" name="Rectangle: Rounded Corners 69">
              <a:extLst>
                <a:ext uri="{FF2B5EF4-FFF2-40B4-BE49-F238E27FC236}">
                  <a16:creationId xmlns:a16="http://schemas.microsoft.com/office/drawing/2014/main" id="{B3AA5BCE-4B88-4995-A8FF-EC5BA8B07063}"/>
                </a:ext>
              </a:extLst>
            </p:cNvPr>
            <p:cNvSpPr/>
            <p:nvPr/>
          </p:nvSpPr>
          <p:spPr>
            <a:xfrm>
              <a:off x="2512067" y="1783124"/>
              <a:ext cx="1100816" cy="268251"/>
            </a:xfrm>
            <a:prstGeom prst="roundRect">
              <a:avLst>
                <a:gd name="adj" fmla="val 50000"/>
              </a:avLst>
            </a:prstGeom>
            <a:solidFill>
              <a:schemeClr val="accent1"/>
            </a:solidFill>
            <a:ln w="19050" cap="flat" cmpd="sng" algn="ctr">
              <a:solidFill>
                <a:sysClr val="windowText" lastClr="000000"/>
              </a:solidFill>
              <a:prstDash val="solid"/>
            </a:ln>
            <a:effectLst/>
          </p:spPr>
          <p:txBody>
            <a:bodyPr lIns="0" rIns="0" rtlCol="0" anchor="ctr"/>
            <a:lstStyle/>
            <a:p>
              <a:pPr marL="0" marR="0" lvl="0" indent="0" algn="ctr" defTabSz="771571" eaLnBrk="1" fontAlgn="auto" latinLnBrk="0" hangingPunct="1">
                <a:lnSpc>
                  <a:spcPct val="100000"/>
                </a:lnSpc>
                <a:spcBef>
                  <a:spcPts val="0"/>
                </a:spcBef>
                <a:spcAft>
                  <a:spcPts val="427"/>
                </a:spcAft>
                <a:buClrTx/>
                <a:buSzTx/>
                <a:buFontTx/>
                <a:buNone/>
                <a:tabLst/>
                <a:defRPr/>
              </a:pPr>
              <a:r>
                <a:rPr kumimoji="0" lang="de-DE" sz="14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SOLO-1</a:t>
              </a:r>
              <a:r>
                <a:rPr kumimoji="0" lang="de-DE" sz="1400" b="0" i="0" u="none" strike="noStrike" kern="0" cap="none" spc="0" normalizeH="0" baseline="30000" noProof="0" dirty="0">
                  <a:ln>
                    <a:noFill/>
                  </a:ln>
                  <a:solidFill>
                    <a:prstClr val="white"/>
                  </a:solidFill>
                  <a:effectLst/>
                  <a:uLnTx/>
                  <a:uFillTx/>
                  <a:latin typeface="Calibri" panose="020F0502020204030204" pitchFamily="34" charset="0"/>
                  <a:cs typeface="Calibri" panose="020F0502020204030204" pitchFamily="34" charset="0"/>
                </a:rPr>
                <a:t>1</a:t>
              </a:r>
            </a:p>
          </p:txBody>
        </p:sp>
        <p:sp>
          <p:nvSpPr>
            <p:cNvPr id="71" name="Rectangle: Rounded Corners 70">
              <a:extLst>
                <a:ext uri="{FF2B5EF4-FFF2-40B4-BE49-F238E27FC236}">
                  <a16:creationId xmlns:a16="http://schemas.microsoft.com/office/drawing/2014/main" id="{863F0F37-1E06-4DA4-9296-90E7570EFDDE}"/>
                </a:ext>
              </a:extLst>
            </p:cNvPr>
            <p:cNvSpPr/>
            <p:nvPr/>
          </p:nvSpPr>
          <p:spPr>
            <a:xfrm>
              <a:off x="2512067" y="4287235"/>
              <a:ext cx="1100816" cy="268251"/>
            </a:xfrm>
            <a:prstGeom prst="roundRect">
              <a:avLst>
                <a:gd name="adj" fmla="val 50000"/>
              </a:avLst>
            </a:prstGeom>
            <a:solidFill>
              <a:schemeClr val="accent3"/>
            </a:solidFill>
            <a:ln w="19050" cap="flat" cmpd="sng" algn="ctr">
              <a:solidFill>
                <a:sysClr val="windowText" lastClr="000000"/>
              </a:solidFill>
              <a:prstDash val="solid"/>
            </a:ln>
            <a:effectLst/>
          </p:spPr>
          <p:txBody>
            <a:bodyPr lIns="0" rIns="0" rtlCol="0" anchor="ctr"/>
            <a:lstStyle/>
            <a:p>
              <a:pPr marL="0" marR="0" lvl="0" indent="0" algn="ctr" defTabSz="771571" eaLnBrk="1" fontAlgn="auto" latinLnBrk="0" hangingPunct="1">
                <a:lnSpc>
                  <a:spcPct val="100000"/>
                </a:lnSpc>
                <a:spcBef>
                  <a:spcPts val="0"/>
                </a:spcBef>
                <a:spcAft>
                  <a:spcPts val="427"/>
                </a:spcAft>
                <a:buClrTx/>
                <a:buSzTx/>
                <a:buFontTx/>
                <a:buNone/>
                <a:tabLst/>
                <a:defRPr/>
              </a:pPr>
              <a:r>
                <a:rPr kumimoji="0" lang="de-DE" sz="1400" b="0" i="0" u="none" strike="noStrike" kern="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PRIMA</a:t>
              </a:r>
              <a:r>
                <a:rPr kumimoji="0" lang="de-DE" sz="1400" b="0" i="0" u="none" strike="noStrike" kern="0" cap="none" spc="0" normalizeH="0" baseline="30000" noProof="0" dirty="0">
                  <a:ln>
                    <a:noFill/>
                  </a:ln>
                  <a:solidFill>
                    <a:prstClr val="white"/>
                  </a:solidFill>
                  <a:effectLst/>
                  <a:uLnTx/>
                  <a:uFillTx/>
                  <a:latin typeface="Calibri" panose="020F0502020204030204" pitchFamily="34" charset="0"/>
                  <a:cs typeface="Calibri" panose="020F0502020204030204" pitchFamily="34" charset="0"/>
                </a:rPr>
                <a:t>3</a:t>
              </a:r>
            </a:p>
          </p:txBody>
        </p:sp>
        <p:sp>
          <p:nvSpPr>
            <p:cNvPr id="72" name="Rectangle: Rounded Corners 71">
              <a:extLst>
                <a:ext uri="{FF2B5EF4-FFF2-40B4-BE49-F238E27FC236}">
                  <a16:creationId xmlns:a16="http://schemas.microsoft.com/office/drawing/2014/main" id="{FA8E3671-48A4-4DC9-ABAC-E8E382DFC6C2}"/>
                </a:ext>
              </a:extLst>
            </p:cNvPr>
            <p:cNvSpPr/>
            <p:nvPr/>
          </p:nvSpPr>
          <p:spPr>
            <a:xfrm>
              <a:off x="2512067" y="2724977"/>
              <a:ext cx="1100816" cy="268251"/>
            </a:xfrm>
            <a:prstGeom prst="roundRect">
              <a:avLst>
                <a:gd name="adj" fmla="val 50000"/>
              </a:avLst>
            </a:prstGeom>
            <a:solidFill>
              <a:schemeClr val="accent4"/>
            </a:solidFill>
            <a:ln w="19050" cap="flat" cmpd="sng" algn="ctr">
              <a:solidFill>
                <a:sysClr val="windowText" lastClr="000000"/>
              </a:solidFill>
              <a:prstDash val="solid"/>
            </a:ln>
            <a:effectLst/>
          </p:spPr>
          <p:txBody>
            <a:bodyPr lIns="0" rIns="0" rtlCol="0" anchor="ctr"/>
            <a:lstStyle/>
            <a:p>
              <a:pPr marL="0" marR="0" lvl="0" indent="0" algn="ctr" defTabSz="771571" eaLnBrk="1" fontAlgn="auto" latinLnBrk="0" hangingPunct="1">
                <a:lnSpc>
                  <a:spcPct val="100000"/>
                </a:lnSpc>
                <a:spcBef>
                  <a:spcPts val="0"/>
                </a:spcBef>
                <a:spcAft>
                  <a:spcPts val="427"/>
                </a:spcAft>
                <a:buClrTx/>
                <a:buSzTx/>
                <a:buFontTx/>
                <a:buNone/>
                <a:tabLst/>
                <a:defRPr/>
              </a:pPr>
              <a:r>
                <a:rPr kumimoji="0" lang="de-DE" sz="1400" b="0" i="0" u="none" strike="noStrike" kern="0" cap="none" spc="0" normalizeH="0" baseline="0" noProof="0" dirty="0">
                  <a:ln>
                    <a:noFill/>
                  </a:ln>
                  <a:effectLst/>
                  <a:uLnTx/>
                  <a:uFillTx/>
                  <a:latin typeface="Calibri" panose="020F0502020204030204" pitchFamily="34" charset="0"/>
                  <a:cs typeface="Calibri" panose="020F0502020204030204" pitchFamily="34" charset="0"/>
                </a:rPr>
                <a:t>PAOLA-1</a:t>
              </a:r>
              <a:r>
                <a:rPr kumimoji="0" lang="de-DE" sz="1400" b="0" i="0" u="none" strike="noStrike" kern="0" cap="none" spc="0" normalizeH="0" baseline="30000" noProof="0" dirty="0">
                  <a:ln>
                    <a:noFill/>
                  </a:ln>
                  <a:effectLst/>
                  <a:uLnTx/>
                  <a:uFillTx/>
                  <a:latin typeface="Calibri" panose="020F0502020204030204" pitchFamily="34" charset="0"/>
                  <a:cs typeface="Calibri" panose="020F0502020204030204" pitchFamily="34" charset="0"/>
                </a:rPr>
                <a:t>2</a:t>
              </a:r>
            </a:p>
          </p:txBody>
        </p:sp>
        <p:grpSp>
          <p:nvGrpSpPr>
            <p:cNvPr id="73" name="Group 72">
              <a:extLst>
                <a:ext uri="{FF2B5EF4-FFF2-40B4-BE49-F238E27FC236}">
                  <a16:creationId xmlns:a16="http://schemas.microsoft.com/office/drawing/2014/main" id="{68FC67F1-DD6D-41B6-A6B2-E4D69FD50BEA}"/>
                </a:ext>
              </a:extLst>
            </p:cNvPr>
            <p:cNvGrpSpPr/>
            <p:nvPr/>
          </p:nvGrpSpPr>
          <p:grpSpPr>
            <a:xfrm>
              <a:off x="4931248" y="1899531"/>
              <a:ext cx="6442986" cy="176540"/>
              <a:chOff x="3589501" y="1828162"/>
              <a:chExt cx="8273550" cy="247859"/>
            </a:xfrm>
            <a:solidFill>
              <a:schemeClr val="accent1"/>
            </a:solidFill>
          </p:grpSpPr>
          <p:sp>
            <p:nvSpPr>
              <p:cNvPr id="81" name="Rectangle 80">
                <a:extLst>
                  <a:ext uri="{FF2B5EF4-FFF2-40B4-BE49-F238E27FC236}">
                    <a16:creationId xmlns:a16="http://schemas.microsoft.com/office/drawing/2014/main" id="{EB972B38-12F4-46C6-BAE5-DF6A48845784}"/>
                  </a:ext>
                </a:extLst>
              </p:cNvPr>
              <p:cNvSpPr/>
              <p:nvPr/>
            </p:nvSpPr>
            <p:spPr>
              <a:xfrm>
                <a:off x="3589501" y="1888392"/>
                <a:ext cx="8097953" cy="152418"/>
              </a:xfrm>
              <a:prstGeom prst="rect">
                <a:avLst/>
              </a:prstGeom>
              <a:solidFill>
                <a:schemeClr val="accent1"/>
              </a:solidFill>
              <a:ln w="25400" cap="flat" cmpd="sng" algn="ctr">
                <a:noFill/>
                <a:prstDash val="solid"/>
              </a:ln>
              <a:effectLst/>
            </p:spPr>
            <p:txBody>
              <a:bodyPr rtlCol="0" anchor="ctr"/>
              <a:lstStyle/>
              <a:p>
                <a:pPr marL="0" marR="0" lvl="0" indent="0" algn="r" defTabSz="771571" eaLnBrk="1" fontAlgn="auto" latinLnBrk="0" hangingPunct="1">
                  <a:lnSpc>
                    <a:spcPct val="100000"/>
                  </a:lnSpc>
                  <a:spcBef>
                    <a:spcPts val="0"/>
                  </a:spcBef>
                  <a:spcAft>
                    <a:spcPts val="0"/>
                  </a:spcAft>
                  <a:buClrTx/>
                  <a:buSzTx/>
                  <a:buFontTx/>
                  <a:buNone/>
                  <a:tabLst/>
                  <a:defRPr/>
                </a:pPr>
                <a:endParaRPr kumimoji="0" lang="en-GB" sz="855" b="0" i="0" u="none" strike="noStrike" kern="0" cap="none" spc="0" normalizeH="0" baseline="0" noProof="0" dirty="0">
                  <a:ln>
                    <a:noFill/>
                  </a:ln>
                  <a:solidFill>
                    <a:prstClr val="white"/>
                  </a:solidFill>
                  <a:effectLst/>
                  <a:uLnTx/>
                  <a:uFillTx/>
                  <a:latin typeface="Arial Narrow" panose="020B0606020202030204" pitchFamily="34" charset="0"/>
                  <a:ea typeface="+mn-ea"/>
                  <a:cs typeface="+mn-cs"/>
                </a:endParaRPr>
              </a:p>
            </p:txBody>
          </p:sp>
          <p:sp>
            <p:nvSpPr>
              <p:cNvPr id="82" name="Isosceles Triangle 81">
                <a:extLst>
                  <a:ext uri="{FF2B5EF4-FFF2-40B4-BE49-F238E27FC236}">
                    <a16:creationId xmlns:a16="http://schemas.microsoft.com/office/drawing/2014/main" id="{A3EE5544-B48F-422D-A4D6-83F9AE144873}"/>
                  </a:ext>
                </a:extLst>
              </p:cNvPr>
              <p:cNvSpPr/>
              <p:nvPr/>
            </p:nvSpPr>
            <p:spPr>
              <a:xfrm rot="5400000">
                <a:off x="11627480" y="1840451"/>
                <a:ext cx="247859" cy="223282"/>
              </a:xfrm>
              <a:prstGeom prst="triangle">
                <a:avLst/>
              </a:prstGeom>
              <a:solidFill>
                <a:schemeClr val="accent1"/>
              </a:solidFill>
              <a:ln w="25400" cap="flat" cmpd="sng" algn="ctr">
                <a:noFill/>
                <a:prstDash val="solid"/>
              </a:ln>
              <a:effectLst/>
            </p:spPr>
            <p:txBody>
              <a:bodyPr rtlCol="0" anchor="ctr"/>
              <a:lstStyle/>
              <a:p>
                <a:pPr marL="0" marR="0" lvl="0" indent="0" algn="ctr" defTabSz="771571" eaLnBrk="1" fontAlgn="auto" latinLnBrk="0" hangingPunct="1">
                  <a:lnSpc>
                    <a:spcPct val="100000"/>
                  </a:lnSpc>
                  <a:spcBef>
                    <a:spcPts val="0"/>
                  </a:spcBef>
                  <a:spcAft>
                    <a:spcPts val="0"/>
                  </a:spcAft>
                  <a:buClrTx/>
                  <a:buSzTx/>
                  <a:buFontTx/>
                  <a:buNone/>
                  <a:tabLst/>
                  <a:defRPr/>
                </a:pPr>
                <a:endParaRPr kumimoji="0" lang="en-GB" sz="855" b="0" i="0" u="none" strike="noStrike" kern="0" cap="none" spc="0" normalizeH="0" baseline="0" noProof="0" dirty="0">
                  <a:ln>
                    <a:noFill/>
                  </a:ln>
                  <a:solidFill>
                    <a:prstClr val="white"/>
                  </a:solidFill>
                  <a:effectLst/>
                  <a:uLnTx/>
                  <a:uFillTx/>
                  <a:latin typeface="Invention"/>
                  <a:ea typeface="+mn-ea"/>
                  <a:cs typeface="+mn-cs"/>
                </a:endParaRPr>
              </a:p>
            </p:txBody>
          </p:sp>
        </p:grpSp>
        <p:sp>
          <p:nvSpPr>
            <p:cNvPr id="74" name="Rectangle 73">
              <a:extLst>
                <a:ext uri="{FF2B5EF4-FFF2-40B4-BE49-F238E27FC236}">
                  <a16:creationId xmlns:a16="http://schemas.microsoft.com/office/drawing/2014/main" id="{2277F3DC-B2E1-4707-95A9-C8E8253EC80C}"/>
                </a:ext>
              </a:extLst>
            </p:cNvPr>
            <p:cNvSpPr/>
            <p:nvPr/>
          </p:nvSpPr>
          <p:spPr>
            <a:xfrm>
              <a:off x="11304422" y="1887510"/>
              <a:ext cx="506870" cy="244682"/>
            </a:xfrm>
            <a:prstGeom prst="rect">
              <a:avLst/>
            </a:prstGeom>
          </p:spPr>
          <p:txBody>
            <a:bodyPr wrap="none">
              <a:spAutoFit/>
            </a:bodyPr>
            <a:lstStyle/>
            <a:p>
              <a:pPr marL="0" marR="0" lvl="0" indent="0" defTabSz="771571" eaLnBrk="1" fontAlgn="auto" latinLnBrk="0" hangingPunct="1">
                <a:lnSpc>
                  <a:spcPct val="90000"/>
                </a:lnSpc>
                <a:spcBef>
                  <a:spcPts val="0"/>
                </a:spcBef>
                <a:spcAft>
                  <a:spcPts val="0"/>
                </a:spcAft>
                <a:buClrTx/>
                <a:buSzTx/>
                <a:buFontTx/>
                <a:buNone/>
                <a:tabLst/>
                <a:defRPr/>
              </a:pPr>
              <a:r>
                <a:rPr kumimoji="0" lang="en-GB" sz="1100" b="0" i="0" u="none" strike="noStrike" kern="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&gt;56.0</a:t>
              </a:r>
            </a:p>
          </p:txBody>
        </p:sp>
        <p:sp>
          <p:nvSpPr>
            <p:cNvPr id="75" name="TextBox 74">
              <a:extLst>
                <a:ext uri="{FF2B5EF4-FFF2-40B4-BE49-F238E27FC236}">
                  <a16:creationId xmlns:a16="http://schemas.microsoft.com/office/drawing/2014/main" id="{6A679F4F-BAB4-4C08-8A32-3E9F58F675D8}"/>
                </a:ext>
              </a:extLst>
            </p:cNvPr>
            <p:cNvSpPr txBox="1"/>
            <p:nvPr/>
          </p:nvSpPr>
          <p:spPr>
            <a:xfrm>
              <a:off x="4696817" y="1701532"/>
              <a:ext cx="282450" cy="326115"/>
            </a:xfrm>
            <a:prstGeom prst="rect">
              <a:avLst/>
            </a:prstGeom>
            <a:noFill/>
          </p:spPr>
          <p:txBody>
            <a:bodyPr wrap="none" rtlCol="0">
              <a:spAutoFit/>
            </a:bodyPr>
            <a:lstStyle/>
            <a:p>
              <a:pPr marL="0" marR="0" lvl="0" indent="0" defTabSz="771571" eaLnBrk="1" fontAlgn="auto" latinLnBrk="0" hangingPunct="1">
                <a:lnSpc>
                  <a:spcPct val="100000"/>
                </a:lnSpc>
                <a:spcBef>
                  <a:spcPts val="0"/>
                </a:spcBef>
                <a:spcAft>
                  <a:spcPts val="0"/>
                </a:spcAft>
                <a:buClrTx/>
                <a:buSzTx/>
                <a:buFontTx/>
                <a:buNone/>
                <a:tabLst/>
                <a:defRPr/>
              </a:pPr>
              <a:r>
                <a:rPr kumimoji="0" lang="en-US" sz="1519" b="0" i="0" u="none" strike="noStrike" kern="0" cap="none" spc="0" normalizeH="0" baseline="0" noProof="0" dirty="0">
                  <a:ln>
                    <a:noFill/>
                  </a:ln>
                  <a:solidFill>
                    <a:prstClr val="black"/>
                  </a:solidFill>
                  <a:effectLst/>
                  <a:uLnTx/>
                  <a:uFillTx/>
                  <a:latin typeface="Invention"/>
                </a:rPr>
                <a:t>*</a:t>
              </a:r>
            </a:p>
          </p:txBody>
        </p:sp>
        <p:sp>
          <p:nvSpPr>
            <p:cNvPr id="76" name="TextBox 75">
              <a:extLst>
                <a:ext uri="{FF2B5EF4-FFF2-40B4-BE49-F238E27FC236}">
                  <a16:creationId xmlns:a16="http://schemas.microsoft.com/office/drawing/2014/main" id="{0CA7EF60-E6C4-4840-ACC0-857CF03E851A}"/>
                </a:ext>
              </a:extLst>
            </p:cNvPr>
            <p:cNvSpPr txBox="1"/>
            <p:nvPr/>
          </p:nvSpPr>
          <p:spPr>
            <a:xfrm>
              <a:off x="4707703" y="2876568"/>
              <a:ext cx="282450" cy="326115"/>
            </a:xfrm>
            <a:prstGeom prst="rect">
              <a:avLst/>
            </a:prstGeom>
            <a:noFill/>
          </p:spPr>
          <p:txBody>
            <a:bodyPr wrap="none" rtlCol="0">
              <a:spAutoFit/>
            </a:bodyPr>
            <a:lstStyle/>
            <a:p>
              <a:pPr marL="0" marR="0" lvl="0" indent="0" defTabSz="771571" eaLnBrk="1" fontAlgn="auto" latinLnBrk="0" hangingPunct="1">
                <a:lnSpc>
                  <a:spcPct val="100000"/>
                </a:lnSpc>
                <a:spcBef>
                  <a:spcPts val="0"/>
                </a:spcBef>
                <a:spcAft>
                  <a:spcPts val="0"/>
                </a:spcAft>
                <a:buClrTx/>
                <a:buSzTx/>
                <a:buFontTx/>
                <a:buNone/>
                <a:tabLst/>
                <a:defRPr/>
              </a:pPr>
              <a:r>
                <a:rPr kumimoji="0" lang="en-US" sz="1519" b="0" i="0" u="none" strike="noStrike" kern="0" cap="none" spc="0" normalizeH="0" baseline="0" noProof="0" dirty="0">
                  <a:ln>
                    <a:noFill/>
                  </a:ln>
                  <a:solidFill>
                    <a:prstClr val="black"/>
                  </a:solidFill>
                  <a:effectLst/>
                  <a:uLnTx/>
                  <a:uFillTx/>
                  <a:latin typeface="Invention"/>
                </a:rPr>
                <a:t>*</a:t>
              </a:r>
            </a:p>
          </p:txBody>
        </p:sp>
        <p:sp>
          <p:nvSpPr>
            <p:cNvPr id="77" name="TextBox 76">
              <a:extLst>
                <a:ext uri="{FF2B5EF4-FFF2-40B4-BE49-F238E27FC236}">
                  <a16:creationId xmlns:a16="http://schemas.microsoft.com/office/drawing/2014/main" id="{1816FA4A-2CC4-4706-A979-E0BCDBED28A4}"/>
                </a:ext>
              </a:extLst>
            </p:cNvPr>
            <p:cNvSpPr txBox="1"/>
            <p:nvPr/>
          </p:nvSpPr>
          <p:spPr>
            <a:xfrm>
              <a:off x="4696817" y="3684460"/>
              <a:ext cx="282450" cy="326115"/>
            </a:xfrm>
            <a:prstGeom prst="rect">
              <a:avLst/>
            </a:prstGeom>
            <a:noFill/>
          </p:spPr>
          <p:txBody>
            <a:bodyPr wrap="none" rtlCol="0">
              <a:spAutoFit/>
            </a:bodyPr>
            <a:lstStyle/>
            <a:p>
              <a:pPr marL="0" marR="0" lvl="0" indent="0" defTabSz="771571" eaLnBrk="1" fontAlgn="auto" latinLnBrk="0" hangingPunct="1">
                <a:lnSpc>
                  <a:spcPct val="100000"/>
                </a:lnSpc>
                <a:spcBef>
                  <a:spcPts val="0"/>
                </a:spcBef>
                <a:spcAft>
                  <a:spcPts val="0"/>
                </a:spcAft>
                <a:buClrTx/>
                <a:buSzTx/>
                <a:buFontTx/>
                <a:buNone/>
                <a:tabLst/>
                <a:defRPr/>
              </a:pPr>
              <a:r>
                <a:rPr kumimoji="0" lang="en-US" sz="1519" b="0" i="0" u="none" strike="noStrike" kern="0" cap="none" spc="0" normalizeH="0" baseline="0" noProof="0" dirty="0">
                  <a:ln>
                    <a:noFill/>
                  </a:ln>
                  <a:solidFill>
                    <a:prstClr val="black"/>
                  </a:solidFill>
                  <a:effectLst/>
                  <a:uLnTx/>
                  <a:uFillTx/>
                  <a:latin typeface="Invention"/>
                </a:rPr>
                <a:t>*</a:t>
              </a:r>
            </a:p>
          </p:txBody>
        </p:sp>
        <p:sp>
          <p:nvSpPr>
            <p:cNvPr id="78" name="TextBox 77">
              <a:extLst>
                <a:ext uri="{FF2B5EF4-FFF2-40B4-BE49-F238E27FC236}">
                  <a16:creationId xmlns:a16="http://schemas.microsoft.com/office/drawing/2014/main" id="{B1B7AC2E-9CD8-4D50-829F-D75B07C8A1BB}"/>
                </a:ext>
              </a:extLst>
            </p:cNvPr>
            <p:cNvSpPr txBox="1"/>
            <p:nvPr/>
          </p:nvSpPr>
          <p:spPr>
            <a:xfrm>
              <a:off x="4707703" y="4392428"/>
              <a:ext cx="282450" cy="326115"/>
            </a:xfrm>
            <a:prstGeom prst="rect">
              <a:avLst/>
            </a:prstGeom>
            <a:noFill/>
          </p:spPr>
          <p:txBody>
            <a:bodyPr wrap="none" rtlCol="0">
              <a:spAutoFit/>
            </a:bodyPr>
            <a:lstStyle/>
            <a:p>
              <a:pPr marL="0" marR="0" lvl="0" indent="0" defTabSz="771571" eaLnBrk="1" fontAlgn="auto" latinLnBrk="0" hangingPunct="1">
                <a:lnSpc>
                  <a:spcPct val="100000"/>
                </a:lnSpc>
                <a:spcBef>
                  <a:spcPts val="0"/>
                </a:spcBef>
                <a:spcAft>
                  <a:spcPts val="0"/>
                </a:spcAft>
                <a:buClrTx/>
                <a:buSzTx/>
                <a:buFontTx/>
                <a:buNone/>
                <a:tabLst/>
                <a:defRPr/>
              </a:pPr>
              <a:r>
                <a:rPr kumimoji="0" lang="en-US" sz="1519" b="0" i="0" u="none" strike="noStrike" kern="0" cap="none" spc="0" normalizeH="0" baseline="0" noProof="0" dirty="0">
                  <a:ln>
                    <a:noFill/>
                  </a:ln>
                  <a:solidFill>
                    <a:prstClr val="black"/>
                  </a:solidFill>
                  <a:effectLst/>
                  <a:uLnTx/>
                  <a:uFillTx/>
                  <a:latin typeface="Invention"/>
                </a:rPr>
                <a:t>*</a:t>
              </a:r>
            </a:p>
          </p:txBody>
        </p:sp>
        <p:sp>
          <p:nvSpPr>
            <p:cNvPr id="79" name="TextBox 78">
              <a:extLst>
                <a:ext uri="{FF2B5EF4-FFF2-40B4-BE49-F238E27FC236}">
                  <a16:creationId xmlns:a16="http://schemas.microsoft.com/office/drawing/2014/main" id="{08577377-415B-475E-9B4E-25E3208027D2}"/>
                </a:ext>
              </a:extLst>
            </p:cNvPr>
            <p:cNvSpPr txBox="1"/>
            <p:nvPr/>
          </p:nvSpPr>
          <p:spPr>
            <a:xfrm>
              <a:off x="706002" y="3016818"/>
              <a:ext cx="1731523" cy="954107"/>
            </a:xfrm>
            <a:prstGeom prst="rect">
              <a:avLst/>
            </a:prstGeom>
            <a:noFill/>
          </p:spPr>
          <p:txBody>
            <a:bodyPr wrap="square" rtlCol="0">
              <a:spAutoFit/>
            </a:bodyPr>
            <a:lstStyle/>
            <a:p>
              <a:pPr algn="ctr" defTabSz="771571" eaLnBrk="1" fontAlgn="auto" hangingPunct="1">
                <a:spcBef>
                  <a:spcPts val="0"/>
                </a:spcBef>
                <a:spcAft>
                  <a:spcPts val="0"/>
                </a:spcAft>
                <a:defRPr/>
              </a:pPr>
              <a:r>
                <a:rPr lang="en-US" sz="1400" dirty="0">
                  <a:solidFill>
                    <a:prstClr val="black"/>
                  </a:solidFill>
                  <a:latin typeface="Calibri" panose="020F0502020204030204" pitchFamily="34" charset="0"/>
                  <a:cs typeface="Calibri" panose="020F0502020204030204" pitchFamily="34" charset="0"/>
                </a:rPr>
                <a:t>Comparisons across trials should not be made as trials were not head-to-head.</a:t>
              </a:r>
            </a:p>
          </p:txBody>
        </p:sp>
        <p:cxnSp>
          <p:nvCxnSpPr>
            <p:cNvPr id="80" name="Straight Connector 79">
              <a:extLst>
                <a:ext uri="{FF2B5EF4-FFF2-40B4-BE49-F238E27FC236}">
                  <a16:creationId xmlns:a16="http://schemas.microsoft.com/office/drawing/2014/main" id="{6C6BB530-6726-4FCC-8582-82A3B8E5077C}"/>
                </a:ext>
              </a:extLst>
            </p:cNvPr>
            <p:cNvCxnSpPr>
              <a:cxnSpLocks/>
            </p:cNvCxnSpPr>
            <p:nvPr/>
          </p:nvCxnSpPr>
          <p:spPr bwMode="auto">
            <a:xfrm>
              <a:off x="4913104" y="1701096"/>
              <a:ext cx="0" cy="3585551"/>
            </a:xfrm>
            <a:prstGeom prst="line">
              <a:avLst/>
            </a:prstGeom>
            <a:noFill/>
            <a:ln w="28575" cap="flat" cmpd="sng" algn="ctr">
              <a:solidFill>
                <a:schemeClr val="bg1"/>
              </a:solidFill>
              <a:prstDash val="solid"/>
              <a:round/>
              <a:headEnd type="none" w="med" len="med"/>
              <a:tailEnd type="none" w="med" len="med"/>
            </a:ln>
            <a:effectLst/>
          </p:spPr>
        </p:cxnSp>
      </p:grpSp>
      <p:grpSp>
        <p:nvGrpSpPr>
          <p:cNvPr id="30" name="Group 29">
            <a:extLst>
              <a:ext uri="{FF2B5EF4-FFF2-40B4-BE49-F238E27FC236}">
                <a16:creationId xmlns:a16="http://schemas.microsoft.com/office/drawing/2014/main" id="{615521F7-AB5E-4B4F-9270-2CAA0F96A4D7}"/>
              </a:ext>
            </a:extLst>
          </p:cNvPr>
          <p:cNvGrpSpPr/>
          <p:nvPr/>
        </p:nvGrpSpPr>
        <p:grpSpPr>
          <a:xfrm>
            <a:off x="9392911" y="6207927"/>
            <a:ext cx="2488502" cy="454909"/>
            <a:chOff x="9392911" y="6207927"/>
            <a:chExt cx="2488502" cy="454909"/>
          </a:xfrm>
        </p:grpSpPr>
        <p:pic>
          <p:nvPicPr>
            <p:cNvPr id="31" name="Picture 30" descr="A picture containing text, ax, wheel&#10;&#10;Description automatically generated">
              <a:extLst>
                <a:ext uri="{FF2B5EF4-FFF2-40B4-BE49-F238E27FC236}">
                  <a16:creationId xmlns:a16="http://schemas.microsoft.com/office/drawing/2014/main" id="{7A0A1239-7FA2-4E42-A3FC-F20BBDDEB9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3" name="Rectangle 8">
              <a:extLst>
                <a:ext uri="{FF2B5EF4-FFF2-40B4-BE49-F238E27FC236}">
                  <a16:creationId xmlns:a16="http://schemas.microsoft.com/office/drawing/2014/main" id="{A03FD6EC-DDC2-4BAD-B7B4-EE8A8E8A6FD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6"/>
                </a:rPr>
                <a:t>clinicaloptions.com</a:t>
              </a:r>
              <a:endParaRPr lang="en-US" altLang="en-US" sz="1400" b="0" dirty="0">
                <a:solidFill>
                  <a:schemeClr val="bg2"/>
                </a:solidFill>
                <a:latin typeface="Calibri" panose="020F0502020204030204" pitchFamily="34" charset="0"/>
              </a:endParaRPr>
            </a:p>
          </p:txBody>
        </p:sp>
      </p:grpSp>
    </p:spTree>
    <p:custDataLst>
      <p:tags r:id="rId1"/>
    </p:custDataLst>
    <p:extLst>
      <p:ext uri="{BB962C8B-B14F-4D97-AF65-F5344CB8AC3E}">
        <p14:creationId xmlns:p14="http://schemas.microsoft.com/office/powerpoint/2010/main" val="1968792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SOLO1 5-Yr Follow-up: Safety</a:t>
            </a:r>
          </a:p>
        </p:txBody>
      </p:sp>
      <p:graphicFrame>
        <p:nvGraphicFramePr>
          <p:cNvPr id="9" name="Group 155">
            <a:extLst>
              <a:ext uri="{FF2B5EF4-FFF2-40B4-BE49-F238E27FC236}">
                <a16:creationId xmlns:a16="http://schemas.microsoft.com/office/drawing/2014/main" id="{59630175-0B38-1440-BFD2-DEB76DD65C3C}"/>
              </a:ext>
            </a:extLst>
          </p:cNvPr>
          <p:cNvGraphicFramePr>
            <a:graphicFrameLocks/>
          </p:cNvGraphicFramePr>
          <p:nvPr>
            <p:extLst>
              <p:ext uri="{D42A27DB-BD31-4B8C-83A1-F6EECF244321}">
                <p14:modId xmlns:p14="http://schemas.microsoft.com/office/powerpoint/2010/main" val="2519728426"/>
              </p:ext>
            </p:extLst>
          </p:nvPr>
        </p:nvGraphicFramePr>
        <p:xfrm>
          <a:off x="723900" y="2200299"/>
          <a:ext cx="10758303" cy="3871824"/>
        </p:xfrm>
        <a:graphic>
          <a:graphicData uri="http://schemas.openxmlformats.org/drawingml/2006/table">
            <a:tbl>
              <a:tblPr/>
              <a:tblGrid>
                <a:gridCol w="6225813">
                  <a:extLst>
                    <a:ext uri="{9D8B030D-6E8A-4147-A177-3AD203B41FA5}">
                      <a16:colId xmlns:a16="http://schemas.microsoft.com/office/drawing/2014/main" val="20000"/>
                    </a:ext>
                  </a:extLst>
                </a:gridCol>
                <a:gridCol w="2320736">
                  <a:extLst>
                    <a:ext uri="{9D8B030D-6E8A-4147-A177-3AD203B41FA5}">
                      <a16:colId xmlns:a16="http://schemas.microsoft.com/office/drawing/2014/main" val="1238656420"/>
                    </a:ext>
                  </a:extLst>
                </a:gridCol>
                <a:gridCol w="2211754">
                  <a:extLst>
                    <a:ext uri="{9D8B030D-6E8A-4147-A177-3AD203B41FA5}">
                      <a16:colId xmlns:a16="http://schemas.microsoft.com/office/drawing/2014/main" val="3873078834"/>
                    </a:ext>
                  </a:extLst>
                </a:gridCol>
              </a:tblGrid>
              <a:tr h="587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AE, n (%)</a:t>
                      </a:r>
                      <a:r>
                        <a:rPr kumimoji="0" lang="en-US" sz="2000" b="1" i="0" u="none" strike="noStrike" cap="none" normalizeH="0" baseline="30000" dirty="0">
                          <a:ln>
                            <a:noFill/>
                          </a:ln>
                          <a:solidFill>
                            <a:schemeClr val="tx1"/>
                          </a:solidFill>
                          <a:effectLst/>
                          <a:latin typeface="Calibri" panose="020F0502020204030204" pitchFamily="34" charset="0"/>
                        </a:rPr>
                        <a:t>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2000" b="1" dirty="0">
                          <a:latin typeface="Calibri" panose="020F0502020204030204" pitchFamily="34" charset="0"/>
                          <a:cs typeface="Calibri" panose="020F0502020204030204" pitchFamily="34" charset="0"/>
                        </a:rPr>
                        <a:t>Olaparib</a:t>
                      </a:r>
                    </a:p>
                    <a:p>
                      <a:pPr algn="ctr"/>
                      <a:r>
                        <a:rPr lang="en-US" sz="2000" b="1" dirty="0">
                          <a:latin typeface="Calibri" panose="020F0502020204030204" pitchFamily="34" charset="0"/>
                          <a:cs typeface="Calibri" panose="020F0502020204030204" pitchFamily="34" charset="0"/>
                        </a:rPr>
                        <a:t>(n = 260)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2000" b="1" i="0" dirty="0">
                          <a:latin typeface="Calibri" panose="020F0502020204030204" pitchFamily="34" charset="0"/>
                          <a:cs typeface="Calibri" panose="020F0502020204030204" pitchFamily="34" charset="0"/>
                        </a:rPr>
                        <a:t>Placebo</a:t>
                      </a:r>
                    </a:p>
                    <a:p>
                      <a:pPr algn="ctr"/>
                      <a:r>
                        <a:rPr lang="en-US" sz="2000" b="1" i="0" dirty="0">
                          <a:latin typeface="Calibri" panose="020F0502020204030204" pitchFamily="34" charset="0"/>
                          <a:cs typeface="Calibri" panose="020F0502020204030204" pitchFamily="34" charset="0"/>
                        </a:rPr>
                        <a:t>(n = 130)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153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 AE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255 (98)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120 (92)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10001"/>
                  </a:ext>
                </a:extLst>
              </a:tr>
              <a:tr h="153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&gt;3 AE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104 (40)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25 (19)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33419570"/>
                  </a:ext>
                </a:extLst>
              </a:tr>
              <a:tr h="153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Serious AE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55 (21)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 (13)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99895952"/>
                  </a:ext>
                </a:extLst>
              </a:tr>
              <a:tr h="153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AE leading to dose interruption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135 (52)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 (17)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0385109"/>
                  </a:ext>
                </a:extLst>
              </a:tr>
              <a:tr h="153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AE leading to dose reduction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75 (29)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81290147"/>
                  </a:ext>
                </a:extLst>
              </a:tr>
              <a:tr h="153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AE leading to treatment discontinuation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31 (12)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63671040"/>
                  </a:ext>
                </a:extLst>
              </a:tr>
              <a:tr h="153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MDS/AML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33839643"/>
                  </a:ext>
                </a:extLst>
              </a:tr>
              <a:tr h="153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New primary malignancy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 (3)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84145618"/>
                  </a:ext>
                </a:extLst>
              </a:tr>
            </a:tbl>
          </a:graphicData>
        </a:graphic>
      </p:graphicFrame>
      <p:sp>
        <p:nvSpPr>
          <p:cNvPr id="8" name="Content Placeholder 2">
            <a:extLst>
              <a:ext uri="{FF2B5EF4-FFF2-40B4-BE49-F238E27FC236}">
                <a16:creationId xmlns:a16="http://schemas.microsoft.com/office/drawing/2014/main" id="{A3BA22AC-95A3-DD45-B824-0542E7ED04B1}"/>
              </a:ext>
            </a:extLst>
          </p:cNvPr>
          <p:cNvSpPr txBox="1">
            <a:spLocks/>
          </p:cNvSpPr>
          <p:nvPr/>
        </p:nvSpPr>
        <p:spPr bwMode="auto">
          <a:xfrm>
            <a:off x="619186" y="1513307"/>
            <a:ext cx="10877529" cy="641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Safety profile of olaparib consistent with primary analysis</a:t>
            </a:r>
            <a:r>
              <a:rPr kumimoji="0" lang="en-US"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1</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no additional cases of MDS/AML reported in long-term follow-up (incidence remains &lt;1.5%)</a:t>
            </a:r>
            <a:r>
              <a:rPr kumimoji="0" lang="en-US"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2</a:t>
            </a:r>
          </a:p>
        </p:txBody>
      </p:sp>
      <p:sp>
        <p:nvSpPr>
          <p:cNvPr id="11" name="Text Box 15">
            <a:extLst>
              <a:ext uri="{FF2B5EF4-FFF2-40B4-BE49-F238E27FC236}">
                <a16:creationId xmlns:a16="http://schemas.microsoft.com/office/drawing/2014/main" id="{12B6C4B8-03DA-7A46-A2AD-6266C3E0F41D}"/>
              </a:ext>
            </a:extLst>
          </p:cNvPr>
          <p:cNvSpPr txBox="1">
            <a:spLocks noChangeArrowheads="1"/>
          </p:cNvSpPr>
          <p:nvPr/>
        </p:nvSpPr>
        <p:spPr bwMode="auto">
          <a:xfrm>
            <a:off x="412751" y="637748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Moore. NEJM. 2018;379:2495. 2. Bradley. SGO 2021. Abstr 38.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0" name="Group 9">
            <a:extLst>
              <a:ext uri="{FF2B5EF4-FFF2-40B4-BE49-F238E27FC236}">
                <a16:creationId xmlns:a16="http://schemas.microsoft.com/office/drawing/2014/main" id="{D7B8C75E-2540-4F5F-8372-21B94E3A68A4}"/>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9ECF5ABE-E8A8-4C12-95EB-EB24492C1E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41ECAC00-16F5-4642-A1E9-16FA842137E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3373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E9AFA1C1-127A-49C4-BA69-C1517C4A64DD}"/>
              </a:ext>
            </a:extLst>
          </p:cNvPr>
          <p:cNvSpPr>
            <a:spLocks noGrp="1" noChangeArrowheads="1"/>
          </p:cNvSpPr>
          <p:nvPr>
            <p:ph type="title"/>
          </p:nvPr>
        </p:nvSpPr>
        <p:spPr>
          <a:xfrm>
            <a:off x="609759" y="238127"/>
            <a:ext cx="11141055" cy="1103313"/>
          </a:xfrm>
        </p:spPr>
        <p:txBody>
          <a:bodyPr/>
          <a:lstStyle/>
          <a:p>
            <a:r>
              <a:rPr lang="en-US" altLang="en-US" dirty="0"/>
              <a:t>Niraparib in Newly Diagnosed Ovarian Cancer (PRIMA): Hematologic Toxicity and Hypertension by Dose Group</a:t>
            </a:r>
          </a:p>
        </p:txBody>
      </p:sp>
      <p:graphicFrame>
        <p:nvGraphicFramePr>
          <p:cNvPr id="11" name="Group 32">
            <a:extLst>
              <a:ext uri="{FF2B5EF4-FFF2-40B4-BE49-F238E27FC236}">
                <a16:creationId xmlns:a16="http://schemas.microsoft.com/office/drawing/2014/main" id="{941FD611-6ABB-4E10-AB97-57DC83625844}"/>
              </a:ext>
            </a:extLst>
          </p:cNvPr>
          <p:cNvGraphicFramePr>
            <a:graphicFrameLocks noGrp="1"/>
          </p:cNvGraphicFramePr>
          <p:nvPr>
            <p:extLst>
              <p:ext uri="{D42A27DB-BD31-4B8C-83A1-F6EECF244321}">
                <p14:modId xmlns:p14="http://schemas.microsoft.com/office/powerpoint/2010/main" val="2180980840"/>
              </p:ext>
            </p:extLst>
          </p:nvPr>
        </p:nvGraphicFramePr>
        <p:xfrm>
          <a:off x="725736" y="1603615"/>
          <a:ext cx="10756652" cy="3383392"/>
        </p:xfrm>
        <a:graphic>
          <a:graphicData uri="http://schemas.openxmlformats.org/drawingml/2006/table">
            <a:tbl>
              <a:tblPr/>
              <a:tblGrid>
                <a:gridCol w="3644816">
                  <a:extLst>
                    <a:ext uri="{9D8B030D-6E8A-4147-A177-3AD203B41FA5}">
                      <a16:colId xmlns:a16="http://schemas.microsoft.com/office/drawing/2014/main" val="20000"/>
                    </a:ext>
                  </a:extLst>
                </a:gridCol>
                <a:gridCol w="1777959">
                  <a:extLst>
                    <a:ext uri="{9D8B030D-6E8A-4147-A177-3AD203B41FA5}">
                      <a16:colId xmlns:a16="http://schemas.microsoft.com/office/drawing/2014/main" val="20001"/>
                    </a:ext>
                  </a:extLst>
                </a:gridCol>
                <a:gridCol w="1777959">
                  <a:extLst>
                    <a:ext uri="{9D8B030D-6E8A-4147-A177-3AD203B41FA5}">
                      <a16:colId xmlns:a16="http://schemas.microsoft.com/office/drawing/2014/main" val="119639707"/>
                    </a:ext>
                  </a:extLst>
                </a:gridCol>
                <a:gridCol w="1777959">
                  <a:extLst>
                    <a:ext uri="{9D8B030D-6E8A-4147-A177-3AD203B41FA5}">
                      <a16:colId xmlns:a16="http://schemas.microsoft.com/office/drawing/2014/main" val="3141000762"/>
                    </a:ext>
                  </a:extLst>
                </a:gridCol>
                <a:gridCol w="1777959">
                  <a:extLst>
                    <a:ext uri="{9D8B030D-6E8A-4147-A177-3AD203B41FA5}">
                      <a16:colId xmlns:a16="http://schemas.microsoft.com/office/drawing/2014/main" val="20002"/>
                    </a:ext>
                  </a:extLst>
                </a:gridCol>
              </a:tblGrid>
              <a:tr h="129218">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AE,</a:t>
                      </a:r>
                      <a:r>
                        <a:rPr kumimoji="0" lang="en-US" sz="20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1</a:t>
                      </a: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Niraparib (n = 484)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rowSpan="2">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Placebo </a:t>
                      </a:r>
                      <a:b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244)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28006">
                <a:tc v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Overall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Fixed Dose </a:t>
                      </a:r>
                      <a:b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315)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Modified Dose* </a:t>
                      </a:r>
                      <a:b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169)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3882944209"/>
                  </a:ext>
                </a:extLst>
              </a:tr>
              <a:tr h="129218">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Any grade ≥3 TEAE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600" dirty="0">
                          <a:solidFill>
                            <a:schemeClr val="bg1"/>
                          </a:solidFill>
                          <a:latin typeface="Calibri" panose="020F0502020204030204" pitchFamily="34" charset="0"/>
                          <a:cs typeface="Calibri" panose="020F0502020204030204" pitchFamily="34" charset="0"/>
                        </a:rPr>
                        <a:t>341 (71)</a:t>
                      </a:r>
                      <a:endParaRPr lang="en-GB" sz="1600" b="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600" dirty="0">
                          <a:solidFill>
                            <a:schemeClr val="bg1"/>
                          </a:solidFill>
                          <a:latin typeface="Calibri" panose="020F0502020204030204" pitchFamily="34" charset="0"/>
                          <a:cs typeface="Calibri" panose="020F0502020204030204" pitchFamily="34" charset="0"/>
                        </a:rPr>
                        <a:t>239 (76)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600" dirty="0">
                          <a:solidFill>
                            <a:schemeClr val="bg1"/>
                          </a:solidFill>
                          <a:latin typeface="Calibri" panose="020F0502020204030204" pitchFamily="34" charset="0"/>
                          <a:cs typeface="Calibri" panose="020F0502020204030204" pitchFamily="34" charset="0"/>
                        </a:rPr>
                        <a:t>102 (60)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600" dirty="0">
                          <a:solidFill>
                            <a:schemeClr val="bg1"/>
                          </a:solidFill>
                          <a:latin typeface="Calibri" panose="020F0502020204030204" pitchFamily="34" charset="0"/>
                          <a:cs typeface="Calibri" panose="020F0502020204030204" pitchFamily="34" charset="0"/>
                        </a:rPr>
                        <a:t>46 (19)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64722988"/>
                  </a:ext>
                </a:extLst>
              </a:tr>
              <a:tr h="129218">
                <a:tc>
                  <a:txBody>
                    <a:bodyPr/>
                    <a:lstStyle/>
                    <a:p>
                      <a:pPr marL="342900" marR="0" lvl="0" indent="-34290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Thrombocytopenia</a:t>
                      </a:r>
                      <a:r>
                        <a:rPr lang="en-US" sz="2000" b="0" baseline="30000" dirty="0">
                          <a:solidFill>
                            <a:schemeClr val="bg1"/>
                          </a:solidFill>
                          <a:latin typeface="Calibri" panose="020F0502020204030204" pitchFamily="34" charset="0"/>
                          <a:cs typeface="Calibri" panose="020F0502020204030204" pitchFamily="34" charset="0"/>
                        </a:rPr>
                        <a:t>†</a:t>
                      </a:r>
                      <a:endParaRPr kumimoji="0" lang="en-US" sz="20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600" dirty="0">
                          <a:solidFill>
                            <a:schemeClr val="bg1"/>
                          </a:solidFill>
                          <a:latin typeface="Calibri" panose="020F0502020204030204" pitchFamily="34" charset="0"/>
                          <a:cs typeface="Calibri" panose="020F0502020204030204" pitchFamily="34" charset="0"/>
                        </a:rPr>
                        <a:t>188 (39)</a:t>
                      </a:r>
                      <a:endParaRPr lang="en-GB" sz="1600" b="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600" dirty="0">
                          <a:solidFill>
                            <a:schemeClr val="bg1"/>
                          </a:solidFill>
                          <a:latin typeface="Calibri" panose="020F0502020204030204" pitchFamily="34" charset="0"/>
                          <a:cs typeface="Calibri" panose="020F0502020204030204" pitchFamily="34" charset="0"/>
                        </a:rPr>
                        <a:t>152 (48)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600" dirty="0">
                          <a:solidFill>
                            <a:schemeClr val="bg1"/>
                          </a:solidFill>
                          <a:latin typeface="Calibri" panose="020F0502020204030204" pitchFamily="34" charset="0"/>
                          <a:cs typeface="Calibri" panose="020F0502020204030204" pitchFamily="34" charset="0"/>
                        </a:rPr>
                        <a:t>36 (21)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600" dirty="0">
                          <a:solidFill>
                            <a:schemeClr val="bg1"/>
                          </a:solidFill>
                          <a:latin typeface="Calibri" panose="020F0502020204030204" pitchFamily="34" charset="0"/>
                          <a:cs typeface="Calibri" panose="020F0502020204030204" pitchFamily="34" charset="0"/>
                        </a:rPr>
                        <a:t>1 (0.4)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63311711"/>
                  </a:ext>
                </a:extLst>
              </a:tr>
              <a:tr h="129218">
                <a:tc>
                  <a:txBody>
                    <a:bodyPr/>
                    <a:lstStyle/>
                    <a:p>
                      <a:pPr marL="342900" marR="0" lvl="0" indent="-34290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Anemia</a:t>
                      </a:r>
                      <a:r>
                        <a:rPr lang="en-US" sz="2000" b="0" baseline="30000" dirty="0">
                          <a:solidFill>
                            <a:schemeClr val="bg1"/>
                          </a:solidFill>
                          <a:latin typeface="Calibri" panose="020F0502020204030204" pitchFamily="34" charset="0"/>
                          <a:cs typeface="Calibri" panose="020F0502020204030204" pitchFamily="34" charset="0"/>
                        </a:rPr>
                        <a:t>‡</a:t>
                      </a:r>
                      <a:endParaRPr kumimoji="0" lang="en-US" sz="20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600" dirty="0">
                          <a:solidFill>
                            <a:schemeClr val="bg1"/>
                          </a:solidFill>
                          <a:latin typeface="Calibri" panose="020F0502020204030204" pitchFamily="34" charset="0"/>
                          <a:cs typeface="Calibri" panose="020F0502020204030204" pitchFamily="34" charset="0"/>
                        </a:rPr>
                        <a:t>150 (31)</a:t>
                      </a:r>
                      <a:endParaRPr lang="en-GB" sz="1600" b="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600" dirty="0">
                          <a:solidFill>
                            <a:schemeClr val="bg1"/>
                          </a:solidFill>
                          <a:latin typeface="Calibri" panose="020F0502020204030204" pitchFamily="34" charset="0"/>
                          <a:cs typeface="Calibri" panose="020F0502020204030204" pitchFamily="34" charset="0"/>
                        </a:rPr>
                        <a:t>112 (36)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600" dirty="0">
                          <a:solidFill>
                            <a:schemeClr val="bg1"/>
                          </a:solidFill>
                          <a:latin typeface="Calibri" panose="020F0502020204030204" pitchFamily="34" charset="0"/>
                          <a:cs typeface="Calibri" panose="020F0502020204030204" pitchFamily="34" charset="0"/>
                        </a:rPr>
                        <a:t>38 (23)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600" dirty="0">
                          <a:solidFill>
                            <a:schemeClr val="bg1"/>
                          </a:solidFill>
                          <a:latin typeface="Calibri" panose="020F0502020204030204" pitchFamily="34" charset="0"/>
                          <a:cs typeface="Calibri" panose="020F0502020204030204" pitchFamily="34" charset="0"/>
                        </a:rPr>
                        <a:t>4 (2)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96174817"/>
                  </a:ext>
                </a:extLst>
              </a:tr>
              <a:tr h="129218">
                <a:tc>
                  <a:txBody>
                    <a:bodyPr/>
                    <a:lstStyle/>
                    <a:p>
                      <a:pPr marL="342900" marR="0" lvl="0" indent="-34290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Neutropenia</a:t>
                      </a:r>
                      <a:r>
                        <a:rPr lang="en-US" sz="2000" b="0" baseline="30000" dirty="0">
                          <a:solidFill>
                            <a:schemeClr val="bg1"/>
                          </a:solidFill>
                          <a:latin typeface="Calibri" panose="020F0502020204030204" pitchFamily="34" charset="0"/>
                          <a:cs typeface="Calibri" panose="020F0502020204030204" pitchFamily="34" charset="0"/>
                        </a:rPr>
                        <a:t>§</a:t>
                      </a:r>
                      <a:endParaRPr kumimoji="0" lang="en-US" sz="20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600" dirty="0">
                          <a:solidFill>
                            <a:schemeClr val="bg1"/>
                          </a:solidFill>
                          <a:latin typeface="Calibri" panose="020F0502020204030204" pitchFamily="34" charset="0"/>
                          <a:cs typeface="Calibri" panose="020F0502020204030204" pitchFamily="34" charset="0"/>
                        </a:rPr>
                        <a:t>100 (21)</a:t>
                      </a:r>
                      <a:endParaRPr lang="en-GB" sz="1600" b="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600" dirty="0">
                          <a:solidFill>
                            <a:schemeClr val="bg1"/>
                          </a:solidFill>
                          <a:latin typeface="Calibri" panose="020F0502020204030204" pitchFamily="34" charset="0"/>
                          <a:cs typeface="Calibri" panose="020F0502020204030204" pitchFamily="34" charset="0"/>
                        </a:rPr>
                        <a:t>75 (24)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600" dirty="0">
                          <a:solidFill>
                            <a:schemeClr val="bg1"/>
                          </a:solidFill>
                          <a:latin typeface="Calibri" panose="020F0502020204030204" pitchFamily="34" charset="0"/>
                          <a:cs typeface="Calibri" panose="020F0502020204030204" pitchFamily="34" charset="0"/>
                        </a:rPr>
                        <a:t>25 (15)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600" dirty="0">
                          <a:solidFill>
                            <a:schemeClr val="bg1"/>
                          </a:solidFill>
                          <a:latin typeface="Calibri" panose="020F0502020204030204" pitchFamily="34" charset="0"/>
                          <a:cs typeface="Calibri" panose="020F0502020204030204" pitchFamily="34" charset="0"/>
                        </a:rPr>
                        <a:t>3 (1)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83100666"/>
                  </a:ext>
                </a:extLst>
              </a:tr>
              <a:tr h="129218">
                <a:tc>
                  <a:txBody>
                    <a:bodyPr/>
                    <a:lstStyle/>
                    <a:p>
                      <a:pPr marL="342900" marR="0" lvl="0" indent="-34290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Hypertension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600" dirty="0">
                          <a:solidFill>
                            <a:schemeClr val="bg1"/>
                          </a:solidFill>
                          <a:latin typeface="Calibri" panose="020F0502020204030204" pitchFamily="34" charset="0"/>
                          <a:cs typeface="Calibri" panose="020F0502020204030204" pitchFamily="34" charset="0"/>
                        </a:rPr>
                        <a:t>29 (6)</a:t>
                      </a:r>
                      <a:endParaRPr lang="en-GB" sz="1600" b="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600" dirty="0">
                          <a:solidFill>
                            <a:schemeClr val="bg1"/>
                          </a:solidFill>
                          <a:latin typeface="Calibri" panose="020F0502020204030204" pitchFamily="34" charset="0"/>
                          <a:cs typeface="Calibri" panose="020F0502020204030204" pitchFamily="34" charset="0"/>
                        </a:rPr>
                        <a:t>20 (7)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600" dirty="0">
                          <a:solidFill>
                            <a:schemeClr val="bg1"/>
                          </a:solidFill>
                          <a:latin typeface="Calibri" panose="020F0502020204030204" pitchFamily="34" charset="0"/>
                          <a:cs typeface="Calibri" panose="020F0502020204030204" pitchFamily="34" charset="0"/>
                        </a:rPr>
                        <a:t>9 (5)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600" dirty="0">
                          <a:solidFill>
                            <a:schemeClr val="bg1"/>
                          </a:solidFill>
                          <a:latin typeface="Calibri" panose="020F0502020204030204" pitchFamily="34" charset="0"/>
                          <a:cs typeface="Calibri" panose="020F0502020204030204" pitchFamily="34" charset="0"/>
                        </a:rPr>
                        <a:t>3 (1)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46910506"/>
                  </a:ext>
                </a:extLst>
              </a:tr>
            </a:tbl>
          </a:graphicData>
        </a:graphic>
      </p:graphicFrame>
      <p:sp>
        <p:nvSpPr>
          <p:cNvPr id="18" name="Text Box 15">
            <a:extLst>
              <a:ext uri="{FF2B5EF4-FFF2-40B4-BE49-F238E27FC236}">
                <a16:creationId xmlns:a16="http://schemas.microsoft.com/office/drawing/2014/main" id="{E22EBFA0-89DD-46AD-B119-7907ECD88604}"/>
              </a:ext>
            </a:extLst>
          </p:cNvPr>
          <p:cNvSpPr txBox="1">
            <a:spLocks noChangeArrowheads="1"/>
          </p:cNvSpPr>
          <p:nvPr/>
        </p:nvSpPr>
        <p:spPr bwMode="auto">
          <a:xfrm>
            <a:off x="412750" y="6377485"/>
            <a:ext cx="908481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1. Mirza. ASCO 2020. Abstr 6050. 2. González-Martín. ESGO 2019. Abstr LBA-3. 3. Gonzalez-Martin. NEJM. 2019;381:2391. </a:t>
            </a:r>
            <a:endParaRPr lang="en-US" altLang="en-US" sz="1200" b="0" dirty="0">
              <a:solidFill>
                <a:schemeClr val="bg2"/>
              </a:solidFill>
              <a:latin typeface="Calibri" panose="020F0502020204030204" pitchFamily="34" charset="0"/>
              <a:cs typeface="+mn-cs"/>
            </a:endParaRPr>
          </a:p>
        </p:txBody>
      </p:sp>
      <p:sp>
        <p:nvSpPr>
          <p:cNvPr id="19" name="TextBox 18">
            <a:extLst>
              <a:ext uri="{FF2B5EF4-FFF2-40B4-BE49-F238E27FC236}">
                <a16:creationId xmlns:a16="http://schemas.microsoft.com/office/drawing/2014/main" id="{13ED4823-C197-4C45-A3C5-B51CF7DE670A}"/>
              </a:ext>
            </a:extLst>
          </p:cNvPr>
          <p:cNvSpPr txBox="1"/>
          <p:nvPr/>
        </p:nvSpPr>
        <p:spPr bwMode="auto">
          <a:xfrm>
            <a:off x="625924" y="5002319"/>
            <a:ext cx="9936659"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1 patient diagnosed with MDS following 9 mo of niraparib</a:t>
            </a:r>
            <a:r>
              <a:rPr lang="en-US" b="0" baseline="30000" dirty="0">
                <a:solidFill>
                  <a:schemeClr val="bg1"/>
                </a:solidFill>
                <a:latin typeface="Calibri" panose="020F0502020204030204" pitchFamily="34" charset="0"/>
              </a:rPr>
              <a:t>2,3</a:t>
            </a:r>
            <a:endParaRPr lang="en-US" b="0" dirty="0">
              <a:solidFill>
                <a:schemeClr val="bg1"/>
              </a:solidFill>
              <a:latin typeface="Calibri" panose="020F0502020204030204" pitchFamily="34" charset="0"/>
            </a:endParaRPr>
          </a:p>
          <a:p>
            <a:pPr algn="l">
              <a:lnSpc>
                <a:spcPct val="100000"/>
              </a:lnSpc>
              <a:spcBef>
                <a:spcPct val="50000"/>
              </a:spcBef>
              <a:spcAft>
                <a:spcPct val="0"/>
              </a:spcAft>
              <a:buClrTx/>
            </a:pPr>
            <a:r>
              <a:rPr lang="en-US" sz="1400" b="0" dirty="0">
                <a:solidFill>
                  <a:schemeClr val="bg1"/>
                </a:solidFill>
                <a:latin typeface="Calibri" panose="020F0502020204030204" pitchFamily="34" charset="0"/>
              </a:rPr>
              <a:t>*169 (35%) patients received a modified starting dose of niraparib/placebo; 186 (72%) received niraparib 200 mg.</a:t>
            </a:r>
            <a:br>
              <a:rPr lang="en-US" sz="1400" b="0" dirty="0">
                <a:solidFill>
                  <a:schemeClr val="bg1"/>
                </a:solidFill>
                <a:latin typeface="Calibri" panose="020F0502020204030204" pitchFamily="34" charset="0"/>
              </a:rPr>
            </a:b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Includes thrombocytopenia and platelet count decreased. </a:t>
            </a:r>
            <a:br>
              <a:rPr lang="en-US" sz="1400" b="0" dirty="0">
                <a:solidFill>
                  <a:schemeClr val="bg1"/>
                </a:solidFill>
                <a:latin typeface="Calibri" panose="020F0502020204030204" pitchFamily="34" charset="0"/>
              </a:rPr>
            </a:b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Includes anemia and hemoglobin decreased. </a:t>
            </a:r>
            <a:br>
              <a:rPr lang="en-US" sz="1400" b="0" dirty="0">
                <a:solidFill>
                  <a:schemeClr val="bg1"/>
                </a:solidFill>
                <a:latin typeface="Calibri" panose="020F0502020204030204" pitchFamily="34" charset="0"/>
              </a:rPr>
            </a:b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Includes neutropenia and neutrophil count.</a:t>
            </a:r>
          </a:p>
        </p:txBody>
      </p:sp>
      <p:grpSp>
        <p:nvGrpSpPr>
          <p:cNvPr id="9" name="Group 8">
            <a:extLst>
              <a:ext uri="{FF2B5EF4-FFF2-40B4-BE49-F238E27FC236}">
                <a16:creationId xmlns:a16="http://schemas.microsoft.com/office/drawing/2014/main" id="{F4622484-25C5-4B7D-BC96-566C9EA8B7E0}"/>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1A5FC12C-C60B-46B6-8E86-E5FCECCBE9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B0AEC018-1BA9-48C5-96CB-090809390CA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5167592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61C48-A27E-3542-B3B4-FD88ACA81E10}"/>
              </a:ext>
            </a:extLst>
          </p:cNvPr>
          <p:cNvSpPr>
            <a:spLocks noGrp="1"/>
          </p:cNvSpPr>
          <p:nvPr>
            <p:ph type="title"/>
          </p:nvPr>
        </p:nvSpPr>
        <p:spPr/>
        <p:txBody>
          <a:bodyPr/>
          <a:lstStyle/>
          <a:p>
            <a:r>
              <a:rPr lang="en-US" dirty="0"/>
              <a:t>Olaparib + Bev vs Placebo + Bev in Advanced Ovarian Cancer (PAOLA-1): Adverse Events</a:t>
            </a:r>
            <a:endParaRPr lang="en-GB" dirty="0"/>
          </a:p>
        </p:txBody>
      </p:sp>
      <p:sp>
        <p:nvSpPr>
          <p:cNvPr id="9" name="Text Box 15">
            <a:extLst>
              <a:ext uri="{FF2B5EF4-FFF2-40B4-BE49-F238E27FC236}">
                <a16:creationId xmlns:a16="http://schemas.microsoft.com/office/drawing/2014/main" id="{484353A2-F40F-43F4-A9D7-86F0C281F5DA}"/>
              </a:ext>
            </a:extLst>
          </p:cNvPr>
          <p:cNvSpPr txBox="1">
            <a:spLocks noChangeArrowheads="1"/>
          </p:cNvSpPr>
          <p:nvPr/>
        </p:nvSpPr>
        <p:spPr bwMode="auto">
          <a:xfrm>
            <a:off x="393701" y="6369865"/>
            <a:ext cx="841227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s-ES" altLang="en-US" sz="1200" b="0" dirty="0">
                <a:solidFill>
                  <a:schemeClr val="bg2"/>
                </a:solidFill>
                <a:latin typeface="Calibri" panose="020F0502020204030204" pitchFamily="34" charset="0"/>
              </a:rPr>
              <a:t>Ray-Coquard. NEJM. 2019;381:2416.</a:t>
            </a:r>
            <a:endParaRPr lang="en-US" altLang="en-US" sz="1200" b="0" dirty="0">
              <a:solidFill>
                <a:schemeClr val="bg2"/>
              </a:solidFill>
              <a:latin typeface="Calibri" panose="020F0502020204030204" pitchFamily="34" charset="0"/>
              <a:cs typeface="+mn-cs"/>
            </a:endParaRPr>
          </a:p>
        </p:txBody>
      </p:sp>
      <p:cxnSp>
        <p:nvCxnSpPr>
          <p:cNvPr id="143" name="Straight Connector 142">
            <a:extLst>
              <a:ext uri="{FF2B5EF4-FFF2-40B4-BE49-F238E27FC236}">
                <a16:creationId xmlns:a16="http://schemas.microsoft.com/office/drawing/2014/main" id="{7861B52E-EEB1-4FA6-8ECC-51DC7B098198}"/>
              </a:ext>
            </a:extLst>
          </p:cNvPr>
          <p:cNvCxnSpPr/>
          <p:nvPr/>
        </p:nvCxnSpPr>
        <p:spPr bwMode="auto">
          <a:xfrm flipH="1">
            <a:off x="1472366" y="4994292"/>
            <a:ext cx="4529560"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29D000F4-B7D1-4481-A2DE-574D687668BE}"/>
              </a:ext>
            </a:extLst>
          </p:cNvPr>
          <p:cNvCxnSpPr>
            <a:cxnSpLocks/>
          </p:cNvCxnSpPr>
          <p:nvPr/>
        </p:nvCxnSpPr>
        <p:spPr bwMode="auto">
          <a:xfrm>
            <a:off x="1473499" y="4981230"/>
            <a:ext cx="0" cy="75111"/>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912B8A58-90D8-49AB-AC87-87DF1E13A14E}"/>
              </a:ext>
            </a:extLst>
          </p:cNvPr>
          <p:cNvCxnSpPr>
            <a:cxnSpLocks/>
          </p:cNvCxnSpPr>
          <p:nvPr/>
        </p:nvCxnSpPr>
        <p:spPr bwMode="auto">
          <a:xfrm>
            <a:off x="2037972" y="4994292"/>
            <a:ext cx="0" cy="75111"/>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194EA3DB-0BB3-40B6-A5FB-F5517CC27870}"/>
              </a:ext>
            </a:extLst>
          </p:cNvPr>
          <p:cNvCxnSpPr>
            <a:cxnSpLocks/>
          </p:cNvCxnSpPr>
          <p:nvPr/>
        </p:nvCxnSpPr>
        <p:spPr bwMode="auto">
          <a:xfrm>
            <a:off x="3169184" y="4995856"/>
            <a:ext cx="0" cy="75111"/>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94359779-8082-4517-93B8-3D80D10FC9AF}"/>
              </a:ext>
            </a:extLst>
          </p:cNvPr>
          <p:cNvCxnSpPr>
            <a:cxnSpLocks/>
          </p:cNvCxnSpPr>
          <p:nvPr/>
        </p:nvCxnSpPr>
        <p:spPr bwMode="auto">
          <a:xfrm>
            <a:off x="2603578" y="4994292"/>
            <a:ext cx="0" cy="75111"/>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2E3BA2A9-FFB0-4359-99EA-34100CCE6330}"/>
              </a:ext>
            </a:extLst>
          </p:cNvPr>
          <p:cNvCxnSpPr>
            <a:cxnSpLocks/>
          </p:cNvCxnSpPr>
          <p:nvPr/>
        </p:nvCxnSpPr>
        <p:spPr bwMode="auto">
          <a:xfrm>
            <a:off x="4300396" y="4982793"/>
            <a:ext cx="0" cy="75111"/>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028E9845-45E0-46C2-BED7-5DCF83EE7D2D}"/>
              </a:ext>
            </a:extLst>
          </p:cNvPr>
          <p:cNvCxnSpPr>
            <a:cxnSpLocks/>
          </p:cNvCxnSpPr>
          <p:nvPr/>
        </p:nvCxnSpPr>
        <p:spPr bwMode="auto">
          <a:xfrm>
            <a:off x="4866002" y="4982793"/>
            <a:ext cx="0" cy="75111"/>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30B47AE9-75B8-4B56-95C8-0E6947E61C45}"/>
              </a:ext>
            </a:extLst>
          </p:cNvPr>
          <p:cNvCxnSpPr>
            <a:cxnSpLocks/>
          </p:cNvCxnSpPr>
          <p:nvPr/>
        </p:nvCxnSpPr>
        <p:spPr bwMode="auto">
          <a:xfrm>
            <a:off x="5431608" y="4982793"/>
            <a:ext cx="0" cy="75111"/>
          </a:xfrm>
          <a:prstGeom prst="line">
            <a:avLst/>
          </a:prstGeom>
          <a:noFill/>
          <a:ln w="28575" cap="flat" cmpd="sng" algn="ctr">
            <a:solidFill>
              <a:schemeClr val="bg1"/>
            </a:solidFill>
            <a:prstDash val="solid"/>
            <a:round/>
            <a:headEnd type="none" w="med" len="med"/>
            <a:tailEnd type="none" w="med" len="med"/>
          </a:ln>
          <a:effectLst/>
        </p:spPr>
      </p:cxnSp>
      <p:sp>
        <p:nvSpPr>
          <p:cNvPr id="166" name="TextBox 165">
            <a:extLst>
              <a:ext uri="{FF2B5EF4-FFF2-40B4-BE49-F238E27FC236}">
                <a16:creationId xmlns:a16="http://schemas.microsoft.com/office/drawing/2014/main" id="{AD8CCBCC-07BC-4F80-A96D-094A74EA3C97}"/>
              </a:ext>
            </a:extLst>
          </p:cNvPr>
          <p:cNvSpPr txBox="1"/>
          <p:nvPr/>
        </p:nvSpPr>
        <p:spPr bwMode="auto">
          <a:xfrm>
            <a:off x="3017725" y="5594386"/>
            <a:ext cx="15773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Patients (%)</a:t>
            </a:r>
          </a:p>
        </p:txBody>
      </p:sp>
      <p:sp>
        <p:nvSpPr>
          <p:cNvPr id="167" name="TextBox 166">
            <a:extLst>
              <a:ext uri="{FF2B5EF4-FFF2-40B4-BE49-F238E27FC236}">
                <a16:creationId xmlns:a16="http://schemas.microsoft.com/office/drawing/2014/main" id="{79B88114-4427-49E8-8B67-97F6B408B138}"/>
              </a:ext>
            </a:extLst>
          </p:cNvPr>
          <p:cNvSpPr txBox="1"/>
          <p:nvPr/>
        </p:nvSpPr>
        <p:spPr bwMode="auto">
          <a:xfrm>
            <a:off x="10971" y="1968134"/>
            <a:ext cx="17765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Fatigue/asthenia </a:t>
            </a:r>
          </a:p>
        </p:txBody>
      </p:sp>
      <p:sp>
        <p:nvSpPr>
          <p:cNvPr id="168" name="TextBox 167">
            <a:extLst>
              <a:ext uri="{FF2B5EF4-FFF2-40B4-BE49-F238E27FC236}">
                <a16:creationId xmlns:a16="http://schemas.microsoft.com/office/drawing/2014/main" id="{704FA01C-F9A9-4986-AD0A-7E31E7109F0D}"/>
              </a:ext>
            </a:extLst>
          </p:cNvPr>
          <p:cNvSpPr txBox="1"/>
          <p:nvPr/>
        </p:nvSpPr>
        <p:spPr bwMode="auto">
          <a:xfrm>
            <a:off x="937871" y="2240491"/>
            <a:ext cx="7620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Nausea</a:t>
            </a:r>
          </a:p>
        </p:txBody>
      </p:sp>
      <p:sp>
        <p:nvSpPr>
          <p:cNvPr id="169" name="TextBox 168">
            <a:extLst>
              <a:ext uri="{FF2B5EF4-FFF2-40B4-BE49-F238E27FC236}">
                <a16:creationId xmlns:a16="http://schemas.microsoft.com/office/drawing/2014/main" id="{F58A8E95-F59A-4210-A475-AA3851397AC1}"/>
              </a:ext>
            </a:extLst>
          </p:cNvPr>
          <p:cNvSpPr txBox="1"/>
          <p:nvPr/>
        </p:nvSpPr>
        <p:spPr bwMode="auto">
          <a:xfrm>
            <a:off x="-57126" y="2779765"/>
            <a:ext cx="17765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Anemia</a:t>
            </a:r>
          </a:p>
        </p:txBody>
      </p:sp>
      <p:sp>
        <p:nvSpPr>
          <p:cNvPr id="170" name="TextBox 169">
            <a:extLst>
              <a:ext uri="{FF2B5EF4-FFF2-40B4-BE49-F238E27FC236}">
                <a16:creationId xmlns:a16="http://schemas.microsoft.com/office/drawing/2014/main" id="{B7ACD902-B9C7-47C1-A2B9-2B1212C2D532}"/>
              </a:ext>
            </a:extLst>
          </p:cNvPr>
          <p:cNvSpPr txBox="1"/>
          <p:nvPr/>
        </p:nvSpPr>
        <p:spPr bwMode="auto">
          <a:xfrm>
            <a:off x="558435" y="2505660"/>
            <a:ext cx="11984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Hypertension</a:t>
            </a:r>
          </a:p>
        </p:txBody>
      </p:sp>
      <p:sp>
        <p:nvSpPr>
          <p:cNvPr id="171" name="TextBox 170">
            <a:extLst>
              <a:ext uri="{FF2B5EF4-FFF2-40B4-BE49-F238E27FC236}">
                <a16:creationId xmlns:a16="http://schemas.microsoft.com/office/drawing/2014/main" id="{C74F2CEE-ABB5-427E-84C9-1D8B49547262}"/>
              </a:ext>
            </a:extLst>
          </p:cNvPr>
          <p:cNvSpPr txBox="1"/>
          <p:nvPr/>
        </p:nvSpPr>
        <p:spPr bwMode="auto">
          <a:xfrm>
            <a:off x="10470" y="3057564"/>
            <a:ext cx="17765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Lymphopenia</a:t>
            </a:r>
          </a:p>
        </p:txBody>
      </p:sp>
      <p:sp>
        <p:nvSpPr>
          <p:cNvPr id="172" name="TextBox 171">
            <a:extLst>
              <a:ext uri="{FF2B5EF4-FFF2-40B4-BE49-F238E27FC236}">
                <a16:creationId xmlns:a16="http://schemas.microsoft.com/office/drawing/2014/main" id="{6A5F70A4-3C98-4B71-A1D6-650F3AEBB5FB}"/>
              </a:ext>
            </a:extLst>
          </p:cNvPr>
          <p:cNvSpPr txBox="1"/>
          <p:nvPr/>
        </p:nvSpPr>
        <p:spPr bwMode="auto">
          <a:xfrm>
            <a:off x="716989" y="3310672"/>
            <a:ext cx="9829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Arthralgia</a:t>
            </a:r>
          </a:p>
        </p:txBody>
      </p:sp>
      <p:sp>
        <p:nvSpPr>
          <p:cNvPr id="173" name="TextBox 172">
            <a:extLst>
              <a:ext uri="{FF2B5EF4-FFF2-40B4-BE49-F238E27FC236}">
                <a16:creationId xmlns:a16="http://schemas.microsoft.com/office/drawing/2014/main" id="{77CEBB3B-8557-4FF6-8F35-8F509EE24C25}"/>
              </a:ext>
            </a:extLst>
          </p:cNvPr>
          <p:cNvSpPr txBox="1"/>
          <p:nvPr/>
        </p:nvSpPr>
        <p:spPr bwMode="auto">
          <a:xfrm>
            <a:off x="716989" y="3599159"/>
            <a:ext cx="9829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Vomiting</a:t>
            </a:r>
          </a:p>
        </p:txBody>
      </p:sp>
      <p:sp>
        <p:nvSpPr>
          <p:cNvPr id="174" name="TextBox 173">
            <a:extLst>
              <a:ext uri="{FF2B5EF4-FFF2-40B4-BE49-F238E27FC236}">
                <a16:creationId xmlns:a16="http://schemas.microsoft.com/office/drawing/2014/main" id="{AC3D6391-EFCD-469A-9F75-7F984555C972}"/>
              </a:ext>
            </a:extLst>
          </p:cNvPr>
          <p:cNvSpPr txBox="1"/>
          <p:nvPr/>
        </p:nvSpPr>
        <p:spPr bwMode="auto">
          <a:xfrm>
            <a:off x="242829" y="3901586"/>
            <a:ext cx="14570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Abdominal pain</a:t>
            </a:r>
          </a:p>
        </p:txBody>
      </p:sp>
      <p:sp>
        <p:nvSpPr>
          <p:cNvPr id="175" name="TextBox 174">
            <a:extLst>
              <a:ext uri="{FF2B5EF4-FFF2-40B4-BE49-F238E27FC236}">
                <a16:creationId xmlns:a16="http://schemas.microsoft.com/office/drawing/2014/main" id="{89085BE9-3088-46D0-843E-3B1F65233B8E}"/>
              </a:ext>
            </a:extLst>
          </p:cNvPr>
          <p:cNvSpPr txBox="1"/>
          <p:nvPr/>
        </p:nvSpPr>
        <p:spPr bwMode="auto">
          <a:xfrm>
            <a:off x="666392" y="4168168"/>
            <a:ext cx="10335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Diarrhea</a:t>
            </a:r>
          </a:p>
        </p:txBody>
      </p:sp>
      <p:sp>
        <p:nvSpPr>
          <p:cNvPr id="176" name="TextBox 175">
            <a:extLst>
              <a:ext uri="{FF2B5EF4-FFF2-40B4-BE49-F238E27FC236}">
                <a16:creationId xmlns:a16="http://schemas.microsoft.com/office/drawing/2014/main" id="{E171CA07-EA5F-4518-9CA4-19A2A0EA4CFB}"/>
              </a:ext>
            </a:extLst>
          </p:cNvPr>
          <p:cNvSpPr txBox="1"/>
          <p:nvPr/>
        </p:nvSpPr>
        <p:spPr bwMode="auto">
          <a:xfrm>
            <a:off x="367951" y="4428975"/>
            <a:ext cx="13319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Neutropenia</a:t>
            </a:r>
          </a:p>
        </p:txBody>
      </p:sp>
      <p:sp>
        <p:nvSpPr>
          <p:cNvPr id="177" name="TextBox 176">
            <a:extLst>
              <a:ext uri="{FF2B5EF4-FFF2-40B4-BE49-F238E27FC236}">
                <a16:creationId xmlns:a16="http://schemas.microsoft.com/office/drawing/2014/main" id="{9F6C372D-E2BA-46AC-80F9-041071B6FD45}"/>
              </a:ext>
            </a:extLst>
          </p:cNvPr>
          <p:cNvSpPr txBox="1"/>
          <p:nvPr/>
        </p:nvSpPr>
        <p:spPr bwMode="auto">
          <a:xfrm>
            <a:off x="666392" y="4691709"/>
            <a:ext cx="10335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Leukopenia</a:t>
            </a:r>
          </a:p>
        </p:txBody>
      </p:sp>
      <p:sp>
        <p:nvSpPr>
          <p:cNvPr id="178" name="TextBox 177">
            <a:extLst>
              <a:ext uri="{FF2B5EF4-FFF2-40B4-BE49-F238E27FC236}">
                <a16:creationId xmlns:a16="http://schemas.microsoft.com/office/drawing/2014/main" id="{11F7DC32-3554-4978-9DA1-B4B5A535E24C}"/>
              </a:ext>
            </a:extLst>
          </p:cNvPr>
          <p:cNvSpPr txBox="1"/>
          <p:nvPr/>
        </p:nvSpPr>
        <p:spPr bwMode="auto">
          <a:xfrm>
            <a:off x="1286223" y="4991227"/>
            <a:ext cx="5251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79" name="TextBox 178">
            <a:extLst>
              <a:ext uri="{FF2B5EF4-FFF2-40B4-BE49-F238E27FC236}">
                <a16:creationId xmlns:a16="http://schemas.microsoft.com/office/drawing/2014/main" id="{352828DC-CD00-4D2A-B371-395043A9BFFB}"/>
              </a:ext>
            </a:extLst>
          </p:cNvPr>
          <p:cNvSpPr txBox="1"/>
          <p:nvPr/>
        </p:nvSpPr>
        <p:spPr bwMode="auto">
          <a:xfrm>
            <a:off x="1850456" y="4988093"/>
            <a:ext cx="5251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80" name="TextBox 179">
            <a:extLst>
              <a:ext uri="{FF2B5EF4-FFF2-40B4-BE49-F238E27FC236}">
                <a16:creationId xmlns:a16="http://schemas.microsoft.com/office/drawing/2014/main" id="{0AED979F-4489-4230-9AB6-7CF2D6EC8FC2}"/>
              </a:ext>
            </a:extLst>
          </p:cNvPr>
          <p:cNvSpPr txBox="1"/>
          <p:nvPr/>
        </p:nvSpPr>
        <p:spPr bwMode="auto">
          <a:xfrm>
            <a:off x="2422278" y="4984959"/>
            <a:ext cx="5251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81" name="TextBox 180">
            <a:extLst>
              <a:ext uri="{FF2B5EF4-FFF2-40B4-BE49-F238E27FC236}">
                <a16:creationId xmlns:a16="http://schemas.microsoft.com/office/drawing/2014/main" id="{00C1B634-0092-4F27-B1B5-023C22C23DF2}"/>
              </a:ext>
            </a:extLst>
          </p:cNvPr>
          <p:cNvSpPr txBox="1"/>
          <p:nvPr/>
        </p:nvSpPr>
        <p:spPr bwMode="auto">
          <a:xfrm>
            <a:off x="2986511" y="4981825"/>
            <a:ext cx="5251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82" name="TextBox 181">
            <a:extLst>
              <a:ext uri="{FF2B5EF4-FFF2-40B4-BE49-F238E27FC236}">
                <a16:creationId xmlns:a16="http://schemas.microsoft.com/office/drawing/2014/main" id="{C7C4D640-AA06-4E41-B7F3-808C9F91180E}"/>
              </a:ext>
            </a:extLst>
          </p:cNvPr>
          <p:cNvSpPr txBox="1"/>
          <p:nvPr/>
        </p:nvSpPr>
        <p:spPr bwMode="auto">
          <a:xfrm>
            <a:off x="3592330" y="4988093"/>
            <a:ext cx="3499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83" name="TextBox 182">
            <a:extLst>
              <a:ext uri="{FF2B5EF4-FFF2-40B4-BE49-F238E27FC236}">
                <a16:creationId xmlns:a16="http://schemas.microsoft.com/office/drawing/2014/main" id="{5710EEE0-8679-4B72-96BB-F1DD9869CA0D}"/>
              </a:ext>
            </a:extLst>
          </p:cNvPr>
          <p:cNvSpPr txBox="1"/>
          <p:nvPr/>
        </p:nvSpPr>
        <p:spPr bwMode="auto">
          <a:xfrm>
            <a:off x="4110051" y="5000629"/>
            <a:ext cx="5251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84" name="TextBox 183">
            <a:extLst>
              <a:ext uri="{FF2B5EF4-FFF2-40B4-BE49-F238E27FC236}">
                <a16:creationId xmlns:a16="http://schemas.microsoft.com/office/drawing/2014/main" id="{260E5C90-84EE-4E3F-9363-3A9F6459B9E8}"/>
              </a:ext>
            </a:extLst>
          </p:cNvPr>
          <p:cNvSpPr txBox="1"/>
          <p:nvPr/>
        </p:nvSpPr>
        <p:spPr bwMode="auto">
          <a:xfrm>
            <a:off x="4659002" y="4978691"/>
            <a:ext cx="5251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85" name="TextBox 184">
            <a:extLst>
              <a:ext uri="{FF2B5EF4-FFF2-40B4-BE49-F238E27FC236}">
                <a16:creationId xmlns:a16="http://schemas.microsoft.com/office/drawing/2014/main" id="{C65F65A8-BB89-4A38-B553-0A0EE761BDB9}"/>
              </a:ext>
            </a:extLst>
          </p:cNvPr>
          <p:cNvSpPr txBox="1"/>
          <p:nvPr/>
        </p:nvSpPr>
        <p:spPr bwMode="auto">
          <a:xfrm>
            <a:off x="5246794" y="4994361"/>
            <a:ext cx="4073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86" name="TextBox 185">
            <a:extLst>
              <a:ext uri="{FF2B5EF4-FFF2-40B4-BE49-F238E27FC236}">
                <a16:creationId xmlns:a16="http://schemas.microsoft.com/office/drawing/2014/main" id="{3AE3BAA4-C359-4105-9CF3-99273D11ECAE}"/>
              </a:ext>
            </a:extLst>
          </p:cNvPr>
          <p:cNvSpPr txBox="1"/>
          <p:nvPr/>
        </p:nvSpPr>
        <p:spPr bwMode="auto">
          <a:xfrm>
            <a:off x="606624" y="1642090"/>
            <a:ext cx="31366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accent1"/>
                </a:solidFill>
                <a:latin typeface="Calibri" panose="020F0502020204030204" pitchFamily="34" charset="0"/>
              </a:rPr>
              <a:t>Olaparib + Bevacizumab (n = 535)</a:t>
            </a:r>
          </a:p>
        </p:txBody>
      </p:sp>
      <p:sp>
        <p:nvSpPr>
          <p:cNvPr id="187" name="TextBox 186">
            <a:extLst>
              <a:ext uri="{FF2B5EF4-FFF2-40B4-BE49-F238E27FC236}">
                <a16:creationId xmlns:a16="http://schemas.microsoft.com/office/drawing/2014/main" id="{A9198966-8BE1-4F68-9A8F-832A93934366}"/>
              </a:ext>
            </a:extLst>
          </p:cNvPr>
          <p:cNvSpPr txBox="1"/>
          <p:nvPr/>
        </p:nvSpPr>
        <p:spPr bwMode="auto">
          <a:xfrm>
            <a:off x="3739814" y="1641181"/>
            <a:ext cx="38235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accent3"/>
                </a:solidFill>
                <a:latin typeface="Calibri" panose="020F0502020204030204" pitchFamily="34" charset="0"/>
              </a:rPr>
              <a:t>Placebo + Bevacizumab (n = 267)</a:t>
            </a:r>
          </a:p>
        </p:txBody>
      </p:sp>
      <p:sp>
        <p:nvSpPr>
          <p:cNvPr id="188" name="Rectangle 187">
            <a:extLst>
              <a:ext uri="{FF2B5EF4-FFF2-40B4-BE49-F238E27FC236}">
                <a16:creationId xmlns:a16="http://schemas.microsoft.com/office/drawing/2014/main" id="{4E05A57A-DFE9-4FDF-B07D-A6FD859BF63E}"/>
              </a:ext>
            </a:extLst>
          </p:cNvPr>
          <p:cNvSpPr/>
          <p:nvPr/>
        </p:nvSpPr>
        <p:spPr bwMode="auto">
          <a:xfrm>
            <a:off x="2251697" y="2038780"/>
            <a:ext cx="1364934" cy="20171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Rectangle 188">
            <a:extLst>
              <a:ext uri="{FF2B5EF4-FFF2-40B4-BE49-F238E27FC236}">
                <a16:creationId xmlns:a16="http://schemas.microsoft.com/office/drawing/2014/main" id="{90FEACD7-F9A4-46B8-8398-74F469A1C61F}"/>
              </a:ext>
            </a:extLst>
          </p:cNvPr>
          <p:cNvSpPr/>
          <p:nvPr/>
        </p:nvSpPr>
        <p:spPr bwMode="auto">
          <a:xfrm>
            <a:off x="3598195" y="2038777"/>
            <a:ext cx="135976" cy="2017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TextBox 189">
            <a:extLst>
              <a:ext uri="{FF2B5EF4-FFF2-40B4-BE49-F238E27FC236}">
                <a16:creationId xmlns:a16="http://schemas.microsoft.com/office/drawing/2014/main" id="{9DED7834-8884-40BF-8168-50581DA5E4D8}"/>
              </a:ext>
            </a:extLst>
          </p:cNvPr>
          <p:cNvSpPr txBox="1"/>
          <p:nvPr/>
        </p:nvSpPr>
        <p:spPr bwMode="auto">
          <a:xfrm>
            <a:off x="3517766" y="1968134"/>
            <a:ext cx="2690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5</a:t>
            </a:r>
          </a:p>
        </p:txBody>
      </p:sp>
      <p:sp>
        <p:nvSpPr>
          <p:cNvPr id="191" name="TextBox 190">
            <a:extLst>
              <a:ext uri="{FF2B5EF4-FFF2-40B4-BE49-F238E27FC236}">
                <a16:creationId xmlns:a16="http://schemas.microsoft.com/office/drawing/2014/main" id="{09AA4975-B22E-4E67-A47F-5E6A15BC7975}"/>
              </a:ext>
            </a:extLst>
          </p:cNvPr>
          <p:cNvSpPr txBox="1"/>
          <p:nvPr/>
        </p:nvSpPr>
        <p:spPr bwMode="auto">
          <a:xfrm>
            <a:off x="2171916" y="1965592"/>
            <a:ext cx="464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53</a:t>
            </a:r>
          </a:p>
        </p:txBody>
      </p:sp>
      <p:sp>
        <p:nvSpPr>
          <p:cNvPr id="192" name="Rectangle 191">
            <a:extLst>
              <a:ext uri="{FF2B5EF4-FFF2-40B4-BE49-F238E27FC236}">
                <a16:creationId xmlns:a16="http://schemas.microsoft.com/office/drawing/2014/main" id="{3E9CA992-738A-42E1-A602-8CAC63665FD8}"/>
              </a:ext>
            </a:extLst>
          </p:cNvPr>
          <p:cNvSpPr/>
          <p:nvPr/>
        </p:nvSpPr>
        <p:spPr bwMode="auto">
          <a:xfrm>
            <a:off x="2252007" y="2302060"/>
            <a:ext cx="1443896" cy="20171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Rectangle 192">
            <a:extLst>
              <a:ext uri="{FF2B5EF4-FFF2-40B4-BE49-F238E27FC236}">
                <a16:creationId xmlns:a16="http://schemas.microsoft.com/office/drawing/2014/main" id="{CC2C5647-2D35-474C-8461-F56561AF2BDE}"/>
              </a:ext>
            </a:extLst>
          </p:cNvPr>
          <p:cNvSpPr/>
          <p:nvPr/>
        </p:nvSpPr>
        <p:spPr bwMode="auto">
          <a:xfrm>
            <a:off x="3684841" y="2302057"/>
            <a:ext cx="49639" cy="2017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TextBox 193">
            <a:extLst>
              <a:ext uri="{FF2B5EF4-FFF2-40B4-BE49-F238E27FC236}">
                <a16:creationId xmlns:a16="http://schemas.microsoft.com/office/drawing/2014/main" id="{6EB1ECFF-52C3-483A-941C-85435DB2E3D8}"/>
              </a:ext>
            </a:extLst>
          </p:cNvPr>
          <p:cNvSpPr txBox="1"/>
          <p:nvPr/>
        </p:nvSpPr>
        <p:spPr bwMode="auto">
          <a:xfrm>
            <a:off x="3536481" y="2240491"/>
            <a:ext cx="2690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2</a:t>
            </a:r>
            <a:endParaRPr lang="en-US" sz="1600" b="0" dirty="0">
              <a:latin typeface="Calibri" panose="020F0502020204030204" pitchFamily="34" charset="0"/>
            </a:endParaRPr>
          </a:p>
        </p:txBody>
      </p:sp>
      <p:sp>
        <p:nvSpPr>
          <p:cNvPr id="195" name="TextBox 194">
            <a:extLst>
              <a:ext uri="{FF2B5EF4-FFF2-40B4-BE49-F238E27FC236}">
                <a16:creationId xmlns:a16="http://schemas.microsoft.com/office/drawing/2014/main" id="{2BD5B506-71AB-419D-A0FB-C45F9FA96A5C}"/>
              </a:ext>
            </a:extLst>
          </p:cNvPr>
          <p:cNvSpPr txBox="1"/>
          <p:nvPr/>
        </p:nvSpPr>
        <p:spPr bwMode="auto">
          <a:xfrm>
            <a:off x="2212315" y="2226755"/>
            <a:ext cx="4128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53</a:t>
            </a:r>
          </a:p>
        </p:txBody>
      </p:sp>
      <p:sp>
        <p:nvSpPr>
          <p:cNvPr id="196" name="Rectangle 195">
            <a:extLst>
              <a:ext uri="{FF2B5EF4-FFF2-40B4-BE49-F238E27FC236}">
                <a16:creationId xmlns:a16="http://schemas.microsoft.com/office/drawing/2014/main" id="{B7CB5273-15AF-4B64-B71D-CC0046DFF17A}"/>
              </a:ext>
            </a:extLst>
          </p:cNvPr>
          <p:cNvSpPr/>
          <p:nvPr/>
        </p:nvSpPr>
        <p:spPr bwMode="auto">
          <a:xfrm>
            <a:off x="2438603" y="2578054"/>
            <a:ext cx="855407" cy="20171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Rectangle 196">
            <a:extLst>
              <a:ext uri="{FF2B5EF4-FFF2-40B4-BE49-F238E27FC236}">
                <a16:creationId xmlns:a16="http://schemas.microsoft.com/office/drawing/2014/main" id="{CCC6FBD5-60BD-4AE0-B39B-8A4CC5958F08}"/>
              </a:ext>
            </a:extLst>
          </p:cNvPr>
          <p:cNvSpPr/>
          <p:nvPr/>
        </p:nvSpPr>
        <p:spPr bwMode="auto">
          <a:xfrm>
            <a:off x="3203677" y="2579045"/>
            <a:ext cx="521386" cy="2017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TextBox 197">
            <a:extLst>
              <a:ext uri="{FF2B5EF4-FFF2-40B4-BE49-F238E27FC236}">
                <a16:creationId xmlns:a16="http://schemas.microsoft.com/office/drawing/2014/main" id="{781AF077-C0FD-4946-87A0-8765E0E0ADF5}"/>
              </a:ext>
            </a:extLst>
          </p:cNvPr>
          <p:cNvSpPr txBox="1"/>
          <p:nvPr/>
        </p:nvSpPr>
        <p:spPr bwMode="auto">
          <a:xfrm>
            <a:off x="2392734" y="2506836"/>
            <a:ext cx="4128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46</a:t>
            </a:r>
          </a:p>
        </p:txBody>
      </p:sp>
      <p:sp>
        <p:nvSpPr>
          <p:cNvPr id="199" name="TextBox 198">
            <a:extLst>
              <a:ext uri="{FF2B5EF4-FFF2-40B4-BE49-F238E27FC236}">
                <a16:creationId xmlns:a16="http://schemas.microsoft.com/office/drawing/2014/main" id="{0F015D62-F6DA-442D-9462-CDE00E9465A4}"/>
              </a:ext>
            </a:extLst>
          </p:cNvPr>
          <p:cNvSpPr txBox="1"/>
          <p:nvPr/>
        </p:nvSpPr>
        <p:spPr bwMode="auto">
          <a:xfrm>
            <a:off x="3133468" y="2506836"/>
            <a:ext cx="4128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19</a:t>
            </a:r>
            <a:endParaRPr lang="en-US" sz="1600" b="0" dirty="0">
              <a:latin typeface="Calibri" panose="020F0502020204030204" pitchFamily="34" charset="0"/>
            </a:endParaRPr>
          </a:p>
        </p:txBody>
      </p:sp>
      <p:sp>
        <p:nvSpPr>
          <p:cNvPr id="200" name="Rectangle 199">
            <a:extLst>
              <a:ext uri="{FF2B5EF4-FFF2-40B4-BE49-F238E27FC236}">
                <a16:creationId xmlns:a16="http://schemas.microsoft.com/office/drawing/2014/main" id="{05689CBE-F1E6-442B-BC67-8345C2C6E8CD}"/>
              </a:ext>
            </a:extLst>
          </p:cNvPr>
          <p:cNvSpPr/>
          <p:nvPr/>
        </p:nvSpPr>
        <p:spPr bwMode="auto">
          <a:xfrm>
            <a:off x="2584244" y="2851979"/>
            <a:ext cx="693174" cy="20171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Rectangle 200">
            <a:extLst>
              <a:ext uri="{FF2B5EF4-FFF2-40B4-BE49-F238E27FC236}">
                <a16:creationId xmlns:a16="http://schemas.microsoft.com/office/drawing/2014/main" id="{D43866D7-FA8A-4560-A599-584707CFAA9B}"/>
              </a:ext>
            </a:extLst>
          </p:cNvPr>
          <p:cNvSpPr/>
          <p:nvPr/>
        </p:nvSpPr>
        <p:spPr bwMode="auto">
          <a:xfrm>
            <a:off x="3258981" y="2853587"/>
            <a:ext cx="462421" cy="2017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TextBox 201">
            <a:extLst>
              <a:ext uri="{FF2B5EF4-FFF2-40B4-BE49-F238E27FC236}">
                <a16:creationId xmlns:a16="http://schemas.microsoft.com/office/drawing/2014/main" id="{A915586D-8133-45BE-B4C9-51F2F9FC4223}"/>
              </a:ext>
            </a:extLst>
          </p:cNvPr>
          <p:cNvSpPr txBox="1"/>
          <p:nvPr/>
        </p:nvSpPr>
        <p:spPr bwMode="auto">
          <a:xfrm>
            <a:off x="3200008" y="2785207"/>
            <a:ext cx="4128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17</a:t>
            </a:r>
            <a:endParaRPr lang="en-US" sz="1600" b="0" dirty="0">
              <a:latin typeface="Calibri" panose="020F0502020204030204" pitchFamily="34" charset="0"/>
            </a:endParaRPr>
          </a:p>
        </p:txBody>
      </p:sp>
      <p:sp>
        <p:nvSpPr>
          <p:cNvPr id="203" name="TextBox 202">
            <a:extLst>
              <a:ext uri="{FF2B5EF4-FFF2-40B4-BE49-F238E27FC236}">
                <a16:creationId xmlns:a16="http://schemas.microsoft.com/office/drawing/2014/main" id="{6BFB31A6-B10B-4433-A674-734627C608D1}"/>
              </a:ext>
            </a:extLst>
          </p:cNvPr>
          <p:cNvSpPr txBox="1"/>
          <p:nvPr/>
        </p:nvSpPr>
        <p:spPr bwMode="auto">
          <a:xfrm>
            <a:off x="2541344" y="2776133"/>
            <a:ext cx="4128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41</a:t>
            </a:r>
          </a:p>
        </p:txBody>
      </p:sp>
      <p:sp>
        <p:nvSpPr>
          <p:cNvPr id="204" name="Rectangle 203">
            <a:extLst>
              <a:ext uri="{FF2B5EF4-FFF2-40B4-BE49-F238E27FC236}">
                <a16:creationId xmlns:a16="http://schemas.microsoft.com/office/drawing/2014/main" id="{8451D975-7584-46CA-A09C-862ED6C2F6DE}"/>
              </a:ext>
            </a:extLst>
          </p:cNvPr>
          <p:cNvSpPr/>
          <p:nvPr/>
        </p:nvSpPr>
        <p:spPr bwMode="auto">
          <a:xfrm>
            <a:off x="3070940" y="3128210"/>
            <a:ext cx="491016" cy="20171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Rectangle 204">
            <a:extLst>
              <a:ext uri="{FF2B5EF4-FFF2-40B4-BE49-F238E27FC236}">
                <a16:creationId xmlns:a16="http://schemas.microsoft.com/office/drawing/2014/main" id="{F3C82017-79E6-4707-8366-7DAD82D37D2E}"/>
              </a:ext>
            </a:extLst>
          </p:cNvPr>
          <p:cNvSpPr/>
          <p:nvPr/>
        </p:nvSpPr>
        <p:spPr bwMode="auto">
          <a:xfrm>
            <a:off x="3548419" y="3128211"/>
            <a:ext cx="176644" cy="2017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TextBox 205">
            <a:extLst>
              <a:ext uri="{FF2B5EF4-FFF2-40B4-BE49-F238E27FC236}">
                <a16:creationId xmlns:a16="http://schemas.microsoft.com/office/drawing/2014/main" id="{BF9E4509-031D-4F0F-928A-A1FD7311CA61}"/>
              </a:ext>
            </a:extLst>
          </p:cNvPr>
          <p:cNvSpPr txBox="1"/>
          <p:nvPr/>
        </p:nvSpPr>
        <p:spPr bwMode="auto">
          <a:xfrm>
            <a:off x="3490326" y="3057205"/>
            <a:ext cx="2690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7</a:t>
            </a:r>
          </a:p>
        </p:txBody>
      </p:sp>
      <p:sp>
        <p:nvSpPr>
          <p:cNvPr id="207" name="TextBox 206">
            <a:extLst>
              <a:ext uri="{FF2B5EF4-FFF2-40B4-BE49-F238E27FC236}">
                <a16:creationId xmlns:a16="http://schemas.microsoft.com/office/drawing/2014/main" id="{E59B03F7-7E4F-493F-A648-073D98CE8612}"/>
              </a:ext>
            </a:extLst>
          </p:cNvPr>
          <p:cNvSpPr txBox="1"/>
          <p:nvPr/>
        </p:nvSpPr>
        <p:spPr bwMode="auto">
          <a:xfrm>
            <a:off x="2999521" y="3057564"/>
            <a:ext cx="4128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208" name="Rectangle 207">
            <a:extLst>
              <a:ext uri="{FF2B5EF4-FFF2-40B4-BE49-F238E27FC236}">
                <a16:creationId xmlns:a16="http://schemas.microsoft.com/office/drawing/2014/main" id="{4A2D375B-E0F3-4ADC-A17B-648BF9BE74A3}"/>
              </a:ext>
            </a:extLst>
          </p:cNvPr>
          <p:cNvSpPr/>
          <p:nvPr/>
        </p:nvSpPr>
        <p:spPr bwMode="auto">
          <a:xfrm>
            <a:off x="3679344" y="3398694"/>
            <a:ext cx="50423" cy="2017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Rectangle 208">
            <a:extLst>
              <a:ext uri="{FF2B5EF4-FFF2-40B4-BE49-F238E27FC236}">
                <a16:creationId xmlns:a16="http://schemas.microsoft.com/office/drawing/2014/main" id="{648E99B5-35BA-4F3C-9BE5-3773AC08105D}"/>
              </a:ext>
            </a:extLst>
          </p:cNvPr>
          <p:cNvSpPr/>
          <p:nvPr/>
        </p:nvSpPr>
        <p:spPr bwMode="auto">
          <a:xfrm>
            <a:off x="3124404" y="3398242"/>
            <a:ext cx="584962" cy="20171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TextBox 209">
            <a:extLst>
              <a:ext uri="{FF2B5EF4-FFF2-40B4-BE49-F238E27FC236}">
                <a16:creationId xmlns:a16="http://schemas.microsoft.com/office/drawing/2014/main" id="{1E6BFE52-8B55-4505-93B2-ABCB7741CA70}"/>
              </a:ext>
            </a:extLst>
          </p:cNvPr>
          <p:cNvSpPr txBox="1"/>
          <p:nvPr/>
        </p:nvSpPr>
        <p:spPr bwMode="auto">
          <a:xfrm>
            <a:off x="3542003" y="3324050"/>
            <a:ext cx="2690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1</a:t>
            </a:r>
          </a:p>
        </p:txBody>
      </p:sp>
      <p:sp>
        <p:nvSpPr>
          <p:cNvPr id="211" name="TextBox 210">
            <a:extLst>
              <a:ext uri="{FF2B5EF4-FFF2-40B4-BE49-F238E27FC236}">
                <a16:creationId xmlns:a16="http://schemas.microsoft.com/office/drawing/2014/main" id="{1944352F-D690-4817-A636-EA658A43E251}"/>
              </a:ext>
            </a:extLst>
          </p:cNvPr>
          <p:cNvSpPr txBox="1"/>
          <p:nvPr/>
        </p:nvSpPr>
        <p:spPr bwMode="auto">
          <a:xfrm>
            <a:off x="3052172" y="3320847"/>
            <a:ext cx="4128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22</a:t>
            </a:r>
          </a:p>
        </p:txBody>
      </p:sp>
      <p:sp>
        <p:nvSpPr>
          <p:cNvPr id="212" name="Rectangle 211">
            <a:extLst>
              <a:ext uri="{FF2B5EF4-FFF2-40B4-BE49-F238E27FC236}">
                <a16:creationId xmlns:a16="http://schemas.microsoft.com/office/drawing/2014/main" id="{4C4ADB83-982E-4E6C-9835-8C4F5D380717}"/>
              </a:ext>
            </a:extLst>
          </p:cNvPr>
          <p:cNvSpPr/>
          <p:nvPr/>
        </p:nvSpPr>
        <p:spPr bwMode="auto">
          <a:xfrm>
            <a:off x="3679742" y="3662607"/>
            <a:ext cx="50423" cy="2017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Rectangle 212">
            <a:extLst>
              <a:ext uri="{FF2B5EF4-FFF2-40B4-BE49-F238E27FC236}">
                <a16:creationId xmlns:a16="http://schemas.microsoft.com/office/drawing/2014/main" id="{267847A5-7240-417B-BD30-FD4B147D9897}"/>
              </a:ext>
            </a:extLst>
          </p:cNvPr>
          <p:cNvSpPr/>
          <p:nvPr/>
        </p:nvSpPr>
        <p:spPr bwMode="auto">
          <a:xfrm>
            <a:off x="3124802" y="3662155"/>
            <a:ext cx="584962" cy="20171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TextBox 213">
            <a:extLst>
              <a:ext uri="{FF2B5EF4-FFF2-40B4-BE49-F238E27FC236}">
                <a16:creationId xmlns:a16="http://schemas.microsoft.com/office/drawing/2014/main" id="{85A8F230-D99A-411B-9F2A-782EEF2B2C82}"/>
              </a:ext>
            </a:extLst>
          </p:cNvPr>
          <p:cNvSpPr txBox="1"/>
          <p:nvPr/>
        </p:nvSpPr>
        <p:spPr bwMode="auto">
          <a:xfrm>
            <a:off x="3529536" y="3602365"/>
            <a:ext cx="2690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1</a:t>
            </a:r>
          </a:p>
        </p:txBody>
      </p:sp>
      <p:sp>
        <p:nvSpPr>
          <p:cNvPr id="215" name="TextBox 214">
            <a:extLst>
              <a:ext uri="{FF2B5EF4-FFF2-40B4-BE49-F238E27FC236}">
                <a16:creationId xmlns:a16="http://schemas.microsoft.com/office/drawing/2014/main" id="{3A0BE954-18BF-49CA-AA17-A37E54213072}"/>
              </a:ext>
            </a:extLst>
          </p:cNvPr>
          <p:cNvSpPr txBox="1"/>
          <p:nvPr/>
        </p:nvSpPr>
        <p:spPr bwMode="auto">
          <a:xfrm>
            <a:off x="3052570" y="3578164"/>
            <a:ext cx="4128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22</a:t>
            </a:r>
          </a:p>
        </p:txBody>
      </p:sp>
      <p:sp>
        <p:nvSpPr>
          <p:cNvPr id="216" name="Rectangle 215">
            <a:extLst>
              <a:ext uri="{FF2B5EF4-FFF2-40B4-BE49-F238E27FC236}">
                <a16:creationId xmlns:a16="http://schemas.microsoft.com/office/drawing/2014/main" id="{67269C0A-9791-4C0B-8D30-7F712EEE4070}"/>
              </a:ext>
            </a:extLst>
          </p:cNvPr>
          <p:cNvSpPr/>
          <p:nvPr/>
        </p:nvSpPr>
        <p:spPr bwMode="auto">
          <a:xfrm>
            <a:off x="3678903" y="3938326"/>
            <a:ext cx="50423" cy="2017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Rectangle 216">
            <a:extLst>
              <a:ext uri="{FF2B5EF4-FFF2-40B4-BE49-F238E27FC236}">
                <a16:creationId xmlns:a16="http://schemas.microsoft.com/office/drawing/2014/main" id="{07F3014A-E62E-43E4-B1E3-957FD42E56DD}"/>
              </a:ext>
            </a:extLst>
          </p:cNvPr>
          <p:cNvSpPr/>
          <p:nvPr/>
        </p:nvSpPr>
        <p:spPr bwMode="auto">
          <a:xfrm>
            <a:off x="3209479" y="3937874"/>
            <a:ext cx="499445" cy="20171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TextBox 217">
            <a:extLst>
              <a:ext uri="{FF2B5EF4-FFF2-40B4-BE49-F238E27FC236}">
                <a16:creationId xmlns:a16="http://schemas.microsoft.com/office/drawing/2014/main" id="{9FA3F14C-A6A6-48E4-974F-B63BB746AAF8}"/>
              </a:ext>
            </a:extLst>
          </p:cNvPr>
          <p:cNvSpPr txBox="1"/>
          <p:nvPr/>
        </p:nvSpPr>
        <p:spPr bwMode="auto">
          <a:xfrm>
            <a:off x="3534888" y="3869308"/>
            <a:ext cx="2690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1</a:t>
            </a:r>
          </a:p>
        </p:txBody>
      </p:sp>
      <p:sp>
        <p:nvSpPr>
          <p:cNvPr id="219" name="TextBox 218">
            <a:extLst>
              <a:ext uri="{FF2B5EF4-FFF2-40B4-BE49-F238E27FC236}">
                <a16:creationId xmlns:a16="http://schemas.microsoft.com/office/drawing/2014/main" id="{21CD14C0-4123-4FBA-A82C-EEECE0193383}"/>
              </a:ext>
            </a:extLst>
          </p:cNvPr>
          <p:cNvSpPr txBox="1"/>
          <p:nvPr/>
        </p:nvSpPr>
        <p:spPr bwMode="auto">
          <a:xfrm>
            <a:off x="3114476" y="3864318"/>
            <a:ext cx="4128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19</a:t>
            </a:r>
          </a:p>
        </p:txBody>
      </p:sp>
      <p:sp>
        <p:nvSpPr>
          <p:cNvPr id="220" name="Rectangle 219">
            <a:extLst>
              <a:ext uri="{FF2B5EF4-FFF2-40B4-BE49-F238E27FC236}">
                <a16:creationId xmlns:a16="http://schemas.microsoft.com/office/drawing/2014/main" id="{E65B62DC-73E1-43F6-BB0D-5B70250B9B56}"/>
              </a:ext>
            </a:extLst>
          </p:cNvPr>
          <p:cNvSpPr/>
          <p:nvPr/>
        </p:nvSpPr>
        <p:spPr bwMode="auto">
          <a:xfrm>
            <a:off x="3236996" y="4215126"/>
            <a:ext cx="449614" cy="20171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Rectangle 220">
            <a:extLst>
              <a:ext uri="{FF2B5EF4-FFF2-40B4-BE49-F238E27FC236}">
                <a16:creationId xmlns:a16="http://schemas.microsoft.com/office/drawing/2014/main" id="{4CB4A586-B69E-45E9-B37D-F1A0EC1DA3B1}"/>
              </a:ext>
            </a:extLst>
          </p:cNvPr>
          <p:cNvSpPr/>
          <p:nvPr/>
        </p:nvSpPr>
        <p:spPr bwMode="auto">
          <a:xfrm>
            <a:off x="3686610" y="4215126"/>
            <a:ext cx="45719" cy="2017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TextBox 221">
            <a:extLst>
              <a:ext uri="{FF2B5EF4-FFF2-40B4-BE49-F238E27FC236}">
                <a16:creationId xmlns:a16="http://schemas.microsoft.com/office/drawing/2014/main" id="{48379AE2-BD2B-4874-98F8-43427C455B1F}"/>
              </a:ext>
            </a:extLst>
          </p:cNvPr>
          <p:cNvSpPr txBox="1"/>
          <p:nvPr/>
        </p:nvSpPr>
        <p:spPr bwMode="auto">
          <a:xfrm>
            <a:off x="3536481" y="4140665"/>
            <a:ext cx="2690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2</a:t>
            </a:r>
          </a:p>
        </p:txBody>
      </p:sp>
      <p:sp>
        <p:nvSpPr>
          <p:cNvPr id="223" name="TextBox 222">
            <a:extLst>
              <a:ext uri="{FF2B5EF4-FFF2-40B4-BE49-F238E27FC236}">
                <a16:creationId xmlns:a16="http://schemas.microsoft.com/office/drawing/2014/main" id="{8FC767A9-4996-4A4E-8F6E-9A3AFB39983E}"/>
              </a:ext>
            </a:extLst>
          </p:cNvPr>
          <p:cNvSpPr txBox="1"/>
          <p:nvPr/>
        </p:nvSpPr>
        <p:spPr bwMode="auto">
          <a:xfrm>
            <a:off x="3155941" y="4142198"/>
            <a:ext cx="4195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224" name="Rectangle 223">
            <a:extLst>
              <a:ext uri="{FF2B5EF4-FFF2-40B4-BE49-F238E27FC236}">
                <a16:creationId xmlns:a16="http://schemas.microsoft.com/office/drawing/2014/main" id="{1678CBCC-F54D-45FB-AF64-3E4A6CB889D6}"/>
              </a:ext>
            </a:extLst>
          </p:cNvPr>
          <p:cNvSpPr/>
          <p:nvPr/>
        </p:nvSpPr>
        <p:spPr bwMode="auto">
          <a:xfrm>
            <a:off x="3234394" y="4485387"/>
            <a:ext cx="338094" cy="20171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TextBox 224">
            <a:extLst>
              <a:ext uri="{FF2B5EF4-FFF2-40B4-BE49-F238E27FC236}">
                <a16:creationId xmlns:a16="http://schemas.microsoft.com/office/drawing/2014/main" id="{C5B28BF5-BAA0-4EF3-A444-9AC0CE3A28A8}"/>
              </a:ext>
            </a:extLst>
          </p:cNvPr>
          <p:cNvSpPr txBox="1"/>
          <p:nvPr/>
        </p:nvSpPr>
        <p:spPr bwMode="auto">
          <a:xfrm>
            <a:off x="3160487" y="4403961"/>
            <a:ext cx="4195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226" name="Rectangle 225">
            <a:extLst>
              <a:ext uri="{FF2B5EF4-FFF2-40B4-BE49-F238E27FC236}">
                <a16:creationId xmlns:a16="http://schemas.microsoft.com/office/drawing/2014/main" id="{08958BAA-0AA5-4748-AEDF-D8B244B5B774}"/>
              </a:ext>
            </a:extLst>
          </p:cNvPr>
          <p:cNvSpPr/>
          <p:nvPr/>
        </p:nvSpPr>
        <p:spPr bwMode="auto">
          <a:xfrm>
            <a:off x="3572488" y="4485387"/>
            <a:ext cx="152575" cy="2017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TextBox 226">
            <a:extLst>
              <a:ext uri="{FF2B5EF4-FFF2-40B4-BE49-F238E27FC236}">
                <a16:creationId xmlns:a16="http://schemas.microsoft.com/office/drawing/2014/main" id="{4B6730FD-86E3-4565-8425-C2AC2808E011}"/>
              </a:ext>
            </a:extLst>
          </p:cNvPr>
          <p:cNvSpPr txBox="1"/>
          <p:nvPr/>
        </p:nvSpPr>
        <p:spPr bwMode="auto">
          <a:xfrm>
            <a:off x="3487270" y="4419350"/>
            <a:ext cx="2690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6</a:t>
            </a:r>
          </a:p>
        </p:txBody>
      </p:sp>
      <p:sp>
        <p:nvSpPr>
          <p:cNvPr id="228" name="Rectangle 227">
            <a:extLst>
              <a:ext uri="{FF2B5EF4-FFF2-40B4-BE49-F238E27FC236}">
                <a16:creationId xmlns:a16="http://schemas.microsoft.com/office/drawing/2014/main" id="{0C971E80-8A95-4DAF-834B-A2AF65F9938F}"/>
              </a:ext>
            </a:extLst>
          </p:cNvPr>
          <p:cNvSpPr/>
          <p:nvPr/>
        </p:nvSpPr>
        <p:spPr bwMode="auto">
          <a:xfrm>
            <a:off x="3233059" y="4760289"/>
            <a:ext cx="449614" cy="20171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Rectangle 228">
            <a:extLst>
              <a:ext uri="{FF2B5EF4-FFF2-40B4-BE49-F238E27FC236}">
                <a16:creationId xmlns:a16="http://schemas.microsoft.com/office/drawing/2014/main" id="{0A5BFB11-7A6E-454A-A5A8-8C6CBB40AA86}"/>
              </a:ext>
            </a:extLst>
          </p:cNvPr>
          <p:cNvSpPr/>
          <p:nvPr/>
        </p:nvSpPr>
        <p:spPr bwMode="auto">
          <a:xfrm>
            <a:off x="3682673" y="4760289"/>
            <a:ext cx="45719" cy="2017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TextBox 229">
            <a:extLst>
              <a:ext uri="{FF2B5EF4-FFF2-40B4-BE49-F238E27FC236}">
                <a16:creationId xmlns:a16="http://schemas.microsoft.com/office/drawing/2014/main" id="{349E782E-FAC3-47FD-97EF-E8ACB6B8593B}"/>
              </a:ext>
            </a:extLst>
          </p:cNvPr>
          <p:cNvSpPr txBox="1"/>
          <p:nvPr/>
        </p:nvSpPr>
        <p:spPr bwMode="auto">
          <a:xfrm>
            <a:off x="3537552" y="4688921"/>
            <a:ext cx="2690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2</a:t>
            </a:r>
          </a:p>
        </p:txBody>
      </p:sp>
      <p:sp>
        <p:nvSpPr>
          <p:cNvPr id="231" name="TextBox 230">
            <a:extLst>
              <a:ext uri="{FF2B5EF4-FFF2-40B4-BE49-F238E27FC236}">
                <a16:creationId xmlns:a16="http://schemas.microsoft.com/office/drawing/2014/main" id="{42DB45BE-DA18-4237-B79D-45F410DEED19}"/>
              </a:ext>
            </a:extLst>
          </p:cNvPr>
          <p:cNvSpPr txBox="1"/>
          <p:nvPr/>
        </p:nvSpPr>
        <p:spPr bwMode="auto">
          <a:xfrm>
            <a:off x="3157012" y="4690454"/>
            <a:ext cx="4195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cxnSp>
        <p:nvCxnSpPr>
          <p:cNvPr id="232" name="Straight Connector 231">
            <a:extLst>
              <a:ext uri="{FF2B5EF4-FFF2-40B4-BE49-F238E27FC236}">
                <a16:creationId xmlns:a16="http://schemas.microsoft.com/office/drawing/2014/main" id="{521EF717-55CA-45CB-85D7-611801BEEA62}"/>
              </a:ext>
            </a:extLst>
          </p:cNvPr>
          <p:cNvCxnSpPr>
            <a:cxnSpLocks/>
          </p:cNvCxnSpPr>
          <p:nvPr/>
        </p:nvCxnSpPr>
        <p:spPr bwMode="auto">
          <a:xfrm>
            <a:off x="3734790" y="1965592"/>
            <a:ext cx="0" cy="3105375"/>
          </a:xfrm>
          <a:prstGeom prst="line">
            <a:avLst/>
          </a:prstGeom>
          <a:noFill/>
          <a:ln w="28575" cap="flat" cmpd="sng" algn="ctr">
            <a:solidFill>
              <a:schemeClr val="bg1"/>
            </a:solidFill>
            <a:prstDash val="solid"/>
            <a:round/>
            <a:headEnd type="none" w="med" len="med"/>
            <a:tailEnd type="none" w="med" len="med"/>
          </a:ln>
          <a:effectLst/>
        </p:spPr>
      </p:cxnSp>
      <p:sp>
        <p:nvSpPr>
          <p:cNvPr id="233" name="Rectangle 232">
            <a:extLst>
              <a:ext uri="{FF2B5EF4-FFF2-40B4-BE49-F238E27FC236}">
                <a16:creationId xmlns:a16="http://schemas.microsoft.com/office/drawing/2014/main" id="{DAA4DF60-DCD3-4A03-A099-3082C4CF23E5}"/>
              </a:ext>
            </a:extLst>
          </p:cNvPr>
          <p:cNvSpPr/>
          <p:nvPr/>
        </p:nvSpPr>
        <p:spPr bwMode="auto">
          <a:xfrm flipH="1">
            <a:off x="3747559" y="2037570"/>
            <a:ext cx="45719" cy="2017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Rectangle 233">
            <a:extLst>
              <a:ext uri="{FF2B5EF4-FFF2-40B4-BE49-F238E27FC236}">
                <a16:creationId xmlns:a16="http://schemas.microsoft.com/office/drawing/2014/main" id="{A0F2C781-4BF0-4529-B674-C0CE232FBD3C}"/>
              </a:ext>
            </a:extLst>
          </p:cNvPr>
          <p:cNvSpPr/>
          <p:nvPr/>
        </p:nvSpPr>
        <p:spPr bwMode="auto">
          <a:xfrm>
            <a:off x="3770094" y="2038282"/>
            <a:ext cx="885053" cy="20171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Rectangle 234">
            <a:extLst>
              <a:ext uri="{FF2B5EF4-FFF2-40B4-BE49-F238E27FC236}">
                <a16:creationId xmlns:a16="http://schemas.microsoft.com/office/drawing/2014/main" id="{28BE1763-424B-4C5C-8D2A-85B4090D43CA}"/>
              </a:ext>
            </a:extLst>
          </p:cNvPr>
          <p:cNvSpPr/>
          <p:nvPr/>
        </p:nvSpPr>
        <p:spPr bwMode="auto">
          <a:xfrm flipH="1">
            <a:off x="3747401" y="2303111"/>
            <a:ext cx="45719" cy="2017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Rectangle 235">
            <a:extLst>
              <a:ext uri="{FF2B5EF4-FFF2-40B4-BE49-F238E27FC236}">
                <a16:creationId xmlns:a16="http://schemas.microsoft.com/office/drawing/2014/main" id="{DE5BF2E5-0E6F-4CC1-A385-43D4DBA13132}"/>
              </a:ext>
            </a:extLst>
          </p:cNvPr>
          <p:cNvSpPr/>
          <p:nvPr/>
        </p:nvSpPr>
        <p:spPr bwMode="auto">
          <a:xfrm>
            <a:off x="3769936" y="2303823"/>
            <a:ext cx="593803" cy="20171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Rectangle 236">
            <a:extLst>
              <a:ext uri="{FF2B5EF4-FFF2-40B4-BE49-F238E27FC236}">
                <a16:creationId xmlns:a16="http://schemas.microsoft.com/office/drawing/2014/main" id="{029D457A-E55B-46AB-8627-924A9E8D870A}"/>
              </a:ext>
            </a:extLst>
          </p:cNvPr>
          <p:cNvSpPr/>
          <p:nvPr/>
        </p:nvSpPr>
        <p:spPr bwMode="auto">
          <a:xfrm flipH="1">
            <a:off x="3746557" y="3127145"/>
            <a:ext cx="45719" cy="2017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Rectangle 237">
            <a:extLst>
              <a:ext uri="{FF2B5EF4-FFF2-40B4-BE49-F238E27FC236}">
                <a16:creationId xmlns:a16="http://schemas.microsoft.com/office/drawing/2014/main" id="{EFFA46E9-6568-481C-88DD-1115E4884B86}"/>
              </a:ext>
            </a:extLst>
          </p:cNvPr>
          <p:cNvSpPr/>
          <p:nvPr/>
        </p:nvSpPr>
        <p:spPr bwMode="auto">
          <a:xfrm>
            <a:off x="3769093" y="3127857"/>
            <a:ext cx="230718" cy="20171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Rectangle 238">
            <a:extLst>
              <a:ext uri="{FF2B5EF4-FFF2-40B4-BE49-F238E27FC236}">
                <a16:creationId xmlns:a16="http://schemas.microsoft.com/office/drawing/2014/main" id="{6B7F6DAE-A392-493F-9504-A58C9E4EED33}"/>
              </a:ext>
            </a:extLst>
          </p:cNvPr>
          <p:cNvSpPr/>
          <p:nvPr/>
        </p:nvSpPr>
        <p:spPr bwMode="auto">
          <a:xfrm flipH="1">
            <a:off x="3747558" y="3399942"/>
            <a:ext cx="45719" cy="2017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0" name="Rectangle 239">
            <a:extLst>
              <a:ext uri="{FF2B5EF4-FFF2-40B4-BE49-F238E27FC236}">
                <a16:creationId xmlns:a16="http://schemas.microsoft.com/office/drawing/2014/main" id="{9712C7D4-04EE-48BF-81F6-F248A336BD78}"/>
              </a:ext>
            </a:extLst>
          </p:cNvPr>
          <p:cNvSpPr/>
          <p:nvPr/>
        </p:nvSpPr>
        <p:spPr bwMode="auto">
          <a:xfrm>
            <a:off x="3770094" y="3400654"/>
            <a:ext cx="655444" cy="20171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Rectangle 240">
            <a:extLst>
              <a:ext uri="{FF2B5EF4-FFF2-40B4-BE49-F238E27FC236}">
                <a16:creationId xmlns:a16="http://schemas.microsoft.com/office/drawing/2014/main" id="{2BB1358D-4CCE-4373-8FD6-237DA830BF45}"/>
              </a:ext>
            </a:extLst>
          </p:cNvPr>
          <p:cNvSpPr/>
          <p:nvPr/>
        </p:nvSpPr>
        <p:spPr bwMode="auto">
          <a:xfrm>
            <a:off x="3747401" y="2580001"/>
            <a:ext cx="845224" cy="2017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Rectangle 241">
            <a:extLst>
              <a:ext uri="{FF2B5EF4-FFF2-40B4-BE49-F238E27FC236}">
                <a16:creationId xmlns:a16="http://schemas.microsoft.com/office/drawing/2014/main" id="{CAD76F20-A6B8-41DD-88C6-F25F48F4D0AC}"/>
              </a:ext>
            </a:extLst>
          </p:cNvPr>
          <p:cNvSpPr/>
          <p:nvPr/>
        </p:nvSpPr>
        <p:spPr bwMode="auto">
          <a:xfrm>
            <a:off x="4593718" y="2580001"/>
            <a:ext cx="846929" cy="20171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Rectangle 242">
            <a:extLst>
              <a:ext uri="{FF2B5EF4-FFF2-40B4-BE49-F238E27FC236}">
                <a16:creationId xmlns:a16="http://schemas.microsoft.com/office/drawing/2014/main" id="{B92C0725-FAF5-48AF-9D07-47C429E0D3CE}"/>
              </a:ext>
            </a:extLst>
          </p:cNvPr>
          <p:cNvSpPr/>
          <p:nvPr/>
        </p:nvSpPr>
        <p:spPr bwMode="auto">
          <a:xfrm>
            <a:off x="3745489" y="2854782"/>
            <a:ext cx="281788" cy="20171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Rectangle 243">
            <a:extLst>
              <a:ext uri="{FF2B5EF4-FFF2-40B4-BE49-F238E27FC236}">
                <a16:creationId xmlns:a16="http://schemas.microsoft.com/office/drawing/2014/main" id="{E0CACC8C-AE7A-4426-87B9-BCE10F6F9143}"/>
              </a:ext>
            </a:extLst>
          </p:cNvPr>
          <p:cNvSpPr/>
          <p:nvPr/>
        </p:nvSpPr>
        <p:spPr bwMode="auto">
          <a:xfrm flipH="1">
            <a:off x="3743259" y="3661443"/>
            <a:ext cx="55625" cy="2017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Rectangle 244">
            <a:extLst>
              <a:ext uri="{FF2B5EF4-FFF2-40B4-BE49-F238E27FC236}">
                <a16:creationId xmlns:a16="http://schemas.microsoft.com/office/drawing/2014/main" id="{B1803F75-2669-45AD-AC5C-B7A9811BF098}"/>
              </a:ext>
            </a:extLst>
          </p:cNvPr>
          <p:cNvSpPr/>
          <p:nvPr/>
        </p:nvSpPr>
        <p:spPr bwMode="auto">
          <a:xfrm>
            <a:off x="3798884" y="3662155"/>
            <a:ext cx="258147" cy="20171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Rectangle 245">
            <a:extLst>
              <a:ext uri="{FF2B5EF4-FFF2-40B4-BE49-F238E27FC236}">
                <a16:creationId xmlns:a16="http://schemas.microsoft.com/office/drawing/2014/main" id="{EFECAA7B-E2D7-42B3-8AE8-6F829D2ACD79}"/>
              </a:ext>
            </a:extLst>
          </p:cNvPr>
          <p:cNvSpPr/>
          <p:nvPr/>
        </p:nvSpPr>
        <p:spPr bwMode="auto">
          <a:xfrm flipH="1">
            <a:off x="3742781" y="3938917"/>
            <a:ext cx="55625" cy="2017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Rectangle 246">
            <a:extLst>
              <a:ext uri="{FF2B5EF4-FFF2-40B4-BE49-F238E27FC236}">
                <a16:creationId xmlns:a16="http://schemas.microsoft.com/office/drawing/2014/main" id="{F1BF4A1D-C8B2-4E3F-87F5-F71DF8D72067}"/>
              </a:ext>
            </a:extLst>
          </p:cNvPr>
          <p:cNvSpPr/>
          <p:nvPr/>
        </p:nvSpPr>
        <p:spPr bwMode="auto">
          <a:xfrm>
            <a:off x="3798406" y="3939629"/>
            <a:ext cx="505822" cy="20171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8" name="Rectangle 247">
            <a:extLst>
              <a:ext uri="{FF2B5EF4-FFF2-40B4-BE49-F238E27FC236}">
                <a16:creationId xmlns:a16="http://schemas.microsoft.com/office/drawing/2014/main" id="{0D1D93EF-EC76-47FD-BDFF-1343903193AD}"/>
              </a:ext>
            </a:extLst>
          </p:cNvPr>
          <p:cNvSpPr/>
          <p:nvPr/>
        </p:nvSpPr>
        <p:spPr bwMode="auto">
          <a:xfrm flipH="1">
            <a:off x="3744729" y="4216387"/>
            <a:ext cx="55625" cy="2017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 name="Rectangle 248">
            <a:extLst>
              <a:ext uri="{FF2B5EF4-FFF2-40B4-BE49-F238E27FC236}">
                <a16:creationId xmlns:a16="http://schemas.microsoft.com/office/drawing/2014/main" id="{28CEB284-A15E-4A21-80D6-5E756EBE0116}"/>
              </a:ext>
            </a:extLst>
          </p:cNvPr>
          <p:cNvSpPr/>
          <p:nvPr/>
        </p:nvSpPr>
        <p:spPr bwMode="auto">
          <a:xfrm>
            <a:off x="3800354" y="4217099"/>
            <a:ext cx="423540" cy="20171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 name="Rectangle 249">
            <a:extLst>
              <a:ext uri="{FF2B5EF4-FFF2-40B4-BE49-F238E27FC236}">
                <a16:creationId xmlns:a16="http://schemas.microsoft.com/office/drawing/2014/main" id="{0D203C4E-8B3C-4748-933C-B9213C8524C5}"/>
              </a:ext>
            </a:extLst>
          </p:cNvPr>
          <p:cNvSpPr/>
          <p:nvPr/>
        </p:nvSpPr>
        <p:spPr bwMode="auto">
          <a:xfrm flipH="1">
            <a:off x="3748314" y="4485387"/>
            <a:ext cx="81101" cy="2017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 name="Rectangle 250">
            <a:extLst>
              <a:ext uri="{FF2B5EF4-FFF2-40B4-BE49-F238E27FC236}">
                <a16:creationId xmlns:a16="http://schemas.microsoft.com/office/drawing/2014/main" id="{F87AA0C6-3632-4ED8-BA14-0C6D7164F33E}"/>
              </a:ext>
            </a:extLst>
          </p:cNvPr>
          <p:cNvSpPr/>
          <p:nvPr/>
        </p:nvSpPr>
        <p:spPr bwMode="auto">
          <a:xfrm flipH="1">
            <a:off x="3829289" y="4485387"/>
            <a:ext cx="368506" cy="20171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2" name="Rectangle 251">
            <a:extLst>
              <a:ext uri="{FF2B5EF4-FFF2-40B4-BE49-F238E27FC236}">
                <a16:creationId xmlns:a16="http://schemas.microsoft.com/office/drawing/2014/main" id="{1D624659-D32E-457C-AFC5-BAEF14C1372F}"/>
              </a:ext>
            </a:extLst>
          </p:cNvPr>
          <p:cNvSpPr/>
          <p:nvPr/>
        </p:nvSpPr>
        <p:spPr bwMode="auto">
          <a:xfrm flipH="1">
            <a:off x="3744518" y="4760406"/>
            <a:ext cx="45719" cy="2017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3" name="Rectangle 252">
            <a:extLst>
              <a:ext uri="{FF2B5EF4-FFF2-40B4-BE49-F238E27FC236}">
                <a16:creationId xmlns:a16="http://schemas.microsoft.com/office/drawing/2014/main" id="{DDE524C5-F8B6-4AA9-B4D5-F4FF52FA745E}"/>
              </a:ext>
            </a:extLst>
          </p:cNvPr>
          <p:cNvSpPr/>
          <p:nvPr/>
        </p:nvSpPr>
        <p:spPr bwMode="auto">
          <a:xfrm>
            <a:off x="3767054" y="4761118"/>
            <a:ext cx="260222" cy="20171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4" name="TextBox 253">
            <a:extLst>
              <a:ext uri="{FF2B5EF4-FFF2-40B4-BE49-F238E27FC236}">
                <a16:creationId xmlns:a16="http://schemas.microsoft.com/office/drawing/2014/main" id="{5A6372F2-9229-45E4-88D1-5E1D7FE345AD}"/>
              </a:ext>
            </a:extLst>
          </p:cNvPr>
          <p:cNvSpPr txBox="1"/>
          <p:nvPr/>
        </p:nvSpPr>
        <p:spPr bwMode="auto">
          <a:xfrm>
            <a:off x="3648775" y="1965039"/>
            <a:ext cx="2690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1</a:t>
            </a:r>
            <a:endParaRPr lang="en-US" sz="1600" b="0" dirty="0">
              <a:latin typeface="Calibri" panose="020F0502020204030204" pitchFamily="34" charset="0"/>
            </a:endParaRPr>
          </a:p>
        </p:txBody>
      </p:sp>
      <p:sp>
        <p:nvSpPr>
          <p:cNvPr id="255" name="TextBox 254">
            <a:extLst>
              <a:ext uri="{FF2B5EF4-FFF2-40B4-BE49-F238E27FC236}">
                <a16:creationId xmlns:a16="http://schemas.microsoft.com/office/drawing/2014/main" id="{2BB57EED-9777-4E20-9187-3EF58B0F4BFF}"/>
              </a:ext>
            </a:extLst>
          </p:cNvPr>
          <p:cNvSpPr txBox="1"/>
          <p:nvPr/>
        </p:nvSpPr>
        <p:spPr bwMode="auto">
          <a:xfrm>
            <a:off x="4341342" y="1963503"/>
            <a:ext cx="4154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32</a:t>
            </a:r>
            <a:endParaRPr lang="en-US" sz="1600" b="0" dirty="0">
              <a:latin typeface="Calibri" panose="020F0502020204030204" pitchFamily="34" charset="0"/>
            </a:endParaRPr>
          </a:p>
        </p:txBody>
      </p:sp>
      <p:sp>
        <p:nvSpPr>
          <p:cNvPr id="256" name="TextBox 255">
            <a:extLst>
              <a:ext uri="{FF2B5EF4-FFF2-40B4-BE49-F238E27FC236}">
                <a16:creationId xmlns:a16="http://schemas.microsoft.com/office/drawing/2014/main" id="{BC075309-A88F-4A65-82CB-219817FC7080}"/>
              </a:ext>
            </a:extLst>
          </p:cNvPr>
          <p:cNvSpPr txBox="1"/>
          <p:nvPr/>
        </p:nvSpPr>
        <p:spPr bwMode="auto">
          <a:xfrm>
            <a:off x="4063789" y="2223261"/>
            <a:ext cx="4154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22</a:t>
            </a:r>
            <a:endParaRPr lang="en-US" sz="1600" b="0" dirty="0">
              <a:latin typeface="Calibri" panose="020F0502020204030204" pitchFamily="34" charset="0"/>
            </a:endParaRPr>
          </a:p>
        </p:txBody>
      </p:sp>
      <p:sp>
        <p:nvSpPr>
          <p:cNvPr id="257" name="TextBox 256">
            <a:extLst>
              <a:ext uri="{FF2B5EF4-FFF2-40B4-BE49-F238E27FC236}">
                <a16:creationId xmlns:a16="http://schemas.microsoft.com/office/drawing/2014/main" id="{CC8F314A-2DD0-44EC-A282-71B33C06C0F9}"/>
              </a:ext>
            </a:extLst>
          </p:cNvPr>
          <p:cNvSpPr txBox="1"/>
          <p:nvPr/>
        </p:nvSpPr>
        <p:spPr bwMode="auto">
          <a:xfrm>
            <a:off x="3652285" y="2237185"/>
            <a:ext cx="2690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1</a:t>
            </a:r>
            <a:endParaRPr lang="en-US" sz="1600" b="0" dirty="0">
              <a:latin typeface="Calibri" panose="020F0502020204030204" pitchFamily="34" charset="0"/>
            </a:endParaRPr>
          </a:p>
        </p:txBody>
      </p:sp>
      <p:sp>
        <p:nvSpPr>
          <p:cNvPr id="258" name="TextBox 257">
            <a:extLst>
              <a:ext uri="{FF2B5EF4-FFF2-40B4-BE49-F238E27FC236}">
                <a16:creationId xmlns:a16="http://schemas.microsoft.com/office/drawing/2014/main" id="{8F7B27C5-84FE-4D4C-B56C-26EF6A483496}"/>
              </a:ext>
            </a:extLst>
          </p:cNvPr>
          <p:cNvSpPr txBox="1"/>
          <p:nvPr/>
        </p:nvSpPr>
        <p:spPr bwMode="auto">
          <a:xfrm>
            <a:off x="4277215" y="2510890"/>
            <a:ext cx="4154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30</a:t>
            </a:r>
            <a:endParaRPr lang="en-US" sz="1600" b="0" dirty="0">
              <a:latin typeface="Calibri" panose="020F0502020204030204" pitchFamily="34" charset="0"/>
            </a:endParaRPr>
          </a:p>
        </p:txBody>
      </p:sp>
      <p:sp>
        <p:nvSpPr>
          <p:cNvPr id="259" name="TextBox 258">
            <a:extLst>
              <a:ext uri="{FF2B5EF4-FFF2-40B4-BE49-F238E27FC236}">
                <a16:creationId xmlns:a16="http://schemas.microsoft.com/office/drawing/2014/main" id="{D5A2BD18-F0C5-498C-9AA9-C4BA188BAEB0}"/>
              </a:ext>
            </a:extLst>
          </p:cNvPr>
          <p:cNvSpPr txBox="1"/>
          <p:nvPr/>
        </p:nvSpPr>
        <p:spPr bwMode="auto">
          <a:xfrm>
            <a:off x="5135929" y="2512031"/>
            <a:ext cx="4154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60</a:t>
            </a:r>
            <a:endParaRPr lang="en-US" sz="1600" b="0" dirty="0">
              <a:latin typeface="Calibri" panose="020F0502020204030204" pitchFamily="34" charset="0"/>
            </a:endParaRPr>
          </a:p>
        </p:txBody>
      </p:sp>
      <p:sp>
        <p:nvSpPr>
          <p:cNvPr id="260" name="TextBox 259">
            <a:extLst>
              <a:ext uri="{FF2B5EF4-FFF2-40B4-BE49-F238E27FC236}">
                <a16:creationId xmlns:a16="http://schemas.microsoft.com/office/drawing/2014/main" id="{4EFC0E5C-C840-4FD0-B34D-9B643EDB426E}"/>
              </a:ext>
            </a:extLst>
          </p:cNvPr>
          <p:cNvSpPr txBox="1"/>
          <p:nvPr/>
        </p:nvSpPr>
        <p:spPr bwMode="auto">
          <a:xfrm>
            <a:off x="3585534" y="2772644"/>
            <a:ext cx="4154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&lt;1</a:t>
            </a:r>
            <a:endParaRPr lang="en-US" sz="1400" b="0" dirty="0">
              <a:latin typeface="Calibri" panose="020F0502020204030204" pitchFamily="34" charset="0"/>
            </a:endParaRPr>
          </a:p>
        </p:txBody>
      </p:sp>
      <p:sp>
        <p:nvSpPr>
          <p:cNvPr id="262" name="TextBox 261">
            <a:extLst>
              <a:ext uri="{FF2B5EF4-FFF2-40B4-BE49-F238E27FC236}">
                <a16:creationId xmlns:a16="http://schemas.microsoft.com/office/drawing/2014/main" id="{49874688-6B24-4A5E-9BB9-6D479F3EB34E}"/>
              </a:ext>
            </a:extLst>
          </p:cNvPr>
          <p:cNvSpPr txBox="1"/>
          <p:nvPr/>
        </p:nvSpPr>
        <p:spPr bwMode="auto">
          <a:xfrm>
            <a:off x="3751523" y="2831410"/>
            <a:ext cx="4154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10</a:t>
            </a:r>
            <a:endParaRPr lang="en-US" sz="1400" b="0" dirty="0">
              <a:latin typeface="Calibri" panose="020F0502020204030204" pitchFamily="34" charset="0"/>
            </a:endParaRPr>
          </a:p>
        </p:txBody>
      </p:sp>
      <p:sp>
        <p:nvSpPr>
          <p:cNvPr id="263" name="TextBox 262">
            <a:extLst>
              <a:ext uri="{FF2B5EF4-FFF2-40B4-BE49-F238E27FC236}">
                <a16:creationId xmlns:a16="http://schemas.microsoft.com/office/drawing/2014/main" id="{F3AD4D57-F75F-4924-9B80-679767B7EBFF}"/>
              </a:ext>
            </a:extLst>
          </p:cNvPr>
          <p:cNvSpPr txBox="1"/>
          <p:nvPr/>
        </p:nvSpPr>
        <p:spPr bwMode="auto">
          <a:xfrm>
            <a:off x="3652285" y="3049925"/>
            <a:ext cx="2690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1</a:t>
            </a:r>
            <a:endParaRPr lang="en-US" sz="1600" b="0" dirty="0">
              <a:latin typeface="Calibri" panose="020F0502020204030204" pitchFamily="34" charset="0"/>
            </a:endParaRPr>
          </a:p>
        </p:txBody>
      </p:sp>
      <p:sp>
        <p:nvSpPr>
          <p:cNvPr id="264" name="TextBox 263">
            <a:extLst>
              <a:ext uri="{FF2B5EF4-FFF2-40B4-BE49-F238E27FC236}">
                <a16:creationId xmlns:a16="http://schemas.microsoft.com/office/drawing/2014/main" id="{1C7F5BF9-C20D-4B89-8633-7AB0708CE091}"/>
              </a:ext>
            </a:extLst>
          </p:cNvPr>
          <p:cNvSpPr txBox="1"/>
          <p:nvPr/>
        </p:nvSpPr>
        <p:spPr bwMode="auto">
          <a:xfrm>
            <a:off x="3815685" y="3068300"/>
            <a:ext cx="4154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9</a:t>
            </a:r>
            <a:endParaRPr lang="en-US" sz="1400" b="0" dirty="0">
              <a:latin typeface="Calibri" panose="020F0502020204030204" pitchFamily="34" charset="0"/>
            </a:endParaRPr>
          </a:p>
        </p:txBody>
      </p:sp>
      <p:sp>
        <p:nvSpPr>
          <p:cNvPr id="265" name="TextBox 264">
            <a:extLst>
              <a:ext uri="{FF2B5EF4-FFF2-40B4-BE49-F238E27FC236}">
                <a16:creationId xmlns:a16="http://schemas.microsoft.com/office/drawing/2014/main" id="{01E6D9B6-CD91-496B-8C3A-C2E03EA8853D}"/>
              </a:ext>
            </a:extLst>
          </p:cNvPr>
          <p:cNvSpPr txBox="1"/>
          <p:nvPr/>
        </p:nvSpPr>
        <p:spPr bwMode="auto">
          <a:xfrm>
            <a:off x="3643688" y="3320549"/>
            <a:ext cx="2690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1</a:t>
            </a:r>
            <a:endParaRPr lang="en-US" sz="1600" b="0" dirty="0">
              <a:latin typeface="Calibri" panose="020F0502020204030204" pitchFamily="34" charset="0"/>
            </a:endParaRPr>
          </a:p>
        </p:txBody>
      </p:sp>
      <p:sp>
        <p:nvSpPr>
          <p:cNvPr id="266" name="TextBox 265">
            <a:extLst>
              <a:ext uri="{FF2B5EF4-FFF2-40B4-BE49-F238E27FC236}">
                <a16:creationId xmlns:a16="http://schemas.microsoft.com/office/drawing/2014/main" id="{F686DA7D-FF8A-473D-90F4-D1590B913C6C}"/>
              </a:ext>
            </a:extLst>
          </p:cNvPr>
          <p:cNvSpPr txBox="1"/>
          <p:nvPr/>
        </p:nvSpPr>
        <p:spPr bwMode="auto">
          <a:xfrm>
            <a:off x="4139714" y="3344111"/>
            <a:ext cx="4154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24</a:t>
            </a:r>
            <a:endParaRPr lang="en-US" sz="1400" b="0" dirty="0">
              <a:latin typeface="Calibri" panose="020F0502020204030204" pitchFamily="34" charset="0"/>
            </a:endParaRPr>
          </a:p>
        </p:txBody>
      </p:sp>
      <p:sp>
        <p:nvSpPr>
          <p:cNvPr id="267" name="TextBox 266">
            <a:extLst>
              <a:ext uri="{FF2B5EF4-FFF2-40B4-BE49-F238E27FC236}">
                <a16:creationId xmlns:a16="http://schemas.microsoft.com/office/drawing/2014/main" id="{C09DB008-C3F1-444A-AFA5-A0A3FD1A7FD4}"/>
              </a:ext>
            </a:extLst>
          </p:cNvPr>
          <p:cNvSpPr txBox="1"/>
          <p:nvPr/>
        </p:nvSpPr>
        <p:spPr bwMode="auto">
          <a:xfrm>
            <a:off x="3650385" y="3596935"/>
            <a:ext cx="26903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2</a:t>
            </a:r>
            <a:endParaRPr lang="en-US" sz="1600" b="0" dirty="0">
              <a:latin typeface="Calibri" panose="020F0502020204030204" pitchFamily="34" charset="0"/>
            </a:endParaRPr>
          </a:p>
        </p:txBody>
      </p:sp>
      <p:sp>
        <p:nvSpPr>
          <p:cNvPr id="268" name="TextBox 267">
            <a:extLst>
              <a:ext uri="{FF2B5EF4-FFF2-40B4-BE49-F238E27FC236}">
                <a16:creationId xmlns:a16="http://schemas.microsoft.com/office/drawing/2014/main" id="{9989CC65-4D41-44F9-BFDC-48E0DC0EB4F4}"/>
              </a:ext>
            </a:extLst>
          </p:cNvPr>
          <p:cNvSpPr txBox="1"/>
          <p:nvPr/>
        </p:nvSpPr>
        <p:spPr bwMode="auto">
          <a:xfrm>
            <a:off x="3771463" y="3590804"/>
            <a:ext cx="4710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11</a:t>
            </a:r>
            <a:endParaRPr lang="en-US" sz="1600" b="0" dirty="0">
              <a:latin typeface="Calibri" panose="020F0502020204030204" pitchFamily="34" charset="0"/>
            </a:endParaRPr>
          </a:p>
        </p:txBody>
      </p:sp>
      <p:sp>
        <p:nvSpPr>
          <p:cNvPr id="269" name="TextBox 268">
            <a:extLst>
              <a:ext uri="{FF2B5EF4-FFF2-40B4-BE49-F238E27FC236}">
                <a16:creationId xmlns:a16="http://schemas.microsoft.com/office/drawing/2014/main" id="{5E816F0C-84CC-47FA-AD73-485669FC0D70}"/>
              </a:ext>
            </a:extLst>
          </p:cNvPr>
          <p:cNvSpPr txBox="1"/>
          <p:nvPr/>
        </p:nvSpPr>
        <p:spPr bwMode="auto">
          <a:xfrm>
            <a:off x="3655542" y="3862391"/>
            <a:ext cx="246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2</a:t>
            </a:r>
            <a:endParaRPr lang="en-US" sz="1600" b="0" dirty="0">
              <a:latin typeface="Calibri" panose="020F0502020204030204" pitchFamily="34" charset="0"/>
            </a:endParaRPr>
          </a:p>
        </p:txBody>
      </p:sp>
      <p:sp>
        <p:nvSpPr>
          <p:cNvPr id="270" name="TextBox 269">
            <a:extLst>
              <a:ext uri="{FF2B5EF4-FFF2-40B4-BE49-F238E27FC236}">
                <a16:creationId xmlns:a16="http://schemas.microsoft.com/office/drawing/2014/main" id="{798B5314-BC4D-403B-BCFE-9840FAA7934C}"/>
              </a:ext>
            </a:extLst>
          </p:cNvPr>
          <p:cNvSpPr txBox="1"/>
          <p:nvPr/>
        </p:nvSpPr>
        <p:spPr bwMode="auto">
          <a:xfrm>
            <a:off x="3989232" y="3870129"/>
            <a:ext cx="4710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20</a:t>
            </a:r>
            <a:endParaRPr lang="en-US" sz="1600" b="0" dirty="0">
              <a:latin typeface="Calibri" panose="020F0502020204030204" pitchFamily="34" charset="0"/>
            </a:endParaRPr>
          </a:p>
        </p:txBody>
      </p:sp>
      <p:sp>
        <p:nvSpPr>
          <p:cNvPr id="271" name="TextBox 270">
            <a:extLst>
              <a:ext uri="{FF2B5EF4-FFF2-40B4-BE49-F238E27FC236}">
                <a16:creationId xmlns:a16="http://schemas.microsoft.com/office/drawing/2014/main" id="{2B7742FA-0816-4C45-AD52-A96E8BFEB46E}"/>
              </a:ext>
            </a:extLst>
          </p:cNvPr>
          <p:cNvSpPr txBox="1"/>
          <p:nvPr/>
        </p:nvSpPr>
        <p:spPr bwMode="auto">
          <a:xfrm>
            <a:off x="3908634" y="4147593"/>
            <a:ext cx="4710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17</a:t>
            </a:r>
            <a:endParaRPr lang="en-US" sz="1600" b="0" dirty="0">
              <a:latin typeface="Calibri" panose="020F0502020204030204" pitchFamily="34" charset="0"/>
            </a:endParaRPr>
          </a:p>
        </p:txBody>
      </p:sp>
      <p:sp>
        <p:nvSpPr>
          <p:cNvPr id="272" name="TextBox 271">
            <a:extLst>
              <a:ext uri="{FF2B5EF4-FFF2-40B4-BE49-F238E27FC236}">
                <a16:creationId xmlns:a16="http://schemas.microsoft.com/office/drawing/2014/main" id="{97FEF296-091E-4811-9298-CD0524E1767A}"/>
              </a:ext>
            </a:extLst>
          </p:cNvPr>
          <p:cNvSpPr txBox="1"/>
          <p:nvPr/>
        </p:nvSpPr>
        <p:spPr bwMode="auto">
          <a:xfrm>
            <a:off x="3657841" y="4140665"/>
            <a:ext cx="246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2</a:t>
            </a:r>
            <a:endParaRPr lang="en-US" sz="1600" b="0" dirty="0">
              <a:latin typeface="Calibri" panose="020F0502020204030204" pitchFamily="34" charset="0"/>
            </a:endParaRPr>
          </a:p>
        </p:txBody>
      </p:sp>
      <p:sp>
        <p:nvSpPr>
          <p:cNvPr id="273" name="TextBox 272">
            <a:extLst>
              <a:ext uri="{FF2B5EF4-FFF2-40B4-BE49-F238E27FC236}">
                <a16:creationId xmlns:a16="http://schemas.microsoft.com/office/drawing/2014/main" id="{768DA40F-A696-4A28-A78F-7CDFD3A37859}"/>
              </a:ext>
            </a:extLst>
          </p:cNvPr>
          <p:cNvSpPr txBox="1"/>
          <p:nvPr/>
        </p:nvSpPr>
        <p:spPr bwMode="auto">
          <a:xfrm>
            <a:off x="3891946" y="4410412"/>
            <a:ext cx="4710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16</a:t>
            </a:r>
          </a:p>
        </p:txBody>
      </p:sp>
      <p:sp>
        <p:nvSpPr>
          <p:cNvPr id="274" name="TextBox 273">
            <a:extLst>
              <a:ext uri="{FF2B5EF4-FFF2-40B4-BE49-F238E27FC236}">
                <a16:creationId xmlns:a16="http://schemas.microsoft.com/office/drawing/2014/main" id="{AF44D2F4-2493-499E-AA1F-6237B7E7297E}"/>
              </a:ext>
            </a:extLst>
          </p:cNvPr>
          <p:cNvSpPr txBox="1"/>
          <p:nvPr/>
        </p:nvSpPr>
        <p:spPr bwMode="auto">
          <a:xfrm>
            <a:off x="3666579" y="4412168"/>
            <a:ext cx="246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latin typeface="Calibri" panose="020F0502020204030204" pitchFamily="34" charset="0"/>
              </a:rPr>
              <a:t>3</a:t>
            </a:r>
          </a:p>
        </p:txBody>
      </p:sp>
      <p:sp>
        <p:nvSpPr>
          <p:cNvPr id="275" name="TextBox 274">
            <a:extLst>
              <a:ext uri="{FF2B5EF4-FFF2-40B4-BE49-F238E27FC236}">
                <a16:creationId xmlns:a16="http://schemas.microsoft.com/office/drawing/2014/main" id="{C7C41271-380B-4892-99C6-61B6151F8EB2}"/>
              </a:ext>
            </a:extLst>
          </p:cNvPr>
          <p:cNvSpPr txBox="1"/>
          <p:nvPr/>
        </p:nvSpPr>
        <p:spPr bwMode="auto">
          <a:xfrm>
            <a:off x="3649337" y="4699031"/>
            <a:ext cx="2461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1</a:t>
            </a:r>
            <a:endParaRPr lang="en-US" sz="1600" b="0" dirty="0">
              <a:latin typeface="Calibri" panose="020F0502020204030204" pitchFamily="34" charset="0"/>
            </a:endParaRPr>
          </a:p>
        </p:txBody>
      </p:sp>
      <p:sp>
        <p:nvSpPr>
          <p:cNvPr id="276" name="TextBox 275">
            <a:extLst>
              <a:ext uri="{FF2B5EF4-FFF2-40B4-BE49-F238E27FC236}">
                <a16:creationId xmlns:a16="http://schemas.microsoft.com/office/drawing/2014/main" id="{61BB1AC0-2A1A-4ADC-B340-83CA079ED2F2}"/>
              </a:ext>
            </a:extLst>
          </p:cNvPr>
          <p:cNvSpPr txBox="1"/>
          <p:nvPr/>
        </p:nvSpPr>
        <p:spPr bwMode="auto">
          <a:xfrm>
            <a:off x="3734480" y="4660932"/>
            <a:ext cx="415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latin typeface="Calibri" panose="020F0502020204030204" pitchFamily="34" charset="0"/>
              </a:rPr>
              <a:t>10</a:t>
            </a:r>
            <a:endParaRPr lang="en-US" sz="1600" b="0" dirty="0">
              <a:latin typeface="Calibri" panose="020F0502020204030204" pitchFamily="34" charset="0"/>
            </a:endParaRPr>
          </a:p>
        </p:txBody>
      </p:sp>
      <p:sp>
        <p:nvSpPr>
          <p:cNvPr id="277" name="Rectangle 276">
            <a:extLst>
              <a:ext uri="{FF2B5EF4-FFF2-40B4-BE49-F238E27FC236}">
                <a16:creationId xmlns:a16="http://schemas.microsoft.com/office/drawing/2014/main" id="{20923F57-32DD-432E-AD68-E461B5DBD3C2}"/>
              </a:ext>
            </a:extLst>
          </p:cNvPr>
          <p:cNvSpPr/>
          <p:nvPr/>
        </p:nvSpPr>
        <p:spPr bwMode="auto">
          <a:xfrm>
            <a:off x="558435" y="5287781"/>
            <a:ext cx="76642" cy="766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8" name="Rectangle 277">
            <a:extLst>
              <a:ext uri="{FF2B5EF4-FFF2-40B4-BE49-F238E27FC236}">
                <a16:creationId xmlns:a16="http://schemas.microsoft.com/office/drawing/2014/main" id="{88A7EFE6-5854-4FEA-990F-085E45FC6548}"/>
              </a:ext>
            </a:extLst>
          </p:cNvPr>
          <p:cNvSpPr/>
          <p:nvPr/>
        </p:nvSpPr>
        <p:spPr bwMode="auto">
          <a:xfrm>
            <a:off x="2290799" y="5294594"/>
            <a:ext cx="76642" cy="76642"/>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9" name="Rectangle 278">
            <a:extLst>
              <a:ext uri="{FF2B5EF4-FFF2-40B4-BE49-F238E27FC236}">
                <a16:creationId xmlns:a16="http://schemas.microsoft.com/office/drawing/2014/main" id="{5C051EB2-BB55-42E9-BCDF-CC523A53153A}"/>
              </a:ext>
            </a:extLst>
          </p:cNvPr>
          <p:cNvSpPr/>
          <p:nvPr/>
        </p:nvSpPr>
        <p:spPr bwMode="auto">
          <a:xfrm>
            <a:off x="565407" y="5504640"/>
            <a:ext cx="76642" cy="7664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0" name="Rectangle 279">
            <a:extLst>
              <a:ext uri="{FF2B5EF4-FFF2-40B4-BE49-F238E27FC236}">
                <a16:creationId xmlns:a16="http://schemas.microsoft.com/office/drawing/2014/main" id="{38965248-EE85-4549-A8B3-C353699A58E9}"/>
              </a:ext>
            </a:extLst>
          </p:cNvPr>
          <p:cNvSpPr/>
          <p:nvPr/>
        </p:nvSpPr>
        <p:spPr bwMode="auto">
          <a:xfrm>
            <a:off x="2310480" y="5519371"/>
            <a:ext cx="76642" cy="76642"/>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1" name="TextBox 280">
            <a:extLst>
              <a:ext uri="{FF2B5EF4-FFF2-40B4-BE49-F238E27FC236}">
                <a16:creationId xmlns:a16="http://schemas.microsoft.com/office/drawing/2014/main" id="{4ED97B76-9634-495B-A921-D07F7DE92A72}"/>
              </a:ext>
            </a:extLst>
          </p:cNvPr>
          <p:cNvSpPr txBox="1"/>
          <p:nvPr/>
        </p:nvSpPr>
        <p:spPr bwMode="auto">
          <a:xfrm>
            <a:off x="597209" y="5187602"/>
            <a:ext cx="1723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Olaparib + Bev grade ≥3</a:t>
            </a:r>
          </a:p>
        </p:txBody>
      </p:sp>
      <p:sp>
        <p:nvSpPr>
          <p:cNvPr id="282" name="TextBox 281">
            <a:extLst>
              <a:ext uri="{FF2B5EF4-FFF2-40B4-BE49-F238E27FC236}">
                <a16:creationId xmlns:a16="http://schemas.microsoft.com/office/drawing/2014/main" id="{B7134EED-B4FD-4438-9AA8-81FE46FB8947}"/>
              </a:ext>
            </a:extLst>
          </p:cNvPr>
          <p:cNvSpPr txBox="1"/>
          <p:nvPr/>
        </p:nvSpPr>
        <p:spPr bwMode="auto">
          <a:xfrm>
            <a:off x="2333057" y="5197549"/>
            <a:ext cx="1754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Olaparib + Bev any grade</a:t>
            </a:r>
          </a:p>
        </p:txBody>
      </p:sp>
      <p:sp>
        <p:nvSpPr>
          <p:cNvPr id="283" name="TextBox 282">
            <a:extLst>
              <a:ext uri="{FF2B5EF4-FFF2-40B4-BE49-F238E27FC236}">
                <a16:creationId xmlns:a16="http://schemas.microsoft.com/office/drawing/2014/main" id="{470BDC2B-3C85-4408-9A69-F472CC68947F}"/>
              </a:ext>
            </a:extLst>
          </p:cNvPr>
          <p:cNvSpPr txBox="1"/>
          <p:nvPr/>
        </p:nvSpPr>
        <p:spPr bwMode="auto">
          <a:xfrm>
            <a:off x="599950" y="5409791"/>
            <a:ext cx="16974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Placebo + Bev grade ≥3</a:t>
            </a:r>
          </a:p>
        </p:txBody>
      </p:sp>
      <p:sp>
        <p:nvSpPr>
          <p:cNvPr id="284" name="TextBox 283">
            <a:extLst>
              <a:ext uri="{FF2B5EF4-FFF2-40B4-BE49-F238E27FC236}">
                <a16:creationId xmlns:a16="http://schemas.microsoft.com/office/drawing/2014/main" id="{28F4F27D-66F5-4D65-8937-7192F18D9733}"/>
              </a:ext>
            </a:extLst>
          </p:cNvPr>
          <p:cNvSpPr txBox="1"/>
          <p:nvPr/>
        </p:nvSpPr>
        <p:spPr bwMode="auto">
          <a:xfrm>
            <a:off x="2348099" y="5419111"/>
            <a:ext cx="17699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Placebo + Bev any grade</a:t>
            </a:r>
          </a:p>
        </p:txBody>
      </p:sp>
      <p:graphicFrame>
        <p:nvGraphicFramePr>
          <p:cNvPr id="285" name="Group 32">
            <a:extLst>
              <a:ext uri="{FF2B5EF4-FFF2-40B4-BE49-F238E27FC236}">
                <a16:creationId xmlns:a16="http://schemas.microsoft.com/office/drawing/2014/main" id="{81F430B9-C48B-47DE-A2EB-B757F2433CC8}"/>
              </a:ext>
            </a:extLst>
          </p:cNvPr>
          <p:cNvGraphicFramePr>
            <a:graphicFrameLocks noGrp="1"/>
          </p:cNvGraphicFramePr>
          <p:nvPr>
            <p:extLst>
              <p:ext uri="{D42A27DB-BD31-4B8C-83A1-F6EECF244321}">
                <p14:modId xmlns:p14="http://schemas.microsoft.com/office/powerpoint/2010/main" val="2737410666"/>
              </p:ext>
            </p:extLst>
          </p:nvPr>
        </p:nvGraphicFramePr>
        <p:xfrm>
          <a:off x="6798461" y="1595916"/>
          <a:ext cx="4977964" cy="4114800"/>
        </p:xfrm>
        <a:graphic>
          <a:graphicData uri="http://schemas.openxmlformats.org/drawingml/2006/table">
            <a:tbl>
              <a:tblPr/>
              <a:tblGrid>
                <a:gridCol w="1927626">
                  <a:extLst>
                    <a:ext uri="{9D8B030D-6E8A-4147-A177-3AD203B41FA5}">
                      <a16:colId xmlns:a16="http://schemas.microsoft.com/office/drawing/2014/main" val="2570165244"/>
                    </a:ext>
                  </a:extLst>
                </a:gridCol>
                <a:gridCol w="1494867">
                  <a:extLst>
                    <a:ext uri="{9D8B030D-6E8A-4147-A177-3AD203B41FA5}">
                      <a16:colId xmlns:a16="http://schemas.microsoft.com/office/drawing/2014/main" val="20001"/>
                    </a:ext>
                  </a:extLst>
                </a:gridCol>
                <a:gridCol w="1555471">
                  <a:extLst>
                    <a:ext uri="{9D8B030D-6E8A-4147-A177-3AD203B41FA5}">
                      <a16:colId xmlns:a16="http://schemas.microsoft.com/office/drawing/2014/main" val="20002"/>
                    </a:ext>
                  </a:extLst>
                </a:gridCol>
              </a:tblGrid>
              <a:tr h="186330">
                <a:tc>
                  <a:txBody>
                    <a:bodyPr/>
                    <a:lstStyle/>
                    <a:p>
                      <a:r>
                        <a:rPr lang="en-GB" sz="1400" b="1" dirty="0">
                          <a:solidFill>
                            <a:schemeClr val="tx1"/>
                          </a:solidFill>
                          <a:latin typeface="Calibri" panose="020F0502020204030204" pitchFamily="34" charset="0"/>
                          <a:cs typeface="Calibri" panose="020F0502020204030204" pitchFamily="34" charset="0"/>
                        </a:rPr>
                        <a:t>AE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algn="ctr"/>
                      <a:r>
                        <a:rPr lang="en-GB" sz="1400" b="1" dirty="0">
                          <a:solidFill>
                            <a:schemeClr val="tx1"/>
                          </a:solidFill>
                          <a:latin typeface="Calibri" panose="020F0502020204030204" pitchFamily="34" charset="0"/>
                          <a:cs typeface="Calibri" panose="020F0502020204030204" pitchFamily="34" charset="0"/>
                        </a:rPr>
                        <a:t>Olaparib + Bevacizumab</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algn="ctr"/>
                      <a:r>
                        <a:rPr lang="en-GB" sz="1400" b="1" dirty="0">
                          <a:solidFill>
                            <a:schemeClr val="tx1"/>
                          </a:solidFill>
                          <a:latin typeface="Calibri" panose="020F0502020204030204" pitchFamily="34" charset="0"/>
                          <a:cs typeface="Calibri" panose="020F0502020204030204" pitchFamily="34" charset="0"/>
                        </a:rPr>
                        <a:t>Placebo + Bevacizumab</a:t>
                      </a:r>
                    </a:p>
                  </a:txBody>
                  <a:tcPr marL="36000" marR="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186330">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GB" sz="1400" b="0" dirty="0">
                          <a:solidFill>
                            <a:schemeClr val="bg1"/>
                          </a:solidFill>
                          <a:latin typeface="Calibri" panose="020F0502020204030204" pitchFamily="34" charset="0"/>
                          <a:cs typeface="Calibri" panose="020F0502020204030204" pitchFamily="34" charset="0"/>
                        </a:rPr>
                        <a:t>Type of AE, 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algn="ctr"/>
                      <a:endParaRPr lang="en-GB" sz="1400"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algn="ctr"/>
                      <a:endParaRPr lang="en-GB" sz="1400" dirty="0">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88238244"/>
                  </a:ext>
                </a:extLst>
              </a:tr>
              <a:tr h="186330">
                <a:tc>
                  <a:txBody>
                    <a:bodyPr/>
                    <a:lstStyle/>
                    <a:p>
                      <a:pPr marL="285750" marR="0" lvl="0" indent="-285750" algn="l" defTabSz="609585"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sz="1400" b="0" dirty="0">
                          <a:solidFill>
                            <a:schemeClr val="bg1"/>
                          </a:solidFill>
                          <a:latin typeface="Calibri" panose="020F0502020204030204" pitchFamily="34" charset="0"/>
                          <a:cs typeface="Calibri" panose="020F0502020204030204" pitchFamily="34" charset="0"/>
                        </a:rPr>
                        <a:t>Fatal AEs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400" dirty="0">
                          <a:solidFill>
                            <a:schemeClr val="bg1"/>
                          </a:solidFill>
                          <a:latin typeface="Calibri" panose="020F0502020204030204" pitchFamily="34" charset="0"/>
                          <a:cs typeface="Calibri" panose="020F0502020204030204" pitchFamily="34" charset="0"/>
                        </a:rPr>
                        <a:t>1 (&lt;1)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400" dirty="0">
                          <a:solidFill>
                            <a:schemeClr val="bg1"/>
                          </a:solidFill>
                          <a:latin typeface="Calibri" panose="020F0502020204030204" pitchFamily="34" charset="0"/>
                          <a:cs typeface="Calibri" panose="020F0502020204030204" pitchFamily="34" charset="0"/>
                        </a:rPr>
                        <a:t>4 (1)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r h="186330">
                <a:tc>
                  <a:txBody>
                    <a:bodyPr/>
                    <a:lstStyle/>
                    <a:p>
                      <a:pPr marL="285750" marR="0" lvl="0" indent="-285750" algn="l" defTabSz="609585"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sz="1400" b="0" dirty="0">
                          <a:solidFill>
                            <a:schemeClr val="bg1"/>
                          </a:solidFill>
                          <a:latin typeface="Calibri" panose="020F0502020204030204" pitchFamily="34" charset="0"/>
                          <a:cs typeface="Calibri" panose="020F0502020204030204" pitchFamily="34" charset="0"/>
                        </a:rPr>
                        <a:t>Dose interruptions due to AEs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400" dirty="0">
                          <a:solidFill>
                            <a:schemeClr val="bg1"/>
                          </a:solidFill>
                          <a:latin typeface="Calibri" panose="020F0502020204030204" pitchFamily="34" charset="0"/>
                          <a:cs typeface="Calibri" panose="020F0502020204030204" pitchFamily="34" charset="0"/>
                        </a:rPr>
                        <a:t>291 (54)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400" dirty="0">
                          <a:solidFill>
                            <a:schemeClr val="bg1"/>
                          </a:solidFill>
                          <a:latin typeface="Calibri" panose="020F0502020204030204" pitchFamily="34" charset="0"/>
                          <a:cs typeface="Calibri" panose="020F0502020204030204" pitchFamily="34" charset="0"/>
                        </a:rPr>
                        <a:t>65 (24)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6330">
                <a:tc>
                  <a:txBody>
                    <a:bodyPr/>
                    <a:lstStyle/>
                    <a:p>
                      <a:pPr marL="285750" marR="0" lvl="0" indent="-285750" algn="l" defTabSz="609585"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sz="1400" b="0" dirty="0">
                          <a:solidFill>
                            <a:schemeClr val="bg1"/>
                          </a:solidFill>
                          <a:latin typeface="Calibri" panose="020F0502020204030204" pitchFamily="34" charset="0"/>
                          <a:cs typeface="Calibri" panose="020F0502020204030204" pitchFamily="34" charset="0"/>
                        </a:rPr>
                        <a:t>Dose reductions due to AEs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400" dirty="0">
                          <a:solidFill>
                            <a:schemeClr val="bg1"/>
                          </a:solidFill>
                          <a:latin typeface="Calibri" panose="020F0502020204030204" pitchFamily="34" charset="0"/>
                          <a:cs typeface="Calibri" panose="020F0502020204030204" pitchFamily="34" charset="0"/>
                        </a:rPr>
                        <a:t>220 (41)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400" dirty="0">
                          <a:solidFill>
                            <a:schemeClr val="bg1"/>
                          </a:solidFill>
                          <a:latin typeface="Calibri" panose="020F0502020204030204" pitchFamily="34" charset="0"/>
                          <a:cs typeface="Calibri" panose="020F0502020204030204" pitchFamily="34" charset="0"/>
                        </a:rPr>
                        <a:t>20 (7)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58035220"/>
                  </a:ext>
                </a:extLst>
              </a:tr>
              <a:tr h="186330">
                <a:tc>
                  <a:txBody>
                    <a:bodyPr/>
                    <a:lstStyle/>
                    <a:p>
                      <a:pPr marL="285750" marR="0" lvl="0" indent="-285750" algn="l" defTabSz="609585"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sz="1400" b="0" dirty="0">
                          <a:solidFill>
                            <a:schemeClr val="bg1"/>
                          </a:solidFill>
                          <a:latin typeface="Calibri" panose="020F0502020204030204" pitchFamily="34" charset="0"/>
                          <a:cs typeface="Calibri" panose="020F0502020204030204" pitchFamily="34" charset="0"/>
                        </a:rPr>
                        <a:t>Discontinuations due to AEs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400" dirty="0">
                          <a:solidFill>
                            <a:schemeClr val="bg1"/>
                          </a:solidFill>
                          <a:latin typeface="Calibri" panose="020F0502020204030204" pitchFamily="34" charset="0"/>
                          <a:cs typeface="Calibri" panose="020F0502020204030204" pitchFamily="34" charset="0"/>
                        </a:rPr>
                        <a:t>109 (20)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400" dirty="0">
                          <a:solidFill>
                            <a:schemeClr val="bg1"/>
                          </a:solidFill>
                          <a:latin typeface="Calibri" panose="020F0502020204030204" pitchFamily="34" charset="0"/>
                          <a:cs typeface="Calibri" panose="020F0502020204030204" pitchFamily="34" charset="0"/>
                        </a:rPr>
                        <a:t>15 (6)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05474246"/>
                  </a:ext>
                </a:extLst>
              </a:tr>
              <a:tr h="186330">
                <a:tc gridSpan="2">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GB" sz="1400" b="0" dirty="0">
                          <a:solidFill>
                            <a:schemeClr val="bg1"/>
                          </a:solidFill>
                          <a:latin typeface="Calibri" panose="020F0502020204030204" pitchFamily="34" charset="0"/>
                          <a:cs typeface="Calibri" panose="020F0502020204030204" pitchFamily="34" charset="0"/>
                        </a:rPr>
                        <a:t>AE of special interest,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algn="ctr"/>
                      <a:endParaRPr lang="en-GB" sz="1400" dirty="0">
                        <a:solidFill>
                          <a:schemeClr val="bg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endParaRPr lang="en-GB" sz="140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07774644"/>
                  </a:ext>
                </a:extLst>
              </a:tr>
              <a:tr h="186330">
                <a:tc>
                  <a:txBody>
                    <a:bodyPr/>
                    <a:lstStyle/>
                    <a:p>
                      <a:pPr marL="285750" marR="0" lvl="0" indent="-285750" algn="l" defTabSz="609585"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sz="1400" b="0" dirty="0">
                          <a:solidFill>
                            <a:schemeClr val="bg1"/>
                          </a:solidFill>
                          <a:latin typeface="Calibri" panose="020F0502020204030204" pitchFamily="34" charset="0"/>
                          <a:cs typeface="Calibri" panose="020F0502020204030204" pitchFamily="34" charset="0"/>
                        </a:rPr>
                        <a:t>MDS, AML, AA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400" dirty="0">
                          <a:solidFill>
                            <a:schemeClr val="bg1"/>
                          </a:solidFill>
                          <a:latin typeface="Calibri" panose="020F0502020204030204" pitchFamily="34" charset="0"/>
                          <a:cs typeface="Calibri" panose="020F0502020204030204" pitchFamily="34"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400" dirty="0">
                          <a:solidFill>
                            <a:schemeClr val="bg1"/>
                          </a:solidFill>
                          <a:latin typeface="Calibri" panose="020F0502020204030204" pitchFamily="34" charset="0"/>
                          <a:cs typeface="Calibri" panose="020F0502020204030204" pitchFamily="34" charset="0"/>
                        </a:rPr>
                        <a:t> &lt;1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05083977"/>
                  </a:ext>
                </a:extLst>
              </a:tr>
              <a:tr h="186330">
                <a:tc>
                  <a:txBody>
                    <a:bodyPr/>
                    <a:lstStyle/>
                    <a:p>
                      <a:pPr marL="285750" marR="0" lvl="0" indent="-285750" algn="l" defTabSz="609585"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sz="1400" b="0" dirty="0">
                          <a:solidFill>
                            <a:schemeClr val="bg1"/>
                          </a:solidFill>
                          <a:latin typeface="Calibri" panose="020F0502020204030204" pitchFamily="34" charset="0"/>
                          <a:cs typeface="Calibri" panose="020F0502020204030204" pitchFamily="34" charset="0"/>
                        </a:rPr>
                        <a:t>New primary malignancy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400" dirty="0">
                          <a:solidFill>
                            <a:schemeClr val="bg1"/>
                          </a:solidFill>
                          <a:latin typeface="Calibri" panose="020F0502020204030204" pitchFamily="34" charset="0"/>
                          <a:cs typeface="Calibri" panose="020F0502020204030204" pitchFamily="34"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GB" sz="1400" dirty="0">
                          <a:solidFill>
                            <a:schemeClr val="bg1"/>
                          </a:solidFill>
                          <a:latin typeface="Calibri" panose="020F0502020204030204" pitchFamily="34" charset="0"/>
                          <a:cs typeface="Calibri" panose="020F0502020204030204" pitchFamily="34"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91686469"/>
                  </a:ext>
                </a:extLst>
              </a:tr>
              <a:tr h="186330">
                <a:tc>
                  <a:txBody>
                    <a:bodyPr/>
                    <a:lstStyle/>
                    <a:p>
                      <a:pPr marL="285750" marR="0" lvl="0" indent="-285750" algn="l" defTabSz="609585"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sz="1400" b="0" dirty="0">
                          <a:solidFill>
                            <a:schemeClr val="bg1"/>
                          </a:solidFill>
                          <a:latin typeface="Calibri" panose="020F0502020204030204" pitchFamily="34" charset="0"/>
                          <a:cs typeface="Calibri" panose="020F0502020204030204" pitchFamily="34" charset="0"/>
                        </a:rPr>
                        <a:t>Pneumonitis/ILD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400" dirty="0">
                          <a:solidFill>
                            <a:schemeClr val="bg1"/>
                          </a:solidFill>
                          <a:latin typeface="Calibri" panose="020F0502020204030204" pitchFamily="34" charset="0"/>
                          <a:cs typeface="Calibri" panose="020F0502020204030204" pitchFamily="34" charset="0"/>
                        </a:rPr>
                        <a:t>&lt;1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GB" sz="140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70431951"/>
                  </a:ext>
                </a:extLst>
              </a:tr>
            </a:tbl>
          </a:graphicData>
        </a:graphic>
      </p:graphicFrame>
      <p:grpSp>
        <p:nvGrpSpPr>
          <p:cNvPr id="134" name="Group 133">
            <a:extLst>
              <a:ext uri="{FF2B5EF4-FFF2-40B4-BE49-F238E27FC236}">
                <a16:creationId xmlns:a16="http://schemas.microsoft.com/office/drawing/2014/main" id="{F6E9F4FE-2A4E-4024-AB5B-4310C02C7728}"/>
              </a:ext>
            </a:extLst>
          </p:cNvPr>
          <p:cNvGrpSpPr/>
          <p:nvPr/>
        </p:nvGrpSpPr>
        <p:grpSpPr>
          <a:xfrm>
            <a:off x="9392911" y="6207927"/>
            <a:ext cx="2488502" cy="454909"/>
            <a:chOff x="9392911" y="6207927"/>
            <a:chExt cx="2488502" cy="454909"/>
          </a:xfrm>
        </p:grpSpPr>
        <p:pic>
          <p:nvPicPr>
            <p:cNvPr id="135" name="Picture 134" descr="A picture containing text, ax, wheel&#10;&#10;Description automatically generated">
              <a:extLst>
                <a:ext uri="{FF2B5EF4-FFF2-40B4-BE49-F238E27FC236}">
                  <a16:creationId xmlns:a16="http://schemas.microsoft.com/office/drawing/2014/main" id="{20EC4F55-5BE7-4AF7-94B3-1F559A77EB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6" name="Rectangle 8">
              <a:extLst>
                <a:ext uri="{FF2B5EF4-FFF2-40B4-BE49-F238E27FC236}">
                  <a16:creationId xmlns:a16="http://schemas.microsoft.com/office/drawing/2014/main" id="{F2CA5E8F-8915-4C0C-984C-2522FECCA74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199222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AE588-7099-4A33-BD9D-9F184D68F27B}"/>
              </a:ext>
            </a:extLst>
          </p:cNvPr>
          <p:cNvSpPr>
            <a:spLocks noGrp="1"/>
          </p:cNvSpPr>
          <p:nvPr>
            <p:ph type="title"/>
          </p:nvPr>
        </p:nvSpPr>
        <p:spPr/>
        <p:txBody>
          <a:bodyPr/>
          <a:lstStyle/>
          <a:p>
            <a:r>
              <a:rPr lang="en-US" dirty="0"/>
              <a:t>PARP Inhibitors: Management of Hematologic AEs</a:t>
            </a:r>
          </a:p>
        </p:txBody>
      </p:sp>
      <p:graphicFrame>
        <p:nvGraphicFramePr>
          <p:cNvPr id="3" name="Table 2">
            <a:extLst>
              <a:ext uri="{FF2B5EF4-FFF2-40B4-BE49-F238E27FC236}">
                <a16:creationId xmlns:a16="http://schemas.microsoft.com/office/drawing/2014/main" id="{354863B6-8314-47BD-891A-3B84FB253B35}"/>
              </a:ext>
            </a:extLst>
          </p:cNvPr>
          <p:cNvGraphicFramePr>
            <a:graphicFrameLocks noGrp="1"/>
          </p:cNvGraphicFramePr>
          <p:nvPr>
            <p:extLst>
              <p:ext uri="{D42A27DB-BD31-4B8C-83A1-F6EECF244321}">
                <p14:modId xmlns:p14="http://schemas.microsoft.com/office/powerpoint/2010/main" val="1913196562"/>
              </p:ext>
            </p:extLst>
          </p:nvPr>
        </p:nvGraphicFramePr>
        <p:xfrm>
          <a:off x="719138" y="1600200"/>
          <a:ext cx="10763250" cy="3932352"/>
        </p:xfrm>
        <a:graphic>
          <a:graphicData uri="http://schemas.openxmlformats.org/drawingml/2006/table">
            <a:tbl>
              <a:tblPr firstRow="1" bandRow="1">
                <a:tableStyleId>{5C22544A-7EE6-4342-B048-85BDC9FD1C3A}</a:tableStyleId>
              </a:tblPr>
              <a:tblGrid>
                <a:gridCol w="2229802">
                  <a:extLst>
                    <a:ext uri="{9D8B030D-6E8A-4147-A177-3AD203B41FA5}">
                      <a16:colId xmlns:a16="http://schemas.microsoft.com/office/drawing/2014/main" val="20000"/>
                    </a:ext>
                  </a:extLst>
                </a:gridCol>
                <a:gridCol w="2183130">
                  <a:extLst>
                    <a:ext uri="{9D8B030D-6E8A-4147-A177-3AD203B41FA5}">
                      <a16:colId xmlns:a16="http://schemas.microsoft.com/office/drawing/2014/main" val="3628128221"/>
                    </a:ext>
                  </a:extLst>
                </a:gridCol>
                <a:gridCol w="3749040">
                  <a:extLst>
                    <a:ext uri="{9D8B030D-6E8A-4147-A177-3AD203B41FA5}">
                      <a16:colId xmlns:a16="http://schemas.microsoft.com/office/drawing/2014/main" val="20001"/>
                    </a:ext>
                  </a:extLst>
                </a:gridCol>
                <a:gridCol w="2601278">
                  <a:extLst>
                    <a:ext uri="{9D8B030D-6E8A-4147-A177-3AD203B41FA5}">
                      <a16:colId xmlns:a16="http://schemas.microsoft.com/office/drawing/2014/main" val="1590906305"/>
                    </a:ext>
                  </a:extLst>
                </a:gridCol>
              </a:tblGrid>
              <a:tr h="124451">
                <a:tc>
                  <a:txBody>
                    <a:bodyPr/>
                    <a:lstStyle/>
                    <a:p>
                      <a:r>
                        <a:rPr lang="en-US" sz="1800" dirty="0">
                          <a:latin typeface="Calibri" panose="020F0502020204030204" pitchFamily="34" charset="0"/>
                          <a:cs typeface="Calibri" panose="020F0502020204030204" pitchFamily="34" charset="0"/>
                        </a:rPr>
                        <a:t>AE</a:t>
                      </a:r>
                    </a:p>
                  </a:txBody>
                  <a:tcPr marL="121881" marR="121881" marT="45714" marB="4571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Grade </a:t>
                      </a:r>
                      <a:r>
                        <a:rPr lang="en-US" sz="1800" b="1" dirty="0">
                          <a:solidFill>
                            <a:schemeClr val="tx1"/>
                          </a:solidFill>
                          <a:latin typeface="Calibri" panose="020F0502020204030204" pitchFamily="34" charset="0"/>
                          <a:cs typeface="Calibri" panose="020F0502020204030204" pitchFamily="34" charset="0"/>
                        </a:rPr>
                        <a:t>≥3</a:t>
                      </a:r>
                      <a:endParaRPr kumimoji="0" lang="en-US"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1519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Anemia</a:t>
                      </a:r>
                      <a:endParaRPr kumimoji="0" lang="en-US" sz="1800" b="0" i="0" u="none" strike="noStrike" cap="none" normalizeH="0" baseline="0" dirty="0">
                        <a:ln>
                          <a:noFill/>
                        </a:ln>
                        <a:solidFill>
                          <a:schemeClr val="bg1"/>
                        </a:solidFill>
                        <a:effectLst/>
                        <a:latin typeface="Calibri" panose="020F0502020204030204" pitchFamily="34" charset="0"/>
                      </a:endParaRPr>
                    </a:p>
                  </a:txBody>
                  <a:tcPr marL="121881" marR="121881" marT="45774" marB="45774" anchor="ctr" horzOverflow="overflow">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Monitor</a:t>
                      </a:r>
                    </a:p>
                  </a:txBody>
                  <a:tcPr marL="121881" marR="121881" marT="45774" marB="45774" anchor="ctr" horzOverflow="overflow">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rPr>
                        <a:t>Consider holding therapy and resume at lower dose when resolved to grade ≤1</a:t>
                      </a:r>
                    </a:p>
                  </a:txBody>
                  <a:tcPr marL="121881" marR="121881" marT="45774" marB="45774" anchor="ctr" horzOverflow="overflow">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rPr>
                        <a:t>Consider transfusion; hold therapy and resume at lower dose when resolved to grade ≤1</a:t>
                      </a:r>
                    </a:p>
                  </a:txBody>
                  <a:tcPr marL="121881" marR="121881" marT="45774" marB="45774" anchor="ctr" horzOverflow="overflow">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1519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Neutropenia</a:t>
                      </a:r>
                    </a:p>
                  </a:txBody>
                  <a:tcPr marL="121881" marR="121881" marT="45774" marB="45774"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Monitor</a:t>
                      </a:r>
                    </a:p>
                  </a:txBody>
                  <a:tcPr marL="121881" marR="121881" marT="45774" marB="45774"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rPr>
                        <a:t>Consider holding therapy and resume at lower dose when resolved to grade ≤1</a:t>
                      </a:r>
                    </a:p>
                  </a:txBody>
                  <a:tcPr marL="121881" marR="121881" marT="45774" marB="45774"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rPr>
                        <a:t>Hold therapy and resume at lower dose when resolved to grade ≤1</a:t>
                      </a:r>
                    </a:p>
                  </a:txBody>
                  <a:tcPr marL="121881" marR="121881" marT="45774" marB="45774"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6"/>
                  </a:ext>
                </a:extLst>
              </a:tr>
              <a:tr h="1828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Thrombocytopenia*</a:t>
                      </a:r>
                    </a:p>
                  </a:txBody>
                  <a:tcPr marL="121881" marR="121881" marT="45774" marB="45774"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Monitor</a:t>
                      </a:r>
                    </a:p>
                  </a:txBody>
                  <a:tcPr marL="121881" marR="121881" marT="45774" marB="45774"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rPr>
                        <a:t> Hold therapy and resume </a:t>
                      </a:r>
                      <a:br>
                        <a:rPr kumimoji="0" lang="en-US" sz="1800" b="0" i="0" u="none" strike="noStrike" cap="none" normalizeH="0" baseline="0" dirty="0">
                          <a:ln>
                            <a:noFill/>
                          </a:ln>
                          <a:solidFill>
                            <a:schemeClr val="bg1"/>
                          </a:solidFill>
                          <a:effectLst/>
                          <a:latin typeface="Calibri" panose="020F0502020204030204" pitchFamily="34" charset="0"/>
                        </a:rPr>
                      </a:br>
                      <a:r>
                        <a:rPr kumimoji="0" lang="en-US" sz="1800" b="0" i="0" u="none" strike="noStrike" cap="none" normalizeH="0" baseline="0" dirty="0">
                          <a:ln>
                            <a:noFill/>
                          </a:ln>
                          <a:solidFill>
                            <a:schemeClr val="bg1"/>
                          </a:solidFill>
                          <a:effectLst/>
                          <a:latin typeface="Calibri" panose="020F0502020204030204" pitchFamily="34" charset="0"/>
                        </a:rPr>
                        <a:t>at lower dose when resolved </a:t>
                      </a:r>
                      <a:br>
                        <a:rPr kumimoji="0" lang="en-US" sz="1800" b="0" i="0" u="none" strike="noStrike" cap="none" normalizeH="0" baseline="0" dirty="0">
                          <a:ln>
                            <a:noFill/>
                          </a:ln>
                          <a:solidFill>
                            <a:schemeClr val="bg1"/>
                          </a:solidFill>
                          <a:effectLst/>
                          <a:latin typeface="Calibri" panose="020F0502020204030204" pitchFamily="34" charset="0"/>
                        </a:rPr>
                      </a:br>
                      <a:r>
                        <a:rPr kumimoji="0" lang="en-US" sz="1800" b="0" i="0" u="none" strike="noStrike" cap="none" normalizeH="0" baseline="0" dirty="0">
                          <a:ln>
                            <a:noFill/>
                          </a:ln>
                          <a:solidFill>
                            <a:schemeClr val="bg1"/>
                          </a:solidFill>
                          <a:effectLst/>
                          <a:latin typeface="Calibri" panose="020F0502020204030204" pitchFamily="34" charset="0"/>
                        </a:rPr>
                        <a:t>to grade ≤1</a:t>
                      </a:r>
                    </a:p>
                  </a:txBody>
                  <a:tcPr marL="121881" marR="121881" marT="45774" marB="45774"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rPr>
                        <a:t>Hold therapy and resume at lower dose when resolved to grade ≤1</a:t>
                      </a:r>
                    </a:p>
                  </a:txBody>
                  <a:tcPr marL="121881" marR="121881" marT="45774" marB="45774"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04800897"/>
                  </a:ext>
                </a:extLst>
              </a:tr>
            </a:tbl>
          </a:graphicData>
        </a:graphic>
      </p:graphicFrame>
      <p:sp>
        <p:nvSpPr>
          <p:cNvPr id="7" name="Text Box 15">
            <a:extLst>
              <a:ext uri="{FF2B5EF4-FFF2-40B4-BE49-F238E27FC236}">
                <a16:creationId xmlns:a16="http://schemas.microsoft.com/office/drawing/2014/main" id="{E6119AA9-FD7C-4059-B2DB-C97CE36D80D0}"/>
              </a:ext>
            </a:extLst>
          </p:cNvPr>
          <p:cNvSpPr txBox="1">
            <a:spLocks noChangeArrowheads="1"/>
          </p:cNvSpPr>
          <p:nvPr/>
        </p:nvSpPr>
        <p:spPr bwMode="auto">
          <a:xfrm>
            <a:off x="416561" y="6369865"/>
            <a:ext cx="841227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rgbClr val="455560"/>
                </a:solidFill>
                <a:latin typeface="Calibri" panose="020F0502020204030204" pitchFamily="34" charset="0"/>
              </a:rPr>
              <a:t>LaFargue. Lancet Oncol. 2019; 20:e15. Niraparib PI. </a:t>
            </a:r>
            <a:r>
              <a:rPr lang="es-ES" altLang="en-US" sz="1200" b="0" spc="-10" dirty="0">
                <a:solidFill>
                  <a:srgbClr val="455560"/>
                </a:solidFill>
                <a:latin typeface="Calibri" panose="020F0502020204030204" pitchFamily="34" charset="0"/>
              </a:rPr>
              <a:t>Olaparib PI.</a:t>
            </a:r>
            <a:r>
              <a:rPr lang="en-US" altLang="en-US" sz="1200" b="0" spc="-10" dirty="0">
                <a:solidFill>
                  <a:srgbClr val="455560"/>
                </a:solidFill>
                <a:latin typeface="Calibri" panose="020F0502020204030204" pitchFamily="34" charset="0"/>
              </a:rPr>
              <a:t>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Rucaparib PI.</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19CE6B68-23AF-4832-A8CF-43689641F3C6}"/>
              </a:ext>
            </a:extLst>
          </p:cNvPr>
          <p:cNvSpPr txBox="1"/>
          <p:nvPr/>
        </p:nvSpPr>
        <p:spPr bwMode="auto">
          <a:xfrm>
            <a:off x="600233" y="5496663"/>
            <a:ext cx="108726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latin typeface="Calibri" panose="020F0502020204030204" pitchFamily="34" charset="0"/>
              </a:rPr>
              <a:t>*Special considerations with niraparib: monitor weekly with niraparib; if platelets &lt;100,000/</a:t>
            </a:r>
            <a:r>
              <a:rPr lang="el-GR" sz="1400" b="0" dirty="0">
                <a:solidFill>
                  <a:schemeClr val="bg1"/>
                </a:solidFill>
                <a:latin typeface="Calibri" panose="020F0502020204030204" pitchFamily="34" charset="0"/>
              </a:rPr>
              <a:t>μ</a:t>
            </a:r>
            <a:r>
              <a:rPr lang="en-US" sz="1400" b="0" dirty="0">
                <a:solidFill>
                  <a:schemeClr val="bg1"/>
                </a:solidFill>
                <a:latin typeface="Calibri" panose="020F0502020204030204" pitchFamily="34" charset="0"/>
              </a:rPr>
              <a:t>L: hold, resume at same or reduced dose;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if platelets &lt;75,000/</a:t>
            </a:r>
            <a:r>
              <a:rPr lang="el-GR" sz="1400" b="0" dirty="0">
                <a:solidFill>
                  <a:schemeClr val="bg1"/>
                </a:solidFill>
                <a:latin typeface="Calibri" panose="020F0502020204030204" pitchFamily="34" charset="0"/>
              </a:rPr>
              <a:t>μ</a:t>
            </a:r>
            <a:r>
              <a:rPr lang="en-US" sz="1400" b="0" dirty="0">
                <a:solidFill>
                  <a:schemeClr val="bg1"/>
                </a:solidFill>
                <a:latin typeface="Calibri" panose="020F0502020204030204" pitchFamily="34" charset="0"/>
              </a:rPr>
              <a:t>L: hold, resume at reduced dose.</a:t>
            </a:r>
          </a:p>
        </p:txBody>
      </p:sp>
      <p:grpSp>
        <p:nvGrpSpPr>
          <p:cNvPr id="10" name="Group 9">
            <a:extLst>
              <a:ext uri="{FF2B5EF4-FFF2-40B4-BE49-F238E27FC236}">
                <a16:creationId xmlns:a16="http://schemas.microsoft.com/office/drawing/2014/main" id="{BC48B6EB-CC58-4E3B-987F-1AF51BB5E53B}"/>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45E34EA8-12F7-4FDF-B5B8-969BB47A8D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11">
              <a:extLst>
                <a:ext uri="{FF2B5EF4-FFF2-40B4-BE49-F238E27FC236}">
                  <a16:creationId xmlns:a16="http://schemas.microsoft.com/office/drawing/2014/main" id="{96972D1D-972F-4090-9790-5B9F1A1BF42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50061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AE588-7099-4A33-BD9D-9F184D68F27B}"/>
              </a:ext>
            </a:extLst>
          </p:cNvPr>
          <p:cNvSpPr>
            <a:spLocks noGrp="1"/>
          </p:cNvSpPr>
          <p:nvPr>
            <p:ph type="title"/>
          </p:nvPr>
        </p:nvSpPr>
        <p:spPr/>
        <p:txBody>
          <a:bodyPr/>
          <a:lstStyle/>
          <a:p>
            <a:r>
              <a:rPr lang="en-US" dirty="0"/>
              <a:t>PARP Inhibitors: Management of Nonhematologic AEs</a:t>
            </a:r>
          </a:p>
        </p:txBody>
      </p:sp>
      <p:graphicFrame>
        <p:nvGraphicFramePr>
          <p:cNvPr id="3" name="Table 2">
            <a:extLst>
              <a:ext uri="{FF2B5EF4-FFF2-40B4-BE49-F238E27FC236}">
                <a16:creationId xmlns:a16="http://schemas.microsoft.com/office/drawing/2014/main" id="{354863B6-8314-47BD-891A-3B84FB253B35}"/>
              </a:ext>
            </a:extLst>
          </p:cNvPr>
          <p:cNvGraphicFramePr>
            <a:graphicFrameLocks noGrp="1"/>
          </p:cNvGraphicFramePr>
          <p:nvPr>
            <p:extLst>
              <p:ext uri="{D42A27DB-BD31-4B8C-83A1-F6EECF244321}">
                <p14:modId xmlns:p14="http://schemas.microsoft.com/office/powerpoint/2010/main" val="2909772388"/>
              </p:ext>
            </p:extLst>
          </p:nvPr>
        </p:nvGraphicFramePr>
        <p:xfrm>
          <a:off x="719138" y="1600200"/>
          <a:ext cx="10763250" cy="4189257"/>
        </p:xfrm>
        <a:graphic>
          <a:graphicData uri="http://schemas.openxmlformats.org/drawingml/2006/table">
            <a:tbl>
              <a:tblPr firstRow="1" bandRow="1">
                <a:tableStyleId>{5C22544A-7EE6-4342-B048-85BDC9FD1C3A}</a:tableStyleId>
              </a:tblPr>
              <a:tblGrid>
                <a:gridCol w="1191036">
                  <a:extLst>
                    <a:ext uri="{9D8B030D-6E8A-4147-A177-3AD203B41FA5}">
                      <a16:colId xmlns:a16="http://schemas.microsoft.com/office/drawing/2014/main" val="20000"/>
                    </a:ext>
                  </a:extLst>
                </a:gridCol>
                <a:gridCol w="3153315">
                  <a:extLst>
                    <a:ext uri="{9D8B030D-6E8A-4147-A177-3AD203B41FA5}">
                      <a16:colId xmlns:a16="http://schemas.microsoft.com/office/drawing/2014/main" val="3628128221"/>
                    </a:ext>
                  </a:extLst>
                </a:gridCol>
                <a:gridCol w="3944932">
                  <a:extLst>
                    <a:ext uri="{9D8B030D-6E8A-4147-A177-3AD203B41FA5}">
                      <a16:colId xmlns:a16="http://schemas.microsoft.com/office/drawing/2014/main" val="20001"/>
                    </a:ext>
                  </a:extLst>
                </a:gridCol>
                <a:gridCol w="2473967">
                  <a:extLst>
                    <a:ext uri="{9D8B030D-6E8A-4147-A177-3AD203B41FA5}">
                      <a16:colId xmlns:a16="http://schemas.microsoft.com/office/drawing/2014/main" val="1590906305"/>
                    </a:ext>
                  </a:extLst>
                </a:gridCol>
              </a:tblGrid>
              <a:tr h="539214">
                <a:tc>
                  <a:txBody>
                    <a:bodyPr/>
                    <a:lstStyle/>
                    <a:p>
                      <a:pPr>
                        <a:lnSpc>
                          <a:spcPct val="150000"/>
                        </a:lnSpc>
                      </a:pPr>
                      <a:r>
                        <a:rPr lang="en-US" sz="1600" dirty="0">
                          <a:latin typeface="Calibri" panose="020F0502020204030204" pitchFamily="34" charset="0"/>
                          <a:cs typeface="Calibri" panose="020F0502020204030204" pitchFamily="34" charset="0"/>
                        </a:rPr>
                        <a:t>AE</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Time to Onset</a:t>
                      </a:r>
                    </a:p>
                  </a:txBody>
                  <a:tcPr marL="121881" marR="121881" marT="45774" marB="45774"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Nonpharmacologic Recommendation</a:t>
                      </a:r>
                    </a:p>
                  </a:txBody>
                  <a:tcPr marL="121881" marR="121881" marT="45774" marB="45774"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Pharmacologic Recommendation</a:t>
                      </a:r>
                    </a:p>
                  </a:txBody>
                  <a:tcPr marL="121881" marR="121881" marT="45774" marB="45774" anchor="ctr" horzOverflow="overflow">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77026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Fatigue</a:t>
                      </a:r>
                    </a:p>
                  </a:txBody>
                  <a:tcPr marL="121881" marR="121881" marT="45774" marB="45774"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Highest frequency 0-1 mo from </a:t>
                      </a:r>
                      <a:br>
                        <a:rPr kumimoji="0" lang="en-US" sz="1600" b="0" i="0" u="none" strike="noStrike" cap="none" normalizeH="0" baseline="0" dirty="0">
                          <a:ln>
                            <a:noFill/>
                          </a:ln>
                          <a:solidFill>
                            <a:schemeClr val="bg1"/>
                          </a:solidFill>
                          <a:effectLst/>
                          <a:latin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rPr>
                        <a:t>tx initiation; lowest frequency </a:t>
                      </a:r>
                      <a:br>
                        <a:rPr kumimoji="0" lang="en-US" sz="1600" b="0" i="0" u="none" strike="noStrike" cap="none" normalizeH="0" baseline="0" dirty="0">
                          <a:ln>
                            <a:noFill/>
                          </a:ln>
                          <a:solidFill>
                            <a:schemeClr val="bg1"/>
                          </a:solidFill>
                          <a:effectLst/>
                          <a:latin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rPr>
                        <a:t>&gt;1-3 mo from tx initiation</a:t>
                      </a:r>
                    </a:p>
                  </a:txBody>
                  <a:tcPr marL="121881" marR="121881" marT="45774" marB="45774"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Exercise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Behavioral cognitive therapy</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Massage therapy</a:t>
                      </a:r>
                    </a:p>
                  </a:txBody>
                  <a:tcPr marL="121881" marR="121881" marT="45774" marB="45774"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Methylphenidate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1"/>
                        </a:solidFill>
                        <a:effectLst/>
                        <a:latin typeface="Calibri" panose="020F0502020204030204" pitchFamily="34" charset="0"/>
                      </a:endParaRPr>
                    </a:p>
                  </a:txBody>
                  <a:tcPr marL="121881" marR="121881" marT="45774" marB="45774"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12323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Nausea</a:t>
                      </a:r>
                    </a:p>
                  </a:txBody>
                  <a:tcPr marL="121881" marR="121881" marT="45774" marB="45774"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Highest frequency 0-1 mo from </a:t>
                      </a:r>
                      <a:br>
                        <a:rPr kumimoji="0" lang="en-US" sz="1600" b="0" i="0" u="none" strike="noStrike" cap="none" normalizeH="0" baseline="0" dirty="0">
                          <a:ln>
                            <a:noFill/>
                          </a:ln>
                          <a:solidFill>
                            <a:schemeClr val="bg1"/>
                          </a:solidFill>
                          <a:effectLst/>
                          <a:latin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rPr>
                        <a:t>tx initiation; lowest frequency </a:t>
                      </a:r>
                      <a:br>
                        <a:rPr kumimoji="0" lang="en-US" sz="1600" b="0" i="0" u="none" strike="noStrike" cap="none" normalizeH="0" baseline="0" dirty="0">
                          <a:ln>
                            <a:noFill/>
                          </a:ln>
                          <a:solidFill>
                            <a:schemeClr val="bg1"/>
                          </a:solidFill>
                          <a:effectLst/>
                          <a:latin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rPr>
                        <a:t>&gt;1-3 mo from tx initiation</a:t>
                      </a:r>
                    </a:p>
                  </a:txBody>
                  <a:tcPr marL="121881" marR="121881" marT="45774" marB="45774"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Instruct patients to take </a:t>
                      </a:r>
                      <a:br>
                        <a:rPr kumimoji="0" lang="en-US" sz="1600" b="0" i="0" u="none" strike="noStrike" cap="none" normalizeH="0" baseline="0" dirty="0">
                          <a:ln>
                            <a:noFill/>
                          </a:ln>
                          <a:solidFill>
                            <a:schemeClr val="bg1"/>
                          </a:solidFill>
                          <a:effectLst/>
                          <a:latin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rPr>
                        <a:t>PARPi before bed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Instruct patients to have a light meal or snack 30-60 min before administration</a:t>
                      </a:r>
                    </a:p>
                  </a:txBody>
                  <a:tcPr marL="121881" marR="121881" marT="45774" marB="45774"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Calibri" panose="020F0502020204030204" pitchFamily="34" charset="0"/>
                        </a:rPr>
                        <a:t>Prophylactic antiemetic </a:t>
                      </a:r>
                      <a:br>
                        <a:rPr kumimoji="0" lang="en-US" sz="1600" b="0" i="0" u="none" strike="noStrike" cap="none" normalizeH="0" baseline="0" dirty="0">
                          <a:ln>
                            <a:noFill/>
                          </a:ln>
                          <a:solidFill>
                            <a:schemeClr val="bg1"/>
                          </a:solidFill>
                          <a:effectLst/>
                          <a:latin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rPr>
                        <a:t>(eg, 5-HT3 antagonist) </a:t>
                      </a:r>
                      <a:br>
                        <a:rPr kumimoji="0" lang="en-US" sz="1600" b="0" i="0" u="none" strike="noStrike" cap="none" normalizeH="0" baseline="0" dirty="0">
                          <a:ln>
                            <a:noFill/>
                          </a:ln>
                          <a:solidFill>
                            <a:schemeClr val="bg1"/>
                          </a:solidFill>
                          <a:effectLst/>
                          <a:latin typeface="Calibri" panose="020F0502020204030204" pitchFamily="34" charset="0"/>
                        </a:rPr>
                      </a:br>
                      <a:r>
                        <a:rPr kumimoji="0" lang="en-US" sz="1600" b="0" i="0" u="none" strike="noStrike" cap="none" normalizeH="0" baseline="0" dirty="0">
                          <a:ln>
                            <a:noFill/>
                          </a:ln>
                          <a:solidFill>
                            <a:schemeClr val="bg1"/>
                          </a:solidFill>
                          <a:effectLst/>
                          <a:latin typeface="Calibri" panose="020F0502020204030204" pitchFamily="34" charset="0"/>
                        </a:rPr>
                        <a:t>30-60 min before administration</a:t>
                      </a:r>
                    </a:p>
                  </a:txBody>
                  <a:tcPr marL="121881" marR="121881" marT="45774" marB="45774"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6"/>
                  </a:ext>
                </a:extLst>
              </a:tr>
              <a:tr h="14634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Diarrhea</a:t>
                      </a:r>
                    </a:p>
                  </a:txBody>
                  <a:tcPr marL="121881" marR="121881" marT="45774" marB="45774"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Generally occurs in the first 4-6 wks of treatment</a:t>
                      </a:r>
                    </a:p>
                  </a:txBody>
                  <a:tcPr marL="121881" marR="121881" marT="45774" marB="45774"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lvl="1"/>
                      <a:r>
                        <a:rPr kumimoji="0" lang="en-US" sz="1600" b="0" i="0" u="none" strike="noStrike" kern="1200" cap="none" normalizeH="0" baseline="0" dirty="0">
                          <a:ln>
                            <a:noFill/>
                          </a:ln>
                          <a:solidFill>
                            <a:schemeClr val="bg1"/>
                          </a:solidFill>
                          <a:effectLst/>
                          <a:latin typeface="Calibri" panose="020F0502020204030204" pitchFamily="34" charset="0"/>
                          <a:ea typeface="+mn-ea"/>
                          <a:cs typeface="+mn-cs"/>
                        </a:rPr>
                        <a:t>Counsel patients to contact their doctor if they experience:</a:t>
                      </a:r>
                    </a:p>
                    <a:p>
                      <a:pPr marL="731520" lvl="2" indent="-285750">
                        <a:buFont typeface="Wingdings" panose="05000000000000000000" pitchFamily="2" charset="2"/>
                        <a:buChar char="§"/>
                      </a:pPr>
                      <a:r>
                        <a:rPr kumimoji="0" lang="en-US" sz="1600" b="0" i="0" u="none" strike="noStrike" kern="1200" cap="none" normalizeH="0" baseline="0" dirty="0">
                          <a:ln>
                            <a:noFill/>
                          </a:ln>
                          <a:solidFill>
                            <a:schemeClr val="bg1"/>
                          </a:solidFill>
                          <a:effectLst/>
                          <a:latin typeface="Calibri" panose="020F0502020204030204" pitchFamily="34" charset="0"/>
                          <a:ea typeface="+mn-ea"/>
                          <a:cs typeface="+mn-cs"/>
                        </a:rPr>
                        <a:t>Increases of 4-6 stools/day over baseline (grade 2) </a:t>
                      </a:r>
                    </a:p>
                    <a:p>
                      <a:pPr marL="731520" lvl="2" indent="-285750">
                        <a:buFont typeface="Wingdings" panose="05000000000000000000" pitchFamily="2" charset="2"/>
                        <a:buChar char="§"/>
                      </a:pPr>
                      <a:r>
                        <a:rPr kumimoji="0" lang="en-US" sz="1600" b="0" i="0" u="none" strike="noStrike" kern="1200" cap="none" normalizeH="0" baseline="0" dirty="0">
                          <a:ln>
                            <a:noFill/>
                          </a:ln>
                          <a:solidFill>
                            <a:schemeClr val="bg1"/>
                          </a:solidFill>
                          <a:effectLst/>
                          <a:latin typeface="Calibri" panose="020F0502020204030204" pitchFamily="34" charset="0"/>
                          <a:ea typeface="+mn-ea"/>
                          <a:cs typeface="+mn-cs"/>
                        </a:rPr>
                        <a:t>Diarrhea that limits ADLs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1"/>
                        </a:solidFill>
                        <a:effectLst/>
                        <a:latin typeface="Calibri" panose="020F0502020204030204" pitchFamily="34" charset="0"/>
                        <a:ea typeface="+mn-ea"/>
                        <a:cs typeface="+mn-cs"/>
                      </a:endParaRPr>
                    </a:p>
                  </a:txBody>
                  <a:tcPr marL="121881" marR="121881" marT="45774" marB="45774"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1"/>
                          </a:solidFill>
                          <a:effectLst/>
                          <a:latin typeface="Calibri" panose="020F0502020204030204" pitchFamily="34" charset="0"/>
                          <a:ea typeface="+mn-ea"/>
                          <a:cs typeface="+mn-cs"/>
                        </a:rPr>
                        <a:t>Loperamide as needed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1"/>
                        </a:solidFill>
                        <a:effectLst/>
                        <a:latin typeface="Calibri" panose="020F0502020204030204" pitchFamily="34" charset="0"/>
                        <a:ea typeface="+mn-ea"/>
                        <a:cs typeface="+mn-cs"/>
                      </a:endParaRPr>
                    </a:p>
                  </a:txBody>
                  <a:tcPr marL="121881" marR="121881" marT="45774" marB="45774"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04800897"/>
                  </a:ext>
                </a:extLst>
              </a:tr>
            </a:tbl>
          </a:graphicData>
        </a:graphic>
      </p:graphicFrame>
      <p:sp>
        <p:nvSpPr>
          <p:cNvPr id="10" name="Text Box 15">
            <a:extLst>
              <a:ext uri="{FF2B5EF4-FFF2-40B4-BE49-F238E27FC236}">
                <a16:creationId xmlns:a16="http://schemas.microsoft.com/office/drawing/2014/main" id="{24D47181-A396-4508-8DFD-9D7DD76F47EF}"/>
              </a:ext>
            </a:extLst>
          </p:cNvPr>
          <p:cNvSpPr txBox="1">
            <a:spLocks noChangeArrowheads="1"/>
          </p:cNvSpPr>
          <p:nvPr/>
        </p:nvSpPr>
        <p:spPr bwMode="auto">
          <a:xfrm>
            <a:off x="430848" y="6192499"/>
            <a:ext cx="6964362"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it-IT" altLang="en-US" sz="1200" b="0" spc="-10" dirty="0">
                <a:solidFill>
                  <a:srgbClr val="455560"/>
                </a:solidFill>
                <a:latin typeface="Calibri" panose="020F0502020204030204" pitchFamily="34" charset="0"/>
              </a:rPr>
              <a:t>LaFargue. Lancet Oncol. 2019;20:e15. NCCN. Clinical practice guidelines in ovarian cancer. v3.2021. nccn.org. </a:t>
            </a:r>
            <a:r>
              <a:rPr lang="en-US" altLang="en-US" sz="1200" b="0" spc="-10" dirty="0">
                <a:solidFill>
                  <a:srgbClr val="455560"/>
                </a:solidFill>
                <a:latin typeface="Calibri" panose="020F0502020204030204" pitchFamily="34" charset="0"/>
              </a:rPr>
              <a:t>Niraparib PI. </a:t>
            </a:r>
            <a:r>
              <a:rPr lang="es-ES" altLang="en-US" sz="1200" b="0" spc="-10" dirty="0">
                <a:solidFill>
                  <a:srgbClr val="455560"/>
                </a:solidFill>
                <a:latin typeface="Calibri" panose="020F0502020204030204" pitchFamily="34" charset="0"/>
              </a:rPr>
              <a:t>Olaparib PI.</a:t>
            </a:r>
            <a:r>
              <a:rPr lang="en-US" altLang="en-US" sz="1200" b="0" spc="-10" dirty="0">
                <a:solidFill>
                  <a:srgbClr val="455560"/>
                </a:solidFill>
                <a:latin typeface="Calibri" panose="020F0502020204030204" pitchFamily="34" charset="0"/>
              </a:rPr>
              <a:t>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Rucaparib PI.</a:t>
            </a:r>
            <a:endParaRPr lang="it-IT" altLang="en-US" sz="1200" b="0" spc="-10" dirty="0">
              <a:solidFill>
                <a:srgbClr val="455560"/>
              </a:solidFill>
              <a:latin typeface="Calibri" panose="020F0502020204030204" pitchFamily="34" charset="0"/>
            </a:endParaRPr>
          </a:p>
        </p:txBody>
      </p:sp>
      <p:grpSp>
        <p:nvGrpSpPr>
          <p:cNvPr id="8" name="Group 7">
            <a:extLst>
              <a:ext uri="{FF2B5EF4-FFF2-40B4-BE49-F238E27FC236}">
                <a16:creationId xmlns:a16="http://schemas.microsoft.com/office/drawing/2014/main" id="{04B37581-583E-4BA1-83C9-C183855DE173}"/>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E42E958D-1163-4E61-AE85-10C69B5EA4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8406559D-6690-4C3E-8240-3C69F3B17E4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1626037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99ADD15D-34E1-484D-BAD9-D14F7ACD3123}"/>
              </a:ext>
            </a:extLst>
          </p:cNvPr>
          <p:cNvSpPr>
            <a:spLocks noGrp="1" noChangeArrowheads="1"/>
          </p:cNvSpPr>
          <p:nvPr>
            <p:ph type="title"/>
          </p:nvPr>
        </p:nvSpPr>
        <p:spPr>
          <a:xfrm>
            <a:off x="622300" y="413713"/>
            <a:ext cx="10872444" cy="1103313"/>
          </a:xfrm>
        </p:spPr>
        <p:txBody>
          <a:bodyPr/>
          <a:lstStyle/>
          <a:p>
            <a:pPr eaLnBrk="1" hangingPunct="1"/>
            <a:r>
              <a:rPr lang="en-US" altLang="en-US" dirty="0"/>
              <a:t>Choosing PARP Inhibitors When Indications Overlap</a:t>
            </a:r>
          </a:p>
        </p:txBody>
      </p:sp>
      <p:sp>
        <p:nvSpPr>
          <p:cNvPr id="12" name="Rectangle 4">
            <a:extLst>
              <a:ext uri="{FF2B5EF4-FFF2-40B4-BE49-F238E27FC236}">
                <a16:creationId xmlns:a16="http://schemas.microsoft.com/office/drawing/2014/main" id="{0D4FE106-577D-4764-8ED0-49BF9A18D396}"/>
              </a:ext>
            </a:extLst>
          </p:cNvPr>
          <p:cNvSpPr>
            <a:spLocks noGrp="1" noChangeArrowheads="1"/>
          </p:cNvSpPr>
          <p:nvPr>
            <p:ph idx="1"/>
          </p:nvPr>
        </p:nvSpPr>
        <p:spPr>
          <a:xfrm>
            <a:off x="7424928" y="2064286"/>
            <a:ext cx="4236212" cy="3369977"/>
          </a:xfrm>
        </p:spPr>
        <p:txBody>
          <a:bodyPr/>
          <a:lstStyle/>
          <a:p>
            <a:pPr marL="346075" indent="-346075">
              <a:buSzPct val="100000"/>
              <a:defRPr/>
            </a:pPr>
            <a:r>
              <a:rPr lang="en-US" dirty="0"/>
              <a:t>Factors that impact choice: </a:t>
            </a:r>
          </a:p>
          <a:p>
            <a:pPr marL="746125" lvl="1" indent="-346075">
              <a:buSzPct val="100000"/>
              <a:defRPr/>
            </a:pPr>
            <a:r>
              <a:rPr lang="en-US" sz="2400" dirty="0"/>
              <a:t>Co-pay</a:t>
            </a:r>
          </a:p>
          <a:p>
            <a:pPr marL="746125" lvl="1" indent="-346075">
              <a:buSzPct val="100000"/>
              <a:defRPr/>
            </a:pPr>
            <a:r>
              <a:rPr lang="en-US" sz="2400" dirty="0"/>
              <a:t>Dosing frequency (</a:t>
            </a:r>
            <a:r>
              <a:rPr lang="en-US" sz="2400" dirty="0" err="1"/>
              <a:t>qd</a:t>
            </a:r>
            <a:r>
              <a:rPr lang="en-US" sz="2400" dirty="0"/>
              <a:t> vs bid)</a:t>
            </a:r>
          </a:p>
          <a:p>
            <a:pPr marL="746125" lvl="1" indent="-346075">
              <a:buSzPct val="100000"/>
              <a:defRPr/>
            </a:pPr>
            <a:r>
              <a:rPr lang="en-US" sz="2400" dirty="0"/>
              <a:t>Drug metabolism/DDIs</a:t>
            </a:r>
          </a:p>
          <a:p>
            <a:pPr marL="746125" lvl="1" indent="-346075">
              <a:buSzPct val="100000"/>
              <a:defRPr/>
            </a:pPr>
            <a:r>
              <a:rPr lang="en-US" sz="2400" dirty="0"/>
              <a:t>Side effects</a:t>
            </a:r>
          </a:p>
        </p:txBody>
      </p:sp>
      <p:graphicFrame>
        <p:nvGraphicFramePr>
          <p:cNvPr id="13" name="Table 12">
            <a:extLst>
              <a:ext uri="{FF2B5EF4-FFF2-40B4-BE49-F238E27FC236}">
                <a16:creationId xmlns:a16="http://schemas.microsoft.com/office/drawing/2014/main" id="{736B66C3-FD84-434D-8719-C37FC20F03D5}"/>
              </a:ext>
            </a:extLst>
          </p:cNvPr>
          <p:cNvGraphicFramePr>
            <a:graphicFrameLocks noGrp="1"/>
          </p:cNvGraphicFramePr>
          <p:nvPr>
            <p:extLst>
              <p:ext uri="{D42A27DB-BD31-4B8C-83A1-F6EECF244321}">
                <p14:modId xmlns:p14="http://schemas.microsoft.com/office/powerpoint/2010/main" val="2032819406"/>
              </p:ext>
            </p:extLst>
          </p:nvPr>
        </p:nvGraphicFramePr>
        <p:xfrm>
          <a:off x="622300" y="2164550"/>
          <a:ext cx="6802628" cy="2310124"/>
        </p:xfrm>
        <a:graphic>
          <a:graphicData uri="http://schemas.openxmlformats.org/drawingml/2006/table">
            <a:tbl>
              <a:tblPr firstRow="1" bandRow="1">
                <a:tableStyleId>{EB344D84-9AFB-497E-A393-DC336BA19D2E}</a:tableStyleId>
              </a:tblPr>
              <a:tblGrid>
                <a:gridCol w="1700657">
                  <a:extLst>
                    <a:ext uri="{9D8B030D-6E8A-4147-A177-3AD203B41FA5}">
                      <a16:colId xmlns:a16="http://schemas.microsoft.com/office/drawing/2014/main" val="3156039111"/>
                    </a:ext>
                  </a:extLst>
                </a:gridCol>
                <a:gridCol w="1700657">
                  <a:extLst>
                    <a:ext uri="{9D8B030D-6E8A-4147-A177-3AD203B41FA5}">
                      <a16:colId xmlns:a16="http://schemas.microsoft.com/office/drawing/2014/main" val="3882190511"/>
                    </a:ext>
                  </a:extLst>
                </a:gridCol>
                <a:gridCol w="1700657">
                  <a:extLst>
                    <a:ext uri="{9D8B030D-6E8A-4147-A177-3AD203B41FA5}">
                      <a16:colId xmlns:a16="http://schemas.microsoft.com/office/drawing/2014/main" val="2022964217"/>
                    </a:ext>
                  </a:extLst>
                </a:gridCol>
                <a:gridCol w="1700657">
                  <a:extLst>
                    <a:ext uri="{9D8B030D-6E8A-4147-A177-3AD203B41FA5}">
                      <a16:colId xmlns:a16="http://schemas.microsoft.com/office/drawing/2014/main" val="1552822549"/>
                    </a:ext>
                  </a:extLst>
                </a:gridCol>
              </a:tblGrid>
              <a:tr h="819702">
                <a:tc>
                  <a:txBody>
                    <a:bodyPr/>
                    <a:lstStyle/>
                    <a:p>
                      <a:r>
                        <a:rPr lang="en-US" sz="1800" dirty="0">
                          <a:latin typeface="Calibri" panose="020F0502020204030204" pitchFamily="34" charset="0"/>
                          <a:cs typeface="Calibri" panose="020F0502020204030204" pitchFamily="34" charset="0"/>
                        </a:rPr>
                        <a:t>First-line Maintenance </a:t>
                      </a:r>
                      <a:r>
                        <a:rPr lang="en-US" sz="1800" i="1" dirty="0">
                          <a:latin typeface="Calibri" panose="020F0502020204030204" pitchFamily="34" charset="0"/>
                          <a:cs typeface="Calibri" panose="020F0502020204030204" pitchFamily="34" charset="0"/>
                        </a:rPr>
                        <a:t>BRCA</a:t>
                      </a:r>
                      <a:r>
                        <a:rPr lang="en-US" sz="1800" dirty="0">
                          <a:latin typeface="Calibri" panose="020F0502020204030204" pitchFamily="34" charset="0"/>
                          <a:cs typeface="Calibri" panose="020F0502020204030204" pitchFamily="34" charset="0"/>
                        </a:rPr>
                        <a:t> Wild Type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latin typeface="Calibri" panose="020F0502020204030204" pitchFamily="34" charset="0"/>
                          <a:cs typeface="Calibri" panose="020F0502020204030204" pitchFamily="34" charset="0"/>
                        </a:rPr>
                        <a:t>First-line Maintenance BRCA Mutant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latin typeface="Calibri" panose="020F0502020204030204" pitchFamily="34" charset="0"/>
                          <a:cs typeface="Calibri" panose="020F0502020204030204" pitchFamily="34" charset="0"/>
                        </a:rPr>
                        <a:t>Platinum-Sensitive Maintenance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latin typeface="Calibri" panose="020F0502020204030204" pitchFamily="34" charset="0"/>
                          <a:cs typeface="Calibri" panose="020F0502020204030204" pitchFamily="34" charset="0"/>
                        </a:rPr>
                        <a:t>Treatment of Recurrent Disease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03391807"/>
                  </a:ext>
                </a:extLst>
              </a:tr>
              <a:tr h="1395724">
                <a:tc>
                  <a:txBody>
                    <a:bodyPr/>
                    <a:lstStyle/>
                    <a:p>
                      <a:r>
                        <a:rPr lang="en-US" sz="1800" dirty="0">
                          <a:latin typeface="Calibri" panose="020F0502020204030204" pitchFamily="34" charset="0"/>
                          <a:cs typeface="Calibri" panose="020F0502020204030204" pitchFamily="34" charset="0"/>
                        </a:rPr>
                        <a:t>Niraparib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latin typeface="Calibri" panose="020F0502020204030204" pitchFamily="34" charset="0"/>
                          <a:cs typeface="Calibri" panose="020F0502020204030204" pitchFamily="34" charset="0"/>
                        </a:rPr>
                        <a:t>Olaparib</a:t>
                      </a:r>
                    </a:p>
                    <a:p>
                      <a:r>
                        <a:rPr lang="en-US" sz="1800" dirty="0">
                          <a:latin typeface="Calibri" panose="020F0502020204030204" pitchFamily="34" charset="0"/>
                          <a:cs typeface="Calibri" panose="020F0502020204030204" pitchFamily="34" charset="0"/>
                        </a:rPr>
                        <a:t>Niraparib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latin typeface="Calibri" panose="020F0502020204030204" pitchFamily="34" charset="0"/>
                          <a:cs typeface="Calibri" panose="020F0502020204030204" pitchFamily="34" charset="0"/>
                        </a:rPr>
                        <a:t>Olaparib </a:t>
                      </a:r>
                    </a:p>
                    <a:p>
                      <a:r>
                        <a:rPr lang="en-US" sz="1800" dirty="0">
                          <a:latin typeface="Calibri" panose="020F0502020204030204" pitchFamily="34" charset="0"/>
                          <a:cs typeface="Calibri" panose="020F0502020204030204" pitchFamily="34" charset="0"/>
                        </a:rPr>
                        <a:t>Niraparib</a:t>
                      </a:r>
                    </a:p>
                    <a:p>
                      <a:r>
                        <a:rPr lang="en-US" sz="1800" dirty="0">
                          <a:latin typeface="Calibri" panose="020F0502020204030204" pitchFamily="34" charset="0"/>
                          <a:cs typeface="Calibri" panose="020F0502020204030204" pitchFamily="34" charset="0"/>
                        </a:rPr>
                        <a:t>Rucaparib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latin typeface="Calibri" panose="020F0502020204030204" pitchFamily="34" charset="0"/>
                          <a:cs typeface="Calibri" panose="020F0502020204030204" pitchFamily="34" charset="0"/>
                        </a:rPr>
                        <a:t>Olaparib</a:t>
                      </a:r>
                    </a:p>
                    <a:p>
                      <a:r>
                        <a:rPr lang="en-US" sz="1800" dirty="0">
                          <a:latin typeface="Calibri" panose="020F0502020204030204" pitchFamily="34" charset="0"/>
                          <a:cs typeface="Calibri" panose="020F0502020204030204" pitchFamily="34" charset="0"/>
                        </a:rPr>
                        <a:t>Niraparib</a:t>
                      </a:r>
                    </a:p>
                    <a:p>
                      <a:r>
                        <a:rPr lang="en-US" sz="1800" dirty="0">
                          <a:latin typeface="Calibri" panose="020F0502020204030204" pitchFamily="34" charset="0"/>
                          <a:cs typeface="Calibri" panose="020F0502020204030204" pitchFamily="34" charset="0"/>
                        </a:rPr>
                        <a:t>Rucaparib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57615166"/>
                  </a:ext>
                </a:extLst>
              </a:tr>
            </a:tbl>
          </a:graphicData>
        </a:graphic>
      </p:graphicFrame>
      <p:grpSp>
        <p:nvGrpSpPr>
          <p:cNvPr id="15" name="Group 14">
            <a:extLst>
              <a:ext uri="{FF2B5EF4-FFF2-40B4-BE49-F238E27FC236}">
                <a16:creationId xmlns:a16="http://schemas.microsoft.com/office/drawing/2014/main" id="{61C8496F-7AE5-4B71-97AB-9795AED4B3BE}"/>
              </a:ext>
            </a:extLst>
          </p:cNvPr>
          <p:cNvGrpSpPr/>
          <p:nvPr/>
        </p:nvGrpSpPr>
        <p:grpSpPr>
          <a:xfrm>
            <a:off x="9392911" y="6207927"/>
            <a:ext cx="2488502" cy="454909"/>
            <a:chOff x="9392911" y="6207927"/>
            <a:chExt cx="2488502" cy="454909"/>
          </a:xfrm>
        </p:grpSpPr>
        <p:pic>
          <p:nvPicPr>
            <p:cNvPr id="16" name="Picture 15" descr="A picture containing text, ax, wheel&#10;&#10;Description automatically generated">
              <a:extLst>
                <a:ext uri="{FF2B5EF4-FFF2-40B4-BE49-F238E27FC236}">
                  <a16:creationId xmlns:a16="http://schemas.microsoft.com/office/drawing/2014/main" id="{56D43D5D-2837-46DF-8626-D36A04FE8E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7" name="Rectangle 16">
              <a:extLst>
                <a:ext uri="{FF2B5EF4-FFF2-40B4-BE49-F238E27FC236}">
                  <a16:creationId xmlns:a16="http://schemas.microsoft.com/office/drawing/2014/main" id="{7D209F7C-C7E1-4B57-8A00-A2E488F09F7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 name="Rectangle 2">
            <a:extLst>
              <a:ext uri="{FF2B5EF4-FFF2-40B4-BE49-F238E27FC236}">
                <a16:creationId xmlns:a16="http://schemas.microsoft.com/office/drawing/2014/main" id="{A52F59FB-5C05-5DA2-AD4E-177778D5A082}"/>
              </a:ext>
            </a:extLst>
          </p:cNvPr>
          <p:cNvSpPr>
            <a:spLocks noGrp="1" noChangeArrowheads="1"/>
          </p:cNvSpPr>
          <p:nvPr>
            <p:ph type="title" idx="4294967295"/>
          </p:nvPr>
        </p:nvSpPr>
        <p:spPr>
          <a:xfrm>
            <a:off x="622300" y="414338"/>
            <a:ext cx="10872788" cy="1103312"/>
          </a:xfrm>
        </p:spPr>
        <p:txBody>
          <a:bodyPr/>
          <a:lstStyle/>
          <a:p>
            <a:pPr eaLnBrk="1" hangingPunct="1"/>
            <a:r>
              <a:rPr lang="en-US" altLang="en-US" dirty="0"/>
              <a:t>Choosing PARP Inhibitors When Indications Overlap</a:t>
            </a:r>
          </a:p>
        </p:txBody>
      </p:sp>
      <p:sp>
        <p:nvSpPr>
          <p:cNvPr id="3" name="Rectangle 4">
            <a:extLst>
              <a:ext uri="{FF2B5EF4-FFF2-40B4-BE49-F238E27FC236}">
                <a16:creationId xmlns:a16="http://schemas.microsoft.com/office/drawing/2014/main" id="{20E0B00F-A1ED-9D13-A9C5-46382565C2EB}"/>
              </a:ext>
            </a:extLst>
          </p:cNvPr>
          <p:cNvSpPr>
            <a:spLocks noGrp="1" noChangeArrowheads="1"/>
          </p:cNvSpPr>
          <p:nvPr>
            <p:ph idx="4294967295"/>
          </p:nvPr>
        </p:nvSpPr>
        <p:spPr>
          <a:xfrm>
            <a:off x="7424738" y="2063750"/>
            <a:ext cx="4237037" cy="3370263"/>
          </a:xfrm>
        </p:spPr>
        <p:txBody>
          <a:bodyPr/>
          <a:lstStyle/>
          <a:p>
            <a:pPr marL="346075" indent="-346075">
              <a:buSzPct val="100000"/>
              <a:defRPr/>
            </a:pPr>
            <a:r>
              <a:rPr lang="en-US" dirty="0"/>
              <a:t>Factors that impact choice: </a:t>
            </a:r>
          </a:p>
          <a:p>
            <a:pPr marL="746125" lvl="1" indent="-346075">
              <a:buSzPct val="100000"/>
              <a:defRPr/>
            </a:pPr>
            <a:r>
              <a:rPr lang="en-US" sz="2400" dirty="0"/>
              <a:t>Co-pay</a:t>
            </a:r>
          </a:p>
          <a:p>
            <a:pPr marL="746125" lvl="1" indent="-346075">
              <a:buSzPct val="100000"/>
              <a:defRPr/>
            </a:pPr>
            <a:r>
              <a:rPr lang="en-US" sz="2400" dirty="0"/>
              <a:t>Dosing frequency (</a:t>
            </a:r>
            <a:r>
              <a:rPr lang="en-US" sz="2400" dirty="0" err="1"/>
              <a:t>qd</a:t>
            </a:r>
            <a:r>
              <a:rPr lang="en-US" sz="2400" dirty="0"/>
              <a:t> vs bid)</a:t>
            </a:r>
          </a:p>
          <a:p>
            <a:pPr marL="746125" lvl="1" indent="-346075">
              <a:buSzPct val="100000"/>
              <a:defRPr/>
            </a:pPr>
            <a:r>
              <a:rPr lang="en-US" sz="2400" dirty="0"/>
              <a:t>Drug metabolism/DDIs</a:t>
            </a:r>
          </a:p>
          <a:p>
            <a:pPr marL="746125" lvl="1" indent="-346075">
              <a:buSzPct val="100000"/>
              <a:defRPr/>
            </a:pPr>
            <a:r>
              <a:rPr lang="en-US" sz="2400" dirty="0"/>
              <a:t>Side effects</a:t>
            </a:r>
          </a:p>
        </p:txBody>
      </p:sp>
      <p:graphicFrame>
        <p:nvGraphicFramePr>
          <p:cNvPr id="4" name="Table 12">
            <a:extLst>
              <a:ext uri="{FF2B5EF4-FFF2-40B4-BE49-F238E27FC236}">
                <a16:creationId xmlns:a16="http://schemas.microsoft.com/office/drawing/2014/main" id="{6B3BD7C7-B234-79B3-E15F-49C55D8FBF0F}"/>
              </a:ext>
            </a:extLst>
          </p:cNvPr>
          <p:cNvGraphicFramePr>
            <a:graphicFrameLocks noGrp="1"/>
          </p:cNvGraphicFramePr>
          <p:nvPr>
            <p:extLst>
              <p:ext uri="{D42A27DB-BD31-4B8C-83A1-F6EECF244321}">
                <p14:modId xmlns:p14="http://schemas.microsoft.com/office/powerpoint/2010/main" val="291379183"/>
              </p:ext>
            </p:extLst>
          </p:nvPr>
        </p:nvGraphicFramePr>
        <p:xfrm>
          <a:off x="622300" y="2164550"/>
          <a:ext cx="6802628" cy="2310124"/>
        </p:xfrm>
        <a:graphic>
          <a:graphicData uri="http://schemas.openxmlformats.org/drawingml/2006/table">
            <a:tbl>
              <a:tblPr firstRow="1" bandRow="1">
                <a:tableStyleId>{EB344D84-9AFB-497E-A393-DC336BA19D2E}</a:tableStyleId>
              </a:tblPr>
              <a:tblGrid>
                <a:gridCol w="1700657">
                  <a:extLst>
                    <a:ext uri="{9D8B030D-6E8A-4147-A177-3AD203B41FA5}">
                      <a16:colId xmlns:a16="http://schemas.microsoft.com/office/drawing/2014/main" val="3156039111"/>
                    </a:ext>
                  </a:extLst>
                </a:gridCol>
                <a:gridCol w="1700657">
                  <a:extLst>
                    <a:ext uri="{9D8B030D-6E8A-4147-A177-3AD203B41FA5}">
                      <a16:colId xmlns:a16="http://schemas.microsoft.com/office/drawing/2014/main" val="3882190511"/>
                    </a:ext>
                  </a:extLst>
                </a:gridCol>
                <a:gridCol w="1700657">
                  <a:extLst>
                    <a:ext uri="{9D8B030D-6E8A-4147-A177-3AD203B41FA5}">
                      <a16:colId xmlns:a16="http://schemas.microsoft.com/office/drawing/2014/main" val="2022964217"/>
                    </a:ext>
                  </a:extLst>
                </a:gridCol>
                <a:gridCol w="1700657">
                  <a:extLst>
                    <a:ext uri="{9D8B030D-6E8A-4147-A177-3AD203B41FA5}">
                      <a16:colId xmlns:a16="http://schemas.microsoft.com/office/drawing/2014/main" val="1552822549"/>
                    </a:ext>
                  </a:extLst>
                </a:gridCol>
              </a:tblGrid>
              <a:tr h="819702">
                <a:tc>
                  <a:txBody>
                    <a:bodyPr/>
                    <a:lstStyle/>
                    <a:p>
                      <a:r>
                        <a:rPr lang="en-US" sz="1800" dirty="0">
                          <a:latin typeface="Calibri" panose="020F0502020204030204" pitchFamily="34" charset="0"/>
                          <a:cs typeface="Calibri" panose="020F0502020204030204" pitchFamily="34" charset="0"/>
                        </a:rPr>
                        <a:t>First-line Maintenance </a:t>
                      </a:r>
                      <a:r>
                        <a:rPr lang="en-US" sz="1800" i="1" dirty="0">
                          <a:latin typeface="Calibri" panose="020F0502020204030204" pitchFamily="34" charset="0"/>
                          <a:cs typeface="Calibri" panose="020F0502020204030204" pitchFamily="34" charset="0"/>
                        </a:rPr>
                        <a:t>BRCA</a:t>
                      </a:r>
                      <a:r>
                        <a:rPr lang="en-US" sz="1800" dirty="0">
                          <a:latin typeface="Calibri" panose="020F0502020204030204" pitchFamily="34" charset="0"/>
                          <a:cs typeface="Calibri" panose="020F0502020204030204" pitchFamily="34" charset="0"/>
                        </a:rPr>
                        <a:t> Wild Type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latin typeface="Calibri" panose="020F0502020204030204" pitchFamily="34" charset="0"/>
                          <a:cs typeface="Calibri" panose="020F0502020204030204" pitchFamily="34" charset="0"/>
                        </a:rPr>
                        <a:t>First-line Maintenance BRCA Mutant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latin typeface="Calibri" panose="020F0502020204030204" pitchFamily="34" charset="0"/>
                          <a:cs typeface="Calibri" panose="020F0502020204030204" pitchFamily="34" charset="0"/>
                        </a:rPr>
                        <a:t>Platinum-Sensitive Maintenance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latin typeface="Calibri" panose="020F0502020204030204" pitchFamily="34" charset="0"/>
                          <a:cs typeface="Calibri" panose="020F0502020204030204" pitchFamily="34" charset="0"/>
                        </a:rPr>
                        <a:t>Treatment of Recurrent Disease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03391807"/>
                  </a:ext>
                </a:extLst>
              </a:tr>
              <a:tr h="1395724">
                <a:tc>
                  <a:txBody>
                    <a:bodyPr/>
                    <a:lstStyle/>
                    <a:p>
                      <a:r>
                        <a:rPr lang="en-US" sz="1800" dirty="0">
                          <a:latin typeface="Calibri" panose="020F0502020204030204" pitchFamily="34" charset="0"/>
                          <a:cs typeface="Calibri" panose="020F0502020204030204" pitchFamily="34" charset="0"/>
                        </a:rPr>
                        <a:t>Niraparib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latin typeface="Calibri" panose="020F0502020204030204" pitchFamily="34" charset="0"/>
                          <a:cs typeface="Calibri" panose="020F0502020204030204" pitchFamily="34" charset="0"/>
                        </a:rPr>
                        <a:t>Olaparib</a:t>
                      </a:r>
                    </a:p>
                    <a:p>
                      <a:r>
                        <a:rPr lang="en-US" sz="1800" dirty="0">
                          <a:latin typeface="Calibri" panose="020F0502020204030204" pitchFamily="34" charset="0"/>
                          <a:cs typeface="Calibri" panose="020F0502020204030204" pitchFamily="34" charset="0"/>
                        </a:rPr>
                        <a:t>Niraparib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latin typeface="Calibri" panose="020F0502020204030204" pitchFamily="34" charset="0"/>
                          <a:cs typeface="Calibri" panose="020F0502020204030204" pitchFamily="34" charset="0"/>
                        </a:rPr>
                        <a:t>Olaparib </a:t>
                      </a:r>
                    </a:p>
                    <a:p>
                      <a:r>
                        <a:rPr lang="en-US" sz="1800" dirty="0">
                          <a:latin typeface="Calibri" panose="020F0502020204030204" pitchFamily="34" charset="0"/>
                          <a:cs typeface="Calibri" panose="020F0502020204030204" pitchFamily="34" charset="0"/>
                        </a:rPr>
                        <a:t>Niraparib</a:t>
                      </a:r>
                    </a:p>
                    <a:p>
                      <a:r>
                        <a:rPr lang="en-US" sz="1800" dirty="0">
                          <a:latin typeface="Calibri" panose="020F0502020204030204" pitchFamily="34" charset="0"/>
                          <a:cs typeface="Calibri" panose="020F0502020204030204" pitchFamily="34" charset="0"/>
                        </a:rPr>
                        <a:t>Rucaparib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800" dirty="0">
                          <a:latin typeface="Calibri" panose="020F0502020204030204" pitchFamily="34" charset="0"/>
                          <a:cs typeface="Calibri" panose="020F0502020204030204" pitchFamily="34" charset="0"/>
                        </a:rPr>
                        <a:t>Olaparib</a:t>
                      </a:r>
                    </a:p>
                    <a:p>
                      <a:r>
                        <a:rPr lang="en-US" sz="1800" dirty="0">
                          <a:latin typeface="Calibri" panose="020F0502020204030204" pitchFamily="34" charset="0"/>
                          <a:cs typeface="Calibri" panose="020F0502020204030204" pitchFamily="34" charset="0"/>
                        </a:rPr>
                        <a:t>Niraparib</a:t>
                      </a:r>
                    </a:p>
                    <a:p>
                      <a:r>
                        <a:rPr lang="en-US" sz="1800" dirty="0">
                          <a:latin typeface="Calibri" panose="020F0502020204030204" pitchFamily="34" charset="0"/>
                          <a:cs typeface="Calibri" panose="020F0502020204030204" pitchFamily="34" charset="0"/>
                        </a:rPr>
                        <a:t>Rucaparib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57615166"/>
                  </a:ext>
                </a:extLst>
              </a:tr>
            </a:tbl>
          </a:graphicData>
        </a:graphic>
      </p:graphicFrame>
      <p:grpSp>
        <p:nvGrpSpPr>
          <p:cNvPr id="5" name="Group 13">
            <a:extLst>
              <a:ext uri="{FF2B5EF4-FFF2-40B4-BE49-F238E27FC236}">
                <a16:creationId xmlns:a16="http://schemas.microsoft.com/office/drawing/2014/main" id="{87BFCF3F-6659-A2A3-6103-F3B0E530E2BE}"/>
              </a:ext>
            </a:extLst>
          </p:cNvPr>
          <p:cNvGrpSpPr/>
          <p:nvPr/>
        </p:nvGrpSpPr>
        <p:grpSpPr>
          <a:xfrm>
            <a:off x="9392911" y="6207927"/>
            <a:ext cx="2488502" cy="454909"/>
            <a:chOff x="9392911" y="6207927"/>
            <a:chExt cx="2488502" cy="454909"/>
          </a:xfrm>
        </p:grpSpPr>
        <p:pic>
          <p:nvPicPr>
            <p:cNvPr id="6" name="Picture 14" descr="A picture containing text, ax, wheel&#10;&#10;Description automatically generated">
              <a:extLst>
                <a:ext uri="{FF2B5EF4-FFF2-40B4-BE49-F238E27FC236}">
                  <a16:creationId xmlns:a16="http://schemas.microsoft.com/office/drawing/2014/main" id="{1FBC6E16-49CC-EB2E-7B9F-F72BC451FD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15">
              <a:extLst>
                <a:ext uri="{FF2B5EF4-FFF2-40B4-BE49-F238E27FC236}">
                  <a16:creationId xmlns:a16="http://schemas.microsoft.com/office/drawing/2014/main" id="{48A42DF9-8B33-6F80-1278-88A7E13F8E1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5475219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69C92-F17E-4E9D-8FF7-6539C7957DA7}"/>
              </a:ext>
            </a:extLst>
          </p:cNvPr>
          <p:cNvSpPr>
            <a:spLocks noGrp="1"/>
          </p:cNvSpPr>
          <p:nvPr>
            <p:ph type="title"/>
          </p:nvPr>
        </p:nvSpPr>
        <p:spPr/>
        <p:txBody>
          <a:bodyPr/>
          <a:lstStyle/>
          <a:p>
            <a:r>
              <a:rPr lang="en-US" dirty="0"/>
              <a:t>PARP Inhibitor Comparison: Target, Dose, AEs</a:t>
            </a:r>
          </a:p>
        </p:txBody>
      </p:sp>
      <p:sp>
        <p:nvSpPr>
          <p:cNvPr id="6" name="Text Box 15">
            <a:extLst>
              <a:ext uri="{FF2B5EF4-FFF2-40B4-BE49-F238E27FC236}">
                <a16:creationId xmlns:a16="http://schemas.microsoft.com/office/drawing/2014/main" id="{FCBC7A5B-3DFF-4522-8FCC-A48E0CCE81AB}"/>
              </a:ext>
            </a:extLst>
          </p:cNvPr>
          <p:cNvSpPr txBox="1">
            <a:spLocks noChangeArrowheads="1"/>
          </p:cNvSpPr>
          <p:nvPr/>
        </p:nvSpPr>
        <p:spPr bwMode="auto">
          <a:xfrm>
            <a:off x="393701" y="6369865"/>
            <a:ext cx="841227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rgbClr val="455560"/>
                </a:solidFill>
                <a:latin typeface="Calibri" panose="020F0502020204030204" pitchFamily="34" charset="0"/>
              </a:rPr>
              <a:t>1.</a:t>
            </a:r>
            <a:r>
              <a:rPr lang="es-ES" altLang="en-US" sz="1200" b="0" spc="-10" dirty="0">
                <a:solidFill>
                  <a:srgbClr val="455560"/>
                </a:solidFill>
                <a:latin typeface="Calibri" panose="020F0502020204030204" pitchFamily="34" charset="0"/>
              </a:rPr>
              <a:t> Olaparib PI. 2. </a:t>
            </a:r>
            <a:r>
              <a:rPr lang="en-US" altLang="en-US" sz="1200" b="0" spc="-10" dirty="0">
                <a:solidFill>
                  <a:srgbClr val="455560"/>
                </a:solidFill>
                <a:latin typeface="Calibri" panose="020F0502020204030204" pitchFamily="34" charset="0"/>
              </a:rPr>
              <a:t>Niraparib PI. 3.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Rucaparib PI.</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7" name="Table 6">
            <a:extLst>
              <a:ext uri="{FF2B5EF4-FFF2-40B4-BE49-F238E27FC236}">
                <a16:creationId xmlns:a16="http://schemas.microsoft.com/office/drawing/2014/main" id="{B01611BC-41C0-46D8-923E-2512822C4895}"/>
              </a:ext>
            </a:extLst>
          </p:cNvPr>
          <p:cNvGraphicFramePr>
            <a:graphicFrameLocks noGrp="1"/>
          </p:cNvGraphicFramePr>
          <p:nvPr/>
        </p:nvGraphicFramePr>
        <p:xfrm>
          <a:off x="714374" y="1600200"/>
          <a:ext cx="10763251" cy="3870900"/>
        </p:xfrm>
        <a:graphic>
          <a:graphicData uri="http://schemas.openxmlformats.org/drawingml/2006/table">
            <a:tbl>
              <a:tblPr firstRow="1" bandRow="1">
                <a:tableStyleId>{5C22544A-7EE6-4342-B048-85BDC9FD1C3A}</a:tableStyleId>
              </a:tblPr>
              <a:tblGrid>
                <a:gridCol w="2039444">
                  <a:extLst>
                    <a:ext uri="{9D8B030D-6E8A-4147-A177-3AD203B41FA5}">
                      <a16:colId xmlns:a16="http://schemas.microsoft.com/office/drawing/2014/main" val="20000"/>
                    </a:ext>
                  </a:extLst>
                </a:gridCol>
                <a:gridCol w="3499586">
                  <a:extLst>
                    <a:ext uri="{9D8B030D-6E8A-4147-A177-3AD203B41FA5}">
                      <a16:colId xmlns:a16="http://schemas.microsoft.com/office/drawing/2014/main" val="3628128221"/>
                    </a:ext>
                  </a:extLst>
                </a:gridCol>
                <a:gridCol w="3119236">
                  <a:extLst>
                    <a:ext uri="{9D8B030D-6E8A-4147-A177-3AD203B41FA5}">
                      <a16:colId xmlns:a16="http://schemas.microsoft.com/office/drawing/2014/main" val="20001"/>
                    </a:ext>
                  </a:extLst>
                </a:gridCol>
                <a:gridCol w="2104985">
                  <a:extLst>
                    <a:ext uri="{9D8B030D-6E8A-4147-A177-3AD203B41FA5}">
                      <a16:colId xmlns:a16="http://schemas.microsoft.com/office/drawing/2014/main" val="1590906305"/>
                    </a:ext>
                  </a:extLst>
                </a:gridCol>
              </a:tblGrid>
              <a:tr h="268911">
                <a:tc>
                  <a:txBody>
                    <a:bodyPr/>
                    <a:lstStyle/>
                    <a:p>
                      <a:r>
                        <a:rPr lang="en-US" sz="1600" dirty="0">
                          <a:latin typeface="Calibri" panose="020F0502020204030204" pitchFamily="34" charset="0"/>
                          <a:cs typeface="Calibri" panose="020F0502020204030204" pitchFamily="34" charset="0"/>
                        </a:rPr>
                        <a:t>Characteristic</a:t>
                      </a:r>
                    </a:p>
                  </a:txBody>
                  <a:tcPr marL="121881" marR="121881" marT="45714" marB="4571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cs typeface="Calibri" panose="020F0502020204030204" pitchFamily="34" charset="0"/>
                        </a:rPr>
                        <a:t>Olaparib</a:t>
                      </a:r>
                      <a:r>
                        <a:rPr lang="en-US" sz="1600" baseline="30000" dirty="0">
                          <a:latin typeface="Calibri" panose="020F0502020204030204" pitchFamily="34" charset="0"/>
                          <a:cs typeface="Calibri" panose="020F0502020204030204" pitchFamily="34" charset="0"/>
                        </a:rPr>
                        <a:t>1</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cs typeface="Calibri" panose="020F0502020204030204" pitchFamily="34" charset="0"/>
                        </a:rPr>
                        <a:t>Niraparib</a:t>
                      </a:r>
                      <a:r>
                        <a:rPr lang="en-US" sz="1600" baseline="30000" dirty="0">
                          <a:latin typeface="Calibri" panose="020F0502020204030204" pitchFamily="34" charset="0"/>
                          <a:cs typeface="Calibri" panose="020F0502020204030204" pitchFamily="34" charset="0"/>
                        </a:rPr>
                        <a:t>2</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cs typeface="Calibri" panose="020F0502020204030204" pitchFamily="34" charset="0"/>
                        </a:rPr>
                        <a:t>Rucaparib</a:t>
                      </a:r>
                      <a:r>
                        <a:rPr lang="en-US" sz="1600" baseline="30000" dirty="0">
                          <a:latin typeface="Calibri" panose="020F0502020204030204" pitchFamily="34" charset="0"/>
                          <a:cs typeface="Calibri" panose="020F0502020204030204" pitchFamily="34" charset="0"/>
                        </a:rPr>
                        <a:t>3</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151991">
                <a:tc>
                  <a:txBody>
                    <a:bodyPr/>
                    <a:lstStyle/>
                    <a:p>
                      <a:pPr algn="l"/>
                      <a:r>
                        <a:rPr lang="en-US" sz="1600" dirty="0">
                          <a:solidFill>
                            <a:schemeClr val="bg1"/>
                          </a:solidFill>
                          <a:latin typeface="Calibri" panose="020F0502020204030204" pitchFamily="34" charset="0"/>
                          <a:cs typeface="Calibri" panose="020F0502020204030204" pitchFamily="34" charset="0"/>
                        </a:rPr>
                        <a:t>Target</a:t>
                      </a:r>
                    </a:p>
                  </a:txBody>
                  <a:tcPr marL="121881" marR="121881" marT="45714" marB="45714"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PARP-1, -2, -3</a:t>
                      </a:r>
                    </a:p>
                  </a:txBody>
                  <a:tcPr marL="121881" marR="121881" marT="45714" marB="45714"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PARP-1, -2</a:t>
                      </a:r>
                    </a:p>
                  </a:txBody>
                  <a:tcPr marL="121881" marR="121881" marT="45714" marB="45714" anchor="ctr" anchorCtr="1">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PARP-1, -2, -3</a:t>
                      </a:r>
                    </a:p>
                  </a:txBody>
                  <a:tcPr marL="121881" marR="121881" marT="45714" marB="45714" anchor="ctr" anchorCtr="1">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151991">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bg1"/>
                          </a:solidFill>
                          <a:latin typeface="Calibri" panose="020F0502020204030204" pitchFamily="34" charset="0"/>
                          <a:cs typeface="Calibri" panose="020F0502020204030204" pitchFamily="34" charset="0"/>
                        </a:rPr>
                        <a:t>Dosage,</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bg1"/>
                          </a:solidFill>
                          <a:latin typeface="Calibri" panose="020F0502020204030204" pitchFamily="34" charset="0"/>
                          <a:cs typeface="Calibri" panose="020F0502020204030204" pitchFamily="34" charset="0"/>
                        </a:rPr>
                        <a:t>dose adjustment</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bg1"/>
                          </a:solidFill>
                          <a:latin typeface="Calibri" panose="020F0502020204030204" pitchFamily="34" charset="0"/>
                          <a:cs typeface="Calibri" panose="020F0502020204030204" pitchFamily="34" charset="0"/>
                        </a:rPr>
                        <a:t>300 mg BID,</a:t>
                      </a:r>
                    </a:p>
                    <a:p>
                      <a: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bg1"/>
                          </a:solidFill>
                          <a:latin typeface="Calibri" panose="020F0502020204030204" pitchFamily="34" charset="0"/>
                          <a:cs typeface="Calibri" panose="020F0502020204030204" pitchFamily="34" charset="0"/>
                        </a:rPr>
                        <a:t>CrCl 31-50 mL/min: 200 mg BID</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bg1"/>
                          </a:solidFill>
                          <a:latin typeface="Calibri" panose="020F0502020204030204" pitchFamily="34" charset="0"/>
                          <a:cs typeface="Calibri" panose="020F0502020204030204" pitchFamily="34" charset="0"/>
                        </a:rPr>
                        <a:t>300 mg/day,</a:t>
                      </a:r>
                    </a:p>
                    <a:p>
                      <a: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bg1"/>
                          </a:solidFill>
                          <a:latin typeface="Calibri" panose="020F0502020204030204" pitchFamily="34" charset="0"/>
                          <a:cs typeface="Calibri" panose="020F0502020204030204" pitchFamily="34" charset="0"/>
                        </a:rPr>
                        <a:t>Weight &lt;77 kg or BL platelet &lt;150,000/</a:t>
                      </a:r>
                      <a:r>
                        <a:rPr lang="el-GR" sz="1600" dirty="0">
                          <a:solidFill>
                            <a:schemeClr val="bg1"/>
                          </a:solidFill>
                          <a:latin typeface="Calibri" panose="020F0502020204030204" pitchFamily="34" charset="0"/>
                          <a:cs typeface="Calibri" panose="020F0502020204030204" pitchFamily="34" charset="0"/>
                        </a:rPr>
                        <a:t>μ</a:t>
                      </a:r>
                      <a:r>
                        <a:rPr lang="en-US" sz="1600" dirty="0">
                          <a:solidFill>
                            <a:schemeClr val="bg1"/>
                          </a:solidFill>
                          <a:latin typeface="Calibri" panose="020F0502020204030204" pitchFamily="34" charset="0"/>
                          <a:cs typeface="Calibri" panose="020F0502020204030204" pitchFamily="34" charset="0"/>
                        </a:rPr>
                        <a:t>L: 200 mg/day</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indent="0" algn="ctr">
                        <a:buFont typeface="Arial" panose="020B0604020202020204" pitchFamily="34" charset="0"/>
                        <a:buNone/>
                      </a:pPr>
                      <a:r>
                        <a:rPr lang="en-US" sz="1600" dirty="0">
                          <a:solidFill>
                            <a:schemeClr val="bg1"/>
                          </a:solidFill>
                          <a:latin typeface="Calibri" panose="020F0502020204030204" pitchFamily="34" charset="0"/>
                          <a:cs typeface="Calibri" panose="020F0502020204030204" pitchFamily="34" charset="0"/>
                        </a:rPr>
                        <a:t>600 mg BID,</a:t>
                      </a:r>
                    </a:p>
                    <a:p>
                      <a:pPr marL="0" indent="0" algn="ctr">
                        <a:buFont typeface="Arial" panose="020B0604020202020204" pitchFamily="34" charset="0"/>
                        <a:buNone/>
                      </a:pPr>
                      <a:r>
                        <a:rPr lang="en-US" sz="1600" dirty="0">
                          <a:solidFill>
                            <a:schemeClr val="bg1"/>
                          </a:solidFill>
                          <a:latin typeface="Calibri" panose="020F0502020204030204" pitchFamily="34" charset="0"/>
                          <a:cs typeface="Calibri" panose="020F0502020204030204" pitchFamily="34" charset="0"/>
                        </a:rPr>
                        <a:t>No dose adjustments</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6"/>
                  </a:ext>
                </a:extLst>
              </a:tr>
              <a:tr h="0">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bg1"/>
                          </a:solidFill>
                          <a:latin typeface="Calibri" panose="020F0502020204030204" pitchFamily="34" charset="0"/>
                          <a:cs typeface="Calibri" panose="020F0502020204030204" pitchFamily="34" charset="0"/>
                        </a:rPr>
                        <a:t>AEs,</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bg1"/>
                          </a:solidFill>
                          <a:latin typeface="Calibri" panose="020F0502020204030204" pitchFamily="34" charset="0"/>
                          <a:cs typeface="Calibri" panose="020F0502020204030204" pitchFamily="34" charset="0"/>
                        </a:rPr>
                        <a:t>class specific</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dirty="0">
                        <a:solidFill>
                          <a:schemeClr val="bg1"/>
                        </a:solidFill>
                        <a:latin typeface="Calibri" panose="020F0502020204030204" pitchFamily="34" charset="0"/>
                        <a:cs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dirty="0">
                        <a:solidFill>
                          <a:schemeClr val="bg1"/>
                        </a:solidFill>
                        <a:latin typeface="Calibri" panose="020F0502020204030204" pitchFamily="34" charset="0"/>
                        <a:cs typeface="Calibri" panose="020F0502020204030204" pitchFamily="34" charset="0"/>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dirty="0">
                        <a:solidFill>
                          <a:schemeClr val="bg1"/>
                        </a:solidFill>
                        <a:latin typeface="Calibri" panose="020F0502020204030204" pitchFamily="34" charset="0"/>
                        <a:cs typeface="Calibri" panose="020F0502020204030204" pitchFamily="34" charset="0"/>
                      </a:endParaRP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bg1"/>
                          </a:solidFill>
                          <a:latin typeface="Calibri" panose="020F0502020204030204" pitchFamily="34" charset="0"/>
                          <a:cs typeface="Calibri" panose="020F0502020204030204" pitchFamily="34" charset="0"/>
                        </a:rPr>
                        <a:t>Nausea, vomiting, diarrhea, fatigue, </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bone marrow suppression, </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secondary malignancy</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dirty="0">
                        <a:solidFill>
                          <a:schemeClr val="bg1"/>
                        </a:solidFill>
                        <a:latin typeface="Calibri" panose="020F0502020204030204" pitchFamily="34" charset="0"/>
                        <a:cs typeface="Calibri" panose="020F0502020204030204" pitchFamily="34" charset="0"/>
                      </a:endParaRPr>
                    </a:p>
                    <a:p>
                      <a: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bg1"/>
                          </a:solidFill>
                          <a:latin typeface="Calibri" panose="020F0502020204030204" pitchFamily="34" charset="0"/>
                          <a:cs typeface="Calibri" panose="020F0502020204030204" pitchFamily="34" charset="0"/>
                        </a:rPr>
                        <a:t>Nausea, vomiting, diarrhea, fatigue, bone marrow suppression, secondary malignancy</a:t>
                      </a:r>
                    </a:p>
                    <a:p>
                      <a: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bg1"/>
                          </a:solidFill>
                          <a:latin typeface="Calibri" panose="020F0502020204030204" pitchFamily="34" charset="0"/>
                          <a:cs typeface="Calibri" panose="020F0502020204030204" pitchFamily="34" charset="0"/>
                        </a:rPr>
                        <a:t>Insomnia, hypertension</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indent="0" algn="ctr">
                        <a:buFont typeface="Arial" panose="020B0604020202020204" pitchFamily="34" charset="0"/>
                        <a:buNone/>
                      </a:pPr>
                      <a:r>
                        <a:rPr lang="en-US" sz="1600" dirty="0">
                          <a:solidFill>
                            <a:schemeClr val="bg1"/>
                          </a:solidFill>
                          <a:latin typeface="Calibri" panose="020F0502020204030204" pitchFamily="34" charset="0"/>
                          <a:cs typeface="Calibri" panose="020F0502020204030204" pitchFamily="34" charset="0"/>
                        </a:rPr>
                        <a:t>Nausea, vomiting, diarrhea, fatigue, bone marrow suppression, secondary malignancy</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04800897"/>
                  </a:ext>
                </a:extLst>
              </a:tr>
              <a:tr h="182874">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bg1"/>
                          </a:solidFill>
                          <a:latin typeface="Calibri" panose="020F0502020204030204" pitchFamily="34" charset="0"/>
                          <a:cs typeface="Calibri" panose="020F0502020204030204" pitchFamily="34" charset="0"/>
                        </a:rPr>
                        <a:t>Unique</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bg1"/>
                          </a:solidFill>
                          <a:latin typeface="Calibri" panose="020F0502020204030204" pitchFamily="34" charset="0"/>
                          <a:cs typeface="Calibri" panose="020F0502020204030204" pitchFamily="34" charset="0"/>
                        </a:rPr>
                        <a:t>Asymptomatic serum creatinine elevation, hypomagnesemia, pneumonitis</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dirty="0">
                        <a:solidFill>
                          <a:schemeClr val="bg1"/>
                        </a:solidFill>
                        <a:latin typeface="Calibri" panose="020F0502020204030204" pitchFamily="34" charset="0"/>
                        <a:cs typeface="Calibri" panose="020F0502020204030204" pitchFamily="34" charset="0"/>
                      </a:endParaRP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solidFill>
                            <a:schemeClr val="bg1"/>
                          </a:solidFill>
                          <a:latin typeface="Calibri" panose="020F0502020204030204" pitchFamily="34" charset="0"/>
                          <a:cs typeface="Calibri" panose="020F0502020204030204" pitchFamily="34" charset="0"/>
                        </a:rPr>
                        <a:t>Asymptomatic serum creatinine elevation, transaminitis, GERD, dysgeusia, rash</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95966127"/>
                  </a:ext>
                </a:extLst>
              </a:tr>
            </a:tbl>
          </a:graphicData>
        </a:graphic>
      </p:graphicFrame>
      <p:grpSp>
        <p:nvGrpSpPr>
          <p:cNvPr id="8" name="Group 7">
            <a:extLst>
              <a:ext uri="{FF2B5EF4-FFF2-40B4-BE49-F238E27FC236}">
                <a16:creationId xmlns:a16="http://schemas.microsoft.com/office/drawing/2014/main" id="{8EFA7175-C29D-414F-B58D-19097B7FF6CB}"/>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24AAFB52-D4B2-48C0-BEB4-AAD6E3F331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E09DD8FC-C562-49BE-99F6-149F7D3008C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291290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CB8EA7F-C8BC-493B-B28B-D2ECF609B322}"/>
              </a:ext>
            </a:extLst>
          </p:cNvPr>
          <p:cNvSpPr>
            <a:spLocks noGrp="1"/>
          </p:cNvSpPr>
          <p:nvPr>
            <p:ph type="title"/>
          </p:nvPr>
        </p:nvSpPr>
        <p:spPr>
          <a:xfrm>
            <a:off x="320512" y="208834"/>
            <a:ext cx="12009747" cy="1103313"/>
          </a:xfrm>
        </p:spPr>
        <p:txBody>
          <a:bodyPr/>
          <a:lstStyle/>
          <a:p>
            <a:r>
              <a:rPr lang="en-US" dirty="0"/>
              <a:t>Dosing, Schedule, and Drug Interactions for PARP Inhibitors</a:t>
            </a:r>
          </a:p>
        </p:txBody>
      </p:sp>
      <p:graphicFrame>
        <p:nvGraphicFramePr>
          <p:cNvPr id="6" name="Group 155">
            <a:extLst>
              <a:ext uri="{FF2B5EF4-FFF2-40B4-BE49-F238E27FC236}">
                <a16:creationId xmlns:a16="http://schemas.microsoft.com/office/drawing/2014/main" id="{219B5D9F-32EE-4F9A-8FA6-CA19C66870AF}"/>
              </a:ext>
            </a:extLst>
          </p:cNvPr>
          <p:cNvGraphicFramePr>
            <a:graphicFrameLocks/>
          </p:cNvGraphicFramePr>
          <p:nvPr>
            <p:extLst>
              <p:ext uri="{D42A27DB-BD31-4B8C-83A1-F6EECF244321}">
                <p14:modId xmlns:p14="http://schemas.microsoft.com/office/powerpoint/2010/main" val="536400834"/>
              </p:ext>
            </p:extLst>
          </p:nvPr>
        </p:nvGraphicFramePr>
        <p:xfrm>
          <a:off x="723900" y="1312147"/>
          <a:ext cx="10744200" cy="2713152"/>
        </p:xfrm>
        <a:graphic>
          <a:graphicData uri="http://schemas.openxmlformats.org/drawingml/2006/table">
            <a:tbl>
              <a:tblPr/>
              <a:tblGrid>
                <a:gridCol w="2247273">
                  <a:extLst>
                    <a:ext uri="{9D8B030D-6E8A-4147-A177-3AD203B41FA5}">
                      <a16:colId xmlns:a16="http://schemas.microsoft.com/office/drawing/2014/main" val="20000"/>
                    </a:ext>
                  </a:extLst>
                </a:gridCol>
                <a:gridCol w="3256290">
                  <a:extLst>
                    <a:ext uri="{9D8B030D-6E8A-4147-A177-3AD203B41FA5}">
                      <a16:colId xmlns:a16="http://schemas.microsoft.com/office/drawing/2014/main" val="227062897"/>
                    </a:ext>
                  </a:extLst>
                </a:gridCol>
                <a:gridCol w="1720984">
                  <a:extLst>
                    <a:ext uri="{9D8B030D-6E8A-4147-A177-3AD203B41FA5}">
                      <a16:colId xmlns:a16="http://schemas.microsoft.com/office/drawing/2014/main" val="2661788685"/>
                    </a:ext>
                  </a:extLst>
                </a:gridCol>
                <a:gridCol w="3519653">
                  <a:extLst>
                    <a:ext uri="{9D8B030D-6E8A-4147-A177-3AD203B41FA5}">
                      <a16:colId xmlns:a16="http://schemas.microsoft.com/office/drawing/2014/main" val="4009246043"/>
                    </a:ext>
                  </a:extLst>
                </a:gridCol>
              </a:tblGrid>
              <a:tr h="1290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Agent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Dosing</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Tablet Strength</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Pill Size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99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Olaparib</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Starting dose: 300 mg BID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First reduction: 250 mg BID</a:t>
                      </a:r>
                      <a:br>
                        <a:rPr kumimoji="0" lang="en-US" sz="1400" b="0" i="0" u="none" strike="noStrike" cap="none" normalizeH="0" baseline="0" dirty="0">
                          <a:ln>
                            <a:noFill/>
                          </a:ln>
                          <a:solidFill>
                            <a:schemeClr val="bg1"/>
                          </a:solidFill>
                          <a:effectLst/>
                          <a:latin typeface="Calibri" panose="020F0502020204030204" pitchFamily="34" charset="0"/>
                        </a:rPr>
                      </a:br>
                      <a:r>
                        <a:rPr kumimoji="0" lang="en-US" sz="1400" b="0" i="0" u="none" strike="noStrike" cap="none" normalizeH="0" baseline="0" dirty="0">
                          <a:ln>
                            <a:noFill/>
                          </a:ln>
                          <a:solidFill>
                            <a:schemeClr val="bg1"/>
                          </a:solidFill>
                          <a:effectLst/>
                          <a:latin typeface="Calibri" panose="020F0502020204030204" pitchFamily="34" charset="0"/>
                        </a:rPr>
                        <a:t>Second reduction: 200 mg BID</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150 mg Tablets</a:t>
                      </a:r>
                      <a:br>
                        <a:rPr kumimoji="0" lang="en-US" sz="1400" b="0" i="0" u="none" strike="noStrike" cap="none" normalizeH="0" baseline="0" dirty="0">
                          <a:ln>
                            <a:noFill/>
                          </a:ln>
                          <a:solidFill>
                            <a:schemeClr val="bg1"/>
                          </a:solidFill>
                          <a:effectLst/>
                          <a:latin typeface="Calibri" panose="020F0502020204030204" pitchFamily="34" charset="0"/>
                        </a:rPr>
                      </a:br>
                      <a:r>
                        <a:rPr kumimoji="0" lang="en-US" sz="1400" b="0" i="0" u="none" strike="noStrike" cap="none" normalizeH="0" baseline="0" dirty="0">
                          <a:ln>
                            <a:noFill/>
                          </a:ln>
                          <a:solidFill>
                            <a:schemeClr val="bg1"/>
                          </a:solidFill>
                          <a:effectLst/>
                          <a:latin typeface="Calibri" panose="020F0502020204030204" pitchFamily="34" charset="0"/>
                        </a:rPr>
                        <a:t>100 mg Tablets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14 mm</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9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Niraparib</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Starting dose: 300 mg QD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First reduction: 200 mg QD</a:t>
                      </a:r>
                      <a:br>
                        <a:rPr kumimoji="0" lang="en-US" sz="1400" b="0" i="0" u="none" strike="noStrike" cap="none" normalizeH="0" baseline="0" dirty="0">
                          <a:ln>
                            <a:noFill/>
                          </a:ln>
                          <a:solidFill>
                            <a:schemeClr val="bg1"/>
                          </a:solidFill>
                          <a:effectLst/>
                          <a:latin typeface="Calibri" panose="020F0502020204030204" pitchFamily="34" charset="0"/>
                        </a:rPr>
                      </a:br>
                      <a:r>
                        <a:rPr kumimoji="0" lang="en-US" sz="1400" b="0" i="0" u="none" strike="noStrike" cap="none" normalizeH="0" baseline="0" dirty="0">
                          <a:ln>
                            <a:noFill/>
                          </a:ln>
                          <a:solidFill>
                            <a:schemeClr val="bg1"/>
                          </a:solidFill>
                          <a:effectLst/>
                          <a:latin typeface="Calibri" panose="020F0502020204030204" pitchFamily="34" charset="0"/>
                        </a:rPr>
                        <a:t>Second reduction: 100 mg QD</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100 mg Capsules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22 mm</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98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Rucaparib</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Starting dose: 600 mg BID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First reduction: 500 mg BID</a:t>
                      </a:r>
                      <a:br>
                        <a:rPr kumimoji="0" lang="en-US" sz="1400" b="0" i="0" u="none" strike="noStrike" cap="none" normalizeH="0" baseline="0" dirty="0">
                          <a:ln>
                            <a:noFill/>
                          </a:ln>
                          <a:solidFill>
                            <a:schemeClr val="bg1"/>
                          </a:solidFill>
                          <a:effectLst/>
                          <a:latin typeface="Calibri" panose="020F0502020204030204" pitchFamily="34" charset="0"/>
                        </a:rPr>
                      </a:br>
                      <a:r>
                        <a:rPr kumimoji="0" lang="en-US" sz="1400" b="0" i="0" u="none" strike="noStrike" cap="none" normalizeH="0" baseline="0" dirty="0">
                          <a:ln>
                            <a:noFill/>
                          </a:ln>
                          <a:solidFill>
                            <a:schemeClr val="bg1"/>
                          </a:solidFill>
                          <a:effectLst/>
                          <a:latin typeface="Calibri" panose="020F0502020204030204" pitchFamily="34" charset="0"/>
                        </a:rPr>
                        <a:t>Second reduction: 400 mg BID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Third reduction: 300 mg BID</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300 mg Tablets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250 mg Tablets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200 mg Tablets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16 mm</a:t>
                      </a:r>
                      <a:br>
                        <a:rPr kumimoji="0" lang="en-US" sz="1400" b="0" i="0" u="none" strike="noStrike" cap="none" normalizeH="0" baseline="0" dirty="0">
                          <a:ln>
                            <a:noFill/>
                          </a:ln>
                          <a:solidFill>
                            <a:schemeClr val="bg1"/>
                          </a:solidFill>
                          <a:effectLst/>
                          <a:latin typeface="Calibri" panose="020F0502020204030204" pitchFamily="34" charset="0"/>
                        </a:rPr>
                      </a:br>
                      <a:r>
                        <a:rPr kumimoji="0" lang="en-US" sz="1400" b="0" i="0" u="none" strike="noStrike" cap="none" normalizeH="0" baseline="0" dirty="0">
                          <a:ln>
                            <a:noFill/>
                          </a:ln>
                          <a:solidFill>
                            <a:schemeClr val="bg1"/>
                          </a:solidFill>
                          <a:effectLst/>
                          <a:latin typeface="Calibri" panose="020F0502020204030204" pitchFamily="34" charset="0"/>
                        </a:rPr>
                        <a:t>15 mm</a:t>
                      </a:r>
                      <a:br>
                        <a:rPr kumimoji="0" lang="en-US" sz="1400" b="0" i="0" u="none" strike="noStrike" cap="none" normalizeH="0" baseline="0" dirty="0">
                          <a:ln>
                            <a:noFill/>
                          </a:ln>
                          <a:solidFill>
                            <a:schemeClr val="bg1"/>
                          </a:solidFill>
                          <a:effectLst/>
                          <a:latin typeface="Calibri" panose="020F0502020204030204" pitchFamily="34" charset="0"/>
                        </a:rPr>
                      </a:br>
                      <a:r>
                        <a:rPr kumimoji="0" lang="en-US" sz="1400" b="0" i="0" u="none" strike="noStrike" cap="none" normalizeH="0" baseline="0" dirty="0">
                          <a:ln>
                            <a:noFill/>
                          </a:ln>
                          <a:solidFill>
                            <a:schemeClr val="bg1"/>
                          </a:solidFill>
                          <a:effectLst/>
                          <a:latin typeface="Calibri" panose="020F0502020204030204" pitchFamily="34" charset="0"/>
                        </a:rPr>
                        <a:t>11 mm</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8" name="TextBox 7">
            <a:extLst>
              <a:ext uri="{FF2B5EF4-FFF2-40B4-BE49-F238E27FC236}">
                <a16:creationId xmlns:a16="http://schemas.microsoft.com/office/drawing/2014/main" id="{26914655-766F-4E8B-BA67-F870D87E5DFA}"/>
              </a:ext>
            </a:extLst>
          </p:cNvPr>
          <p:cNvSpPr txBox="1"/>
          <p:nvPr/>
        </p:nvSpPr>
        <p:spPr bwMode="auto">
          <a:xfrm>
            <a:off x="433387" y="6397266"/>
            <a:ext cx="51240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b" anchorCtr="0">
            <a:spAutoFit/>
          </a:bodyPr>
          <a:lstStyle/>
          <a:p>
            <a:pPr algn="l">
              <a:lnSpc>
                <a:spcPct val="100000"/>
              </a:lnSpc>
              <a:spcAft>
                <a:spcPct val="0"/>
              </a:spcAft>
              <a:buClrTx/>
              <a:buFontTx/>
              <a:buNone/>
            </a:pPr>
            <a:r>
              <a:rPr lang="en-US" sz="1000" b="0" dirty="0">
                <a:solidFill>
                  <a:schemeClr val="bg2"/>
                </a:solidFill>
                <a:latin typeface="Calibri" panose="020F0502020204030204" pitchFamily="34" charset="0"/>
              </a:rPr>
              <a:t>Olaparib PI. Niraparib PI. Rucaparib PI. dailymed.nlm.nih.gov</a:t>
            </a:r>
          </a:p>
        </p:txBody>
      </p:sp>
      <p:graphicFrame>
        <p:nvGraphicFramePr>
          <p:cNvPr id="10" name="Group 155">
            <a:extLst>
              <a:ext uri="{FF2B5EF4-FFF2-40B4-BE49-F238E27FC236}">
                <a16:creationId xmlns:a16="http://schemas.microsoft.com/office/drawing/2014/main" id="{AEF6A23F-5A8A-46FF-B0C4-AD2D7C10E311}"/>
              </a:ext>
            </a:extLst>
          </p:cNvPr>
          <p:cNvGraphicFramePr>
            <a:graphicFrameLocks/>
          </p:cNvGraphicFramePr>
          <p:nvPr>
            <p:extLst>
              <p:ext uri="{D42A27DB-BD31-4B8C-83A1-F6EECF244321}">
                <p14:modId xmlns:p14="http://schemas.microsoft.com/office/powerpoint/2010/main" val="400710521"/>
              </p:ext>
            </p:extLst>
          </p:nvPr>
        </p:nvGraphicFramePr>
        <p:xfrm>
          <a:off x="723900" y="4025299"/>
          <a:ext cx="10744201" cy="2073072"/>
        </p:xfrm>
        <a:graphic>
          <a:graphicData uri="http://schemas.openxmlformats.org/drawingml/2006/table">
            <a:tbl>
              <a:tblPr/>
              <a:tblGrid>
                <a:gridCol w="2247274">
                  <a:extLst>
                    <a:ext uri="{9D8B030D-6E8A-4147-A177-3AD203B41FA5}">
                      <a16:colId xmlns:a16="http://schemas.microsoft.com/office/drawing/2014/main" val="20000"/>
                    </a:ext>
                  </a:extLst>
                </a:gridCol>
                <a:gridCol w="3244339">
                  <a:extLst>
                    <a:ext uri="{9D8B030D-6E8A-4147-A177-3AD203B41FA5}">
                      <a16:colId xmlns:a16="http://schemas.microsoft.com/office/drawing/2014/main" val="227062897"/>
                    </a:ext>
                  </a:extLst>
                </a:gridCol>
                <a:gridCol w="1691105">
                  <a:extLst>
                    <a:ext uri="{9D8B030D-6E8A-4147-A177-3AD203B41FA5}">
                      <a16:colId xmlns:a16="http://schemas.microsoft.com/office/drawing/2014/main" val="2661788685"/>
                    </a:ext>
                  </a:extLst>
                </a:gridCol>
                <a:gridCol w="3561483">
                  <a:extLst>
                    <a:ext uri="{9D8B030D-6E8A-4147-A177-3AD203B41FA5}">
                      <a16:colId xmlns:a16="http://schemas.microsoft.com/office/drawing/2014/main" val="4009246043"/>
                    </a:ext>
                  </a:extLst>
                </a:gridCol>
              </a:tblGrid>
              <a:tr h="3015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Agent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Metabolism</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Avoid</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Caution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4306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Olaparib</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Substrate: CYP3A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Strong/moderate CYP3A4 inducers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Strong/moderate CYP3A4 inhibitors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Strong inhibitor: 100 mg BID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Moderate inhibitor: 150 mg BID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183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Niraparib</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Substrate: carboxylesterases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5238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Rucaparib</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Substrate: CYP2D6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Inhibits: CYP2C9, CYP2C19, CYP1A2, CYP3A4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Caution with substrates of CY2C9 (such as warfarin) and other inhibited enzymes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grpSp>
        <p:nvGrpSpPr>
          <p:cNvPr id="12" name="Group 11">
            <a:extLst>
              <a:ext uri="{FF2B5EF4-FFF2-40B4-BE49-F238E27FC236}">
                <a16:creationId xmlns:a16="http://schemas.microsoft.com/office/drawing/2014/main" id="{3EB9D20B-CE06-49B4-8460-ECB9DBB4B240}"/>
              </a:ext>
            </a:extLst>
          </p:cNvPr>
          <p:cNvGrpSpPr/>
          <p:nvPr/>
        </p:nvGrpSpPr>
        <p:grpSpPr>
          <a:xfrm>
            <a:off x="9392911" y="6207927"/>
            <a:ext cx="2488502" cy="454909"/>
            <a:chOff x="9392911" y="6207927"/>
            <a:chExt cx="2488502" cy="454909"/>
          </a:xfrm>
        </p:grpSpPr>
        <p:pic>
          <p:nvPicPr>
            <p:cNvPr id="13" name="Picture 12" descr="A picture containing text, ax, wheel&#10;&#10;Description automatically generated">
              <a:extLst>
                <a:ext uri="{FF2B5EF4-FFF2-40B4-BE49-F238E27FC236}">
                  <a16:creationId xmlns:a16="http://schemas.microsoft.com/office/drawing/2014/main" id="{58ACFD95-2D29-4A73-8F72-39ED60A3A4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 name="Rectangle 13">
              <a:extLst>
                <a:ext uri="{FF2B5EF4-FFF2-40B4-BE49-F238E27FC236}">
                  <a16:creationId xmlns:a16="http://schemas.microsoft.com/office/drawing/2014/main" id="{05F2A07B-AAB4-4852-B83D-1BADAF10EB7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37787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4675" y="409734"/>
            <a:ext cx="10872444" cy="1103313"/>
          </a:xfrm>
        </p:spPr>
        <p:txBody>
          <a:bodyPr/>
          <a:lstStyle/>
          <a:p>
            <a:r>
              <a:rPr lang="en-US" dirty="0"/>
              <a:t>Managing Costs for PARP Inhibitors</a:t>
            </a:r>
          </a:p>
        </p:txBody>
      </p:sp>
      <p:sp>
        <p:nvSpPr>
          <p:cNvPr id="3" name="Content Placeholder 2"/>
          <p:cNvSpPr>
            <a:spLocks noGrp="1"/>
          </p:cNvSpPr>
          <p:nvPr>
            <p:ph idx="1"/>
          </p:nvPr>
        </p:nvSpPr>
        <p:spPr>
          <a:xfrm>
            <a:off x="604675" y="1512785"/>
            <a:ext cx="10656286" cy="4650686"/>
          </a:xfrm>
        </p:spPr>
        <p:txBody>
          <a:bodyPr/>
          <a:lstStyle/>
          <a:p>
            <a:r>
              <a:rPr lang="en-US" dirty="0"/>
              <a:t>Private foundations that provide medication assistance programs for ovarian cancer patients</a:t>
            </a:r>
          </a:p>
          <a:p>
            <a:r>
              <a:rPr lang="en-US" dirty="0"/>
              <a:t>Manufacturer-sponsored patient assistance programs </a:t>
            </a:r>
          </a:p>
          <a:p>
            <a:r>
              <a:rPr lang="en-US" dirty="0"/>
              <a:t>In-house specialty pharmacy assistance grants</a:t>
            </a:r>
          </a:p>
          <a:p>
            <a:r>
              <a:rPr lang="en-US" dirty="0"/>
              <a:t>Utilize pharmacy technicians to help with prior authorizations and obtaining assistance funds </a:t>
            </a:r>
          </a:p>
          <a:p>
            <a:r>
              <a:rPr lang="en-US" dirty="0"/>
              <a:t>If none of the above help reduce costs, can try switching PARP inhibitors or consider clinical trial with PARP</a:t>
            </a:r>
          </a:p>
        </p:txBody>
      </p:sp>
      <p:grpSp>
        <p:nvGrpSpPr>
          <p:cNvPr id="5" name="Group 4">
            <a:extLst>
              <a:ext uri="{FF2B5EF4-FFF2-40B4-BE49-F238E27FC236}">
                <a16:creationId xmlns:a16="http://schemas.microsoft.com/office/drawing/2014/main" id="{D68A007C-70B8-4876-B2BC-FEF695C04B82}"/>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2C307402-71C5-456B-B9B6-83AEBB6898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6">
              <a:extLst>
                <a:ext uri="{FF2B5EF4-FFF2-40B4-BE49-F238E27FC236}">
                  <a16:creationId xmlns:a16="http://schemas.microsoft.com/office/drawing/2014/main" id="{7A00DA4D-5D47-4D8F-9B22-E78EA263D45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883776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76450F-7CC2-4BCC-92D1-85643DCB45A1}"/>
              </a:ext>
            </a:extLst>
          </p:cNvPr>
          <p:cNvSpPr>
            <a:spLocks noGrp="1"/>
          </p:cNvSpPr>
          <p:nvPr>
            <p:ph type="title"/>
          </p:nvPr>
        </p:nvSpPr>
        <p:spPr/>
        <p:txBody>
          <a:bodyPr/>
          <a:lstStyle/>
          <a:p>
            <a:r>
              <a:rPr lang="en-US" dirty="0"/>
              <a:t>Ongoing Studies of Interest in Ovarian Cancer</a:t>
            </a:r>
          </a:p>
        </p:txBody>
      </p:sp>
    </p:spTree>
    <p:extLst>
      <p:ext uri="{BB962C8B-B14F-4D97-AF65-F5344CB8AC3E}">
        <p14:creationId xmlns:p14="http://schemas.microsoft.com/office/powerpoint/2010/main" val="24761695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F55E8047-9BEB-43B8-A891-626D9046B68C}"/>
              </a:ext>
            </a:extLst>
          </p:cNvPr>
          <p:cNvGraphicFramePr>
            <a:graphicFrameLocks noGrp="1"/>
          </p:cNvGraphicFramePr>
          <p:nvPr>
            <p:extLst>
              <p:ext uri="{D42A27DB-BD31-4B8C-83A1-F6EECF244321}">
                <p14:modId xmlns:p14="http://schemas.microsoft.com/office/powerpoint/2010/main" val="2204182417"/>
              </p:ext>
            </p:extLst>
          </p:nvPr>
        </p:nvGraphicFramePr>
        <p:xfrm>
          <a:off x="719138" y="1600200"/>
          <a:ext cx="10763065" cy="3840396"/>
        </p:xfrm>
        <a:graphic>
          <a:graphicData uri="http://schemas.openxmlformats.org/drawingml/2006/table">
            <a:tbl>
              <a:tblPr firstRow="1" bandRow="1">
                <a:tableStyleId>{5C22544A-7EE6-4342-B048-85BDC9FD1C3A}</a:tableStyleId>
              </a:tblPr>
              <a:tblGrid>
                <a:gridCol w="3784282">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1188720">
                  <a:extLst>
                    <a:ext uri="{9D8B030D-6E8A-4147-A177-3AD203B41FA5}">
                      <a16:colId xmlns:a16="http://schemas.microsoft.com/office/drawing/2014/main" val="3886737962"/>
                    </a:ext>
                  </a:extLst>
                </a:gridCol>
                <a:gridCol w="2441366">
                  <a:extLst>
                    <a:ext uri="{9D8B030D-6E8A-4147-A177-3AD203B41FA5}">
                      <a16:colId xmlns:a16="http://schemas.microsoft.com/office/drawing/2014/main" val="1603609942"/>
                    </a:ext>
                  </a:extLst>
                </a:gridCol>
                <a:gridCol w="2662897">
                  <a:extLst>
                    <a:ext uri="{9D8B030D-6E8A-4147-A177-3AD203B41FA5}">
                      <a16:colId xmlns:a16="http://schemas.microsoft.com/office/drawing/2014/main" val="2113383888"/>
                    </a:ext>
                  </a:extLst>
                </a:gridCol>
              </a:tblGrid>
              <a:tr h="0">
                <a:tc>
                  <a:txBody>
                    <a:bodyPr/>
                    <a:lstStyle/>
                    <a:p>
                      <a:r>
                        <a:rPr lang="en-US" sz="1400" dirty="0">
                          <a:latin typeface="Calibri" panose="020F0502020204030204" pitchFamily="34" charset="0"/>
                          <a:cs typeface="Calibri" panose="020F0502020204030204" pitchFamily="34" charset="0"/>
                        </a:rPr>
                        <a:t>Agent/Study</a:t>
                      </a:r>
                    </a:p>
                  </a:txBody>
                  <a:tcPr marL="121881" marR="121881" marT="45714" marB="45714"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GB" sz="1400" dirty="0">
                          <a:latin typeface="Calibri" panose="020F0502020204030204" pitchFamily="34" charset="0"/>
                          <a:cs typeface="Calibri" panose="020F0502020204030204" pitchFamily="34" charset="0"/>
                        </a:rPr>
                        <a:t>N</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GB" sz="1400" dirty="0">
                          <a:latin typeface="Calibri" panose="020F0502020204030204" pitchFamily="34" charset="0"/>
                          <a:cs typeface="Calibri" panose="020F0502020204030204" pitchFamily="34" charset="0"/>
                        </a:rPr>
                        <a:t>Trial Status</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p>
                      <a:pPr algn="ctr"/>
                      <a:r>
                        <a:rPr lang="en-US" sz="1400" b="1" dirty="0">
                          <a:solidFill>
                            <a:schemeClr val="tx1"/>
                          </a:solidFill>
                          <a:latin typeface="Calibri" panose="020F0502020204030204" pitchFamily="34" charset="0"/>
                          <a:cs typeface="Calibri" panose="020F0502020204030204" pitchFamily="34" charset="0"/>
                        </a:rPr>
                        <a:t>Primary Endpoint(s)</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0"/>
                  </a:ext>
                </a:extLst>
              </a:tr>
              <a:tr h="513609">
                <a:tc>
                  <a:txBody>
                    <a:bodyPr/>
                    <a:lstStyle/>
                    <a:p>
                      <a:pPr marL="0" marR="0" lvl="0" indent="0" algn="l" defTabSz="914377" rtl="0" eaLnBrk="1" fontAlgn="base" latinLnBrk="0" hangingPunct="1">
                        <a:lnSpc>
                          <a:spcPct val="100000"/>
                        </a:lnSpc>
                        <a:spcBef>
                          <a:spcPct val="0"/>
                        </a:spcBef>
                        <a:spcAft>
                          <a:spcPct val="0"/>
                        </a:spcAft>
                        <a:buClrTx/>
                        <a:buSzTx/>
                        <a:buFont typeface="Arial"/>
                        <a:buNone/>
                        <a:tabLst/>
                        <a:defRPr/>
                      </a:pPr>
                      <a:r>
                        <a:rPr kumimoji="0" lang="en-GB"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Phase III SORAYA: Mirvetuximab soravtansine in platinum-resistant </a:t>
                      </a:r>
                      <a:r>
                        <a:rPr kumimoji="0" lang="en-GB" alt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OC with </a:t>
                      </a: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high FR</a:t>
                      </a:r>
                      <a:r>
                        <a:rPr kumimoji="0" lang="el-GR"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α</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by IHC*</a:t>
                      </a:r>
                      <a:r>
                        <a:rPr kumimoji="0" lang="en-GB" altLang="en-US" sz="14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1,2</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377" rtl="0" eaLnBrk="1" fontAlgn="base" latinLnBrk="0" hangingPunct="1">
                        <a:lnSpc>
                          <a:spcPct val="100000"/>
                        </a:lnSpc>
                        <a:spcBef>
                          <a:spcPct val="0"/>
                        </a:spcBef>
                        <a:spcAft>
                          <a:spcPct val="0"/>
                        </a:spcAft>
                        <a:buClrTx/>
                        <a:buSzTx/>
                        <a:buFont typeface="Arial"/>
                        <a:buNone/>
                        <a:tabLst/>
                        <a:defRPr/>
                      </a:pPr>
                      <a:r>
                        <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pitchFamily="-105" charset="-128"/>
                          <a:cs typeface="Calibri" panose="020F0502020204030204" pitchFamily="34" charset="0"/>
                          <a:sym typeface="Symbol" pitchFamily="18" charset="2"/>
                        </a:rPr>
                        <a:t>105</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377" rtl="0" eaLnBrk="1" fontAlgn="base" latinLnBrk="0" hangingPunct="1">
                        <a:lnSpc>
                          <a:spcPct val="100000"/>
                        </a:lnSpc>
                        <a:spcBef>
                          <a:spcPct val="0"/>
                        </a:spcBef>
                        <a:spcAft>
                          <a:spcPct val="0"/>
                        </a:spcAft>
                        <a:buClrTx/>
                        <a:buSzTx/>
                        <a:buFont typeface="Arial"/>
                        <a:buNone/>
                        <a:tabLst/>
                        <a:defRPr/>
                      </a:pPr>
                      <a:r>
                        <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pitchFamily="-105" charset="-128"/>
                          <a:cs typeface="Calibri" panose="020F0502020204030204" pitchFamily="34" charset="0"/>
                          <a:sym typeface="Symbol" pitchFamily="18" charset="2"/>
                        </a:rPr>
                        <a:t>Active not recruiting</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4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ORR per Investigator,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Overall evaluable: 32.4</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 prior lines Tx: 35.5; </a:t>
                      </a: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 prior lines Tx</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30.2</a:t>
                      </a:r>
                      <a:endPar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Prior PARP Yes</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38.0; No: 27.5</a:t>
                      </a:r>
                      <a:endParaRPr kumimoji="0" lang="en-US" sz="14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endParaRPr>
                    </a:p>
                  </a:txBody>
                  <a:tcPr marL="121881" marR="121881" marT="45714" marB="45714" anchor="ctr"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ITT:  50</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FR</a:t>
                      </a:r>
                      <a:r>
                        <a:rPr kumimoji="0" lang="el-GR"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α</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 33</a:t>
                      </a:r>
                      <a:endParaRPr kumimoji="0" lang="en-US" sz="16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FR</a:t>
                      </a:r>
                      <a:r>
                        <a:rPr kumimoji="0" lang="el-GR"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α</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-High: 64</a:t>
                      </a:r>
                      <a:endParaRPr kumimoji="0" lang="en-US" sz="16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endParaRPr>
                    </a:p>
                  </a:txBody>
                  <a:tcPr marL="121881" marR="121881" marT="45714" marB="45714" anchor="ctr" anchorCtr="1"/>
                </a:tc>
                <a:extLst>
                  <a:ext uri="{0D108BD9-81ED-4DB2-BD59-A6C34878D82A}">
                    <a16:rowId xmlns:a16="http://schemas.microsoft.com/office/drawing/2014/main" val="3638674597"/>
                  </a:ext>
                </a:extLst>
              </a:tr>
              <a:tr h="165676">
                <a:tc rowSpan="2">
                  <a:txBody>
                    <a:bodyPr/>
                    <a:lstStyle/>
                    <a:p>
                      <a:pPr marL="0" marR="0" lvl="0" indent="0" algn="l" defTabSz="914377" rtl="0" eaLnBrk="1" fontAlgn="base" latinLnBrk="0" hangingPunct="1">
                        <a:lnSpc>
                          <a:spcPct val="100000"/>
                        </a:lnSpc>
                        <a:spcBef>
                          <a:spcPct val="0"/>
                        </a:spcBef>
                        <a:spcAft>
                          <a:spcPct val="0"/>
                        </a:spcAft>
                        <a:buClrTx/>
                        <a:buSzTx/>
                        <a:buFont typeface="Arial"/>
                        <a:buNone/>
                        <a:tabLst/>
                        <a:defRPr/>
                      </a:pPr>
                      <a:r>
                        <a:rPr kumimoji="0" lang="en-GB"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EFFORT: Adavosertib with or without</a:t>
                      </a:r>
                    </a:p>
                    <a:p>
                      <a:pPr marL="0" marR="0" lvl="0" indent="0" algn="l" defTabSz="914377" rtl="0" eaLnBrk="1" fontAlgn="base" latinLnBrk="0" hangingPunct="1">
                        <a:lnSpc>
                          <a:spcPct val="100000"/>
                        </a:lnSpc>
                        <a:spcBef>
                          <a:spcPct val="0"/>
                        </a:spcBef>
                        <a:spcAft>
                          <a:spcPct val="0"/>
                        </a:spcAft>
                        <a:buClrTx/>
                        <a:buSzTx/>
                        <a:buFont typeface="Arial"/>
                        <a:buNone/>
                        <a:tabLst/>
                        <a:defRPr/>
                      </a:pPr>
                      <a:r>
                        <a:rPr kumimoji="0" lang="en-GB"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olaparib in OC </a:t>
                      </a: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with documented PD </a:t>
                      </a:r>
                      <a:b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on any PARPi</a:t>
                      </a:r>
                      <a:r>
                        <a:rPr kumimoji="0" lang="en-GB" altLang="en-US" sz="14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3</a:t>
                      </a:r>
                      <a:endParaRPr kumimoji="0" lang="en-GB" sz="1400" b="0" i="0" u="none" strike="noStrike" kern="1200" cap="none" spc="0" normalizeH="0" baseline="3000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endParaRP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rowSpan="2">
                  <a:txBody>
                    <a:bodyPr/>
                    <a:lstStyle/>
                    <a:p>
                      <a:pPr marL="0" marR="0" lvl="0" indent="0" algn="ctr" defTabSz="914377" rtl="0" eaLnBrk="1" fontAlgn="base" latinLnBrk="0" hangingPunct="1">
                        <a:lnSpc>
                          <a:spcPct val="100000"/>
                        </a:lnSpc>
                        <a:spcBef>
                          <a:spcPct val="0"/>
                        </a:spcBef>
                        <a:spcAft>
                          <a:spcPct val="0"/>
                        </a:spcAft>
                        <a:buClrTx/>
                        <a:buSzTx/>
                        <a:buFont typeface="Arial"/>
                        <a:buNone/>
                        <a:tabLst/>
                        <a:defRPr/>
                      </a:pPr>
                      <a:r>
                        <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pitchFamily="-105" charset="-128"/>
                          <a:cs typeface="Calibri" panose="020F0502020204030204" pitchFamily="34" charset="0"/>
                          <a:sym typeface="Symbol" pitchFamily="18" charset="2"/>
                        </a:rPr>
                        <a:t>80</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rowSpan="2">
                  <a:txBody>
                    <a:bodyPr/>
                    <a:lstStyle/>
                    <a:p>
                      <a:pPr marL="0" marR="0" lvl="0" indent="0" algn="ctr" defTabSz="914377" rtl="0" eaLnBrk="1" fontAlgn="base" latinLnBrk="0" hangingPunct="1">
                        <a:lnSpc>
                          <a:spcPct val="100000"/>
                        </a:lnSpc>
                        <a:spcBef>
                          <a:spcPct val="0"/>
                        </a:spcBef>
                        <a:spcAft>
                          <a:spcPct val="0"/>
                        </a:spcAft>
                        <a:buClrTx/>
                        <a:buSzTx/>
                        <a:buFont typeface="Arial"/>
                        <a:buNone/>
                        <a:tabLst/>
                        <a:defRPr/>
                      </a:pPr>
                      <a:r>
                        <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pitchFamily="-105" charset="-128"/>
                          <a:cs typeface="Calibri" panose="020F0502020204030204" pitchFamily="34" charset="0"/>
                          <a:sym typeface="Symbol" pitchFamily="18" charset="2"/>
                        </a:rPr>
                        <a:t>Recruiting</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ORR, % (95% CI)</a:t>
                      </a:r>
                    </a:p>
                  </a:txBody>
                  <a:tcPr marL="121881" marR="121881" marT="45714" marB="45714" anchor="ctr"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4049765"/>
                  </a:ext>
                </a:extLst>
              </a:tr>
              <a:tr h="39763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1" dirty="0">
                          <a:solidFill>
                            <a:schemeClr val="bg1"/>
                          </a:solidFill>
                          <a:latin typeface="Calibri" panose="020F0502020204030204" pitchFamily="34" charset="0"/>
                          <a:cs typeface="Calibri" panose="020F0502020204030204" pitchFamily="34" charset="0"/>
                        </a:rPr>
                        <a:t>BRCA </a:t>
                      </a:r>
                      <a:r>
                        <a:rPr lang="en-US" sz="1400" b="1" dirty="0">
                          <a:solidFill>
                            <a:schemeClr val="bg1"/>
                          </a:solidFill>
                          <a:latin typeface="Calibri" panose="020F0502020204030204" pitchFamily="34" charset="0"/>
                          <a:cs typeface="Calibri" panose="020F0502020204030204" pitchFamily="34" charset="0"/>
                        </a:rPr>
                        <a:t>Mutant </a:t>
                      </a:r>
                      <a:endParaRPr kumimoji="0" lang="en-US" sz="14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A: 20 (4-48)</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A + O: </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19 (4-46)</a:t>
                      </a:r>
                    </a:p>
                  </a:txBody>
                  <a:tcPr marL="121881" marR="121881" marT="45714" marB="45714" anchor="ctr"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1" dirty="0">
                          <a:solidFill>
                            <a:schemeClr val="bg1"/>
                          </a:solidFill>
                          <a:latin typeface="Calibri" panose="020F0502020204030204" pitchFamily="34" charset="0"/>
                          <a:cs typeface="Calibri" panose="020F0502020204030204" pitchFamily="34" charset="0"/>
                        </a:rPr>
                        <a:t>BRCA </a:t>
                      </a:r>
                      <a:r>
                        <a:rPr lang="en-US" sz="1400" b="1" dirty="0">
                          <a:solidFill>
                            <a:schemeClr val="bg1"/>
                          </a:solidFill>
                          <a:latin typeface="Calibri" panose="020F0502020204030204" pitchFamily="34" charset="0"/>
                          <a:cs typeface="Calibri" panose="020F0502020204030204" pitchFamily="34" charset="0"/>
                        </a:rPr>
                        <a:t>Wild-type</a:t>
                      </a:r>
                      <a:endParaRPr kumimoji="0" lang="en-US" sz="14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A: 31 (11-59)</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A + O: </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39 (17-64)</a:t>
                      </a:r>
                    </a:p>
                  </a:txBody>
                  <a:tcPr marL="121881" marR="121881" marT="45714" marB="45714" anchor="ctr"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74488557"/>
                  </a:ext>
                </a:extLst>
              </a:tr>
              <a:tr h="165676">
                <a:tc rowSpan="2">
                  <a:txBody>
                    <a:bodyPr/>
                    <a:lstStyle/>
                    <a:p>
                      <a:pPr marL="0" marR="0" lvl="0" indent="0" algn="l" defTabSz="914377" rtl="0" eaLnBrk="1" fontAlgn="base" latinLnBrk="0" hangingPunct="1">
                        <a:lnSpc>
                          <a:spcPct val="100000"/>
                        </a:lnSpc>
                        <a:spcBef>
                          <a:spcPct val="0"/>
                        </a:spcBef>
                        <a:spcAft>
                          <a:spcPct val="0"/>
                        </a:spcAft>
                        <a:buClrTx/>
                        <a:buSzTx/>
                        <a:buFont typeface="Arial"/>
                        <a:buNone/>
                        <a:tabLst/>
                        <a:defRPr/>
                      </a:pPr>
                      <a:r>
                        <a:rPr kumimoji="0" lang="en-GB" sz="1400" b="0" i="0" u="none" strike="noStrike" kern="1200" cap="none" spc="0" normalizeH="0" baseline="0" dirty="0">
                          <a:ln>
                            <a:noFill/>
                          </a:ln>
                          <a:solidFill>
                            <a:srgbClr val="000000"/>
                          </a:solidFill>
                          <a:effectLst/>
                          <a:uLnTx/>
                          <a:uFillTx/>
                          <a:latin typeface="Calibri" panose="020F0502020204030204" pitchFamily="34" charset="0"/>
                          <a:ea typeface="+mn-ea"/>
                          <a:cs typeface="Calibri" panose="020F0502020204030204" pitchFamily="34" charset="0"/>
                        </a:rPr>
                        <a:t>OReO: Maintenance olaparib rechallenge vs placebo in </a:t>
                      </a: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relapsed, nonmucinous epithelial ovarian cancer</a:t>
                      </a:r>
                      <a:r>
                        <a:rPr kumimoji="0" lang="en-GB"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4</a:t>
                      </a:r>
                      <a:endParaRPr kumimoji="0" lang="en-GB" sz="1400" b="0" i="0" u="none" strike="noStrike" kern="1200" cap="none" spc="0" normalizeH="0" baseline="30000" dirty="0">
                        <a:ln>
                          <a:noFill/>
                        </a:ln>
                        <a:solidFill>
                          <a:srgbClr val="000000"/>
                        </a:solidFill>
                        <a:effectLst/>
                        <a:uLnTx/>
                        <a:uFillTx/>
                        <a:latin typeface="Calibri" panose="020F0502020204030204" pitchFamily="34" charset="0"/>
                        <a:ea typeface="+mn-ea"/>
                        <a:cs typeface="Calibri" panose="020F0502020204030204" pitchFamily="34" charset="0"/>
                      </a:endParaRP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rowSpan="2">
                  <a:txBody>
                    <a:bodyPr/>
                    <a:lstStyle/>
                    <a:p>
                      <a:pPr marL="0" marR="0" lvl="0" indent="0" algn="ctr" defTabSz="914377" rtl="0" eaLnBrk="1" fontAlgn="base" latinLnBrk="0" hangingPunct="1">
                        <a:lnSpc>
                          <a:spcPct val="100000"/>
                        </a:lnSpc>
                        <a:spcBef>
                          <a:spcPct val="0"/>
                        </a:spcBef>
                        <a:spcAft>
                          <a:spcPct val="0"/>
                        </a:spcAft>
                        <a:buClrTx/>
                        <a:buSzTx/>
                        <a:buFont typeface="Arial"/>
                        <a:buNone/>
                        <a:tabLst/>
                        <a:defRPr/>
                      </a:pPr>
                      <a:r>
                        <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pitchFamily="-105" charset="-128"/>
                          <a:cs typeface="Calibri" panose="020F0502020204030204" pitchFamily="34" charset="0"/>
                          <a:sym typeface="Symbol" pitchFamily="18" charset="2"/>
                        </a:rPr>
                        <a:t>220</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rowSpan="2">
                  <a:txBody>
                    <a:bodyPr/>
                    <a:lstStyle/>
                    <a:p>
                      <a:pPr marL="0" marR="0" lvl="0" indent="0" algn="ctr" defTabSz="914377" rtl="0" eaLnBrk="1" fontAlgn="base" latinLnBrk="0" hangingPunct="1">
                        <a:lnSpc>
                          <a:spcPct val="100000"/>
                        </a:lnSpc>
                        <a:spcBef>
                          <a:spcPct val="0"/>
                        </a:spcBef>
                        <a:spcAft>
                          <a:spcPct val="0"/>
                        </a:spcAft>
                        <a:buClrTx/>
                        <a:buSzTx/>
                        <a:buFont typeface="Arial"/>
                        <a:buNone/>
                        <a:tabLst/>
                        <a:defRPr/>
                      </a:pPr>
                      <a:r>
                        <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pitchFamily="-105" charset="-128"/>
                          <a:cs typeface="Calibri" panose="020F0502020204030204" pitchFamily="34" charset="0"/>
                          <a:sym typeface="Symbol" pitchFamily="18" charset="2"/>
                        </a:rPr>
                        <a:t>Active not recruiting</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Median PFS per Investigator, Mo</a:t>
                      </a:r>
                    </a:p>
                  </a:txBody>
                  <a:tcPr marL="121881" marR="121881" marT="45714" marB="45714" anchor="ctr"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2863879"/>
                  </a:ext>
                </a:extLst>
              </a:tr>
              <a:tr h="39763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1" dirty="0">
                          <a:solidFill>
                            <a:schemeClr val="bg1"/>
                          </a:solidFill>
                          <a:latin typeface="Calibri" panose="020F0502020204030204" pitchFamily="34" charset="0"/>
                          <a:cs typeface="Calibri" panose="020F0502020204030204" pitchFamily="34" charset="0"/>
                        </a:rPr>
                        <a:t>BRCA </a:t>
                      </a:r>
                      <a:r>
                        <a:rPr lang="en-US" sz="1400" b="1" dirty="0">
                          <a:solidFill>
                            <a:schemeClr val="bg1"/>
                          </a:solidFill>
                          <a:latin typeface="Calibri" panose="020F0502020204030204" pitchFamily="34" charset="0"/>
                          <a:cs typeface="Calibri" panose="020F0502020204030204" pitchFamily="34" charset="0"/>
                        </a:rPr>
                        <a:t>Mutant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4.3 vs 2.8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(HR: 0.57; </a:t>
                      </a:r>
                      <a:r>
                        <a:rPr kumimoji="0" lang="en-US" sz="1400" b="0" i="1"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P </a:t>
                      </a: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 .022)</a:t>
                      </a:r>
                    </a:p>
                  </a:txBody>
                  <a:tcPr marL="121881" marR="121881" marT="45714" marB="45714" anchor="ctr"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1" dirty="0">
                          <a:solidFill>
                            <a:schemeClr val="bg1"/>
                          </a:solidFill>
                          <a:latin typeface="Calibri" panose="020F0502020204030204" pitchFamily="34" charset="0"/>
                          <a:cs typeface="Calibri" panose="020F0502020204030204" pitchFamily="34" charset="0"/>
                        </a:rPr>
                        <a:t>BRCA </a:t>
                      </a:r>
                      <a:r>
                        <a:rPr lang="en-US" sz="1400" b="1" dirty="0">
                          <a:solidFill>
                            <a:schemeClr val="bg1"/>
                          </a:solidFill>
                          <a:latin typeface="Calibri" panose="020F0502020204030204" pitchFamily="34" charset="0"/>
                          <a:cs typeface="Calibri" panose="020F0502020204030204" pitchFamily="34" charset="0"/>
                        </a:rPr>
                        <a:t>Wild-type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5.3 vs 2.8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4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(HR: 0.43; </a:t>
                      </a:r>
                      <a:r>
                        <a:rPr kumimoji="0" lang="en-US" sz="1400" b="0" i="1"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P </a:t>
                      </a:r>
                      <a:r>
                        <a:rPr kumimoji="0" lang="en-US" sz="14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 .0023)</a:t>
                      </a:r>
                      <a:endPar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endParaRPr>
                    </a:p>
                  </a:txBody>
                  <a:tcPr marL="121881" marR="121881" marT="45714" marB="45714" anchor="ctr"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2475867"/>
                  </a:ext>
                </a:extLst>
              </a:tr>
              <a:tr h="259074">
                <a:tc>
                  <a:txBody>
                    <a:bodyPr/>
                    <a:lstStyle/>
                    <a:p>
                      <a:pPr marL="0" marR="0" lvl="0" indent="0" algn="l" defTabSz="914377" rtl="0" eaLnBrk="1" fontAlgn="base" latinLnBrk="0" hangingPunct="1">
                        <a:lnSpc>
                          <a:spcPct val="100000"/>
                        </a:lnSpc>
                        <a:spcBef>
                          <a:spcPct val="0"/>
                        </a:spcBef>
                        <a:spcAft>
                          <a:spcPct val="0"/>
                        </a:spcAft>
                        <a:buClrTx/>
                        <a:buSzTx/>
                        <a:buFont typeface="Arial"/>
                        <a:buNone/>
                        <a:tabLst/>
                        <a:defRPr/>
                      </a:pPr>
                      <a:r>
                        <a:rPr kumimoji="0" lang="en-US" sz="1400" b="0" i="0" u="none" strike="noStrike" kern="1200" cap="none" spc="0" normalizeH="0" baseline="0" dirty="0">
                          <a:ln>
                            <a:noFill/>
                          </a:ln>
                          <a:solidFill>
                            <a:srgbClr val="000000"/>
                          </a:solidFill>
                          <a:effectLst/>
                          <a:uLnTx/>
                          <a:uFillTx/>
                          <a:latin typeface="Calibri" panose="020F0502020204030204" pitchFamily="34" charset="0"/>
                          <a:ea typeface="+mn-ea"/>
                          <a:cs typeface="Calibri" panose="020F0502020204030204" pitchFamily="34" charset="0"/>
                        </a:rPr>
                        <a:t>UPGRADE: </a:t>
                      </a:r>
                      <a:r>
                        <a:rPr kumimoji="0" lang="en-US" sz="1400" b="0" i="0" u="none" strike="noStrike" kern="1200" cap="none" spc="0" normalizeH="0" baseline="0" dirty="0" err="1">
                          <a:ln>
                            <a:noFill/>
                          </a:ln>
                          <a:solidFill>
                            <a:srgbClr val="000000"/>
                          </a:solidFill>
                          <a:effectLst/>
                          <a:uLnTx/>
                          <a:uFillTx/>
                          <a:latin typeface="Calibri" panose="020F0502020204030204" pitchFamily="34" charset="0"/>
                          <a:ea typeface="+mn-ea"/>
                          <a:cs typeface="Calibri" panose="020F0502020204030204" pitchFamily="34" charset="0"/>
                        </a:rPr>
                        <a:t>Upifitamab</a:t>
                      </a:r>
                      <a:r>
                        <a:rPr kumimoji="0" lang="en-US" sz="1400" b="0" i="0" u="none" strike="noStrike" kern="1200" cap="none" spc="0" normalizeH="0" baseline="0" dirty="0">
                          <a:ln>
                            <a:noFill/>
                          </a:ln>
                          <a:solidFill>
                            <a:srgbClr val="000000"/>
                          </a:solidFill>
                          <a:effectLst/>
                          <a:uLnTx/>
                          <a:uFillTx/>
                          <a:latin typeface="Calibri" panose="020F0502020204030204" pitchFamily="34" charset="0"/>
                          <a:ea typeface="+mn-ea"/>
                          <a:cs typeface="Calibri" panose="020F0502020204030204" pitchFamily="34" charset="0"/>
                        </a:rPr>
                        <a:t> rilsodotin (XMT-1536) in </a:t>
                      </a:r>
                      <a:br>
                        <a:rPr kumimoji="0" lang="en-US" sz="1400" b="0" i="0" u="none" strike="noStrike" kern="1200" cap="none" spc="0" normalizeH="0" baseline="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dirty="0">
                          <a:ln>
                            <a:noFill/>
                          </a:ln>
                          <a:solidFill>
                            <a:srgbClr val="000000"/>
                          </a:solidFill>
                          <a:effectLst/>
                          <a:uLnTx/>
                          <a:uFillTx/>
                          <a:latin typeface="Calibri" panose="020F0502020204030204" pitchFamily="34" charset="0"/>
                          <a:ea typeface="+mn-ea"/>
                          <a:cs typeface="Calibri" panose="020F0502020204030204" pitchFamily="34" charset="0"/>
                        </a:rPr>
                        <a:t>high-grade platinum-sensitive ovarian cancer</a:t>
                      </a:r>
                      <a:r>
                        <a:rPr kumimoji="0" lang="en-US" sz="1400" b="0" i="0" u="none" strike="noStrike" kern="1200" cap="none" spc="0" normalizeH="0" baseline="30000" dirty="0">
                          <a:ln>
                            <a:noFill/>
                          </a:ln>
                          <a:solidFill>
                            <a:srgbClr val="000000"/>
                          </a:solidFill>
                          <a:effectLst/>
                          <a:uLnTx/>
                          <a:uFillTx/>
                          <a:latin typeface="Calibri" panose="020F0502020204030204" pitchFamily="34" charset="0"/>
                          <a:ea typeface="+mn-ea"/>
                          <a:cs typeface="Calibri" panose="020F0502020204030204" pitchFamily="34" charset="0"/>
                        </a:rPr>
                        <a:t>5</a:t>
                      </a:r>
                      <a:endParaRPr kumimoji="0" lang="en-GB" sz="1400" b="0" i="0" u="none" strike="noStrike" kern="1200" cap="none" spc="0" normalizeH="0" baseline="30000" dirty="0">
                        <a:ln>
                          <a:noFill/>
                        </a:ln>
                        <a:solidFill>
                          <a:srgbClr val="000000"/>
                        </a:solidFill>
                        <a:effectLst/>
                        <a:uLnTx/>
                        <a:uFillTx/>
                        <a:latin typeface="Calibri" panose="020F0502020204030204" pitchFamily="34" charset="0"/>
                        <a:ea typeface="+mn-ea"/>
                        <a:cs typeface="Calibri" panose="020F0502020204030204" pitchFamily="34" charset="0"/>
                      </a:endParaRP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377" rtl="0" eaLnBrk="1" fontAlgn="base" latinLnBrk="0" hangingPunct="1">
                        <a:lnSpc>
                          <a:spcPct val="100000"/>
                        </a:lnSpc>
                        <a:spcBef>
                          <a:spcPct val="0"/>
                        </a:spcBef>
                        <a:spcAft>
                          <a:spcPct val="0"/>
                        </a:spcAft>
                        <a:buClrTx/>
                        <a:buSzTx/>
                        <a:buFont typeface="Arial"/>
                        <a:buNone/>
                        <a:tabLst/>
                        <a:defRPr/>
                      </a:pPr>
                      <a:r>
                        <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pitchFamily="-105" charset="-128"/>
                          <a:cs typeface="Calibri" panose="020F0502020204030204" pitchFamily="34" charset="0"/>
                          <a:sym typeface="Symbol" pitchFamily="18" charset="2"/>
                        </a:rPr>
                        <a:t>54</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377" rtl="0" eaLnBrk="1" fontAlgn="base" latinLnBrk="0" hangingPunct="1">
                        <a:lnSpc>
                          <a:spcPct val="100000"/>
                        </a:lnSpc>
                        <a:spcBef>
                          <a:spcPct val="0"/>
                        </a:spcBef>
                        <a:spcAft>
                          <a:spcPct val="0"/>
                        </a:spcAft>
                        <a:buClrTx/>
                        <a:buSzTx/>
                        <a:buFont typeface="Arial"/>
                        <a:buNone/>
                        <a:tabLst/>
                        <a:defRPr/>
                      </a:pPr>
                      <a:r>
                        <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pitchFamily="-105" charset="-128"/>
                          <a:cs typeface="Calibri" panose="020F0502020204030204" pitchFamily="34" charset="0"/>
                          <a:sym typeface="Symbol" pitchFamily="18" charset="2"/>
                        </a:rPr>
                        <a:t>Recruiting</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gridSpan="2">
                  <a:txBody>
                    <a:bodyPr/>
                    <a:lstStyle/>
                    <a:p>
                      <a:pPr algn="ct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MTD; feasibility of combination at MTD</a:t>
                      </a:r>
                    </a:p>
                  </a:txBody>
                  <a:tcPr marL="121881" marR="121881" marT="45714" marB="45714" anchor="ctr" anchorCtr="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endParaRPr lang="en-US" dirty="0"/>
                    </a:p>
                  </a:txBody>
                  <a:tcPr marL="121881" marR="121881" marT="45714" marB="45714"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11668427"/>
                  </a:ext>
                </a:extLst>
              </a:tr>
            </a:tbl>
          </a:graphicData>
        </a:graphic>
      </p:graphicFrame>
      <p:sp>
        <p:nvSpPr>
          <p:cNvPr id="16" name="Title 1">
            <a:extLst>
              <a:ext uri="{FF2B5EF4-FFF2-40B4-BE49-F238E27FC236}">
                <a16:creationId xmlns:a16="http://schemas.microsoft.com/office/drawing/2014/main" id="{110DBE7D-32FC-4DA4-973B-B8B6A61A2FE6}"/>
              </a:ext>
            </a:extLst>
          </p:cNvPr>
          <p:cNvSpPr txBox="1">
            <a:spLocks/>
          </p:cNvSpPr>
          <p:nvPr/>
        </p:nvSpPr>
        <p:spPr>
          <a:xfrm>
            <a:off x="609759" y="238135"/>
            <a:ext cx="10872444" cy="1103313"/>
          </a:xfrm>
          <a:prstGeom prst="rect">
            <a:avLst/>
          </a:prstGeom>
        </p:spPr>
        <p:txBody>
          <a:bodyPr>
            <a:noAutofit/>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r>
              <a:rPr lang="en-US" sz="3730" kern="0" dirty="0"/>
              <a:t>Data for Other Agents in </a:t>
            </a:r>
            <a:br>
              <a:rPr lang="en-US" sz="3730" kern="0" dirty="0"/>
            </a:br>
            <a:r>
              <a:rPr lang="en-SG" sz="3730" kern="0" dirty="0">
                <a:cs typeface="Calibri" panose="020F0502020204030204" pitchFamily="34" charset="0"/>
              </a:rPr>
              <a:t>Recurrent/Advanced Ovarian Cancer</a:t>
            </a:r>
            <a:endParaRPr lang="en-US" sz="3730" kern="0" dirty="0">
              <a:cs typeface="Calibri" panose="020F0502020204030204" pitchFamily="34" charset="0"/>
            </a:endParaRPr>
          </a:p>
        </p:txBody>
      </p:sp>
      <p:sp>
        <p:nvSpPr>
          <p:cNvPr id="21" name="Text Box 15">
            <a:extLst>
              <a:ext uri="{FF2B5EF4-FFF2-40B4-BE49-F238E27FC236}">
                <a16:creationId xmlns:a16="http://schemas.microsoft.com/office/drawing/2014/main" id="{4359E8D9-37C2-40FC-9051-9AF8951CE666}"/>
              </a:ext>
            </a:extLst>
          </p:cNvPr>
          <p:cNvSpPr txBox="1">
            <a:spLocks noChangeArrowheads="1"/>
          </p:cNvSpPr>
          <p:nvPr/>
        </p:nvSpPr>
        <p:spPr bwMode="auto">
          <a:xfrm>
            <a:off x="412751" y="6188814"/>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fontAlgn="auto" hangingPunct="1">
              <a:spcBef>
                <a:spcPts val="0"/>
              </a:spcBef>
              <a:spcAft>
                <a:spcPts val="0"/>
              </a:spcAft>
              <a:defRPr/>
            </a:pPr>
            <a:r>
              <a:rPr kumimoji="0" lang="en-GB"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rPr>
              <a:t>1. </a:t>
            </a:r>
            <a:r>
              <a:rPr kumimoji="0" lang="en-GB" sz="1200" b="0" i="0" u="none" strike="noStrike" kern="1200" cap="none" spc="0" normalizeH="0" baseline="0" noProof="0" dirty="0" err="1">
                <a:ln>
                  <a:noFill/>
                </a:ln>
                <a:solidFill>
                  <a:schemeClr val="bg2"/>
                </a:solidFill>
                <a:effectLst/>
                <a:uLnTx/>
                <a:uFillTx/>
                <a:latin typeface="Calibri" panose="020F0502020204030204" pitchFamily="34" charset="0"/>
                <a:ea typeface="+mn-ea"/>
                <a:cs typeface="Calibri" panose="020F0502020204030204" pitchFamily="34" charset="0"/>
              </a:rPr>
              <a:t>Matulonis</a:t>
            </a:r>
            <a:r>
              <a:rPr kumimoji="0" lang="en-GB"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rPr>
              <a:t>. SGO 2022. </a:t>
            </a:r>
            <a:r>
              <a:rPr kumimoji="0" lang="en-GB" sz="1200" b="0" i="0" u="none" strike="noStrike" kern="1200" cap="none" spc="0" normalizeH="0" baseline="0" noProof="0" dirty="0" err="1">
                <a:ln>
                  <a:noFill/>
                </a:ln>
                <a:solidFill>
                  <a:schemeClr val="bg2"/>
                </a:solidFill>
                <a:effectLst/>
                <a:uLnTx/>
                <a:uFillTx/>
                <a:latin typeface="Calibri" panose="020F0502020204030204" pitchFamily="34" charset="0"/>
                <a:ea typeface="+mn-ea"/>
                <a:cs typeface="Calibri" panose="020F0502020204030204" pitchFamily="34" charset="0"/>
              </a:rPr>
              <a:t>Abstr</a:t>
            </a:r>
            <a:r>
              <a:rPr kumimoji="0" lang="en-GB"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rPr>
              <a:t> 242. 2. NCT04296890.</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3. Westin. ASCO 2021. Abstr 5505.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4. Pujade-Lauraine. ESMO 2021. Abstr LBA33. 5. NCT04907968. 6. NCT03748186.</a:t>
            </a:r>
          </a:p>
        </p:txBody>
      </p:sp>
      <p:sp>
        <p:nvSpPr>
          <p:cNvPr id="22" name="TextBox 21">
            <a:extLst>
              <a:ext uri="{FF2B5EF4-FFF2-40B4-BE49-F238E27FC236}">
                <a16:creationId xmlns:a16="http://schemas.microsoft.com/office/drawing/2014/main" id="{CEDBB3C1-23F6-488D-A90E-DDE7CCDE28FF}"/>
              </a:ext>
            </a:extLst>
          </p:cNvPr>
          <p:cNvSpPr txBox="1"/>
          <p:nvPr/>
        </p:nvSpPr>
        <p:spPr bwMode="auto">
          <a:xfrm>
            <a:off x="609759" y="5488309"/>
            <a:ext cx="110261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lvl="0" eaLnBrk="1" fontAlgn="auto" hangingPunct="1">
              <a:spcBef>
                <a:spcPct val="50000"/>
              </a:spcBef>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mn-cs"/>
              </a:rPr>
              <a:t>*Defined with IHC PS2+ scoring: </a:t>
            </a:r>
            <a:r>
              <a:rPr lang="en-US" sz="1400" b="0" dirty="0">
                <a:solidFill>
                  <a:srgbClr val="000000"/>
                </a:solidFill>
                <a:latin typeface="Calibri" panose="020F0502020204030204" pitchFamily="34" charset="0"/>
              </a:rPr>
              <a:t>≥75%</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mn-cs"/>
              </a:rPr>
              <a:t> of cells staining positive with ≥2+ staining intensity.</a:t>
            </a:r>
          </a:p>
        </p:txBody>
      </p:sp>
      <p:grpSp>
        <p:nvGrpSpPr>
          <p:cNvPr id="23" name="Group 22">
            <a:extLst>
              <a:ext uri="{FF2B5EF4-FFF2-40B4-BE49-F238E27FC236}">
                <a16:creationId xmlns:a16="http://schemas.microsoft.com/office/drawing/2014/main" id="{979FBD93-2C45-4F0F-9677-A9BB5C76705C}"/>
              </a:ext>
            </a:extLst>
          </p:cNvPr>
          <p:cNvGrpSpPr/>
          <p:nvPr/>
        </p:nvGrpSpPr>
        <p:grpSpPr>
          <a:xfrm>
            <a:off x="9392911" y="6207927"/>
            <a:ext cx="2488502" cy="454909"/>
            <a:chOff x="9392911" y="6207927"/>
            <a:chExt cx="2488502" cy="454909"/>
          </a:xfrm>
        </p:grpSpPr>
        <p:pic>
          <p:nvPicPr>
            <p:cNvPr id="24" name="Picture 23" descr="A picture containing text, ax, wheel&#10;&#10;Description automatically generated">
              <a:extLst>
                <a:ext uri="{FF2B5EF4-FFF2-40B4-BE49-F238E27FC236}">
                  <a16:creationId xmlns:a16="http://schemas.microsoft.com/office/drawing/2014/main" id="{025524F1-800B-4B3D-9776-B0BF0B08D9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5" name="Rectangle 24">
              <a:extLst>
                <a:ext uri="{FF2B5EF4-FFF2-40B4-BE49-F238E27FC236}">
                  <a16:creationId xmlns:a16="http://schemas.microsoft.com/office/drawing/2014/main" id="{0DCED85F-05F3-4D84-A2FE-6BEC07554F4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7717455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D6678202-1341-486C-815E-258FDE682BEC}"/>
              </a:ext>
            </a:extLst>
          </p:cNvPr>
          <p:cNvSpPr txBox="1">
            <a:spLocks/>
          </p:cNvSpPr>
          <p:nvPr/>
        </p:nvSpPr>
        <p:spPr>
          <a:xfrm>
            <a:off x="609759" y="238135"/>
            <a:ext cx="10872444" cy="1103313"/>
          </a:xfrm>
          <a:prstGeom prst="rect">
            <a:avLst/>
          </a:prstGeom>
        </p:spPr>
        <p:txBody>
          <a:bodyPr>
            <a:noAutofit/>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r>
              <a:rPr lang="en-US" sz="4000" dirty="0"/>
              <a:t>Select Ongoing Trials in First-line Maintenance Ovarian Cancer</a:t>
            </a:r>
            <a:endParaRPr lang="en-US" sz="3730" kern="0" dirty="0">
              <a:cs typeface="Calibri" panose="020F0502020204030204" pitchFamily="34" charset="0"/>
            </a:endParaRPr>
          </a:p>
        </p:txBody>
      </p:sp>
      <p:sp>
        <p:nvSpPr>
          <p:cNvPr id="13" name="Text Box 15">
            <a:extLst>
              <a:ext uri="{FF2B5EF4-FFF2-40B4-BE49-F238E27FC236}">
                <a16:creationId xmlns:a16="http://schemas.microsoft.com/office/drawing/2014/main" id="{3EC53731-8F6D-4929-9840-7795ED43242D}"/>
              </a:ext>
            </a:extLst>
          </p:cNvPr>
          <p:cNvSpPr txBox="1">
            <a:spLocks noChangeArrowheads="1"/>
          </p:cNvSpPr>
          <p:nvPr/>
        </p:nvSpPr>
        <p:spPr bwMode="auto">
          <a:xfrm>
            <a:off x="412751" y="639634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fontAlgn="auto" hangingPunct="1">
              <a:spcBef>
                <a:spcPts val="0"/>
              </a:spcBef>
              <a:spcAft>
                <a:spcPts val="0"/>
              </a:spcAft>
              <a:defRPr/>
            </a:pPr>
            <a:r>
              <a:rPr lang="en-US" sz="1200" kern="1200" dirty="0">
                <a:solidFill>
                  <a:schemeClr val="bg2"/>
                </a:solidFill>
                <a:latin typeface="Calibri" panose="020F0502020204030204" pitchFamily="34" charset="0"/>
                <a:ea typeface="+mn-ea"/>
                <a:cs typeface="+mn-cs"/>
              </a:rPr>
              <a:t>Clinicaltrials.gov</a:t>
            </a:r>
            <a:endParaRPr kumimoji="0" lang="en-US" altLang="en-US" sz="1200" i="0" u="none" strike="noStrike" kern="1200" cap="none" spc="-10" normalizeH="0" baseline="0" noProof="0" dirty="0">
              <a:ln>
                <a:noFill/>
              </a:ln>
              <a:solidFill>
                <a:srgbClr val="455560"/>
              </a:solidFill>
              <a:effectLst/>
              <a:uLnTx/>
              <a:uFillTx/>
              <a:latin typeface="Calibri" panose="020F0502020204030204" pitchFamily="34" charset="0"/>
              <a:ea typeface="+mn-ea"/>
            </a:endParaRPr>
          </a:p>
        </p:txBody>
      </p:sp>
      <p:graphicFrame>
        <p:nvGraphicFramePr>
          <p:cNvPr id="14" name="Table 13">
            <a:extLst>
              <a:ext uri="{FF2B5EF4-FFF2-40B4-BE49-F238E27FC236}">
                <a16:creationId xmlns:a16="http://schemas.microsoft.com/office/drawing/2014/main" id="{E71F272A-F625-4EA4-8285-2E4C9B27E38C}"/>
              </a:ext>
            </a:extLst>
          </p:cNvPr>
          <p:cNvGraphicFramePr>
            <a:graphicFrameLocks noGrp="1"/>
          </p:cNvGraphicFramePr>
          <p:nvPr>
            <p:extLst>
              <p:ext uri="{D42A27DB-BD31-4B8C-83A1-F6EECF244321}">
                <p14:modId xmlns:p14="http://schemas.microsoft.com/office/powerpoint/2010/main" val="4000902757"/>
              </p:ext>
            </p:extLst>
          </p:nvPr>
        </p:nvGraphicFramePr>
        <p:xfrm>
          <a:off x="413712" y="2144949"/>
          <a:ext cx="11327674" cy="3566112"/>
        </p:xfrm>
        <a:graphic>
          <a:graphicData uri="http://schemas.openxmlformats.org/drawingml/2006/table">
            <a:tbl>
              <a:tblPr firstRow="1" bandRow="1">
                <a:tableStyleId>{5C22544A-7EE6-4342-B048-85BDC9FD1C3A}</a:tableStyleId>
              </a:tblPr>
              <a:tblGrid>
                <a:gridCol w="1469723">
                  <a:extLst>
                    <a:ext uri="{9D8B030D-6E8A-4147-A177-3AD203B41FA5}">
                      <a16:colId xmlns:a16="http://schemas.microsoft.com/office/drawing/2014/main" val="20000"/>
                    </a:ext>
                  </a:extLst>
                </a:gridCol>
                <a:gridCol w="800847">
                  <a:extLst>
                    <a:ext uri="{9D8B030D-6E8A-4147-A177-3AD203B41FA5}">
                      <a16:colId xmlns:a16="http://schemas.microsoft.com/office/drawing/2014/main" val="20001"/>
                    </a:ext>
                  </a:extLst>
                </a:gridCol>
                <a:gridCol w="1099615">
                  <a:extLst>
                    <a:ext uri="{9D8B030D-6E8A-4147-A177-3AD203B41FA5}">
                      <a16:colId xmlns:a16="http://schemas.microsoft.com/office/drawing/2014/main" val="2333248603"/>
                    </a:ext>
                  </a:extLst>
                </a:gridCol>
                <a:gridCol w="4260701">
                  <a:extLst>
                    <a:ext uri="{9D8B030D-6E8A-4147-A177-3AD203B41FA5}">
                      <a16:colId xmlns:a16="http://schemas.microsoft.com/office/drawing/2014/main" val="1603609942"/>
                    </a:ext>
                  </a:extLst>
                </a:gridCol>
                <a:gridCol w="1175657">
                  <a:extLst>
                    <a:ext uri="{9D8B030D-6E8A-4147-A177-3AD203B41FA5}">
                      <a16:colId xmlns:a16="http://schemas.microsoft.com/office/drawing/2014/main" val="255152719"/>
                    </a:ext>
                  </a:extLst>
                </a:gridCol>
                <a:gridCol w="2521131">
                  <a:extLst>
                    <a:ext uri="{9D8B030D-6E8A-4147-A177-3AD203B41FA5}">
                      <a16:colId xmlns:a16="http://schemas.microsoft.com/office/drawing/2014/main" val="2905282071"/>
                    </a:ext>
                  </a:extLst>
                </a:gridCol>
              </a:tblGrid>
              <a:tr h="154171">
                <a:tc>
                  <a:txBody>
                    <a:bodyPr/>
                    <a:lstStyle/>
                    <a:p>
                      <a:r>
                        <a:rPr lang="en-US" sz="1400" dirty="0">
                          <a:latin typeface="Calibri" panose="020F0502020204030204" pitchFamily="34" charset="0"/>
                        </a:rPr>
                        <a:t>Name (NCT)</a:t>
                      </a: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latin typeface="Calibri" panose="020F0502020204030204" pitchFamily="34" charset="0"/>
                        </a:rPr>
                        <a:t>Setting</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latin typeface="Calibri" panose="020F0502020204030204" pitchFamily="34" charset="0"/>
                        </a:rPr>
                        <a:t>Trial Status</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latin typeface="Calibri" panose="020F0502020204030204" pitchFamily="34" charset="0"/>
                        </a:rPr>
                        <a:t>Treatment Arms</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latin typeface="Calibri" panose="020F0502020204030204" pitchFamily="34" charset="0"/>
                        </a:rPr>
                        <a:t>Estimated N</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latin typeface="Calibri" panose="020F0502020204030204" pitchFamily="34" charset="0"/>
                        </a:rPr>
                        <a:t>Primary Endpoint(s)</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259074">
                <a:tc>
                  <a:txBody>
                    <a:bodyPr/>
                    <a:lstStyle/>
                    <a:p>
                      <a:pPr algn="l"/>
                      <a:r>
                        <a:rPr lang="en-US" sz="1400" kern="1200" dirty="0">
                          <a:solidFill>
                            <a:schemeClr val="bg2">
                              <a:lumMod val="10000"/>
                            </a:schemeClr>
                          </a:solidFill>
                          <a:latin typeface="Calibri" panose="020F0502020204030204" pitchFamily="34" charset="0"/>
                          <a:ea typeface="+mn-ea"/>
                          <a:cs typeface="+mn-cs"/>
                        </a:rPr>
                        <a:t>FIRST</a:t>
                      </a:r>
                    </a:p>
                    <a:p>
                      <a:pPr algn="l"/>
                      <a:r>
                        <a:rPr lang="en-US" sz="1400" kern="1200" dirty="0">
                          <a:solidFill>
                            <a:schemeClr val="bg2">
                              <a:lumMod val="10000"/>
                            </a:schemeClr>
                          </a:solidFill>
                          <a:latin typeface="Calibri" panose="020F0502020204030204" pitchFamily="34" charset="0"/>
                          <a:ea typeface="+mn-ea"/>
                          <a:cs typeface="+mn-cs"/>
                        </a:rPr>
                        <a:t>(NCT03602859)</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2">
                              <a:lumMod val="10000"/>
                            </a:schemeClr>
                          </a:solidFill>
                          <a:latin typeface="Calibri" panose="020F0502020204030204" pitchFamily="34" charset="0"/>
                          <a:ea typeface="+mn-ea"/>
                          <a:cs typeface="+mn-cs"/>
                        </a:rPr>
                        <a:t>1L</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2">
                              <a:lumMod val="10000"/>
                            </a:schemeClr>
                          </a:solidFill>
                          <a:latin typeface="Calibri" panose="020F0502020204030204" pitchFamily="34" charset="0"/>
                          <a:ea typeface="+mn-ea"/>
                          <a:cs typeface="+mn-cs"/>
                        </a:rPr>
                        <a:t>Active not recruiting</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2">
                              <a:lumMod val="10000"/>
                            </a:schemeClr>
                          </a:solidFill>
                          <a:latin typeface="Calibri" panose="020F0502020204030204" pitchFamily="34" charset="0"/>
                          <a:ea typeface="+mn-ea"/>
                          <a:cs typeface="+mn-cs"/>
                        </a:rPr>
                        <a:t>Platinum-based CT plus bevacizumab (SOC) followed by maintenance bevacizumab vs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2">
                              <a:lumMod val="10000"/>
                            </a:schemeClr>
                          </a:solidFill>
                          <a:latin typeface="Calibri" panose="020F0502020204030204" pitchFamily="34" charset="0"/>
                          <a:ea typeface="+mn-ea"/>
                          <a:cs typeface="+mn-cs"/>
                        </a:rPr>
                        <a:t>SOC followed by maintenance with bevacizumab plus niraparib vs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2">
                              <a:lumMod val="10000"/>
                            </a:schemeClr>
                          </a:solidFill>
                          <a:latin typeface="Calibri" panose="020F0502020204030204" pitchFamily="34" charset="0"/>
                          <a:ea typeface="+mn-ea"/>
                          <a:cs typeface="+mn-cs"/>
                        </a:rPr>
                        <a:t>SOC CT plus dostarlimab followed by maintenance with bevacizumab, niraparib, and dostarlimab</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kern="1200" dirty="0">
                          <a:solidFill>
                            <a:schemeClr val="bg2">
                              <a:lumMod val="10000"/>
                            </a:schemeClr>
                          </a:solidFill>
                          <a:latin typeface="Calibri" panose="020F0502020204030204" pitchFamily="34" charset="0"/>
                          <a:ea typeface="+mn-ea"/>
                          <a:cs typeface="+mn-cs"/>
                        </a:rPr>
                        <a:t>1405</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i="0" kern="1200" dirty="0">
                          <a:solidFill>
                            <a:schemeClr val="bg2">
                              <a:lumMod val="10000"/>
                            </a:schemeClr>
                          </a:solidFill>
                          <a:latin typeface="Calibri" panose="020F0502020204030204" pitchFamily="34" charset="0"/>
                          <a:ea typeface="+mn-ea"/>
                          <a:cs typeface="+mn-cs"/>
                        </a:rPr>
                        <a:t>PFS</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r h="152394">
                <a:tc>
                  <a:txBody>
                    <a:bodyPr/>
                    <a:lstStyle/>
                    <a:p>
                      <a:pPr algn="l"/>
                      <a:r>
                        <a:rPr lang="en-US" sz="1400" dirty="0">
                          <a:solidFill>
                            <a:schemeClr val="bg2">
                              <a:lumMod val="10000"/>
                            </a:schemeClr>
                          </a:solidFill>
                          <a:latin typeface="Calibri" panose="020F0502020204030204" pitchFamily="34" charset="0"/>
                        </a:rPr>
                        <a:t>ATHENA</a:t>
                      </a:r>
                    </a:p>
                    <a:p>
                      <a:pPr algn="l"/>
                      <a:r>
                        <a:rPr lang="en-US" sz="1400" dirty="0">
                          <a:solidFill>
                            <a:schemeClr val="bg2">
                              <a:lumMod val="10000"/>
                            </a:schemeClr>
                          </a:solidFill>
                          <a:latin typeface="Calibri" panose="020F0502020204030204" pitchFamily="34" charset="0"/>
                        </a:rPr>
                        <a:t>(NCT03522246)</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kern="1200" dirty="0">
                          <a:solidFill>
                            <a:schemeClr val="bg2">
                              <a:lumMod val="10000"/>
                            </a:schemeClr>
                          </a:solidFill>
                          <a:latin typeface="Calibri" panose="020F0502020204030204" pitchFamily="34" charset="0"/>
                          <a:ea typeface="+mn-ea"/>
                          <a:cs typeface="+mn-cs"/>
                        </a:rPr>
                        <a:t>1L </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kern="1200" dirty="0">
                          <a:solidFill>
                            <a:schemeClr val="bg2">
                              <a:lumMod val="10000"/>
                            </a:schemeClr>
                          </a:solidFill>
                          <a:latin typeface="Calibri" panose="020F0502020204030204" pitchFamily="34" charset="0"/>
                          <a:ea typeface="+mn-ea"/>
                          <a:cs typeface="+mn-cs"/>
                        </a:rPr>
                        <a:t>Active not recruiting</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kern="1200" dirty="0">
                          <a:solidFill>
                            <a:schemeClr val="bg2">
                              <a:lumMod val="10000"/>
                            </a:schemeClr>
                          </a:solidFill>
                          <a:latin typeface="Calibri" panose="020F0502020204030204" pitchFamily="34" charset="0"/>
                          <a:ea typeface="+mn-ea"/>
                          <a:cs typeface="+mn-cs"/>
                        </a:rPr>
                        <a:t>Rucaparib + nivolumab vs rucaparib </a:t>
                      </a:r>
                      <a:br>
                        <a:rPr lang="en-US" sz="1400" kern="1200" dirty="0">
                          <a:solidFill>
                            <a:schemeClr val="bg2">
                              <a:lumMod val="10000"/>
                            </a:schemeClr>
                          </a:solidFill>
                          <a:latin typeface="Calibri" panose="020F0502020204030204" pitchFamily="34" charset="0"/>
                          <a:ea typeface="+mn-ea"/>
                          <a:cs typeface="+mn-cs"/>
                        </a:rPr>
                      </a:br>
                      <a:r>
                        <a:rPr lang="en-US" sz="1400" kern="1200" dirty="0">
                          <a:solidFill>
                            <a:schemeClr val="bg2">
                              <a:lumMod val="10000"/>
                            </a:schemeClr>
                          </a:solidFill>
                          <a:latin typeface="Calibri" panose="020F0502020204030204" pitchFamily="34" charset="0"/>
                          <a:ea typeface="+mn-ea"/>
                          <a:cs typeface="+mn-cs"/>
                        </a:rPr>
                        <a:t>vs nivolumab vs placebo </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2">
                              <a:lumMod val="10000"/>
                            </a:schemeClr>
                          </a:solidFill>
                          <a:latin typeface="Calibri" panose="020F0502020204030204" pitchFamily="34" charset="0"/>
                          <a:ea typeface="+mn-ea"/>
                          <a:cs typeface="+mn-cs"/>
                        </a:rPr>
                        <a:t>1000</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2">
                              <a:lumMod val="10000"/>
                            </a:schemeClr>
                          </a:solidFill>
                          <a:latin typeface="Calibri" panose="020F0502020204030204" pitchFamily="34" charset="0"/>
                          <a:ea typeface="+mn-ea"/>
                          <a:cs typeface="+mn-cs"/>
                        </a:rPr>
                        <a:t>PFS</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79351683"/>
                  </a:ext>
                </a:extLst>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2">
                              <a:lumMod val="10000"/>
                            </a:schemeClr>
                          </a:solidFill>
                          <a:latin typeface="Calibri" panose="020F0502020204030204" pitchFamily="34" charset="0"/>
                          <a:ea typeface="+mn-ea"/>
                          <a:cs typeface="+mn-cs"/>
                        </a:rPr>
                        <a:t>DUO-O</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2">
                              <a:lumMod val="10000"/>
                            </a:schemeClr>
                          </a:solidFill>
                          <a:latin typeface="Calibri" panose="020F0502020204030204" pitchFamily="34" charset="0"/>
                          <a:ea typeface="+mn-ea"/>
                          <a:cs typeface="+mn-cs"/>
                        </a:rPr>
                        <a:t>(NCT03737643)</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kern="1200" dirty="0">
                          <a:solidFill>
                            <a:schemeClr val="bg2">
                              <a:lumMod val="10000"/>
                            </a:schemeClr>
                          </a:solidFill>
                          <a:latin typeface="Calibri" panose="020F0502020204030204" pitchFamily="34" charset="0"/>
                          <a:ea typeface="+mn-ea"/>
                          <a:cs typeface="+mn-cs"/>
                        </a:rPr>
                        <a:t>1L</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kern="1200" dirty="0">
                          <a:solidFill>
                            <a:schemeClr val="bg2">
                              <a:lumMod val="10000"/>
                            </a:schemeClr>
                          </a:solidFill>
                          <a:latin typeface="Calibri" panose="020F0502020204030204" pitchFamily="34" charset="0"/>
                          <a:ea typeface="+mn-ea"/>
                          <a:cs typeface="+mn-cs"/>
                        </a:rPr>
                        <a:t>Recruiting</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kern="1200" dirty="0">
                          <a:solidFill>
                            <a:schemeClr val="bg2">
                              <a:lumMod val="10000"/>
                            </a:schemeClr>
                          </a:solidFill>
                          <a:latin typeface="Calibri" panose="020F0502020204030204" pitchFamily="34" charset="0"/>
                          <a:ea typeface="+mn-ea"/>
                          <a:cs typeface="+mn-cs"/>
                        </a:rPr>
                        <a:t>Platinum-based CT plus bevacizumab (SOC) followed by maintenance bevacizumab vs SOC + durvalumab followed by maintenance bevacizumab and durvalumab vs SOC + durvalumab followed by maintenance bevacizumab and durvalumab and olaparib. </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2">
                              <a:lumMod val="10000"/>
                            </a:schemeClr>
                          </a:solidFill>
                          <a:latin typeface="Calibri" panose="020F0502020204030204" pitchFamily="34" charset="0"/>
                          <a:ea typeface="+mn-ea"/>
                          <a:cs typeface="+mn-cs"/>
                        </a:rPr>
                        <a:t>1374</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2">
                              <a:lumMod val="10000"/>
                            </a:schemeClr>
                          </a:solidFill>
                          <a:latin typeface="Calibri" panose="020F0502020204030204" pitchFamily="34" charset="0"/>
                          <a:ea typeface="+mn-ea"/>
                          <a:cs typeface="+mn-cs"/>
                        </a:rPr>
                        <a:t>PFS</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2">
                              <a:lumMod val="10000"/>
                            </a:schemeClr>
                          </a:solidFill>
                          <a:latin typeface="Calibri" panose="020F0502020204030204" pitchFamily="34" charset="0"/>
                          <a:ea typeface="+mn-ea"/>
                          <a:cs typeface="+mn-cs"/>
                        </a:rPr>
                        <a:t>(in non-t</a:t>
                      </a:r>
                      <a:r>
                        <a:rPr lang="en-US" sz="1400" i="1" kern="1200" dirty="0">
                          <a:solidFill>
                            <a:schemeClr val="bg2">
                              <a:lumMod val="10000"/>
                            </a:schemeClr>
                          </a:solidFill>
                          <a:latin typeface="Calibri" panose="020F0502020204030204" pitchFamily="34" charset="0"/>
                          <a:ea typeface="+mn-ea"/>
                          <a:cs typeface="+mn-cs"/>
                        </a:rPr>
                        <a:t>BRCA</a:t>
                      </a:r>
                      <a:r>
                        <a:rPr lang="en-US" sz="1400" i="0" kern="1200" dirty="0">
                          <a:solidFill>
                            <a:schemeClr val="bg2">
                              <a:lumMod val="10000"/>
                            </a:schemeClr>
                          </a:solidFill>
                          <a:latin typeface="Calibri" panose="020F0502020204030204" pitchFamily="34" charset="0"/>
                          <a:ea typeface="+mn-ea"/>
                          <a:cs typeface="+mn-cs"/>
                        </a:rPr>
                        <a:t>m</a:t>
                      </a:r>
                      <a:r>
                        <a:rPr lang="en-US" sz="1400" i="1" kern="1200" dirty="0">
                          <a:solidFill>
                            <a:schemeClr val="bg2">
                              <a:lumMod val="10000"/>
                            </a:schemeClr>
                          </a:solidFill>
                          <a:latin typeface="Calibri" panose="020F0502020204030204" pitchFamily="34" charset="0"/>
                          <a:ea typeface="+mn-ea"/>
                          <a:cs typeface="+mn-cs"/>
                        </a:rPr>
                        <a:t> </a:t>
                      </a:r>
                      <a:br>
                        <a:rPr lang="en-US" sz="1400" i="1" kern="1200" dirty="0">
                          <a:solidFill>
                            <a:schemeClr val="bg2">
                              <a:lumMod val="10000"/>
                            </a:schemeClr>
                          </a:solidFill>
                          <a:latin typeface="Calibri" panose="020F0502020204030204" pitchFamily="34" charset="0"/>
                          <a:ea typeface="+mn-ea"/>
                          <a:cs typeface="+mn-cs"/>
                        </a:rPr>
                      </a:br>
                      <a:r>
                        <a:rPr lang="en-US" sz="1400" i="0" kern="1200" dirty="0">
                          <a:solidFill>
                            <a:schemeClr val="bg2">
                              <a:lumMod val="10000"/>
                            </a:schemeClr>
                          </a:solidFill>
                          <a:latin typeface="Calibri" panose="020F0502020204030204" pitchFamily="34" charset="0"/>
                          <a:ea typeface="+mn-ea"/>
                          <a:cs typeface="+mn-cs"/>
                        </a:rPr>
                        <a:t>patients at 4 yr)</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85791811"/>
                  </a:ext>
                </a:extLst>
              </a:tr>
            </a:tbl>
          </a:graphicData>
        </a:graphic>
      </p:graphicFrame>
      <p:grpSp>
        <p:nvGrpSpPr>
          <p:cNvPr id="15" name="Group 14">
            <a:extLst>
              <a:ext uri="{FF2B5EF4-FFF2-40B4-BE49-F238E27FC236}">
                <a16:creationId xmlns:a16="http://schemas.microsoft.com/office/drawing/2014/main" id="{E8ED786B-F921-41A1-82A8-95F53E032F2A}"/>
              </a:ext>
            </a:extLst>
          </p:cNvPr>
          <p:cNvGrpSpPr/>
          <p:nvPr/>
        </p:nvGrpSpPr>
        <p:grpSpPr>
          <a:xfrm>
            <a:off x="9392911" y="6207927"/>
            <a:ext cx="2547685" cy="454909"/>
            <a:chOff x="9392911" y="6207927"/>
            <a:chExt cx="2547685" cy="454909"/>
          </a:xfrm>
        </p:grpSpPr>
        <p:pic>
          <p:nvPicPr>
            <p:cNvPr id="16" name="Picture 15" descr="A picture containing text, ax, wheel&#10;&#10;Description automatically generated">
              <a:extLst>
                <a:ext uri="{FF2B5EF4-FFF2-40B4-BE49-F238E27FC236}">
                  <a16:creationId xmlns:a16="http://schemas.microsoft.com/office/drawing/2014/main" id="{E51420DD-BBEA-4C78-9A78-821EE6977C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7" name="Rectangle 8">
              <a:extLst>
                <a:ext uri="{FF2B5EF4-FFF2-40B4-BE49-F238E27FC236}">
                  <a16:creationId xmlns:a16="http://schemas.microsoft.com/office/drawing/2014/main" id="{A7EB83F4-917C-4FC7-BDBC-9B296C301831}"/>
                </a:ext>
              </a:extLst>
            </p:cNvPr>
            <p:cNvSpPr>
              <a:spLocks noChangeArrowheads="1"/>
            </p:cNvSpPr>
            <p:nvPr/>
          </p:nvSpPr>
          <p:spPr bwMode="auto">
            <a:xfrm>
              <a:off x="9392911" y="6355059"/>
              <a:ext cx="25476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dirty="0">
                  <a:solidFill>
                    <a:srgbClr val="455560"/>
                  </a:solidFill>
                  <a:latin typeface="Calibri" panose="020F0502020204030204" pitchFamily="34" charset="0"/>
                </a:rPr>
                <a:t>Slide credit: </a:t>
              </a:r>
              <a:r>
                <a:rPr lang="en-US" altLang="en-US" sz="1400" dirty="0">
                  <a:solidFill>
                    <a:schemeClr val="bg2"/>
                  </a:solidFill>
                  <a:latin typeface="Calibri" panose="020F0502020204030204" pitchFamily="34" charset="0"/>
                  <a:hlinkClick r:id="rId4"/>
                </a:rPr>
                <a:t>clinicaloptions.com</a:t>
              </a:r>
              <a:endParaRPr lang="en-US" altLang="en-US" sz="140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8347021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a:xfrm>
            <a:off x="598489" y="1600200"/>
            <a:ext cx="10374311" cy="2057400"/>
          </a:xfrm>
        </p:spPr>
        <p:txBody>
          <a:bodyPr>
            <a:normAutofit/>
          </a:bodyPr>
          <a:lstStyle/>
          <a:p>
            <a:pPr eaLnBrk="1" hangingPunct="1"/>
            <a:r>
              <a:rPr lang="en-US" altLang="en-US" sz="4000" dirty="0"/>
              <a:t>New Advances in Individualized </a:t>
            </a:r>
            <a:br>
              <a:rPr lang="en-US" altLang="en-US" sz="4000" dirty="0"/>
            </a:br>
            <a:r>
              <a:rPr lang="en-US" altLang="en-US" sz="4000" dirty="0"/>
              <a:t>Treatment for Endometrial Cancer </a:t>
            </a:r>
          </a:p>
        </p:txBody>
      </p:sp>
      <p:pic>
        <p:nvPicPr>
          <p:cNvPr id="4" name="Picture 3" descr="A picture containing graphical user interface&#10;&#10;Description automatically generated">
            <a:extLst>
              <a:ext uri="{FF2B5EF4-FFF2-40B4-BE49-F238E27FC236}">
                <a16:creationId xmlns:a16="http://schemas.microsoft.com/office/drawing/2014/main" id="{AD59D84A-DAF6-4D55-90DE-7124FAA75F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1581" y="481765"/>
            <a:ext cx="1657032" cy="884614"/>
          </a:xfrm>
          <a:prstGeom prst="rect">
            <a:avLst/>
          </a:prstGeom>
        </p:spPr>
      </p:pic>
    </p:spTree>
    <p:extLst>
      <p:ext uri="{BB962C8B-B14F-4D97-AF65-F5344CB8AC3E}">
        <p14:creationId xmlns:p14="http://schemas.microsoft.com/office/powerpoint/2010/main" val="29247664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F63A6-B661-4A4B-9147-3664F06B5C8D}"/>
              </a:ext>
            </a:extLst>
          </p:cNvPr>
          <p:cNvSpPr>
            <a:spLocks noGrp="1"/>
          </p:cNvSpPr>
          <p:nvPr>
            <p:ph type="title"/>
          </p:nvPr>
        </p:nvSpPr>
        <p:spPr/>
        <p:txBody>
          <a:bodyPr/>
          <a:lstStyle/>
          <a:p>
            <a:r>
              <a:rPr lang="en-US" dirty="0"/>
              <a:t>Current Standard of Care for </a:t>
            </a:r>
            <a:br>
              <a:rPr lang="en-US" dirty="0"/>
            </a:br>
            <a:r>
              <a:rPr lang="en-US" dirty="0"/>
              <a:t>Advanced/Recurrent Endometrial Cancer</a:t>
            </a:r>
          </a:p>
        </p:txBody>
      </p:sp>
      <p:sp>
        <p:nvSpPr>
          <p:cNvPr id="17" name="TextBox 16">
            <a:extLst>
              <a:ext uri="{FF2B5EF4-FFF2-40B4-BE49-F238E27FC236}">
                <a16:creationId xmlns:a16="http://schemas.microsoft.com/office/drawing/2014/main" id="{0D692207-DCD7-4077-BBEA-056247883116}"/>
              </a:ext>
            </a:extLst>
          </p:cNvPr>
          <p:cNvSpPr txBox="1"/>
          <p:nvPr/>
        </p:nvSpPr>
        <p:spPr bwMode="auto">
          <a:xfrm>
            <a:off x="404887" y="6377123"/>
            <a:ext cx="950509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eaLnBrk="1" hangingPunct="1">
              <a:defRPr/>
            </a:pPr>
            <a:r>
              <a:rPr lang="en-US" altLang="en-US" sz="1200" b="0" spc="-10" dirty="0">
                <a:solidFill>
                  <a:schemeClr val="bg2"/>
                </a:solidFill>
                <a:latin typeface="Calibri" panose="020F0502020204030204" pitchFamily="34" charset="0"/>
                <a:cs typeface="+mn-cs"/>
              </a:rPr>
              <a:t> 1. Miller. JCO. 2020;38:3841. 2. Fader. Clin Cancer Res. 2020;26:3928.</a:t>
            </a:r>
            <a:endParaRPr lang="en-US" altLang="en-US" sz="1200" b="0" dirty="0">
              <a:solidFill>
                <a:schemeClr val="bg2"/>
              </a:solidFill>
              <a:latin typeface="Calibri" panose="020F0502020204030204" pitchFamily="34" charset="0"/>
              <a:cs typeface="+mn-cs"/>
            </a:endParaRPr>
          </a:p>
        </p:txBody>
      </p:sp>
      <p:grpSp>
        <p:nvGrpSpPr>
          <p:cNvPr id="226" name="Group 225">
            <a:extLst>
              <a:ext uri="{FF2B5EF4-FFF2-40B4-BE49-F238E27FC236}">
                <a16:creationId xmlns:a16="http://schemas.microsoft.com/office/drawing/2014/main" id="{8E3B166B-F7E9-400B-9189-E4628E79C463}"/>
              </a:ext>
            </a:extLst>
          </p:cNvPr>
          <p:cNvGrpSpPr/>
          <p:nvPr/>
        </p:nvGrpSpPr>
        <p:grpSpPr>
          <a:xfrm>
            <a:off x="686337" y="1497924"/>
            <a:ext cx="10866511" cy="4883640"/>
            <a:chOff x="686337" y="1497924"/>
            <a:chExt cx="10866511" cy="4883640"/>
          </a:xfrm>
        </p:grpSpPr>
        <p:sp>
          <p:nvSpPr>
            <p:cNvPr id="227" name="TextBox 226">
              <a:extLst>
                <a:ext uri="{FF2B5EF4-FFF2-40B4-BE49-F238E27FC236}">
                  <a16:creationId xmlns:a16="http://schemas.microsoft.com/office/drawing/2014/main" id="{8E7A9531-DC21-493F-8B72-1855B75F7C76}"/>
                </a:ext>
              </a:extLst>
            </p:cNvPr>
            <p:cNvSpPr txBox="1"/>
            <p:nvPr/>
          </p:nvSpPr>
          <p:spPr bwMode="auto">
            <a:xfrm>
              <a:off x="2520763" y="5441570"/>
              <a:ext cx="611116" cy="360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60</a:t>
              </a:r>
            </a:p>
          </p:txBody>
        </p:sp>
        <p:sp>
          <p:nvSpPr>
            <p:cNvPr id="228" name="TextBox 227">
              <a:extLst>
                <a:ext uri="{FF2B5EF4-FFF2-40B4-BE49-F238E27FC236}">
                  <a16:creationId xmlns:a16="http://schemas.microsoft.com/office/drawing/2014/main" id="{4E08E78D-C82F-4AF1-8CED-EA5934AA2AB5}"/>
                </a:ext>
              </a:extLst>
            </p:cNvPr>
            <p:cNvSpPr txBox="1"/>
            <p:nvPr/>
          </p:nvSpPr>
          <p:spPr bwMode="auto">
            <a:xfrm>
              <a:off x="6598242" y="1497924"/>
              <a:ext cx="474377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Paclitaxel + Carboplatin + Trastuzumab</a:t>
              </a:r>
              <a:r>
                <a:rPr lang="en-US" sz="1600" baseline="30000" dirty="0">
                  <a:solidFill>
                    <a:schemeClr val="bg1"/>
                  </a:solidFill>
                  <a:latin typeface="Calibri" panose="020F0502020204030204" pitchFamily="34" charset="0"/>
                  <a:cs typeface="Calibri" panose="020F0502020204030204" pitchFamily="34" charset="0"/>
                </a:rPr>
                <a:t>2</a:t>
              </a:r>
            </a:p>
          </p:txBody>
        </p:sp>
        <p:sp>
          <p:nvSpPr>
            <p:cNvPr id="229" name="TextBox 228">
              <a:extLst>
                <a:ext uri="{FF2B5EF4-FFF2-40B4-BE49-F238E27FC236}">
                  <a16:creationId xmlns:a16="http://schemas.microsoft.com/office/drawing/2014/main" id="{5E72C30A-6BDB-41D4-BC6B-06424E270DF2}"/>
                </a:ext>
              </a:extLst>
            </p:cNvPr>
            <p:cNvSpPr txBox="1"/>
            <p:nvPr/>
          </p:nvSpPr>
          <p:spPr>
            <a:xfrm>
              <a:off x="6661192" y="1848847"/>
              <a:ext cx="4628471" cy="338550"/>
            </a:xfrm>
            <a:prstGeom prst="rect">
              <a:avLst/>
            </a:prstGeom>
            <a:noFill/>
            <a:ln w="19050">
              <a:solidFill>
                <a:schemeClr val="accent3"/>
              </a:solidFill>
            </a:ln>
          </p:spPr>
          <p:txBody>
            <a:bodyPr wrap="square" lIns="121917" tIns="60958" rIns="121917" bIns="60958" rtlCol="0">
              <a:spAutoFit/>
            </a:bodyPr>
            <a:lstStyle/>
            <a:p>
              <a:pPr algn="ctr"/>
              <a:r>
                <a:rPr lang="en-US" sz="1400" dirty="0">
                  <a:solidFill>
                    <a:srgbClr val="000000"/>
                  </a:solidFill>
                  <a:latin typeface="Calibri" panose="020F0502020204030204" pitchFamily="34" charset="0"/>
                  <a:cs typeface="Calibri" panose="020F0502020204030204" pitchFamily="34" charset="0"/>
                </a:rPr>
                <a:t>Addition of trastuzumab based on PFS data for UPSC</a:t>
              </a:r>
            </a:p>
          </p:txBody>
        </p:sp>
        <p:sp>
          <p:nvSpPr>
            <p:cNvPr id="230" name="TextBox 229">
              <a:extLst>
                <a:ext uri="{FF2B5EF4-FFF2-40B4-BE49-F238E27FC236}">
                  <a16:creationId xmlns:a16="http://schemas.microsoft.com/office/drawing/2014/main" id="{EB9D1855-1D9C-40AF-B00A-FD531F7EC506}"/>
                </a:ext>
              </a:extLst>
            </p:cNvPr>
            <p:cNvSpPr txBox="1"/>
            <p:nvPr/>
          </p:nvSpPr>
          <p:spPr bwMode="auto">
            <a:xfrm>
              <a:off x="6584181" y="5612249"/>
              <a:ext cx="4652115"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Mo</a:t>
              </a:r>
            </a:p>
          </p:txBody>
        </p:sp>
        <p:sp>
          <p:nvSpPr>
            <p:cNvPr id="231" name="Rectangle 230">
              <a:extLst>
                <a:ext uri="{FF2B5EF4-FFF2-40B4-BE49-F238E27FC236}">
                  <a16:creationId xmlns:a16="http://schemas.microsoft.com/office/drawing/2014/main" id="{BBD16A1F-A997-4E30-A79D-313CD3159ED0}"/>
                </a:ext>
              </a:extLst>
            </p:cNvPr>
            <p:cNvSpPr/>
            <p:nvPr/>
          </p:nvSpPr>
          <p:spPr bwMode="auto">
            <a:xfrm rot="16200000">
              <a:off x="4738865" y="3951886"/>
              <a:ext cx="2668364" cy="177035"/>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cxnSp>
          <p:nvCxnSpPr>
            <p:cNvPr id="232" name="Straight Connector 231">
              <a:extLst>
                <a:ext uri="{FF2B5EF4-FFF2-40B4-BE49-F238E27FC236}">
                  <a16:creationId xmlns:a16="http://schemas.microsoft.com/office/drawing/2014/main" id="{2E7CC064-5CC2-4BA7-B12B-C477CA70708E}"/>
                </a:ext>
              </a:extLst>
            </p:cNvPr>
            <p:cNvCxnSpPr>
              <a:cxnSpLocks/>
            </p:cNvCxnSpPr>
            <p:nvPr/>
          </p:nvCxnSpPr>
          <p:spPr bwMode="auto">
            <a:xfrm>
              <a:off x="6598242" y="5410362"/>
              <a:ext cx="4638054" cy="0"/>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2FA53591-F106-435D-BA89-6A3A4F55EFAB}"/>
                </a:ext>
              </a:extLst>
            </p:cNvPr>
            <p:cNvCxnSpPr>
              <a:cxnSpLocks/>
            </p:cNvCxnSpPr>
            <p:nvPr/>
          </p:nvCxnSpPr>
          <p:spPr bwMode="auto">
            <a:xfrm flipV="1">
              <a:off x="6604576" y="2274737"/>
              <a:ext cx="0" cy="3135625"/>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6FAF8518-7F2E-4718-BE06-0E74EF81C52E}"/>
                </a:ext>
              </a:extLst>
            </p:cNvPr>
            <p:cNvCxnSpPr>
              <a:cxnSpLocks/>
            </p:cNvCxnSpPr>
            <p:nvPr/>
          </p:nvCxnSpPr>
          <p:spPr bwMode="auto">
            <a:xfrm flipH="1">
              <a:off x="6604576" y="5410362"/>
              <a:ext cx="0" cy="80137"/>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386B1221-186B-4FA3-9152-AF255A4EC0E5}"/>
                </a:ext>
              </a:extLst>
            </p:cNvPr>
            <p:cNvCxnSpPr>
              <a:cxnSpLocks/>
            </p:cNvCxnSpPr>
            <p:nvPr/>
          </p:nvCxnSpPr>
          <p:spPr bwMode="auto">
            <a:xfrm flipH="1">
              <a:off x="7208494" y="5410362"/>
              <a:ext cx="0" cy="80137"/>
            </a:xfrm>
            <a:prstGeom prst="line">
              <a:avLst/>
            </a:prstGeom>
            <a:noFill/>
            <a:ln w="28575"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B30FA336-3627-4688-A351-54C3A7B27644}"/>
                </a:ext>
              </a:extLst>
            </p:cNvPr>
            <p:cNvCxnSpPr>
              <a:cxnSpLocks/>
            </p:cNvCxnSpPr>
            <p:nvPr/>
          </p:nvCxnSpPr>
          <p:spPr bwMode="auto">
            <a:xfrm flipH="1">
              <a:off x="7812412" y="5410362"/>
              <a:ext cx="0" cy="80137"/>
            </a:xfrm>
            <a:prstGeom prst="line">
              <a:avLst/>
            </a:prstGeom>
            <a:noFill/>
            <a:ln w="2857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2A1D8F34-4EE8-4975-AFEF-F764F57F4B03}"/>
                </a:ext>
              </a:extLst>
            </p:cNvPr>
            <p:cNvCxnSpPr>
              <a:cxnSpLocks/>
            </p:cNvCxnSpPr>
            <p:nvPr/>
          </p:nvCxnSpPr>
          <p:spPr bwMode="auto">
            <a:xfrm flipH="1">
              <a:off x="8416329" y="5410362"/>
              <a:ext cx="0" cy="80137"/>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C65C63DD-DEF0-49FA-AC92-748BD7945645}"/>
                </a:ext>
              </a:extLst>
            </p:cNvPr>
            <p:cNvCxnSpPr>
              <a:cxnSpLocks/>
            </p:cNvCxnSpPr>
            <p:nvPr/>
          </p:nvCxnSpPr>
          <p:spPr bwMode="auto">
            <a:xfrm flipH="1">
              <a:off x="9020247" y="5410362"/>
              <a:ext cx="0" cy="80137"/>
            </a:xfrm>
            <a:prstGeom prst="line">
              <a:avLst/>
            </a:prstGeom>
            <a:noFill/>
            <a:ln w="2857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A562A8D2-8C65-4BF7-A8FF-B62BA3D258C4}"/>
                </a:ext>
              </a:extLst>
            </p:cNvPr>
            <p:cNvCxnSpPr>
              <a:cxnSpLocks/>
            </p:cNvCxnSpPr>
            <p:nvPr/>
          </p:nvCxnSpPr>
          <p:spPr bwMode="auto">
            <a:xfrm flipH="1">
              <a:off x="9624165" y="5410362"/>
              <a:ext cx="0" cy="80137"/>
            </a:xfrm>
            <a:prstGeom prst="line">
              <a:avLst/>
            </a:prstGeom>
            <a:noFill/>
            <a:ln w="28575" cap="flat" cmpd="sng" algn="ctr">
              <a:solidFill>
                <a:schemeClr val="bg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CBD60A09-7A0F-4F80-B636-EC9E2BD4EDBC}"/>
                </a:ext>
              </a:extLst>
            </p:cNvPr>
            <p:cNvCxnSpPr>
              <a:cxnSpLocks/>
            </p:cNvCxnSpPr>
            <p:nvPr/>
          </p:nvCxnSpPr>
          <p:spPr bwMode="auto">
            <a:xfrm flipH="1">
              <a:off x="10228083" y="5410362"/>
              <a:ext cx="0" cy="80137"/>
            </a:xfrm>
            <a:prstGeom prst="line">
              <a:avLst/>
            </a:prstGeom>
            <a:noFill/>
            <a:ln w="28575"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CB0A4814-DA0F-42E9-956B-DD05D8180B17}"/>
                </a:ext>
              </a:extLst>
            </p:cNvPr>
            <p:cNvCxnSpPr>
              <a:cxnSpLocks/>
            </p:cNvCxnSpPr>
            <p:nvPr/>
          </p:nvCxnSpPr>
          <p:spPr bwMode="auto">
            <a:xfrm flipH="1">
              <a:off x="10831998" y="5410362"/>
              <a:ext cx="0" cy="80137"/>
            </a:xfrm>
            <a:prstGeom prst="line">
              <a:avLst/>
            </a:prstGeom>
            <a:noFill/>
            <a:ln w="28575" cap="flat" cmpd="sng" algn="ctr">
              <a:solidFill>
                <a:schemeClr val="bg1"/>
              </a:solidFill>
              <a:prstDash val="solid"/>
              <a:round/>
              <a:headEnd type="none" w="med" len="med"/>
              <a:tailEnd type="none" w="med" len="med"/>
            </a:ln>
            <a:effectLst/>
          </p:spPr>
        </p:cxnSp>
        <p:sp>
          <p:nvSpPr>
            <p:cNvPr id="242" name="TextBox 241">
              <a:extLst>
                <a:ext uri="{FF2B5EF4-FFF2-40B4-BE49-F238E27FC236}">
                  <a16:creationId xmlns:a16="http://schemas.microsoft.com/office/drawing/2014/main" id="{3E8DA696-9B8B-4D39-881D-C03E091EB96B}"/>
                </a:ext>
              </a:extLst>
            </p:cNvPr>
            <p:cNvSpPr txBox="1"/>
            <p:nvPr/>
          </p:nvSpPr>
          <p:spPr bwMode="auto">
            <a:xfrm>
              <a:off x="9641662" y="3313549"/>
              <a:ext cx="1528187" cy="385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 Censored</a:t>
              </a:r>
            </a:p>
          </p:txBody>
        </p:sp>
        <p:sp>
          <p:nvSpPr>
            <p:cNvPr id="243" name="TextBox 242">
              <a:extLst>
                <a:ext uri="{FF2B5EF4-FFF2-40B4-BE49-F238E27FC236}">
                  <a16:creationId xmlns:a16="http://schemas.microsoft.com/office/drawing/2014/main" id="{F1C59C42-5B47-4FB8-A5E8-10A5D09A62B8}"/>
                </a:ext>
              </a:extLst>
            </p:cNvPr>
            <p:cNvSpPr txBox="1"/>
            <p:nvPr/>
          </p:nvSpPr>
          <p:spPr bwMode="auto">
            <a:xfrm>
              <a:off x="5943301" y="2116688"/>
              <a:ext cx="635637" cy="423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1.0</a:t>
              </a:r>
            </a:p>
          </p:txBody>
        </p:sp>
        <p:cxnSp>
          <p:nvCxnSpPr>
            <p:cNvPr id="244" name="Straight Connector 243">
              <a:extLst>
                <a:ext uri="{FF2B5EF4-FFF2-40B4-BE49-F238E27FC236}">
                  <a16:creationId xmlns:a16="http://schemas.microsoft.com/office/drawing/2014/main" id="{5745022A-871E-4242-A4EB-7707DDF553D1}"/>
                </a:ext>
              </a:extLst>
            </p:cNvPr>
            <p:cNvCxnSpPr>
              <a:cxnSpLocks/>
            </p:cNvCxnSpPr>
            <p:nvPr/>
          </p:nvCxnSpPr>
          <p:spPr bwMode="auto">
            <a:xfrm flipH="1">
              <a:off x="6521371" y="2292644"/>
              <a:ext cx="85134" cy="0"/>
            </a:xfrm>
            <a:prstGeom prst="line">
              <a:avLst/>
            </a:prstGeom>
            <a:noFill/>
            <a:ln w="28575"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A35319ED-B021-477A-BE16-22CF4D2C46EB}"/>
                </a:ext>
              </a:extLst>
            </p:cNvPr>
            <p:cNvCxnSpPr>
              <a:cxnSpLocks/>
            </p:cNvCxnSpPr>
            <p:nvPr/>
          </p:nvCxnSpPr>
          <p:spPr bwMode="auto">
            <a:xfrm flipH="1">
              <a:off x="6521371" y="2911402"/>
              <a:ext cx="85134" cy="0"/>
            </a:xfrm>
            <a:prstGeom prst="line">
              <a:avLst/>
            </a:prstGeom>
            <a:noFill/>
            <a:ln w="28575"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7D89F134-0A2A-427B-B4A7-35EC2FB21983}"/>
                </a:ext>
              </a:extLst>
            </p:cNvPr>
            <p:cNvCxnSpPr>
              <a:cxnSpLocks/>
            </p:cNvCxnSpPr>
            <p:nvPr/>
          </p:nvCxnSpPr>
          <p:spPr bwMode="auto">
            <a:xfrm flipH="1">
              <a:off x="6521371" y="3536142"/>
              <a:ext cx="85134" cy="0"/>
            </a:xfrm>
            <a:prstGeom prst="line">
              <a:avLst/>
            </a:prstGeom>
            <a:noFill/>
            <a:ln w="28575" cap="flat" cmpd="sng" algn="ctr">
              <a:solidFill>
                <a:schemeClr val="bg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6EAF4E6C-6C2E-42B0-B51D-10B4A1A1A31D}"/>
                </a:ext>
              </a:extLst>
            </p:cNvPr>
            <p:cNvCxnSpPr>
              <a:cxnSpLocks/>
            </p:cNvCxnSpPr>
            <p:nvPr/>
          </p:nvCxnSpPr>
          <p:spPr bwMode="auto">
            <a:xfrm flipH="1">
              <a:off x="6521371" y="4160882"/>
              <a:ext cx="85134" cy="0"/>
            </a:xfrm>
            <a:prstGeom prst="line">
              <a:avLst/>
            </a:prstGeom>
            <a:noFill/>
            <a:ln w="28575" cap="flat" cmpd="sng" algn="ctr">
              <a:solidFill>
                <a:schemeClr val="bg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C3A6C6A0-A84C-4031-B0B2-0EEE9F242A8F}"/>
                </a:ext>
              </a:extLst>
            </p:cNvPr>
            <p:cNvCxnSpPr>
              <a:cxnSpLocks/>
            </p:cNvCxnSpPr>
            <p:nvPr/>
          </p:nvCxnSpPr>
          <p:spPr bwMode="auto">
            <a:xfrm flipH="1">
              <a:off x="6521371" y="4785622"/>
              <a:ext cx="85134" cy="0"/>
            </a:xfrm>
            <a:prstGeom prst="line">
              <a:avLst/>
            </a:prstGeom>
            <a:noFill/>
            <a:ln w="28575" cap="flat" cmpd="sng" algn="ctr">
              <a:solidFill>
                <a:schemeClr val="bg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DB40448F-D19B-4E06-9E58-4645AC14765D}"/>
                </a:ext>
              </a:extLst>
            </p:cNvPr>
            <p:cNvCxnSpPr>
              <a:cxnSpLocks/>
            </p:cNvCxnSpPr>
            <p:nvPr/>
          </p:nvCxnSpPr>
          <p:spPr bwMode="auto">
            <a:xfrm flipH="1">
              <a:off x="6521371" y="5410362"/>
              <a:ext cx="85134" cy="0"/>
            </a:xfrm>
            <a:prstGeom prst="line">
              <a:avLst/>
            </a:prstGeom>
            <a:noFill/>
            <a:ln w="28575" cap="flat" cmpd="sng" algn="ctr">
              <a:solidFill>
                <a:schemeClr val="bg1"/>
              </a:solidFill>
              <a:prstDash val="solid"/>
              <a:round/>
              <a:headEnd type="none" w="med" len="med"/>
              <a:tailEnd type="none" w="med" len="med"/>
            </a:ln>
            <a:effectLst/>
          </p:spPr>
        </p:cxnSp>
        <p:sp>
          <p:nvSpPr>
            <p:cNvPr id="250" name="TextBox 249">
              <a:extLst>
                <a:ext uri="{FF2B5EF4-FFF2-40B4-BE49-F238E27FC236}">
                  <a16:creationId xmlns:a16="http://schemas.microsoft.com/office/drawing/2014/main" id="{597DAD50-CFCE-4231-8E1E-1693DFDA1B48}"/>
                </a:ext>
              </a:extLst>
            </p:cNvPr>
            <p:cNvSpPr txBox="1"/>
            <p:nvPr/>
          </p:nvSpPr>
          <p:spPr bwMode="auto">
            <a:xfrm>
              <a:off x="5943301" y="2741527"/>
              <a:ext cx="635637" cy="423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0.8</a:t>
              </a:r>
            </a:p>
          </p:txBody>
        </p:sp>
        <p:sp>
          <p:nvSpPr>
            <p:cNvPr id="251" name="TextBox 250">
              <a:extLst>
                <a:ext uri="{FF2B5EF4-FFF2-40B4-BE49-F238E27FC236}">
                  <a16:creationId xmlns:a16="http://schemas.microsoft.com/office/drawing/2014/main" id="{4A4AFA54-1C93-4DC4-A5EC-E983FE88ABA3}"/>
                </a:ext>
              </a:extLst>
            </p:cNvPr>
            <p:cNvSpPr txBox="1"/>
            <p:nvPr/>
          </p:nvSpPr>
          <p:spPr bwMode="auto">
            <a:xfrm>
              <a:off x="5943301" y="3366366"/>
              <a:ext cx="635637" cy="423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0.6</a:t>
              </a:r>
            </a:p>
          </p:txBody>
        </p:sp>
        <p:sp>
          <p:nvSpPr>
            <p:cNvPr id="252" name="TextBox 251">
              <a:extLst>
                <a:ext uri="{FF2B5EF4-FFF2-40B4-BE49-F238E27FC236}">
                  <a16:creationId xmlns:a16="http://schemas.microsoft.com/office/drawing/2014/main" id="{08487BEB-9D75-4188-8AAE-121D5DC891AF}"/>
                </a:ext>
              </a:extLst>
            </p:cNvPr>
            <p:cNvSpPr txBox="1"/>
            <p:nvPr/>
          </p:nvSpPr>
          <p:spPr bwMode="auto">
            <a:xfrm>
              <a:off x="5943301" y="3991205"/>
              <a:ext cx="635637" cy="423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0.4</a:t>
              </a:r>
            </a:p>
          </p:txBody>
        </p:sp>
        <p:sp>
          <p:nvSpPr>
            <p:cNvPr id="253" name="TextBox 252">
              <a:extLst>
                <a:ext uri="{FF2B5EF4-FFF2-40B4-BE49-F238E27FC236}">
                  <a16:creationId xmlns:a16="http://schemas.microsoft.com/office/drawing/2014/main" id="{93A1DB84-DFB0-4F92-8177-2605026B9C36}"/>
                </a:ext>
              </a:extLst>
            </p:cNvPr>
            <p:cNvSpPr txBox="1"/>
            <p:nvPr/>
          </p:nvSpPr>
          <p:spPr bwMode="auto">
            <a:xfrm>
              <a:off x="5943301" y="4616043"/>
              <a:ext cx="635637" cy="423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0.2</a:t>
              </a:r>
            </a:p>
          </p:txBody>
        </p:sp>
        <p:sp>
          <p:nvSpPr>
            <p:cNvPr id="254" name="TextBox 253">
              <a:extLst>
                <a:ext uri="{FF2B5EF4-FFF2-40B4-BE49-F238E27FC236}">
                  <a16:creationId xmlns:a16="http://schemas.microsoft.com/office/drawing/2014/main" id="{7BC3FC75-0357-4415-8AD9-F8B01C0EDF6D}"/>
                </a:ext>
              </a:extLst>
            </p:cNvPr>
            <p:cNvSpPr txBox="1"/>
            <p:nvPr/>
          </p:nvSpPr>
          <p:spPr bwMode="auto">
            <a:xfrm>
              <a:off x="5943301" y="5240884"/>
              <a:ext cx="63563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a:t>
              </a:r>
            </a:p>
          </p:txBody>
        </p:sp>
        <p:sp>
          <p:nvSpPr>
            <p:cNvPr id="255" name="TextBox 254">
              <a:extLst>
                <a:ext uri="{FF2B5EF4-FFF2-40B4-BE49-F238E27FC236}">
                  <a16:creationId xmlns:a16="http://schemas.microsoft.com/office/drawing/2014/main" id="{E62AEE42-1C05-467A-968C-C88D69738203}"/>
                </a:ext>
              </a:extLst>
            </p:cNvPr>
            <p:cNvSpPr txBox="1"/>
            <p:nvPr/>
          </p:nvSpPr>
          <p:spPr bwMode="auto">
            <a:xfrm>
              <a:off x="6289295" y="5409709"/>
              <a:ext cx="635637" cy="423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a:t>
              </a:r>
            </a:p>
          </p:txBody>
        </p:sp>
        <p:sp>
          <p:nvSpPr>
            <p:cNvPr id="256" name="TextBox 255">
              <a:extLst>
                <a:ext uri="{FF2B5EF4-FFF2-40B4-BE49-F238E27FC236}">
                  <a16:creationId xmlns:a16="http://schemas.microsoft.com/office/drawing/2014/main" id="{B526C1D6-988C-4CB5-9E75-398020DDD13B}"/>
                </a:ext>
              </a:extLst>
            </p:cNvPr>
            <p:cNvSpPr txBox="1"/>
            <p:nvPr/>
          </p:nvSpPr>
          <p:spPr bwMode="auto">
            <a:xfrm>
              <a:off x="6893032" y="5409709"/>
              <a:ext cx="635637" cy="423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12</a:t>
              </a:r>
            </a:p>
          </p:txBody>
        </p:sp>
        <p:sp>
          <p:nvSpPr>
            <p:cNvPr id="257" name="TextBox 256">
              <a:extLst>
                <a:ext uri="{FF2B5EF4-FFF2-40B4-BE49-F238E27FC236}">
                  <a16:creationId xmlns:a16="http://schemas.microsoft.com/office/drawing/2014/main" id="{BE0AF3DC-21B6-4610-97BC-371BC515C7E3}"/>
                </a:ext>
              </a:extLst>
            </p:cNvPr>
            <p:cNvSpPr txBox="1"/>
            <p:nvPr/>
          </p:nvSpPr>
          <p:spPr bwMode="auto">
            <a:xfrm>
              <a:off x="7496769" y="5409709"/>
              <a:ext cx="635637" cy="423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24</a:t>
              </a:r>
            </a:p>
          </p:txBody>
        </p:sp>
        <p:sp>
          <p:nvSpPr>
            <p:cNvPr id="258" name="TextBox 257">
              <a:extLst>
                <a:ext uri="{FF2B5EF4-FFF2-40B4-BE49-F238E27FC236}">
                  <a16:creationId xmlns:a16="http://schemas.microsoft.com/office/drawing/2014/main" id="{D818AD10-78DA-4E26-A3B3-BAA3C82B67CD}"/>
                </a:ext>
              </a:extLst>
            </p:cNvPr>
            <p:cNvSpPr txBox="1"/>
            <p:nvPr/>
          </p:nvSpPr>
          <p:spPr bwMode="auto">
            <a:xfrm>
              <a:off x="8100505" y="5409709"/>
              <a:ext cx="635637" cy="423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36</a:t>
              </a:r>
            </a:p>
          </p:txBody>
        </p:sp>
        <p:sp>
          <p:nvSpPr>
            <p:cNvPr id="259" name="TextBox 258">
              <a:extLst>
                <a:ext uri="{FF2B5EF4-FFF2-40B4-BE49-F238E27FC236}">
                  <a16:creationId xmlns:a16="http://schemas.microsoft.com/office/drawing/2014/main" id="{F29EE3FA-4017-4C5F-81E8-CA0540C83416}"/>
                </a:ext>
              </a:extLst>
            </p:cNvPr>
            <p:cNvSpPr txBox="1"/>
            <p:nvPr/>
          </p:nvSpPr>
          <p:spPr bwMode="auto">
            <a:xfrm>
              <a:off x="8704242" y="5409709"/>
              <a:ext cx="635637" cy="423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48</a:t>
              </a:r>
            </a:p>
          </p:txBody>
        </p:sp>
        <p:sp>
          <p:nvSpPr>
            <p:cNvPr id="260" name="TextBox 259">
              <a:extLst>
                <a:ext uri="{FF2B5EF4-FFF2-40B4-BE49-F238E27FC236}">
                  <a16:creationId xmlns:a16="http://schemas.microsoft.com/office/drawing/2014/main" id="{0F90B4A5-8D8A-4D6E-9457-B01662849455}"/>
                </a:ext>
              </a:extLst>
            </p:cNvPr>
            <p:cNvSpPr txBox="1"/>
            <p:nvPr/>
          </p:nvSpPr>
          <p:spPr bwMode="auto">
            <a:xfrm>
              <a:off x="9307979" y="5409709"/>
              <a:ext cx="635637" cy="423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60</a:t>
              </a:r>
            </a:p>
          </p:txBody>
        </p:sp>
        <p:sp>
          <p:nvSpPr>
            <p:cNvPr id="261" name="TextBox 260">
              <a:extLst>
                <a:ext uri="{FF2B5EF4-FFF2-40B4-BE49-F238E27FC236}">
                  <a16:creationId xmlns:a16="http://schemas.microsoft.com/office/drawing/2014/main" id="{C75547BB-36E6-4C38-BEB2-49D8754891F0}"/>
                </a:ext>
              </a:extLst>
            </p:cNvPr>
            <p:cNvSpPr txBox="1"/>
            <p:nvPr/>
          </p:nvSpPr>
          <p:spPr bwMode="auto">
            <a:xfrm>
              <a:off x="9911716" y="5409709"/>
              <a:ext cx="635637" cy="423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72</a:t>
              </a:r>
            </a:p>
          </p:txBody>
        </p:sp>
        <p:sp>
          <p:nvSpPr>
            <p:cNvPr id="262" name="TextBox 261">
              <a:extLst>
                <a:ext uri="{FF2B5EF4-FFF2-40B4-BE49-F238E27FC236}">
                  <a16:creationId xmlns:a16="http://schemas.microsoft.com/office/drawing/2014/main" id="{EEF62EEC-12FC-492E-A6CD-8DE7F34F63B7}"/>
                </a:ext>
              </a:extLst>
            </p:cNvPr>
            <p:cNvSpPr txBox="1"/>
            <p:nvPr/>
          </p:nvSpPr>
          <p:spPr bwMode="auto">
            <a:xfrm>
              <a:off x="10515450" y="5409709"/>
              <a:ext cx="635637" cy="423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84</a:t>
              </a:r>
            </a:p>
          </p:txBody>
        </p:sp>
        <p:grpSp>
          <p:nvGrpSpPr>
            <p:cNvPr id="263" name="Group 262">
              <a:extLst>
                <a:ext uri="{FF2B5EF4-FFF2-40B4-BE49-F238E27FC236}">
                  <a16:creationId xmlns:a16="http://schemas.microsoft.com/office/drawing/2014/main" id="{29420A8E-3494-4FD7-B5A9-99D5B7536B61}"/>
                </a:ext>
              </a:extLst>
            </p:cNvPr>
            <p:cNvGrpSpPr/>
            <p:nvPr/>
          </p:nvGrpSpPr>
          <p:grpSpPr>
            <a:xfrm>
              <a:off x="9604617" y="2636376"/>
              <a:ext cx="1948231" cy="1195010"/>
              <a:chOff x="10762723" y="2810638"/>
              <a:chExt cx="1457817" cy="738664"/>
            </a:xfrm>
          </p:grpSpPr>
          <p:sp>
            <p:nvSpPr>
              <p:cNvPr id="542" name="TextBox 541">
                <a:extLst>
                  <a:ext uri="{FF2B5EF4-FFF2-40B4-BE49-F238E27FC236}">
                    <a16:creationId xmlns:a16="http://schemas.microsoft.com/office/drawing/2014/main" id="{4C844A1A-6027-409B-91C0-CF9AA301C1B8}"/>
                  </a:ext>
                </a:extLst>
              </p:cNvPr>
              <p:cNvSpPr txBox="1"/>
              <p:nvPr/>
            </p:nvSpPr>
            <p:spPr bwMode="auto">
              <a:xfrm>
                <a:off x="10762723" y="2810638"/>
                <a:ext cx="1457817"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406400" indent="-398463"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Trastuzumab</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No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Yes</a:t>
                </a:r>
              </a:p>
            </p:txBody>
          </p:sp>
          <p:cxnSp>
            <p:nvCxnSpPr>
              <p:cNvPr id="543" name="Straight Connector 542">
                <a:extLst>
                  <a:ext uri="{FF2B5EF4-FFF2-40B4-BE49-F238E27FC236}">
                    <a16:creationId xmlns:a16="http://schemas.microsoft.com/office/drawing/2014/main" id="{A9ED2E02-4F95-4E2B-A20D-8E2A7656E548}"/>
                  </a:ext>
                </a:extLst>
              </p:cNvPr>
              <p:cNvCxnSpPr>
                <a:cxnSpLocks/>
              </p:cNvCxnSpPr>
              <p:nvPr/>
            </p:nvCxnSpPr>
            <p:spPr bwMode="auto">
              <a:xfrm flipV="1">
                <a:off x="10852708" y="3033540"/>
                <a:ext cx="263861" cy="1"/>
              </a:xfrm>
              <a:prstGeom prst="line">
                <a:avLst/>
              </a:prstGeom>
              <a:noFill/>
              <a:ln w="28575" cap="flat" cmpd="sng" algn="ctr">
                <a:solidFill>
                  <a:schemeClr val="accent1"/>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AF8F6308-056C-4F33-B612-2EDBA623220E}"/>
                  </a:ext>
                </a:extLst>
              </p:cNvPr>
              <p:cNvCxnSpPr>
                <a:cxnSpLocks/>
              </p:cNvCxnSpPr>
              <p:nvPr/>
            </p:nvCxnSpPr>
            <p:spPr bwMode="auto">
              <a:xfrm flipV="1">
                <a:off x="10852708" y="3185546"/>
                <a:ext cx="263861" cy="1"/>
              </a:xfrm>
              <a:prstGeom prst="line">
                <a:avLst/>
              </a:prstGeom>
              <a:noFill/>
              <a:ln w="28575" cap="flat" cmpd="sng" algn="ctr">
                <a:solidFill>
                  <a:schemeClr val="accent3"/>
                </a:solidFill>
                <a:prstDash val="solid"/>
                <a:round/>
                <a:headEnd type="none" w="med" len="med"/>
                <a:tailEnd type="none" w="med" len="med"/>
              </a:ln>
              <a:effectLst/>
            </p:spPr>
          </p:cxnSp>
        </p:grpSp>
        <p:sp>
          <p:nvSpPr>
            <p:cNvPr id="264" name="TextBox 263">
              <a:extLst>
                <a:ext uri="{FF2B5EF4-FFF2-40B4-BE49-F238E27FC236}">
                  <a16:creationId xmlns:a16="http://schemas.microsoft.com/office/drawing/2014/main" id="{9A73BAB9-63EE-4EE7-AA3D-757A19ADFEF9}"/>
                </a:ext>
              </a:extLst>
            </p:cNvPr>
            <p:cNvSpPr txBox="1"/>
            <p:nvPr/>
          </p:nvSpPr>
          <p:spPr bwMode="auto">
            <a:xfrm>
              <a:off x="6725677" y="4849154"/>
              <a:ext cx="3501588"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HR: 0.581; 90% CI: 0.339-0.994</a:t>
              </a:r>
              <a:br>
                <a:rPr lang="en-US" sz="1400" b="0" dirty="0">
                  <a:solidFill>
                    <a:schemeClr val="bg1"/>
                  </a:solidFill>
                  <a:latin typeface="Calibri" panose="020F0502020204030204" pitchFamily="34" charset="0"/>
                  <a:cs typeface="Calibri" panose="020F0502020204030204" pitchFamily="34" charset="0"/>
                </a:rPr>
              </a:br>
              <a:r>
                <a:rPr lang="en-US" sz="1400" b="0" dirty="0">
                  <a:solidFill>
                    <a:schemeClr val="bg1"/>
                  </a:solidFill>
                  <a:latin typeface="Calibri" panose="020F0502020204030204" pitchFamily="34" charset="0"/>
                  <a:cs typeface="Calibri" panose="020F0502020204030204" pitchFamily="34" charset="0"/>
                </a:rPr>
                <a:t>1-sided </a:t>
              </a:r>
              <a:r>
                <a:rPr lang="en-US" sz="1400" b="0" i="1" dirty="0">
                  <a:solidFill>
                    <a:schemeClr val="bg1"/>
                  </a:solidFill>
                  <a:latin typeface="Calibri" panose="020F0502020204030204" pitchFamily="34" charset="0"/>
                  <a:cs typeface="Calibri" panose="020F0502020204030204" pitchFamily="34" charset="0"/>
                </a:rPr>
                <a:t>P</a:t>
              </a:r>
              <a:r>
                <a:rPr lang="en-US" sz="1400" b="0" dirty="0">
                  <a:solidFill>
                    <a:schemeClr val="bg1"/>
                  </a:solidFill>
                  <a:latin typeface="Calibri" panose="020F0502020204030204" pitchFamily="34" charset="0"/>
                  <a:cs typeface="Calibri" panose="020F0502020204030204" pitchFamily="34" charset="0"/>
                </a:rPr>
                <a:t> = .046</a:t>
              </a:r>
            </a:p>
          </p:txBody>
        </p:sp>
        <p:cxnSp>
          <p:nvCxnSpPr>
            <p:cNvPr id="265" name="Straight Connector 264">
              <a:extLst>
                <a:ext uri="{FF2B5EF4-FFF2-40B4-BE49-F238E27FC236}">
                  <a16:creationId xmlns:a16="http://schemas.microsoft.com/office/drawing/2014/main" id="{DA586C23-ACDF-40F3-813D-B5BB2F968CD0}"/>
                </a:ext>
              </a:extLst>
            </p:cNvPr>
            <p:cNvCxnSpPr/>
            <p:nvPr/>
          </p:nvCxnSpPr>
          <p:spPr bwMode="auto">
            <a:xfrm>
              <a:off x="6607112" y="3872336"/>
              <a:ext cx="4629184" cy="0"/>
            </a:xfrm>
            <a:prstGeom prst="line">
              <a:avLst/>
            </a:prstGeom>
            <a:noFill/>
            <a:ln w="28575" cap="flat" cmpd="sng" algn="ctr">
              <a:solidFill>
                <a:schemeClr val="bg1"/>
              </a:solidFill>
              <a:prstDash val="sysDot"/>
              <a:round/>
              <a:headEnd type="none" w="med" len="med"/>
              <a:tailEnd type="none" w="med" len="med"/>
            </a:ln>
            <a:effectLst/>
          </p:spPr>
        </p:cxnSp>
        <p:grpSp>
          <p:nvGrpSpPr>
            <p:cNvPr id="266" name="Group 265">
              <a:extLst>
                <a:ext uri="{FF2B5EF4-FFF2-40B4-BE49-F238E27FC236}">
                  <a16:creationId xmlns:a16="http://schemas.microsoft.com/office/drawing/2014/main" id="{CE4893E9-1A8A-4A1D-8084-08AA7CA2B20B}"/>
                </a:ext>
              </a:extLst>
            </p:cNvPr>
            <p:cNvGrpSpPr/>
            <p:nvPr/>
          </p:nvGrpSpPr>
          <p:grpSpPr>
            <a:xfrm>
              <a:off x="6661196" y="2301446"/>
              <a:ext cx="3488408" cy="1826110"/>
              <a:chOff x="8318810" y="2301612"/>
              <a:chExt cx="2622767" cy="1458579"/>
            </a:xfrm>
          </p:grpSpPr>
          <p:sp>
            <p:nvSpPr>
              <p:cNvPr id="540" name="Freeform 34">
                <a:extLst>
                  <a:ext uri="{FF2B5EF4-FFF2-40B4-BE49-F238E27FC236}">
                    <a16:creationId xmlns:a16="http://schemas.microsoft.com/office/drawing/2014/main" id="{0D3E679B-1B9F-4523-A29A-5C0DBDB458C0}"/>
                  </a:ext>
                </a:extLst>
              </p:cNvPr>
              <p:cNvSpPr/>
              <p:nvPr/>
            </p:nvSpPr>
            <p:spPr bwMode="auto">
              <a:xfrm>
                <a:off x="8318810" y="2301612"/>
                <a:ext cx="923321" cy="851953"/>
              </a:xfrm>
              <a:custGeom>
                <a:avLst/>
                <a:gdLst>
                  <a:gd name="connsiteX0" fmla="*/ 0 w 923321"/>
                  <a:gd name="connsiteY0" fmla="*/ 0 h 851953"/>
                  <a:gd name="connsiteX1" fmla="*/ 312234 w 923321"/>
                  <a:gd name="connsiteY1" fmla="*/ 0 h 851953"/>
                  <a:gd name="connsiteX2" fmla="*/ 312234 w 923321"/>
                  <a:gd name="connsiteY2" fmla="*/ 93670 h 851953"/>
                  <a:gd name="connsiteX3" fmla="*/ 432667 w 923321"/>
                  <a:gd name="connsiteY3" fmla="*/ 93670 h 851953"/>
                  <a:gd name="connsiteX4" fmla="*/ 432667 w 923321"/>
                  <a:gd name="connsiteY4" fmla="*/ 178419 h 851953"/>
                  <a:gd name="connsiteX5" fmla="*/ 624468 w 923321"/>
                  <a:gd name="connsiteY5" fmla="*/ 178419 h 851953"/>
                  <a:gd name="connsiteX6" fmla="*/ 624468 w 923321"/>
                  <a:gd name="connsiteY6" fmla="*/ 249787 h 851953"/>
                  <a:gd name="connsiteX7" fmla="*/ 624468 w 923321"/>
                  <a:gd name="connsiteY7" fmla="*/ 249787 h 851953"/>
                  <a:gd name="connsiteX8" fmla="*/ 669073 w 923321"/>
                  <a:gd name="connsiteY8" fmla="*/ 249787 h 851953"/>
                  <a:gd name="connsiteX9" fmla="*/ 669073 w 923321"/>
                  <a:gd name="connsiteY9" fmla="*/ 334536 h 851953"/>
                  <a:gd name="connsiteX10" fmla="*/ 722599 w 923321"/>
                  <a:gd name="connsiteY10" fmla="*/ 334536 h 851953"/>
                  <a:gd name="connsiteX11" fmla="*/ 722599 w 923321"/>
                  <a:gd name="connsiteY11" fmla="*/ 504035 h 851953"/>
                  <a:gd name="connsiteX12" fmla="*/ 834111 w 923321"/>
                  <a:gd name="connsiteY12" fmla="*/ 504035 h 851953"/>
                  <a:gd name="connsiteX13" fmla="*/ 834111 w 923321"/>
                  <a:gd name="connsiteY13" fmla="*/ 588784 h 851953"/>
                  <a:gd name="connsiteX14" fmla="*/ 834111 w 923321"/>
                  <a:gd name="connsiteY14" fmla="*/ 588784 h 851953"/>
                  <a:gd name="connsiteX15" fmla="*/ 874255 w 923321"/>
                  <a:gd name="connsiteY15" fmla="*/ 588784 h 851953"/>
                  <a:gd name="connsiteX16" fmla="*/ 874255 w 923321"/>
                  <a:gd name="connsiteY16" fmla="*/ 677994 h 851953"/>
                  <a:gd name="connsiteX17" fmla="*/ 874255 w 923321"/>
                  <a:gd name="connsiteY17" fmla="*/ 677994 h 851953"/>
                  <a:gd name="connsiteX18" fmla="*/ 905479 w 923321"/>
                  <a:gd name="connsiteY18" fmla="*/ 677994 h 851953"/>
                  <a:gd name="connsiteX19" fmla="*/ 905479 w 923321"/>
                  <a:gd name="connsiteY19" fmla="*/ 753822 h 851953"/>
                  <a:gd name="connsiteX20" fmla="*/ 923321 w 923321"/>
                  <a:gd name="connsiteY20" fmla="*/ 753822 h 851953"/>
                  <a:gd name="connsiteX21" fmla="*/ 923321 w 923321"/>
                  <a:gd name="connsiteY21" fmla="*/ 851953 h 851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23321" h="851953">
                    <a:moveTo>
                      <a:pt x="0" y="0"/>
                    </a:moveTo>
                    <a:lnTo>
                      <a:pt x="312234" y="0"/>
                    </a:lnTo>
                    <a:lnTo>
                      <a:pt x="312234" y="93670"/>
                    </a:lnTo>
                    <a:lnTo>
                      <a:pt x="432667" y="93670"/>
                    </a:lnTo>
                    <a:lnTo>
                      <a:pt x="432667" y="178419"/>
                    </a:lnTo>
                    <a:lnTo>
                      <a:pt x="624468" y="178419"/>
                    </a:lnTo>
                    <a:lnTo>
                      <a:pt x="624468" y="249787"/>
                    </a:lnTo>
                    <a:lnTo>
                      <a:pt x="624468" y="249787"/>
                    </a:lnTo>
                    <a:lnTo>
                      <a:pt x="669073" y="249787"/>
                    </a:lnTo>
                    <a:lnTo>
                      <a:pt x="669073" y="334536"/>
                    </a:lnTo>
                    <a:lnTo>
                      <a:pt x="722599" y="334536"/>
                    </a:lnTo>
                    <a:lnTo>
                      <a:pt x="722599" y="504035"/>
                    </a:lnTo>
                    <a:lnTo>
                      <a:pt x="834111" y="504035"/>
                    </a:lnTo>
                    <a:lnTo>
                      <a:pt x="834111" y="588784"/>
                    </a:lnTo>
                    <a:lnTo>
                      <a:pt x="834111" y="588784"/>
                    </a:lnTo>
                    <a:lnTo>
                      <a:pt x="874255" y="588784"/>
                    </a:lnTo>
                    <a:lnTo>
                      <a:pt x="874255" y="677994"/>
                    </a:lnTo>
                    <a:lnTo>
                      <a:pt x="874255" y="677994"/>
                    </a:lnTo>
                    <a:lnTo>
                      <a:pt x="905479" y="677994"/>
                    </a:lnTo>
                    <a:lnTo>
                      <a:pt x="905479" y="753822"/>
                    </a:lnTo>
                    <a:lnTo>
                      <a:pt x="923321" y="753822"/>
                    </a:lnTo>
                    <a:lnTo>
                      <a:pt x="923321" y="851953"/>
                    </a:lnTo>
                  </a:path>
                </a:pathLst>
              </a:custGeom>
              <a:noFill/>
              <a:ln w="28575">
                <a:solidFill>
                  <a:schemeClr val="accent3"/>
                </a:solidFill>
                <a:miter lim="800000"/>
                <a:headEnd/>
                <a:tailEnd/>
              </a:ln>
            </p:spPr>
            <p:txBody>
              <a:bodyPr rtlCol="0" anchor="ctr"/>
              <a:lstStyle/>
              <a:p>
                <a:pPr algn="ctr"/>
                <a:endParaRPr lang="en-US" dirty="0"/>
              </a:p>
            </p:txBody>
          </p:sp>
          <p:sp>
            <p:nvSpPr>
              <p:cNvPr id="541" name="Freeform 36">
                <a:extLst>
                  <a:ext uri="{FF2B5EF4-FFF2-40B4-BE49-F238E27FC236}">
                    <a16:creationId xmlns:a16="http://schemas.microsoft.com/office/drawing/2014/main" id="{C8DE7E51-8F73-4276-AC65-5FC32861D07F}"/>
                  </a:ext>
                </a:extLst>
              </p:cNvPr>
              <p:cNvSpPr/>
              <p:nvPr/>
            </p:nvSpPr>
            <p:spPr bwMode="auto">
              <a:xfrm>
                <a:off x="9255512" y="3135723"/>
                <a:ext cx="1686065" cy="624468"/>
              </a:xfrm>
              <a:custGeom>
                <a:avLst/>
                <a:gdLst>
                  <a:gd name="connsiteX0" fmla="*/ 0 w 1686065"/>
                  <a:gd name="connsiteY0" fmla="*/ 0 h 624468"/>
                  <a:gd name="connsiteX1" fmla="*/ 0 w 1686065"/>
                  <a:gd name="connsiteY1" fmla="*/ 98131 h 624468"/>
                  <a:gd name="connsiteX2" fmla="*/ 0 w 1686065"/>
                  <a:gd name="connsiteY2" fmla="*/ 98131 h 624468"/>
                  <a:gd name="connsiteX3" fmla="*/ 0 w 1686065"/>
                  <a:gd name="connsiteY3" fmla="*/ 98131 h 624468"/>
                  <a:gd name="connsiteX4" fmla="*/ 0 w 1686065"/>
                  <a:gd name="connsiteY4" fmla="*/ 98131 h 624468"/>
                  <a:gd name="connsiteX5" fmla="*/ 31224 w 1686065"/>
                  <a:gd name="connsiteY5" fmla="*/ 98131 h 624468"/>
                  <a:gd name="connsiteX6" fmla="*/ 31224 w 1686065"/>
                  <a:gd name="connsiteY6" fmla="*/ 254248 h 624468"/>
                  <a:gd name="connsiteX7" fmla="*/ 49066 w 1686065"/>
                  <a:gd name="connsiteY7" fmla="*/ 254248 h 624468"/>
                  <a:gd name="connsiteX8" fmla="*/ 49066 w 1686065"/>
                  <a:gd name="connsiteY8" fmla="*/ 356839 h 624468"/>
                  <a:gd name="connsiteX9" fmla="*/ 156117 w 1686065"/>
                  <a:gd name="connsiteY9" fmla="*/ 356839 h 624468"/>
                  <a:gd name="connsiteX10" fmla="*/ 156117 w 1686065"/>
                  <a:gd name="connsiteY10" fmla="*/ 454970 h 624468"/>
                  <a:gd name="connsiteX11" fmla="*/ 223025 w 1686065"/>
                  <a:gd name="connsiteY11" fmla="*/ 454970 h 624468"/>
                  <a:gd name="connsiteX12" fmla="*/ 223025 w 1686065"/>
                  <a:gd name="connsiteY12" fmla="*/ 530798 h 624468"/>
                  <a:gd name="connsiteX13" fmla="*/ 223025 w 1686065"/>
                  <a:gd name="connsiteY13" fmla="*/ 530798 h 624468"/>
                  <a:gd name="connsiteX14" fmla="*/ 263169 w 1686065"/>
                  <a:gd name="connsiteY14" fmla="*/ 530798 h 624468"/>
                  <a:gd name="connsiteX15" fmla="*/ 263169 w 1686065"/>
                  <a:gd name="connsiteY15" fmla="*/ 624468 h 624468"/>
                  <a:gd name="connsiteX16" fmla="*/ 1686065 w 1686065"/>
                  <a:gd name="connsiteY16" fmla="*/ 624468 h 624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86065" h="624468">
                    <a:moveTo>
                      <a:pt x="0" y="0"/>
                    </a:moveTo>
                    <a:lnTo>
                      <a:pt x="0" y="98131"/>
                    </a:lnTo>
                    <a:lnTo>
                      <a:pt x="0" y="98131"/>
                    </a:lnTo>
                    <a:lnTo>
                      <a:pt x="0" y="98131"/>
                    </a:lnTo>
                    <a:lnTo>
                      <a:pt x="0" y="98131"/>
                    </a:lnTo>
                    <a:lnTo>
                      <a:pt x="31224" y="98131"/>
                    </a:lnTo>
                    <a:lnTo>
                      <a:pt x="31224" y="254248"/>
                    </a:lnTo>
                    <a:lnTo>
                      <a:pt x="49066" y="254248"/>
                    </a:lnTo>
                    <a:lnTo>
                      <a:pt x="49066" y="356839"/>
                    </a:lnTo>
                    <a:lnTo>
                      <a:pt x="156117" y="356839"/>
                    </a:lnTo>
                    <a:lnTo>
                      <a:pt x="156117" y="454970"/>
                    </a:lnTo>
                    <a:lnTo>
                      <a:pt x="223025" y="454970"/>
                    </a:lnTo>
                    <a:lnTo>
                      <a:pt x="223025" y="530798"/>
                    </a:lnTo>
                    <a:lnTo>
                      <a:pt x="223025" y="530798"/>
                    </a:lnTo>
                    <a:lnTo>
                      <a:pt x="263169" y="530798"/>
                    </a:lnTo>
                    <a:lnTo>
                      <a:pt x="263169" y="624468"/>
                    </a:lnTo>
                    <a:lnTo>
                      <a:pt x="1686065" y="624468"/>
                    </a:lnTo>
                  </a:path>
                </a:pathLst>
              </a:custGeom>
              <a:noFill/>
              <a:ln w="28575">
                <a:solidFill>
                  <a:schemeClr val="accent3"/>
                </a:solidFill>
                <a:miter lim="800000"/>
                <a:headEnd/>
                <a:tailEnd/>
              </a:ln>
            </p:spPr>
            <p:txBody>
              <a:bodyPr rtlCol="0" anchor="ctr"/>
              <a:lstStyle/>
              <a:p>
                <a:pPr algn="ctr"/>
                <a:endParaRPr lang="en-US" dirty="0"/>
              </a:p>
            </p:txBody>
          </p:sp>
        </p:grpSp>
        <p:sp>
          <p:nvSpPr>
            <p:cNvPr id="267" name="Freeform 38">
              <a:extLst>
                <a:ext uri="{FF2B5EF4-FFF2-40B4-BE49-F238E27FC236}">
                  <a16:creationId xmlns:a16="http://schemas.microsoft.com/office/drawing/2014/main" id="{F75E4B64-C614-442E-A0EA-961BC188FA81}"/>
                </a:ext>
              </a:extLst>
            </p:cNvPr>
            <p:cNvSpPr/>
            <p:nvPr/>
          </p:nvSpPr>
          <p:spPr bwMode="auto">
            <a:xfrm>
              <a:off x="6673058" y="2301446"/>
              <a:ext cx="4544253" cy="2479489"/>
            </a:xfrm>
            <a:custGeom>
              <a:avLst/>
              <a:gdLst>
                <a:gd name="connsiteX0" fmla="*/ 0 w 3403352"/>
                <a:gd name="connsiteY0" fmla="*/ 0 h 1980456"/>
                <a:gd name="connsiteX1" fmla="*/ 0 w 3403352"/>
                <a:gd name="connsiteY1" fmla="*/ 102591 h 1980456"/>
                <a:gd name="connsiteX2" fmla="*/ 321155 w 3403352"/>
                <a:gd name="connsiteY2" fmla="*/ 102591 h 1980456"/>
                <a:gd name="connsiteX3" fmla="*/ 321155 w 3403352"/>
                <a:gd name="connsiteY3" fmla="*/ 187340 h 1980456"/>
                <a:gd name="connsiteX4" fmla="*/ 347918 w 3403352"/>
                <a:gd name="connsiteY4" fmla="*/ 187340 h 1980456"/>
                <a:gd name="connsiteX5" fmla="*/ 347918 w 3403352"/>
                <a:gd name="connsiteY5" fmla="*/ 267629 h 1980456"/>
                <a:gd name="connsiteX6" fmla="*/ 388062 w 3403352"/>
                <a:gd name="connsiteY6" fmla="*/ 267629 h 1980456"/>
                <a:gd name="connsiteX7" fmla="*/ 388062 w 3403352"/>
                <a:gd name="connsiteY7" fmla="*/ 374681 h 1980456"/>
                <a:gd name="connsiteX8" fmla="*/ 410365 w 3403352"/>
                <a:gd name="connsiteY8" fmla="*/ 374681 h 1980456"/>
                <a:gd name="connsiteX9" fmla="*/ 410365 w 3403352"/>
                <a:gd name="connsiteY9" fmla="*/ 459430 h 1980456"/>
                <a:gd name="connsiteX10" fmla="*/ 437128 w 3403352"/>
                <a:gd name="connsiteY10" fmla="*/ 459430 h 1980456"/>
                <a:gd name="connsiteX11" fmla="*/ 437128 w 3403352"/>
                <a:gd name="connsiteY11" fmla="*/ 539719 h 1980456"/>
                <a:gd name="connsiteX12" fmla="*/ 437128 w 3403352"/>
                <a:gd name="connsiteY12" fmla="*/ 539719 h 1980456"/>
                <a:gd name="connsiteX13" fmla="*/ 437128 w 3403352"/>
                <a:gd name="connsiteY13" fmla="*/ 539719 h 1980456"/>
                <a:gd name="connsiteX14" fmla="*/ 437128 w 3403352"/>
                <a:gd name="connsiteY14" fmla="*/ 539719 h 1980456"/>
                <a:gd name="connsiteX15" fmla="*/ 437128 w 3403352"/>
                <a:gd name="connsiteY15" fmla="*/ 539719 h 1980456"/>
                <a:gd name="connsiteX16" fmla="*/ 437128 w 3403352"/>
                <a:gd name="connsiteY16" fmla="*/ 539719 h 1980456"/>
                <a:gd name="connsiteX17" fmla="*/ 437128 w 3403352"/>
                <a:gd name="connsiteY17" fmla="*/ 539719 h 1980456"/>
                <a:gd name="connsiteX18" fmla="*/ 437128 w 3403352"/>
                <a:gd name="connsiteY18" fmla="*/ 539719 h 1980456"/>
                <a:gd name="connsiteX19" fmla="*/ 437128 w 3403352"/>
                <a:gd name="connsiteY19" fmla="*/ 539719 h 1980456"/>
                <a:gd name="connsiteX20" fmla="*/ 468351 w 3403352"/>
                <a:gd name="connsiteY20" fmla="*/ 539719 h 1980456"/>
                <a:gd name="connsiteX21" fmla="*/ 468351 w 3403352"/>
                <a:gd name="connsiteY21" fmla="*/ 628928 h 1980456"/>
                <a:gd name="connsiteX22" fmla="*/ 526337 w 3403352"/>
                <a:gd name="connsiteY22" fmla="*/ 628928 h 1980456"/>
                <a:gd name="connsiteX23" fmla="*/ 526337 w 3403352"/>
                <a:gd name="connsiteY23" fmla="*/ 896558 h 1980456"/>
                <a:gd name="connsiteX24" fmla="*/ 633389 w 3403352"/>
                <a:gd name="connsiteY24" fmla="*/ 896558 h 1980456"/>
                <a:gd name="connsiteX25" fmla="*/ 633389 w 3403352"/>
                <a:gd name="connsiteY25" fmla="*/ 985768 h 1980456"/>
                <a:gd name="connsiteX26" fmla="*/ 735980 w 3403352"/>
                <a:gd name="connsiteY26" fmla="*/ 985768 h 1980456"/>
                <a:gd name="connsiteX27" fmla="*/ 735980 w 3403352"/>
                <a:gd name="connsiteY27" fmla="*/ 1088359 h 1980456"/>
                <a:gd name="connsiteX28" fmla="*/ 785046 w 3403352"/>
                <a:gd name="connsiteY28" fmla="*/ 1088359 h 1980456"/>
                <a:gd name="connsiteX29" fmla="*/ 785046 w 3403352"/>
                <a:gd name="connsiteY29" fmla="*/ 1164187 h 1980456"/>
                <a:gd name="connsiteX30" fmla="*/ 905479 w 3403352"/>
                <a:gd name="connsiteY30" fmla="*/ 1164187 h 1980456"/>
                <a:gd name="connsiteX31" fmla="*/ 905479 w 3403352"/>
                <a:gd name="connsiteY31" fmla="*/ 1271239 h 1980456"/>
                <a:gd name="connsiteX32" fmla="*/ 905479 w 3403352"/>
                <a:gd name="connsiteY32" fmla="*/ 1271239 h 1980456"/>
                <a:gd name="connsiteX33" fmla="*/ 905479 w 3403352"/>
                <a:gd name="connsiteY33" fmla="*/ 1271239 h 1980456"/>
                <a:gd name="connsiteX34" fmla="*/ 905479 w 3403352"/>
                <a:gd name="connsiteY34" fmla="*/ 1271239 h 1980456"/>
                <a:gd name="connsiteX35" fmla="*/ 905479 w 3403352"/>
                <a:gd name="connsiteY35" fmla="*/ 1271239 h 1980456"/>
                <a:gd name="connsiteX36" fmla="*/ 905479 w 3403352"/>
                <a:gd name="connsiteY36" fmla="*/ 1271239 h 1980456"/>
                <a:gd name="connsiteX37" fmla="*/ 941163 w 3403352"/>
                <a:gd name="connsiteY37" fmla="*/ 1271239 h 1980456"/>
                <a:gd name="connsiteX38" fmla="*/ 941163 w 3403352"/>
                <a:gd name="connsiteY38" fmla="*/ 1355988 h 1980456"/>
                <a:gd name="connsiteX39" fmla="*/ 981307 w 3403352"/>
                <a:gd name="connsiteY39" fmla="*/ 1355988 h 1980456"/>
                <a:gd name="connsiteX40" fmla="*/ 981307 w 3403352"/>
                <a:gd name="connsiteY40" fmla="*/ 1449658 h 1980456"/>
                <a:gd name="connsiteX41" fmla="*/ 1132964 w 3403352"/>
                <a:gd name="connsiteY41" fmla="*/ 1449658 h 1980456"/>
                <a:gd name="connsiteX42" fmla="*/ 1132964 w 3403352"/>
                <a:gd name="connsiteY42" fmla="*/ 1552249 h 1980456"/>
                <a:gd name="connsiteX43" fmla="*/ 1182029 w 3403352"/>
                <a:gd name="connsiteY43" fmla="*/ 1552249 h 1980456"/>
                <a:gd name="connsiteX44" fmla="*/ 1182029 w 3403352"/>
                <a:gd name="connsiteY44" fmla="*/ 1663762 h 1980456"/>
                <a:gd name="connsiteX45" fmla="*/ 1240015 w 3403352"/>
                <a:gd name="connsiteY45" fmla="*/ 1663762 h 1980456"/>
                <a:gd name="connsiteX46" fmla="*/ 1240015 w 3403352"/>
                <a:gd name="connsiteY46" fmla="*/ 1761892 h 1980456"/>
                <a:gd name="connsiteX47" fmla="*/ 1306923 w 3403352"/>
                <a:gd name="connsiteY47" fmla="*/ 1761892 h 1980456"/>
                <a:gd name="connsiteX48" fmla="*/ 1306923 w 3403352"/>
                <a:gd name="connsiteY48" fmla="*/ 1868944 h 1980456"/>
                <a:gd name="connsiteX49" fmla="*/ 1400593 w 3403352"/>
                <a:gd name="connsiteY49" fmla="*/ 1868944 h 1980456"/>
                <a:gd name="connsiteX50" fmla="*/ 1400593 w 3403352"/>
                <a:gd name="connsiteY50" fmla="*/ 1980456 h 1980456"/>
                <a:gd name="connsiteX51" fmla="*/ 3403352 w 3403352"/>
                <a:gd name="connsiteY51" fmla="*/ 1980456 h 1980456"/>
                <a:gd name="connsiteX0" fmla="*/ 0 w 3439273"/>
                <a:gd name="connsiteY0" fmla="*/ 0 h 1980456"/>
                <a:gd name="connsiteX1" fmla="*/ 0 w 3439273"/>
                <a:gd name="connsiteY1" fmla="*/ 102591 h 1980456"/>
                <a:gd name="connsiteX2" fmla="*/ 321155 w 3439273"/>
                <a:gd name="connsiteY2" fmla="*/ 102591 h 1980456"/>
                <a:gd name="connsiteX3" fmla="*/ 321155 w 3439273"/>
                <a:gd name="connsiteY3" fmla="*/ 187340 h 1980456"/>
                <a:gd name="connsiteX4" fmla="*/ 347918 w 3439273"/>
                <a:gd name="connsiteY4" fmla="*/ 187340 h 1980456"/>
                <a:gd name="connsiteX5" fmla="*/ 347918 w 3439273"/>
                <a:gd name="connsiteY5" fmla="*/ 267629 h 1980456"/>
                <a:gd name="connsiteX6" fmla="*/ 388062 w 3439273"/>
                <a:gd name="connsiteY6" fmla="*/ 267629 h 1980456"/>
                <a:gd name="connsiteX7" fmla="*/ 388062 w 3439273"/>
                <a:gd name="connsiteY7" fmla="*/ 374681 h 1980456"/>
                <a:gd name="connsiteX8" fmla="*/ 410365 w 3439273"/>
                <a:gd name="connsiteY8" fmla="*/ 374681 h 1980456"/>
                <a:gd name="connsiteX9" fmla="*/ 410365 w 3439273"/>
                <a:gd name="connsiteY9" fmla="*/ 459430 h 1980456"/>
                <a:gd name="connsiteX10" fmla="*/ 437128 w 3439273"/>
                <a:gd name="connsiteY10" fmla="*/ 459430 h 1980456"/>
                <a:gd name="connsiteX11" fmla="*/ 437128 w 3439273"/>
                <a:gd name="connsiteY11" fmla="*/ 539719 h 1980456"/>
                <a:gd name="connsiteX12" fmla="*/ 437128 w 3439273"/>
                <a:gd name="connsiteY12" fmla="*/ 539719 h 1980456"/>
                <a:gd name="connsiteX13" fmla="*/ 437128 w 3439273"/>
                <a:gd name="connsiteY13" fmla="*/ 539719 h 1980456"/>
                <a:gd name="connsiteX14" fmla="*/ 437128 w 3439273"/>
                <a:gd name="connsiteY14" fmla="*/ 539719 h 1980456"/>
                <a:gd name="connsiteX15" fmla="*/ 437128 w 3439273"/>
                <a:gd name="connsiteY15" fmla="*/ 539719 h 1980456"/>
                <a:gd name="connsiteX16" fmla="*/ 437128 w 3439273"/>
                <a:gd name="connsiteY16" fmla="*/ 539719 h 1980456"/>
                <a:gd name="connsiteX17" fmla="*/ 437128 w 3439273"/>
                <a:gd name="connsiteY17" fmla="*/ 539719 h 1980456"/>
                <a:gd name="connsiteX18" fmla="*/ 437128 w 3439273"/>
                <a:gd name="connsiteY18" fmla="*/ 539719 h 1980456"/>
                <a:gd name="connsiteX19" fmla="*/ 437128 w 3439273"/>
                <a:gd name="connsiteY19" fmla="*/ 539719 h 1980456"/>
                <a:gd name="connsiteX20" fmla="*/ 468351 w 3439273"/>
                <a:gd name="connsiteY20" fmla="*/ 539719 h 1980456"/>
                <a:gd name="connsiteX21" fmla="*/ 468351 w 3439273"/>
                <a:gd name="connsiteY21" fmla="*/ 628928 h 1980456"/>
                <a:gd name="connsiteX22" fmla="*/ 526337 w 3439273"/>
                <a:gd name="connsiteY22" fmla="*/ 628928 h 1980456"/>
                <a:gd name="connsiteX23" fmla="*/ 526337 w 3439273"/>
                <a:gd name="connsiteY23" fmla="*/ 896558 h 1980456"/>
                <a:gd name="connsiteX24" fmla="*/ 633389 w 3439273"/>
                <a:gd name="connsiteY24" fmla="*/ 896558 h 1980456"/>
                <a:gd name="connsiteX25" fmla="*/ 633389 w 3439273"/>
                <a:gd name="connsiteY25" fmla="*/ 985768 h 1980456"/>
                <a:gd name="connsiteX26" fmla="*/ 735980 w 3439273"/>
                <a:gd name="connsiteY26" fmla="*/ 985768 h 1980456"/>
                <a:gd name="connsiteX27" fmla="*/ 735980 w 3439273"/>
                <a:gd name="connsiteY27" fmla="*/ 1088359 h 1980456"/>
                <a:gd name="connsiteX28" fmla="*/ 785046 w 3439273"/>
                <a:gd name="connsiteY28" fmla="*/ 1088359 h 1980456"/>
                <a:gd name="connsiteX29" fmla="*/ 785046 w 3439273"/>
                <a:gd name="connsiteY29" fmla="*/ 1164187 h 1980456"/>
                <a:gd name="connsiteX30" fmla="*/ 905479 w 3439273"/>
                <a:gd name="connsiteY30" fmla="*/ 1164187 h 1980456"/>
                <a:gd name="connsiteX31" fmla="*/ 905479 w 3439273"/>
                <a:gd name="connsiteY31" fmla="*/ 1271239 h 1980456"/>
                <a:gd name="connsiteX32" fmla="*/ 905479 w 3439273"/>
                <a:gd name="connsiteY32" fmla="*/ 1271239 h 1980456"/>
                <a:gd name="connsiteX33" fmla="*/ 905479 w 3439273"/>
                <a:gd name="connsiteY33" fmla="*/ 1271239 h 1980456"/>
                <a:gd name="connsiteX34" fmla="*/ 905479 w 3439273"/>
                <a:gd name="connsiteY34" fmla="*/ 1271239 h 1980456"/>
                <a:gd name="connsiteX35" fmla="*/ 905479 w 3439273"/>
                <a:gd name="connsiteY35" fmla="*/ 1271239 h 1980456"/>
                <a:gd name="connsiteX36" fmla="*/ 905479 w 3439273"/>
                <a:gd name="connsiteY36" fmla="*/ 1271239 h 1980456"/>
                <a:gd name="connsiteX37" fmla="*/ 941163 w 3439273"/>
                <a:gd name="connsiteY37" fmla="*/ 1271239 h 1980456"/>
                <a:gd name="connsiteX38" fmla="*/ 941163 w 3439273"/>
                <a:gd name="connsiteY38" fmla="*/ 1355988 h 1980456"/>
                <a:gd name="connsiteX39" fmla="*/ 981307 w 3439273"/>
                <a:gd name="connsiteY39" fmla="*/ 1355988 h 1980456"/>
                <a:gd name="connsiteX40" fmla="*/ 981307 w 3439273"/>
                <a:gd name="connsiteY40" fmla="*/ 1449658 h 1980456"/>
                <a:gd name="connsiteX41" fmla="*/ 1132964 w 3439273"/>
                <a:gd name="connsiteY41" fmla="*/ 1449658 h 1980456"/>
                <a:gd name="connsiteX42" fmla="*/ 1132964 w 3439273"/>
                <a:gd name="connsiteY42" fmla="*/ 1552249 h 1980456"/>
                <a:gd name="connsiteX43" fmla="*/ 1182029 w 3439273"/>
                <a:gd name="connsiteY43" fmla="*/ 1552249 h 1980456"/>
                <a:gd name="connsiteX44" fmla="*/ 1182029 w 3439273"/>
                <a:gd name="connsiteY44" fmla="*/ 1663762 h 1980456"/>
                <a:gd name="connsiteX45" fmla="*/ 1240015 w 3439273"/>
                <a:gd name="connsiteY45" fmla="*/ 1663762 h 1980456"/>
                <a:gd name="connsiteX46" fmla="*/ 1240015 w 3439273"/>
                <a:gd name="connsiteY46" fmla="*/ 1761892 h 1980456"/>
                <a:gd name="connsiteX47" fmla="*/ 1306923 w 3439273"/>
                <a:gd name="connsiteY47" fmla="*/ 1761892 h 1980456"/>
                <a:gd name="connsiteX48" fmla="*/ 1306923 w 3439273"/>
                <a:gd name="connsiteY48" fmla="*/ 1868944 h 1980456"/>
                <a:gd name="connsiteX49" fmla="*/ 1400593 w 3439273"/>
                <a:gd name="connsiteY49" fmla="*/ 1868944 h 1980456"/>
                <a:gd name="connsiteX50" fmla="*/ 1400593 w 3439273"/>
                <a:gd name="connsiteY50" fmla="*/ 1980456 h 1980456"/>
                <a:gd name="connsiteX51" fmla="*/ 3439273 w 3439273"/>
                <a:gd name="connsiteY51" fmla="*/ 1980456 h 19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439273" h="1980456">
                  <a:moveTo>
                    <a:pt x="0" y="0"/>
                  </a:moveTo>
                  <a:lnTo>
                    <a:pt x="0" y="102591"/>
                  </a:lnTo>
                  <a:lnTo>
                    <a:pt x="321155" y="102591"/>
                  </a:lnTo>
                  <a:lnTo>
                    <a:pt x="321155" y="187340"/>
                  </a:lnTo>
                  <a:lnTo>
                    <a:pt x="347918" y="187340"/>
                  </a:lnTo>
                  <a:lnTo>
                    <a:pt x="347918" y="267629"/>
                  </a:lnTo>
                  <a:lnTo>
                    <a:pt x="388062" y="267629"/>
                  </a:lnTo>
                  <a:lnTo>
                    <a:pt x="388062" y="374681"/>
                  </a:lnTo>
                  <a:lnTo>
                    <a:pt x="410365" y="374681"/>
                  </a:lnTo>
                  <a:lnTo>
                    <a:pt x="410365" y="459430"/>
                  </a:lnTo>
                  <a:lnTo>
                    <a:pt x="437128" y="459430"/>
                  </a:lnTo>
                  <a:lnTo>
                    <a:pt x="437128" y="539719"/>
                  </a:lnTo>
                  <a:lnTo>
                    <a:pt x="437128" y="539719"/>
                  </a:lnTo>
                  <a:lnTo>
                    <a:pt x="437128" y="539719"/>
                  </a:lnTo>
                  <a:lnTo>
                    <a:pt x="437128" y="539719"/>
                  </a:lnTo>
                  <a:lnTo>
                    <a:pt x="437128" y="539719"/>
                  </a:lnTo>
                  <a:lnTo>
                    <a:pt x="437128" y="539719"/>
                  </a:lnTo>
                  <a:lnTo>
                    <a:pt x="437128" y="539719"/>
                  </a:lnTo>
                  <a:lnTo>
                    <a:pt x="437128" y="539719"/>
                  </a:lnTo>
                  <a:lnTo>
                    <a:pt x="437128" y="539719"/>
                  </a:lnTo>
                  <a:lnTo>
                    <a:pt x="468351" y="539719"/>
                  </a:lnTo>
                  <a:lnTo>
                    <a:pt x="468351" y="628928"/>
                  </a:lnTo>
                  <a:lnTo>
                    <a:pt x="526337" y="628928"/>
                  </a:lnTo>
                  <a:lnTo>
                    <a:pt x="526337" y="896558"/>
                  </a:lnTo>
                  <a:lnTo>
                    <a:pt x="633389" y="896558"/>
                  </a:lnTo>
                  <a:lnTo>
                    <a:pt x="633389" y="985768"/>
                  </a:lnTo>
                  <a:lnTo>
                    <a:pt x="735980" y="985768"/>
                  </a:lnTo>
                  <a:lnTo>
                    <a:pt x="735980" y="1088359"/>
                  </a:lnTo>
                  <a:lnTo>
                    <a:pt x="785046" y="1088359"/>
                  </a:lnTo>
                  <a:lnTo>
                    <a:pt x="785046" y="1164187"/>
                  </a:lnTo>
                  <a:lnTo>
                    <a:pt x="905479" y="1164187"/>
                  </a:lnTo>
                  <a:lnTo>
                    <a:pt x="905479" y="1271239"/>
                  </a:lnTo>
                  <a:lnTo>
                    <a:pt x="905479" y="1271239"/>
                  </a:lnTo>
                  <a:lnTo>
                    <a:pt x="905479" y="1271239"/>
                  </a:lnTo>
                  <a:lnTo>
                    <a:pt x="905479" y="1271239"/>
                  </a:lnTo>
                  <a:lnTo>
                    <a:pt x="905479" y="1271239"/>
                  </a:lnTo>
                  <a:lnTo>
                    <a:pt x="905479" y="1271239"/>
                  </a:lnTo>
                  <a:lnTo>
                    <a:pt x="941163" y="1271239"/>
                  </a:lnTo>
                  <a:lnTo>
                    <a:pt x="941163" y="1355988"/>
                  </a:lnTo>
                  <a:lnTo>
                    <a:pt x="981307" y="1355988"/>
                  </a:lnTo>
                  <a:lnTo>
                    <a:pt x="981307" y="1449658"/>
                  </a:lnTo>
                  <a:lnTo>
                    <a:pt x="1132964" y="1449658"/>
                  </a:lnTo>
                  <a:lnTo>
                    <a:pt x="1132964" y="1552249"/>
                  </a:lnTo>
                  <a:lnTo>
                    <a:pt x="1182029" y="1552249"/>
                  </a:lnTo>
                  <a:lnTo>
                    <a:pt x="1182029" y="1663762"/>
                  </a:lnTo>
                  <a:lnTo>
                    <a:pt x="1240015" y="1663762"/>
                  </a:lnTo>
                  <a:lnTo>
                    <a:pt x="1240015" y="1761892"/>
                  </a:lnTo>
                  <a:lnTo>
                    <a:pt x="1306923" y="1761892"/>
                  </a:lnTo>
                  <a:lnTo>
                    <a:pt x="1306923" y="1868944"/>
                  </a:lnTo>
                  <a:lnTo>
                    <a:pt x="1400593" y="1868944"/>
                  </a:lnTo>
                  <a:lnTo>
                    <a:pt x="1400593" y="1980456"/>
                  </a:lnTo>
                  <a:lnTo>
                    <a:pt x="3439273" y="1980456"/>
                  </a:lnTo>
                </a:path>
              </a:pathLst>
            </a:custGeom>
            <a:noFill/>
            <a:ln w="28575">
              <a:solidFill>
                <a:schemeClr val="accent1"/>
              </a:solidFill>
              <a:miter lim="800000"/>
              <a:headEnd/>
              <a:tailEnd/>
            </a:ln>
          </p:spPr>
          <p:txBody>
            <a:bodyPr rtlCol="0" anchor="ctr"/>
            <a:lstStyle/>
            <a:p>
              <a:pPr algn="ctr"/>
              <a:endParaRPr lang="en-US" dirty="0"/>
            </a:p>
          </p:txBody>
        </p:sp>
        <p:sp>
          <p:nvSpPr>
            <p:cNvPr id="268" name="TextBox 267">
              <a:extLst>
                <a:ext uri="{FF2B5EF4-FFF2-40B4-BE49-F238E27FC236}">
                  <a16:creationId xmlns:a16="http://schemas.microsoft.com/office/drawing/2014/main" id="{430DD636-2174-49B8-926F-3986036226DE}"/>
                </a:ext>
              </a:extLst>
            </p:cNvPr>
            <p:cNvSpPr txBox="1"/>
            <p:nvPr/>
          </p:nvSpPr>
          <p:spPr bwMode="auto">
            <a:xfrm>
              <a:off x="8125934" y="3930751"/>
              <a:ext cx="42750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69" name="TextBox 268">
              <a:extLst>
                <a:ext uri="{FF2B5EF4-FFF2-40B4-BE49-F238E27FC236}">
                  <a16:creationId xmlns:a16="http://schemas.microsoft.com/office/drawing/2014/main" id="{3C37D3FA-6E60-4681-AA2A-DEFAE3AB93B2}"/>
                </a:ext>
              </a:extLst>
            </p:cNvPr>
            <p:cNvSpPr txBox="1"/>
            <p:nvPr/>
          </p:nvSpPr>
          <p:spPr bwMode="auto">
            <a:xfrm>
              <a:off x="8503137" y="3932392"/>
              <a:ext cx="42750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70" name="TextBox 269">
              <a:extLst>
                <a:ext uri="{FF2B5EF4-FFF2-40B4-BE49-F238E27FC236}">
                  <a16:creationId xmlns:a16="http://schemas.microsoft.com/office/drawing/2014/main" id="{AB3394B2-B486-4A8E-A430-CFF81EC1919E}"/>
                </a:ext>
              </a:extLst>
            </p:cNvPr>
            <p:cNvSpPr txBox="1"/>
            <p:nvPr/>
          </p:nvSpPr>
          <p:spPr bwMode="auto">
            <a:xfrm>
              <a:off x="8315069" y="3932392"/>
              <a:ext cx="42750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71" name="TextBox 270">
              <a:extLst>
                <a:ext uri="{FF2B5EF4-FFF2-40B4-BE49-F238E27FC236}">
                  <a16:creationId xmlns:a16="http://schemas.microsoft.com/office/drawing/2014/main" id="{7ED86039-27F4-4BA0-860C-BF57EDB4B6E3}"/>
                </a:ext>
              </a:extLst>
            </p:cNvPr>
            <p:cNvSpPr txBox="1"/>
            <p:nvPr/>
          </p:nvSpPr>
          <p:spPr bwMode="auto">
            <a:xfrm>
              <a:off x="8971596" y="3932392"/>
              <a:ext cx="42750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72" name="TextBox 271">
              <a:extLst>
                <a:ext uri="{FF2B5EF4-FFF2-40B4-BE49-F238E27FC236}">
                  <a16:creationId xmlns:a16="http://schemas.microsoft.com/office/drawing/2014/main" id="{D4F67A34-672C-42C6-921B-41F8013D8EC8}"/>
                </a:ext>
              </a:extLst>
            </p:cNvPr>
            <p:cNvSpPr txBox="1"/>
            <p:nvPr/>
          </p:nvSpPr>
          <p:spPr bwMode="auto">
            <a:xfrm>
              <a:off x="8635171" y="3932392"/>
              <a:ext cx="42750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73" name="TextBox 272">
              <a:extLst>
                <a:ext uri="{FF2B5EF4-FFF2-40B4-BE49-F238E27FC236}">
                  <a16:creationId xmlns:a16="http://schemas.microsoft.com/office/drawing/2014/main" id="{336683E1-791B-48B8-B730-46892C6A5666}"/>
                </a:ext>
              </a:extLst>
            </p:cNvPr>
            <p:cNvSpPr txBox="1"/>
            <p:nvPr/>
          </p:nvSpPr>
          <p:spPr bwMode="auto">
            <a:xfrm>
              <a:off x="9039279" y="3932392"/>
              <a:ext cx="42750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74" name="TextBox 273">
              <a:extLst>
                <a:ext uri="{FF2B5EF4-FFF2-40B4-BE49-F238E27FC236}">
                  <a16:creationId xmlns:a16="http://schemas.microsoft.com/office/drawing/2014/main" id="{C32100E1-C33F-4234-8111-DC74C3133756}"/>
                </a:ext>
              </a:extLst>
            </p:cNvPr>
            <p:cNvSpPr txBox="1"/>
            <p:nvPr/>
          </p:nvSpPr>
          <p:spPr bwMode="auto">
            <a:xfrm>
              <a:off x="9215923" y="3932392"/>
              <a:ext cx="42750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75" name="TextBox 274">
              <a:extLst>
                <a:ext uri="{FF2B5EF4-FFF2-40B4-BE49-F238E27FC236}">
                  <a16:creationId xmlns:a16="http://schemas.microsoft.com/office/drawing/2014/main" id="{D2CCCE04-A2EF-4952-A18B-758168ADF131}"/>
                </a:ext>
              </a:extLst>
            </p:cNvPr>
            <p:cNvSpPr txBox="1"/>
            <p:nvPr/>
          </p:nvSpPr>
          <p:spPr bwMode="auto">
            <a:xfrm>
              <a:off x="9495621" y="3932392"/>
              <a:ext cx="42750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76" name="TextBox 275">
              <a:extLst>
                <a:ext uri="{FF2B5EF4-FFF2-40B4-BE49-F238E27FC236}">
                  <a16:creationId xmlns:a16="http://schemas.microsoft.com/office/drawing/2014/main" id="{31578D80-8CB8-4FFF-8341-51FAF9C6717D}"/>
                </a:ext>
              </a:extLst>
            </p:cNvPr>
            <p:cNvSpPr txBox="1"/>
            <p:nvPr/>
          </p:nvSpPr>
          <p:spPr bwMode="auto">
            <a:xfrm>
              <a:off x="9604644" y="3932392"/>
              <a:ext cx="42750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77" name="TextBox 276">
              <a:extLst>
                <a:ext uri="{FF2B5EF4-FFF2-40B4-BE49-F238E27FC236}">
                  <a16:creationId xmlns:a16="http://schemas.microsoft.com/office/drawing/2014/main" id="{A8D95F64-CA97-4A20-A702-C9362C5860DA}"/>
                </a:ext>
              </a:extLst>
            </p:cNvPr>
            <p:cNvSpPr txBox="1"/>
            <p:nvPr/>
          </p:nvSpPr>
          <p:spPr bwMode="auto">
            <a:xfrm>
              <a:off x="9922844" y="3932392"/>
              <a:ext cx="42750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grpSp>
          <p:nvGrpSpPr>
            <p:cNvPr id="278" name="Group 277">
              <a:extLst>
                <a:ext uri="{FF2B5EF4-FFF2-40B4-BE49-F238E27FC236}">
                  <a16:creationId xmlns:a16="http://schemas.microsoft.com/office/drawing/2014/main" id="{A6752EAB-80B0-4627-B804-F337A471497C}"/>
                </a:ext>
              </a:extLst>
            </p:cNvPr>
            <p:cNvGrpSpPr/>
            <p:nvPr/>
          </p:nvGrpSpPr>
          <p:grpSpPr>
            <a:xfrm>
              <a:off x="9436262" y="4582743"/>
              <a:ext cx="1992074" cy="369331"/>
              <a:chOff x="10404359" y="4090935"/>
              <a:chExt cx="1497745" cy="294998"/>
            </a:xfrm>
          </p:grpSpPr>
          <p:sp>
            <p:nvSpPr>
              <p:cNvPr id="536" name="TextBox 535">
                <a:extLst>
                  <a:ext uri="{FF2B5EF4-FFF2-40B4-BE49-F238E27FC236}">
                    <a16:creationId xmlns:a16="http://schemas.microsoft.com/office/drawing/2014/main" id="{1335E207-E1A1-4095-8B18-3D3E1C519C21}"/>
                  </a:ext>
                </a:extLst>
              </p:cNvPr>
              <p:cNvSpPr txBox="1"/>
              <p:nvPr/>
            </p:nvSpPr>
            <p:spPr bwMode="auto">
              <a:xfrm>
                <a:off x="10404359" y="4090935"/>
                <a:ext cx="321422" cy="294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1"/>
                    </a:solidFill>
                    <a:latin typeface="Calibri" panose="020F0502020204030204" pitchFamily="34" charset="0"/>
                    <a:cs typeface="Calibri" panose="020F0502020204030204" pitchFamily="34" charset="0"/>
                  </a:rPr>
                  <a:t>+</a:t>
                </a:r>
                <a:endParaRPr lang="en-US" dirty="0">
                  <a:solidFill>
                    <a:schemeClr val="accent1"/>
                  </a:solidFill>
                  <a:latin typeface="Calibri" panose="020F0502020204030204" pitchFamily="34" charset="0"/>
                </a:endParaRPr>
              </a:p>
            </p:txBody>
          </p:sp>
          <p:sp>
            <p:nvSpPr>
              <p:cNvPr id="537" name="TextBox 536">
                <a:extLst>
                  <a:ext uri="{FF2B5EF4-FFF2-40B4-BE49-F238E27FC236}">
                    <a16:creationId xmlns:a16="http://schemas.microsoft.com/office/drawing/2014/main" id="{789D3A15-C49C-42D8-8350-305D647D8C21}"/>
                  </a:ext>
                </a:extLst>
              </p:cNvPr>
              <p:cNvSpPr txBox="1"/>
              <p:nvPr/>
            </p:nvSpPr>
            <p:spPr bwMode="auto">
              <a:xfrm>
                <a:off x="11007381" y="4090935"/>
                <a:ext cx="321422" cy="294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1"/>
                    </a:solidFill>
                    <a:latin typeface="Calibri" panose="020F0502020204030204" pitchFamily="34" charset="0"/>
                    <a:cs typeface="Calibri" panose="020F0502020204030204" pitchFamily="34" charset="0"/>
                  </a:rPr>
                  <a:t>+</a:t>
                </a:r>
                <a:endParaRPr lang="en-US" dirty="0">
                  <a:solidFill>
                    <a:schemeClr val="accent1"/>
                  </a:solidFill>
                  <a:latin typeface="Calibri" panose="020F0502020204030204" pitchFamily="34" charset="0"/>
                </a:endParaRPr>
              </a:p>
            </p:txBody>
          </p:sp>
          <p:sp>
            <p:nvSpPr>
              <p:cNvPr id="538" name="TextBox 537">
                <a:extLst>
                  <a:ext uri="{FF2B5EF4-FFF2-40B4-BE49-F238E27FC236}">
                    <a16:creationId xmlns:a16="http://schemas.microsoft.com/office/drawing/2014/main" id="{7BC55419-685F-4DA1-99B3-1E38AB77CB62}"/>
                  </a:ext>
                </a:extLst>
              </p:cNvPr>
              <p:cNvSpPr txBox="1"/>
              <p:nvPr/>
            </p:nvSpPr>
            <p:spPr bwMode="auto">
              <a:xfrm>
                <a:off x="11088121" y="4090935"/>
                <a:ext cx="321422" cy="294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1"/>
                    </a:solidFill>
                    <a:latin typeface="Calibri" panose="020F0502020204030204" pitchFamily="34" charset="0"/>
                    <a:cs typeface="Calibri" panose="020F0502020204030204" pitchFamily="34" charset="0"/>
                  </a:rPr>
                  <a:t>+</a:t>
                </a:r>
                <a:endParaRPr lang="en-US" dirty="0">
                  <a:solidFill>
                    <a:schemeClr val="accent1"/>
                  </a:solidFill>
                  <a:latin typeface="Calibri" panose="020F0502020204030204" pitchFamily="34" charset="0"/>
                </a:endParaRPr>
              </a:p>
            </p:txBody>
          </p:sp>
          <p:sp>
            <p:nvSpPr>
              <p:cNvPr id="539" name="TextBox 538">
                <a:extLst>
                  <a:ext uri="{FF2B5EF4-FFF2-40B4-BE49-F238E27FC236}">
                    <a16:creationId xmlns:a16="http://schemas.microsoft.com/office/drawing/2014/main" id="{24A33971-E46A-4D44-B665-139BD6DBDD3B}"/>
                  </a:ext>
                </a:extLst>
              </p:cNvPr>
              <p:cNvSpPr txBox="1"/>
              <p:nvPr/>
            </p:nvSpPr>
            <p:spPr bwMode="auto">
              <a:xfrm>
                <a:off x="11580682" y="4090935"/>
                <a:ext cx="321422" cy="294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1"/>
                    </a:solidFill>
                    <a:latin typeface="Calibri" panose="020F0502020204030204" pitchFamily="34" charset="0"/>
                    <a:cs typeface="Calibri" panose="020F0502020204030204" pitchFamily="34" charset="0"/>
                  </a:rPr>
                  <a:t>+</a:t>
                </a:r>
                <a:endParaRPr lang="en-US" dirty="0">
                  <a:solidFill>
                    <a:schemeClr val="accent1"/>
                  </a:solidFill>
                  <a:latin typeface="Calibri" panose="020F0502020204030204" pitchFamily="34" charset="0"/>
                </a:endParaRPr>
              </a:p>
            </p:txBody>
          </p:sp>
        </p:grpSp>
        <p:sp>
          <p:nvSpPr>
            <p:cNvPr id="279" name="TextBox 278">
              <a:extLst>
                <a:ext uri="{FF2B5EF4-FFF2-40B4-BE49-F238E27FC236}">
                  <a16:creationId xmlns:a16="http://schemas.microsoft.com/office/drawing/2014/main" id="{D876F337-11B8-45A1-A63D-B3BA07979336}"/>
                </a:ext>
              </a:extLst>
            </p:cNvPr>
            <p:cNvSpPr txBox="1"/>
            <p:nvPr/>
          </p:nvSpPr>
          <p:spPr bwMode="auto">
            <a:xfrm>
              <a:off x="5957546" y="5791200"/>
              <a:ext cx="602457" cy="577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7938"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No</a:t>
              </a:r>
              <a:br>
                <a:rPr lang="en-US" sz="1200" dirty="0">
                  <a:solidFill>
                    <a:schemeClr val="accent1"/>
                  </a:solidFill>
                  <a:latin typeface="Calibri" panose="020F0502020204030204" pitchFamily="34" charset="0"/>
                </a:rPr>
              </a:br>
              <a:r>
                <a:rPr lang="en-US" sz="1200" dirty="0">
                  <a:solidFill>
                    <a:schemeClr val="accent3"/>
                  </a:solidFill>
                  <a:latin typeface="Calibri" panose="020F0502020204030204" pitchFamily="34" charset="0"/>
                </a:rPr>
                <a:t>Yes</a:t>
              </a:r>
            </a:p>
          </p:txBody>
        </p:sp>
        <p:sp>
          <p:nvSpPr>
            <p:cNvPr id="280" name="TextBox 279">
              <a:extLst>
                <a:ext uri="{FF2B5EF4-FFF2-40B4-BE49-F238E27FC236}">
                  <a16:creationId xmlns:a16="http://schemas.microsoft.com/office/drawing/2014/main" id="{529508BA-1912-4C2A-8115-2FDBDF50ABB8}"/>
                </a:ext>
              </a:extLst>
            </p:cNvPr>
            <p:cNvSpPr txBox="1"/>
            <p:nvPr/>
          </p:nvSpPr>
          <p:spPr bwMode="auto">
            <a:xfrm>
              <a:off x="6313349" y="5803569"/>
              <a:ext cx="602457" cy="577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7938"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28</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30</a:t>
              </a:r>
            </a:p>
          </p:txBody>
        </p:sp>
        <p:sp>
          <p:nvSpPr>
            <p:cNvPr id="281" name="TextBox 280">
              <a:extLst>
                <a:ext uri="{FF2B5EF4-FFF2-40B4-BE49-F238E27FC236}">
                  <a16:creationId xmlns:a16="http://schemas.microsoft.com/office/drawing/2014/main" id="{B52EB283-E3C0-4F99-849A-73DBAE22B57E}"/>
                </a:ext>
              </a:extLst>
            </p:cNvPr>
            <p:cNvSpPr txBox="1"/>
            <p:nvPr/>
          </p:nvSpPr>
          <p:spPr bwMode="auto">
            <a:xfrm>
              <a:off x="6914344" y="5803569"/>
              <a:ext cx="602457" cy="577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7938"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23</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28</a:t>
              </a:r>
            </a:p>
          </p:txBody>
        </p:sp>
        <p:sp>
          <p:nvSpPr>
            <p:cNvPr id="282" name="TextBox 281">
              <a:extLst>
                <a:ext uri="{FF2B5EF4-FFF2-40B4-BE49-F238E27FC236}">
                  <a16:creationId xmlns:a16="http://schemas.microsoft.com/office/drawing/2014/main" id="{9399CDFF-6F29-44A6-816A-3913BE541FFF}"/>
                </a:ext>
              </a:extLst>
            </p:cNvPr>
            <p:cNvSpPr txBox="1"/>
            <p:nvPr/>
          </p:nvSpPr>
          <p:spPr bwMode="auto">
            <a:xfrm>
              <a:off x="7515340" y="5803569"/>
              <a:ext cx="602457" cy="577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7938"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15</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21</a:t>
              </a:r>
            </a:p>
          </p:txBody>
        </p:sp>
        <p:sp>
          <p:nvSpPr>
            <p:cNvPr id="283" name="TextBox 282">
              <a:extLst>
                <a:ext uri="{FF2B5EF4-FFF2-40B4-BE49-F238E27FC236}">
                  <a16:creationId xmlns:a16="http://schemas.microsoft.com/office/drawing/2014/main" id="{F15FFE43-6987-4670-83AC-A4A74318D9EF}"/>
                </a:ext>
              </a:extLst>
            </p:cNvPr>
            <p:cNvSpPr txBox="1"/>
            <p:nvPr/>
          </p:nvSpPr>
          <p:spPr bwMode="auto">
            <a:xfrm>
              <a:off x="8116336" y="5803569"/>
              <a:ext cx="602457" cy="577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7938"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6</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10</a:t>
              </a:r>
            </a:p>
          </p:txBody>
        </p:sp>
        <p:sp>
          <p:nvSpPr>
            <p:cNvPr id="284" name="TextBox 283">
              <a:extLst>
                <a:ext uri="{FF2B5EF4-FFF2-40B4-BE49-F238E27FC236}">
                  <a16:creationId xmlns:a16="http://schemas.microsoft.com/office/drawing/2014/main" id="{ACE10F50-5D1E-4CBE-8402-B65F83971877}"/>
                </a:ext>
              </a:extLst>
            </p:cNvPr>
            <p:cNvSpPr txBox="1"/>
            <p:nvPr/>
          </p:nvSpPr>
          <p:spPr bwMode="auto">
            <a:xfrm>
              <a:off x="8717331" y="5803569"/>
              <a:ext cx="602457" cy="577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7938"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5</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7</a:t>
              </a:r>
            </a:p>
          </p:txBody>
        </p:sp>
        <p:sp>
          <p:nvSpPr>
            <p:cNvPr id="285" name="TextBox 284">
              <a:extLst>
                <a:ext uri="{FF2B5EF4-FFF2-40B4-BE49-F238E27FC236}">
                  <a16:creationId xmlns:a16="http://schemas.microsoft.com/office/drawing/2014/main" id="{08C2F9F4-B9EB-4435-9367-EBE8E9679624}"/>
                </a:ext>
              </a:extLst>
            </p:cNvPr>
            <p:cNvSpPr txBox="1"/>
            <p:nvPr/>
          </p:nvSpPr>
          <p:spPr bwMode="auto">
            <a:xfrm>
              <a:off x="9318327" y="5803569"/>
              <a:ext cx="602457" cy="577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7938"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5</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4</a:t>
              </a:r>
            </a:p>
          </p:txBody>
        </p:sp>
        <p:sp>
          <p:nvSpPr>
            <p:cNvPr id="286" name="TextBox 285">
              <a:extLst>
                <a:ext uri="{FF2B5EF4-FFF2-40B4-BE49-F238E27FC236}">
                  <a16:creationId xmlns:a16="http://schemas.microsoft.com/office/drawing/2014/main" id="{9FA0B9CC-5EFE-4EF2-BC74-386F18B9C20A}"/>
                </a:ext>
              </a:extLst>
            </p:cNvPr>
            <p:cNvSpPr txBox="1"/>
            <p:nvPr/>
          </p:nvSpPr>
          <p:spPr bwMode="auto">
            <a:xfrm>
              <a:off x="9919323" y="5803569"/>
              <a:ext cx="602457" cy="577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7938"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4</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0</a:t>
              </a:r>
            </a:p>
          </p:txBody>
        </p:sp>
        <p:sp>
          <p:nvSpPr>
            <p:cNvPr id="287" name="TextBox 286">
              <a:extLst>
                <a:ext uri="{FF2B5EF4-FFF2-40B4-BE49-F238E27FC236}">
                  <a16:creationId xmlns:a16="http://schemas.microsoft.com/office/drawing/2014/main" id="{66A9C737-29EE-4C1E-9C8C-1516C12ED247}"/>
                </a:ext>
              </a:extLst>
            </p:cNvPr>
            <p:cNvSpPr txBox="1"/>
            <p:nvPr/>
          </p:nvSpPr>
          <p:spPr bwMode="auto">
            <a:xfrm>
              <a:off x="10520314" y="5803569"/>
              <a:ext cx="602457" cy="577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7938"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1</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1</a:t>
              </a:r>
            </a:p>
          </p:txBody>
        </p:sp>
        <p:sp>
          <p:nvSpPr>
            <p:cNvPr id="288" name="TextBox 287">
              <a:extLst>
                <a:ext uri="{FF2B5EF4-FFF2-40B4-BE49-F238E27FC236}">
                  <a16:creationId xmlns:a16="http://schemas.microsoft.com/office/drawing/2014/main" id="{49AE6EF6-4B97-4844-89A5-BBCD6708E2BB}"/>
                </a:ext>
              </a:extLst>
            </p:cNvPr>
            <p:cNvSpPr txBox="1"/>
            <p:nvPr/>
          </p:nvSpPr>
          <p:spPr bwMode="auto">
            <a:xfrm rot="16200000">
              <a:off x="4485761" y="3634984"/>
              <a:ext cx="3134909"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OS Probability </a:t>
              </a:r>
            </a:p>
          </p:txBody>
        </p:sp>
        <p:sp>
          <p:nvSpPr>
            <p:cNvPr id="289" name="TextBox 288">
              <a:extLst>
                <a:ext uri="{FF2B5EF4-FFF2-40B4-BE49-F238E27FC236}">
                  <a16:creationId xmlns:a16="http://schemas.microsoft.com/office/drawing/2014/main" id="{9BF2C296-80FE-4559-AE3B-104B2AE2D25C}"/>
                </a:ext>
              </a:extLst>
            </p:cNvPr>
            <p:cNvSpPr txBox="1"/>
            <p:nvPr/>
          </p:nvSpPr>
          <p:spPr bwMode="auto">
            <a:xfrm>
              <a:off x="1335563" y="1501458"/>
              <a:ext cx="409374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Paclitaxel + Carboplatin</a:t>
              </a:r>
              <a:r>
                <a:rPr lang="en-US" sz="1600" baseline="30000" dirty="0">
                  <a:solidFill>
                    <a:schemeClr val="bg1"/>
                  </a:solidFill>
                  <a:latin typeface="Calibri" panose="020F0502020204030204" pitchFamily="34" charset="0"/>
                  <a:cs typeface="Calibri" panose="020F0502020204030204" pitchFamily="34" charset="0"/>
                </a:rPr>
                <a:t>1</a:t>
              </a:r>
            </a:p>
          </p:txBody>
        </p:sp>
        <p:sp>
          <p:nvSpPr>
            <p:cNvPr id="290" name="TextBox 289">
              <a:extLst>
                <a:ext uri="{FF2B5EF4-FFF2-40B4-BE49-F238E27FC236}">
                  <a16:creationId xmlns:a16="http://schemas.microsoft.com/office/drawing/2014/main" id="{AAD7D92B-093E-4B76-BD06-BF90F7680319}"/>
                </a:ext>
              </a:extLst>
            </p:cNvPr>
            <p:cNvSpPr txBox="1"/>
            <p:nvPr/>
          </p:nvSpPr>
          <p:spPr>
            <a:xfrm>
              <a:off x="1564647" y="4654764"/>
              <a:ext cx="2537840" cy="553994"/>
            </a:xfrm>
            <a:prstGeom prst="rect">
              <a:avLst/>
            </a:prstGeom>
            <a:noFill/>
            <a:ln w="19050">
              <a:solidFill>
                <a:schemeClr val="bg1"/>
              </a:solidFill>
            </a:ln>
          </p:spPr>
          <p:txBody>
            <a:bodyPr wrap="square" lIns="121917" tIns="60958" rIns="121917" bIns="60958" rtlCol="0">
              <a:spAutoFit/>
            </a:bodyPr>
            <a:lstStyle/>
            <a:p>
              <a:pPr algn="ctr"/>
              <a:r>
                <a:rPr lang="en-US" sz="1400" dirty="0">
                  <a:solidFill>
                    <a:schemeClr val="bg1"/>
                  </a:solidFill>
                  <a:latin typeface="Calibri" panose="020F0502020204030204" pitchFamily="34" charset="0"/>
                  <a:cs typeface="Calibri" panose="020F0502020204030204" pitchFamily="34" charset="0"/>
                </a:rPr>
                <a:t>GOG 209 established Pac/Carbo </a:t>
              </a:r>
              <a:r>
                <a:rPr lang="en-US" sz="1400" dirty="0">
                  <a:solidFill>
                    <a:srgbClr val="000000"/>
                  </a:solidFill>
                  <a:latin typeface="Calibri" panose="020F0502020204030204" pitchFamily="34" charset="0"/>
                  <a:cs typeface="Calibri" panose="020F0502020204030204" pitchFamily="34" charset="0"/>
                </a:rPr>
                <a:t>as SoC</a:t>
              </a:r>
            </a:p>
          </p:txBody>
        </p:sp>
        <p:sp>
          <p:nvSpPr>
            <p:cNvPr id="291" name="TextBox 290">
              <a:extLst>
                <a:ext uri="{FF2B5EF4-FFF2-40B4-BE49-F238E27FC236}">
                  <a16:creationId xmlns:a16="http://schemas.microsoft.com/office/drawing/2014/main" id="{078702D3-E9DC-417B-BE39-D99D1FC85712}"/>
                </a:ext>
              </a:extLst>
            </p:cNvPr>
            <p:cNvSpPr txBox="1"/>
            <p:nvPr/>
          </p:nvSpPr>
          <p:spPr bwMode="auto">
            <a:xfrm>
              <a:off x="1447615" y="5612249"/>
              <a:ext cx="386963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Mo</a:t>
              </a:r>
            </a:p>
          </p:txBody>
        </p:sp>
        <p:sp>
          <p:nvSpPr>
            <p:cNvPr id="292" name="Rectangle 291">
              <a:extLst>
                <a:ext uri="{FF2B5EF4-FFF2-40B4-BE49-F238E27FC236}">
                  <a16:creationId xmlns:a16="http://schemas.microsoft.com/office/drawing/2014/main" id="{97D10007-998B-4DE4-BAC5-D20D10BACA01}"/>
                </a:ext>
              </a:extLst>
            </p:cNvPr>
            <p:cNvSpPr/>
            <p:nvPr/>
          </p:nvSpPr>
          <p:spPr bwMode="auto">
            <a:xfrm rot="16200000">
              <a:off x="-442431" y="3898340"/>
              <a:ext cx="2770224" cy="170205"/>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293" name="TextBox 292">
              <a:extLst>
                <a:ext uri="{FF2B5EF4-FFF2-40B4-BE49-F238E27FC236}">
                  <a16:creationId xmlns:a16="http://schemas.microsoft.com/office/drawing/2014/main" id="{7864534C-939F-44EF-80AA-515B23176C3D}"/>
                </a:ext>
              </a:extLst>
            </p:cNvPr>
            <p:cNvSpPr txBox="1"/>
            <p:nvPr/>
          </p:nvSpPr>
          <p:spPr bwMode="auto">
            <a:xfrm rot="16200000">
              <a:off x="-741123" y="3634984"/>
              <a:ext cx="319347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OS Probability </a:t>
              </a:r>
            </a:p>
          </p:txBody>
        </p:sp>
        <p:grpSp>
          <p:nvGrpSpPr>
            <p:cNvPr id="294" name="Group 293">
              <a:extLst>
                <a:ext uri="{FF2B5EF4-FFF2-40B4-BE49-F238E27FC236}">
                  <a16:creationId xmlns:a16="http://schemas.microsoft.com/office/drawing/2014/main" id="{79500507-FEFB-454C-B6ED-62720AF08EA9}"/>
                </a:ext>
              </a:extLst>
            </p:cNvPr>
            <p:cNvGrpSpPr/>
            <p:nvPr/>
          </p:nvGrpSpPr>
          <p:grpSpPr>
            <a:xfrm>
              <a:off x="2149168" y="2012869"/>
              <a:ext cx="3628353" cy="1112559"/>
              <a:chOff x="2718232" y="-1679451"/>
              <a:chExt cx="2901518" cy="994081"/>
            </a:xfrm>
          </p:grpSpPr>
          <p:grpSp>
            <p:nvGrpSpPr>
              <p:cNvPr id="528" name="Group 527">
                <a:extLst>
                  <a:ext uri="{FF2B5EF4-FFF2-40B4-BE49-F238E27FC236}">
                    <a16:creationId xmlns:a16="http://schemas.microsoft.com/office/drawing/2014/main" id="{F5AEF5A6-7DEC-4BCE-A392-E69538066E3D}"/>
                  </a:ext>
                </a:extLst>
              </p:cNvPr>
              <p:cNvGrpSpPr/>
              <p:nvPr/>
            </p:nvGrpSpPr>
            <p:grpSpPr>
              <a:xfrm>
                <a:off x="2718232" y="-1679451"/>
                <a:ext cx="2817511" cy="646331"/>
                <a:chOff x="2718232" y="-1679451"/>
                <a:chExt cx="2817511" cy="646331"/>
              </a:xfrm>
            </p:grpSpPr>
            <p:sp>
              <p:nvSpPr>
                <p:cNvPr id="530" name="TextBox 529">
                  <a:extLst>
                    <a:ext uri="{FF2B5EF4-FFF2-40B4-BE49-F238E27FC236}">
                      <a16:creationId xmlns:a16="http://schemas.microsoft.com/office/drawing/2014/main" id="{70F78398-5AE2-4906-848E-8927A81C83AA}"/>
                    </a:ext>
                  </a:extLst>
                </p:cNvPr>
                <p:cNvSpPr txBox="1"/>
                <p:nvPr/>
              </p:nvSpPr>
              <p:spPr bwMode="auto">
                <a:xfrm>
                  <a:off x="2718232" y="-1679451"/>
                  <a:ext cx="1311612" cy="5775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406400" indent="-398463"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Treatment Group</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Pac/Carbo</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TAP</a:t>
                  </a:r>
                </a:p>
              </p:txBody>
            </p:sp>
            <p:sp>
              <p:nvSpPr>
                <p:cNvPr id="531" name="TextBox 530">
                  <a:extLst>
                    <a:ext uri="{FF2B5EF4-FFF2-40B4-BE49-F238E27FC236}">
                      <a16:creationId xmlns:a16="http://schemas.microsoft.com/office/drawing/2014/main" id="{28706053-1726-4607-B29E-88CC22996B27}"/>
                    </a:ext>
                  </a:extLst>
                </p:cNvPr>
                <p:cNvSpPr txBox="1"/>
                <p:nvPr/>
              </p:nvSpPr>
              <p:spPr bwMode="auto">
                <a:xfrm>
                  <a:off x="3876378" y="-1679451"/>
                  <a:ext cx="695506"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7938"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Event</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438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427</a:t>
                  </a:r>
                </a:p>
              </p:txBody>
            </p:sp>
            <p:sp>
              <p:nvSpPr>
                <p:cNvPr id="532" name="TextBox 531">
                  <a:extLst>
                    <a:ext uri="{FF2B5EF4-FFF2-40B4-BE49-F238E27FC236}">
                      <a16:creationId xmlns:a16="http://schemas.microsoft.com/office/drawing/2014/main" id="{D934FCA8-6AFE-4C3B-93C7-C2838869999B}"/>
                    </a:ext>
                  </a:extLst>
                </p:cNvPr>
                <p:cNvSpPr txBox="1"/>
                <p:nvPr/>
              </p:nvSpPr>
              <p:spPr bwMode="auto">
                <a:xfrm>
                  <a:off x="4358308" y="-1679451"/>
                  <a:ext cx="695506"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7938"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Total</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672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656</a:t>
                  </a:r>
                </a:p>
              </p:txBody>
            </p:sp>
            <p:sp>
              <p:nvSpPr>
                <p:cNvPr id="533" name="TextBox 532">
                  <a:extLst>
                    <a:ext uri="{FF2B5EF4-FFF2-40B4-BE49-F238E27FC236}">
                      <a16:creationId xmlns:a16="http://schemas.microsoft.com/office/drawing/2014/main" id="{7BEAEABC-6130-4D79-AB0B-F066CEB79B31}"/>
                    </a:ext>
                  </a:extLst>
                </p:cNvPr>
                <p:cNvSpPr txBox="1"/>
                <p:nvPr/>
              </p:nvSpPr>
              <p:spPr bwMode="auto">
                <a:xfrm>
                  <a:off x="4840237" y="-1679451"/>
                  <a:ext cx="695506"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7938"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Median</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37.0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41.1</a:t>
                  </a:r>
                </a:p>
              </p:txBody>
            </p:sp>
            <p:cxnSp>
              <p:nvCxnSpPr>
                <p:cNvPr id="534" name="Straight Connector 533">
                  <a:extLst>
                    <a:ext uri="{FF2B5EF4-FFF2-40B4-BE49-F238E27FC236}">
                      <a16:creationId xmlns:a16="http://schemas.microsoft.com/office/drawing/2014/main" id="{2BBDC910-6E42-46AC-B14C-A0D6C8F72FD8}"/>
                    </a:ext>
                  </a:extLst>
                </p:cNvPr>
                <p:cNvCxnSpPr>
                  <a:cxnSpLocks/>
                </p:cNvCxnSpPr>
                <p:nvPr/>
              </p:nvCxnSpPr>
              <p:spPr bwMode="auto">
                <a:xfrm flipV="1">
                  <a:off x="2792255" y="-1392388"/>
                  <a:ext cx="263861" cy="1"/>
                </a:xfrm>
                <a:prstGeom prst="line">
                  <a:avLst/>
                </a:prstGeom>
                <a:noFill/>
                <a:ln w="28575" cap="flat" cmpd="sng" algn="ctr">
                  <a:solidFill>
                    <a:schemeClr val="accent1"/>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166EAAE5-89DF-4132-A830-345E8F8523B8}"/>
                    </a:ext>
                  </a:extLst>
                </p:cNvPr>
                <p:cNvCxnSpPr>
                  <a:cxnSpLocks/>
                </p:cNvCxnSpPr>
                <p:nvPr/>
              </p:nvCxnSpPr>
              <p:spPr bwMode="auto">
                <a:xfrm flipV="1">
                  <a:off x="2792255" y="-1232309"/>
                  <a:ext cx="263861" cy="1"/>
                </a:xfrm>
                <a:prstGeom prst="line">
                  <a:avLst/>
                </a:prstGeom>
                <a:noFill/>
                <a:ln w="28575" cap="flat" cmpd="sng" algn="ctr">
                  <a:solidFill>
                    <a:schemeClr val="accent3"/>
                  </a:solidFill>
                  <a:prstDash val="solid"/>
                  <a:round/>
                  <a:headEnd type="none" w="med" len="med"/>
                  <a:tailEnd type="none" w="med" len="med"/>
                </a:ln>
                <a:effectLst/>
              </p:spPr>
            </p:cxnSp>
          </p:grpSp>
          <p:sp>
            <p:nvSpPr>
              <p:cNvPr id="529" name="TextBox 528">
                <a:extLst>
                  <a:ext uri="{FF2B5EF4-FFF2-40B4-BE49-F238E27FC236}">
                    <a16:creationId xmlns:a16="http://schemas.microsoft.com/office/drawing/2014/main" id="{AF3EC96A-2AC0-4A24-8CDB-693D3DEA2E15}"/>
                  </a:ext>
                </a:extLst>
              </p:cNvPr>
              <p:cNvSpPr txBox="1"/>
              <p:nvPr/>
            </p:nvSpPr>
            <p:spPr bwMode="auto">
              <a:xfrm>
                <a:off x="3084964" y="-1097872"/>
                <a:ext cx="2534786" cy="4125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Stratified HR: 1.002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90% CI: 0.895</a:t>
                </a:r>
                <a:r>
                  <a:rPr lang="en-US" sz="1200" b="0" dirty="0">
                    <a:solidFill>
                      <a:schemeClr val="bg1"/>
                    </a:solidFill>
                    <a:latin typeface="Calibri" panose="020F0502020204030204" pitchFamily="34" charset="0"/>
                    <a:cs typeface="Calibri" panose="020F0502020204030204" pitchFamily="34" charset="0"/>
                  </a:rPr>
                  <a:t>-</a:t>
                </a:r>
                <a:r>
                  <a:rPr lang="en-US" sz="1200" b="0" dirty="0">
                    <a:solidFill>
                      <a:schemeClr val="bg1"/>
                    </a:solidFill>
                    <a:latin typeface="Calibri" panose="020F0502020204030204" pitchFamily="34" charset="0"/>
                  </a:rPr>
                  <a:t>1.121</a:t>
                </a:r>
              </a:p>
            </p:txBody>
          </p:sp>
        </p:grpSp>
        <p:cxnSp>
          <p:nvCxnSpPr>
            <p:cNvPr id="295" name="Straight Connector 294">
              <a:extLst>
                <a:ext uri="{FF2B5EF4-FFF2-40B4-BE49-F238E27FC236}">
                  <a16:creationId xmlns:a16="http://schemas.microsoft.com/office/drawing/2014/main" id="{B1DED726-2A0C-4AE2-975E-991B23F32A1E}"/>
                </a:ext>
              </a:extLst>
            </p:cNvPr>
            <p:cNvCxnSpPr>
              <a:cxnSpLocks/>
            </p:cNvCxnSpPr>
            <p:nvPr/>
          </p:nvCxnSpPr>
          <p:spPr bwMode="auto">
            <a:xfrm>
              <a:off x="1447616" y="5405696"/>
              <a:ext cx="4054917" cy="0"/>
            </a:xfrm>
            <a:prstGeom prst="line">
              <a:avLst/>
            </a:prstGeom>
            <a:noFill/>
            <a:ln w="28575" cap="flat" cmpd="sng" algn="ctr">
              <a:solidFill>
                <a:schemeClr val="bg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ACFB991F-0FDF-4A39-8EFA-F7E925345D16}"/>
                </a:ext>
              </a:extLst>
            </p:cNvPr>
            <p:cNvCxnSpPr>
              <a:cxnSpLocks/>
            </p:cNvCxnSpPr>
            <p:nvPr/>
          </p:nvCxnSpPr>
          <p:spPr bwMode="auto">
            <a:xfrm flipV="1">
              <a:off x="1453706" y="2150374"/>
              <a:ext cx="0" cy="3255322"/>
            </a:xfrm>
            <a:prstGeom prst="line">
              <a:avLst/>
            </a:prstGeom>
            <a:noFill/>
            <a:ln w="28575" cap="flat" cmpd="sng" algn="ctr">
              <a:solidFill>
                <a:schemeClr val="bg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F61C49CF-2F9B-4ED0-A7FD-E889BBBEE3C5}"/>
                </a:ext>
              </a:extLst>
            </p:cNvPr>
            <p:cNvCxnSpPr>
              <a:cxnSpLocks/>
            </p:cNvCxnSpPr>
            <p:nvPr/>
          </p:nvCxnSpPr>
          <p:spPr bwMode="auto">
            <a:xfrm flipH="1">
              <a:off x="1453706" y="5405696"/>
              <a:ext cx="0" cy="83196"/>
            </a:xfrm>
            <a:prstGeom prst="line">
              <a:avLst/>
            </a:prstGeom>
            <a:noFill/>
            <a:ln w="28575" cap="flat" cmpd="sng" algn="ctr">
              <a:solidFill>
                <a:schemeClr val="bg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156C70A5-1187-4E42-B346-89F371E18BD5}"/>
                </a:ext>
              </a:extLst>
            </p:cNvPr>
            <p:cNvCxnSpPr>
              <a:cxnSpLocks/>
            </p:cNvCxnSpPr>
            <p:nvPr/>
          </p:nvCxnSpPr>
          <p:spPr bwMode="auto">
            <a:xfrm flipH="1">
              <a:off x="1727915" y="5405696"/>
              <a:ext cx="0" cy="83196"/>
            </a:xfrm>
            <a:prstGeom prst="line">
              <a:avLst/>
            </a:prstGeom>
            <a:noFill/>
            <a:ln w="28575" cap="flat" cmpd="sng" algn="ctr">
              <a:solidFill>
                <a:schemeClr val="bg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E6BAA8B2-6001-4610-9CEA-054EBDA64516}"/>
                </a:ext>
              </a:extLst>
            </p:cNvPr>
            <p:cNvCxnSpPr>
              <a:cxnSpLocks/>
            </p:cNvCxnSpPr>
            <p:nvPr/>
          </p:nvCxnSpPr>
          <p:spPr bwMode="auto">
            <a:xfrm flipH="1">
              <a:off x="2002124" y="5405696"/>
              <a:ext cx="0" cy="83196"/>
            </a:xfrm>
            <a:prstGeom prst="line">
              <a:avLst/>
            </a:prstGeom>
            <a:noFill/>
            <a:ln w="28575" cap="flat" cmpd="sng" algn="ctr">
              <a:solidFill>
                <a:schemeClr val="bg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A48C3BC9-3424-419E-91AE-D8ACD77C2904}"/>
                </a:ext>
              </a:extLst>
            </p:cNvPr>
            <p:cNvCxnSpPr>
              <a:cxnSpLocks/>
            </p:cNvCxnSpPr>
            <p:nvPr/>
          </p:nvCxnSpPr>
          <p:spPr bwMode="auto">
            <a:xfrm flipH="1">
              <a:off x="2276333" y="5405696"/>
              <a:ext cx="0" cy="83196"/>
            </a:xfrm>
            <a:prstGeom prst="line">
              <a:avLst/>
            </a:prstGeom>
            <a:noFill/>
            <a:ln w="28575" cap="flat" cmpd="sng" algn="ctr">
              <a:solidFill>
                <a:schemeClr val="bg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49ABEA6C-FEB1-4226-81F7-19F17283A068}"/>
                </a:ext>
              </a:extLst>
            </p:cNvPr>
            <p:cNvCxnSpPr>
              <a:cxnSpLocks/>
            </p:cNvCxnSpPr>
            <p:nvPr/>
          </p:nvCxnSpPr>
          <p:spPr bwMode="auto">
            <a:xfrm flipH="1">
              <a:off x="2550542" y="5405696"/>
              <a:ext cx="0" cy="83196"/>
            </a:xfrm>
            <a:prstGeom prst="line">
              <a:avLst/>
            </a:prstGeom>
            <a:noFill/>
            <a:ln w="28575" cap="flat" cmpd="sng" algn="ctr">
              <a:solidFill>
                <a:schemeClr val="bg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F043FB85-02E9-465F-AE84-EBF1D33DCA0E}"/>
                </a:ext>
              </a:extLst>
            </p:cNvPr>
            <p:cNvCxnSpPr>
              <a:cxnSpLocks/>
            </p:cNvCxnSpPr>
            <p:nvPr/>
          </p:nvCxnSpPr>
          <p:spPr bwMode="auto">
            <a:xfrm flipH="1">
              <a:off x="2824751" y="5405696"/>
              <a:ext cx="0" cy="83196"/>
            </a:xfrm>
            <a:prstGeom prst="line">
              <a:avLst/>
            </a:prstGeom>
            <a:noFill/>
            <a:ln w="28575" cap="flat" cmpd="sng" algn="ctr">
              <a:solidFill>
                <a:schemeClr val="bg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6305B393-CAAD-43B2-B84A-9AA5AC34412C}"/>
                </a:ext>
              </a:extLst>
            </p:cNvPr>
            <p:cNvCxnSpPr>
              <a:cxnSpLocks/>
            </p:cNvCxnSpPr>
            <p:nvPr/>
          </p:nvCxnSpPr>
          <p:spPr bwMode="auto">
            <a:xfrm flipH="1">
              <a:off x="3098960" y="5405696"/>
              <a:ext cx="0" cy="83196"/>
            </a:xfrm>
            <a:prstGeom prst="line">
              <a:avLst/>
            </a:prstGeom>
            <a:noFill/>
            <a:ln w="28575" cap="flat" cmpd="sng" algn="ctr">
              <a:solidFill>
                <a:schemeClr val="bg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AB9BE1D9-7A02-44E9-A846-91467AEA4C10}"/>
                </a:ext>
              </a:extLst>
            </p:cNvPr>
            <p:cNvCxnSpPr>
              <a:cxnSpLocks/>
            </p:cNvCxnSpPr>
            <p:nvPr/>
          </p:nvCxnSpPr>
          <p:spPr bwMode="auto">
            <a:xfrm flipH="1">
              <a:off x="3373169" y="5405696"/>
              <a:ext cx="0" cy="83196"/>
            </a:xfrm>
            <a:prstGeom prst="line">
              <a:avLst/>
            </a:prstGeom>
            <a:noFill/>
            <a:ln w="28575" cap="flat" cmpd="sng" algn="ctr">
              <a:solidFill>
                <a:schemeClr val="bg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23A706BF-C6AE-4C2D-977A-918997DDD70C}"/>
                </a:ext>
              </a:extLst>
            </p:cNvPr>
            <p:cNvCxnSpPr>
              <a:cxnSpLocks/>
            </p:cNvCxnSpPr>
            <p:nvPr/>
          </p:nvCxnSpPr>
          <p:spPr bwMode="auto">
            <a:xfrm flipH="1">
              <a:off x="3647378" y="5405696"/>
              <a:ext cx="0" cy="83196"/>
            </a:xfrm>
            <a:prstGeom prst="line">
              <a:avLst/>
            </a:prstGeom>
            <a:noFill/>
            <a:ln w="28575" cap="flat" cmpd="sng" algn="ctr">
              <a:solidFill>
                <a:schemeClr val="bg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919059AE-2681-407E-A8F3-25BF857E1DE9}"/>
                </a:ext>
              </a:extLst>
            </p:cNvPr>
            <p:cNvCxnSpPr>
              <a:cxnSpLocks/>
            </p:cNvCxnSpPr>
            <p:nvPr/>
          </p:nvCxnSpPr>
          <p:spPr bwMode="auto">
            <a:xfrm flipH="1">
              <a:off x="3921587" y="5405696"/>
              <a:ext cx="0" cy="83196"/>
            </a:xfrm>
            <a:prstGeom prst="line">
              <a:avLst/>
            </a:prstGeom>
            <a:noFill/>
            <a:ln w="28575" cap="flat" cmpd="sng" algn="ctr">
              <a:solidFill>
                <a:schemeClr val="bg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0942A03F-8BAF-4560-8EB7-128589A0D229}"/>
                </a:ext>
              </a:extLst>
            </p:cNvPr>
            <p:cNvCxnSpPr>
              <a:cxnSpLocks/>
            </p:cNvCxnSpPr>
            <p:nvPr/>
          </p:nvCxnSpPr>
          <p:spPr bwMode="auto">
            <a:xfrm flipH="1">
              <a:off x="4195796" y="5405696"/>
              <a:ext cx="0" cy="83196"/>
            </a:xfrm>
            <a:prstGeom prst="line">
              <a:avLst/>
            </a:prstGeom>
            <a:noFill/>
            <a:ln w="28575" cap="flat" cmpd="sng" algn="ctr">
              <a:solidFill>
                <a:schemeClr val="bg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6255FEA1-C456-477B-AEF1-6F70735682ED}"/>
                </a:ext>
              </a:extLst>
            </p:cNvPr>
            <p:cNvCxnSpPr>
              <a:cxnSpLocks/>
            </p:cNvCxnSpPr>
            <p:nvPr/>
          </p:nvCxnSpPr>
          <p:spPr bwMode="auto">
            <a:xfrm flipH="1">
              <a:off x="4470005" y="5405696"/>
              <a:ext cx="0" cy="83196"/>
            </a:xfrm>
            <a:prstGeom prst="line">
              <a:avLst/>
            </a:prstGeom>
            <a:noFill/>
            <a:ln w="28575" cap="flat" cmpd="sng" algn="ctr">
              <a:solidFill>
                <a:schemeClr val="bg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A69BCB06-AFB7-4C65-A426-35E572ECFCB6}"/>
                </a:ext>
              </a:extLst>
            </p:cNvPr>
            <p:cNvCxnSpPr>
              <a:cxnSpLocks/>
            </p:cNvCxnSpPr>
            <p:nvPr/>
          </p:nvCxnSpPr>
          <p:spPr bwMode="auto">
            <a:xfrm flipH="1">
              <a:off x="4744214" y="5405696"/>
              <a:ext cx="0" cy="83196"/>
            </a:xfrm>
            <a:prstGeom prst="line">
              <a:avLst/>
            </a:prstGeom>
            <a:noFill/>
            <a:ln w="28575" cap="flat" cmpd="sng" algn="ctr">
              <a:solidFill>
                <a:schemeClr val="bg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1C2C26AD-1046-4642-894F-3758128034A4}"/>
                </a:ext>
              </a:extLst>
            </p:cNvPr>
            <p:cNvCxnSpPr>
              <a:cxnSpLocks/>
            </p:cNvCxnSpPr>
            <p:nvPr/>
          </p:nvCxnSpPr>
          <p:spPr bwMode="auto">
            <a:xfrm flipH="1">
              <a:off x="5018423" y="5405696"/>
              <a:ext cx="0" cy="83196"/>
            </a:xfrm>
            <a:prstGeom prst="line">
              <a:avLst/>
            </a:prstGeom>
            <a:noFill/>
            <a:ln w="28575" cap="flat" cmpd="sng" algn="ctr">
              <a:solidFill>
                <a:schemeClr val="bg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ECC34264-D138-4D37-86FE-7683DB75A038}"/>
                </a:ext>
              </a:extLst>
            </p:cNvPr>
            <p:cNvCxnSpPr>
              <a:cxnSpLocks/>
            </p:cNvCxnSpPr>
            <p:nvPr/>
          </p:nvCxnSpPr>
          <p:spPr bwMode="auto">
            <a:xfrm flipH="1">
              <a:off x="5292628" y="5405696"/>
              <a:ext cx="0" cy="83196"/>
            </a:xfrm>
            <a:prstGeom prst="line">
              <a:avLst/>
            </a:prstGeom>
            <a:noFill/>
            <a:ln w="28575" cap="flat" cmpd="sng" algn="ctr">
              <a:solidFill>
                <a:schemeClr val="bg1"/>
              </a:solidFill>
              <a:prstDash val="solid"/>
              <a:round/>
              <a:headEnd type="none" w="med" len="med"/>
              <a:tailEnd type="none" w="med" len="med"/>
            </a:ln>
            <a:effectLst/>
          </p:spPr>
        </p:cxnSp>
        <p:sp>
          <p:nvSpPr>
            <p:cNvPr id="312" name="TextBox 311">
              <a:extLst>
                <a:ext uri="{FF2B5EF4-FFF2-40B4-BE49-F238E27FC236}">
                  <a16:creationId xmlns:a16="http://schemas.microsoft.com/office/drawing/2014/main" id="{3359481E-9E73-40A4-8F1D-C092792E9826}"/>
                </a:ext>
              </a:extLst>
            </p:cNvPr>
            <p:cNvSpPr txBox="1"/>
            <p:nvPr/>
          </p:nvSpPr>
          <p:spPr bwMode="auto">
            <a:xfrm>
              <a:off x="4111179" y="4888724"/>
              <a:ext cx="1469234" cy="4000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 Censored</a:t>
              </a:r>
            </a:p>
          </p:txBody>
        </p:sp>
        <p:sp>
          <p:nvSpPr>
            <p:cNvPr id="313" name="TextBox 312">
              <a:extLst>
                <a:ext uri="{FF2B5EF4-FFF2-40B4-BE49-F238E27FC236}">
                  <a16:creationId xmlns:a16="http://schemas.microsoft.com/office/drawing/2014/main" id="{90B8A073-6438-453B-B223-8C144678EFF2}"/>
                </a:ext>
              </a:extLst>
            </p:cNvPr>
            <p:cNvSpPr txBox="1"/>
            <p:nvPr/>
          </p:nvSpPr>
          <p:spPr bwMode="auto">
            <a:xfrm>
              <a:off x="817941" y="1981920"/>
              <a:ext cx="611116" cy="4400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1.0</a:t>
              </a:r>
            </a:p>
          </p:txBody>
        </p:sp>
        <p:cxnSp>
          <p:nvCxnSpPr>
            <p:cNvPr id="314" name="Straight Connector 313">
              <a:extLst>
                <a:ext uri="{FF2B5EF4-FFF2-40B4-BE49-F238E27FC236}">
                  <a16:creationId xmlns:a16="http://schemas.microsoft.com/office/drawing/2014/main" id="{0E72B14B-346E-41AE-88D3-67238B8DE728}"/>
                </a:ext>
              </a:extLst>
            </p:cNvPr>
            <p:cNvCxnSpPr>
              <a:cxnSpLocks/>
            </p:cNvCxnSpPr>
            <p:nvPr/>
          </p:nvCxnSpPr>
          <p:spPr bwMode="auto">
            <a:xfrm flipH="1">
              <a:off x="1373710" y="2162754"/>
              <a:ext cx="81850" cy="0"/>
            </a:xfrm>
            <a:prstGeom prst="line">
              <a:avLst/>
            </a:prstGeom>
            <a:noFill/>
            <a:ln w="28575" cap="flat" cmpd="sng" algn="ctr">
              <a:solidFill>
                <a:schemeClr val="bg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070C2C05-8119-442C-9FBE-F12938B0C25B}"/>
                </a:ext>
              </a:extLst>
            </p:cNvPr>
            <p:cNvCxnSpPr>
              <a:cxnSpLocks/>
            </p:cNvCxnSpPr>
            <p:nvPr/>
          </p:nvCxnSpPr>
          <p:spPr bwMode="auto">
            <a:xfrm flipH="1">
              <a:off x="1373710" y="2811343"/>
              <a:ext cx="81850" cy="0"/>
            </a:xfrm>
            <a:prstGeom prst="line">
              <a:avLst/>
            </a:prstGeom>
            <a:noFill/>
            <a:ln w="28575" cap="flat" cmpd="sng" algn="ctr">
              <a:solidFill>
                <a:schemeClr val="bg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789627EA-2224-4D2B-8246-1B30A32260BA}"/>
                </a:ext>
              </a:extLst>
            </p:cNvPr>
            <p:cNvCxnSpPr>
              <a:cxnSpLocks/>
            </p:cNvCxnSpPr>
            <p:nvPr/>
          </p:nvCxnSpPr>
          <p:spPr bwMode="auto">
            <a:xfrm flipH="1">
              <a:off x="1373710" y="3459931"/>
              <a:ext cx="81850" cy="0"/>
            </a:xfrm>
            <a:prstGeom prst="line">
              <a:avLst/>
            </a:prstGeom>
            <a:noFill/>
            <a:ln w="28575" cap="flat" cmpd="sng" algn="ctr">
              <a:solidFill>
                <a:schemeClr val="bg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C8D7EE81-BC85-47B6-A682-8F387E189DE0}"/>
                </a:ext>
              </a:extLst>
            </p:cNvPr>
            <p:cNvCxnSpPr>
              <a:cxnSpLocks/>
            </p:cNvCxnSpPr>
            <p:nvPr/>
          </p:nvCxnSpPr>
          <p:spPr bwMode="auto">
            <a:xfrm flipH="1">
              <a:off x="1373710" y="4108519"/>
              <a:ext cx="81850" cy="0"/>
            </a:xfrm>
            <a:prstGeom prst="line">
              <a:avLst/>
            </a:prstGeom>
            <a:noFill/>
            <a:ln w="28575" cap="flat" cmpd="sng" algn="ctr">
              <a:solidFill>
                <a:schemeClr val="bg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3888DC4D-35C7-42D5-A941-3F788D429E51}"/>
                </a:ext>
              </a:extLst>
            </p:cNvPr>
            <p:cNvCxnSpPr>
              <a:cxnSpLocks/>
            </p:cNvCxnSpPr>
            <p:nvPr/>
          </p:nvCxnSpPr>
          <p:spPr bwMode="auto">
            <a:xfrm flipH="1">
              <a:off x="1373710" y="4757108"/>
              <a:ext cx="81850" cy="0"/>
            </a:xfrm>
            <a:prstGeom prst="line">
              <a:avLst/>
            </a:prstGeom>
            <a:noFill/>
            <a:ln w="28575" cap="flat" cmpd="sng" algn="ctr">
              <a:solidFill>
                <a:schemeClr val="bg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BE9821A2-1293-4885-8421-BC8B55FDEADB}"/>
                </a:ext>
              </a:extLst>
            </p:cNvPr>
            <p:cNvCxnSpPr>
              <a:cxnSpLocks/>
            </p:cNvCxnSpPr>
            <p:nvPr/>
          </p:nvCxnSpPr>
          <p:spPr bwMode="auto">
            <a:xfrm flipH="1">
              <a:off x="1373710" y="5405696"/>
              <a:ext cx="81850" cy="0"/>
            </a:xfrm>
            <a:prstGeom prst="line">
              <a:avLst/>
            </a:prstGeom>
            <a:noFill/>
            <a:ln w="28575" cap="flat" cmpd="sng" algn="ctr">
              <a:solidFill>
                <a:schemeClr val="bg1"/>
              </a:solidFill>
              <a:prstDash val="solid"/>
              <a:round/>
              <a:headEnd type="none" w="med" len="med"/>
              <a:tailEnd type="none" w="med" len="med"/>
            </a:ln>
            <a:effectLst/>
          </p:spPr>
        </p:cxnSp>
        <p:sp>
          <p:nvSpPr>
            <p:cNvPr id="320" name="TextBox 319">
              <a:extLst>
                <a:ext uri="{FF2B5EF4-FFF2-40B4-BE49-F238E27FC236}">
                  <a16:creationId xmlns:a16="http://schemas.microsoft.com/office/drawing/2014/main" id="{DDC46BC1-192E-482B-BE02-0951C2D87752}"/>
                </a:ext>
              </a:extLst>
            </p:cNvPr>
            <p:cNvSpPr txBox="1"/>
            <p:nvPr/>
          </p:nvSpPr>
          <p:spPr bwMode="auto">
            <a:xfrm>
              <a:off x="817941" y="2630611"/>
              <a:ext cx="611116" cy="4400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0.8</a:t>
              </a:r>
            </a:p>
          </p:txBody>
        </p:sp>
        <p:sp>
          <p:nvSpPr>
            <p:cNvPr id="321" name="TextBox 320">
              <a:extLst>
                <a:ext uri="{FF2B5EF4-FFF2-40B4-BE49-F238E27FC236}">
                  <a16:creationId xmlns:a16="http://schemas.microsoft.com/office/drawing/2014/main" id="{870E01A1-B2B1-42D5-901A-905C40C3367C}"/>
                </a:ext>
              </a:extLst>
            </p:cNvPr>
            <p:cNvSpPr txBox="1"/>
            <p:nvPr/>
          </p:nvSpPr>
          <p:spPr bwMode="auto">
            <a:xfrm>
              <a:off x="817941" y="3279302"/>
              <a:ext cx="611116" cy="4400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0.6</a:t>
              </a:r>
            </a:p>
          </p:txBody>
        </p:sp>
        <p:sp>
          <p:nvSpPr>
            <p:cNvPr id="322" name="TextBox 321">
              <a:extLst>
                <a:ext uri="{FF2B5EF4-FFF2-40B4-BE49-F238E27FC236}">
                  <a16:creationId xmlns:a16="http://schemas.microsoft.com/office/drawing/2014/main" id="{85DD544B-86FE-41C0-9FF2-9A9C41412FAE}"/>
                </a:ext>
              </a:extLst>
            </p:cNvPr>
            <p:cNvSpPr txBox="1"/>
            <p:nvPr/>
          </p:nvSpPr>
          <p:spPr bwMode="auto">
            <a:xfrm>
              <a:off x="817941" y="3927993"/>
              <a:ext cx="611116" cy="4400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0.4</a:t>
              </a:r>
            </a:p>
          </p:txBody>
        </p:sp>
        <p:sp>
          <p:nvSpPr>
            <p:cNvPr id="323" name="TextBox 322">
              <a:extLst>
                <a:ext uri="{FF2B5EF4-FFF2-40B4-BE49-F238E27FC236}">
                  <a16:creationId xmlns:a16="http://schemas.microsoft.com/office/drawing/2014/main" id="{3412D59B-770A-4338-82D2-A7FD35A3EF9F}"/>
                </a:ext>
              </a:extLst>
            </p:cNvPr>
            <p:cNvSpPr txBox="1"/>
            <p:nvPr/>
          </p:nvSpPr>
          <p:spPr bwMode="auto">
            <a:xfrm>
              <a:off x="817941" y="4576684"/>
              <a:ext cx="611116" cy="4400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0.2</a:t>
              </a:r>
            </a:p>
          </p:txBody>
        </p:sp>
        <p:sp>
          <p:nvSpPr>
            <p:cNvPr id="324" name="TextBox 323">
              <a:extLst>
                <a:ext uri="{FF2B5EF4-FFF2-40B4-BE49-F238E27FC236}">
                  <a16:creationId xmlns:a16="http://schemas.microsoft.com/office/drawing/2014/main" id="{19B35F52-DB67-4C74-8E51-A35E4D444343}"/>
                </a:ext>
              </a:extLst>
            </p:cNvPr>
            <p:cNvSpPr txBox="1"/>
            <p:nvPr/>
          </p:nvSpPr>
          <p:spPr bwMode="auto">
            <a:xfrm>
              <a:off x="817941" y="5225377"/>
              <a:ext cx="61111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a:t>
              </a:r>
            </a:p>
          </p:txBody>
        </p:sp>
        <p:sp>
          <p:nvSpPr>
            <p:cNvPr id="325" name="TextBox 324">
              <a:extLst>
                <a:ext uri="{FF2B5EF4-FFF2-40B4-BE49-F238E27FC236}">
                  <a16:creationId xmlns:a16="http://schemas.microsoft.com/office/drawing/2014/main" id="{F8106B90-FA29-4499-9A59-57370E9792A8}"/>
                </a:ext>
              </a:extLst>
            </p:cNvPr>
            <p:cNvSpPr txBox="1"/>
            <p:nvPr/>
          </p:nvSpPr>
          <p:spPr bwMode="auto">
            <a:xfrm>
              <a:off x="2794276" y="5440157"/>
              <a:ext cx="611116" cy="360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72</a:t>
              </a:r>
            </a:p>
          </p:txBody>
        </p:sp>
        <p:sp>
          <p:nvSpPr>
            <p:cNvPr id="326" name="TextBox 325">
              <a:extLst>
                <a:ext uri="{FF2B5EF4-FFF2-40B4-BE49-F238E27FC236}">
                  <a16:creationId xmlns:a16="http://schemas.microsoft.com/office/drawing/2014/main" id="{062D22B6-FB51-4B87-A038-1B7A242E5D3F}"/>
                </a:ext>
              </a:extLst>
            </p:cNvPr>
            <p:cNvSpPr txBox="1"/>
            <p:nvPr/>
          </p:nvSpPr>
          <p:spPr bwMode="auto">
            <a:xfrm>
              <a:off x="4987070" y="5441570"/>
              <a:ext cx="611116" cy="360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168</a:t>
              </a:r>
            </a:p>
          </p:txBody>
        </p:sp>
        <p:sp>
          <p:nvSpPr>
            <p:cNvPr id="327" name="TextBox 326">
              <a:extLst>
                <a:ext uri="{FF2B5EF4-FFF2-40B4-BE49-F238E27FC236}">
                  <a16:creationId xmlns:a16="http://schemas.microsoft.com/office/drawing/2014/main" id="{C6EBE181-EEA1-46C1-BEFD-A6E9514BD798}"/>
                </a:ext>
              </a:extLst>
            </p:cNvPr>
            <p:cNvSpPr txBox="1"/>
            <p:nvPr/>
          </p:nvSpPr>
          <p:spPr bwMode="auto">
            <a:xfrm>
              <a:off x="1150587" y="5441570"/>
              <a:ext cx="611116" cy="360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a:t>
              </a:r>
            </a:p>
          </p:txBody>
        </p:sp>
        <p:sp>
          <p:nvSpPr>
            <p:cNvPr id="328" name="TextBox 327">
              <a:extLst>
                <a:ext uri="{FF2B5EF4-FFF2-40B4-BE49-F238E27FC236}">
                  <a16:creationId xmlns:a16="http://schemas.microsoft.com/office/drawing/2014/main" id="{381460C3-40BC-4ADF-B6B6-9778B12ABD0B}"/>
                </a:ext>
              </a:extLst>
            </p:cNvPr>
            <p:cNvSpPr txBox="1"/>
            <p:nvPr/>
          </p:nvSpPr>
          <p:spPr bwMode="auto">
            <a:xfrm>
              <a:off x="1424622" y="5441570"/>
              <a:ext cx="611116" cy="360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12</a:t>
              </a:r>
            </a:p>
          </p:txBody>
        </p:sp>
        <p:sp>
          <p:nvSpPr>
            <p:cNvPr id="329" name="TextBox 328">
              <a:extLst>
                <a:ext uri="{FF2B5EF4-FFF2-40B4-BE49-F238E27FC236}">
                  <a16:creationId xmlns:a16="http://schemas.microsoft.com/office/drawing/2014/main" id="{2B10A3C1-0A3D-458B-8200-B19BBDC221B0}"/>
                </a:ext>
              </a:extLst>
            </p:cNvPr>
            <p:cNvSpPr txBox="1"/>
            <p:nvPr/>
          </p:nvSpPr>
          <p:spPr bwMode="auto">
            <a:xfrm>
              <a:off x="1698657" y="5441570"/>
              <a:ext cx="611116" cy="360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24</a:t>
              </a:r>
            </a:p>
          </p:txBody>
        </p:sp>
        <p:sp>
          <p:nvSpPr>
            <p:cNvPr id="330" name="TextBox 329">
              <a:extLst>
                <a:ext uri="{FF2B5EF4-FFF2-40B4-BE49-F238E27FC236}">
                  <a16:creationId xmlns:a16="http://schemas.microsoft.com/office/drawing/2014/main" id="{06EA8C38-A6DF-4640-98D8-B771AE19A425}"/>
                </a:ext>
              </a:extLst>
            </p:cNvPr>
            <p:cNvSpPr txBox="1"/>
            <p:nvPr/>
          </p:nvSpPr>
          <p:spPr bwMode="auto">
            <a:xfrm>
              <a:off x="1972692" y="5441570"/>
              <a:ext cx="611116" cy="360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36</a:t>
              </a:r>
            </a:p>
          </p:txBody>
        </p:sp>
        <p:sp>
          <p:nvSpPr>
            <p:cNvPr id="331" name="TextBox 330">
              <a:extLst>
                <a:ext uri="{FF2B5EF4-FFF2-40B4-BE49-F238E27FC236}">
                  <a16:creationId xmlns:a16="http://schemas.microsoft.com/office/drawing/2014/main" id="{80E1B5D6-F0A4-40B2-B5D9-E6479AEEF97C}"/>
                </a:ext>
              </a:extLst>
            </p:cNvPr>
            <p:cNvSpPr txBox="1"/>
            <p:nvPr/>
          </p:nvSpPr>
          <p:spPr bwMode="auto">
            <a:xfrm>
              <a:off x="2246728" y="5441570"/>
              <a:ext cx="611116" cy="360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48</a:t>
              </a:r>
            </a:p>
          </p:txBody>
        </p:sp>
        <p:sp>
          <p:nvSpPr>
            <p:cNvPr id="332" name="TextBox 331">
              <a:extLst>
                <a:ext uri="{FF2B5EF4-FFF2-40B4-BE49-F238E27FC236}">
                  <a16:creationId xmlns:a16="http://schemas.microsoft.com/office/drawing/2014/main" id="{FEF40C51-4FC5-4E38-885A-697BB11B4B46}"/>
                </a:ext>
              </a:extLst>
            </p:cNvPr>
            <p:cNvSpPr txBox="1"/>
            <p:nvPr/>
          </p:nvSpPr>
          <p:spPr bwMode="auto">
            <a:xfrm>
              <a:off x="3068833" y="5441570"/>
              <a:ext cx="611116" cy="360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84</a:t>
              </a:r>
            </a:p>
          </p:txBody>
        </p:sp>
        <p:sp>
          <p:nvSpPr>
            <p:cNvPr id="333" name="TextBox 332">
              <a:extLst>
                <a:ext uri="{FF2B5EF4-FFF2-40B4-BE49-F238E27FC236}">
                  <a16:creationId xmlns:a16="http://schemas.microsoft.com/office/drawing/2014/main" id="{3701CA36-5DD4-4C01-8942-B88276646C76}"/>
                </a:ext>
              </a:extLst>
            </p:cNvPr>
            <p:cNvSpPr txBox="1"/>
            <p:nvPr/>
          </p:nvSpPr>
          <p:spPr bwMode="auto">
            <a:xfrm>
              <a:off x="3342868" y="5441570"/>
              <a:ext cx="611116" cy="360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96</a:t>
              </a:r>
            </a:p>
          </p:txBody>
        </p:sp>
        <p:sp>
          <p:nvSpPr>
            <p:cNvPr id="334" name="TextBox 333">
              <a:extLst>
                <a:ext uri="{FF2B5EF4-FFF2-40B4-BE49-F238E27FC236}">
                  <a16:creationId xmlns:a16="http://schemas.microsoft.com/office/drawing/2014/main" id="{E8EC0238-C83F-4C26-9096-E067B0D02785}"/>
                </a:ext>
              </a:extLst>
            </p:cNvPr>
            <p:cNvSpPr txBox="1"/>
            <p:nvPr/>
          </p:nvSpPr>
          <p:spPr bwMode="auto">
            <a:xfrm>
              <a:off x="3616903" y="5441570"/>
              <a:ext cx="611116" cy="360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108</a:t>
              </a:r>
            </a:p>
          </p:txBody>
        </p:sp>
        <p:sp>
          <p:nvSpPr>
            <p:cNvPr id="335" name="TextBox 334">
              <a:extLst>
                <a:ext uri="{FF2B5EF4-FFF2-40B4-BE49-F238E27FC236}">
                  <a16:creationId xmlns:a16="http://schemas.microsoft.com/office/drawing/2014/main" id="{30B24DE6-B694-41FE-91A1-1DA0BABBB60A}"/>
                </a:ext>
              </a:extLst>
            </p:cNvPr>
            <p:cNvSpPr txBox="1"/>
            <p:nvPr/>
          </p:nvSpPr>
          <p:spPr bwMode="auto">
            <a:xfrm>
              <a:off x="3890938" y="5441570"/>
              <a:ext cx="611116" cy="360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120</a:t>
              </a:r>
            </a:p>
          </p:txBody>
        </p:sp>
        <p:sp>
          <p:nvSpPr>
            <p:cNvPr id="336" name="TextBox 335">
              <a:extLst>
                <a:ext uri="{FF2B5EF4-FFF2-40B4-BE49-F238E27FC236}">
                  <a16:creationId xmlns:a16="http://schemas.microsoft.com/office/drawing/2014/main" id="{09714CF8-471B-4E0E-B47C-F8B4C3413B2F}"/>
                </a:ext>
              </a:extLst>
            </p:cNvPr>
            <p:cNvSpPr txBox="1"/>
            <p:nvPr/>
          </p:nvSpPr>
          <p:spPr bwMode="auto">
            <a:xfrm>
              <a:off x="4164973" y="5441570"/>
              <a:ext cx="611116" cy="360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132</a:t>
              </a:r>
            </a:p>
          </p:txBody>
        </p:sp>
        <p:sp>
          <p:nvSpPr>
            <p:cNvPr id="337" name="TextBox 336">
              <a:extLst>
                <a:ext uri="{FF2B5EF4-FFF2-40B4-BE49-F238E27FC236}">
                  <a16:creationId xmlns:a16="http://schemas.microsoft.com/office/drawing/2014/main" id="{7933DCDA-029D-4957-92E4-904284104B2D}"/>
                </a:ext>
              </a:extLst>
            </p:cNvPr>
            <p:cNvSpPr txBox="1"/>
            <p:nvPr/>
          </p:nvSpPr>
          <p:spPr bwMode="auto">
            <a:xfrm>
              <a:off x="4439008" y="5441570"/>
              <a:ext cx="611116" cy="360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144</a:t>
              </a:r>
            </a:p>
          </p:txBody>
        </p:sp>
        <p:sp>
          <p:nvSpPr>
            <p:cNvPr id="338" name="TextBox 337">
              <a:extLst>
                <a:ext uri="{FF2B5EF4-FFF2-40B4-BE49-F238E27FC236}">
                  <a16:creationId xmlns:a16="http://schemas.microsoft.com/office/drawing/2014/main" id="{90764AC3-CD71-4FBA-88FA-9C9B1DF64BBE}"/>
                </a:ext>
              </a:extLst>
            </p:cNvPr>
            <p:cNvSpPr txBox="1"/>
            <p:nvPr/>
          </p:nvSpPr>
          <p:spPr bwMode="auto">
            <a:xfrm>
              <a:off x="4713044" y="5441570"/>
              <a:ext cx="611116" cy="3600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156</a:t>
              </a:r>
            </a:p>
          </p:txBody>
        </p:sp>
        <p:grpSp>
          <p:nvGrpSpPr>
            <p:cNvPr id="339" name="Group 338">
              <a:extLst>
                <a:ext uri="{FF2B5EF4-FFF2-40B4-BE49-F238E27FC236}">
                  <a16:creationId xmlns:a16="http://schemas.microsoft.com/office/drawing/2014/main" id="{712AF198-453B-4130-B7D6-02FF79EFD736}"/>
                </a:ext>
              </a:extLst>
            </p:cNvPr>
            <p:cNvGrpSpPr/>
            <p:nvPr/>
          </p:nvGrpSpPr>
          <p:grpSpPr>
            <a:xfrm>
              <a:off x="1485078" y="2147386"/>
              <a:ext cx="3779643" cy="2476064"/>
              <a:chOff x="4203032" y="2277979"/>
              <a:chExt cx="2955757" cy="1905000"/>
            </a:xfrm>
          </p:grpSpPr>
          <p:sp>
            <p:nvSpPr>
              <p:cNvPr id="526" name="Freeform 42">
                <a:extLst>
                  <a:ext uri="{FF2B5EF4-FFF2-40B4-BE49-F238E27FC236}">
                    <a16:creationId xmlns:a16="http://schemas.microsoft.com/office/drawing/2014/main" id="{62C2A040-7EF9-497D-8A2A-94FBD3E19009}"/>
                  </a:ext>
                </a:extLst>
              </p:cNvPr>
              <p:cNvSpPr/>
              <p:nvPr/>
            </p:nvSpPr>
            <p:spPr bwMode="auto">
              <a:xfrm>
                <a:off x="5482389" y="3830053"/>
                <a:ext cx="1676400" cy="352926"/>
              </a:xfrm>
              <a:custGeom>
                <a:avLst/>
                <a:gdLst>
                  <a:gd name="connsiteX0" fmla="*/ 1676400 w 1676400"/>
                  <a:gd name="connsiteY0" fmla="*/ 348915 h 352926"/>
                  <a:gd name="connsiteX1" fmla="*/ 1375611 w 1676400"/>
                  <a:gd name="connsiteY1" fmla="*/ 352926 h 352926"/>
                  <a:gd name="connsiteX2" fmla="*/ 1383632 w 1676400"/>
                  <a:gd name="connsiteY2" fmla="*/ 248652 h 352926"/>
                  <a:gd name="connsiteX3" fmla="*/ 1283369 w 1676400"/>
                  <a:gd name="connsiteY3" fmla="*/ 248652 h 352926"/>
                  <a:gd name="connsiteX4" fmla="*/ 1287379 w 1676400"/>
                  <a:gd name="connsiteY4" fmla="*/ 204536 h 352926"/>
                  <a:gd name="connsiteX5" fmla="*/ 1034716 w 1676400"/>
                  <a:gd name="connsiteY5" fmla="*/ 208547 h 352926"/>
                  <a:gd name="connsiteX6" fmla="*/ 1034716 w 1676400"/>
                  <a:gd name="connsiteY6" fmla="*/ 172452 h 352926"/>
                  <a:gd name="connsiteX7" fmla="*/ 962527 w 1676400"/>
                  <a:gd name="connsiteY7" fmla="*/ 176463 h 352926"/>
                  <a:gd name="connsiteX8" fmla="*/ 962527 w 1676400"/>
                  <a:gd name="connsiteY8" fmla="*/ 152400 h 352926"/>
                  <a:gd name="connsiteX9" fmla="*/ 778043 w 1676400"/>
                  <a:gd name="connsiteY9" fmla="*/ 152400 h 352926"/>
                  <a:gd name="connsiteX10" fmla="*/ 778043 w 1676400"/>
                  <a:gd name="connsiteY10" fmla="*/ 152400 h 352926"/>
                  <a:gd name="connsiteX11" fmla="*/ 681790 w 1676400"/>
                  <a:gd name="connsiteY11" fmla="*/ 96252 h 352926"/>
                  <a:gd name="connsiteX12" fmla="*/ 645695 w 1676400"/>
                  <a:gd name="connsiteY12" fmla="*/ 80210 h 352926"/>
                  <a:gd name="connsiteX13" fmla="*/ 473243 w 1676400"/>
                  <a:gd name="connsiteY13" fmla="*/ 76200 h 352926"/>
                  <a:gd name="connsiteX14" fmla="*/ 473243 w 1676400"/>
                  <a:gd name="connsiteY14" fmla="*/ 76200 h 352926"/>
                  <a:gd name="connsiteX15" fmla="*/ 409074 w 1676400"/>
                  <a:gd name="connsiteY15" fmla="*/ 48126 h 352926"/>
                  <a:gd name="connsiteX16" fmla="*/ 332874 w 1676400"/>
                  <a:gd name="connsiteY16" fmla="*/ 48126 h 352926"/>
                  <a:gd name="connsiteX17" fmla="*/ 324853 w 1676400"/>
                  <a:gd name="connsiteY17" fmla="*/ 32084 h 352926"/>
                  <a:gd name="connsiteX18" fmla="*/ 108285 w 1676400"/>
                  <a:gd name="connsiteY18" fmla="*/ 32084 h 352926"/>
                  <a:gd name="connsiteX19" fmla="*/ 56148 w 1676400"/>
                  <a:gd name="connsiteY19" fmla="*/ 0 h 352926"/>
                  <a:gd name="connsiteX20" fmla="*/ 0 w 1676400"/>
                  <a:gd name="connsiteY20" fmla="*/ 0 h 352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76400" h="352926">
                    <a:moveTo>
                      <a:pt x="1676400" y="348915"/>
                    </a:moveTo>
                    <a:lnTo>
                      <a:pt x="1375611" y="352926"/>
                    </a:lnTo>
                    <a:lnTo>
                      <a:pt x="1383632" y="248652"/>
                    </a:lnTo>
                    <a:lnTo>
                      <a:pt x="1283369" y="248652"/>
                    </a:lnTo>
                    <a:lnTo>
                      <a:pt x="1287379" y="204536"/>
                    </a:lnTo>
                    <a:lnTo>
                      <a:pt x="1034716" y="208547"/>
                    </a:lnTo>
                    <a:lnTo>
                      <a:pt x="1034716" y="172452"/>
                    </a:lnTo>
                    <a:lnTo>
                      <a:pt x="962527" y="176463"/>
                    </a:lnTo>
                    <a:lnTo>
                      <a:pt x="962527" y="152400"/>
                    </a:lnTo>
                    <a:lnTo>
                      <a:pt x="778043" y="152400"/>
                    </a:lnTo>
                    <a:lnTo>
                      <a:pt x="778043" y="152400"/>
                    </a:lnTo>
                    <a:lnTo>
                      <a:pt x="681790" y="96252"/>
                    </a:lnTo>
                    <a:lnTo>
                      <a:pt x="645695" y="80210"/>
                    </a:lnTo>
                    <a:lnTo>
                      <a:pt x="473243" y="76200"/>
                    </a:lnTo>
                    <a:lnTo>
                      <a:pt x="473243" y="76200"/>
                    </a:lnTo>
                    <a:lnTo>
                      <a:pt x="409074" y="48126"/>
                    </a:lnTo>
                    <a:lnTo>
                      <a:pt x="332874" y="48126"/>
                    </a:lnTo>
                    <a:lnTo>
                      <a:pt x="324853" y="32084"/>
                    </a:lnTo>
                    <a:lnTo>
                      <a:pt x="108285" y="32084"/>
                    </a:lnTo>
                    <a:lnTo>
                      <a:pt x="56148"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527" name="Freeform 175">
                <a:extLst>
                  <a:ext uri="{FF2B5EF4-FFF2-40B4-BE49-F238E27FC236}">
                    <a16:creationId xmlns:a16="http://schemas.microsoft.com/office/drawing/2014/main" id="{B332DF6B-9F24-48FC-9105-0FEE6D21BB93}"/>
                  </a:ext>
                </a:extLst>
              </p:cNvPr>
              <p:cNvSpPr/>
              <p:nvPr/>
            </p:nvSpPr>
            <p:spPr bwMode="auto">
              <a:xfrm>
                <a:off x="4203032" y="2277979"/>
                <a:ext cx="1275347" cy="1544053"/>
              </a:xfrm>
              <a:custGeom>
                <a:avLst/>
                <a:gdLst>
                  <a:gd name="connsiteX0" fmla="*/ 4010 w 1275347"/>
                  <a:gd name="connsiteY0" fmla="*/ 0 h 1544053"/>
                  <a:gd name="connsiteX1" fmla="*/ 0 w 1275347"/>
                  <a:gd name="connsiteY1" fmla="*/ 80210 h 1544053"/>
                  <a:gd name="connsiteX2" fmla="*/ 52136 w 1275347"/>
                  <a:gd name="connsiteY2" fmla="*/ 140368 h 1544053"/>
                  <a:gd name="connsiteX3" fmla="*/ 116305 w 1275347"/>
                  <a:gd name="connsiteY3" fmla="*/ 280737 h 1544053"/>
                  <a:gd name="connsiteX4" fmla="*/ 148389 w 1275347"/>
                  <a:gd name="connsiteY4" fmla="*/ 437147 h 1544053"/>
                  <a:gd name="connsiteX5" fmla="*/ 192505 w 1275347"/>
                  <a:gd name="connsiteY5" fmla="*/ 529389 h 1544053"/>
                  <a:gd name="connsiteX6" fmla="*/ 228600 w 1275347"/>
                  <a:gd name="connsiteY6" fmla="*/ 637674 h 1544053"/>
                  <a:gd name="connsiteX7" fmla="*/ 268705 w 1275347"/>
                  <a:gd name="connsiteY7" fmla="*/ 741947 h 1544053"/>
                  <a:gd name="connsiteX8" fmla="*/ 364957 w 1275347"/>
                  <a:gd name="connsiteY8" fmla="*/ 890337 h 1544053"/>
                  <a:gd name="connsiteX9" fmla="*/ 449179 w 1275347"/>
                  <a:gd name="connsiteY9" fmla="*/ 1026695 h 1544053"/>
                  <a:gd name="connsiteX10" fmla="*/ 449179 w 1275347"/>
                  <a:gd name="connsiteY10" fmla="*/ 1026695 h 1544053"/>
                  <a:gd name="connsiteX11" fmla="*/ 553452 w 1275347"/>
                  <a:gd name="connsiteY11" fmla="*/ 1122947 h 1544053"/>
                  <a:gd name="connsiteX12" fmla="*/ 629652 w 1275347"/>
                  <a:gd name="connsiteY12" fmla="*/ 1151021 h 1544053"/>
                  <a:gd name="connsiteX13" fmla="*/ 709863 w 1275347"/>
                  <a:gd name="connsiteY13" fmla="*/ 1267326 h 1544053"/>
                  <a:gd name="connsiteX14" fmla="*/ 826168 w 1275347"/>
                  <a:gd name="connsiteY14" fmla="*/ 1343526 h 1544053"/>
                  <a:gd name="connsiteX15" fmla="*/ 878305 w 1275347"/>
                  <a:gd name="connsiteY15" fmla="*/ 1367589 h 1544053"/>
                  <a:gd name="connsiteX16" fmla="*/ 926431 w 1275347"/>
                  <a:gd name="connsiteY16" fmla="*/ 1403684 h 1544053"/>
                  <a:gd name="connsiteX17" fmla="*/ 1054768 w 1275347"/>
                  <a:gd name="connsiteY17" fmla="*/ 1463842 h 1544053"/>
                  <a:gd name="connsiteX18" fmla="*/ 1122947 w 1275347"/>
                  <a:gd name="connsiteY18" fmla="*/ 1487905 h 1544053"/>
                  <a:gd name="connsiteX19" fmla="*/ 1167063 w 1275347"/>
                  <a:gd name="connsiteY19" fmla="*/ 1491916 h 1544053"/>
                  <a:gd name="connsiteX20" fmla="*/ 1199147 w 1275347"/>
                  <a:gd name="connsiteY20" fmla="*/ 1536032 h 1544053"/>
                  <a:gd name="connsiteX21" fmla="*/ 1275347 w 1275347"/>
                  <a:gd name="connsiteY21" fmla="*/ 1544053 h 1544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75347" h="1544053">
                    <a:moveTo>
                      <a:pt x="4010" y="0"/>
                    </a:moveTo>
                    <a:lnTo>
                      <a:pt x="0" y="80210"/>
                    </a:lnTo>
                    <a:lnTo>
                      <a:pt x="52136" y="140368"/>
                    </a:lnTo>
                    <a:lnTo>
                      <a:pt x="116305" y="280737"/>
                    </a:lnTo>
                    <a:lnTo>
                      <a:pt x="148389" y="437147"/>
                    </a:lnTo>
                    <a:lnTo>
                      <a:pt x="192505" y="529389"/>
                    </a:lnTo>
                    <a:lnTo>
                      <a:pt x="228600" y="637674"/>
                    </a:lnTo>
                    <a:lnTo>
                      <a:pt x="268705" y="741947"/>
                    </a:lnTo>
                    <a:lnTo>
                      <a:pt x="364957" y="890337"/>
                    </a:lnTo>
                    <a:lnTo>
                      <a:pt x="449179" y="1026695"/>
                    </a:lnTo>
                    <a:lnTo>
                      <a:pt x="449179" y="1026695"/>
                    </a:lnTo>
                    <a:lnTo>
                      <a:pt x="553452" y="1122947"/>
                    </a:lnTo>
                    <a:lnTo>
                      <a:pt x="629652" y="1151021"/>
                    </a:lnTo>
                    <a:lnTo>
                      <a:pt x="709863" y="1267326"/>
                    </a:lnTo>
                    <a:lnTo>
                      <a:pt x="826168" y="1343526"/>
                    </a:lnTo>
                    <a:lnTo>
                      <a:pt x="878305" y="1367589"/>
                    </a:lnTo>
                    <a:lnTo>
                      <a:pt x="926431" y="1403684"/>
                    </a:lnTo>
                    <a:lnTo>
                      <a:pt x="1054768" y="1463842"/>
                    </a:lnTo>
                    <a:lnTo>
                      <a:pt x="1122947" y="1487905"/>
                    </a:lnTo>
                    <a:lnTo>
                      <a:pt x="1167063" y="1491916"/>
                    </a:lnTo>
                    <a:lnTo>
                      <a:pt x="1199147" y="1536032"/>
                    </a:lnTo>
                    <a:lnTo>
                      <a:pt x="1275347" y="1544053"/>
                    </a:lnTo>
                  </a:path>
                </a:pathLst>
              </a:custGeom>
              <a:noFill/>
              <a:ln w="28575">
                <a:solidFill>
                  <a:schemeClr val="accent3"/>
                </a:solidFill>
                <a:miter lim="800000"/>
                <a:headEnd/>
                <a:tailEnd/>
              </a:ln>
            </p:spPr>
            <p:txBody>
              <a:bodyPr rtlCol="0" anchor="ctr"/>
              <a:lstStyle/>
              <a:p>
                <a:pPr algn="ctr"/>
                <a:endParaRPr lang="en-US" dirty="0"/>
              </a:p>
            </p:txBody>
          </p:sp>
        </p:grpSp>
        <p:sp>
          <p:nvSpPr>
            <p:cNvPr id="340" name="Freeform 41">
              <a:extLst>
                <a:ext uri="{FF2B5EF4-FFF2-40B4-BE49-F238E27FC236}">
                  <a16:creationId xmlns:a16="http://schemas.microsoft.com/office/drawing/2014/main" id="{41C38D2B-EEB3-4731-B751-0E22B902CE46}"/>
                </a:ext>
              </a:extLst>
            </p:cNvPr>
            <p:cNvSpPr/>
            <p:nvPr/>
          </p:nvSpPr>
          <p:spPr bwMode="auto">
            <a:xfrm>
              <a:off x="1474822" y="2163025"/>
              <a:ext cx="3892468" cy="2241489"/>
            </a:xfrm>
            <a:custGeom>
              <a:avLst/>
              <a:gdLst>
                <a:gd name="connsiteX0" fmla="*/ 3043989 w 3043989"/>
                <a:gd name="connsiteY0" fmla="*/ 1712494 h 1724526"/>
                <a:gd name="connsiteX1" fmla="*/ 2346157 w 3043989"/>
                <a:gd name="connsiteY1" fmla="*/ 1724526 h 1724526"/>
                <a:gd name="connsiteX2" fmla="*/ 2342147 w 3043989"/>
                <a:gd name="connsiteY2" fmla="*/ 1696452 h 1724526"/>
                <a:gd name="connsiteX3" fmla="*/ 2041357 w 3043989"/>
                <a:gd name="connsiteY3" fmla="*/ 1704473 h 1724526"/>
                <a:gd name="connsiteX4" fmla="*/ 2041357 w 3043989"/>
                <a:gd name="connsiteY4" fmla="*/ 1680410 h 1724526"/>
                <a:gd name="connsiteX5" fmla="*/ 1917031 w 3043989"/>
                <a:gd name="connsiteY5" fmla="*/ 1676400 h 1724526"/>
                <a:gd name="connsiteX6" fmla="*/ 1913021 w 3043989"/>
                <a:gd name="connsiteY6" fmla="*/ 1656347 h 1724526"/>
                <a:gd name="connsiteX7" fmla="*/ 1792705 w 3043989"/>
                <a:gd name="connsiteY7" fmla="*/ 1648326 h 1724526"/>
                <a:gd name="connsiteX8" fmla="*/ 1788694 w 3043989"/>
                <a:gd name="connsiteY8" fmla="*/ 1628273 h 1724526"/>
                <a:gd name="connsiteX9" fmla="*/ 1608221 w 3043989"/>
                <a:gd name="connsiteY9" fmla="*/ 1628273 h 1724526"/>
                <a:gd name="connsiteX10" fmla="*/ 1612231 w 3043989"/>
                <a:gd name="connsiteY10" fmla="*/ 1616242 h 1724526"/>
                <a:gd name="connsiteX11" fmla="*/ 1515978 w 3043989"/>
                <a:gd name="connsiteY11" fmla="*/ 1612231 h 1724526"/>
                <a:gd name="connsiteX12" fmla="*/ 1515978 w 3043989"/>
                <a:gd name="connsiteY12" fmla="*/ 1596189 h 1724526"/>
                <a:gd name="connsiteX13" fmla="*/ 1275347 w 3043989"/>
                <a:gd name="connsiteY13" fmla="*/ 1580147 h 1724526"/>
                <a:gd name="connsiteX14" fmla="*/ 1279357 w 3043989"/>
                <a:gd name="connsiteY14" fmla="*/ 1560094 h 1724526"/>
                <a:gd name="connsiteX15" fmla="*/ 1167063 w 3043989"/>
                <a:gd name="connsiteY15" fmla="*/ 1548063 h 1724526"/>
                <a:gd name="connsiteX16" fmla="*/ 1167063 w 3043989"/>
                <a:gd name="connsiteY16" fmla="*/ 1528010 h 1724526"/>
                <a:gd name="connsiteX17" fmla="*/ 1098884 w 3043989"/>
                <a:gd name="connsiteY17" fmla="*/ 1532021 h 1724526"/>
                <a:gd name="connsiteX18" fmla="*/ 1098884 w 3043989"/>
                <a:gd name="connsiteY18" fmla="*/ 1532021 h 1724526"/>
                <a:gd name="connsiteX19" fmla="*/ 1026694 w 3043989"/>
                <a:gd name="connsiteY19" fmla="*/ 1495926 h 1724526"/>
                <a:gd name="connsiteX20" fmla="*/ 982578 w 3043989"/>
                <a:gd name="connsiteY20" fmla="*/ 1451810 h 1724526"/>
                <a:gd name="connsiteX21" fmla="*/ 938463 w 3043989"/>
                <a:gd name="connsiteY21" fmla="*/ 1435768 h 1724526"/>
                <a:gd name="connsiteX22" fmla="*/ 882315 w 3043989"/>
                <a:gd name="connsiteY22" fmla="*/ 1391652 h 1724526"/>
                <a:gd name="connsiteX23" fmla="*/ 830178 w 3043989"/>
                <a:gd name="connsiteY23" fmla="*/ 1387642 h 1724526"/>
                <a:gd name="connsiteX24" fmla="*/ 822157 w 3043989"/>
                <a:gd name="connsiteY24" fmla="*/ 1351547 h 1724526"/>
                <a:gd name="connsiteX25" fmla="*/ 770021 w 3043989"/>
                <a:gd name="connsiteY25" fmla="*/ 1335505 h 1724526"/>
                <a:gd name="connsiteX26" fmla="*/ 725905 w 3043989"/>
                <a:gd name="connsiteY26" fmla="*/ 1283368 h 1724526"/>
                <a:gd name="connsiteX27" fmla="*/ 677778 w 3043989"/>
                <a:gd name="connsiteY27" fmla="*/ 1279357 h 1724526"/>
                <a:gd name="connsiteX28" fmla="*/ 605589 w 3043989"/>
                <a:gd name="connsiteY28" fmla="*/ 1199147 h 1724526"/>
                <a:gd name="connsiteX29" fmla="*/ 533400 w 3043989"/>
                <a:gd name="connsiteY29" fmla="*/ 1167063 h 1724526"/>
                <a:gd name="connsiteX30" fmla="*/ 497305 w 3043989"/>
                <a:gd name="connsiteY30" fmla="*/ 1098884 h 1724526"/>
                <a:gd name="connsiteX31" fmla="*/ 497305 w 3043989"/>
                <a:gd name="connsiteY31" fmla="*/ 1098884 h 1724526"/>
                <a:gd name="connsiteX32" fmla="*/ 497305 w 3043989"/>
                <a:gd name="connsiteY32" fmla="*/ 1098884 h 1724526"/>
                <a:gd name="connsiteX33" fmla="*/ 457200 w 3043989"/>
                <a:gd name="connsiteY33" fmla="*/ 1098884 h 1724526"/>
                <a:gd name="connsiteX34" fmla="*/ 437147 w 3043989"/>
                <a:gd name="connsiteY34" fmla="*/ 1022684 h 1724526"/>
                <a:gd name="connsiteX35" fmla="*/ 376989 w 3043989"/>
                <a:gd name="connsiteY35" fmla="*/ 942473 h 1724526"/>
                <a:gd name="connsiteX36" fmla="*/ 316831 w 3043989"/>
                <a:gd name="connsiteY36" fmla="*/ 878305 h 1724526"/>
                <a:gd name="connsiteX37" fmla="*/ 300789 w 3043989"/>
                <a:gd name="connsiteY37" fmla="*/ 810126 h 1724526"/>
                <a:gd name="connsiteX38" fmla="*/ 292768 w 3043989"/>
                <a:gd name="connsiteY38" fmla="*/ 733926 h 1724526"/>
                <a:gd name="connsiteX39" fmla="*/ 252663 w 3043989"/>
                <a:gd name="connsiteY39" fmla="*/ 701842 h 1724526"/>
                <a:gd name="connsiteX40" fmla="*/ 232610 w 3043989"/>
                <a:gd name="connsiteY40" fmla="*/ 557463 h 1724526"/>
                <a:gd name="connsiteX41" fmla="*/ 200526 w 3043989"/>
                <a:gd name="connsiteY41" fmla="*/ 485273 h 1724526"/>
                <a:gd name="connsiteX42" fmla="*/ 168442 w 3043989"/>
                <a:gd name="connsiteY42" fmla="*/ 376989 h 1724526"/>
                <a:gd name="connsiteX43" fmla="*/ 136357 w 3043989"/>
                <a:gd name="connsiteY43" fmla="*/ 284747 h 1724526"/>
                <a:gd name="connsiteX44" fmla="*/ 96252 w 3043989"/>
                <a:gd name="connsiteY44" fmla="*/ 180473 h 1724526"/>
                <a:gd name="connsiteX45" fmla="*/ 64168 w 3043989"/>
                <a:gd name="connsiteY45" fmla="*/ 108284 h 1724526"/>
                <a:gd name="connsiteX46" fmla="*/ 64168 w 3043989"/>
                <a:gd name="connsiteY46" fmla="*/ 72189 h 1724526"/>
                <a:gd name="connsiteX47" fmla="*/ 20052 w 3043989"/>
                <a:gd name="connsiteY47" fmla="*/ 64168 h 1724526"/>
                <a:gd name="connsiteX48" fmla="*/ 20052 w 3043989"/>
                <a:gd name="connsiteY48" fmla="*/ 0 h 1724526"/>
                <a:gd name="connsiteX49" fmla="*/ 0 w 3043989"/>
                <a:gd name="connsiteY49" fmla="*/ 0 h 1724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043989" h="1724526">
                  <a:moveTo>
                    <a:pt x="3043989" y="1712494"/>
                  </a:moveTo>
                  <a:lnTo>
                    <a:pt x="2346157" y="1724526"/>
                  </a:lnTo>
                  <a:lnTo>
                    <a:pt x="2342147" y="1696452"/>
                  </a:lnTo>
                  <a:lnTo>
                    <a:pt x="2041357" y="1704473"/>
                  </a:lnTo>
                  <a:lnTo>
                    <a:pt x="2041357" y="1680410"/>
                  </a:lnTo>
                  <a:lnTo>
                    <a:pt x="1917031" y="1676400"/>
                  </a:lnTo>
                  <a:lnTo>
                    <a:pt x="1913021" y="1656347"/>
                  </a:lnTo>
                  <a:lnTo>
                    <a:pt x="1792705" y="1648326"/>
                  </a:lnTo>
                  <a:lnTo>
                    <a:pt x="1788694" y="1628273"/>
                  </a:lnTo>
                  <a:lnTo>
                    <a:pt x="1608221" y="1628273"/>
                  </a:lnTo>
                  <a:lnTo>
                    <a:pt x="1612231" y="1616242"/>
                  </a:lnTo>
                  <a:lnTo>
                    <a:pt x="1515978" y="1612231"/>
                  </a:lnTo>
                  <a:lnTo>
                    <a:pt x="1515978" y="1596189"/>
                  </a:lnTo>
                  <a:lnTo>
                    <a:pt x="1275347" y="1580147"/>
                  </a:lnTo>
                  <a:lnTo>
                    <a:pt x="1279357" y="1560094"/>
                  </a:lnTo>
                  <a:lnTo>
                    <a:pt x="1167063" y="1548063"/>
                  </a:lnTo>
                  <a:lnTo>
                    <a:pt x="1167063" y="1528010"/>
                  </a:lnTo>
                  <a:lnTo>
                    <a:pt x="1098884" y="1532021"/>
                  </a:lnTo>
                  <a:lnTo>
                    <a:pt x="1098884" y="1532021"/>
                  </a:lnTo>
                  <a:lnTo>
                    <a:pt x="1026694" y="1495926"/>
                  </a:lnTo>
                  <a:lnTo>
                    <a:pt x="982578" y="1451810"/>
                  </a:lnTo>
                  <a:lnTo>
                    <a:pt x="938463" y="1435768"/>
                  </a:lnTo>
                  <a:lnTo>
                    <a:pt x="882315" y="1391652"/>
                  </a:lnTo>
                  <a:lnTo>
                    <a:pt x="830178" y="1387642"/>
                  </a:lnTo>
                  <a:lnTo>
                    <a:pt x="822157" y="1351547"/>
                  </a:lnTo>
                  <a:lnTo>
                    <a:pt x="770021" y="1335505"/>
                  </a:lnTo>
                  <a:lnTo>
                    <a:pt x="725905" y="1283368"/>
                  </a:lnTo>
                  <a:lnTo>
                    <a:pt x="677778" y="1279357"/>
                  </a:lnTo>
                  <a:lnTo>
                    <a:pt x="605589" y="1199147"/>
                  </a:lnTo>
                  <a:lnTo>
                    <a:pt x="533400" y="1167063"/>
                  </a:lnTo>
                  <a:lnTo>
                    <a:pt x="497305" y="1098884"/>
                  </a:lnTo>
                  <a:lnTo>
                    <a:pt x="497305" y="1098884"/>
                  </a:lnTo>
                  <a:lnTo>
                    <a:pt x="497305" y="1098884"/>
                  </a:lnTo>
                  <a:lnTo>
                    <a:pt x="457200" y="1098884"/>
                  </a:lnTo>
                  <a:lnTo>
                    <a:pt x="437147" y="1022684"/>
                  </a:lnTo>
                  <a:lnTo>
                    <a:pt x="376989" y="942473"/>
                  </a:lnTo>
                  <a:lnTo>
                    <a:pt x="316831" y="878305"/>
                  </a:lnTo>
                  <a:lnTo>
                    <a:pt x="300789" y="810126"/>
                  </a:lnTo>
                  <a:lnTo>
                    <a:pt x="292768" y="733926"/>
                  </a:lnTo>
                  <a:lnTo>
                    <a:pt x="252663" y="701842"/>
                  </a:lnTo>
                  <a:lnTo>
                    <a:pt x="232610" y="557463"/>
                  </a:lnTo>
                  <a:lnTo>
                    <a:pt x="200526" y="485273"/>
                  </a:lnTo>
                  <a:lnTo>
                    <a:pt x="168442" y="376989"/>
                  </a:lnTo>
                  <a:lnTo>
                    <a:pt x="136357" y="284747"/>
                  </a:lnTo>
                  <a:lnTo>
                    <a:pt x="96252" y="180473"/>
                  </a:lnTo>
                  <a:lnTo>
                    <a:pt x="64168" y="108284"/>
                  </a:lnTo>
                  <a:lnTo>
                    <a:pt x="64168" y="72189"/>
                  </a:lnTo>
                  <a:lnTo>
                    <a:pt x="20052" y="64168"/>
                  </a:lnTo>
                  <a:lnTo>
                    <a:pt x="20052"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341" name="TextBox 340">
              <a:extLst>
                <a:ext uri="{FF2B5EF4-FFF2-40B4-BE49-F238E27FC236}">
                  <a16:creationId xmlns:a16="http://schemas.microsoft.com/office/drawing/2014/main" id="{E5915A23-5ADF-42B4-A32D-AA86F9AEE184}"/>
                </a:ext>
              </a:extLst>
            </p:cNvPr>
            <p:cNvSpPr txBox="1"/>
            <p:nvPr/>
          </p:nvSpPr>
          <p:spPr bwMode="auto">
            <a:xfrm>
              <a:off x="5140311" y="4422986"/>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342" name="TextBox 341">
              <a:extLst>
                <a:ext uri="{FF2B5EF4-FFF2-40B4-BE49-F238E27FC236}">
                  <a16:creationId xmlns:a16="http://schemas.microsoft.com/office/drawing/2014/main" id="{49AFF0E5-66AA-40D6-A473-725E8822F750}"/>
                </a:ext>
              </a:extLst>
            </p:cNvPr>
            <p:cNvSpPr txBox="1"/>
            <p:nvPr/>
          </p:nvSpPr>
          <p:spPr bwMode="auto">
            <a:xfrm>
              <a:off x="5068146" y="4423203"/>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343" name="TextBox 342">
              <a:extLst>
                <a:ext uri="{FF2B5EF4-FFF2-40B4-BE49-F238E27FC236}">
                  <a16:creationId xmlns:a16="http://schemas.microsoft.com/office/drawing/2014/main" id="{A6DF3CF3-C282-4465-9C1B-B86F121E0155}"/>
                </a:ext>
              </a:extLst>
            </p:cNvPr>
            <p:cNvSpPr txBox="1"/>
            <p:nvPr/>
          </p:nvSpPr>
          <p:spPr bwMode="auto">
            <a:xfrm>
              <a:off x="4863285" y="4423372"/>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344" name="TextBox 343">
              <a:extLst>
                <a:ext uri="{FF2B5EF4-FFF2-40B4-BE49-F238E27FC236}">
                  <a16:creationId xmlns:a16="http://schemas.microsoft.com/office/drawing/2014/main" id="{514B41BE-E13C-4673-BD6C-E06F4CDAAEC6}"/>
                </a:ext>
              </a:extLst>
            </p:cNvPr>
            <p:cNvSpPr txBox="1"/>
            <p:nvPr/>
          </p:nvSpPr>
          <p:spPr bwMode="auto">
            <a:xfrm>
              <a:off x="4831686" y="4421875"/>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345" name="TextBox 344">
              <a:extLst>
                <a:ext uri="{FF2B5EF4-FFF2-40B4-BE49-F238E27FC236}">
                  <a16:creationId xmlns:a16="http://schemas.microsoft.com/office/drawing/2014/main" id="{74FEB3B9-DB97-4440-8293-A41E4C3EB6C8}"/>
                </a:ext>
              </a:extLst>
            </p:cNvPr>
            <p:cNvSpPr txBox="1"/>
            <p:nvPr/>
          </p:nvSpPr>
          <p:spPr bwMode="auto">
            <a:xfrm>
              <a:off x="4778915" y="4421875"/>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346" name="TextBox 345">
              <a:extLst>
                <a:ext uri="{FF2B5EF4-FFF2-40B4-BE49-F238E27FC236}">
                  <a16:creationId xmlns:a16="http://schemas.microsoft.com/office/drawing/2014/main" id="{9E679769-7B88-4C82-A0DB-BA7AA4ABEE14}"/>
                </a:ext>
              </a:extLst>
            </p:cNvPr>
            <p:cNvSpPr txBox="1"/>
            <p:nvPr/>
          </p:nvSpPr>
          <p:spPr bwMode="auto">
            <a:xfrm>
              <a:off x="4746269" y="4289202"/>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347" name="TextBox 346">
              <a:extLst>
                <a:ext uri="{FF2B5EF4-FFF2-40B4-BE49-F238E27FC236}">
                  <a16:creationId xmlns:a16="http://schemas.microsoft.com/office/drawing/2014/main" id="{0128ED72-47BF-4815-A105-ED1B87174C9B}"/>
                </a:ext>
              </a:extLst>
            </p:cNvPr>
            <p:cNvSpPr txBox="1"/>
            <p:nvPr/>
          </p:nvSpPr>
          <p:spPr bwMode="auto">
            <a:xfrm>
              <a:off x="4718119" y="4289202"/>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348" name="TextBox 347">
              <a:extLst>
                <a:ext uri="{FF2B5EF4-FFF2-40B4-BE49-F238E27FC236}">
                  <a16:creationId xmlns:a16="http://schemas.microsoft.com/office/drawing/2014/main" id="{B4E657C1-502E-4BB0-A501-E1485FFA64A9}"/>
                </a:ext>
              </a:extLst>
            </p:cNvPr>
            <p:cNvSpPr txBox="1"/>
            <p:nvPr/>
          </p:nvSpPr>
          <p:spPr bwMode="auto">
            <a:xfrm>
              <a:off x="4690624" y="4289202"/>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349" name="TextBox 348">
              <a:extLst>
                <a:ext uri="{FF2B5EF4-FFF2-40B4-BE49-F238E27FC236}">
                  <a16:creationId xmlns:a16="http://schemas.microsoft.com/office/drawing/2014/main" id="{5615EBF6-6B4E-4195-A1CC-19100F3A3017}"/>
                </a:ext>
              </a:extLst>
            </p:cNvPr>
            <p:cNvSpPr txBox="1"/>
            <p:nvPr/>
          </p:nvSpPr>
          <p:spPr bwMode="auto">
            <a:xfrm>
              <a:off x="4667508" y="4289202"/>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350" name="TextBox 349">
              <a:extLst>
                <a:ext uri="{FF2B5EF4-FFF2-40B4-BE49-F238E27FC236}">
                  <a16:creationId xmlns:a16="http://schemas.microsoft.com/office/drawing/2014/main" id="{09E026D3-F308-4DB1-A7DE-4256FCA1D690}"/>
                </a:ext>
              </a:extLst>
            </p:cNvPr>
            <p:cNvSpPr txBox="1"/>
            <p:nvPr/>
          </p:nvSpPr>
          <p:spPr bwMode="auto">
            <a:xfrm>
              <a:off x="4646456" y="4289202"/>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351" name="TextBox 350">
              <a:extLst>
                <a:ext uri="{FF2B5EF4-FFF2-40B4-BE49-F238E27FC236}">
                  <a16:creationId xmlns:a16="http://schemas.microsoft.com/office/drawing/2014/main" id="{5B8EA320-8D53-4B05-8CE9-B42E04156843}"/>
                </a:ext>
              </a:extLst>
            </p:cNvPr>
            <p:cNvSpPr txBox="1"/>
            <p:nvPr/>
          </p:nvSpPr>
          <p:spPr bwMode="auto">
            <a:xfrm>
              <a:off x="4626252" y="4230273"/>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352" name="TextBox 351">
              <a:extLst>
                <a:ext uri="{FF2B5EF4-FFF2-40B4-BE49-F238E27FC236}">
                  <a16:creationId xmlns:a16="http://schemas.microsoft.com/office/drawing/2014/main" id="{2BEE558A-C68B-46FF-90F3-2CBFDF97FB31}"/>
                </a:ext>
              </a:extLst>
            </p:cNvPr>
            <p:cNvSpPr txBox="1"/>
            <p:nvPr/>
          </p:nvSpPr>
          <p:spPr bwMode="auto">
            <a:xfrm>
              <a:off x="4603136" y="4230273"/>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353" name="TextBox 352">
              <a:extLst>
                <a:ext uri="{FF2B5EF4-FFF2-40B4-BE49-F238E27FC236}">
                  <a16:creationId xmlns:a16="http://schemas.microsoft.com/office/drawing/2014/main" id="{955BDF49-1C94-48F1-A584-61208DFBA9B9}"/>
                </a:ext>
              </a:extLst>
            </p:cNvPr>
            <p:cNvSpPr txBox="1"/>
            <p:nvPr/>
          </p:nvSpPr>
          <p:spPr bwMode="auto">
            <a:xfrm>
              <a:off x="4572578" y="4230273"/>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354" name="TextBox 353">
              <a:extLst>
                <a:ext uri="{FF2B5EF4-FFF2-40B4-BE49-F238E27FC236}">
                  <a16:creationId xmlns:a16="http://schemas.microsoft.com/office/drawing/2014/main" id="{0A308AEF-DBA5-44D8-B8DA-13D0B878DF34}"/>
                </a:ext>
              </a:extLst>
            </p:cNvPr>
            <p:cNvSpPr txBox="1"/>
            <p:nvPr/>
          </p:nvSpPr>
          <p:spPr bwMode="auto">
            <a:xfrm>
              <a:off x="4534813" y="4230273"/>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355" name="TextBox 354">
              <a:extLst>
                <a:ext uri="{FF2B5EF4-FFF2-40B4-BE49-F238E27FC236}">
                  <a16:creationId xmlns:a16="http://schemas.microsoft.com/office/drawing/2014/main" id="{27344802-B6F4-45C1-A2F2-C9429B2FD1AC}"/>
                </a:ext>
              </a:extLst>
            </p:cNvPr>
            <p:cNvSpPr txBox="1"/>
            <p:nvPr/>
          </p:nvSpPr>
          <p:spPr bwMode="auto">
            <a:xfrm>
              <a:off x="4498600" y="4237209"/>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356" name="TextBox 355">
              <a:extLst>
                <a:ext uri="{FF2B5EF4-FFF2-40B4-BE49-F238E27FC236}">
                  <a16:creationId xmlns:a16="http://schemas.microsoft.com/office/drawing/2014/main" id="{77EB27AC-9CB5-43E5-9E61-6730022EAC33}"/>
                </a:ext>
              </a:extLst>
            </p:cNvPr>
            <p:cNvSpPr txBox="1"/>
            <p:nvPr/>
          </p:nvSpPr>
          <p:spPr bwMode="auto">
            <a:xfrm>
              <a:off x="4461546" y="4237209"/>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357" name="TextBox 356">
              <a:extLst>
                <a:ext uri="{FF2B5EF4-FFF2-40B4-BE49-F238E27FC236}">
                  <a16:creationId xmlns:a16="http://schemas.microsoft.com/office/drawing/2014/main" id="{9B436A42-93A7-40FB-851C-70698F567AC6}"/>
                </a:ext>
              </a:extLst>
            </p:cNvPr>
            <p:cNvSpPr txBox="1"/>
            <p:nvPr/>
          </p:nvSpPr>
          <p:spPr bwMode="auto">
            <a:xfrm>
              <a:off x="4418574" y="4242940"/>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358" name="TextBox 357">
              <a:extLst>
                <a:ext uri="{FF2B5EF4-FFF2-40B4-BE49-F238E27FC236}">
                  <a16:creationId xmlns:a16="http://schemas.microsoft.com/office/drawing/2014/main" id="{5EA4DA15-E21A-4E67-BF15-11EFBF5521E9}"/>
                </a:ext>
              </a:extLst>
            </p:cNvPr>
            <p:cNvSpPr txBox="1"/>
            <p:nvPr/>
          </p:nvSpPr>
          <p:spPr bwMode="auto">
            <a:xfrm>
              <a:off x="4393369" y="4242940"/>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359" name="TextBox 358">
              <a:extLst>
                <a:ext uri="{FF2B5EF4-FFF2-40B4-BE49-F238E27FC236}">
                  <a16:creationId xmlns:a16="http://schemas.microsoft.com/office/drawing/2014/main" id="{C3A15B54-1CF4-4B02-B05A-2D6250024200}"/>
                </a:ext>
              </a:extLst>
            </p:cNvPr>
            <p:cNvSpPr txBox="1"/>
            <p:nvPr/>
          </p:nvSpPr>
          <p:spPr bwMode="auto">
            <a:xfrm>
              <a:off x="4365219" y="4242940"/>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360" name="TextBox 359">
              <a:extLst>
                <a:ext uri="{FF2B5EF4-FFF2-40B4-BE49-F238E27FC236}">
                  <a16:creationId xmlns:a16="http://schemas.microsoft.com/office/drawing/2014/main" id="{F704B78F-C350-4FE1-8021-6DBC07458D43}"/>
                </a:ext>
              </a:extLst>
            </p:cNvPr>
            <p:cNvSpPr txBox="1"/>
            <p:nvPr/>
          </p:nvSpPr>
          <p:spPr bwMode="auto">
            <a:xfrm>
              <a:off x="4338849" y="4242940"/>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361" name="TextBox 360">
              <a:extLst>
                <a:ext uri="{FF2B5EF4-FFF2-40B4-BE49-F238E27FC236}">
                  <a16:creationId xmlns:a16="http://schemas.microsoft.com/office/drawing/2014/main" id="{9471C74D-8B14-42CF-802A-856D062B5AC7}"/>
                </a:ext>
              </a:extLst>
            </p:cNvPr>
            <p:cNvSpPr txBox="1"/>
            <p:nvPr/>
          </p:nvSpPr>
          <p:spPr bwMode="auto">
            <a:xfrm>
              <a:off x="4305842" y="4198959"/>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362" name="TextBox 361">
              <a:extLst>
                <a:ext uri="{FF2B5EF4-FFF2-40B4-BE49-F238E27FC236}">
                  <a16:creationId xmlns:a16="http://schemas.microsoft.com/office/drawing/2014/main" id="{FAA49023-31BD-4F8A-BC0B-4853FE5F1EFF}"/>
                </a:ext>
              </a:extLst>
            </p:cNvPr>
            <p:cNvSpPr txBox="1"/>
            <p:nvPr/>
          </p:nvSpPr>
          <p:spPr bwMode="auto">
            <a:xfrm>
              <a:off x="4287106" y="4198959"/>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363" name="TextBox 362">
              <a:extLst>
                <a:ext uri="{FF2B5EF4-FFF2-40B4-BE49-F238E27FC236}">
                  <a16:creationId xmlns:a16="http://schemas.microsoft.com/office/drawing/2014/main" id="{96A9E1C4-3D47-4CA6-8B87-C773C827CABC}"/>
                </a:ext>
              </a:extLst>
            </p:cNvPr>
            <p:cNvSpPr txBox="1"/>
            <p:nvPr/>
          </p:nvSpPr>
          <p:spPr bwMode="auto">
            <a:xfrm>
              <a:off x="4267168" y="4201214"/>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364" name="TextBox 363">
              <a:extLst>
                <a:ext uri="{FF2B5EF4-FFF2-40B4-BE49-F238E27FC236}">
                  <a16:creationId xmlns:a16="http://schemas.microsoft.com/office/drawing/2014/main" id="{BC0A1589-0525-4913-A0FB-57439855A123}"/>
                </a:ext>
              </a:extLst>
            </p:cNvPr>
            <p:cNvSpPr txBox="1"/>
            <p:nvPr/>
          </p:nvSpPr>
          <p:spPr bwMode="auto">
            <a:xfrm>
              <a:off x="5276386" y="4192276"/>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65" name="TextBox 364">
              <a:extLst>
                <a:ext uri="{FF2B5EF4-FFF2-40B4-BE49-F238E27FC236}">
                  <a16:creationId xmlns:a16="http://schemas.microsoft.com/office/drawing/2014/main" id="{EDE557A9-9006-464E-A81C-154FB79004C8}"/>
                </a:ext>
              </a:extLst>
            </p:cNvPr>
            <p:cNvSpPr txBox="1"/>
            <p:nvPr/>
          </p:nvSpPr>
          <p:spPr bwMode="auto">
            <a:xfrm>
              <a:off x="5082579" y="4196029"/>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66" name="TextBox 365">
              <a:extLst>
                <a:ext uri="{FF2B5EF4-FFF2-40B4-BE49-F238E27FC236}">
                  <a16:creationId xmlns:a16="http://schemas.microsoft.com/office/drawing/2014/main" id="{66AF1BF0-F019-4027-BBBA-65C0A22BDAF8}"/>
                </a:ext>
              </a:extLst>
            </p:cNvPr>
            <p:cNvSpPr txBox="1"/>
            <p:nvPr/>
          </p:nvSpPr>
          <p:spPr bwMode="auto">
            <a:xfrm>
              <a:off x="5006554" y="4196029"/>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67" name="TextBox 366">
              <a:extLst>
                <a:ext uri="{FF2B5EF4-FFF2-40B4-BE49-F238E27FC236}">
                  <a16:creationId xmlns:a16="http://schemas.microsoft.com/office/drawing/2014/main" id="{DD33CA18-9733-4EC9-878C-6848B99EC6D0}"/>
                </a:ext>
              </a:extLst>
            </p:cNvPr>
            <p:cNvSpPr txBox="1"/>
            <p:nvPr/>
          </p:nvSpPr>
          <p:spPr bwMode="auto">
            <a:xfrm>
              <a:off x="4954452" y="4196029"/>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68" name="TextBox 367">
              <a:extLst>
                <a:ext uri="{FF2B5EF4-FFF2-40B4-BE49-F238E27FC236}">
                  <a16:creationId xmlns:a16="http://schemas.microsoft.com/office/drawing/2014/main" id="{56D5888E-F1FA-4198-9DEF-4EAF1D16C0B1}"/>
                </a:ext>
              </a:extLst>
            </p:cNvPr>
            <p:cNvSpPr txBox="1"/>
            <p:nvPr/>
          </p:nvSpPr>
          <p:spPr bwMode="auto">
            <a:xfrm>
              <a:off x="4904116" y="4196029"/>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69" name="TextBox 368">
              <a:extLst>
                <a:ext uri="{FF2B5EF4-FFF2-40B4-BE49-F238E27FC236}">
                  <a16:creationId xmlns:a16="http://schemas.microsoft.com/office/drawing/2014/main" id="{6517C35B-21AF-47FA-8A8A-A1CF84A7F0BD}"/>
                </a:ext>
              </a:extLst>
            </p:cNvPr>
            <p:cNvSpPr txBox="1"/>
            <p:nvPr/>
          </p:nvSpPr>
          <p:spPr bwMode="auto">
            <a:xfrm>
              <a:off x="4876771" y="4196028"/>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70" name="TextBox 369">
              <a:extLst>
                <a:ext uri="{FF2B5EF4-FFF2-40B4-BE49-F238E27FC236}">
                  <a16:creationId xmlns:a16="http://schemas.microsoft.com/office/drawing/2014/main" id="{C40FB49F-8ABB-41CF-8A4A-E4C10C248287}"/>
                </a:ext>
              </a:extLst>
            </p:cNvPr>
            <p:cNvSpPr txBox="1"/>
            <p:nvPr/>
          </p:nvSpPr>
          <p:spPr bwMode="auto">
            <a:xfrm>
              <a:off x="4843438" y="4199295"/>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71" name="TextBox 370">
              <a:extLst>
                <a:ext uri="{FF2B5EF4-FFF2-40B4-BE49-F238E27FC236}">
                  <a16:creationId xmlns:a16="http://schemas.microsoft.com/office/drawing/2014/main" id="{6F648B0D-737E-470B-A406-E0F604F10855}"/>
                </a:ext>
              </a:extLst>
            </p:cNvPr>
            <p:cNvSpPr txBox="1"/>
            <p:nvPr/>
          </p:nvSpPr>
          <p:spPr bwMode="auto">
            <a:xfrm>
              <a:off x="4776584" y="4199559"/>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72" name="TextBox 371">
              <a:extLst>
                <a:ext uri="{FF2B5EF4-FFF2-40B4-BE49-F238E27FC236}">
                  <a16:creationId xmlns:a16="http://schemas.microsoft.com/office/drawing/2014/main" id="{57F74332-977D-420C-96E4-A935E16F6DBD}"/>
                </a:ext>
              </a:extLst>
            </p:cNvPr>
            <p:cNvSpPr txBox="1"/>
            <p:nvPr/>
          </p:nvSpPr>
          <p:spPr bwMode="auto">
            <a:xfrm>
              <a:off x="4739667" y="4199559"/>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73" name="TextBox 372">
              <a:extLst>
                <a:ext uri="{FF2B5EF4-FFF2-40B4-BE49-F238E27FC236}">
                  <a16:creationId xmlns:a16="http://schemas.microsoft.com/office/drawing/2014/main" id="{A3228859-A906-4FF7-8438-D68972183AAF}"/>
                </a:ext>
              </a:extLst>
            </p:cNvPr>
            <p:cNvSpPr txBox="1"/>
            <p:nvPr/>
          </p:nvSpPr>
          <p:spPr bwMode="auto">
            <a:xfrm>
              <a:off x="4689082" y="4198959"/>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74" name="TextBox 373">
              <a:extLst>
                <a:ext uri="{FF2B5EF4-FFF2-40B4-BE49-F238E27FC236}">
                  <a16:creationId xmlns:a16="http://schemas.microsoft.com/office/drawing/2014/main" id="{20E31E76-4748-4758-96CD-31B6E7CB74F3}"/>
                </a:ext>
              </a:extLst>
            </p:cNvPr>
            <p:cNvSpPr txBox="1"/>
            <p:nvPr/>
          </p:nvSpPr>
          <p:spPr bwMode="auto">
            <a:xfrm>
              <a:off x="4642473" y="4198959"/>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75" name="TextBox 374">
              <a:extLst>
                <a:ext uri="{FF2B5EF4-FFF2-40B4-BE49-F238E27FC236}">
                  <a16:creationId xmlns:a16="http://schemas.microsoft.com/office/drawing/2014/main" id="{13BBA3E6-77A1-4FDC-9ED1-DB8772A6D60C}"/>
                </a:ext>
              </a:extLst>
            </p:cNvPr>
            <p:cNvSpPr txBox="1"/>
            <p:nvPr/>
          </p:nvSpPr>
          <p:spPr bwMode="auto">
            <a:xfrm>
              <a:off x="4603246" y="4198959"/>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76" name="TextBox 375">
              <a:extLst>
                <a:ext uri="{FF2B5EF4-FFF2-40B4-BE49-F238E27FC236}">
                  <a16:creationId xmlns:a16="http://schemas.microsoft.com/office/drawing/2014/main" id="{83CD22F8-82E2-464F-A92E-E84FFFD45609}"/>
                </a:ext>
              </a:extLst>
            </p:cNvPr>
            <p:cNvSpPr txBox="1"/>
            <p:nvPr/>
          </p:nvSpPr>
          <p:spPr bwMode="auto">
            <a:xfrm>
              <a:off x="4576853" y="4198959"/>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77" name="TextBox 376">
              <a:extLst>
                <a:ext uri="{FF2B5EF4-FFF2-40B4-BE49-F238E27FC236}">
                  <a16:creationId xmlns:a16="http://schemas.microsoft.com/office/drawing/2014/main" id="{8DB31F2C-7484-4EA2-887C-8F0FF0B6EAEB}"/>
                </a:ext>
              </a:extLst>
            </p:cNvPr>
            <p:cNvSpPr txBox="1"/>
            <p:nvPr/>
          </p:nvSpPr>
          <p:spPr bwMode="auto">
            <a:xfrm>
              <a:off x="4543434" y="4198959"/>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78" name="TextBox 377">
              <a:extLst>
                <a:ext uri="{FF2B5EF4-FFF2-40B4-BE49-F238E27FC236}">
                  <a16:creationId xmlns:a16="http://schemas.microsoft.com/office/drawing/2014/main" id="{5BF95289-6017-49B7-9A03-5CA4363BAE5A}"/>
                </a:ext>
              </a:extLst>
            </p:cNvPr>
            <p:cNvSpPr txBox="1"/>
            <p:nvPr/>
          </p:nvSpPr>
          <p:spPr bwMode="auto">
            <a:xfrm>
              <a:off x="4509811" y="4203006"/>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79" name="TextBox 378">
              <a:extLst>
                <a:ext uri="{FF2B5EF4-FFF2-40B4-BE49-F238E27FC236}">
                  <a16:creationId xmlns:a16="http://schemas.microsoft.com/office/drawing/2014/main" id="{A54B5837-A501-4B45-9B25-4C466F828B3A}"/>
                </a:ext>
              </a:extLst>
            </p:cNvPr>
            <p:cNvSpPr txBox="1"/>
            <p:nvPr/>
          </p:nvSpPr>
          <p:spPr bwMode="auto">
            <a:xfrm>
              <a:off x="4476019" y="4206606"/>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80" name="TextBox 379">
              <a:extLst>
                <a:ext uri="{FF2B5EF4-FFF2-40B4-BE49-F238E27FC236}">
                  <a16:creationId xmlns:a16="http://schemas.microsoft.com/office/drawing/2014/main" id="{8D68D21D-5FC4-4332-8171-FBDB2A3BFD5B}"/>
                </a:ext>
              </a:extLst>
            </p:cNvPr>
            <p:cNvSpPr txBox="1"/>
            <p:nvPr/>
          </p:nvSpPr>
          <p:spPr bwMode="auto">
            <a:xfrm>
              <a:off x="4388129" y="4191007"/>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81" name="TextBox 380">
              <a:extLst>
                <a:ext uri="{FF2B5EF4-FFF2-40B4-BE49-F238E27FC236}">
                  <a16:creationId xmlns:a16="http://schemas.microsoft.com/office/drawing/2014/main" id="{8B800218-4A49-418E-B360-E429F237DAC7}"/>
                </a:ext>
              </a:extLst>
            </p:cNvPr>
            <p:cNvSpPr txBox="1"/>
            <p:nvPr/>
          </p:nvSpPr>
          <p:spPr bwMode="auto">
            <a:xfrm>
              <a:off x="4427150" y="4191018"/>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82" name="TextBox 381">
              <a:extLst>
                <a:ext uri="{FF2B5EF4-FFF2-40B4-BE49-F238E27FC236}">
                  <a16:creationId xmlns:a16="http://schemas.microsoft.com/office/drawing/2014/main" id="{91FC5D5B-34F1-49EA-BED8-3FF14BFEBA4E}"/>
                </a:ext>
              </a:extLst>
            </p:cNvPr>
            <p:cNvSpPr txBox="1"/>
            <p:nvPr/>
          </p:nvSpPr>
          <p:spPr bwMode="auto">
            <a:xfrm>
              <a:off x="4230206" y="4169619"/>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83" name="TextBox 382">
              <a:extLst>
                <a:ext uri="{FF2B5EF4-FFF2-40B4-BE49-F238E27FC236}">
                  <a16:creationId xmlns:a16="http://schemas.microsoft.com/office/drawing/2014/main" id="{BF7C0691-EF84-4778-8F19-0B514C7E5C92}"/>
                </a:ext>
              </a:extLst>
            </p:cNvPr>
            <p:cNvSpPr txBox="1"/>
            <p:nvPr/>
          </p:nvSpPr>
          <p:spPr bwMode="auto">
            <a:xfrm>
              <a:off x="4006980" y="4189680"/>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84" name="TextBox 383">
              <a:extLst>
                <a:ext uri="{FF2B5EF4-FFF2-40B4-BE49-F238E27FC236}">
                  <a16:creationId xmlns:a16="http://schemas.microsoft.com/office/drawing/2014/main" id="{E6ACC11E-50AE-4D08-B7C8-8A94ECE4EBF1}"/>
                </a:ext>
              </a:extLst>
            </p:cNvPr>
            <p:cNvSpPr txBox="1"/>
            <p:nvPr/>
          </p:nvSpPr>
          <p:spPr bwMode="auto">
            <a:xfrm>
              <a:off x="3895952" y="4152114"/>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85" name="TextBox 384">
              <a:extLst>
                <a:ext uri="{FF2B5EF4-FFF2-40B4-BE49-F238E27FC236}">
                  <a16:creationId xmlns:a16="http://schemas.microsoft.com/office/drawing/2014/main" id="{84463016-3D0C-4A34-BB40-E24B85344CF6}"/>
                </a:ext>
              </a:extLst>
            </p:cNvPr>
            <p:cNvSpPr txBox="1"/>
            <p:nvPr/>
          </p:nvSpPr>
          <p:spPr bwMode="auto">
            <a:xfrm>
              <a:off x="3795280" y="4126334"/>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86" name="TextBox 385">
              <a:extLst>
                <a:ext uri="{FF2B5EF4-FFF2-40B4-BE49-F238E27FC236}">
                  <a16:creationId xmlns:a16="http://schemas.microsoft.com/office/drawing/2014/main" id="{272CCE5C-5311-496F-B042-952EFAAEA095}"/>
                </a:ext>
              </a:extLst>
            </p:cNvPr>
            <p:cNvSpPr txBox="1"/>
            <p:nvPr/>
          </p:nvSpPr>
          <p:spPr bwMode="auto">
            <a:xfrm>
              <a:off x="3741720" y="4116241"/>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87" name="TextBox 386">
              <a:extLst>
                <a:ext uri="{FF2B5EF4-FFF2-40B4-BE49-F238E27FC236}">
                  <a16:creationId xmlns:a16="http://schemas.microsoft.com/office/drawing/2014/main" id="{67EAA2CF-BF8C-46AE-853D-477112031293}"/>
                </a:ext>
              </a:extLst>
            </p:cNvPr>
            <p:cNvSpPr txBox="1"/>
            <p:nvPr/>
          </p:nvSpPr>
          <p:spPr bwMode="auto">
            <a:xfrm>
              <a:off x="3698030" y="4113331"/>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88" name="TextBox 387">
              <a:extLst>
                <a:ext uri="{FF2B5EF4-FFF2-40B4-BE49-F238E27FC236}">
                  <a16:creationId xmlns:a16="http://schemas.microsoft.com/office/drawing/2014/main" id="{0AAB2988-CEB5-4158-8CE1-B9A59DFC9268}"/>
                </a:ext>
              </a:extLst>
            </p:cNvPr>
            <p:cNvSpPr txBox="1"/>
            <p:nvPr/>
          </p:nvSpPr>
          <p:spPr bwMode="auto">
            <a:xfrm>
              <a:off x="3634767" y="4100766"/>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89" name="TextBox 388">
              <a:extLst>
                <a:ext uri="{FF2B5EF4-FFF2-40B4-BE49-F238E27FC236}">
                  <a16:creationId xmlns:a16="http://schemas.microsoft.com/office/drawing/2014/main" id="{BFC28AAB-2D54-44ED-85F9-4B7F15425F23}"/>
                </a:ext>
              </a:extLst>
            </p:cNvPr>
            <p:cNvSpPr txBox="1"/>
            <p:nvPr/>
          </p:nvSpPr>
          <p:spPr bwMode="auto">
            <a:xfrm>
              <a:off x="3575076" y="4100766"/>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90" name="TextBox 389">
              <a:extLst>
                <a:ext uri="{FF2B5EF4-FFF2-40B4-BE49-F238E27FC236}">
                  <a16:creationId xmlns:a16="http://schemas.microsoft.com/office/drawing/2014/main" id="{4765F270-29B7-4A34-B3F2-D5A126800C4E}"/>
                </a:ext>
              </a:extLst>
            </p:cNvPr>
            <p:cNvSpPr txBox="1"/>
            <p:nvPr/>
          </p:nvSpPr>
          <p:spPr bwMode="auto">
            <a:xfrm>
              <a:off x="3543005" y="4100766"/>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91" name="TextBox 390">
              <a:extLst>
                <a:ext uri="{FF2B5EF4-FFF2-40B4-BE49-F238E27FC236}">
                  <a16:creationId xmlns:a16="http://schemas.microsoft.com/office/drawing/2014/main" id="{83D21AD3-1BE4-4842-AA4A-E3016D3E7889}"/>
                </a:ext>
              </a:extLst>
            </p:cNvPr>
            <p:cNvSpPr txBox="1"/>
            <p:nvPr/>
          </p:nvSpPr>
          <p:spPr bwMode="auto">
            <a:xfrm>
              <a:off x="3486004" y="4100766"/>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92" name="TextBox 391">
              <a:extLst>
                <a:ext uri="{FF2B5EF4-FFF2-40B4-BE49-F238E27FC236}">
                  <a16:creationId xmlns:a16="http://schemas.microsoft.com/office/drawing/2014/main" id="{4B98C9E3-4783-4FCF-9C26-C1FFD501346A}"/>
                </a:ext>
              </a:extLst>
            </p:cNvPr>
            <p:cNvSpPr txBox="1"/>
            <p:nvPr/>
          </p:nvSpPr>
          <p:spPr bwMode="auto">
            <a:xfrm>
              <a:off x="3425117" y="4100766"/>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93" name="TextBox 392">
              <a:extLst>
                <a:ext uri="{FF2B5EF4-FFF2-40B4-BE49-F238E27FC236}">
                  <a16:creationId xmlns:a16="http://schemas.microsoft.com/office/drawing/2014/main" id="{27AD00E5-0926-40DD-A972-13189D910926}"/>
                </a:ext>
              </a:extLst>
            </p:cNvPr>
            <p:cNvSpPr txBox="1"/>
            <p:nvPr/>
          </p:nvSpPr>
          <p:spPr bwMode="auto">
            <a:xfrm>
              <a:off x="3344624" y="4070741"/>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94" name="TextBox 393">
              <a:extLst>
                <a:ext uri="{FF2B5EF4-FFF2-40B4-BE49-F238E27FC236}">
                  <a16:creationId xmlns:a16="http://schemas.microsoft.com/office/drawing/2014/main" id="{5B818553-19E9-4FF9-85D0-0B43E07905A1}"/>
                </a:ext>
              </a:extLst>
            </p:cNvPr>
            <p:cNvSpPr txBox="1"/>
            <p:nvPr/>
          </p:nvSpPr>
          <p:spPr bwMode="auto">
            <a:xfrm>
              <a:off x="3276964" y="4066820"/>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95" name="TextBox 394">
              <a:extLst>
                <a:ext uri="{FF2B5EF4-FFF2-40B4-BE49-F238E27FC236}">
                  <a16:creationId xmlns:a16="http://schemas.microsoft.com/office/drawing/2014/main" id="{0A5790C4-AFFF-41AD-A458-C6BAA7258D18}"/>
                </a:ext>
              </a:extLst>
            </p:cNvPr>
            <p:cNvSpPr txBox="1"/>
            <p:nvPr/>
          </p:nvSpPr>
          <p:spPr bwMode="auto">
            <a:xfrm>
              <a:off x="3184395" y="4043676"/>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96" name="TextBox 395">
              <a:extLst>
                <a:ext uri="{FF2B5EF4-FFF2-40B4-BE49-F238E27FC236}">
                  <a16:creationId xmlns:a16="http://schemas.microsoft.com/office/drawing/2014/main" id="{DC6914B8-CD90-4C5F-91EA-12FD36F4AD73}"/>
                </a:ext>
              </a:extLst>
            </p:cNvPr>
            <p:cNvSpPr txBox="1"/>
            <p:nvPr/>
          </p:nvSpPr>
          <p:spPr bwMode="auto">
            <a:xfrm>
              <a:off x="3105556" y="4036595"/>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97" name="TextBox 396">
              <a:extLst>
                <a:ext uri="{FF2B5EF4-FFF2-40B4-BE49-F238E27FC236}">
                  <a16:creationId xmlns:a16="http://schemas.microsoft.com/office/drawing/2014/main" id="{D1C73625-7699-4EBE-BFA8-8BDA145F88A3}"/>
                </a:ext>
              </a:extLst>
            </p:cNvPr>
            <p:cNvSpPr txBox="1"/>
            <p:nvPr/>
          </p:nvSpPr>
          <p:spPr bwMode="auto">
            <a:xfrm>
              <a:off x="3003059" y="4008902"/>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98" name="TextBox 397">
              <a:extLst>
                <a:ext uri="{FF2B5EF4-FFF2-40B4-BE49-F238E27FC236}">
                  <a16:creationId xmlns:a16="http://schemas.microsoft.com/office/drawing/2014/main" id="{83F4D256-E54A-4616-9A8A-35A45967B1D0}"/>
                </a:ext>
              </a:extLst>
            </p:cNvPr>
            <p:cNvSpPr txBox="1"/>
            <p:nvPr/>
          </p:nvSpPr>
          <p:spPr bwMode="auto">
            <a:xfrm>
              <a:off x="2953024" y="4009408"/>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399" name="TextBox 398">
              <a:extLst>
                <a:ext uri="{FF2B5EF4-FFF2-40B4-BE49-F238E27FC236}">
                  <a16:creationId xmlns:a16="http://schemas.microsoft.com/office/drawing/2014/main" id="{A2E4AD76-3A52-45E1-A492-2CC149A4F609}"/>
                </a:ext>
              </a:extLst>
            </p:cNvPr>
            <p:cNvSpPr txBox="1"/>
            <p:nvPr/>
          </p:nvSpPr>
          <p:spPr bwMode="auto">
            <a:xfrm>
              <a:off x="2877944" y="3975939"/>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00" name="TextBox 399">
              <a:extLst>
                <a:ext uri="{FF2B5EF4-FFF2-40B4-BE49-F238E27FC236}">
                  <a16:creationId xmlns:a16="http://schemas.microsoft.com/office/drawing/2014/main" id="{41CFCDBB-CE9F-48CC-92A6-457F2E8656E9}"/>
                </a:ext>
              </a:extLst>
            </p:cNvPr>
            <p:cNvSpPr txBox="1"/>
            <p:nvPr/>
          </p:nvSpPr>
          <p:spPr bwMode="auto">
            <a:xfrm>
              <a:off x="2836741" y="3975939"/>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01" name="TextBox 400">
              <a:extLst>
                <a:ext uri="{FF2B5EF4-FFF2-40B4-BE49-F238E27FC236}">
                  <a16:creationId xmlns:a16="http://schemas.microsoft.com/office/drawing/2014/main" id="{D3A68FFC-827E-4759-BC13-01B019CEA452}"/>
                </a:ext>
              </a:extLst>
            </p:cNvPr>
            <p:cNvSpPr txBox="1"/>
            <p:nvPr/>
          </p:nvSpPr>
          <p:spPr bwMode="auto">
            <a:xfrm>
              <a:off x="2789597" y="3963270"/>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02" name="TextBox 401">
              <a:extLst>
                <a:ext uri="{FF2B5EF4-FFF2-40B4-BE49-F238E27FC236}">
                  <a16:creationId xmlns:a16="http://schemas.microsoft.com/office/drawing/2014/main" id="{93AE876B-F20E-42E5-830F-FB96C6C7ED3B}"/>
                </a:ext>
              </a:extLst>
            </p:cNvPr>
            <p:cNvSpPr txBox="1"/>
            <p:nvPr/>
          </p:nvSpPr>
          <p:spPr bwMode="auto">
            <a:xfrm>
              <a:off x="2730162" y="3942220"/>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03" name="TextBox 402">
              <a:extLst>
                <a:ext uri="{FF2B5EF4-FFF2-40B4-BE49-F238E27FC236}">
                  <a16:creationId xmlns:a16="http://schemas.microsoft.com/office/drawing/2014/main" id="{B657AF24-7746-4423-B293-2AF6F122DAFE}"/>
                </a:ext>
              </a:extLst>
            </p:cNvPr>
            <p:cNvSpPr txBox="1"/>
            <p:nvPr/>
          </p:nvSpPr>
          <p:spPr bwMode="auto">
            <a:xfrm>
              <a:off x="2667672" y="3903388"/>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04" name="TextBox 403">
              <a:extLst>
                <a:ext uri="{FF2B5EF4-FFF2-40B4-BE49-F238E27FC236}">
                  <a16:creationId xmlns:a16="http://schemas.microsoft.com/office/drawing/2014/main" id="{FB322F06-E2BB-45E6-96C5-8EDF85E4D851}"/>
                </a:ext>
              </a:extLst>
            </p:cNvPr>
            <p:cNvSpPr txBox="1"/>
            <p:nvPr/>
          </p:nvSpPr>
          <p:spPr bwMode="auto">
            <a:xfrm>
              <a:off x="2617407" y="3859125"/>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05" name="TextBox 404">
              <a:extLst>
                <a:ext uri="{FF2B5EF4-FFF2-40B4-BE49-F238E27FC236}">
                  <a16:creationId xmlns:a16="http://schemas.microsoft.com/office/drawing/2014/main" id="{311AC78B-2289-4E0B-A794-42A5CCCF3F28}"/>
                </a:ext>
              </a:extLst>
            </p:cNvPr>
            <p:cNvSpPr txBox="1"/>
            <p:nvPr/>
          </p:nvSpPr>
          <p:spPr bwMode="auto">
            <a:xfrm>
              <a:off x="2701327" y="3925022"/>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06" name="TextBox 405">
              <a:extLst>
                <a:ext uri="{FF2B5EF4-FFF2-40B4-BE49-F238E27FC236}">
                  <a16:creationId xmlns:a16="http://schemas.microsoft.com/office/drawing/2014/main" id="{3E135313-BA3A-46BF-A972-CD1FA8135652}"/>
                </a:ext>
              </a:extLst>
            </p:cNvPr>
            <p:cNvSpPr txBox="1"/>
            <p:nvPr/>
          </p:nvSpPr>
          <p:spPr bwMode="auto">
            <a:xfrm>
              <a:off x="2754299" y="3957306"/>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07" name="TextBox 406">
              <a:extLst>
                <a:ext uri="{FF2B5EF4-FFF2-40B4-BE49-F238E27FC236}">
                  <a16:creationId xmlns:a16="http://schemas.microsoft.com/office/drawing/2014/main" id="{0EDF15B7-68F9-4306-A0DD-C93BD16AE73C}"/>
                </a:ext>
              </a:extLst>
            </p:cNvPr>
            <p:cNvSpPr txBox="1"/>
            <p:nvPr/>
          </p:nvSpPr>
          <p:spPr bwMode="auto">
            <a:xfrm>
              <a:off x="2644016" y="3880759"/>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08" name="TextBox 407">
              <a:extLst>
                <a:ext uri="{FF2B5EF4-FFF2-40B4-BE49-F238E27FC236}">
                  <a16:creationId xmlns:a16="http://schemas.microsoft.com/office/drawing/2014/main" id="{D1E9A533-A2C8-465C-8972-9166B558E653}"/>
                </a:ext>
              </a:extLst>
            </p:cNvPr>
            <p:cNvSpPr txBox="1"/>
            <p:nvPr/>
          </p:nvSpPr>
          <p:spPr bwMode="auto">
            <a:xfrm>
              <a:off x="2335732" y="3670447"/>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09" name="TextBox 408">
              <a:extLst>
                <a:ext uri="{FF2B5EF4-FFF2-40B4-BE49-F238E27FC236}">
                  <a16:creationId xmlns:a16="http://schemas.microsoft.com/office/drawing/2014/main" id="{34DC2B70-573B-4485-BF26-0462E217E55B}"/>
                </a:ext>
              </a:extLst>
            </p:cNvPr>
            <p:cNvSpPr txBox="1"/>
            <p:nvPr/>
          </p:nvSpPr>
          <p:spPr bwMode="auto">
            <a:xfrm>
              <a:off x="2393276" y="3709522"/>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10" name="TextBox 409">
              <a:extLst>
                <a:ext uri="{FF2B5EF4-FFF2-40B4-BE49-F238E27FC236}">
                  <a16:creationId xmlns:a16="http://schemas.microsoft.com/office/drawing/2014/main" id="{620591EA-DBDD-47D9-BE38-8A2959B80CAB}"/>
                </a:ext>
              </a:extLst>
            </p:cNvPr>
            <p:cNvSpPr txBox="1"/>
            <p:nvPr/>
          </p:nvSpPr>
          <p:spPr bwMode="auto">
            <a:xfrm>
              <a:off x="2430647" y="3746600"/>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11" name="TextBox 410">
              <a:extLst>
                <a:ext uri="{FF2B5EF4-FFF2-40B4-BE49-F238E27FC236}">
                  <a16:creationId xmlns:a16="http://schemas.microsoft.com/office/drawing/2014/main" id="{008D2772-AF57-4994-9939-E8F66FDB3BDA}"/>
                </a:ext>
              </a:extLst>
            </p:cNvPr>
            <p:cNvSpPr txBox="1"/>
            <p:nvPr/>
          </p:nvSpPr>
          <p:spPr bwMode="auto">
            <a:xfrm>
              <a:off x="2487722" y="3780887"/>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12" name="TextBox 411">
              <a:extLst>
                <a:ext uri="{FF2B5EF4-FFF2-40B4-BE49-F238E27FC236}">
                  <a16:creationId xmlns:a16="http://schemas.microsoft.com/office/drawing/2014/main" id="{C5234F42-0F38-45B5-BC53-9295FA33F023}"/>
                </a:ext>
              </a:extLst>
            </p:cNvPr>
            <p:cNvSpPr txBox="1"/>
            <p:nvPr/>
          </p:nvSpPr>
          <p:spPr bwMode="auto">
            <a:xfrm>
              <a:off x="2527640" y="3805066"/>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13" name="TextBox 412">
              <a:extLst>
                <a:ext uri="{FF2B5EF4-FFF2-40B4-BE49-F238E27FC236}">
                  <a16:creationId xmlns:a16="http://schemas.microsoft.com/office/drawing/2014/main" id="{0E5526C0-E993-4F19-91C4-AD238432291F}"/>
                </a:ext>
              </a:extLst>
            </p:cNvPr>
            <p:cNvSpPr txBox="1"/>
            <p:nvPr/>
          </p:nvSpPr>
          <p:spPr bwMode="auto">
            <a:xfrm>
              <a:off x="2558792" y="3829245"/>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14" name="TextBox 413">
              <a:extLst>
                <a:ext uri="{FF2B5EF4-FFF2-40B4-BE49-F238E27FC236}">
                  <a16:creationId xmlns:a16="http://schemas.microsoft.com/office/drawing/2014/main" id="{4D406586-8719-4FCF-8B95-1245556D64A2}"/>
                </a:ext>
              </a:extLst>
            </p:cNvPr>
            <p:cNvSpPr txBox="1"/>
            <p:nvPr/>
          </p:nvSpPr>
          <p:spPr bwMode="auto">
            <a:xfrm>
              <a:off x="2291556" y="3643484"/>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15" name="TextBox 414">
              <a:extLst>
                <a:ext uri="{FF2B5EF4-FFF2-40B4-BE49-F238E27FC236}">
                  <a16:creationId xmlns:a16="http://schemas.microsoft.com/office/drawing/2014/main" id="{7EBB6346-5625-45A0-8805-E16073EC9449}"/>
                </a:ext>
              </a:extLst>
            </p:cNvPr>
            <p:cNvSpPr txBox="1"/>
            <p:nvPr/>
          </p:nvSpPr>
          <p:spPr bwMode="auto">
            <a:xfrm>
              <a:off x="2249613" y="3633576"/>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16" name="TextBox 415">
              <a:extLst>
                <a:ext uri="{FF2B5EF4-FFF2-40B4-BE49-F238E27FC236}">
                  <a16:creationId xmlns:a16="http://schemas.microsoft.com/office/drawing/2014/main" id="{34B084A5-D79F-4ACB-ABFC-632072DEDD6D}"/>
                </a:ext>
              </a:extLst>
            </p:cNvPr>
            <p:cNvSpPr txBox="1"/>
            <p:nvPr/>
          </p:nvSpPr>
          <p:spPr bwMode="auto">
            <a:xfrm>
              <a:off x="2214315" y="3613966"/>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17" name="TextBox 416">
              <a:extLst>
                <a:ext uri="{FF2B5EF4-FFF2-40B4-BE49-F238E27FC236}">
                  <a16:creationId xmlns:a16="http://schemas.microsoft.com/office/drawing/2014/main" id="{B476ED35-C212-4FE0-B206-9D012D65444D}"/>
                </a:ext>
              </a:extLst>
            </p:cNvPr>
            <p:cNvSpPr txBox="1"/>
            <p:nvPr/>
          </p:nvSpPr>
          <p:spPr bwMode="auto">
            <a:xfrm>
              <a:off x="2174397" y="3574035"/>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18" name="TextBox 417">
              <a:extLst>
                <a:ext uri="{FF2B5EF4-FFF2-40B4-BE49-F238E27FC236}">
                  <a16:creationId xmlns:a16="http://schemas.microsoft.com/office/drawing/2014/main" id="{7D575565-AA8A-43FA-B6D4-99ABC10CB950}"/>
                </a:ext>
              </a:extLst>
            </p:cNvPr>
            <p:cNvSpPr txBox="1"/>
            <p:nvPr/>
          </p:nvSpPr>
          <p:spPr bwMode="auto">
            <a:xfrm>
              <a:off x="2147664" y="3534056"/>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19" name="TextBox 418">
              <a:extLst>
                <a:ext uri="{FF2B5EF4-FFF2-40B4-BE49-F238E27FC236}">
                  <a16:creationId xmlns:a16="http://schemas.microsoft.com/office/drawing/2014/main" id="{90BB66E5-397A-47C3-8845-59FA7B9AC608}"/>
                </a:ext>
              </a:extLst>
            </p:cNvPr>
            <p:cNvSpPr txBox="1"/>
            <p:nvPr/>
          </p:nvSpPr>
          <p:spPr bwMode="auto">
            <a:xfrm>
              <a:off x="2111606" y="3515411"/>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20" name="TextBox 419">
              <a:extLst>
                <a:ext uri="{FF2B5EF4-FFF2-40B4-BE49-F238E27FC236}">
                  <a16:creationId xmlns:a16="http://schemas.microsoft.com/office/drawing/2014/main" id="{49DEA6C5-03E2-450D-A50E-67AEF445FC8B}"/>
                </a:ext>
              </a:extLst>
            </p:cNvPr>
            <p:cNvSpPr txBox="1"/>
            <p:nvPr/>
          </p:nvSpPr>
          <p:spPr bwMode="auto">
            <a:xfrm>
              <a:off x="2058118" y="3490667"/>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21" name="TextBox 420">
              <a:extLst>
                <a:ext uri="{FF2B5EF4-FFF2-40B4-BE49-F238E27FC236}">
                  <a16:creationId xmlns:a16="http://schemas.microsoft.com/office/drawing/2014/main" id="{2F9EE9E8-5640-4C26-8C84-CDC7F5514BB8}"/>
                </a:ext>
              </a:extLst>
            </p:cNvPr>
            <p:cNvSpPr txBox="1"/>
            <p:nvPr/>
          </p:nvSpPr>
          <p:spPr bwMode="auto">
            <a:xfrm>
              <a:off x="2038907" y="3440213"/>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22" name="TextBox 421">
              <a:extLst>
                <a:ext uri="{FF2B5EF4-FFF2-40B4-BE49-F238E27FC236}">
                  <a16:creationId xmlns:a16="http://schemas.microsoft.com/office/drawing/2014/main" id="{7341A1BD-3ADA-4E3C-9B9F-66C3CC67FE6A}"/>
                </a:ext>
              </a:extLst>
            </p:cNvPr>
            <p:cNvSpPr txBox="1"/>
            <p:nvPr/>
          </p:nvSpPr>
          <p:spPr bwMode="auto">
            <a:xfrm>
              <a:off x="2008622" y="3407112"/>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23" name="TextBox 422">
              <a:extLst>
                <a:ext uri="{FF2B5EF4-FFF2-40B4-BE49-F238E27FC236}">
                  <a16:creationId xmlns:a16="http://schemas.microsoft.com/office/drawing/2014/main" id="{8BB85C85-90AF-4451-9C57-E7DB4C7FD444}"/>
                </a:ext>
              </a:extLst>
            </p:cNvPr>
            <p:cNvSpPr txBox="1"/>
            <p:nvPr/>
          </p:nvSpPr>
          <p:spPr bwMode="auto">
            <a:xfrm>
              <a:off x="1962296" y="3367175"/>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24" name="TextBox 423">
              <a:extLst>
                <a:ext uri="{FF2B5EF4-FFF2-40B4-BE49-F238E27FC236}">
                  <a16:creationId xmlns:a16="http://schemas.microsoft.com/office/drawing/2014/main" id="{27F8D82B-5B43-4A51-8601-95D81CC433AE}"/>
                </a:ext>
              </a:extLst>
            </p:cNvPr>
            <p:cNvSpPr txBox="1"/>
            <p:nvPr/>
          </p:nvSpPr>
          <p:spPr bwMode="auto">
            <a:xfrm>
              <a:off x="1942653" y="3337233"/>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25" name="TextBox 424">
              <a:extLst>
                <a:ext uri="{FF2B5EF4-FFF2-40B4-BE49-F238E27FC236}">
                  <a16:creationId xmlns:a16="http://schemas.microsoft.com/office/drawing/2014/main" id="{2824904E-7796-4517-B6D3-2125AA2A213F}"/>
                </a:ext>
              </a:extLst>
            </p:cNvPr>
            <p:cNvSpPr txBox="1"/>
            <p:nvPr/>
          </p:nvSpPr>
          <p:spPr bwMode="auto">
            <a:xfrm>
              <a:off x="1927176" y="3297997"/>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26" name="TextBox 425">
              <a:extLst>
                <a:ext uri="{FF2B5EF4-FFF2-40B4-BE49-F238E27FC236}">
                  <a16:creationId xmlns:a16="http://schemas.microsoft.com/office/drawing/2014/main" id="{C89431D7-B55F-453D-8CD7-6AAD635D1AC1}"/>
                </a:ext>
              </a:extLst>
            </p:cNvPr>
            <p:cNvSpPr txBox="1"/>
            <p:nvPr/>
          </p:nvSpPr>
          <p:spPr bwMode="auto">
            <a:xfrm>
              <a:off x="1900748" y="3244634"/>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27" name="TextBox 426">
              <a:extLst>
                <a:ext uri="{FF2B5EF4-FFF2-40B4-BE49-F238E27FC236}">
                  <a16:creationId xmlns:a16="http://schemas.microsoft.com/office/drawing/2014/main" id="{281910C9-2D37-4A65-9507-D198C99E3D2C}"/>
                </a:ext>
              </a:extLst>
            </p:cNvPr>
            <p:cNvSpPr txBox="1"/>
            <p:nvPr/>
          </p:nvSpPr>
          <p:spPr bwMode="auto">
            <a:xfrm>
              <a:off x="1860431" y="3204647"/>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28" name="TextBox 427">
              <a:extLst>
                <a:ext uri="{FF2B5EF4-FFF2-40B4-BE49-F238E27FC236}">
                  <a16:creationId xmlns:a16="http://schemas.microsoft.com/office/drawing/2014/main" id="{96825C25-3799-4186-97AF-820AC06D9BCC}"/>
                </a:ext>
              </a:extLst>
            </p:cNvPr>
            <p:cNvSpPr txBox="1"/>
            <p:nvPr/>
          </p:nvSpPr>
          <p:spPr bwMode="auto">
            <a:xfrm>
              <a:off x="1830913" y="3167032"/>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29" name="TextBox 428">
              <a:extLst>
                <a:ext uri="{FF2B5EF4-FFF2-40B4-BE49-F238E27FC236}">
                  <a16:creationId xmlns:a16="http://schemas.microsoft.com/office/drawing/2014/main" id="{BB764D61-068E-48E2-97E8-E80483653B51}"/>
                </a:ext>
              </a:extLst>
            </p:cNvPr>
            <p:cNvSpPr txBox="1"/>
            <p:nvPr/>
          </p:nvSpPr>
          <p:spPr bwMode="auto">
            <a:xfrm>
              <a:off x="1797339" y="3129952"/>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30" name="TextBox 429">
              <a:extLst>
                <a:ext uri="{FF2B5EF4-FFF2-40B4-BE49-F238E27FC236}">
                  <a16:creationId xmlns:a16="http://schemas.microsoft.com/office/drawing/2014/main" id="{0BC578CD-FC31-4EF9-A90B-D35D5B60462F}"/>
                </a:ext>
              </a:extLst>
            </p:cNvPr>
            <p:cNvSpPr txBox="1"/>
            <p:nvPr/>
          </p:nvSpPr>
          <p:spPr bwMode="auto">
            <a:xfrm>
              <a:off x="1777866" y="3103148"/>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31" name="TextBox 430">
              <a:extLst>
                <a:ext uri="{FF2B5EF4-FFF2-40B4-BE49-F238E27FC236}">
                  <a16:creationId xmlns:a16="http://schemas.microsoft.com/office/drawing/2014/main" id="{D5C99F14-D77B-4481-ACC5-70C533137968}"/>
                </a:ext>
              </a:extLst>
            </p:cNvPr>
            <p:cNvSpPr txBox="1"/>
            <p:nvPr/>
          </p:nvSpPr>
          <p:spPr bwMode="auto">
            <a:xfrm>
              <a:off x="1762312" y="3053080"/>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32" name="TextBox 431">
              <a:extLst>
                <a:ext uri="{FF2B5EF4-FFF2-40B4-BE49-F238E27FC236}">
                  <a16:creationId xmlns:a16="http://schemas.microsoft.com/office/drawing/2014/main" id="{27DD46A3-1AB4-431B-B129-557D22C71676}"/>
                </a:ext>
              </a:extLst>
            </p:cNvPr>
            <p:cNvSpPr txBox="1"/>
            <p:nvPr/>
          </p:nvSpPr>
          <p:spPr bwMode="auto">
            <a:xfrm>
              <a:off x="1758223" y="3012505"/>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33" name="TextBox 432">
              <a:extLst>
                <a:ext uri="{FF2B5EF4-FFF2-40B4-BE49-F238E27FC236}">
                  <a16:creationId xmlns:a16="http://schemas.microsoft.com/office/drawing/2014/main" id="{D6FEAB15-FFC8-4096-91E3-6EC01DF279E0}"/>
                </a:ext>
              </a:extLst>
            </p:cNvPr>
            <p:cNvSpPr txBox="1"/>
            <p:nvPr/>
          </p:nvSpPr>
          <p:spPr bwMode="auto">
            <a:xfrm>
              <a:off x="1758223" y="2963508"/>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34" name="TextBox 433">
              <a:extLst>
                <a:ext uri="{FF2B5EF4-FFF2-40B4-BE49-F238E27FC236}">
                  <a16:creationId xmlns:a16="http://schemas.microsoft.com/office/drawing/2014/main" id="{8F695A1A-864F-480B-ACB0-8FBA440B31E5}"/>
                </a:ext>
              </a:extLst>
            </p:cNvPr>
            <p:cNvSpPr txBox="1"/>
            <p:nvPr/>
          </p:nvSpPr>
          <p:spPr bwMode="auto">
            <a:xfrm>
              <a:off x="1748266" y="2916309"/>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35" name="TextBox 434">
              <a:extLst>
                <a:ext uri="{FF2B5EF4-FFF2-40B4-BE49-F238E27FC236}">
                  <a16:creationId xmlns:a16="http://schemas.microsoft.com/office/drawing/2014/main" id="{E29BB303-7F48-426F-A471-D5676E0AC700}"/>
                </a:ext>
              </a:extLst>
            </p:cNvPr>
            <p:cNvSpPr txBox="1"/>
            <p:nvPr/>
          </p:nvSpPr>
          <p:spPr bwMode="auto">
            <a:xfrm>
              <a:off x="1704341" y="2882449"/>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36" name="TextBox 435">
              <a:extLst>
                <a:ext uri="{FF2B5EF4-FFF2-40B4-BE49-F238E27FC236}">
                  <a16:creationId xmlns:a16="http://schemas.microsoft.com/office/drawing/2014/main" id="{32F09E68-9682-4111-9934-C80EF4D0C9B1}"/>
                </a:ext>
              </a:extLst>
            </p:cNvPr>
            <p:cNvSpPr txBox="1"/>
            <p:nvPr/>
          </p:nvSpPr>
          <p:spPr bwMode="auto">
            <a:xfrm>
              <a:off x="1710298" y="2828679"/>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37" name="TextBox 436">
              <a:extLst>
                <a:ext uri="{FF2B5EF4-FFF2-40B4-BE49-F238E27FC236}">
                  <a16:creationId xmlns:a16="http://schemas.microsoft.com/office/drawing/2014/main" id="{67E4EE46-6D1A-4F58-9CB8-624C1C0D1D34}"/>
                </a:ext>
              </a:extLst>
            </p:cNvPr>
            <p:cNvSpPr txBox="1"/>
            <p:nvPr/>
          </p:nvSpPr>
          <p:spPr bwMode="auto">
            <a:xfrm>
              <a:off x="1709253" y="2768707"/>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38" name="TextBox 437">
              <a:extLst>
                <a:ext uri="{FF2B5EF4-FFF2-40B4-BE49-F238E27FC236}">
                  <a16:creationId xmlns:a16="http://schemas.microsoft.com/office/drawing/2014/main" id="{842AD254-AEFB-4201-8033-3EB2ED4BD0F3}"/>
                </a:ext>
              </a:extLst>
            </p:cNvPr>
            <p:cNvSpPr txBox="1"/>
            <p:nvPr/>
          </p:nvSpPr>
          <p:spPr bwMode="auto">
            <a:xfrm>
              <a:off x="1695886" y="2712159"/>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39" name="TextBox 438">
              <a:extLst>
                <a:ext uri="{FF2B5EF4-FFF2-40B4-BE49-F238E27FC236}">
                  <a16:creationId xmlns:a16="http://schemas.microsoft.com/office/drawing/2014/main" id="{E4280B29-D65E-46EC-9AA6-63843D649F70}"/>
                </a:ext>
              </a:extLst>
            </p:cNvPr>
            <p:cNvSpPr txBox="1"/>
            <p:nvPr/>
          </p:nvSpPr>
          <p:spPr bwMode="auto">
            <a:xfrm>
              <a:off x="1666368" y="2648477"/>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40" name="TextBox 439">
              <a:extLst>
                <a:ext uri="{FF2B5EF4-FFF2-40B4-BE49-F238E27FC236}">
                  <a16:creationId xmlns:a16="http://schemas.microsoft.com/office/drawing/2014/main" id="{E6B950B3-797B-4C96-A755-33FA56F79B47}"/>
                </a:ext>
              </a:extLst>
            </p:cNvPr>
            <p:cNvSpPr txBox="1"/>
            <p:nvPr/>
          </p:nvSpPr>
          <p:spPr bwMode="auto">
            <a:xfrm>
              <a:off x="1646326" y="2591491"/>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41" name="TextBox 440">
              <a:extLst>
                <a:ext uri="{FF2B5EF4-FFF2-40B4-BE49-F238E27FC236}">
                  <a16:creationId xmlns:a16="http://schemas.microsoft.com/office/drawing/2014/main" id="{A26E5F1A-8612-4B52-B2BA-AB98486CC34E}"/>
                </a:ext>
              </a:extLst>
            </p:cNvPr>
            <p:cNvSpPr txBox="1"/>
            <p:nvPr/>
          </p:nvSpPr>
          <p:spPr bwMode="auto">
            <a:xfrm>
              <a:off x="1620542" y="2534191"/>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42" name="TextBox 441">
              <a:extLst>
                <a:ext uri="{FF2B5EF4-FFF2-40B4-BE49-F238E27FC236}">
                  <a16:creationId xmlns:a16="http://schemas.microsoft.com/office/drawing/2014/main" id="{FEE52D12-F8E6-4E82-8D2B-F5AAC31EF441}"/>
                </a:ext>
              </a:extLst>
            </p:cNvPr>
            <p:cNvSpPr txBox="1"/>
            <p:nvPr/>
          </p:nvSpPr>
          <p:spPr bwMode="auto">
            <a:xfrm>
              <a:off x="1606003" y="2480421"/>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43" name="TextBox 442">
              <a:extLst>
                <a:ext uri="{FF2B5EF4-FFF2-40B4-BE49-F238E27FC236}">
                  <a16:creationId xmlns:a16="http://schemas.microsoft.com/office/drawing/2014/main" id="{6B7DAD38-2D76-4C41-824F-D1544392A24A}"/>
                </a:ext>
              </a:extLst>
            </p:cNvPr>
            <p:cNvSpPr txBox="1"/>
            <p:nvPr/>
          </p:nvSpPr>
          <p:spPr bwMode="auto">
            <a:xfrm>
              <a:off x="1575559" y="2436993"/>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44" name="TextBox 443">
              <a:extLst>
                <a:ext uri="{FF2B5EF4-FFF2-40B4-BE49-F238E27FC236}">
                  <a16:creationId xmlns:a16="http://schemas.microsoft.com/office/drawing/2014/main" id="{AD5F2A0C-655B-4246-A1D9-30BCC166F10A}"/>
                </a:ext>
              </a:extLst>
            </p:cNvPr>
            <p:cNvSpPr txBox="1"/>
            <p:nvPr/>
          </p:nvSpPr>
          <p:spPr bwMode="auto">
            <a:xfrm>
              <a:off x="1582243" y="2380517"/>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45" name="TextBox 444">
              <a:extLst>
                <a:ext uri="{FF2B5EF4-FFF2-40B4-BE49-F238E27FC236}">
                  <a16:creationId xmlns:a16="http://schemas.microsoft.com/office/drawing/2014/main" id="{39A4271D-BB7D-4010-8E35-3CF2C117A0ED}"/>
                </a:ext>
              </a:extLst>
            </p:cNvPr>
            <p:cNvSpPr txBox="1"/>
            <p:nvPr/>
          </p:nvSpPr>
          <p:spPr bwMode="auto">
            <a:xfrm>
              <a:off x="1552163" y="2307266"/>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46" name="TextBox 445">
              <a:extLst>
                <a:ext uri="{FF2B5EF4-FFF2-40B4-BE49-F238E27FC236}">
                  <a16:creationId xmlns:a16="http://schemas.microsoft.com/office/drawing/2014/main" id="{EF0B1847-112E-4AC3-820B-0A4969BE97C3}"/>
                </a:ext>
              </a:extLst>
            </p:cNvPr>
            <p:cNvSpPr txBox="1"/>
            <p:nvPr/>
          </p:nvSpPr>
          <p:spPr bwMode="auto">
            <a:xfrm>
              <a:off x="1521955" y="2246160"/>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47" name="TextBox 446">
              <a:extLst>
                <a:ext uri="{FF2B5EF4-FFF2-40B4-BE49-F238E27FC236}">
                  <a16:creationId xmlns:a16="http://schemas.microsoft.com/office/drawing/2014/main" id="{4FA5B87F-0FA6-4F21-A2FE-5A3F834ED3C3}"/>
                </a:ext>
              </a:extLst>
            </p:cNvPr>
            <p:cNvSpPr txBox="1"/>
            <p:nvPr/>
          </p:nvSpPr>
          <p:spPr bwMode="auto">
            <a:xfrm>
              <a:off x="1498195" y="2204877"/>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48" name="TextBox 447">
              <a:extLst>
                <a:ext uri="{FF2B5EF4-FFF2-40B4-BE49-F238E27FC236}">
                  <a16:creationId xmlns:a16="http://schemas.microsoft.com/office/drawing/2014/main" id="{6C168809-C867-4366-B9D1-CD53F5C6B69B}"/>
                </a:ext>
              </a:extLst>
            </p:cNvPr>
            <p:cNvSpPr txBox="1"/>
            <p:nvPr/>
          </p:nvSpPr>
          <p:spPr bwMode="auto">
            <a:xfrm>
              <a:off x="1484903" y="2157530"/>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49" name="TextBox 448">
              <a:extLst>
                <a:ext uri="{FF2B5EF4-FFF2-40B4-BE49-F238E27FC236}">
                  <a16:creationId xmlns:a16="http://schemas.microsoft.com/office/drawing/2014/main" id="{AEB5CF6C-47FD-4F9B-A9B6-F61714FE0E5B}"/>
                </a:ext>
              </a:extLst>
            </p:cNvPr>
            <p:cNvSpPr txBox="1"/>
            <p:nvPr/>
          </p:nvSpPr>
          <p:spPr bwMode="auto">
            <a:xfrm>
              <a:off x="1484903" y="2107070"/>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50" name="TextBox 449">
              <a:extLst>
                <a:ext uri="{FF2B5EF4-FFF2-40B4-BE49-F238E27FC236}">
                  <a16:creationId xmlns:a16="http://schemas.microsoft.com/office/drawing/2014/main" id="{148CEA9A-E51D-4A97-883D-1F8B742B091F}"/>
                </a:ext>
              </a:extLst>
            </p:cNvPr>
            <p:cNvSpPr txBox="1"/>
            <p:nvPr/>
          </p:nvSpPr>
          <p:spPr bwMode="auto">
            <a:xfrm>
              <a:off x="1468798" y="2068913"/>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451" name="TextBox 450">
              <a:extLst>
                <a:ext uri="{FF2B5EF4-FFF2-40B4-BE49-F238E27FC236}">
                  <a16:creationId xmlns:a16="http://schemas.microsoft.com/office/drawing/2014/main" id="{506C16A8-A9C8-4D06-AAE0-BA5C7DDBDC0B}"/>
                </a:ext>
              </a:extLst>
            </p:cNvPr>
            <p:cNvSpPr txBox="1"/>
            <p:nvPr/>
          </p:nvSpPr>
          <p:spPr bwMode="auto">
            <a:xfrm>
              <a:off x="4229289" y="4179019"/>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452" name="TextBox 451">
              <a:extLst>
                <a:ext uri="{FF2B5EF4-FFF2-40B4-BE49-F238E27FC236}">
                  <a16:creationId xmlns:a16="http://schemas.microsoft.com/office/drawing/2014/main" id="{0B56E2C4-19A5-43A9-BFFC-1ED730CCA937}"/>
                </a:ext>
              </a:extLst>
            </p:cNvPr>
            <p:cNvSpPr txBox="1"/>
            <p:nvPr/>
          </p:nvSpPr>
          <p:spPr bwMode="auto">
            <a:xfrm>
              <a:off x="4179284" y="4179728"/>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453" name="TextBox 452">
              <a:extLst>
                <a:ext uri="{FF2B5EF4-FFF2-40B4-BE49-F238E27FC236}">
                  <a16:creationId xmlns:a16="http://schemas.microsoft.com/office/drawing/2014/main" id="{F7CE5E6E-8487-42F1-A34F-BBDFF1DA0447}"/>
                </a:ext>
              </a:extLst>
            </p:cNvPr>
            <p:cNvSpPr txBox="1"/>
            <p:nvPr/>
          </p:nvSpPr>
          <p:spPr bwMode="auto">
            <a:xfrm>
              <a:off x="4149822" y="4180856"/>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454" name="TextBox 453">
              <a:extLst>
                <a:ext uri="{FF2B5EF4-FFF2-40B4-BE49-F238E27FC236}">
                  <a16:creationId xmlns:a16="http://schemas.microsoft.com/office/drawing/2014/main" id="{FAADD68A-1ED9-4991-B41A-ACD02299FFA9}"/>
                </a:ext>
              </a:extLst>
            </p:cNvPr>
            <p:cNvSpPr txBox="1"/>
            <p:nvPr/>
          </p:nvSpPr>
          <p:spPr bwMode="auto">
            <a:xfrm>
              <a:off x="4122803" y="4180856"/>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455" name="TextBox 454">
              <a:extLst>
                <a:ext uri="{FF2B5EF4-FFF2-40B4-BE49-F238E27FC236}">
                  <a16:creationId xmlns:a16="http://schemas.microsoft.com/office/drawing/2014/main" id="{F7C36A48-949B-4A64-920C-C81DFE4D3F6C}"/>
                </a:ext>
              </a:extLst>
            </p:cNvPr>
            <p:cNvSpPr txBox="1"/>
            <p:nvPr/>
          </p:nvSpPr>
          <p:spPr bwMode="auto">
            <a:xfrm>
              <a:off x="4085688" y="4179191"/>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456" name="TextBox 455">
              <a:extLst>
                <a:ext uri="{FF2B5EF4-FFF2-40B4-BE49-F238E27FC236}">
                  <a16:creationId xmlns:a16="http://schemas.microsoft.com/office/drawing/2014/main" id="{85A6A601-BC2A-412D-9096-C71C3EDD0C2D}"/>
                </a:ext>
              </a:extLst>
            </p:cNvPr>
            <p:cNvSpPr txBox="1"/>
            <p:nvPr/>
          </p:nvSpPr>
          <p:spPr bwMode="auto">
            <a:xfrm>
              <a:off x="4055323" y="4178607"/>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457" name="TextBox 456">
              <a:extLst>
                <a:ext uri="{FF2B5EF4-FFF2-40B4-BE49-F238E27FC236}">
                  <a16:creationId xmlns:a16="http://schemas.microsoft.com/office/drawing/2014/main" id="{3507A9F6-08F4-404B-B6B6-D5520E63C42B}"/>
                </a:ext>
              </a:extLst>
            </p:cNvPr>
            <p:cNvSpPr txBox="1"/>
            <p:nvPr/>
          </p:nvSpPr>
          <p:spPr bwMode="auto">
            <a:xfrm>
              <a:off x="4028400" y="4178779"/>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58" name="TextBox 457">
              <a:extLst>
                <a:ext uri="{FF2B5EF4-FFF2-40B4-BE49-F238E27FC236}">
                  <a16:creationId xmlns:a16="http://schemas.microsoft.com/office/drawing/2014/main" id="{C98DD2B0-2B29-4A4A-A583-010091D10D2C}"/>
                </a:ext>
              </a:extLst>
            </p:cNvPr>
            <p:cNvSpPr txBox="1"/>
            <p:nvPr/>
          </p:nvSpPr>
          <p:spPr bwMode="auto">
            <a:xfrm>
              <a:off x="3967998" y="4156526"/>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59" name="TextBox 458">
              <a:extLst>
                <a:ext uri="{FF2B5EF4-FFF2-40B4-BE49-F238E27FC236}">
                  <a16:creationId xmlns:a16="http://schemas.microsoft.com/office/drawing/2014/main" id="{DCB5C348-6B39-4256-B43A-1C08D0F04EB7}"/>
                </a:ext>
              </a:extLst>
            </p:cNvPr>
            <p:cNvSpPr txBox="1"/>
            <p:nvPr/>
          </p:nvSpPr>
          <p:spPr bwMode="auto">
            <a:xfrm>
              <a:off x="3931520" y="4132699"/>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60" name="TextBox 459">
              <a:extLst>
                <a:ext uri="{FF2B5EF4-FFF2-40B4-BE49-F238E27FC236}">
                  <a16:creationId xmlns:a16="http://schemas.microsoft.com/office/drawing/2014/main" id="{68801629-2020-4D6E-ACFC-D05FCAED4525}"/>
                </a:ext>
              </a:extLst>
            </p:cNvPr>
            <p:cNvSpPr txBox="1"/>
            <p:nvPr/>
          </p:nvSpPr>
          <p:spPr bwMode="auto">
            <a:xfrm>
              <a:off x="3890995" y="4109688"/>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61" name="TextBox 460">
              <a:extLst>
                <a:ext uri="{FF2B5EF4-FFF2-40B4-BE49-F238E27FC236}">
                  <a16:creationId xmlns:a16="http://schemas.microsoft.com/office/drawing/2014/main" id="{55019463-4853-4E8E-A8CA-3AC691875920}"/>
                </a:ext>
              </a:extLst>
            </p:cNvPr>
            <p:cNvSpPr txBox="1"/>
            <p:nvPr/>
          </p:nvSpPr>
          <p:spPr bwMode="auto">
            <a:xfrm>
              <a:off x="3847811" y="4096344"/>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62" name="TextBox 461">
              <a:extLst>
                <a:ext uri="{FF2B5EF4-FFF2-40B4-BE49-F238E27FC236}">
                  <a16:creationId xmlns:a16="http://schemas.microsoft.com/office/drawing/2014/main" id="{3DB35164-8553-4878-B0BA-8347FD2C1286}"/>
                </a:ext>
              </a:extLst>
            </p:cNvPr>
            <p:cNvSpPr txBox="1"/>
            <p:nvPr/>
          </p:nvSpPr>
          <p:spPr bwMode="auto">
            <a:xfrm>
              <a:off x="3790906" y="4086162"/>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63" name="TextBox 462">
              <a:extLst>
                <a:ext uri="{FF2B5EF4-FFF2-40B4-BE49-F238E27FC236}">
                  <a16:creationId xmlns:a16="http://schemas.microsoft.com/office/drawing/2014/main" id="{37216E26-36CE-4E1C-9CC8-902F34CC0CCE}"/>
                </a:ext>
              </a:extLst>
            </p:cNvPr>
            <p:cNvSpPr txBox="1"/>
            <p:nvPr/>
          </p:nvSpPr>
          <p:spPr bwMode="auto">
            <a:xfrm>
              <a:off x="3706690" y="4074630"/>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64" name="TextBox 463">
              <a:extLst>
                <a:ext uri="{FF2B5EF4-FFF2-40B4-BE49-F238E27FC236}">
                  <a16:creationId xmlns:a16="http://schemas.microsoft.com/office/drawing/2014/main" id="{BC853226-426A-4ECD-8BD1-0E47FC93AB34}"/>
                </a:ext>
              </a:extLst>
            </p:cNvPr>
            <p:cNvSpPr txBox="1"/>
            <p:nvPr/>
          </p:nvSpPr>
          <p:spPr bwMode="auto">
            <a:xfrm>
              <a:off x="3672561" y="4074573"/>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65" name="TextBox 464">
              <a:extLst>
                <a:ext uri="{FF2B5EF4-FFF2-40B4-BE49-F238E27FC236}">
                  <a16:creationId xmlns:a16="http://schemas.microsoft.com/office/drawing/2014/main" id="{782BEC73-D708-4974-BD04-0F493C186A48}"/>
                </a:ext>
              </a:extLst>
            </p:cNvPr>
            <p:cNvSpPr txBox="1"/>
            <p:nvPr/>
          </p:nvSpPr>
          <p:spPr bwMode="auto">
            <a:xfrm>
              <a:off x="3554663" y="4038272"/>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66" name="TextBox 465">
              <a:extLst>
                <a:ext uri="{FF2B5EF4-FFF2-40B4-BE49-F238E27FC236}">
                  <a16:creationId xmlns:a16="http://schemas.microsoft.com/office/drawing/2014/main" id="{0A680B19-4672-4E7F-84E7-795096A24D03}"/>
                </a:ext>
              </a:extLst>
            </p:cNvPr>
            <p:cNvSpPr txBox="1"/>
            <p:nvPr/>
          </p:nvSpPr>
          <p:spPr bwMode="auto">
            <a:xfrm>
              <a:off x="3507921" y="4038481"/>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67" name="TextBox 466">
              <a:extLst>
                <a:ext uri="{FF2B5EF4-FFF2-40B4-BE49-F238E27FC236}">
                  <a16:creationId xmlns:a16="http://schemas.microsoft.com/office/drawing/2014/main" id="{71185306-E5E5-4D14-AEA6-761818F232D4}"/>
                </a:ext>
              </a:extLst>
            </p:cNvPr>
            <p:cNvSpPr txBox="1"/>
            <p:nvPr/>
          </p:nvSpPr>
          <p:spPr bwMode="auto">
            <a:xfrm>
              <a:off x="3454645" y="4035183"/>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68" name="TextBox 467">
              <a:extLst>
                <a:ext uri="{FF2B5EF4-FFF2-40B4-BE49-F238E27FC236}">
                  <a16:creationId xmlns:a16="http://schemas.microsoft.com/office/drawing/2014/main" id="{B37ECEAF-B394-49D4-BB9F-68E46D5268C3}"/>
                </a:ext>
              </a:extLst>
            </p:cNvPr>
            <p:cNvSpPr txBox="1"/>
            <p:nvPr/>
          </p:nvSpPr>
          <p:spPr bwMode="auto">
            <a:xfrm>
              <a:off x="3401503" y="4021940"/>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69" name="TextBox 468">
              <a:extLst>
                <a:ext uri="{FF2B5EF4-FFF2-40B4-BE49-F238E27FC236}">
                  <a16:creationId xmlns:a16="http://schemas.microsoft.com/office/drawing/2014/main" id="{B28D58AC-084A-4023-BD56-8A6334E32B4D}"/>
                </a:ext>
              </a:extLst>
            </p:cNvPr>
            <p:cNvSpPr txBox="1"/>
            <p:nvPr/>
          </p:nvSpPr>
          <p:spPr bwMode="auto">
            <a:xfrm>
              <a:off x="3341121" y="3991803"/>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70" name="TextBox 469">
              <a:extLst>
                <a:ext uri="{FF2B5EF4-FFF2-40B4-BE49-F238E27FC236}">
                  <a16:creationId xmlns:a16="http://schemas.microsoft.com/office/drawing/2014/main" id="{713BF130-3B9B-4DD6-A8D8-9BD91DE6931E}"/>
                </a:ext>
              </a:extLst>
            </p:cNvPr>
            <p:cNvSpPr txBox="1"/>
            <p:nvPr/>
          </p:nvSpPr>
          <p:spPr bwMode="auto">
            <a:xfrm>
              <a:off x="3304965" y="3991803"/>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71" name="TextBox 470">
              <a:extLst>
                <a:ext uri="{FF2B5EF4-FFF2-40B4-BE49-F238E27FC236}">
                  <a16:creationId xmlns:a16="http://schemas.microsoft.com/office/drawing/2014/main" id="{49576FD3-EB55-4431-AC3C-DA2FCBCFCFD0}"/>
                </a:ext>
              </a:extLst>
            </p:cNvPr>
            <p:cNvSpPr txBox="1"/>
            <p:nvPr/>
          </p:nvSpPr>
          <p:spPr bwMode="auto">
            <a:xfrm>
              <a:off x="3234327" y="3991803"/>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72" name="TextBox 471">
              <a:extLst>
                <a:ext uri="{FF2B5EF4-FFF2-40B4-BE49-F238E27FC236}">
                  <a16:creationId xmlns:a16="http://schemas.microsoft.com/office/drawing/2014/main" id="{2FBE8941-2F77-41B4-8724-C34CFFFB105C}"/>
                </a:ext>
              </a:extLst>
            </p:cNvPr>
            <p:cNvSpPr txBox="1"/>
            <p:nvPr/>
          </p:nvSpPr>
          <p:spPr bwMode="auto">
            <a:xfrm>
              <a:off x="3199903" y="3991803"/>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73" name="TextBox 472">
              <a:extLst>
                <a:ext uri="{FF2B5EF4-FFF2-40B4-BE49-F238E27FC236}">
                  <a16:creationId xmlns:a16="http://schemas.microsoft.com/office/drawing/2014/main" id="{5DE3F963-40DA-4AD4-9883-3851614BD3F7}"/>
                </a:ext>
              </a:extLst>
            </p:cNvPr>
            <p:cNvSpPr txBox="1"/>
            <p:nvPr/>
          </p:nvSpPr>
          <p:spPr bwMode="auto">
            <a:xfrm>
              <a:off x="3119265" y="3979239"/>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74" name="TextBox 473">
              <a:extLst>
                <a:ext uri="{FF2B5EF4-FFF2-40B4-BE49-F238E27FC236}">
                  <a16:creationId xmlns:a16="http://schemas.microsoft.com/office/drawing/2014/main" id="{E045F7C2-8FCC-4330-BD59-B6A34476EF60}"/>
                </a:ext>
              </a:extLst>
            </p:cNvPr>
            <p:cNvSpPr txBox="1"/>
            <p:nvPr/>
          </p:nvSpPr>
          <p:spPr bwMode="auto">
            <a:xfrm>
              <a:off x="3038839" y="3963102"/>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75" name="TextBox 474">
              <a:extLst>
                <a:ext uri="{FF2B5EF4-FFF2-40B4-BE49-F238E27FC236}">
                  <a16:creationId xmlns:a16="http://schemas.microsoft.com/office/drawing/2014/main" id="{2673BA28-0D49-4651-A42B-DCFCD12F8AB9}"/>
                </a:ext>
              </a:extLst>
            </p:cNvPr>
            <p:cNvSpPr txBox="1"/>
            <p:nvPr/>
          </p:nvSpPr>
          <p:spPr bwMode="auto">
            <a:xfrm>
              <a:off x="2941338" y="3936218"/>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76" name="TextBox 475">
              <a:extLst>
                <a:ext uri="{FF2B5EF4-FFF2-40B4-BE49-F238E27FC236}">
                  <a16:creationId xmlns:a16="http://schemas.microsoft.com/office/drawing/2014/main" id="{960B91D9-4507-490C-A2C8-8796A4E3FB04}"/>
                </a:ext>
              </a:extLst>
            </p:cNvPr>
            <p:cNvSpPr txBox="1"/>
            <p:nvPr/>
          </p:nvSpPr>
          <p:spPr bwMode="auto">
            <a:xfrm>
              <a:off x="2895229" y="3930751"/>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77" name="TextBox 476">
              <a:extLst>
                <a:ext uri="{FF2B5EF4-FFF2-40B4-BE49-F238E27FC236}">
                  <a16:creationId xmlns:a16="http://schemas.microsoft.com/office/drawing/2014/main" id="{9125A915-6EB6-4B3A-BFAD-B6A2BEC59D80}"/>
                </a:ext>
              </a:extLst>
            </p:cNvPr>
            <p:cNvSpPr txBox="1"/>
            <p:nvPr/>
          </p:nvSpPr>
          <p:spPr bwMode="auto">
            <a:xfrm>
              <a:off x="2811432" y="3881703"/>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78" name="TextBox 477">
              <a:extLst>
                <a:ext uri="{FF2B5EF4-FFF2-40B4-BE49-F238E27FC236}">
                  <a16:creationId xmlns:a16="http://schemas.microsoft.com/office/drawing/2014/main" id="{66285B63-FA4C-4D37-80FA-E10CC227A08F}"/>
                </a:ext>
              </a:extLst>
            </p:cNvPr>
            <p:cNvSpPr txBox="1"/>
            <p:nvPr/>
          </p:nvSpPr>
          <p:spPr bwMode="auto">
            <a:xfrm>
              <a:off x="2764555" y="3878610"/>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79" name="TextBox 478">
              <a:extLst>
                <a:ext uri="{FF2B5EF4-FFF2-40B4-BE49-F238E27FC236}">
                  <a16:creationId xmlns:a16="http://schemas.microsoft.com/office/drawing/2014/main" id="{35315DD7-F917-4927-AC8E-B5D77BDA0EFC}"/>
                </a:ext>
              </a:extLst>
            </p:cNvPr>
            <p:cNvSpPr txBox="1"/>
            <p:nvPr/>
          </p:nvSpPr>
          <p:spPr bwMode="auto">
            <a:xfrm>
              <a:off x="2725355" y="3858270"/>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80" name="TextBox 479">
              <a:extLst>
                <a:ext uri="{FF2B5EF4-FFF2-40B4-BE49-F238E27FC236}">
                  <a16:creationId xmlns:a16="http://schemas.microsoft.com/office/drawing/2014/main" id="{6B8904FD-D400-42BA-BB87-C7CB9DFD3EB5}"/>
                </a:ext>
              </a:extLst>
            </p:cNvPr>
            <p:cNvSpPr txBox="1"/>
            <p:nvPr/>
          </p:nvSpPr>
          <p:spPr bwMode="auto">
            <a:xfrm>
              <a:off x="2684666" y="3837844"/>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81" name="TextBox 480">
              <a:extLst>
                <a:ext uri="{FF2B5EF4-FFF2-40B4-BE49-F238E27FC236}">
                  <a16:creationId xmlns:a16="http://schemas.microsoft.com/office/drawing/2014/main" id="{BEAC20F8-81F7-420C-A064-18277976C963}"/>
                </a:ext>
              </a:extLst>
            </p:cNvPr>
            <p:cNvSpPr txBox="1"/>
            <p:nvPr/>
          </p:nvSpPr>
          <p:spPr bwMode="auto">
            <a:xfrm>
              <a:off x="2647479" y="3823542"/>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82" name="TextBox 481">
              <a:extLst>
                <a:ext uri="{FF2B5EF4-FFF2-40B4-BE49-F238E27FC236}">
                  <a16:creationId xmlns:a16="http://schemas.microsoft.com/office/drawing/2014/main" id="{D8CAD483-26D1-46F5-8B16-334B3343ECDB}"/>
                </a:ext>
              </a:extLst>
            </p:cNvPr>
            <p:cNvSpPr txBox="1"/>
            <p:nvPr/>
          </p:nvSpPr>
          <p:spPr bwMode="auto">
            <a:xfrm>
              <a:off x="2614080" y="3789797"/>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83" name="TextBox 482">
              <a:extLst>
                <a:ext uri="{FF2B5EF4-FFF2-40B4-BE49-F238E27FC236}">
                  <a16:creationId xmlns:a16="http://schemas.microsoft.com/office/drawing/2014/main" id="{7B9EBFC7-548B-4AF8-A784-9CC6C50CFE54}"/>
                </a:ext>
              </a:extLst>
            </p:cNvPr>
            <p:cNvSpPr txBox="1"/>
            <p:nvPr/>
          </p:nvSpPr>
          <p:spPr bwMode="auto">
            <a:xfrm>
              <a:off x="2567417" y="3775746"/>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84" name="TextBox 483">
              <a:extLst>
                <a:ext uri="{FF2B5EF4-FFF2-40B4-BE49-F238E27FC236}">
                  <a16:creationId xmlns:a16="http://schemas.microsoft.com/office/drawing/2014/main" id="{8D49437C-5714-458E-B4D7-5D209A28CCDF}"/>
                </a:ext>
              </a:extLst>
            </p:cNvPr>
            <p:cNvSpPr txBox="1"/>
            <p:nvPr/>
          </p:nvSpPr>
          <p:spPr bwMode="auto">
            <a:xfrm>
              <a:off x="2555275" y="3743510"/>
              <a:ext cx="13354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85" name="TextBox 484">
              <a:extLst>
                <a:ext uri="{FF2B5EF4-FFF2-40B4-BE49-F238E27FC236}">
                  <a16:creationId xmlns:a16="http://schemas.microsoft.com/office/drawing/2014/main" id="{C6CC2C68-9B12-4551-BFF3-8ED211D665E1}"/>
                </a:ext>
              </a:extLst>
            </p:cNvPr>
            <p:cNvSpPr txBox="1"/>
            <p:nvPr/>
          </p:nvSpPr>
          <p:spPr bwMode="auto">
            <a:xfrm>
              <a:off x="2460554" y="3713769"/>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86" name="TextBox 485">
              <a:extLst>
                <a:ext uri="{FF2B5EF4-FFF2-40B4-BE49-F238E27FC236}">
                  <a16:creationId xmlns:a16="http://schemas.microsoft.com/office/drawing/2014/main" id="{3600EA63-F8E2-4E79-BA0B-FD3918E21595}"/>
                </a:ext>
              </a:extLst>
            </p:cNvPr>
            <p:cNvSpPr txBox="1"/>
            <p:nvPr/>
          </p:nvSpPr>
          <p:spPr bwMode="auto">
            <a:xfrm>
              <a:off x="2410845" y="3670447"/>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87" name="TextBox 486">
              <a:extLst>
                <a:ext uri="{FF2B5EF4-FFF2-40B4-BE49-F238E27FC236}">
                  <a16:creationId xmlns:a16="http://schemas.microsoft.com/office/drawing/2014/main" id="{835BF2E9-B308-4217-897D-2F64FC7A989F}"/>
                </a:ext>
              </a:extLst>
            </p:cNvPr>
            <p:cNvSpPr txBox="1"/>
            <p:nvPr/>
          </p:nvSpPr>
          <p:spPr bwMode="auto">
            <a:xfrm>
              <a:off x="2357653" y="3641289"/>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88" name="TextBox 487">
              <a:extLst>
                <a:ext uri="{FF2B5EF4-FFF2-40B4-BE49-F238E27FC236}">
                  <a16:creationId xmlns:a16="http://schemas.microsoft.com/office/drawing/2014/main" id="{B79C9FE8-E96E-492E-82B5-063A4EABA40B}"/>
                </a:ext>
              </a:extLst>
            </p:cNvPr>
            <p:cNvSpPr txBox="1"/>
            <p:nvPr/>
          </p:nvSpPr>
          <p:spPr bwMode="auto">
            <a:xfrm>
              <a:off x="2311032" y="3614324"/>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89" name="TextBox 488">
              <a:extLst>
                <a:ext uri="{FF2B5EF4-FFF2-40B4-BE49-F238E27FC236}">
                  <a16:creationId xmlns:a16="http://schemas.microsoft.com/office/drawing/2014/main" id="{A90CE5F8-952F-4592-9AF8-5C01ADB10AEF}"/>
                </a:ext>
              </a:extLst>
            </p:cNvPr>
            <p:cNvSpPr txBox="1"/>
            <p:nvPr/>
          </p:nvSpPr>
          <p:spPr bwMode="auto">
            <a:xfrm>
              <a:off x="2257643" y="3573677"/>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90" name="TextBox 489">
              <a:extLst>
                <a:ext uri="{FF2B5EF4-FFF2-40B4-BE49-F238E27FC236}">
                  <a16:creationId xmlns:a16="http://schemas.microsoft.com/office/drawing/2014/main" id="{A9CBED24-39D5-4243-A7E3-3A7ABA09120B}"/>
                </a:ext>
              </a:extLst>
            </p:cNvPr>
            <p:cNvSpPr txBox="1"/>
            <p:nvPr/>
          </p:nvSpPr>
          <p:spPr bwMode="auto">
            <a:xfrm>
              <a:off x="2227064" y="3521388"/>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91" name="TextBox 490">
              <a:extLst>
                <a:ext uri="{FF2B5EF4-FFF2-40B4-BE49-F238E27FC236}">
                  <a16:creationId xmlns:a16="http://schemas.microsoft.com/office/drawing/2014/main" id="{7B8766E6-2A67-418B-A27D-C07BEE1E28C3}"/>
                </a:ext>
              </a:extLst>
            </p:cNvPr>
            <p:cNvSpPr txBox="1"/>
            <p:nvPr/>
          </p:nvSpPr>
          <p:spPr bwMode="auto">
            <a:xfrm>
              <a:off x="2186964" y="3477357"/>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92" name="TextBox 491">
              <a:extLst>
                <a:ext uri="{FF2B5EF4-FFF2-40B4-BE49-F238E27FC236}">
                  <a16:creationId xmlns:a16="http://schemas.microsoft.com/office/drawing/2014/main" id="{08F453D6-D2E7-4232-BE66-AC1F6FD5DC33}"/>
                </a:ext>
              </a:extLst>
            </p:cNvPr>
            <p:cNvSpPr txBox="1"/>
            <p:nvPr/>
          </p:nvSpPr>
          <p:spPr bwMode="auto">
            <a:xfrm>
              <a:off x="2149953" y="3443937"/>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93" name="TextBox 492">
              <a:extLst>
                <a:ext uri="{FF2B5EF4-FFF2-40B4-BE49-F238E27FC236}">
                  <a16:creationId xmlns:a16="http://schemas.microsoft.com/office/drawing/2014/main" id="{C64793E0-8610-42A4-8A5C-620178FEB7EE}"/>
                </a:ext>
              </a:extLst>
            </p:cNvPr>
            <p:cNvSpPr txBox="1"/>
            <p:nvPr/>
          </p:nvSpPr>
          <p:spPr bwMode="auto">
            <a:xfrm>
              <a:off x="2106992" y="3427676"/>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94" name="TextBox 493">
              <a:extLst>
                <a:ext uri="{FF2B5EF4-FFF2-40B4-BE49-F238E27FC236}">
                  <a16:creationId xmlns:a16="http://schemas.microsoft.com/office/drawing/2014/main" id="{ABBF068D-FD58-4CB6-87FE-EC984A6BEF7D}"/>
                </a:ext>
              </a:extLst>
            </p:cNvPr>
            <p:cNvSpPr txBox="1"/>
            <p:nvPr/>
          </p:nvSpPr>
          <p:spPr bwMode="auto">
            <a:xfrm>
              <a:off x="2066440" y="3393308"/>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95" name="TextBox 494">
              <a:extLst>
                <a:ext uri="{FF2B5EF4-FFF2-40B4-BE49-F238E27FC236}">
                  <a16:creationId xmlns:a16="http://schemas.microsoft.com/office/drawing/2014/main" id="{C382253B-F447-4A7C-93CB-A9846C121115}"/>
                </a:ext>
              </a:extLst>
            </p:cNvPr>
            <p:cNvSpPr txBox="1"/>
            <p:nvPr/>
          </p:nvSpPr>
          <p:spPr bwMode="auto">
            <a:xfrm>
              <a:off x="1999067" y="3336051"/>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96" name="TextBox 495">
              <a:extLst>
                <a:ext uri="{FF2B5EF4-FFF2-40B4-BE49-F238E27FC236}">
                  <a16:creationId xmlns:a16="http://schemas.microsoft.com/office/drawing/2014/main" id="{2B863D8C-7258-44BB-90EC-B3D1FD7B1A22}"/>
                </a:ext>
              </a:extLst>
            </p:cNvPr>
            <p:cNvSpPr txBox="1"/>
            <p:nvPr/>
          </p:nvSpPr>
          <p:spPr bwMode="auto">
            <a:xfrm>
              <a:off x="1949367" y="3282056"/>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97" name="TextBox 496">
              <a:extLst>
                <a:ext uri="{FF2B5EF4-FFF2-40B4-BE49-F238E27FC236}">
                  <a16:creationId xmlns:a16="http://schemas.microsoft.com/office/drawing/2014/main" id="{1752D2DC-4EAA-424B-8542-FBFD8C24248D}"/>
                </a:ext>
              </a:extLst>
            </p:cNvPr>
            <p:cNvSpPr txBox="1"/>
            <p:nvPr/>
          </p:nvSpPr>
          <p:spPr bwMode="auto">
            <a:xfrm>
              <a:off x="1901400" y="3207725"/>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98" name="TextBox 497">
              <a:extLst>
                <a:ext uri="{FF2B5EF4-FFF2-40B4-BE49-F238E27FC236}">
                  <a16:creationId xmlns:a16="http://schemas.microsoft.com/office/drawing/2014/main" id="{C6CD6F35-3C74-4CC4-8BBC-EE834A5E222F}"/>
                </a:ext>
              </a:extLst>
            </p:cNvPr>
            <p:cNvSpPr txBox="1"/>
            <p:nvPr/>
          </p:nvSpPr>
          <p:spPr bwMode="auto">
            <a:xfrm>
              <a:off x="1863350" y="3171063"/>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99" name="TextBox 498">
              <a:extLst>
                <a:ext uri="{FF2B5EF4-FFF2-40B4-BE49-F238E27FC236}">
                  <a16:creationId xmlns:a16="http://schemas.microsoft.com/office/drawing/2014/main" id="{B35BD5BA-65D3-444D-89A0-F39FE26804CF}"/>
                </a:ext>
              </a:extLst>
            </p:cNvPr>
            <p:cNvSpPr txBox="1"/>
            <p:nvPr/>
          </p:nvSpPr>
          <p:spPr bwMode="auto">
            <a:xfrm>
              <a:off x="1822806" y="3120689"/>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00" name="TextBox 499">
              <a:extLst>
                <a:ext uri="{FF2B5EF4-FFF2-40B4-BE49-F238E27FC236}">
                  <a16:creationId xmlns:a16="http://schemas.microsoft.com/office/drawing/2014/main" id="{575BD919-C88C-40A5-A139-676B150B4FB5}"/>
                </a:ext>
              </a:extLst>
            </p:cNvPr>
            <p:cNvSpPr txBox="1"/>
            <p:nvPr/>
          </p:nvSpPr>
          <p:spPr bwMode="auto">
            <a:xfrm>
              <a:off x="1798648" y="3049719"/>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01" name="TextBox 500">
              <a:extLst>
                <a:ext uri="{FF2B5EF4-FFF2-40B4-BE49-F238E27FC236}">
                  <a16:creationId xmlns:a16="http://schemas.microsoft.com/office/drawing/2014/main" id="{C6B12265-66A6-4C0F-B38B-402C020498BB}"/>
                </a:ext>
              </a:extLst>
            </p:cNvPr>
            <p:cNvSpPr txBox="1"/>
            <p:nvPr/>
          </p:nvSpPr>
          <p:spPr bwMode="auto">
            <a:xfrm>
              <a:off x="1754903" y="2976366"/>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02" name="TextBox 501">
              <a:extLst>
                <a:ext uri="{FF2B5EF4-FFF2-40B4-BE49-F238E27FC236}">
                  <a16:creationId xmlns:a16="http://schemas.microsoft.com/office/drawing/2014/main" id="{92239EDF-F87A-4857-AAE3-53D0390E50F6}"/>
                </a:ext>
              </a:extLst>
            </p:cNvPr>
            <p:cNvSpPr txBox="1"/>
            <p:nvPr/>
          </p:nvSpPr>
          <p:spPr bwMode="auto">
            <a:xfrm>
              <a:off x="1716703" y="2915881"/>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03" name="TextBox 502">
              <a:extLst>
                <a:ext uri="{FF2B5EF4-FFF2-40B4-BE49-F238E27FC236}">
                  <a16:creationId xmlns:a16="http://schemas.microsoft.com/office/drawing/2014/main" id="{34116154-776C-4731-8388-A67239D94B88}"/>
                </a:ext>
              </a:extLst>
            </p:cNvPr>
            <p:cNvSpPr txBox="1"/>
            <p:nvPr/>
          </p:nvSpPr>
          <p:spPr bwMode="auto">
            <a:xfrm>
              <a:off x="1697698" y="2873186"/>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04" name="TextBox 503">
              <a:extLst>
                <a:ext uri="{FF2B5EF4-FFF2-40B4-BE49-F238E27FC236}">
                  <a16:creationId xmlns:a16="http://schemas.microsoft.com/office/drawing/2014/main" id="{8B432759-871A-4C15-8035-AF9C1694E4FD}"/>
                </a:ext>
              </a:extLst>
            </p:cNvPr>
            <p:cNvSpPr txBox="1"/>
            <p:nvPr/>
          </p:nvSpPr>
          <p:spPr bwMode="auto">
            <a:xfrm>
              <a:off x="1681224" y="2809277"/>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05" name="TextBox 504">
              <a:extLst>
                <a:ext uri="{FF2B5EF4-FFF2-40B4-BE49-F238E27FC236}">
                  <a16:creationId xmlns:a16="http://schemas.microsoft.com/office/drawing/2014/main" id="{CEEB07B4-4C8D-4C9C-947B-FD2CF417E08D}"/>
                </a:ext>
              </a:extLst>
            </p:cNvPr>
            <p:cNvSpPr txBox="1"/>
            <p:nvPr/>
          </p:nvSpPr>
          <p:spPr bwMode="auto">
            <a:xfrm>
              <a:off x="1646839" y="2739770"/>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06" name="TextBox 505">
              <a:extLst>
                <a:ext uri="{FF2B5EF4-FFF2-40B4-BE49-F238E27FC236}">
                  <a16:creationId xmlns:a16="http://schemas.microsoft.com/office/drawing/2014/main" id="{AEC1E7F4-EB15-4108-80CD-B9B73573E534}"/>
                </a:ext>
              </a:extLst>
            </p:cNvPr>
            <p:cNvSpPr txBox="1"/>
            <p:nvPr/>
          </p:nvSpPr>
          <p:spPr bwMode="auto">
            <a:xfrm>
              <a:off x="1626074" y="2685227"/>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07" name="TextBox 506">
              <a:extLst>
                <a:ext uri="{FF2B5EF4-FFF2-40B4-BE49-F238E27FC236}">
                  <a16:creationId xmlns:a16="http://schemas.microsoft.com/office/drawing/2014/main" id="{BFBE20F5-AC54-4B88-B057-66BF0ACF410E}"/>
                </a:ext>
              </a:extLst>
            </p:cNvPr>
            <p:cNvSpPr txBox="1"/>
            <p:nvPr/>
          </p:nvSpPr>
          <p:spPr bwMode="auto">
            <a:xfrm>
              <a:off x="1602624" y="2604143"/>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08" name="TextBox 507">
              <a:extLst>
                <a:ext uri="{FF2B5EF4-FFF2-40B4-BE49-F238E27FC236}">
                  <a16:creationId xmlns:a16="http://schemas.microsoft.com/office/drawing/2014/main" id="{57C40A6B-68DE-4176-B2F8-68E4F57B89EC}"/>
                </a:ext>
              </a:extLst>
            </p:cNvPr>
            <p:cNvSpPr txBox="1"/>
            <p:nvPr/>
          </p:nvSpPr>
          <p:spPr bwMode="auto">
            <a:xfrm>
              <a:off x="1565505" y="2546763"/>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09" name="TextBox 508">
              <a:extLst>
                <a:ext uri="{FF2B5EF4-FFF2-40B4-BE49-F238E27FC236}">
                  <a16:creationId xmlns:a16="http://schemas.microsoft.com/office/drawing/2014/main" id="{8CA63447-71A7-4AD2-8FF4-82CCDA877640}"/>
                </a:ext>
              </a:extLst>
            </p:cNvPr>
            <p:cNvSpPr txBox="1"/>
            <p:nvPr/>
          </p:nvSpPr>
          <p:spPr bwMode="auto">
            <a:xfrm>
              <a:off x="1543615" y="2442631"/>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10" name="TextBox 509">
              <a:extLst>
                <a:ext uri="{FF2B5EF4-FFF2-40B4-BE49-F238E27FC236}">
                  <a16:creationId xmlns:a16="http://schemas.microsoft.com/office/drawing/2014/main" id="{19FEAC19-FC34-4501-B046-15FC3BAEBB40}"/>
                </a:ext>
              </a:extLst>
            </p:cNvPr>
            <p:cNvSpPr txBox="1"/>
            <p:nvPr/>
          </p:nvSpPr>
          <p:spPr bwMode="auto">
            <a:xfrm>
              <a:off x="1516015" y="2359136"/>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11" name="TextBox 510">
              <a:extLst>
                <a:ext uri="{FF2B5EF4-FFF2-40B4-BE49-F238E27FC236}">
                  <a16:creationId xmlns:a16="http://schemas.microsoft.com/office/drawing/2014/main" id="{87C129FB-FAF1-4F77-B255-6816629CC942}"/>
                </a:ext>
              </a:extLst>
            </p:cNvPr>
            <p:cNvSpPr txBox="1"/>
            <p:nvPr/>
          </p:nvSpPr>
          <p:spPr bwMode="auto">
            <a:xfrm>
              <a:off x="1495436" y="2284838"/>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12" name="TextBox 511">
              <a:extLst>
                <a:ext uri="{FF2B5EF4-FFF2-40B4-BE49-F238E27FC236}">
                  <a16:creationId xmlns:a16="http://schemas.microsoft.com/office/drawing/2014/main" id="{2A5FE9E9-D49D-46D0-92E5-4B1D2C8BF05A}"/>
                </a:ext>
              </a:extLst>
            </p:cNvPr>
            <p:cNvSpPr txBox="1"/>
            <p:nvPr/>
          </p:nvSpPr>
          <p:spPr bwMode="auto">
            <a:xfrm>
              <a:off x="1461051" y="2228485"/>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13" name="TextBox 512">
              <a:extLst>
                <a:ext uri="{FF2B5EF4-FFF2-40B4-BE49-F238E27FC236}">
                  <a16:creationId xmlns:a16="http://schemas.microsoft.com/office/drawing/2014/main" id="{52150D8A-5CC0-453B-8555-BF68A45B4AC0}"/>
                </a:ext>
              </a:extLst>
            </p:cNvPr>
            <p:cNvSpPr txBox="1"/>
            <p:nvPr/>
          </p:nvSpPr>
          <p:spPr bwMode="auto">
            <a:xfrm>
              <a:off x="1437113" y="2178335"/>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14" name="TextBox 513">
              <a:extLst>
                <a:ext uri="{FF2B5EF4-FFF2-40B4-BE49-F238E27FC236}">
                  <a16:creationId xmlns:a16="http://schemas.microsoft.com/office/drawing/2014/main" id="{2B6BCBB6-3C0E-4812-AB89-2A820A3136E1}"/>
                </a:ext>
              </a:extLst>
            </p:cNvPr>
            <p:cNvSpPr txBox="1"/>
            <p:nvPr/>
          </p:nvSpPr>
          <p:spPr bwMode="auto">
            <a:xfrm>
              <a:off x="1413252" y="2154053"/>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15" name="TextBox 514">
              <a:extLst>
                <a:ext uri="{FF2B5EF4-FFF2-40B4-BE49-F238E27FC236}">
                  <a16:creationId xmlns:a16="http://schemas.microsoft.com/office/drawing/2014/main" id="{F61C8B64-6D36-4E20-9CD0-F8B5090106CD}"/>
                </a:ext>
              </a:extLst>
            </p:cNvPr>
            <p:cNvSpPr txBox="1"/>
            <p:nvPr/>
          </p:nvSpPr>
          <p:spPr bwMode="auto">
            <a:xfrm>
              <a:off x="1406696" y="2095385"/>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16" name="TextBox 515">
              <a:extLst>
                <a:ext uri="{FF2B5EF4-FFF2-40B4-BE49-F238E27FC236}">
                  <a16:creationId xmlns:a16="http://schemas.microsoft.com/office/drawing/2014/main" id="{ED0DE8BE-F092-45DB-B8D4-BFBADA68CF4F}"/>
                </a:ext>
              </a:extLst>
            </p:cNvPr>
            <p:cNvSpPr txBox="1"/>
            <p:nvPr/>
          </p:nvSpPr>
          <p:spPr bwMode="auto">
            <a:xfrm>
              <a:off x="1396108" y="2038327"/>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17" name="TextBox 516">
              <a:extLst>
                <a:ext uri="{FF2B5EF4-FFF2-40B4-BE49-F238E27FC236}">
                  <a16:creationId xmlns:a16="http://schemas.microsoft.com/office/drawing/2014/main" id="{F9C4194D-F744-4DAD-A037-C683164A0F63}"/>
                </a:ext>
              </a:extLst>
            </p:cNvPr>
            <p:cNvSpPr txBox="1"/>
            <p:nvPr/>
          </p:nvSpPr>
          <p:spPr bwMode="auto">
            <a:xfrm>
              <a:off x="4065042" y="4176884"/>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18" name="TextBox 517">
              <a:extLst>
                <a:ext uri="{FF2B5EF4-FFF2-40B4-BE49-F238E27FC236}">
                  <a16:creationId xmlns:a16="http://schemas.microsoft.com/office/drawing/2014/main" id="{899933DC-6E7B-4231-B691-3CDE4CBF4C41}"/>
                </a:ext>
              </a:extLst>
            </p:cNvPr>
            <p:cNvSpPr txBox="1"/>
            <p:nvPr/>
          </p:nvSpPr>
          <p:spPr bwMode="auto">
            <a:xfrm>
              <a:off x="4116029" y="4177185"/>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19" name="TextBox 518">
              <a:extLst>
                <a:ext uri="{FF2B5EF4-FFF2-40B4-BE49-F238E27FC236}">
                  <a16:creationId xmlns:a16="http://schemas.microsoft.com/office/drawing/2014/main" id="{5A940B7E-E413-4404-9F7A-5A5805001604}"/>
                </a:ext>
              </a:extLst>
            </p:cNvPr>
            <p:cNvSpPr txBox="1"/>
            <p:nvPr/>
          </p:nvSpPr>
          <p:spPr bwMode="auto">
            <a:xfrm>
              <a:off x="4139605" y="4176878"/>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20" name="TextBox 519">
              <a:extLst>
                <a:ext uri="{FF2B5EF4-FFF2-40B4-BE49-F238E27FC236}">
                  <a16:creationId xmlns:a16="http://schemas.microsoft.com/office/drawing/2014/main" id="{DA7A31C0-2D75-4398-AB0E-BCEAD7E51400}"/>
                </a:ext>
              </a:extLst>
            </p:cNvPr>
            <p:cNvSpPr txBox="1"/>
            <p:nvPr/>
          </p:nvSpPr>
          <p:spPr bwMode="auto">
            <a:xfrm>
              <a:off x="4162446" y="4173566"/>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21" name="TextBox 520">
              <a:extLst>
                <a:ext uri="{FF2B5EF4-FFF2-40B4-BE49-F238E27FC236}">
                  <a16:creationId xmlns:a16="http://schemas.microsoft.com/office/drawing/2014/main" id="{845299FE-4336-4394-8479-5BFD44D87156}"/>
                </a:ext>
              </a:extLst>
            </p:cNvPr>
            <p:cNvSpPr txBox="1"/>
            <p:nvPr/>
          </p:nvSpPr>
          <p:spPr bwMode="auto">
            <a:xfrm>
              <a:off x="4324128" y="4193568"/>
              <a:ext cx="22206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22" name="TextBox 521">
              <a:extLst>
                <a:ext uri="{FF2B5EF4-FFF2-40B4-BE49-F238E27FC236}">
                  <a16:creationId xmlns:a16="http://schemas.microsoft.com/office/drawing/2014/main" id="{B8FEE8DA-D7B3-4F5A-BCD4-EF5CF69EBF56}"/>
                </a:ext>
              </a:extLst>
            </p:cNvPr>
            <p:cNvSpPr txBox="1"/>
            <p:nvPr/>
          </p:nvSpPr>
          <p:spPr bwMode="auto">
            <a:xfrm>
              <a:off x="8288168" y="3931575"/>
              <a:ext cx="18878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23" name="TextBox 522">
              <a:extLst>
                <a:ext uri="{FF2B5EF4-FFF2-40B4-BE49-F238E27FC236}">
                  <a16:creationId xmlns:a16="http://schemas.microsoft.com/office/drawing/2014/main" id="{5266C764-177B-476C-9AF4-4CF9A376FE73}"/>
                </a:ext>
              </a:extLst>
            </p:cNvPr>
            <p:cNvSpPr txBox="1"/>
            <p:nvPr/>
          </p:nvSpPr>
          <p:spPr bwMode="auto">
            <a:xfrm>
              <a:off x="7793675" y="3057852"/>
              <a:ext cx="18878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24" name="TextBox 523">
              <a:extLst>
                <a:ext uri="{FF2B5EF4-FFF2-40B4-BE49-F238E27FC236}">
                  <a16:creationId xmlns:a16="http://schemas.microsoft.com/office/drawing/2014/main" id="{0942CB38-0488-4243-ABCC-DBAB52CADEFA}"/>
                </a:ext>
              </a:extLst>
            </p:cNvPr>
            <p:cNvSpPr txBox="1"/>
            <p:nvPr/>
          </p:nvSpPr>
          <p:spPr bwMode="auto">
            <a:xfrm>
              <a:off x="7782592" y="3551841"/>
              <a:ext cx="17251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1"/>
                  </a:solidFill>
                  <a:latin typeface="Calibri" panose="020F0502020204030204" pitchFamily="34" charset="0"/>
                  <a:cs typeface="Calibri" panose="020F0502020204030204" pitchFamily="34" charset="0"/>
                </a:rPr>
                <a:t>+</a:t>
              </a:r>
              <a:endParaRPr lang="en-US" dirty="0">
                <a:solidFill>
                  <a:schemeClr val="accent1"/>
                </a:solidFill>
                <a:latin typeface="Calibri" panose="020F0502020204030204" pitchFamily="34" charset="0"/>
              </a:endParaRPr>
            </a:p>
          </p:txBody>
        </p:sp>
        <p:sp>
          <p:nvSpPr>
            <p:cNvPr id="525" name="TextBox 524">
              <a:extLst>
                <a:ext uri="{FF2B5EF4-FFF2-40B4-BE49-F238E27FC236}">
                  <a16:creationId xmlns:a16="http://schemas.microsoft.com/office/drawing/2014/main" id="{1AE684A5-29FF-4404-ABCA-7670DC78E309}"/>
                </a:ext>
              </a:extLst>
            </p:cNvPr>
            <p:cNvSpPr txBox="1"/>
            <p:nvPr/>
          </p:nvSpPr>
          <p:spPr bwMode="auto">
            <a:xfrm>
              <a:off x="8329033" y="3931572"/>
              <a:ext cx="18878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grpSp>
      <p:sp>
        <p:nvSpPr>
          <p:cNvPr id="3" name="TextBox 2">
            <a:extLst>
              <a:ext uri="{FF2B5EF4-FFF2-40B4-BE49-F238E27FC236}">
                <a16:creationId xmlns:a16="http://schemas.microsoft.com/office/drawing/2014/main" id="{5E83E045-27A7-402A-892D-40543F2712AD}"/>
              </a:ext>
            </a:extLst>
          </p:cNvPr>
          <p:cNvSpPr txBox="1"/>
          <p:nvPr/>
        </p:nvSpPr>
        <p:spPr bwMode="auto">
          <a:xfrm>
            <a:off x="7868847" y="1273029"/>
            <a:ext cx="24218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i="1" dirty="0">
                <a:solidFill>
                  <a:schemeClr val="accent3"/>
                </a:solidFill>
                <a:latin typeface="Calibri" panose="020F0502020204030204" pitchFamily="34" charset="0"/>
              </a:rPr>
              <a:t>Uterine Serous Carcinomas</a:t>
            </a:r>
          </a:p>
        </p:txBody>
      </p:sp>
      <p:grpSp>
        <p:nvGrpSpPr>
          <p:cNvPr id="545" name="Group 544">
            <a:extLst>
              <a:ext uri="{FF2B5EF4-FFF2-40B4-BE49-F238E27FC236}">
                <a16:creationId xmlns:a16="http://schemas.microsoft.com/office/drawing/2014/main" id="{E8731EEC-0401-4CD1-84D6-FC2841938083}"/>
              </a:ext>
            </a:extLst>
          </p:cNvPr>
          <p:cNvGrpSpPr/>
          <p:nvPr/>
        </p:nvGrpSpPr>
        <p:grpSpPr>
          <a:xfrm>
            <a:off x="9392911" y="6207927"/>
            <a:ext cx="2488502" cy="454909"/>
            <a:chOff x="9392911" y="6207927"/>
            <a:chExt cx="2488502" cy="454909"/>
          </a:xfrm>
        </p:grpSpPr>
        <p:pic>
          <p:nvPicPr>
            <p:cNvPr id="546" name="Picture 545" descr="A picture containing text, ax, wheel&#10;&#10;Description automatically generated">
              <a:extLst>
                <a:ext uri="{FF2B5EF4-FFF2-40B4-BE49-F238E27FC236}">
                  <a16:creationId xmlns:a16="http://schemas.microsoft.com/office/drawing/2014/main" id="{360E196C-DD01-4F6B-BFBD-11F8059473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547" name="Rectangle 8">
              <a:extLst>
                <a:ext uri="{FF2B5EF4-FFF2-40B4-BE49-F238E27FC236}">
                  <a16:creationId xmlns:a16="http://schemas.microsoft.com/office/drawing/2014/main" id="{A07600BA-4E0B-4AC6-9350-924ABF568FD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496331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4">
            <a:extLst>
              <a:ext uri="{FF2B5EF4-FFF2-40B4-BE49-F238E27FC236}">
                <a16:creationId xmlns:a16="http://schemas.microsoft.com/office/drawing/2014/main" id="{8CCDB69D-2FDD-4BE5-BD1D-41C6D8FA7E0A}"/>
              </a:ext>
            </a:extLst>
          </p:cNvPr>
          <p:cNvSpPr>
            <a:spLocks noGrp="1"/>
          </p:cNvSpPr>
          <p:nvPr>
            <p:ph type="title"/>
          </p:nvPr>
        </p:nvSpPr>
        <p:spPr>
          <a:xfrm>
            <a:off x="609759" y="238135"/>
            <a:ext cx="10872444" cy="1103313"/>
          </a:xfrm>
        </p:spPr>
        <p:txBody>
          <a:bodyPr/>
          <a:lstStyle/>
          <a:p>
            <a:r>
              <a:rPr lang="en-US" dirty="0"/>
              <a:t>KEYNOTE-158: Antitumor Activity of Pembrolizumab </a:t>
            </a:r>
            <a:br>
              <a:rPr lang="en-US" dirty="0"/>
            </a:br>
            <a:r>
              <a:rPr lang="en-US" dirty="0"/>
              <a:t>in Patients With MSI-H Advanced EC</a:t>
            </a:r>
          </a:p>
        </p:txBody>
      </p:sp>
      <p:sp>
        <p:nvSpPr>
          <p:cNvPr id="18" name="Content Placeholder 5">
            <a:extLst>
              <a:ext uri="{FF2B5EF4-FFF2-40B4-BE49-F238E27FC236}">
                <a16:creationId xmlns:a16="http://schemas.microsoft.com/office/drawing/2014/main" id="{18F6D119-47BC-4529-97AC-CDDE570ADED2}"/>
              </a:ext>
            </a:extLst>
          </p:cNvPr>
          <p:cNvSpPr>
            <a:spLocks noGrp="1"/>
          </p:cNvSpPr>
          <p:nvPr>
            <p:ph idx="1"/>
          </p:nvPr>
        </p:nvSpPr>
        <p:spPr>
          <a:xfrm>
            <a:off x="604681" y="1520190"/>
            <a:ext cx="10877529" cy="4498286"/>
          </a:xfrm>
        </p:spPr>
        <p:txBody>
          <a:bodyPr/>
          <a:lstStyle/>
          <a:p>
            <a:r>
              <a:rPr lang="en-US" sz="2000" dirty="0"/>
              <a:t>Prospective, open-label phase II study in patients with MSI-H/dMMR solid tumors (N = 233)</a:t>
            </a:r>
          </a:p>
          <a:p>
            <a:endParaRPr lang="en-US" sz="2000" dirty="0"/>
          </a:p>
        </p:txBody>
      </p:sp>
      <p:graphicFrame>
        <p:nvGraphicFramePr>
          <p:cNvPr id="19" name="Table 18">
            <a:extLst>
              <a:ext uri="{FF2B5EF4-FFF2-40B4-BE49-F238E27FC236}">
                <a16:creationId xmlns:a16="http://schemas.microsoft.com/office/drawing/2014/main" id="{1376AF93-CC8A-4F80-A636-12368FA1DD77}"/>
              </a:ext>
            </a:extLst>
          </p:cNvPr>
          <p:cNvGraphicFramePr>
            <a:graphicFrameLocks noGrp="1"/>
          </p:cNvGraphicFramePr>
          <p:nvPr>
            <p:extLst>
              <p:ext uri="{D42A27DB-BD31-4B8C-83A1-F6EECF244321}">
                <p14:modId xmlns:p14="http://schemas.microsoft.com/office/powerpoint/2010/main" val="2214325338"/>
              </p:ext>
            </p:extLst>
          </p:nvPr>
        </p:nvGraphicFramePr>
        <p:xfrm>
          <a:off x="719137" y="1970654"/>
          <a:ext cx="5409723" cy="3931920"/>
        </p:xfrm>
        <a:graphic>
          <a:graphicData uri="http://schemas.openxmlformats.org/drawingml/2006/table">
            <a:tbl>
              <a:tblPr firstRow="1">
                <a:tableStyleId>{93296810-A885-4BE3-A3E7-6D5BEEA58F35}</a:tableStyleId>
              </a:tblPr>
              <a:tblGrid>
                <a:gridCol w="3251576">
                  <a:extLst>
                    <a:ext uri="{9D8B030D-6E8A-4147-A177-3AD203B41FA5}">
                      <a16:colId xmlns:a16="http://schemas.microsoft.com/office/drawing/2014/main" val="2900061001"/>
                    </a:ext>
                  </a:extLst>
                </a:gridCol>
                <a:gridCol w="2158147">
                  <a:extLst>
                    <a:ext uri="{9D8B030D-6E8A-4147-A177-3AD203B41FA5}">
                      <a16:colId xmlns:a16="http://schemas.microsoft.com/office/drawing/2014/main" val="1183103750"/>
                    </a:ext>
                  </a:extLst>
                </a:gridCol>
              </a:tblGrid>
              <a:tr h="623415">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dirty="0">
                          <a:latin typeface="Calibri" panose="020F0502020204030204" pitchFamily="34" charset="0"/>
                          <a:cs typeface="Calibri" panose="020F0502020204030204" pitchFamily="34" charset="0"/>
                        </a:rPr>
                        <a:t>Efficacy Summary</a:t>
                      </a:r>
                    </a:p>
                  </a:txBody>
                  <a:tcPr anchor="ctr">
                    <a:lnL w="12700" cmpd="sng">
                      <a:noFill/>
                    </a:lnL>
                    <a:lnR w="12700" cmpd="sng">
                      <a:noFill/>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cs typeface="Calibri" panose="020F0502020204030204" pitchFamily="34" charset="0"/>
                        </a:rPr>
                        <a:t>MSI-H EC</a:t>
                      </a:r>
                    </a:p>
                    <a:p>
                      <a:pPr algn="ctr"/>
                      <a:r>
                        <a:rPr lang="en-US" sz="1600" dirty="0">
                          <a:latin typeface="Calibri" panose="020F0502020204030204" pitchFamily="34" charset="0"/>
                          <a:cs typeface="Calibri" panose="020F0502020204030204" pitchFamily="34" charset="0"/>
                        </a:rPr>
                        <a:t> (N = 49)</a:t>
                      </a:r>
                    </a:p>
                    <a:p>
                      <a:pPr algn="ctr"/>
                      <a:r>
                        <a:rPr lang="en-US" sz="1600" b="0" dirty="0">
                          <a:latin typeface="Calibri" panose="020F0502020204030204" pitchFamily="34" charset="0"/>
                          <a:cs typeface="Calibri" panose="020F0502020204030204" pitchFamily="34" charset="0"/>
                        </a:rPr>
                        <a:t>(Cohorts D + K)</a:t>
                      </a:r>
                    </a:p>
                  </a:txBody>
                  <a:tcPr>
                    <a:lnL w="12700" cmpd="sng">
                      <a:noFill/>
                    </a:lnL>
                    <a:lnR w="12700" cmpd="sng">
                      <a:noFill/>
                    </a:lnR>
                    <a:lnT w="127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20294399"/>
                  </a:ext>
                </a:extLst>
              </a:tr>
              <a:tr h="253984">
                <a:tc>
                  <a:txBody>
                    <a:bodyPr/>
                    <a:lstStyle/>
                    <a:p>
                      <a:pPr marL="95250" marR="0">
                        <a:spcBef>
                          <a:spcPts val="0"/>
                        </a:spcBef>
                        <a:spcAft>
                          <a:spcPts val="0"/>
                        </a:spcAft>
                      </a:pPr>
                      <a:r>
                        <a:rPr lang="en-US" sz="1600" b="1" dirty="0">
                          <a:solidFill>
                            <a:schemeClr val="bg1"/>
                          </a:solidFill>
                          <a:effectLst/>
                          <a:latin typeface="Calibri" panose="020F0502020204030204" pitchFamily="34" charset="0"/>
                          <a:cs typeface="Calibri" panose="020F0502020204030204" pitchFamily="34" charset="0"/>
                        </a:rPr>
                        <a:t>ORR, % (95% CI)</a:t>
                      </a:r>
                    </a:p>
                  </a:txBody>
                  <a:tcPr anchor="ctr">
                    <a:lnL w="19050" cap="flat" cmpd="sng" algn="ctr">
                      <a:noFill/>
                      <a:prstDash val="solid"/>
                      <a:round/>
                      <a:headEnd type="none" w="med" len="med"/>
                      <a:tailEnd type="none" w="med" len="med"/>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95250" marR="0" algn="ctr">
                        <a:spcBef>
                          <a:spcPts val="0"/>
                        </a:spcBef>
                        <a:spcAft>
                          <a:spcPts val="0"/>
                        </a:spcAft>
                      </a:pPr>
                      <a:r>
                        <a:rPr lang="en-US" sz="1600" dirty="0">
                          <a:solidFill>
                            <a:schemeClr val="bg1"/>
                          </a:solidFill>
                          <a:effectLst/>
                          <a:latin typeface="Calibri" panose="020F0502020204030204" pitchFamily="34" charset="0"/>
                          <a:cs typeface="Calibri" panose="020F0502020204030204" pitchFamily="34" charset="0"/>
                        </a:rPr>
                        <a:t>57.1 (42.2</a:t>
                      </a:r>
                      <a:r>
                        <a:rPr lang="en-US" sz="1600" dirty="0">
                          <a:solidFill>
                            <a:schemeClr val="bg1"/>
                          </a:solidFill>
                          <a:latin typeface="Calibri" panose="020F0502020204030204" pitchFamily="34" charset="0"/>
                          <a:cs typeface="Calibri" panose="020F0502020204030204" pitchFamily="34" charset="0"/>
                        </a:rPr>
                        <a:t>-</a:t>
                      </a:r>
                      <a:r>
                        <a:rPr lang="en-US" sz="1600" dirty="0">
                          <a:solidFill>
                            <a:schemeClr val="bg1"/>
                          </a:solidFill>
                          <a:effectLst/>
                          <a:latin typeface="Calibri" panose="020F0502020204030204" pitchFamily="34" charset="0"/>
                          <a:cs typeface="Calibri" panose="020F0502020204030204" pitchFamily="34" charset="0"/>
                        </a:rPr>
                        <a:t>71.2)</a:t>
                      </a:r>
                      <a:r>
                        <a:rPr lang="en-US" sz="1600" baseline="0" dirty="0">
                          <a:solidFill>
                            <a:schemeClr val="bg1"/>
                          </a:solidFill>
                          <a:effectLst/>
                          <a:latin typeface="Calibri" panose="020F0502020204030204" pitchFamily="34" charset="0"/>
                          <a:cs typeface="Calibri" panose="020F0502020204030204" pitchFamily="34" charset="0"/>
                        </a:rPr>
                        <a:t>*</a:t>
                      </a:r>
                    </a:p>
                  </a:txBody>
                  <a:tcPr anchor="ctr">
                    <a:lnL w="12700" cmpd="sng">
                      <a:noFill/>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80868509"/>
                  </a:ext>
                </a:extLst>
              </a:tr>
              <a:tr h="253984">
                <a:tc>
                  <a:txBody>
                    <a:bodyPr/>
                    <a:lstStyle/>
                    <a:p>
                      <a:pPr marL="95250" marR="0">
                        <a:spcBef>
                          <a:spcPts val="0"/>
                        </a:spcBef>
                        <a:spcAft>
                          <a:spcPts val="0"/>
                        </a:spcAft>
                      </a:pPr>
                      <a:r>
                        <a:rPr lang="en-US" sz="1600" b="1" dirty="0">
                          <a:solidFill>
                            <a:schemeClr val="bg1"/>
                          </a:solidFill>
                          <a:effectLst/>
                          <a:latin typeface="Calibri" panose="020F0502020204030204" pitchFamily="34" charset="0"/>
                          <a:cs typeface="Calibri" panose="020F0502020204030204" pitchFamily="34" charset="0"/>
                        </a:rPr>
                        <a:t>Best overall response n (%)</a:t>
                      </a:r>
                    </a:p>
                  </a:txBody>
                  <a:tcPr anchor="ctr">
                    <a:lnL w="12700" cmpd="sng">
                      <a:noFill/>
                    </a:lnL>
                    <a:lnR w="12700" cmpd="sng">
                      <a:noFill/>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95250" marR="0" algn="ctr">
                        <a:spcBef>
                          <a:spcPts val="0"/>
                        </a:spcBef>
                        <a:spcAft>
                          <a:spcPts val="0"/>
                        </a:spcAft>
                      </a:pPr>
                      <a:endParaRPr lang="en-US" sz="1600" dirty="0">
                        <a:solidFill>
                          <a:schemeClr val="bg1"/>
                        </a:solidFill>
                        <a:effectLst/>
                        <a:latin typeface="Calibri" panose="020F0502020204030204" pitchFamily="34" charset="0"/>
                        <a:cs typeface="Calibri" panose="020F0502020204030204" pitchFamily="34" charset="0"/>
                      </a:endParaRPr>
                    </a:p>
                  </a:txBody>
                  <a:tcPr anchor="ctr">
                    <a:lnL w="12700" cmpd="sng">
                      <a:noFill/>
                    </a:lnL>
                    <a:lnR w="12700" cmpd="sng">
                      <a:noFill/>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72359684"/>
                  </a:ext>
                </a:extLst>
              </a:tr>
              <a:tr h="253984">
                <a:tc>
                  <a:txBody>
                    <a:bodyPr/>
                    <a:lstStyle/>
                    <a:p>
                      <a:pPr marL="407988" marR="0" indent="-171450">
                        <a:spcBef>
                          <a:spcPts val="0"/>
                        </a:spcBef>
                        <a:spcAft>
                          <a:spcPts val="0"/>
                        </a:spcAft>
                        <a:buFont typeface="Wingdings" panose="05000000000000000000" pitchFamily="2" charset="2"/>
                        <a:buChar char="§"/>
                        <a:tabLst/>
                      </a:pPr>
                      <a:r>
                        <a:rPr lang="en-US" sz="1600" dirty="0">
                          <a:solidFill>
                            <a:schemeClr val="bg1"/>
                          </a:solidFill>
                          <a:effectLst/>
                          <a:latin typeface="Calibri" panose="020F0502020204030204" pitchFamily="34" charset="0"/>
                          <a:cs typeface="Calibri" panose="020F0502020204030204" pitchFamily="34" charset="0"/>
                        </a:rPr>
                        <a:t>CR</a:t>
                      </a:r>
                      <a:endParaRPr lang="en-US" sz="1600" b="1" dirty="0">
                        <a:solidFill>
                          <a:schemeClr val="bg1"/>
                        </a:solidFill>
                        <a:effectLst/>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95250" marR="0" algn="ctr">
                        <a:spcBef>
                          <a:spcPts val="0"/>
                        </a:spcBef>
                        <a:spcAft>
                          <a:spcPts val="0"/>
                        </a:spcAft>
                      </a:pPr>
                      <a:r>
                        <a:rPr lang="en-US" sz="1600" dirty="0">
                          <a:solidFill>
                            <a:schemeClr val="bg1"/>
                          </a:solidFill>
                          <a:effectLst/>
                          <a:latin typeface="Calibri" panose="020F0502020204030204" pitchFamily="34" charset="0"/>
                          <a:cs typeface="Calibri" panose="020F0502020204030204" pitchFamily="34" charset="0"/>
                        </a:rPr>
                        <a:t>8 (16.3)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10471726"/>
                  </a:ext>
                </a:extLst>
              </a:tr>
              <a:tr h="253984">
                <a:tc>
                  <a:txBody>
                    <a:bodyPr/>
                    <a:lstStyle/>
                    <a:p>
                      <a:pPr marL="407988" marR="0" indent="-171450" algn="l" defTabSz="914400" rtl="0" eaLnBrk="1" latinLnBrk="0" hangingPunct="1">
                        <a:spcBef>
                          <a:spcPts val="0"/>
                        </a:spcBef>
                        <a:spcAft>
                          <a:spcPts val="0"/>
                        </a:spcAft>
                        <a:buFont typeface="Wingdings" panose="05000000000000000000" pitchFamily="2" charset="2"/>
                        <a:buChar char="§"/>
                        <a:tabLst/>
                      </a:pPr>
                      <a:r>
                        <a:rPr lang="en-US" sz="1600" kern="1200" dirty="0">
                          <a:solidFill>
                            <a:schemeClr val="bg1"/>
                          </a:solidFill>
                          <a:effectLst/>
                          <a:latin typeface="Calibri" panose="020F0502020204030204" pitchFamily="34" charset="0"/>
                          <a:ea typeface="+mn-ea"/>
                          <a:cs typeface="Calibri" panose="020F0502020204030204" pitchFamily="34" charset="0"/>
                        </a:rPr>
                        <a:t>PR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95250" marR="0" algn="ctr">
                        <a:spcBef>
                          <a:spcPts val="0"/>
                        </a:spcBef>
                        <a:spcAft>
                          <a:spcPts val="0"/>
                        </a:spcAft>
                      </a:pPr>
                      <a:r>
                        <a:rPr lang="en-US" sz="1600" dirty="0">
                          <a:solidFill>
                            <a:schemeClr val="bg1"/>
                          </a:solidFill>
                          <a:effectLst/>
                          <a:latin typeface="Calibri" panose="020F0502020204030204" pitchFamily="34" charset="0"/>
                          <a:cs typeface="Calibri" panose="020F0502020204030204" pitchFamily="34" charset="0"/>
                        </a:rPr>
                        <a:t>20 (40.8)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5648630"/>
                  </a:ext>
                </a:extLst>
              </a:tr>
              <a:tr h="253984">
                <a:tc>
                  <a:txBody>
                    <a:bodyPr/>
                    <a:lstStyle/>
                    <a:p>
                      <a:pPr marL="407988" marR="0" indent="-171450" algn="l" defTabSz="914400" rtl="0" eaLnBrk="1" latinLnBrk="0" hangingPunct="1">
                        <a:spcBef>
                          <a:spcPts val="0"/>
                        </a:spcBef>
                        <a:spcAft>
                          <a:spcPts val="0"/>
                        </a:spcAft>
                        <a:buFont typeface="Wingdings" panose="05000000000000000000" pitchFamily="2" charset="2"/>
                        <a:buChar char="§"/>
                        <a:tabLst/>
                      </a:pPr>
                      <a:r>
                        <a:rPr lang="en-US" sz="1600" kern="1200" dirty="0">
                          <a:solidFill>
                            <a:schemeClr val="bg1"/>
                          </a:solidFill>
                          <a:effectLst/>
                          <a:latin typeface="Calibri" panose="020F0502020204030204" pitchFamily="34" charset="0"/>
                          <a:ea typeface="+mn-ea"/>
                          <a:cs typeface="Calibri" panose="020F0502020204030204" pitchFamily="34" charset="0"/>
                        </a:rPr>
                        <a:t>SD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95250" marR="0" algn="ctr">
                        <a:spcBef>
                          <a:spcPts val="0"/>
                        </a:spcBef>
                        <a:spcAft>
                          <a:spcPts val="0"/>
                        </a:spcAft>
                      </a:pPr>
                      <a:r>
                        <a:rPr lang="en-US" sz="1600" dirty="0">
                          <a:solidFill>
                            <a:schemeClr val="bg1"/>
                          </a:solidFill>
                          <a:effectLst/>
                          <a:latin typeface="Calibri" panose="020F0502020204030204" pitchFamily="34" charset="0"/>
                          <a:cs typeface="Calibri" panose="020F0502020204030204" pitchFamily="34" charset="0"/>
                        </a:rPr>
                        <a:t>8 (16.3)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7032707"/>
                  </a:ext>
                </a:extLst>
              </a:tr>
              <a:tr h="253984">
                <a:tc>
                  <a:txBody>
                    <a:bodyPr/>
                    <a:lstStyle/>
                    <a:p>
                      <a:pPr marL="407988" marR="0" indent="-171450" algn="l" defTabSz="914400" rtl="0" eaLnBrk="1" latinLnBrk="0" hangingPunct="1">
                        <a:spcBef>
                          <a:spcPts val="0"/>
                        </a:spcBef>
                        <a:spcAft>
                          <a:spcPts val="0"/>
                        </a:spcAft>
                        <a:buFont typeface="Wingdings" panose="05000000000000000000" pitchFamily="2" charset="2"/>
                        <a:buChar char="§"/>
                        <a:tabLst/>
                      </a:pPr>
                      <a:r>
                        <a:rPr lang="en-US" sz="1600" kern="1200" dirty="0">
                          <a:solidFill>
                            <a:schemeClr val="bg1"/>
                          </a:solidFill>
                          <a:effectLst/>
                          <a:latin typeface="Calibri" panose="020F0502020204030204" pitchFamily="34" charset="0"/>
                          <a:ea typeface="+mn-ea"/>
                          <a:cs typeface="Calibri" panose="020F0502020204030204" pitchFamily="34" charset="0"/>
                        </a:rPr>
                        <a:t>PD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95250" marR="0" algn="ctr">
                        <a:spcBef>
                          <a:spcPts val="0"/>
                        </a:spcBef>
                        <a:spcAft>
                          <a:spcPts val="0"/>
                        </a:spcAft>
                      </a:pPr>
                      <a:r>
                        <a:rPr lang="en-US" sz="1600" dirty="0">
                          <a:solidFill>
                            <a:schemeClr val="bg1"/>
                          </a:solidFill>
                          <a:effectLst/>
                          <a:latin typeface="Calibri" panose="020F0502020204030204" pitchFamily="34" charset="0"/>
                          <a:cs typeface="Calibri" panose="020F0502020204030204" pitchFamily="34" charset="0"/>
                        </a:rPr>
                        <a:t>11 (</a:t>
                      </a:r>
                      <a:r>
                        <a:rPr lang="en-US" sz="1600" kern="1200" dirty="0">
                          <a:solidFill>
                            <a:schemeClr val="bg1"/>
                          </a:solidFill>
                          <a:effectLst/>
                          <a:latin typeface="Calibri" panose="020F0502020204030204" pitchFamily="34" charset="0"/>
                          <a:ea typeface="+mn-ea"/>
                          <a:cs typeface="Calibri" panose="020F0502020204030204" pitchFamily="34" charset="0"/>
                        </a:rPr>
                        <a:t>22.4</a:t>
                      </a:r>
                      <a:r>
                        <a:rPr lang="en-US" sz="1600" dirty="0">
                          <a:solidFill>
                            <a:schemeClr val="bg1"/>
                          </a:solidFill>
                          <a:effectLst/>
                          <a:latin typeface="Calibri" panose="020F0502020204030204" pitchFamily="34" charset="0"/>
                          <a:cs typeface="Calibri" panose="020F0502020204030204"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91111052"/>
                  </a:ext>
                </a:extLst>
              </a:tr>
              <a:tr h="2770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Median PFS, mo (95% Cl) </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25.7 (4.9-NR) </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60857273"/>
                  </a:ext>
                </a:extLst>
              </a:tr>
              <a:tr h="2770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Median OS, mo (95% Cl) </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NR (27.2-NR) </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98492637"/>
                  </a:ext>
                </a:extLst>
              </a:tr>
              <a:tr h="2770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Median DoR, mo (range)</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NR (2.9-27.0+) </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68402865"/>
                  </a:ext>
                </a:extLst>
              </a:tr>
            </a:tbl>
          </a:graphicData>
        </a:graphic>
      </p:graphicFrame>
      <p:sp>
        <p:nvSpPr>
          <p:cNvPr id="23" name="TextBox 22">
            <a:extLst>
              <a:ext uri="{FF2B5EF4-FFF2-40B4-BE49-F238E27FC236}">
                <a16:creationId xmlns:a16="http://schemas.microsoft.com/office/drawing/2014/main" id="{B2F08A4C-778E-4A61-84CA-CA1AB8CAEE28}"/>
              </a:ext>
            </a:extLst>
          </p:cNvPr>
          <p:cNvSpPr txBox="1"/>
          <p:nvPr/>
        </p:nvSpPr>
        <p:spPr bwMode="auto">
          <a:xfrm>
            <a:off x="616267" y="5990153"/>
            <a:ext cx="54097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*ORR 45.5% in cohort D (n = 11) and 60.5% in cohort K (n = 38).</a:t>
            </a:r>
          </a:p>
        </p:txBody>
      </p:sp>
      <p:sp>
        <p:nvSpPr>
          <p:cNvPr id="24" name="Text Box 11">
            <a:extLst>
              <a:ext uri="{FF2B5EF4-FFF2-40B4-BE49-F238E27FC236}">
                <a16:creationId xmlns:a16="http://schemas.microsoft.com/office/drawing/2014/main" id="{B274CABC-712B-433C-87AD-17D73CC71A88}"/>
              </a:ext>
            </a:extLst>
          </p:cNvPr>
          <p:cNvSpPr txBox="1">
            <a:spLocks noChangeArrowheads="1"/>
          </p:cNvSpPr>
          <p:nvPr/>
        </p:nvSpPr>
        <p:spPr bwMode="auto">
          <a:xfrm>
            <a:off x="398941" y="6372876"/>
            <a:ext cx="87848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 </a:t>
            </a:r>
            <a:r>
              <a:rPr kumimoji="0" lang="es-E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O’Malley. ESMO 2019. Abstr 3394</a:t>
            </a: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 Marabelle. JCO. 2020;38:1. Pembrolizumab PI. </a:t>
            </a:r>
          </a:p>
        </p:txBody>
      </p:sp>
      <p:sp>
        <p:nvSpPr>
          <p:cNvPr id="25" name="TextBox 24">
            <a:extLst>
              <a:ext uri="{FF2B5EF4-FFF2-40B4-BE49-F238E27FC236}">
                <a16:creationId xmlns:a16="http://schemas.microsoft.com/office/drawing/2014/main" id="{5A22EB13-C0A4-46BF-8D79-40A94A33F8B3}"/>
              </a:ext>
            </a:extLst>
          </p:cNvPr>
          <p:cNvSpPr txBox="1"/>
          <p:nvPr/>
        </p:nvSpPr>
        <p:spPr>
          <a:xfrm>
            <a:off x="6427579" y="2190001"/>
            <a:ext cx="5066626" cy="1021556"/>
          </a:xfrm>
          <a:prstGeom prst="roundRect">
            <a:avLst/>
          </a:prstGeom>
          <a:noFill/>
          <a:ln w="38100">
            <a:solidFill>
              <a:schemeClr val="accent3"/>
            </a:solidFill>
          </a:ln>
        </p:spPr>
        <p:txBody>
          <a:bodyPr wrap="square" rtlCol="0">
            <a:spAutoFit/>
          </a:bodyPr>
          <a:lstStyle/>
          <a:p>
            <a:pPr algn="ctr" eaLnBrk="1" fontAlgn="auto" hangingPunct="1">
              <a:spcBef>
                <a:spcPts val="0"/>
              </a:spcBef>
              <a:spcAft>
                <a:spcPts val="0"/>
              </a:spcAft>
            </a:pPr>
            <a:r>
              <a:rPr lang="en-US" dirty="0">
                <a:solidFill>
                  <a:prstClr val="black"/>
                </a:solidFill>
                <a:latin typeface="Calibri"/>
                <a:cs typeface="+mn-cs"/>
              </a:rPr>
              <a:t>FDA Approval May 2017</a:t>
            </a:r>
            <a:r>
              <a:rPr lang="en-US" b="0" dirty="0">
                <a:solidFill>
                  <a:prstClr val="black"/>
                </a:solidFill>
                <a:latin typeface="Calibri"/>
                <a:cs typeface="+mn-cs"/>
              </a:rPr>
              <a:t> </a:t>
            </a:r>
            <a:br>
              <a:rPr lang="en-US" b="0" dirty="0">
                <a:solidFill>
                  <a:prstClr val="black"/>
                </a:solidFill>
                <a:latin typeface="Calibri"/>
                <a:cs typeface="+mn-cs"/>
              </a:rPr>
            </a:br>
            <a:r>
              <a:rPr lang="en-US" b="0" dirty="0">
                <a:solidFill>
                  <a:prstClr val="black"/>
                </a:solidFill>
                <a:latin typeface="Calibri"/>
                <a:cs typeface="+mn-cs"/>
              </a:rPr>
              <a:t>First FDA approval based on a biomarker </a:t>
            </a:r>
            <a:br>
              <a:rPr lang="en-US" b="0" dirty="0">
                <a:solidFill>
                  <a:prstClr val="black"/>
                </a:solidFill>
                <a:latin typeface="Calibri"/>
                <a:cs typeface="+mn-cs"/>
              </a:rPr>
            </a:br>
            <a:r>
              <a:rPr lang="en-US" b="0" dirty="0">
                <a:solidFill>
                  <a:prstClr val="black"/>
                </a:solidFill>
                <a:latin typeface="Calibri"/>
                <a:cs typeface="+mn-cs"/>
              </a:rPr>
              <a:t>regardless of tumor type </a:t>
            </a:r>
          </a:p>
        </p:txBody>
      </p:sp>
      <p:sp>
        <p:nvSpPr>
          <p:cNvPr id="26" name="Rounded Rectangle 11">
            <a:extLst>
              <a:ext uri="{FF2B5EF4-FFF2-40B4-BE49-F238E27FC236}">
                <a16:creationId xmlns:a16="http://schemas.microsoft.com/office/drawing/2014/main" id="{DACF042A-1E9D-448D-87BE-6463A62895FC}"/>
              </a:ext>
            </a:extLst>
          </p:cNvPr>
          <p:cNvSpPr/>
          <p:nvPr/>
        </p:nvSpPr>
        <p:spPr>
          <a:xfrm>
            <a:off x="6415762" y="3787576"/>
            <a:ext cx="5090438" cy="1889973"/>
          </a:xfrm>
          <a:prstGeom prst="roundRect">
            <a:avLst>
              <a:gd name="adj" fmla="val 43952"/>
            </a:avLst>
          </a:prstGeom>
          <a:solidFill>
            <a:schemeClr val="accent2">
              <a:lumMod val="40000"/>
              <a:lumOff val="60000"/>
            </a:schemeClr>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r>
              <a:rPr lang="en-US" b="0" dirty="0">
                <a:solidFill>
                  <a:prstClr val="black"/>
                </a:solidFill>
                <a:latin typeface="Calibri"/>
              </a:rPr>
              <a:t>Ongoing phase III NRG-GY018 trial </a:t>
            </a:r>
            <a:br>
              <a:rPr lang="en-US" b="0" dirty="0">
                <a:solidFill>
                  <a:prstClr val="black"/>
                </a:solidFill>
                <a:latin typeface="Calibri"/>
              </a:rPr>
            </a:br>
            <a:r>
              <a:rPr lang="en-US" b="0" dirty="0">
                <a:solidFill>
                  <a:prstClr val="black"/>
                </a:solidFill>
                <a:latin typeface="Calibri"/>
              </a:rPr>
              <a:t>is directly comparing carboplatin + paclitaxel with placebo or pembrolizumab in patients with recurrent or primary advanced EC (estimated N = 810); primary endpoint: PFS </a:t>
            </a:r>
            <a:br>
              <a:rPr lang="en-US" b="0" dirty="0">
                <a:solidFill>
                  <a:prstClr val="black"/>
                </a:solidFill>
                <a:latin typeface="Calibri"/>
              </a:rPr>
            </a:br>
            <a:r>
              <a:rPr lang="en-US" b="0" dirty="0">
                <a:solidFill>
                  <a:prstClr val="black"/>
                </a:solidFill>
                <a:latin typeface="Calibri"/>
              </a:rPr>
              <a:t>(NCT03914612)</a:t>
            </a:r>
            <a:endParaRPr lang="en-US" b="0" baseline="30000" dirty="0">
              <a:solidFill>
                <a:prstClr val="black"/>
              </a:solidFill>
              <a:latin typeface="Calibri"/>
            </a:endParaRPr>
          </a:p>
        </p:txBody>
      </p:sp>
      <p:sp>
        <p:nvSpPr>
          <p:cNvPr id="27" name="Rectangle 26">
            <a:extLst>
              <a:ext uri="{FF2B5EF4-FFF2-40B4-BE49-F238E27FC236}">
                <a16:creationId xmlns:a16="http://schemas.microsoft.com/office/drawing/2014/main" id="{F7B829B6-7567-4BE1-8ECE-B9DE40B2AF63}"/>
              </a:ext>
            </a:extLst>
          </p:cNvPr>
          <p:cNvSpPr/>
          <p:nvPr/>
        </p:nvSpPr>
        <p:spPr bwMode="auto">
          <a:xfrm>
            <a:off x="723679" y="2765386"/>
            <a:ext cx="5405181" cy="348231"/>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 name="Rectangle 27">
            <a:extLst>
              <a:ext uri="{FF2B5EF4-FFF2-40B4-BE49-F238E27FC236}">
                <a16:creationId xmlns:a16="http://schemas.microsoft.com/office/drawing/2014/main" id="{8100385A-C2E4-415B-B1F4-297E3E535625}"/>
              </a:ext>
            </a:extLst>
          </p:cNvPr>
          <p:cNvSpPr/>
          <p:nvPr/>
        </p:nvSpPr>
        <p:spPr bwMode="auto">
          <a:xfrm>
            <a:off x="707142" y="5557700"/>
            <a:ext cx="5405181" cy="348231"/>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4" name="Group 13">
            <a:extLst>
              <a:ext uri="{FF2B5EF4-FFF2-40B4-BE49-F238E27FC236}">
                <a16:creationId xmlns:a16="http://schemas.microsoft.com/office/drawing/2014/main" id="{0D81AA6D-9138-41DF-AFF2-8EAFEF3BA954}"/>
              </a:ext>
            </a:extLst>
          </p:cNvPr>
          <p:cNvGrpSpPr/>
          <p:nvPr/>
        </p:nvGrpSpPr>
        <p:grpSpPr>
          <a:xfrm>
            <a:off x="9392911" y="6207927"/>
            <a:ext cx="2488502" cy="454909"/>
            <a:chOff x="9392911" y="6207927"/>
            <a:chExt cx="2488502" cy="454909"/>
          </a:xfrm>
        </p:grpSpPr>
        <p:pic>
          <p:nvPicPr>
            <p:cNvPr id="15" name="Picture 14" descr="A picture containing text, ax, wheel&#10;&#10;Description automatically generated">
              <a:extLst>
                <a:ext uri="{FF2B5EF4-FFF2-40B4-BE49-F238E27FC236}">
                  <a16:creationId xmlns:a16="http://schemas.microsoft.com/office/drawing/2014/main" id="{8C778CFD-06DE-473D-BA5A-AD4CDF3D28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6" name="Rectangle 8">
              <a:extLst>
                <a:ext uri="{FF2B5EF4-FFF2-40B4-BE49-F238E27FC236}">
                  <a16:creationId xmlns:a16="http://schemas.microsoft.com/office/drawing/2014/main" id="{74F84F64-E57E-41A8-BD50-E50114FAC6C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384258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72366-04C3-4E5A-9EE9-1D935C89EE8F}"/>
              </a:ext>
            </a:extLst>
          </p:cNvPr>
          <p:cNvSpPr>
            <a:spLocks noGrp="1"/>
          </p:cNvSpPr>
          <p:nvPr>
            <p:ph type="title"/>
          </p:nvPr>
        </p:nvSpPr>
        <p:spPr/>
        <p:txBody>
          <a:bodyPr/>
          <a:lstStyle/>
          <a:p>
            <a:r>
              <a:rPr lang="en-US" dirty="0"/>
              <a:t>Phase I GARNET: Updated Efficacy Results </a:t>
            </a:r>
            <a:br>
              <a:rPr lang="en-US" dirty="0"/>
            </a:br>
            <a:r>
              <a:rPr lang="en-US" dirty="0"/>
              <a:t>for Dostarlimab in dMMR EC</a:t>
            </a:r>
          </a:p>
        </p:txBody>
      </p:sp>
      <p:sp>
        <p:nvSpPr>
          <p:cNvPr id="7" name="Text Box 11">
            <a:extLst>
              <a:ext uri="{FF2B5EF4-FFF2-40B4-BE49-F238E27FC236}">
                <a16:creationId xmlns:a16="http://schemas.microsoft.com/office/drawing/2014/main" id="{0AF3305B-8C58-4027-B775-F80F95910472}"/>
              </a:ext>
            </a:extLst>
          </p:cNvPr>
          <p:cNvSpPr txBox="1">
            <a:spLocks noChangeArrowheads="1"/>
          </p:cNvSpPr>
          <p:nvPr/>
        </p:nvSpPr>
        <p:spPr bwMode="auto">
          <a:xfrm>
            <a:off x="414339" y="6364958"/>
            <a:ext cx="89752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Berton. ASCO 2021. Abstr 2564. NCT02715284. Dostarlimab PI.</a:t>
            </a:r>
          </a:p>
        </p:txBody>
      </p:sp>
      <p:sp>
        <p:nvSpPr>
          <p:cNvPr id="10" name="Rounded Rectangle 11">
            <a:extLst>
              <a:ext uri="{FF2B5EF4-FFF2-40B4-BE49-F238E27FC236}">
                <a16:creationId xmlns:a16="http://schemas.microsoft.com/office/drawing/2014/main" id="{2F471670-9F46-4498-8D22-4D2375E3E590}"/>
              </a:ext>
            </a:extLst>
          </p:cNvPr>
          <p:cNvSpPr/>
          <p:nvPr/>
        </p:nvSpPr>
        <p:spPr>
          <a:xfrm>
            <a:off x="6660376" y="3808529"/>
            <a:ext cx="4822012" cy="1889973"/>
          </a:xfrm>
          <a:prstGeom prst="roundRect">
            <a:avLst>
              <a:gd name="adj" fmla="val 34151"/>
            </a:avLst>
          </a:prstGeom>
          <a:solidFill>
            <a:schemeClr val="accent2">
              <a:lumMod val="40000"/>
              <a:lumOff val="60000"/>
            </a:schemeClr>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r>
              <a:rPr lang="en-US" b="0" dirty="0">
                <a:solidFill>
                  <a:prstClr val="black"/>
                </a:solidFill>
                <a:latin typeface="Calibri"/>
              </a:rPr>
              <a:t>Ongoing phase III RUBY trial is directly </a:t>
            </a:r>
            <a:br>
              <a:rPr lang="en-US" b="0" dirty="0">
                <a:solidFill>
                  <a:prstClr val="black"/>
                </a:solidFill>
                <a:latin typeface="Calibri"/>
              </a:rPr>
            </a:br>
            <a:r>
              <a:rPr lang="en-US" b="0" dirty="0">
                <a:solidFill>
                  <a:prstClr val="black"/>
                </a:solidFill>
                <a:latin typeface="Calibri"/>
              </a:rPr>
              <a:t>comparing carboplatin + paclitaxel with </a:t>
            </a:r>
            <a:br>
              <a:rPr lang="en-US" b="0" dirty="0">
                <a:solidFill>
                  <a:prstClr val="black"/>
                </a:solidFill>
                <a:latin typeface="Calibri"/>
              </a:rPr>
            </a:br>
            <a:r>
              <a:rPr lang="en-US" b="0" dirty="0">
                <a:solidFill>
                  <a:prstClr val="black"/>
                </a:solidFill>
                <a:latin typeface="Calibri"/>
              </a:rPr>
              <a:t>placebo or dostarlimab in patients with recurrent or primary advanced EC; </a:t>
            </a:r>
            <a:br>
              <a:rPr lang="en-US" b="0" dirty="0">
                <a:solidFill>
                  <a:prstClr val="black"/>
                </a:solidFill>
                <a:latin typeface="Calibri"/>
              </a:rPr>
            </a:br>
            <a:r>
              <a:rPr lang="en-US" b="0" dirty="0">
                <a:solidFill>
                  <a:prstClr val="black"/>
                </a:solidFill>
                <a:latin typeface="Calibri"/>
              </a:rPr>
              <a:t>primary endpoint: PFS</a:t>
            </a:r>
          </a:p>
          <a:p>
            <a:pPr algn="ctr" eaLnBrk="1" fontAlgn="auto" hangingPunct="1">
              <a:spcBef>
                <a:spcPts val="0"/>
              </a:spcBef>
              <a:spcAft>
                <a:spcPts val="0"/>
              </a:spcAft>
            </a:pPr>
            <a:r>
              <a:rPr lang="en-US" b="0" dirty="0">
                <a:solidFill>
                  <a:prstClr val="black"/>
                </a:solidFill>
                <a:latin typeface="Calibri"/>
              </a:rPr>
              <a:t>(NCT03981796)</a:t>
            </a:r>
          </a:p>
        </p:txBody>
      </p:sp>
      <p:sp>
        <p:nvSpPr>
          <p:cNvPr id="11" name="Content Placeholder 5">
            <a:extLst>
              <a:ext uri="{FF2B5EF4-FFF2-40B4-BE49-F238E27FC236}">
                <a16:creationId xmlns:a16="http://schemas.microsoft.com/office/drawing/2014/main" id="{06F2280B-9091-4B96-86EE-9FCF6E9AD8DC}"/>
              </a:ext>
            </a:extLst>
          </p:cNvPr>
          <p:cNvSpPr txBox="1">
            <a:spLocks/>
          </p:cNvSpPr>
          <p:nvPr/>
        </p:nvSpPr>
        <p:spPr>
          <a:xfrm>
            <a:off x="604681" y="1504950"/>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Multicenter, open-label, single-arm phase I study (N = 740)</a:t>
            </a:r>
          </a:p>
          <a:p>
            <a:endParaRPr lang="en-US" sz="2000" b="0" kern="0" dirty="0"/>
          </a:p>
        </p:txBody>
      </p:sp>
      <p:sp>
        <p:nvSpPr>
          <p:cNvPr id="12" name="TextBox 11">
            <a:extLst>
              <a:ext uri="{FF2B5EF4-FFF2-40B4-BE49-F238E27FC236}">
                <a16:creationId xmlns:a16="http://schemas.microsoft.com/office/drawing/2014/main" id="{3F6C7DD9-7ACD-470B-B950-ACC5B9AB0402}"/>
              </a:ext>
            </a:extLst>
          </p:cNvPr>
          <p:cNvSpPr txBox="1"/>
          <p:nvPr/>
        </p:nvSpPr>
        <p:spPr>
          <a:xfrm>
            <a:off x="621414" y="5832455"/>
            <a:ext cx="10924314" cy="461665"/>
          </a:xfrm>
          <a:prstGeom prst="rect">
            <a:avLst/>
          </a:prstGeom>
          <a:noFill/>
        </p:spPr>
        <p:txBody>
          <a:bodyPr wrap="square" rtlCol="0">
            <a:spAutoFit/>
          </a:bodyPr>
          <a:lstStyle/>
          <a:p>
            <a:pPr defTabSz="806455" eaLnBrk="0" fontAlgn="base" hangingPunct="0">
              <a:spcBef>
                <a:spcPct val="0"/>
              </a:spcBef>
              <a:spcAft>
                <a:spcPct val="0"/>
              </a:spcAft>
            </a:pPr>
            <a:r>
              <a:rPr lang="en-US" sz="1200" b="0" dirty="0">
                <a:solidFill>
                  <a:schemeClr val="bg1"/>
                </a:solidFill>
                <a:latin typeface="Calibri" panose="020F0502020204030204" pitchFamily="34" charset="0"/>
                <a:ea typeface="Arial Unicode MS" panose="020B0604020202020204" pitchFamily="34" charset="-128"/>
                <a:cs typeface="Calibri" panose="020F0502020204030204" pitchFamily="34" charset="0"/>
              </a:rPr>
              <a:t>*Median follow-up time is a post hoc analysis of time since initial response; data cutoff date: March 1, 2020, with update on DoR and safety in November 2020. </a:t>
            </a:r>
            <a:br>
              <a:rPr lang="en-US" sz="1200" b="0" dirty="0">
                <a:solidFill>
                  <a:schemeClr val="bg1"/>
                </a:solidFill>
                <a:latin typeface="Calibri" panose="020F0502020204030204" pitchFamily="34" charset="0"/>
                <a:ea typeface="Arial Unicode MS" panose="020B0604020202020204" pitchFamily="34" charset="-128"/>
                <a:cs typeface="Calibri" panose="020F0502020204030204" pitchFamily="34" charset="0"/>
              </a:rPr>
            </a:br>
            <a:r>
              <a:rPr lang="en-US" sz="1200" b="0" baseline="30000" dirty="0">
                <a:solidFill>
                  <a:schemeClr val="bg1"/>
                </a:solidFill>
                <a:latin typeface="Calibri" panose="020F0502020204030204" pitchFamily="34" charset="0"/>
                <a:ea typeface="Arial Unicode MS" panose="020B0604020202020204" pitchFamily="34" charset="-128"/>
                <a:cs typeface="Calibri" panose="020F0502020204030204" pitchFamily="34" charset="0"/>
              </a:rPr>
              <a:t>†</a:t>
            </a:r>
            <a:r>
              <a:rPr lang="en-US" sz="1200" b="0" dirty="0">
                <a:solidFill>
                  <a:schemeClr val="bg1"/>
                </a:solidFill>
                <a:latin typeface="Calibri" panose="020F0502020204030204" pitchFamily="34" charset="0"/>
                <a:ea typeface="Arial Unicode MS" panose="020B0604020202020204" pitchFamily="34" charset="-128"/>
                <a:cs typeface="Calibri" panose="020F0502020204030204" pitchFamily="34" charset="0"/>
              </a:rPr>
              <a:t>Responses required confirmation at a subsequent follow-up scan; SD had to be observed at ≥12 wk to qualify as SD. </a:t>
            </a:r>
            <a:r>
              <a:rPr lang="en-US" sz="1200" b="0" baseline="30000" dirty="0">
                <a:solidFill>
                  <a:schemeClr val="bg1"/>
                </a:solidFill>
                <a:latin typeface="Calibri" panose="020F0502020204030204" pitchFamily="34" charset="0"/>
                <a:ea typeface="Arial Unicode MS" panose="020B0604020202020204" pitchFamily="34" charset="-128"/>
                <a:cs typeface="Calibri" panose="020F0502020204030204" pitchFamily="34" charset="0"/>
              </a:rPr>
              <a:t>‡</a:t>
            </a:r>
            <a:r>
              <a:rPr lang="en-US" sz="1200" b="0" dirty="0">
                <a:solidFill>
                  <a:schemeClr val="bg1"/>
                </a:solidFill>
                <a:latin typeface="Calibri" panose="020F0502020204030204" pitchFamily="34" charset="0"/>
                <a:ea typeface="Arial Unicode MS" panose="020B0604020202020204" pitchFamily="34" charset="-128"/>
                <a:cs typeface="Calibri" panose="020F0502020204030204" pitchFamily="34" charset="0"/>
              </a:rPr>
              <a:t>Includes confirmed CR, PR, or SD at ≥12 wk. </a:t>
            </a:r>
            <a:endParaRPr lang="en-US" sz="1200" b="0" baseline="30000" dirty="0">
              <a:solidFill>
                <a:schemeClr val="bg1"/>
              </a:solidFill>
              <a:latin typeface="Calibri" panose="020F0502020204030204" pitchFamily="34" charset="0"/>
              <a:ea typeface="Arial Unicode MS" panose="020B0604020202020204" pitchFamily="34" charset="-128"/>
              <a:cs typeface="Calibri" panose="020F0502020204030204" pitchFamily="34" charset="0"/>
            </a:endParaRPr>
          </a:p>
        </p:txBody>
      </p:sp>
      <p:graphicFrame>
        <p:nvGraphicFramePr>
          <p:cNvPr id="13" name="Table 12">
            <a:extLst>
              <a:ext uri="{FF2B5EF4-FFF2-40B4-BE49-F238E27FC236}">
                <a16:creationId xmlns:a16="http://schemas.microsoft.com/office/drawing/2014/main" id="{4682434B-44CD-4DCC-8393-680EDF1D059F}"/>
              </a:ext>
            </a:extLst>
          </p:cNvPr>
          <p:cNvGraphicFramePr>
            <a:graphicFrameLocks noGrp="1"/>
          </p:cNvGraphicFramePr>
          <p:nvPr>
            <p:extLst>
              <p:ext uri="{D42A27DB-BD31-4B8C-83A1-F6EECF244321}">
                <p14:modId xmlns:p14="http://schemas.microsoft.com/office/powerpoint/2010/main" val="2766649491"/>
              </p:ext>
            </p:extLst>
          </p:nvPr>
        </p:nvGraphicFramePr>
        <p:xfrm>
          <a:off x="719138" y="1906790"/>
          <a:ext cx="5090438" cy="3791712"/>
        </p:xfrm>
        <a:graphic>
          <a:graphicData uri="http://schemas.openxmlformats.org/drawingml/2006/table">
            <a:tbl>
              <a:tblPr firstRow="1" bandRow="1">
                <a:tableStyleId>{5C22544A-7EE6-4342-B048-85BDC9FD1C3A}</a:tableStyleId>
              </a:tblPr>
              <a:tblGrid>
                <a:gridCol w="3281519">
                  <a:extLst>
                    <a:ext uri="{9D8B030D-6E8A-4147-A177-3AD203B41FA5}">
                      <a16:colId xmlns:a16="http://schemas.microsoft.com/office/drawing/2014/main" val="637811935"/>
                    </a:ext>
                  </a:extLst>
                </a:gridCol>
                <a:gridCol w="1808919">
                  <a:extLst>
                    <a:ext uri="{9D8B030D-6E8A-4147-A177-3AD203B41FA5}">
                      <a16:colId xmlns:a16="http://schemas.microsoft.com/office/drawing/2014/main" val="1258615700"/>
                    </a:ext>
                  </a:extLst>
                </a:gridCol>
              </a:tblGrid>
              <a:tr h="606830">
                <a:tc>
                  <a:txBody>
                    <a:bodyPr/>
                    <a:lstStyle/>
                    <a:p>
                      <a:pPr>
                        <a:lnSpc>
                          <a:spcPct val="95000"/>
                        </a:lnSpc>
                      </a:pPr>
                      <a:r>
                        <a:rPr lang="en-US" sz="1400" dirty="0">
                          <a:solidFill>
                            <a:schemeClr val="tx1"/>
                          </a:solidFill>
                          <a:latin typeface="Calibri" panose="020F0502020204030204" pitchFamily="34" charset="0"/>
                          <a:cs typeface="Calibri" panose="020F0502020204030204" pitchFamily="34" charset="0"/>
                        </a:rPr>
                        <a:t>Variable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5000"/>
                        </a:lnSpc>
                      </a:pPr>
                      <a:r>
                        <a:rPr lang="en-US" sz="1400" dirty="0">
                          <a:solidFill>
                            <a:schemeClr val="tx1"/>
                          </a:solidFill>
                          <a:latin typeface="Calibri" panose="020F0502020204030204" pitchFamily="34" charset="0"/>
                          <a:cs typeface="Calibri" panose="020F0502020204030204" pitchFamily="34" charset="0"/>
                        </a:rPr>
                        <a:t>Cohort A1</a:t>
                      </a:r>
                    </a:p>
                    <a:p>
                      <a:pPr algn="ctr">
                        <a:lnSpc>
                          <a:spcPct val="95000"/>
                        </a:lnSpc>
                      </a:pPr>
                      <a:r>
                        <a:rPr lang="en-US" sz="1400" dirty="0">
                          <a:solidFill>
                            <a:schemeClr val="tx1"/>
                          </a:solidFill>
                          <a:latin typeface="Calibri" panose="020F0502020204030204" pitchFamily="34" charset="0"/>
                          <a:cs typeface="Calibri" panose="020F0502020204030204" pitchFamily="34" charset="0"/>
                        </a:rPr>
                        <a:t>dMMR EC</a:t>
                      </a:r>
                    </a:p>
                    <a:p>
                      <a:pPr algn="ctr">
                        <a:lnSpc>
                          <a:spcPct val="95000"/>
                        </a:lnSpc>
                      </a:pPr>
                      <a:r>
                        <a:rPr lang="en-US" sz="1400" dirty="0">
                          <a:solidFill>
                            <a:schemeClr val="tx1"/>
                          </a:solidFill>
                          <a:latin typeface="Calibri" panose="020F0502020204030204" pitchFamily="34" charset="0"/>
                          <a:cs typeface="Calibri" panose="020F0502020204030204" pitchFamily="34" charset="0"/>
                        </a:rPr>
                        <a:t>(n = 103)</a:t>
                      </a:r>
                    </a:p>
                  </a:txBody>
                  <a:tcPr anchor="b">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5126964"/>
                  </a:ext>
                </a:extLst>
              </a:tr>
              <a:tr h="255159">
                <a:tc>
                  <a:txBody>
                    <a:bodyPr/>
                    <a:lstStyle/>
                    <a:p>
                      <a:pPr>
                        <a:lnSpc>
                          <a:spcPct val="95000"/>
                        </a:lnSpc>
                      </a:pPr>
                      <a:r>
                        <a:rPr lang="en-US" sz="1400" b="1">
                          <a:solidFill>
                            <a:schemeClr val="bg1"/>
                          </a:solidFill>
                          <a:latin typeface="Calibri" panose="020F0502020204030204" pitchFamily="34" charset="0"/>
                          <a:cs typeface="Calibri" panose="020F0502020204030204" pitchFamily="34" charset="0"/>
                        </a:rPr>
                        <a:t>Median follow-up time,* mo</a:t>
                      </a:r>
                      <a:endParaRPr lang="en-US" sz="1400" b="1"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400" b="1" dirty="0">
                          <a:solidFill>
                            <a:schemeClr val="bg1"/>
                          </a:solidFill>
                          <a:latin typeface="Calibri" panose="020F0502020204030204" pitchFamily="34" charset="0"/>
                          <a:cs typeface="Calibri" panose="020F0502020204030204" pitchFamily="34" charset="0"/>
                        </a:rPr>
                        <a:t>20.4</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17330487"/>
                  </a:ext>
                </a:extLst>
              </a:tr>
              <a:tr h="255159">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en-US" sz="1400" b="1" dirty="0">
                          <a:solidFill>
                            <a:schemeClr val="bg1"/>
                          </a:solidFill>
                          <a:latin typeface="Calibri" panose="020F0502020204030204" pitchFamily="34" charset="0"/>
                          <a:cs typeface="Calibri" panose="020F0502020204030204" pitchFamily="34" charset="0"/>
                        </a:rPr>
                        <a:t>Confirmed responses, 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46</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30213593"/>
                  </a:ext>
                </a:extLst>
              </a:tr>
              <a:tr h="1310170">
                <a:tc>
                  <a:txBody>
                    <a:bodyPr/>
                    <a:lstStyle/>
                    <a:p>
                      <a:pPr>
                        <a:lnSpc>
                          <a:spcPct val="95000"/>
                        </a:lnSpc>
                      </a:pPr>
                      <a:r>
                        <a:rPr lang="en-US" sz="1400" b="1" dirty="0">
                          <a:solidFill>
                            <a:schemeClr val="bg1"/>
                          </a:solidFill>
                          <a:latin typeface="Calibri" panose="020F0502020204030204" pitchFamily="34" charset="0"/>
                          <a:cs typeface="Calibri" panose="020F0502020204030204" pitchFamily="34" charset="0"/>
                        </a:rPr>
                        <a:t>Objective response</a:t>
                      </a:r>
                      <a:r>
                        <a:rPr lang="en-US" sz="1400" b="1" baseline="0" dirty="0">
                          <a:solidFill>
                            <a:schemeClr val="bg1"/>
                          </a:solidFill>
                          <a:latin typeface="Calibri" panose="020F0502020204030204" pitchFamily="34" charset="0"/>
                          <a:cs typeface="Calibri" panose="020F0502020204030204" pitchFamily="34" charset="0"/>
                        </a:rPr>
                        <a:t> rate,</a:t>
                      </a:r>
                      <a:r>
                        <a:rPr lang="en-US" sz="1400" b="1" baseline="30000" dirty="0">
                          <a:solidFill>
                            <a:schemeClr val="bg1"/>
                          </a:solidFill>
                          <a:latin typeface="Calibri" panose="020F0502020204030204" pitchFamily="34" charset="0"/>
                          <a:ea typeface="Arial Unicode MS" panose="020B0604020202020204" pitchFamily="34" charset="-128"/>
                          <a:cs typeface="Calibri" panose="020F0502020204030204" pitchFamily="34" charset="0"/>
                        </a:rPr>
                        <a:t>†</a:t>
                      </a:r>
                      <a:r>
                        <a:rPr lang="en-US" sz="1400" b="1" baseline="0" dirty="0">
                          <a:solidFill>
                            <a:schemeClr val="bg1"/>
                          </a:solidFill>
                          <a:latin typeface="Calibri" panose="020F0502020204030204" pitchFamily="34" charset="0"/>
                          <a:cs typeface="Calibri" panose="020F0502020204030204" pitchFamily="34" charset="0"/>
                        </a:rPr>
                        <a:t> % </a:t>
                      </a:r>
                      <a:br>
                        <a:rPr lang="en-US" sz="1400" b="1" baseline="0" dirty="0">
                          <a:solidFill>
                            <a:schemeClr val="bg1"/>
                          </a:solidFill>
                          <a:latin typeface="Calibri" panose="020F0502020204030204" pitchFamily="34" charset="0"/>
                          <a:cs typeface="Calibri" panose="020F0502020204030204" pitchFamily="34" charset="0"/>
                        </a:rPr>
                      </a:br>
                      <a:r>
                        <a:rPr lang="en-US" sz="1400" b="1" baseline="0" dirty="0">
                          <a:solidFill>
                            <a:schemeClr val="bg1"/>
                          </a:solidFill>
                          <a:latin typeface="Calibri" panose="020F0502020204030204" pitchFamily="34" charset="0"/>
                          <a:cs typeface="Calibri" panose="020F0502020204030204" pitchFamily="34" charset="0"/>
                        </a:rPr>
                        <a:t>(95% CI)</a:t>
                      </a:r>
                      <a:endParaRPr lang="en-US" sz="1400" b="1" dirty="0">
                        <a:solidFill>
                          <a:schemeClr val="bg1"/>
                        </a:solidFill>
                        <a:latin typeface="Calibri" panose="020F0502020204030204" pitchFamily="34" charset="0"/>
                        <a:cs typeface="Calibri" panose="020F0502020204030204" pitchFamily="34" charset="0"/>
                      </a:endParaRPr>
                    </a:p>
                    <a:p>
                      <a:pPr marL="182880">
                        <a:lnSpc>
                          <a:spcPct val="95000"/>
                        </a:lnSpc>
                      </a:pPr>
                      <a:r>
                        <a:rPr lang="en-US" sz="1400" b="0" baseline="0" dirty="0">
                          <a:solidFill>
                            <a:schemeClr val="bg1"/>
                          </a:solidFill>
                          <a:latin typeface="Calibri" panose="020F0502020204030204" pitchFamily="34" charset="0"/>
                          <a:cs typeface="Calibri" panose="020F0502020204030204" pitchFamily="34" charset="0"/>
                        </a:rPr>
                        <a:t>CR, n (%)</a:t>
                      </a:r>
                    </a:p>
                    <a:p>
                      <a:pPr marL="182880" algn="l" defTabSz="914400" rtl="0" eaLnBrk="1" latinLnBrk="0" hangingPunct="1">
                        <a:lnSpc>
                          <a:spcPct val="95000"/>
                        </a:lnSpc>
                      </a:pPr>
                      <a:r>
                        <a:rPr lang="en-US" sz="1400" b="0" kern="1200" baseline="0" dirty="0">
                          <a:solidFill>
                            <a:schemeClr val="bg1"/>
                          </a:solidFill>
                          <a:latin typeface="Calibri" panose="020F0502020204030204" pitchFamily="34" charset="0"/>
                          <a:ea typeface="+mn-ea"/>
                          <a:cs typeface="Calibri" panose="020F0502020204030204" pitchFamily="34" charset="0"/>
                        </a:rPr>
                        <a:t>PR, n (%)</a:t>
                      </a:r>
                    </a:p>
                    <a:p>
                      <a:pPr marL="182880" algn="l" defTabSz="914400" rtl="0" eaLnBrk="1" latinLnBrk="0" hangingPunct="1">
                        <a:lnSpc>
                          <a:spcPct val="95000"/>
                        </a:lnSpc>
                      </a:pPr>
                      <a:r>
                        <a:rPr lang="en-US" sz="1400" b="0" kern="1200" baseline="0" dirty="0">
                          <a:solidFill>
                            <a:schemeClr val="bg1"/>
                          </a:solidFill>
                          <a:latin typeface="Calibri" panose="020F0502020204030204" pitchFamily="34" charset="0"/>
                          <a:ea typeface="+mn-ea"/>
                          <a:cs typeface="Calibri" panose="020F0502020204030204" pitchFamily="34" charset="0"/>
                        </a:rPr>
                        <a:t>SD, n (%)</a:t>
                      </a:r>
                    </a:p>
                    <a:p>
                      <a:pPr marL="182880">
                        <a:lnSpc>
                          <a:spcPct val="95000"/>
                        </a:lnSpc>
                      </a:pPr>
                      <a:r>
                        <a:rPr lang="en-US" sz="1400" b="0" dirty="0">
                          <a:solidFill>
                            <a:schemeClr val="bg1"/>
                          </a:solidFill>
                          <a:latin typeface="Calibri" panose="020F0502020204030204" pitchFamily="34" charset="0"/>
                          <a:cs typeface="Calibri" panose="020F0502020204030204" pitchFamily="34" charset="0"/>
                        </a:rPr>
                        <a:t>PD, n (%)</a:t>
                      </a:r>
                    </a:p>
                    <a:p>
                      <a:pPr marL="182880">
                        <a:lnSpc>
                          <a:spcPct val="95000"/>
                        </a:lnSpc>
                      </a:pPr>
                      <a:r>
                        <a:rPr lang="en-US" sz="1400" b="0" dirty="0">
                          <a:solidFill>
                            <a:schemeClr val="bg1"/>
                          </a:solidFill>
                          <a:latin typeface="Calibri" panose="020F0502020204030204" pitchFamily="34" charset="0"/>
                          <a:cs typeface="Calibri" panose="020F0502020204030204" pitchFamily="34" charset="0"/>
                        </a:rPr>
                        <a:t>Not</a:t>
                      </a:r>
                      <a:r>
                        <a:rPr lang="en-US" sz="1400" b="0" baseline="0" dirty="0">
                          <a:solidFill>
                            <a:schemeClr val="bg1"/>
                          </a:solidFill>
                          <a:latin typeface="Calibri" panose="020F0502020204030204" pitchFamily="34" charset="0"/>
                          <a:cs typeface="Calibri" panose="020F0502020204030204" pitchFamily="34" charset="0"/>
                        </a:rPr>
                        <a:t> evaluable</a:t>
                      </a:r>
                      <a:r>
                        <a:rPr lang="en-US" sz="1400" b="0" dirty="0">
                          <a:solidFill>
                            <a:schemeClr val="bg1"/>
                          </a:solidFill>
                          <a:latin typeface="Calibri" panose="020F0502020204030204" pitchFamily="34" charset="0"/>
                          <a:cs typeface="Calibri" panose="020F0502020204030204" pitchFamily="34" charset="0"/>
                        </a:rPr>
                        <a:t>, n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400" dirty="0">
                          <a:solidFill>
                            <a:schemeClr val="bg1"/>
                          </a:solidFill>
                          <a:latin typeface="Calibri" panose="020F0502020204030204" pitchFamily="34" charset="0"/>
                          <a:cs typeface="Calibri" panose="020F0502020204030204" pitchFamily="34" charset="0"/>
                        </a:rPr>
                        <a:t>44.7</a:t>
                      </a:r>
                    </a:p>
                    <a:p>
                      <a:pPr algn="ctr">
                        <a:lnSpc>
                          <a:spcPct val="95000"/>
                        </a:lnSpc>
                      </a:pPr>
                      <a:r>
                        <a:rPr lang="en-US" sz="1400" dirty="0">
                          <a:solidFill>
                            <a:schemeClr val="bg1"/>
                          </a:solidFill>
                          <a:latin typeface="Calibri" panose="020F0502020204030204" pitchFamily="34" charset="0"/>
                          <a:cs typeface="Calibri" panose="020F0502020204030204" pitchFamily="34" charset="0"/>
                        </a:rPr>
                        <a:t>(34.9-54.8)</a:t>
                      </a:r>
                    </a:p>
                    <a:p>
                      <a:pPr algn="ctr">
                        <a:lnSpc>
                          <a:spcPct val="95000"/>
                        </a:lnSpc>
                      </a:pPr>
                      <a:r>
                        <a:rPr lang="en-US" sz="1400" dirty="0">
                          <a:solidFill>
                            <a:schemeClr val="bg1"/>
                          </a:solidFill>
                          <a:latin typeface="Calibri" panose="020F0502020204030204" pitchFamily="34" charset="0"/>
                          <a:cs typeface="Calibri" panose="020F0502020204030204" pitchFamily="34" charset="0"/>
                        </a:rPr>
                        <a:t>11 (10.7)</a:t>
                      </a:r>
                    </a:p>
                    <a:p>
                      <a:pPr algn="ctr">
                        <a:lnSpc>
                          <a:spcPct val="95000"/>
                        </a:lnSpc>
                      </a:pPr>
                      <a:r>
                        <a:rPr lang="en-US" sz="1400" dirty="0">
                          <a:solidFill>
                            <a:schemeClr val="bg1"/>
                          </a:solidFill>
                          <a:latin typeface="Calibri" panose="020F0502020204030204" pitchFamily="34" charset="0"/>
                          <a:cs typeface="Calibri" panose="020F0502020204030204" pitchFamily="34" charset="0"/>
                        </a:rPr>
                        <a:t>35 (34.0)</a:t>
                      </a:r>
                    </a:p>
                    <a:p>
                      <a:pPr algn="ctr">
                        <a:lnSpc>
                          <a:spcPct val="95000"/>
                        </a:lnSpc>
                      </a:pPr>
                      <a:r>
                        <a:rPr lang="en-US" sz="1400" dirty="0">
                          <a:solidFill>
                            <a:schemeClr val="bg1"/>
                          </a:solidFill>
                          <a:latin typeface="Calibri" panose="020F0502020204030204" pitchFamily="34" charset="0"/>
                          <a:cs typeface="Calibri" panose="020F0502020204030204" pitchFamily="34" charset="0"/>
                        </a:rPr>
                        <a:t>13 (12.6)</a:t>
                      </a:r>
                    </a:p>
                    <a:p>
                      <a:pPr algn="ctr">
                        <a:lnSpc>
                          <a:spcPct val="95000"/>
                        </a:lnSpc>
                      </a:pPr>
                      <a:r>
                        <a:rPr lang="en-US" sz="1400" dirty="0">
                          <a:solidFill>
                            <a:schemeClr val="bg1"/>
                          </a:solidFill>
                          <a:latin typeface="Calibri" panose="020F0502020204030204" pitchFamily="34" charset="0"/>
                          <a:cs typeface="Calibri" panose="020F0502020204030204" pitchFamily="34" charset="0"/>
                        </a:rPr>
                        <a:t>39 (37.9)</a:t>
                      </a:r>
                    </a:p>
                    <a:p>
                      <a:pPr algn="ctr">
                        <a:lnSpc>
                          <a:spcPct val="95000"/>
                        </a:lnSpc>
                      </a:pPr>
                      <a:r>
                        <a:rPr lang="en-US" sz="1400" dirty="0">
                          <a:solidFill>
                            <a:schemeClr val="bg1"/>
                          </a:solidFill>
                          <a:latin typeface="Calibri" panose="020F0502020204030204" pitchFamily="34" charset="0"/>
                          <a:cs typeface="Calibri" panose="020F0502020204030204" pitchFamily="34" charset="0"/>
                        </a:rPr>
                        <a:t>5 (4.9)</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93539183"/>
                  </a:ext>
                </a:extLst>
              </a:tr>
              <a:tr h="430994">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en-US" sz="1400" b="1" dirty="0">
                          <a:solidFill>
                            <a:schemeClr val="bg1"/>
                          </a:solidFill>
                          <a:latin typeface="Calibri" panose="020F0502020204030204" pitchFamily="34" charset="0"/>
                          <a:cs typeface="Calibri" panose="020F0502020204030204" pitchFamily="34" charset="0"/>
                        </a:rPr>
                        <a:t>Disease control rate,</a:t>
                      </a:r>
                      <a:r>
                        <a:rPr lang="en-US" sz="1400" b="1" baseline="30000" dirty="0">
                          <a:solidFill>
                            <a:schemeClr val="bg1"/>
                          </a:solidFill>
                          <a:latin typeface="Calibri" panose="020F0502020204030204" pitchFamily="34" charset="0"/>
                          <a:cs typeface="Calibri" panose="020F0502020204030204" pitchFamily="34" charset="0"/>
                        </a:rPr>
                        <a:t>‡</a:t>
                      </a:r>
                      <a:r>
                        <a:rPr lang="en-US" sz="1400" b="1" dirty="0">
                          <a:solidFill>
                            <a:schemeClr val="bg1"/>
                          </a:solidFill>
                          <a:latin typeface="Calibri" panose="020F0502020204030204" pitchFamily="34" charset="0"/>
                          <a:cs typeface="Calibri" panose="020F0502020204030204" pitchFamily="34" charset="0"/>
                        </a:rPr>
                        <a:t> </a:t>
                      </a:r>
                      <a:r>
                        <a:rPr lang="en-US" sz="1400" b="1" baseline="0" dirty="0">
                          <a:solidFill>
                            <a:schemeClr val="bg1"/>
                          </a:solidFill>
                          <a:latin typeface="Calibri" panose="020F0502020204030204" pitchFamily="34" charset="0"/>
                          <a:cs typeface="Calibri" panose="020F0502020204030204" pitchFamily="34" charset="0"/>
                        </a:rPr>
                        <a:t>% </a:t>
                      </a:r>
                      <a:br>
                        <a:rPr lang="en-US" sz="1400" b="1" baseline="0" dirty="0">
                          <a:solidFill>
                            <a:schemeClr val="bg1"/>
                          </a:solidFill>
                          <a:latin typeface="Calibri" panose="020F0502020204030204" pitchFamily="34" charset="0"/>
                          <a:cs typeface="Calibri" panose="020F0502020204030204" pitchFamily="34" charset="0"/>
                        </a:rPr>
                      </a:br>
                      <a:r>
                        <a:rPr lang="en-US" sz="1400" b="1" baseline="0" dirty="0">
                          <a:solidFill>
                            <a:schemeClr val="bg1"/>
                          </a:solidFill>
                          <a:latin typeface="Calibri" panose="020F0502020204030204" pitchFamily="34" charset="0"/>
                          <a:cs typeface="Calibri" panose="020F0502020204030204" pitchFamily="34" charset="0"/>
                        </a:rPr>
                        <a:t>(95% CI)</a:t>
                      </a:r>
                      <a:endParaRPr lang="en-US" sz="1400" b="1"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lang="en-US" sz="1400" b="1" dirty="0">
                          <a:solidFill>
                            <a:schemeClr val="bg1"/>
                          </a:solidFill>
                          <a:latin typeface="Calibri" panose="020F0502020204030204" pitchFamily="34" charset="0"/>
                          <a:cs typeface="Calibri" panose="020F0502020204030204" pitchFamily="34" charset="0"/>
                        </a:rPr>
                        <a:t>57.3</a:t>
                      </a:r>
                    </a:p>
                    <a:p>
                      <a:pPr marL="0" marR="0" lvl="0" indent="0" algn="ctr" defTabSz="914400" rtl="0" eaLnBrk="1" fontAlgn="auto" latinLnBrk="0" hangingPunct="1">
                        <a:lnSpc>
                          <a:spcPct val="95000"/>
                        </a:lnSpc>
                        <a:spcBef>
                          <a:spcPts val="0"/>
                        </a:spcBef>
                        <a:spcAft>
                          <a:spcPts val="0"/>
                        </a:spcAft>
                        <a:buClrTx/>
                        <a:buSzTx/>
                        <a:buFontTx/>
                        <a:buNone/>
                        <a:tabLst/>
                        <a:defRPr/>
                      </a:pPr>
                      <a:r>
                        <a:rPr lang="en-US" sz="1400" b="1" dirty="0">
                          <a:solidFill>
                            <a:schemeClr val="bg1"/>
                          </a:solidFill>
                          <a:latin typeface="Calibri" panose="020F0502020204030204" pitchFamily="34" charset="0"/>
                          <a:cs typeface="Calibri" panose="020F0502020204030204" pitchFamily="34" charset="0"/>
                        </a:rPr>
                        <a:t>(47.2-67.0)</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87649185"/>
                  </a:ext>
                </a:extLst>
              </a:tr>
              <a:tr h="430994">
                <a:tc>
                  <a:txBody>
                    <a:bodyPr/>
                    <a:lstStyle/>
                    <a:p>
                      <a:pPr>
                        <a:lnSpc>
                          <a:spcPct val="95000"/>
                        </a:lnSpc>
                      </a:pPr>
                      <a:r>
                        <a:rPr lang="en-US" sz="1400" b="1" dirty="0">
                          <a:solidFill>
                            <a:schemeClr val="bg1"/>
                          </a:solidFill>
                          <a:latin typeface="Calibri" panose="020F0502020204030204" pitchFamily="34" charset="0"/>
                          <a:cs typeface="Calibri" panose="020F0502020204030204" pitchFamily="34" charset="0"/>
                        </a:rPr>
                        <a:t>Median DoR</a:t>
                      </a:r>
                      <a:r>
                        <a:rPr lang="en-US" sz="1400" b="1" baseline="0" dirty="0">
                          <a:solidFill>
                            <a:schemeClr val="bg1"/>
                          </a:solidFill>
                          <a:latin typeface="Calibri" panose="020F0502020204030204" pitchFamily="34" charset="0"/>
                          <a:cs typeface="Calibri" panose="020F0502020204030204" pitchFamily="34" charset="0"/>
                        </a:rPr>
                        <a:t>, mo </a:t>
                      </a:r>
                      <a:br>
                        <a:rPr lang="en-US" sz="1400" b="1" baseline="0" dirty="0">
                          <a:solidFill>
                            <a:schemeClr val="bg1"/>
                          </a:solidFill>
                          <a:latin typeface="Calibri" panose="020F0502020204030204" pitchFamily="34" charset="0"/>
                          <a:cs typeface="Calibri" panose="020F0502020204030204" pitchFamily="34" charset="0"/>
                        </a:rPr>
                      </a:br>
                      <a:r>
                        <a:rPr lang="en-US" sz="1400" b="1" baseline="0" dirty="0">
                          <a:solidFill>
                            <a:schemeClr val="bg1"/>
                          </a:solidFill>
                          <a:latin typeface="Calibri" panose="020F0502020204030204" pitchFamily="34" charset="0"/>
                          <a:cs typeface="Calibri" panose="020F0502020204030204" pitchFamily="34" charset="0"/>
                        </a:rPr>
                        <a:t>(range)</a:t>
                      </a:r>
                      <a:endParaRPr lang="en-US" sz="1400" b="1"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400" b="1" dirty="0">
                          <a:solidFill>
                            <a:schemeClr val="bg1"/>
                          </a:solidFill>
                          <a:latin typeface="Calibri" panose="020F0502020204030204" pitchFamily="34" charset="0"/>
                          <a:cs typeface="Calibri" panose="020F0502020204030204" pitchFamily="34" charset="0"/>
                        </a:rPr>
                        <a:t>34.7</a:t>
                      </a:r>
                    </a:p>
                    <a:p>
                      <a:pPr algn="ctr">
                        <a:lnSpc>
                          <a:spcPct val="95000"/>
                        </a:lnSpc>
                      </a:pPr>
                      <a:r>
                        <a:rPr lang="en-US" sz="1400" b="1" dirty="0">
                          <a:solidFill>
                            <a:schemeClr val="bg1"/>
                          </a:solidFill>
                          <a:latin typeface="Calibri" panose="020F0502020204030204" pitchFamily="34" charset="0"/>
                          <a:cs typeface="Calibri" panose="020F0502020204030204" pitchFamily="34" charset="0"/>
                        </a:rPr>
                        <a:t>(2.63-35.78+)</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16871273"/>
                  </a:ext>
                </a:extLst>
              </a:tr>
            </a:tbl>
          </a:graphicData>
        </a:graphic>
      </p:graphicFrame>
      <p:sp>
        <p:nvSpPr>
          <p:cNvPr id="14" name="TextBox 13">
            <a:extLst>
              <a:ext uri="{FF2B5EF4-FFF2-40B4-BE49-F238E27FC236}">
                <a16:creationId xmlns:a16="http://schemas.microsoft.com/office/drawing/2014/main" id="{D5FC8B65-CA4D-469F-9983-54B2BC112345}"/>
              </a:ext>
            </a:extLst>
          </p:cNvPr>
          <p:cNvSpPr txBox="1"/>
          <p:nvPr/>
        </p:nvSpPr>
        <p:spPr>
          <a:xfrm>
            <a:off x="7124707" y="1659423"/>
            <a:ext cx="4065344" cy="2009061"/>
          </a:xfrm>
          <a:prstGeom prst="roundRect">
            <a:avLst/>
          </a:prstGeom>
          <a:noFill/>
          <a:ln w="38100">
            <a:solidFill>
              <a:schemeClr val="accent3"/>
            </a:solidFill>
          </a:ln>
        </p:spPr>
        <p:txBody>
          <a:bodyPr wrap="square" rtlCol="0">
            <a:spAutoFit/>
          </a:bodyPr>
          <a:lstStyle/>
          <a:p>
            <a:pPr algn="ctr" eaLnBrk="1" fontAlgn="auto" hangingPunct="1">
              <a:spcBef>
                <a:spcPts val="0"/>
              </a:spcBef>
              <a:spcAft>
                <a:spcPts val="0"/>
              </a:spcAft>
            </a:pPr>
            <a:r>
              <a:rPr lang="en-US" sz="1600" dirty="0">
                <a:solidFill>
                  <a:prstClr val="black"/>
                </a:solidFill>
                <a:latin typeface="Calibri"/>
                <a:cs typeface="+mn-cs"/>
              </a:rPr>
              <a:t>FDA Approval April 2021</a:t>
            </a:r>
            <a:r>
              <a:rPr lang="en-US" sz="1600" b="0" dirty="0">
                <a:solidFill>
                  <a:prstClr val="black"/>
                </a:solidFill>
                <a:latin typeface="Calibri"/>
                <a:cs typeface="+mn-cs"/>
              </a:rPr>
              <a:t> </a:t>
            </a:r>
            <a:br>
              <a:rPr lang="en-US" sz="1600" b="0" dirty="0">
                <a:solidFill>
                  <a:prstClr val="black"/>
                </a:solidFill>
                <a:latin typeface="Calibri"/>
                <a:cs typeface="+mn-cs"/>
              </a:rPr>
            </a:br>
            <a:r>
              <a:rPr lang="en-US" sz="1600" b="0" dirty="0">
                <a:solidFill>
                  <a:prstClr val="black"/>
                </a:solidFill>
                <a:latin typeface="Calibri"/>
                <a:cs typeface="+mn-cs"/>
              </a:rPr>
              <a:t>Dostarlimab was granted accelerated approval for adult patients with dMMR-recurrent or advanced endometrial cancer </a:t>
            </a:r>
          </a:p>
          <a:p>
            <a:pPr algn="ctr" eaLnBrk="1" fontAlgn="auto" hangingPunct="1">
              <a:spcBef>
                <a:spcPts val="0"/>
              </a:spcBef>
              <a:spcAft>
                <a:spcPts val="0"/>
              </a:spcAft>
            </a:pPr>
            <a:r>
              <a:rPr lang="en-US" sz="1600" b="1" dirty="0">
                <a:solidFill>
                  <a:prstClr val="black"/>
                </a:solidFill>
                <a:latin typeface="Calibri"/>
                <a:cs typeface="+mn-cs"/>
              </a:rPr>
              <a:t>FDA </a:t>
            </a:r>
            <a:r>
              <a:rPr lang="en-US" sz="1600" dirty="0">
                <a:solidFill>
                  <a:prstClr val="black"/>
                </a:solidFill>
                <a:latin typeface="Calibri"/>
                <a:cs typeface="+mn-cs"/>
              </a:rPr>
              <a:t>A</a:t>
            </a:r>
            <a:r>
              <a:rPr lang="en-US" sz="1600" b="1" dirty="0">
                <a:solidFill>
                  <a:prstClr val="black"/>
                </a:solidFill>
                <a:latin typeface="Calibri"/>
                <a:cs typeface="+mn-cs"/>
              </a:rPr>
              <a:t>pproval August 2021 </a:t>
            </a:r>
            <a:br>
              <a:rPr lang="en-US" sz="1600" b="0" dirty="0">
                <a:solidFill>
                  <a:prstClr val="black"/>
                </a:solidFill>
                <a:latin typeface="Calibri"/>
                <a:cs typeface="+mn-cs"/>
              </a:rPr>
            </a:br>
            <a:r>
              <a:rPr lang="en-US" sz="1600" b="0" dirty="0">
                <a:solidFill>
                  <a:prstClr val="black"/>
                </a:solidFill>
                <a:latin typeface="Calibri"/>
                <a:cs typeface="+mn-cs"/>
              </a:rPr>
              <a:t>Approved for adult patients with dMMR recurrent or advanced solid tumors</a:t>
            </a:r>
          </a:p>
        </p:txBody>
      </p:sp>
      <p:grpSp>
        <p:nvGrpSpPr>
          <p:cNvPr id="15" name="Group 14">
            <a:extLst>
              <a:ext uri="{FF2B5EF4-FFF2-40B4-BE49-F238E27FC236}">
                <a16:creationId xmlns:a16="http://schemas.microsoft.com/office/drawing/2014/main" id="{EFC6A8B9-B857-4BD2-8EC3-FCF6D4730375}"/>
              </a:ext>
            </a:extLst>
          </p:cNvPr>
          <p:cNvGrpSpPr/>
          <p:nvPr/>
        </p:nvGrpSpPr>
        <p:grpSpPr>
          <a:xfrm>
            <a:off x="9392911" y="6207927"/>
            <a:ext cx="2488502" cy="454909"/>
            <a:chOff x="9392911" y="6207927"/>
            <a:chExt cx="2488502" cy="454909"/>
          </a:xfrm>
        </p:grpSpPr>
        <p:pic>
          <p:nvPicPr>
            <p:cNvPr id="16" name="Picture 15" descr="A picture containing text, ax, wheel&#10;&#10;Description automatically generated">
              <a:extLst>
                <a:ext uri="{FF2B5EF4-FFF2-40B4-BE49-F238E27FC236}">
                  <a16:creationId xmlns:a16="http://schemas.microsoft.com/office/drawing/2014/main" id="{04ED6CE0-4CA9-4AF8-9B07-F8FB9C46BB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7" name="Rectangle 8">
              <a:extLst>
                <a:ext uri="{FF2B5EF4-FFF2-40B4-BE49-F238E27FC236}">
                  <a16:creationId xmlns:a16="http://schemas.microsoft.com/office/drawing/2014/main" id="{FBCD9BD9-14D1-4A3B-8116-A2D939E0FCB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545294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5">
            <a:extLst>
              <a:ext uri="{FF2B5EF4-FFF2-40B4-BE49-F238E27FC236}">
                <a16:creationId xmlns:a16="http://schemas.microsoft.com/office/drawing/2014/main" id="{892A540E-8E52-4563-9E15-24BC29EDA069}"/>
              </a:ext>
            </a:extLst>
          </p:cNvPr>
          <p:cNvSpPr>
            <a:spLocks noGrp="1"/>
          </p:cNvSpPr>
          <p:nvPr>
            <p:ph type="title"/>
          </p:nvPr>
        </p:nvSpPr>
        <p:spPr>
          <a:xfrm>
            <a:off x="609759" y="238127"/>
            <a:ext cx="10872444" cy="1103313"/>
          </a:xfrm>
        </p:spPr>
        <p:txBody>
          <a:bodyPr/>
          <a:lstStyle/>
          <a:p>
            <a:r>
              <a:rPr lang="en-US" dirty="0"/>
              <a:t>GARNET: Response Outcomes Across Cohorts</a:t>
            </a:r>
          </a:p>
        </p:txBody>
      </p:sp>
      <p:sp>
        <p:nvSpPr>
          <p:cNvPr id="19" name="Content Placeholder 10">
            <a:extLst>
              <a:ext uri="{FF2B5EF4-FFF2-40B4-BE49-F238E27FC236}">
                <a16:creationId xmlns:a16="http://schemas.microsoft.com/office/drawing/2014/main" id="{719B8C86-F4CB-4C3E-9AE5-E92445E12D72}"/>
              </a:ext>
            </a:extLst>
          </p:cNvPr>
          <p:cNvSpPr>
            <a:spLocks noGrp="1"/>
          </p:cNvSpPr>
          <p:nvPr>
            <p:ph idx="1"/>
          </p:nvPr>
        </p:nvSpPr>
        <p:spPr>
          <a:xfrm>
            <a:off x="778278" y="1219200"/>
            <a:ext cx="10698848" cy="673902"/>
          </a:xfrm>
        </p:spPr>
        <p:txBody>
          <a:bodyPr/>
          <a:lstStyle/>
          <a:p>
            <a:r>
              <a:rPr lang="en-US" sz="2400" dirty="0"/>
              <a:t>ORR was 44.7% in patients with MMRd EC, 38.7% in MMRd non-EC,* </a:t>
            </a:r>
            <a:br>
              <a:rPr lang="en-US" sz="2400" dirty="0"/>
            </a:br>
            <a:r>
              <a:rPr lang="en-US" sz="2400" dirty="0"/>
              <a:t>and 13.4% in MMRp EC</a:t>
            </a:r>
            <a:endParaRPr lang="x-none" sz="2400" dirty="0"/>
          </a:p>
          <a:p>
            <a:endParaRPr lang="en-US" sz="2400" dirty="0"/>
          </a:p>
        </p:txBody>
      </p:sp>
      <p:graphicFrame>
        <p:nvGraphicFramePr>
          <p:cNvPr id="20" name="Table 19">
            <a:extLst>
              <a:ext uri="{FF2B5EF4-FFF2-40B4-BE49-F238E27FC236}">
                <a16:creationId xmlns:a16="http://schemas.microsoft.com/office/drawing/2014/main" id="{E30618B6-52FE-458F-B539-CD9B5983C294}"/>
              </a:ext>
            </a:extLst>
          </p:cNvPr>
          <p:cNvGraphicFramePr>
            <a:graphicFrameLocks noGrp="1"/>
          </p:cNvGraphicFramePr>
          <p:nvPr>
            <p:extLst>
              <p:ext uri="{D42A27DB-BD31-4B8C-83A1-F6EECF244321}">
                <p14:modId xmlns:p14="http://schemas.microsoft.com/office/powerpoint/2010/main" val="1281573940"/>
              </p:ext>
            </p:extLst>
          </p:nvPr>
        </p:nvGraphicFramePr>
        <p:xfrm>
          <a:off x="778277" y="1905000"/>
          <a:ext cx="10466371" cy="3837209"/>
        </p:xfrm>
        <a:graphic>
          <a:graphicData uri="http://schemas.openxmlformats.org/drawingml/2006/table">
            <a:tbl>
              <a:tblPr firstRow="1" bandRow="1">
                <a:tableStyleId>{5C22544A-7EE6-4342-B048-85BDC9FD1C3A}</a:tableStyleId>
              </a:tblPr>
              <a:tblGrid>
                <a:gridCol w="5738871">
                  <a:extLst>
                    <a:ext uri="{9D8B030D-6E8A-4147-A177-3AD203B41FA5}">
                      <a16:colId xmlns:a16="http://schemas.microsoft.com/office/drawing/2014/main" val="637811935"/>
                    </a:ext>
                  </a:extLst>
                </a:gridCol>
                <a:gridCol w="2363750">
                  <a:extLst>
                    <a:ext uri="{9D8B030D-6E8A-4147-A177-3AD203B41FA5}">
                      <a16:colId xmlns:a16="http://schemas.microsoft.com/office/drawing/2014/main" val="3989394631"/>
                    </a:ext>
                  </a:extLst>
                </a:gridCol>
                <a:gridCol w="2363750">
                  <a:extLst>
                    <a:ext uri="{9D8B030D-6E8A-4147-A177-3AD203B41FA5}">
                      <a16:colId xmlns:a16="http://schemas.microsoft.com/office/drawing/2014/main" val="1329253867"/>
                    </a:ext>
                  </a:extLst>
                </a:gridCol>
              </a:tblGrid>
              <a:tr h="815486">
                <a:tc>
                  <a:txBody>
                    <a:bodyPr/>
                    <a:lstStyle/>
                    <a:p>
                      <a:pPr>
                        <a:lnSpc>
                          <a:spcPct val="95000"/>
                        </a:lnSpc>
                      </a:pPr>
                      <a:r>
                        <a:rPr lang="en-US" sz="1600" dirty="0">
                          <a:solidFill>
                            <a:schemeClr val="tx1"/>
                          </a:solidFill>
                          <a:latin typeface="Calibri" panose="020F0502020204030204" pitchFamily="34" charset="0"/>
                          <a:cs typeface="Calibri" panose="020F0502020204030204" pitchFamily="34" charset="0"/>
                        </a:rPr>
                        <a:t>Variable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lnSpc>
                          <a:spcPct val="95000"/>
                        </a:lnSpc>
                      </a:pPr>
                      <a:r>
                        <a:rPr lang="en-US" sz="1600" dirty="0">
                          <a:solidFill>
                            <a:schemeClr val="tx1"/>
                          </a:solidFill>
                          <a:latin typeface="Calibri" panose="020F0502020204030204" pitchFamily="34" charset="0"/>
                          <a:cs typeface="Calibri" panose="020F0502020204030204" pitchFamily="34" charset="0"/>
                        </a:rPr>
                        <a:t>Cohort A1</a:t>
                      </a:r>
                    </a:p>
                    <a:p>
                      <a:pPr algn="ctr">
                        <a:lnSpc>
                          <a:spcPct val="95000"/>
                        </a:lnSpc>
                      </a:pPr>
                      <a:r>
                        <a:rPr lang="en-US" sz="1600" dirty="0">
                          <a:solidFill>
                            <a:schemeClr val="tx1"/>
                          </a:solidFill>
                          <a:latin typeface="Calibri" panose="020F0502020204030204" pitchFamily="34" charset="0"/>
                          <a:cs typeface="Calibri" panose="020F0502020204030204" pitchFamily="34" charset="0"/>
                        </a:rPr>
                        <a:t>MMRd EC</a:t>
                      </a:r>
                    </a:p>
                    <a:p>
                      <a:pPr algn="ctr">
                        <a:lnSpc>
                          <a:spcPct val="95000"/>
                        </a:lnSpc>
                      </a:pPr>
                      <a:r>
                        <a:rPr lang="en-US" sz="1600" dirty="0">
                          <a:solidFill>
                            <a:schemeClr val="tx1"/>
                          </a:solidFill>
                          <a:latin typeface="Calibri" panose="020F0502020204030204" pitchFamily="34" charset="0"/>
                          <a:cs typeface="Calibri" panose="020F0502020204030204" pitchFamily="34" charset="0"/>
                        </a:rPr>
                        <a:t>(n = 103)</a:t>
                      </a:r>
                      <a:r>
                        <a:rPr lang="en-US" sz="1600" baseline="30000" dirty="0">
                          <a:solidFill>
                            <a:schemeClr val="tx1"/>
                          </a:solidFill>
                          <a:latin typeface="Calibri" panose="020F0502020204030204" pitchFamily="34" charset="0"/>
                          <a:cs typeface="Calibri" panose="020F0502020204030204" pitchFamily="34" charset="0"/>
                        </a:rPr>
                        <a:t>1,2</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lnSpc>
                          <a:spcPct val="95000"/>
                        </a:lnSpc>
                      </a:pPr>
                      <a:r>
                        <a:rPr lang="en-US" sz="1600" dirty="0">
                          <a:solidFill>
                            <a:schemeClr val="tx1"/>
                          </a:solidFill>
                          <a:latin typeface="Calibri" panose="020F0502020204030204" pitchFamily="34" charset="0"/>
                          <a:cs typeface="Calibri" panose="020F0502020204030204" pitchFamily="34" charset="0"/>
                        </a:rPr>
                        <a:t>Cohort A2</a:t>
                      </a:r>
                    </a:p>
                    <a:p>
                      <a:pPr algn="ctr">
                        <a:lnSpc>
                          <a:spcPct val="95000"/>
                        </a:lnSpc>
                      </a:pPr>
                      <a:r>
                        <a:rPr lang="en-US" sz="1600" dirty="0">
                          <a:solidFill>
                            <a:schemeClr val="tx1"/>
                          </a:solidFill>
                          <a:latin typeface="Calibri" panose="020F0502020204030204" pitchFamily="34" charset="0"/>
                          <a:cs typeface="Calibri" panose="020F0502020204030204" pitchFamily="34" charset="0"/>
                        </a:rPr>
                        <a:t>MMRp EC</a:t>
                      </a:r>
                    </a:p>
                    <a:p>
                      <a:pPr algn="ctr">
                        <a:lnSpc>
                          <a:spcPct val="95000"/>
                        </a:lnSpc>
                      </a:pPr>
                      <a:r>
                        <a:rPr lang="en-US" sz="1600" dirty="0">
                          <a:solidFill>
                            <a:schemeClr val="tx1"/>
                          </a:solidFill>
                          <a:latin typeface="Calibri" panose="020F0502020204030204" pitchFamily="34" charset="0"/>
                          <a:cs typeface="Calibri" panose="020F0502020204030204" pitchFamily="34" charset="0"/>
                        </a:rPr>
                        <a:t>(n = 142)</a:t>
                      </a:r>
                      <a:r>
                        <a:rPr lang="en-US" sz="1600" baseline="30000" dirty="0">
                          <a:solidFill>
                            <a:schemeClr val="tx1"/>
                          </a:solidFill>
                          <a:latin typeface="Calibri" panose="020F0502020204030204" pitchFamily="34" charset="0"/>
                          <a:cs typeface="Calibri" panose="020F0502020204030204" pitchFamily="34" charset="0"/>
                        </a:rPr>
                        <a:t>1</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5126964"/>
                  </a:ext>
                </a:extLst>
              </a:tr>
              <a:tr h="335045">
                <a:tc>
                  <a:txBody>
                    <a:bodyPr/>
                    <a:lstStyle/>
                    <a:p>
                      <a:pPr>
                        <a:lnSpc>
                          <a:spcPct val="95000"/>
                        </a:lnSpc>
                      </a:pPr>
                      <a:r>
                        <a:rPr lang="en-US" sz="1600" b="1" dirty="0">
                          <a:solidFill>
                            <a:schemeClr val="bg1"/>
                          </a:solidFill>
                          <a:latin typeface="Calibri" panose="020F0502020204030204" pitchFamily="34" charset="0"/>
                          <a:cs typeface="Calibri" panose="020F0502020204030204" pitchFamily="34" charset="0"/>
                        </a:rPr>
                        <a:t>Median follow-up time, mo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b="1" dirty="0">
                          <a:solidFill>
                            <a:schemeClr val="bg1"/>
                          </a:solidFill>
                          <a:latin typeface="Calibri" panose="020F0502020204030204" pitchFamily="34" charset="0"/>
                          <a:cs typeface="Calibri" panose="020F0502020204030204" pitchFamily="34" charset="0"/>
                        </a:rPr>
                        <a:t>20.4</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b="1" dirty="0">
                          <a:solidFill>
                            <a:schemeClr val="bg1"/>
                          </a:solidFill>
                          <a:latin typeface="Calibri" panose="020F0502020204030204" pitchFamily="34" charset="0"/>
                          <a:cs typeface="Calibri" panose="020F0502020204030204" pitchFamily="34" charset="0"/>
                        </a:rPr>
                        <a:t>11.5</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17330487"/>
                  </a:ext>
                </a:extLst>
              </a:tr>
              <a:tr h="1536148">
                <a:tc>
                  <a:txBody>
                    <a:bodyPr/>
                    <a:lstStyle/>
                    <a:p>
                      <a:pPr>
                        <a:lnSpc>
                          <a:spcPct val="95000"/>
                        </a:lnSpc>
                      </a:pPr>
                      <a:r>
                        <a:rPr lang="en-US" sz="1600" b="1" dirty="0">
                          <a:solidFill>
                            <a:schemeClr val="bg1"/>
                          </a:solidFill>
                          <a:latin typeface="Calibri" panose="020F0502020204030204" pitchFamily="34" charset="0"/>
                          <a:cs typeface="Calibri" panose="020F0502020204030204" pitchFamily="34" charset="0"/>
                        </a:rPr>
                        <a:t>Objective response</a:t>
                      </a:r>
                      <a:r>
                        <a:rPr lang="en-US" sz="1600" b="1" baseline="0" dirty="0">
                          <a:solidFill>
                            <a:schemeClr val="bg1"/>
                          </a:solidFill>
                          <a:latin typeface="Calibri" panose="020F0502020204030204" pitchFamily="34" charset="0"/>
                          <a:cs typeface="Calibri" panose="020F0502020204030204" pitchFamily="34" charset="0"/>
                        </a:rPr>
                        <a:t> rate,</a:t>
                      </a:r>
                      <a:r>
                        <a:rPr lang="en-US" sz="1600" b="1" baseline="30000" dirty="0">
                          <a:solidFill>
                            <a:schemeClr val="bg1"/>
                          </a:solidFill>
                          <a:latin typeface="Calibri" panose="020F0502020204030204" pitchFamily="34" charset="0"/>
                          <a:cs typeface="Calibri" panose="020F0502020204030204" pitchFamily="34" charset="0"/>
                        </a:rPr>
                        <a:t>†</a:t>
                      </a:r>
                      <a:r>
                        <a:rPr lang="en-US" sz="1600" b="1" baseline="0" dirty="0">
                          <a:solidFill>
                            <a:schemeClr val="bg1"/>
                          </a:solidFill>
                          <a:latin typeface="Calibri" panose="020F0502020204030204" pitchFamily="34" charset="0"/>
                          <a:cs typeface="Calibri" panose="020F0502020204030204" pitchFamily="34" charset="0"/>
                        </a:rPr>
                        <a:t> n (%, 95% CI)</a:t>
                      </a:r>
                      <a:endParaRPr lang="en-US" sz="1600" b="1" dirty="0">
                        <a:solidFill>
                          <a:schemeClr val="bg1"/>
                        </a:solidFill>
                        <a:latin typeface="Calibri" panose="020F0502020204030204" pitchFamily="34" charset="0"/>
                        <a:cs typeface="Calibri" panose="020F0502020204030204" pitchFamily="34" charset="0"/>
                      </a:endParaRPr>
                    </a:p>
                    <a:p>
                      <a:pPr marL="182880">
                        <a:lnSpc>
                          <a:spcPct val="95000"/>
                        </a:lnSpc>
                      </a:pPr>
                      <a:r>
                        <a:rPr lang="en-US" sz="1600" b="0" baseline="0" dirty="0">
                          <a:solidFill>
                            <a:schemeClr val="bg1"/>
                          </a:solidFill>
                          <a:latin typeface="Calibri" panose="020F0502020204030204" pitchFamily="34" charset="0"/>
                          <a:cs typeface="Calibri" panose="020F0502020204030204" pitchFamily="34" charset="0"/>
                        </a:rPr>
                        <a:t>CR, n (%)</a:t>
                      </a:r>
                    </a:p>
                    <a:p>
                      <a:pPr marL="182880" algn="l" defTabSz="914400" rtl="0" eaLnBrk="1" latinLnBrk="0" hangingPunct="1">
                        <a:lnSpc>
                          <a:spcPct val="95000"/>
                        </a:lnSpc>
                      </a:pPr>
                      <a:r>
                        <a:rPr lang="en-US" sz="1600" b="0" kern="1200" baseline="0" dirty="0">
                          <a:solidFill>
                            <a:schemeClr val="bg1"/>
                          </a:solidFill>
                          <a:latin typeface="Calibri" panose="020F0502020204030204" pitchFamily="34" charset="0"/>
                          <a:ea typeface="+mn-ea"/>
                          <a:cs typeface="Calibri" panose="020F0502020204030204" pitchFamily="34" charset="0"/>
                        </a:rPr>
                        <a:t>PR, n (%)</a:t>
                      </a:r>
                    </a:p>
                    <a:p>
                      <a:pPr marL="182880" algn="l" defTabSz="914400" rtl="0" eaLnBrk="1" latinLnBrk="0" hangingPunct="1">
                        <a:lnSpc>
                          <a:spcPct val="95000"/>
                        </a:lnSpc>
                      </a:pPr>
                      <a:r>
                        <a:rPr lang="en-US" sz="1600" b="0" kern="1200" baseline="0" dirty="0">
                          <a:solidFill>
                            <a:schemeClr val="bg1"/>
                          </a:solidFill>
                          <a:latin typeface="Calibri" panose="020F0502020204030204" pitchFamily="34" charset="0"/>
                          <a:ea typeface="+mn-ea"/>
                          <a:cs typeface="Calibri" panose="020F0502020204030204" pitchFamily="34" charset="0"/>
                        </a:rPr>
                        <a:t>SD, n (%)</a:t>
                      </a:r>
                    </a:p>
                    <a:p>
                      <a:pPr marL="182880">
                        <a:lnSpc>
                          <a:spcPct val="95000"/>
                        </a:lnSpc>
                      </a:pPr>
                      <a:r>
                        <a:rPr lang="en-US" sz="1600" b="0" dirty="0">
                          <a:solidFill>
                            <a:schemeClr val="bg1"/>
                          </a:solidFill>
                          <a:latin typeface="Calibri" panose="020F0502020204030204" pitchFamily="34" charset="0"/>
                          <a:cs typeface="Calibri" panose="020F0502020204030204" pitchFamily="34" charset="0"/>
                        </a:rPr>
                        <a:t>PD, n (%)</a:t>
                      </a:r>
                    </a:p>
                    <a:p>
                      <a:pPr marL="182880">
                        <a:lnSpc>
                          <a:spcPct val="95000"/>
                        </a:lnSpc>
                      </a:pPr>
                      <a:r>
                        <a:rPr lang="en-US" sz="1600" b="0" dirty="0">
                          <a:solidFill>
                            <a:schemeClr val="bg1"/>
                          </a:solidFill>
                          <a:latin typeface="Calibri" panose="020F0502020204030204" pitchFamily="34" charset="0"/>
                          <a:cs typeface="Calibri" panose="020F0502020204030204" pitchFamily="34" charset="0"/>
                        </a:rPr>
                        <a:t>Not</a:t>
                      </a:r>
                      <a:r>
                        <a:rPr lang="en-US" sz="1600" b="0" baseline="0" dirty="0">
                          <a:solidFill>
                            <a:schemeClr val="bg1"/>
                          </a:solidFill>
                          <a:latin typeface="Calibri" panose="020F0502020204030204" pitchFamily="34" charset="0"/>
                          <a:cs typeface="Calibri" panose="020F0502020204030204" pitchFamily="34" charset="0"/>
                        </a:rPr>
                        <a:t> evaluable</a:t>
                      </a:r>
                      <a:r>
                        <a:rPr lang="en-US" sz="1600" b="0" dirty="0">
                          <a:solidFill>
                            <a:schemeClr val="bg1"/>
                          </a:solidFill>
                          <a:latin typeface="Calibri" panose="020F0502020204030204" pitchFamily="34" charset="0"/>
                          <a:cs typeface="Calibri" panose="020F0502020204030204" pitchFamily="34" charset="0"/>
                        </a:rPr>
                        <a:t>, n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600" b="1" dirty="0">
                          <a:solidFill>
                            <a:schemeClr val="bg1"/>
                          </a:solidFill>
                          <a:latin typeface="Calibri" panose="020F0502020204030204" pitchFamily="34" charset="0"/>
                          <a:cs typeface="Calibri" panose="020F0502020204030204" pitchFamily="34" charset="0"/>
                        </a:rPr>
                        <a:t>(44.7, 34.9-54.8)</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11 (10.7)</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35 (34.0)</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13 (12.6)</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39 (37.9)</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5 (4.9)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600" b="1" dirty="0">
                          <a:solidFill>
                            <a:schemeClr val="bg1"/>
                          </a:solidFill>
                          <a:latin typeface="Calibri" panose="020F0502020204030204" pitchFamily="34" charset="0"/>
                          <a:cs typeface="Calibri" panose="020F0502020204030204" pitchFamily="34" charset="0"/>
                        </a:rPr>
                        <a:t>19 (13.4, 8.3-20.1)</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3 (2.1)</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16 (11.3)</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31 (21.8)</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77 (54.2)</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30213593"/>
                  </a:ext>
                </a:extLst>
              </a:tr>
              <a:tr h="575265">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en-US" sz="1600" b="1" dirty="0">
                          <a:solidFill>
                            <a:schemeClr val="bg1"/>
                          </a:solidFill>
                          <a:latin typeface="Calibri" panose="020F0502020204030204" pitchFamily="34" charset="0"/>
                          <a:cs typeface="Calibri" panose="020F0502020204030204" pitchFamily="34" charset="0"/>
                        </a:rPr>
                        <a:t>Disease control rate,</a:t>
                      </a:r>
                      <a:r>
                        <a:rPr lang="en-US" sz="1600" b="1" baseline="30000" dirty="0">
                          <a:solidFill>
                            <a:schemeClr val="bg1"/>
                          </a:solidFill>
                          <a:latin typeface="Calibri" panose="020F0502020204030204" pitchFamily="34" charset="0"/>
                          <a:cs typeface="Calibri" panose="020F0502020204030204" pitchFamily="34" charset="0"/>
                        </a:rPr>
                        <a:t>‡</a:t>
                      </a:r>
                      <a:r>
                        <a:rPr lang="en-US" sz="1600" b="1" dirty="0">
                          <a:solidFill>
                            <a:schemeClr val="bg1"/>
                          </a:solidFill>
                          <a:latin typeface="Calibri" panose="020F0502020204030204" pitchFamily="34" charset="0"/>
                          <a:cs typeface="Calibri" panose="020F0502020204030204" pitchFamily="34" charset="0"/>
                        </a:rPr>
                        <a:t> </a:t>
                      </a:r>
                      <a:r>
                        <a:rPr lang="en-US" sz="1600" b="1" baseline="0" dirty="0">
                          <a:solidFill>
                            <a:schemeClr val="bg1"/>
                          </a:solidFill>
                          <a:latin typeface="Calibri" panose="020F0502020204030204" pitchFamily="34" charset="0"/>
                          <a:cs typeface="Calibri" panose="020F0502020204030204" pitchFamily="34" charset="0"/>
                        </a:rPr>
                        <a:t>n (%, 95% CI)</a:t>
                      </a:r>
                      <a:endParaRPr lang="en-US" sz="1600" b="1"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lang="en-US" sz="1600" b="0" dirty="0">
                          <a:solidFill>
                            <a:schemeClr val="bg1"/>
                          </a:solidFill>
                          <a:latin typeface="Calibri" panose="020F0502020204030204" pitchFamily="34" charset="0"/>
                          <a:cs typeface="Calibri" panose="020F0502020204030204" pitchFamily="34" charset="0"/>
                        </a:rPr>
                        <a:t>(57.3, 47.2-67.0)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b="0" dirty="0">
                          <a:solidFill>
                            <a:schemeClr val="bg1"/>
                          </a:solidFill>
                          <a:latin typeface="Calibri" panose="020F0502020204030204" pitchFamily="34" charset="0"/>
                          <a:cs typeface="Calibri" panose="020F0502020204030204" pitchFamily="34" charset="0"/>
                        </a:rPr>
                        <a:t>50 (35.2,</a:t>
                      </a:r>
                      <a:r>
                        <a:rPr lang="en-US" sz="1600" b="0" baseline="0" dirty="0">
                          <a:solidFill>
                            <a:schemeClr val="bg1"/>
                          </a:solidFill>
                          <a:latin typeface="Calibri" panose="020F0502020204030204" pitchFamily="34" charset="0"/>
                          <a:cs typeface="Calibri" panose="020F0502020204030204" pitchFamily="34" charset="0"/>
                        </a:rPr>
                        <a:t> 27.4-</a:t>
                      </a:r>
                      <a:r>
                        <a:rPr lang="en-US" sz="1600" b="0" dirty="0">
                          <a:solidFill>
                            <a:schemeClr val="bg1"/>
                          </a:solidFill>
                          <a:latin typeface="Calibri" panose="020F0502020204030204" pitchFamily="34" charset="0"/>
                          <a:cs typeface="Calibri" panose="020F0502020204030204" pitchFamily="34" charset="0"/>
                        </a:rPr>
                        <a:t>43.7)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87649185"/>
                  </a:ext>
                </a:extLst>
              </a:tr>
              <a:tr h="575265">
                <a:tc>
                  <a:txBody>
                    <a:bodyPr/>
                    <a:lstStyle/>
                    <a:p>
                      <a:pPr>
                        <a:lnSpc>
                          <a:spcPct val="95000"/>
                        </a:lnSpc>
                      </a:pPr>
                      <a:r>
                        <a:rPr lang="en-US" sz="1600" b="1" dirty="0">
                          <a:solidFill>
                            <a:schemeClr val="bg1"/>
                          </a:solidFill>
                          <a:latin typeface="Calibri" panose="020F0502020204030204" pitchFamily="34" charset="0"/>
                          <a:cs typeface="Calibri" panose="020F0502020204030204" pitchFamily="34" charset="0"/>
                        </a:rPr>
                        <a:t>Median duration of</a:t>
                      </a:r>
                      <a:r>
                        <a:rPr lang="en-US" sz="1600" b="1" baseline="0" dirty="0">
                          <a:solidFill>
                            <a:schemeClr val="bg1"/>
                          </a:solidFill>
                          <a:latin typeface="Calibri" panose="020F0502020204030204" pitchFamily="34" charset="0"/>
                          <a:cs typeface="Calibri" panose="020F0502020204030204" pitchFamily="34" charset="0"/>
                        </a:rPr>
                        <a:t> response, mo (range)</a:t>
                      </a:r>
                      <a:endParaRPr lang="en-US" sz="1600" b="1"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b="0">
                          <a:solidFill>
                            <a:schemeClr val="bg1"/>
                          </a:solidFill>
                          <a:latin typeface="Calibri" panose="020F0502020204030204" pitchFamily="34" charset="0"/>
                          <a:cs typeface="Calibri" panose="020F0502020204030204" pitchFamily="34" charset="0"/>
                        </a:rPr>
                        <a:t>34.7</a:t>
                      </a:r>
                    </a:p>
                    <a:p>
                      <a:pPr algn="ctr">
                        <a:lnSpc>
                          <a:spcPct val="95000"/>
                        </a:lnSpc>
                      </a:pPr>
                      <a:r>
                        <a:rPr lang="en-US" sz="1600" b="0">
                          <a:solidFill>
                            <a:schemeClr val="bg1"/>
                          </a:solidFill>
                          <a:latin typeface="Calibri" panose="020F0502020204030204" pitchFamily="34" charset="0"/>
                          <a:cs typeface="Calibri" panose="020F0502020204030204" pitchFamily="34" charset="0"/>
                        </a:rPr>
                        <a:t>(2.63 to 35.78+)</a:t>
                      </a:r>
                      <a:endParaRPr lang="en-US" sz="1600" b="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b="0" dirty="0">
                          <a:solidFill>
                            <a:schemeClr val="bg1"/>
                          </a:solidFill>
                          <a:latin typeface="Calibri" panose="020F0502020204030204" pitchFamily="34" charset="0"/>
                          <a:cs typeface="Calibri" panose="020F0502020204030204" pitchFamily="34" charset="0"/>
                        </a:rPr>
                        <a:t>Not reached</a:t>
                      </a:r>
                    </a:p>
                    <a:p>
                      <a:pPr algn="ctr">
                        <a:lnSpc>
                          <a:spcPct val="95000"/>
                        </a:lnSpc>
                      </a:pPr>
                      <a:r>
                        <a:rPr lang="en-US" sz="1600" b="0" dirty="0">
                          <a:solidFill>
                            <a:schemeClr val="bg1"/>
                          </a:solidFill>
                          <a:latin typeface="Calibri" panose="020F0502020204030204" pitchFamily="34" charset="0"/>
                          <a:cs typeface="Calibri" panose="020F0502020204030204" pitchFamily="34" charset="0"/>
                        </a:rPr>
                        <a:t>(1.54+ to 30.36+)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16871273"/>
                  </a:ext>
                </a:extLst>
              </a:tr>
            </a:tbl>
          </a:graphicData>
        </a:graphic>
      </p:graphicFrame>
      <p:sp>
        <p:nvSpPr>
          <p:cNvPr id="21" name="ZoneTexte 4">
            <a:extLst>
              <a:ext uri="{FF2B5EF4-FFF2-40B4-BE49-F238E27FC236}">
                <a16:creationId xmlns:a16="http://schemas.microsoft.com/office/drawing/2014/main" id="{010C2BF6-1363-47F8-BBFF-EB40BD5EAFEF}"/>
              </a:ext>
            </a:extLst>
          </p:cNvPr>
          <p:cNvSpPr txBox="1"/>
          <p:nvPr/>
        </p:nvSpPr>
        <p:spPr>
          <a:xfrm>
            <a:off x="743772" y="6440230"/>
            <a:ext cx="5267799" cy="276999"/>
          </a:xfrm>
          <a:prstGeom prst="rect">
            <a:avLst/>
          </a:prstGeom>
          <a:noFill/>
        </p:spPr>
        <p:txBody>
          <a:bodyPr wrap="square" rtlCol="0">
            <a:spAutoFit/>
          </a:bodyPr>
          <a:lstStyle/>
          <a:p>
            <a:r>
              <a:rPr lang="en-GB" sz="1200" b="0" dirty="0">
                <a:solidFill>
                  <a:schemeClr val="bg2"/>
                </a:solidFill>
                <a:latin typeface="Calibri" panose="020F0502020204030204" pitchFamily="34" charset="0"/>
                <a:cs typeface="Calibri" panose="020F0502020204030204" pitchFamily="34" charset="0"/>
              </a:rPr>
              <a:t>1. Oaknin. ESMO 2020. Abstr LBA36. 2.</a:t>
            </a:r>
            <a:r>
              <a:rPr kumimoji="0" lang="en-GB"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Berton. ASCO 2021. Abstr 2564.</a:t>
            </a:r>
            <a:r>
              <a:rPr lang="en-GB" sz="1200" b="0" dirty="0">
                <a:solidFill>
                  <a:schemeClr val="bg2"/>
                </a:solidFill>
                <a:highlight>
                  <a:srgbClr val="FFFF00"/>
                </a:highlight>
                <a:latin typeface="Calibri" panose="020F0502020204030204" pitchFamily="34" charset="0"/>
                <a:cs typeface="Calibri" panose="020F0502020204030204" pitchFamily="34" charset="0"/>
              </a:rPr>
              <a:t> </a:t>
            </a:r>
          </a:p>
        </p:txBody>
      </p:sp>
      <p:sp>
        <p:nvSpPr>
          <p:cNvPr id="22" name="Rectangle 21">
            <a:extLst>
              <a:ext uri="{FF2B5EF4-FFF2-40B4-BE49-F238E27FC236}">
                <a16:creationId xmlns:a16="http://schemas.microsoft.com/office/drawing/2014/main" id="{287D9A6E-8402-48B4-8FF2-FE3E9A1D7839}"/>
              </a:ext>
            </a:extLst>
          </p:cNvPr>
          <p:cNvSpPr/>
          <p:nvPr/>
        </p:nvSpPr>
        <p:spPr bwMode="auto">
          <a:xfrm>
            <a:off x="757158" y="3048000"/>
            <a:ext cx="10487490" cy="957263"/>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Rectangle 22">
            <a:extLst>
              <a:ext uri="{FF2B5EF4-FFF2-40B4-BE49-F238E27FC236}">
                <a16:creationId xmlns:a16="http://schemas.microsoft.com/office/drawing/2014/main" id="{F6E7B85C-12C2-4B23-8159-ABB5543D6A7F}"/>
              </a:ext>
            </a:extLst>
          </p:cNvPr>
          <p:cNvSpPr/>
          <p:nvPr/>
        </p:nvSpPr>
        <p:spPr bwMode="auto">
          <a:xfrm>
            <a:off x="778277" y="5178788"/>
            <a:ext cx="10466372" cy="536212"/>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TextBox 23">
            <a:extLst>
              <a:ext uri="{FF2B5EF4-FFF2-40B4-BE49-F238E27FC236}">
                <a16:creationId xmlns:a16="http://schemas.microsoft.com/office/drawing/2014/main" id="{19887437-BFAA-420F-88F8-C01762A34DD0}"/>
              </a:ext>
            </a:extLst>
          </p:cNvPr>
          <p:cNvSpPr txBox="1"/>
          <p:nvPr/>
        </p:nvSpPr>
        <p:spPr>
          <a:xfrm>
            <a:off x="724207" y="5715000"/>
            <a:ext cx="10520442" cy="727763"/>
          </a:xfrm>
          <a:prstGeom prst="rect">
            <a:avLst/>
          </a:prstGeom>
          <a:noFill/>
        </p:spPr>
        <p:txBody>
          <a:bodyPr wrap="square" lIns="161291" tIns="80645" rIns="161291" bIns="0" rtlCol="0">
            <a:spAutoFit/>
          </a:bodyPr>
          <a:lstStyle/>
          <a:p>
            <a:pPr defTabSz="806455"/>
            <a:r>
              <a:rPr lang="en-US" sz="1400" b="0"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rPr>
              <a:t>*Other histologist included colorectal cancer with progression or intolerant to fluoropyrimidine, oxaliplatin, and irinotecan. </a:t>
            </a:r>
            <a:br>
              <a:rPr lang="en-US" sz="1400" b="0"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rPr>
            </a:br>
            <a:r>
              <a:rPr lang="en-US" sz="1400" b="0" baseline="30000"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rPr>
              <a:t>†</a:t>
            </a:r>
            <a:r>
              <a:rPr lang="en-US" sz="1400" b="0"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rPr>
              <a:t>Responses required confirmation at a subsequent scan; SD had to be observed at ≥12 wk on study to qualify as SD. </a:t>
            </a:r>
            <a:br>
              <a:rPr lang="en-US" sz="1400" b="0"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rPr>
            </a:br>
            <a:r>
              <a:rPr lang="en-US" sz="1400" b="0" baseline="30000" dirty="0">
                <a:solidFill>
                  <a:schemeClr val="bg1"/>
                </a:solidFill>
                <a:latin typeface="Calibri" panose="020F0502020204030204" pitchFamily="34" charset="0"/>
                <a:cs typeface="Calibri" panose="020F0502020204030204" pitchFamily="34" charset="0"/>
              </a:rPr>
              <a:t>‡</a:t>
            </a:r>
            <a:r>
              <a:rPr lang="en-US" sz="1400" b="0"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rPr>
              <a:t>Includes confirmed CR, PR, or SD at ≥12 wk. </a:t>
            </a:r>
            <a:endParaRPr lang="en-US" sz="1050" b="0" dirty="0">
              <a:solidFill>
                <a:srgbClr val="000000">
                  <a:lumMod val="85000"/>
                  <a:lumOff val="15000"/>
                </a:srgbClr>
              </a:solidFill>
              <a:latin typeface="Calibri" panose="020F0502020204030204" pitchFamily="34" charset="0"/>
              <a:ea typeface="Arial Unicode MS" panose="020B0604020202020204" pitchFamily="34" charset="-128"/>
              <a:cs typeface="Calibri" panose="020F0502020204030204" pitchFamily="34" charset="0"/>
            </a:endParaRPr>
          </a:p>
        </p:txBody>
      </p:sp>
      <p:grpSp>
        <p:nvGrpSpPr>
          <p:cNvPr id="25" name="Group 24">
            <a:extLst>
              <a:ext uri="{FF2B5EF4-FFF2-40B4-BE49-F238E27FC236}">
                <a16:creationId xmlns:a16="http://schemas.microsoft.com/office/drawing/2014/main" id="{39975283-C83D-431C-8E9A-57275B05F8BC}"/>
              </a:ext>
            </a:extLst>
          </p:cNvPr>
          <p:cNvGrpSpPr/>
          <p:nvPr/>
        </p:nvGrpSpPr>
        <p:grpSpPr>
          <a:xfrm>
            <a:off x="9392911" y="6207927"/>
            <a:ext cx="2488502" cy="454909"/>
            <a:chOff x="9392911" y="6207927"/>
            <a:chExt cx="2488502" cy="454909"/>
          </a:xfrm>
        </p:grpSpPr>
        <p:pic>
          <p:nvPicPr>
            <p:cNvPr id="26" name="Picture 25" descr="A picture containing text, ax, wheel&#10;&#10;Description automatically generated">
              <a:extLst>
                <a:ext uri="{FF2B5EF4-FFF2-40B4-BE49-F238E27FC236}">
                  <a16:creationId xmlns:a16="http://schemas.microsoft.com/office/drawing/2014/main" id="{81E03B88-34FC-4D8C-819C-08EE55E6D3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7" name="Rectangle 8">
              <a:extLst>
                <a:ext uri="{FF2B5EF4-FFF2-40B4-BE49-F238E27FC236}">
                  <a16:creationId xmlns:a16="http://schemas.microsoft.com/office/drawing/2014/main" id="{4E98ACAD-DE2C-4CBB-AAD5-836C8E2745B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7913078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2">
            <a:extLst>
              <a:ext uri="{FF2B5EF4-FFF2-40B4-BE49-F238E27FC236}">
                <a16:creationId xmlns:a16="http://schemas.microsoft.com/office/drawing/2014/main" id="{CE0ED721-C531-4962-A2C5-E6A2F808FB27}"/>
              </a:ext>
            </a:extLst>
          </p:cNvPr>
          <p:cNvSpPr>
            <a:spLocks noGrp="1"/>
          </p:cNvSpPr>
          <p:nvPr>
            <p:ph type="title"/>
          </p:nvPr>
        </p:nvSpPr>
        <p:spPr>
          <a:xfrm>
            <a:off x="609759" y="238135"/>
            <a:ext cx="10872444" cy="1103313"/>
          </a:xfrm>
        </p:spPr>
        <p:txBody>
          <a:bodyPr/>
          <a:lstStyle/>
          <a:p>
            <a:r>
              <a:rPr lang="en-US" dirty="0"/>
              <a:t>Safety of Single-Agent Immunotherapies in EC</a:t>
            </a:r>
          </a:p>
        </p:txBody>
      </p:sp>
      <p:sp>
        <p:nvSpPr>
          <p:cNvPr id="15" name="Content Placeholder 3">
            <a:extLst>
              <a:ext uri="{FF2B5EF4-FFF2-40B4-BE49-F238E27FC236}">
                <a16:creationId xmlns:a16="http://schemas.microsoft.com/office/drawing/2014/main" id="{79001AEB-BF40-4BAE-AB02-4E6D216A6C3D}"/>
              </a:ext>
            </a:extLst>
          </p:cNvPr>
          <p:cNvSpPr>
            <a:spLocks noGrp="1"/>
          </p:cNvSpPr>
          <p:nvPr>
            <p:ph idx="1"/>
          </p:nvPr>
        </p:nvSpPr>
        <p:spPr>
          <a:xfrm>
            <a:off x="627698" y="5800884"/>
            <a:ext cx="10744202" cy="330850"/>
          </a:xfrm>
        </p:spPr>
        <p:txBody>
          <a:bodyPr/>
          <a:lstStyle/>
          <a:p>
            <a:pPr>
              <a:spcAft>
                <a:spcPts val="0"/>
              </a:spcAft>
            </a:pPr>
            <a:r>
              <a:rPr lang="en-US" sz="2000" dirty="0"/>
              <a:t>Single-agent immunotherapy is associated with manageable, mostly low-grade AEs</a:t>
            </a:r>
          </a:p>
        </p:txBody>
      </p:sp>
      <p:sp>
        <p:nvSpPr>
          <p:cNvPr id="19" name="ZoneTexte 4">
            <a:extLst>
              <a:ext uri="{FF2B5EF4-FFF2-40B4-BE49-F238E27FC236}">
                <a16:creationId xmlns:a16="http://schemas.microsoft.com/office/drawing/2014/main" id="{66B139CA-62C5-4418-9E81-C48A6B12CF98}"/>
              </a:ext>
            </a:extLst>
          </p:cNvPr>
          <p:cNvSpPr txBox="1"/>
          <p:nvPr/>
        </p:nvSpPr>
        <p:spPr>
          <a:xfrm>
            <a:off x="427752" y="6378200"/>
            <a:ext cx="7751691" cy="276999"/>
          </a:xfrm>
          <a:prstGeom prst="rect">
            <a:avLst/>
          </a:prstGeom>
          <a:noFill/>
        </p:spPr>
        <p:txBody>
          <a:bodyPr wrap="square" rtlCol="0">
            <a:spAutoFit/>
          </a:bodyPr>
          <a:lstStyle>
            <a:defPPr>
              <a:defRPr lang="en-US"/>
            </a:defPPr>
            <a:lvl1pPr>
              <a:defRPr sz="1200" b="0">
                <a:solidFill>
                  <a:schemeClr val="bg2"/>
                </a:solidFill>
                <a:latin typeface="Calibri" panose="020F0502020204030204" pitchFamily="34" charset="0"/>
                <a:cs typeface="Calibri" panose="020F0502020204030204" pitchFamily="34" charset="0"/>
              </a:defRPr>
            </a:lvl1pPr>
          </a:lstStyle>
          <a:p>
            <a:r>
              <a:rPr lang="en-GB" dirty="0"/>
              <a:t>1. Marabelle. JCO. 2020;38:1. 2. </a:t>
            </a:r>
            <a:r>
              <a:rPr lang="es-ES" dirty="0"/>
              <a:t>Oaknin. ESMO 2020. Abstr LBA36. 3. </a:t>
            </a:r>
            <a:r>
              <a:rPr lang="en-GB" dirty="0"/>
              <a:t>Dostarlimab PI. </a:t>
            </a:r>
          </a:p>
        </p:txBody>
      </p:sp>
      <p:graphicFrame>
        <p:nvGraphicFramePr>
          <p:cNvPr id="20" name="Table 19">
            <a:extLst>
              <a:ext uri="{FF2B5EF4-FFF2-40B4-BE49-F238E27FC236}">
                <a16:creationId xmlns:a16="http://schemas.microsoft.com/office/drawing/2014/main" id="{AD76AC42-60EF-40A5-87CF-83893221A5D4}"/>
              </a:ext>
            </a:extLst>
          </p:cNvPr>
          <p:cNvGraphicFramePr>
            <a:graphicFrameLocks noGrp="1"/>
          </p:cNvGraphicFramePr>
          <p:nvPr>
            <p:extLst>
              <p:ext uri="{D42A27DB-BD31-4B8C-83A1-F6EECF244321}">
                <p14:modId xmlns:p14="http://schemas.microsoft.com/office/powerpoint/2010/main" val="2845447846"/>
              </p:ext>
            </p:extLst>
          </p:nvPr>
        </p:nvGraphicFramePr>
        <p:xfrm>
          <a:off x="705221" y="1608056"/>
          <a:ext cx="10744201" cy="2170176"/>
        </p:xfrm>
        <a:graphic>
          <a:graphicData uri="http://schemas.openxmlformats.org/drawingml/2006/table">
            <a:tbl>
              <a:tblPr firstRow="1" bandRow="1">
                <a:tableStyleId>{5C22544A-7EE6-4342-B048-85BDC9FD1C3A}</a:tableStyleId>
              </a:tblPr>
              <a:tblGrid>
                <a:gridCol w="4424083">
                  <a:extLst>
                    <a:ext uri="{9D8B030D-6E8A-4147-A177-3AD203B41FA5}">
                      <a16:colId xmlns:a16="http://schemas.microsoft.com/office/drawing/2014/main" val="80823620"/>
                    </a:ext>
                  </a:extLst>
                </a:gridCol>
                <a:gridCol w="3160059">
                  <a:extLst>
                    <a:ext uri="{9D8B030D-6E8A-4147-A177-3AD203B41FA5}">
                      <a16:colId xmlns:a16="http://schemas.microsoft.com/office/drawing/2014/main" val="3147156252"/>
                    </a:ext>
                  </a:extLst>
                </a:gridCol>
                <a:gridCol w="3160059">
                  <a:extLst>
                    <a:ext uri="{9D8B030D-6E8A-4147-A177-3AD203B41FA5}">
                      <a16:colId xmlns:a16="http://schemas.microsoft.com/office/drawing/2014/main" val="3869908339"/>
                    </a:ext>
                  </a:extLst>
                </a:gridCol>
              </a:tblGrid>
              <a:tr h="375005">
                <a:tc>
                  <a:txBody>
                    <a:bodyPr/>
                    <a:lstStyle/>
                    <a:p>
                      <a:pPr>
                        <a:lnSpc>
                          <a:spcPct val="95000"/>
                        </a:lnSpc>
                      </a:pPr>
                      <a:r>
                        <a:rPr lang="en-US" sz="1600" dirty="0">
                          <a:latin typeface="Calibri" panose="020F0502020204030204" pitchFamily="34" charset="0"/>
                          <a:cs typeface="Calibri" panose="020F0502020204030204" pitchFamily="34" charset="0"/>
                        </a:rPr>
                        <a:t>Grade 3/4 AEs,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5000"/>
                        </a:lnSpc>
                      </a:pPr>
                      <a:r>
                        <a:rPr lang="en-US" sz="1600" dirty="0">
                          <a:latin typeface="Calibri" panose="020F0502020204030204" pitchFamily="34" charset="0"/>
                          <a:cs typeface="Calibri" panose="020F0502020204030204" pitchFamily="34" charset="0"/>
                        </a:rPr>
                        <a:t>KEYNOTE-158</a:t>
                      </a:r>
                      <a:r>
                        <a:rPr lang="en-US" sz="1600" baseline="30000" dirty="0">
                          <a:latin typeface="Calibri" panose="020F0502020204030204" pitchFamily="34" charset="0"/>
                          <a:cs typeface="Calibri" panose="020F0502020204030204" pitchFamily="34" charset="0"/>
                        </a:rPr>
                        <a:t>1</a:t>
                      </a:r>
                    </a:p>
                    <a:p>
                      <a:pPr algn="ctr">
                        <a:lnSpc>
                          <a:spcPct val="95000"/>
                        </a:lnSpc>
                      </a:pPr>
                      <a:r>
                        <a:rPr lang="en-US" sz="1600" dirty="0">
                          <a:latin typeface="Calibri" panose="020F0502020204030204" pitchFamily="34" charset="0"/>
                          <a:cs typeface="Calibri" panose="020F0502020204030204" pitchFamily="34" charset="0"/>
                        </a:rPr>
                        <a:t>MSI-H, All Cancers (N = 233)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5000"/>
                        </a:lnSpc>
                      </a:pPr>
                      <a:r>
                        <a:rPr lang="en-US" sz="1600" dirty="0">
                          <a:latin typeface="Calibri" panose="020F0502020204030204" pitchFamily="34" charset="0"/>
                          <a:cs typeface="Calibri" panose="020F0502020204030204" pitchFamily="34" charset="0"/>
                        </a:rPr>
                        <a:t>GARNET</a:t>
                      </a:r>
                      <a:r>
                        <a:rPr lang="en-US" sz="1600" baseline="30000" dirty="0">
                          <a:latin typeface="Calibri" panose="020F0502020204030204" pitchFamily="34" charset="0"/>
                          <a:cs typeface="Calibri" panose="020F0502020204030204" pitchFamily="34" charset="0"/>
                        </a:rPr>
                        <a:t>2,3</a:t>
                      </a:r>
                    </a:p>
                    <a:p>
                      <a:pPr algn="ctr">
                        <a:lnSpc>
                          <a:spcPct val="95000"/>
                        </a:lnSpc>
                      </a:pPr>
                      <a:r>
                        <a:rPr lang="en-US" sz="1600" dirty="0">
                          <a:latin typeface="Calibri" panose="020F0502020204030204" pitchFamily="34" charset="0"/>
                          <a:cs typeface="Calibri" panose="020F0502020204030204" pitchFamily="34" charset="0"/>
                        </a:rPr>
                        <a:t>dMMR EC (n =  104)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538669462"/>
                  </a:ext>
                </a:extLst>
              </a:tr>
              <a:tr h="215488">
                <a:tc>
                  <a:txBody>
                    <a:bodyPr/>
                    <a:lstStyle/>
                    <a:p>
                      <a:pPr algn="l">
                        <a:lnSpc>
                          <a:spcPct val="95000"/>
                        </a:lnSpc>
                      </a:pPr>
                      <a:r>
                        <a:rPr lang="en-US" sz="1600" dirty="0">
                          <a:solidFill>
                            <a:schemeClr val="bg1"/>
                          </a:solidFill>
                          <a:latin typeface="Calibri" panose="020F0502020204030204" pitchFamily="34" charset="0"/>
                          <a:cs typeface="Calibri" panose="020F0502020204030204" pitchFamily="34" charset="0"/>
                        </a:rPr>
                        <a:t>Fatigue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0.9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4390544"/>
                  </a:ext>
                </a:extLst>
              </a:tr>
              <a:tr h="215488">
                <a:tc>
                  <a:txBody>
                    <a:bodyPr/>
                    <a:lstStyle/>
                    <a:p>
                      <a:pPr algn="l">
                        <a:lnSpc>
                          <a:spcPct val="95000"/>
                        </a:lnSpc>
                      </a:pPr>
                      <a:r>
                        <a:rPr lang="en-US" sz="1600" dirty="0">
                          <a:solidFill>
                            <a:schemeClr val="bg1"/>
                          </a:solidFill>
                          <a:latin typeface="Calibri" panose="020F0502020204030204" pitchFamily="34" charset="0"/>
                          <a:cs typeface="Calibri" panose="020F0502020204030204" pitchFamily="34" charset="0"/>
                        </a:rPr>
                        <a:t>Pruritus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85757397"/>
                  </a:ext>
                </a:extLst>
              </a:tr>
              <a:tr h="215488">
                <a:tc>
                  <a:txBody>
                    <a:bodyPr/>
                    <a:lstStyle/>
                    <a:p>
                      <a:pPr algn="l">
                        <a:lnSpc>
                          <a:spcPct val="95000"/>
                        </a:lnSpc>
                      </a:pPr>
                      <a:r>
                        <a:rPr lang="en-US" sz="1600" dirty="0">
                          <a:solidFill>
                            <a:schemeClr val="bg1"/>
                          </a:solidFill>
                          <a:latin typeface="Calibri" panose="020F0502020204030204" pitchFamily="34" charset="0"/>
                          <a:cs typeface="Calibri" panose="020F0502020204030204" pitchFamily="34" charset="0"/>
                        </a:rPr>
                        <a:t>Diarrhea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07635245"/>
                  </a:ext>
                </a:extLst>
              </a:tr>
              <a:tr h="215488">
                <a:tc>
                  <a:txBody>
                    <a:bodyPr/>
                    <a:lstStyle/>
                    <a:p>
                      <a:pPr algn="l">
                        <a:lnSpc>
                          <a:spcPct val="95000"/>
                        </a:lnSpc>
                      </a:pPr>
                      <a:r>
                        <a:rPr lang="en-US" sz="1600" dirty="0">
                          <a:solidFill>
                            <a:schemeClr val="bg1"/>
                          </a:solidFill>
                          <a:latin typeface="Calibri" panose="020F0502020204030204" pitchFamily="34" charset="0"/>
                          <a:cs typeface="Calibri" panose="020F0502020204030204" pitchFamily="34" charset="0"/>
                        </a:rPr>
                        <a:t>Nausea or vomiting</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63680374"/>
                  </a:ext>
                </a:extLst>
              </a:tr>
              <a:tr h="215488">
                <a:tc>
                  <a:txBody>
                    <a:bodyPr/>
                    <a:lstStyle/>
                    <a:p>
                      <a:pPr algn="l">
                        <a:lnSpc>
                          <a:spcPct val="95000"/>
                        </a:lnSpc>
                      </a:pPr>
                      <a:r>
                        <a:rPr lang="en-US" sz="1600" dirty="0">
                          <a:solidFill>
                            <a:schemeClr val="bg1"/>
                          </a:solidFill>
                          <a:latin typeface="Calibri" panose="020F0502020204030204" pitchFamily="34" charset="0"/>
                          <a:cs typeface="Calibri" panose="020F0502020204030204" pitchFamily="34" charset="0"/>
                        </a:rPr>
                        <a:t>Arthralgia or myalgia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0969815"/>
                  </a:ext>
                </a:extLst>
              </a:tr>
            </a:tbl>
          </a:graphicData>
        </a:graphic>
      </p:graphicFrame>
      <p:graphicFrame>
        <p:nvGraphicFramePr>
          <p:cNvPr id="21" name="Table 20">
            <a:extLst>
              <a:ext uri="{FF2B5EF4-FFF2-40B4-BE49-F238E27FC236}">
                <a16:creationId xmlns:a16="http://schemas.microsoft.com/office/drawing/2014/main" id="{AB12162E-7564-45B5-8065-26DBD96EC560}"/>
              </a:ext>
            </a:extLst>
          </p:cNvPr>
          <p:cNvGraphicFramePr>
            <a:graphicFrameLocks noGrp="1"/>
          </p:cNvGraphicFramePr>
          <p:nvPr>
            <p:extLst>
              <p:ext uri="{D42A27DB-BD31-4B8C-83A1-F6EECF244321}">
                <p14:modId xmlns:p14="http://schemas.microsoft.com/office/powerpoint/2010/main" val="3149671170"/>
              </p:ext>
            </p:extLst>
          </p:nvPr>
        </p:nvGraphicFramePr>
        <p:xfrm>
          <a:off x="705221" y="3788288"/>
          <a:ext cx="10744202" cy="1615440"/>
        </p:xfrm>
        <a:graphic>
          <a:graphicData uri="http://schemas.openxmlformats.org/drawingml/2006/table">
            <a:tbl>
              <a:tblPr firstRow="1" bandRow="1">
                <a:tableStyleId>{5C22544A-7EE6-4342-B048-85BDC9FD1C3A}</a:tableStyleId>
              </a:tblPr>
              <a:tblGrid>
                <a:gridCol w="4438224">
                  <a:extLst>
                    <a:ext uri="{9D8B030D-6E8A-4147-A177-3AD203B41FA5}">
                      <a16:colId xmlns:a16="http://schemas.microsoft.com/office/drawing/2014/main" val="2658328069"/>
                    </a:ext>
                  </a:extLst>
                </a:gridCol>
                <a:gridCol w="3167183">
                  <a:extLst>
                    <a:ext uri="{9D8B030D-6E8A-4147-A177-3AD203B41FA5}">
                      <a16:colId xmlns:a16="http://schemas.microsoft.com/office/drawing/2014/main" val="2525977470"/>
                    </a:ext>
                  </a:extLst>
                </a:gridCol>
                <a:gridCol w="3138795">
                  <a:extLst>
                    <a:ext uri="{9D8B030D-6E8A-4147-A177-3AD203B41FA5}">
                      <a16:colId xmlns:a16="http://schemas.microsoft.com/office/drawing/2014/main" val="3027642393"/>
                    </a:ext>
                  </a:extLst>
                </a:gridCol>
              </a:tblGrid>
              <a:tr h="220663">
                <a:tc gridSpan="3">
                  <a:txBody>
                    <a:bodyPr/>
                    <a:lstStyle/>
                    <a:p>
                      <a:pPr>
                        <a:lnSpc>
                          <a:spcPct val="95000"/>
                        </a:lnSpc>
                      </a:pPr>
                      <a:r>
                        <a:rPr lang="en-US" sz="1600" baseline="0" dirty="0">
                          <a:latin typeface="Calibri" panose="020F0502020204030204" pitchFamily="34" charset="0"/>
                          <a:cs typeface="Calibri" panose="020F0502020204030204" pitchFamily="34" charset="0"/>
                        </a:rPr>
                        <a:t>Any Grade irAE</a:t>
                      </a:r>
                      <a:r>
                        <a:rPr lang="en-US" sz="1600" dirty="0">
                          <a:latin typeface="Calibri" panose="020F0502020204030204" pitchFamily="34" charset="0"/>
                          <a:cs typeface="Calibri" panose="020F0502020204030204" pitchFamily="34" charset="0"/>
                        </a:rPr>
                        <a:t>s,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lnSpc>
                          <a:spcPct val="95000"/>
                        </a:lnSpc>
                      </a:pPr>
                      <a:endParaRPr lang="en-US" sz="1400" dirty="0">
                        <a:solidFill>
                          <a:schemeClr val="tx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lnSpc>
                          <a:spcPct val="95000"/>
                        </a:lnSpc>
                      </a:pPr>
                      <a:endParaRPr lang="en-US" sz="1400" dirty="0">
                        <a:solidFill>
                          <a:schemeClr val="tx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321920223"/>
                  </a:ext>
                </a:extLst>
              </a:tr>
              <a:tr h="220663">
                <a:tc>
                  <a:txBody>
                    <a:bodyPr/>
                    <a:lstStyle/>
                    <a:p>
                      <a:pPr>
                        <a:lnSpc>
                          <a:spcPct val="95000"/>
                        </a:lnSpc>
                      </a:pPr>
                      <a:r>
                        <a:rPr lang="en-US" sz="1600" dirty="0">
                          <a:solidFill>
                            <a:schemeClr val="bg1"/>
                          </a:solidFill>
                          <a:latin typeface="Calibri" panose="020F0502020204030204" pitchFamily="34" charset="0"/>
                          <a:cs typeface="Calibri" panose="020F0502020204030204" pitchFamily="34" charset="0"/>
                        </a:rPr>
                        <a:t>Hypothyroidism</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9.0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5.6*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26320665"/>
                  </a:ext>
                </a:extLst>
              </a:tr>
              <a:tr h="220663">
                <a:tc>
                  <a:txBody>
                    <a:bodyPr/>
                    <a:lstStyle/>
                    <a:p>
                      <a:pPr>
                        <a:lnSpc>
                          <a:spcPct val="95000"/>
                        </a:lnSpc>
                      </a:pPr>
                      <a:r>
                        <a:rPr lang="en-US" sz="1600" dirty="0">
                          <a:solidFill>
                            <a:schemeClr val="bg1"/>
                          </a:solidFill>
                          <a:latin typeface="Calibri" panose="020F0502020204030204" pitchFamily="34" charset="0"/>
                          <a:cs typeface="Calibri" panose="020F0502020204030204" pitchFamily="34" charset="0"/>
                        </a:rPr>
                        <a:t>Hyperthyroidism</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5.2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1.8*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80549326"/>
                  </a:ext>
                </a:extLst>
              </a:tr>
              <a:tr h="220663">
                <a:tc>
                  <a:txBody>
                    <a:bodyPr/>
                    <a:lstStyle/>
                    <a:p>
                      <a:pPr>
                        <a:lnSpc>
                          <a:spcPct val="95000"/>
                        </a:lnSpc>
                      </a:pPr>
                      <a:r>
                        <a:rPr lang="en-US" sz="1600" dirty="0">
                          <a:solidFill>
                            <a:schemeClr val="bg1"/>
                          </a:solidFill>
                          <a:latin typeface="Calibri" panose="020F0502020204030204" pitchFamily="34" charset="0"/>
                          <a:cs typeface="Calibri" panose="020F0502020204030204" pitchFamily="34" charset="0"/>
                        </a:rPr>
                        <a:t>Pneumonitis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3.9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45017957"/>
                  </a:ext>
                </a:extLst>
              </a:tr>
              <a:tr h="220663">
                <a:tc>
                  <a:txBody>
                    <a:bodyPr/>
                    <a:lstStyle/>
                    <a:p>
                      <a:pPr>
                        <a:lnSpc>
                          <a:spcPct val="95000"/>
                        </a:lnSpc>
                      </a:pPr>
                      <a:r>
                        <a:rPr lang="en-US" sz="1600" dirty="0">
                          <a:solidFill>
                            <a:schemeClr val="bg1"/>
                          </a:solidFill>
                          <a:latin typeface="Calibri" panose="020F0502020204030204" pitchFamily="34" charset="0"/>
                          <a:cs typeface="Calibri" panose="020F0502020204030204" pitchFamily="34" charset="0"/>
                        </a:rPr>
                        <a:t>Colitis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3.9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1.4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93744029"/>
                  </a:ext>
                </a:extLst>
              </a:tr>
            </a:tbl>
          </a:graphicData>
        </a:graphic>
      </p:graphicFrame>
      <p:sp>
        <p:nvSpPr>
          <p:cNvPr id="22" name="TextBox 21">
            <a:extLst>
              <a:ext uri="{FF2B5EF4-FFF2-40B4-BE49-F238E27FC236}">
                <a16:creationId xmlns:a16="http://schemas.microsoft.com/office/drawing/2014/main" id="{97356697-674F-47ED-9E08-B239476C9841}"/>
              </a:ext>
            </a:extLst>
          </p:cNvPr>
          <p:cNvSpPr txBox="1"/>
          <p:nvPr/>
        </p:nvSpPr>
        <p:spPr bwMode="auto">
          <a:xfrm>
            <a:off x="704851" y="5427051"/>
            <a:ext cx="249215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*Out of 444 patients evaluated.</a:t>
            </a:r>
          </a:p>
        </p:txBody>
      </p:sp>
      <p:sp>
        <p:nvSpPr>
          <p:cNvPr id="23" name="Rectangle 22">
            <a:extLst>
              <a:ext uri="{FF2B5EF4-FFF2-40B4-BE49-F238E27FC236}">
                <a16:creationId xmlns:a16="http://schemas.microsoft.com/office/drawing/2014/main" id="{B497989F-97FD-4C35-824D-611EF4B7E522}"/>
              </a:ext>
            </a:extLst>
          </p:cNvPr>
          <p:cNvSpPr/>
          <p:nvPr/>
        </p:nvSpPr>
        <p:spPr bwMode="auto">
          <a:xfrm>
            <a:off x="704851" y="4110592"/>
            <a:ext cx="10758489" cy="1316459"/>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3" name="Group 12">
            <a:extLst>
              <a:ext uri="{FF2B5EF4-FFF2-40B4-BE49-F238E27FC236}">
                <a16:creationId xmlns:a16="http://schemas.microsoft.com/office/drawing/2014/main" id="{845AF036-D0DB-4C0C-BE18-921183FAD3FA}"/>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4DB90790-F8D3-4EC4-9D13-DA7DBC2218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4" name="Rectangle 8">
              <a:extLst>
                <a:ext uri="{FF2B5EF4-FFF2-40B4-BE49-F238E27FC236}">
                  <a16:creationId xmlns:a16="http://schemas.microsoft.com/office/drawing/2014/main" id="{6C63804B-3DFD-4A09-9FAF-42AD5B19540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533099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Study 309/KEYNOTE-775: Lenvatinib + Pembrolizumab After Platinum in Advanced EC</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a:xfrm>
            <a:off x="614842" y="1533369"/>
            <a:ext cx="7320468" cy="810411"/>
          </a:xfrm>
        </p:spPr>
        <p:txBody>
          <a:bodyPr/>
          <a:lstStyle/>
          <a:p>
            <a:r>
              <a:rPr lang="en-US" sz="2000" dirty="0"/>
              <a:t>Confirmatory, randomized, open-label phase III study</a:t>
            </a:r>
            <a:endParaRPr lang="en-US" sz="2000" baseline="30000" dirty="0"/>
          </a:p>
        </p:txBody>
      </p:sp>
      <p:sp>
        <p:nvSpPr>
          <p:cNvPr id="17" name="Text Box 15">
            <a:extLst>
              <a:ext uri="{FF2B5EF4-FFF2-40B4-BE49-F238E27FC236}">
                <a16:creationId xmlns:a16="http://schemas.microsoft.com/office/drawing/2014/main" id="{ABE7250B-8202-2841-80F3-BEA37B3D4C62}"/>
              </a:ext>
            </a:extLst>
          </p:cNvPr>
          <p:cNvSpPr txBox="1">
            <a:spLocks noChangeArrowheads="1"/>
          </p:cNvSpPr>
          <p:nvPr/>
        </p:nvSpPr>
        <p:spPr bwMode="auto">
          <a:xfrm>
            <a:off x="178294" y="6415981"/>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Makker. NEJM. 2022;386:437.</a:t>
            </a:r>
            <a:endParaRPr lang="en-US" altLang="en-US" sz="1200" b="0" dirty="0">
              <a:solidFill>
                <a:schemeClr val="bg2"/>
              </a:solidFill>
              <a:latin typeface="Calibri" panose="020F0502020204030204" pitchFamily="34" charset="0"/>
              <a:cs typeface="+mn-cs"/>
            </a:endParaRPr>
          </a:p>
        </p:txBody>
      </p:sp>
      <p:sp>
        <p:nvSpPr>
          <p:cNvPr id="37" name="Content Placeholder 2">
            <a:extLst>
              <a:ext uri="{FF2B5EF4-FFF2-40B4-BE49-F238E27FC236}">
                <a16:creationId xmlns:a16="http://schemas.microsoft.com/office/drawing/2014/main" id="{1E8F8DFB-FD56-194E-903B-9E1700D96D57}"/>
              </a:ext>
            </a:extLst>
          </p:cNvPr>
          <p:cNvSpPr txBox="1">
            <a:spLocks/>
          </p:cNvSpPr>
          <p:nvPr/>
        </p:nvSpPr>
        <p:spPr bwMode="auto">
          <a:xfrm>
            <a:off x="604681" y="5015348"/>
            <a:ext cx="5088329" cy="5718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kern="0" dirty="0"/>
              <a:t>Primary endpoints: </a:t>
            </a:r>
            <a:r>
              <a:rPr lang="en-US" sz="2000" b="0" kern="0" dirty="0"/>
              <a:t>PFS by BICR, OS</a:t>
            </a:r>
          </a:p>
        </p:txBody>
      </p:sp>
      <p:grpSp>
        <p:nvGrpSpPr>
          <p:cNvPr id="8" name="Group 7">
            <a:extLst>
              <a:ext uri="{FF2B5EF4-FFF2-40B4-BE49-F238E27FC236}">
                <a16:creationId xmlns:a16="http://schemas.microsoft.com/office/drawing/2014/main" id="{53463584-DD22-4F39-B62E-EE14E8032214}"/>
              </a:ext>
            </a:extLst>
          </p:cNvPr>
          <p:cNvGrpSpPr/>
          <p:nvPr/>
        </p:nvGrpSpPr>
        <p:grpSpPr>
          <a:xfrm>
            <a:off x="839861" y="2043612"/>
            <a:ext cx="10521186" cy="2666243"/>
            <a:chOff x="728102" y="1993212"/>
            <a:chExt cx="10521186" cy="2666243"/>
          </a:xfrm>
        </p:grpSpPr>
        <p:sp>
          <p:nvSpPr>
            <p:cNvPr id="11" name="Rectangle 49">
              <a:extLst>
                <a:ext uri="{FF2B5EF4-FFF2-40B4-BE49-F238E27FC236}">
                  <a16:creationId xmlns:a16="http://schemas.microsoft.com/office/drawing/2014/main" id="{50647660-E1C3-0243-AC47-370587C82323}"/>
                </a:ext>
              </a:extLst>
            </p:cNvPr>
            <p:cNvSpPr>
              <a:spLocks noChangeArrowheads="1"/>
            </p:cNvSpPr>
            <p:nvPr/>
          </p:nvSpPr>
          <p:spPr bwMode="auto">
            <a:xfrm>
              <a:off x="5372759" y="2711635"/>
              <a:ext cx="3799833" cy="89168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Lenvatinib </a:t>
              </a:r>
              <a:r>
                <a:rPr lang="en-US" altLang="en-US" sz="1600" b="0" dirty="0">
                  <a:solidFill>
                    <a:schemeClr val="tx1"/>
                  </a:solidFill>
                  <a:latin typeface="Calibri" panose="020F0502020204030204" pitchFamily="34" charset="0"/>
                </a:rPr>
                <a:t>20 mg PO QD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Pembrolizumab</a:t>
              </a:r>
              <a:r>
                <a:rPr lang="en-US" altLang="en-US" sz="1600" b="0" dirty="0">
                  <a:solidFill>
                    <a:schemeClr val="tx1"/>
                  </a:solidFill>
                  <a:latin typeface="Calibri" panose="020F0502020204030204" pitchFamily="34" charset="0"/>
                </a:rPr>
                <a:t> 200 mg IV Q3W</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411)</a:t>
              </a:r>
            </a:p>
          </p:txBody>
        </p:sp>
        <p:sp>
          <p:nvSpPr>
            <p:cNvPr id="12" name="Rectangle 50">
              <a:extLst>
                <a:ext uri="{FF2B5EF4-FFF2-40B4-BE49-F238E27FC236}">
                  <a16:creationId xmlns:a16="http://schemas.microsoft.com/office/drawing/2014/main" id="{B9C2D476-F627-1D4D-BC52-EEEFC9D3E56A}"/>
                </a:ext>
              </a:extLst>
            </p:cNvPr>
            <p:cNvSpPr>
              <a:spLocks noChangeArrowheads="1"/>
            </p:cNvSpPr>
            <p:nvPr/>
          </p:nvSpPr>
          <p:spPr bwMode="auto">
            <a:xfrm>
              <a:off x="5370306" y="3777888"/>
              <a:ext cx="3799833" cy="837924"/>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Doxorubicin </a:t>
              </a:r>
              <a:r>
                <a:rPr lang="en-US" altLang="en-US" sz="1600" b="0" dirty="0">
                  <a:solidFill>
                    <a:schemeClr val="tx1"/>
                  </a:solidFill>
                  <a:latin typeface="Calibri" panose="020F0502020204030204" pitchFamily="34" charset="0"/>
                </a:rPr>
                <a:t>60 mg/m</a:t>
              </a:r>
              <a:r>
                <a:rPr lang="en-US" altLang="en-US" sz="1600" b="0" baseline="30000" dirty="0">
                  <a:solidFill>
                    <a:schemeClr val="tx1"/>
                  </a:solidFill>
                  <a:latin typeface="Calibri" panose="020F0502020204030204" pitchFamily="34" charset="0"/>
                </a:rPr>
                <a:t>2</a:t>
              </a:r>
              <a:r>
                <a:rPr lang="en-US" altLang="en-US" sz="1600" b="0" dirty="0">
                  <a:solidFill>
                    <a:schemeClr val="tx1"/>
                  </a:solidFill>
                  <a:latin typeface="Calibri" panose="020F0502020204030204" pitchFamily="34" charset="0"/>
                </a:rPr>
                <a:t> IV Q3W or</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Paclitaxel</a:t>
              </a:r>
              <a:r>
                <a:rPr lang="en-US" altLang="en-US" sz="1600" b="0" dirty="0">
                  <a:solidFill>
                    <a:schemeClr val="tx1"/>
                  </a:solidFill>
                  <a:latin typeface="Calibri" panose="020F0502020204030204" pitchFamily="34" charset="0"/>
                </a:rPr>
                <a:t> 80 mg/m</a:t>
              </a:r>
              <a:r>
                <a:rPr lang="en-US" altLang="en-US" sz="1600" b="0" baseline="30000" dirty="0">
                  <a:solidFill>
                    <a:schemeClr val="tx1"/>
                  </a:solidFill>
                  <a:latin typeface="Calibri" panose="020F0502020204030204" pitchFamily="34" charset="0"/>
                </a:rPr>
                <a:t>2</a:t>
              </a:r>
              <a:r>
                <a:rPr lang="en-US" altLang="en-US" sz="1600" b="0" dirty="0">
                  <a:solidFill>
                    <a:schemeClr val="tx1"/>
                  </a:solidFill>
                  <a:latin typeface="Calibri" panose="020F0502020204030204" pitchFamily="34" charset="0"/>
                </a:rPr>
                <a:t> IV QW 3 wk on/1 wk off</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416)</a:t>
              </a:r>
            </a:p>
          </p:txBody>
        </p:sp>
        <p:sp>
          <p:nvSpPr>
            <p:cNvPr id="15" name="Line 53">
              <a:extLst>
                <a:ext uri="{FF2B5EF4-FFF2-40B4-BE49-F238E27FC236}">
                  <a16:creationId xmlns:a16="http://schemas.microsoft.com/office/drawing/2014/main" id="{9FAA287E-A35E-A34E-ADFB-A5DA31C157B4}"/>
                </a:ext>
              </a:extLst>
            </p:cNvPr>
            <p:cNvSpPr>
              <a:spLocks noChangeShapeType="1"/>
            </p:cNvSpPr>
            <p:nvPr/>
          </p:nvSpPr>
          <p:spPr bwMode="auto">
            <a:xfrm>
              <a:off x="4201469" y="3953938"/>
              <a:ext cx="1041179" cy="183029"/>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16" name="Line 54">
              <a:extLst>
                <a:ext uri="{FF2B5EF4-FFF2-40B4-BE49-F238E27FC236}">
                  <a16:creationId xmlns:a16="http://schemas.microsoft.com/office/drawing/2014/main" id="{53512544-20EA-3A49-AA69-90667D5E0FA2}"/>
                </a:ext>
              </a:extLst>
            </p:cNvPr>
            <p:cNvSpPr>
              <a:spLocks noChangeShapeType="1"/>
            </p:cNvSpPr>
            <p:nvPr/>
          </p:nvSpPr>
          <p:spPr bwMode="auto">
            <a:xfrm flipV="1">
              <a:off x="4181240" y="3272412"/>
              <a:ext cx="1041179" cy="209542"/>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dirty="0">
                <a:solidFill>
                  <a:schemeClr val="bg1"/>
                </a:solidFill>
                <a:latin typeface="Calibri" panose="020F0502020204030204" pitchFamily="34" charset="0"/>
              </a:endParaRPr>
            </a:p>
          </p:txBody>
        </p:sp>
        <p:sp>
          <p:nvSpPr>
            <p:cNvPr id="27" name="Text Box 45">
              <a:extLst>
                <a:ext uri="{FF2B5EF4-FFF2-40B4-BE49-F238E27FC236}">
                  <a16:creationId xmlns:a16="http://schemas.microsoft.com/office/drawing/2014/main" id="{B5B30D23-1C94-954F-A31F-D8D28A13E0A2}"/>
                </a:ext>
              </a:extLst>
            </p:cNvPr>
            <p:cNvSpPr txBox="1">
              <a:spLocks noChangeArrowheads="1"/>
            </p:cNvSpPr>
            <p:nvPr/>
          </p:nvSpPr>
          <p:spPr bwMode="auto">
            <a:xfrm>
              <a:off x="728102" y="2905129"/>
              <a:ext cx="3503852" cy="1754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advanced, metastatic, or recurrent EC with measurable disease after 1 previous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platinum-based CT*; ECOG PS 0/1; tissue available for MMR testing</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827)</a:t>
              </a:r>
              <a:endParaRPr lang="en-US" altLang="en-US" sz="1800" b="0" dirty="0">
                <a:solidFill>
                  <a:schemeClr val="bg1"/>
                </a:solidFill>
                <a:latin typeface="Calibri" panose="020F0502020204030204" pitchFamily="34" charset="0"/>
              </a:endParaRPr>
            </a:p>
          </p:txBody>
        </p:sp>
        <p:sp>
          <p:nvSpPr>
            <p:cNvPr id="29" name="Text Box 45">
              <a:extLst>
                <a:ext uri="{FF2B5EF4-FFF2-40B4-BE49-F238E27FC236}">
                  <a16:creationId xmlns:a16="http://schemas.microsoft.com/office/drawing/2014/main" id="{5F43EAF4-E516-C84E-8FA9-C5704B802E8F}"/>
                </a:ext>
              </a:extLst>
            </p:cNvPr>
            <p:cNvSpPr txBox="1">
              <a:spLocks noChangeArrowheads="1"/>
            </p:cNvSpPr>
            <p:nvPr/>
          </p:nvSpPr>
          <p:spPr bwMode="auto">
            <a:xfrm>
              <a:off x="9785983" y="3255435"/>
              <a:ext cx="146330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i="1" dirty="0">
                  <a:solidFill>
                    <a:schemeClr val="bg1"/>
                  </a:solidFill>
                  <a:latin typeface="Calibri" panose="020F0502020204030204" pitchFamily="34" charset="0"/>
                </a:rPr>
                <a:t>Until PD or unacceptable toxicity</a:t>
              </a:r>
              <a:endParaRPr lang="en-US" altLang="en-US" sz="1600" b="0" i="1" dirty="0">
                <a:solidFill>
                  <a:schemeClr val="bg1"/>
                </a:solidFill>
                <a:latin typeface="Calibri" panose="020F0502020204030204" pitchFamily="34" charset="0"/>
              </a:endParaRPr>
            </a:p>
          </p:txBody>
        </p:sp>
        <p:cxnSp>
          <p:nvCxnSpPr>
            <p:cNvPr id="9" name="Straight Arrow Connector 8">
              <a:extLst>
                <a:ext uri="{FF2B5EF4-FFF2-40B4-BE49-F238E27FC236}">
                  <a16:creationId xmlns:a16="http://schemas.microsoft.com/office/drawing/2014/main" id="{8B4D1745-B3FD-A740-9359-2D5BE385DD35}"/>
                </a:ext>
              </a:extLst>
            </p:cNvPr>
            <p:cNvCxnSpPr/>
            <p:nvPr/>
          </p:nvCxnSpPr>
          <p:spPr bwMode="auto">
            <a:xfrm>
              <a:off x="9254926" y="3670933"/>
              <a:ext cx="506642" cy="0"/>
            </a:xfrm>
            <a:prstGeom prst="straightConnector1">
              <a:avLst/>
            </a:prstGeom>
            <a:noFill/>
            <a:ln w="28575" cap="flat" cmpd="sng" algn="ctr">
              <a:solidFill>
                <a:schemeClr val="bg1"/>
              </a:solidFill>
              <a:prstDash val="solid"/>
              <a:round/>
              <a:headEnd type="none" w="med" len="med"/>
              <a:tailEnd type="triangle"/>
            </a:ln>
            <a:effectLst/>
          </p:spPr>
        </p:cxnSp>
        <p:sp>
          <p:nvSpPr>
            <p:cNvPr id="4" name="TextBox 3">
              <a:extLst>
                <a:ext uri="{FF2B5EF4-FFF2-40B4-BE49-F238E27FC236}">
                  <a16:creationId xmlns:a16="http://schemas.microsoft.com/office/drawing/2014/main" id="{B77523CB-C338-8F47-9608-9BF2B2674BA2}"/>
                </a:ext>
              </a:extLst>
            </p:cNvPr>
            <p:cNvSpPr txBox="1"/>
            <p:nvPr/>
          </p:nvSpPr>
          <p:spPr bwMode="auto">
            <a:xfrm>
              <a:off x="2203451" y="1993212"/>
              <a:ext cx="487062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MMR status (pMMR vs dMMR), within pMMR by region, ECOG PS 0 vs 1, prior history of pelvic radiation</a:t>
              </a:r>
            </a:p>
          </p:txBody>
        </p:sp>
        <p:cxnSp>
          <p:nvCxnSpPr>
            <p:cNvPr id="10" name="Straight Arrow Connector 9">
              <a:extLst>
                <a:ext uri="{FF2B5EF4-FFF2-40B4-BE49-F238E27FC236}">
                  <a16:creationId xmlns:a16="http://schemas.microsoft.com/office/drawing/2014/main" id="{212E7230-EB3B-4B4B-A497-78E6B85C431E}"/>
                </a:ext>
              </a:extLst>
            </p:cNvPr>
            <p:cNvCxnSpPr/>
            <p:nvPr/>
          </p:nvCxnSpPr>
          <p:spPr bwMode="auto">
            <a:xfrm>
              <a:off x="4639309" y="2630936"/>
              <a:ext cx="0" cy="641476"/>
            </a:xfrm>
            <a:prstGeom prst="straightConnector1">
              <a:avLst/>
            </a:prstGeom>
            <a:noFill/>
            <a:ln w="28575" cap="flat" cmpd="sng" algn="ctr">
              <a:solidFill>
                <a:schemeClr val="bg1"/>
              </a:solidFill>
              <a:prstDash val="solid"/>
              <a:round/>
              <a:headEnd type="none" w="med" len="med"/>
              <a:tailEnd type="triangle"/>
            </a:ln>
            <a:effectLst/>
          </p:spPr>
        </p:cxnSp>
      </p:grpSp>
      <p:sp>
        <p:nvSpPr>
          <p:cNvPr id="21" name="Content Placeholder 2">
            <a:extLst>
              <a:ext uri="{FF2B5EF4-FFF2-40B4-BE49-F238E27FC236}">
                <a16:creationId xmlns:a16="http://schemas.microsoft.com/office/drawing/2014/main" id="{41535FE2-C1C1-4659-A373-CC98FF7AB2EC}"/>
              </a:ext>
            </a:extLst>
          </p:cNvPr>
          <p:cNvSpPr txBox="1">
            <a:spLocks/>
          </p:cNvSpPr>
          <p:nvPr/>
        </p:nvSpPr>
        <p:spPr bwMode="auto">
          <a:xfrm>
            <a:off x="5801365" y="5015348"/>
            <a:ext cx="5831673" cy="13978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kern="0" dirty="0"/>
              <a:t>Secondary endpoints: </a:t>
            </a:r>
            <a:r>
              <a:rPr lang="en-US" sz="2000" b="0" kern="0" dirty="0"/>
              <a:t>ORR, health-related </a:t>
            </a:r>
            <a:br>
              <a:rPr lang="en-US" sz="2000" b="0" kern="0" dirty="0"/>
            </a:br>
            <a:r>
              <a:rPr lang="en-US" sz="2000" b="0" kern="0" dirty="0"/>
              <a:t>quality of life, pharmacokinetics, safety</a:t>
            </a:r>
          </a:p>
          <a:p>
            <a:r>
              <a:rPr lang="en-US" sz="2000" kern="0" dirty="0"/>
              <a:t>Key exploratory endpoint: </a:t>
            </a:r>
            <a:r>
              <a:rPr lang="en-US" sz="2000" b="0" kern="0" dirty="0"/>
              <a:t>DoR</a:t>
            </a:r>
          </a:p>
        </p:txBody>
      </p:sp>
      <p:sp>
        <p:nvSpPr>
          <p:cNvPr id="13" name="TextBox 12">
            <a:extLst>
              <a:ext uri="{FF2B5EF4-FFF2-40B4-BE49-F238E27FC236}">
                <a16:creationId xmlns:a16="http://schemas.microsoft.com/office/drawing/2014/main" id="{BAA01D0A-166D-4D43-B523-28B99231F002}"/>
              </a:ext>
            </a:extLst>
          </p:cNvPr>
          <p:cNvSpPr txBox="1"/>
          <p:nvPr/>
        </p:nvSpPr>
        <p:spPr bwMode="auto">
          <a:xfrm>
            <a:off x="3078858" y="6330551"/>
            <a:ext cx="575406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 prior regimens allowed if 1 regimen was in neoadjuvant/adjuvant setting.</a:t>
            </a:r>
          </a:p>
        </p:txBody>
      </p:sp>
      <p:sp>
        <p:nvSpPr>
          <p:cNvPr id="22" name="TextBox 21">
            <a:extLst>
              <a:ext uri="{FF2B5EF4-FFF2-40B4-BE49-F238E27FC236}">
                <a16:creationId xmlns:a16="http://schemas.microsoft.com/office/drawing/2014/main" id="{6A042A82-72BE-4090-90A6-09172DAC54C3}"/>
              </a:ext>
            </a:extLst>
          </p:cNvPr>
          <p:cNvSpPr txBox="1"/>
          <p:nvPr/>
        </p:nvSpPr>
        <p:spPr>
          <a:xfrm>
            <a:off x="7107405" y="1456418"/>
            <a:ext cx="4665495" cy="1191816"/>
          </a:xfrm>
          <a:prstGeom prst="roundRect">
            <a:avLst/>
          </a:prstGeom>
          <a:noFill/>
          <a:ln w="38100">
            <a:solidFill>
              <a:schemeClr val="accent3"/>
            </a:solidFill>
          </a:ln>
        </p:spPr>
        <p:txBody>
          <a:bodyPr wrap="square" rtlCol="0">
            <a:spAutoFit/>
          </a:bodyPr>
          <a:lstStyle/>
          <a:p>
            <a:pPr algn="ctr" eaLnBrk="1" fontAlgn="auto" hangingPunct="1">
              <a:spcBef>
                <a:spcPts val="0"/>
              </a:spcBef>
              <a:spcAft>
                <a:spcPts val="0"/>
              </a:spcAft>
            </a:pPr>
            <a:r>
              <a:rPr lang="en-US" sz="1600" dirty="0">
                <a:solidFill>
                  <a:prstClr val="black"/>
                </a:solidFill>
                <a:latin typeface="Calibri"/>
                <a:cs typeface="+mn-cs"/>
              </a:rPr>
              <a:t>FDA Accelerated Approval September 2019 </a:t>
            </a:r>
          </a:p>
          <a:p>
            <a:pPr algn="ctr" eaLnBrk="1" fontAlgn="auto" hangingPunct="1">
              <a:spcBef>
                <a:spcPts val="0"/>
              </a:spcBef>
              <a:spcAft>
                <a:spcPts val="0"/>
              </a:spcAft>
            </a:pPr>
            <a:r>
              <a:rPr lang="en-US" sz="1600" dirty="0">
                <a:solidFill>
                  <a:prstClr val="black"/>
                </a:solidFill>
                <a:latin typeface="Calibri"/>
                <a:cs typeface="+mn-cs"/>
              </a:rPr>
              <a:t>FDA Full Approval July 2021</a:t>
            </a:r>
            <a:br>
              <a:rPr lang="en-US" sz="1600" b="0" dirty="0">
                <a:solidFill>
                  <a:prstClr val="black"/>
                </a:solidFill>
                <a:latin typeface="Calibri"/>
                <a:cs typeface="+mn-cs"/>
              </a:rPr>
            </a:br>
            <a:r>
              <a:rPr lang="en-US" sz="1600" b="0" dirty="0">
                <a:solidFill>
                  <a:prstClr val="black"/>
                </a:solidFill>
                <a:latin typeface="Calibri"/>
                <a:cs typeface="+mn-cs"/>
              </a:rPr>
              <a:t>For patients with recurrent/advanced </a:t>
            </a:r>
            <a:br>
              <a:rPr lang="en-US" sz="1600" b="0" dirty="0">
                <a:solidFill>
                  <a:prstClr val="black"/>
                </a:solidFill>
                <a:latin typeface="Calibri"/>
                <a:cs typeface="+mn-cs"/>
              </a:rPr>
            </a:br>
            <a:r>
              <a:rPr lang="en-US" sz="1600" b="0" dirty="0">
                <a:solidFill>
                  <a:prstClr val="black"/>
                </a:solidFill>
                <a:latin typeface="Calibri"/>
                <a:cs typeface="+mn-cs"/>
              </a:rPr>
              <a:t>endometrial cancer who are not MSI-H or dMMR</a:t>
            </a:r>
          </a:p>
        </p:txBody>
      </p:sp>
      <p:grpSp>
        <p:nvGrpSpPr>
          <p:cNvPr id="23" name="Group 22">
            <a:extLst>
              <a:ext uri="{FF2B5EF4-FFF2-40B4-BE49-F238E27FC236}">
                <a16:creationId xmlns:a16="http://schemas.microsoft.com/office/drawing/2014/main" id="{6B8D03D8-0221-4A5B-A153-F2F24049EF40}"/>
              </a:ext>
            </a:extLst>
          </p:cNvPr>
          <p:cNvGrpSpPr/>
          <p:nvPr/>
        </p:nvGrpSpPr>
        <p:grpSpPr>
          <a:xfrm>
            <a:off x="9392911" y="6207927"/>
            <a:ext cx="2488502" cy="454909"/>
            <a:chOff x="9392911" y="6207927"/>
            <a:chExt cx="2488502" cy="454909"/>
          </a:xfrm>
        </p:grpSpPr>
        <p:pic>
          <p:nvPicPr>
            <p:cNvPr id="24" name="Picture 23" descr="A picture containing text, ax, wheel&#10;&#10;Description automatically generated">
              <a:extLst>
                <a:ext uri="{FF2B5EF4-FFF2-40B4-BE49-F238E27FC236}">
                  <a16:creationId xmlns:a16="http://schemas.microsoft.com/office/drawing/2014/main" id="{CB6438AA-D997-4888-8120-9B15A17246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5" name="Rectangle 8">
              <a:extLst>
                <a:ext uri="{FF2B5EF4-FFF2-40B4-BE49-F238E27FC236}">
                  <a16:creationId xmlns:a16="http://schemas.microsoft.com/office/drawing/2014/main" id="{35E5DD9C-D063-4B02-877D-8D1619CC88F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880707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Study 309/KEYNOTE-775: Responses</a:t>
            </a:r>
          </a:p>
        </p:txBody>
      </p:sp>
      <p:graphicFrame>
        <p:nvGraphicFramePr>
          <p:cNvPr id="9" name="Group 155">
            <a:extLst>
              <a:ext uri="{FF2B5EF4-FFF2-40B4-BE49-F238E27FC236}">
                <a16:creationId xmlns:a16="http://schemas.microsoft.com/office/drawing/2014/main" id="{59630175-0B38-1440-BFD2-DEB76DD65C3C}"/>
              </a:ext>
            </a:extLst>
          </p:cNvPr>
          <p:cNvGraphicFramePr>
            <a:graphicFrameLocks/>
          </p:cNvGraphicFramePr>
          <p:nvPr>
            <p:extLst>
              <p:ext uri="{D42A27DB-BD31-4B8C-83A1-F6EECF244321}">
                <p14:modId xmlns:p14="http://schemas.microsoft.com/office/powerpoint/2010/main" val="3996532076"/>
              </p:ext>
            </p:extLst>
          </p:nvPr>
        </p:nvGraphicFramePr>
        <p:xfrm>
          <a:off x="719138" y="1612540"/>
          <a:ext cx="10763064" cy="4403448"/>
        </p:xfrm>
        <a:graphic>
          <a:graphicData uri="http://schemas.openxmlformats.org/drawingml/2006/table">
            <a:tbl>
              <a:tblPr/>
              <a:tblGrid>
                <a:gridCol w="3338512">
                  <a:extLst>
                    <a:ext uri="{9D8B030D-6E8A-4147-A177-3AD203B41FA5}">
                      <a16:colId xmlns:a16="http://schemas.microsoft.com/office/drawing/2014/main" val="20000"/>
                    </a:ext>
                  </a:extLst>
                </a:gridCol>
                <a:gridCol w="1962611">
                  <a:extLst>
                    <a:ext uri="{9D8B030D-6E8A-4147-A177-3AD203B41FA5}">
                      <a16:colId xmlns:a16="http://schemas.microsoft.com/office/drawing/2014/main" val="1238656420"/>
                    </a:ext>
                  </a:extLst>
                </a:gridCol>
                <a:gridCol w="1820647">
                  <a:extLst>
                    <a:ext uri="{9D8B030D-6E8A-4147-A177-3AD203B41FA5}">
                      <a16:colId xmlns:a16="http://schemas.microsoft.com/office/drawing/2014/main" val="2296767606"/>
                    </a:ext>
                  </a:extLst>
                </a:gridCol>
                <a:gridCol w="1820647">
                  <a:extLst>
                    <a:ext uri="{9D8B030D-6E8A-4147-A177-3AD203B41FA5}">
                      <a16:colId xmlns:a16="http://schemas.microsoft.com/office/drawing/2014/main" val="1328308896"/>
                    </a:ext>
                  </a:extLst>
                </a:gridCol>
                <a:gridCol w="1820647">
                  <a:extLst>
                    <a:ext uri="{9D8B030D-6E8A-4147-A177-3AD203B41FA5}">
                      <a16:colId xmlns:a16="http://schemas.microsoft.com/office/drawing/2014/main" val="3105812049"/>
                    </a:ext>
                  </a:extLst>
                </a:gridCol>
              </a:tblGrid>
              <a:tr h="33869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Parameter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algn="ctr"/>
                      <a:r>
                        <a:rPr lang="en-US" sz="1600" b="1" dirty="0">
                          <a:latin typeface="Calibri" panose="020F0502020204030204" pitchFamily="34" charset="0"/>
                          <a:cs typeface="Calibri" panose="020F0502020204030204" pitchFamily="34" charset="0"/>
                        </a:rPr>
                        <a:t>pMMR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gridSpan="2">
                  <a:txBody>
                    <a:bodyPr/>
                    <a:lstStyle/>
                    <a:p>
                      <a:pPr algn="ctr"/>
                      <a:r>
                        <a:rPr lang="en-US" sz="1600" b="1" i="0" dirty="0">
                          <a:latin typeface="Calibri" panose="020F0502020204030204" pitchFamily="34" charset="0"/>
                          <a:cs typeface="Calibri" panose="020F0502020204030204" pitchFamily="34" charset="0"/>
                        </a:rPr>
                        <a:t>Overall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sz="1600" b="1" i="0" dirty="0">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4482"/>
                    </a:solidFill>
                  </a:tcPr>
                </a:tc>
                <a:extLst>
                  <a:ext uri="{0D108BD9-81ED-4DB2-BD59-A6C34878D82A}">
                    <a16:rowId xmlns:a16="http://schemas.microsoft.com/office/drawing/2014/main" val="45661163"/>
                  </a:ext>
                </a:extLst>
              </a:tr>
              <a:tr h="84674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lang="en-US" sz="1600" b="1" dirty="0">
                          <a:latin typeface="Calibri" panose="020F0502020204030204" pitchFamily="34" charset="0"/>
                          <a:cs typeface="Calibri" panose="020F0502020204030204" pitchFamily="34" charset="0"/>
                        </a:rPr>
                        <a:t>Lenvatinib + Pembrolizumab</a:t>
                      </a:r>
                    </a:p>
                    <a:p>
                      <a:pPr algn="ctr"/>
                      <a:r>
                        <a:rPr lang="en-US" sz="1600" b="1" dirty="0">
                          <a:latin typeface="Calibri" panose="020F0502020204030204" pitchFamily="34" charset="0"/>
                          <a:cs typeface="Calibri" panose="020F0502020204030204" pitchFamily="34" charset="0"/>
                        </a:rPr>
                        <a:t>(n = 346)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Doxorubicin or Paclitaxel</a:t>
                      </a:r>
                    </a:p>
                    <a:p>
                      <a:pPr algn="ctr"/>
                      <a:r>
                        <a:rPr lang="en-US" sz="1600" b="1" dirty="0">
                          <a:latin typeface="Calibri" panose="020F0502020204030204" pitchFamily="34" charset="0"/>
                          <a:cs typeface="Calibri" panose="020F0502020204030204" pitchFamily="34" charset="0"/>
                        </a:rPr>
                        <a:t>(n = 351)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Lenvatinib + Pembrolizumab</a:t>
                      </a:r>
                    </a:p>
                    <a:p>
                      <a:pPr algn="ctr"/>
                      <a:r>
                        <a:rPr lang="en-US" sz="1600" b="1" dirty="0">
                          <a:latin typeface="Calibri" panose="020F0502020204030204" pitchFamily="34" charset="0"/>
                          <a:cs typeface="Calibri" panose="020F0502020204030204" pitchFamily="34" charset="0"/>
                        </a:rPr>
                        <a:t>(n = 411)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Doxorubicin or Paclitaxel</a:t>
                      </a:r>
                    </a:p>
                    <a:p>
                      <a:pPr algn="ctr"/>
                      <a:r>
                        <a:rPr lang="en-US" sz="1600" b="1" dirty="0">
                          <a:latin typeface="Calibri" panose="020F0502020204030204" pitchFamily="34" charset="0"/>
                          <a:cs typeface="Calibri" panose="020F0502020204030204" pitchFamily="34" charset="0"/>
                        </a:rPr>
                        <a:t>(n = 416)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5926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30.3 (25.5-35.5)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15.1 (11.5-19.3)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31.9 (27.4-36.6)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14.7 (11.4-18.4)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10001"/>
                  </a:ext>
                </a:extLst>
              </a:tr>
              <a:tr h="3387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&lt;.0001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&lt;.0001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2956551511"/>
                  </a:ext>
                </a:extLst>
              </a:tr>
              <a:tr h="16089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Best overall response, %</a:t>
                      </a:r>
                    </a:p>
                    <a:p>
                      <a:pPr marL="344488" marR="0" lvl="0" indent="-231775"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p>
                      <a:pPr marL="344488" marR="0" lvl="0" indent="-231775"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p>
                      <a:pPr marL="344488" marR="0" lvl="0" indent="-231775"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a:t>
                      </a:r>
                    </a:p>
                    <a:p>
                      <a:pPr marL="344488" marR="0" lvl="0" indent="-231775"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p>
                      <a:pPr marL="344488" marR="0" lvl="0" indent="-231775"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Not evaluable/assessed</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0.6/4.9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2.0/12.5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1.2/5.1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1.9/13.7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33419570"/>
                  </a:ext>
                </a:extLst>
              </a:tr>
              <a:tr h="3387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DoR, mo (range)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 (1.6-23.7)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(0-24.2)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14.4 (1.6-23.7)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(0-24.2)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99895952"/>
                  </a:ext>
                </a:extLst>
              </a:tr>
              <a:tr h="3387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to response, mo (range)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(1.5-9.4)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(1.0-7.4)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(1.5-16.3)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(1.0-7.4)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0385109"/>
                  </a:ext>
                </a:extLst>
              </a:tr>
            </a:tbl>
          </a:graphicData>
        </a:graphic>
      </p:graphicFrame>
      <p:sp>
        <p:nvSpPr>
          <p:cNvPr id="10" name="Text Box 15">
            <a:extLst>
              <a:ext uri="{FF2B5EF4-FFF2-40B4-BE49-F238E27FC236}">
                <a16:creationId xmlns:a16="http://schemas.microsoft.com/office/drawing/2014/main" id="{B7BCC856-FFBD-A847-9718-DC42E7147226}"/>
              </a:ext>
            </a:extLst>
          </p:cNvPr>
          <p:cNvSpPr txBox="1">
            <a:spLocks noChangeArrowheads="1"/>
          </p:cNvSpPr>
          <p:nvPr/>
        </p:nvSpPr>
        <p:spPr bwMode="auto">
          <a:xfrm>
            <a:off x="422912" y="6368603"/>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Makker. NEJM. 2022;386:437.</a:t>
            </a:r>
            <a:endParaRPr lang="en-US" altLang="en-US" sz="1200" b="0" dirty="0">
              <a:solidFill>
                <a:schemeClr val="bg2"/>
              </a:solidFill>
              <a:latin typeface="Calibri" panose="020F0502020204030204" pitchFamily="34" charset="0"/>
              <a:cs typeface="+mn-cs"/>
            </a:endParaRPr>
          </a:p>
        </p:txBody>
      </p:sp>
      <p:sp>
        <p:nvSpPr>
          <p:cNvPr id="8" name="Rectangle 7">
            <a:extLst>
              <a:ext uri="{FF2B5EF4-FFF2-40B4-BE49-F238E27FC236}">
                <a16:creationId xmlns:a16="http://schemas.microsoft.com/office/drawing/2014/main" id="{7805BBE3-14BB-4997-846E-AB6FF917D82E}"/>
              </a:ext>
            </a:extLst>
          </p:cNvPr>
          <p:cNvSpPr/>
          <p:nvPr/>
        </p:nvSpPr>
        <p:spPr bwMode="auto">
          <a:xfrm>
            <a:off x="719138" y="2811781"/>
            <a:ext cx="10753724" cy="928612"/>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Rectangle 10">
            <a:extLst>
              <a:ext uri="{FF2B5EF4-FFF2-40B4-BE49-F238E27FC236}">
                <a16:creationId xmlns:a16="http://schemas.microsoft.com/office/drawing/2014/main" id="{85B94704-06D3-4645-8E83-243FB7163EAC}"/>
              </a:ext>
            </a:extLst>
          </p:cNvPr>
          <p:cNvSpPr/>
          <p:nvPr/>
        </p:nvSpPr>
        <p:spPr bwMode="auto">
          <a:xfrm>
            <a:off x="719138" y="5314950"/>
            <a:ext cx="10753722" cy="713972"/>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2" name="Group 11">
            <a:extLst>
              <a:ext uri="{FF2B5EF4-FFF2-40B4-BE49-F238E27FC236}">
                <a16:creationId xmlns:a16="http://schemas.microsoft.com/office/drawing/2014/main" id="{70474BF7-4EA5-4F9A-B8D1-7D696F7A089C}"/>
              </a:ext>
            </a:extLst>
          </p:cNvPr>
          <p:cNvGrpSpPr/>
          <p:nvPr/>
        </p:nvGrpSpPr>
        <p:grpSpPr>
          <a:xfrm>
            <a:off x="9392911" y="6207927"/>
            <a:ext cx="2488502" cy="454909"/>
            <a:chOff x="9392911" y="6207927"/>
            <a:chExt cx="2488502" cy="454909"/>
          </a:xfrm>
        </p:grpSpPr>
        <p:pic>
          <p:nvPicPr>
            <p:cNvPr id="13" name="Picture 12" descr="A picture containing text, ax, wheel&#10;&#10;Description automatically generated">
              <a:extLst>
                <a:ext uri="{FF2B5EF4-FFF2-40B4-BE49-F238E27FC236}">
                  <a16:creationId xmlns:a16="http://schemas.microsoft.com/office/drawing/2014/main" id="{C8BCD6D6-1BD2-4D32-B808-EC043138B2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 name="Rectangle 8">
              <a:extLst>
                <a:ext uri="{FF2B5EF4-FFF2-40B4-BE49-F238E27FC236}">
                  <a16:creationId xmlns:a16="http://schemas.microsoft.com/office/drawing/2014/main" id="{5485728B-874F-4522-A3F0-F964C2CFC2C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7703282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2" name="Title 1">
            <a:extLst>
              <a:ext uri="{FF2B5EF4-FFF2-40B4-BE49-F238E27FC236}">
                <a16:creationId xmlns:a16="http://schemas.microsoft.com/office/drawing/2014/main" id="{1F626A9F-FD76-4285-9C9F-37832EB6CDB6}"/>
              </a:ext>
            </a:extLst>
          </p:cNvPr>
          <p:cNvSpPr>
            <a:spLocks noGrp="1"/>
          </p:cNvSpPr>
          <p:nvPr>
            <p:ph type="title"/>
          </p:nvPr>
        </p:nvSpPr>
        <p:spPr>
          <a:xfrm>
            <a:off x="609759" y="238127"/>
            <a:ext cx="10872444" cy="1103313"/>
          </a:xfrm>
        </p:spPr>
        <p:txBody>
          <a:bodyPr/>
          <a:lstStyle/>
          <a:p>
            <a:r>
              <a:rPr lang="en-US" dirty="0"/>
              <a:t>Study 309/KEYNOTE-775: PFS and OS Benefit</a:t>
            </a:r>
            <a:br>
              <a:rPr lang="en-US" dirty="0"/>
            </a:br>
            <a:endParaRPr lang="en-US" dirty="0"/>
          </a:p>
        </p:txBody>
      </p:sp>
      <p:grpSp>
        <p:nvGrpSpPr>
          <p:cNvPr id="823" name="Group 822">
            <a:extLst>
              <a:ext uri="{FF2B5EF4-FFF2-40B4-BE49-F238E27FC236}">
                <a16:creationId xmlns:a16="http://schemas.microsoft.com/office/drawing/2014/main" id="{2B843519-3713-440A-ACE4-348263CB4FA2}"/>
              </a:ext>
            </a:extLst>
          </p:cNvPr>
          <p:cNvGrpSpPr/>
          <p:nvPr/>
        </p:nvGrpSpPr>
        <p:grpSpPr>
          <a:xfrm>
            <a:off x="1104258" y="860462"/>
            <a:ext cx="4686942" cy="5535878"/>
            <a:chOff x="520852" y="851565"/>
            <a:chExt cx="4686942" cy="5535878"/>
          </a:xfrm>
        </p:grpSpPr>
        <p:sp>
          <p:nvSpPr>
            <p:cNvPr id="824" name="Freeform: Shape 823">
              <a:extLst>
                <a:ext uri="{FF2B5EF4-FFF2-40B4-BE49-F238E27FC236}">
                  <a16:creationId xmlns:a16="http://schemas.microsoft.com/office/drawing/2014/main" id="{A7A1B7CE-D9C9-41FA-BDC8-42C8A265805F}"/>
                </a:ext>
              </a:extLst>
            </p:cNvPr>
            <p:cNvSpPr/>
            <p:nvPr/>
          </p:nvSpPr>
          <p:spPr bwMode="auto">
            <a:xfrm>
              <a:off x="1343510" y="4121142"/>
              <a:ext cx="3245279" cy="1149311"/>
            </a:xfrm>
            <a:custGeom>
              <a:avLst/>
              <a:gdLst>
                <a:gd name="connsiteX0" fmla="*/ 0 w 3245279"/>
                <a:gd name="connsiteY0" fmla="*/ 0 h 1405259"/>
                <a:gd name="connsiteX1" fmla="*/ 44879 w 3245279"/>
                <a:gd name="connsiteY1" fmla="*/ 0 h 1405259"/>
                <a:gd name="connsiteX2" fmla="*/ 44879 w 3245279"/>
                <a:gd name="connsiteY2" fmla="*/ 30854 h 1405259"/>
                <a:gd name="connsiteX3" fmla="*/ 171099 w 3245279"/>
                <a:gd name="connsiteY3" fmla="*/ 30854 h 1405259"/>
                <a:gd name="connsiteX4" fmla="*/ 171099 w 3245279"/>
                <a:gd name="connsiteY4" fmla="*/ 56098 h 1405259"/>
                <a:gd name="connsiteX5" fmla="*/ 241222 w 3245279"/>
                <a:gd name="connsiteY5" fmla="*/ 56098 h 1405259"/>
                <a:gd name="connsiteX6" fmla="*/ 241222 w 3245279"/>
                <a:gd name="connsiteY6" fmla="*/ 78537 h 1405259"/>
                <a:gd name="connsiteX7" fmla="*/ 305735 w 3245279"/>
                <a:gd name="connsiteY7" fmla="*/ 78537 h 1405259"/>
                <a:gd name="connsiteX8" fmla="*/ 305735 w 3245279"/>
                <a:gd name="connsiteY8" fmla="*/ 106586 h 1405259"/>
                <a:gd name="connsiteX9" fmla="*/ 342199 w 3245279"/>
                <a:gd name="connsiteY9" fmla="*/ 106586 h 1405259"/>
                <a:gd name="connsiteX10" fmla="*/ 342199 w 3245279"/>
                <a:gd name="connsiteY10" fmla="*/ 126221 h 1405259"/>
                <a:gd name="connsiteX11" fmla="*/ 389882 w 3245279"/>
                <a:gd name="connsiteY11" fmla="*/ 126221 h 1405259"/>
                <a:gd name="connsiteX12" fmla="*/ 412322 w 3245279"/>
                <a:gd name="connsiteY12" fmla="*/ 148661 h 1405259"/>
                <a:gd name="connsiteX13" fmla="*/ 412322 w 3245279"/>
                <a:gd name="connsiteY13" fmla="*/ 176709 h 1405259"/>
                <a:gd name="connsiteX14" fmla="*/ 454395 w 3245279"/>
                <a:gd name="connsiteY14" fmla="*/ 176709 h 1405259"/>
                <a:gd name="connsiteX15" fmla="*/ 454395 w 3245279"/>
                <a:gd name="connsiteY15" fmla="*/ 207563 h 1405259"/>
                <a:gd name="connsiteX16" fmla="*/ 499274 w 3245279"/>
                <a:gd name="connsiteY16" fmla="*/ 207563 h 1405259"/>
                <a:gd name="connsiteX17" fmla="*/ 499274 w 3245279"/>
                <a:gd name="connsiteY17" fmla="*/ 238417 h 1405259"/>
                <a:gd name="connsiteX18" fmla="*/ 555372 w 3245279"/>
                <a:gd name="connsiteY18" fmla="*/ 238417 h 1405259"/>
                <a:gd name="connsiteX19" fmla="*/ 555372 w 3245279"/>
                <a:gd name="connsiteY19" fmla="*/ 269271 h 1405259"/>
                <a:gd name="connsiteX20" fmla="*/ 586226 w 3245279"/>
                <a:gd name="connsiteY20" fmla="*/ 269271 h 1405259"/>
                <a:gd name="connsiteX21" fmla="*/ 586226 w 3245279"/>
                <a:gd name="connsiteY21" fmla="*/ 297320 h 1405259"/>
                <a:gd name="connsiteX22" fmla="*/ 625495 w 3245279"/>
                <a:gd name="connsiteY22" fmla="*/ 297320 h 1405259"/>
                <a:gd name="connsiteX23" fmla="*/ 625495 w 3245279"/>
                <a:gd name="connsiteY23" fmla="*/ 316954 h 1405259"/>
                <a:gd name="connsiteX24" fmla="*/ 656349 w 3245279"/>
                <a:gd name="connsiteY24" fmla="*/ 316954 h 1405259"/>
                <a:gd name="connsiteX25" fmla="*/ 656349 w 3245279"/>
                <a:gd name="connsiteY25" fmla="*/ 350613 h 1405259"/>
                <a:gd name="connsiteX26" fmla="*/ 681593 w 3245279"/>
                <a:gd name="connsiteY26" fmla="*/ 350613 h 1405259"/>
                <a:gd name="connsiteX27" fmla="*/ 695617 w 3245279"/>
                <a:gd name="connsiteY27" fmla="*/ 350613 h 1405259"/>
                <a:gd name="connsiteX28" fmla="*/ 695617 w 3245279"/>
                <a:gd name="connsiteY28" fmla="*/ 375857 h 1405259"/>
                <a:gd name="connsiteX29" fmla="*/ 720861 w 3245279"/>
                <a:gd name="connsiteY29" fmla="*/ 375857 h 1405259"/>
                <a:gd name="connsiteX30" fmla="*/ 720861 w 3245279"/>
                <a:gd name="connsiteY30" fmla="*/ 398297 h 1405259"/>
                <a:gd name="connsiteX31" fmla="*/ 754520 w 3245279"/>
                <a:gd name="connsiteY31" fmla="*/ 398297 h 1405259"/>
                <a:gd name="connsiteX32" fmla="*/ 754520 w 3245279"/>
                <a:gd name="connsiteY32" fmla="*/ 437565 h 1405259"/>
                <a:gd name="connsiteX33" fmla="*/ 782569 w 3245279"/>
                <a:gd name="connsiteY33" fmla="*/ 437565 h 1405259"/>
                <a:gd name="connsiteX34" fmla="*/ 782569 w 3245279"/>
                <a:gd name="connsiteY34" fmla="*/ 479639 h 1405259"/>
                <a:gd name="connsiteX35" fmla="*/ 807814 w 3245279"/>
                <a:gd name="connsiteY35" fmla="*/ 479639 h 1405259"/>
                <a:gd name="connsiteX36" fmla="*/ 807814 w 3245279"/>
                <a:gd name="connsiteY36" fmla="*/ 504883 h 1405259"/>
                <a:gd name="connsiteX37" fmla="*/ 838668 w 3245279"/>
                <a:gd name="connsiteY37" fmla="*/ 504883 h 1405259"/>
                <a:gd name="connsiteX38" fmla="*/ 838668 w 3245279"/>
                <a:gd name="connsiteY38" fmla="*/ 521713 h 1405259"/>
                <a:gd name="connsiteX39" fmla="*/ 911595 w 3245279"/>
                <a:gd name="connsiteY39" fmla="*/ 521713 h 1405259"/>
                <a:gd name="connsiteX40" fmla="*/ 911595 w 3245279"/>
                <a:gd name="connsiteY40" fmla="*/ 546957 h 1405259"/>
                <a:gd name="connsiteX41" fmla="*/ 931230 w 3245279"/>
                <a:gd name="connsiteY41" fmla="*/ 546957 h 1405259"/>
                <a:gd name="connsiteX42" fmla="*/ 950864 w 3245279"/>
                <a:gd name="connsiteY42" fmla="*/ 566591 h 1405259"/>
                <a:gd name="connsiteX43" fmla="*/ 967694 w 3245279"/>
                <a:gd name="connsiteY43" fmla="*/ 583421 h 1405259"/>
                <a:gd name="connsiteX44" fmla="*/ 967694 w 3245279"/>
                <a:gd name="connsiteY44" fmla="*/ 614275 h 1405259"/>
                <a:gd name="connsiteX45" fmla="*/ 1029401 w 3245279"/>
                <a:gd name="connsiteY45" fmla="*/ 614275 h 1405259"/>
                <a:gd name="connsiteX46" fmla="*/ 1029401 w 3245279"/>
                <a:gd name="connsiteY46" fmla="*/ 647933 h 1405259"/>
                <a:gd name="connsiteX47" fmla="*/ 1085499 w 3245279"/>
                <a:gd name="connsiteY47" fmla="*/ 647933 h 1405259"/>
                <a:gd name="connsiteX48" fmla="*/ 1085499 w 3245279"/>
                <a:gd name="connsiteY48" fmla="*/ 647933 h 1405259"/>
                <a:gd name="connsiteX49" fmla="*/ 1085499 w 3245279"/>
                <a:gd name="connsiteY49" fmla="*/ 675982 h 1405259"/>
                <a:gd name="connsiteX50" fmla="*/ 1130378 w 3245279"/>
                <a:gd name="connsiteY50" fmla="*/ 675982 h 1405259"/>
                <a:gd name="connsiteX51" fmla="*/ 1130378 w 3245279"/>
                <a:gd name="connsiteY51" fmla="*/ 701227 h 1405259"/>
                <a:gd name="connsiteX52" fmla="*/ 1186476 w 3245279"/>
                <a:gd name="connsiteY52" fmla="*/ 701227 h 1405259"/>
                <a:gd name="connsiteX53" fmla="*/ 1186476 w 3245279"/>
                <a:gd name="connsiteY53" fmla="*/ 729276 h 1405259"/>
                <a:gd name="connsiteX54" fmla="*/ 1245379 w 3245279"/>
                <a:gd name="connsiteY54" fmla="*/ 729276 h 1405259"/>
                <a:gd name="connsiteX55" fmla="*/ 1245379 w 3245279"/>
                <a:gd name="connsiteY55" fmla="*/ 754520 h 1405259"/>
                <a:gd name="connsiteX56" fmla="*/ 1307087 w 3245279"/>
                <a:gd name="connsiteY56" fmla="*/ 754520 h 1405259"/>
                <a:gd name="connsiteX57" fmla="*/ 1307087 w 3245279"/>
                <a:gd name="connsiteY57" fmla="*/ 790984 h 1405259"/>
                <a:gd name="connsiteX58" fmla="*/ 1368795 w 3245279"/>
                <a:gd name="connsiteY58" fmla="*/ 790984 h 1405259"/>
                <a:gd name="connsiteX59" fmla="*/ 1368795 w 3245279"/>
                <a:gd name="connsiteY59" fmla="*/ 827448 h 1405259"/>
                <a:gd name="connsiteX60" fmla="*/ 1405259 w 3245279"/>
                <a:gd name="connsiteY60" fmla="*/ 827448 h 1405259"/>
                <a:gd name="connsiteX61" fmla="*/ 1405259 w 3245279"/>
                <a:gd name="connsiteY61" fmla="*/ 861106 h 1405259"/>
                <a:gd name="connsiteX62" fmla="*/ 1458552 w 3245279"/>
                <a:gd name="connsiteY62" fmla="*/ 861106 h 1405259"/>
                <a:gd name="connsiteX63" fmla="*/ 1458552 w 3245279"/>
                <a:gd name="connsiteY63" fmla="*/ 891960 h 1405259"/>
                <a:gd name="connsiteX64" fmla="*/ 1480991 w 3245279"/>
                <a:gd name="connsiteY64" fmla="*/ 891960 h 1405259"/>
                <a:gd name="connsiteX65" fmla="*/ 1480991 w 3245279"/>
                <a:gd name="connsiteY65" fmla="*/ 914400 h 1405259"/>
                <a:gd name="connsiteX66" fmla="*/ 1506236 w 3245279"/>
                <a:gd name="connsiteY66" fmla="*/ 914400 h 1405259"/>
                <a:gd name="connsiteX67" fmla="*/ 1506236 w 3245279"/>
                <a:gd name="connsiteY67" fmla="*/ 942449 h 1405259"/>
                <a:gd name="connsiteX68" fmla="*/ 1570749 w 3245279"/>
                <a:gd name="connsiteY68" fmla="*/ 942449 h 1405259"/>
                <a:gd name="connsiteX69" fmla="*/ 1570749 w 3245279"/>
                <a:gd name="connsiteY69" fmla="*/ 967693 h 1405259"/>
                <a:gd name="connsiteX70" fmla="*/ 1595993 w 3245279"/>
                <a:gd name="connsiteY70" fmla="*/ 967693 h 1405259"/>
                <a:gd name="connsiteX71" fmla="*/ 1595993 w 3245279"/>
                <a:gd name="connsiteY71" fmla="*/ 995742 h 1405259"/>
                <a:gd name="connsiteX72" fmla="*/ 1722214 w 3245279"/>
                <a:gd name="connsiteY72" fmla="*/ 995742 h 1405259"/>
                <a:gd name="connsiteX73" fmla="*/ 1722214 w 3245279"/>
                <a:gd name="connsiteY73" fmla="*/ 1037816 h 1405259"/>
                <a:gd name="connsiteX74" fmla="*/ 1761482 w 3245279"/>
                <a:gd name="connsiteY74" fmla="*/ 1037816 h 1405259"/>
                <a:gd name="connsiteX75" fmla="*/ 1761482 w 3245279"/>
                <a:gd name="connsiteY75" fmla="*/ 1063060 h 1405259"/>
                <a:gd name="connsiteX76" fmla="*/ 1792336 w 3245279"/>
                <a:gd name="connsiteY76" fmla="*/ 1063060 h 1405259"/>
                <a:gd name="connsiteX77" fmla="*/ 1792336 w 3245279"/>
                <a:gd name="connsiteY77" fmla="*/ 1088304 h 1405259"/>
                <a:gd name="connsiteX78" fmla="*/ 1840020 w 3245279"/>
                <a:gd name="connsiteY78" fmla="*/ 1088304 h 1405259"/>
                <a:gd name="connsiteX79" fmla="*/ 1840020 w 3245279"/>
                <a:gd name="connsiteY79" fmla="*/ 1107938 h 1405259"/>
                <a:gd name="connsiteX80" fmla="*/ 1974655 w 3245279"/>
                <a:gd name="connsiteY80" fmla="*/ 1107938 h 1405259"/>
                <a:gd name="connsiteX81" fmla="*/ 1974655 w 3245279"/>
                <a:gd name="connsiteY81" fmla="*/ 1141597 h 1405259"/>
                <a:gd name="connsiteX82" fmla="*/ 2025144 w 3245279"/>
                <a:gd name="connsiteY82" fmla="*/ 1141597 h 1405259"/>
                <a:gd name="connsiteX83" fmla="*/ 2025144 w 3245279"/>
                <a:gd name="connsiteY83" fmla="*/ 1178061 h 1405259"/>
                <a:gd name="connsiteX84" fmla="*/ 2072827 w 3245279"/>
                <a:gd name="connsiteY84" fmla="*/ 1178061 h 1405259"/>
                <a:gd name="connsiteX85" fmla="*/ 2072827 w 3245279"/>
                <a:gd name="connsiteY85" fmla="*/ 1203305 h 1405259"/>
                <a:gd name="connsiteX86" fmla="*/ 2126120 w 3245279"/>
                <a:gd name="connsiteY86" fmla="*/ 1203305 h 1405259"/>
                <a:gd name="connsiteX87" fmla="*/ 2126120 w 3245279"/>
                <a:gd name="connsiteY87" fmla="*/ 1256598 h 1405259"/>
                <a:gd name="connsiteX88" fmla="*/ 2218682 w 3245279"/>
                <a:gd name="connsiteY88" fmla="*/ 1256598 h 1405259"/>
                <a:gd name="connsiteX89" fmla="*/ 2218682 w 3245279"/>
                <a:gd name="connsiteY89" fmla="*/ 1279038 h 1405259"/>
                <a:gd name="connsiteX90" fmla="*/ 2319659 w 3245279"/>
                <a:gd name="connsiteY90" fmla="*/ 1279038 h 1405259"/>
                <a:gd name="connsiteX91" fmla="*/ 2319659 w 3245279"/>
                <a:gd name="connsiteY91" fmla="*/ 1279038 h 1405259"/>
                <a:gd name="connsiteX92" fmla="*/ 2319659 w 3245279"/>
                <a:gd name="connsiteY92" fmla="*/ 1295867 h 1405259"/>
                <a:gd name="connsiteX93" fmla="*/ 2468319 w 3245279"/>
                <a:gd name="connsiteY93" fmla="*/ 1295867 h 1405259"/>
                <a:gd name="connsiteX94" fmla="*/ 2468319 w 3245279"/>
                <a:gd name="connsiteY94" fmla="*/ 1321111 h 1405259"/>
                <a:gd name="connsiteX95" fmla="*/ 2631004 w 3245279"/>
                <a:gd name="connsiteY95" fmla="*/ 1321111 h 1405259"/>
                <a:gd name="connsiteX96" fmla="*/ 2631004 w 3245279"/>
                <a:gd name="connsiteY96" fmla="*/ 1365990 h 1405259"/>
                <a:gd name="connsiteX97" fmla="*/ 2709541 w 3245279"/>
                <a:gd name="connsiteY97" fmla="*/ 1365990 h 1405259"/>
                <a:gd name="connsiteX98" fmla="*/ 2709541 w 3245279"/>
                <a:gd name="connsiteY98" fmla="*/ 1405259 h 1405259"/>
                <a:gd name="connsiteX99" fmla="*/ 3245279 w 3245279"/>
                <a:gd name="connsiteY99" fmla="*/ 1405259 h 1405259"/>
                <a:gd name="connsiteX0" fmla="*/ 0 w 3245279"/>
                <a:gd name="connsiteY0" fmla="*/ 0 h 1405259"/>
                <a:gd name="connsiteX1" fmla="*/ 44879 w 3245279"/>
                <a:gd name="connsiteY1" fmla="*/ 0 h 1405259"/>
                <a:gd name="connsiteX2" fmla="*/ 44879 w 3245279"/>
                <a:gd name="connsiteY2" fmla="*/ 30854 h 1405259"/>
                <a:gd name="connsiteX3" fmla="*/ 171099 w 3245279"/>
                <a:gd name="connsiteY3" fmla="*/ 30854 h 1405259"/>
                <a:gd name="connsiteX4" fmla="*/ 171099 w 3245279"/>
                <a:gd name="connsiteY4" fmla="*/ 56098 h 1405259"/>
                <a:gd name="connsiteX5" fmla="*/ 241222 w 3245279"/>
                <a:gd name="connsiteY5" fmla="*/ 56098 h 1405259"/>
                <a:gd name="connsiteX6" fmla="*/ 241222 w 3245279"/>
                <a:gd name="connsiteY6" fmla="*/ 78537 h 1405259"/>
                <a:gd name="connsiteX7" fmla="*/ 305735 w 3245279"/>
                <a:gd name="connsiteY7" fmla="*/ 78537 h 1405259"/>
                <a:gd name="connsiteX8" fmla="*/ 305735 w 3245279"/>
                <a:gd name="connsiteY8" fmla="*/ 106586 h 1405259"/>
                <a:gd name="connsiteX9" fmla="*/ 342199 w 3245279"/>
                <a:gd name="connsiteY9" fmla="*/ 106586 h 1405259"/>
                <a:gd name="connsiteX10" fmla="*/ 342199 w 3245279"/>
                <a:gd name="connsiteY10" fmla="*/ 126221 h 1405259"/>
                <a:gd name="connsiteX11" fmla="*/ 389882 w 3245279"/>
                <a:gd name="connsiteY11" fmla="*/ 126221 h 1405259"/>
                <a:gd name="connsiteX12" fmla="*/ 412322 w 3245279"/>
                <a:gd name="connsiteY12" fmla="*/ 148661 h 1405259"/>
                <a:gd name="connsiteX13" fmla="*/ 412322 w 3245279"/>
                <a:gd name="connsiteY13" fmla="*/ 176709 h 1405259"/>
                <a:gd name="connsiteX14" fmla="*/ 454395 w 3245279"/>
                <a:gd name="connsiteY14" fmla="*/ 176709 h 1405259"/>
                <a:gd name="connsiteX15" fmla="*/ 454395 w 3245279"/>
                <a:gd name="connsiteY15" fmla="*/ 207563 h 1405259"/>
                <a:gd name="connsiteX16" fmla="*/ 499274 w 3245279"/>
                <a:gd name="connsiteY16" fmla="*/ 207563 h 1405259"/>
                <a:gd name="connsiteX17" fmla="*/ 499274 w 3245279"/>
                <a:gd name="connsiteY17" fmla="*/ 238417 h 1405259"/>
                <a:gd name="connsiteX18" fmla="*/ 555372 w 3245279"/>
                <a:gd name="connsiteY18" fmla="*/ 238417 h 1405259"/>
                <a:gd name="connsiteX19" fmla="*/ 555372 w 3245279"/>
                <a:gd name="connsiteY19" fmla="*/ 269271 h 1405259"/>
                <a:gd name="connsiteX20" fmla="*/ 586226 w 3245279"/>
                <a:gd name="connsiteY20" fmla="*/ 269271 h 1405259"/>
                <a:gd name="connsiteX21" fmla="*/ 586226 w 3245279"/>
                <a:gd name="connsiteY21" fmla="*/ 297320 h 1405259"/>
                <a:gd name="connsiteX22" fmla="*/ 625495 w 3245279"/>
                <a:gd name="connsiteY22" fmla="*/ 297320 h 1405259"/>
                <a:gd name="connsiteX23" fmla="*/ 625495 w 3245279"/>
                <a:gd name="connsiteY23" fmla="*/ 316954 h 1405259"/>
                <a:gd name="connsiteX24" fmla="*/ 656349 w 3245279"/>
                <a:gd name="connsiteY24" fmla="*/ 316954 h 1405259"/>
                <a:gd name="connsiteX25" fmla="*/ 656349 w 3245279"/>
                <a:gd name="connsiteY25" fmla="*/ 350613 h 1405259"/>
                <a:gd name="connsiteX26" fmla="*/ 681593 w 3245279"/>
                <a:gd name="connsiteY26" fmla="*/ 350613 h 1405259"/>
                <a:gd name="connsiteX27" fmla="*/ 695617 w 3245279"/>
                <a:gd name="connsiteY27" fmla="*/ 350613 h 1405259"/>
                <a:gd name="connsiteX28" fmla="*/ 695617 w 3245279"/>
                <a:gd name="connsiteY28" fmla="*/ 375857 h 1405259"/>
                <a:gd name="connsiteX29" fmla="*/ 720861 w 3245279"/>
                <a:gd name="connsiteY29" fmla="*/ 375857 h 1405259"/>
                <a:gd name="connsiteX30" fmla="*/ 720861 w 3245279"/>
                <a:gd name="connsiteY30" fmla="*/ 398297 h 1405259"/>
                <a:gd name="connsiteX31" fmla="*/ 754520 w 3245279"/>
                <a:gd name="connsiteY31" fmla="*/ 398297 h 1405259"/>
                <a:gd name="connsiteX32" fmla="*/ 754520 w 3245279"/>
                <a:gd name="connsiteY32" fmla="*/ 437565 h 1405259"/>
                <a:gd name="connsiteX33" fmla="*/ 782569 w 3245279"/>
                <a:gd name="connsiteY33" fmla="*/ 437565 h 1405259"/>
                <a:gd name="connsiteX34" fmla="*/ 782569 w 3245279"/>
                <a:gd name="connsiteY34" fmla="*/ 479639 h 1405259"/>
                <a:gd name="connsiteX35" fmla="*/ 807814 w 3245279"/>
                <a:gd name="connsiteY35" fmla="*/ 479639 h 1405259"/>
                <a:gd name="connsiteX36" fmla="*/ 807814 w 3245279"/>
                <a:gd name="connsiteY36" fmla="*/ 504883 h 1405259"/>
                <a:gd name="connsiteX37" fmla="*/ 838668 w 3245279"/>
                <a:gd name="connsiteY37" fmla="*/ 504883 h 1405259"/>
                <a:gd name="connsiteX38" fmla="*/ 838668 w 3245279"/>
                <a:gd name="connsiteY38" fmla="*/ 521713 h 1405259"/>
                <a:gd name="connsiteX39" fmla="*/ 911595 w 3245279"/>
                <a:gd name="connsiteY39" fmla="*/ 521713 h 1405259"/>
                <a:gd name="connsiteX40" fmla="*/ 911595 w 3245279"/>
                <a:gd name="connsiteY40" fmla="*/ 546957 h 1405259"/>
                <a:gd name="connsiteX41" fmla="*/ 931230 w 3245279"/>
                <a:gd name="connsiteY41" fmla="*/ 546957 h 1405259"/>
                <a:gd name="connsiteX42" fmla="*/ 950864 w 3245279"/>
                <a:gd name="connsiteY42" fmla="*/ 566591 h 1405259"/>
                <a:gd name="connsiteX43" fmla="*/ 967694 w 3245279"/>
                <a:gd name="connsiteY43" fmla="*/ 583421 h 1405259"/>
                <a:gd name="connsiteX44" fmla="*/ 967694 w 3245279"/>
                <a:gd name="connsiteY44" fmla="*/ 614275 h 1405259"/>
                <a:gd name="connsiteX45" fmla="*/ 1029401 w 3245279"/>
                <a:gd name="connsiteY45" fmla="*/ 614275 h 1405259"/>
                <a:gd name="connsiteX46" fmla="*/ 1029401 w 3245279"/>
                <a:gd name="connsiteY46" fmla="*/ 647933 h 1405259"/>
                <a:gd name="connsiteX47" fmla="*/ 1085499 w 3245279"/>
                <a:gd name="connsiteY47" fmla="*/ 647933 h 1405259"/>
                <a:gd name="connsiteX48" fmla="*/ 1085499 w 3245279"/>
                <a:gd name="connsiteY48" fmla="*/ 647933 h 1405259"/>
                <a:gd name="connsiteX49" fmla="*/ 1085499 w 3245279"/>
                <a:gd name="connsiteY49" fmla="*/ 675982 h 1405259"/>
                <a:gd name="connsiteX50" fmla="*/ 1130378 w 3245279"/>
                <a:gd name="connsiteY50" fmla="*/ 675982 h 1405259"/>
                <a:gd name="connsiteX51" fmla="*/ 1130378 w 3245279"/>
                <a:gd name="connsiteY51" fmla="*/ 701227 h 1405259"/>
                <a:gd name="connsiteX52" fmla="*/ 1186476 w 3245279"/>
                <a:gd name="connsiteY52" fmla="*/ 701227 h 1405259"/>
                <a:gd name="connsiteX53" fmla="*/ 1186476 w 3245279"/>
                <a:gd name="connsiteY53" fmla="*/ 729276 h 1405259"/>
                <a:gd name="connsiteX54" fmla="*/ 1245379 w 3245279"/>
                <a:gd name="connsiteY54" fmla="*/ 729276 h 1405259"/>
                <a:gd name="connsiteX55" fmla="*/ 1245379 w 3245279"/>
                <a:gd name="connsiteY55" fmla="*/ 754520 h 1405259"/>
                <a:gd name="connsiteX56" fmla="*/ 1307087 w 3245279"/>
                <a:gd name="connsiteY56" fmla="*/ 754520 h 1405259"/>
                <a:gd name="connsiteX57" fmla="*/ 1307087 w 3245279"/>
                <a:gd name="connsiteY57" fmla="*/ 790984 h 1405259"/>
                <a:gd name="connsiteX58" fmla="*/ 1368795 w 3245279"/>
                <a:gd name="connsiteY58" fmla="*/ 790984 h 1405259"/>
                <a:gd name="connsiteX59" fmla="*/ 1368795 w 3245279"/>
                <a:gd name="connsiteY59" fmla="*/ 827448 h 1405259"/>
                <a:gd name="connsiteX60" fmla="*/ 1405259 w 3245279"/>
                <a:gd name="connsiteY60" fmla="*/ 827448 h 1405259"/>
                <a:gd name="connsiteX61" fmla="*/ 1405259 w 3245279"/>
                <a:gd name="connsiteY61" fmla="*/ 861106 h 1405259"/>
                <a:gd name="connsiteX62" fmla="*/ 1458552 w 3245279"/>
                <a:gd name="connsiteY62" fmla="*/ 861106 h 1405259"/>
                <a:gd name="connsiteX63" fmla="*/ 1458552 w 3245279"/>
                <a:gd name="connsiteY63" fmla="*/ 891960 h 1405259"/>
                <a:gd name="connsiteX64" fmla="*/ 1480991 w 3245279"/>
                <a:gd name="connsiteY64" fmla="*/ 891960 h 1405259"/>
                <a:gd name="connsiteX65" fmla="*/ 1480991 w 3245279"/>
                <a:gd name="connsiteY65" fmla="*/ 914400 h 1405259"/>
                <a:gd name="connsiteX66" fmla="*/ 1506236 w 3245279"/>
                <a:gd name="connsiteY66" fmla="*/ 914400 h 1405259"/>
                <a:gd name="connsiteX67" fmla="*/ 1506236 w 3245279"/>
                <a:gd name="connsiteY67" fmla="*/ 942449 h 1405259"/>
                <a:gd name="connsiteX68" fmla="*/ 1570749 w 3245279"/>
                <a:gd name="connsiteY68" fmla="*/ 942449 h 1405259"/>
                <a:gd name="connsiteX69" fmla="*/ 1570749 w 3245279"/>
                <a:gd name="connsiteY69" fmla="*/ 967693 h 1405259"/>
                <a:gd name="connsiteX70" fmla="*/ 1595993 w 3245279"/>
                <a:gd name="connsiteY70" fmla="*/ 967693 h 1405259"/>
                <a:gd name="connsiteX71" fmla="*/ 1595993 w 3245279"/>
                <a:gd name="connsiteY71" fmla="*/ 995742 h 1405259"/>
                <a:gd name="connsiteX72" fmla="*/ 1722214 w 3245279"/>
                <a:gd name="connsiteY72" fmla="*/ 995742 h 1405259"/>
                <a:gd name="connsiteX73" fmla="*/ 1722214 w 3245279"/>
                <a:gd name="connsiteY73" fmla="*/ 1037816 h 1405259"/>
                <a:gd name="connsiteX74" fmla="*/ 1761482 w 3245279"/>
                <a:gd name="connsiteY74" fmla="*/ 1037816 h 1405259"/>
                <a:gd name="connsiteX75" fmla="*/ 1761482 w 3245279"/>
                <a:gd name="connsiteY75" fmla="*/ 1063060 h 1405259"/>
                <a:gd name="connsiteX76" fmla="*/ 1792336 w 3245279"/>
                <a:gd name="connsiteY76" fmla="*/ 1063060 h 1405259"/>
                <a:gd name="connsiteX77" fmla="*/ 1792336 w 3245279"/>
                <a:gd name="connsiteY77" fmla="*/ 1088304 h 1405259"/>
                <a:gd name="connsiteX78" fmla="*/ 1840020 w 3245279"/>
                <a:gd name="connsiteY78" fmla="*/ 1088304 h 1405259"/>
                <a:gd name="connsiteX79" fmla="*/ 1840020 w 3245279"/>
                <a:gd name="connsiteY79" fmla="*/ 1107938 h 1405259"/>
                <a:gd name="connsiteX80" fmla="*/ 1974655 w 3245279"/>
                <a:gd name="connsiteY80" fmla="*/ 1107938 h 1405259"/>
                <a:gd name="connsiteX81" fmla="*/ 1974655 w 3245279"/>
                <a:gd name="connsiteY81" fmla="*/ 1141597 h 1405259"/>
                <a:gd name="connsiteX82" fmla="*/ 2025144 w 3245279"/>
                <a:gd name="connsiteY82" fmla="*/ 1141597 h 1405259"/>
                <a:gd name="connsiteX83" fmla="*/ 2025144 w 3245279"/>
                <a:gd name="connsiteY83" fmla="*/ 1178061 h 1405259"/>
                <a:gd name="connsiteX84" fmla="*/ 2072827 w 3245279"/>
                <a:gd name="connsiteY84" fmla="*/ 1178061 h 1405259"/>
                <a:gd name="connsiteX85" fmla="*/ 2072827 w 3245279"/>
                <a:gd name="connsiteY85" fmla="*/ 1203305 h 1405259"/>
                <a:gd name="connsiteX86" fmla="*/ 2126120 w 3245279"/>
                <a:gd name="connsiteY86" fmla="*/ 1203305 h 1405259"/>
                <a:gd name="connsiteX87" fmla="*/ 2126120 w 3245279"/>
                <a:gd name="connsiteY87" fmla="*/ 1256598 h 1405259"/>
                <a:gd name="connsiteX88" fmla="*/ 2218682 w 3245279"/>
                <a:gd name="connsiteY88" fmla="*/ 1256598 h 1405259"/>
                <a:gd name="connsiteX89" fmla="*/ 2218682 w 3245279"/>
                <a:gd name="connsiteY89" fmla="*/ 1279038 h 1405259"/>
                <a:gd name="connsiteX90" fmla="*/ 2319659 w 3245279"/>
                <a:gd name="connsiteY90" fmla="*/ 1279038 h 1405259"/>
                <a:gd name="connsiteX91" fmla="*/ 2319659 w 3245279"/>
                <a:gd name="connsiteY91" fmla="*/ 1279038 h 1405259"/>
                <a:gd name="connsiteX92" fmla="*/ 2319659 w 3245279"/>
                <a:gd name="connsiteY92" fmla="*/ 1295867 h 1405259"/>
                <a:gd name="connsiteX93" fmla="*/ 2468319 w 3245279"/>
                <a:gd name="connsiteY93" fmla="*/ 1295867 h 1405259"/>
                <a:gd name="connsiteX94" fmla="*/ 2468319 w 3245279"/>
                <a:gd name="connsiteY94" fmla="*/ 1321111 h 1405259"/>
                <a:gd name="connsiteX95" fmla="*/ 2631004 w 3245279"/>
                <a:gd name="connsiteY95" fmla="*/ 1321111 h 1405259"/>
                <a:gd name="connsiteX96" fmla="*/ 2631004 w 3245279"/>
                <a:gd name="connsiteY96" fmla="*/ 1365990 h 1405259"/>
                <a:gd name="connsiteX97" fmla="*/ 2709541 w 3245279"/>
                <a:gd name="connsiteY97" fmla="*/ 1365990 h 1405259"/>
                <a:gd name="connsiteX98" fmla="*/ 2709541 w 3245279"/>
                <a:gd name="connsiteY98" fmla="*/ 1405259 h 1405259"/>
                <a:gd name="connsiteX99" fmla="*/ 3245279 w 3245279"/>
                <a:gd name="connsiteY99" fmla="*/ 1405259 h 1405259"/>
                <a:gd name="connsiteX0" fmla="*/ 0 w 3245279"/>
                <a:gd name="connsiteY0" fmla="*/ 0 h 1405259"/>
                <a:gd name="connsiteX1" fmla="*/ 44879 w 3245279"/>
                <a:gd name="connsiteY1" fmla="*/ 0 h 1405259"/>
                <a:gd name="connsiteX2" fmla="*/ 44879 w 3245279"/>
                <a:gd name="connsiteY2" fmla="*/ 30854 h 1405259"/>
                <a:gd name="connsiteX3" fmla="*/ 171099 w 3245279"/>
                <a:gd name="connsiteY3" fmla="*/ 30854 h 1405259"/>
                <a:gd name="connsiteX4" fmla="*/ 171099 w 3245279"/>
                <a:gd name="connsiteY4" fmla="*/ 56098 h 1405259"/>
                <a:gd name="connsiteX5" fmla="*/ 241222 w 3245279"/>
                <a:gd name="connsiteY5" fmla="*/ 56098 h 1405259"/>
                <a:gd name="connsiteX6" fmla="*/ 241222 w 3245279"/>
                <a:gd name="connsiteY6" fmla="*/ 78537 h 1405259"/>
                <a:gd name="connsiteX7" fmla="*/ 305735 w 3245279"/>
                <a:gd name="connsiteY7" fmla="*/ 78537 h 1405259"/>
                <a:gd name="connsiteX8" fmla="*/ 305735 w 3245279"/>
                <a:gd name="connsiteY8" fmla="*/ 106586 h 1405259"/>
                <a:gd name="connsiteX9" fmla="*/ 342199 w 3245279"/>
                <a:gd name="connsiteY9" fmla="*/ 106586 h 1405259"/>
                <a:gd name="connsiteX10" fmla="*/ 342199 w 3245279"/>
                <a:gd name="connsiteY10" fmla="*/ 126221 h 1405259"/>
                <a:gd name="connsiteX11" fmla="*/ 389882 w 3245279"/>
                <a:gd name="connsiteY11" fmla="*/ 126221 h 1405259"/>
                <a:gd name="connsiteX12" fmla="*/ 412322 w 3245279"/>
                <a:gd name="connsiteY12" fmla="*/ 148661 h 1405259"/>
                <a:gd name="connsiteX13" fmla="*/ 412322 w 3245279"/>
                <a:gd name="connsiteY13" fmla="*/ 176709 h 1405259"/>
                <a:gd name="connsiteX14" fmla="*/ 454395 w 3245279"/>
                <a:gd name="connsiteY14" fmla="*/ 176709 h 1405259"/>
                <a:gd name="connsiteX15" fmla="*/ 454395 w 3245279"/>
                <a:gd name="connsiteY15" fmla="*/ 207563 h 1405259"/>
                <a:gd name="connsiteX16" fmla="*/ 499274 w 3245279"/>
                <a:gd name="connsiteY16" fmla="*/ 207563 h 1405259"/>
                <a:gd name="connsiteX17" fmla="*/ 499274 w 3245279"/>
                <a:gd name="connsiteY17" fmla="*/ 238417 h 1405259"/>
                <a:gd name="connsiteX18" fmla="*/ 555372 w 3245279"/>
                <a:gd name="connsiteY18" fmla="*/ 238417 h 1405259"/>
                <a:gd name="connsiteX19" fmla="*/ 555372 w 3245279"/>
                <a:gd name="connsiteY19" fmla="*/ 269271 h 1405259"/>
                <a:gd name="connsiteX20" fmla="*/ 586226 w 3245279"/>
                <a:gd name="connsiteY20" fmla="*/ 269271 h 1405259"/>
                <a:gd name="connsiteX21" fmla="*/ 586226 w 3245279"/>
                <a:gd name="connsiteY21" fmla="*/ 297320 h 1405259"/>
                <a:gd name="connsiteX22" fmla="*/ 625495 w 3245279"/>
                <a:gd name="connsiteY22" fmla="*/ 297320 h 1405259"/>
                <a:gd name="connsiteX23" fmla="*/ 625495 w 3245279"/>
                <a:gd name="connsiteY23" fmla="*/ 316954 h 1405259"/>
                <a:gd name="connsiteX24" fmla="*/ 656349 w 3245279"/>
                <a:gd name="connsiteY24" fmla="*/ 316954 h 1405259"/>
                <a:gd name="connsiteX25" fmla="*/ 656349 w 3245279"/>
                <a:gd name="connsiteY25" fmla="*/ 350613 h 1405259"/>
                <a:gd name="connsiteX26" fmla="*/ 681593 w 3245279"/>
                <a:gd name="connsiteY26" fmla="*/ 350613 h 1405259"/>
                <a:gd name="connsiteX27" fmla="*/ 695617 w 3245279"/>
                <a:gd name="connsiteY27" fmla="*/ 350613 h 1405259"/>
                <a:gd name="connsiteX28" fmla="*/ 695617 w 3245279"/>
                <a:gd name="connsiteY28" fmla="*/ 375857 h 1405259"/>
                <a:gd name="connsiteX29" fmla="*/ 720861 w 3245279"/>
                <a:gd name="connsiteY29" fmla="*/ 375857 h 1405259"/>
                <a:gd name="connsiteX30" fmla="*/ 720861 w 3245279"/>
                <a:gd name="connsiteY30" fmla="*/ 398297 h 1405259"/>
                <a:gd name="connsiteX31" fmla="*/ 754520 w 3245279"/>
                <a:gd name="connsiteY31" fmla="*/ 398297 h 1405259"/>
                <a:gd name="connsiteX32" fmla="*/ 754520 w 3245279"/>
                <a:gd name="connsiteY32" fmla="*/ 437565 h 1405259"/>
                <a:gd name="connsiteX33" fmla="*/ 782569 w 3245279"/>
                <a:gd name="connsiteY33" fmla="*/ 437565 h 1405259"/>
                <a:gd name="connsiteX34" fmla="*/ 782569 w 3245279"/>
                <a:gd name="connsiteY34" fmla="*/ 479639 h 1405259"/>
                <a:gd name="connsiteX35" fmla="*/ 807814 w 3245279"/>
                <a:gd name="connsiteY35" fmla="*/ 479639 h 1405259"/>
                <a:gd name="connsiteX36" fmla="*/ 807814 w 3245279"/>
                <a:gd name="connsiteY36" fmla="*/ 504883 h 1405259"/>
                <a:gd name="connsiteX37" fmla="*/ 838668 w 3245279"/>
                <a:gd name="connsiteY37" fmla="*/ 504883 h 1405259"/>
                <a:gd name="connsiteX38" fmla="*/ 838668 w 3245279"/>
                <a:gd name="connsiteY38" fmla="*/ 521713 h 1405259"/>
                <a:gd name="connsiteX39" fmla="*/ 911595 w 3245279"/>
                <a:gd name="connsiteY39" fmla="*/ 521713 h 1405259"/>
                <a:gd name="connsiteX40" fmla="*/ 911595 w 3245279"/>
                <a:gd name="connsiteY40" fmla="*/ 546957 h 1405259"/>
                <a:gd name="connsiteX41" fmla="*/ 931230 w 3245279"/>
                <a:gd name="connsiteY41" fmla="*/ 546957 h 1405259"/>
                <a:gd name="connsiteX42" fmla="*/ 931230 w 3245279"/>
                <a:gd name="connsiteY42" fmla="*/ 569396 h 1405259"/>
                <a:gd name="connsiteX43" fmla="*/ 967694 w 3245279"/>
                <a:gd name="connsiteY43" fmla="*/ 583421 h 1405259"/>
                <a:gd name="connsiteX44" fmla="*/ 967694 w 3245279"/>
                <a:gd name="connsiteY44" fmla="*/ 614275 h 1405259"/>
                <a:gd name="connsiteX45" fmla="*/ 1029401 w 3245279"/>
                <a:gd name="connsiteY45" fmla="*/ 614275 h 1405259"/>
                <a:gd name="connsiteX46" fmla="*/ 1029401 w 3245279"/>
                <a:gd name="connsiteY46" fmla="*/ 647933 h 1405259"/>
                <a:gd name="connsiteX47" fmla="*/ 1085499 w 3245279"/>
                <a:gd name="connsiteY47" fmla="*/ 647933 h 1405259"/>
                <a:gd name="connsiteX48" fmla="*/ 1085499 w 3245279"/>
                <a:gd name="connsiteY48" fmla="*/ 647933 h 1405259"/>
                <a:gd name="connsiteX49" fmla="*/ 1085499 w 3245279"/>
                <a:gd name="connsiteY49" fmla="*/ 675982 h 1405259"/>
                <a:gd name="connsiteX50" fmla="*/ 1130378 w 3245279"/>
                <a:gd name="connsiteY50" fmla="*/ 675982 h 1405259"/>
                <a:gd name="connsiteX51" fmla="*/ 1130378 w 3245279"/>
                <a:gd name="connsiteY51" fmla="*/ 701227 h 1405259"/>
                <a:gd name="connsiteX52" fmla="*/ 1186476 w 3245279"/>
                <a:gd name="connsiteY52" fmla="*/ 701227 h 1405259"/>
                <a:gd name="connsiteX53" fmla="*/ 1186476 w 3245279"/>
                <a:gd name="connsiteY53" fmla="*/ 729276 h 1405259"/>
                <a:gd name="connsiteX54" fmla="*/ 1245379 w 3245279"/>
                <a:gd name="connsiteY54" fmla="*/ 729276 h 1405259"/>
                <a:gd name="connsiteX55" fmla="*/ 1245379 w 3245279"/>
                <a:gd name="connsiteY55" fmla="*/ 754520 h 1405259"/>
                <a:gd name="connsiteX56" fmla="*/ 1307087 w 3245279"/>
                <a:gd name="connsiteY56" fmla="*/ 754520 h 1405259"/>
                <a:gd name="connsiteX57" fmla="*/ 1307087 w 3245279"/>
                <a:gd name="connsiteY57" fmla="*/ 790984 h 1405259"/>
                <a:gd name="connsiteX58" fmla="*/ 1368795 w 3245279"/>
                <a:gd name="connsiteY58" fmla="*/ 790984 h 1405259"/>
                <a:gd name="connsiteX59" fmla="*/ 1368795 w 3245279"/>
                <a:gd name="connsiteY59" fmla="*/ 827448 h 1405259"/>
                <a:gd name="connsiteX60" fmla="*/ 1405259 w 3245279"/>
                <a:gd name="connsiteY60" fmla="*/ 827448 h 1405259"/>
                <a:gd name="connsiteX61" fmla="*/ 1405259 w 3245279"/>
                <a:gd name="connsiteY61" fmla="*/ 861106 h 1405259"/>
                <a:gd name="connsiteX62" fmla="*/ 1458552 w 3245279"/>
                <a:gd name="connsiteY62" fmla="*/ 861106 h 1405259"/>
                <a:gd name="connsiteX63" fmla="*/ 1458552 w 3245279"/>
                <a:gd name="connsiteY63" fmla="*/ 891960 h 1405259"/>
                <a:gd name="connsiteX64" fmla="*/ 1480991 w 3245279"/>
                <a:gd name="connsiteY64" fmla="*/ 891960 h 1405259"/>
                <a:gd name="connsiteX65" fmla="*/ 1480991 w 3245279"/>
                <a:gd name="connsiteY65" fmla="*/ 914400 h 1405259"/>
                <a:gd name="connsiteX66" fmla="*/ 1506236 w 3245279"/>
                <a:gd name="connsiteY66" fmla="*/ 914400 h 1405259"/>
                <a:gd name="connsiteX67" fmla="*/ 1506236 w 3245279"/>
                <a:gd name="connsiteY67" fmla="*/ 942449 h 1405259"/>
                <a:gd name="connsiteX68" fmla="*/ 1570749 w 3245279"/>
                <a:gd name="connsiteY68" fmla="*/ 942449 h 1405259"/>
                <a:gd name="connsiteX69" fmla="*/ 1570749 w 3245279"/>
                <a:gd name="connsiteY69" fmla="*/ 967693 h 1405259"/>
                <a:gd name="connsiteX70" fmla="*/ 1595993 w 3245279"/>
                <a:gd name="connsiteY70" fmla="*/ 967693 h 1405259"/>
                <a:gd name="connsiteX71" fmla="*/ 1595993 w 3245279"/>
                <a:gd name="connsiteY71" fmla="*/ 995742 h 1405259"/>
                <a:gd name="connsiteX72" fmla="*/ 1722214 w 3245279"/>
                <a:gd name="connsiteY72" fmla="*/ 995742 h 1405259"/>
                <a:gd name="connsiteX73" fmla="*/ 1722214 w 3245279"/>
                <a:gd name="connsiteY73" fmla="*/ 1037816 h 1405259"/>
                <a:gd name="connsiteX74" fmla="*/ 1761482 w 3245279"/>
                <a:gd name="connsiteY74" fmla="*/ 1037816 h 1405259"/>
                <a:gd name="connsiteX75" fmla="*/ 1761482 w 3245279"/>
                <a:gd name="connsiteY75" fmla="*/ 1063060 h 1405259"/>
                <a:gd name="connsiteX76" fmla="*/ 1792336 w 3245279"/>
                <a:gd name="connsiteY76" fmla="*/ 1063060 h 1405259"/>
                <a:gd name="connsiteX77" fmla="*/ 1792336 w 3245279"/>
                <a:gd name="connsiteY77" fmla="*/ 1088304 h 1405259"/>
                <a:gd name="connsiteX78" fmla="*/ 1840020 w 3245279"/>
                <a:gd name="connsiteY78" fmla="*/ 1088304 h 1405259"/>
                <a:gd name="connsiteX79" fmla="*/ 1840020 w 3245279"/>
                <a:gd name="connsiteY79" fmla="*/ 1107938 h 1405259"/>
                <a:gd name="connsiteX80" fmla="*/ 1974655 w 3245279"/>
                <a:gd name="connsiteY80" fmla="*/ 1107938 h 1405259"/>
                <a:gd name="connsiteX81" fmla="*/ 1974655 w 3245279"/>
                <a:gd name="connsiteY81" fmla="*/ 1141597 h 1405259"/>
                <a:gd name="connsiteX82" fmla="*/ 2025144 w 3245279"/>
                <a:gd name="connsiteY82" fmla="*/ 1141597 h 1405259"/>
                <a:gd name="connsiteX83" fmla="*/ 2025144 w 3245279"/>
                <a:gd name="connsiteY83" fmla="*/ 1178061 h 1405259"/>
                <a:gd name="connsiteX84" fmla="*/ 2072827 w 3245279"/>
                <a:gd name="connsiteY84" fmla="*/ 1178061 h 1405259"/>
                <a:gd name="connsiteX85" fmla="*/ 2072827 w 3245279"/>
                <a:gd name="connsiteY85" fmla="*/ 1203305 h 1405259"/>
                <a:gd name="connsiteX86" fmla="*/ 2126120 w 3245279"/>
                <a:gd name="connsiteY86" fmla="*/ 1203305 h 1405259"/>
                <a:gd name="connsiteX87" fmla="*/ 2126120 w 3245279"/>
                <a:gd name="connsiteY87" fmla="*/ 1256598 h 1405259"/>
                <a:gd name="connsiteX88" fmla="*/ 2218682 w 3245279"/>
                <a:gd name="connsiteY88" fmla="*/ 1256598 h 1405259"/>
                <a:gd name="connsiteX89" fmla="*/ 2218682 w 3245279"/>
                <a:gd name="connsiteY89" fmla="*/ 1279038 h 1405259"/>
                <a:gd name="connsiteX90" fmla="*/ 2319659 w 3245279"/>
                <a:gd name="connsiteY90" fmla="*/ 1279038 h 1405259"/>
                <a:gd name="connsiteX91" fmla="*/ 2319659 w 3245279"/>
                <a:gd name="connsiteY91" fmla="*/ 1279038 h 1405259"/>
                <a:gd name="connsiteX92" fmla="*/ 2319659 w 3245279"/>
                <a:gd name="connsiteY92" fmla="*/ 1295867 h 1405259"/>
                <a:gd name="connsiteX93" fmla="*/ 2468319 w 3245279"/>
                <a:gd name="connsiteY93" fmla="*/ 1295867 h 1405259"/>
                <a:gd name="connsiteX94" fmla="*/ 2468319 w 3245279"/>
                <a:gd name="connsiteY94" fmla="*/ 1321111 h 1405259"/>
                <a:gd name="connsiteX95" fmla="*/ 2631004 w 3245279"/>
                <a:gd name="connsiteY95" fmla="*/ 1321111 h 1405259"/>
                <a:gd name="connsiteX96" fmla="*/ 2631004 w 3245279"/>
                <a:gd name="connsiteY96" fmla="*/ 1365990 h 1405259"/>
                <a:gd name="connsiteX97" fmla="*/ 2709541 w 3245279"/>
                <a:gd name="connsiteY97" fmla="*/ 1365990 h 1405259"/>
                <a:gd name="connsiteX98" fmla="*/ 2709541 w 3245279"/>
                <a:gd name="connsiteY98" fmla="*/ 1405259 h 1405259"/>
                <a:gd name="connsiteX99" fmla="*/ 3245279 w 3245279"/>
                <a:gd name="connsiteY99" fmla="*/ 1405259 h 1405259"/>
                <a:gd name="connsiteX0" fmla="*/ 0 w 3245279"/>
                <a:gd name="connsiteY0" fmla="*/ 0 h 1405259"/>
                <a:gd name="connsiteX1" fmla="*/ 44879 w 3245279"/>
                <a:gd name="connsiteY1" fmla="*/ 0 h 1405259"/>
                <a:gd name="connsiteX2" fmla="*/ 44879 w 3245279"/>
                <a:gd name="connsiteY2" fmla="*/ 30854 h 1405259"/>
                <a:gd name="connsiteX3" fmla="*/ 171099 w 3245279"/>
                <a:gd name="connsiteY3" fmla="*/ 30854 h 1405259"/>
                <a:gd name="connsiteX4" fmla="*/ 171099 w 3245279"/>
                <a:gd name="connsiteY4" fmla="*/ 56098 h 1405259"/>
                <a:gd name="connsiteX5" fmla="*/ 241222 w 3245279"/>
                <a:gd name="connsiteY5" fmla="*/ 56098 h 1405259"/>
                <a:gd name="connsiteX6" fmla="*/ 241222 w 3245279"/>
                <a:gd name="connsiteY6" fmla="*/ 78537 h 1405259"/>
                <a:gd name="connsiteX7" fmla="*/ 305735 w 3245279"/>
                <a:gd name="connsiteY7" fmla="*/ 78537 h 1405259"/>
                <a:gd name="connsiteX8" fmla="*/ 305735 w 3245279"/>
                <a:gd name="connsiteY8" fmla="*/ 106586 h 1405259"/>
                <a:gd name="connsiteX9" fmla="*/ 342199 w 3245279"/>
                <a:gd name="connsiteY9" fmla="*/ 106586 h 1405259"/>
                <a:gd name="connsiteX10" fmla="*/ 342199 w 3245279"/>
                <a:gd name="connsiteY10" fmla="*/ 126221 h 1405259"/>
                <a:gd name="connsiteX11" fmla="*/ 389882 w 3245279"/>
                <a:gd name="connsiteY11" fmla="*/ 126221 h 1405259"/>
                <a:gd name="connsiteX12" fmla="*/ 412322 w 3245279"/>
                <a:gd name="connsiteY12" fmla="*/ 148661 h 1405259"/>
                <a:gd name="connsiteX13" fmla="*/ 412322 w 3245279"/>
                <a:gd name="connsiteY13" fmla="*/ 176709 h 1405259"/>
                <a:gd name="connsiteX14" fmla="*/ 454395 w 3245279"/>
                <a:gd name="connsiteY14" fmla="*/ 176709 h 1405259"/>
                <a:gd name="connsiteX15" fmla="*/ 454395 w 3245279"/>
                <a:gd name="connsiteY15" fmla="*/ 207563 h 1405259"/>
                <a:gd name="connsiteX16" fmla="*/ 499274 w 3245279"/>
                <a:gd name="connsiteY16" fmla="*/ 207563 h 1405259"/>
                <a:gd name="connsiteX17" fmla="*/ 499274 w 3245279"/>
                <a:gd name="connsiteY17" fmla="*/ 238417 h 1405259"/>
                <a:gd name="connsiteX18" fmla="*/ 555372 w 3245279"/>
                <a:gd name="connsiteY18" fmla="*/ 238417 h 1405259"/>
                <a:gd name="connsiteX19" fmla="*/ 555372 w 3245279"/>
                <a:gd name="connsiteY19" fmla="*/ 269271 h 1405259"/>
                <a:gd name="connsiteX20" fmla="*/ 586226 w 3245279"/>
                <a:gd name="connsiteY20" fmla="*/ 269271 h 1405259"/>
                <a:gd name="connsiteX21" fmla="*/ 586226 w 3245279"/>
                <a:gd name="connsiteY21" fmla="*/ 297320 h 1405259"/>
                <a:gd name="connsiteX22" fmla="*/ 625495 w 3245279"/>
                <a:gd name="connsiteY22" fmla="*/ 297320 h 1405259"/>
                <a:gd name="connsiteX23" fmla="*/ 625495 w 3245279"/>
                <a:gd name="connsiteY23" fmla="*/ 316954 h 1405259"/>
                <a:gd name="connsiteX24" fmla="*/ 656349 w 3245279"/>
                <a:gd name="connsiteY24" fmla="*/ 316954 h 1405259"/>
                <a:gd name="connsiteX25" fmla="*/ 656349 w 3245279"/>
                <a:gd name="connsiteY25" fmla="*/ 350613 h 1405259"/>
                <a:gd name="connsiteX26" fmla="*/ 681593 w 3245279"/>
                <a:gd name="connsiteY26" fmla="*/ 350613 h 1405259"/>
                <a:gd name="connsiteX27" fmla="*/ 695617 w 3245279"/>
                <a:gd name="connsiteY27" fmla="*/ 350613 h 1405259"/>
                <a:gd name="connsiteX28" fmla="*/ 695617 w 3245279"/>
                <a:gd name="connsiteY28" fmla="*/ 375857 h 1405259"/>
                <a:gd name="connsiteX29" fmla="*/ 720861 w 3245279"/>
                <a:gd name="connsiteY29" fmla="*/ 375857 h 1405259"/>
                <a:gd name="connsiteX30" fmla="*/ 720861 w 3245279"/>
                <a:gd name="connsiteY30" fmla="*/ 398297 h 1405259"/>
                <a:gd name="connsiteX31" fmla="*/ 754520 w 3245279"/>
                <a:gd name="connsiteY31" fmla="*/ 398297 h 1405259"/>
                <a:gd name="connsiteX32" fmla="*/ 754520 w 3245279"/>
                <a:gd name="connsiteY32" fmla="*/ 437565 h 1405259"/>
                <a:gd name="connsiteX33" fmla="*/ 782569 w 3245279"/>
                <a:gd name="connsiteY33" fmla="*/ 437565 h 1405259"/>
                <a:gd name="connsiteX34" fmla="*/ 782569 w 3245279"/>
                <a:gd name="connsiteY34" fmla="*/ 479639 h 1405259"/>
                <a:gd name="connsiteX35" fmla="*/ 807814 w 3245279"/>
                <a:gd name="connsiteY35" fmla="*/ 479639 h 1405259"/>
                <a:gd name="connsiteX36" fmla="*/ 807814 w 3245279"/>
                <a:gd name="connsiteY36" fmla="*/ 504883 h 1405259"/>
                <a:gd name="connsiteX37" fmla="*/ 838668 w 3245279"/>
                <a:gd name="connsiteY37" fmla="*/ 504883 h 1405259"/>
                <a:gd name="connsiteX38" fmla="*/ 838668 w 3245279"/>
                <a:gd name="connsiteY38" fmla="*/ 521713 h 1405259"/>
                <a:gd name="connsiteX39" fmla="*/ 911595 w 3245279"/>
                <a:gd name="connsiteY39" fmla="*/ 521713 h 1405259"/>
                <a:gd name="connsiteX40" fmla="*/ 911595 w 3245279"/>
                <a:gd name="connsiteY40" fmla="*/ 546957 h 1405259"/>
                <a:gd name="connsiteX41" fmla="*/ 931230 w 3245279"/>
                <a:gd name="connsiteY41" fmla="*/ 546957 h 1405259"/>
                <a:gd name="connsiteX42" fmla="*/ 931230 w 3245279"/>
                <a:gd name="connsiteY42" fmla="*/ 569396 h 1405259"/>
                <a:gd name="connsiteX43" fmla="*/ 967694 w 3245279"/>
                <a:gd name="connsiteY43" fmla="*/ 572201 h 1405259"/>
                <a:gd name="connsiteX44" fmla="*/ 967694 w 3245279"/>
                <a:gd name="connsiteY44" fmla="*/ 614275 h 1405259"/>
                <a:gd name="connsiteX45" fmla="*/ 1029401 w 3245279"/>
                <a:gd name="connsiteY45" fmla="*/ 614275 h 1405259"/>
                <a:gd name="connsiteX46" fmla="*/ 1029401 w 3245279"/>
                <a:gd name="connsiteY46" fmla="*/ 647933 h 1405259"/>
                <a:gd name="connsiteX47" fmla="*/ 1085499 w 3245279"/>
                <a:gd name="connsiteY47" fmla="*/ 647933 h 1405259"/>
                <a:gd name="connsiteX48" fmla="*/ 1085499 w 3245279"/>
                <a:gd name="connsiteY48" fmla="*/ 647933 h 1405259"/>
                <a:gd name="connsiteX49" fmla="*/ 1085499 w 3245279"/>
                <a:gd name="connsiteY49" fmla="*/ 675982 h 1405259"/>
                <a:gd name="connsiteX50" fmla="*/ 1130378 w 3245279"/>
                <a:gd name="connsiteY50" fmla="*/ 675982 h 1405259"/>
                <a:gd name="connsiteX51" fmla="*/ 1130378 w 3245279"/>
                <a:gd name="connsiteY51" fmla="*/ 701227 h 1405259"/>
                <a:gd name="connsiteX52" fmla="*/ 1186476 w 3245279"/>
                <a:gd name="connsiteY52" fmla="*/ 701227 h 1405259"/>
                <a:gd name="connsiteX53" fmla="*/ 1186476 w 3245279"/>
                <a:gd name="connsiteY53" fmla="*/ 729276 h 1405259"/>
                <a:gd name="connsiteX54" fmla="*/ 1245379 w 3245279"/>
                <a:gd name="connsiteY54" fmla="*/ 729276 h 1405259"/>
                <a:gd name="connsiteX55" fmla="*/ 1245379 w 3245279"/>
                <a:gd name="connsiteY55" fmla="*/ 754520 h 1405259"/>
                <a:gd name="connsiteX56" fmla="*/ 1307087 w 3245279"/>
                <a:gd name="connsiteY56" fmla="*/ 754520 h 1405259"/>
                <a:gd name="connsiteX57" fmla="*/ 1307087 w 3245279"/>
                <a:gd name="connsiteY57" fmla="*/ 790984 h 1405259"/>
                <a:gd name="connsiteX58" fmla="*/ 1368795 w 3245279"/>
                <a:gd name="connsiteY58" fmla="*/ 790984 h 1405259"/>
                <a:gd name="connsiteX59" fmla="*/ 1368795 w 3245279"/>
                <a:gd name="connsiteY59" fmla="*/ 827448 h 1405259"/>
                <a:gd name="connsiteX60" fmla="*/ 1405259 w 3245279"/>
                <a:gd name="connsiteY60" fmla="*/ 827448 h 1405259"/>
                <a:gd name="connsiteX61" fmla="*/ 1405259 w 3245279"/>
                <a:gd name="connsiteY61" fmla="*/ 861106 h 1405259"/>
                <a:gd name="connsiteX62" fmla="*/ 1458552 w 3245279"/>
                <a:gd name="connsiteY62" fmla="*/ 861106 h 1405259"/>
                <a:gd name="connsiteX63" fmla="*/ 1458552 w 3245279"/>
                <a:gd name="connsiteY63" fmla="*/ 891960 h 1405259"/>
                <a:gd name="connsiteX64" fmla="*/ 1480991 w 3245279"/>
                <a:gd name="connsiteY64" fmla="*/ 891960 h 1405259"/>
                <a:gd name="connsiteX65" fmla="*/ 1480991 w 3245279"/>
                <a:gd name="connsiteY65" fmla="*/ 914400 h 1405259"/>
                <a:gd name="connsiteX66" fmla="*/ 1506236 w 3245279"/>
                <a:gd name="connsiteY66" fmla="*/ 914400 h 1405259"/>
                <a:gd name="connsiteX67" fmla="*/ 1506236 w 3245279"/>
                <a:gd name="connsiteY67" fmla="*/ 942449 h 1405259"/>
                <a:gd name="connsiteX68" fmla="*/ 1570749 w 3245279"/>
                <a:gd name="connsiteY68" fmla="*/ 942449 h 1405259"/>
                <a:gd name="connsiteX69" fmla="*/ 1570749 w 3245279"/>
                <a:gd name="connsiteY69" fmla="*/ 967693 h 1405259"/>
                <a:gd name="connsiteX70" fmla="*/ 1595993 w 3245279"/>
                <a:gd name="connsiteY70" fmla="*/ 967693 h 1405259"/>
                <a:gd name="connsiteX71" fmla="*/ 1595993 w 3245279"/>
                <a:gd name="connsiteY71" fmla="*/ 995742 h 1405259"/>
                <a:gd name="connsiteX72" fmla="*/ 1722214 w 3245279"/>
                <a:gd name="connsiteY72" fmla="*/ 995742 h 1405259"/>
                <a:gd name="connsiteX73" fmla="*/ 1722214 w 3245279"/>
                <a:gd name="connsiteY73" fmla="*/ 1037816 h 1405259"/>
                <a:gd name="connsiteX74" fmla="*/ 1761482 w 3245279"/>
                <a:gd name="connsiteY74" fmla="*/ 1037816 h 1405259"/>
                <a:gd name="connsiteX75" fmla="*/ 1761482 w 3245279"/>
                <a:gd name="connsiteY75" fmla="*/ 1063060 h 1405259"/>
                <a:gd name="connsiteX76" fmla="*/ 1792336 w 3245279"/>
                <a:gd name="connsiteY76" fmla="*/ 1063060 h 1405259"/>
                <a:gd name="connsiteX77" fmla="*/ 1792336 w 3245279"/>
                <a:gd name="connsiteY77" fmla="*/ 1088304 h 1405259"/>
                <a:gd name="connsiteX78" fmla="*/ 1840020 w 3245279"/>
                <a:gd name="connsiteY78" fmla="*/ 1088304 h 1405259"/>
                <a:gd name="connsiteX79" fmla="*/ 1840020 w 3245279"/>
                <a:gd name="connsiteY79" fmla="*/ 1107938 h 1405259"/>
                <a:gd name="connsiteX80" fmla="*/ 1974655 w 3245279"/>
                <a:gd name="connsiteY80" fmla="*/ 1107938 h 1405259"/>
                <a:gd name="connsiteX81" fmla="*/ 1974655 w 3245279"/>
                <a:gd name="connsiteY81" fmla="*/ 1141597 h 1405259"/>
                <a:gd name="connsiteX82" fmla="*/ 2025144 w 3245279"/>
                <a:gd name="connsiteY82" fmla="*/ 1141597 h 1405259"/>
                <a:gd name="connsiteX83" fmla="*/ 2025144 w 3245279"/>
                <a:gd name="connsiteY83" fmla="*/ 1178061 h 1405259"/>
                <a:gd name="connsiteX84" fmla="*/ 2072827 w 3245279"/>
                <a:gd name="connsiteY84" fmla="*/ 1178061 h 1405259"/>
                <a:gd name="connsiteX85" fmla="*/ 2072827 w 3245279"/>
                <a:gd name="connsiteY85" fmla="*/ 1203305 h 1405259"/>
                <a:gd name="connsiteX86" fmla="*/ 2126120 w 3245279"/>
                <a:gd name="connsiteY86" fmla="*/ 1203305 h 1405259"/>
                <a:gd name="connsiteX87" fmla="*/ 2126120 w 3245279"/>
                <a:gd name="connsiteY87" fmla="*/ 1256598 h 1405259"/>
                <a:gd name="connsiteX88" fmla="*/ 2218682 w 3245279"/>
                <a:gd name="connsiteY88" fmla="*/ 1256598 h 1405259"/>
                <a:gd name="connsiteX89" fmla="*/ 2218682 w 3245279"/>
                <a:gd name="connsiteY89" fmla="*/ 1279038 h 1405259"/>
                <a:gd name="connsiteX90" fmla="*/ 2319659 w 3245279"/>
                <a:gd name="connsiteY90" fmla="*/ 1279038 h 1405259"/>
                <a:gd name="connsiteX91" fmla="*/ 2319659 w 3245279"/>
                <a:gd name="connsiteY91" fmla="*/ 1279038 h 1405259"/>
                <a:gd name="connsiteX92" fmla="*/ 2319659 w 3245279"/>
                <a:gd name="connsiteY92" fmla="*/ 1295867 h 1405259"/>
                <a:gd name="connsiteX93" fmla="*/ 2468319 w 3245279"/>
                <a:gd name="connsiteY93" fmla="*/ 1295867 h 1405259"/>
                <a:gd name="connsiteX94" fmla="*/ 2468319 w 3245279"/>
                <a:gd name="connsiteY94" fmla="*/ 1321111 h 1405259"/>
                <a:gd name="connsiteX95" fmla="*/ 2631004 w 3245279"/>
                <a:gd name="connsiteY95" fmla="*/ 1321111 h 1405259"/>
                <a:gd name="connsiteX96" fmla="*/ 2631004 w 3245279"/>
                <a:gd name="connsiteY96" fmla="*/ 1365990 h 1405259"/>
                <a:gd name="connsiteX97" fmla="*/ 2709541 w 3245279"/>
                <a:gd name="connsiteY97" fmla="*/ 1365990 h 1405259"/>
                <a:gd name="connsiteX98" fmla="*/ 2709541 w 3245279"/>
                <a:gd name="connsiteY98" fmla="*/ 1405259 h 1405259"/>
                <a:gd name="connsiteX99" fmla="*/ 3245279 w 3245279"/>
                <a:gd name="connsiteY99" fmla="*/ 1405259 h 1405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3245279" h="1405259">
                  <a:moveTo>
                    <a:pt x="0" y="0"/>
                  </a:moveTo>
                  <a:lnTo>
                    <a:pt x="44879" y="0"/>
                  </a:lnTo>
                  <a:lnTo>
                    <a:pt x="44879" y="30854"/>
                  </a:lnTo>
                  <a:lnTo>
                    <a:pt x="171099" y="30854"/>
                  </a:lnTo>
                  <a:lnTo>
                    <a:pt x="171099" y="56098"/>
                  </a:lnTo>
                  <a:lnTo>
                    <a:pt x="241222" y="56098"/>
                  </a:lnTo>
                  <a:lnTo>
                    <a:pt x="241222" y="78537"/>
                  </a:lnTo>
                  <a:lnTo>
                    <a:pt x="305735" y="78537"/>
                  </a:lnTo>
                  <a:lnTo>
                    <a:pt x="305735" y="106586"/>
                  </a:lnTo>
                  <a:lnTo>
                    <a:pt x="342199" y="106586"/>
                  </a:lnTo>
                  <a:lnTo>
                    <a:pt x="342199" y="126221"/>
                  </a:lnTo>
                  <a:lnTo>
                    <a:pt x="389882" y="126221"/>
                  </a:lnTo>
                  <a:lnTo>
                    <a:pt x="412322" y="148661"/>
                  </a:lnTo>
                  <a:lnTo>
                    <a:pt x="412322" y="176709"/>
                  </a:lnTo>
                  <a:lnTo>
                    <a:pt x="454395" y="176709"/>
                  </a:lnTo>
                  <a:lnTo>
                    <a:pt x="454395" y="207563"/>
                  </a:lnTo>
                  <a:lnTo>
                    <a:pt x="499274" y="207563"/>
                  </a:lnTo>
                  <a:lnTo>
                    <a:pt x="499274" y="238417"/>
                  </a:lnTo>
                  <a:lnTo>
                    <a:pt x="555372" y="238417"/>
                  </a:lnTo>
                  <a:lnTo>
                    <a:pt x="555372" y="269271"/>
                  </a:lnTo>
                  <a:lnTo>
                    <a:pt x="586226" y="269271"/>
                  </a:lnTo>
                  <a:lnTo>
                    <a:pt x="586226" y="297320"/>
                  </a:lnTo>
                  <a:lnTo>
                    <a:pt x="625495" y="297320"/>
                  </a:lnTo>
                  <a:lnTo>
                    <a:pt x="625495" y="316954"/>
                  </a:lnTo>
                  <a:lnTo>
                    <a:pt x="656349" y="316954"/>
                  </a:lnTo>
                  <a:lnTo>
                    <a:pt x="656349" y="350613"/>
                  </a:lnTo>
                  <a:lnTo>
                    <a:pt x="681593" y="350613"/>
                  </a:lnTo>
                  <a:lnTo>
                    <a:pt x="695617" y="350613"/>
                  </a:lnTo>
                  <a:lnTo>
                    <a:pt x="695617" y="375857"/>
                  </a:lnTo>
                  <a:lnTo>
                    <a:pt x="720861" y="375857"/>
                  </a:lnTo>
                  <a:lnTo>
                    <a:pt x="720861" y="398297"/>
                  </a:lnTo>
                  <a:lnTo>
                    <a:pt x="754520" y="398297"/>
                  </a:lnTo>
                  <a:lnTo>
                    <a:pt x="754520" y="437565"/>
                  </a:lnTo>
                  <a:lnTo>
                    <a:pt x="782569" y="437565"/>
                  </a:lnTo>
                  <a:lnTo>
                    <a:pt x="782569" y="479639"/>
                  </a:lnTo>
                  <a:lnTo>
                    <a:pt x="807814" y="479639"/>
                  </a:lnTo>
                  <a:lnTo>
                    <a:pt x="807814" y="504883"/>
                  </a:lnTo>
                  <a:lnTo>
                    <a:pt x="838668" y="504883"/>
                  </a:lnTo>
                  <a:lnTo>
                    <a:pt x="838668" y="521713"/>
                  </a:lnTo>
                  <a:lnTo>
                    <a:pt x="911595" y="521713"/>
                  </a:lnTo>
                  <a:lnTo>
                    <a:pt x="911595" y="546957"/>
                  </a:lnTo>
                  <a:lnTo>
                    <a:pt x="931230" y="546957"/>
                  </a:lnTo>
                  <a:lnTo>
                    <a:pt x="931230" y="569396"/>
                  </a:lnTo>
                  <a:lnTo>
                    <a:pt x="967694" y="572201"/>
                  </a:lnTo>
                  <a:lnTo>
                    <a:pt x="967694" y="614275"/>
                  </a:lnTo>
                  <a:lnTo>
                    <a:pt x="1029401" y="614275"/>
                  </a:lnTo>
                  <a:lnTo>
                    <a:pt x="1029401" y="647933"/>
                  </a:lnTo>
                  <a:lnTo>
                    <a:pt x="1085499" y="647933"/>
                  </a:lnTo>
                  <a:lnTo>
                    <a:pt x="1085499" y="647933"/>
                  </a:lnTo>
                  <a:lnTo>
                    <a:pt x="1085499" y="675982"/>
                  </a:lnTo>
                  <a:lnTo>
                    <a:pt x="1130378" y="675982"/>
                  </a:lnTo>
                  <a:lnTo>
                    <a:pt x="1130378" y="701227"/>
                  </a:lnTo>
                  <a:lnTo>
                    <a:pt x="1186476" y="701227"/>
                  </a:lnTo>
                  <a:lnTo>
                    <a:pt x="1186476" y="729276"/>
                  </a:lnTo>
                  <a:lnTo>
                    <a:pt x="1245379" y="729276"/>
                  </a:lnTo>
                  <a:lnTo>
                    <a:pt x="1245379" y="754520"/>
                  </a:lnTo>
                  <a:lnTo>
                    <a:pt x="1307087" y="754520"/>
                  </a:lnTo>
                  <a:lnTo>
                    <a:pt x="1307087" y="790984"/>
                  </a:lnTo>
                  <a:lnTo>
                    <a:pt x="1368795" y="790984"/>
                  </a:lnTo>
                  <a:lnTo>
                    <a:pt x="1368795" y="827448"/>
                  </a:lnTo>
                  <a:lnTo>
                    <a:pt x="1405259" y="827448"/>
                  </a:lnTo>
                  <a:lnTo>
                    <a:pt x="1405259" y="861106"/>
                  </a:lnTo>
                  <a:lnTo>
                    <a:pt x="1458552" y="861106"/>
                  </a:lnTo>
                  <a:lnTo>
                    <a:pt x="1458552" y="891960"/>
                  </a:lnTo>
                  <a:lnTo>
                    <a:pt x="1480991" y="891960"/>
                  </a:lnTo>
                  <a:lnTo>
                    <a:pt x="1480991" y="914400"/>
                  </a:lnTo>
                  <a:lnTo>
                    <a:pt x="1506236" y="914400"/>
                  </a:lnTo>
                  <a:lnTo>
                    <a:pt x="1506236" y="942449"/>
                  </a:lnTo>
                  <a:lnTo>
                    <a:pt x="1570749" y="942449"/>
                  </a:lnTo>
                  <a:lnTo>
                    <a:pt x="1570749" y="967693"/>
                  </a:lnTo>
                  <a:lnTo>
                    <a:pt x="1595993" y="967693"/>
                  </a:lnTo>
                  <a:lnTo>
                    <a:pt x="1595993" y="995742"/>
                  </a:lnTo>
                  <a:lnTo>
                    <a:pt x="1722214" y="995742"/>
                  </a:lnTo>
                  <a:lnTo>
                    <a:pt x="1722214" y="1037816"/>
                  </a:lnTo>
                  <a:lnTo>
                    <a:pt x="1761482" y="1037816"/>
                  </a:lnTo>
                  <a:lnTo>
                    <a:pt x="1761482" y="1063060"/>
                  </a:lnTo>
                  <a:lnTo>
                    <a:pt x="1792336" y="1063060"/>
                  </a:lnTo>
                  <a:lnTo>
                    <a:pt x="1792336" y="1088304"/>
                  </a:lnTo>
                  <a:lnTo>
                    <a:pt x="1840020" y="1088304"/>
                  </a:lnTo>
                  <a:lnTo>
                    <a:pt x="1840020" y="1107938"/>
                  </a:lnTo>
                  <a:lnTo>
                    <a:pt x="1974655" y="1107938"/>
                  </a:lnTo>
                  <a:lnTo>
                    <a:pt x="1974655" y="1141597"/>
                  </a:lnTo>
                  <a:lnTo>
                    <a:pt x="2025144" y="1141597"/>
                  </a:lnTo>
                  <a:lnTo>
                    <a:pt x="2025144" y="1178061"/>
                  </a:lnTo>
                  <a:lnTo>
                    <a:pt x="2072827" y="1178061"/>
                  </a:lnTo>
                  <a:lnTo>
                    <a:pt x="2072827" y="1203305"/>
                  </a:lnTo>
                  <a:lnTo>
                    <a:pt x="2126120" y="1203305"/>
                  </a:lnTo>
                  <a:lnTo>
                    <a:pt x="2126120" y="1256598"/>
                  </a:lnTo>
                  <a:lnTo>
                    <a:pt x="2218682" y="1256598"/>
                  </a:lnTo>
                  <a:lnTo>
                    <a:pt x="2218682" y="1279038"/>
                  </a:lnTo>
                  <a:lnTo>
                    <a:pt x="2319659" y="1279038"/>
                  </a:lnTo>
                  <a:lnTo>
                    <a:pt x="2319659" y="1279038"/>
                  </a:lnTo>
                  <a:lnTo>
                    <a:pt x="2319659" y="1295867"/>
                  </a:lnTo>
                  <a:lnTo>
                    <a:pt x="2468319" y="1295867"/>
                  </a:lnTo>
                  <a:lnTo>
                    <a:pt x="2468319" y="1321111"/>
                  </a:lnTo>
                  <a:lnTo>
                    <a:pt x="2631004" y="1321111"/>
                  </a:lnTo>
                  <a:lnTo>
                    <a:pt x="2631004" y="1365990"/>
                  </a:lnTo>
                  <a:lnTo>
                    <a:pt x="2709541" y="1365990"/>
                  </a:lnTo>
                  <a:lnTo>
                    <a:pt x="2709541" y="1405259"/>
                  </a:lnTo>
                  <a:lnTo>
                    <a:pt x="3245279" y="1405259"/>
                  </a:lnTo>
                </a:path>
              </a:pathLst>
            </a:custGeom>
            <a:noFill/>
            <a:ln w="28575">
              <a:solidFill>
                <a:schemeClr val="accent3"/>
              </a:solidFill>
              <a:miter lim="800000"/>
              <a:headEnd/>
              <a:tailEnd/>
            </a:ln>
          </p:spPr>
          <p:txBody>
            <a:bodyPr rtlCol="0" anchor="ctr"/>
            <a:lstStyle/>
            <a:p>
              <a:pPr algn="ctr"/>
              <a:endParaRPr lang="en-US" sz="1200" dirty="0">
                <a:latin typeface="Calibri" panose="020F0502020204030204" pitchFamily="34" charset="0"/>
                <a:cs typeface="Calibri" panose="020F0502020204030204" pitchFamily="34" charset="0"/>
              </a:endParaRPr>
            </a:p>
          </p:txBody>
        </p:sp>
        <p:sp>
          <p:nvSpPr>
            <p:cNvPr id="825" name="Freeform: Shape 824">
              <a:extLst>
                <a:ext uri="{FF2B5EF4-FFF2-40B4-BE49-F238E27FC236}">
                  <a16:creationId xmlns:a16="http://schemas.microsoft.com/office/drawing/2014/main" id="{84ACA5BD-F2C6-42DC-A7B6-A91D4BC4E15B}"/>
                </a:ext>
              </a:extLst>
            </p:cNvPr>
            <p:cNvSpPr/>
            <p:nvPr/>
          </p:nvSpPr>
          <p:spPr bwMode="auto">
            <a:xfrm>
              <a:off x="1337896" y="4125723"/>
              <a:ext cx="3312597" cy="917614"/>
            </a:xfrm>
            <a:custGeom>
              <a:avLst/>
              <a:gdLst>
                <a:gd name="connsiteX0" fmla="*/ 0 w 3312597"/>
                <a:gd name="connsiteY0" fmla="*/ 0 h 1121964"/>
                <a:gd name="connsiteX1" fmla="*/ 112197 w 3312597"/>
                <a:gd name="connsiteY1" fmla="*/ 0 h 1121964"/>
                <a:gd name="connsiteX2" fmla="*/ 112197 w 3312597"/>
                <a:gd name="connsiteY2" fmla="*/ 25245 h 1121964"/>
                <a:gd name="connsiteX3" fmla="*/ 201954 w 3312597"/>
                <a:gd name="connsiteY3" fmla="*/ 25245 h 1121964"/>
                <a:gd name="connsiteX4" fmla="*/ 201954 w 3312597"/>
                <a:gd name="connsiteY4" fmla="*/ 53294 h 1121964"/>
                <a:gd name="connsiteX5" fmla="*/ 249637 w 3312597"/>
                <a:gd name="connsiteY5" fmla="*/ 53294 h 1121964"/>
                <a:gd name="connsiteX6" fmla="*/ 249637 w 3312597"/>
                <a:gd name="connsiteY6" fmla="*/ 86953 h 1121964"/>
                <a:gd name="connsiteX7" fmla="*/ 311345 w 3312597"/>
                <a:gd name="connsiteY7" fmla="*/ 86953 h 1121964"/>
                <a:gd name="connsiteX8" fmla="*/ 311345 w 3312597"/>
                <a:gd name="connsiteY8" fmla="*/ 109392 h 1121964"/>
                <a:gd name="connsiteX9" fmla="*/ 378663 w 3312597"/>
                <a:gd name="connsiteY9" fmla="*/ 109392 h 1121964"/>
                <a:gd name="connsiteX10" fmla="*/ 378663 w 3312597"/>
                <a:gd name="connsiteY10" fmla="*/ 137441 h 1121964"/>
                <a:gd name="connsiteX11" fmla="*/ 448786 w 3312597"/>
                <a:gd name="connsiteY11" fmla="*/ 137441 h 1121964"/>
                <a:gd name="connsiteX12" fmla="*/ 448786 w 3312597"/>
                <a:gd name="connsiteY12" fmla="*/ 137441 h 1121964"/>
                <a:gd name="connsiteX13" fmla="*/ 448786 w 3312597"/>
                <a:gd name="connsiteY13" fmla="*/ 162685 h 1121964"/>
                <a:gd name="connsiteX14" fmla="*/ 499274 w 3312597"/>
                <a:gd name="connsiteY14" fmla="*/ 162685 h 1121964"/>
                <a:gd name="connsiteX15" fmla="*/ 499274 w 3312597"/>
                <a:gd name="connsiteY15" fmla="*/ 176710 h 1121964"/>
                <a:gd name="connsiteX16" fmla="*/ 552567 w 3312597"/>
                <a:gd name="connsiteY16" fmla="*/ 176710 h 1121964"/>
                <a:gd name="connsiteX17" fmla="*/ 544152 w 3312597"/>
                <a:gd name="connsiteY17" fmla="*/ 185125 h 1121964"/>
                <a:gd name="connsiteX18" fmla="*/ 600251 w 3312597"/>
                <a:gd name="connsiteY18" fmla="*/ 185125 h 1121964"/>
                <a:gd name="connsiteX19" fmla="*/ 600251 w 3312597"/>
                <a:gd name="connsiteY19" fmla="*/ 221588 h 1121964"/>
                <a:gd name="connsiteX20" fmla="*/ 650739 w 3312597"/>
                <a:gd name="connsiteY20" fmla="*/ 221588 h 1121964"/>
                <a:gd name="connsiteX21" fmla="*/ 650739 w 3312597"/>
                <a:gd name="connsiteY21" fmla="*/ 235613 h 1121964"/>
                <a:gd name="connsiteX22" fmla="*/ 681593 w 3312597"/>
                <a:gd name="connsiteY22" fmla="*/ 235613 h 1121964"/>
                <a:gd name="connsiteX23" fmla="*/ 681593 w 3312597"/>
                <a:gd name="connsiteY23" fmla="*/ 263662 h 1121964"/>
                <a:gd name="connsiteX24" fmla="*/ 712447 w 3312597"/>
                <a:gd name="connsiteY24" fmla="*/ 263662 h 1121964"/>
                <a:gd name="connsiteX25" fmla="*/ 712447 w 3312597"/>
                <a:gd name="connsiteY25" fmla="*/ 294516 h 1121964"/>
                <a:gd name="connsiteX26" fmla="*/ 746106 w 3312597"/>
                <a:gd name="connsiteY26" fmla="*/ 294516 h 1121964"/>
                <a:gd name="connsiteX27" fmla="*/ 746106 w 3312597"/>
                <a:gd name="connsiteY27" fmla="*/ 325370 h 1121964"/>
                <a:gd name="connsiteX28" fmla="*/ 776960 w 3312597"/>
                <a:gd name="connsiteY28" fmla="*/ 325370 h 1121964"/>
                <a:gd name="connsiteX29" fmla="*/ 776960 w 3312597"/>
                <a:gd name="connsiteY29" fmla="*/ 367443 h 1121964"/>
                <a:gd name="connsiteX30" fmla="*/ 824643 w 3312597"/>
                <a:gd name="connsiteY30" fmla="*/ 367443 h 1121964"/>
                <a:gd name="connsiteX31" fmla="*/ 824643 w 3312597"/>
                <a:gd name="connsiteY31" fmla="*/ 381468 h 1121964"/>
                <a:gd name="connsiteX32" fmla="*/ 835863 w 3312597"/>
                <a:gd name="connsiteY32" fmla="*/ 392688 h 1121964"/>
                <a:gd name="connsiteX33" fmla="*/ 835863 w 3312597"/>
                <a:gd name="connsiteY33" fmla="*/ 403907 h 1121964"/>
                <a:gd name="connsiteX34" fmla="*/ 875132 w 3312597"/>
                <a:gd name="connsiteY34" fmla="*/ 403907 h 1121964"/>
                <a:gd name="connsiteX35" fmla="*/ 866717 w 3312597"/>
                <a:gd name="connsiteY35" fmla="*/ 412322 h 1121964"/>
                <a:gd name="connsiteX36" fmla="*/ 889156 w 3312597"/>
                <a:gd name="connsiteY36" fmla="*/ 412322 h 1121964"/>
                <a:gd name="connsiteX37" fmla="*/ 889156 w 3312597"/>
                <a:gd name="connsiteY37" fmla="*/ 431956 h 1121964"/>
                <a:gd name="connsiteX38" fmla="*/ 911595 w 3312597"/>
                <a:gd name="connsiteY38" fmla="*/ 431956 h 1121964"/>
                <a:gd name="connsiteX39" fmla="*/ 911595 w 3312597"/>
                <a:gd name="connsiteY39" fmla="*/ 448786 h 1121964"/>
                <a:gd name="connsiteX40" fmla="*/ 945254 w 3312597"/>
                <a:gd name="connsiteY40" fmla="*/ 448786 h 1121964"/>
                <a:gd name="connsiteX41" fmla="*/ 945254 w 3312597"/>
                <a:gd name="connsiteY41" fmla="*/ 462810 h 1121964"/>
                <a:gd name="connsiteX42" fmla="*/ 973303 w 3312597"/>
                <a:gd name="connsiteY42" fmla="*/ 462810 h 1121964"/>
                <a:gd name="connsiteX43" fmla="*/ 973303 w 3312597"/>
                <a:gd name="connsiteY43" fmla="*/ 485250 h 1121964"/>
                <a:gd name="connsiteX44" fmla="*/ 1029401 w 3312597"/>
                <a:gd name="connsiteY44" fmla="*/ 485250 h 1121964"/>
                <a:gd name="connsiteX45" fmla="*/ 1029401 w 3312597"/>
                <a:gd name="connsiteY45" fmla="*/ 485250 h 1121964"/>
                <a:gd name="connsiteX46" fmla="*/ 1029401 w 3312597"/>
                <a:gd name="connsiteY46" fmla="*/ 485250 h 1121964"/>
                <a:gd name="connsiteX47" fmla="*/ 1029401 w 3312597"/>
                <a:gd name="connsiteY47" fmla="*/ 516104 h 1121964"/>
                <a:gd name="connsiteX48" fmla="*/ 1107939 w 3312597"/>
                <a:gd name="connsiteY48" fmla="*/ 516104 h 1121964"/>
                <a:gd name="connsiteX49" fmla="*/ 1107939 w 3312597"/>
                <a:gd name="connsiteY49" fmla="*/ 538543 h 1121964"/>
                <a:gd name="connsiteX50" fmla="*/ 1147208 w 3312597"/>
                <a:gd name="connsiteY50" fmla="*/ 538543 h 1121964"/>
                <a:gd name="connsiteX51" fmla="*/ 1147208 w 3312597"/>
                <a:gd name="connsiteY51" fmla="*/ 558177 h 1121964"/>
                <a:gd name="connsiteX52" fmla="*/ 1178062 w 3312597"/>
                <a:gd name="connsiteY52" fmla="*/ 558177 h 1121964"/>
                <a:gd name="connsiteX53" fmla="*/ 1178062 w 3312597"/>
                <a:gd name="connsiteY53" fmla="*/ 558177 h 1121964"/>
                <a:gd name="connsiteX54" fmla="*/ 1178062 w 3312597"/>
                <a:gd name="connsiteY54" fmla="*/ 558177 h 1121964"/>
                <a:gd name="connsiteX55" fmla="*/ 1178062 w 3312597"/>
                <a:gd name="connsiteY55" fmla="*/ 575007 h 1121964"/>
                <a:gd name="connsiteX56" fmla="*/ 1242574 w 3312597"/>
                <a:gd name="connsiteY56" fmla="*/ 575007 h 1121964"/>
                <a:gd name="connsiteX57" fmla="*/ 1242574 w 3312597"/>
                <a:gd name="connsiteY57" fmla="*/ 600251 h 1121964"/>
                <a:gd name="connsiteX58" fmla="*/ 1298673 w 3312597"/>
                <a:gd name="connsiteY58" fmla="*/ 600251 h 1121964"/>
                <a:gd name="connsiteX59" fmla="*/ 1298673 w 3312597"/>
                <a:gd name="connsiteY59" fmla="*/ 614275 h 1121964"/>
                <a:gd name="connsiteX60" fmla="*/ 1346356 w 3312597"/>
                <a:gd name="connsiteY60" fmla="*/ 614275 h 1121964"/>
                <a:gd name="connsiteX61" fmla="*/ 1346356 w 3312597"/>
                <a:gd name="connsiteY61" fmla="*/ 614275 h 1121964"/>
                <a:gd name="connsiteX62" fmla="*/ 1346356 w 3312597"/>
                <a:gd name="connsiteY62" fmla="*/ 614275 h 1121964"/>
                <a:gd name="connsiteX63" fmla="*/ 1346356 w 3312597"/>
                <a:gd name="connsiteY63" fmla="*/ 631105 h 1121964"/>
                <a:gd name="connsiteX64" fmla="*/ 1399649 w 3312597"/>
                <a:gd name="connsiteY64" fmla="*/ 631105 h 1121964"/>
                <a:gd name="connsiteX65" fmla="*/ 1399649 w 3312597"/>
                <a:gd name="connsiteY65" fmla="*/ 661959 h 1121964"/>
                <a:gd name="connsiteX66" fmla="*/ 1450138 w 3312597"/>
                <a:gd name="connsiteY66" fmla="*/ 661959 h 1121964"/>
                <a:gd name="connsiteX67" fmla="*/ 1450138 w 3312597"/>
                <a:gd name="connsiteY67" fmla="*/ 692813 h 1121964"/>
                <a:gd name="connsiteX68" fmla="*/ 1509041 w 3312597"/>
                <a:gd name="connsiteY68" fmla="*/ 692813 h 1121964"/>
                <a:gd name="connsiteX69" fmla="*/ 1509041 w 3312597"/>
                <a:gd name="connsiteY69" fmla="*/ 712447 h 1121964"/>
                <a:gd name="connsiteX70" fmla="*/ 1556724 w 3312597"/>
                <a:gd name="connsiteY70" fmla="*/ 712447 h 1121964"/>
                <a:gd name="connsiteX71" fmla="*/ 1556724 w 3312597"/>
                <a:gd name="connsiteY71" fmla="*/ 732081 h 1121964"/>
                <a:gd name="connsiteX72" fmla="*/ 1640871 w 3312597"/>
                <a:gd name="connsiteY72" fmla="*/ 732081 h 1121964"/>
                <a:gd name="connsiteX73" fmla="*/ 1640871 w 3312597"/>
                <a:gd name="connsiteY73" fmla="*/ 746106 h 1121964"/>
                <a:gd name="connsiteX74" fmla="*/ 1691360 w 3312597"/>
                <a:gd name="connsiteY74" fmla="*/ 746106 h 1121964"/>
                <a:gd name="connsiteX75" fmla="*/ 1691360 w 3312597"/>
                <a:gd name="connsiteY75" fmla="*/ 768545 h 1121964"/>
                <a:gd name="connsiteX76" fmla="*/ 1727824 w 3312597"/>
                <a:gd name="connsiteY76" fmla="*/ 768545 h 1121964"/>
                <a:gd name="connsiteX77" fmla="*/ 1727824 w 3312597"/>
                <a:gd name="connsiteY77" fmla="*/ 768545 h 1121964"/>
                <a:gd name="connsiteX78" fmla="*/ 1727824 w 3312597"/>
                <a:gd name="connsiteY78" fmla="*/ 788180 h 1121964"/>
                <a:gd name="connsiteX79" fmla="*/ 1775507 w 3312597"/>
                <a:gd name="connsiteY79" fmla="*/ 788180 h 1121964"/>
                <a:gd name="connsiteX80" fmla="*/ 1775507 w 3312597"/>
                <a:gd name="connsiteY80" fmla="*/ 788180 h 1121964"/>
                <a:gd name="connsiteX81" fmla="*/ 1775507 w 3312597"/>
                <a:gd name="connsiteY81" fmla="*/ 788180 h 1121964"/>
                <a:gd name="connsiteX82" fmla="*/ 1761482 w 3312597"/>
                <a:gd name="connsiteY82" fmla="*/ 802205 h 1121964"/>
                <a:gd name="connsiteX83" fmla="*/ 1834410 w 3312597"/>
                <a:gd name="connsiteY83" fmla="*/ 802205 h 1121964"/>
                <a:gd name="connsiteX84" fmla="*/ 1834410 w 3312597"/>
                <a:gd name="connsiteY84" fmla="*/ 833058 h 1121964"/>
                <a:gd name="connsiteX85" fmla="*/ 1997095 w 3312597"/>
                <a:gd name="connsiteY85" fmla="*/ 833058 h 1121964"/>
                <a:gd name="connsiteX86" fmla="*/ 1997095 w 3312597"/>
                <a:gd name="connsiteY86" fmla="*/ 833058 h 1121964"/>
                <a:gd name="connsiteX87" fmla="*/ 1997095 w 3312597"/>
                <a:gd name="connsiteY87" fmla="*/ 852693 h 1121964"/>
                <a:gd name="connsiteX88" fmla="*/ 2103681 w 3312597"/>
                <a:gd name="connsiteY88" fmla="*/ 852693 h 1121964"/>
                <a:gd name="connsiteX89" fmla="*/ 2103681 w 3312597"/>
                <a:gd name="connsiteY89" fmla="*/ 852693 h 1121964"/>
                <a:gd name="connsiteX90" fmla="*/ 2103681 w 3312597"/>
                <a:gd name="connsiteY90" fmla="*/ 872327 h 1121964"/>
                <a:gd name="connsiteX91" fmla="*/ 2159779 w 3312597"/>
                <a:gd name="connsiteY91" fmla="*/ 872327 h 1121964"/>
                <a:gd name="connsiteX92" fmla="*/ 2159779 w 3312597"/>
                <a:gd name="connsiteY92" fmla="*/ 911596 h 1121964"/>
                <a:gd name="connsiteX93" fmla="*/ 2232707 w 3312597"/>
                <a:gd name="connsiteY93" fmla="*/ 911596 h 1121964"/>
                <a:gd name="connsiteX94" fmla="*/ 2232707 w 3312597"/>
                <a:gd name="connsiteY94" fmla="*/ 922815 h 1121964"/>
                <a:gd name="connsiteX95" fmla="*/ 2257951 w 3312597"/>
                <a:gd name="connsiteY95" fmla="*/ 922815 h 1121964"/>
                <a:gd name="connsiteX96" fmla="*/ 2257951 w 3312597"/>
                <a:gd name="connsiteY96" fmla="*/ 945254 h 1121964"/>
                <a:gd name="connsiteX97" fmla="*/ 2300025 w 3312597"/>
                <a:gd name="connsiteY97" fmla="*/ 945254 h 1121964"/>
                <a:gd name="connsiteX98" fmla="*/ 2300025 w 3312597"/>
                <a:gd name="connsiteY98" fmla="*/ 945254 h 1121964"/>
                <a:gd name="connsiteX99" fmla="*/ 2300025 w 3312597"/>
                <a:gd name="connsiteY99" fmla="*/ 962084 h 1121964"/>
                <a:gd name="connsiteX100" fmla="*/ 2417831 w 3312597"/>
                <a:gd name="connsiteY100" fmla="*/ 962084 h 1121964"/>
                <a:gd name="connsiteX101" fmla="*/ 2417831 w 3312597"/>
                <a:gd name="connsiteY101" fmla="*/ 1001353 h 1121964"/>
                <a:gd name="connsiteX102" fmla="*/ 2451490 w 3312597"/>
                <a:gd name="connsiteY102" fmla="*/ 1001353 h 1121964"/>
                <a:gd name="connsiteX103" fmla="*/ 2451490 w 3312597"/>
                <a:gd name="connsiteY103" fmla="*/ 1026597 h 1121964"/>
                <a:gd name="connsiteX104" fmla="*/ 2485149 w 3312597"/>
                <a:gd name="connsiteY104" fmla="*/ 1026597 h 1121964"/>
                <a:gd name="connsiteX105" fmla="*/ 2485149 w 3312597"/>
                <a:gd name="connsiteY105" fmla="*/ 1068670 h 1121964"/>
                <a:gd name="connsiteX106" fmla="*/ 2535637 w 3312597"/>
                <a:gd name="connsiteY106" fmla="*/ 1068670 h 1121964"/>
                <a:gd name="connsiteX107" fmla="*/ 2535637 w 3312597"/>
                <a:gd name="connsiteY107" fmla="*/ 1088305 h 1121964"/>
                <a:gd name="connsiteX108" fmla="*/ 2625394 w 3312597"/>
                <a:gd name="connsiteY108" fmla="*/ 1088305 h 1121964"/>
                <a:gd name="connsiteX109" fmla="*/ 2636614 w 3312597"/>
                <a:gd name="connsiteY109" fmla="*/ 1099525 h 1121964"/>
                <a:gd name="connsiteX110" fmla="*/ 2636614 w 3312597"/>
                <a:gd name="connsiteY110" fmla="*/ 1121964 h 1121964"/>
                <a:gd name="connsiteX111" fmla="*/ 3312597 w 3312597"/>
                <a:gd name="connsiteY111" fmla="*/ 1121964 h 1121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2597" h="1121964">
                  <a:moveTo>
                    <a:pt x="0" y="0"/>
                  </a:moveTo>
                  <a:lnTo>
                    <a:pt x="112197" y="0"/>
                  </a:lnTo>
                  <a:lnTo>
                    <a:pt x="112197" y="25245"/>
                  </a:lnTo>
                  <a:lnTo>
                    <a:pt x="201954" y="25245"/>
                  </a:lnTo>
                  <a:lnTo>
                    <a:pt x="201954" y="53294"/>
                  </a:lnTo>
                  <a:lnTo>
                    <a:pt x="249637" y="53294"/>
                  </a:lnTo>
                  <a:lnTo>
                    <a:pt x="249637" y="86953"/>
                  </a:lnTo>
                  <a:lnTo>
                    <a:pt x="311345" y="86953"/>
                  </a:lnTo>
                  <a:lnTo>
                    <a:pt x="311345" y="109392"/>
                  </a:lnTo>
                  <a:lnTo>
                    <a:pt x="378663" y="109392"/>
                  </a:lnTo>
                  <a:lnTo>
                    <a:pt x="378663" y="137441"/>
                  </a:lnTo>
                  <a:lnTo>
                    <a:pt x="448786" y="137441"/>
                  </a:lnTo>
                  <a:lnTo>
                    <a:pt x="448786" y="137441"/>
                  </a:lnTo>
                  <a:lnTo>
                    <a:pt x="448786" y="162685"/>
                  </a:lnTo>
                  <a:lnTo>
                    <a:pt x="499274" y="162685"/>
                  </a:lnTo>
                  <a:lnTo>
                    <a:pt x="499274" y="176710"/>
                  </a:lnTo>
                  <a:lnTo>
                    <a:pt x="552567" y="176710"/>
                  </a:lnTo>
                  <a:lnTo>
                    <a:pt x="544152" y="185125"/>
                  </a:lnTo>
                  <a:lnTo>
                    <a:pt x="600251" y="185125"/>
                  </a:lnTo>
                  <a:lnTo>
                    <a:pt x="600251" y="221588"/>
                  </a:lnTo>
                  <a:lnTo>
                    <a:pt x="650739" y="221588"/>
                  </a:lnTo>
                  <a:lnTo>
                    <a:pt x="650739" y="235613"/>
                  </a:lnTo>
                  <a:lnTo>
                    <a:pt x="681593" y="235613"/>
                  </a:lnTo>
                  <a:lnTo>
                    <a:pt x="681593" y="263662"/>
                  </a:lnTo>
                  <a:lnTo>
                    <a:pt x="712447" y="263662"/>
                  </a:lnTo>
                  <a:lnTo>
                    <a:pt x="712447" y="294516"/>
                  </a:lnTo>
                  <a:lnTo>
                    <a:pt x="746106" y="294516"/>
                  </a:lnTo>
                  <a:lnTo>
                    <a:pt x="746106" y="325370"/>
                  </a:lnTo>
                  <a:lnTo>
                    <a:pt x="776960" y="325370"/>
                  </a:lnTo>
                  <a:lnTo>
                    <a:pt x="776960" y="367443"/>
                  </a:lnTo>
                  <a:lnTo>
                    <a:pt x="824643" y="367443"/>
                  </a:lnTo>
                  <a:lnTo>
                    <a:pt x="824643" y="381468"/>
                  </a:lnTo>
                  <a:lnTo>
                    <a:pt x="835863" y="392688"/>
                  </a:lnTo>
                  <a:lnTo>
                    <a:pt x="835863" y="403907"/>
                  </a:lnTo>
                  <a:lnTo>
                    <a:pt x="875132" y="403907"/>
                  </a:lnTo>
                  <a:lnTo>
                    <a:pt x="866717" y="412322"/>
                  </a:lnTo>
                  <a:lnTo>
                    <a:pt x="889156" y="412322"/>
                  </a:lnTo>
                  <a:lnTo>
                    <a:pt x="889156" y="431956"/>
                  </a:lnTo>
                  <a:lnTo>
                    <a:pt x="911595" y="431956"/>
                  </a:lnTo>
                  <a:lnTo>
                    <a:pt x="911595" y="448786"/>
                  </a:lnTo>
                  <a:lnTo>
                    <a:pt x="945254" y="448786"/>
                  </a:lnTo>
                  <a:lnTo>
                    <a:pt x="945254" y="462810"/>
                  </a:lnTo>
                  <a:lnTo>
                    <a:pt x="973303" y="462810"/>
                  </a:lnTo>
                  <a:lnTo>
                    <a:pt x="973303" y="485250"/>
                  </a:lnTo>
                  <a:lnTo>
                    <a:pt x="1029401" y="485250"/>
                  </a:lnTo>
                  <a:lnTo>
                    <a:pt x="1029401" y="485250"/>
                  </a:lnTo>
                  <a:lnTo>
                    <a:pt x="1029401" y="485250"/>
                  </a:lnTo>
                  <a:lnTo>
                    <a:pt x="1029401" y="516104"/>
                  </a:lnTo>
                  <a:lnTo>
                    <a:pt x="1107939" y="516104"/>
                  </a:lnTo>
                  <a:lnTo>
                    <a:pt x="1107939" y="538543"/>
                  </a:lnTo>
                  <a:lnTo>
                    <a:pt x="1147208" y="538543"/>
                  </a:lnTo>
                  <a:lnTo>
                    <a:pt x="1147208" y="558177"/>
                  </a:lnTo>
                  <a:lnTo>
                    <a:pt x="1178062" y="558177"/>
                  </a:lnTo>
                  <a:lnTo>
                    <a:pt x="1178062" y="558177"/>
                  </a:lnTo>
                  <a:lnTo>
                    <a:pt x="1178062" y="558177"/>
                  </a:lnTo>
                  <a:lnTo>
                    <a:pt x="1178062" y="575007"/>
                  </a:lnTo>
                  <a:lnTo>
                    <a:pt x="1242574" y="575007"/>
                  </a:lnTo>
                  <a:lnTo>
                    <a:pt x="1242574" y="600251"/>
                  </a:lnTo>
                  <a:lnTo>
                    <a:pt x="1298673" y="600251"/>
                  </a:lnTo>
                  <a:lnTo>
                    <a:pt x="1298673" y="614275"/>
                  </a:lnTo>
                  <a:lnTo>
                    <a:pt x="1346356" y="614275"/>
                  </a:lnTo>
                  <a:lnTo>
                    <a:pt x="1346356" y="614275"/>
                  </a:lnTo>
                  <a:lnTo>
                    <a:pt x="1346356" y="614275"/>
                  </a:lnTo>
                  <a:lnTo>
                    <a:pt x="1346356" y="631105"/>
                  </a:lnTo>
                  <a:lnTo>
                    <a:pt x="1399649" y="631105"/>
                  </a:lnTo>
                  <a:lnTo>
                    <a:pt x="1399649" y="661959"/>
                  </a:lnTo>
                  <a:lnTo>
                    <a:pt x="1450138" y="661959"/>
                  </a:lnTo>
                  <a:lnTo>
                    <a:pt x="1450138" y="692813"/>
                  </a:lnTo>
                  <a:lnTo>
                    <a:pt x="1509041" y="692813"/>
                  </a:lnTo>
                  <a:lnTo>
                    <a:pt x="1509041" y="712447"/>
                  </a:lnTo>
                  <a:lnTo>
                    <a:pt x="1556724" y="712447"/>
                  </a:lnTo>
                  <a:lnTo>
                    <a:pt x="1556724" y="732081"/>
                  </a:lnTo>
                  <a:lnTo>
                    <a:pt x="1640871" y="732081"/>
                  </a:lnTo>
                  <a:lnTo>
                    <a:pt x="1640871" y="746106"/>
                  </a:lnTo>
                  <a:lnTo>
                    <a:pt x="1691360" y="746106"/>
                  </a:lnTo>
                  <a:lnTo>
                    <a:pt x="1691360" y="768545"/>
                  </a:lnTo>
                  <a:lnTo>
                    <a:pt x="1727824" y="768545"/>
                  </a:lnTo>
                  <a:lnTo>
                    <a:pt x="1727824" y="768545"/>
                  </a:lnTo>
                  <a:lnTo>
                    <a:pt x="1727824" y="788180"/>
                  </a:lnTo>
                  <a:lnTo>
                    <a:pt x="1775507" y="788180"/>
                  </a:lnTo>
                  <a:lnTo>
                    <a:pt x="1775507" y="788180"/>
                  </a:lnTo>
                  <a:lnTo>
                    <a:pt x="1775507" y="788180"/>
                  </a:lnTo>
                  <a:lnTo>
                    <a:pt x="1761482" y="802205"/>
                  </a:lnTo>
                  <a:lnTo>
                    <a:pt x="1834410" y="802205"/>
                  </a:lnTo>
                  <a:lnTo>
                    <a:pt x="1834410" y="833058"/>
                  </a:lnTo>
                  <a:lnTo>
                    <a:pt x="1997095" y="833058"/>
                  </a:lnTo>
                  <a:lnTo>
                    <a:pt x="1997095" y="833058"/>
                  </a:lnTo>
                  <a:lnTo>
                    <a:pt x="1997095" y="852693"/>
                  </a:lnTo>
                  <a:lnTo>
                    <a:pt x="2103681" y="852693"/>
                  </a:lnTo>
                  <a:lnTo>
                    <a:pt x="2103681" y="852693"/>
                  </a:lnTo>
                  <a:lnTo>
                    <a:pt x="2103681" y="872327"/>
                  </a:lnTo>
                  <a:lnTo>
                    <a:pt x="2159779" y="872327"/>
                  </a:lnTo>
                  <a:lnTo>
                    <a:pt x="2159779" y="911596"/>
                  </a:lnTo>
                  <a:lnTo>
                    <a:pt x="2232707" y="911596"/>
                  </a:lnTo>
                  <a:lnTo>
                    <a:pt x="2232707" y="922815"/>
                  </a:lnTo>
                  <a:lnTo>
                    <a:pt x="2257951" y="922815"/>
                  </a:lnTo>
                  <a:lnTo>
                    <a:pt x="2257951" y="945254"/>
                  </a:lnTo>
                  <a:lnTo>
                    <a:pt x="2300025" y="945254"/>
                  </a:lnTo>
                  <a:lnTo>
                    <a:pt x="2300025" y="945254"/>
                  </a:lnTo>
                  <a:lnTo>
                    <a:pt x="2300025" y="962084"/>
                  </a:lnTo>
                  <a:lnTo>
                    <a:pt x="2417831" y="962084"/>
                  </a:lnTo>
                  <a:lnTo>
                    <a:pt x="2417831" y="1001353"/>
                  </a:lnTo>
                  <a:lnTo>
                    <a:pt x="2451490" y="1001353"/>
                  </a:lnTo>
                  <a:lnTo>
                    <a:pt x="2451490" y="1026597"/>
                  </a:lnTo>
                  <a:lnTo>
                    <a:pt x="2485149" y="1026597"/>
                  </a:lnTo>
                  <a:lnTo>
                    <a:pt x="2485149" y="1068670"/>
                  </a:lnTo>
                  <a:lnTo>
                    <a:pt x="2535637" y="1068670"/>
                  </a:lnTo>
                  <a:lnTo>
                    <a:pt x="2535637" y="1088305"/>
                  </a:lnTo>
                  <a:lnTo>
                    <a:pt x="2625394" y="1088305"/>
                  </a:lnTo>
                  <a:lnTo>
                    <a:pt x="2636614" y="1099525"/>
                  </a:lnTo>
                  <a:lnTo>
                    <a:pt x="2636614" y="1121964"/>
                  </a:lnTo>
                  <a:lnTo>
                    <a:pt x="3312597" y="1121964"/>
                  </a:lnTo>
                </a:path>
              </a:pathLst>
            </a:custGeom>
            <a:noFill/>
            <a:ln w="28575">
              <a:solidFill>
                <a:schemeClr val="accent1"/>
              </a:solidFill>
              <a:miter lim="800000"/>
              <a:headEnd/>
              <a:tailEnd/>
            </a:ln>
          </p:spPr>
          <p:txBody>
            <a:bodyPr rtlCol="0" anchor="ctr"/>
            <a:lstStyle/>
            <a:p>
              <a:pPr algn="ctr"/>
              <a:endParaRPr lang="en-US" sz="1200" dirty="0">
                <a:latin typeface="Calibri" panose="020F0502020204030204" pitchFamily="34" charset="0"/>
                <a:cs typeface="Calibri" panose="020F0502020204030204" pitchFamily="34" charset="0"/>
              </a:endParaRPr>
            </a:p>
          </p:txBody>
        </p:sp>
        <p:sp>
          <p:nvSpPr>
            <p:cNvPr id="826" name="Rectangle 825">
              <a:extLst>
                <a:ext uri="{FF2B5EF4-FFF2-40B4-BE49-F238E27FC236}">
                  <a16:creationId xmlns:a16="http://schemas.microsoft.com/office/drawing/2014/main" id="{0D8156BA-BDA3-4ED2-A169-DE7D000B18C9}"/>
                </a:ext>
              </a:extLst>
            </p:cNvPr>
            <p:cNvSpPr/>
            <p:nvPr/>
          </p:nvSpPr>
          <p:spPr bwMode="auto">
            <a:xfrm rot="16200000">
              <a:off x="-176209" y="4653712"/>
              <a:ext cx="1797356" cy="403233"/>
            </a:xfrm>
            <a:prstGeom prst="rect">
              <a:avLst/>
            </a:prstGeom>
            <a:noFill/>
            <a:ln w="0">
              <a:noFill/>
              <a:miter lim="800000"/>
              <a:headEnd/>
              <a:tailEnd/>
            </a:ln>
          </p:spPr>
          <p:txBody>
            <a:bodyPr rtlCol="0" anchor="b"/>
            <a:lstStyle/>
            <a:p>
              <a:pPr algn="ctr" eaLnBrk="1" hangingPunct="1">
                <a:spcBef>
                  <a:spcPct val="35000"/>
                </a:spcBef>
                <a:spcAft>
                  <a:spcPct val="25000"/>
                </a:spcAft>
                <a:buClr>
                  <a:schemeClr val="folHlink"/>
                </a:buClr>
                <a:buNone/>
              </a:pPr>
              <a:r>
                <a:rPr lang="en-US" sz="1200" dirty="0">
                  <a:solidFill>
                    <a:schemeClr val="bg1"/>
                  </a:solidFill>
                  <a:latin typeface="Calibri" panose="020F0502020204030204" pitchFamily="34" charset="0"/>
                  <a:cs typeface="Calibri" panose="020F0502020204030204" pitchFamily="34" charset="0"/>
                </a:rPr>
                <a:t>Probability of OS (%)</a:t>
              </a:r>
            </a:p>
          </p:txBody>
        </p:sp>
        <p:sp>
          <p:nvSpPr>
            <p:cNvPr id="827" name="TextBox 826">
              <a:extLst>
                <a:ext uri="{FF2B5EF4-FFF2-40B4-BE49-F238E27FC236}">
                  <a16:creationId xmlns:a16="http://schemas.microsoft.com/office/drawing/2014/main" id="{4A2A3B59-E2DD-4696-BE52-BBFF89E98ACF}"/>
                </a:ext>
              </a:extLst>
            </p:cNvPr>
            <p:cNvSpPr txBox="1"/>
            <p:nvPr/>
          </p:nvSpPr>
          <p:spPr bwMode="auto">
            <a:xfrm>
              <a:off x="1310921" y="851565"/>
              <a:ext cx="322250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2000" dirty="0">
                  <a:solidFill>
                    <a:schemeClr val="bg1"/>
                  </a:solidFill>
                  <a:latin typeface="Calibri" panose="020F0502020204030204" pitchFamily="34" charset="0"/>
                  <a:cs typeface="Calibri" panose="020F0502020204030204" pitchFamily="34" charset="0"/>
                </a:rPr>
                <a:t>pMMR</a:t>
              </a:r>
            </a:p>
          </p:txBody>
        </p:sp>
        <p:sp>
          <p:nvSpPr>
            <p:cNvPr id="828" name="Freeform: Shape 827">
              <a:extLst>
                <a:ext uri="{FF2B5EF4-FFF2-40B4-BE49-F238E27FC236}">
                  <a16:creationId xmlns:a16="http://schemas.microsoft.com/office/drawing/2014/main" id="{9B1B5643-F553-48A0-BAA1-AC31A15E2CFF}"/>
                </a:ext>
              </a:extLst>
            </p:cNvPr>
            <p:cNvSpPr/>
            <p:nvPr/>
          </p:nvSpPr>
          <p:spPr bwMode="auto">
            <a:xfrm>
              <a:off x="1339645" y="4117651"/>
              <a:ext cx="3350683" cy="1460054"/>
            </a:xfrm>
            <a:custGeom>
              <a:avLst/>
              <a:gdLst>
                <a:gd name="connsiteX0" fmla="*/ 0 w 6632917"/>
                <a:gd name="connsiteY0" fmla="*/ 0 h 2834640"/>
                <a:gd name="connsiteX1" fmla="*/ 0 w 6632917"/>
                <a:gd name="connsiteY1" fmla="*/ 2834640 h 2834640"/>
                <a:gd name="connsiteX2" fmla="*/ 6632917 w 6632917"/>
                <a:gd name="connsiteY2" fmla="*/ 2834640 h 2834640"/>
              </a:gdLst>
              <a:ahLst/>
              <a:cxnLst>
                <a:cxn ang="0">
                  <a:pos x="connsiteX0" y="connsiteY0"/>
                </a:cxn>
                <a:cxn ang="0">
                  <a:pos x="connsiteX1" y="connsiteY1"/>
                </a:cxn>
                <a:cxn ang="0">
                  <a:pos x="connsiteX2" y="connsiteY2"/>
                </a:cxn>
              </a:cxnLst>
              <a:rect l="l" t="t" r="r" b="b"/>
              <a:pathLst>
                <a:path w="6632917" h="2834640">
                  <a:moveTo>
                    <a:pt x="0" y="0"/>
                  </a:moveTo>
                  <a:lnTo>
                    <a:pt x="0" y="2834640"/>
                  </a:lnTo>
                  <a:lnTo>
                    <a:pt x="6632917" y="2834640"/>
                  </a:lnTo>
                </a:path>
              </a:pathLst>
            </a:custGeom>
            <a:noFill/>
            <a:ln w="28575">
              <a:solidFill>
                <a:schemeClr val="bg1"/>
              </a:solidFill>
              <a:miter lim="800000"/>
              <a:headEnd/>
              <a:tailEnd/>
            </a:ln>
          </p:spPr>
          <p:txBody>
            <a:bodyPr rtlCol="0" anchor="ctr"/>
            <a:lstStyle/>
            <a:p>
              <a:pPr algn="ctr"/>
              <a:endParaRPr lang="en-US" sz="1200" dirty="0">
                <a:latin typeface="Calibri" panose="020F0502020204030204" pitchFamily="34" charset="0"/>
                <a:cs typeface="Calibri" panose="020F0502020204030204" pitchFamily="34" charset="0"/>
              </a:endParaRPr>
            </a:p>
          </p:txBody>
        </p:sp>
        <p:grpSp>
          <p:nvGrpSpPr>
            <p:cNvPr id="829" name="Group 828">
              <a:extLst>
                <a:ext uri="{FF2B5EF4-FFF2-40B4-BE49-F238E27FC236}">
                  <a16:creationId xmlns:a16="http://schemas.microsoft.com/office/drawing/2014/main" id="{464F73FF-E2C8-4B2E-B4E2-27E67AB2127B}"/>
                </a:ext>
              </a:extLst>
            </p:cNvPr>
            <p:cNvGrpSpPr/>
            <p:nvPr/>
          </p:nvGrpSpPr>
          <p:grpSpPr>
            <a:xfrm>
              <a:off x="1277355" y="4117651"/>
              <a:ext cx="62288" cy="1460054"/>
              <a:chOff x="2658793" y="1927274"/>
              <a:chExt cx="112542" cy="2834640"/>
            </a:xfrm>
          </p:grpSpPr>
          <p:cxnSp>
            <p:nvCxnSpPr>
              <p:cNvPr id="1179" name="Straight Connector 1178">
                <a:extLst>
                  <a:ext uri="{FF2B5EF4-FFF2-40B4-BE49-F238E27FC236}">
                    <a16:creationId xmlns:a16="http://schemas.microsoft.com/office/drawing/2014/main" id="{AF61F11B-15E5-48FF-8480-C4421095E888}"/>
                  </a:ext>
                </a:extLst>
              </p:cNvPr>
              <p:cNvCxnSpPr>
                <a:cxnSpLocks/>
              </p:cNvCxnSpPr>
              <p:nvPr/>
            </p:nvCxnSpPr>
            <p:spPr bwMode="auto">
              <a:xfrm>
                <a:off x="2658793" y="1927274"/>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180" name="Straight Connector 1179">
                <a:extLst>
                  <a:ext uri="{FF2B5EF4-FFF2-40B4-BE49-F238E27FC236}">
                    <a16:creationId xmlns:a16="http://schemas.microsoft.com/office/drawing/2014/main" id="{C3ED183B-5125-4660-B196-A0D1713FDC6B}"/>
                  </a:ext>
                </a:extLst>
              </p:cNvPr>
              <p:cNvCxnSpPr>
                <a:cxnSpLocks/>
              </p:cNvCxnSpPr>
              <p:nvPr/>
            </p:nvCxnSpPr>
            <p:spPr bwMode="auto">
              <a:xfrm>
                <a:off x="2658793" y="2494202"/>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181" name="Straight Connector 1180">
                <a:extLst>
                  <a:ext uri="{FF2B5EF4-FFF2-40B4-BE49-F238E27FC236}">
                    <a16:creationId xmlns:a16="http://schemas.microsoft.com/office/drawing/2014/main" id="{042075C6-BDEF-417C-9C47-287DCE48F207}"/>
                  </a:ext>
                </a:extLst>
              </p:cNvPr>
              <p:cNvCxnSpPr>
                <a:cxnSpLocks/>
              </p:cNvCxnSpPr>
              <p:nvPr/>
            </p:nvCxnSpPr>
            <p:spPr bwMode="auto">
              <a:xfrm>
                <a:off x="2658793" y="3061130"/>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182" name="Straight Connector 1181">
                <a:extLst>
                  <a:ext uri="{FF2B5EF4-FFF2-40B4-BE49-F238E27FC236}">
                    <a16:creationId xmlns:a16="http://schemas.microsoft.com/office/drawing/2014/main" id="{25B0AB17-72A2-4545-8FDE-D1C231160057}"/>
                  </a:ext>
                </a:extLst>
              </p:cNvPr>
              <p:cNvCxnSpPr>
                <a:cxnSpLocks/>
              </p:cNvCxnSpPr>
              <p:nvPr/>
            </p:nvCxnSpPr>
            <p:spPr bwMode="auto">
              <a:xfrm>
                <a:off x="2658793" y="3628058"/>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183" name="Straight Connector 1182">
                <a:extLst>
                  <a:ext uri="{FF2B5EF4-FFF2-40B4-BE49-F238E27FC236}">
                    <a16:creationId xmlns:a16="http://schemas.microsoft.com/office/drawing/2014/main" id="{5431C9D1-F1EF-40D7-9AB6-6BD4484DFED5}"/>
                  </a:ext>
                </a:extLst>
              </p:cNvPr>
              <p:cNvCxnSpPr>
                <a:cxnSpLocks/>
              </p:cNvCxnSpPr>
              <p:nvPr/>
            </p:nvCxnSpPr>
            <p:spPr bwMode="auto">
              <a:xfrm>
                <a:off x="2658793" y="4194986"/>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184" name="Straight Connector 1183">
                <a:extLst>
                  <a:ext uri="{FF2B5EF4-FFF2-40B4-BE49-F238E27FC236}">
                    <a16:creationId xmlns:a16="http://schemas.microsoft.com/office/drawing/2014/main" id="{B6EB1324-1F97-467F-8C1B-407E960C3751}"/>
                  </a:ext>
                </a:extLst>
              </p:cNvPr>
              <p:cNvCxnSpPr>
                <a:cxnSpLocks/>
              </p:cNvCxnSpPr>
              <p:nvPr/>
            </p:nvCxnSpPr>
            <p:spPr bwMode="auto">
              <a:xfrm>
                <a:off x="2658793" y="4761914"/>
                <a:ext cx="112542" cy="0"/>
              </a:xfrm>
              <a:prstGeom prst="line">
                <a:avLst/>
              </a:prstGeom>
              <a:noFill/>
              <a:ln w="28575" cap="flat" cmpd="sng" algn="ctr">
                <a:solidFill>
                  <a:schemeClr val="bg1"/>
                </a:solidFill>
                <a:prstDash val="solid"/>
                <a:round/>
                <a:headEnd type="none" w="med" len="med"/>
                <a:tailEnd type="none" w="med" len="med"/>
              </a:ln>
              <a:effectLst/>
            </p:spPr>
          </p:cxnSp>
        </p:grpSp>
        <p:grpSp>
          <p:nvGrpSpPr>
            <p:cNvPr id="830" name="Group 829">
              <a:extLst>
                <a:ext uri="{FF2B5EF4-FFF2-40B4-BE49-F238E27FC236}">
                  <a16:creationId xmlns:a16="http://schemas.microsoft.com/office/drawing/2014/main" id="{59FDFB9A-C0BF-4CC0-8D08-0880DBF2AEAF}"/>
                </a:ext>
              </a:extLst>
            </p:cNvPr>
            <p:cNvGrpSpPr/>
            <p:nvPr/>
          </p:nvGrpSpPr>
          <p:grpSpPr>
            <a:xfrm>
              <a:off x="1339645" y="5575655"/>
              <a:ext cx="2612379" cy="54880"/>
              <a:chOff x="2771334" y="4757939"/>
              <a:chExt cx="6374073" cy="81347"/>
            </a:xfrm>
          </p:grpSpPr>
          <p:grpSp>
            <p:nvGrpSpPr>
              <p:cNvPr id="1169" name="Group 1168">
                <a:extLst>
                  <a:ext uri="{FF2B5EF4-FFF2-40B4-BE49-F238E27FC236}">
                    <a16:creationId xmlns:a16="http://schemas.microsoft.com/office/drawing/2014/main" id="{EEA6641A-E61C-4B29-B210-B9C21B2D76A0}"/>
                  </a:ext>
                </a:extLst>
              </p:cNvPr>
              <p:cNvGrpSpPr/>
              <p:nvPr/>
            </p:nvGrpSpPr>
            <p:grpSpPr>
              <a:xfrm rot="5400000">
                <a:off x="5009627" y="2519646"/>
                <a:ext cx="81347" cy="4557933"/>
                <a:chOff x="2658793" y="1927274"/>
                <a:chExt cx="112542" cy="2834640"/>
              </a:xfrm>
            </p:grpSpPr>
            <p:cxnSp>
              <p:nvCxnSpPr>
                <p:cNvPr id="1173" name="Straight Connector 1172">
                  <a:extLst>
                    <a:ext uri="{FF2B5EF4-FFF2-40B4-BE49-F238E27FC236}">
                      <a16:creationId xmlns:a16="http://schemas.microsoft.com/office/drawing/2014/main" id="{9B4EBBA4-766F-4895-8742-F19AED718A10}"/>
                    </a:ext>
                  </a:extLst>
                </p:cNvPr>
                <p:cNvCxnSpPr>
                  <a:cxnSpLocks/>
                </p:cNvCxnSpPr>
                <p:nvPr/>
              </p:nvCxnSpPr>
              <p:spPr bwMode="auto">
                <a:xfrm>
                  <a:off x="2658793" y="1927274"/>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174" name="Straight Connector 1173">
                  <a:extLst>
                    <a:ext uri="{FF2B5EF4-FFF2-40B4-BE49-F238E27FC236}">
                      <a16:creationId xmlns:a16="http://schemas.microsoft.com/office/drawing/2014/main" id="{3BA1092D-F7C5-44F7-83B8-637C7141627B}"/>
                    </a:ext>
                  </a:extLst>
                </p:cNvPr>
                <p:cNvCxnSpPr>
                  <a:cxnSpLocks/>
                </p:cNvCxnSpPr>
                <p:nvPr/>
              </p:nvCxnSpPr>
              <p:spPr bwMode="auto">
                <a:xfrm>
                  <a:off x="2658793" y="2494202"/>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175" name="Straight Connector 1174">
                  <a:extLst>
                    <a:ext uri="{FF2B5EF4-FFF2-40B4-BE49-F238E27FC236}">
                      <a16:creationId xmlns:a16="http://schemas.microsoft.com/office/drawing/2014/main" id="{77A2E5DD-70D3-45CE-8858-EEA95B38CF23}"/>
                    </a:ext>
                  </a:extLst>
                </p:cNvPr>
                <p:cNvCxnSpPr>
                  <a:cxnSpLocks/>
                </p:cNvCxnSpPr>
                <p:nvPr/>
              </p:nvCxnSpPr>
              <p:spPr bwMode="auto">
                <a:xfrm>
                  <a:off x="2658793" y="3061130"/>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176" name="Straight Connector 1175">
                  <a:extLst>
                    <a:ext uri="{FF2B5EF4-FFF2-40B4-BE49-F238E27FC236}">
                      <a16:creationId xmlns:a16="http://schemas.microsoft.com/office/drawing/2014/main" id="{D0B35CB6-E634-446D-AD8F-BD4245639721}"/>
                    </a:ext>
                  </a:extLst>
                </p:cNvPr>
                <p:cNvCxnSpPr>
                  <a:cxnSpLocks/>
                </p:cNvCxnSpPr>
                <p:nvPr/>
              </p:nvCxnSpPr>
              <p:spPr bwMode="auto">
                <a:xfrm>
                  <a:off x="2658793" y="3628058"/>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177" name="Straight Connector 1176">
                  <a:extLst>
                    <a:ext uri="{FF2B5EF4-FFF2-40B4-BE49-F238E27FC236}">
                      <a16:creationId xmlns:a16="http://schemas.microsoft.com/office/drawing/2014/main" id="{9CBD7ABA-B054-465A-8528-834648D93F2C}"/>
                    </a:ext>
                  </a:extLst>
                </p:cNvPr>
                <p:cNvCxnSpPr>
                  <a:cxnSpLocks/>
                </p:cNvCxnSpPr>
                <p:nvPr/>
              </p:nvCxnSpPr>
              <p:spPr bwMode="auto">
                <a:xfrm>
                  <a:off x="2658793" y="4194986"/>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178" name="Straight Connector 1177">
                  <a:extLst>
                    <a:ext uri="{FF2B5EF4-FFF2-40B4-BE49-F238E27FC236}">
                      <a16:creationId xmlns:a16="http://schemas.microsoft.com/office/drawing/2014/main" id="{3A91DD50-9D58-4487-9F55-1141E5B5EC1B}"/>
                    </a:ext>
                  </a:extLst>
                </p:cNvPr>
                <p:cNvCxnSpPr>
                  <a:cxnSpLocks/>
                </p:cNvCxnSpPr>
                <p:nvPr/>
              </p:nvCxnSpPr>
              <p:spPr bwMode="auto">
                <a:xfrm>
                  <a:off x="2658793" y="4761914"/>
                  <a:ext cx="11254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70" name="Group 1169">
                <a:extLst>
                  <a:ext uri="{FF2B5EF4-FFF2-40B4-BE49-F238E27FC236}">
                    <a16:creationId xmlns:a16="http://schemas.microsoft.com/office/drawing/2014/main" id="{39C516A5-D25F-48FF-AF8B-6B968B8954A5}"/>
                  </a:ext>
                </a:extLst>
              </p:cNvPr>
              <p:cNvGrpSpPr/>
              <p:nvPr/>
            </p:nvGrpSpPr>
            <p:grpSpPr>
              <a:xfrm>
                <a:off x="8233820" y="4757939"/>
                <a:ext cx="911587" cy="81347"/>
                <a:chOff x="6570081" y="4910339"/>
                <a:chExt cx="911587" cy="81347"/>
              </a:xfrm>
            </p:grpSpPr>
            <p:cxnSp>
              <p:nvCxnSpPr>
                <p:cNvPr id="1171" name="Straight Connector 1170">
                  <a:extLst>
                    <a:ext uri="{FF2B5EF4-FFF2-40B4-BE49-F238E27FC236}">
                      <a16:creationId xmlns:a16="http://schemas.microsoft.com/office/drawing/2014/main" id="{50712086-2FC3-41BA-998F-92EC4B52FE61}"/>
                    </a:ext>
                  </a:extLst>
                </p:cNvPr>
                <p:cNvCxnSpPr>
                  <a:cxnSpLocks/>
                </p:cNvCxnSpPr>
                <p:nvPr/>
              </p:nvCxnSpPr>
              <p:spPr bwMode="auto">
                <a:xfrm rot="5400000">
                  <a:off x="7440994" y="4951013"/>
                  <a:ext cx="81347" cy="0"/>
                </a:xfrm>
                <a:prstGeom prst="line">
                  <a:avLst/>
                </a:prstGeom>
                <a:noFill/>
                <a:ln w="28575" cap="flat" cmpd="sng" algn="ctr">
                  <a:solidFill>
                    <a:schemeClr val="bg1"/>
                  </a:solidFill>
                  <a:prstDash val="solid"/>
                  <a:round/>
                  <a:headEnd type="none" w="med" len="med"/>
                  <a:tailEnd type="none" w="med" len="med"/>
                </a:ln>
                <a:effectLst/>
              </p:spPr>
            </p:cxnSp>
            <p:cxnSp>
              <p:nvCxnSpPr>
                <p:cNvPr id="1172" name="Straight Connector 1171">
                  <a:extLst>
                    <a:ext uri="{FF2B5EF4-FFF2-40B4-BE49-F238E27FC236}">
                      <a16:creationId xmlns:a16="http://schemas.microsoft.com/office/drawing/2014/main" id="{D4A346B6-1719-4C40-A133-F6368B568687}"/>
                    </a:ext>
                  </a:extLst>
                </p:cNvPr>
                <p:cNvCxnSpPr>
                  <a:cxnSpLocks/>
                </p:cNvCxnSpPr>
                <p:nvPr/>
              </p:nvCxnSpPr>
              <p:spPr bwMode="auto">
                <a:xfrm rot="5400000">
                  <a:off x="6529407" y="4951013"/>
                  <a:ext cx="81347" cy="0"/>
                </a:xfrm>
                <a:prstGeom prst="line">
                  <a:avLst/>
                </a:prstGeom>
                <a:noFill/>
                <a:ln w="28575" cap="flat" cmpd="sng" algn="ctr">
                  <a:solidFill>
                    <a:schemeClr val="bg1"/>
                  </a:solidFill>
                  <a:prstDash val="solid"/>
                  <a:round/>
                  <a:headEnd type="none" w="med" len="med"/>
                  <a:tailEnd type="none" w="med" len="med"/>
                </a:ln>
                <a:effectLst/>
              </p:spPr>
            </p:cxnSp>
          </p:grpSp>
        </p:grpSp>
        <p:sp>
          <p:nvSpPr>
            <p:cNvPr id="831" name="TextBox 830">
              <a:extLst>
                <a:ext uri="{FF2B5EF4-FFF2-40B4-BE49-F238E27FC236}">
                  <a16:creationId xmlns:a16="http://schemas.microsoft.com/office/drawing/2014/main" id="{6EF4764E-BBE0-497B-96D9-8A7DC77013F4}"/>
                </a:ext>
              </a:extLst>
            </p:cNvPr>
            <p:cNvSpPr txBox="1"/>
            <p:nvPr/>
          </p:nvSpPr>
          <p:spPr bwMode="auto">
            <a:xfrm>
              <a:off x="789949" y="3986852"/>
              <a:ext cx="542257"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100</a:t>
              </a:r>
            </a:p>
          </p:txBody>
        </p:sp>
        <p:sp>
          <p:nvSpPr>
            <p:cNvPr id="832" name="TextBox 831">
              <a:extLst>
                <a:ext uri="{FF2B5EF4-FFF2-40B4-BE49-F238E27FC236}">
                  <a16:creationId xmlns:a16="http://schemas.microsoft.com/office/drawing/2014/main" id="{7E855D3C-59F2-404A-9E44-915DBE675F95}"/>
                </a:ext>
              </a:extLst>
            </p:cNvPr>
            <p:cNvSpPr txBox="1"/>
            <p:nvPr/>
          </p:nvSpPr>
          <p:spPr bwMode="auto">
            <a:xfrm>
              <a:off x="903575" y="4276412"/>
              <a:ext cx="428631"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80</a:t>
              </a:r>
            </a:p>
          </p:txBody>
        </p:sp>
        <p:sp>
          <p:nvSpPr>
            <p:cNvPr id="833" name="TextBox 832">
              <a:extLst>
                <a:ext uri="{FF2B5EF4-FFF2-40B4-BE49-F238E27FC236}">
                  <a16:creationId xmlns:a16="http://schemas.microsoft.com/office/drawing/2014/main" id="{8DEFC4B9-97A2-4152-B2B5-4D3A86D16B0A}"/>
                </a:ext>
              </a:extLst>
            </p:cNvPr>
            <p:cNvSpPr txBox="1"/>
            <p:nvPr/>
          </p:nvSpPr>
          <p:spPr bwMode="auto">
            <a:xfrm>
              <a:off x="903575" y="4568421"/>
              <a:ext cx="428631"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60</a:t>
              </a:r>
            </a:p>
          </p:txBody>
        </p:sp>
        <p:sp>
          <p:nvSpPr>
            <p:cNvPr id="834" name="TextBox 833">
              <a:extLst>
                <a:ext uri="{FF2B5EF4-FFF2-40B4-BE49-F238E27FC236}">
                  <a16:creationId xmlns:a16="http://schemas.microsoft.com/office/drawing/2014/main" id="{A481868A-5206-4568-849F-E5D69234D41C}"/>
                </a:ext>
              </a:extLst>
            </p:cNvPr>
            <p:cNvSpPr txBox="1"/>
            <p:nvPr/>
          </p:nvSpPr>
          <p:spPr bwMode="auto">
            <a:xfrm>
              <a:off x="903575" y="4855323"/>
              <a:ext cx="428631"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40</a:t>
              </a:r>
            </a:p>
          </p:txBody>
        </p:sp>
        <p:sp>
          <p:nvSpPr>
            <p:cNvPr id="835" name="TextBox 834">
              <a:extLst>
                <a:ext uri="{FF2B5EF4-FFF2-40B4-BE49-F238E27FC236}">
                  <a16:creationId xmlns:a16="http://schemas.microsoft.com/office/drawing/2014/main" id="{B3ABF3DC-E400-4523-8368-77A4C7B57689}"/>
                </a:ext>
              </a:extLst>
            </p:cNvPr>
            <p:cNvSpPr txBox="1"/>
            <p:nvPr/>
          </p:nvSpPr>
          <p:spPr bwMode="auto">
            <a:xfrm>
              <a:off x="903575" y="5144883"/>
              <a:ext cx="428631"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20</a:t>
              </a:r>
            </a:p>
          </p:txBody>
        </p:sp>
        <p:sp>
          <p:nvSpPr>
            <p:cNvPr id="836" name="TextBox 835">
              <a:extLst>
                <a:ext uri="{FF2B5EF4-FFF2-40B4-BE49-F238E27FC236}">
                  <a16:creationId xmlns:a16="http://schemas.microsoft.com/office/drawing/2014/main" id="{23DCCE92-69B7-4FBD-B30B-2911C1D8F491}"/>
                </a:ext>
              </a:extLst>
            </p:cNvPr>
            <p:cNvSpPr txBox="1"/>
            <p:nvPr/>
          </p:nvSpPr>
          <p:spPr bwMode="auto">
            <a:xfrm>
              <a:off x="1017198" y="5436893"/>
              <a:ext cx="315007"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a:t>
              </a:r>
            </a:p>
          </p:txBody>
        </p:sp>
        <p:sp>
          <p:nvSpPr>
            <p:cNvPr id="837" name="TextBox 836">
              <a:extLst>
                <a:ext uri="{FF2B5EF4-FFF2-40B4-BE49-F238E27FC236}">
                  <a16:creationId xmlns:a16="http://schemas.microsoft.com/office/drawing/2014/main" id="{9ED596C2-FD1F-4801-9ACC-DDC617664160}"/>
                </a:ext>
              </a:extLst>
            </p:cNvPr>
            <p:cNvSpPr txBox="1"/>
            <p:nvPr/>
          </p:nvSpPr>
          <p:spPr bwMode="auto">
            <a:xfrm>
              <a:off x="1208041" y="5583649"/>
              <a:ext cx="263214"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a:t>
              </a:r>
            </a:p>
          </p:txBody>
        </p:sp>
        <p:sp>
          <p:nvSpPr>
            <p:cNvPr id="838" name="TextBox 837">
              <a:extLst>
                <a:ext uri="{FF2B5EF4-FFF2-40B4-BE49-F238E27FC236}">
                  <a16:creationId xmlns:a16="http://schemas.microsoft.com/office/drawing/2014/main" id="{B48EFF44-0E33-411E-8518-5E244FF6B074}"/>
                </a:ext>
              </a:extLst>
            </p:cNvPr>
            <p:cNvSpPr txBox="1"/>
            <p:nvPr/>
          </p:nvSpPr>
          <p:spPr bwMode="auto">
            <a:xfrm>
              <a:off x="1578037" y="5587492"/>
              <a:ext cx="263214"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a:t>
              </a:r>
            </a:p>
          </p:txBody>
        </p:sp>
        <p:sp>
          <p:nvSpPr>
            <p:cNvPr id="839" name="TextBox 838">
              <a:extLst>
                <a:ext uri="{FF2B5EF4-FFF2-40B4-BE49-F238E27FC236}">
                  <a16:creationId xmlns:a16="http://schemas.microsoft.com/office/drawing/2014/main" id="{B7FD883F-7492-4758-826F-D563E6E9E403}"/>
                </a:ext>
              </a:extLst>
            </p:cNvPr>
            <p:cNvSpPr txBox="1"/>
            <p:nvPr/>
          </p:nvSpPr>
          <p:spPr bwMode="auto">
            <a:xfrm>
              <a:off x="1956608" y="5583649"/>
              <a:ext cx="263214"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6</a:t>
              </a:r>
            </a:p>
          </p:txBody>
        </p:sp>
        <p:sp>
          <p:nvSpPr>
            <p:cNvPr id="840" name="TextBox 839">
              <a:extLst>
                <a:ext uri="{FF2B5EF4-FFF2-40B4-BE49-F238E27FC236}">
                  <a16:creationId xmlns:a16="http://schemas.microsoft.com/office/drawing/2014/main" id="{6FF34682-A378-419E-B863-4E278850B4A1}"/>
                </a:ext>
              </a:extLst>
            </p:cNvPr>
            <p:cNvSpPr txBox="1"/>
            <p:nvPr/>
          </p:nvSpPr>
          <p:spPr bwMode="auto">
            <a:xfrm>
              <a:off x="2321063" y="5583649"/>
              <a:ext cx="263214"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9</a:t>
              </a:r>
            </a:p>
          </p:txBody>
        </p:sp>
        <p:sp>
          <p:nvSpPr>
            <p:cNvPr id="841" name="TextBox 840">
              <a:extLst>
                <a:ext uri="{FF2B5EF4-FFF2-40B4-BE49-F238E27FC236}">
                  <a16:creationId xmlns:a16="http://schemas.microsoft.com/office/drawing/2014/main" id="{25C3D6CF-07EE-4C8A-B5F8-52E12A85F77E}"/>
                </a:ext>
              </a:extLst>
            </p:cNvPr>
            <p:cNvSpPr txBox="1"/>
            <p:nvPr/>
          </p:nvSpPr>
          <p:spPr bwMode="auto">
            <a:xfrm>
              <a:off x="2670938" y="5583649"/>
              <a:ext cx="341760"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12</a:t>
              </a:r>
            </a:p>
          </p:txBody>
        </p:sp>
        <p:sp>
          <p:nvSpPr>
            <p:cNvPr id="842" name="TextBox 841">
              <a:extLst>
                <a:ext uri="{FF2B5EF4-FFF2-40B4-BE49-F238E27FC236}">
                  <a16:creationId xmlns:a16="http://schemas.microsoft.com/office/drawing/2014/main" id="{E2154A66-E817-4904-8323-5C68AFA8DB39}"/>
                </a:ext>
              </a:extLst>
            </p:cNvPr>
            <p:cNvSpPr txBox="1"/>
            <p:nvPr/>
          </p:nvSpPr>
          <p:spPr bwMode="auto">
            <a:xfrm>
              <a:off x="3040148" y="5587492"/>
              <a:ext cx="341760"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15</a:t>
              </a:r>
            </a:p>
          </p:txBody>
        </p:sp>
        <p:sp>
          <p:nvSpPr>
            <p:cNvPr id="843" name="TextBox 842">
              <a:extLst>
                <a:ext uri="{FF2B5EF4-FFF2-40B4-BE49-F238E27FC236}">
                  <a16:creationId xmlns:a16="http://schemas.microsoft.com/office/drawing/2014/main" id="{08BA650F-1E02-4455-AFD8-17837DA74F83}"/>
                </a:ext>
              </a:extLst>
            </p:cNvPr>
            <p:cNvSpPr txBox="1"/>
            <p:nvPr/>
          </p:nvSpPr>
          <p:spPr bwMode="auto">
            <a:xfrm>
              <a:off x="3401585" y="5583649"/>
              <a:ext cx="341760"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18</a:t>
              </a:r>
            </a:p>
          </p:txBody>
        </p:sp>
        <p:sp>
          <p:nvSpPr>
            <p:cNvPr id="844" name="TextBox 843">
              <a:extLst>
                <a:ext uri="{FF2B5EF4-FFF2-40B4-BE49-F238E27FC236}">
                  <a16:creationId xmlns:a16="http://schemas.microsoft.com/office/drawing/2014/main" id="{FE1B9B63-F810-4EF7-BC37-9CE8F1EC5609}"/>
                </a:ext>
              </a:extLst>
            </p:cNvPr>
            <p:cNvSpPr txBox="1"/>
            <p:nvPr/>
          </p:nvSpPr>
          <p:spPr bwMode="auto">
            <a:xfrm>
              <a:off x="3789541" y="5587492"/>
              <a:ext cx="341760"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21</a:t>
              </a:r>
            </a:p>
          </p:txBody>
        </p:sp>
        <p:sp>
          <p:nvSpPr>
            <p:cNvPr id="845" name="Rectangle 844">
              <a:extLst>
                <a:ext uri="{FF2B5EF4-FFF2-40B4-BE49-F238E27FC236}">
                  <a16:creationId xmlns:a16="http://schemas.microsoft.com/office/drawing/2014/main" id="{05C4F456-3A6B-44A2-BF3B-F2642988635C}"/>
                </a:ext>
              </a:extLst>
            </p:cNvPr>
            <p:cNvSpPr/>
            <p:nvPr/>
          </p:nvSpPr>
          <p:spPr bwMode="auto">
            <a:xfrm>
              <a:off x="1343510" y="5758135"/>
              <a:ext cx="3306983" cy="248300"/>
            </a:xfrm>
            <a:prstGeom prst="rect">
              <a:avLst/>
            </a:prstGeom>
            <a:noFill/>
            <a:ln w="0">
              <a:noFill/>
              <a:miter lim="800000"/>
              <a:headEnd/>
              <a:tailEnd/>
            </a:ln>
          </p:spPr>
          <p:txBody>
            <a:bodyPr rtlCol="0" anchor="b"/>
            <a:lstStyle/>
            <a:p>
              <a:pPr algn="ctr" eaLnBrk="1" hangingPunct="1">
                <a:spcBef>
                  <a:spcPct val="35000"/>
                </a:spcBef>
                <a:spcAft>
                  <a:spcPct val="25000"/>
                </a:spcAft>
                <a:buClr>
                  <a:schemeClr val="folHlink"/>
                </a:buClr>
                <a:buNone/>
              </a:pPr>
              <a:r>
                <a:rPr lang="en-US" sz="1200" dirty="0">
                  <a:solidFill>
                    <a:schemeClr val="bg1"/>
                  </a:solidFill>
                  <a:latin typeface="Calibri" panose="020F0502020204030204" pitchFamily="34" charset="0"/>
                  <a:cs typeface="Calibri" panose="020F0502020204030204" pitchFamily="34" charset="0"/>
                </a:rPr>
                <a:t>Mo</a:t>
              </a:r>
            </a:p>
          </p:txBody>
        </p:sp>
        <p:grpSp>
          <p:nvGrpSpPr>
            <p:cNvPr id="846" name="Group 845">
              <a:extLst>
                <a:ext uri="{FF2B5EF4-FFF2-40B4-BE49-F238E27FC236}">
                  <a16:creationId xmlns:a16="http://schemas.microsoft.com/office/drawing/2014/main" id="{385BF083-8A08-4C1F-89F0-7779C6736E49}"/>
                </a:ext>
              </a:extLst>
            </p:cNvPr>
            <p:cNvGrpSpPr/>
            <p:nvPr/>
          </p:nvGrpSpPr>
          <p:grpSpPr>
            <a:xfrm>
              <a:off x="4314429" y="5577063"/>
              <a:ext cx="373609" cy="54880"/>
              <a:chOff x="3991354" y="4343458"/>
              <a:chExt cx="390542" cy="70142"/>
            </a:xfrm>
          </p:grpSpPr>
          <p:cxnSp>
            <p:nvCxnSpPr>
              <p:cNvPr id="1167" name="Straight Connector 1166">
                <a:extLst>
                  <a:ext uri="{FF2B5EF4-FFF2-40B4-BE49-F238E27FC236}">
                    <a16:creationId xmlns:a16="http://schemas.microsoft.com/office/drawing/2014/main" id="{33FD4C60-F2D5-4978-A47C-8CC2A39F6067}"/>
                  </a:ext>
                </a:extLst>
              </p:cNvPr>
              <p:cNvCxnSpPr>
                <a:cxnSpLocks/>
              </p:cNvCxnSpPr>
              <p:nvPr/>
            </p:nvCxnSpPr>
            <p:spPr bwMode="auto">
              <a:xfrm rot="5400000">
                <a:off x="4346825" y="4378529"/>
                <a:ext cx="70142" cy="0"/>
              </a:xfrm>
              <a:prstGeom prst="line">
                <a:avLst/>
              </a:prstGeom>
              <a:noFill/>
              <a:ln w="28575" cap="flat" cmpd="sng" algn="ctr">
                <a:solidFill>
                  <a:schemeClr val="bg1"/>
                </a:solidFill>
                <a:prstDash val="solid"/>
                <a:round/>
                <a:headEnd type="none" w="med" len="med"/>
                <a:tailEnd type="none" w="med" len="med"/>
              </a:ln>
              <a:effectLst/>
            </p:spPr>
          </p:cxnSp>
          <p:cxnSp>
            <p:nvCxnSpPr>
              <p:cNvPr id="1168" name="Straight Connector 1167">
                <a:extLst>
                  <a:ext uri="{FF2B5EF4-FFF2-40B4-BE49-F238E27FC236}">
                    <a16:creationId xmlns:a16="http://schemas.microsoft.com/office/drawing/2014/main" id="{75D0E794-ECA8-4295-97EB-1491881EB509}"/>
                  </a:ext>
                </a:extLst>
              </p:cNvPr>
              <p:cNvCxnSpPr>
                <a:cxnSpLocks/>
              </p:cNvCxnSpPr>
              <p:nvPr/>
            </p:nvCxnSpPr>
            <p:spPr bwMode="auto">
              <a:xfrm rot="5400000">
                <a:off x="3956283" y="4378529"/>
                <a:ext cx="70142" cy="0"/>
              </a:xfrm>
              <a:prstGeom prst="line">
                <a:avLst/>
              </a:prstGeom>
              <a:noFill/>
              <a:ln w="28575" cap="flat" cmpd="sng" algn="ctr">
                <a:solidFill>
                  <a:schemeClr val="bg1"/>
                </a:solidFill>
                <a:prstDash val="solid"/>
                <a:round/>
                <a:headEnd type="none" w="med" len="med"/>
                <a:tailEnd type="none" w="med" len="med"/>
              </a:ln>
              <a:effectLst/>
            </p:spPr>
          </p:cxnSp>
        </p:grpSp>
        <p:sp>
          <p:nvSpPr>
            <p:cNvPr id="847" name="TextBox 846">
              <a:extLst>
                <a:ext uri="{FF2B5EF4-FFF2-40B4-BE49-F238E27FC236}">
                  <a16:creationId xmlns:a16="http://schemas.microsoft.com/office/drawing/2014/main" id="{AC1F9878-2D0B-41B2-9F92-E8F4288C10BE}"/>
                </a:ext>
              </a:extLst>
            </p:cNvPr>
            <p:cNvSpPr txBox="1"/>
            <p:nvPr/>
          </p:nvSpPr>
          <p:spPr bwMode="auto">
            <a:xfrm>
              <a:off x="4129197" y="5581702"/>
              <a:ext cx="341760"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24</a:t>
              </a:r>
            </a:p>
          </p:txBody>
        </p:sp>
        <p:sp>
          <p:nvSpPr>
            <p:cNvPr id="848" name="TextBox 847">
              <a:extLst>
                <a:ext uri="{FF2B5EF4-FFF2-40B4-BE49-F238E27FC236}">
                  <a16:creationId xmlns:a16="http://schemas.microsoft.com/office/drawing/2014/main" id="{BDBA5F59-25E4-4C31-8ED2-B3A5E02CD803}"/>
                </a:ext>
              </a:extLst>
            </p:cNvPr>
            <p:cNvSpPr txBox="1"/>
            <p:nvPr/>
          </p:nvSpPr>
          <p:spPr bwMode="auto">
            <a:xfrm>
              <a:off x="4517153" y="5585546"/>
              <a:ext cx="341760"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27</a:t>
              </a:r>
            </a:p>
          </p:txBody>
        </p:sp>
        <p:sp>
          <p:nvSpPr>
            <p:cNvPr id="849" name="TextBox 848">
              <a:extLst>
                <a:ext uri="{FF2B5EF4-FFF2-40B4-BE49-F238E27FC236}">
                  <a16:creationId xmlns:a16="http://schemas.microsoft.com/office/drawing/2014/main" id="{5427E4F6-6904-4407-A480-8B8DBE7D2DDA}"/>
                </a:ext>
              </a:extLst>
            </p:cNvPr>
            <p:cNvSpPr txBox="1"/>
            <p:nvPr/>
          </p:nvSpPr>
          <p:spPr bwMode="auto">
            <a:xfrm>
              <a:off x="1129488" y="6006022"/>
              <a:ext cx="420307"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346</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351</a:t>
              </a:r>
            </a:p>
          </p:txBody>
        </p:sp>
        <p:sp>
          <p:nvSpPr>
            <p:cNvPr id="850" name="TextBox 849">
              <a:extLst>
                <a:ext uri="{FF2B5EF4-FFF2-40B4-BE49-F238E27FC236}">
                  <a16:creationId xmlns:a16="http://schemas.microsoft.com/office/drawing/2014/main" id="{16D422D0-3D5A-45F2-9293-ACD4DFF95324}"/>
                </a:ext>
              </a:extLst>
            </p:cNvPr>
            <p:cNvSpPr txBox="1"/>
            <p:nvPr/>
          </p:nvSpPr>
          <p:spPr bwMode="auto">
            <a:xfrm>
              <a:off x="1499480" y="6009864"/>
              <a:ext cx="420307"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322</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319</a:t>
              </a:r>
            </a:p>
          </p:txBody>
        </p:sp>
        <p:sp>
          <p:nvSpPr>
            <p:cNvPr id="851" name="TextBox 850">
              <a:extLst>
                <a:ext uri="{FF2B5EF4-FFF2-40B4-BE49-F238E27FC236}">
                  <a16:creationId xmlns:a16="http://schemas.microsoft.com/office/drawing/2014/main" id="{171CA271-C66F-4980-B4CA-684DDF6C7D93}"/>
                </a:ext>
              </a:extLst>
            </p:cNvPr>
            <p:cNvSpPr txBox="1"/>
            <p:nvPr/>
          </p:nvSpPr>
          <p:spPr bwMode="auto">
            <a:xfrm>
              <a:off x="1878051" y="6006021"/>
              <a:ext cx="420307"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285</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262</a:t>
              </a:r>
            </a:p>
          </p:txBody>
        </p:sp>
        <p:sp>
          <p:nvSpPr>
            <p:cNvPr id="852" name="TextBox 851">
              <a:extLst>
                <a:ext uri="{FF2B5EF4-FFF2-40B4-BE49-F238E27FC236}">
                  <a16:creationId xmlns:a16="http://schemas.microsoft.com/office/drawing/2014/main" id="{5B6D38A8-3010-4A76-8D9E-4DA91072F091}"/>
                </a:ext>
              </a:extLst>
            </p:cNvPr>
            <p:cNvSpPr txBox="1"/>
            <p:nvPr/>
          </p:nvSpPr>
          <p:spPr bwMode="auto">
            <a:xfrm>
              <a:off x="2242507" y="6006021"/>
              <a:ext cx="420307"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232</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201</a:t>
              </a:r>
            </a:p>
          </p:txBody>
        </p:sp>
        <p:sp>
          <p:nvSpPr>
            <p:cNvPr id="853" name="TextBox 852">
              <a:extLst>
                <a:ext uri="{FF2B5EF4-FFF2-40B4-BE49-F238E27FC236}">
                  <a16:creationId xmlns:a16="http://schemas.microsoft.com/office/drawing/2014/main" id="{93FA1788-985E-4AEC-830E-AF004EE271BC}"/>
                </a:ext>
              </a:extLst>
            </p:cNvPr>
            <p:cNvSpPr txBox="1"/>
            <p:nvPr/>
          </p:nvSpPr>
          <p:spPr bwMode="auto">
            <a:xfrm>
              <a:off x="2631664" y="6006021"/>
              <a:ext cx="420307"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160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120</a:t>
              </a:r>
            </a:p>
          </p:txBody>
        </p:sp>
        <p:sp>
          <p:nvSpPr>
            <p:cNvPr id="854" name="TextBox 853">
              <a:extLst>
                <a:ext uri="{FF2B5EF4-FFF2-40B4-BE49-F238E27FC236}">
                  <a16:creationId xmlns:a16="http://schemas.microsoft.com/office/drawing/2014/main" id="{CD047545-4257-4E39-9565-7A4DD929B0A0}"/>
                </a:ext>
              </a:extLst>
            </p:cNvPr>
            <p:cNvSpPr txBox="1"/>
            <p:nvPr/>
          </p:nvSpPr>
          <p:spPr bwMode="auto">
            <a:xfrm>
              <a:off x="3000872" y="6009864"/>
              <a:ext cx="420307"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109</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70</a:t>
              </a:r>
            </a:p>
          </p:txBody>
        </p:sp>
        <p:sp>
          <p:nvSpPr>
            <p:cNvPr id="855" name="TextBox 854">
              <a:extLst>
                <a:ext uri="{FF2B5EF4-FFF2-40B4-BE49-F238E27FC236}">
                  <a16:creationId xmlns:a16="http://schemas.microsoft.com/office/drawing/2014/main" id="{0ADB0F8C-FD1E-406A-8069-12C1D65D863D}"/>
                </a:ext>
              </a:extLst>
            </p:cNvPr>
            <p:cNvSpPr txBox="1"/>
            <p:nvPr/>
          </p:nvSpPr>
          <p:spPr bwMode="auto">
            <a:xfrm>
              <a:off x="3401584" y="6006021"/>
              <a:ext cx="341760"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62</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33</a:t>
              </a:r>
            </a:p>
          </p:txBody>
        </p:sp>
        <p:sp>
          <p:nvSpPr>
            <p:cNvPr id="856" name="TextBox 855">
              <a:extLst>
                <a:ext uri="{FF2B5EF4-FFF2-40B4-BE49-F238E27FC236}">
                  <a16:creationId xmlns:a16="http://schemas.microsoft.com/office/drawing/2014/main" id="{2393D89C-A020-4D41-990F-A3C89B9761BA}"/>
                </a:ext>
              </a:extLst>
            </p:cNvPr>
            <p:cNvSpPr txBox="1"/>
            <p:nvPr/>
          </p:nvSpPr>
          <p:spPr bwMode="auto">
            <a:xfrm>
              <a:off x="3789544" y="6009864"/>
              <a:ext cx="341760"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28</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11</a:t>
              </a:r>
            </a:p>
          </p:txBody>
        </p:sp>
        <p:sp>
          <p:nvSpPr>
            <p:cNvPr id="857" name="TextBox 856">
              <a:extLst>
                <a:ext uri="{FF2B5EF4-FFF2-40B4-BE49-F238E27FC236}">
                  <a16:creationId xmlns:a16="http://schemas.microsoft.com/office/drawing/2014/main" id="{5A78FE1A-F56A-4F16-9A93-E0635A6C373E}"/>
                </a:ext>
              </a:extLst>
            </p:cNvPr>
            <p:cNvSpPr txBox="1"/>
            <p:nvPr/>
          </p:nvSpPr>
          <p:spPr bwMode="auto">
            <a:xfrm>
              <a:off x="4168473" y="6004075"/>
              <a:ext cx="263214"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5</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a:t>
              </a:r>
            </a:p>
          </p:txBody>
        </p:sp>
        <p:sp>
          <p:nvSpPr>
            <p:cNvPr id="858" name="TextBox 857">
              <a:extLst>
                <a:ext uri="{FF2B5EF4-FFF2-40B4-BE49-F238E27FC236}">
                  <a16:creationId xmlns:a16="http://schemas.microsoft.com/office/drawing/2014/main" id="{2E3CFAED-5940-4C8B-9545-F5EE8BADA115}"/>
                </a:ext>
              </a:extLst>
            </p:cNvPr>
            <p:cNvSpPr txBox="1"/>
            <p:nvPr/>
          </p:nvSpPr>
          <p:spPr bwMode="auto">
            <a:xfrm>
              <a:off x="549032" y="5827525"/>
              <a:ext cx="1317155"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cs typeface="Calibri" panose="020F0502020204030204" pitchFamily="34" charset="0"/>
                </a:rPr>
                <a:t>Patients at Risk, n</a:t>
              </a:r>
            </a:p>
          </p:txBody>
        </p:sp>
        <p:sp>
          <p:nvSpPr>
            <p:cNvPr id="859" name="TextBox 858">
              <a:extLst>
                <a:ext uri="{FF2B5EF4-FFF2-40B4-BE49-F238E27FC236}">
                  <a16:creationId xmlns:a16="http://schemas.microsoft.com/office/drawing/2014/main" id="{B851A3EF-08D0-4457-9FB4-CB646053F7CC}"/>
                </a:ext>
              </a:extLst>
            </p:cNvPr>
            <p:cNvSpPr txBox="1"/>
            <p:nvPr/>
          </p:nvSpPr>
          <p:spPr bwMode="auto">
            <a:xfrm>
              <a:off x="1383840" y="5040248"/>
              <a:ext cx="1181734"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dirty="0">
                  <a:solidFill>
                    <a:schemeClr val="bg1"/>
                  </a:solidFill>
                  <a:latin typeface="Calibri" panose="020F0502020204030204" pitchFamily="34" charset="0"/>
                  <a:cs typeface="Calibri" panose="020F0502020204030204" pitchFamily="34" charset="0"/>
                </a:rPr>
                <a:t>HR (95% CI)</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0.68 (0.56-0.84)</a:t>
              </a:r>
            </a:p>
          </p:txBody>
        </p:sp>
        <p:sp>
          <p:nvSpPr>
            <p:cNvPr id="860" name="TextBox 859">
              <a:extLst>
                <a:ext uri="{FF2B5EF4-FFF2-40B4-BE49-F238E27FC236}">
                  <a16:creationId xmlns:a16="http://schemas.microsoft.com/office/drawing/2014/main" id="{F4B6CC3F-9E49-4055-9AFA-3CECA61C48A0}"/>
                </a:ext>
              </a:extLst>
            </p:cNvPr>
            <p:cNvSpPr txBox="1"/>
            <p:nvPr/>
          </p:nvSpPr>
          <p:spPr bwMode="auto">
            <a:xfrm>
              <a:off x="2443840" y="5048159"/>
              <a:ext cx="658705"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i="1" dirty="0">
                  <a:solidFill>
                    <a:schemeClr val="bg1"/>
                  </a:solidFill>
                  <a:latin typeface="Calibri" panose="020F0502020204030204" pitchFamily="34" charset="0"/>
                  <a:cs typeface="Calibri" panose="020F0502020204030204" pitchFamily="34" charset="0"/>
                </a:rPr>
                <a:t>P </a:t>
              </a:r>
              <a:r>
                <a:rPr lang="en-US" sz="1200" dirty="0">
                  <a:solidFill>
                    <a:schemeClr val="bg1"/>
                  </a:solidFill>
                  <a:latin typeface="Calibri" panose="020F0502020204030204" pitchFamily="34" charset="0"/>
                  <a:cs typeface="Calibri" panose="020F0502020204030204" pitchFamily="34" charset="0"/>
                </a:rPr>
                <a:t>Value</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.0001</a:t>
              </a:r>
            </a:p>
          </p:txBody>
        </p:sp>
        <p:cxnSp>
          <p:nvCxnSpPr>
            <p:cNvPr id="861" name="Straight Connector 860">
              <a:extLst>
                <a:ext uri="{FF2B5EF4-FFF2-40B4-BE49-F238E27FC236}">
                  <a16:creationId xmlns:a16="http://schemas.microsoft.com/office/drawing/2014/main" id="{039599F4-3ADD-41FA-AE33-C573EC70C1BC}"/>
                </a:ext>
              </a:extLst>
            </p:cNvPr>
            <p:cNvCxnSpPr/>
            <p:nvPr/>
          </p:nvCxnSpPr>
          <p:spPr bwMode="auto">
            <a:xfrm>
              <a:off x="1339641" y="4066251"/>
              <a:ext cx="0" cy="72153"/>
            </a:xfrm>
            <a:prstGeom prst="line">
              <a:avLst/>
            </a:prstGeom>
            <a:noFill/>
            <a:ln w="19050" cap="flat" cmpd="sng" algn="ctr">
              <a:solidFill>
                <a:schemeClr val="accent1"/>
              </a:solidFill>
              <a:prstDash val="solid"/>
              <a:round/>
              <a:headEnd type="none" w="med" len="med"/>
              <a:tailEnd type="none" w="med" len="med"/>
            </a:ln>
            <a:effectLst/>
          </p:spPr>
        </p:cxnSp>
        <p:sp>
          <p:nvSpPr>
            <p:cNvPr id="862" name="TextBox 861">
              <a:extLst>
                <a:ext uri="{FF2B5EF4-FFF2-40B4-BE49-F238E27FC236}">
                  <a16:creationId xmlns:a16="http://schemas.microsoft.com/office/drawing/2014/main" id="{41C8DF63-EC7A-415E-8535-31D9A388732E}"/>
                </a:ext>
              </a:extLst>
            </p:cNvPr>
            <p:cNvSpPr txBox="1"/>
            <p:nvPr/>
          </p:nvSpPr>
          <p:spPr bwMode="auto">
            <a:xfrm>
              <a:off x="4545608" y="6003783"/>
              <a:ext cx="263214"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a:t>
              </a:r>
            </a:p>
          </p:txBody>
        </p:sp>
        <p:grpSp>
          <p:nvGrpSpPr>
            <p:cNvPr id="863" name="Group 862">
              <a:extLst>
                <a:ext uri="{FF2B5EF4-FFF2-40B4-BE49-F238E27FC236}">
                  <a16:creationId xmlns:a16="http://schemas.microsoft.com/office/drawing/2014/main" id="{A5C3B46E-F55E-4B57-8C3D-18F19506AA29}"/>
                </a:ext>
              </a:extLst>
            </p:cNvPr>
            <p:cNvGrpSpPr/>
            <p:nvPr/>
          </p:nvGrpSpPr>
          <p:grpSpPr>
            <a:xfrm>
              <a:off x="1794477" y="4206427"/>
              <a:ext cx="2871747" cy="872376"/>
              <a:chOff x="1637447" y="2308936"/>
              <a:chExt cx="2871746" cy="1066651"/>
            </a:xfrm>
          </p:grpSpPr>
          <p:cxnSp>
            <p:nvCxnSpPr>
              <p:cNvPr id="1096" name="Straight Connector 1095">
                <a:extLst>
                  <a:ext uri="{FF2B5EF4-FFF2-40B4-BE49-F238E27FC236}">
                    <a16:creationId xmlns:a16="http://schemas.microsoft.com/office/drawing/2014/main" id="{8003E503-BBD8-4539-91E0-72AE0507C23F}"/>
                  </a:ext>
                </a:extLst>
              </p:cNvPr>
              <p:cNvCxnSpPr/>
              <p:nvPr/>
            </p:nvCxnSpPr>
            <p:spPr bwMode="auto">
              <a:xfrm>
                <a:off x="1637447" y="2308936"/>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097" name="Straight Connector 1096">
                <a:extLst>
                  <a:ext uri="{FF2B5EF4-FFF2-40B4-BE49-F238E27FC236}">
                    <a16:creationId xmlns:a16="http://schemas.microsoft.com/office/drawing/2014/main" id="{363CB231-49B2-40F6-B316-2EFEB86E7135}"/>
                  </a:ext>
                </a:extLst>
              </p:cNvPr>
              <p:cNvCxnSpPr/>
              <p:nvPr/>
            </p:nvCxnSpPr>
            <p:spPr bwMode="auto">
              <a:xfrm>
                <a:off x="1665119" y="2320233"/>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098" name="Straight Connector 1097">
                <a:extLst>
                  <a:ext uri="{FF2B5EF4-FFF2-40B4-BE49-F238E27FC236}">
                    <a16:creationId xmlns:a16="http://schemas.microsoft.com/office/drawing/2014/main" id="{276C362B-3DE7-4EF2-86B2-B94070A202C0}"/>
                  </a:ext>
                </a:extLst>
              </p:cNvPr>
              <p:cNvCxnSpPr/>
              <p:nvPr/>
            </p:nvCxnSpPr>
            <p:spPr bwMode="auto">
              <a:xfrm>
                <a:off x="1923739" y="2473320"/>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099" name="Straight Connector 1098">
                <a:extLst>
                  <a:ext uri="{FF2B5EF4-FFF2-40B4-BE49-F238E27FC236}">
                    <a16:creationId xmlns:a16="http://schemas.microsoft.com/office/drawing/2014/main" id="{5BA2E0AF-B585-4C2A-966B-93685EFD0B5C}"/>
                  </a:ext>
                </a:extLst>
              </p:cNvPr>
              <p:cNvCxnSpPr/>
              <p:nvPr/>
            </p:nvCxnSpPr>
            <p:spPr bwMode="auto">
              <a:xfrm>
                <a:off x="2091040" y="2609653"/>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00" name="Straight Connector 1099">
                <a:extLst>
                  <a:ext uri="{FF2B5EF4-FFF2-40B4-BE49-F238E27FC236}">
                    <a16:creationId xmlns:a16="http://schemas.microsoft.com/office/drawing/2014/main" id="{F8B306E0-76AA-478A-A7C9-4395F3D8D681}"/>
                  </a:ext>
                </a:extLst>
              </p:cNvPr>
              <p:cNvCxnSpPr/>
              <p:nvPr/>
            </p:nvCxnSpPr>
            <p:spPr bwMode="auto">
              <a:xfrm>
                <a:off x="2014434" y="2554041"/>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01" name="Straight Connector 1100">
                <a:extLst>
                  <a:ext uri="{FF2B5EF4-FFF2-40B4-BE49-F238E27FC236}">
                    <a16:creationId xmlns:a16="http://schemas.microsoft.com/office/drawing/2014/main" id="{7D8ED26D-811D-4FF1-B578-140D464B6433}"/>
                  </a:ext>
                </a:extLst>
              </p:cNvPr>
              <p:cNvCxnSpPr/>
              <p:nvPr/>
            </p:nvCxnSpPr>
            <p:spPr bwMode="auto">
              <a:xfrm>
                <a:off x="1972675" y="2532448"/>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02" name="Straight Connector 1101">
                <a:extLst>
                  <a:ext uri="{FF2B5EF4-FFF2-40B4-BE49-F238E27FC236}">
                    <a16:creationId xmlns:a16="http://schemas.microsoft.com/office/drawing/2014/main" id="{12F3DFF9-4501-4C89-B292-91E9456B3A16}"/>
                  </a:ext>
                </a:extLst>
              </p:cNvPr>
              <p:cNvCxnSpPr/>
              <p:nvPr/>
            </p:nvCxnSpPr>
            <p:spPr bwMode="auto">
              <a:xfrm>
                <a:off x="2214575" y="2669077"/>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03" name="Straight Connector 1102">
                <a:extLst>
                  <a:ext uri="{FF2B5EF4-FFF2-40B4-BE49-F238E27FC236}">
                    <a16:creationId xmlns:a16="http://schemas.microsoft.com/office/drawing/2014/main" id="{254961E1-AD71-4884-99C3-EBAFD6924600}"/>
                  </a:ext>
                </a:extLst>
              </p:cNvPr>
              <p:cNvCxnSpPr/>
              <p:nvPr/>
            </p:nvCxnSpPr>
            <p:spPr bwMode="auto">
              <a:xfrm>
                <a:off x="2240705" y="2683028"/>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04" name="Straight Connector 1103">
                <a:extLst>
                  <a:ext uri="{FF2B5EF4-FFF2-40B4-BE49-F238E27FC236}">
                    <a16:creationId xmlns:a16="http://schemas.microsoft.com/office/drawing/2014/main" id="{90C183BA-4C82-40A9-8272-3D8A9BBBEB1F}"/>
                  </a:ext>
                </a:extLst>
              </p:cNvPr>
              <p:cNvCxnSpPr/>
              <p:nvPr/>
            </p:nvCxnSpPr>
            <p:spPr bwMode="auto">
              <a:xfrm>
                <a:off x="2263629" y="2689163"/>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05" name="Straight Connector 1104">
                <a:extLst>
                  <a:ext uri="{FF2B5EF4-FFF2-40B4-BE49-F238E27FC236}">
                    <a16:creationId xmlns:a16="http://schemas.microsoft.com/office/drawing/2014/main" id="{669C747D-A52A-491D-A917-78C332D38D16}"/>
                  </a:ext>
                </a:extLst>
              </p:cNvPr>
              <p:cNvCxnSpPr/>
              <p:nvPr/>
            </p:nvCxnSpPr>
            <p:spPr bwMode="auto">
              <a:xfrm>
                <a:off x="2298161" y="2697874"/>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06" name="Straight Connector 1105">
                <a:extLst>
                  <a:ext uri="{FF2B5EF4-FFF2-40B4-BE49-F238E27FC236}">
                    <a16:creationId xmlns:a16="http://schemas.microsoft.com/office/drawing/2014/main" id="{B42A3E42-BC33-4984-9EFA-71F964F4571F}"/>
                  </a:ext>
                </a:extLst>
              </p:cNvPr>
              <p:cNvCxnSpPr/>
              <p:nvPr/>
            </p:nvCxnSpPr>
            <p:spPr bwMode="auto">
              <a:xfrm>
                <a:off x="2329141" y="2707441"/>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07" name="Straight Connector 1106">
                <a:extLst>
                  <a:ext uri="{FF2B5EF4-FFF2-40B4-BE49-F238E27FC236}">
                    <a16:creationId xmlns:a16="http://schemas.microsoft.com/office/drawing/2014/main" id="{D47A9E3E-3EA0-4545-A122-2D9209C2DA0B}"/>
                  </a:ext>
                </a:extLst>
              </p:cNvPr>
              <p:cNvCxnSpPr/>
              <p:nvPr/>
            </p:nvCxnSpPr>
            <p:spPr bwMode="auto">
              <a:xfrm>
                <a:off x="2346173" y="2721193"/>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08" name="Straight Connector 1107">
                <a:extLst>
                  <a:ext uri="{FF2B5EF4-FFF2-40B4-BE49-F238E27FC236}">
                    <a16:creationId xmlns:a16="http://schemas.microsoft.com/office/drawing/2014/main" id="{6D9A41FE-CC60-4765-ACF3-E32286498B63}"/>
                  </a:ext>
                </a:extLst>
              </p:cNvPr>
              <p:cNvCxnSpPr/>
              <p:nvPr/>
            </p:nvCxnSpPr>
            <p:spPr bwMode="auto">
              <a:xfrm>
                <a:off x="2373221" y="2738254"/>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09" name="Straight Connector 1108">
                <a:extLst>
                  <a:ext uri="{FF2B5EF4-FFF2-40B4-BE49-F238E27FC236}">
                    <a16:creationId xmlns:a16="http://schemas.microsoft.com/office/drawing/2014/main" id="{D7F1DBEF-8039-437B-BA9D-2BF4B07D5D73}"/>
                  </a:ext>
                </a:extLst>
              </p:cNvPr>
              <p:cNvCxnSpPr/>
              <p:nvPr/>
            </p:nvCxnSpPr>
            <p:spPr bwMode="auto">
              <a:xfrm>
                <a:off x="2378831" y="2738254"/>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10" name="Straight Connector 1109">
                <a:extLst>
                  <a:ext uri="{FF2B5EF4-FFF2-40B4-BE49-F238E27FC236}">
                    <a16:creationId xmlns:a16="http://schemas.microsoft.com/office/drawing/2014/main" id="{F0D8800F-10F7-4240-BF23-4C66A02188FE}"/>
                  </a:ext>
                </a:extLst>
              </p:cNvPr>
              <p:cNvCxnSpPr/>
              <p:nvPr/>
            </p:nvCxnSpPr>
            <p:spPr bwMode="auto">
              <a:xfrm>
                <a:off x="2427240" y="2760103"/>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11" name="Straight Connector 1110">
                <a:extLst>
                  <a:ext uri="{FF2B5EF4-FFF2-40B4-BE49-F238E27FC236}">
                    <a16:creationId xmlns:a16="http://schemas.microsoft.com/office/drawing/2014/main" id="{372309DA-2BD0-4942-87C4-416F64B13607}"/>
                  </a:ext>
                </a:extLst>
              </p:cNvPr>
              <p:cNvCxnSpPr/>
              <p:nvPr/>
            </p:nvCxnSpPr>
            <p:spPr bwMode="auto">
              <a:xfrm>
                <a:off x="2471569" y="2781570"/>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12" name="Straight Connector 1111">
                <a:extLst>
                  <a:ext uri="{FF2B5EF4-FFF2-40B4-BE49-F238E27FC236}">
                    <a16:creationId xmlns:a16="http://schemas.microsoft.com/office/drawing/2014/main" id="{6B5E71A7-5FAC-4012-BE48-25B3B44A4F22}"/>
                  </a:ext>
                </a:extLst>
              </p:cNvPr>
              <p:cNvCxnSpPr/>
              <p:nvPr/>
            </p:nvCxnSpPr>
            <p:spPr bwMode="auto">
              <a:xfrm>
                <a:off x="2410410" y="2757298"/>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13" name="Straight Connector 1112">
                <a:extLst>
                  <a:ext uri="{FF2B5EF4-FFF2-40B4-BE49-F238E27FC236}">
                    <a16:creationId xmlns:a16="http://schemas.microsoft.com/office/drawing/2014/main" id="{0F08D69C-5763-4304-AB29-CD32523F6D4C}"/>
                  </a:ext>
                </a:extLst>
              </p:cNvPr>
              <p:cNvCxnSpPr/>
              <p:nvPr/>
            </p:nvCxnSpPr>
            <p:spPr bwMode="auto">
              <a:xfrm>
                <a:off x="2455400" y="2776090"/>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14" name="Straight Connector 1113">
                <a:extLst>
                  <a:ext uri="{FF2B5EF4-FFF2-40B4-BE49-F238E27FC236}">
                    <a16:creationId xmlns:a16="http://schemas.microsoft.com/office/drawing/2014/main" id="{92362CBB-97D9-4A95-A818-265D6247893B}"/>
                  </a:ext>
                </a:extLst>
              </p:cNvPr>
              <p:cNvCxnSpPr/>
              <p:nvPr/>
            </p:nvCxnSpPr>
            <p:spPr bwMode="auto">
              <a:xfrm>
                <a:off x="2488368" y="2788652"/>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15" name="Straight Connector 1114">
                <a:extLst>
                  <a:ext uri="{FF2B5EF4-FFF2-40B4-BE49-F238E27FC236}">
                    <a16:creationId xmlns:a16="http://schemas.microsoft.com/office/drawing/2014/main" id="{31DEA27A-634E-4E7B-812A-F5ED409ACBDF}"/>
                  </a:ext>
                </a:extLst>
              </p:cNvPr>
              <p:cNvCxnSpPr/>
              <p:nvPr/>
            </p:nvCxnSpPr>
            <p:spPr bwMode="auto">
              <a:xfrm>
                <a:off x="2534766" y="2803306"/>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16" name="Straight Connector 1115">
                <a:extLst>
                  <a:ext uri="{FF2B5EF4-FFF2-40B4-BE49-F238E27FC236}">
                    <a16:creationId xmlns:a16="http://schemas.microsoft.com/office/drawing/2014/main" id="{9AE6713A-BFCE-471C-AF6A-37A1A019ED79}"/>
                  </a:ext>
                </a:extLst>
              </p:cNvPr>
              <p:cNvCxnSpPr/>
              <p:nvPr/>
            </p:nvCxnSpPr>
            <p:spPr bwMode="auto">
              <a:xfrm>
                <a:off x="2522217" y="2796342"/>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17" name="Straight Connector 1116">
                <a:extLst>
                  <a:ext uri="{FF2B5EF4-FFF2-40B4-BE49-F238E27FC236}">
                    <a16:creationId xmlns:a16="http://schemas.microsoft.com/office/drawing/2014/main" id="{97BD7770-10B8-4559-9DCD-E38CBBF676D6}"/>
                  </a:ext>
                </a:extLst>
              </p:cNvPr>
              <p:cNvCxnSpPr/>
              <p:nvPr/>
            </p:nvCxnSpPr>
            <p:spPr bwMode="auto">
              <a:xfrm>
                <a:off x="2573837" y="2815679"/>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18" name="Straight Connector 1117">
                <a:extLst>
                  <a:ext uri="{FF2B5EF4-FFF2-40B4-BE49-F238E27FC236}">
                    <a16:creationId xmlns:a16="http://schemas.microsoft.com/office/drawing/2014/main" id="{C102F7D2-F12D-4E3B-897C-39A840E924E3}"/>
                  </a:ext>
                </a:extLst>
              </p:cNvPr>
              <p:cNvCxnSpPr/>
              <p:nvPr/>
            </p:nvCxnSpPr>
            <p:spPr bwMode="auto">
              <a:xfrm>
                <a:off x="2630622" y="2840448"/>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19" name="Straight Connector 1118">
                <a:extLst>
                  <a:ext uri="{FF2B5EF4-FFF2-40B4-BE49-F238E27FC236}">
                    <a16:creationId xmlns:a16="http://schemas.microsoft.com/office/drawing/2014/main" id="{971B71E9-88A5-4723-AAC0-6C4ECB5F1EE0}"/>
                  </a:ext>
                </a:extLst>
              </p:cNvPr>
              <p:cNvCxnSpPr/>
              <p:nvPr/>
            </p:nvCxnSpPr>
            <p:spPr bwMode="auto">
              <a:xfrm>
                <a:off x="2599127" y="2823005"/>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20" name="Straight Connector 1119">
                <a:extLst>
                  <a:ext uri="{FF2B5EF4-FFF2-40B4-BE49-F238E27FC236}">
                    <a16:creationId xmlns:a16="http://schemas.microsoft.com/office/drawing/2014/main" id="{6981E67D-3FD7-4A46-9B18-B89B45CFA0DD}"/>
                  </a:ext>
                </a:extLst>
              </p:cNvPr>
              <p:cNvCxnSpPr/>
              <p:nvPr/>
            </p:nvCxnSpPr>
            <p:spPr bwMode="auto">
              <a:xfrm>
                <a:off x="2656379" y="2851680"/>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21" name="Straight Connector 1120">
                <a:extLst>
                  <a:ext uri="{FF2B5EF4-FFF2-40B4-BE49-F238E27FC236}">
                    <a16:creationId xmlns:a16="http://schemas.microsoft.com/office/drawing/2014/main" id="{749A6F65-A743-445A-A7A4-B43FC046ED66}"/>
                  </a:ext>
                </a:extLst>
              </p:cNvPr>
              <p:cNvCxnSpPr/>
              <p:nvPr/>
            </p:nvCxnSpPr>
            <p:spPr bwMode="auto">
              <a:xfrm>
                <a:off x="2711877" y="2885571"/>
                <a:ext cx="0" cy="88221"/>
              </a:xfrm>
              <a:prstGeom prst="line">
                <a:avLst/>
              </a:prstGeom>
              <a:noFill/>
              <a:ln w="28575" cap="flat" cmpd="sng" algn="ctr">
                <a:solidFill>
                  <a:schemeClr val="accent1"/>
                </a:solidFill>
                <a:prstDash val="solid"/>
                <a:round/>
                <a:headEnd type="none" w="med" len="med"/>
                <a:tailEnd type="none" w="med" len="med"/>
              </a:ln>
              <a:effectLst/>
            </p:spPr>
          </p:cxnSp>
          <p:cxnSp>
            <p:nvCxnSpPr>
              <p:cNvPr id="1122" name="Straight Connector 1121">
                <a:extLst>
                  <a:ext uri="{FF2B5EF4-FFF2-40B4-BE49-F238E27FC236}">
                    <a16:creationId xmlns:a16="http://schemas.microsoft.com/office/drawing/2014/main" id="{22B092CB-E838-4EFE-9D94-7B740E4E1639}"/>
                  </a:ext>
                </a:extLst>
              </p:cNvPr>
              <p:cNvCxnSpPr/>
              <p:nvPr/>
            </p:nvCxnSpPr>
            <p:spPr bwMode="auto">
              <a:xfrm>
                <a:off x="2681984" y="2873343"/>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23" name="Straight Connector 1122">
                <a:extLst>
                  <a:ext uri="{FF2B5EF4-FFF2-40B4-BE49-F238E27FC236}">
                    <a16:creationId xmlns:a16="http://schemas.microsoft.com/office/drawing/2014/main" id="{4D82A559-457C-4D8C-81BB-AFCB2A2295A0}"/>
                  </a:ext>
                </a:extLst>
              </p:cNvPr>
              <p:cNvCxnSpPr/>
              <p:nvPr/>
            </p:nvCxnSpPr>
            <p:spPr bwMode="auto">
              <a:xfrm>
                <a:off x="2760753" y="2900748"/>
                <a:ext cx="0" cy="88221"/>
              </a:xfrm>
              <a:prstGeom prst="line">
                <a:avLst/>
              </a:prstGeom>
              <a:noFill/>
              <a:ln w="38100" cap="flat" cmpd="sng" algn="ctr">
                <a:solidFill>
                  <a:schemeClr val="accent1"/>
                </a:solidFill>
                <a:prstDash val="solid"/>
                <a:round/>
                <a:headEnd type="none" w="med" len="med"/>
                <a:tailEnd type="none" w="med" len="med"/>
              </a:ln>
              <a:effectLst/>
            </p:spPr>
          </p:cxnSp>
          <p:cxnSp>
            <p:nvCxnSpPr>
              <p:cNvPr id="1124" name="Straight Connector 1123">
                <a:extLst>
                  <a:ext uri="{FF2B5EF4-FFF2-40B4-BE49-F238E27FC236}">
                    <a16:creationId xmlns:a16="http://schemas.microsoft.com/office/drawing/2014/main" id="{0B59873E-6B21-4FF4-9311-584356E9E6A1}"/>
                  </a:ext>
                </a:extLst>
              </p:cNvPr>
              <p:cNvCxnSpPr/>
              <p:nvPr/>
            </p:nvCxnSpPr>
            <p:spPr bwMode="auto">
              <a:xfrm>
                <a:off x="2875831" y="2917276"/>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25" name="Straight Connector 1124">
                <a:extLst>
                  <a:ext uri="{FF2B5EF4-FFF2-40B4-BE49-F238E27FC236}">
                    <a16:creationId xmlns:a16="http://schemas.microsoft.com/office/drawing/2014/main" id="{FB5033F1-950E-412F-9915-76450021CB63}"/>
                  </a:ext>
                </a:extLst>
              </p:cNvPr>
              <p:cNvCxnSpPr/>
              <p:nvPr/>
            </p:nvCxnSpPr>
            <p:spPr bwMode="auto">
              <a:xfrm>
                <a:off x="2906688" y="2939901"/>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26" name="Straight Connector 1125">
                <a:extLst>
                  <a:ext uri="{FF2B5EF4-FFF2-40B4-BE49-F238E27FC236}">
                    <a16:creationId xmlns:a16="http://schemas.microsoft.com/office/drawing/2014/main" id="{373C6B6F-8B3F-4269-9095-654076518A05}"/>
                  </a:ext>
                </a:extLst>
              </p:cNvPr>
              <p:cNvCxnSpPr/>
              <p:nvPr/>
            </p:nvCxnSpPr>
            <p:spPr bwMode="auto">
              <a:xfrm>
                <a:off x="2864611" y="2917453"/>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27" name="Straight Connector 1126">
                <a:extLst>
                  <a:ext uri="{FF2B5EF4-FFF2-40B4-BE49-F238E27FC236}">
                    <a16:creationId xmlns:a16="http://schemas.microsoft.com/office/drawing/2014/main" id="{448143FA-934A-4DED-BAB7-601B7818FF43}"/>
                  </a:ext>
                </a:extLst>
              </p:cNvPr>
              <p:cNvCxnSpPr/>
              <p:nvPr/>
            </p:nvCxnSpPr>
            <p:spPr bwMode="auto">
              <a:xfrm>
                <a:off x="2924112" y="2947664"/>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28" name="Straight Connector 1127">
                <a:extLst>
                  <a:ext uri="{FF2B5EF4-FFF2-40B4-BE49-F238E27FC236}">
                    <a16:creationId xmlns:a16="http://schemas.microsoft.com/office/drawing/2014/main" id="{1D6CDDC6-CF71-462F-989C-0652B98DD4E0}"/>
                  </a:ext>
                </a:extLst>
              </p:cNvPr>
              <p:cNvCxnSpPr/>
              <p:nvPr/>
            </p:nvCxnSpPr>
            <p:spPr bwMode="auto">
              <a:xfrm>
                <a:off x="3104503" y="2993999"/>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29" name="Straight Connector 1128">
                <a:extLst>
                  <a:ext uri="{FF2B5EF4-FFF2-40B4-BE49-F238E27FC236}">
                    <a16:creationId xmlns:a16="http://schemas.microsoft.com/office/drawing/2014/main" id="{0BEEC2D0-C0EB-4119-A9C0-C3E11A304260}"/>
                  </a:ext>
                </a:extLst>
              </p:cNvPr>
              <p:cNvCxnSpPr/>
              <p:nvPr/>
            </p:nvCxnSpPr>
            <p:spPr bwMode="auto">
              <a:xfrm>
                <a:off x="3173289" y="3013916"/>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30" name="Straight Connector 1129">
                <a:extLst>
                  <a:ext uri="{FF2B5EF4-FFF2-40B4-BE49-F238E27FC236}">
                    <a16:creationId xmlns:a16="http://schemas.microsoft.com/office/drawing/2014/main" id="{FFD2FC57-A800-4679-B85A-C6F40C58BFB3}"/>
                  </a:ext>
                </a:extLst>
              </p:cNvPr>
              <p:cNvCxnSpPr/>
              <p:nvPr/>
            </p:nvCxnSpPr>
            <p:spPr bwMode="auto">
              <a:xfrm>
                <a:off x="3161885" y="2999570"/>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31" name="Straight Connector 1130">
                <a:extLst>
                  <a:ext uri="{FF2B5EF4-FFF2-40B4-BE49-F238E27FC236}">
                    <a16:creationId xmlns:a16="http://schemas.microsoft.com/office/drawing/2014/main" id="{E6847053-FCAB-43CB-9124-A37FA50C3541}"/>
                  </a:ext>
                </a:extLst>
              </p:cNvPr>
              <p:cNvCxnSpPr/>
              <p:nvPr/>
            </p:nvCxnSpPr>
            <p:spPr bwMode="auto">
              <a:xfrm>
                <a:off x="3201247" y="3016720"/>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32" name="Straight Connector 1131">
                <a:extLst>
                  <a:ext uri="{FF2B5EF4-FFF2-40B4-BE49-F238E27FC236}">
                    <a16:creationId xmlns:a16="http://schemas.microsoft.com/office/drawing/2014/main" id="{78D4185F-3B21-438C-93EE-8459043C94E3}"/>
                  </a:ext>
                </a:extLst>
              </p:cNvPr>
              <p:cNvCxnSpPr/>
              <p:nvPr/>
            </p:nvCxnSpPr>
            <p:spPr bwMode="auto">
              <a:xfrm>
                <a:off x="3338795" y="3049044"/>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33" name="Straight Connector 1132">
                <a:extLst>
                  <a:ext uri="{FF2B5EF4-FFF2-40B4-BE49-F238E27FC236}">
                    <a16:creationId xmlns:a16="http://schemas.microsoft.com/office/drawing/2014/main" id="{8E571E0C-9C2E-4004-8BDC-0D0D3F821F95}"/>
                  </a:ext>
                </a:extLst>
              </p:cNvPr>
              <p:cNvCxnSpPr/>
              <p:nvPr/>
            </p:nvCxnSpPr>
            <p:spPr bwMode="auto">
              <a:xfrm>
                <a:off x="3297389" y="3041852"/>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34" name="Straight Connector 1133">
                <a:extLst>
                  <a:ext uri="{FF2B5EF4-FFF2-40B4-BE49-F238E27FC236}">
                    <a16:creationId xmlns:a16="http://schemas.microsoft.com/office/drawing/2014/main" id="{775C073D-CC19-4CF5-BBB9-FE0FAE3A775D}"/>
                  </a:ext>
                </a:extLst>
              </p:cNvPr>
              <p:cNvCxnSpPr/>
              <p:nvPr/>
            </p:nvCxnSpPr>
            <p:spPr bwMode="auto">
              <a:xfrm>
                <a:off x="3233591" y="3018445"/>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35" name="Straight Connector 1134">
                <a:extLst>
                  <a:ext uri="{FF2B5EF4-FFF2-40B4-BE49-F238E27FC236}">
                    <a16:creationId xmlns:a16="http://schemas.microsoft.com/office/drawing/2014/main" id="{F57F400A-D99E-447F-9326-F11624366978}"/>
                  </a:ext>
                </a:extLst>
              </p:cNvPr>
              <p:cNvCxnSpPr/>
              <p:nvPr/>
            </p:nvCxnSpPr>
            <p:spPr bwMode="auto">
              <a:xfrm>
                <a:off x="3457688" y="3115341"/>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36" name="Straight Connector 1135">
                <a:extLst>
                  <a:ext uri="{FF2B5EF4-FFF2-40B4-BE49-F238E27FC236}">
                    <a16:creationId xmlns:a16="http://schemas.microsoft.com/office/drawing/2014/main" id="{3E531E61-DDA2-43C0-A177-A55259D9BF18}"/>
                  </a:ext>
                </a:extLst>
              </p:cNvPr>
              <p:cNvCxnSpPr/>
              <p:nvPr/>
            </p:nvCxnSpPr>
            <p:spPr bwMode="auto">
              <a:xfrm>
                <a:off x="3493867" y="3137264"/>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37" name="Straight Connector 1136">
                <a:extLst>
                  <a:ext uri="{FF2B5EF4-FFF2-40B4-BE49-F238E27FC236}">
                    <a16:creationId xmlns:a16="http://schemas.microsoft.com/office/drawing/2014/main" id="{BCFF0B9F-5732-4C80-A98C-475816D3DE04}"/>
                  </a:ext>
                </a:extLst>
              </p:cNvPr>
              <p:cNvCxnSpPr/>
              <p:nvPr/>
            </p:nvCxnSpPr>
            <p:spPr bwMode="auto">
              <a:xfrm>
                <a:off x="3485452" y="3137264"/>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38" name="Straight Connector 1137">
                <a:extLst>
                  <a:ext uri="{FF2B5EF4-FFF2-40B4-BE49-F238E27FC236}">
                    <a16:creationId xmlns:a16="http://schemas.microsoft.com/office/drawing/2014/main" id="{8F6488F3-A319-4145-AA71-23F6A09691C1}"/>
                  </a:ext>
                </a:extLst>
              </p:cNvPr>
              <p:cNvCxnSpPr/>
              <p:nvPr/>
            </p:nvCxnSpPr>
            <p:spPr bwMode="auto">
              <a:xfrm>
                <a:off x="3516362" y="3136762"/>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39" name="Straight Connector 1138">
                <a:extLst>
                  <a:ext uri="{FF2B5EF4-FFF2-40B4-BE49-F238E27FC236}">
                    <a16:creationId xmlns:a16="http://schemas.microsoft.com/office/drawing/2014/main" id="{4D05BED9-8095-4372-B2B5-D5E93706E8D3}"/>
                  </a:ext>
                </a:extLst>
              </p:cNvPr>
              <p:cNvCxnSpPr/>
              <p:nvPr/>
            </p:nvCxnSpPr>
            <p:spPr bwMode="auto">
              <a:xfrm>
                <a:off x="3540012" y="3135688"/>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40" name="Straight Connector 1139">
                <a:extLst>
                  <a:ext uri="{FF2B5EF4-FFF2-40B4-BE49-F238E27FC236}">
                    <a16:creationId xmlns:a16="http://schemas.microsoft.com/office/drawing/2014/main" id="{6EBCA907-0132-44AE-BAE5-4EEBCA5DD9D3}"/>
                  </a:ext>
                </a:extLst>
              </p:cNvPr>
              <p:cNvCxnSpPr/>
              <p:nvPr/>
            </p:nvCxnSpPr>
            <p:spPr bwMode="auto">
              <a:xfrm>
                <a:off x="3574026" y="3136262"/>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41" name="Straight Connector 1140">
                <a:extLst>
                  <a:ext uri="{FF2B5EF4-FFF2-40B4-BE49-F238E27FC236}">
                    <a16:creationId xmlns:a16="http://schemas.microsoft.com/office/drawing/2014/main" id="{6AEC0597-76FE-4D12-8A59-AFF3BF61B17A}"/>
                  </a:ext>
                </a:extLst>
              </p:cNvPr>
              <p:cNvCxnSpPr/>
              <p:nvPr/>
            </p:nvCxnSpPr>
            <p:spPr bwMode="auto">
              <a:xfrm>
                <a:off x="3626931" y="3165749"/>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42" name="Straight Connector 1141">
                <a:extLst>
                  <a:ext uri="{FF2B5EF4-FFF2-40B4-BE49-F238E27FC236}">
                    <a16:creationId xmlns:a16="http://schemas.microsoft.com/office/drawing/2014/main" id="{0F5166F1-E536-413A-BB38-534D1BF7F9E6}"/>
                  </a:ext>
                </a:extLst>
              </p:cNvPr>
              <p:cNvCxnSpPr/>
              <p:nvPr/>
            </p:nvCxnSpPr>
            <p:spPr bwMode="auto">
              <a:xfrm>
                <a:off x="3654970" y="3232325"/>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43" name="Straight Connector 1142">
                <a:extLst>
                  <a:ext uri="{FF2B5EF4-FFF2-40B4-BE49-F238E27FC236}">
                    <a16:creationId xmlns:a16="http://schemas.microsoft.com/office/drawing/2014/main" id="{89703D06-5A8A-4CE8-8352-476E96D9A583}"/>
                  </a:ext>
                </a:extLst>
              </p:cNvPr>
              <p:cNvCxnSpPr/>
              <p:nvPr/>
            </p:nvCxnSpPr>
            <p:spPr bwMode="auto">
              <a:xfrm>
                <a:off x="3679742" y="3232036"/>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44" name="Straight Connector 1143">
                <a:extLst>
                  <a:ext uri="{FF2B5EF4-FFF2-40B4-BE49-F238E27FC236}">
                    <a16:creationId xmlns:a16="http://schemas.microsoft.com/office/drawing/2014/main" id="{DE4F6E53-4EE2-4F59-BEC0-E47503FA9FEF}"/>
                  </a:ext>
                </a:extLst>
              </p:cNvPr>
              <p:cNvCxnSpPr/>
              <p:nvPr/>
            </p:nvCxnSpPr>
            <p:spPr bwMode="auto">
              <a:xfrm>
                <a:off x="2817108" y="2901068"/>
                <a:ext cx="0" cy="88221"/>
              </a:xfrm>
              <a:prstGeom prst="line">
                <a:avLst/>
              </a:prstGeom>
              <a:noFill/>
              <a:ln w="38100" cap="flat" cmpd="sng" algn="ctr">
                <a:solidFill>
                  <a:schemeClr val="accent1"/>
                </a:solidFill>
                <a:prstDash val="solid"/>
                <a:round/>
                <a:headEnd type="none" w="med" len="med"/>
                <a:tailEnd type="none" w="med" len="med"/>
              </a:ln>
              <a:effectLst/>
            </p:spPr>
          </p:cxnSp>
          <p:cxnSp>
            <p:nvCxnSpPr>
              <p:cNvPr id="1145" name="Straight Connector 1144">
                <a:extLst>
                  <a:ext uri="{FF2B5EF4-FFF2-40B4-BE49-F238E27FC236}">
                    <a16:creationId xmlns:a16="http://schemas.microsoft.com/office/drawing/2014/main" id="{2F19DB58-1E7B-48A1-945D-2E18BC76AA75}"/>
                  </a:ext>
                </a:extLst>
              </p:cNvPr>
              <p:cNvCxnSpPr/>
              <p:nvPr/>
            </p:nvCxnSpPr>
            <p:spPr bwMode="auto">
              <a:xfrm>
                <a:off x="2991947" y="2977926"/>
                <a:ext cx="0" cy="88221"/>
              </a:xfrm>
              <a:prstGeom prst="line">
                <a:avLst/>
              </a:prstGeom>
              <a:noFill/>
              <a:ln w="38100" cap="flat" cmpd="sng" algn="ctr">
                <a:solidFill>
                  <a:schemeClr val="accent1"/>
                </a:solidFill>
                <a:prstDash val="solid"/>
                <a:round/>
                <a:headEnd type="none" w="med" len="med"/>
                <a:tailEnd type="none" w="med" len="med"/>
              </a:ln>
              <a:effectLst/>
            </p:spPr>
          </p:cxnSp>
          <p:cxnSp>
            <p:nvCxnSpPr>
              <p:cNvPr id="1146" name="Straight Connector 1145">
                <a:extLst>
                  <a:ext uri="{FF2B5EF4-FFF2-40B4-BE49-F238E27FC236}">
                    <a16:creationId xmlns:a16="http://schemas.microsoft.com/office/drawing/2014/main" id="{51218879-6409-4110-8AB9-586A69CFE2E3}"/>
                  </a:ext>
                </a:extLst>
              </p:cNvPr>
              <p:cNvCxnSpPr/>
              <p:nvPr/>
            </p:nvCxnSpPr>
            <p:spPr bwMode="auto">
              <a:xfrm>
                <a:off x="3056313" y="2991774"/>
                <a:ext cx="0" cy="88221"/>
              </a:xfrm>
              <a:prstGeom prst="line">
                <a:avLst/>
              </a:prstGeom>
              <a:noFill/>
              <a:ln w="76200" cap="flat" cmpd="sng" algn="ctr">
                <a:solidFill>
                  <a:schemeClr val="accent1"/>
                </a:solidFill>
                <a:prstDash val="solid"/>
                <a:round/>
                <a:headEnd type="none" w="med" len="med"/>
                <a:tailEnd type="none" w="med" len="med"/>
              </a:ln>
              <a:effectLst/>
            </p:spPr>
          </p:cxnSp>
          <p:cxnSp>
            <p:nvCxnSpPr>
              <p:cNvPr id="1147" name="Straight Connector 1146">
                <a:extLst>
                  <a:ext uri="{FF2B5EF4-FFF2-40B4-BE49-F238E27FC236}">
                    <a16:creationId xmlns:a16="http://schemas.microsoft.com/office/drawing/2014/main" id="{FF87944E-F912-4ADD-B439-4D879FB152B9}"/>
                  </a:ext>
                </a:extLst>
              </p:cNvPr>
              <p:cNvCxnSpPr/>
              <p:nvPr/>
            </p:nvCxnSpPr>
            <p:spPr bwMode="auto">
              <a:xfrm>
                <a:off x="3265320" y="3028427"/>
                <a:ext cx="0" cy="88221"/>
              </a:xfrm>
              <a:prstGeom prst="line">
                <a:avLst/>
              </a:prstGeom>
              <a:noFill/>
              <a:ln w="38100" cap="flat" cmpd="sng" algn="ctr">
                <a:solidFill>
                  <a:schemeClr val="accent1"/>
                </a:solidFill>
                <a:prstDash val="solid"/>
                <a:round/>
                <a:headEnd type="none" w="med" len="med"/>
                <a:tailEnd type="none" w="med" len="med"/>
              </a:ln>
              <a:effectLst/>
            </p:spPr>
          </p:cxnSp>
          <p:cxnSp>
            <p:nvCxnSpPr>
              <p:cNvPr id="1148" name="Straight Connector 1147">
                <a:extLst>
                  <a:ext uri="{FF2B5EF4-FFF2-40B4-BE49-F238E27FC236}">
                    <a16:creationId xmlns:a16="http://schemas.microsoft.com/office/drawing/2014/main" id="{24E514A6-54C4-46B7-8905-9727BC672AE5}"/>
                  </a:ext>
                </a:extLst>
              </p:cNvPr>
              <p:cNvCxnSpPr/>
              <p:nvPr/>
            </p:nvCxnSpPr>
            <p:spPr bwMode="auto">
              <a:xfrm>
                <a:off x="3382666" y="3073782"/>
                <a:ext cx="0" cy="88221"/>
              </a:xfrm>
              <a:prstGeom prst="line">
                <a:avLst/>
              </a:prstGeom>
              <a:noFill/>
              <a:ln w="38100" cap="flat" cmpd="sng" algn="ctr">
                <a:solidFill>
                  <a:schemeClr val="accent1"/>
                </a:solidFill>
                <a:prstDash val="solid"/>
                <a:round/>
                <a:headEnd type="none" w="med" len="med"/>
                <a:tailEnd type="none" w="med" len="med"/>
              </a:ln>
              <a:effectLst/>
            </p:spPr>
          </p:cxnSp>
          <p:cxnSp>
            <p:nvCxnSpPr>
              <p:cNvPr id="1149" name="Straight Connector 1148">
                <a:extLst>
                  <a:ext uri="{FF2B5EF4-FFF2-40B4-BE49-F238E27FC236}">
                    <a16:creationId xmlns:a16="http://schemas.microsoft.com/office/drawing/2014/main" id="{7AA0BF48-F0F0-4348-A69F-9D17229E55FA}"/>
                  </a:ext>
                </a:extLst>
              </p:cNvPr>
              <p:cNvCxnSpPr/>
              <p:nvPr/>
            </p:nvCxnSpPr>
            <p:spPr bwMode="auto">
              <a:xfrm>
                <a:off x="3419123" y="3093154"/>
                <a:ext cx="0" cy="88221"/>
              </a:xfrm>
              <a:prstGeom prst="line">
                <a:avLst/>
              </a:prstGeom>
              <a:noFill/>
              <a:ln w="38100" cap="flat" cmpd="sng" algn="ctr">
                <a:solidFill>
                  <a:schemeClr val="accent1"/>
                </a:solidFill>
                <a:prstDash val="solid"/>
                <a:round/>
                <a:headEnd type="none" w="med" len="med"/>
                <a:tailEnd type="none" w="med" len="med"/>
              </a:ln>
              <a:effectLst/>
            </p:spPr>
          </p:cxnSp>
          <p:cxnSp>
            <p:nvCxnSpPr>
              <p:cNvPr id="1150" name="Straight Connector 1149">
                <a:extLst>
                  <a:ext uri="{FF2B5EF4-FFF2-40B4-BE49-F238E27FC236}">
                    <a16:creationId xmlns:a16="http://schemas.microsoft.com/office/drawing/2014/main" id="{86FA292A-001A-4045-A304-BB2319D1BCFD}"/>
                  </a:ext>
                </a:extLst>
              </p:cNvPr>
              <p:cNvCxnSpPr/>
              <p:nvPr/>
            </p:nvCxnSpPr>
            <p:spPr bwMode="auto">
              <a:xfrm>
                <a:off x="3717141" y="3232036"/>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51" name="Straight Connector 1150">
                <a:extLst>
                  <a:ext uri="{FF2B5EF4-FFF2-40B4-BE49-F238E27FC236}">
                    <a16:creationId xmlns:a16="http://schemas.microsoft.com/office/drawing/2014/main" id="{09067EE6-F8B4-4B80-BB83-0FA8DDB2AE8A}"/>
                  </a:ext>
                </a:extLst>
              </p:cNvPr>
              <p:cNvCxnSpPr/>
              <p:nvPr/>
            </p:nvCxnSpPr>
            <p:spPr bwMode="auto">
              <a:xfrm>
                <a:off x="3757345" y="3259069"/>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52" name="Straight Connector 1151">
                <a:extLst>
                  <a:ext uri="{FF2B5EF4-FFF2-40B4-BE49-F238E27FC236}">
                    <a16:creationId xmlns:a16="http://schemas.microsoft.com/office/drawing/2014/main" id="{70520586-082F-40B9-81F5-BD68158D0502}"/>
                  </a:ext>
                </a:extLst>
              </p:cNvPr>
              <p:cNvCxnSpPr/>
              <p:nvPr/>
            </p:nvCxnSpPr>
            <p:spPr bwMode="auto">
              <a:xfrm>
                <a:off x="3791891" y="3259069"/>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53" name="Straight Connector 1152">
                <a:extLst>
                  <a:ext uri="{FF2B5EF4-FFF2-40B4-BE49-F238E27FC236}">
                    <a16:creationId xmlns:a16="http://schemas.microsoft.com/office/drawing/2014/main" id="{0A57DC4B-5264-4906-824C-124A24628AA8}"/>
                  </a:ext>
                </a:extLst>
              </p:cNvPr>
              <p:cNvCxnSpPr/>
              <p:nvPr/>
            </p:nvCxnSpPr>
            <p:spPr bwMode="auto">
              <a:xfrm>
                <a:off x="3820860" y="3255355"/>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54" name="Straight Connector 1153">
                <a:extLst>
                  <a:ext uri="{FF2B5EF4-FFF2-40B4-BE49-F238E27FC236}">
                    <a16:creationId xmlns:a16="http://schemas.microsoft.com/office/drawing/2014/main" id="{9FE40BDD-BA72-4F9A-829D-C90432BD7E96}"/>
                  </a:ext>
                </a:extLst>
              </p:cNvPr>
              <p:cNvCxnSpPr/>
              <p:nvPr/>
            </p:nvCxnSpPr>
            <p:spPr bwMode="auto">
              <a:xfrm>
                <a:off x="4096206" y="3284336"/>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55" name="Straight Connector 1154">
                <a:extLst>
                  <a:ext uri="{FF2B5EF4-FFF2-40B4-BE49-F238E27FC236}">
                    <a16:creationId xmlns:a16="http://schemas.microsoft.com/office/drawing/2014/main" id="{C84BC88A-96EF-4C77-9267-FC8ED8DA1BB7}"/>
                  </a:ext>
                </a:extLst>
              </p:cNvPr>
              <p:cNvCxnSpPr/>
              <p:nvPr/>
            </p:nvCxnSpPr>
            <p:spPr bwMode="auto">
              <a:xfrm>
                <a:off x="3852014" y="3287366"/>
                <a:ext cx="0" cy="88221"/>
              </a:xfrm>
              <a:prstGeom prst="line">
                <a:avLst/>
              </a:prstGeom>
              <a:noFill/>
              <a:ln w="38100" cap="flat" cmpd="sng" algn="ctr">
                <a:solidFill>
                  <a:schemeClr val="accent1"/>
                </a:solidFill>
                <a:prstDash val="solid"/>
                <a:round/>
                <a:headEnd type="none" w="med" len="med"/>
                <a:tailEnd type="none" w="med" len="med"/>
              </a:ln>
              <a:effectLst/>
            </p:spPr>
          </p:cxnSp>
          <p:cxnSp>
            <p:nvCxnSpPr>
              <p:cNvPr id="1156" name="Straight Connector 1155">
                <a:extLst>
                  <a:ext uri="{FF2B5EF4-FFF2-40B4-BE49-F238E27FC236}">
                    <a16:creationId xmlns:a16="http://schemas.microsoft.com/office/drawing/2014/main" id="{D50EEF7B-4155-45AF-BCB3-2DA1D700C551}"/>
                  </a:ext>
                </a:extLst>
              </p:cNvPr>
              <p:cNvCxnSpPr/>
              <p:nvPr/>
            </p:nvCxnSpPr>
            <p:spPr bwMode="auto">
              <a:xfrm>
                <a:off x="3942826" y="3287141"/>
                <a:ext cx="0" cy="88221"/>
              </a:xfrm>
              <a:prstGeom prst="line">
                <a:avLst/>
              </a:prstGeom>
              <a:noFill/>
              <a:ln w="38100" cap="flat" cmpd="sng" algn="ctr">
                <a:solidFill>
                  <a:schemeClr val="accent1"/>
                </a:solidFill>
                <a:prstDash val="solid"/>
                <a:round/>
                <a:headEnd type="none" w="med" len="med"/>
                <a:tailEnd type="none" w="med" len="med"/>
              </a:ln>
              <a:effectLst/>
            </p:spPr>
          </p:cxnSp>
          <p:cxnSp>
            <p:nvCxnSpPr>
              <p:cNvPr id="1157" name="Straight Connector 1156">
                <a:extLst>
                  <a:ext uri="{FF2B5EF4-FFF2-40B4-BE49-F238E27FC236}">
                    <a16:creationId xmlns:a16="http://schemas.microsoft.com/office/drawing/2014/main" id="{D427A50E-F3AE-44E6-BB89-05F68F0488D0}"/>
                  </a:ext>
                </a:extLst>
              </p:cNvPr>
              <p:cNvCxnSpPr/>
              <p:nvPr/>
            </p:nvCxnSpPr>
            <p:spPr bwMode="auto">
              <a:xfrm>
                <a:off x="3958436" y="3284336"/>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58" name="Straight Connector 1157">
                <a:extLst>
                  <a:ext uri="{FF2B5EF4-FFF2-40B4-BE49-F238E27FC236}">
                    <a16:creationId xmlns:a16="http://schemas.microsoft.com/office/drawing/2014/main" id="{5086A1B9-E789-4166-A17C-4667BDD38C20}"/>
                  </a:ext>
                </a:extLst>
              </p:cNvPr>
              <p:cNvCxnSpPr/>
              <p:nvPr/>
            </p:nvCxnSpPr>
            <p:spPr bwMode="auto">
              <a:xfrm>
                <a:off x="4026568" y="3284336"/>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59" name="Straight Connector 1158">
                <a:extLst>
                  <a:ext uri="{FF2B5EF4-FFF2-40B4-BE49-F238E27FC236}">
                    <a16:creationId xmlns:a16="http://schemas.microsoft.com/office/drawing/2014/main" id="{E6CCE0DC-1624-46B9-AF5D-AFD83A58013D}"/>
                  </a:ext>
                </a:extLst>
              </p:cNvPr>
              <p:cNvCxnSpPr/>
              <p:nvPr/>
            </p:nvCxnSpPr>
            <p:spPr bwMode="auto">
              <a:xfrm>
                <a:off x="4038722" y="3284336"/>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60" name="Straight Connector 1159">
                <a:extLst>
                  <a:ext uri="{FF2B5EF4-FFF2-40B4-BE49-F238E27FC236}">
                    <a16:creationId xmlns:a16="http://schemas.microsoft.com/office/drawing/2014/main" id="{BA141730-F556-4E47-B810-D758B262DAC7}"/>
                  </a:ext>
                </a:extLst>
              </p:cNvPr>
              <p:cNvCxnSpPr/>
              <p:nvPr/>
            </p:nvCxnSpPr>
            <p:spPr bwMode="auto">
              <a:xfrm>
                <a:off x="4062097" y="3287140"/>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61" name="Straight Connector 1160">
                <a:extLst>
                  <a:ext uri="{FF2B5EF4-FFF2-40B4-BE49-F238E27FC236}">
                    <a16:creationId xmlns:a16="http://schemas.microsoft.com/office/drawing/2014/main" id="{9B3668F0-598A-49A1-A4A7-5A466BEF439B}"/>
                  </a:ext>
                </a:extLst>
              </p:cNvPr>
              <p:cNvCxnSpPr/>
              <p:nvPr/>
            </p:nvCxnSpPr>
            <p:spPr bwMode="auto">
              <a:xfrm>
                <a:off x="4120677" y="3284336"/>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62" name="Straight Connector 1161">
                <a:extLst>
                  <a:ext uri="{FF2B5EF4-FFF2-40B4-BE49-F238E27FC236}">
                    <a16:creationId xmlns:a16="http://schemas.microsoft.com/office/drawing/2014/main" id="{22ED73E0-EEFB-4722-A4E5-5AFD8F16FBBF}"/>
                  </a:ext>
                </a:extLst>
              </p:cNvPr>
              <p:cNvCxnSpPr/>
              <p:nvPr/>
            </p:nvCxnSpPr>
            <p:spPr bwMode="auto">
              <a:xfrm>
                <a:off x="4144250" y="3285397"/>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63" name="Straight Connector 1162">
                <a:extLst>
                  <a:ext uri="{FF2B5EF4-FFF2-40B4-BE49-F238E27FC236}">
                    <a16:creationId xmlns:a16="http://schemas.microsoft.com/office/drawing/2014/main" id="{7B5C3E63-33E6-4DA4-9FD4-A948870E0B4D}"/>
                  </a:ext>
                </a:extLst>
              </p:cNvPr>
              <p:cNvCxnSpPr/>
              <p:nvPr/>
            </p:nvCxnSpPr>
            <p:spPr bwMode="auto">
              <a:xfrm>
                <a:off x="4254378" y="3281627"/>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64" name="Straight Connector 1163">
                <a:extLst>
                  <a:ext uri="{FF2B5EF4-FFF2-40B4-BE49-F238E27FC236}">
                    <a16:creationId xmlns:a16="http://schemas.microsoft.com/office/drawing/2014/main" id="{6D6B655D-4517-445F-8CE8-75A764FD179D}"/>
                  </a:ext>
                </a:extLst>
              </p:cNvPr>
              <p:cNvCxnSpPr/>
              <p:nvPr/>
            </p:nvCxnSpPr>
            <p:spPr bwMode="auto">
              <a:xfrm>
                <a:off x="4339432" y="3281756"/>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65" name="Straight Connector 1164">
                <a:extLst>
                  <a:ext uri="{FF2B5EF4-FFF2-40B4-BE49-F238E27FC236}">
                    <a16:creationId xmlns:a16="http://schemas.microsoft.com/office/drawing/2014/main" id="{717471E5-ECDE-40FC-B23C-6B28D624FB90}"/>
                  </a:ext>
                </a:extLst>
              </p:cNvPr>
              <p:cNvCxnSpPr/>
              <p:nvPr/>
            </p:nvCxnSpPr>
            <p:spPr bwMode="auto">
              <a:xfrm>
                <a:off x="4374951" y="3285396"/>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166" name="Straight Connector 1165">
                <a:extLst>
                  <a:ext uri="{FF2B5EF4-FFF2-40B4-BE49-F238E27FC236}">
                    <a16:creationId xmlns:a16="http://schemas.microsoft.com/office/drawing/2014/main" id="{729DBA2E-4BBE-4984-AFBD-C0286C943EC7}"/>
                  </a:ext>
                </a:extLst>
              </p:cNvPr>
              <p:cNvCxnSpPr/>
              <p:nvPr/>
            </p:nvCxnSpPr>
            <p:spPr bwMode="auto">
              <a:xfrm>
                <a:off x="4509193" y="3279545"/>
                <a:ext cx="0" cy="88221"/>
              </a:xfrm>
              <a:prstGeom prst="line">
                <a:avLst/>
              </a:prstGeom>
              <a:noFill/>
              <a:ln w="19050" cap="flat" cmpd="sng" algn="ctr">
                <a:solidFill>
                  <a:schemeClr val="accent1"/>
                </a:solidFill>
                <a:prstDash val="solid"/>
                <a:round/>
                <a:headEnd type="none" w="med" len="med"/>
                <a:tailEnd type="none" w="med" len="med"/>
              </a:ln>
              <a:effectLst/>
            </p:spPr>
          </p:cxnSp>
        </p:grpSp>
        <p:grpSp>
          <p:nvGrpSpPr>
            <p:cNvPr id="864" name="Group 863">
              <a:extLst>
                <a:ext uri="{FF2B5EF4-FFF2-40B4-BE49-F238E27FC236}">
                  <a16:creationId xmlns:a16="http://schemas.microsoft.com/office/drawing/2014/main" id="{5EC1232C-9AC7-42AE-97CD-DD40F3452BDC}"/>
                </a:ext>
              </a:extLst>
            </p:cNvPr>
            <p:cNvGrpSpPr/>
            <p:nvPr/>
          </p:nvGrpSpPr>
          <p:grpSpPr>
            <a:xfrm>
              <a:off x="1349048" y="4083772"/>
              <a:ext cx="3242448" cy="1224975"/>
              <a:chOff x="1192020" y="2158966"/>
              <a:chExt cx="3242448" cy="1497773"/>
            </a:xfrm>
          </p:grpSpPr>
          <p:cxnSp>
            <p:nvCxnSpPr>
              <p:cNvPr id="1021" name="Straight Connector 1020">
                <a:extLst>
                  <a:ext uri="{FF2B5EF4-FFF2-40B4-BE49-F238E27FC236}">
                    <a16:creationId xmlns:a16="http://schemas.microsoft.com/office/drawing/2014/main" id="{27142F33-0C41-4588-BCFE-B33C0814DBF4}"/>
                  </a:ext>
                </a:extLst>
              </p:cNvPr>
              <p:cNvCxnSpPr/>
              <p:nvPr/>
            </p:nvCxnSpPr>
            <p:spPr bwMode="auto">
              <a:xfrm>
                <a:off x="1192020" y="2158966"/>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22" name="Straight Connector 1021">
                <a:extLst>
                  <a:ext uri="{FF2B5EF4-FFF2-40B4-BE49-F238E27FC236}">
                    <a16:creationId xmlns:a16="http://schemas.microsoft.com/office/drawing/2014/main" id="{67B56CCB-8F89-4F2A-8E6A-E0862420FB50}"/>
                  </a:ext>
                </a:extLst>
              </p:cNvPr>
              <p:cNvCxnSpPr/>
              <p:nvPr/>
            </p:nvCxnSpPr>
            <p:spPr bwMode="auto">
              <a:xfrm>
                <a:off x="1376642" y="2203076"/>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23" name="Straight Connector 1022">
                <a:extLst>
                  <a:ext uri="{FF2B5EF4-FFF2-40B4-BE49-F238E27FC236}">
                    <a16:creationId xmlns:a16="http://schemas.microsoft.com/office/drawing/2014/main" id="{E4523300-217D-43ED-ACB0-C5481B37464F}"/>
                  </a:ext>
                </a:extLst>
              </p:cNvPr>
              <p:cNvCxnSpPr/>
              <p:nvPr/>
            </p:nvCxnSpPr>
            <p:spPr bwMode="auto">
              <a:xfrm>
                <a:off x="1205775" y="2160547"/>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24" name="Straight Connector 1023">
                <a:extLst>
                  <a:ext uri="{FF2B5EF4-FFF2-40B4-BE49-F238E27FC236}">
                    <a16:creationId xmlns:a16="http://schemas.microsoft.com/office/drawing/2014/main" id="{AFFD7093-DF14-42B3-AB33-E73B45DF11C0}"/>
                  </a:ext>
                </a:extLst>
              </p:cNvPr>
              <p:cNvCxnSpPr/>
              <p:nvPr/>
            </p:nvCxnSpPr>
            <p:spPr bwMode="auto">
              <a:xfrm>
                <a:off x="1409248" y="2217909"/>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25" name="Straight Connector 1024">
                <a:extLst>
                  <a:ext uri="{FF2B5EF4-FFF2-40B4-BE49-F238E27FC236}">
                    <a16:creationId xmlns:a16="http://schemas.microsoft.com/office/drawing/2014/main" id="{51AEF2D2-DD63-458B-8B06-12B60105BD94}"/>
                  </a:ext>
                </a:extLst>
              </p:cNvPr>
              <p:cNvCxnSpPr/>
              <p:nvPr/>
            </p:nvCxnSpPr>
            <p:spPr bwMode="auto">
              <a:xfrm>
                <a:off x="1452356" y="2242593"/>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26" name="Straight Connector 1025">
                <a:extLst>
                  <a:ext uri="{FF2B5EF4-FFF2-40B4-BE49-F238E27FC236}">
                    <a16:creationId xmlns:a16="http://schemas.microsoft.com/office/drawing/2014/main" id="{8D59B1AD-07F6-429E-BF78-A322A4493AB8}"/>
                  </a:ext>
                </a:extLst>
              </p:cNvPr>
              <p:cNvCxnSpPr/>
              <p:nvPr/>
            </p:nvCxnSpPr>
            <p:spPr bwMode="auto">
              <a:xfrm>
                <a:off x="1499607" y="2256121"/>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27" name="Straight Connector 1026">
                <a:extLst>
                  <a:ext uri="{FF2B5EF4-FFF2-40B4-BE49-F238E27FC236}">
                    <a16:creationId xmlns:a16="http://schemas.microsoft.com/office/drawing/2014/main" id="{7531DF4F-CD53-4133-B13E-33D513C65D3A}"/>
                  </a:ext>
                </a:extLst>
              </p:cNvPr>
              <p:cNvCxnSpPr/>
              <p:nvPr/>
            </p:nvCxnSpPr>
            <p:spPr bwMode="auto">
              <a:xfrm>
                <a:off x="1466655" y="2246139"/>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28" name="Straight Connector 1027">
                <a:extLst>
                  <a:ext uri="{FF2B5EF4-FFF2-40B4-BE49-F238E27FC236}">
                    <a16:creationId xmlns:a16="http://schemas.microsoft.com/office/drawing/2014/main" id="{7A765942-9548-45F5-B251-CE9763E81782}"/>
                  </a:ext>
                </a:extLst>
              </p:cNvPr>
              <p:cNvCxnSpPr/>
              <p:nvPr/>
            </p:nvCxnSpPr>
            <p:spPr bwMode="auto">
              <a:xfrm>
                <a:off x="1662406" y="2380621"/>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29" name="Straight Connector 1028">
                <a:extLst>
                  <a:ext uri="{FF2B5EF4-FFF2-40B4-BE49-F238E27FC236}">
                    <a16:creationId xmlns:a16="http://schemas.microsoft.com/office/drawing/2014/main" id="{E65AFF5C-8D2E-4631-9F72-B7FA845B71AF}"/>
                  </a:ext>
                </a:extLst>
              </p:cNvPr>
              <p:cNvCxnSpPr/>
              <p:nvPr/>
            </p:nvCxnSpPr>
            <p:spPr bwMode="auto">
              <a:xfrm>
                <a:off x="1737423" y="2413203"/>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30" name="Straight Connector 1029">
                <a:extLst>
                  <a:ext uri="{FF2B5EF4-FFF2-40B4-BE49-F238E27FC236}">
                    <a16:creationId xmlns:a16="http://schemas.microsoft.com/office/drawing/2014/main" id="{9F1F1362-03C2-44A7-BEDC-6B04E3E49E7F}"/>
                  </a:ext>
                </a:extLst>
              </p:cNvPr>
              <p:cNvCxnSpPr/>
              <p:nvPr/>
            </p:nvCxnSpPr>
            <p:spPr bwMode="auto">
              <a:xfrm>
                <a:off x="1699074" y="2389018"/>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31" name="Straight Connector 1030">
                <a:extLst>
                  <a:ext uri="{FF2B5EF4-FFF2-40B4-BE49-F238E27FC236}">
                    <a16:creationId xmlns:a16="http://schemas.microsoft.com/office/drawing/2014/main" id="{5B95B925-7D40-4EEB-BF85-3CCD4C5DF172}"/>
                  </a:ext>
                </a:extLst>
              </p:cNvPr>
              <p:cNvCxnSpPr/>
              <p:nvPr/>
            </p:nvCxnSpPr>
            <p:spPr bwMode="auto">
              <a:xfrm>
                <a:off x="1931176" y="2561541"/>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32" name="Straight Connector 1031">
                <a:extLst>
                  <a:ext uri="{FF2B5EF4-FFF2-40B4-BE49-F238E27FC236}">
                    <a16:creationId xmlns:a16="http://schemas.microsoft.com/office/drawing/2014/main" id="{91EC7938-00CD-4CBE-A38B-36A2BA92226D}"/>
                  </a:ext>
                </a:extLst>
              </p:cNvPr>
              <p:cNvCxnSpPr/>
              <p:nvPr/>
            </p:nvCxnSpPr>
            <p:spPr bwMode="auto">
              <a:xfrm>
                <a:off x="1978494" y="2619220"/>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33" name="Straight Connector 1032">
                <a:extLst>
                  <a:ext uri="{FF2B5EF4-FFF2-40B4-BE49-F238E27FC236}">
                    <a16:creationId xmlns:a16="http://schemas.microsoft.com/office/drawing/2014/main" id="{DFF456C3-2597-465C-A6B5-2C01DB9C3EEC}"/>
                  </a:ext>
                </a:extLst>
              </p:cNvPr>
              <p:cNvCxnSpPr/>
              <p:nvPr/>
            </p:nvCxnSpPr>
            <p:spPr bwMode="auto">
              <a:xfrm>
                <a:off x="2053245" y="2674277"/>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34" name="Straight Connector 1033">
                <a:extLst>
                  <a:ext uri="{FF2B5EF4-FFF2-40B4-BE49-F238E27FC236}">
                    <a16:creationId xmlns:a16="http://schemas.microsoft.com/office/drawing/2014/main" id="{08984587-298D-4E82-BA8D-28F2CEF022B8}"/>
                  </a:ext>
                </a:extLst>
              </p:cNvPr>
              <p:cNvCxnSpPr/>
              <p:nvPr/>
            </p:nvCxnSpPr>
            <p:spPr bwMode="auto">
              <a:xfrm>
                <a:off x="2080188" y="2694143"/>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35" name="Straight Connector 1034">
                <a:extLst>
                  <a:ext uri="{FF2B5EF4-FFF2-40B4-BE49-F238E27FC236}">
                    <a16:creationId xmlns:a16="http://schemas.microsoft.com/office/drawing/2014/main" id="{4D138E7C-10B6-44F8-924D-616F43E19ABE}"/>
                  </a:ext>
                </a:extLst>
              </p:cNvPr>
              <p:cNvCxnSpPr/>
              <p:nvPr/>
            </p:nvCxnSpPr>
            <p:spPr bwMode="auto">
              <a:xfrm>
                <a:off x="2157466" y="2753673"/>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36" name="Straight Connector 1035">
                <a:extLst>
                  <a:ext uri="{FF2B5EF4-FFF2-40B4-BE49-F238E27FC236}">
                    <a16:creationId xmlns:a16="http://schemas.microsoft.com/office/drawing/2014/main" id="{A95E7355-CDC9-4D6D-A380-EFDDD1048C3F}"/>
                  </a:ext>
                </a:extLst>
              </p:cNvPr>
              <p:cNvCxnSpPr/>
              <p:nvPr/>
            </p:nvCxnSpPr>
            <p:spPr bwMode="auto">
              <a:xfrm>
                <a:off x="2090546" y="2706850"/>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37" name="Straight Connector 1036">
                <a:extLst>
                  <a:ext uri="{FF2B5EF4-FFF2-40B4-BE49-F238E27FC236}">
                    <a16:creationId xmlns:a16="http://schemas.microsoft.com/office/drawing/2014/main" id="{095341A8-32EB-4498-93E1-5EB3770322E8}"/>
                  </a:ext>
                </a:extLst>
              </p:cNvPr>
              <p:cNvCxnSpPr/>
              <p:nvPr/>
            </p:nvCxnSpPr>
            <p:spPr bwMode="auto">
              <a:xfrm>
                <a:off x="2206314" y="2773962"/>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38" name="Straight Connector 1037">
                <a:extLst>
                  <a:ext uri="{FF2B5EF4-FFF2-40B4-BE49-F238E27FC236}">
                    <a16:creationId xmlns:a16="http://schemas.microsoft.com/office/drawing/2014/main" id="{D9B8BFDC-AF97-4D99-8FEB-9C9567984B1C}"/>
                  </a:ext>
                </a:extLst>
              </p:cNvPr>
              <p:cNvCxnSpPr/>
              <p:nvPr/>
            </p:nvCxnSpPr>
            <p:spPr bwMode="auto">
              <a:xfrm>
                <a:off x="2225069" y="2795071"/>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39" name="Straight Connector 1038">
                <a:extLst>
                  <a:ext uri="{FF2B5EF4-FFF2-40B4-BE49-F238E27FC236}">
                    <a16:creationId xmlns:a16="http://schemas.microsoft.com/office/drawing/2014/main" id="{EC3B25C3-809F-46B3-80C7-62969D3B5391}"/>
                  </a:ext>
                </a:extLst>
              </p:cNvPr>
              <p:cNvCxnSpPr/>
              <p:nvPr/>
            </p:nvCxnSpPr>
            <p:spPr bwMode="auto">
              <a:xfrm>
                <a:off x="2268390" y="2815679"/>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40" name="Straight Connector 1039">
                <a:extLst>
                  <a:ext uri="{FF2B5EF4-FFF2-40B4-BE49-F238E27FC236}">
                    <a16:creationId xmlns:a16="http://schemas.microsoft.com/office/drawing/2014/main" id="{C3DD4EE0-92FF-46F0-B12B-0026CE138FD9}"/>
                  </a:ext>
                </a:extLst>
              </p:cNvPr>
              <p:cNvCxnSpPr/>
              <p:nvPr/>
            </p:nvCxnSpPr>
            <p:spPr bwMode="auto">
              <a:xfrm>
                <a:off x="2298345" y="2831697"/>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41" name="Straight Connector 1040">
                <a:extLst>
                  <a:ext uri="{FF2B5EF4-FFF2-40B4-BE49-F238E27FC236}">
                    <a16:creationId xmlns:a16="http://schemas.microsoft.com/office/drawing/2014/main" id="{3E700401-6F83-4C77-A36B-F7C5B28924C9}"/>
                  </a:ext>
                </a:extLst>
              </p:cNvPr>
              <p:cNvCxnSpPr/>
              <p:nvPr/>
            </p:nvCxnSpPr>
            <p:spPr bwMode="auto">
              <a:xfrm>
                <a:off x="2348049" y="2862183"/>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42" name="Straight Connector 1041">
                <a:extLst>
                  <a:ext uri="{FF2B5EF4-FFF2-40B4-BE49-F238E27FC236}">
                    <a16:creationId xmlns:a16="http://schemas.microsoft.com/office/drawing/2014/main" id="{D5E35E4D-1D49-4BED-8833-BB76F3D2B7D4}"/>
                  </a:ext>
                </a:extLst>
              </p:cNvPr>
              <p:cNvCxnSpPr/>
              <p:nvPr/>
            </p:nvCxnSpPr>
            <p:spPr bwMode="auto">
              <a:xfrm>
                <a:off x="2313502" y="2847416"/>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43" name="Straight Connector 1042">
                <a:extLst>
                  <a:ext uri="{FF2B5EF4-FFF2-40B4-BE49-F238E27FC236}">
                    <a16:creationId xmlns:a16="http://schemas.microsoft.com/office/drawing/2014/main" id="{2219BB39-80EB-4C1B-B64D-9DC4DEF88896}"/>
                  </a:ext>
                </a:extLst>
              </p:cNvPr>
              <p:cNvCxnSpPr/>
              <p:nvPr/>
            </p:nvCxnSpPr>
            <p:spPr bwMode="auto">
              <a:xfrm>
                <a:off x="2410410" y="2884558"/>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44" name="Straight Connector 1043">
                <a:extLst>
                  <a:ext uri="{FF2B5EF4-FFF2-40B4-BE49-F238E27FC236}">
                    <a16:creationId xmlns:a16="http://schemas.microsoft.com/office/drawing/2014/main" id="{3410CAC5-6A2E-407D-BD6F-6084A8E5006C}"/>
                  </a:ext>
                </a:extLst>
              </p:cNvPr>
              <p:cNvCxnSpPr/>
              <p:nvPr/>
            </p:nvCxnSpPr>
            <p:spPr bwMode="auto">
              <a:xfrm>
                <a:off x="2433803" y="2900054"/>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45" name="Straight Connector 1044">
                <a:extLst>
                  <a:ext uri="{FF2B5EF4-FFF2-40B4-BE49-F238E27FC236}">
                    <a16:creationId xmlns:a16="http://schemas.microsoft.com/office/drawing/2014/main" id="{19D7BFD2-8566-46EF-85ED-BD578C3D0DF7}"/>
                  </a:ext>
                </a:extLst>
              </p:cNvPr>
              <p:cNvCxnSpPr/>
              <p:nvPr/>
            </p:nvCxnSpPr>
            <p:spPr bwMode="auto">
              <a:xfrm>
                <a:off x="2463430" y="2922114"/>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46" name="Straight Connector 1045">
                <a:extLst>
                  <a:ext uri="{FF2B5EF4-FFF2-40B4-BE49-F238E27FC236}">
                    <a16:creationId xmlns:a16="http://schemas.microsoft.com/office/drawing/2014/main" id="{EC9589A7-E94C-47A1-9BCF-F2C64B2E795D}"/>
                  </a:ext>
                </a:extLst>
              </p:cNvPr>
              <p:cNvCxnSpPr/>
              <p:nvPr/>
            </p:nvCxnSpPr>
            <p:spPr bwMode="auto">
              <a:xfrm>
                <a:off x="2508652" y="2958172"/>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47" name="Straight Connector 1046">
                <a:extLst>
                  <a:ext uri="{FF2B5EF4-FFF2-40B4-BE49-F238E27FC236}">
                    <a16:creationId xmlns:a16="http://schemas.microsoft.com/office/drawing/2014/main" id="{234FFE62-2EC0-4618-8A37-4CB099F8EAD7}"/>
                  </a:ext>
                </a:extLst>
              </p:cNvPr>
              <p:cNvCxnSpPr/>
              <p:nvPr/>
            </p:nvCxnSpPr>
            <p:spPr bwMode="auto">
              <a:xfrm>
                <a:off x="2488644" y="2939901"/>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48" name="Straight Connector 1047">
                <a:extLst>
                  <a:ext uri="{FF2B5EF4-FFF2-40B4-BE49-F238E27FC236}">
                    <a16:creationId xmlns:a16="http://schemas.microsoft.com/office/drawing/2014/main" id="{B0DD4B02-3BDF-4B10-B90E-B6B65DB21B66}"/>
                  </a:ext>
                </a:extLst>
              </p:cNvPr>
              <p:cNvCxnSpPr/>
              <p:nvPr/>
            </p:nvCxnSpPr>
            <p:spPr bwMode="auto">
              <a:xfrm>
                <a:off x="2534766" y="2977525"/>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49" name="Straight Connector 1048">
                <a:extLst>
                  <a:ext uri="{FF2B5EF4-FFF2-40B4-BE49-F238E27FC236}">
                    <a16:creationId xmlns:a16="http://schemas.microsoft.com/office/drawing/2014/main" id="{B9727438-C6C9-4584-A8DA-F09A11F7A006}"/>
                  </a:ext>
                </a:extLst>
              </p:cNvPr>
              <p:cNvCxnSpPr/>
              <p:nvPr/>
            </p:nvCxnSpPr>
            <p:spPr bwMode="auto">
              <a:xfrm>
                <a:off x="2551128" y="2984011"/>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50" name="Straight Connector 1049">
                <a:extLst>
                  <a:ext uri="{FF2B5EF4-FFF2-40B4-BE49-F238E27FC236}">
                    <a16:creationId xmlns:a16="http://schemas.microsoft.com/office/drawing/2014/main" id="{6B940B87-53EF-44A7-BA86-686B308EE8F2}"/>
                  </a:ext>
                </a:extLst>
              </p:cNvPr>
              <p:cNvCxnSpPr/>
              <p:nvPr/>
            </p:nvCxnSpPr>
            <p:spPr bwMode="auto">
              <a:xfrm>
                <a:off x="2571492" y="2997741"/>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51" name="Straight Connector 1050">
                <a:extLst>
                  <a:ext uri="{FF2B5EF4-FFF2-40B4-BE49-F238E27FC236}">
                    <a16:creationId xmlns:a16="http://schemas.microsoft.com/office/drawing/2014/main" id="{49AD5F43-375B-49B2-86B1-7FFA9F39839D}"/>
                  </a:ext>
                </a:extLst>
              </p:cNvPr>
              <p:cNvCxnSpPr/>
              <p:nvPr/>
            </p:nvCxnSpPr>
            <p:spPr bwMode="auto">
              <a:xfrm>
                <a:off x="2593466" y="3016720"/>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52" name="Straight Connector 1051">
                <a:extLst>
                  <a:ext uri="{FF2B5EF4-FFF2-40B4-BE49-F238E27FC236}">
                    <a16:creationId xmlns:a16="http://schemas.microsoft.com/office/drawing/2014/main" id="{520742A2-9610-4153-B057-58CB258CD0F8}"/>
                  </a:ext>
                </a:extLst>
              </p:cNvPr>
              <p:cNvCxnSpPr/>
              <p:nvPr/>
            </p:nvCxnSpPr>
            <p:spPr bwMode="auto">
              <a:xfrm>
                <a:off x="2625196" y="3030007"/>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53" name="Straight Connector 1052">
                <a:extLst>
                  <a:ext uri="{FF2B5EF4-FFF2-40B4-BE49-F238E27FC236}">
                    <a16:creationId xmlns:a16="http://schemas.microsoft.com/office/drawing/2014/main" id="{0324B25B-5C96-4DAA-AD7B-0A306F956482}"/>
                  </a:ext>
                </a:extLst>
              </p:cNvPr>
              <p:cNvCxnSpPr/>
              <p:nvPr/>
            </p:nvCxnSpPr>
            <p:spPr bwMode="auto">
              <a:xfrm>
                <a:off x="2645527" y="3041851"/>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54" name="Straight Connector 1053">
                <a:extLst>
                  <a:ext uri="{FF2B5EF4-FFF2-40B4-BE49-F238E27FC236}">
                    <a16:creationId xmlns:a16="http://schemas.microsoft.com/office/drawing/2014/main" id="{647996E1-330E-4964-879F-3C1C3225F644}"/>
                  </a:ext>
                </a:extLst>
              </p:cNvPr>
              <p:cNvCxnSpPr/>
              <p:nvPr/>
            </p:nvCxnSpPr>
            <p:spPr bwMode="auto">
              <a:xfrm>
                <a:off x="2744475" y="3115341"/>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55" name="Straight Connector 1054">
                <a:extLst>
                  <a:ext uri="{FF2B5EF4-FFF2-40B4-BE49-F238E27FC236}">
                    <a16:creationId xmlns:a16="http://schemas.microsoft.com/office/drawing/2014/main" id="{48CF096D-428E-4272-A928-9AFBF620380F}"/>
                  </a:ext>
                </a:extLst>
              </p:cNvPr>
              <p:cNvCxnSpPr/>
              <p:nvPr/>
            </p:nvCxnSpPr>
            <p:spPr bwMode="auto">
              <a:xfrm>
                <a:off x="2782590" y="3130072"/>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56" name="Straight Connector 1055">
                <a:extLst>
                  <a:ext uri="{FF2B5EF4-FFF2-40B4-BE49-F238E27FC236}">
                    <a16:creationId xmlns:a16="http://schemas.microsoft.com/office/drawing/2014/main" id="{C15EF158-2B9C-46F4-9E99-EDD04124F441}"/>
                  </a:ext>
                </a:extLst>
              </p:cNvPr>
              <p:cNvCxnSpPr/>
              <p:nvPr/>
            </p:nvCxnSpPr>
            <p:spPr bwMode="auto">
              <a:xfrm>
                <a:off x="2812858" y="3163113"/>
                <a:ext cx="0" cy="88221"/>
              </a:xfrm>
              <a:prstGeom prst="line">
                <a:avLst/>
              </a:prstGeom>
              <a:noFill/>
              <a:ln w="28575" cap="flat" cmpd="sng" algn="ctr">
                <a:solidFill>
                  <a:schemeClr val="accent3"/>
                </a:solidFill>
                <a:prstDash val="solid"/>
                <a:round/>
                <a:headEnd type="none" w="med" len="med"/>
                <a:tailEnd type="none" w="med" len="med"/>
              </a:ln>
              <a:effectLst/>
            </p:spPr>
          </p:cxnSp>
          <p:cxnSp>
            <p:nvCxnSpPr>
              <p:cNvPr id="1057" name="Straight Connector 1056">
                <a:extLst>
                  <a:ext uri="{FF2B5EF4-FFF2-40B4-BE49-F238E27FC236}">
                    <a16:creationId xmlns:a16="http://schemas.microsoft.com/office/drawing/2014/main" id="{3F36377E-1177-4AE9-941E-9F4705171FE2}"/>
                  </a:ext>
                </a:extLst>
              </p:cNvPr>
              <p:cNvCxnSpPr/>
              <p:nvPr/>
            </p:nvCxnSpPr>
            <p:spPr bwMode="auto">
              <a:xfrm>
                <a:off x="2852530" y="3168135"/>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58" name="Straight Connector 1057">
                <a:extLst>
                  <a:ext uri="{FF2B5EF4-FFF2-40B4-BE49-F238E27FC236}">
                    <a16:creationId xmlns:a16="http://schemas.microsoft.com/office/drawing/2014/main" id="{1DC1D36D-5F24-4EFB-A58B-FF1FEA921BC1}"/>
                  </a:ext>
                </a:extLst>
              </p:cNvPr>
              <p:cNvCxnSpPr/>
              <p:nvPr/>
            </p:nvCxnSpPr>
            <p:spPr bwMode="auto">
              <a:xfrm>
                <a:off x="2895836" y="3170848"/>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59" name="Straight Connector 1058">
                <a:extLst>
                  <a:ext uri="{FF2B5EF4-FFF2-40B4-BE49-F238E27FC236}">
                    <a16:creationId xmlns:a16="http://schemas.microsoft.com/office/drawing/2014/main" id="{E30B960B-17C0-4928-874E-090C684956FE}"/>
                  </a:ext>
                </a:extLst>
              </p:cNvPr>
              <p:cNvCxnSpPr/>
              <p:nvPr/>
            </p:nvCxnSpPr>
            <p:spPr bwMode="auto">
              <a:xfrm>
                <a:off x="2906688" y="3179629"/>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60" name="Straight Connector 1059">
                <a:extLst>
                  <a:ext uri="{FF2B5EF4-FFF2-40B4-BE49-F238E27FC236}">
                    <a16:creationId xmlns:a16="http://schemas.microsoft.com/office/drawing/2014/main" id="{C64EE0A5-2398-462E-90C1-363E5012E2D3}"/>
                  </a:ext>
                </a:extLst>
              </p:cNvPr>
              <p:cNvCxnSpPr/>
              <p:nvPr/>
            </p:nvCxnSpPr>
            <p:spPr bwMode="auto">
              <a:xfrm>
                <a:off x="2380372" y="2873165"/>
                <a:ext cx="0" cy="88221"/>
              </a:xfrm>
              <a:prstGeom prst="line">
                <a:avLst/>
              </a:prstGeom>
              <a:noFill/>
              <a:ln w="38100" cap="flat" cmpd="sng" algn="ctr">
                <a:solidFill>
                  <a:schemeClr val="accent3"/>
                </a:solidFill>
                <a:prstDash val="solid"/>
                <a:round/>
                <a:headEnd type="none" w="med" len="med"/>
                <a:tailEnd type="none" w="med" len="med"/>
              </a:ln>
              <a:effectLst/>
            </p:spPr>
          </p:cxnSp>
          <p:cxnSp>
            <p:nvCxnSpPr>
              <p:cNvPr id="1061" name="Straight Connector 1060">
                <a:extLst>
                  <a:ext uri="{FF2B5EF4-FFF2-40B4-BE49-F238E27FC236}">
                    <a16:creationId xmlns:a16="http://schemas.microsoft.com/office/drawing/2014/main" id="{6D5584E4-FC38-4F3B-93FD-D982DB18757E}"/>
                  </a:ext>
                </a:extLst>
              </p:cNvPr>
              <p:cNvCxnSpPr/>
              <p:nvPr/>
            </p:nvCxnSpPr>
            <p:spPr bwMode="auto">
              <a:xfrm>
                <a:off x="2722708" y="3099993"/>
                <a:ext cx="0" cy="88221"/>
              </a:xfrm>
              <a:prstGeom prst="line">
                <a:avLst/>
              </a:prstGeom>
              <a:noFill/>
              <a:ln w="38100" cap="flat" cmpd="sng" algn="ctr">
                <a:solidFill>
                  <a:schemeClr val="accent3"/>
                </a:solidFill>
                <a:prstDash val="solid"/>
                <a:round/>
                <a:headEnd type="none" w="med" len="med"/>
                <a:tailEnd type="none" w="med" len="med"/>
              </a:ln>
              <a:effectLst/>
            </p:spPr>
          </p:cxnSp>
          <p:cxnSp>
            <p:nvCxnSpPr>
              <p:cNvPr id="1062" name="Straight Connector 1061">
                <a:extLst>
                  <a:ext uri="{FF2B5EF4-FFF2-40B4-BE49-F238E27FC236}">
                    <a16:creationId xmlns:a16="http://schemas.microsoft.com/office/drawing/2014/main" id="{45D74E0F-7C8E-4748-ADBD-44AB9AE6AA67}"/>
                  </a:ext>
                </a:extLst>
              </p:cNvPr>
              <p:cNvCxnSpPr/>
              <p:nvPr/>
            </p:nvCxnSpPr>
            <p:spPr bwMode="auto">
              <a:xfrm>
                <a:off x="2943837" y="3204511"/>
                <a:ext cx="0" cy="88221"/>
              </a:xfrm>
              <a:prstGeom prst="line">
                <a:avLst/>
              </a:prstGeom>
              <a:noFill/>
              <a:ln w="38100" cap="flat" cmpd="sng" algn="ctr">
                <a:solidFill>
                  <a:schemeClr val="accent3"/>
                </a:solidFill>
                <a:prstDash val="solid"/>
                <a:round/>
                <a:headEnd type="none" w="med" len="med"/>
                <a:tailEnd type="none" w="med" len="med"/>
              </a:ln>
              <a:effectLst/>
            </p:spPr>
          </p:cxnSp>
          <p:cxnSp>
            <p:nvCxnSpPr>
              <p:cNvPr id="1063" name="Straight Connector 1062">
                <a:extLst>
                  <a:ext uri="{FF2B5EF4-FFF2-40B4-BE49-F238E27FC236}">
                    <a16:creationId xmlns:a16="http://schemas.microsoft.com/office/drawing/2014/main" id="{116BB1FF-9EE7-47A3-8BB1-6A18378B8442}"/>
                  </a:ext>
                </a:extLst>
              </p:cNvPr>
              <p:cNvCxnSpPr/>
              <p:nvPr/>
            </p:nvCxnSpPr>
            <p:spPr bwMode="auto">
              <a:xfrm>
                <a:off x="2970243" y="3237554"/>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64" name="Straight Connector 1063">
                <a:extLst>
                  <a:ext uri="{FF2B5EF4-FFF2-40B4-BE49-F238E27FC236}">
                    <a16:creationId xmlns:a16="http://schemas.microsoft.com/office/drawing/2014/main" id="{911C38F6-CB83-4922-A3B7-3A733DF15CC9}"/>
                  </a:ext>
                </a:extLst>
              </p:cNvPr>
              <p:cNvCxnSpPr/>
              <p:nvPr/>
            </p:nvCxnSpPr>
            <p:spPr bwMode="auto">
              <a:xfrm>
                <a:off x="2986521" y="3244167"/>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65" name="Straight Connector 1064">
                <a:extLst>
                  <a:ext uri="{FF2B5EF4-FFF2-40B4-BE49-F238E27FC236}">
                    <a16:creationId xmlns:a16="http://schemas.microsoft.com/office/drawing/2014/main" id="{F902A5F2-45C3-44A3-9201-B431606659D1}"/>
                  </a:ext>
                </a:extLst>
              </p:cNvPr>
              <p:cNvCxnSpPr/>
              <p:nvPr/>
            </p:nvCxnSpPr>
            <p:spPr bwMode="auto">
              <a:xfrm>
                <a:off x="3005836" y="3255040"/>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66" name="Straight Connector 1065">
                <a:extLst>
                  <a:ext uri="{FF2B5EF4-FFF2-40B4-BE49-F238E27FC236}">
                    <a16:creationId xmlns:a16="http://schemas.microsoft.com/office/drawing/2014/main" id="{B158C511-76E2-46F9-8234-E93630D6750A}"/>
                  </a:ext>
                </a:extLst>
              </p:cNvPr>
              <p:cNvCxnSpPr/>
              <p:nvPr/>
            </p:nvCxnSpPr>
            <p:spPr bwMode="auto">
              <a:xfrm>
                <a:off x="3032860" y="3261782"/>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67" name="Straight Connector 1066">
                <a:extLst>
                  <a:ext uri="{FF2B5EF4-FFF2-40B4-BE49-F238E27FC236}">
                    <a16:creationId xmlns:a16="http://schemas.microsoft.com/office/drawing/2014/main" id="{E9118B05-4B0B-4BD3-BE59-47EFBCDEFEEE}"/>
                  </a:ext>
                </a:extLst>
              </p:cNvPr>
              <p:cNvCxnSpPr/>
              <p:nvPr/>
            </p:nvCxnSpPr>
            <p:spPr bwMode="auto">
              <a:xfrm>
                <a:off x="3064568" y="3266546"/>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68" name="Straight Connector 1067">
                <a:extLst>
                  <a:ext uri="{FF2B5EF4-FFF2-40B4-BE49-F238E27FC236}">
                    <a16:creationId xmlns:a16="http://schemas.microsoft.com/office/drawing/2014/main" id="{9B5F774A-4695-495B-8922-66026DFDAC67}"/>
                  </a:ext>
                </a:extLst>
              </p:cNvPr>
              <p:cNvCxnSpPr/>
              <p:nvPr/>
            </p:nvCxnSpPr>
            <p:spPr bwMode="auto">
              <a:xfrm>
                <a:off x="3108012" y="3268054"/>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69" name="Straight Connector 1068">
                <a:extLst>
                  <a:ext uri="{FF2B5EF4-FFF2-40B4-BE49-F238E27FC236}">
                    <a16:creationId xmlns:a16="http://schemas.microsoft.com/office/drawing/2014/main" id="{E6C406BB-4EF9-49B3-9815-1A21CB8476A4}"/>
                  </a:ext>
                </a:extLst>
              </p:cNvPr>
              <p:cNvCxnSpPr/>
              <p:nvPr/>
            </p:nvCxnSpPr>
            <p:spPr bwMode="auto">
              <a:xfrm>
                <a:off x="3127458" y="3267208"/>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70" name="Straight Connector 1069">
                <a:extLst>
                  <a:ext uri="{FF2B5EF4-FFF2-40B4-BE49-F238E27FC236}">
                    <a16:creationId xmlns:a16="http://schemas.microsoft.com/office/drawing/2014/main" id="{948900BA-6785-4FC7-B4D0-C69671C1048C}"/>
                  </a:ext>
                </a:extLst>
              </p:cNvPr>
              <p:cNvCxnSpPr/>
              <p:nvPr/>
            </p:nvCxnSpPr>
            <p:spPr bwMode="auto">
              <a:xfrm>
                <a:off x="3154004" y="3266546"/>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71" name="Straight Connector 1070">
                <a:extLst>
                  <a:ext uri="{FF2B5EF4-FFF2-40B4-BE49-F238E27FC236}">
                    <a16:creationId xmlns:a16="http://schemas.microsoft.com/office/drawing/2014/main" id="{667E914C-1A38-4534-ABED-43364AD10BEE}"/>
                  </a:ext>
                </a:extLst>
              </p:cNvPr>
              <p:cNvCxnSpPr/>
              <p:nvPr/>
            </p:nvCxnSpPr>
            <p:spPr bwMode="auto">
              <a:xfrm>
                <a:off x="3198534" y="3310521"/>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72" name="Straight Connector 1071">
                <a:extLst>
                  <a:ext uri="{FF2B5EF4-FFF2-40B4-BE49-F238E27FC236}">
                    <a16:creationId xmlns:a16="http://schemas.microsoft.com/office/drawing/2014/main" id="{83CE8C5B-1AC5-4EAD-B767-005DD00E3CCB}"/>
                  </a:ext>
                </a:extLst>
              </p:cNvPr>
              <p:cNvCxnSpPr/>
              <p:nvPr/>
            </p:nvCxnSpPr>
            <p:spPr bwMode="auto">
              <a:xfrm>
                <a:off x="3227429" y="3329506"/>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73" name="Straight Connector 1072">
                <a:extLst>
                  <a:ext uri="{FF2B5EF4-FFF2-40B4-BE49-F238E27FC236}">
                    <a16:creationId xmlns:a16="http://schemas.microsoft.com/office/drawing/2014/main" id="{8A1536D8-41EB-4701-A8C4-641E623DA2A3}"/>
                  </a:ext>
                </a:extLst>
              </p:cNvPr>
              <p:cNvCxnSpPr/>
              <p:nvPr/>
            </p:nvCxnSpPr>
            <p:spPr bwMode="auto">
              <a:xfrm>
                <a:off x="3234637" y="3350003"/>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74" name="Straight Connector 1073">
                <a:extLst>
                  <a:ext uri="{FF2B5EF4-FFF2-40B4-BE49-F238E27FC236}">
                    <a16:creationId xmlns:a16="http://schemas.microsoft.com/office/drawing/2014/main" id="{6498F816-247B-4280-A420-6FD10FCD696A}"/>
                  </a:ext>
                </a:extLst>
              </p:cNvPr>
              <p:cNvCxnSpPr/>
              <p:nvPr/>
            </p:nvCxnSpPr>
            <p:spPr bwMode="auto">
              <a:xfrm>
                <a:off x="3277395" y="3354631"/>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75" name="Straight Connector 1074">
                <a:extLst>
                  <a:ext uri="{FF2B5EF4-FFF2-40B4-BE49-F238E27FC236}">
                    <a16:creationId xmlns:a16="http://schemas.microsoft.com/office/drawing/2014/main" id="{CC270441-0520-4FC9-8937-5DC1942D54E7}"/>
                  </a:ext>
                </a:extLst>
              </p:cNvPr>
              <p:cNvCxnSpPr/>
              <p:nvPr/>
            </p:nvCxnSpPr>
            <p:spPr bwMode="auto">
              <a:xfrm>
                <a:off x="3298636" y="3380634"/>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76" name="Straight Connector 1075">
                <a:extLst>
                  <a:ext uri="{FF2B5EF4-FFF2-40B4-BE49-F238E27FC236}">
                    <a16:creationId xmlns:a16="http://schemas.microsoft.com/office/drawing/2014/main" id="{549859D2-2012-4FF8-A9AE-0D971ACC3A61}"/>
                  </a:ext>
                </a:extLst>
              </p:cNvPr>
              <p:cNvCxnSpPr/>
              <p:nvPr/>
            </p:nvCxnSpPr>
            <p:spPr bwMode="auto">
              <a:xfrm>
                <a:off x="3319570" y="3394113"/>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77" name="Straight Connector 1076">
                <a:extLst>
                  <a:ext uri="{FF2B5EF4-FFF2-40B4-BE49-F238E27FC236}">
                    <a16:creationId xmlns:a16="http://schemas.microsoft.com/office/drawing/2014/main" id="{634291B3-050F-44B8-B65D-2345BDCD26B6}"/>
                  </a:ext>
                </a:extLst>
              </p:cNvPr>
              <p:cNvCxnSpPr/>
              <p:nvPr/>
            </p:nvCxnSpPr>
            <p:spPr bwMode="auto">
              <a:xfrm>
                <a:off x="3516362" y="3445701"/>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78" name="Straight Connector 1077">
                <a:extLst>
                  <a:ext uri="{FF2B5EF4-FFF2-40B4-BE49-F238E27FC236}">
                    <a16:creationId xmlns:a16="http://schemas.microsoft.com/office/drawing/2014/main" id="{E6286B83-EC66-47D9-9DCB-D3A34C395B2D}"/>
                  </a:ext>
                </a:extLst>
              </p:cNvPr>
              <p:cNvCxnSpPr/>
              <p:nvPr/>
            </p:nvCxnSpPr>
            <p:spPr bwMode="auto">
              <a:xfrm>
                <a:off x="3552211" y="3451189"/>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79" name="Straight Connector 1078">
                <a:extLst>
                  <a:ext uri="{FF2B5EF4-FFF2-40B4-BE49-F238E27FC236}">
                    <a16:creationId xmlns:a16="http://schemas.microsoft.com/office/drawing/2014/main" id="{3C4F87FE-ECE1-4C0D-A770-53702F4F2F68}"/>
                  </a:ext>
                </a:extLst>
              </p:cNvPr>
              <p:cNvCxnSpPr/>
              <p:nvPr/>
            </p:nvCxnSpPr>
            <p:spPr bwMode="auto">
              <a:xfrm>
                <a:off x="3574026" y="3453901"/>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80" name="Straight Connector 1079">
                <a:extLst>
                  <a:ext uri="{FF2B5EF4-FFF2-40B4-BE49-F238E27FC236}">
                    <a16:creationId xmlns:a16="http://schemas.microsoft.com/office/drawing/2014/main" id="{43F0A300-100B-468F-B7A4-832B55319C35}"/>
                  </a:ext>
                </a:extLst>
              </p:cNvPr>
              <p:cNvCxnSpPr/>
              <p:nvPr/>
            </p:nvCxnSpPr>
            <p:spPr bwMode="auto">
              <a:xfrm>
                <a:off x="3626931" y="3452238"/>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81" name="Straight Connector 1080">
                <a:extLst>
                  <a:ext uri="{FF2B5EF4-FFF2-40B4-BE49-F238E27FC236}">
                    <a16:creationId xmlns:a16="http://schemas.microsoft.com/office/drawing/2014/main" id="{76387E1F-144D-40EA-AF85-FC26D9195540}"/>
                  </a:ext>
                </a:extLst>
              </p:cNvPr>
              <p:cNvCxnSpPr/>
              <p:nvPr/>
            </p:nvCxnSpPr>
            <p:spPr bwMode="auto">
              <a:xfrm>
                <a:off x="3344523" y="3416668"/>
                <a:ext cx="0" cy="88221"/>
              </a:xfrm>
              <a:prstGeom prst="line">
                <a:avLst/>
              </a:prstGeom>
              <a:noFill/>
              <a:ln w="38100" cap="flat" cmpd="sng" algn="ctr">
                <a:solidFill>
                  <a:schemeClr val="accent3"/>
                </a:solidFill>
                <a:prstDash val="solid"/>
                <a:round/>
                <a:headEnd type="none" w="med" len="med"/>
                <a:tailEnd type="none" w="med" len="med"/>
              </a:ln>
              <a:effectLst/>
            </p:spPr>
          </p:cxnSp>
          <p:cxnSp>
            <p:nvCxnSpPr>
              <p:cNvPr id="1082" name="Straight Connector 1081">
                <a:extLst>
                  <a:ext uri="{FF2B5EF4-FFF2-40B4-BE49-F238E27FC236}">
                    <a16:creationId xmlns:a16="http://schemas.microsoft.com/office/drawing/2014/main" id="{13A34495-C52B-4B9D-AD97-D0AFBAFE8E83}"/>
                  </a:ext>
                </a:extLst>
              </p:cNvPr>
              <p:cNvCxnSpPr/>
              <p:nvPr/>
            </p:nvCxnSpPr>
            <p:spPr bwMode="auto">
              <a:xfrm>
                <a:off x="3382666" y="3416668"/>
                <a:ext cx="0" cy="88221"/>
              </a:xfrm>
              <a:prstGeom prst="line">
                <a:avLst/>
              </a:prstGeom>
              <a:noFill/>
              <a:ln w="38100" cap="flat" cmpd="sng" algn="ctr">
                <a:solidFill>
                  <a:schemeClr val="accent3"/>
                </a:solidFill>
                <a:prstDash val="solid"/>
                <a:round/>
                <a:headEnd type="none" w="med" len="med"/>
                <a:tailEnd type="none" w="med" len="med"/>
              </a:ln>
              <a:effectLst/>
            </p:spPr>
          </p:cxnSp>
          <p:cxnSp>
            <p:nvCxnSpPr>
              <p:cNvPr id="1083" name="Straight Connector 1082">
                <a:extLst>
                  <a:ext uri="{FF2B5EF4-FFF2-40B4-BE49-F238E27FC236}">
                    <a16:creationId xmlns:a16="http://schemas.microsoft.com/office/drawing/2014/main" id="{DDB42D7F-F068-42E0-A96D-16B910420C15}"/>
                  </a:ext>
                </a:extLst>
              </p:cNvPr>
              <p:cNvCxnSpPr/>
              <p:nvPr/>
            </p:nvCxnSpPr>
            <p:spPr bwMode="auto">
              <a:xfrm>
                <a:off x="3437385" y="3424744"/>
                <a:ext cx="0" cy="88221"/>
              </a:xfrm>
              <a:prstGeom prst="line">
                <a:avLst/>
              </a:prstGeom>
              <a:noFill/>
              <a:ln w="38100" cap="flat" cmpd="sng" algn="ctr">
                <a:solidFill>
                  <a:schemeClr val="accent3"/>
                </a:solidFill>
                <a:prstDash val="solid"/>
                <a:round/>
                <a:headEnd type="none" w="med" len="med"/>
                <a:tailEnd type="none" w="med" len="med"/>
              </a:ln>
              <a:effectLst/>
            </p:spPr>
          </p:cxnSp>
          <p:cxnSp>
            <p:nvCxnSpPr>
              <p:cNvPr id="1084" name="Straight Connector 1083">
                <a:extLst>
                  <a:ext uri="{FF2B5EF4-FFF2-40B4-BE49-F238E27FC236}">
                    <a16:creationId xmlns:a16="http://schemas.microsoft.com/office/drawing/2014/main" id="{B267CC71-A485-40E4-B015-3DBEAFFCF8CB}"/>
                  </a:ext>
                </a:extLst>
              </p:cNvPr>
              <p:cNvCxnSpPr/>
              <p:nvPr/>
            </p:nvCxnSpPr>
            <p:spPr bwMode="auto">
              <a:xfrm>
                <a:off x="3485452" y="3425135"/>
                <a:ext cx="0" cy="88221"/>
              </a:xfrm>
              <a:prstGeom prst="line">
                <a:avLst/>
              </a:prstGeom>
              <a:noFill/>
              <a:ln w="38100" cap="flat" cmpd="sng" algn="ctr">
                <a:solidFill>
                  <a:schemeClr val="accent3"/>
                </a:solidFill>
                <a:prstDash val="solid"/>
                <a:round/>
                <a:headEnd type="none" w="med" len="med"/>
                <a:tailEnd type="none" w="med" len="med"/>
              </a:ln>
              <a:effectLst/>
            </p:spPr>
          </p:cxnSp>
          <p:cxnSp>
            <p:nvCxnSpPr>
              <p:cNvPr id="1085" name="Straight Connector 1084">
                <a:extLst>
                  <a:ext uri="{FF2B5EF4-FFF2-40B4-BE49-F238E27FC236}">
                    <a16:creationId xmlns:a16="http://schemas.microsoft.com/office/drawing/2014/main" id="{82C8B835-E0F7-48B5-BE10-AB924332EA3E}"/>
                  </a:ext>
                </a:extLst>
              </p:cNvPr>
              <p:cNvCxnSpPr/>
              <p:nvPr/>
            </p:nvCxnSpPr>
            <p:spPr bwMode="auto">
              <a:xfrm>
                <a:off x="3654970" y="3451188"/>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86" name="Straight Connector 1085">
                <a:extLst>
                  <a:ext uri="{FF2B5EF4-FFF2-40B4-BE49-F238E27FC236}">
                    <a16:creationId xmlns:a16="http://schemas.microsoft.com/office/drawing/2014/main" id="{299024B2-AA6F-4C0C-B4E2-DD354F6B4181}"/>
                  </a:ext>
                </a:extLst>
              </p:cNvPr>
              <p:cNvCxnSpPr/>
              <p:nvPr/>
            </p:nvCxnSpPr>
            <p:spPr bwMode="auto">
              <a:xfrm>
                <a:off x="3687967" y="3477416"/>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87" name="Straight Connector 1086">
                <a:extLst>
                  <a:ext uri="{FF2B5EF4-FFF2-40B4-BE49-F238E27FC236}">
                    <a16:creationId xmlns:a16="http://schemas.microsoft.com/office/drawing/2014/main" id="{7843587D-0BF4-4DD3-A7F9-0F826E7227EC}"/>
                  </a:ext>
                </a:extLst>
              </p:cNvPr>
              <p:cNvCxnSpPr/>
              <p:nvPr/>
            </p:nvCxnSpPr>
            <p:spPr bwMode="auto">
              <a:xfrm>
                <a:off x="3744314" y="3482419"/>
                <a:ext cx="0" cy="88221"/>
              </a:xfrm>
              <a:prstGeom prst="line">
                <a:avLst/>
              </a:prstGeom>
              <a:noFill/>
              <a:ln w="28575" cap="flat" cmpd="sng" algn="ctr">
                <a:solidFill>
                  <a:schemeClr val="accent3"/>
                </a:solidFill>
                <a:prstDash val="solid"/>
                <a:round/>
                <a:headEnd type="none" w="med" len="med"/>
                <a:tailEnd type="none" w="med" len="med"/>
              </a:ln>
              <a:effectLst/>
            </p:spPr>
          </p:cxnSp>
          <p:cxnSp>
            <p:nvCxnSpPr>
              <p:cNvPr id="1088" name="Straight Connector 1087">
                <a:extLst>
                  <a:ext uri="{FF2B5EF4-FFF2-40B4-BE49-F238E27FC236}">
                    <a16:creationId xmlns:a16="http://schemas.microsoft.com/office/drawing/2014/main" id="{2F6F9B18-8FC9-4D58-821D-444E3BCC4142}"/>
                  </a:ext>
                </a:extLst>
              </p:cNvPr>
              <p:cNvCxnSpPr/>
              <p:nvPr/>
            </p:nvCxnSpPr>
            <p:spPr bwMode="auto">
              <a:xfrm>
                <a:off x="3906575" y="3562094"/>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89" name="Straight Connector 1088">
                <a:extLst>
                  <a:ext uri="{FF2B5EF4-FFF2-40B4-BE49-F238E27FC236}">
                    <a16:creationId xmlns:a16="http://schemas.microsoft.com/office/drawing/2014/main" id="{C5BA257F-4C04-4395-93E2-68F8E894E0F2}"/>
                  </a:ext>
                </a:extLst>
              </p:cNvPr>
              <p:cNvCxnSpPr/>
              <p:nvPr/>
            </p:nvCxnSpPr>
            <p:spPr bwMode="auto">
              <a:xfrm>
                <a:off x="3941476" y="3566417"/>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90" name="Straight Connector 1089">
                <a:extLst>
                  <a:ext uri="{FF2B5EF4-FFF2-40B4-BE49-F238E27FC236}">
                    <a16:creationId xmlns:a16="http://schemas.microsoft.com/office/drawing/2014/main" id="{C78555D5-524C-4C00-9AD9-02B270414E44}"/>
                  </a:ext>
                </a:extLst>
              </p:cNvPr>
              <p:cNvCxnSpPr/>
              <p:nvPr/>
            </p:nvCxnSpPr>
            <p:spPr bwMode="auto">
              <a:xfrm>
                <a:off x="3979208" y="3565806"/>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91" name="Straight Connector 1090">
                <a:extLst>
                  <a:ext uri="{FF2B5EF4-FFF2-40B4-BE49-F238E27FC236}">
                    <a16:creationId xmlns:a16="http://schemas.microsoft.com/office/drawing/2014/main" id="{1012950E-FA17-4A78-91F3-8AEC870ED8F0}"/>
                  </a:ext>
                </a:extLst>
              </p:cNvPr>
              <p:cNvCxnSpPr/>
              <p:nvPr/>
            </p:nvCxnSpPr>
            <p:spPr bwMode="auto">
              <a:xfrm>
                <a:off x="4027271" y="3565806"/>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92" name="Straight Connector 1091">
                <a:extLst>
                  <a:ext uri="{FF2B5EF4-FFF2-40B4-BE49-F238E27FC236}">
                    <a16:creationId xmlns:a16="http://schemas.microsoft.com/office/drawing/2014/main" id="{72C14372-F35F-4A0B-92AE-084283A9AC63}"/>
                  </a:ext>
                </a:extLst>
              </p:cNvPr>
              <p:cNvCxnSpPr/>
              <p:nvPr/>
            </p:nvCxnSpPr>
            <p:spPr bwMode="auto">
              <a:xfrm>
                <a:off x="4092984" y="3565805"/>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93" name="Straight Connector 1092">
                <a:extLst>
                  <a:ext uri="{FF2B5EF4-FFF2-40B4-BE49-F238E27FC236}">
                    <a16:creationId xmlns:a16="http://schemas.microsoft.com/office/drawing/2014/main" id="{DBEFABD1-B12D-4CC5-8782-7B1AE37B974B}"/>
                  </a:ext>
                </a:extLst>
              </p:cNvPr>
              <p:cNvCxnSpPr/>
              <p:nvPr/>
            </p:nvCxnSpPr>
            <p:spPr bwMode="auto">
              <a:xfrm>
                <a:off x="4369525" y="3568518"/>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94" name="Straight Connector 1093">
                <a:extLst>
                  <a:ext uri="{FF2B5EF4-FFF2-40B4-BE49-F238E27FC236}">
                    <a16:creationId xmlns:a16="http://schemas.microsoft.com/office/drawing/2014/main" id="{830526E4-153A-4FAF-AE25-564A74F7A896}"/>
                  </a:ext>
                </a:extLst>
              </p:cNvPr>
              <p:cNvCxnSpPr/>
              <p:nvPr/>
            </p:nvCxnSpPr>
            <p:spPr bwMode="auto">
              <a:xfrm>
                <a:off x="4404062" y="3568518"/>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095" name="Straight Connector 1094">
                <a:extLst>
                  <a:ext uri="{FF2B5EF4-FFF2-40B4-BE49-F238E27FC236}">
                    <a16:creationId xmlns:a16="http://schemas.microsoft.com/office/drawing/2014/main" id="{EFA9A6EE-684E-4593-9605-9F2C2CA9676B}"/>
                  </a:ext>
                </a:extLst>
              </p:cNvPr>
              <p:cNvCxnSpPr/>
              <p:nvPr/>
            </p:nvCxnSpPr>
            <p:spPr bwMode="auto">
              <a:xfrm>
                <a:off x="4434468" y="3565875"/>
                <a:ext cx="0" cy="88221"/>
              </a:xfrm>
              <a:prstGeom prst="line">
                <a:avLst/>
              </a:prstGeom>
              <a:noFill/>
              <a:ln w="19050" cap="flat" cmpd="sng" algn="ctr">
                <a:solidFill>
                  <a:schemeClr val="accent3"/>
                </a:solidFill>
                <a:prstDash val="solid"/>
                <a:round/>
                <a:headEnd type="none" w="med" len="med"/>
                <a:tailEnd type="none" w="med" len="med"/>
              </a:ln>
              <a:effectLst/>
            </p:spPr>
          </p:cxnSp>
        </p:grpSp>
        <p:sp>
          <p:nvSpPr>
            <p:cNvPr id="865" name="TextBox 864">
              <a:extLst>
                <a:ext uri="{FF2B5EF4-FFF2-40B4-BE49-F238E27FC236}">
                  <a16:creationId xmlns:a16="http://schemas.microsoft.com/office/drawing/2014/main" id="{8B107032-3AEC-446E-BEDF-C336909B851E}"/>
                </a:ext>
              </a:extLst>
            </p:cNvPr>
            <p:cNvSpPr txBox="1"/>
            <p:nvPr/>
          </p:nvSpPr>
          <p:spPr bwMode="auto">
            <a:xfrm>
              <a:off x="3313060" y="3916772"/>
              <a:ext cx="1894734"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nchor="b" anchorCtr="0">
              <a:spAutoFit/>
            </a:bodyPr>
            <a:lstStyle/>
            <a:p>
              <a:pPr algn="ctr">
                <a:lnSpc>
                  <a:spcPct val="100000"/>
                </a:lnSpc>
                <a:spcBef>
                  <a:spcPts val="0"/>
                </a:spcBef>
                <a:spcAft>
                  <a:spcPct val="0"/>
                </a:spcAft>
                <a:buClrTx/>
                <a:buFontTx/>
                <a:buNone/>
              </a:pPr>
              <a:r>
                <a:rPr lang="en-US" sz="1200" dirty="0">
                  <a:solidFill>
                    <a:schemeClr val="bg1"/>
                  </a:solidFill>
                  <a:latin typeface="Calibri" panose="020F0502020204030204" pitchFamily="34" charset="0"/>
                  <a:cs typeface="Calibri" panose="020F0502020204030204" pitchFamily="34" charset="0"/>
                </a:rPr>
                <a:t>Median OS, Mo (95% CI)</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17.4 (14.2-19.9)</a:t>
              </a:r>
            </a:p>
            <a:p>
              <a:pPr algn="ctr">
                <a:spcBef>
                  <a:spcPts val="0"/>
                </a:spcBef>
              </a:pPr>
              <a:r>
                <a:rPr lang="en-US" sz="1200" b="0" dirty="0">
                  <a:solidFill>
                    <a:schemeClr val="bg1"/>
                  </a:solidFill>
                  <a:latin typeface="Calibri" panose="020F0502020204030204" pitchFamily="34" charset="0"/>
                  <a:cs typeface="Calibri" panose="020F0502020204030204" pitchFamily="34" charset="0"/>
                </a:rPr>
                <a:t>12.0 (10.8-13.3)</a:t>
              </a:r>
            </a:p>
          </p:txBody>
        </p:sp>
        <p:grpSp>
          <p:nvGrpSpPr>
            <p:cNvPr id="866" name="Group 865">
              <a:extLst>
                <a:ext uri="{FF2B5EF4-FFF2-40B4-BE49-F238E27FC236}">
                  <a16:creationId xmlns:a16="http://schemas.microsoft.com/office/drawing/2014/main" id="{817F2EAE-5E0E-4F1E-A220-EAA2D67DF114}"/>
                </a:ext>
              </a:extLst>
            </p:cNvPr>
            <p:cNvGrpSpPr/>
            <p:nvPr/>
          </p:nvGrpSpPr>
          <p:grpSpPr>
            <a:xfrm>
              <a:off x="2403749" y="4096683"/>
              <a:ext cx="1232283" cy="377579"/>
              <a:chOff x="2735165" y="2303954"/>
              <a:chExt cx="1288133" cy="461665"/>
            </a:xfrm>
          </p:grpSpPr>
          <p:sp>
            <p:nvSpPr>
              <p:cNvPr id="1018" name="TextBox 1017">
                <a:extLst>
                  <a:ext uri="{FF2B5EF4-FFF2-40B4-BE49-F238E27FC236}">
                    <a16:creationId xmlns:a16="http://schemas.microsoft.com/office/drawing/2014/main" id="{CB733367-3C26-4C56-8420-9F398A8984E3}"/>
                  </a:ext>
                </a:extLst>
              </p:cNvPr>
              <p:cNvSpPr txBox="1"/>
              <p:nvPr/>
            </p:nvSpPr>
            <p:spPr bwMode="auto">
              <a:xfrm>
                <a:off x="2911266" y="2303954"/>
                <a:ext cx="1112032"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LEN + pembro</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TPC</a:t>
                </a:r>
              </a:p>
            </p:txBody>
          </p:sp>
          <p:cxnSp>
            <p:nvCxnSpPr>
              <p:cNvPr id="1019" name="Straight Connector 1018">
                <a:extLst>
                  <a:ext uri="{FF2B5EF4-FFF2-40B4-BE49-F238E27FC236}">
                    <a16:creationId xmlns:a16="http://schemas.microsoft.com/office/drawing/2014/main" id="{5875E7FB-4824-40DD-A5E6-C7ACF6D8A980}"/>
                  </a:ext>
                </a:extLst>
              </p:cNvPr>
              <p:cNvCxnSpPr/>
              <p:nvPr/>
            </p:nvCxnSpPr>
            <p:spPr bwMode="auto">
              <a:xfrm>
                <a:off x="2735165" y="2456529"/>
                <a:ext cx="209353" cy="0"/>
              </a:xfrm>
              <a:prstGeom prst="line">
                <a:avLst/>
              </a:prstGeom>
              <a:noFill/>
              <a:ln w="28575" cap="flat" cmpd="sng" algn="ctr">
                <a:solidFill>
                  <a:schemeClr val="accent1"/>
                </a:solidFill>
                <a:prstDash val="solid"/>
                <a:round/>
                <a:headEnd type="none" w="med" len="med"/>
                <a:tailEnd type="none" w="med" len="med"/>
              </a:ln>
              <a:effectLst/>
            </p:spPr>
          </p:cxnSp>
          <p:cxnSp>
            <p:nvCxnSpPr>
              <p:cNvPr id="1020" name="Straight Connector 1019">
                <a:extLst>
                  <a:ext uri="{FF2B5EF4-FFF2-40B4-BE49-F238E27FC236}">
                    <a16:creationId xmlns:a16="http://schemas.microsoft.com/office/drawing/2014/main" id="{F5C88298-A931-4444-828C-F3842FF31652}"/>
                  </a:ext>
                </a:extLst>
              </p:cNvPr>
              <p:cNvCxnSpPr/>
              <p:nvPr/>
            </p:nvCxnSpPr>
            <p:spPr bwMode="auto">
              <a:xfrm>
                <a:off x="2735165" y="2667118"/>
                <a:ext cx="209353"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867" name="Group 866">
              <a:extLst>
                <a:ext uri="{FF2B5EF4-FFF2-40B4-BE49-F238E27FC236}">
                  <a16:creationId xmlns:a16="http://schemas.microsoft.com/office/drawing/2014/main" id="{5ABCCEE6-61B3-4539-A54D-D0E20888A384}"/>
                </a:ext>
              </a:extLst>
            </p:cNvPr>
            <p:cNvGrpSpPr/>
            <p:nvPr/>
          </p:nvGrpSpPr>
          <p:grpSpPr>
            <a:xfrm>
              <a:off x="2209334" y="1243521"/>
              <a:ext cx="2904626" cy="646331"/>
              <a:chOff x="2509530" y="1838106"/>
              <a:chExt cx="3036274" cy="826082"/>
            </a:xfrm>
          </p:grpSpPr>
          <p:sp>
            <p:nvSpPr>
              <p:cNvPr id="1013" name="TextBox 1012">
                <a:extLst>
                  <a:ext uri="{FF2B5EF4-FFF2-40B4-BE49-F238E27FC236}">
                    <a16:creationId xmlns:a16="http://schemas.microsoft.com/office/drawing/2014/main" id="{FB7A93D1-924F-400F-A18B-E2FFED77D900}"/>
                  </a:ext>
                </a:extLst>
              </p:cNvPr>
              <p:cNvSpPr txBox="1"/>
              <p:nvPr/>
            </p:nvSpPr>
            <p:spPr bwMode="auto">
              <a:xfrm>
                <a:off x="3652550" y="1838106"/>
                <a:ext cx="1893254" cy="8260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nchor="b" anchorCtr="0">
                <a:spAutoFit/>
              </a:bodyPr>
              <a:lstStyle/>
              <a:p>
                <a:pPr algn="ctr">
                  <a:lnSpc>
                    <a:spcPct val="100000"/>
                  </a:lnSpc>
                  <a:spcBef>
                    <a:spcPts val="0"/>
                  </a:spcBef>
                  <a:spcAft>
                    <a:spcPct val="0"/>
                  </a:spcAft>
                  <a:buClrTx/>
                  <a:buFontTx/>
                  <a:buNone/>
                </a:pPr>
                <a:r>
                  <a:rPr lang="en-US" sz="1200" dirty="0">
                    <a:solidFill>
                      <a:schemeClr val="bg1"/>
                    </a:solidFill>
                    <a:latin typeface="Calibri" panose="020F0502020204030204" pitchFamily="34" charset="0"/>
                    <a:cs typeface="Calibri" panose="020F0502020204030204" pitchFamily="34" charset="0"/>
                  </a:rPr>
                  <a:t>Median PFS, Mo (95% CI)</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6.6 (5.6-7.4)</a:t>
                </a:r>
              </a:p>
              <a:p>
                <a:pPr algn="ctr">
                  <a:spcBef>
                    <a:spcPts val="0"/>
                  </a:spcBef>
                </a:pPr>
                <a:r>
                  <a:rPr lang="en-US" sz="1200" b="0" dirty="0">
                    <a:solidFill>
                      <a:schemeClr val="bg1"/>
                    </a:solidFill>
                    <a:latin typeface="Calibri" panose="020F0502020204030204" pitchFamily="34" charset="0"/>
                    <a:cs typeface="Calibri" panose="020F0502020204030204" pitchFamily="34" charset="0"/>
                  </a:rPr>
                  <a:t>3.8 (3.6-5.0)</a:t>
                </a:r>
              </a:p>
            </p:txBody>
          </p:sp>
          <p:grpSp>
            <p:nvGrpSpPr>
              <p:cNvPr id="1014" name="Group 1013">
                <a:extLst>
                  <a:ext uri="{FF2B5EF4-FFF2-40B4-BE49-F238E27FC236}">
                    <a16:creationId xmlns:a16="http://schemas.microsoft.com/office/drawing/2014/main" id="{6FC90B54-EB79-447E-9B0B-3C2BB15856AB}"/>
                  </a:ext>
                </a:extLst>
              </p:cNvPr>
              <p:cNvGrpSpPr/>
              <p:nvPr/>
            </p:nvGrpSpPr>
            <p:grpSpPr>
              <a:xfrm>
                <a:off x="2509530" y="2113054"/>
                <a:ext cx="1288134" cy="482588"/>
                <a:chOff x="2735165" y="2303954"/>
                <a:chExt cx="1288134" cy="482588"/>
              </a:xfrm>
            </p:grpSpPr>
            <p:sp>
              <p:nvSpPr>
                <p:cNvPr id="1015" name="TextBox 1014">
                  <a:extLst>
                    <a:ext uri="{FF2B5EF4-FFF2-40B4-BE49-F238E27FC236}">
                      <a16:creationId xmlns:a16="http://schemas.microsoft.com/office/drawing/2014/main" id="{8352E4C0-61A7-4194-8DBD-0FD22CFF45C2}"/>
                    </a:ext>
                  </a:extLst>
                </p:cNvPr>
                <p:cNvSpPr txBox="1"/>
                <p:nvPr/>
              </p:nvSpPr>
              <p:spPr bwMode="auto">
                <a:xfrm>
                  <a:off x="2911266" y="2303954"/>
                  <a:ext cx="1112033" cy="4825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LEN + pembro</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TPC</a:t>
                  </a:r>
                </a:p>
              </p:txBody>
            </p:sp>
            <p:cxnSp>
              <p:nvCxnSpPr>
                <p:cNvPr id="1016" name="Straight Connector 1015">
                  <a:extLst>
                    <a:ext uri="{FF2B5EF4-FFF2-40B4-BE49-F238E27FC236}">
                      <a16:creationId xmlns:a16="http://schemas.microsoft.com/office/drawing/2014/main" id="{5148C57E-95FF-4C10-A52F-8CC56F9E1AD9}"/>
                    </a:ext>
                  </a:extLst>
                </p:cNvPr>
                <p:cNvCxnSpPr/>
                <p:nvPr/>
              </p:nvCxnSpPr>
              <p:spPr bwMode="auto">
                <a:xfrm>
                  <a:off x="2735165" y="2456529"/>
                  <a:ext cx="209353" cy="0"/>
                </a:xfrm>
                <a:prstGeom prst="line">
                  <a:avLst/>
                </a:prstGeom>
                <a:noFill/>
                <a:ln w="28575" cap="flat" cmpd="sng" algn="ctr">
                  <a:solidFill>
                    <a:schemeClr val="accent1"/>
                  </a:solidFill>
                  <a:prstDash val="solid"/>
                  <a:round/>
                  <a:headEnd type="none" w="med" len="med"/>
                  <a:tailEnd type="none" w="med" len="med"/>
                </a:ln>
                <a:effectLst/>
              </p:spPr>
            </p:cxnSp>
            <p:cxnSp>
              <p:nvCxnSpPr>
                <p:cNvPr id="1017" name="Straight Connector 1016">
                  <a:extLst>
                    <a:ext uri="{FF2B5EF4-FFF2-40B4-BE49-F238E27FC236}">
                      <a16:creationId xmlns:a16="http://schemas.microsoft.com/office/drawing/2014/main" id="{8E8B4918-2E58-47B5-92E6-7CDD38048F03}"/>
                    </a:ext>
                  </a:extLst>
                </p:cNvPr>
                <p:cNvCxnSpPr/>
                <p:nvPr/>
              </p:nvCxnSpPr>
              <p:spPr bwMode="auto">
                <a:xfrm>
                  <a:off x="2735165" y="2667118"/>
                  <a:ext cx="209353" cy="0"/>
                </a:xfrm>
                <a:prstGeom prst="line">
                  <a:avLst/>
                </a:prstGeom>
                <a:noFill/>
                <a:ln w="28575" cap="flat" cmpd="sng" algn="ctr">
                  <a:solidFill>
                    <a:schemeClr val="accent3"/>
                  </a:solidFill>
                  <a:prstDash val="solid"/>
                  <a:round/>
                  <a:headEnd type="none" w="med" len="med"/>
                  <a:tailEnd type="none" w="med" len="med"/>
                </a:ln>
                <a:effectLst/>
              </p:spPr>
            </p:cxnSp>
          </p:grpSp>
        </p:grpSp>
        <p:sp>
          <p:nvSpPr>
            <p:cNvPr id="868" name="Freeform: Shape 867">
              <a:extLst>
                <a:ext uri="{FF2B5EF4-FFF2-40B4-BE49-F238E27FC236}">
                  <a16:creationId xmlns:a16="http://schemas.microsoft.com/office/drawing/2014/main" id="{20C00BA9-211B-4144-80D0-E49ECBA17A19}"/>
                </a:ext>
              </a:extLst>
            </p:cNvPr>
            <p:cNvSpPr/>
            <p:nvPr/>
          </p:nvSpPr>
          <p:spPr bwMode="auto">
            <a:xfrm>
              <a:off x="1331727" y="1547843"/>
              <a:ext cx="3208472" cy="1405308"/>
            </a:xfrm>
            <a:custGeom>
              <a:avLst/>
              <a:gdLst>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44583 w 3353889"/>
                <a:gd name="connsiteY32" fmla="*/ 1129938 h 1796143"/>
                <a:gd name="connsiteX33" fmla="*/ 734786 w 3353889"/>
                <a:gd name="connsiteY33" fmla="*/ 1129938 h 1796143"/>
                <a:gd name="connsiteX34" fmla="*/ 734786 w 3353889"/>
                <a:gd name="connsiteY34" fmla="*/ 1162595 h 1796143"/>
                <a:gd name="connsiteX35" fmla="*/ 757646 w 3353889"/>
                <a:gd name="connsiteY35" fmla="*/ 1162595 h 1796143"/>
                <a:gd name="connsiteX36" fmla="*/ 757646 w 3353889"/>
                <a:gd name="connsiteY36" fmla="*/ 1191986 h 1796143"/>
                <a:gd name="connsiteX37" fmla="*/ 757646 w 3353889"/>
                <a:gd name="connsiteY37" fmla="*/ 1195252 h 1796143"/>
                <a:gd name="connsiteX38" fmla="*/ 809897 w 3353889"/>
                <a:gd name="connsiteY38" fmla="*/ 1195252 h 1796143"/>
                <a:gd name="connsiteX39" fmla="*/ 809897 w 3353889"/>
                <a:gd name="connsiteY39" fmla="*/ 1221378 h 1796143"/>
                <a:gd name="connsiteX40" fmla="*/ 832757 w 3353889"/>
                <a:gd name="connsiteY40" fmla="*/ 1221378 h 1796143"/>
                <a:gd name="connsiteX41" fmla="*/ 832757 w 3353889"/>
                <a:gd name="connsiteY41" fmla="*/ 1273629 h 1796143"/>
                <a:gd name="connsiteX42" fmla="*/ 871946 w 3353889"/>
                <a:gd name="connsiteY42" fmla="*/ 1280160 h 1796143"/>
                <a:gd name="connsiteX43" fmla="*/ 930729 w 3353889"/>
                <a:gd name="connsiteY43" fmla="*/ 1280160 h 1796143"/>
                <a:gd name="connsiteX44" fmla="*/ 930729 w 3353889"/>
                <a:gd name="connsiteY44" fmla="*/ 1319349 h 1796143"/>
                <a:gd name="connsiteX45" fmla="*/ 963386 w 3353889"/>
                <a:gd name="connsiteY45" fmla="*/ 1319349 h 1796143"/>
                <a:gd name="connsiteX46" fmla="*/ 963386 w 3353889"/>
                <a:gd name="connsiteY46" fmla="*/ 1368335 h 1796143"/>
                <a:gd name="connsiteX47" fmla="*/ 963386 w 3353889"/>
                <a:gd name="connsiteY47" fmla="*/ 1368335 h 1796143"/>
                <a:gd name="connsiteX48" fmla="*/ 963386 w 3353889"/>
                <a:gd name="connsiteY48" fmla="*/ 1427118 h 1796143"/>
                <a:gd name="connsiteX49" fmla="*/ 1045029 w 3353889"/>
                <a:gd name="connsiteY49" fmla="*/ 1427118 h 1796143"/>
                <a:gd name="connsiteX50" fmla="*/ 1045029 w 3353889"/>
                <a:gd name="connsiteY50" fmla="*/ 1459775 h 1796143"/>
                <a:gd name="connsiteX51" fmla="*/ 1103812 w 3353889"/>
                <a:gd name="connsiteY51" fmla="*/ 1459775 h 1796143"/>
                <a:gd name="connsiteX52" fmla="*/ 1103812 w 3353889"/>
                <a:gd name="connsiteY52" fmla="*/ 1492432 h 1796143"/>
                <a:gd name="connsiteX53" fmla="*/ 1191986 w 3353889"/>
                <a:gd name="connsiteY53" fmla="*/ 1492432 h 1796143"/>
                <a:gd name="connsiteX54" fmla="*/ 1191986 w 3353889"/>
                <a:gd name="connsiteY54" fmla="*/ 1541418 h 1796143"/>
                <a:gd name="connsiteX55" fmla="*/ 1227909 w 3353889"/>
                <a:gd name="connsiteY55" fmla="*/ 1541418 h 1796143"/>
                <a:gd name="connsiteX56" fmla="*/ 1227909 w 3353889"/>
                <a:gd name="connsiteY56" fmla="*/ 1590403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75312 h 1796143"/>
                <a:gd name="connsiteX63" fmla="*/ 1943100 w 3353889"/>
                <a:gd name="connsiteY63" fmla="*/ 1675312 h 1796143"/>
                <a:gd name="connsiteX64" fmla="*/ 1943100 w 3353889"/>
                <a:gd name="connsiteY64" fmla="*/ 1675312 h 1796143"/>
                <a:gd name="connsiteX65" fmla="*/ 1943100 w 3353889"/>
                <a:gd name="connsiteY65" fmla="*/ 1691640 h 1796143"/>
                <a:gd name="connsiteX66" fmla="*/ 2139043 w 3353889"/>
                <a:gd name="connsiteY66" fmla="*/ 1691640 h 1796143"/>
                <a:gd name="connsiteX67" fmla="*/ 2139043 w 3353889"/>
                <a:gd name="connsiteY67" fmla="*/ 1711235 h 1796143"/>
                <a:gd name="connsiteX68" fmla="*/ 2259874 w 3353889"/>
                <a:gd name="connsiteY68" fmla="*/ 1711235 h 1796143"/>
                <a:gd name="connsiteX69" fmla="*/ 2259874 w 3353889"/>
                <a:gd name="connsiteY69" fmla="*/ 1734095 h 1796143"/>
                <a:gd name="connsiteX70" fmla="*/ 2419894 w 3353889"/>
                <a:gd name="connsiteY70" fmla="*/ 1734095 h 1796143"/>
                <a:gd name="connsiteX71" fmla="*/ 2419894 w 3353889"/>
                <a:gd name="connsiteY71" fmla="*/ 1796143 h 1796143"/>
                <a:gd name="connsiteX72" fmla="*/ 3353889 w 3353889"/>
                <a:gd name="connsiteY72"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368335 h 1796143"/>
                <a:gd name="connsiteX47" fmla="*/ 963386 w 3353889"/>
                <a:gd name="connsiteY47" fmla="*/ 1427118 h 1796143"/>
                <a:gd name="connsiteX48" fmla="*/ 1045029 w 3353889"/>
                <a:gd name="connsiteY48" fmla="*/ 1427118 h 1796143"/>
                <a:gd name="connsiteX49" fmla="*/ 1045029 w 3353889"/>
                <a:gd name="connsiteY49" fmla="*/ 1459775 h 1796143"/>
                <a:gd name="connsiteX50" fmla="*/ 1103812 w 3353889"/>
                <a:gd name="connsiteY50" fmla="*/ 1459775 h 1796143"/>
                <a:gd name="connsiteX51" fmla="*/ 1103812 w 3353889"/>
                <a:gd name="connsiteY51" fmla="*/ 1492432 h 1796143"/>
                <a:gd name="connsiteX52" fmla="*/ 1191986 w 3353889"/>
                <a:gd name="connsiteY52" fmla="*/ 1492432 h 1796143"/>
                <a:gd name="connsiteX53" fmla="*/ 1191986 w 3353889"/>
                <a:gd name="connsiteY53" fmla="*/ 1541418 h 1796143"/>
                <a:gd name="connsiteX54" fmla="*/ 1227909 w 3353889"/>
                <a:gd name="connsiteY54" fmla="*/ 1541418 h 1796143"/>
                <a:gd name="connsiteX55" fmla="*/ 1227909 w 3353889"/>
                <a:gd name="connsiteY55" fmla="*/ 1590403 h 1796143"/>
                <a:gd name="connsiteX56" fmla="*/ 1472837 w 3353889"/>
                <a:gd name="connsiteY56" fmla="*/ 1590403 h 1796143"/>
                <a:gd name="connsiteX57" fmla="*/ 1472837 w 3353889"/>
                <a:gd name="connsiteY57" fmla="*/ 1623060 h 1796143"/>
                <a:gd name="connsiteX58" fmla="*/ 1561012 w 3353889"/>
                <a:gd name="connsiteY58" fmla="*/ 1623060 h 1796143"/>
                <a:gd name="connsiteX59" fmla="*/ 1561012 w 3353889"/>
                <a:gd name="connsiteY59" fmla="*/ 1642655 h 1796143"/>
                <a:gd name="connsiteX60" fmla="*/ 1727563 w 3353889"/>
                <a:gd name="connsiteY60" fmla="*/ 1642655 h 1796143"/>
                <a:gd name="connsiteX61" fmla="*/ 1727563 w 3353889"/>
                <a:gd name="connsiteY61" fmla="*/ 1675312 h 1796143"/>
                <a:gd name="connsiteX62" fmla="*/ 1943100 w 3353889"/>
                <a:gd name="connsiteY62" fmla="*/ 1675312 h 1796143"/>
                <a:gd name="connsiteX63" fmla="*/ 1943100 w 3353889"/>
                <a:gd name="connsiteY63" fmla="*/ 167531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34095 h 1796143"/>
                <a:gd name="connsiteX69" fmla="*/ 2419894 w 3353889"/>
                <a:gd name="connsiteY69" fmla="*/ 1734095 h 1796143"/>
                <a:gd name="connsiteX70" fmla="*/ 2419894 w 3353889"/>
                <a:gd name="connsiteY70" fmla="*/ 1796143 h 1796143"/>
                <a:gd name="connsiteX71" fmla="*/ 3353889 w 3353889"/>
                <a:gd name="connsiteY71" fmla="*/ 1796143 h 1796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353889" h="1796143">
                  <a:moveTo>
                    <a:pt x="0" y="0"/>
                  </a:moveTo>
                  <a:lnTo>
                    <a:pt x="71846" y="0"/>
                  </a:lnTo>
                  <a:lnTo>
                    <a:pt x="71846" y="29392"/>
                  </a:lnTo>
                  <a:lnTo>
                    <a:pt x="114300" y="29392"/>
                  </a:lnTo>
                  <a:lnTo>
                    <a:pt x="114300" y="62049"/>
                  </a:lnTo>
                  <a:lnTo>
                    <a:pt x="160020" y="62049"/>
                  </a:lnTo>
                  <a:lnTo>
                    <a:pt x="160020" y="91440"/>
                  </a:lnTo>
                  <a:lnTo>
                    <a:pt x="199209" y="91440"/>
                  </a:lnTo>
                  <a:lnTo>
                    <a:pt x="199209" y="179615"/>
                  </a:lnTo>
                  <a:lnTo>
                    <a:pt x="235132" y="179615"/>
                  </a:lnTo>
                  <a:lnTo>
                    <a:pt x="235132" y="382089"/>
                  </a:lnTo>
                  <a:lnTo>
                    <a:pt x="248194" y="382089"/>
                  </a:lnTo>
                  <a:lnTo>
                    <a:pt x="248194" y="581298"/>
                  </a:lnTo>
                  <a:lnTo>
                    <a:pt x="274320" y="581298"/>
                  </a:lnTo>
                  <a:lnTo>
                    <a:pt x="274320" y="669472"/>
                  </a:lnTo>
                  <a:lnTo>
                    <a:pt x="342900" y="669472"/>
                  </a:lnTo>
                  <a:lnTo>
                    <a:pt x="342900" y="698863"/>
                  </a:lnTo>
                  <a:lnTo>
                    <a:pt x="404949" y="698863"/>
                  </a:lnTo>
                  <a:lnTo>
                    <a:pt x="404949" y="724989"/>
                  </a:lnTo>
                  <a:lnTo>
                    <a:pt x="450669" y="724989"/>
                  </a:lnTo>
                  <a:lnTo>
                    <a:pt x="450669" y="780506"/>
                  </a:lnTo>
                  <a:lnTo>
                    <a:pt x="450669" y="780506"/>
                  </a:lnTo>
                  <a:lnTo>
                    <a:pt x="480060" y="780506"/>
                  </a:lnTo>
                  <a:lnTo>
                    <a:pt x="480060" y="943792"/>
                  </a:lnTo>
                  <a:lnTo>
                    <a:pt x="512717" y="943792"/>
                  </a:lnTo>
                  <a:lnTo>
                    <a:pt x="512717" y="1009106"/>
                  </a:lnTo>
                  <a:lnTo>
                    <a:pt x="597626" y="1009106"/>
                  </a:lnTo>
                  <a:lnTo>
                    <a:pt x="597626" y="1022169"/>
                  </a:lnTo>
                  <a:lnTo>
                    <a:pt x="649877" y="1022169"/>
                  </a:lnTo>
                  <a:lnTo>
                    <a:pt x="649877" y="1061358"/>
                  </a:lnTo>
                  <a:lnTo>
                    <a:pt x="695597" y="1061358"/>
                  </a:lnTo>
                  <a:lnTo>
                    <a:pt x="695597" y="1123406"/>
                  </a:lnTo>
                  <a:cubicBezTo>
                    <a:pt x="702128" y="1134836"/>
                    <a:pt x="728255" y="1123407"/>
                    <a:pt x="734786" y="1129938"/>
                  </a:cubicBezTo>
                  <a:lnTo>
                    <a:pt x="734786" y="1162595"/>
                  </a:lnTo>
                  <a:lnTo>
                    <a:pt x="757646" y="1162595"/>
                  </a:lnTo>
                  <a:lnTo>
                    <a:pt x="757646" y="1191986"/>
                  </a:lnTo>
                  <a:lnTo>
                    <a:pt x="757646" y="1195252"/>
                  </a:lnTo>
                  <a:lnTo>
                    <a:pt x="809897" y="1195252"/>
                  </a:lnTo>
                  <a:lnTo>
                    <a:pt x="809897" y="1221378"/>
                  </a:lnTo>
                  <a:lnTo>
                    <a:pt x="832757" y="1221378"/>
                  </a:lnTo>
                  <a:lnTo>
                    <a:pt x="832757" y="1273629"/>
                  </a:lnTo>
                  <a:lnTo>
                    <a:pt x="871946" y="1280160"/>
                  </a:lnTo>
                  <a:lnTo>
                    <a:pt x="930729" y="1280160"/>
                  </a:lnTo>
                  <a:lnTo>
                    <a:pt x="930729" y="1319349"/>
                  </a:lnTo>
                  <a:lnTo>
                    <a:pt x="963386" y="1319349"/>
                  </a:lnTo>
                  <a:lnTo>
                    <a:pt x="963386" y="1368335"/>
                  </a:lnTo>
                  <a:lnTo>
                    <a:pt x="963386" y="1368335"/>
                  </a:lnTo>
                  <a:lnTo>
                    <a:pt x="963386" y="1427118"/>
                  </a:lnTo>
                  <a:lnTo>
                    <a:pt x="1045029" y="1427118"/>
                  </a:lnTo>
                  <a:lnTo>
                    <a:pt x="1045029" y="1459775"/>
                  </a:lnTo>
                  <a:lnTo>
                    <a:pt x="1103812" y="1459775"/>
                  </a:lnTo>
                  <a:lnTo>
                    <a:pt x="1103812" y="1492432"/>
                  </a:lnTo>
                  <a:lnTo>
                    <a:pt x="1191986" y="1492432"/>
                  </a:lnTo>
                  <a:lnTo>
                    <a:pt x="1191986" y="1541418"/>
                  </a:lnTo>
                  <a:lnTo>
                    <a:pt x="1227909" y="1541418"/>
                  </a:lnTo>
                  <a:lnTo>
                    <a:pt x="1227909" y="1590403"/>
                  </a:lnTo>
                  <a:lnTo>
                    <a:pt x="1472837" y="1590403"/>
                  </a:lnTo>
                  <a:lnTo>
                    <a:pt x="1472837" y="1623060"/>
                  </a:lnTo>
                  <a:lnTo>
                    <a:pt x="1561012" y="1623060"/>
                  </a:lnTo>
                  <a:lnTo>
                    <a:pt x="1561012" y="1642655"/>
                  </a:lnTo>
                  <a:lnTo>
                    <a:pt x="1727563" y="1642655"/>
                  </a:lnTo>
                  <a:lnTo>
                    <a:pt x="1727563" y="1675312"/>
                  </a:lnTo>
                  <a:lnTo>
                    <a:pt x="1943100" y="1675312"/>
                  </a:lnTo>
                  <a:lnTo>
                    <a:pt x="1943100" y="1675312"/>
                  </a:lnTo>
                  <a:lnTo>
                    <a:pt x="1943100" y="1691640"/>
                  </a:lnTo>
                  <a:lnTo>
                    <a:pt x="2139043" y="1691640"/>
                  </a:lnTo>
                  <a:lnTo>
                    <a:pt x="2139043" y="1711235"/>
                  </a:lnTo>
                  <a:lnTo>
                    <a:pt x="2259874" y="1711235"/>
                  </a:lnTo>
                  <a:lnTo>
                    <a:pt x="2259874" y="1734095"/>
                  </a:lnTo>
                  <a:lnTo>
                    <a:pt x="2419894" y="1734095"/>
                  </a:lnTo>
                  <a:lnTo>
                    <a:pt x="2419894" y="1796143"/>
                  </a:lnTo>
                  <a:lnTo>
                    <a:pt x="3353889" y="1796143"/>
                  </a:lnTo>
                </a:path>
              </a:pathLst>
            </a:custGeom>
            <a:noFill/>
            <a:ln w="28575">
              <a:solidFill>
                <a:schemeClr val="accent3"/>
              </a:solidFill>
              <a:miter lim="800000"/>
              <a:headEnd/>
              <a:tailEnd/>
            </a:ln>
          </p:spPr>
          <p:txBody>
            <a:bodyPr rtlCol="0" anchor="ctr"/>
            <a:lstStyle/>
            <a:p>
              <a:pPr algn="ctr"/>
              <a:endParaRPr lang="en-US" sz="1200" dirty="0">
                <a:latin typeface="Calibri" panose="020F0502020204030204" pitchFamily="34" charset="0"/>
                <a:cs typeface="Calibri" panose="020F0502020204030204" pitchFamily="34" charset="0"/>
              </a:endParaRPr>
            </a:p>
          </p:txBody>
        </p:sp>
        <p:sp>
          <p:nvSpPr>
            <p:cNvPr id="869" name="Freeform: Shape 868">
              <a:extLst>
                <a:ext uri="{FF2B5EF4-FFF2-40B4-BE49-F238E27FC236}">
                  <a16:creationId xmlns:a16="http://schemas.microsoft.com/office/drawing/2014/main" id="{453014F2-5D37-400E-AA97-41E4D5AC5BAF}"/>
                </a:ext>
              </a:extLst>
            </p:cNvPr>
            <p:cNvSpPr/>
            <p:nvPr/>
          </p:nvSpPr>
          <p:spPr bwMode="auto">
            <a:xfrm>
              <a:off x="1344223" y="1535068"/>
              <a:ext cx="3174106" cy="1287773"/>
            </a:xfrm>
            <a:custGeom>
              <a:avLst/>
              <a:gdLst>
                <a:gd name="connsiteX0" fmla="*/ 0 w 3317966"/>
                <a:gd name="connsiteY0" fmla="*/ 0 h 1645920"/>
                <a:gd name="connsiteX1" fmla="*/ 0 w 3317966"/>
                <a:gd name="connsiteY1" fmla="*/ 32657 h 1645920"/>
                <a:gd name="connsiteX2" fmla="*/ 97971 w 3317966"/>
                <a:gd name="connsiteY2" fmla="*/ 32657 h 1645920"/>
                <a:gd name="connsiteX3" fmla="*/ 97971 w 3317966"/>
                <a:gd name="connsiteY3" fmla="*/ 68580 h 1645920"/>
                <a:gd name="connsiteX4" fmla="*/ 130629 w 3317966"/>
                <a:gd name="connsiteY4" fmla="*/ 68580 h 1645920"/>
                <a:gd name="connsiteX5" fmla="*/ 130629 w 3317966"/>
                <a:gd name="connsiteY5" fmla="*/ 91440 h 1645920"/>
                <a:gd name="connsiteX6" fmla="*/ 186146 w 3317966"/>
                <a:gd name="connsiteY6" fmla="*/ 91440 h 1645920"/>
                <a:gd name="connsiteX7" fmla="*/ 186146 w 3317966"/>
                <a:gd name="connsiteY7" fmla="*/ 143691 h 1645920"/>
                <a:gd name="connsiteX8" fmla="*/ 231866 w 3317966"/>
                <a:gd name="connsiteY8" fmla="*/ 143691 h 1645920"/>
                <a:gd name="connsiteX9" fmla="*/ 231866 w 3317966"/>
                <a:gd name="connsiteY9" fmla="*/ 306977 h 1645920"/>
                <a:gd name="connsiteX10" fmla="*/ 231866 w 3317966"/>
                <a:gd name="connsiteY10" fmla="*/ 306977 h 1645920"/>
                <a:gd name="connsiteX11" fmla="*/ 248194 w 3317966"/>
                <a:gd name="connsiteY11" fmla="*/ 306977 h 1645920"/>
                <a:gd name="connsiteX12" fmla="*/ 248194 w 3317966"/>
                <a:gd name="connsiteY12" fmla="*/ 378823 h 1645920"/>
                <a:gd name="connsiteX13" fmla="*/ 316774 w 3317966"/>
                <a:gd name="connsiteY13" fmla="*/ 378823 h 1645920"/>
                <a:gd name="connsiteX14" fmla="*/ 316774 w 3317966"/>
                <a:gd name="connsiteY14" fmla="*/ 395151 h 1645920"/>
                <a:gd name="connsiteX15" fmla="*/ 382089 w 3317966"/>
                <a:gd name="connsiteY15" fmla="*/ 395151 h 1645920"/>
                <a:gd name="connsiteX16" fmla="*/ 382089 w 3317966"/>
                <a:gd name="connsiteY16" fmla="*/ 411480 h 1645920"/>
                <a:gd name="connsiteX17" fmla="*/ 437606 w 3317966"/>
                <a:gd name="connsiteY17" fmla="*/ 411480 h 1645920"/>
                <a:gd name="connsiteX18" fmla="*/ 437606 w 3317966"/>
                <a:gd name="connsiteY18" fmla="*/ 463731 h 1645920"/>
                <a:gd name="connsiteX19" fmla="*/ 460466 w 3317966"/>
                <a:gd name="connsiteY19" fmla="*/ 463731 h 1645920"/>
                <a:gd name="connsiteX20" fmla="*/ 460466 w 3317966"/>
                <a:gd name="connsiteY20" fmla="*/ 587828 h 1645920"/>
                <a:gd name="connsiteX21" fmla="*/ 483326 w 3317966"/>
                <a:gd name="connsiteY21" fmla="*/ 587828 h 1645920"/>
                <a:gd name="connsiteX22" fmla="*/ 483326 w 3317966"/>
                <a:gd name="connsiteY22" fmla="*/ 662940 h 1645920"/>
                <a:gd name="connsiteX23" fmla="*/ 506186 w 3317966"/>
                <a:gd name="connsiteY23" fmla="*/ 662940 h 1645920"/>
                <a:gd name="connsiteX24" fmla="*/ 506186 w 3317966"/>
                <a:gd name="connsiteY24" fmla="*/ 679268 h 1645920"/>
                <a:gd name="connsiteX25" fmla="*/ 548640 w 3317966"/>
                <a:gd name="connsiteY25" fmla="*/ 679268 h 1645920"/>
                <a:gd name="connsiteX26" fmla="*/ 548640 w 3317966"/>
                <a:gd name="connsiteY26" fmla="*/ 695597 h 1645920"/>
                <a:gd name="connsiteX27" fmla="*/ 613954 w 3317966"/>
                <a:gd name="connsiteY27" fmla="*/ 695597 h 1645920"/>
                <a:gd name="connsiteX28" fmla="*/ 613954 w 3317966"/>
                <a:gd name="connsiteY28" fmla="*/ 718457 h 1645920"/>
                <a:gd name="connsiteX29" fmla="*/ 666206 w 3317966"/>
                <a:gd name="connsiteY29" fmla="*/ 718457 h 1645920"/>
                <a:gd name="connsiteX30" fmla="*/ 666206 w 3317966"/>
                <a:gd name="connsiteY30" fmla="*/ 751114 h 1645920"/>
                <a:gd name="connsiteX31" fmla="*/ 689066 w 3317966"/>
                <a:gd name="connsiteY31" fmla="*/ 751114 h 1645920"/>
                <a:gd name="connsiteX32" fmla="*/ 689066 w 3317966"/>
                <a:gd name="connsiteY32" fmla="*/ 803366 h 1645920"/>
                <a:gd name="connsiteX33" fmla="*/ 708660 w 3317966"/>
                <a:gd name="connsiteY33" fmla="*/ 803366 h 1645920"/>
                <a:gd name="connsiteX34" fmla="*/ 708660 w 3317966"/>
                <a:gd name="connsiteY34" fmla="*/ 894806 h 1645920"/>
                <a:gd name="connsiteX35" fmla="*/ 777240 w 3317966"/>
                <a:gd name="connsiteY35" fmla="*/ 894806 h 1645920"/>
                <a:gd name="connsiteX36" fmla="*/ 777240 w 3317966"/>
                <a:gd name="connsiteY36" fmla="*/ 933994 h 1645920"/>
                <a:gd name="connsiteX37" fmla="*/ 845820 w 3317966"/>
                <a:gd name="connsiteY37" fmla="*/ 933994 h 1645920"/>
                <a:gd name="connsiteX38" fmla="*/ 845820 w 3317966"/>
                <a:gd name="connsiteY38" fmla="*/ 963386 h 1645920"/>
                <a:gd name="connsiteX39" fmla="*/ 940526 w 3317966"/>
                <a:gd name="connsiteY39" fmla="*/ 963386 h 1645920"/>
                <a:gd name="connsiteX40" fmla="*/ 940526 w 3317966"/>
                <a:gd name="connsiteY40" fmla="*/ 1041763 h 1645920"/>
                <a:gd name="connsiteX41" fmla="*/ 960120 w 3317966"/>
                <a:gd name="connsiteY41" fmla="*/ 1041763 h 1645920"/>
                <a:gd name="connsiteX42" fmla="*/ 960120 w 3317966"/>
                <a:gd name="connsiteY42" fmla="*/ 1113608 h 1645920"/>
                <a:gd name="connsiteX43" fmla="*/ 1009106 w 3317966"/>
                <a:gd name="connsiteY43" fmla="*/ 1113608 h 1645920"/>
                <a:gd name="connsiteX44" fmla="*/ 1009106 w 3317966"/>
                <a:gd name="connsiteY44" fmla="*/ 1146266 h 1645920"/>
                <a:gd name="connsiteX45" fmla="*/ 1058091 w 3317966"/>
                <a:gd name="connsiteY45" fmla="*/ 1146266 h 1645920"/>
                <a:gd name="connsiteX46" fmla="*/ 1058091 w 3317966"/>
                <a:gd name="connsiteY46" fmla="*/ 1146266 h 1645920"/>
                <a:gd name="connsiteX47" fmla="*/ 1058091 w 3317966"/>
                <a:gd name="connsiteY47" fmla="*/ 1169126 h 1645920"/>
                <a:gd name="connsiteX48" fmla="*/ 1162594 w 3317966"/>
                <a:gd name="connsiteY48" fmla="*/ 1169126 h 1645920"/>
                <a:gd name="connsiteX49" fmla="*/ 1201783 w 3317966"/>
                <a:gd name="connsiteY49" fmla="*/ 1208315 h 1645920"/>
                <a:gd name="connsiteX50" fmla="*/ 1201783 w 3317966"/>
                <a:gd name="connsiteY50" fmla="*/ 1260566 h 1645920"/>
                <a:gd name="connsiteX51" fmla="*/ 1319349 w 3317966"/>
                <a:gd name="connsiteY51" fmla="*/ 1260566 h 1645920"/>
                <a:gd name="connsiteX52" fmla="*/ 1319349 w 3317966"/>
                <a:gd name="connsiteY52" fmla="*/ 1276894 h 1645920"/>
                <a:gd name="connsiteX53" fmla="*/ 1397726 w 3317966"/>
                <a:gd name="connsiteY53" fmla="*/ 1276894 h 1645920"/>
                <a:gd name="connsiteX54" fmla="*/ 1397726 w 3317966"/>
                <a:gd name="connsiteY54" fmla="*/ 1332411 h 1645920"/>
                <a:gd name="connsiteX55" fmla="*/ 1482634 w 3317966"/>
                <a:gd name="connsiteY55" fmla="*/ 1332411 h 1645920"/>
                <a:gd name="connsiteX56" fmla="*/ 1482634 w 3317966"/>
                <a:gd name="connsiteY56" fmla="*/ 1361803 h 1645920"/>
                <a:gd name="connsiteX57" fmla="*/ 1547949 w 3317966"/>
                <a:gd name="connsiteY57" fmla="*/ 1361803 h 1645920"/>
                <a:gd name="connsiteX58" fmla="*/ 1547949 w 3317966"/>
                <a:gd name="connsiteY58" fmla="*/ 1384663 h 1645920"/>
                <a:gd name="connsiteX59" fmla="*/ 1662249 w 3317966"/>
                <a:gd name="connsiteY59" fmla="*/ 1384663 h 1645920"/>
                <a:gd name="connsiteX60" fmla="*/ 1662249 w 3317966"/>
                <a:gd name="connsiteY60" fmla="*/ 1449977 h 1645920"/>
                <a:gd name="connsiteX61" fmla="*/ 1913709 w 3317966"/>
                <a:gd name="connsiteY61" fmla="*/ 1449977 h 1645920"/>
                <a:gd name="connsiteX62" fmla="*/ 1913709 w 3317966"/>
                <a:gd name="connsiteY62" fmla="*/ 1449977 h 1645920"/>
                <a:gd name="connsiteX63" fmla="*/ 1913709 w 3317966"/>
                <a:gd name="connsiteY63" fmla="*/ 1482634 h 1645920"/>
                <a:gd name="connsiteX64" fmla="*/ 2155371 w 3317966"/>
                <a:gd name="connsiteY64" fmla="*/ 1482634 h 1645920"/>
                <a:gd name="connsiteX65" fmla="*/ 2155371 w 3317966"/>
                <a:gd name="connsiteY65" fmla="*/ 1485900 h 1645920"/>
                <a:gd name="connsiteX66" fmla="*/ 2357846 w 3317966"/>
                <a:gd name="connsiteY66" fmla="*/ 1485900 h 1645920"/>
                <a:gd name="connsiteX67" fmla="*/ 2357846 w 3317966"/>
                <a:gd name="connsiteY67" fmla="*/ 1525088 h 1645920"/>
                <a:gd name="connsiteX68" fmla="*/ 2527663 w 3317966"/>
                <a:gd name="connsiteY68" fmla="*/ 1525088 h 1645920"/>
                <a:gd name="connsiteX69" fmla="*/ 2527663 w 3317966"/>
                <a:gd name="connsiteY69" fmla="*/ 1554480 h 1645920"/>
                <a:gd name="connsiteX70" fmla="*/ 2602774 w 3317966"/>
                <a:gd name="connsiteY70" fmla="*/ 1554480 h 1645920"/>
                <a:gd name="connsiteX71" fmla="*/ 2602774 w 3317966"/>
                <a:gd name="connsiteY71" fmla="*/ 1570808 h 1645920"/>
                <a:gd name="connsiteX72" fmla="*/ 3317966 w 3317966"/>
                <a:gd name="connsiteY72" fmla="*/ 1570808 h 1645920"/>
                <a:gd name="connsiteX73" fmla="*/ 3317966 w 3317966"/>
                <a:gd name="connsiteY73" fmla="*/ 1645920 h 164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3317966" h="1645920">
                  <a:moveTo>
                    <a:pt x="0" y="0"/>
                  </a:moveTo>
                  <a:lnTo>
                    <a:pt x="0" y="32657"/>
                  </a:lnTo>
                  <a:lnTo>
                    <a:pt x="97971" y="32657"/>
                  </a:lnTo>
                  <a:lnTo>
                    <a:pt x="97971" y="68580"/>
                  </a:lnTo>
                  <a:lnTo>
                    <a:pt x="130629" y="68580"/>
                  </a:lnTo>
                  <a:lnTo>
                    <a:pt x="130629" y="91440"/>
                  </a:lnTo>
                  <a:lnTo>
                    <a:pt x="186146" y="91440"/>
                  </a:lnTo>
                  <a:lnTo>
                    <a:pt x="186146" y="143691"/>
                  </a:lnTo>
                  <a:lnTo>
                    <a:pt x="231866" y="143691"/>
                  </a:lnTo>
                  <a:lnTo>
                    <a:pt x="231866" y="306977"/>
                  </a:lnTo>
                  <a:lnTo>
                    <a:pt x="231866" y="306977"/>
                  </a:lnTo>
                  <a:lnTo>
                    <a:pt x="248194" y="306977"/>
                  </a:lnTo>
                  <a:lnTo>
                    <a:pt x="248194" y="378823"/>
                  </a:lnTo>
                  <a:lnTo>
                    <a:pt x="316774" y="378823"/>
                  </a:lnTo>
                  <a:lnTo>
                    <a:pt x="316774" y="395151"/>
                  </a:lnTo>
                  <a:lnTo>
                    <a:pt x="382089" y="395151"/>
                  </a:lnTo>
                  <a:lnTo>
                    <a:pt x="382089" y="411480"/>
                  </a:lnTo>
                  <a:lnTo>
                    <a:pt x="437606" y="411480"/>
                  </a:lnTo>
                  <a:lnTo>
                    <a:pt x="437606" y="463731"/>
                  </a:lnTo>
                  <a:lnTo>
                    <a:pt x="460466" y="463731"/>
                  </a:lnTo>
                  <a:lnTo>
                    <a:pt x="460466" y="587828"/>
                  </a:lnTo>
                  <a:lnTo>
                    <a:pt x="483326" y="587828"/>
                  </a:lnTo>
                  <a:lnTo>
                    <a:pt x="483326" y="662940"/>
                  </a:lnTo>
                  <a:lnTo>
                    <a:pt x="506186" y="662940"/>
                  </a:lnTo>
                  <a:lnTo>
                    <a:pt x="506186" y="679268"/>
                  </a:lnTo>
                  <a:lnTo>
                    <a:pt x="548640" y="679268"/>
                  </a:lnTo>
                  <a:lnTo>
                    <a:pt x="548640" y="695597"/>
                  </a:lnTo>
                  <a:lnTo>
                    <a:pt x="613954" y="695597"/>
                  </a:lnTo>
                  <a:lnTo>
                    <a:pt x="613954" y="718457"/>
                  </a:lnTo>
                  <a:lnTo>
                    <a:pt x="666206" y="718457"/>
                  </a:lnTo>
                  <a:lnTo>
                    <a:pt x="666206" y="751114"/>
                  </a:lnTo>
                  <a:lnTo>
                    <a:pt x="689066" y="751114"/>
                  </a:lnTo>
                  <a:lnTo>
                    <a:pt x="689066" y="803366"/>
                  </a:lnTo>
                  <a:lnTo>
                    <a:pt x="708660" y="803366"/>
                  </a:lnTo>
                  <a:lnTo>
                    <a:pt x="708660" y="894806"/>
                  </a:lnTo>
                  <a:lnTo>
                    <a:pt x="777240" y="894806"/>
                  </a:lnTo>
                  <a:lnTo>
                    <a:pt x="777240" y="933994"/>
                  </a:lnTo>
                  <a:lnTo>
                    <a:pt x="845820" y="933994"/>
                  </a:lnTo>
                  <a:lnTo>
                    <a:pt x="845820" y="963386"/>
                  </a:lnTo>
                  <a:lnTo>
                    <a:pt x="940526" y="963386"/>
                  </a:lnTo>
                  <a:lnTo>
                    <a:pt x="940526" y="1041763"/>
                  </a:lnTo>
                  <a:lnTo>
                    <a:pt x="960120" y="1041763"/>
                  </a:lnTo>
                  <a:lnTo>
                    <a:pt x="960120" y="1113608"/>
                  </a:lnTo>
                  <a:lnTo>
                    <a:pt x="1009106" y="1113608"/>
                  </a:lnTo>
                  <a:lnTo>
                    <a:pt x="1009106" y="1146266"/>
                  </a:lnTo>
                  <a:lnTo>
                    <a:pt x="1058091" y="1146266"/>
                  </a:lnTo>
                  <a:lnTo>
                    <a:pt x="1058091" y="1146266"/>
                  </a:lnTo>
                  <a:lnTo>
                    <a:pt x="1058091" y="1169126"/>
                  </a:lnTo>
                  <a:lnTo>
                    <a:pt x="1162594" y="1169126"/>
                  </a:lnTo>
                  <a:lnTo>
                    <a:pt x="1201783" y="1208315"/>
                  </a:lnTo>
                  <a:lnTo>
                    <a:pt x="1201783" y="1260566"/>
                  </a:lnTo>
                  <a:lnTo>
                    <a:pt x="1319349" y="1260566"/>
                  </a:lnTo>
                  <a:lnTo>
                    <a:pt x="1319349" y="1276894"/>
                  </a:lnTo>
                  <a:lnTo>
                    <a:pt x="1397726" y="1276894"/>
                  </a:lnTo>
                  <a:lnTo>
                    <a:pt x="1397726" y="1332411"/>
                  </a:lnTo>
                  <a:lnTo>
                    <a:pt x="1482634" y="1332411"/>
                  </a:lnTo>
                  <a:lnTo>
                    <a:pt x="1482634" y="1361803"/>
                  </a:lnTo>
                  <a:lnTo>
                    <a:pt x="1547949" y="1361803"/>
                  </a:lnTo>
                  <a:lnTo>
                    <a:pt x="1547949" y="1384663"/>
                  </a:lnTo>
                  <a:lnTo>
                    <a:pt x="1662249" y="1384663"/>
                  </a:lnTo>
                  <a:lnTo>
                    <a:pt x="1662249" y="1449977"/>
                  </a:lnTo>
                  <a:lnTo>
                    <a:pt x="1913709" y="1449977"/>
                  </a:lnTo>
                  <a:lnTo>
                    <a:pt x="1913709" y="1449977"/>
                  </a:lnTo>
                  <a:lnTo>
                    <a:pt x="1913709" y="1482634"/>
                  </a:lnTo>
                  <a:lnTo>
                    <a:pt x="2155371" y="1482634"/>
                  </a:lnTo>
                  <a:lnTo>
                    <a:pt x="2155371" y="1485900"/>
                  </a:lnTo>
                  <a:lnTo>
                    <a:pt x="2357846" y="1485900"/>
                  </a:lnTo>
                  <a:lnTo>
                    <a:pt x="2357846" y="1525088"/>
                  </a:lnTo>
                  <a:lnTo>
                    <a:pt x="2527663" y="1525088"/>
                  </a:lnTo>
                  <a:lnTo>
                    <a:pt x="2527663" y="1554480"/>
                  </a:lnTo>
                  <a:lnTo>
                    <a:pt x="2602774" y="1554480"/>
                  </a:lnTo>
                  <a:lnTo>
                    <a:pt x="2602774" y="1570808"/>
                  </a:lnTo>
                  <a:lnTo>
                    <a:pt x="3317966" y="1570808"/>
                  </a:lnTo>
                  <a:lnTo>
                    <a:pt x="3317966" y="1645920"/>
                  </a:lnTo>
                </a:path>
              </a:pathLst>
            </a:custGeom>
            <a:noFill/>
            <a:ln w="28575">
              <a:solidFill>
                <a:schemeClr val="accent1"/>
              </a:solidFill>
              <a:miter lim="800000"/>
              <a:headEnd/>
              <a:tailEnd/>
            </a:ln>
          </p:spPr>
          <p:txBody>
            <a:bodyPr rtlCol="0" anchor="ctr"/>
            <a:lstStyle/>
            <a:p>
              <a:pPr algn="ctr"/>
              <a:endParaRPr lang="en-US" sz="1200" dirty="0">
                <a:latin typeface="Calibri" panose="020F0502020204030204" pitchFamily="34" charset="0"/>
                <a:cs typeface="Calibri" panose="020F0502020204030204" pitchFamily="34" charset="0"/>
              </a:endParaRPr>
            </a:p>
          </p:txBody>
        </p:sp>
        <p:sp>
          <p:nvSpPr>
            <p:cNvPr id="870" name="Rectangle 869">
              <a:extLst>
                <a:ext uri="{FF2B5EF4-FFF2-40B4-BE49-F238E27FC236}">
                  <a16:creationId xmlns:a16="http://schemas.microsoft.com/office/drawing/2014/main" id="{DA7481AE-FD36-49C9-AE77-1CADE955147D}"/>
                </a:ext>
              </a:extLst>
            </p:cNvPr>
            <p:cNvSpPr/>
            <p:nvPr/>
          </p:nvSpPr>
          <p:spPr bwMode="auto">
            <a:xfrm rot="16200000">
              <a:off x="-176209" y="2075540"/>
              <a:ext cx="1797356" cy="403233"/>
            </a:xfrm>
            <a:prstGeom prst="rect">
              <a:avLst/>
            </a:prstGeom>
            <a:noFill/>
            <a:ln w="0">
              <a:noFill/>
              <a:miter lim="800000"/>
              <a:headEnd/>
              <a:tailEnd/>
            </a:ln>
          </p:spPr>
          <p:txBody>
            <a:bodyPr rtlCol="0" anchor="b"/>
            <a:lstStyle/>
            <a:p>
              <a:pPr algn="ctr" eaLnBrk="1" hangingPunct="1">
                <a:spcBef>
                  <a:spcPct val="35000"/>
                </a:spcBef>
                <a:spcAft>
                  <a:spcPct val="25000"/>
                </a:spcAft>
                <a:buClr>
                  <a:schemeClr val="folHlink"/>
                </a:buClr>
                <a:buNone/>
              </a:pPr>
              <a:r>
                <a:rPr lang="en-US" sz="1200" dirty="0">
                  <a:solidFill>
                    <a:schemeClr val="bg1"/>
                  </a:solidFill>
                  <a:latin typeface="Calibri" panose="020F0502020204030204" pitchFamily="34" charset="0"/>
                  <a:cs typeface="Calibri" panose="020F0502020204030204" pitchFamily="34" charset="0"/>
                </a:rPr>
                <a:t>Probability of PFS (%)</a:t>
              </a:r>
            </a:p>
          </p:txBody>
        </p:sp>
        <p:sp>
          <p:nvSpPr>
            <p:cNvPr id="871" name="Freeform: Shape 870">
              <a:extLst>
                <a:ext uri="{FF2B5EF4-FFF2-40B4-BE49-F238E27FC236}">
                  <a16:creationId xmlns:a16="http://schemas.microsoft.com/office/drawing/2014/main" id="{B686A0C2-C256-43CF-B743-9AECAA42A7EE}"/>
                </a:ext>
              </a:extLst>
            </p:cNvPr>
            <p:cNvSpPr/>
            <p:nvPr/>
          </p:nvSpPr>
          <p:spPr bwMode="auto">
            <a:xfrm>
              <a:off x="1334615" y="1539479"/>
              <a:ext cx="3350683" cy="1460054"/>
            </a:xfrm>
            <a:custGeom>
              <a:avLst/>
              <a:gdLst>
                <a:gd name="connsiteX0" fmla="*/ 0 w 6632917"/>
                <a:gd name="connsiteY0" fmla="*/ 0 h 2834640"/>
                <a:gd name="connsiteX1" fmla="*/ 0 w 6632917"/>
                <a:gd name="connsiteY1" fmla="*/ 2834640 h 2834640"/>
                <a:gd name="connsiteX2" fmla="*/ 6632917 w 6632917"/>
                <a:gd name="connsiteY2" fmla="*/ 2834640 h 2834640"/>
              </a:gdLst>
              <a:ahLst/>
              <a:cxnLst>
                <a:cxn ang="0">
                  <a:pos x="connsiteX0" y="connsiteY0"/>
                </a:cxn>
                <a:cxn ang="0">
                  <a:pos x="connsiteX1" y="connsiteY1"/>
                </a:cxn>
                <a:cxn ang="0">
                  <a:pos x="connsiteX2" y="connsiteY2"/>
                </a:cxn>
              </a:cxnLst>
              <a:rect l="l" t="t" r="r" b="b"/>
              <a:pathLst>
                <a:path w="6632917" h="2834640">
                  <a:moveTo>
                    <a:pt x="0" y="0"/>
                  </a:moveTo>
                  <a:lnTo>
                    <a:pt x="0" y="2834640"/>
                  </a:lnTo>
                  <a:lnTo>
                    <a:pt x="6632917" y="2834640"/>
                  </a:lnTo>
                </a:path>
              </a:pathLst>
            </a:custGeom>
            <a:noFill/>
            <a:ln w="28575">
              <a:solidFill>
                <a:schemeClr val="bg1"/>
              </a:solidFill>
              <a:miter lim="800000"/>
              <a:headEnd/>
              <a:tailEnd/>
            </a:ln>
          </p:spPr>
          <p:txBody>
            <a:bodyPr rtlCol="0" anchor="ctr"/>
            <a:lstStyle/>
            <a:p>
              <a:pPr algn="ctr"/>
              <a:endParaRPr lang="en-US" sz="1200" dirty="0">
                <a:latin typeface="Calibri" panose="020F0502020204030204" pitchFamily="34" charset="0"/>
                <a:cs typeface="Calibri" panose="020F0502020204030204" pitchFamily="34" charset="0"/>
              </a:endParaRPr>
            </a:p>
          </p:txBody>
        </p:sp>
        <p:grpSp>
          <p:nvGrpSpPr>
            <p:cNvPr id="872" name="Group 871">
              <a:extLst>
                <a:ext uri="{FF2B5EF4-FFF2-40B4-BE49-F238E27FC236}">
                  <a16:creationId xmlns:a16="http://schemas.microsoft.com/office/drawing/2014/main" id="{71BC183F-A454-4754-B698-16C7832C0871}"/>
                </a:ext>
              </a:extLst>
            </p:cNvPr>
            <p:cNvGrpSpPr/>
            <p:nvPr/>
          </p:nvGrpSpPr>
          <p:grpSpPr>
            <a:xfrm>
              <a:off x="1272327" y="1539479"/>
              <a:ext cx="62288" cy="1460054"/>
              <a:chOff x="2658793" y="1927274"/>
              <a:chExt cx="112542" cy="2834640"/>
            </a:xfrm>
          </p:grpSpPr>
          <p:cxnSp>
            <p:nvCxnSpPr>
              <p:cNvPr id="1007" name="Straight Connector 1006">
                <a:extLst>
                  <a:ext uri="{FF2B5EF4-FFF2-40B4-BE49-F238E27FC236}">
                    <a16:creationId xmlns:a16="http://schemas.microsoft.com/office/drawing/2014/main" id="{5397458D-61AD-479B-A749-BDA9D9879A97}"/>
                  </a:ext>
                </a:extLst>
              </p:cNvPr>
              <p:cNvCxnSpPr>
                <a:cxnSpLocks/>
              </p:cNvCxnSpPr>
              <p:nvPr/>
            </p:nvCxnSpPr>
            <p:spPr bwMode="auto">
              <a:xfrm>
                <a:off x="2658793" y="1927274"/>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008" name="Straight Connector 1007">
                <a:extLst>
                  <a:ext uri="{FF2B5EF4-FFF2-40B4-BE49-F238E27FC236}">
                    <a16:creationId xmlns:a16="http://schemas.microsoft.com/office/drawing/2014/main" id="{4C4BE794-5836-4127-A92B-7B2AD2340949}"/>
                  </a:ext>
                </a:extLst>
              </p:cNvPr>
              <p:cNvCxnSpPr>
                <a:cxnSpLocks/>
              </p:cNvCxnSpPr>
              <p:nvPr/>
            </p:nvCxnSpPr>
            <p:spPr bwMode="auto">
              <a:xfrm>
                <a:off x="2658793" y="2494202"/>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009" name="Straight Connector 1008">
                <a:extLst>
                  <a:ext uri="{FF2B5EF4-FFF2-40B4-BE49-F238E27FC236}">
                    <a16:creationId xmlns:a16="http://schemas.microsoft.com/office/drawing/2014/main" id="{F7C43ECC-860F-4FAA-92BB-E3649889C660}"/>
                  </a:ext>
                </a:extLst>
              </p:cNvPr>
              <p:cNvCxnSpPr>
                <a:cxnSpLocks/>
              </p:cNvCxnSpPr>
              <p:nvPr/>
            </p:nvCxnSpPr>
            <p:spPr bwMode="auto">
              <a:xfrm>
                <a:off x="2658793" y="3061130"/>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010" name="Straight Connector 1009">
                <a:extLst>
                  <a:ext uri="{FF2B5EF4-FFF2-40B4-BE49-F238E27FC236}">
                    <a16:creationId xmlns:a16="http://schemas.microsoft.com/office/drawing/2014/main" id="{F001D1F5-97DF-4784-8FA6-CC6E645EA8FF}"/>
                  </a:ext>
                </a:extLst>
              </p:cNvPr>
              <p:cNvCxnSpPr>
                <a:cxnSpLocks/>
              </p:cNvCxnSpPr>
              <p:nvPr/>
            </p:nvCxnSpPr>
            <p:spPr bwMode="auto">
              <a:xfrm>
                <a:off x="2658793" y="3628058"/>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011" name="Straight Connector 1010">
                <a:extLst>
                  <a:ext uri="{FF2B5EF4-FFF2-40B4-BE49-F238E27FC236}">
                    <a16:creationId xmlns:a16="http://schemas.microsoft.com/office/drawing/2014/main" id="{79DD7D18-4885-4860-91FA-D3409F4D63A7}"/>
                  </a:ext>
                </a:extLst>
              </p:cNvPr>
              <p:cNvCxnSpPr>
                <a:cxnSpLocks/>
              </p:cNvCxnSpPr>
              <p:nvPr/>
            </p:nvCxnSpPr>
            <p:spPr bwMode="auto">
              <a:xfrm>
                <a:off x="2658793" y="4194986"/>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012" name="Straight Connector 1011">
                <a:extLst>
                  <a:ext uri="{FF2B5EF4-FFF2-40B4-BE49-F238E27FC236}">
                    <a16:creationId xmlns:a16="http://schemas.microsoft.com/office/drawing/2014/main" id="{09C61C83-BDB4-4AA9-A720-DC01823A7E0B}"/>
                  </a:ext>
                </a:extLst>
              </p:cNvPr>
              <p:cNvCxnSpPr>
                <a:cxnSpLocks/>
              </p:cNvCxnSpPr>
              <p:nvPr/>
            </p:nvCxnSpPr>
            <p:spPr bwMode="auto">
              <a:xfrm>
                <a:off x="2658793" y="4761914"/>
                <a:ext cx="112542" cy="0"/>
              </a:xfrm>
              <a:prstGeom prst="line">
                <a:avLst/>
              </a:prstGeom>
              <a:noFill/>
              <a:ln w="28575" cap="flat" cmpd="sng" algn="ctr">
                <a:solidFill>
                  <a:schemeClr val="bg1"/>
                </a:solidFill>
                <a:prstDash val="solid"/>
                <a:round/>
                <a:headEnd type="none" w="med" len="med"/>
                <a:tailEnd type="none" w="med" len="med"/>
              </a:ln>
              <a:effectLst/>
            </p:spPr>
          </p:cxnSp>
        </p:grpSp>
        <p:grpSp>
          <p:nvGrpSpPr>
            <p:cNvPr id="873" name="Group 872">
              <a:extLst>
                <a:ext uri="{FF2B5EF4-FFF2-40B4-BE49-F238E27FC236}">
                  <a16:creationId xmlns:a16="http://schemas.microsoft.com/office/drawing/2014/main" id="{C072FE5F-6516-45A6-9599-2CEC43A2AEFE}"/>
                </a:ext>
              </a:extLst>
            </p:cNvPr>
            <p:cNvGrpSpPr/>
            <p:nvPr/>
          </p:nvGrpSpPr>
          <p:grpSpPr>
            <a:xfrm>
              <a:off x="1334615" y="2997486"/>
              <a:ext cx="2612380" cy="54880"/>
              <a:chOff x="2771334" y="4757939"/>
              <a:chExt cx="6374073" cy="81347"/>
            </a:xfrm>
          </p:grpSpPr>
          <p:grpSp>
            <p:nvGrpSpPr>
              <p:cNvPr id="997" name="Group 996">
                <a:extLst>
                  <a:ext uri="{FF2B5EF4-FFF2-40B4-BE49-F238E27FC236}">
                    <a16:creationId xmlns:a16="http://schemas.microsoft.com/office/drawing/2014/main" id="{327D5BDF-1994-4299-AA69-0F6CB64A0FDC}"/>
                  </a:ext>
                </a:extLst>
              </p:cNvPr>
              <p:cNvGrpSpPr/>
              <p:nvPr/>
            </p:nvGrpSpPr>
            <p:grpSpPr>
              <a:xfrm rot="5400000">
                <a:off x="5009627" y="2519646"/>
                <a:ext cx="81347" cy="4557933"/>
                <a:chOff x="2658793" y="1927274"/>
                <a:chExt cx="112542" cy="2834640"/>
              </a:xfrm>
            </p:grpSpPr>
            <p:cxnSp>
              <p:nvCxnSpPr>
                <p:cNvPr id="1001" name="Straight Connector 1000">
                  <a:extLst>
                    <a:ext uri="{FF2B5EF4-FFF2-40B4-BE49-F238E27FC236}">
                      <a16:creationId xmlns:a16="http://schemas.microsoft.com/office/drawing/2014/main" id="{49264727-A2AF-4ACE-91C1-C640B446F16A}"/>
                    </a:ext>
                  </a:extLst>
                </p:cNvPr>
                <p:cNvCxnSpPr>
                  <a:cxnSpLocks/>
                </p:cNvCxnSpPr>
                <p:nvPr/>
              </p:nvCxnSpPr>
              <p:spPr bwMode="auto">
                <a:xfrm>
                  <a:off x="2658793" y="1927274"/>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002" name="Straight Connector 1001">
                  <a:extLst>
                    <a:ext uri="{FF2B5EF4-FFF2-40B4-BE49-F238E27FC236}">
                      <a16:creationId xmlns:a16="http://schemas.microsoft.com/office/drawing/2014/main" id="{DD74E1B2-4ED8-4AAA-A798-BA535143593B}"/>
                    </a:ext>
                  </a:extLst>
                </p:cNvPr>
                <p:cNvCxnSpPr>
                  <a:cxnSpLocks/>
                </p:cNvCxnSpPr>
                <p:nvPr/>
              </p:nvCxnSpPr>
              <p:spPr bwMode="auto">
                <a:xfrm>
                  <a:off x="2658793" y="2494202"/>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003" name="Straight Connector 1002">
                  <a:extLst>
                    <a:ext uri="{FF2B5EF4-FFF2-40B4-BE49-F238E27FC236}">
                      <a16:creationId xmlns:a16="http://schemas.microsoft.com/office/drawing/2014/main" id="{BFA72E19-7337-43AE-9455-B1F93450E9E9}"/>
                    </a:ext>
                  </a:extLst>
                </p:cNvPr>
                <p:cNvCxnSpPr>
                  <a:cxnSpLocks/>
                </p:cNvCxnSpPr>
                <p:nvPr/>
              </p:nvCxnSpPr>
              <p:spPr bwMode="auto">
                <a:xfrm>
                  <a:off x="2658793" y="3061130"/>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004" name="Straight Connector 1003">
                  <a:extLst>
                    <a:ext uri="{FF2B5EF4-FFF2-40B4-BE49-F238E27FC236}">
                      <a16:creationId xmlns:a16="http://schemas.microsoft.com/office/drawing/2014/main" id="{A04CE01C-D8DE-4C1C-B711-57458E1DFEA5}"/>
                    </a:ext>
                  </a:extLst>
                </p:cNvPr>
                <p:cNvCxnSpPr>
                  <a:cxnSpLocks/>
                </p:cNvCxnSpPr>
                <p:nvPr/>
              </p:nvCxnSpPr>
              <p:spPr bwMode="auto">
                <a:xfrm>
                  <a:off x="2658793" y="3628058"/>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005" name="Straight Connector 1004">
                  <a:extLst>
                    <a:ext uri="{FF2B5EF4-FFF2-40B4-BE49-F238E27FC236}">
                      <a16:creationId xmlns:a16="http://schemas.microsoft.com/office/drawing/2014/main" id="{6F625CD4-E206-4956-A598-F9CBF806E518}"/>
                    </a:ext>
                  </a:extLst>
                </p:cNvPr>
                <p:cNvCxnSpPr>
                  <a:cxnSpLocks/>
                </p:cNvCxnSpPr>
                <p:nvPr/>
              </p:nvCxnSpPr>
              <p:spPr bwMode="auto">
                <a:xfrm>
                  <a:off x="2658793" y="4194986"/>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006" name="Straight Connector 1005">
                  <a:extLst>
                    <a:ext uri="{FF2B5EF4-FFF2-40B4-BE49-F238E27FC236}">
                      <a16:creationId xmlns:a16="http://schemas.microsoft.com/office/drawing/2014/main" id="{F1536111-0200-42F0-8967-B99B5F105023}"/>
                    </a:ext>
                  </a:extLst>
                </p:cNvPr>
                <p:cNvCxnSpPr>
                  <a:cxnSpLocks/>
                </p:cNvCxnSpPr>
                <p:nvPr/>
              </p:nvCxnSpPr>
              <p:spPr bwMode="auto">
                <a:xfrm>
                  <a:off x="2658793" y="4761914"/>
                  <a:ext cx="112542" cy="0"/>
                </a:xfrm>
                <a:prstGeom prst="line">
                  <a:avLst/>
                </a:prstGeom>
                <a:noFill/>
                <a:ln w="28575" cap="flat" cmpd="sng" algn="ctr">
                  <a:solidFill>
                    <a:schemeClr val="bg1"/>
                  </a:solidFill>
                  <a:prstDash val="solid"/>
                  <a:round/>
                  <a:headEnd type="none" w="med" len="med"/>
                  <a:tailEnd type="none" w="med" len="med"/>
                </a:ln>
                <a:effectLst/>
              </p:spPr>
            </p:cxnSp>
          </p:grpSp>
          <p:grpSp>
            <p:nvGrpSpPr>
              <p:cNvPr id="998" name="Group 997">
                <a:extLst>
                  <a:ext uri="{FF2B5EF4-FFF2-40B4-BE49-F238E27FC236}">
                    <a16:creationId xmlns:a16="http://schemas.microsoft.com/office/drawing/2014/main" id="{696ABD2E-D789-4391-84BA-648B4E51CDF3}"/>
                  </a:ext>
                </a:extLst>
              </p:cNvPr>
              <p:cNvGrpSpPr/>
              <p:nvPr/>
            </p:nvGrpSpPr>
            <p:grpSpPr>
              <a:xfrm>
                <a:off x="8233820" y="4757939"/>
                <a:ext cx="911587" cy="81347"/>
                <a:chOff x="6570081" y="4910339"/>
                <a:chExt cx="911587" cy="81347"/>
              </a:xfrm>
            </p:grpSpPr>
            <p:cxnSp>
              <p:nvCxnSpPr>
                <p:cNvPr id="999" name="Straight Connector 998">
                  <a:extLst>
                    <a:ext uri="{FF2B5EF4-FFF2-40B4-BE49-F238E27FC236}">
                      <a16:creationId xmlns:a16="http://schemas.microsoft.com/office/drawing/2014/main" id="{21FC1D6F-3EBD-413A-B1BB-FF1374368A37}"/>
                    </a:ext>
                  </a:extLst>
                </p:cNvPr>
                <p:cNvCxnSpPr>
                  <a:cxnSpLocks/>
                </p:cNvCxnSpPr>
                <p:nvPr/>
              </p:nvCxnSpPr>
              <p:spPr bwMode="auto">
                <a:xfrm rot="5400000">
                  <a:off x="7440994" y="4951013"/>
                  <a:ext cx="81347" cy="0"/>
                </a:xfrm>
                <a:prstGeom prst="line">
                  <a:avLst/>
                </a:prstGeom>
                <a:noFill/>
                <a:ln w="28575" cap="flat" cmpd="sng" algn="ctr">
                  <a:solidFill>
                    <a:schemeClr val="bg1"/>
                  </a:solidFill>
                  <a:prstDash val="solid"/>
                  <a:round/>
                  <a:headEnd type="none" w="med" len="med"/>
                  <a:tailEnd type="none" w="med" len="med"/>
                </a:ln>
                <a:effectLst/>
              </p:spPr>
            </p:cxnSp>
            <p:cxnSp>
              <p:nvCxnSpPr>
                <p:cNvPr id="1000" name="Straight Connector 999">
                  <a:extLst>
                    <a:ext uri="{FF2B5EF4-FFF2-40B4-BE49-F238E27FC236}">
                      <a16:creationId xmlns:a16="http://schemas.microsoft.com/office/drawing/2014/main" id="{607A67EE-107F-455D-8ABE-03B352EB0D46}"/>
                    </a:ext>
                  </a:extLst>
                </p:cNvPr>
                <p:cNvCxnSpPr>
                  <a:cxnSpLocks/>
                </p:cNvCxnSpPr>
                <p:nvPr/>
              </p:nvCxnSpPr>
              <p:spPr bwMode="auto">
                <a:xfrm rot="5400000">
                  <a:off x="6529407" y="4951013"/>
                  <a:ext cx="81347" cy="0"/>
                </a:xfrm>
                <a:prstGeom prst="line">
                  <a:avLst/>
                </a:prstGeom>
                <a:noFill/>
                <a:ln w="28575" cap="flat" cmpd="sng" algn="ctr">
                  <a:solidFill>
                    <a:schemeClr val="bg1"/>
                  </a:solidFill>
                  <a:prstDash val="solid"/>
                  <a:round/>
                  <a:headEnd type="none" w="med" len="med"/>
                  <a:tailEnd type="none" w="med" len="med"/>
                </a:ln>
                <a:effectLst/>
              </p:spPr>
            </p:cxnSp>
          </p:grpSp>
        </p:grpSp>
        <p:sp>
          <p:nvSpPr>
            <p:cNvPr id="874" name="TextBox 873">
              <a:extLst>
                <a:ext uri="{FF2B5EF4-FFF2-40B4-BE49-F238E27FC236}">
                  <a16:creationId xmlns:a16="http://schemas.microsoft.com/office/drawing/2014/main" id="{B3C8B0E4-E8A3-4A20-A102-D271BC96AA9E}"/>
                </a:ext>
              </a:extLst>
            </p:cNvPr>
            <p:cNvSpPr txBox="1"/>
            <p:nvPr/>
          </p:nvSpPr>
          <p:spPr bwMode="auto">
            <a:xfrm>
              <a:off x="784918" y="1408685"/>
              <a:ext cx="542257"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100</a:t>
              </a:r>
            </a:p>
          </p:txBody>
        </p:sp>
        <p:sp>
          <p:nvSpPr>
            <p:cNvPr id="875" name="TextBox 874">
              <a:extLst>
                <a:ext uri="{FF2B5EF4-FFF2-40B4-BE49-F238E27FC236}">
                  <a16:creationId xmlns:a16="http://schemas.microsoft.com/office/drawing/2014/main" id="{76D77AF3-0D86-4D46-91E9-FF0FD06A2FB9}"/>
                </a:ext>
              </a:extLst>
            </p:cNvPr>
            <p:cNvSpPr txBox="1"/>
            <p:nvPr/>
          </p:nvSpPr>
          <p:spPr bwMode="auto">
            <a:xfrm>
              <a:off x="898545" y="1698245"/>
              <a:ext cx="428631"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80</a:t>
              </a:r>
            </a:p>
          </p:txBody>
        </p:sp>
        <p:sp>
          <p:nvSpPr>
            <p:cNvPr id="876" name="TextBox 875">
              <a:extLst>
                <a:ext uri="{FF2B5EF4-FFF2-40B4-BE49-F238E27FC236}">
                  <a16:creationId xmlns:a16="http://schemas.microsoft.com/office/drawing/2014/main" id="{F4BBFD33-09A1-44C3-8A8A-7BE80EEF66A7}"/>
                </a:ext>
              </a:extLst>
            </p:cNvPr>
            <p:cNvSpPr txBox="1"/>
            <p:nvPr/>
          </p:nvSpPr>
          <p:spPr bwMode="auto">
            <a:xfrm>
              <a:off x="898545" y="1990255"/>
              <a:ext cx="428631"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60</a:t>
              </a:r>
            </a:p>
          </p:txBody>
        </p:sp>
        <p:sp>
          <p:nvSpPr>
            <p:cNvPr id="877" name="TextBox 876">
              <a:extLst>
                <a:ext uri="{FF2B5EF4-FFF2-40B4-BE49-F238E27FC236}">
                  <a16:creationId xmlns:a16="http://schemas.microsoft.com/office/drawing/2014/main" id="{808F6CE2-49D5-42A4-ABE8-FF3382426A58}"/>
                </a:ext>
              </a:extLst>
            </p:cNvPr>
            <p:cNvSpPr txBox="1"/>
            <p:nvPr/>
          </p:nvSpPr>
          <p:spPr bwMode="auto">
            <a:xfrm>
              <a:off x="898545" y="2277157"/>
              <a:ext cx="428631"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40</a:t>
              </a:r>
            </a:p>
          </p:txBody>
        </p:sp>
        <p:sp>
          <p:nvSpPr>
            <p:cNvPr id="878" name="TextBox 877">
              <a:extLst>
                <a:ext uri="{FF2B5EF4-FFF2-40B4-BE49-F238E27FC236}">
                  <a16:creationId xmlns:a16="http://schemas.microsoft.com/office/drawing/2014/main" id="{7C0DB825-B731-4B1C-B2D5-408DB19C4BD4}"/>
                </a:ext>
              </a:extLst>
            </p:cNvPr>
            <p:cNvSpPr txBox="1"/>
            <p:nvPr/>
          </p:nvSpPr>
          <p:spPr bwMode="auto">
            <a:xfrm>
              <a:off x="898545" y="2566716"/>
              <a:ext cx="428631"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20</a:t>
              </a:r>
            </a:p>
          </p:txBody>
        </p:sp>
        <p:sp>
          <p:nvSpPr>
            <p:cNvPr id="879" name="TextBox 878">
              <a:extLst>
                <a:ext uri="{FF2B5EF4-FFF2-40B4-BE49-F238E27FC236}">
                  <a16:creationId xmlns:a16="http://schemas.microsoft.com/office/drawing/2014/main" id="{7F3960F1-E5B8-4673-90C5-04BB3B519877}"/>
                </a:ext>
              </a:extLst>
            </p:cNvPr>
            <p:cNvSpPr txBox="1"/>
            <p:nvPr/>
          </p:nvSpPr>
          <p:spPr bwMode="auto">
            <a:xfrm>
              <a:off x="1012167" y="2858727"/>
              <a:ext cx="315007"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a:t>
              </a:r>
            </a:p>
          </p:txBody>
        </p:sp>
        <p:sp>
          <p:nvSpPr>
            <p:cNvPr id="880" name="TextBox 879">
              <a:extLst>
                <a:ext uri="{FF2B5EF4-FFF2-40B4-BE49-F238E27FC236}">
                  <a16:creationId xmlns:a16="http://schemas.microsoft.com/office/drawing/2014/main" id="{4C50BB6E-DEA1-46E9-9705-21F405D60BD7}"/>
                </a:ext>
              </a:extLst>
            </p:cNvPr>
            <p:cNvSpPr txBox="1"/>
            <p:nvPr/>
          </p:nvSpPr>
          <p:spPr bwMode="auto">
            <a:xfrm>
              <a:off x="1203009" y="3005483"/>
              <a:ext cx="263214"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a:t>
              </a:r>
            </a:p>
          </p:txBody>
        </p:sp>
        <p:sp>
          <p:nvSpPr>
            <p:cNvPr id="881" name="TextBox 880">
              <a:extLst>
                <a:ext uri="{FF2B5EF4-FFF2-40B4-BE49-F238E27FC236}">
                  <a16:creationId xmlns:a16="http://schemas.microsoft.com/office/drawing/2014/main" id="{39B36167-84B1-456D-B436-3FF35DC9369C}"/>
                </a:ext>
              </a:extLst>
            </p:cNvPr>
            <p:cNvSpPr txBox="1"/>
            <p:nvPr/>
          </p:nvSpPr>
          <p:spPr bwMode="auto">
            <a:xfrm>
              <a:off x="1573002" y="3009326"/>
              <a:ext cx="263214"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a:t>
              </a:r>
            </a:p>
          </p:txBody>
        </p:sp>
        <p:sp>
          <p:nvSpPr>
            <p:cNvPr id="882" name="TextBox 881">
              <a:extLst>
                <a:ext uri="{FF2B5EF4-FFF2-40B4-BE49-F238E27FC236}">
                  <a16:creationId xmlns:a16="http://schemas.microsoft.com/office/drawing/2014/main" id="{1D919011-044F-4ED1-97D0-FB8E59F40B34}"/>
                </a:ext>
              </a:extLst>
            </p:cNvPr>
            <p:cNvSpPr txBox="1"/>
            <p:nvPr/>
          </p:nvSpPr>
          <p:spPr bwMode="auto">
            <a:xfrm>
              <a:off x="1951575" y="3005483"/>
              <a:ext cx="263214"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6</a:t>
              </a:r>
            </a:p>
          </p:txBody>
        </p:sp>
        <p:sp>
          <p:nvSpPr>
            <p:cNvPr id="883" name="TextBox 882">
              <a:extLst>
                <a:ext uri="{FF2B5EF4-FFF2-40B4-BE49-F238E27FC236}">
                  <a16:creationId xmlns:a16="http://schemas.microsoft.com/office/drawing/2014/main" id="{449D553F-5524-4EE1-A7A7-9DE309D7C5E9}"/>
                </a:ext>
              </a:extLst>
            </p:cNvPr>
            <p:cNvSpPr txBox="1"/>
            <p:nvPr/>
          </p:nvSpPr>
          <p:spPr bwMode="auto">
            <a:xfrm>
              <a:off x="2316031" y="3005483"/>
              <a:ext cx="263214"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9</a:t>
              </a:r>
            </a:p>
          </p:txBody>
        </p:sp>
        <p:sp>
          <p:nvSpPr>
            <p:cNvPr id="884" name="TextBox 883">
              <a:extLst>
                <a:ext uri="{FF2B5EF4-FFF2-40B4-BE49-F238E27FC236}">
                  <a16:creationId xmlns:a16="http://schemas.microsoft.com/office/drawing/2014/main" id="{F85B223B-A9C1-4AAB-94E8-87299D8CEFF1}"/>
                </a:ext>
              </a:extLst>
            </p:cNvPr>
            <p:cNvSpPr txBox="1"/>
            <p:nvPr/>
          </p:nvSpPr>
          <p:spPr bwMode="auto">
            <a:xfrm>
              <a:off x="2665909" y="3005483"/>
              <a:ext cx="341760"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12</a:t>
              </a:r>
            </a:p>
          </p:txBody>
        </p:sp>
        <p:sp>
          <p:nvSpPr>
            <p:cNvPr id="885" name="TextBox 884">
              <a:extLst>
                <a:ext uri="{FF2B5EF4-FFF2-40B4-BE49-F238E27FC236}">
                  <a16:creationId xmlns:a16="http://schemas.microsoft.com/office/drawing/2014/main" id="{C856F5C6-D3D0-4EFD-A172-E124162072E1}"/>
                </a:ext>
              </a:extLst>
            </p:cNvPr>
            <p:cNvSpPr txBox="1"/>
            <p:nvPr/>
          </p:nvSpPr>
          <p:spPr bwMode="auto">
            <a:xfrm>
              <a:off x="3035118" y="3009326"/>
              <a:ext cx="341760"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15</a:t>
              </a:r>
            </a:p>
          </p:txBody>
        </p:sp>
        <p:sp>
          <p:nvSpPr>
            <p:cNvPr id="886" name="TextBox 885">
              <a:extLst>
                <a:ext uri="{FF2B5EF4-FFF2-40B4-BE49-F238E27FC236}">
                  <a16:creationId xmlns:a16="http://schemas.microsoft.com/office/drawing/2014/main" id="{0E82C70C-0A9D-4233-B704-8C4CFBCCDF09}"/>
                </a:ext>
              </a:extLst>
            </p:cNvPr>
            <p:cNvSpPr txBox="1"/>
            <p:nvPr/>
          </p:nvSpPr>
          <p:spPr bwMode="auto">
            <a:xfrm>
              <a:off x="3396554" y="3005483"/>
              <a:ext cx="341760"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18</a:t>
              </a:r>
            </a:p>
          </p:txBody>
        </p:sp>
        <p:sp>
          <p:nvSpPr>
            <p:cNvPr id="887" name="TextBox 886">
              <a:extLst>
                <a:ext uri="{FF2B5EF4-FFF2-40B4-BE49-F238E27FC236}">
                  <a16:creationId xmlns:a16="http://schemas.microsoft.com/office/drawing/2014/main" id="{59FBA463-6E18-460A-BEC9-2BF7B4B3EC7E}"/>
                </a:ext>
              </a:extLst>
            </p:cNvPr>
            <p:cNvSpPr txBox="1"/>
            <p:nvPr/>
          </p:nvSpPr>
          <p:spPr bwMode="auto">
            <a:xfrm>
              <a:off x="3784513" y="3009326"/>
              <a:ext cx="341760"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21</a:t>
              </a:r>
            </a:p>
          </p:txBody>
        </p:sp>
        <p:sp>
          <p:nvSpPr>
            <p:cNvPr id="888" name="Rectangle 887">
              <a:extLst>
                <a:ext uri="{FF2B5EF4-FFF2-40B4-BE49-F238E27FC236}">
                  <a16:creationId xmlns:a16="http://schemas.microsoft.com/office/drawing/2014/main" id="{30F6BF2A-EABB-45F5-B04D-679E4D3DB3BE}"/>
                </a:ext>
              </a:extLst>
            </p:cNvPr>
            <p:cNvSpPr/>
            <p:nvPr/>
          </p:nvSpPr>
          <p:spPr bwMode="auto">
            <a:xfrm>
              <a:off x="1327174" y="3179964"/>
              <a:ext cx="3319235" cy="274966"/>
            </a:xfrm>
            <a:prstGeom prst="rect">
              <a:avLst/>
            </a:prstGeom>
            <a:noFill/>
            <a:ln w="0">
              <a:noFill/>
              <a:miter lim="800000"/>
              <a:headEnd/>
              <a:tailEnd/>
            </a:ln>
          </p:spPr>
          <p:txBody>
            <a:bodyPr rtlCol="0" anchor="b"/>
            <a:lstStyle/>
            <a:p>
              <a:pPr algn="ctr" eaLnBrk="1" hangingPunct="1">
                <a:spcBef>
                  <a:spcPct val="35000"/>
                </a:spcBef>
                <a:spcAft>
                  <a:spcPct val="25000"/>
                </a:spcAft>
                <a:buClr>
                  <a:schemeClr val="folHlink"/>
                </a:buClr>
                <a:buNone/>
              </a:pPr>
              <a:r>
                <a:rPr lang="en-US" sz="1200" dirty="0">
                  <a:solidFill>
                    <a:schemeClr val="bg1"/>
                  </a:solidFill>
                  <a:latin typeface="Calibri" panose="020F0502020204030204" pitchFamily="34" charset="0"/>
                  <a:cs typeface="Calibri" panose="020F0502020204030204" pitchFamily="34" charset="0"/>
                </a:rPr>
                <a:t>Mo</a:t>
              </a:r>
            </a:p>
          </p:txBody>
        </p:sp>
        <p:grpSp>
          <p:nvGrpSpPr>
            <p:cNvPr id="889" name="Group 888">
              <a:extLst>
                <a:ext uri="{FF2B5EF4-FFF2-40B4-BE49-F238E27FC236}">
                  <a16:creationId xmlns:a16="http://schemas.microsoft.com/office/drawing/2014/main" id="{4342AB01-F329-43C6-A414-F08CC3BBF13E}"/>
                </a:ext>
              </a:extLst>
            </p:cNvPr>
            <p:cNvGrpSpPr/>
            <p:nvPr/>
          </p:nvGrpSpPr>
          <p:grpSpPr>
            <a:xfrm>
              <a:off x="4309397" y="2998895"/>
              <a:ext cx="373609" cy="54880"/>
              <a:chOff x="3991354" y="4343458"/>
              <a:chExt cx="390542" cy="70142"/>
            </a:xfrm>
          </p:grpSpPr>
          <p:cxnSp>
            <p:nvCxnSpPr>
              <p:cNvPr id="995" name="Straight Connector 994">
                <a:extLst>
                  <a:ext uri="{FF2B5EF4-FFF2-40B4-BE49-F238E27FC236}">
                    <a16:creationId xmlns:a16="http://schemas.microsoft.com/office/drawing/2014/main" id="{4C136563-9445-4E67-9446-041D822E7203}"/>
                  </a:ext>
                </a:extLst>
              </p:cNvPr>
              <p:cNvCxnSpPr>
                <a:cxnSpLocks/>
              </p:cNvCxnSpPr>
              <p:nvPr/>
            </p:nvCxnSpPr>
            <p:spPr bwMode="auto">
              <a:xfrm rot="5400000">
                <a:off x="4346825" y="4378529"/>
                <a:ext cx="70142" cy="0"/>
              </a:xfrm>
              <a:prstGeom prst="line">
                <a:avLst/>
              </a:prstGeom>
              <a:noFill/>
              <a:ln w="28575" cap="flat" cmpd="sng" algn="ctr">
                <a:solidFill>
                  <a:schemeClr val="bg1"/>
                </a:solidFill>
                <a:prstDash val="solid"/>
                <a:round/>
                <a:headEnd type="none" w="med" len="med"/>
                <a:tailEnd type="none" w="med" len="med"/>
              </a:ln>
              <a:effectLst/>
            </p:spPr>
          </p:cxnSp>
          <p:cxnSp>
            <p:nvCxnSpPr>
              <p:cNvPr id="996" name="Straight Connector 995">
                <a:extLst>
                  <a:ext uri="{FF2B5EF4-FFF2-40B4-BE49-F238E27FC236}">
                    <a16:creationId xmlns:a16="http://schemas.microsoft.com/office/drawing/2014/main" id="{41DF7F0F-B829-45F4-AB52-3F81B5CB95E0}"/>
                  </a:ext>
                </a:extLst>
              </p:cNvPr>
              <p:cNvCxnSpPr>
                <a:cxnSpLocks/>
              </p:cNvCxnSpPr>
              <p:nvPr/>
            </p:nvCxnSpPr>
            <p:spPr bwMode="auto">
              <a:xfrm rot="5400000">
                <a:off x="3956283" y="4378529"/>
                <a:ext cx="70142" cy="0"/>
              </a:xfrm>
              <a:prstGeom prst="line">
                <a:avLst/>
              </a:prstGeom>
              <a:noFill/>
              <a:ln w="28575" cap="flat" cmpd="sng" algn="ctr">
                <a:solidFill>
                  <a:schemeClr val="bg1"/>
                </a:solidFill>
                <a:prstDash val="solid"/>
                <a:round/>
                <a:headEnd type="none" w="med" len="med"/>
                <a:tailEnd type="none" w="med" len="med"/>
              </a:ln>
              <a:effectLst/>
            </p:spPr>
          </p:cxnSp>
        </p:grpSp>
        <p:sp>
          <p:nvSpPr>
            <p:cNvPr id="890" name="TextBox 889">
              <a:extLst>
                <a:ext uri="{FF2B5EF4-FFF2-40B4-BE49-F238E27FC236}">
                  <a16:creationId xmlns:a16="http://schemas.microsoft.com/office/drawing/2014/main" id="{A98BD817-1EB2-40FB-9D3E-D736B3E2E643}"/>
                </a:ext>
              </a:extLst>
            </p:cNvPr>
            <p:cNvSpPr txBox="1"/>
            <p:nvPr/>
          </p:nvSpPr>
          <p:spPr bwMode="auto">
            <a:xfrm>
              <a:off x="4124167" y="3003536"/>
              <a:ext cx="341760"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24</a:t>
              </a:r>
            </a:p>
          </p:txBody>
        </p:sp>
        <p:sp>
          <p:nvSpPr>
            <p:cNvPr id="891" name="TextBox 890">
              <a:extLst>
                <a:ext uri="{FF2B5EF4-FFF2-40B4-BE49-F238E27FC236}">
                  <a16:creationId xmlns:a16="http://schemas.microsoft.com/office/drawing/2014/main" id="{C97FF93E-6102-456D-975F-D4A83D1ECC84}"/>
                </a:ext>
              </a:extLst>
            </p:cNvPr>
            <p:cNvSpPr txBox="1"/>
            <p:nvPr/>
          </p:nvSpPr>
          <p:spPr bwMode="auto">
            <a:xfrm>
              <a:off x="4512125" y="3007379"/>
              <a:ext cx="341760"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27</a:t>
              </a:r>
            </a:p>
          </p:txBody>
        </p:sp>
        <p:sp>
          <p:nvSpPr>
            <p:cNvPr id="892" name="TextBox 891">
              <a:extLst>
                <a:ext uri="{FF2B5EF4-FFF2-40B4-BE49-F238E27FC236}">
                  <a16:creationId xmlns:a16="http://schemas.microsoft.com/office/drawing/2014/main" id="{51131E11-C416-4551-96EF-4FB814303FC6}"/>
                </a:ext>
              </a:extLst>
            </p:cNvPr>
            <p:cNvSpPr txBox="1"/>
            <p:nvPr/>
          </p:nvSpPr>
          <p:spPr bwMode="auto">
            <a:xfrm>
              <a:off x="1124462" y="3427856"/>
              <a:ext cx="420307"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346</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351</a:t>
              </a:r>
            </a:p>
          </p:txBody>
        </p:sp>
        <p:sp>
          <p:nvSpPr>
            <p:cNvPr id="893" name="TextBox 892">
              <a:extLst>
                <a:ext uri="{FF2B5EF4-FFF2-40B4-BE49-F238E27FC236}">
                  <a16:creationId xmlns:a16="http://schemas.microsoft.com/office/drawing/2014/main" id="{003A6431-2584-4481-99B1-A0CE0A2BAB31}"/>
                </a:ext>
              </a:extLst>
            </p:cNvPr>
            <p:cNvSpPr txBox="1"/>
            <p:nvPr/>
          </p:nvSpPr>
          <p:spPr bwMode="auto">
            <a:xfrm>
              <a:off x="1494454" y="3431699"/>
              <a:ext cx="420307"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264</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177</a:t>
              </a:r>
            </a:p>
          </p:txBody>
        </p:sp>
        <p:sp>
          <p:nvSpPr>
            <p:cNvPr id="894" name="TextBox 893">
              <a:extLst>
                <a:ext uri="{FF2B5EF4-FFF2-40B4-BE49-F238E27FC236}">
                  <a16:creationId xmlns:a16="http://schemas.microsoft.com/office/drawing/2014/main" id="{90FB008A-B019-40BB-88BD-C89A0F314C29}"/>
                </a:ext>
              </a:extLst>
            </p:cNvPr>
            <p:cNvSpPr txBox="1"/>
            <p:nvPr/>
          </p:nvSpPr>
          <p:spPr bwMode="auto">
            <a:xfrm>
              <a:off x="1873026" y="3427855"/>
              <a:ext cx="420307"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165</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83</a:t>
              </a:r>
            </a:p>
          </p:txBody>
        </p:sp>
        <p:sp>
          <p:nvSpPr>
            <p:cNvPr id="895" name="TextBox 894">
              <a:extLst>
                <a:ext uri="{FF2B5EF4-FFF2-40B4-BE49-F238E27FC236}">
                  <a16:creationId xmlns:a16="http://schemas.microsoft.com/office/drawing/2014/main" id="{DF5EAD4A-53B5-41E9-BBB0-D186A722712A}"/>
                </a:ext>
              </a:extLst>
            </p:cNvPr>
            <p:cNvSpPr txBox="1"/>
            <p:nvPr/>
          </p:nvSpPr>
          <p:spPr bwMode="auto">
            <a:xfrm>
              <a:off x="2237481" y="3427855"/>
              <a:ext cx="420307"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112</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37</a:t>
              </a:r>
            </a:p>
          </p:txBody>
        </p:sp>
        <p:sp>
          <p:nvSpPr>
            <p:cNvPr id="896" name="TextBox 895">
              <a:extLst>
                <a:ext uri="{FF2B5EF4-FFF2-40B4-BE49-F238E27FC236}">
                  <a16:creationId xmlns:a16="http://schemas.microsoft.com/office/drawing/2014/main" id="{E22D0992-3A4A-48CE-A265-CCCE6A0B3F46}"/>
                </a:ext>
              </a:extLst>
            </p:cNvPr>
            <p:cNvSpPr txBox="1"/>
            <p:nvPr/>
          </p:nvSpPr>
          <p:spPr bwMode="auto">
            <a:xfrm>
              <a:off x="2665910" y="3427855"/>
              <a:ext cx="341760"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60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15</a:t>
              </a:r>
            </a:p>
          </p:txBody>
        </p:sp>
        <p:sp>
          <p:nvSpPr>
            <p:cNvPr id="897" name="TextBox 896">
              <a:extLst>
                <a:ext uri="{FF2B5EF4-FFF2-40B4-BE49-F238E27FC236}">
                  <a16:creationId xmlns:a16="http://schemas.microsoft.com/office/drawing/2014/main" id="{9567DD5F-08DE-4808-A36E-3D83A2EA7E28}"/>
                </a:ext>
              </a:extLst>
            </p:cNvPr>
            <p:cNvSpPr txBox="1"/>
            <p:nvPr/>
          </p:nvSpPr>
          <p:spPr bwMode="auto">
            <a:xfrm>
              <a:off x="3035119" y="3431699"/>
              <a:ext cx="341760"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39</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8</a:t>
              </a:r>
            </a:p>
          </p:txBody>
        </p:sp>
        <p:sp>
          <p:nvSpPr>
            <p:cNvPr id="898" name="TextBox 897">
              <a:extLst>
                <a:ext uri="{FF2B5EF4-FFF2-40B4-BE49-F238E27FC236}">
                  <a16:creationId xmlns:a16="http://schemas.microsoft.com/office/drawing/2014/main" id="{4F94A15F-50DE-43BF-8041-5CF7BE51A4F6}"/>
                </a:ext>
              </a:extLst>
            </p:cNvPr>
            <p:cNvSpPr txBox="1"/>
            <p:nvPr/>
          </p:nvSpPr>
          <p:spPr bwMode="auto">
            <a:xfrm>
              <a:off x="3396555" y="3427855"/>
              <a:ext cx="341760"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a:t>
              </a:r>
            </a:p>
          </p:txBody>
        </p:sp>
        <p:sp>
          <p:nvSpPr>
            <p:cNvPr id="899" name="TextBox 898">
              <a:extLst>
                <a:ext uri="{FF2B5EF4-FFF2-40B4-BE49-F238E27FC236}">
                  <a16:creationId xmlns:a16="http://schemas.microsoft.com/office/drawing/2014/main" id="{EEA9A594-42AC-490F-9085-A5CA90417BA4}"/>
                </a:ext>
              </a:extLst>
            </p:cNvPr>
            <p:cNvSpPr txBox="1"/>
            <p:nvPr/>
          </p:nvSpPr>
          <p:spPr bwMode="auto">
            <a:xfrm>
              <a:off x="3784512" y="3431699"/>
              <a:ext cx="341760"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12</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a:t>
              </a:r>
            </a:p>
          </p:txBody>
        </p:sp>
        <p:sp>
          <p:nvSpPr>
            <p:cNvPr id="900" name="TextBox 899">
              <a:extLst>
                <a:ext uri="{FF2B5EF4-FFF2-40B4-BE49-F238E27FC236}">
                  <a16:creationId xmlns:a16="http://schemas.microsoft.com/office/drawing/2014/main" id="{8AAB07E6-1560-4490-BAB5-759E4CE81A51}"/>
                </a:ext>
              </a:extLst>
            </p:cNvPr>
            <p:cNvSpPr txBox="1"/>
            <p:nvPr/>
          </p:nvSpPr>
          <p:spPr bwMode="auto">
            <a:xfrm>
              <a:off x="4163442" y="3425909"/>
              <a:ext cx="263214"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5</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a:t>
              </a:r>
            </a:p>
          </p:txBody>
        </p:sp>
        <p:sp>
          <p:nvSpPr>
            <p:cNvPr id="901" name="TextBox 900">
              <a:extLst>
                <a:ext uri="{FF2B5EF4-FFF2-40B4-BE49-F238E27FC236}">
                  <a16:creationId xmlns:a16="http://schemas.microsoft.com/office/drawing/2014/main" id="{E7D5F9FC-EAA0-4989-8859-9752C5D16DCA}"/>
                </a:ext>
              </a:extLst>
            </p:cNvPr>
            <p:cNvSpPr txBox="1"/>
            <p:nvPr/>
          </p:nvSpPr>
          <p:spPr bwMode="auto">
            <a:xfrm>
              <a:off x="4514034" y="3429752"/>
              <a:ext cx="263214"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a:t>
              </a:r>
            </a:p>
          </p:txBody>
        </p:sp>
        <p:sp>
          <p:nvSpPr>
            <p:cNvPr id="902" name="TextBox 901">
              <a:extLst>
                <a:ext uri="{FF2B5EF4-FFF2-40B4-BE49-F238E27FC236}">
                  <a16:creationId xmlns:a16="http://schemas.microsoft.com/office/drawing/2014/main" id="{E20FB718-C64C-4B3E-92FD-6D723F704778}"/>
                </a:ext>
              </a:extLst>
            </p:cNvPr>
            <p:cNvSpPr txBox="1"/>
            <p:nvPr/>
          </p:nvSpPr>
          <p:spPr bwMode="auto">
            <a:xfrm>
              <a:off x="544010" y="3249352"/>
              <a:ext cx="1317155"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cs typeface="Calibri" panose="020F0502020204030204" pitchFamily="34" charset="0"/>
                </a:rPr>
                <a:t>Patients at Risk, n</a:t>
              </a:r>
            </a:p>
          </p:txBody>
        </p:sp>
        <p:sp>
          <p:nvSpPr>
            <p:cNvPr id="903" name="TextBox 902">
              <a:extLst>
                <a:ext uri="{FF2B5EF4-FFF2-40B4-BE49-F238E27FC236}">
                  <a16:creationId xmlns:a16="http://schemas.microsoft.com/office/drawing/2014/main" id="{3F979C50-8A50-42E7-B17B-D2DF4DD5DB19}"/>
                </a:ext>
              </a:extLst>
            </p:cNvPr>
            <p:cNvSpPr txBox="1"/>
            <p:nvPr/>
          </p:nvSpPr>
          <p:spPr bwMode="auto">
            <a:xfrm>
              <a:off x="2592171" y="1934794"/>
              <a:ext cx="1181734"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dirty="0">
                  <a:solidFill>
                    <a:schemeClr val="bg1"/>
                  </a:solidFill>
                  <a:latin typeface="Calibri" panose="020F0502020204030204" pitchFamily="34" charset="0"/>
                  <a:cs typeface="Calibri" panose="020F0502020204030204" pitchFamily="34" charset="0"/>
                </a:rPr>
                <a:t>HR (95% CI)</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0.60 (0.50-0.72)</a:t>
              </a:r>
            </a:p>
          </p:txBody>
        </p:sp>
        <p:sp>
          <p:nvSpPr>
            <p:cNvPr id="904" name="TextBox 903">
              <a:extLst>
                <a:ext uri="{FF2B5EF4-FFF2-40B4-BE49-F238E27FC236}">
                  <a16:creationId xmlns:a16="http://schemas.microsoft.com/office/drawing/2014/main" id="{41EED934-96EB-48E7-8954-52F2B0EB96A6}"/>
                </a:ext>
              </a:extLst>
            </p:cNvPr>
            <p:cNvSpPr txBox="1"/>
            <p:nvPr/>
          </p:nvSpPr>
          <p:spPr bwMode="auto">
            <a:xfrm>
              <a:off x="3911937" y="1934794"/>
              <a:ext cx="658705"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i="1" dirty="0">
                  <a:solidFill>
                    <a:schemeClr val="bg1"/>
                  </a:solidFill>
                  <a:latin typeface="Calibri" panose="020F0502020204030204" pitchFamily="34" charset="0"/>
                  <a:cs typeface="Calibri" panose="020F0502020204030204" pitchFamily="34" charset="0"/>
                </a:rPr>
                <a:t>P </a:t>
              </a:r>
              <a:r>
                <a:rPr lang="en-US" sz="1200" dirty="0">
                  <a:solidFill>
                    <a:schemeClr val="bg1"/>
                  </a:solidFill>
                  <a:latin typeface="Calibri" panose="020F0502020204030204" pitchFamily="34" charset="0"/>
                  <a:cs typeface="Calibri" panose="020F0502020204030204" pitchFamily="34" charset="0"/>
                </a:rPr>
                <a:t>Value</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&lt;.0001</a:t>
              </a:r>
            </a:p>
          </p:txBody>
        </p:sp>
        <p:grpSp>
          <p:nvGrpSpPr>
            <p:cNvPr id="905" name="Group 904">
              <a:extLst>
                <a:ext uri="{FF2B5EF4-FFF2-40B4-BE49-F238E27FC236}">
                  <a16:creationId xmlns:a16="http://schemas.microsoft.com/office/drawing/2014/main" id="{2B9748DA-C341-420D-A279-FB118AFEC724}"/>
                </a:ext>
              </a:extLst>
            </p:cNvPr>
            <p:cNvGrpSpPr/>
            <p:nvPr/>
          </p:nvGrpSpPr>
          <p:grpSpPr>
            <a:xfrm>
              <a:off x="1371079" y="1529632"/>
              <a:ext cx="3169119" cy="1342707"/>
              <a:chOff x="1536833" y="2314975"/>
              <a:chExt cx="3312753" cy="1716132"/>
            </a:xfrm>
          </p:grpSpPr>
          <p:cxnSp>
            <p:nvCxnSpPr>
              <p:cNvPr id="946" name="Straight Connector 945">
                <a:extLst>
                  <a:ext uri="{FF2B5EF4-FFF2-40B4-BE49-F238E27FC236}">
                    <a16:creationId xmlns:a16="http://schemas.microsoft.com/office/drawing/2014/main" id="{3E51172C-1DCA-4440-8D1E-3853F4BA6713}"/>
                  </a:ext>
                </a:extLst>
              </p:cNvPr>
              <p:cNvCxnSpPr/>
              <p:nvPr/>
            </p:nvCxnSpPr>
            <p:spPr bwMode="auto">
              <a:xfrm>
                <a:off x="1536833" y="2314975"/>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47" name="Straight Connector 946">
                <a:extLst>
                  <a:ext uri="{FF2B5EF4-FFF2-40B4-BE49-F238E27FC236}">
                    <a16:creationId xmlns:a16="http://schemas.microsoft.com/office/drawing/2014/main" id="{211C562A-0B89-4987-9B43-F42E4F32F507}"/>
                  </a:ext>
                </a:extLst>
              </p:cNvPr>
              <p:cNvCxnSpPr/>
              <p:nvPr/>
            </p:nvCxnSpPr>
            <p:spPr bwMode="auto">
              <a:xfrm>
                <a:off x="1705242" y="2400194"/>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48" name="Straight Connector 947">
                <a:extLst>
                  <a:ext uri="{FF2B5EF4-FFF2-40B4-BE49-F238E27FC236}">
                    <a16:creationId xmlns:a16="http://schemas.microsoft.com/office/drawing/2014/main" id="{7EE14001-2B38-4349-97BB-A3BFCEB20081}"/>
                  </a:ext>
                </a:extLst>
              </p:cNvPr>
              <p:cNvCxnSpPr/>
              <p:nvPr/>
            </p:nvCxnSpPr>
            <p:spPr bwMode="auto">
              <a:xfrm>
                <a:off x="1724838" y="2458812"/>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49" name="Straight Connector 948">
                <a:extLst>
                  <a:ext uri="{FF2B5EF4-FFF2-40B4-BE49-F238E27FC236}">
                    <a16:creationId xmlns:a16="http://schemas.microsoft.com/office/drawing/2014/main" id="{32A8210B-3D12-4558-8866-2A35A725E51D}"/>
                  </a:ext>
                </a:extLst>
              </p:cNvPr>
              <p:cNvCxnSpPr/>
              <p:nvPr/>
            </p:nvCxnSpPr>
            <p:spPr bwMode="auto">
              <a:xfrm>
                <a:off x="1748725" y="2578366"/>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50" name="Straight Connector 949">
                <a:extLst>
                  <a:ext uri="{FF2B5EF4-FFF2-40B4-BE49-F238E27FC236}">
                    <a16:creationId xmlns:a16="http://schemas.microsoft.com/office/drawing/2014/main" id="{14F08E40-F645-4705-91BC-F864D88A6FC6}"/>
                  </a:ext>
                </a:extLst>
              </p:cNvPr>
              <p:cNvCxnSpPr/>
              <p:nvPr/>
            </p:nvCxnSpPr>
            <p:spPr bwMode="auto">
              <a:xfrm>
                <a:off x="1895615" y="2678227"/>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51" name="Straight Connector 950">
                <a:extLst>
                  <a:ext uri="{FF2B5EF4-FFF2-40B4-BE49-F238E27FC236}">
                    <a16:creationId xmlns:a16="http://schemas.microsoft.com/office/drawing/2014/main" id="{089AC491-ABE9-4E9C-96B9-A143DFD2F952}"/>
                  </a:ext>
                </a:extLst>
              </p:cNvPr>
              <p:cNvCxnSpPr/>
              <p:nvPr/>
            </p:nvCxnSpPr>
            <p:spPr bwMode="auto">
              <a:xfrm>
                <a:off x="1915211" y="2696493"/>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52" name="Straight Connector 951">
                <a:extLst>
                  <a:ext uri="{FF2B5EF4-FFF2-40B4-BE49-F238E27FC236}">
                    <a16:creationId xmlns:a16="http://schemas.microsoft.com/office/drawing/2014/main" id="{B63A07F0-2CF9-49F6-9F28-3C6DA0300B7B}"/>
                  </a:ext>
                </a:extLst>
              </p:cNvPr>
              <p:cNvCxnSpPr/>
              <p:nvPr/>
            </p:nvCxnSpPr>
            <p:spPr bwMode="auto">
              <a:xfrm>
                <a:off x="1760899" y="2631007"/>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53" name="Straight Connector 952">
                <a:extLst>
                  <a:ext uri="{FF2B5EF4-FFF2-40B4-BE49-F238E27FC236}">
                    <a16:creationId xmlns:a16="http://schemas.microsoft.com/office/drawing/2014/main" id="{88B75198-D6AA-4331-9947-FCFBBC1881C9}"/>
                  </a:ext>
                </a:extLst>
              </p:cNvPr>
              <p:cNvCxnSpPr/>
              <p:nvPr/>
            </p:nvCxnSpPr>
            <p:spPr bwMode="auto">
              <a:xfrm>
                <a:off x="1961984" y="2744652"/>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54" name="Straight Connector 953">
                <a:extLst>
                  <a:ext uri="{FF2B5EF4-FFF2-40B4-BE49-F238E27FC236}">
                    <a16:creationId xmlns:a16="http://schemas.microsoft.com/office/drawing/2014/main" id="{8EAE6F09-7CC9-4DA2-878B-EFE1F1D7E208}"/>
                  </a:ext>
                </a:extLst>
              </p:cNvPr>
              <p:cNvCxnSpPr/>
              <p:nvPr/>
            </p:nvCxnSpPr>
            <p:spPr bwMode="auto">
              <a:xfrm>
                <a:off x="2096171" y="2980761"/>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55" name="Straight Connector 954">
                <a:extLst>
                  <a:ext uri="{FF2B5EF4-FFF2-40B4-BE49-F238E27FC236}">
                    <a16:creationId xmlns:a16="http://schemas.microsoft.com/office/drawing/2014/main" id="{D7A08517-10DE-4067-BC71-510BF0C5F53F}"/>
                  </a:ext>
                </a:extLst>
              </p:cNvPr>
              <p:cNvCxnSpPr/>
              <p:nvPr/>
            </p:nvCxnSpPr>
            <p:spPr bwMode="auto">
              <a:xfrm>
                <a:off x="2222732" y="3147528"/>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56" name="Straight Connector 955">
                <a:extLst>
                  <a:ext uri="{FF2B5EF4-FFF2-40B4-BE49-F238E27FC236}">
                    <a16:creationId xmlns:a16="http://schemas.microsoft.com/office/drawing/2014/main" id="{6D859051-13DF-4CC0-AFAC-5C157F89923C}"/>
                  </a:ext>
                </a:extLst>
              </p:cNvPr>
              <p:cNvCxnSpPr/>
              <p:nvPr/>
            </p:nvCxnSpPr>
            <p:spPr bwMode="auto">
              <a:xfrm>
                <a:off x="2361215" y="3231504"/>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57" name="Straight Connector 956">
                <a:extLst>
                  <a:ext uri="{FF2B5EF4-FFF2-40B4-BE49-F238E27FC236}">
                    <a16:creationId xmlns:a16="http://schemas.microsoft.com/office/drawing/2014/main" id="{ED650FBA-3BFB-42F6-BB68-A484C13D084C}"/>
                  </a:ext>
                </a:extLst>
              </p:cNvPr>
              <p:cNvCxnSpPr/>
              <p:nvPr/>
            </p:nvCxnSpPr>
            <p:spPr bwMode="auto">
              <a:xfrm>
                <a:off x="2436057" y="3245986"/>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58" name="Straight Connector 957">
                <a:extLst>
                  <a:ext uri="{FF2B5EF4-FFF2-40B4-BE49-F238E27FC236}">
                    <a16:creationId xmlns:a16="http://schemas.microsoft.com/office/drawing/2014/main" id="{5F90EC79-C9B4-4C5E-A239-1BA1410609D5}"/>
                  </a:ext>
                </a:extLst>
              </p:cNvPr>
              <p:cNvCxnSpPr/>
              <p:nvPr/>
            </p:nvCxnSpPr>
            <p:spPr bwMode="auto">
              <a:xfrm>
                <a:off x="2468538" y="3323723"/>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59" name="Straight Connector 958">
                <a:extLst>
                  <a:ext uri="{FF2B5EF4-FFF2-40B4-BE49-F238E27FC236}">
                    <a16:creationId xmlns:a16="http://schemas.microsoft.com/office/drawing/2014/main" id="{8DEE8A2C-F546-4F6D-939B-70F2D395887C}"/>
                  </a:ext>
                </a:extLst>
              </p:cNvPr>
              <p:cNvCxnSpPr/>
              <p:nvPr/>
            </p:nvCxnSpPr>
            <p:spPr bwMode="auto">
              <a:xfrm>
                <a:off x="2510596" y="3390387"/>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60" name="Straight Connector 959">
                <a:extLst>
                  <a:ext uri="{FF2B5EF4-FFF2-40B4-BE49-F238E27FC236}">
                    <a16:creationId xmlns:a16="http://schemas.microsoft.com/office/drawing/2014/main" id="{25E38D46-3765-4838-B1D3-71A355E2233F}"/>
                  </a:ext>
                </a:extLst>
              </p:cNvPr>
              <p:cNvCxnSpPr/>
              <p:nvPr/>
            </p:nvCxnSpPr>
            <p:spPr bwMode="auto">
              <a:xfrm>
                <a:off x="2566314" y="3436496"/>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61" name="Straight Connector 960">
                <a:extLst>
                  <a:ext uri="{FF2B5EF4-FFF2-40B4-BE49-F238E27FC236}">
                    <a16:creationId xmlns:a16="http://schemas.microsoft.com/office/drawing/2014/main" id="{C7546A78-E0A4-4A2C-BFF8-A12271890922}"/>
                  </a:ext>
                </a:extLst>
              </p:cNvPr>
              <p:cNvCxnSpPr/>
              <p:nvPr/>
            </p:nvCxnSpPr>
            <p:spPr bwMode="auto">
              <a:xfrm>
                <a:off x="2660675" y="3447229"/>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62" name="Straight Connector 961">
                <a:extLst>
                  <a:ext uri="{FF2B5EF4-FFF2-40B4-BE49-F238E27FC236}">
                    <a16:creationId xmlns:a16="http://schemas.microsoft.com/office/drawing/2014/main" id="{78FED983-3FF0-4BC8-B56D-A22DAE42A800}"/>
                  </a:ext>
                </a:extLst>
              </p:cNvPr>
              <p:cNvCxnSpPr/>
              <p:nvPr/>
            </p:nvCxnSpPr>
            <p:spPr bwMode="auto">
              <a:xfrm>
                <a:off x="2697997" y="3513347"/>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63" name="Straight Connector 962">
                <a:extLst>
                  <a:ext uri="{FF2B5EF4-FFF2-40B4-BE49-F238E27FC236}">
                    <a16:creationId xmlns:a16="http://schemas.microsoft.com/office/drawing/2014/main" id="{FE52DF29-B095-4831-B0A5-35FFF33811E0}"/>
                  </a:ext>
                </a:extLst>
              </p:cNvPr>
              <p:cNvCxnSpPr/>
              <p:nvPr/>
            </p:nvCxnSpPr>
            <p:spPr bwMode="auto">
              <a:xfrm>
                <a:off x="2680459" y="3475049"/>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64" name="Straight Connector 963">
                <a:extLst>
                  <a:ext uri="{FF2B5EF4-FFF2-40B4-BE49-F238E27FC236}">
                    <a16:creationId xmlns:a16="http://schemas.microsoft.com/office/drawing/2014/main" id="{E6CC9521-684C-4494-BAA5-364B420D2F5D}"/>
                  </a:ext>
                </a:extLst>
              </p:cNvPr>
              <p:cNvCxnSpPr/>
              <p:nvPr/>
            </p:nvCxnSpPr>
            <p:spPr bwMode="auto">
              <a:xfrm>
                <a:off x="2716885" y="3527690"/>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65" name="Straight Connector 964">
                <a:extLst>
                  <a:ext uri="{FF2B5EF4-FFF2-40B4-BE49-F238E27FC236}">
                    <a16:creationId xmlns:a16="http://schemas.microsoft.com/office/drawing/2014/main" id="{F564E218-1644-4DE5-9D87-7E60CF7DB932}"/>
                  </a:ext>
                </a:extLst>
              </p:cNvPr>
              <p:cNvCxnSpPr/>
              <p:nvPr/>
            </p:nvCxnSpPr>
            <p:spPr bwMode="auto">
              <a:xfrm>
                <a:off x="2914388" y="3558867"/>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66" name="Straight Connector 965">
                <a:extLst>
                  <a:ext uri="{FF2B5EF4-FFF2-40B4-BE49-F238E27FC236}">
                    <a16:creationId xmlns:a16="http://schemas.microsoft.com/office/drawing/2014/main" id="{8AE5C43D-7FE6-4D19-8D2B-80CBD9743142}"/>
                  </a:ext>
                </a:extLst>
              </p:cNvPr>
              <p:cNvCxnSpPr/>
              <p:nvPr/>
            </p:nvCxnSpPr>
            <p:spPr bwMode="auto">
              <a:xfrm>
                <a:off x="2928053" y="3598444"/>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67" name="Straight Connector 966">
                <a:extLst>
                  <a:ext uri="{FF2B5EF4-FFF2-40B4-BE49-F238E27FC236}">
                    <a16:creationId xmlns:a16="http://schemas.microsoft.com/office/drawing/2014/main" id="{8C55BFE0-380A-4607-BE2B-743F0DD12297}"/>
                  </a:ext>
                </a:extLst>
              </p:cNvPr>
              <p:cNvCxnSpPr/>
              <p:nvPr/>
            </p:nvCxnSpPr>
            <p:spPr bwMode="auto">
              <a:xfrm>
                <a:off x="2948282" y="3619909"/>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68" name="Straight Connector 967">
                <a:extLst>
                  <a:ext uri="{FF2B5EF4-FFF2-40B4-BE49-F238E27FC236}">
                    <a16:creationId xmlns:a16="http://schemas.microsoft.com/office/drawing/2014/main" id="{292E7A65-1833-4ACF-AD3E-8A9F3DAE2126}"/>
                  </a:ext>
                </a:extLst>
              </p:cNvPr>
              <p:cNvCxnSpPr/>
              <p:nvPr/>
            </p:nvCxnSpPr>
            <p:spPr bwMode="auto">
              <a:xfrm>
                <a:off x="2983684" y="3623174"/>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69" name="Straight Connector 968">
                <a:extLst>
                  <a:ext uri="{FF2B5EF4-FFF2-40B4-BE49-F238E27FC236}">
                    <a16:creationId xmlns:a16="http://schemas.microsoft.com/office/drawing/2014/main" id="{3AA7C8B9-DD3F-4DFC-9E4C-10A8E1FB6319}"/>
                  </a:ext>
                </a:extLst>
              </p:cNvPr>
              <p:cNvCxnSpPr/>
              <p:nvPr/>
            </p:nvCxnSpPr>
            <p:spPr bwMode="auto">
              <a:xfrm>
                <a:off x="3177498" y="3706992"/>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70" name="Straight Connector 969">
                <a:extLst>
                  <a:ext uri="{FF2B5EF4-FFF2-40B4-BE49-F238E27FC236}">
                    <a16:creationId xmlns:a16="http://schemas.microsoft.com/office/drawing/2014/main" id="{6203732E-51E7-44EC-BF43-6FDC9DF994AE}"/>
                  </a:ext>
                </a:extLst>
              </p:cNvPr>
              <p:cNvCxnSpPr/>
              <p:nvPr/>
            </p:nvCxnSpPr>
            <p:spPr bwMode="auto">
              <a:xfrm>
                <a:off x="3017653" y="3644553"/>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71" name="Straight Connector 970">
                <a:extLst>
                  <a:ext uri="{FF2B5EF4-FFF2-40B4-BE49-F238E27FC236}">
                    <a16:creationId xmlns:a16="http://schemas.microsoft.com/office/drawing/2014/main" id="{ED8C0C42-CE65-4E67-80FA-144E6C28DDBE}"/>
                  </a:ext>
                </a:extLst>
              </p:cNvPr>
              <p:cNvCxnSpPr/>
              <p:nvPr/>
            </p:nvCxnSpPr>
            <p:spPr bwMode="auto">
              <a:xfrm>
                <a:off x="3214539" y="3718435"/>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72" name="Straight Connector 971">
                <a:extLst>
                  <a:ext uri="{FF2B5EF4-FFF2-40B4-BE49-F238E27FC236}">
                    <a16:creationId xmlns:a16="http://schemas.microsoft.com/office/drawing/2014/main" id="{356B293C-5AF3-477E-BCFA-0433CFFAF445}"/>
                  </a:ext>
                </a:extLst>
              </p:cNvPr>
              <p:cNvCxnSpPr/>
              <p:nvPr/>
            </p:nvCxnSpPr>
            <p:spPr bwMode="auto">
              <a:xfrm>
                <a:off x="3392368" y="3731499"/>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73" name="Straight Connector 972">
                <a:extLst>
                  <a:ext uri="{FF2B5EF4-FFF2-40B4-BE49-F238E27FC236}">
                    <a16:creationId xmlns:a16="http://schemas.microsoft.com/office/drawing/2014/main" id="{F0B6C73F-452D-4F4F-BB00-9FB2A602A836}"/>
                  </a:ext>
                </a:extLst>
              </p:cNvPr>
              <p:cNvCxnSpPr/>
              <p:nvPr/>
            </p:nvCxnSpPr>
            <p:spPr bwMode="auto">
              <a:xfrm>
                <a:off x="3405794" y="3734765"/>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74" name="Straight Connector 973">
                <a:extLst>
                  <a:ext uri="{FF2B5EF4-FFF2-40B4-BE49-F238E27FC236}">
                    <a16:creationId xmlns:a16="http://schemas.microsoft.com/office/drawing/2014/main" id="{3D249C74-9037-41FA-97C1-8CC36768519E}"/>
                  </a:ext>
                </a:extLst>
              </p:cNvPr>
              <p:cNvCxnSpPr/>
              <p:nvPr/>
            </p:nvCxnSpPr>
            <p:spPr bwMode="auto">
              <a:xfrm>
                <a:off x="3443459" y="3753101"/>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75" name="Straight Connector 974">
                <a:extLst>
                  <a:ext uri="{FF2B5EF4-FFF2-40B4-BE49-F238E27FC236}">
                    <a16:creationId xmlns:a16="http://schemas.microsoft.com/office/drawing/2014/main" id="{68FA2E3B-0740-4091-B344-36F715971CF2}"/>
                  </a:ext>
                </a:extLst>
              </p:cNvPr>
              <p:cNvCxnSpPr/>
              <p:nvPr/>
            </p:nvCxnSpPr>
            <p:spPr bwMode="auto">
              <a:xfrm>
                <a:off x="3544042" y="3753101"/>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76" name="Straight Connector 975">
                <a:extLst>
                  <a:ext uri="{FF2B5EF4-FFF2-40B4-BE49-F238E27FC236}">
                    <a16:creationId xmlns:a16="http://schemas.microsoft.com/office/drawing/2014/main" id="{51A94A8A-DB2E-462E-BED7-73B3E220E0EF}"/>
                  </a:ext>
                </a:extLst>
              </p:cNvPr>
              <p:cNvCxnSpPr/>
              <p:nvPr/>
            </p:nvCxnSpPr>
            <p:spPr bwMode="auto">
              <a:xfrm>
                <a:off x="3575610" y="3749834"/>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77" name="Straight Connector 976">
                <a:extLst>
                  <a:ext uri="{FF2B5EF4-FFF2-40B4-BE49-F238E27FC236}">
                    <a16:creationId xmlns:a16="http://schemas.microsoft.com/office/drawing/2014/main" id="{E365E84C-4D42-4874-90A7-4E4621291049}"/>
                  </a:ext>
                </a:extLst>
              </p:cNvPr>
              <p:cNvCxnSpPr/>
              <p:nvPr/>
            </p:nvCxnSpPr>
            <p:spPr bwMode="auto">
              <a:xfrm>
                <a:off x="3588674" y="3747922"/>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78" name="Straight Connector 977">
                <a:extLst>
                  <a:ext uri="{FF2B5EF4-FFF2-40B4-BE49-F238E27FC236}">
                    <a16:creationId xmlns:a16="http://schemas.microsoft.com/office/drawing/2014/main" id="{9636CDFA-E32A-460B-A1B6-08A2C9F4EB77}"/>
                  </a:ext>
                </a:extLst>
              </p:cNvPr>
              <p:cNvCxnSpPr/>
              <p:nvPr/>
            </p:nvCxnSpPr>
            <p:spPr bwMode="auto">
              <a:xfrm>
                <a:off x="3623144" y="3751187"/>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79" name="Straight Connector 978">
                <a:extLst>
                  <a:ext uri="{FF2B5EF4-FFF2-40B4-BE49-F238E27FC236}">
                    <a16:creationId xmlns:a16="http://schemas.microsoft.com/office/drawing/2014/main" id="{627D9373-12D6-48D5-AE12-BFEDEEC96D8B}"/>
                  </a:ext>
                </a:extLst>
              </p:cNvPr>
              <p:cNvCxnSpPr/>
              <p:nvPr/>
            </p:nvCxnSpPr>
            <p:spPr bwMode="auto">
              <a:xfrm>
                <a:off x="3671683" y="3759167"/>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80" name="Straight Connector 979">
                <a:extLst>
                  <a:ext uri="{FF2B5EF4-FFF2-40B4-BE49-F238E27FC236}">
                    <a16:creationId xmlns:a16="http://schemas.microsoft.com/office/drawing/2014/main" id="{D33C7EBF-995B-43FF-8709-917C4A004E2C}"/>
                  </a:ext>
                </a:extLst>
              </p:cNvPr>
              <p:cNvCxnSpPr/>
              <p:nvPr/>
            </p:nvCxnSpPr>
            <p:spPr bwMode="auto">
              <a:xfrm>
                <a:off x="3865896" y="3790765"/>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81" name="Straight Connector 980">
                <a:extLst>
                  <a:ext uri="{FF2B5EF4-FFF2-40B4-BE49-F238E27FC236}">
                    <a16:creationId xmlns:a16="http://schemas.microsoft.com/office/drawing/2014/main" id="{9D84F5FB-0FE1-4EC0-86BB-93B62419117A}"/>
                  </a:ext>
                </a:extLst>
              </p:cNvPr>
              <p:cNvCxnSpPr/>
              <p:nvPr/>
            </p:nvCxnSpPr>
            <p:spPr bwMode="auto">
              <a:xfrm>
                <a:off x="3892092" y="3797296"/>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82" name="Straight Connector 981">
                <a:extLst>
                  <a:ext uri="{FF2B5EF4-FFF2-40B4-BE49-F238E27FC236}">
                    <a16:creationId xmlns:a16="http://schemas.microsoft.com/office/drawing/2014/main" id="{CFCF6D5B-CBD1-452F-B6E2-80DC9131B5AE}"/>
                  </a:ext>
                </a:extLst>
              </p:cNvPr>
              <p:cNvCxnSpPr/>
              <p:nvPr/>
            </p:nvCxnSpPr>
            <p:spPr bwMode="auto">
              <a:xfrm>
                <a:off x="3908800" y="3797296"/>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83" name="Straight Connector 982">
                <a:extLst>
                  <a:ext uri="{FF2B5EF4-FFF2-40B4-BE49-F238E27FC236}">
                    <a16:creationId xmlns:a16="http://schemas.microsoft.com/office/drawing/2014/main" id="{268959DC-3E7A-43DD-B0DA-B710FBAF88EA}"/>
                  </a:ext>
                </a:extLst>
              </p:cNvPr>
              <p:cNvCxnSpPr/>
              <p:nvPr/>
            </p:nvCxnSpPr>
            <p:spPr bwMode="auto">
              <a:xfrm>
                <a:off x="3934086" y="3797296"/>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84" name="Straight Connector 983">
                <a:extLst>
                  <a:ext uri="{FF2B5EF4-FFF2-40B4-BE49-F238E27FC236}">
                    <a16:creationId xmlns:a16="http://schemas.microsoft.com/office/drawing/2014/main" id="{7765EC99-823B-48D6-A8F8-2C9EAC49CA12}"/>
                  </a:ext>
                </a:extLst>
              </p:cNvPr>
              <p:cNvCxnSpPr/>
              <p:nvPr/>
            </p:nvCxnSpPr>
            <p:spPr bwMode="auto">
              <a:xfrm>
                <a:off x="3945350" y="3797295"/>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85" name="Straight Connector 984">
                <a:extLst>
                  <a:ext uri="{FF2B5EF4-FFF2-40B4-BE49-F238E27FC236}">
                    <a16:creationId xmlns:a16="http://schemas.microsoft.com/office/drawing/2014/main" id="{9A57E7F7-A911-472B-BEBD-1F99A950B410}"/>
                  </a:ext>
                </a:extLst>
              </p:cNvPr>
              <p:cNvCxnSpPr/>
              <p:nvPr/>
            </p:nvCxnSpPr>
            <p:spPr bwMode="auto">
              <a:xfrm>
                <a:off x="3973653" y="3800561"/>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86" name="Straight Connector 985">
                <a:extLst>
                  <a:ext uri="{FF2B5EF4-FFF2-40B4-BE49-F238E27FC236}">
                    <a16:creationId xmlns:a16="http://schemas.microsoft.com/office/drawing/2014/main" id="{3BA87FB8-93B7-43D0-9306-D7DEE3CB7DCF}"/>
                  </a:ext>
                </a:extLst>
              </p:cNvPr>
              <p:cNvCxnSpPr/>
              <p:nvPr/>
            </p:nvCxnSpPr>
            <p:spPr bwMode="auto">
              <a:xfrm>
                <a:off x="4148912" y="3843406"/>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87" name="Straight Connector 986">
                <a:extLst>
                  <a:ext uri="{FF2B5EF4-FFF2-40B4-BE49-F238E27FC236}">
                    <a16:creationId xmlns:a16="http://schemas.microsoft.com/office/drawing/2014/main" id="{47B443FD-D4EA-4566-BAD5-7B14C65A4340}"/>
                  </a:ext>
                </a:extLst>
              </p:cNvPr>
              <p:cNvCxnSpPr/>
              <p:nvPr/>
            </p:nvCxnSpPr>
            <p:spPr bwMode="auto">
              <a:xfrm>
                <a:off x="4339432" y="3840140"/>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88" name="Straight Connector 987">
                <a:extLst>
                  <a:ext uri="{FF2B5EF4-FFF2-40B4-BE49-F238E27FC236}">
                    <a16:creationId xmlns:a16="http://schemas.microsoft.com/office/drawing/2014/main" id="{A0F34A1E-11B4-4A22-83FC-294DD6DA7E2B}"/>
                  </a:ext>
                </a:extLst>
              </p:cNvPr>
              <p:cNvCxnSpPr/>
              <p:nvPr/>
            </p:nvCxnSpPr>
            <p:spPr bwMode="auto">
              <a:xfrm>
                <a:off x="4374381" y="3843406"/>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89" name="Straight Connector 988">
                <a:extLst>
                  <a:ext uri="{FF2B5EF4-FFF2-40B4-BE49-F238E27FC236}">
                    <a16:creationId xmlns:a16="http://schemas.microsoft.com/office/drawing/2014/main" id="{24C4DBBD-D5B3-4F6A-933E-50AABD927E69}"/>
                  </a:ext>
                </a:extLst>
              </p:cNvPr>
              <p:cNvCxnSpPr/>
              <p:nvPr/>
            </p:nvCxnSpPr>
            <p:spPr bwMode="auto">
              <a:xfrm>
                <a:off x="4552907" y="3846670"/>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90" name="Straight Connector 989">
                <a:extLst>
                  <a:ext uri="{FF2B5EF4-FFF2-40B4-BE49-F238E27FC236}">
                    <a16:creationId xmlns:a16="http://schemas.microsoft.com/office/drawing/2014/main" id="{1687BB40-F1B0-4622-BA4A-31642DD644D5}"/>
                  </a:ext>
                </a:extLst>
              </p:cNvPr>
              <p:cNvCxnSpPr/>
              <p:nvPr/>
            </p:nvCxnSpPr>
            <p:spPr bwMode="auto">
              <a:xfrm>
                <a:off x="4593326" y="3848120"/>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91" name="Straight Connector 990">
                <a:extLst>
                  <a:ext uri="{FF2B5EF4-FFF2-40B4-BE49-F238E27FC236}">
                    <a16:creationId xmlns:a16="http://schemas.microsoft.com/office/drawing/2014/main" id="{410C5D4F-D5BF-4EDE-9DD7-64F4F72BF12B}"/>
                  </a:ext>
                </a:extLst>
              </p:cNvPr>
              <p:cNvCxnSpPr/>
              <p:nvPr/>
            </p:nvCxnSpPr>
            <p:spPr bwMode="auto">
              <a:xfrm>
                <a:off x="4645436" y="3848120"/>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92" name="Straight Connector 991">
                <a:extLst>
                  <a:ext uri="{FF2B5EF4-FFF2-40B4-BE49-F238E27FC236}">
                    <a16:creationId xmlns:a16="http://schemas.microsoft.com/office/drawing/2014/main" id="{55E97BAA-BAB9-44E3-9E1C-B4067521068E}"/>
                  </a:ext>
                </a:extLst>
              </p:cNvPr>
              <p:cNvCxnSpPr/>
              <p:nvPr/>
            </p:nvCxnSpPr>
            <p:spPr bwMode="auto">
              <a:xfrm>
                <a:off x="4809371" y="3851386"/>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93" name="Straight Connector 992">
                <a:extLst>
                  <a:ext uri="{FF2B5EF4-FFF2-40B4-BE49-F238E27FC236}">
                    <a16:creationId xmlns:a16="http://schemas.microsoft.com/office/drawing/2014/main" id="{A1591CAF-A9BA-403E-8ECF-A539943EFCB7}"/>
                  </a:ext>
                </a:extLst>
              </p:cNvPr>
              <p:cNvCxnSpPr/>
              <p:nvPr/>
            </p:nvCxnSpPr>
            <p:spPr bwMode="auto">
              <a:xfrm>
                <a:off x="4832671" y="3892779"/>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994" name="Straight Connector 993">
                <a:extLst>
                  <a:ext uri="{FF2B5EF4-FFF2-40B4-BE49-F238E27FC236}">
                    <a16:creationId xmlns:a16="http://schemas.microsoft.com/office/drawing/2014/main" id="{B886E65E-E6A0-4A31-81CE-01C7CF983EE3}"/>
                  </a:ext>
                </a:extLst>
              </p:cNvPr>
              <p:cNvCxnSpPr/>
              <p:nvPr/>
            </p:nvCxnSpPr>
            <p:spPr bwMode="auto">
              <a:xfrm>
                <a:off x="4849586" y="3938888"/>
                <a:ext cx="0" cy="92219"/>
              </a:xfrm>
              <a:prstGeom prst="line">
                <a:avLst/>
              </a:prstGeom>
              <a:noFill/>
              <a:ln w="19050" cap="flat" cmpd="sng" algn="ctr">
                <a:solidFill>
                  <a:schemeClr val="accent1"/>
                </a:solidFill>
                <a:prstDash val="solid"/>
                <a:round/>
                <a:headEnd type="none" w="med" len="med"/>
                <a:tailEnd type="none" w="med" len="med"/>
              </a:ln>
              <a:effectLst/>
            </p:spPr>
          </p:cxnSp>
        </p:grpSp>
        <p:grpSp>
          <p:nvGrpSpPr>
            <p:cNvPr id="906" name="Group 905">
              <a:extLst>
                <a:ext uri="{FF2B5EF4-FFF2-40B4-BE49-F238E27FC236}">
                  <a16:creationId xmlns:a16="http://schemas.microsoft.com/office/drawing/2014/main" id="{422087EE-B7CA-4A5E-8A2B-F12101CDB633}"/>
                </a:ext>
              </a:extLst>
            </p:cNvPr>
            <p:cNvGrpSpPr/>
            <p:nvPr/>
          </p:nvGrpSpPr>
          <p:grpSpPr>
            <a:xfrm>
              <a:off x="1337971" y="1505051"/>
              <a:ext cx="3202813" cy="1486118"/>
              <a:chOff x="1502224" y="2283558"/>
              <a:chExt cx="3347974" cy="1899428"/>
            </a:xfrm>
          </p:grpSpPr>
          <p:cxnSp>
            <p:nvCxnSpPr>
              <p:cNvPr id="907" name="Straight Connector 906">
                <a:extLst>
                  <a:ext uri="{FF2B5EF4-FFF2-40B4-BE49-F238E27FC236}">
                    <a16:creationId xmlns:a16="http://schemas.microsoft.com/office/drawing/2014/main" id="{18101315-ED72-4702-AE51-1C0E2BFCF3D3}"/>
                  </a:ext>
                </a:extLst>
              </p:cNvPr>
              <p:cNvCxnSpPr/>
              <p:nvPr/>
            </p:nvCxnSpPr>
            <p:spPr bwMode="auto">
              <a:xfrm>
                <a:off x="1502224" y="2283558"/>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08" name="Straight Connector 907">
                <a:extLst>
                  <a:ext uri="{FF2B5EF4-FFF2-40B4-BE49-F238E27FC236}">
                    <a16:creationId xmlns:a16="http://schemas.microsoft.com/office/drawing/2014/main" id="{507E27D4-69FD-484D-9E40-43EE6131FDF2}"/>
                  </a:ext>
                </a:extLst>
              </p:cNvPr>
              <p:cNvCxnSpPr/>
              <p:nvPr/>
            </p:nvCxnSpPr>
            <p:spPr bwMode="auto">
              <a:xfrm>
                <a:off x="1555806" y="2304165"/>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09" name="Straight Connector 908">
                <a:extLst>
                  <a:ext uri="{FF2B5EF4-FFF2-40B4-BE49-F238E27FC236}">
                    <a16:creationId xmlns:a16="http://schemas.microsoft.com/office/drawing/2014/main" id="{3C7FF1C6-FAD9-4AC1-BCE0-6221677B0FD2}"/>
                  </a:ext>
                </a:extLst>
              </p:cNvPr>
              <p:cNvCxnSpPr/>
              <p:nvPr/>
            </p:nvCxnSpPr>
            <p:spPr bwMode="auto">
              <a:xfrm>
                <a:off x="1591859" y="2321923"/>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10" name="Straight Connector 909">
                <a:extLst>
                  <a:ext uri="{FF2B5EF4-FFF2-40B4-BE49-F238E27FC236}">
                    <a16:creationId xmlns:a16="http://schemas.microsoft.com/office/drawing/2014/main" id="{819112D6-BFAC-4B19-9840-1F629B0B2BEC}"/>
                  </a:ext>
                </a:extLst>
              </p:cNvPr>
              <p:cNvCxnSpPr/>
              <p:nvPr/>
            </p:nvCxnSpPr>
            <p:spPr bwMode="auto">
              <a:xfrm>
                <a:off x="1616198" y="2334086"/>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11" name="Straight Connector 910">
                <a:extLst>
                  <a:ext uri="{FF2B5EF4-FFF2-40B4-BE49-F238E27FC236}">
                    <a16:creationId xmlns:a16="http://schemas.microsoft.com/office/drawing/2014/main" id="{DA0C0E2A-CCA9-4D56-B6B6-1936ED351ABB}"/>
                  </a:ext>
                </a:extLst>
              </p:cNvPr>
              <p:cNvCxnSpPr/>
              <p:nvPr/>
            </p:nvCxnSpPr>
            <p:spPr bwMode="auto">
              <a:xfrm>
                <a:off x="1649134" y="2357561"/>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12" name="Straight Connector 911">
                <a:extLst>
                  <a:ext uri="{FF2B5EF4-FFF2-40B4-BE49-F238E27FC236}">
                    <a16:creationId xmlns:a16="http://schemas.microsoft.com/office/drawing/2014/main" id="{A6E350F4-3639-44E7-87D3-FFFBE7462BD3}"/>
                  </a:ext>
                </a:extLst>
              </p:cNvPr>
              <p:cNvCxnSpPr/>
              <p:nvPr/>
            </p:nvCxnSpPr>
            <p:spPr bwMode="auto">
              <a:xfrm>
                <a:off x="1761696" y="2936132"/>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13" name="Straight Connector 912">
                <a:extLst>
                  <a:ext uri="{FF2B5EF4-FFF2-40B4-BE49-F238E27FC236}">
                    <a16:creationId xmlns:a16="http://schemas.microsoft.com/office/drawing/2014/main" id="{3DF6EEC2-C118-4904-A4C2-E5CFB0662E73}"/>
                  </a:ext>
                </a:extLst>
              </p:cNvPr>
              <p:cNvCxnSpPr/>
              <p:nvPr/>
            </p:nvCxnSpPr>
            <p:spPr bwMode="auto">
              <a:xfrm>
                <a:off x="1680903" y="2396329"/>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14" name="Straight Connector 913">
                <a:extLst>
                  <a:ext uri="{FF2B5EF4-FFF2-40B4-BE49-F238E27FC236}">
                    <a16:creationId xmlns:a16="http://schemas.microsoft.com/office/drawing/2014/main" id="{1FD15D40-7459-48EC-A6A9-14706EC1798C}"/>
                  </a:ext>
                </a:extLst>
              </p:cNvPr>
              <p:cNvCxnSpPr/>
              <p:nvPr/>
            </p:nvCxnSpPr>
            <p:spPr bwMode="auto">
              <a:xfrm>
                <a:off x="1937611" y="3023020"/>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15" name="Straight Connector 914">
                <a:extLst>
                  <a:ext uri="{FF2B5EF4-FFF2-40B4-BE49-F238E27FC236}">
                    <a16:creationId xmlns:a16="http://schemas.microsoft.com/office/drawing/2014/main" id="{8DA6BFC1-5ED6-4066-AF3B-51B8DE30ED28}"/>
                  </a:ext>
                </a:extLst>
              </p:cNvPr>
              <p:cNvCxnSpPr/>
              <p:nvPr/>
            </p:nvCxnSpPr>
            <p:spPr bwMode="auto">
              <a:xfrm>
                <a:off x="1973856" y="3224285"/>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16" name="Straight Connector 915">
                <a:extLst>
                  <a:ext uri="{FF2B5EF4-FFF2-40B4-BE49-F238E27FC236}">
                    <a16:creationId xmlns:a16="http://schemas.microsoft.com/office/drawing/2014/main" id="{250D43CE-EA83-49AD-81B8-78ED56D21DD8}"/>
                  </a:ext>
                </a:extLst>
              </p:cNvPr>
              <p:cNvCxnSpPr/>
              <p:nvPr/>
            </p:nvCxnSpPr>
            <p:spPr bwMode="auto">
              <a:xfrm>
                <a:off x="2009047" y="3277613"/>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17" name="Straight Connector 916">
                <a:extLst>
                  <a:ext uri="{FF2B5EF4-FFF2-40B4-BE49-F238E27FC236}">
                    <a16:creationId xmlns:a16="http://schemas.microsoft.com/office/drawing/2014/main" id="{1CF1E496-6A10-442F-91D1-3AC45C6DA2FC}"/>
                  </a:ext>
                </a:extLst>
              </p:cNvPr>
              <p:cNvCxnSpPr/>
              <p:nvPr/>
            </p:nvCxnSpPr>
            <p:spPr bwMode="auto">
              <a:xfrm>
                <a:off x="2034733" y="3289081"/>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18" name="Straight Connector 917">
                <a:extLst>
                  <a:ext uri="{FF2B5EF4-FFF2-40B4-BE49-F238E27FC236}">
                    <a16:creationId xmlns:a16="http://schemas.microsoft.com/office/drawing/2014/main" id="{2C79E952-FA7E-4C0D-8288-BFA4381D0B57}"/>
                  </a:ext>
                </a:extLst>
              </p:cNvPr>
              <p:cNvCxnSpPr/>
              <p:nvPr/>
            </p:nvCxnSpPr>
            <p:spPr bwMode="auto">
              <a:xfrm>
                <a:off x="2096940" y="3310400"/>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19" name="Straight Connector 918">
                <a:extLst>
                  <a:ext uri="{FF2B5EF4-FFF2-40B4-BE49-F238E27FC236}">
                    <a16:creationId xmlns:a16="http://schemas.microsoft.com/office/drawing/2014/main" id="{FA0E6418-3F6F-4667-B8FC-6EE98D93240C}"/>
                  </a:ext>
                </a:extLst>
              </p:cNvPr>
              <p:cNvCxnSpPr/>
              <p:nvPr/>
            </p:nvCxnSpPr>
            <p:spPr bwMode="auto">
              <a:xfrm>
                <a:off x="2125486" y="3336781"/>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20" name="Straight Connector 919">
                <a:extLst>
                  <a:ext uri="{FF2B5EF4-FFF2-40B4-BE49-F238E27FC236}">
                    <a16:creationId xmlns:a16="http://schemas.microsoft.com/office/drawing/2014/main" id="{B6A8F910-85B5-45E5-BF18-6E664279E321}"/>
                  </a:ext>
                </a:extLst>
              </p:cNvPr>
              <p:cNvCxnSpPr/>
              <p:nvPr/>
            </p:nvCxnSpPr>
            <p:spPr bwMode="auto">
              <a:xfrm>
                <a:off x="2179566" y="3352332"/>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21" name="Straight Connector 920">
                <a:extLst>
                  <a:ext uri="{FF2B5EF4-FFF2-40B4-BE49-F238E27FC236}">
                    <a16:creationId xmlns:a16="http://schemas.microsoft.com/office/drawing/2014/main" id="{BDEFE583-8D08-4416-BC72-9570B8DC000E}"/>
                  </a:ext>
                </a:extLst>
              </p:cNvPr>
              <p:cNvCxnSpPr/>
              <p:nvPr/>
            </p:nvCxnSpPr>
            <p:spPr bwMode="auto">
              <a:xfrm>
                <a:off x="2196951" y="3386909"/>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22" name="Straight Connector 921">
                <a:extLst>
                  <a:ext uri="{FF2B5EF4-FFF2-40B4-BE49-F238E27FC236}">
                    <a16:creationId xmlns:a16="http://schemas.microsoft.com/office/drawing/2014/main" id="{1323F215-6226-4DE1-881D-056EFBC85E60}"/>
                  </a:ext>
                </a:extLst>
              </p:cNvPr>
              <p:cNvCxnSpPr/>
              <p:nvPr/>
            </p:nvCxnSpPr>
            <p:spPr bwMode="auto">
              <a:xfrm>
                <a:off x="2212301" y="3415167"/>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23" name="Straight Connector 922">
                <a:extLst>
                  <a:ext uri="{FF2B5EF4-FFF2-40B4-BE49-F238E27FC236}">
                    <a16:creationId xmlns:a16="http://schemas.microsoft.com/office/drawing/2014/main" id="{75F13004-2AAE-4E01-927A-9396A8EC16FC}"/>
                  </a:ext>
                </a:extLst>
              </p:cNvPr>
              <p:cNvCxnSpPr/>
              <p:nvPr/>
            </p:nvCxnSpPr>
            <p:spPr bwMode="auto">
              <a:xfrm>
                <a:off x="2241463" y="3457523"/>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24" name="Straight Connector 923">
                <a:extLst>
                  <a:ext uri="{FF2B5EF4-FFF2-40B4-BE49-F238E27FC236}">
                    <a16:creationId xmlns:a16="http://schemas.microsoft.com/office/drawing/2014/main" id="{8B57E35C-370F-4641-987E-F5AD1ACB63C7}"/>
                  </a:ext>
                </a:extLst>
              </p:cNvPr>
              <p:cNvCxnSpPr/>
              <p:nvPr/>
            </p:nvCxnSpPr>
            <p:spPr bwMode="auto">
              <a:xfrm>
                <a:off x="2272134" y="3484758"/>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25" name="Straight Connector 924">
                <a:extLst>
                  <a:ext uri="{FF2B5EF4-FFF2-40B4-BE49-F238E27FC236}">
                    <a16:creationId xmlns:a16="http://schemas.microsoft.com/office/drawing/2014/main" id="{1905BA3D-0619-435C-A619-FBA7D8F0A5DE}"/>
                  </a:ext>
                </a:extLst>
              </p:cNvPr>
              <p:cNvCxnSpPr/>
              <p:nvPr/>
            </p:nvCxnSpPr>
            <p:spPr bwMode="auto">
              <a:xfrm>
                <a:off x="2361215" y="3579175"/>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26" name="Straight Connector 925">
                <a:extLst>
                  <a:ext uri="{FF2B5EF4-FFF2-40B4-BE49-F238E27FC236}">
                    <a16:creationId xmlns:a16="http://schemas.microsoft.com/office/drawing/2014/main" id="{88C048EA-61C8-414E-9C41-8441F196DF7C}"/>
                  </a:ext>
                </a:extLst>
              </p:cNvPr>
              <p:cNvCxnSpPr/>
              <p:nvPr/>
            </p:nvCxnSpPr>
            <p:spPr bwMode="auto">
              <a:xfrm>
                <a:off x="2425638" y="3592503"/>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27" name="Straight Connector 926">
                <a:extLst>
                  <a:ext uri="{FF2B5EF4-FFF2-40B4-BE49-F238E27FC236}">
                    <a16:creationId xmlns:a16="http://schemas.microsoft.com/office/drawing/2014/main" id="{009E2B5F-F51C-4369-9179-4DA03DA00D65}"/>
                  </a:ext>
                </a:extLst>
              </p:cNvPr>
              <p:cNvCxnSpPr/>
              <p:nvPr/>
            </p:nvCxnSpPr>
            <p:spPr bwMode="auto">
              <a:xfrm>
                <a:off x="2468538" y="3686589"/>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28" name="Straight Connector 927">
                <a:extLst>
                  <a:ext uri="{FF2B5EF4-FFF2-40B4-BE49-F238E27FC236}">
                    <a16:creationId xmlns:a16="http://schemas.microsoft.com/office/drawing/2014/main" id="{B9AE067E-6D76-4CBC-8C70-82D23F555F81}"/>
                  </a:ext>
                </a:extLst>
              </p:cNvPr>
              <p:cNvCxnSpPr/>
              <p:nvPr/>
            </p:nvCxnSpPr>
            <p:spPr bwMode="auto">
              <a:xfrm>
                <a:off x="2453080" y="3614773"/>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29" name="Straight Connector 928">
                <a:extLst>
                  <a:ext uri="{FF2B5EF4-FFF2-40B4-BE49-F238E27FC236}">
                    <a16:creationId xmlns:a16="http://schemas.microsoft.com/office/drawing/2014/main" id="{0B7ED463-76A8-4162-A7EE-43AFC780495A}"/>
                  </a:ext>
                </a:extLst>
              </p:cNvPr>
              <p:cNvCxnSpPr/>
              <p:nvPr/>
            </p:nvCxnSpPr>
            <p:spPr bwMode="auto">
              <a:xfrm>
                <a:off x="2504989" y="3734839"/>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30" name="Straight Connector 929">
                <a:extLst>
                  <a:ext uri="{FF2B5EF4-FFF2-40B4-BE49-F238E27FC236}">
                    <a16:creationId xmlns:a16="http://schemas.microsoft.com/office/drawing/2014/main" id="{337D91EB-D24C-4001-9A76-3C5734EC2884}"/>
                  </a:ext>
                </a:extLst>
              </p:cNvPr>
              <p:cNvCxnSpPr/>
              <p:nvPr/>
            </p:nvCxnSpPr>
            <p:spPr bwMode="auto">
              <a:xfrm>
                <a:off x="2535136" y="3741178"/>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31" name="Straight Connector 930">
                <a:extLst>
                  <a:ext uri="{FF2B5EF4-FFF2-40B4-BE49-F238E27FC236}">
                    <a16:creationId xmlns:a16="http://schemas.microsoft.com/office/drawing/2014/main" id="{C50ACCD2-E2D3-4F93-9D6F-67AF6EC7F5FB}"/>
                  </a:ext>
                </a:extLst>
              </p:cNvPr>
              <p:cNvCxnSpPr/>
              <p:nvPr/>
            </p:nvCxnSpPr>
            <p:spPr bwMode="auto">
              <a:xfrm>
                <a:off x="2596318" y="3763654"/>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32" name="Straight Connector 931">
                <a:extLst>
                  <a:ext uri="{FF2B5EF4-FFF2-40B4-BE49-F238E27FC236}">
                    <a16:creationId xmlns:a16="http://schemas.microsoft.com/office/drawing/2014/main" id="{D3B474F2-86FA-4DBC-AAF3-00913C6C6D7D}"/>
                  </a:ext>
                </a:extLst>
              </p:cNvPr>
              <p:cNvCxnSpPr/>
              <p:nvPr/>
            </p:nvCxnSpPr>
            <p:spPr bwMode="auto">
              <a:xfrm>
                <a:off x="2669951" y="3800935"/>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33" name="Straight Connector 932">
                <a:extLst>
                  <a:ext uri="{FF2B5EF4-FFF2-40B4-BE49-F238E27FC236}">
                    <a16:creationId xmlns:a16="http://schemas.microsoft.com/office/drawing/2014/main" id="{7D7A9089-BAB8-4DA1-BD16-5A35469B0DCC}"/>
                  </a:ext>
                </a:extLst>
              </p:cNvPr>
              <p:cNvCxnSpPr/>
              <p:nvPr/>
            </p:nvCxnSpPr>
            <p:spPr bwMode="auto">
              <a:xfrm>
                <a:off x="2702162" y="3841965"/>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34" name="Straight Connector 933">
                <a:extLst>
                  <a:ext uri="{FF2B5EF4-FFF2-40B4-BE49-F238E27FC236}">
                    <a16:creationId xmlns:a16="http://schemas.microsoft.com/office/drawing/2014/main" id="{030EA062-571E-40D1-9C40-05C3C54CEADA}"/>
                  </a:ext>
                </a:extLst>
              </p:cNvPr>
              <p:cNvCxnSpPr/>
              <p:nvPr/>
            </p:nvCxnSpPr>
            <p:spPr bwMode="auto">
              <a:xfrm>
                <a:off x="2720362" y="3868670"/>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35" name="Straight Connector 934">
                <a:extLst>
                  <a:ext uri="{FF2B5EF4-FFF2-40B4-BE49-F238E27FC236}">
                    <a16:creationId xmlns:a16="http://schemas.microsoft.com/office/drawing/2014/main" id="{E85DD151-38B5-4614-B768-26C3F7AC5542}"/>
                  </a:ext>
                </a:extLst>
              </p:cNvPr>
              <p:cNvCxnSpPr/>
              <p:nvPr/>
            </p:nvCxnSpPr>
            <p:spPr bwMode="auto">
              <a:xfrm>
                <a:off x="2817043" y="3882535"/>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36" name="Straight Connector 935">
                <a:extLst>
                  <a:ext uri="{FF2B5EF4-FFF2-40B4-BE49-F238E27FC236}">
                    <a16:creationId xmlns:a16="http://schemas.microsoft.com/office/drawing/2014/main" id="{538D687E-C026-4C63-97B4-AAE944DCE1E4}"/>
                  </a:ext>
                </a:extLst>
              </p:cNvPr>
              <p:cNvCxnSpPr/>
              <p:nvPr/>
            </p:nvCxnSpPr>
            <p:spPr bwMode="auto">
              <a:xfrm>
                <a:off x="2925741" y="3885533"/>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37" name="Straight Connector 936">
                <a:extLst>
                  <a:ext uri="{FF2B5EF4-FFF2-40B4-BE49-F238E27FC236}">
                    <a16:creationId xmlns:a16="http://schemas.microsoft.com/office/drawing/2014/main" id="{623E7F94-AD46-4934-9A62-02EEAFE9C30E}"/>
                  </a:ext>
                </a:extLst>
              </p:cNvPr>
              <p:cNvCxnSpPr/>
              <p:nvPr/>
            </p:nvCxnSpPr>
            <p:spPr bwMode="auto">
              <a:xfrm>
                <a:off x="2959055" y="3892778"/>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38" name="Straight Connector 937">
                <a:extLst>
                  <a:ext uri="{FF2B5EF4-FFF2-40B4-BE49-F238E27FC236}">
                    <a16:creationId xmlns:a16="http://schemas.microsoft.com/office/drawing/2014/main" id="{2D6ACF2C-497A-406B-88A8-7059DCFB583D}"/>
                  </a:ext>
                </a:extLst>
              </p:cNvPr>
              <p:cNvCxnSpPr/>
              <p:nvPr/>
            </p:nvCxnSpPr>
            <p:spPr bwMode="auto">
              <a:xfrm>
                <a:off x="2993693" y="3912940"/>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39" name="Straight Connector 938">
                <a:extLst>
                  <a:ext uri="{FF2B5EF4-FFF2-40B4-BE49-F238E27FC236}">
                    <a16:creationId xmlns:a16="http://schemas.microsoft.com/office/drawing/2014/main" id="{F12D6606-52DB-406D-A2D0-1C8CC05B7E13}"/>
                  </a:ext>
                </a:extLst>
              </p:cNvPr>
              <p:cNvCxnSpPr/>
              <p:nvPr/>
            </p:nvCxnSpPr>
            <p:spPr bwMode="auto">
              <a:xfrm>
                <a:off x="3199916" y="3929697"/>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40" name="Straight Connector 939">
                <a:extLst>
                  <a:ext uri="{FF2B5EF4-FFF2-40B4-BE49-F238E27FC236}">
                    <a16:creationId xmlns:a16="http://schemas.microsoft.com/office/drawing/2014/main" id="{D6CA01C0-D97E-48B8-B537-4440C2602861}"/>
                  </a:ext>
                </a:extLst>
              </p:cNvPr>
              <p:cNvCxnSpPr/>
              <p:nvPr/>
            </p:nvCxnSpPr>
            <p:spPr bwMode="auto">
              <a:xfrm>
                <a:off x="3272457" y="3967599"/>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41" name="Straight Connector 940">
                <a:extLst>
                  <a:ext uri="{FF2B5EF4-FFF2-40B4-BE49-F238E27FC236}">
                    <a16:creationId xmlns:a16="http://schemas.microsoft.com/office/drawing/2014/main" id="{076A5ACC-FA12-4FD5-9E56-9434452B67B9}"/>
                  </a:ext>
                </a:extLst>
              </p:cNvPr>
              <p:cNvCxnSpPr/>
              <p:nvPr/>
            </p:nvCxnSpPr>
            <p:spPr bwMode="auto">
              <a:xfrm>
                <a:off x="3381455" y="3967527"/>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42" name="Straight Connector 941">
                <a:extLst>
                  <a:ext uri="{FF2B5EF4-FFF2-40B4-BE49-F238E27FC236}">
                    <a16:creationId xmlns:a16="http://schemas.microsoft.com/office/drawing/2014/main" id="{3E20F37A-71C2-4B02-A844-6F46CA7E5371}"/>
                  </a:ext>
                </a:extLst>
              </p:cNvPr>
              <p:cNvCxnSpPr/>
              <p:nvPr/>
            </p:nvCxnSpPr>
            <p:spPr bwMode="auto">
              <a:xfrm>
                <a:off x="3515923" y="3984997"/>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43" name="Straight Connector 942">
                <a:extLst>
                  <a:ext uri="{FF2B5EF4-FFF2-40B4-BE49-F238E27FC236}">
                    <a16:creationId xmlns:a16="http://schemas.microsoft.com/office/drawing/2014/main" id="{5848BE60-8FCA-42D0-957A-01E8FB2827FB}"/>
                  </a:ext>
                </a:extLst>
              </p:cNvPr>
              <p:cNvCxnSpPr/>
              <p:nvPr/>
            </p:nvCxnSpPr>
            <p:spPr bwMode="auto">
              <a:xfrm>
                <a:off x="3784573" y="4027629"/>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44" name="Straight Connector 943">
                <a:extLst>
                  <a:ext uri="{FF2B5EF4-FFF2-40B4-BE49-F238E27FC236}">
                    <a16:creationId xmlns:a16="http://schemas.microsoft.com/office/drawing/2014/main" id="{F69AFFBF-9715-4DD2-A8EB-81CBC0270978}"/>
                  </a:ext>
                </a:extLst>
              </p:cNvPr>
              <p:cNvCxnSpPr/>
              <p:nvPr/>
            </p:nvCxnSpPr>
            <p:spPr bwMode="auto">
              <a:xfrm>
                <a:off x="3894605" y="4031435"/>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945" name="Straight Connector 944">
                <a:extLst>
                  <a:ext uri="{FF2B5EF4-FFF2-40B4-BE49-F238E27FC236}">
                    <a16:creationId xmlns:a16="http://schemas.microsoft.com/office/drawing/2014/main" id="{887DB06F-CC7C-465B-A2D4-B03F22642260}"/>
                  </a:ext>
                </a:extLst>
              </p:cNvPr>
              <p:cNvCxnSpPr/>
              <p:nvPr/>
            </p:nvCxnSpPr>
            <p:spPr bwMode="auto">
              <a:xfrm>
                <a:off x="4850198" y="4090767"/>
                <a:ext cx="0" cy="92219"/>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1185" name="Group 1184">
            <a:extLst>
              <a:ext uri="{FF2B5EF4-FFF2-40B4-BE49-F238E27FC236}">
                <a16:creationId xmlns:a16="http://schemas.microsoft.com/office/drawing/2014/main" id="{DDF55D2E-A088-4B7D-B269-58235DAF04D4}"/>
              </a:ext>
            </a:extLst>
          </p:cNvPr>
          <p:cNvGrpSpPr/>
          <p:nvPr/>
        </p:nvGrpSpPr>
        <p:grpSpPr>
          <a:xfrm>
            <a:off x="6227637" y="807095"/>
            <a:ext cx="4601325" cy="5544776"/>
            <a:chOff x="5698650" y="851565"/>
            <a:chExt cx="4601325" cy="5544776"/>
          </a:xfrm>
        </p:grpSpPr>
        <p:sp>
          <p:nvSpPr>
            <p:cNvPr id="1186" name="Freeform: Shape 1185">
              <a:extLst>
                <a:ext uri="{FF2B5EF4-FFF2-40B4-BE49-F238E27FC236}">
                  <a16:creationId xmlns:a16="http://schemas.microsoft.com/office/drawing/2014/main" id="{8E47D5DA-506C-4E85-8190-CA93C91BD4EE}"/>
                </a:ext>
              </a:extLst>
            </p:cNvPr>
            <p:cNvSpPr/>
            <p:nvPr/>
          </p:nvSpPr>
          <p:spPr bwMode="auto">
            <a:xfrm>
              <a:off x="6503194" y="4128017"/>
              <a:ext cx="3239669" cy="1130959"/>
            </a:xfrm>
            <a:custGeom>
              <a:avLst/>
              <a:gdLst>
                <a:gd name="connsiteX0" fmla="*/ 0 w 3239669"/>
                <a:gd name="connsiteY0" fmla="*/ 0 h 1382820"/>
                <a:gd name="connsiteX1" fmla="*/ 117806 w 3239669"/>
                <a:gd name="connsiteY1" fmla="*/ 0 h 1382820"/>
                <a:gd name="connsiteX2" fmla="*/ 117806 w 3239669"/>
                <a:gd name="connsiteY2" fmla="*/ 25245 h 1382820"/>
                <a:gd name="connsiteX3" fmla="*/ 193539 w 3239669"/>
                <a:gd name="connsiteY3" fmla="*/ 25245 h 1382820"/>
                <a:gd name="connsiteX4" fmla="*/ 193539 w 3239669"/>
                <a:gd name="connsiteY4" fmla="*/ 42074 h 1382820"/>
                <a:gd name="connsiteX5" fmla="*/ 238417 w 3239669"/>
                <a:gd name="connsiteY5" fmla="*/ 42074 h 1382820"/>
                <a:gd name="connsiteX6" fmla="*/ 238417 w 3239669"/>
                <a:gd name="connsiteY6" fmla="*/ 72928 h 1382820"/>
                <a:gd name="connsiteX7" fmla="*/ 272076 w 3239669"/>
                <a:gd name="connsiteY7" fmla="*/ 72928 h 1382820"/>
                <a:gd name="connsiteX8" fmla="*/ 272076 w 3239669"/>
                <a:gd name="connsiteY8" fmla="*/ 98172 h 1382820"/>
                <a:gd name="connsiteX9" fmla="*/ 330979 w 3239669"/>
                <a:gd name="connsiteY9" fmla="*/ 98172 h 1382820"/>
                <a:gd name="connsiteX10" fmla="*/ 330979 w 3239669"/>
                <a:gd name="connsiteY10" fmla="*/ 115002 h 1382820"/>
                <a:gd name="connsiteX11" fmla="*/ 395492 w 3239669"/>
                <a:gd name="connsiteY11" fmla="*/ 115002 h 1382820"/>
                <a:gd name="connsiteX12" fmla="*/ 395492 w 3239669"/>
                <a:gd name="connsiteY12" fmla="*/ 159880 h 1382820"/>
                <a:gd name="connsiteX13" fmla="*/ 395492 w 3239669"/>
                <a:gd name="connsiteY13" fmla="*/ 159880 h 1382820"/>
                <a:gd name="connsiteX14" fmla="*/ 415127 w 3239669"/>
                <a:gd name="connsiteY14" fmla="*/ 179515 h 1382820"/>
                <a:gd name="connsiteX15" fmla="*/ 448785 w 3239669"/>
                <a:gd name="connsiteY15" fmla="*/ 179515 h 1382820"/>
                <a:gd name="connsiteX16" fmla="*/ 448785 w 3239669"/>
                <a:gd name="connsiteY16" fmla="*/ 227198 h 1382820"/>
                <a:gd name="connsiteX17" fmla="*/ 474030 w 3239669"/>
                <a:gd name="connsiteY17" fmla="*/ 227198 h 1382820"/>
                <a:gd name="connsiteX18" fmla="*/ 474030 w 3239669"/>
                <a:gd name="connsiteY18" fmla="*/ 258052 h 1382820"/>
                <a:gd name="connsiteX19" fmla="*/ 563787 w 3239669"/>
                <a:gd name="connsiteY19" fmla="*/ 258052 h 1382820"/>
                <a:gd name="connsiteX20" fmla="*/ 563787 w 3239669"/>
                <a:gd name="connsiteY20" fmla="*/ 311345 h 1382820"/>
                <a:gd name="connsiteX21" fmla="*/ 608665 w 3239669"/>
                <a:gd name="connsiteY21" fmla="*/ 311345 h 1382820"/>
                <a:gd name="connsiteX22" fmla="*/ 608665 w 3239669"/>
                <a:gd name="connsiteY22" fmla="*/ 345004 h 1382820"/>
                <a:gd name="connsiteX23" fmla="*/ 642324 w 3239669"/>
                <a:gd name="connsiteY23" fmla="*/ 345004 h 1382820"/>
                <a:gd name="connsiteX24" fmla="*/ 642324 w 3239669"/>
                <a:gd name="connsiteY24" fmla="*/ 367443 h 1382820"/>
                <a:gd name="connsiteX25" fmla="*/ 664763 w 3239669"/>
                <a:gd name="connsiteY25" fmla="*/ 367443 h 1382820"/>
                <a:gd name="connsiteX26" fmla="*/ 664763 w 3239669"/>
                <a:gd name="connsiteY26" fmla="*/ 401102 h 1382820"/>
                <a:gd name="connsiteX27" fmla="*/ 709642 w 3239669"/>
                <a:gd name="connsiteY27" fmla="*/ 401102 h 1382820"/>
                <a:gd name="connsiteX28" fmla="*/ 709642 w 3239669"/>
                <a:gd name="connsiteY28" fmla="*/ 429151 h 1382820"/>
                <a:gd name="connsiteX29" fmla="*/ 760130 w 3239669"/>
                <a:gd name="connsiteY29" fmla="*/ 429151 h 1382820"/>
                <a:gd name="connsiteX30" fmla="*/ 760130 w 3239669"/>
                <a:gd name="connsiteY30" fmla="*/ 451591 h 1382820"/>
                <a:gd name="connsiteX31" fmla="*/ 782570 w 3239669"/>
                <a:gd name="connsiteY31" fmla="*/ 451591 h 1382820"/>
                <a:gd name="connsiteX32" fmla="*/ 782570 w 3239669"/>
                <a:gd name="connsiteY32" fmla="*/ 499274 h 1382820"/>
                <a:gd name="connsiteX33" fmla="*/ 807814 w 3239669"/>
                <a:gd name="connsiteY33" fmla="*/ 499274 h 1382820"/>
                <a:gd name="connsiteX34" fmla="*/ 807814 w 3239669"/>
                <a:gd name="connsiteY34" fmla="*/ 532933 h 1382820"/>
                <a:gd name="connsiteX35" fmla="*/ 894766 w 3239669"/>
                <a:gd name="connsiteY35" fmla="*/ 532933 h 1382820"/>
                <a:gd name="connsiteX36" fmla="*/ 894766 w 3239669"/>
                <a:gd name="connsiteY36" fmla="*/ 583421 h 1382820"/>
                <a:gd name="connsiteX37" fmla="*/ 950864 w 3239669"/>
                <a:gd name="connsiteY37" fmla="*/ 583421 h 1382820"/>
                <a:gd name="connsiteX38" fmla="*/ 950864 w 3239669"/>
                <a:gd name="connsiteY38" fmla="*/ 619885 h 1382820"/>
                <a:gd name="connsiteX39" fmla="*/ 995743 w 3239669"/>
                <a:gd name="connsiteY39" fmla="*/ 619885 h 1382820"/>
                <a:gd name="connsiteX40" fmla="*/ 995743 w 3239669"/>
                <a:gd name="connsiteY40" fmla="*/ 619885 h 1382820"/>
                <a:gd name="connsiteX41" fmla="*/ 1018182 w 3239669"/>
                <a:gd name="connsiteY41" fmla="*/ 642324 h 1382820"/>
                <a:gd name="connsiteX42" fmla="*/ 1018182 w 3239669"/>
                <a:gd name="connsiteY42" fmla="*/ 678788 h 1382820"/>
                <a:gd name="connsiteX43" fmla="*/ 1085500 w 3239669"/>
                <a:gd name="connsiteY43" fmla="*/ 678788 h 1382820"/>
                <a:gd name="connsiteX44" fmla="*/ 1085500 w 3239669"/>
                <a:gd name="connsiteY44" fmla="*/ 706837 h 1382820"/>
                <a:gd name="connsiteX45" fmla="*/ 1158427 w 3239669"/>
                <a:gd name="connsiteY45" fmla="*/ 706837 h 1382820"/>
                <a:gd name="connsiteX46" fmla="*/ 1158427 w 3239669"/>
                <a:gd name="connsiteY46" fmla="*/ 734886 h 1382820"/>
                <a:gd name="connsiteX47" fmla="*/ 1225745 w 3239669"/>
                <a:gd name="connsiteY47" fmla="*/ 734886 h 1382820"/>
                <a:gd name="connsiteX48" fmla="*/ 1225745 w 3239669"/>
                <a:gd name="connsiteY48" fmla="*/ 765740 h 1382820"/>
                <a:gd name="connsiteX49" fmla="*/ 1287453 w 3239669"/>
                <a:gd name="connsiteY49" fmla="*/ 765740 h 1382820"/>
                <a:gd name="connsiteX50" fmla="*/ 1287453 w 3239669"/>
                <a:gd name="connsiteY50" fmla="*/ 790984 h 1382820"/>
                <a:gd name="connsiteX51" fmla="*/ 1315502 w 3239669"/>
                <a:gd name="connsiteY51" fmla="*/ 790984 h 1382820"/>
                <a:gd name="connsiteX52" fmla="*/ 1315502 w 3239669"/>
                <a:gd name="connsiteY52" fmla="*/ 824643 h 1382820"/>
                <a:gd name="connsiteX53" fmla="*/ 1357576 w 3239669"/>
                <a:gd name="connsiteY53" fmla="*/ 824643 h 1382820"/>
                <a:gd name="connsiteX54" fmla="*/ 1357576 w 3239669"/>
                <a:gd name="connsiteY54" fmla="*/ 847083 h 1382820"/>
                <a:gd name="connsiteX55" fmla="*/ 1385625 w 3239669"/>
                <a:gd name="connsiteY55" fmla="*/ 847083 h 1382820"/>
                <a:gd name="connsiteX56" fmla="*/ 1385625 w 3239669"/>
                <a:gd name="connsiteY56" fmla="*/ 880741 h 1382820"/>
                <a:gd name="connsiteX57" fmla="*/ 1458552 w 3239669"/>
                <a:gd name="connsiteY57" fmla="*/ 880741 h 1382820"/>
                <a:gd name="connsiteX58" fmla="*/ 1458552 w 3239669"/>
                <a:gd name="connsiteY58" fmla="*/ 880741 h 1382820"/>
                <a:gd name="connsiteX59" fmla="*/ 1478187 w 3239669"/>
                <a:gd name="connsiteY59" fmla="*/ 900376 h 1382820"/>
                <a:gd name="connsiteX60" fmla="*/ 1478187 w 3239669"/>
                <a:gd name="connsiteY60" fmla="*/ 942449 h 1382820"/>
                <a:gd name="connsiteX61" fmla="*/ 1565139 w 3239669"/>
                <a:gd name="connsiteY61" fmla="*/ 942449 h 1382820"/>
                <a:gd name="connsiteX62" fmla="*/ 1565139 w 3239669"/>
                <a:gd name="connsiteY62" fmla="*/ 970499 h 1382820"/>
                <a:gd name="connsiteX63" fmla="*/ 1593188 w 3239669"/>
                <a:gd name="connsiteY63" fmla="*/ 970499 h 1382820"/>
                <a:gd name="connsiteX64" fmla="*/ 1593188 w 3239669"/>
                <a:gd name="connsiteY64" fmla="*/ 1001353 h 1382820"/>
                <a:gd name="connsiteX65" fmla="*/ 1652091 w 3239669"/>
                <a:gd name="connsiteY65" fmla="*/ 1001353 h 1382820"/>
                <a:gd name="connsiteX66" fmla="*/ 1652091 w 3239669"/>
                <a:gd name="connsiteY66" fmla="*/ 1001353 h 1382820"/>
                <a:gd name="connsiteX67" fmla="*/ 1702579 w 3239669"/>
                <a:gd name="connsiteY67" fmla="*/ 1001353 h 1382820"/>
                <a:gd name="connsiteX68" fmla="*/ 1702579 w 3239669"/>
                <a:gd name="connsiteY68" fmla="*/ 1037816 h 1382820"/>
                <a:gd name="connsiteX69" fmla="*/ 1733433 w 3239669"/>
                <a:gd name="connsiteY69" fmla="*/ 1037816 h 1382820"/>
                <a:gd name="connsiteX70" fmla="*/ 1733433 w 3239669"/>
                <a:gd name="connsiteY70" fmla="*/ 1065865 h 1382820"/>
                <a:gd name="connsiteX71" fmla="*/ 1761482 w 3239669"/>
                <a:gd name="connsiteY71" fmla="*/ 1065865 h 1382820"/>
                <a:gd name="connsiteX72" fmla="*/ 1789531 w 3239669"/>
                <a:gd name="connsiteY72" fmla="*/ 1065865 h 1382820"/>
                <a:gd name="connsiteX73" fmla="*/ 1789531 w 3239669"/>
                <a:gd name="connsiteY73" fmla="*/ 1110744 h 1382820"/>
                <a:gd name="connsiteX74" fmla="*/ 1957826 w 3239669"/>
                <a:gd name="connsiteY74" fmla="*/ 1110744 h 1382820"/>
                <a:gd name="connsiteX75" fmla="*/ 1957826 w 3239669"/>
                <a:gd name="connsiteY75" fmla="*/ 1135988 h 1382820"/>
                <a:gd name="connsiteX76" fmla="*/ 2013924 w 3239669"/>
                <a:gd name="connsiteY76" fmla="*/ 1135988 h 1382820"/>
                <a:gd name="connsiteX77" fmla="*/ 2013924 w 3239669"/>
                <a:gd name="connsiteY77" fmla="*/ 1169647 h 1382820"/>
                <a:gd name="connsiteX78" fmla="*/ 2041973 w 3239669"/>
                <a:gd name="connsiteY78" fmla="*/ 1169647 h 1382820"/>
                <a:gd name="connsiteX79" fmla="*/ 2041973 w 3239669"/>
                <a:gd name="connsiteY79" fmla="*/ 1189281 h 1382820"/>
                <a:gd name="connsiteX80" fmla="*/ 2106486 w 3239669"/>
                <a:gd name="connsiteY80" fmla="*/ 1189281 h 1382820"/>
                <a:gd name="connsiteX81" fmla="*/ 2106486 w 3239669"/>
                <a:gd name="connsiteY81" fmla="*/ 1242575 h 1382820"/>
                <a:gd name="connsiteX82" fmla="*/ 2210268 w 3239669"/>
                <a:gd name="connsiteY82" fmla="*/ 1242575 h 1382820"/>
                <a:gd name="connsiteX83" fmla="*/ 2210268 w 3239669"/>
                <a:gd name="connsiteY83" fmla="*/ 1259404 h 1382820"/>
                <a:gd name="connsiteX84" fmla="*/ 2305635 w 3239669"/>
                <a:gd name="connsiteY84" fmla="*/ 1259404 h 1382820"/>
                <a:gd name="connsiteX85" fmla="*/ 2305635 w 3239669"/>
                <a:gd name="connsiteY85" fmla="*/ 1276234 h 1382820"/>
                <a:gd name="connsiteX86" fmla="*/ 2479539 w 3239669"/>
                <a:gd name="connsiteY86" fmla="*/ 1276234 h 1382820"/>
                <a:gd name="connsiteX87" fmla="*/ 2479539 w 3239669"/>
                <a:gd name="connsiteY87" fmla="*/ 1295868 h 1382820"/>
                <a:gd name="connsiteX88" fmla="*/ 2628199 w 3239669"/>
                <a:gd name="connsiteY88" fmla="*/ 1295868 h 1382820"/>
                <a:gd name="connsiteX89" fmla="*/ 2628199 w 3239669"/>
                <a:gd name="connsiteY89" fmla="*/ 1351966 h 1382820"/>
                <a:gd name="connsiteX90" fmla="*/ 2692712 w 3239669"/>
                <a:gd name="connsiteY90" fmla="*/ 1351966 h 1382820"/>
                <a:gd name="connsiteX91" fmla="*/ 2692712 w 3239669"/>
                <a:gd name="connsiteY91" fmla="*/ 1377210 h 1382820"/>
                <a:gd name="connsiteX92" fmla="*/ 3239669 w 3239669"/>
                <a:gd name="connsiteY92" fmla="*/ 1377210 h 1382820"/>
                <a:gd name="connsiteX93" fmla="*/ 3239669 w 3239669"/>
                <a:gd name="connsiteY93" fmla="*/ 1382820 h 1382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3239669" h="1382820">
                  <a:moveTo>
                    <a:pt x="0" y="0"/>
                  </a:moveTo>
                  <a:lnTo>
                    <a:pt x="117806" y="0"/>
                  </a:lnTo>
                  <a:lnTo>
                    <a:pt x="117806" y="25245"/>
                  </a:lnTo>
                  <a:lnTo>
                    <a:pt x="193539" y="25245"/>
                  </a:lnTo>
                  <a:lnTo>
                    <a:pt x="193539" y="42074"/>
                  </a:lnTo>
                  <a:lnTo>
                    <a:pt x="238417" y="42074"/>
                  </a:lnTo>
                  <a:lnTo>
                    <a:pt x="238417" y="72928"/>
                  </a:lnTo>
                  <a:lnTo>
                    <a:pt x="272076" y="72928"/>
                  </a:lnTo>
                  <a:lnTo>
                    <a:pt x="272076" y="98172"/>
                  </a:lnTo>
                  <a:lnTo>
                    <a:pt x="330979" y="98172"/>
                  </a:lnTo>
                  <a:lnTo>
                    <a:pt x="330979" y="115002"/>
                  </a:lnTo>
                  <a:lnTo>
                    <a:pt x="395492" y="115002"/>
                  </a:lnTo>
                  <a:lnTo>
                    <a:pt x="395492" y="159880"/>
                  </a:lnTo>
                  <a:lnTo>
                    <a:pt x="395492" y="159880"/>
                  </a:lnTo>
                  <a:lnTo>
                    <a:pt x="415127" y="179515"/>
                  </a:lnTo>
                  <a:lnTo>
                    <a:pt x="448785" y="179515"/>
                  </a:lnTo>
                  <a:lnTo>
                    <a:pt x="448785" y="227198"/>
                  </a:lnTo>
                  <a:lnTo>
                    <a:pt x="474030" y="227198"/>
                  </a:lnTo>
                  <a:lnTo>
                    <a:pt x="474030" y="258052"/>
                  </a:lnTo>
                  <a:lnTo>
                    <a:pt x="563787" y="258052"/>
                  </a:lnTo>
                  <a:lnTo>
                    <a:pt x="563787" y="311345"/>
                  </a:lnTo>
                  <a:lnTo>
                    <a:pt x="608665" y="311345"/>
                  </a:lnTo>
                  <a:lnTo>
                    <a:pt x="608665" y="345004"/>
                  </a:lnTo>
                  <a:lnTo>
                    <a:pt x="642324" y="345004"/>
                  </a:lnTo>
                  <a:lnTo>
                    <a:pt x="642324" y="367443"/>
                  </a:lnTo>
                  <a:lnTo>
                    <a:pt x="664763" y="367443"/>
                  </a:lnTo>
                  <a:lnTo>
                    <a:pt x="664763" y="401102"/>
                  </a:lnTo>
                  <a:lnTo>
                    <a:pt x="709642" y="401102"/>
                  </a:lnTo>
                  <a:lnTo>
                    <a:pt x="709642" y="429151"/>
                  </a:lnTo>
                  <a:lnTo>
                    <a:pt x="760130" y="429151"/>
                  </a:lnTo>
                  <a:lnTo>
                    <a:pt x="760130" y="451591"/>
                  </a:lnTo>
                  <a:lnTo>
                    <a:pt x="782570" y="451591"/>
                  </a:lnTo>
                  <a:lnTo>
                    <a:pt x="782570" y="499274"/>
                  </a:lnTo>
                  <a:lnTo>
                    <a:pt x="807814" y="499274"/>
                  </a:lnTo>
                  <a:lnTo>
                    <a:pt x="807814" y="532933"/>
                  </a:lnTo>
                  <a:lnTo>
                    <a:pt x="894766" y="532933"/>
                  </a:lnTo>
                  <a:lnTo>
                    <a:pt x="894766" y="583421"/>
                  </a:lnTo>
                  <a:lnTo>
                    <a:pt x="950864" y="583421"/>
                  </a:lnTo>
                  <a:lnTo>
                    <a:pt x="950864" y="619885"/>
                  </a:lnTo>
                  <a:lnTo>
                    <a:pt x="995743" y="619885"/>
                  </a:lnTo>
                  <a:lnTo>
                    <a:pt x="995743" y="619885"/>
                  </a:lnTo>
                  <a:lnTo>
                    <a:pt x="1018182" y="642324"/>
                  </a:lnTo>
                  <a:lnTo>
                    <a:pt x="1018182" y="678788"/>
                  </a:lnTo>
                  <a:lnTo>
                    <a:pt x="1085500" y="678788"/>
                  </a:lnTo>
                  <a:lnTo>
                    <a:pt x="1085500" y="706837"/>
                  </a:lnTo>
                  <a:lnTo>
                    <a:pt x="1158427" y="706837"/>
                  </a:lnTo>
                  <a:lnTo>
                    <a:pt x="1158427" y="734886"/>
                  </a:lnTo>
                  <a:lnTo>
                    <a:pt x="1225745" y="734886"/>
                  </a:lnTo>
                  <a:lnTo>
                    <a:pt x="1225745" y="765740"/>
                  </a:lnTo>
                  <a:lnTo>
                    <a:pt x="1287453" y="765740"/>
                  </a:lnTo>
                  <a:lnTo>
                    <a:pt x="1287453" y="790984"/>
                  </a:lnTo>
                  <a:lnTo>
                    <a:pt x="1315502" y="790984"/>
                  </a:lnTo>
                  <a:lnTo>
                    <a:pt x="1315502" y="824643"/>
                  </a:lnTo>
                  <a:lnTo>
                    <a:pt x="1357576" y="824643"/>
                  </a:lnTo>
                  <a:lnTo>
                    <a:pt x="1357576" y="847083"/>
                  </a:lnTo>
                  <a:lnTo>
                    <a:pt x="1385625" y="847083"/>
                  </a:lnTo>
                  <a:lnTo>
                    <a:pt x="1385625" y="880741"/>
                  </a:lnTo>
                  <a:lnTo>
                    <a:pt x="1458552" y="880741"/>
                  </a:lnTo>
                  <a:lnTo>
                    <a:pt x="1458552" y="880741"/>
                  </a:lnTo>
                  <a:lnTo>
                    <a:pt x="1478187" y="900376"/>
                  </a:lnTo>
                  <a:lnTo>
                    <a:pt x="1478187" y="942449"/>
                  </a:lnTo>
                  <a:lnTo>
                    <a:pt x="1565139" y="942449"/>
                  </a:lnTo>
                  <a:lnTo>
                    <a:pt x="1565139" y="970499"/>
                  </a:lnTo>
                  <a:lnTo>
                    <a:pt x="1593188" y="970499"/>
                  </a:lnTo>
                  <a:lnTo>
                    <a:pt x="1593188" y="1001353"/>
                  </a:lnTo>
                  <a:lnTo>
                    <a:pt x="1652091" y="1001353"/>
                  </a:lnTo>
                  <a:lnTo>
                    <a:pt x="1652091" y="1001353"/>
                  </a:lnTo>
                  <a:lnTo>
                    <a:pt x="1702579" y="1001353"/>
                  </a:lnTo>
                  <a:lnTo>
                    <a:pt x="1702579" y="1037816"/>
                  </a:lnTo>
                  <a:lnTo>
                    <a:pt x="1733433" y="1037816"/>
                  </a:lnTo>
                  <a:lnTo>
                    <a:pt x="1733433" y="1065865"/>
                  </a:lnTo>
                  <a:lnTo>
                    <a:pt x="1761482" y="1065865"/>
                  </a:lnTo>
                  <a:lnTo>
                    <a:pt x="1789531" y="1065865"/>
                  </a:lnTo>
                  <a:lnTo>
                    <a:pt x="1789531" y="1110744"/>
                  </a:lnTo>
                  <a:lnTo>
                    <a:pt x="1957826" y="1110744"/>
                  </a:lnTo>
                  <a:lnTo>
                    <a:pt x="1957826" y="1135988"/>
                  </a:lnTo>
                  <a:lnTo>
                    <a:pt x="2013924" y="1135988"/>
                  </a:lnTo>
                  <a:lnTo>
                    <a:pt x="2013924" y="1169647"/>
                  </a:lnTo>
                  <a:lnTo>
                    <a:pt x="2041973" y="1169647"/>
                  </a:lnTo>
                  <a:lnTo>
                    <a:pt x="2041973" y="1189281"/>
                  </a:lnTo>
                  <a:lnTo>
                    <a:pt x="2106486" y="1189281"/>
                  </a:lnTo>
                  <a:lnTo>
                    <a:pt x="2106486" y="1242575"/>
                  </a:lnTo>
                  <a:lnTo>
                    <a:pt x="2210268" y="1242575"/>
                  </a:lnTo>
                  <a:lnTo>
                    <a:pt x="2210268" y="1259404"/>
                  </a:lnTo>
                  <a:lnTo>
                    <a:pt x="2305635" y="1259404"/>
                  </a:lnTo>
                  <a:lnTo>
                    <a:pt x="2305635" y="1276234"/>
                  </a:lnTo>
                  <a:lnTo>
                    <a:pt x="2479539" y="1276234"/>
                  </a:lnTo>
                  <a:lnTo>
                    <a:pt x="2479539" y="1295868"/>
                  </a:lnTo>
                  <a:lnTo>
                    <a:pt x="2628199" y="1295868"/>
                  </a:lnTo>
                  <a:lnTo>
                    <a:pt x="2628199" y="1351966"/>
                  </a:lnTo>
                  <a:lnTo>
                    <a:pt x="2692712" y="1351966"/>
                  </a:lnTo>
                  <a:lnTo>
                    <a:pt x="2692712" y="1377210"/>
                  </a:lnTo>
                  <a:lnTo>
                    <a:pt x="3239669" y="1377210"/>
                  </a:lnTo>
                  <a:lnTo>
                    <a:pt x="3239669" y="1382820"/>
                  </a:lnTo>
                </a:path>
              </a:pathLst>
            </a:custGeom>
            <a:noFill/>
            <a:ln w="28575">
              <a:solidFill>
                <a:schemeClr val="accent3"/>
              </a:solidFill>
              <a:miter lim="800000"/>
              <a:headEnd/>
              <a:tailEnd/>
            </a:ln>
          </p:spPr>
          <p:txBody>
            <a:bodyPr rtlCol="0" anchor="ctr"/>
            <a:lstStyle/>
            <a:p>
              <a:pPr algn="ctr"/>
              <a:endParaRPr lang="en-US" sz="1200" dirty="0">
                <a:latin typeface="Calibri" panose="020F0502020204030204" pitchFamily="34" charset="0"/>
                <a:cs typeface="Calibri" panose="020F0502020204030204" pitchFamily="34" charset="0"/>
              </a:endParaRPr>
            </a:p>
          </p:txBody>
        </p:sp>
        <p:sp>
          <p:nvSpPr>
            <p:cNvPr id="1187" name="Freeform: Shape 1186">
              <a:extLst>
                <a:ext uri="{FF2B5EF4-FFF2-40B4-BE49-F238E27FC236}">
                  <a16:creationId xmlns:a16="http://schemas.microsoft.com/office/drawing/2014/main" id="{49CB1523-3DE6-443C-827E-64E62659E637}"/>
                </a:ext>
              </a:extLst>
            </p:cNvPr>
            <p:cNvSpPr/>
            <p:nvPr/>
          </p:nvSpPr>
          <p:spPr bwMode="auto">
            <a:xfrm>
              <a:off x="6494775" y="4114253"/>
              <a:ext cx="3315403" cy="844204"/>
            </a:xfrm>
            <a:custGeom>
              <a:avLst/>
              <a:gdLst>
                <a:gd name="connsiteX0" fmla="*/ 0 w 3315402"/>
                <a:gd name="connsiteY0" fmla="*/ 0 h 1032206"/>
                <a:gd name="connsiteX1" fmla="*/ 56099 w 3315402"/>
                <a:gd name="connsiteY1" fmla="*/ 0 h 1032206"/>
                <a:gd name="connsiteX2" fmla="*/ 56099 w 3315402"/>
                <a:gd name="connsiteY2" fmla="*/ 14024 h 1032206"/>
                <a:gd name="connsiteX3" fmla="*/ 117807 w 3315402"/>
                <a:gd name="connsiteY3" fmla="*/ 14024 h 1032206"/>
                <a:gd name="connsiteX4" fmla="*/ 117807 w 3315402"/>
                <a:gd name="connsiteY4" fmla="*/ 25244 h 1032206"/>
                <a:gd name="connsiteX5" fmla="*/ 145856 w 3315402"/>
                <a:gd name="connsiteY5" fmla="*/ 25244 h 1032206"/>
                <a:gd name="connsiteX6" fmla="*/ 145856 w 3315402"/>
                <a:gd name="connsiteY6" fmla="*/ 25244 h 1032206"/>
                <a:gd name="connsiteX7" fmla="*/ 204759 w 3315402"/>
                <a:gd name="connsiteY7" fmla="*/ 25244 h 1032206"/>
                <a:gd name="connsiteX8" fmla="*/ 204759 w 3315402"/>
                <a:gd name="connsiteY8" fmla="*/ 61708 h 1032206"/>
                <a:gd name="connsiteX9" fmla="*/ 255247 w 3315402"/>
                <a:gd name="connsiteY9" fmla="*/ 61708 h 1032206"/>
                <a:gd name="connsiteX10" fmla="*/ 255247 w 3315402"/>
                <a:gd name="connsiteY10" fmla="*/ 89757 h 1032206"/>
                <a:gd name="connsiteX11" fmla="*/ 325370 w 3315402"/>
                <a:gd name="connsiteY11" fmla="*/ 89757 h 1032206"/>
                <a:gd name="connsiteX12" fmla="*/ 325370 w 3315402"/>
                <a:gd name="connsiteY12" fmla="*/ 117806 h 1032206"/>
                <a:gd name="connsiteX13" fmla="*/ 367443 w 3315402"/>
                <a:gd name="connsiteY13" fmla="*/ 117806 h 1032206"/>
                <a:gd name="connsiteX14" fmla="*/ 367443 w 3315402"/>
                <a:gd name="connsiteY14" fmla="*/ 137440 h 1032206"/>
                <a:gd name="connsiteX15" fmla="*/ 431956 w 3315402"/>
                <a:gd name="connsiteY15" fmla="*/ 137440 h 1032206"/>
                <a:gd name="connsiteX16" fmla="*/ 431956 w 3315402"/>
                <a:gd name="connsiteY16" fmla="*/ 151465 h 1032206"/>
                <a:gd name="connsiteX17" fmla="*/ 460005 w 3315402"/>
                <a:gd name="connsiteY17" fmla="*/ 151465 h 1032206"/>
                <a:gd name="connsiteX18" fmla="*/ 460005 w 3315402"/>
                <a:gd name="connsiteY18" fmla="*/ 179514 h 1032206"/>
                <a:gd name="connsiteX19" fmla="*/ 493664 w 3315402"/>
                <a:gd name="connsiteY19" fmla="*/ 179514 h 1032206"/>
                <a:gd name="connsiteX20" fmla="*/ 493664 w 3315402"/>
                <a:gd name="connsiteY20" fmla="*/ 190734 h 1032206"/>
                <a:gd name="connsiteX21" fmla="*/ 532933 w 3315402"/>
                <a:gd name="connsiteY21" fmla="*/ 190734 h 1032206"/>
                <a:gd name="connsiteX22" fmla="*/ 532933 w 3315402"/>
                <a:gd name="connsiteY22" fmla="*/ 190734 h 1032206"/>
                <a:gd name="connsiteX23" fmla="*/ 532933 w 3315402"/>
                <a:gd name="connsiteY23" fmla="*/ 213173 h 1032206"/>
                <a:gd name="connsiteX24" fmla="*/ 611470 w 3315402"/>
                <a:gd name="connsiteY24" fmla="*/ 213173 h 1032206"/>
                <a:gd name="connsiteX25" fmla="*/ 611470 w 3315402"/>
                <a:gd name="connsiteY25" fmla="*/ 232807 h 1032206"/>
                <a:gd name="connsiteX26" fmla="*/ 656349 w 3315402"/>
                <a:gd name="connsiteY26" fmla="*/ 232807 h 1032206"/>
                <a:gd name="connsiteX27" fmla="*/ 656349 w 3315402"/>
                <a:gd name="connsiteY27" fmla="*/ 258051 h 1032206"/>
                <a:gd name="connsiteX28" fmla="*/ 698423 w 3315402"/>
                <a:gd name="connsiteY28" fmla="*/ 258051 h 1032206"/>
                <a:gd name="connsiteX29" fmla="*/ 698423 w 3315402"/>
                <a:gd name="connsiteY29" fmla="*/ 294515 h 1032206"/>
                <a:gd name="connsiteX30" fmla="*/ 737691 w 3315402"/>
                <a:gd name="connsiteY30" fmla="*/ 294515 h 1032206"/>
                <a:gd name="connsiteX31" fmla="*/ 737691 w 3315402"/>
                <a:gd name="connsiteY31" fmla="*/ 336589 h 1032206"/>
                <a:gd name="connsiteX32" fmla="*/ 768545 w 3315402"/>
                <a:gd name="connsiteY32" fmla="*/ 336589 h 1032206"/>
                <a:gd name="connsiteX33" fmla="*/ 768545 w 3315402"/>
                <a:gd name="connsiteY33" fmla="*/ 370248 h 1032206"/>
                <a:gd name="connsiteX34" fmla="*/ 805009 w 3315402"/>
                <a:gd name="connsiteY34" fmla="*/ 370248 h 1032206"/>
                <a:gd name="connsiteX35" fmla="*/ 805009 w 3315402"/>
                <a:gd name="connsiteY35" fmla="*/ 384272 h 1032206"/>
                <a:gd name="connsiteX36" fmla="*/ 835863 w 3315402"/>
                <a:gd name="connsiteY36" fmla="*/ 384272 h 1032206"/>
                <a:gd name="connsiteX37" fmla="*/ 835863 w 3315402"/>
                <a:gd name="connsiteY37" fmla="*/ 412321 h 1032206"/>
                <a:gd name="connsiteX38" fmla="*/ 897571 w 3315402"/>
                <a:gd name="connsiteY38" fmla="*/ 412321 h 1032206"/>
                <a:gd name="connsiteX39" fmla="*/ 897571 w 3315402"/>
                <a:gd name="connsiteY39" fmla="*/ 437566 h 1032206"/>
                <a:gd name="connsiteX40" fmla="*/ 936840 w 3315402"/>
                <a:gd name="connsiteY40" fmla="*/ 437566 h 1032206"/>
                <a:gd name="connsiteX41" fmla="*/ 936840 w 3315402"/>
                <a:gd name="connsiteY41" fmla="*/ 437566 h 1032206"/>
                <a:gd name="connsiteX42" fmla="*/ 953669 w 3315402"/>
                <a:gd name="connsiteY42" fmla="*/ 454395 h 1032206"/>
                <a:gd name="connsiteX43" fmla="*/ 953669 w 3315402"/>
                <a:gd name="connsiteY43" fmla="*/ 476834 h 1032206"/>
                <a:gd name="connsiteX44" fmla="*/ 1015377 w 3315402"/>
                <a:gd name="connsiteY44" fmla="*/ 476834 h 1032206"/>
                <a:gd name="connsiteX45" fmla="*/ 1015377 w 3315402"/>
                <a:gd name="connsiteY45" fmla="*/ 476834 h 1032206"/>
                <a:gd name="connsiteX46" fmla="*/ 1082695 w 3315402"/>
                <a:gd name="connsiteY46" fmla="*/ 476834 h 1032206"/>
                <a:gd name="connsiteX47" fmla="*/ 1082695 w 3315402"/>
                <a:gd name="connsiteY47" fmla="*/ 516103 h 1032206"/>
                <a:gd name="connsiteX48" fmla="*/ 1164037 w 3315402"/>
                <a:gd name="connsiteY48" fmla="*/ 516103 h 1032206"/>
                <a:gd name="connsiteX49" fmla="*/ 1164037 w 3315402"/>
                <a:gd name="connsiteY49" fmla="*/ 538542 h 1032206"/>
                <a:gd name="connsiteX50" fmla="*/ 1197696 w 3315402"/>
                <a:gd name="connsiteY50" fmla="*/ 538542 h 1032206"/>
                <a:gd name="connsiteX51" fmla="*/ 1197696 w 3315402"/>
                <a:gd name="connsiteY51" fmla="*/ 575006 h 1032206"/>
                <a:gd name="connsiteX52" fmla="*/ 1234160 w 3315402"/>
                <a:gd name="connsiteY52" fmla="*/ 575006 h 1032206"/>
                <a:gd name="connsiteX53" fmla="*/ 1234160 w 3315402"/>
                <a:gd name="connsiteY53" fmla="*/ 591836 h 1032206"/>
                <a:gd name="connsiteX54" fmla="*/ 1340746 w 3315402"/>
                <a:gd name="connsiteY54" fmla="*/ 591836 h 1032206"/>
                <a:gd name="connsiteX55" fmla="*/ 1340746 w 3315402"/>
                <a:gd name="connsiteY55" fmla="*/ 614275 h 1032206"/>
                <a:gd name="connsiteX56" fmla="*/ 1391235 w 3315402"/>
                <a:gd name="connsiteY56" fmla="*/ 614275 h 1032206"/>
                <a:gd name="connsiteX57" fmla="*/ 1391235 w 3315402"/>
                <a:gd name="connsiteY57" fmla="*/ 633909 h 1032206"/>
                <a:gd name="connsiteX58" fmla="*/ 1413674 w 3315402"/>
                <a:gd name="connsiteY58" fmla="*/ 633909 h 1032206"/>
                <a:gd name="connsiteX59" fmla="*/ 1413674 w 3315402"/>
                <a:gd name="connsiteY59" fmla="*/ 633909 h 1032206"/>
                <a:gd name="connsiteX60" fmla="*/ 1458553 w 3315402"/>
                <a:gd name="connsiteY60" fmla="*/ 633909 h 1032206"/>
                <a:gd name="connsiteX61" fmla="*/ 1458553 w 3315402"/>
                <a:gd name="connsiteY61" fmla="*/ 673178 h 1032206"/>
                <a:gd name="connsiteX62" fmla="*/ 1480992 w 3315402"/>
                <a:gd name="connsiteY62" fmla="*/ 673178 h 1032206"/>
                <a:gd name="connsiteX63" fmla="*/ 1480992 w 3315402"/>
                <a:gd name="connsiteY63" fmla="*/ 698422 h 1032206"/>
                <a:gd name="connsiteX64" fmla="*/ 1556724 w 3315402"/>
                <a:gd name="connsiteY64" fmla="*/ 698422 h 1032206"/>
                <a:gd name="connsiteX65" fmla="*/ 1556724 w 3315402"/>
                <a:gd name="connsiteY65" fmla="*/ 723666 h 1032206"/>
                <a:gd name="connsiteX66" fmla="*/ 1640872 w 3315402"/>
                <a:gd name="connsiteY66" fmla="*/ 723666 h 1032206"/>
                <a:gd name="connsiteX67" fmla="*/ 1640872 w 3315402"/>
                <a:gd name="connsiteY67" fmla="*/ 743301 h 1032206"/>
                <a:gd name="connsiteX68" fmla="*/ 1708189 w 3315402"/>
                <a:gd name="connsiteY68" fmla="*/ 743301 h 1032206"/>
                <a:gd name="connsiteX69" fmla="*/ 1708189 w 3315402"/>
                <a:gd name="connsiteY69" fmla="*/ 760130 h 1032206"/>
                <a:gd name="connsiteX70" fmla="*/ 1747458 w 3315402"/>
                <a:gd name="connsiteY70" fmla="*/ 760130 h 1032206"/>
                <a:gd name="connsiteX71" fmla="*/ 1747458 w 3315402"/>
                <a:gd name="connsiteY71" fmla="*/ 779764 h 1032206"/>
                <a:gd name="connsiteX72" fmla="*/ 1797946 w 3315402"/>
                <a:gd name="connsiteY72" fmla="*/ 779764 h 1032206"/>
                <a:gd name="connsiteX73" fmla="*/ 1797946 w 3315402"/>
                <a:gd name="connsiteY73" fmla="*/ 788179 h 1032206"/>
                <a:gd name="connsiteX74" fmla="*/ 1854045 w 3315402"/>
                <a:gd name="connsiteY74" fmla="*/ 788179 h 1032206"/>
                <a:gd name="connsiteX75" fmla="*/ 1854045 w 3315402"/>
                <a:gd name="connsiteY75" fmla="*/ 805009 h 1032206"/>
                <a:gd name="connsiteX76" fmla="*/ 1991485 w 3315402"/>
                <a:gd name="connsiteY76" fmla="*/ 805009 h 1032206"/>
                <a:gd name="connsiteX77" fmla="*/ 1991485 w 3315402"/>
                <a:gd name="connsiteY77" fmla="*/ 805009 h 1032206"/>
                <a:gd name="connsiteX78" fmla="*/ 1991485 w 3315402"/>
                <a:gd name="connsiteY78" fmla="*/ 827448 h 1032206"/>
                <a:gd name="connsiteX79" fmla="*/ 2086852 w 3315402"/>
                <a:gd name="connsiteY79" fmla="*/ 827448 h 1032206"/>
                <a:gd name="connsiteX80" fmla="*/ 2086852 w 3315402"/>
                <a:gd name="connsiteY80" fmla="*/ 827448 h 1032206"/>
                <a:gd name="connsiteX81" fmla="*/ 2134535 w 3315402"/>
                <a:gd name="connsiteY81" fmla="*/ 827448 h 1032206"/>
                <a:gd name="connsiteX82" fmla="*/ 2134535 w 3315402"/>
                <a:gd name="connsiteY82" fmla="*/ 858302 h 1032206"/>
                <a:gd name="connsiteX83" fmla="*/ 2210268 w 3315402"/>
                <a:gd name="connsiteY83" fmla="*/ 858302 h 1032206"/>
                <a:gd name="connsiteX84" fmla="*/ 2210268 w 3315402"/>
                <a:gd name="connsiteY84" fmla="*/ 883546 h 1032206"/>
                <a:gd name="connsiteX85" fmla="*/ 2257951 w 3315402"/>
                <a:gd name="connsiteY85" fmla="*/ 883546 h 1032206"/>
                <a:gd name="connsiteX86" fmla="*/ 2257951 w 3315402"/>
                <a:gd name="connsiteY86" fmla="*/ 883546 h 1032206"/>
                <a:gd name="connsiteX87" fmla="*/ 2257951 w 3315402"/>
                <a:gd name="connsiteY87" fmla="*/ 911595 h 1032206"/>
                <a:gd name="connsiteX88" fmla="*/ 2398197 w 3315402"/>
                <a:gd name="connsiteY88" fmla="*/ 911595 h 1032206"/>
                <a:gd name="connsiteX89" fmla="*/ 2398197 w 3315402"/>
                <a:gd name="connsiteY89" fmla="*/ 931229 h 1032206"/>
                <a:gd name="connsiteX90" fmla="*/ 2434661 w 3315402"/>
                <a:gd name="connsiteY90" fmla="*/ 931229 h 1032206"/>
                <a:gd name="connsiteX91" fmla="*/ 2434661 w 3315402"/>
                <a:gd name="connsiteY91" fmla="*/ 959278 h 1032206"/>
                <a:gd name="connsiteX92" fmla="*/ 2473929 w 3315402"/>
                <a:gd name="connsiteY92" fmla="*/ 959278 h 1032206"/>
                <a:gd name="connsiteX93" fmla="*/ 2473929 w 3315402"/>
                <a:gd name="connsiteY93" fmla="*/ 998547 h 1032206"/>
                <a:gd name="connsiteX94" fmla="*/ 2541247 w 3315402"/>
                <a:gd name="connsiteY94" fmla="*/ 998547 h 1032206"/>
                <a:gd name="connsiteX95" fmla="*/ 2541247 w 3315402"/>
                <a:gd name="connsiteY95" fmla="*/ 1015377 h 1032206"/>
                <a:gd name="connsiteX96" fmla="*/ 2625394 w 3315402"/>
                <a:gd name="connsiteY96" fmla="*/ 1015377 h 1032206"/>
                <a:gd name="connsiteX97" fmla="*/ 2625394 w 3315402"/>
                <a:gd name="connsiteY97" fmla="*/ 1032206 h 1032206"/>
                <a:gd name="connsiteX98" fmla="*/ 3315402 w 3315402"/>
                <a:gd name="connsiteY98" fmla="*/ 1032206 h 1032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3315402" h="1032206">
                  <a:moveTo>
                    <a:pt x="0" y="0"/>
                  </a:moveTo>
                  <a:lnTo>
                    <a:pt x="56099" y="0"/>
                  </a:lnTo>
                  <a:lnTo>
                    <a:pt x="56099" y="14024"/>
                  </a:lnTo>
                  <a:lnTo>
                    <a:pt x="117807" y="14024"/>
                  </a:lnTo>
                  <a:lnTo>
                    <a:pt x="117807" y="25244"/>
                  </a:lnTo>
                  <a:lnTo>
                    <a:pt x="145856" y="25244"/>
                  </a:lnTo>
                  <a:lnTo>
                    <a:pt x="145856" y="25244"/>
                  </a:lnTo>
                  <a:lnTo>
                    <a:pt x="204759" y="25244"/>
                  </a:lnTo>
                  <a:lnTo>
                    <a:pt x="204759" y="61708"/>
                  </a:lnTo>
                  <a:lnTo>
                    <a:pt x="255247" y="61708"/>
                  </a:lnTo>
                  <a:lnTo>
                    <a:pt x="255247" y="89757"/>
                  </a:lnTo>
                  <a:lnTo>
                    <a:pt x="325370" y="89757"/>
                  </a:lnTo>
                  <a:lnTo>
                    <a:pt x="325370" y="117806"/>
                  </a:lnTo>
                  <a:lnTo>
                    <a:pt x="367443" y="117806"/>
                  </a:lnTo>
                  <a:lnTo>
                    <a:pt x="367443" y="137440"/>
                  </a:lnTo>
                  <a:lnTo>
                    <a:pt x="431956" y="137440"/>
                  </a:lnTo>
                  <a:lnTo>
                    <a:pt x="431956" y="151465"/>
                  </a:lnTo>
                  <a:lnTo>
                    <a:pt x="460005" y="151465"/>
                  </a:lnTo>
                  <a:lnTo>
                    <a:pt x="460005" y="179514"/>
                  </a:lnTo>
                  <a:lnTo>
                    <a:pt x="493664" y="179514"/>
                  </a:lnTo>
                  <a:lnTo>
                    <a:pt x="493664" y="190734"/>
                  </a:lnTo>
                  <a:lnTo>
                    <a:pt x="532933" y="190734"/>
                  </a:lnTo>
                  <a:lnTo>
                    <a:pt x="532933" y="190734"/>
                  </a:lnTo>
                  <a:lnTo>
                    <a:pt x="532933" y="213173"/>
                  </a:lnTo>
                  <a:lnTo>
                    <a:pt x="611470" y="213173"/>
                  </a:lnTo>
                  <a:lnTo>
                    <a:pt x="611470" y="232807"/>
                  </a:lnTo>
                  <a:lnTo>
                    <a:pt x="656349" y="232807"/>
                  </a:lnTo>
                  <a:lnTo>
                    <a:pt x="656349" y="258051"/>
                  </a:lnTo>
                  <a:lnTo>
                    <a:pt x="698423" y="258051"/>
                  </a:lnTo>
                  <a:lnTo>
                    <a:pt x="698423" y="294515"/>
                  </a:lnTo>
                  <a:lnTo>
                    <a:pt x="737691" y="294515"/>
                  </a:lnTo>
                  <a:lnTo>
                    <a:pt x="737691" y="336589"/>
                  </a:lnTo>
                  <a:lnTo>
                    <a:pt x="768545" y="336589"/>
                  </a:lnTo>
                  <a:lnTo>
                    <a:pt x="768545" y="370248"/>
                  </a:lnTo>
                  <a:lnTo>
                    <a:pt x="805009" y="370248"/>
                  </a:lnTo>
                  <a:lnTo>
                    <a:pt x="805009" y="384272"/>
                  </a:lnTo>
                  <a:lnTo>
                    <a:pt x="835863" y="384272"/>
                  </a:lnTo>
                  <a:lnTo>
                    <a:pt x="835863" y="412321"/>
                  </a:lnTo>
                  <a:lnTo>
                    <a:pt x="897571" y="412321"/>
                  </a:lnTo>
                  <a:lnTo>
                    <a:pt x="897571" y="437566"/>
                  </a:lnTo>
                  <a:lnTo>
                    <a:pt x="936840" y="437566"/>
                  </a:lnTo>
                  <a:lnTo>
                    <a:pt x="936840" y="437566"/>
                  </a:lnTo>
                  <a:lnTo>
                    <a:pt x="953669" y="454395"/>
                  </a:lnTo>
                  <a:lnTo>
                    <a:pt x="953669" y="476834"/>
                  </a:lnTo>
                  <a:lnTo>
                    <a:pt x="1015377" y="476834"/>
                  </a:lnTo>
                  <a:lnTo>
                    <a:pt x="1015377" y="476834"/>
                  </a:lnTo>
                  <a:lnTo>
                    <a:pt x="1082695" y="476834"/>
                  </a:lnTo>
                  <a:lnTo>
                    <a:pt x="1082695" y="516103"/>
                  </a:lnTo>
                  <a:lnTo>
                    <a:pt x="1164037" y="516103"/>
                  </a:lnTo>
                  <a:lnTo>
                    <a:pt x="1164037" y="538542"/>
                  </a:lnTo>
                  <a:lnTo>
                    <a:pt x="1197696" y="538542"/>
                  </a:lnTo>
                  <a:lnTo>
                    <a:pt x="1197696" y="575006"/>
                  </a:lnTo>
                  <a:lnTo>
                    <a:pt x="1234160" y="575006"/>
                  </a:lnTo>
                  <a:lnTo>
                    <a:pt x="1234160" y="591836"/>
                  </a:lnTo>
                  <a:lnTo>
                    <a:pt x="1340746" y="591836"/>
                  </a:lnTo>
                  <a:lnTo>
                    <a:pt x="1340746" y="614275"/>
                  </a:lnTo>
                  <a:lnTo>
                    <a:pt x="1391235" y="614275"/>
                  </a:lnTo>
                  <a:lnTo>
                    <a:pt x="1391235" y="633909"/>
                  </a:lnTo>
                  <a:lnTo>
                    <a:pt x="1413674" y="633909"/>
                  </a:lnTo>
                  <a:lnTo>
                    <a:pt x="1413674" y="633909"/>
                  </a:lnTo>
                  <a:lnTo>
                    <a:pt x="1458553" y="633909"/>
                  </a:lnTo>
                  <a:lnTo>
                    <a:pt x="1458553" y="673178"/>
                  </a:lnTo>
                  <a:lnTo>
                    <a:pt x="1480992" y="673178"/>
                  </a:lnTo>
                  <a:lnTo>
                    <a:pt x="1480992" y="698422"/>
                  </a:lnTo>
                  <a:lnTo>
                    <a:pt x="1556724" y="698422"/>
                  </a:lnTo>
                  <a:lnTo>
                    <a:pt x="1556724" y="723666"/>
                  </a:lnTo>
                  <a:lnTo>
                    <a:pt x="1640872" y="723666"/>
                  </a:lnTo>
                  <a:lnTo>
                    <a:pt x="1640872" y="743301"/>
                  </a:lnTo>
                  <a:lnTo>
                    <a:pt x="1708189" y="743301"/>
                  </a:lnTo>
                  <a:lnTo>
                    <a:pt x="1708189" y="760130"/>
                  </a:lnTo>
                  <a:lnTo>
                    <a:pt x="1747458" y="760130"/>
                  </a:lnTo>
                  <a:lnTo>
                    <a:pt x="1747458" y="779764"/>
                  </a:lnTo>
                  <a:lnTo>
                    <a:pt x="1797946" y="779764"/>
                  </a:lnTo>
                  <a:lnTo>
                    <a:pt x="1797946" y="788179"/>
                  </a:lnTo>
                  <a:lnTo>
                    <a:pt x="1854045" y="788179"/>
                  </a:lnTo>
                  <a:lnTo>
                    <a:pt x="1854045" y="805009"/>
                  </a:lnTo>
                  <a:lnTo>
                    <a:pt x="1991485" y="805009"/>
                  </a:lnTo>
                  <a:lnTo>
                    <a:pt x="1991485" y="805009"/>
                  </a:lnTo>
                  <a:lnTo>
                    <a:pt x="1991485" y="827448"/>
                  </a:lnTo>
                  <a:lnTo>
                    <a:pt x="2086852" y="827448"/>
                  </a:lnTo>
                  <a:lnTo>
                    <a:pt x="2086852" y="827448"/>
                  </a:lnTo>
                  <a:lnTo>
                    <a:pt x="2134535" y="827448"/>
                  </a:lnTo>
                  <a:lnTo>
                    <a:pt x="2134535" y="858302"/>
                  </a:lnTo>
                  <a:lnTo>
                    <a:pt x="2210268" y="858302"/>
                  </a:lnTo>
                  <a:lnTo>
                    <a:pt x="2210268" y="883546"/>
                  </a:lnTo>
                  <a:lnTo>
                    <a:pt x="2257951" y="883546"/>
                  </a:lnTo>
                  <a:lnTo>
                    <a:pt x="2257951" y="883546"/>
                  </a:lnTo>
                  <a:lnTo>
                    <a:pt x="2257951" y="911595"/>
                  </a:lnTo>
                  <a:lnTo>
                    <a:pt x="2398197" y="911595"/>
                  </a:lnTo>
                  <a:lnTo>
                    <a:pt x="2398197" y="931229"/>
                  </a:lnTo>
                  <a:lnTo>
                    <a:pt x="2434661" y="931229"/>
                  </a:lnTo>
                  <a:lnTo>
                    <a:pt x="2434661" y="959278"/>
                  </a:lnTo>
                  <a:lnTo>
                    <a:pt x="2473929" y="959278"/>
                  </a:lnTo>
                  <a:lnTo>
                    <a:pt x="2473929" y="998547"/>
                  </a:lnTo>
                  <a:lnTo>
                    <a:pt x="2541247" y="998547"/>
                  </a:lnTo>
                  <a:lnTo>
                    <a:pt x="2541247" y="1015377"/>
                  </a:lnTo>
                  <a:lnTo>
                    <a:pt x="2625394" y="1015377"/>
                  </a:lnTo>
                  <a:lnTo>
                    <a:pt x="2625394" y="1032206"/>
                  </a:lnTo>
                  <a:lnTo>
                    <a:pt x="3315402" y="1032206"/>
                  </a:lnTo>
                </a:path>
              </a:pathLst>
            </a:custGeom>
            <a:noFill/>
            <a:ln w="28575">
              <a:solidFill>
                <a:schemeClr val="accent1"/>
              </a:solidFill>
              <a:miter lim="800000"/>
              <a:headEnd/>
              <a:tailEnd/>
            </a:ln>
          </p:spPr>
          <p:txBody>
            <a:bodyPr rtlCol="0" anchor="ctr"/>
            <a:lstStyle/>
            <a:p>
              <a:pPr algn="ctr"/>
              <a:endParaRPr lang="en-US" sz="1200" dirty="0">
                <a:latin typeface="Calibri" panose="020F0502020204030204" pitchFamily="34" charset="0"/>
                <a:cs typeface="Calibri" panose="020F0502020204030204" pitchFamily="34" charset="0"/>
              </a:endParaRPr>
            </a:p>
          </p:txBody>
        </p:sp>
        <p:sp>
          <p:nvSpPr>
            <p:cNvPr id="1188" name="Rectangle 1187">
              <a:extLst>
                <a:ext uri="{FF2B5EF4-FFF2-40B4-BE49-F238E27FC236}">
                  <a16:creationId xmlns:a16="http://schemas.microsoft.com/office/drawing/2014/main" id="{BC1601D5-0BA9-451A-B23A-D390BADEA141}"/>
                </a:ext>
              </a:extLst>
            </p:cNvPr>
            <p:cNvSpPr/>
            <p:nvPr/>
          </p:nvSpPr>
          <p:spPr bwMode="auto">
            <a:xfrm rot="16200000">
              <a:off x="5016001" y="4649458"/>
              <a:ext cx="1797356" cy="403233"/>
            </a:xfrm>
            <a:prstGeom prst="rect">
              <a:avLst/>
            </a:prstGeom>
            <a:noFill/>
            <a:ln w="0">
              <a:noFill/>
              <a:miter lim="800000"/>
              <a:headEnd/>
              <a:tailEnd/>
            </a:ln>
          </p:spPr>
          <p:txBody>
            <a:bodyPr rtlCol="0" anchor="b"/>
            <a:lstStyle/>
            <a:p>
              <a:pPr algn="ctr" eaLnBrk="1" hangingPunct="1">
                <a:spcBef>
                  <a:spcPct val="35000"/>
                </a:spcBef>
                <a:spcAft>
                  <a:spcPct val="25000"/>
                </a:spcAft>
                <a:buClr>
                  <a:schemeClr val="folHlink"/>
                </a:buClr>
                <a:buNone/>
              </a:pPr>
              <a:r>
                <a:rPr lang="en-US" sz="1200" dirty="0">
                  <a:solidFill>
                    <a:schemeClr val="bg1"/>
                  </a:solidFill>
                  <a:latin typeface="Calibri" panose="020F0502020204030204" pitchFamily="34" charset="0"/>
                  <a:cs typeface="Calibri" panose="020F0502020204030204" pitchFamily="34" charset="0"/>
                </a:rPr>
                <a:t>Probability of OS (%)</a:t>
              </a:r>
            </a:p>
          </p:txBody>
        </p:sp>
        <p:sp>
          <p:nvSpPr>
            <p:cNvPr id="1189" name="TextBox 1188">
              <a:extLst>
                <a:ext uri="{FF2B5EF4-FFF2-40B4-BE49-F238E27FC236}">
                  <a16:creationId xmlns:a16="http://schemas.microsoft.com/office/drawing/2014/main" id="{FE61762F-8C6F-43A2-8BE4-C8DA36F3393A}"/>
                </a:ext>
              </a:extLst>
            </p:cNvPr>
            <p:cNvSpPr txBox="1"/>
            <p:nvPr/>
          </p:nvSpPr>
          <p:spPr bwMode="auto">
            <a:xfrm>
              <a:off x="6503194" y="851565"/>
              <a:ext cx="3184867"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2000" dirty="0">
                  <a:solidFill>
                    <a:schemeClr val="bg1"/>
                  </a:solidFill>
                  <a:latin typeface="Calibri" panose="020F0502020204030204" pitchFamily="34" charset="0"/>
                  <a:cs typeface="Calibri" panose="020F0502020204030204" pitchFamily="34" charset="0"/>
                </a:rPr>
                <a:t>All Comers</a:t>
              </a:r>
            </a:p>
          </p:txBody>
        </p:sp>
        <p:sp>
          <p:nvSpPr>
            <p:cNvPr id="1190" name="Freeform: Shape 1189">
              <a:extLst>
                <a:ext uri="{FF2B5EF4-FFF2-40B4-BE49-F238E27FC236}">
                  <a16:creationId xmlns:a16="http://schemas.microsoft.com/office/drawing/2014/main" id="{84C0360A-C1C1-4C5D-A22A-665A40FE286D}"/>
                </a:ext>
              </a:extLst>
            </p:cNvPr>
            <p:cNvSpPr/>
            <p:nvPr/>
          </p:nvSpPr>
          <p:spPr bwMode="auto">
            <a:xfrm>
              <a:off x="6494287" y="4113398"/>
              <a:ext cx="3350683" cy="1460054"/>
            </a:xfrm>
            <a:custGeom>
              <a:avLst/>
              <a:gdLst>
                <a:gd name="connsiteX0" fmla="*/ 0 w 6632917"/>
                <a:gd name="connsiteY0" fmla="*/ 0 h 2834640"/>
                <a:gd name="connsiteX1" fmla="*/ 0 w 6632917"/>
                <a:gd name="connsiteY1" fmla="*/ 2834640 h 2834640"/>
                <a:gd name="connsiteX2" fmla="*/ 6632917 w 6632917"/>
                <a:gd name="connsiteY2" fmla="*/ 2834640 h 2834640"/>
              </a:gdLst>
              <a:ahLst/>
              <a:cxnLst>
                <a:cxn ang="0">
                  <a:pos x="connsiteX0" y="connsiteY0"/>
                </a:cxn>
                <a:cxn ang="0">
                  <a:pos x="connsiteX1" y="connsiteY1"/>
                </a:cxn>
                <a:cxn ang="0">
                  <a:pos x="connsiteX2" y="connsiteY2"/>
                </a:cxn>
              </a:cxnLst>
              <a:rect l="l" t="t" r="r" b="b"/>
              <a:pathLst>
                <a:path w="6632917" h="2834640">
                  <a:moveTo>
                    <a:pt x="0" y="0"/>
                  </a:moveTo>
                  <a:lnTo>
                    <a:pt x="0" y="2834640"/>
                  </a:lnTo>
                  <a:lnTo>
                    <a:pt x="6632917" y="2834640"/>
                  </a:lnTo>
                </a:path>
              </a:pathLst>
            </a:custGeom>
            <a:noFill/>
            <a:ln w="28575">
              <a:solidFill>
                <a:schemeClr val="bg1"/>
              </a:solidFill>
              <a:miter lim="800000"/>
              <a:headEnd/>
              <a:tailEnd/>
            </a:ln>
          </p:spPr>
          <p:txBody>
            <a:bodyPr rtlCol="0" anchor="ctr"/>
            <a:lstStyle/>
            <a:p>
              <a:pPr algn="ctr"/>
              <a:endParaRPr lang="en-US" sz="1200" dirty="0">
                <a:latin typeface="Calibri" panose="020F0502020204030204" pitchFamily="34" charset="0"/>
                <a:cs typeface="Calibri" panose="020F0502020204030204" pitchFamily="34" charset="0"/>
              </a:endParaRPr>
            </a:p>
          </p:txBody>
        </p:sp>
        <p:grpSp>
          <p:nvGrpSpPr>
            <p:cNvPr id="1191" name="Group 1190">
              <a:extLst>
                <a:ext uri="{FF2B5EF4-FFF2-40B4-BE49-F238E27FC236}">
                  <a16:creationId xmlns:a16="http://schemas.microsoft.com/office/drawing/2014/main" id="{788738E8-5E33-40A3-9997-D2F2D74B26E8}"/>
                </a:ext>
              </a:extLst>
            </p:cNvPr>
            <p:cNvGrpSpPr/>
            <p:nvPr/>
          </p:nvGrpSpPr>
          <p:grpSpPr>
            <a:xfrm>
              <a:off x="6431999" y="4113398"/>
              <a:ext cx="62288" cy="1460054"/>
              <a:chOff x="2658793" y="1927274"/>
              <a:chExt cx="112542" cy="2834640"/>
            </a:xfrm>
          </p:grpSpPr>
          <p:cxnSp>
            <p:nvCxnSpPr>
              <p:cNvPr id="1856" name="Straight Connector 1855">
                <a:extLst>
                  <a:ext uri="{FF2B5EF4-FFF2-40B4-BE49-F238E27FC236}">
                    <a16:creationId xmlns:a16="http://schemas.microsoft.com/office/drawing/2014/main" id="{9B540CA9-F2B5-4318-98B3-ECB9CFB2576E}"/>
                  </a:ext>
                </a:extLst>
              </p:cNvPr>
              <p:cNvCxnSpPr>
                <a:cxnSpLocks/>
              </p:cNvCxnSpPr>
              <p:nvPr/>
            </p:nvCxnSpPr>
            <p:spPr bwMode="auto">
              <a:xfrm>
                <a:off x="2658793" y="1927274"/>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857" name="Straight Connector 1856">
                <a:extLst>
                  <a:ext uri="{FF2B5EF4-FFF2-40B4-BE49-F238E27FC236}">
                    <a16:creationId xmlns:a16="http://schemas.microsoft.com/office/drawing/2014/main" id="{76FC1500-675C-48A0-BE51-B0AAA013FA09}"/>
                  </a:ext>
                </a:extLst>
              </p:cNvPr>
              <p:cNvCxnSpPr>
                <a:cxnSpLocks/>
              </p:cNvCxnSpPr>
              <p:nvPr/>
            </p:nvCxnSpPr>
            <p:spPr bwMode="auto">
              <a:xfrm>
                <a:off x="2658793" y="2494202"/>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858" name="Straight Connector 1857">
                <a:extLst>
                  <a:ext uri="{FF2B5EF4-FFF2-40B4-BE49-F238E27FC236}">
                    <a16:creationId xmlns:a16="http://schemas.microsoft.com/office/drawing/2014/main" id="{91BC4AEA-FB7D-4468-8870-C43E4080AAE8}"/>
                  </a:ext>
                </a:extLst>
              </p:cNvPr>
              <p:cNvCxnSpPr>
                <a:cxnSpLocks/>
              </p:cNvCxnSpPr>
              <p:nvPr/>
            </p:nvCxnSpPr>
            <p:spPr bwMode="auto">
              <a:xfrm>
                <a:off x="2658793" y="3061130"/>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859" name="Straight Connector 1858">
                <a:extLst>
                  <a:ext uri="{FF2B5EF4-FFF2-40B4-BE49-F238E27FC236}">
                    <a16:creationId xmlns:a16="http://schemas.microsoft.com/office/drawing/2014/main" id="{3CCA031C-52C1-425F-945B-BCC6137A76FC}"/>
                  </a:ext>
                </a:extLst>
              </p:cNvPr>
              <p:cNvCxnSpPr>
                <a:cxnSpLocks/>
              </p:cNvCxnSpPr>
              <p:nvPr/>
            </p:nvCxnSpPr>
            <p:spPr bwMode="auto">
              <a:xfrm>
                <a:off x="2658793" y="3628058"/>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860" name="Straight Connector 1859">
                <a:extLst>
                  <a:ext uri="{FF2B5EF4-FFF2-40B4-BE49-F238E27FC236}">
                    <a16:creationId xmlns:a16="http://schemas.microsoft.com/office/drawing/2014/main" id="{F7CCCA7E-1CC0-488A-AF97-CFA3D3C400FF}"/>
                  </a:ext>
                </a:extLst>
              </p:cNvPr>
              <p:cNvCxnSpPr>
                <a:cxnSpLocks/>
              </p:cNvCxnSpPr>
              <p:nvPr/>
            </p:nvCxnSpPr>
            <p:spPr bwMode="auto">
              <a:xfrm>
                <a:off x="2658793" y="4194986"/>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861" name="Straight Connector 1860">
                <a:extLst>
                  <a:ext uri="{FF2B5EF4-FFF2-40B4-BE49-F238E27FC236}">
                    <a16:creationId xmlns:a16="http://schemas.microsoft.com/office/drawing/2014/main" id="{CEBDB61A-FAC7-45F3-B8F6-570A3D57A589}"/>
                  </a:ext>
                </a:extLst>
              </p:cNvPr>
              <p:cNvCxnSpPr>
                <a:cxnSpLocks/>
              </p:cNvCxnSpPr>
              <p:nvPr/>
            </p:nvCxnSpPr>
            <p:spPr bwMode="auto">
              <a:xfrm>
                <a:off x="2658793" y="4761914"/>
                <a:ext cx="11254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92" name="Group 1191">
              <a:extLst>
                <a:ext uri="{FF2B5EF4-FFF2-40B4-BE49-F238E27FC236}">
                  <a16:creationId xmlns:a16="http://schemas.microsoft.com/office/drawing/2014/main" id="{7F4E1155-420B-4184-8E37-305D1B0AB990}"/>
                </a:ext>
              </a:extLst>
            </p:cNvPr>
            <p:cNvGrpSpPr/>
            <p:nvPr/>
          </p:nvGrpSpPr>
          <p:grpSpPr>
            <a:xfrm>
              <a:off x="6494287" y="5571397"/>
              <a:ext cx="2612379" cy="54880"/>
              <a:chOff x="2771334" y="4757939"/>
              <a:chExt cx="6374073" cy="81347"/>
            </a:xfrm>
          </p:grpSpPr>
          <p:grpSp>
            <p:nvGrpSpPr>
              <p:cNvPr id="1846" name="Group 1845">
                <a:extLst>
                  <a:ext uri="{FF2B5EF4-FFF2-40B4-BE49-F238E27FC236}">
                    <a16:creationId xmlns:a16="http://schemas.microsoft.com/office/drawing/2014/main" id="{788DD9A0-D3BE-4255-9CCD-1F4B0E985B93}"/>
                  </a:ext>
                </a:extLst>
              </p:cNvPr>
              <p:cNvGrpSpPr/>
              <p:nvPr/>
            </p:nvGrpSpPr>
            <p:grpSpPr>
              <a:xfrm rot="5400000">
                <a:off x="5009627" y="2519646"/>
                <a:ext cx="81347" cy="4557933"/>
                <a:chOff x="2658793" y="1927274"/>
                <a:chExt cx="112542" cy="2834640"/>
              </a:xfrm>
            </p:grpSpPr>
            <p:cxnSp>
              <p:nvCxnSpPr>
                <p:cNvPr id="1850" name="Straight Connector 1849">
                  <a:extLst>
                    <a:ext uri="{FF2B5EF4-FFF2-40B4-BE49-F238E27FC236}">
                      <a16:creationId xmlns:a16="http://schemas.microsoft.com/office/drawing/2014/main" id="{07EBB190-BC56-40F3-B629-6DDFD30B31F4}"/>
                    </a:ext>
                  </a:extLst>
                </p:cNvPr>
                <p:cNvCxnSpPr>
                  <a:cxnSpLocks/>
                </p:cNvCxnSpPr>
                <p:nvPr/>
              </p:nvCxnSpPr>
              <p:spPr bwMode="auto">
                <a:xfrm>
                  <a:off x="2658793" y="1927274"/>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851" name="Straight Connector 1850">
                  <a:extLst>
                    <a:ext uri="{FF2B5EF4-FFF2-40B4-BE49-F238E27FC236}">
                      <a16:creationId xmlns:a16="http://schemas.microsoft.com/office/drawing/2014/main" id="{4E1CA153-4FAF-4E41-9CC9-B751D71DBBEE}"/>
                    </a:ext>
                  </a:extLst>
                </p:cNvPr>
                <p:cNvCxnSpPr>
                  <a:cxnSpLocks/>
                </p:cNvCxnSpPr>
                <p:nvPr/>
              </p:nvCxnSpPr>
              <p:spPr bwMode="auto">
                <a:xfrm>
                  <a:off x="2658793" y="2494202"/>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852" name="Straight Connector 1851">
                  <a:extLst>
                    <a:ext uri="{FF2B5EF4-FFF2-40B4-BE49-F238E27FC236}">
                      <a16:creationId xmlns:a16="http://schemas.microsoft.com/office/drawing/2014/main" id="{41807450-99A8-4850-9D8C-A6AD6068260A}"/>
                    </a:ext>
                  </a:extLst>
                </p:cNvPr>
                <p:cNvCxnSpPr>
                  <a:cxnSpLocks/>
                </p:cNvCxnSpPr>
                <p:nvPr/>
              </p:nvCxnSpPr>
              <p:spPr bwMode="auto">
                <a:xfrm>
                  <a:off x="2658793" y="3061130"/>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853" name="Straight Connector 1852">
                  <a:extLst>
                    <a:ext uri="{FF2B5EF4-FFF2-40B4-BE49-F238E27FC236}">
                      <a16:creationId xmlns:a16="http://schemas.microsoft.com/office/drawing/2014/main" id="{279D1A69-8575-425C-AF2E-F1A162ECE25F}"/>
                    </a:ext>
                  </a:extLst>
                </p:cNvPr>
                <p:cNvCxnSpPr>
                  <a:cxnSpLocks/>
                </p:cNvCxnSpPr>
                <p:nvPr/>
              </p:nvCxnSpPr>
              <p:spPr bwMode="auto">
                <a:xfrm>
                  <a:off x="2658793" y="3628058"/>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854" name="Straight Connector 1853">
                  <a:extLst>
                    <a:ext uri="{FF2B5EF4-FFF2-40B4-BE49-F238E27FC236}">
                      <a16:creationId xmlns:a16="http://schemas.microsoft.com/office/drawing/2014/main" id="{39794310-7441-40C6-B48E-BE1F281FC91F}"/>
                    </a:ext>
                  </a:extLst>
                </p:cNvPr>
                <p:cNvCxnSpPr>
                  <a:cxnSpLocks/>
                </p:cNvCxnSpPr>
                <p:nvPr/>
              </p:nvCxnSpPr>
              <p:spPr bwMode="auto">
                <a:xfrm>
                  <a:off x="2658793" y="4194986"/>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855" name="Straight Connector 1854">
                  <a:extLst>
                    <a:ext uri="{FF2B5EF4-FFF2-40B4-BE49-F238E27FC236}">
                      <a16:creationId xmlns:a16="http://schemas.microsoft.com/office/drawing/2014/main" id="{E11775DC-FC44-44CC-B9D8-141C35ED7DCF}"/>
                    </a:ext>
                  </a:extLst>
                </p:cNvPr>
                <p:cNvCxnSpPr>
                  <a:cxnSpLocks/>
                </p:cNvCxnSpPr>
                <p:nvPr/>
              </p:nvCxnSpPr>
              <p:spPr bwMode="auto">
                <a:xfrm>
                  <a:off x="2658793" y="4761914"/>
                  <a:ext cx="11254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847" name="Group 1846">
                <a:extLst>
                  <a:ext uri="{FF2B5EF4-FFF2-40B4-BE49-F238E27FC236}">
                    <a16:creationId xmlns:a16="http://schemas.microsoft.com/office/drawing/2014/main" id="{151F04CF-F54A-4391-ACE2-03F5A724E413}"/>
                  </a:ext>
                </a:extLst>
              </p:cNvPr>
              <p:cNvGrpSpPr/>
              <p:nvPr/>
            </p:nvGrpSpPr>
            <p:grpSpPr>
              <a:xfrm>
                <a:off x="8233820" y="4757939"/>
                <a:ext cx="911587" cy="81347"/>
                <a:chOff x="6570081" y="4910339"/>
                <a:chExt cx="911587" cy="81347"/>
              </a:xfrm>
            </p:grpSpPr>
            <p:cxnSp>
              <p:nvCxnSpPr>
                <p:cNvPr id="1848" name="Straight Connector 1847">
                  <a:extLst>
                    <a:ext uri="{FF2B5EF4-FFF2-40B4-BE49-F238E27FC236}">
                      <a16:creationId xmlns:a16="http://schemas.microsoft.com/office/drawing/2014/main" id="{A77D31B2-1D50-43E2-AC42-41E421DDF321}"/>
                    </a:ext>
                  </a:extLst>
                </p:cNvPr>
                <p:cNvCxnSpPr>
                  <a:cxnSpLocks/>
                </p:cNvCxnSpPr>
                <p:nvPr/>
              </p:nvCxnSpPr>
              <p:spPr bwMode="auto">
                <a:xfrm rot="5400000">
                  <a:off x="7440994" y="4951013"/>
                  <a:ext cx="81347" cy="0"/>
                </a:xfrm>
                <a:prstGeom prst="line">
                  <a:avLst/>
                </a:prstGeom>
                <a:noFill/>
                <a:ln w="28575" cap="flat" cmpd="sng" algn="ctr">
                  <a:solidFill>
                    <a:schemeClr val="bg1"/>
                  </a:solidFill>
                  <a:prstDash val="solid"/>
                  <a:round/>
                  <a:headEnd type="none" w="med" len="med"/>
                  <a:tailEnd type="none" w="med" len="med"/>
                </a:ln>
                <a:effectLst/>
              </p:spPr>
            </p:cxnSp>
            <p:cxnSp>
              <p:nvCxnSpPr>
                <p:cNvPr id="1849" name="Straight Connector 1848">
                  <a:extLst>
                    <a:ext uri="{FF2B5EF4-FFF2-40B4-BE49-F238E27FC236}">
                      <a16:creationId xmlns:a16="http://schemas.microsoft.com/office/drawing/2014/main" id="{0D95CB65-35DA-4A61-B031-DDC4A8709D1E}"/>
                    </a:ext>
                  </a:extLst>
                </p:cNvPr>
                <p:cNvCxnSpPr>
                  <a:cxnSpLocks/>
                </p:cNvCxnSpPr>
                <p:nvPr/>
              </p:nvCxnSpPr>
              <p:spPr bwMode="auto">
                <a:xfrm rot="5400000">
                  <a:off x="6529407" y="4951013"/>
                  <a:ext cx="81347"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193" name="TextBox 1192">
              <a:extLst>
                <a:ext uri="{FF2B5EF4-FFF2-40B4-BE49-F238E27FC236}">
                  <a16:creationId xmlns:a16="http://schemas.microsoft.com/office/drawing/2014/main" id="{B82BE12E-820A-422B-9FB5-FE8EC5B54F98}"/>
                </a:ext>
              </a:extLst>
            </p:cNvPr>
            <p:cNvSpPr txBox="1"/>
            <p:nvPr/>
          </p:nvSpPr>
          <p:spPr bwMode="auto">
            <a:xfrm>
              <a:off x="5944592" y="3982598"/>
              <a:ext cx="542257"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100</a:t>
              </a:r>
            </a:p>
          </p:txBody>
        </p:sp>
        <p:sp>
          <p:nvSpPr>
            <p:cNvPr id="1194" name="TextBox 1193">
              <a:extLst>
                <a:ext uri="{FF2B5EF4-FFF2-40B4-BE49-F238E27FC236}">
                  <a16:creationId xmlns:a16="http://schemas.microsoft.com/office/drawing/2014/main" id="{B338B8BA-917E-4ACE-8AF4-C7A3A5576754}"/>
                </a:ext>
              </a:extLst>
            </p:cNvPr>
            <p:cNvSpPr txBox="1"/>
            <p:nvPr/>
          </p:nvSpPr>
          <p:spPr bwMode="auto">
            <a:xfrm>
              <a:off x="6058220" y="4272159"/>
              <a:ext cx="428631"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80</a:t>
              </a:r>
            </a:p>
          </p:txBody>
        </p:sp>
        <p:sp>
          <p:nvSpPr>
            <p:cNvPr id="1195" name="TextBox 1194">
              <a:extLst>
                <a:ext uri="{FF2B5EF4-FFF2-40B4-BE49-F238E27FC236}">
                  <a16:creationId xmlns:a16="http://schemas.microsoft.com/office/drawing/2014/main" id="{40C80B70-153B-4760-8565-7D1C90B0FE84}"/>
                </a:ext>
              </a:extLst>
            </p:cNvPr>
            <p:cNvSpPr txBox="1"/>
            <p:nvPr/>
          </p:nvSpPr>
          <p:spPr bwMode="auto">
            <a:xfrm>
              <a:off x="6058220" y="4564168"/>
              <a:ext cx="428631"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60</a:t>
              </a:r>
            </a:p>
          </p:txBody>
        </p:sp>
        <p:sp>
          <p:nvSpPr>
            <p:cNvPr id="1196" name="TextBox 1195">
              <a:extLst>
                <a:ext uri="{FF2B5EF4-FFF2-40B4-BE49-F238E27FC236}">
                  <a16:creationId xmlns:a16="http://schemas.microsoft.com/office/drawing/2014/main" id="{45D3FEF1-FDF0-40FB-BAFB-238DD3AA2E7C}"/>
                </a:ext>
              </a:extLst>
            </p:cNvPr>
            <p:cNvSpPr txBox="1"/>
            <p:nvPr/>
          </p:nvSpPr>
          <p:spPr bwMode="auto">
            <a:xfrm>
              <a:off x="6058220" y="4851070"/>
              <a:ext cx="428631"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40</a:t>
              </a:r>
            </a:p>
          </p:txBody>
        </p:sp>
        <p:sp>
          <p:nvSpPr>
            <p:cNvPr id="1197" name="TextBox 1196">
              <a:extLst>
                <a:ext uri="{FF2B5EF4-FFF2-40B4-BE49-F238E27FC236}">
                  <a16:creationId xmlns:a16="http://schemas.microsoft.com/office/drawing/2014/main" id="{DCB2A556-9AC0-4217-8DCA-A50C1332ED17}"/>
                </a:ext>
              </a:extLst>
            </p:cNvPr>
            <p:cNvSpPr txBox="1"/>
            <p:nvPr/>
          </p:nvSpPr>
          <p:spPr bwMode="auto">
            <a:xfrm>
              <a:off x="6058220" y="5140630"/>
              <a:ext cx="428631"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20</a:t>
              </a:r>
            </a:p>
          </p:txBody>
        </p:sp>
        <p:sp>
          <p:nvSpPr>
            <p:cNvPr id="1198" name="TextBox 1197">
              <a:extLst>
                <a:ext uri="{FF2B5EF4-FFF2-40B4-BE49-F238E27FC236}">
                  <a16:creationId xmlns:a16="http://schemas.microsoft.com/office/drawing/2014/main" id="{E148CDEE-6179-4BB3-BA43-CEFDDDFEF0A0}"/>
                </a:ext>
              </a:extLst>
            </p:cNvPr>
            <p:cNvSpPr txBox="1"/>
            <p:nvPr/>
          </p:nvSpPr>
          <p:spPr bwMode="auto">
            <a:xfrm>
              <a:off x="6171843" y="5432640"/>
              <a:ext cx="315007"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a:t>
              </a:r>
            </a:p>
          </p:txBody>
        </p:sp>
        <p:sp>
          <p:nvSpPr>
            <p:cNvPr id="1199" name="TextBox 1198">
              <a:extLst>
                <a:ext uri="{FF2B5EF4-FFF2-40B4-BE49-F238E27FC236}">
                  <a16:creationId xmlns:a16="http://schemas.microsoft.com/office/drawing/2014/main" id="{AE2892AA-8DA8-4697-A46A-9D75610815C4}"/>
                </a:ext>
              </a:extLst>
            </p:cNvPr>
            <p:cNvSpPr txBox="1"/>
            <p:nvPr/>
          </p:nvSpPr>
          <p:spPr bwMode="auto">
            <a:xfrm>
              <a:off x="6362687" y="5579396"/>
              <a:ext cx="263214"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a:t>
              </a:r>
            </a:p>
          </p:txBody>
        </p:sp>
        <p:sp>
          <p:nvSpPr>
            <p:cNvPr id="1200" name="TextBox 1199">
              <a:extLst>
                <a:ext uri="{FF2B5EF4-FFF2-40B4-BE49-F238E27FC236}">
                  <a16:creationId xmlns:a16="http://schemas.microsoft.com/office/drawing/2014/main" id="{BC6EBF32-841D-42A9-BFFC-11CBE0EBB097}"/>
                </a:ext>
              </a:extLst>
            </p:cNvPr>
            <p:cNvSpPr txBox="1"/>
            <p:nvPr/>
          </p:nvSpPr>
          <p:spPr bwMode="auto">
            <a:xfrm>
              <a:off x="6732679" y="5583239"/>
              <a:ext cx="263214"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a:t>
              </a:r>
            </a:p>
          </p:txBody>
        </p:sp>
        <p:sp>
          <p:nvSpPr>
            <p:cNvPr id="1201" name="TextBox 1200">
              <a:extLst>
                <a:ext uri="{FF2B5EF4-FFF2-40B4-BE49-F238E27FC236}">
                  <a16:creationId xmlns:a16="http://schemas.microsoft.com/office/drawing/2014/main" id="{6381BD19-28E6-4F91-8A27-CCE87B708AC0}"/>
                </a:ext>
              </a:extLst>
            </p:cNvPr>
            <p:cNvSpPr txBox="1"/>
            <p:nvPr/>
          </p:nvSpPr>
          <p:spPr bwMode="auto">
            <a:xfrm>
              <a:off x="7111251" y="5579396"/>
              <a:ext cx="263214"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6</a:t>
              </a:r>
            </a:p>
          </p:txBody>
        </p:sp>
        <p:sp>
          <p:nvSpPr>
            <p:cNvPr id="1202" name="TextBox 1201">
              <a:extLst>
                <a:ext uri="{FF2B5EF4-FFF2-40B4-BE49-F238E27FC236}">
                  <a16:creationId xmlns:a16="http://schemas.microsoft.com/office/drawing/2014/main" id="{8C304E2A-50D1-4401-83E6-DF0F76A08538}"/>
                </a:ext>
              </a:extLst>
            </p:cNvPr>
            <p:cNvSpPr txBox="1"/>
            <p:nvPr/>
          </p:nvSpPr>
          <p:spPr bwMode="auto">
            <a:xfrm>
              <a:off x="7475707" y="5579396"/>
              <a:ext cx="263214"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9</a:t>
              </a:r>
            </a:p>
          </p:txBody>
        </p:sp>
        <p:sp>
          <p:nvSpPr>
            <p:cNvPr id="1203" name="TextBox 1202">
              <a:extLst>
                <a:ext uri="{FF2B5EF4-FFF2-40B4-BE49-F238E27FC236}">
                  <a16:creationId xmlns:a16="http://schemas.microsoft.com/office/drawing/2014/main" id="{C4018803-04CE-4980-8B2A-66572D62E976}"/>
                </a:ext>
              </a:extLst>
            </p:cNvPr>
            <p:cNvSpPr txBox="1"/>
            <p:nvPr/>
          </p:nvSpPr>
          <p:spPr bwMode="auto">
            <a:xfrm>
              <a:off x="7825583" y="5579396"/>
              <a:ext cx="341760"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12</a:t>
              </a:r>
            </a:p>
          </p:txBody>
        </p:sp>
        <p:sp>
          <p:nvSpPr>
            <p:cNvPr id="1204" name="TextBox 1203">
              <a:extLst>
                <a:ext uri="{FF2B5EF4-FFF2-40B4-BE49-F238E27FC236}">
                  <a16:creationId xmlns:a16="http://schemas.microsoft.com/office/drawing/2014/main" id="{CDE9D175-72FD-4FF8-BD4F-074FACA2CC28}"/>
                </a:ext>
              </a:extLst>
            </p:cNvPr>
            <p:cNvSpPr txBox="1"/>
            <p:nvPr/>
          </p:nvSpPr>
          <p:spPr bwMode="auto">
            <a:xfrm>
              <a:off x="8194791" y="5583239"/>
              <a:ext cx="341760"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15</a:t>
              </a:r>
            </a:p>
          </p:txBody>
        </p:sp>
        <p:sp>
          <p:nvSpPr>
            <p:cNvPr id="1205" name="TextBox 1204">
              <a:extLst>
                <a:ext uri="{FF2B5EF4-FFF2-40B4-BE49-F238E27FC236}">
                  <a16:creationId xmlns:a16="http://schemas.microsoft.com/office/drawing/2014/main" id="{30629512-7713-4241-9D11-1F1EE487924F}"/>
                </a:ext>
              </a:extLst>
            </p:cNvPr>
            <p:cNvSpPr txBox="1"/>
            <p:nvPr/>
          </p:nvSpPr>
          <p:spPr bwMode="auto">
            <a:xfrm>
              <a:off x="8556228" y="5579396"/>
              <a:ext cx="341760"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18</a:t>
              </a:r>
            </a:p>
          </p:txBody>
        </p:sp>
        <p:sp>
          <p:nvSpPr>
            <p:cNvPr id="1206" name="TextBox 1205">
              <a:extLst>
                <a:ext uri="{FF2B5EF4-FFF2-40B4-BE49-F238E27FC236}">
                  <a16:creationId xmlns:a16="http://schemas.microsoft.com/office/drawing/2014/main" id="{08E449F9-EA40-4801-B662-883F705F3B1A}"/>
                </a:ext>
              </a:extLst>
            </p:cNvPr>
            <p:cNvSpPr txBox="1"/>
            <p:nvPr/>
          </p:nvSpPr>
          <p:spPr bwMode="auto">
            <a:xfrm>
              <a:off x="8944186" y="5583239"/>
              <a:ext cx="341760"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21</a:t>
              </a:r>
            </a:p>
          </p:txBody>
        </p:sp>
        <p:sp>
          <p:nvSpPr>
            <p:cNvPr id="1207" name="Rectangle 1206">
              <a:extLst>
                <a:ext uri="{FF2B5EF4-FFF2-40B4-BE49-F238E27FC236}">
                  <a16:creationId xmlns:a16="http://schemas.microsoft.com/office/drawing/2014/main" id="{867638B1-9266-448C-A365-AEDDA497147D}"/>
                </a:ext>
              </a:extLst>
            </p:cNvPr>
            <p:cNvSpPr/>
            <p:nvPr/>
          </p:nvSpPr>
          <p:spPr bwMode="auto">
            <a:xfrm>
              <a:off x="6481817" y="5753883"/>
              <a:ext cx="3358127" cy="250192"/>
            </a:xfrm>
            <a:prstGeom prst="rect">
              <a:avLst/>
            </a:prstGeom>
            <a:noFill/>
            <a:ln w="0">
              <a:noFill/>
              <a:miter lim="800000"/>
              <a:headEnd/>
              <a:tailEnd/>
            </a:ln>
          </p:spPr>
          <p:txBody>
            <a:bodyPr rtlCol="0" anchor="b"/>
            <a:lstStyle/>
            <a:p>
              <a:pPr algn="ctr" eaLnBrk="1" hangingPunct="1">
                <a:spcBef>
                  <a:spcPct val="35000"/>
                </a:spcBef>
                <a:spcAft>
                  <a:spcPct val="25000"/>
                </a:spcAft>
                <a:buClr>
                  <a:schemeClr val="folHlink"/>
                </a:buClr>
                <a:buNone/>
              </a:pPr>
              <a:r>
                <a:rPr lang="en-US" sz="1200" dirty="0">
                  <a:solidFill>
                    <a:schemeClr val="bg1"/>
                  </a:solidFill>
                  <a:latin typeface="Calibri" panose="020F0502020204030204" pitchFamily="34" charset="0"/>
                  <a:cs typeface="Calibri" panose="020F0502020204030204" pitchFamily="34" charset="0"/>
                </a:rPr>
                <a:t>Mo</a:t>
              </a:r>
            </a:p>
          </p:txBody>
        </p:sp>
        <p:grpSp>
          <p:nvGrpSpPr>
            <p:cNvPr id="1208" name="Group 1207">
              <a:extLst>
                <a:ext uri="{FF2B5EF4-FFF2-40B4-BE49-F238E27FC236}">
                  <a16:creationId xmlns:a16="http://schemas.microsoft.com/office/drawing/2014/main" id="{8ACBDDB0-D78F-46F9-9777-3CB4006D631F}"/>
                </a:ext>
              </a:extLst>
            </p:cNvPr>
            <p:cNvGrpSpPr/>
            <p:nvPr/>
          </p:nvGrpSpPr>
          <p:grpSpPr>
            <a:xfrm>
              <a:off x="9469074" y="5572814"/>
              <a:ext cx="373609" cy="54880"/>
              <a:chOff x="3991354" y="4343458"/>
              <a:chExt cx="390542" cy="70142"/>
            </a:xfrm>
          </p:grpSpPr>
          <p:cxnSp>
            <p:nvCxnSpPr>
              <p:cNvPr id="1844" name="Straight Connector 1843">
                <a:extLst>
                  <a:ext uri="{FF2B5EF4-FFF2-40B4-BE49-F238E27FC236}">
                    <a16:creationId xmlns:a16="http://schemas.microsoft.com/office/drawing/2014/main" id="{FDD4129B-2A52-4D04-B5F3-2245FC3372EF}"/>
                  </a:ext>
                </a:extLst>
              </p:cNvPr>
              <p:cNvCxnSpPr>
                <a:cxnSpLocks/>
              </p:cNvCxnSpPr>
              <p:nvPr/>
            </p:nvCxnSpPr>
            <p:spPr bwMode="auto">
              <a:xfrm rot="5400000">
                <a:off x="4346825" y="4378529"/>
                <a:ext cx="70142" cy="0"/>
              </a:xfrm>
              <a:prstGeom prst="line">
                <a:avLst/>
              </a:prstGeom>
              <a:noFill/>
              <a:ln w="28575" cap="flat" cmpd="sng" algn="ctr">
                <a:solidFill>
                  <a:schemeClr val="bg1"/>
                </a:solidFill>
                <a:prstDash val="solid"/>
                <a:round/>
                <a:headEnd type="none" w="med" len="med"/>
                <a:tailEnd type="none" w="med" len="med"/>
              </a:ln>
              <a:effectLst/>
            </p:spPr>
          </p:cxnSp>
          <p:cxnSp>
            <p:nvCxnSpPr>
              <p:cNvPr id="1845" name="Straight Connector 1844">
                <a:extLst>
                  <a:ext uri="{FF2B5EF4-FFF2-40B4-BE49-F238E27FC236}">
                    <a16:creationId xmlns:a16="http://schemas.microsoft.com/office/drawing/2014/main" id="{16D03233-972F-46A3-9FA4-34892D17730B}"/>
                  </a:ext>
                </a:extLst>
              </p:cNvPr>
              <p:cNvCxnSpPr>
                <a:cxnSpLocks/>
              </p:cNvCxnSpPr>
              <p:nvPr/>
            </p:nvCxnSpPr>
            <p:spPr bwMode="auto">
              <a:xfrm rot="5400000">
                <a:off x="3956283" y="4378529"/>
                <a:ext cx="70142" cy="0"/>
              </a:xfrm>
              <a:prstGeom prst="line">
                <a:avLst/>
              </a:prstGeom>
              <a:noFill/>
              <a:ln w="28575" cap="flat" cmpd="sng" algn="ctr">
                <a:solidFill>
                  <a:schemeClr val="bg1"/>
                </a:solidFill>
                <a:prstDash val="solid"/>
                <a:round/>
                <a:headEnd type="none" w="med" len="med"/>
                <a:tailEnd type="none" w="med" len="med"/>
              </a:ln>
              <a:effectLst/>
            </p:spPr>
          </p:cxnSp>
        </p:grpSp>
        <p:sp>
          <p:nvSpPr>
            <p:cNvPr id="1209" name="TextBox 1208">
              <a:extLst>
                <a:ext uri="{FF2B5EF4-FFF2-40B4-BE49-F238E27FC236}">
                  <a16:creationId xmlns:a16="http://schemas.microsoft.com/office/drawing/2014/main" id="{A5B653C7-4D64-47F4-9CBF-3E2C182A37E1}"/>
                </a:ext>
              </a:extLst>
            </p:cNvPr>
            <p:cNvSpPr txBox="1"/>
            <p:nvPr/>
          </p:nvSpPr>
          <p:spPr bwMode="auto">
            <a:xfrm>
              <a:off x="9283842" y="5577450"/>
              <a:ext cx="341760"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24</a:t>
              </a:r>
            </a:p>
          </p:txBody>
        </p:sp>
        <p:sp>
          <p:nvSpPr>
            <p:cNvPr id="1210" name="TextBox 1209">
              <a:extLst>
                <a:ext uri="{FF2B5EF4-FFF2-40B4-BE49-F238E27FC236}">
                  <a16:creationId xmlns:a16="http://schemas.microsoft.com/office/drawing/2014/main" id="{6E239720-9E47-4500-A453-4F768CBC9503}"/>
                </a:ext>
              </a:extLst>
            </p:cNvPr>
            <p:cNvSpPr txBox="1"/>
            <p:nvPr/>
          </p:nvSpPr>
          <p:spPr bwMode="auto">
            <a:xfrm>
              <a:off x="9671798" y="5581293"/>
              <a:ext cx="341760"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27</a:t>
              </a:r>
            </a:p>
          </p:txBody>
        </p:sp>
        <p:sp>
          <p:nvSpPr>
            <p:cNvPr id="1211" name="TextBox 1210">
              <a:extLst>
                <a:ext uri="{FF2B5EF4-FFF2-40B4-BE49-F238E27FC236}">
                  <a16:creationId xmlns:a16="http://schemas.microsoft.com/office/drawing/2014/main" id="{495C17EB-F8E6-4DF4-9793-6C50E400C620}"/>
                </a:ext>
              </a:extLst>
            </p:cNvPr>
            <p:cNvSpPr txBox="1"/>
            <p:nvPr/>
          </p:nvSpPr>
          <p:spPr bwMode="auto">
            <a:xfrm>
              <a:off x="6284133" y="6001769"/>
              <a:ext cx="420307"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411</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416</a:t>
              </a:r>
            </a:p>
          </p:txBody>
        </p:sp>
        <p:sp>
          <p:nvSpPr>
            <p:cNvPr id="1212" name="TextBox 1211">
              <a:extLst>
                <a:ext uri="{FF2B5EF4-FFF2-40B4-BE49-F238E27FC236}">
                  <a16:creationId xmlns:a16="http://schemas.microsoft.com/office/drawing/2014/main" id="{CE20F4CC-8FF4-4DA5-9053-5B436E0B8C38}"/>
                </a:ext>
              </a:extLst>
            </p:cNvPr>
            <p:cNvSpPr txBox="1"/>
            <p:nvPr/>
          </p:nvSpPr>
          <p:spPr bwMode="auto">
            <a:xfrm>
              <a:off x="6654125" y="6005611"/>
              <a:ext cx="420307"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383</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373</a:t>
              </a:r>
            </a:p>
          </p:txBody>
        </p:sp>
        <p:sp>
          <p:nvSpPr>
            <p:cNvPr id="1213" name="TextBox 1212">
              <a:extLst>
                <a:ext uri="{FF2B5EF4-FFF2-40B4-BE49-F238E27FC236}">
                  <a16:creationId xmlns:a16="http://schemas.microsoft.com/office/drawing/2014/main" id="{9EF0FA62-130F-405C-ACC4-B95E7D1312C5}"/>
                </a:ext>
              </a:extLst>
            </p:cNvPr>
            <p:cNvSpPr txBox="1"/>
            <p:nvPr/>
          </p:nvSpPr>
          <p:spPr bwMode="auto">
            <a:xfrm>
              <a:off x="7032694" y="6007918"/>
              <a:ext cx="420307"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337</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300</a:t>
              </a:r>
            </a:p>
          </p:txBody>
        </p:sp>
        <p:sp>
          <p:nvSpPr>
            <p:cNvPr id="1214" name="TextBox 1213">
              <a:extLst>
                <a:ext uri="{FF2B5EF4-FFF2-40B4-BE49-F238E27FC236}">
                  <a16:creationId xmlns:a16="http://schemas.microsoft.com/office/drawing/2014/main" id="{B6A1595F-1C38-4246-B941-E32D309C62A4}"/>
                </a:ext>
              </a:extLst>
            </p:cNvPr>
            <p:cNvSpPr txBox="1"/>
            <p:nvPr/>
          </p:nvSpPr>
          <p:spPr bwMode="auto">
            <a:xfrm>
              <a:off x="7397150" y="6001768"/>
              <a:ext cx="420307"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282</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228</a:t>
              </a:r>
            </a:p>
          </p:txBody>
        </p:sp>
        <p:sp>
          <p:nvSpPr>
            <p:cNvPr id="1215" name="TextBox 1214">
              <a:extLst>
                <a:ext uri="{FF2B5EF4-FFF2-40B4-BE49-F238E27FC236}">
                  <a16:creationId xmlns:a16="http://schemas.microsoft.com/office/drawing/2014/main" id="{B58E1C34-4ED4-4998-A1A2-74341DD9C840}"/>
                </a:ext>
              </a:extLst>
            </p:cNvPr>
            <p:cNvSpPr txBox="1"/>
            <p:nvPr/>
          </p:nvSpPr>
          <p:spPr bwMode="auto">
            <a:xfrm>
              <a:off x="7767637" y="6001768"/>
              <a:ext cx="457652"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198</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138</a:t>
              </a:r>
            </a:p>
          </p:txBody>
        </p:sp>
        <p:sp>
          <p:nvSpPr>
            <p:cNvPr id="1216" name="TextBox 1215">
              <a:extLst>
                <a:ext uri="{FF2B5EF4-FFF2-40B4-BE49-F238E27FC236}">
                  <a16:creationId xmlns:a16="http://schemas.microsoft.com/office/drawing/2014/main" id="{1987F5EF-3A98-46E5-B0FF-429112002A34}"/>
                </a:ext>
              </a:extLst>
            </p:cNvPr>
            <p:cNvSpPr txBox="1"/>
            <p:nvPr/>
          </p:nvSpPr>
          <p:spPr bwMode="auto">
            <a:xfrm>
              <a:off x="8145537" y="6018762"/>
              <a:ext cx="457652"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136</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80</a:t>
              </a:r>
            </a:p>
          </p:txBody>
        </p:sp>
        <p:sp>
          <p:nvSpPr>
            <p:cNvPr id="1217" name="TextBox 1216">
              <a:extLst>
                <a:ext uri="{FF2B5EF4-FFF2-40B4-BE49-F238E27FC236}">
                  <a16:creationId xmlns:a16="http://schemas.microsoft.com/office/drawing/2014/main" id="{1FB1D53C-5201-4E58-817B-E93305E42E0A}"/>
                </a:ext>
              </a:extLst>
            </p:cNvPr>
            <p:cNvSpPr txBox="1"/>
            <p:nvPr/>
          </p:nvSpPr>
          <p:spPr bwMode="auto">
            <a:xfrm>
              <a:off x="8567846" y="6001768"/>
              <a:ext cx="366657"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81</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40</a:t>
              </a:r>
            </a:p>
          </p:txBody>
        </p:sp>
        <p:sp>
          <p:nvSpPr>
            <p:cNvPr id="1218" name="TextBox 1217">
              <a:extLst>
                <a:ext uri="{FF2B5EF4-FFF2-40B4-BE49-F238E27FC236}">
                  <a16:creationId xmlns:a16="http://schemas.microsoft.com/office/drawing/2014/main" id="{E4771034-B101-4E0C-9501-8300BBB5C127}"/>
                </a:ext>
              </a:extLst>
            </p:cNvPr>
            <p:cNvSpPr txBox="1"/>
            <p:nvPr/>
          </p:nvSpPr>
          <p:spPr bwMode="auto">
            <a:xfrm>
              <a:off x="8955802" y="6005611"/>
              <a:ext cx="366657"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40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11</a:t>
              </a:r>
            </a:p>
          </p:txBody>
        </p:sp>
        <p:sp>
          <p:nvSpPr>
            <p:cNvPr id="1219" name="TextBox 1218">
              <a:extLst>
                <a:ext uri="{FF2B5EF4-FFF2-40B4-BE49-F238E27FC236}">
                  <a16:creationId xmlns:a16="http://schemas.microsoft.com/office/drawing/2014/main" id="{14D0C6B7-DC60-40BF-9BF2-34391CD60DDE}"/>
                </a:ext>
              </a:extLst>
            </p:cNvPr>
            <p:cNvSpPr txBox="1"/>
            <p:nvPr/>
          </p:nvSpPr>
          <p:spPr bwMode="auto">
            <a:xfrm>
              <a:off x="9340959" y="5999822"/>
              <a:ext cx="275661"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7</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a:t>
              </a:r>
            </a:p>
          </p:txBody>
        </p:sp>
        <p:sp>
          <p:nvSpPr>
            <p:cNvPr id="1220" name="TextBox 1219">
              <a:extLst>
                <a:ext uri="{FF2B5EF4-FFF2-40B4-BE49-F238E27FC236}">
                  <a16:creationId xmlns:a16="http://schemas.microsoft.com/office/drawing/2014/main" id="{605BA145-A26C-4436-A8C3-F75956E6DCD0}"/>
                </a:ext>
              </a:extLst>
            </p:cNvPr>
            <p:cNvSpPr txBox="1"/>
            <p:nvPr/>
          </p:nvSpPr>
          <p:spPr bwMode="auto">
            <a:xfrm>
              <a:off x="9728915" y="6003665"/>
              <a:ext cx="275661"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a:t>
              </a:r>
            </a:p>
          </p:txBody>
        </p:sp>
        <p:sp>
          <p:nvSpPr>
            <p:cNvPr id="1221" name="TextBox 1220">
              <a:extLst>
                <a:ext uri="{FF2B5EF4-FFF2-40B4-BE49-F238E27FC236}">
                  <a16:creationId xmlns:a16="http://schemas.microsoft.com/office/drawing/2014/main" id="{A732FE9F-33D6-4CF7-99F5-29A401E1EF70}"/>
                </a:ext>
              </a:extLst>
            </p:cNvPr>
            <p:cNvSpPr txBox="1"/>
            <p:nvPr/>
          </p:nvSpPr>
          <p:spPr bwMode="auto">
            <a:xfrm>
              <a:off x="5703677" y="5823271"/>
              <a:ext cx="1317155"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cs typeface="Calibri" panose="020F0502020204030204" pitchFamily="34" charset="0"/>
                </a:rPr>
                <a:t>Patients at Risk, n</a:t>
              </a:r>
            </a:p>
          </p:txBody>
        </p:sp>
        <p:sp>
          <p:nvSpPr>
            <p:cNvPr id="1222" name="TextBox 1221">
              <a:extLst>
                <a:ext uri="{FF2B5EF4-FFF2-40B4-BE49-F238E27FC236}">
                  <a16:creationId xmlns:a16="http://schemas.microsoft.com/office/drawing/2014/main" id="{C77007E4-5571-453B-BEFC-1EA9516D8FBE}"/>
                </a:ext>
              </a:extLst>
            </p:cNvPr>
            <p:cNvSpPr txBox="1"/>
            <p:nvPr/>
          </p:nvSpPr>
          <p:spPr bwMode="auto">
            <a:xfrm>
              <a:off x="6452479" y="5022919"/>
              <a:ext cx="1344025"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dirty="0">
                  <a:solidFill>
                    <a:schemeClr val="bg1"/>
                  </a:solidFill>
                  <a:latin typeface="Calibri" panose="020F0502020204030204" pitchFamily="34" charset="0"/>
                  <a:cs typeface="Calibri" panose="020F0502020204030204" pitchFamily="34" charset="0"/>
                </a:rPr>
                <a:t>HR (95% CI)</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0.62 (0.51-0.75)</a:t>
              </a:r>
            </a:p>
          </p:txBody>
        </p:sp>
        <p:sp>
          <p:nvSpPr>
            <p:cNvPr id="1223" name="TextBox 1222">
              <a:extLst>
                <a:ext uri="{FF2B5EF4-FFF2-40B4-BE49-F238E27FC236}">
                  <a16:creationId xmlns:a16="http://schemas.microsoft.com/office/drawing/2014/main" id="{9CD46503-069C-4472-80F3-FDA35BAB2B08}"/>
                </a:ext>
              </a:extLst>
            </p:cNvPr>
            <p:cNvSpPr txBox="1"/>
            <p:nvPr/>
          </p:nvSpPr>
          <p:spPr bwMode="auto">
            <a:xfrm>
              <a:off x="7553242" y="5041348"/>
              <a:ext cx="759192"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i="1" dirty="0">
                  <a:solidFill>
                    <a:schemeClr val="bg1"/>
                  </a:solidFill>
                  <a:latin typeface="Calibri" panose="020F0502020204030204" pitchFamily="34" charset="0"/>
                  <a:cs typeface="Calibri" panose="020F0502020204030204" pitchFamily="34" charset="0"/>
                </a:rPr>
                <a:t>P </a:t>
              </a:r>
              <a:r>
                <a:rPr lang="en-US" sz="1200" dirty="0">
                  <a:solidFill>
                    <a:schemeClr val="bg1"/>
                  </a:solidFill>
                  <a:latin typeface="Calibri" panose="020F0502020204030204" pitchFamily="34" charset="0"/>
                  <a:cs typeface="Calibri" panose="020F0502020204030204" pitchFamily="34" charset="0"/>
                </a:rPr>
                <a:t>Value</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&lt;.0001</a:t>
              </a:r>
            </a:p>
          </p:txBody>
        </p:sp>
        <p:grpSp>
          <p:nvGrpSpPr>
            <p:cNvPr id="1224" name="Group 1223">
              <a:extLst>
                <a:ext uri="{FF2B5EF4-FFF2-40B4-BE49-F238E27FC236}">
                  <a16:creationId xmlns:a16="http://schemas.microsoft.com/office/drawing/2014/main" id="{96FFC2E6-8187-453D-B9E0-A135B0E6E7C3}"/>
                </a:ext>
              </a:extLst>
            </p:cNvPr>
            <p:cNvGrpSpPr/>
            <p:nvPr/>
          </p:nvGrpSpPr>
          <p:grpSpPr>
            <a:xfrm>
              <a:off x="6949799" y="4210672"/>
              <a:ext cx="2868795" cy="793493"/>
              <a:chOff x="6109717" y="2314134"/>
              <a:chExt cx="2868794" cy="970202"/>
            </a:xfrm>
          </p:grpSpPr>
          <p:cxnSp>
            <p:nvCxnSpPr>
              <p:cNvPr id="1772" name="Straight Connector 1771">
                <a:extLst>
                  <a:ext uri="{FF2B5EF4-FFF2-40B4-BE49-F238E27FC236}">
                    <a16:creationId xmlns:a16="http://schemas.microsoft.com/office/drawing/2014/main" id="{E0B90C8B-E19E-412A-B12B-BD9ECD985EF0}"/>
                  </a:ext>
                </a:extLst>
              </p:cNvPr>
              <p:cNvCxnSpPr/>
              <p:nvPr/>
            </p:nvCxnSpPr>
            <p:spPr bwMode="auto">
              <a:xfrm>
                <a:off x="8153477" y="3149210"/>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773" name="Straight Connector 1772">
                <a:extLst>
                  <a:ext uri="{FF2B5EF4-FFF2-40B4-BE49-F238E27FC236}">
                    <a16:creationId xmlns:a16="http://schemas.microsoft.com/office/drawing/2014/main" id="{4B61E0B8-EB28-4ABF-8772-9BE1D8A0DD45}"/>
                  </a:ext>
                </a:extLst>
              </p:cNvPr>
              <p:cNvCxnSpPr/>
              <p:nvPr/>
            </p:nvCxnSpPr>
            <p:spPr bwMode="auto">
              <a:xfrm>
                <a:off x="8120910" y="3146405"/>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774" name="Straight Connector 1773">
                <a:extLst>
                  <a:ext uri="{FF2B5EF4-FFF2-40B4-BE49-F238E27FC236}">
                    <a16:creationId xmlns:a16="http://schemas.microsoft.com/office/drawing/2014/main" id="{ABEA2346-3F35-416E-BC05-D3E597E96AA1}"/>
                  </a:ext>
                </a:extLst>
              </p:cNvPr>
              <p:cNvCxnSpPr/>
              <p:nvPr/>
            </p:nvCxnSpPr>
            <p:spPr bwMode="auto">
              <a:xfrm>
                <a:off x="8183479" y="3149210"/>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775" name="Straight Connector 1774">
                <a:extLst>
                  <a:ext uri="{FF2B5EF4-FFF2-40B4-BE49-F238E27FC236}">
                    <a16:creationId xmlns:a16="http://schemas.microsoft.com/office/drawing/2014/main" id="{D367185C-36D3-4A1D-8267-9CDE2ED5D3AC}"/>
                  </a:ext>
                </a:extLst>
              </p:cNvPr>
              <p:cNvCxnSpPr/>
              <p:nvPr/>
            </p:nvCxnSpPr>
            <p:spPr bwMode="auto">
              <a:xfrm>
                <a:off x="8257698" y="3170848"/>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776" name="Straight Connector 1775">
                <a:extLst>
                  <a:ext uri="{FF2B5EF4-FFF2-40B4-BE49-F238E27FC236}">
                    <a16:creationId xmlns:a16="http://schemas.microsoft.com/office/drawing/2014/main" id="{CF7822A2-6C73-42B8-94F4-05AF8A408537}"/>
                  </a:ext>
                </a:extLst>
              </p:cNvPr>
              <p:cNvCxnSpPr/>
              <p:nvPr/>
            </p:nvCxnSpPr>
            <p:spPr bwMode="auto">
              <a:xfrm>
                <a:off x="8235314" y="3169178"/>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777" name="Straight Connector 1776">
                <a:extLst>
                  <a:ext uri="{FF2B5EF4-FFF2-40B4-BE49-F238E27FC236}">
                    <a16:creationId xmlns:a16="http://schemas.microsoft.com/office/drawing/2014/main" id="{5AFB2215-2A54-4750-A341-6CA198170770}"/>
                  </a:ext>
                </a:extLst>
              </p:cNvPr>
              <p:cNvCxnSpPr/>
              <p:nvPr/>
            </p:nvCxnSpPr>
            <p:spPr bwMode="auto">
              <a:xfrm>
                <a:off x="8322303" y="3188214"/>
                <a:ext cx="0" cy="88221"/>
              </a:xfrm>
              <a:prstGeom prst="line">
                <a:avLst/>
              </a:prstGeom>
              <a:noFill/>
              <a:ln w="28575" cap="flat" cmpd="sng" algn="ctr">
                <a:solidFill>
                  <a:schemeClr val="accent1"/>
                </a:solidFill>
                <a:prstDash val="solid"/>
                <a:round/>
                <a:headEnd type="none" w="med" len="med"/>
                <a:tailEnd type="none" w="med" len="med"/>
              </a:ln>
              <a:effectLst/>
            </p:spPr>
          </p:cxnSp>
          <p:cxnSp>
            <p:nvCxnSpPr>
              <p:cNvPr id="1778" name="Straight Connector 1777">
                <a:extLst>
                  <a:ext uri="{FF2B5EF4-FFF2-40B4-BE49-F238E27FC236}">
                    <a16:creationId xmlns:a16="http://schemas.microsoft.com/office/drawing/2014/main" id="{8E80B9C8-C984-4D17-86DA-33600A38F6BA}"/>
                  </a:ext>
                </a:extLst>
              </p:cNvPr>
              <p:cNvCxnSpPr/>
              <p:nvPr/>
            </p:nvCxnSpPr>
            <p:spPr bwMode="auto">
              <a:xfrm>
                <a:off x="8374557" y="3193320"/>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779" name="Straight Connector 1778">
                <a:extLst>
                  <a:ext uri="{FF2B5EF4-FFF2-40B4-BE49-F238E27FC236}">
                    <a16:creationId xmlns:a16="http://schemas.microsoft.com/office/drawing/2014/main" id="{6CE8395D-BC6D-4417-8927-F2AFBA524774}"/>
                  </a:ext>
                </a:extLst>
              </p:cNvPr>
              <p:cNvCxnSpPr/>
              <p:nvPr/>
            </p:nvCxnSpPr>
            <p:spPr bwMode="auto">
              <a:xfrm>
                <a:off x="8409802" y="3193535"/>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780" name="Straight Connector 1779">
                <a:extLst>
                  <a:ext uri="{FF2B5EF4-FFF2-40B4-BE49-F238E27FC236}">
                    <a16:creationId xmlns:a16="http://schemas.microsoft.com/office/drawing/2014/main" id="{80AE88BD-CD15-4E13-8E87-7F6A2DE395AB}"/>
                  </a:ext>
                </a:extLst>
              </p:cNvPr>
              <p:cNvCxnSpPr/>
              <p:nvPr/>
            </p:nvCxnSpPr>
            <p:spPr bwMode="auto">
              <a:xfrm>
                <a:off x="8438532" y="3193320"/>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781" name="Straight Connector 1780">
                <a:extLst>
                  <a:ext uri="{FF2B5EF4-FFF2-40B4-BE49-F238E27FC236}">
                    <a16:creationId xmlns:a16="http://schemas.microsoft.com/office/drawing/2014/main" id="{7B78464D-3212-4252-A103-AB151EEBD9EA}"/>
                  </a:ext>
                </a:extLst>
              </p:cNvPr>
              <p:cNvCxnSpPr/>
              <p:nvPr/>
            </p:nvCxnSpPr>
            <p:spPr bwMode="auto">
              <a:xfrm>
                <a:off x="8502720" y="3196115"/>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782" name="Straight Connector 1781">
                <a:extLst>
                  <a:ext uri="{FF2B5EF4-FFF2-40B4-BE49-F238E27FC236}">
                    <a16:creationId xmlns:a16="http://schemas.microsoft.com/office/drawing/2014/main" id="{212324AB-6773-4FC8-952B-A81BA63CA4B9}"/>
                  </a:ext>
                </a:extLst>
              </p:cNvPr>
              <p:cNvCxnSpPr/>
              <p:nvPr/>
            </p:nvCxnSpPr>
            <p:spPr bwMode="auto">
              <a:xfrm>
                <a:off x="8527583" y="3193320"/>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783" name="Straight Connector 1782">
                <a:extLst>
                  <a:ext uri="{FF2B5EF4-FFF2-40B4-BE49-F238E27FC236}">
                    <a16:creationId xmlns:a16="http://schemas.microsoft.com/office/drawing/2014/main" id="{24CEA8D2-38AB-49A5-AFCA-6CA46FE9C0DE}"/>
                  </a:ext>
                </a:extLst>
              </p:cNvPr>
              <p:cNvCxnSpPr/>
              <p:nvPr/>
            </p:nvCxnSpPr>
            <p:spPr bwMode="auto">
              <a:xfrm>
                <a:off x="8191159" y="3171177"/>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784" name="Straight Connector 1783">
                <a:extLst>
                  <a:ext uri="{FF2B5EF4-FFF2-40B4-BE49-F238E27FC236}">
                    <a16:creationId xmlns:a16="http://schemas.microsoft.com/office/drawing/2014/main" id="{99715755-E237-49B0-8501-44C3036EA0CD}"/>
                  </a:ext>
                </a:extLst>
              </p:cNvPr>
              <p:cNvCxnSpPr/>
              <p:nvPr/>
            </p:nvCxnSpPr>
            <p:spPr bwMode="auto">
              <a:xfrm>
                <a:off x="8286475" y="3170530"/>
                <a:ext cx="0" cy="88221"/>
              </a:xfrm>
              <a:prstGeom prst="line">
                <a:avLst/>
              </a:prstGeom>
              <a:noFill/>
              <a:ln w="19050" cap="flat" cmpd="sng" algn="ctr">
                <a:solidFill>
                  <a:schemeClr val="accent1"/>
                </a:solidFill>
                <a:prstDash val="solid"/>
                <a:round/>
                <a:headEnd type="none" w="med" len="med"/>
                <a:tailEnd type="none" w="med" len="med"/>
              </a:ln>
              <a:effectLst/>
            </p:spPr>
          </p:cxnSp>
          <p:grpSp>
            <p:nvGrpSpPr>
              <p:cNvPr id="1785" name="Group 1784">
                <a:extLst>
                  <a:ext uri="{FF2B5EF4-FFF2-40B4-BE49-F238E27FC236}">
                    <a16:creationId xmlns:a16="http://schemas.microsoft.com/office/drawing/2014/main" id="{CF60D83E-2014-42B2-AD08-5C6EC3D6B1F6}"/>
                  </a:ext>
                </a:extLst>
              </p:cNvPr>
              <p:cNvGrpSpPr/>
              <p:nvPr/>
            </p:nvGrpSpPr>
            <p:grpSpPr>
              <a:xfrm>
                <a:off x="6109717" y="2314134"/>
                <a:ext cx="1985948" cy="876381"/>
                <a:chOff x="6109717" y="2314134"/>
                <a:chExt cx="1985948" cy="876381"/>
              </a:xfrm>
            </p:grpSpPr>
            <p:cxnSp>
              <p:nvCxnSpPr>
                <p:cNvPr id="1794" name="Straight Connector 1793">
                  <a:extLst>
                    <a:ext uri="{FF2B5EF4-FFF2-40B4-BE49-F238E27FC236}">
                      <a16:creationId xmlns:a16="http://schemas.microsoft.com/office/drawing/2014/main" id="{E677B673-51F4-4EF6-A421-910B753FDECF}"/>
                    </a:ext>
                  </a:extLst>
                </p:cNvPr>
                <p:cNvCxnSpPr/>
                <p:nvPr/>
              </p:nvCxnSpPr>
              <p:spPr bwMode="auto">
                <a:xfrm>
                  <a:off x="6135401" y="2397157"/>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95" name="Straight Connector 1794">
                  <a:extLst>
                    <a:ext uri="{FF2B5EF4-FFF2-40B4-BE49-F238E27FC236}">
                      <a16:creationId xmlns:a16="http://schemas.microsoft.com/office/drawing/2014/main" id="{3D21CC06-997F-4E52-8202-69CD13EFBDC1}"/>
                    </a:ext>
                  </a:extLst>
                </p:cNvPr>
                <p:cNvCxnSpPr/>
                <p:nvPr/>
              </p:nvCxnSpPr>
              <p:spPr bwMode="auto">
                <a:xfrm>
                  <a:off x="6109717" y="2314134"/>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796" name="Straight Connector 1795">
                  <a:extLst>
                    <a:ext uri="{FF2B5EF4-FFF2-40B4-BE49-F238E27FC236}">
                      <a16:creationId xmlns:a16="http://schemas.microsoft.com/office/drawing/2014/main" id="{FDD9C539-2C02-42B6-8181-BB919CA4EE5A}"/>
                    </a:ext>
                  </a:extLst>
                </p:cNvPr>
                <p:cNvCxnSpPr/>
                <p:nvPr/>
              </p:nvCxnSpPr>
              <p:spPr bwMode="auto">
                <a:xfrm>
                  <a:off x="6135401" y="2331679"/>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797" name="Straight Connector 1796">
                  <a:extLst>
                    <a:ext uri="{FF2B5EF4-FFF2-40B4-BE49-F238E27FC236}">
                      <a16:creationId xmlns:a16="http://schemas.microsoft.com/office/drawing/2014/main" id="{07359858-AC89-41CA-8B4B-0CD0FE2C03E1}"/>
                    </a:ext>
                  </a:extLst>
                </p:cNvPr>
                <p:cNvCxnSpPr/>
                <p:nvPr/>
              </p:nvCxnSpPr>
              <p:spPr bwMode="auto">
                <a:xfrm>
                  <a:off x="6398867" y="2482030"/>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798" name="Straight Connector 1797">
                  <a:extLst>
                    <a:ext uri="{FF2B5EF4-FFF2-40B4-BE49-F238E27FC236}">
                      <a16:creationId xmlns:a16="http://schemas.microsoft.com/office/drawing/2014/main" id="{BB60C58D-E426-4B74-8B41-D8D2C6F68E99}"/>
                    </a:ext>
                  </a:extLst>
                </p:cNvPr>
                <p:cNvCxnSpPr/>
                <p:nvPr/>
              </p:nvCxnSpPr>
              <p:spPr bwMode="auto">
                <a:xfrm>
                  <a:off x="6446511" y="2516904"/>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799" name="Straight Connector 1798">
                  <a:extLst>
                    <a:ext uri="{FF2B5EF4-FFF2-40B4-BE49-F238E27FC236}">
                      <a16:creationId xmlns:a16="http://schemas.microsoft.com/office/drawing/2014/main" id="{1DBE4DCD-4A39-49A6-9DEF-37BFC6075E63}"/>
                    </a:ext>
                  </a:extLst>
                </p:cNvPr>
                <p:cNvCxnSpPr/>
                <p:nvPr/>
              </p:nvCxnSpPr>
              <p:spPr bwMode="auto">
                <a:xfrm>
                  <a:off x="6682226" y="2646066"/>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00" name="Straight Connector 1799">
                  <a:extLst>
                    <a:ext uri="{FF2B5EF4-FFF2-40B4-BE49-F238E27FC236}">
                      <a16:creationId xmlns:a16="http://schemas.microsoft.com/office/drawing/2014/main" id="{5B45C742-4577-46F8-87E3-55F94B56BC35}"/>
                    </a:ext>
                  </a:extLst>
                </p:cNvPr>
                <p:cNvCxnSpPr/>
                <p:nvPr/>
              </p:nvCxnSpPr>
              <p:spPr bwMode="auto">
                <a:xfrm>
                  <a:off x="6559277" y="2581755"/>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01" name="Straight Connector 1800">
                  <a:extLst>
                    <a:ext uri="{FF2B5EF4-FFF2-40B4-BE49-F238E27FC236}">
                      <a16:creationId xmlns:a16="http://schemas.microsoft.com/office/drawing/2014/main" id="{B3EB9270-C3A9-43BD-B6FF-CE5C25F0B24E}"/>
                    </a:ext>
                  </a:extLst>
                </p:cNvPr>
                <p:cNvCxnSpPr/>
                <p:nvPr/>
              </p:nvCxnSpPr>
              <p:spPr bwMode="auto">
                <a:xfrm>
                  <a:off x="6481602" y="2543254"/>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02" name="Straight Connector 1801">
                  <a:extLst>
                    <a:ext uri="{FF2B5EF4-FFF2-40B4-BE49-F238E27FC236}">
                      <a16:creationId xmlns:a16="http://schemas.microsoft.com/office/drawing/2014/main" id="{926A3BA9-2ECB-422E-B093-CF5C2B20FD42}"/>
                    </a:ext>
                  </a:extLst>
                </p:cNvPr>
                <p:cNvCxnSpPr/>
                <p:nvPr/>
              </p:nvCxnSpPr>
              <p:spPr bwMode="auto">
                <a:xfrm>
                  <a:off x="6706449" y="2649762"/>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03" name="Straight Connector 1802">
                  <a:extLst>
                    <a:ext uri="{FF2B5EF4-FFF2-40B4-BE49-F238E27FC236}">
                      <a16:creationId xmlns:a16="http://schemas.microsoft.com/office/drawing/2014/main" id="{CFE6A051-766A-4567-8B6E-7831C841304D}"/>
                    </a:ext>
                  </a:extLst>
                </p:cNvPr>
                <p:cNvCxnSpPr/>
                <p:nvPr/>
              </p:nvCxnSpPr>
              <p:spPr bwMode="auto">
                <a:xfrm>
                  <a:off x="6737610" y="2656238"/>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04" name="Straight Connector 1803">
                  <a:extLst>
                    <a:ext uri="{FF2B5EF4-FFF2-40B4-BE49-F238E27FC236}">
                      <a16:creationId xmlns:a16="http://schemas.microsoft.com/office/drawing/2014/main" id="{21E8160D-BFE0-4EAF-BE02-25D5EFD3EBFA}"/>
                    </a:ext>
                  </a:extLst>
                </p:cNvPr>
                <p:cNvCxnSpPr/>
                <p:nvPr/>
              </p:nvCxnSpPr>
              <p:spPr bwMode="auto">
                <a:xfrm>
                  <a:off x="6772225" y="2668349"/>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05" name="Straight Connector 1804">
                  <a:extLst>
                    <a:ext uri="{FF2B5EF4-FFF2-40B4-BE49-F238E27FC236}">
                      <a16:creationId xmlns:a16="http://schemas.microsoft.com/office/drawing/2014/main" id="{4BC3F05D-B581-4635-B259-C4D0D3CE8453}"/>
                    </a:ext>
                  </a:extLst>
                </p:cNvPr>
                <p:cNvCxnSpPr/>
                <p:nvPr/>
              </p:nvCxnSpPr>
              <p:spPr bwMode="auto">
                <a:xfrm>
                  <a:off x="6822534" y="2697873"/>
                  <a:ext cx="0" cy="88221"/>
                </a:xfrm>
                <a:prstGeom prst="line">
                  <a:avLst/>
                </a:prstGeom>
                <a:noFill/>
                <a:ln w="38100" cap="flat" cmpd="sng" algn="ctr">
                  <a:solidFill>
                    <a:schemeClr val="accent1"/>
                  </a:solidFill>
                  <a:prstDash val="solid"/>
                  <a:round/>
                  <a:headEnd type="none" w="med" len="med"/>
                  <a:tailEnd type="none" w="med" len="med"/>
                </a:ln>
                <a:effectLst/>
              </p:spPr>
            </p:cxnSp>
            <p:cxnSp>
              <p:nvCxnSpPr>
                <p:cNvPr id="1806" name="Straight Connector 1805">
                  <a:extLst>
                    <a:ext uri="{FF2B5EF4-FFF2-40B4-BE49-F238E27FC236}">
                      <a16:creationId xmlns:a16="http://schemas.microsoft.com/office/drawing/2014/main" id="{9B3EF13E-FCD5-47CA-83DE-DA9F6B60D99F}"/>
                    </a:ext>
                  </a:extLst>
                </p:cNvPr>
                <p:cNvCxnSpPr/>
                <p:nvPr/>
              </p:nvCxnSpPr>
              <p:spPr bwMode="auto">
                <a:xfrm>
                  <a:off x="6854922" y="2709655"/>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07" name="Straight Connector 1806">
                  <a:extLst>
                    <a:ext uri="{FF2B5EF4-FFF2-40B4-BE49-F238E27FC236}">
                      <a16:creationId xmlns:a16="http://schemas.microsoft.com/office/drawing/2014/main" id="{66805623-D720-4C02-B94D-94E1A24CAF62}"/>
                    </a:ext>
                  </a:extLst>
                </p:cNvPr>
                <p:cNvCxnSpPr/>
                <p:nvPr/>
              </p:nvCxnSpPr>
              <p:spPr bwMode="auto">
                <a:xfrm>
                  <a:off x="6884247" y="2723224"/>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08" name="Straight Connector 1807">
                  <a:extLst>
                    <a:ext uri="{FF2B5EF4-FFF2-40B4-BE49-F238E27FC236}">
                      <a16:creationId xmlns:a16="http://schemas.microsoft.com/office/drawing/2014/main" id="{AFBC9865-1F65-445A-8DE0-32BA65ADFFFC}"/>
                    </a:ext>
                  </a:extLst>
                </p:cNvPr>
                <p:cNvCxnSpPr/>
                <p:nvPr/>
              </p:nvCxnSpPr>
              <p:spPr bwMode="auto">
                <a:xfrm>
                  <a:off x="6900408" y="2741983"/>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09" name="Straight Connector 1808">
                  <a:extLst>
                    <a:ext uri="{FF2B5EF4-FFF2-40B4-BE49-F238E27FC236}">
                      <a16:creationId xmlns:a16="http://schemas.microsoft.com/office/drawing/2014/main" id="{47D6265A-C53F-48A4-BB3C-AF55FC0B9DC5}"/>
                    </a:ext>
                  </a:extLst>
                </p:cNvPr>
                <p:cNvCxnSpPr/>
                <p:nvPr/>
              </p:nvCxnSpPr>
              <p:spPr bwMode="auto">
                <a:xfrm>
                  <a:off x="6924186" y="2746617"/>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10" name="Straight Connector 1809">
                  <a:extLst>
                    <a:ext uri="{FF2B5EF4-FFF2-40B4-BE49-F238E27FC236}">
                      <a16:creationId xmlns:a16="http://schemas.microsoft.com/office/drawing/2014/main" id="{BA6E06C2-5638-4B2B-85A9-EFB35370CAA3}"/>
                    </a:ext>
                  </a:extLst>
                </p:cNvPr>
                <p:cNvCxnSpPr/>
                <p:nvPr/>
              </p:nvCxnSpPr>
              <p:spPr bwMode="auto">
                <a:xfrm>
                  <a:off x="7005026" y="2765303"/>
                  <a:ext cx="0" cy="88221"/>
                </a:xfrm>
                <a:prstGeom prst="line">
                  <a:avLst/>
                </a:prstGeom>
                <a:noFill/>
                <a:ln w="28575" cap="flat" cmpd="sng" algn="ctr">
                  <a:solidFill>
                    <a:schemeClr val="accent1"/>
                  </a:solidFill>
                  <a:prstDash val="solid"/>
                  <a:round/>
                  <a:headEnd type="none" w="med" len="med"/>
                  <a:tailEnd type="none" w="med" len="med"/>
                </a:ln>
                <a:effectLst/>
              </p:spPr>
            </p:cxnSp>
            <p:cxnSp>
              <p:nvCxnSpPr>
                <p:cNvPr id="1811" name="Straight Connector 1810">
                  <a:extLst>
                    <a:ext uri="{FF2B5EF4-FFF2-40B4-BE49-F238E27FC236}">
                      <a16:creationId xmlns:a16="http://schemas.microsoft.com/office/drawing/2014/main" id="{87225046-F842-4944-93A4-75196A521BD5}"/>
                    </a:ext>
                  </a:extLst>
                </p:cNvPr>
                <p:cNvCxnSpPr/>
                <p:nvPr/>
              </p:nvCxnSpPr>
              <p:spPr bwMode="auto">
                <a:xfrm>
                  <a:off x="7069230" y="2788652"/>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12" name="Straight Connector 1811">
                  <a:extLst>
                    <a:ext uri="{FF2B5EF4-FFF2-40B4-BE49-F238E27FC236}">
                      <a16:creationId xmlns:a16="http://schemas.microsoft.com/office/drawing/2014/main" id="{2E2B96C7-1FE0-4FF5-A4D5-9D0912DBBFC8}"/>
                    </a:ext>
                  </a:extLst>
                </p:cNvPr>
                <p:cNvCxnSpPr/>
                <p:nvPr/>
              </p:nvCxnSpPr>
              <p:spPr bwMode="auto">
                <a:xfrm>
                  <a:off x="6962764" y="2750151"/>
                  <a:ext cx="0" cy="88221"/>
                </a:xfrm>
                <a:prstGeom prst="line">
                  <a:avLst/>
                </a:prstGeom>
                <a:noFill/>
                <a:ln w="38100" cap="flat" cmpd="sng" algn="ctr">
                  <a:solidFill>
                    <a:schemeClr val="accent1"/>
                  </a:solidFill>
                  <a:prstDash val="solid"/>
                  <a:round/>
                  <a:headEnd type="none" w="med" len="med"/>
                  <a:tailEnd type="none" w="med" len="med"/>
                </a:ln>
                <a:effectLst/>
              </p:spPr>
            </p:cxnSp>
            <p:cxnSp>
              <p:nvCxnSpPr>
                <p:cNvPr id="1813" name="Straight Connector 1812">
                  <a:extLst>
                    <a:ext uri="{FF2B5EF4-FFF2-40B4-BE49-F238E27FC236}">
                      <a16:creationId xmlns:a16="http://schemas.microsoft.com/office/drawing/2014/main" id="{B6745685-EE03-41BD-812C-0FBDAA43ECEA}"/>
                    </a:ext>
                  </a:extLst>
                </p:cNvPr>
                <p:cNvCxnSpPr/>
                <p:nvPr/>
              </p:nvCxnSpPr>
              <p:spPr bwMode="auto">
                <a:xfrm>
                  <a:off x="7042223" y="2777929"/>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14" name="Straight Connector 1813">
                  <a:extLst>
                    <a:ext uri="{FF2B5EF4-FFF2-40B4-BE49-F238E27FC236}">
                      <a16:creationId xmlns:a16="http://schemas.microsoft.com/office/drawing/2014/main" id="{B66A9F34-5719-4462-97CB-822F07C6216E}"/>
                    </a:ext>
                  </a:extLst>
                </p:cNvPr>
                <p:cNvCxnSpPr/>
                <p:nvPr/>
              </p:nvCxnSpPr>
              <p:spPr bwMode="auto">
                <a:xfrm>
                  <a:off x="7136166" y="2839181"/>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15" name="Straight Connector 1814">
                  <a:extLst>
                    <a:ext uri="{FF2B5EF4-FFF2-40B4-BE49-F238E27FC236}">
                      <a16:creationId xmlns:a16="http://schemas.microsoft.com/office/drawing/2014/main" id="{B3E4B44E-818B-4790-8495-07FD260173A1}"/>
                    </a:ext>
                  </a:extLst>
                </p:cNvPr>
                <p:cNvCxnSpPr/>
                <p:nvPr/>
              </p:nvCxnSpPr>
              <p:spPr bwMode="auto">
                <a:xfrm>
                  <a:off x="7267406" y="2878361"/>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16" name="Straight Connector 1815">
                  <a:extLst>
                    <a:ext uri="{FF2B5EF4-FFF2-40B4-BE49-F238E27FC236}">
                      <a16:creationId xmlns:a16="http://schemas.microsoft.com/office/drawing/2014/main" id="{BEC27442-1CFA-4E38-98B1-7A85B006F403}"/>
                    </a:ext>
                  </a:extLst>
                </p:cNvPr>
                <p:cNvCxnSpPr/>
                <p:nvPr/>
              </p:nvCxnSpPr>
              <p:spPr bwMode="auto">
                <a:xfrm>
                  <a:off x="7171154" y="2857518"/>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17" name="Straight Connector 1816">
                  <a:extLst>
                    <a:ext uri="{FF2B5EF4-FFF2-40B4-BE49-F238E27FC236}">
                      <a16:creationId xmlns:a16="http://schemas.microsoft.com/office/drawing/2014/main" id="{6F9A4C38-BED2-4E23-9D1D-3EC456914F31}"/>
                    </a:ext>
                  </a:extLst>
                </p:cNvPr>
                <p:cNvCxnSpPr/>
                <p:nvPr/>
              </p:nvCxnSpPr>
              <p:spPr bwMode="auto">
                <a:xfrm>
                  <a:off x="7180949" y="2860371"/>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18" name="Straight Connector 1817">
                  <a:extLst>
                    <a:ext uri="{FF2B5EF4-FFF2-40B4-BE49-F238E27FC236}">
                      <a16:creationId xmlns:a16="http://schemas.microsoft.com/office/drawing/2014/main" id="{734A6502-B2BE-4445-A477-258AA14702CC}"/>
                    </a:ext>
                  </a:extLst>
                </p:cNvPr>
                <p:cNvCxnSpPr/>
                <p:nvPr/>
              </p:nvCxnSpPr>
              <p:spPr bwMode="auto">
                <a:xfrm>
                  <a:off x="7368350" y="2903553"/>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19" name="Straight Connector 1818">
                  <a:extLst>
                    <a:ext uri="{FF2B5EF4-FFF2-40B4-BE49-F238E27FC236}">
                      <a16:creationId xmlns:a16="http://schemas.microsoft.com/office/drawing/2014/main" id="{4036A74A-84F0-4D6B-8770-3A185F186C0C}"/>
                    </a:ext>
                  </a:extLst>
                </p:cNvPr>
                <p:cNvCxnSpPr/>
                <p:nvPr/>
              </p:nvCxnSpPr>
              <p:spPr bwMode="auto">
                <a:xfrm>
                  <a:off x="7299937" y="2884626"/>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20" name="Straight Connector 1819">
                  <a:extLst>
                    <a:ext uri="{FF2B5EF4-FFF2-40B4-BE49-F238E27FC236}">
                      <a16:creationId xmlns:a16="http://schemas.microsoft.com/office/drawing/2014/main" id="{1BBC5C71-34E4-48BC-BB54-E38217DCEE6A}"/>
                    </a:ext>
                  </a:extLst>
                </p:cNvPr>
                <p:cNvCxnSpPr/>
                <p:nvPr/>
              </p:nvCxnSpPr>
              <p:spPr bwMode="auto">
                <a:xfrm>
                  <a:off x="7402522" y="2922113"/>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21" name="Straight Connector 1820">
                  <a:extLst>
                    <a:ext uri="{FF2B5EF4-FFF2-40B4-BE49-F238E27FC236}">
                      <a16:creationId xmlns:a16="http://schemas.microsoft.com/office/drawing/2014/main" id="{A035AB5A-2D7B-4388-A938-A24C098E1BCF}"/>
                    </a:ext>
                  </a:extLst>
                </p:cNvPr>
                <p:cNvCxnSpPr/>
                <p:nvPr/>
              </p:nvCxnSpPr>
              <p:spPr bwMode="auto">
                <a:xfrm>
                  <a:off x="7675177" y="2974720"/>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22" name="Straight Connector 1821">
                  <a:extLst>
                    <a:ext uri="{FF2B5EF4-FFF2-40B4-BE49-F238E27FC236}">
                      <a16:creationId xmlns:a16="http://schemas.microsoft.com/office/drawing/2014/main" id="{1C159389-6476-4DFF-B3D4-D4DC2D20BE9D}"/>
                    </a:ext>
                  </a:extLst>
                </p:cNvPr>
                <p:cNvCxnSpPr/>
                <p:nvPr/>
              </p:nvCxnSpPr>
              <p:spPr bwMode="auto">
                <a:xfrm>
                  <a:off x="7529956" y="2959270"/>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23" name="Straight Connector 1822">
                  <a:extLst>
                    <a:ext uri="{FF2B5EF4-FFF2-40B4-BE49-F238E27FC236}">
                      <a16:creationId xmlns:a16="http://schemas.microsoft.com/office/drawing/2014/main" id="{A6BFD29B-AACC-4FF3-9A9E-9C3D3C3AD68E}"/>
                    </a:ext>
                  </a:extLst>
                </p:cNvPr>
                <p:cNvCxnSpPr/>
                <p:nvPr/>
              </p:nvCxnSpPr>
              <p:spPr bwMode="auto">
                <a:xfrm>
                  <a:off x="7646873" y="2972779"/>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24" name="Straight Connector 1823">
                  <a:extLst>
                    <a:ext uri="{FF2B5EF4-FFF2-40B4-BE49-F238E27FC236}">
                      <a16:creationId xmlns:a16="http://schemas.microsoft.com/office/drawing/2014/main" id="{36EC341A-A1AC-4AD4-8BE8-B21C2F325D94}"/>
                    </a:ext>
                  </a:extLst>
                </p:cNvPr>
                <p:cNvCxnSpPr/>
                <p:nvPr/>
              </p:nvCxnSpPr>
              <p:spPr bwMode="auto">
                <a:xfrm>
                  <a:off x="7753756" y="2988275"/>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25" name="Straight Connector 1824">
                  <a:extLst>
                    <a:ext uri="{FF2B5EF4-FFF2-40B4-BE49-F238E27FC236}">
                      <a16:creationId xmlns:a16="http://schemas.microsoft.com/office/drawing/2014/main" id="{CACAE2E4-553C-426C-A273-5304BB1D0BD4}"/>
                    </a:ext>
                  </a:extLst>
                </p:cNvPr>
                <p:cNvCxnSpPr/>
                <p:nvPr/>
              </p:nvCxnSpPr>
              <p:spPr bwMode="auto">
                <a:xfrm>
                  <a:off x="7778607" y="2999570"/>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26" name="Straight Connector 1825">
                  <a:extLst>
                    <a:ext uri="{FF2B5EF4-FFF2-40B4-BE49-F238E27FC236}">
                      <a16:creationId xmlns:a16="http://schemas.microsoft.com/office/drawing/2014/main" id="{52C95CC7-6ED1-4535-B446-F0A5830FA2F8}"/>
                    </a:ext>
                  </a:extLst>
                </p:cNvPr>
                <p:cNvCxnSpPr/>
                <p:nvPr/>
              </p:nvCxnSpPr>
              <p:spPr bwMode="auto">
                <a:xfrm>
                  <a:off x="7805443" y="3003838"/>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27" name="Straight Connector 1826">
                  <a:extLst>
                    <a:ext uri="{FF2B5EF4-FFF2-40B4-BE49-F238E27FC236}">
                      <a16:creationId xmlns:a16="http://schemas.microsoft.com/office/drawing/2014/main" id="{E8FE5F8B-9224-41D4-9FE3-0BEDF25144A5}"/>
                    </a:ext>
                  </a:extLst>
                </p:cNvPr>
                <p:cNvCxnSpPr/>
                <p:nvPr/>
              </p:nvCxnSpPr>
              <p:spPr bwMode="auto">
                <a:xfrm>
                  <a:off x="7848647" y="3024097"/>
                  <a:ext cx="0" cy="88221"/>
                </a:xfrm>
                <a:prstGeom prst="line">
                  <a:avLst/>
                </a:prstGeom>
                <a:noFill/>
                <a:ln w="57150" cap="flat" cmpd="sng" algn="ctr">
                  <a:solidFill>
                    <a:schemeClr val="accent1"/>
                  </a:solidFill>
                  <a:prstDash val="solid"/>
                  <a:round/>
                  <a:headEnd type="none" w="med" len="med"/>
                  <a:tailEnd type="none" w="med" len="med"/>
                </a:ln>
                <a:effectLst/>
              </p:spPr>
            </p:cxnSp>
            <p:cxnSp>
              <p:nvCxnSpPr>
                <p:cNvPr id="1828" name="Straight Connector 1827">
                  <a:extLst>
                    <a:ext uri="{FF2B5EF4-FFF2-40B4-BE49-F238E27FC236}">
                      <a16:creationId xmlns:a16="http://schemas.microsoft.com/office/drawing/2014/main" id="{C65EA4FE-A4E4-4AC3-86B5-2358450C44F8}"/>
                    </a:ext>
                  </a:extLst>
                </p:cNvPr>
                <p:cNvCxnSpPr/>
                <p:nvPr/>
              </p:nvCxnSpPr>
              <p:spPr bwMode="auto">
                <a:xfrm>
                  <a:off x="7931170" y="3063794"/>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29" name="Straight Connector 1828">
                  <a:extLst>
                    <a:ext uri="{FF2B5EF4-FFF2-40B4-BE49-F238E27FC236}">
                      <a16:creationId xmlns:a16="http://schemas.microsoft.com/office/drawing/2014/main" id="{198F7883-0BD4-4C45-BD38-3CC4F6A06971}"/>
                    </a:ext>
                  </a:extLst>
                </p:cNvPr>
                <p:cNvCxnSpPr/>
                <p:nvPr/>
              </p:nvCxnSpPr>
              <p:spPr bwMode="auto">
                <a:xfrm>
                  <a:off x="8070730" y="3082991"/>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30" name="Straight Connector 1829">
                  <a:extLst>
                    <a:ext uri="{FF2B5EF4-FFF2-40B4-BE49-F238E27FC236}">
                      <a16:creationId xmlns:a16="http://schemas.microsoft.com/office/drawing/2014/main" id="{99DCBD2F-897A-4870-843C-70E4CA4E0545}"/>
                    </a:ext>
                  </a:extLst>
                </p:cNvPr>
                <p:cNvCxnSpPr/>
                <p:nvPr/>
              </p:nvCxnSpPr>
              <p:spPr bwMode="auto">
                <a:xfrm>
                  <a:off x="7996403" y="3069427"/>
                  <a:ext cx="0" cy="88221"/>
                </a:xfrm>
                <a:prstGeom prst="line">
                  <a:avLst/>
                </a:prstGeom>
                <a:noFill/>
                <a:ln w="76200" cap="flat" cmpd="sng" algn="ctr">
                  <a:solidFill>
                    <a:schemeClr val="accent1"/>
                  </a:solidFill>
                  <a:prstDash val="solid"/>
                  <a:round/>
                  <a:headEnd type="none" w="med" len="med"/>
                  <a:tailEnd type="none" w="med" len="med"/>
                </a:ln>
                <a:effectLst/>
              </p:spPr>
            </p:cxnSp>
            <p:cxnSp>
              <p:nvCxnSpPr>
                <p:cNvPr id="1831" name="Straight Connector 1830">
                  <a:extLst>
                    <a:ext uri="{FF2B5EF4-FFF2-40B4-BE49-F238E27FC236}">
                      <a16:creationId xmlns:a16="http://schemas.microsoft.com/office/drawing/2014/main" id="{843F63D4-1915-49F0-B5C5-FB77FCF9D333}"/>
                    </a:ext>
                  </a:extLst>
                </p:cNvPr>
                <p:cNvCxnSpPr/>
                <p:nvPr/>
              </p:nvCxnSpPr>
              <p:spPr bwMode="auto">
                <a:xfrm>
                  <a:off x="8037060" y="3069248"/>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32" name="Straight Connector 1831">
                  <a:extLst>
                    <a:ext uri="{FF2B5EF4-FFF2-40B4-BE49-F238E27FC236}">
                      <a16:creationId xmlns:a16="http://schemas.microsoft.com/office/drawing/2014/main" id="{3977A2F5-E5B2-4763-958E-E43140F36E93}"/>
                    </a:ext>
                  </a:extLst>
                </p:cNvPr>
                <p:cNvCxnSpPr/>
                <p:nvPr/>
              </p:nvCxnSpPr>
              <p:spPr bwMode="auto">
                <a:xfrm>
                  <a:off x="8095665" y="3102294"/>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33" name="Straight Connector 1832">
                  <a:extLst>
                    <a:ext uri="{FF2B5EF4-FFF2-40B4-BE49-F238E27FC236}">
                      <a16:creationId xmlns:a16="http://schemas.microsoft.com/office/drawing/2014/main" id="{D0A91F5B-F2B0-492D-B025-6FF4E8F00AFB}"/>
                    </a:ext>
                  </a:extLst>
                </p:cNvPr>
                <p:cNvCxnSpPr/>
                <p:nvPr/>
              </p:nvCxnSpPr>
              <p:spPr bwMode="auto">
                <a:xfrm>
                  <a:off x="6798056" y="2683027"/>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34" name="Straight Connector 1833">
                  <a:extLst>
                    <a:ext uri="{FF2B5EF4-FFF2-40B4-BE49-F238E27FC236}">
                      <a16:creationId xmlns:a16="http://schemas.microsoft.com/office/drawing/2014/main" id="{11A9E124-D905-498B-8481-DC0F069F6AD3}"/>
                    </a:ext>
                  </a:extLst>
                </p:cNvPr>
                <p:cNvCxnSpPr/>
                <p:nvPr/>
              </p:nvCxnSpPr>
              <p:spPr bwMode="auto">
                <a:xfrm>
                  <a:off x="7467678" y="2941359"/>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35" name="Straight Connector 1834">
                  <a:extLst>
                    <a:ext uri="{FF2B5EF4-FFF2-40B4-BE49-F238E27FC236}">
                      <a16:creationId xmlns:a16="http://schemas.microsoft.com/office/drawing/2014/main" id="{A2C8D21F-37C8-44BC-81C5-D87C49C71ED5}"/>
                    </a:ext>
                  </a:extLst>
                </p:cNvPr>
                <p:cNvCxnSpPr/>
                <p:nvPr/>
              </p:nvCxnSpPr>
              <p:spPr bwMode="auto">
                <a:xfrm>
                  <a:off x="7443582" y="2935637"/>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36" name="Straight Connector 1835">
                  <a:extLst>
                    <a:ext uri="{FF2B5EF4-FFF2-40B4-BE49-F238E27FC236}">
                      <a16:creationId xmlns:a16="http://schemas.microsoft.com/office/drawing/2014/main" id="{7A2FE9EC-230C-46C2-8747-2D1C0D40FB6B}"/>
                    </a:ext>
                  </a:extLst>
                </p:cNvPr>
                <p:cNvCxnSpPr/>
                <p:nvPr/>
              </p:nvCxnSpPr>
              <p:spPr bwMode="auto">
                <a:xfrm>
                  <a:off x="7897560" y="3034307"/>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837" name="Straight Connector 1836">
                  <a:extLst>
                    <a:ext uri="{FF2B5EF4-FFF2-40B4-BE49-F238E27FC236}">
                      <a16:creationId xmlns:a16="http://schemas.microsoft.com/office/drawing/2014/main" id="{9F5C87B5-14F3-459B-A85A-0C53A087C1DB}"/>
                    </a:ext>
                  </a:extLst>
                </p:cNvPr>
                <p:cNvCxnSpPr/>
                <p:nvPr/>
              </p:nvCxnSpPr>
              <p:spPr bwMode="auto">
                <a:xfrm>
                  <a:off x="7110923" y="2813408"/>
                  <a:ext cx="0" cy="88221"/>
                </a:xfrm>
                <a:prstGeom prst="line">
                  <a:avLst/>
                </a:prstGeom>
                <a:noFill/>
                <a:ln w="38100" cap="flat" cmpd="sng" algn="ctr">
                  <a:solidFill>
                    <a:schemeClr val="accent1"/>
                  </a:solidFill>
                  <a:prstDash val="solid"/>
                  <a:round/>
                  <a:headEnd type="none" w="med" len="med"/>
                  <a:tailEnd type="none" w="med" len="med"/>
                </a:ln>
                <a:effectLst/>
              </p:spPr>
            </p:cxnSp>
            <p:cxnSp>
              <p:nvCxnSpPr>
                <p:cNvPr id="1838" name="Straight Connector 1837">
                  <a:extLst>
                    <a:ext uri="{FF2B5EF4-FFF2-40B4-BE49-F238E27FC236}">
                      <a16:creationId xmlns:a16="http://schemas.microsoft.com/office/drawing/2014/main" id="{3BCDC838-400E-4611-B5B0-89C452F45CBD}"/>
                    </a:ext>
                  </a:extLst>
                </p:cNvPr>
                <p:cNvCxnSpPr/>
                <p:nvPr/>
              </p:nvCxnSpPr>
              <p:spPr bwMode="auto">
                <a:xfrm>
                  <a:off x="7226930" y="2870360"/>
                  <a:ext cx="0" cy="88221"/>
                </a:xfrm>
                <a:prstGeom prst="line">
                  <a:avLst/>
                </a:prstGeom>
                <a:noFill/>
                <a:ln w="38100" cap="flat" cmpd="sng" algn="ctr">
                  <a:solidFill>
                    <a:schemeClr val="accent1"/>
                  </a:solidFill>
                  <a:prstDash val="solid"/>
                  <a:round/>
                  <a:headEnd type="none" w="med" len="med"/>
                  <a:tailEnd type="none" w="med" len="med"/>
                </a:ln>
                <a:effectLst/>
              </p:spPr>
            </p:cxnSp>
            <p:cxnSp>
              <p:nvCxnSpPr>
                <p:cNvPr id="1839" name="Straight Connector 1838">
                  <a:extLst>
                    <a:ext uri="{FF2B5EF4-FFF2-40B4-BE49-F238E27FC236}">
                      <a16:creationId xmlns:a16="http://schemas.microsoft.com/office/drawing/2014/main" id="{8A6E85E3-779B-4C77-88FD-64AA11DFF935}"/>
                    </a:ext>
                  </a:extLst>
                </p:cNvPr>
                <p:cNvCxnSpPr/>
                <p:nvPr/>
              </p:nvCxnSpPr>
              <p:spPr bwMode="auto">
                <a:xfrm>
                  <a:off x="7337961" y="2895790"/>
                  <a:ext cx="0" cy="88221"/>
                </a:xfrm>
                <a:prstGeom prst="line">
                  <a:avLst/>
                </a:prstGeom>
                <a:noFill/>
                <a:ln w="28575" cap="flat" cmpd="sng" algn="ctr">
                  <a:solidFill>
                    <a:schemeClr val="accent1"/>
                  </a:solidFill>
                  <a:prstDash val="solid"/>
                  <a:round/>
                  <a:headEnd type="none" w="med" len="med"/>
                  <a:tailEnd type="none" w="med" len="med"/>
                </a:ln>
                <a:effectLst/>
              </p:spPr>
            </p:cxnSp>
            <p:cxnSp>
              <p:nvCxnSpPr>
                <p:cNvPr id="1840" name="Straight Connector 1839">
                  <a:extLst>
                    <a:ext uri="{FF2B5EF4-FFF2-40B4-BE49-F238E27FC236}">
                      <a16:creationId xmlns:a16="http://schemas.microsoft.com/office/drawing/2014/main" id="{C9C3CA8B-0E5E-404C-A032-717973BB7FB0}"/>
                    </a:ext>
                  </a:extLst>
                </p:cNvPr>
                <p:cNvCxnSpPr/>
                <p:nvPr/>
              </p:nvCxnSpPr>
              <p:spPr bwMode="auto">
                <a:xfrm>
                  <a:off x="7503857" y="2951066"/>
                  <a:ext cx="0" cy="88221"/>
                </a:xfrm>
                <a:prstGeom prst="line">
                  <a:avLst/>
                </a:prstGeom>
                <a:noFill/>
                <a:ln w="28575" cap="flat" cmpd="sng" algn="ctr">
                  <a:solidFill>
                    <a:schemeClr val="accent1"/>
                  </a:solidFill>
                  <a:prstDash val="solid"/>
                  <a:round/>
                  <a:headEnd type="none" w="med" len="med"/>
                  <a:tailEnd type="none" w="med" len="med"/>
                </a:ln>
                <a:effectLst/>
              </p:spPr>
            </p:cxnSp>
            <p:cxnSp>
              <p:nvCxnSpPr>
                <p:cNvPr id="1841" name="Straight Connector 1840">
                  <a:extLst>
                    <a:ext uri="{FF2B5EF4-FFF2-40B4-BE49-F238E27FC236}">
                      <a16:creationId xmlns:a16="http://schemas.microsoft.com/office/drawing/2014/main" id="{B747E432-A9B1-47DC-A3CD-8B94BEE63A3A}"/>
                    </a:ext>
                  </a:extLst>
                </p:cNvPr>
                <p:cNvCxnSpPr/>
                <p:nvPr/>
              </p:nvCxnSpPr>
              <p:spPr bwMode="auto">
                <a:xfrm>
                  <a:off x="7563289" y="2962682"/>
                  <a:ext cx="0" cy="88221"/>
                </a:xfrm>
                <a:prstGeom prst="line">
                  <a:avLst/>
                </a:prstGeom>
                <a:noFill/>
                <a:ln w="28575" cap="flat" cmpd="sng" algn="ctr">
                  <a:solidFill>
                    <a:schemeClr val="accent1"/>
                  </a:solidFill>
                  <a:prstDash val="solid"/>
                  <a:round/>
                  <a:headEnd type="none" w="med" len="med"/>
                  <a:tailEnd type="none" w="med" len="med"/>
                </a:ln>
                <a:effectLst/>
              </p:spPr>
            </p:cxnSp>
            <p:cxnSp>
              <p:nvCxnSpPr>
                <p:cNvPr id="1842" name="Straight Connector 1841">
                  <a:extLst>
                    <a:ext uri="{FF2B5EF4-FFF2-40B4-BE49-F238E27FC236}">
                      <a16:creationId xmlns:a16="http://schemas.microsoft.com/office/drawing/2014/main" id="{4AB93F13-E65E-42C6-B865-38E2E7C6E0C3}"/>
                    </a:ext>
                  </a:extLst>
                </p:cNvPr>
                <p:cNvCxnSpPr/>
                <p:nvPr/>
              </p:nvCxnSpPr>
              <p:spPr bwMode="auto">
                <a:xfrm>
                  <a:off x="7630573" y="2961843"/>
                  <a:ext cx="0" cy="88221"/>
                </a:xfrm>
                <a:prstGeom prst="line">
                  <a:avLst/>
                </a:prstGeom>
                <a:noFill/>
                <a:ln w="28575" cap="flat" cmpd="sng" algn="ctr">
                  <a:solidFill>
                    <a:schemeClr val="accent1"/>
                  </a:solidFill>
                  <a:prstDash val="solid"/>
                  <a:round/>
                  <a:headEnd type="none" w="med" len="med"/>
                  <a:tailEnd type="none" w="med" len="med"/>
                </a:ln>
                <a:effectLst/>
              </p:spPr>
            </p:cxnSp>
            <p:cxnSp>
              <p:nvCxnSpPr>
                <p:cNvPr id="1843" name="Straight Connector 1842">
                  <a:extLst>
                    <a:ext uri="{FF2B5EF4-FFF2-40B4-BE49-F238E27FC236}">
                      <a16:creationId xmlns:a16="http://schemas.microsoft.com/office/drawing/2014/main" id="{2E06DBF6-6614-42C3-92A4-FCF9DD9ED516}"/>
                    </a:ext>
                  </a:extLst>
                </p:cNvPr>
                <p:cNvCxnSpPr/>
                <p:nvPr/>
              </p:nvCxnSpPr>
              <p:spPr bwMode="auto">
                <a:xfrm>
                  <a:off x="7721628" y="2977525"/>
                  <a:ext cx="0" cy="88221"/>
                </a:xfrm>
                <a:prstGeom prst="line">
                  <a:avLst/>
                </a:prstGeom>
                <a:noFill/>
                <a:ln w="38100" cap="flat" cmpd="sng" algn="ctr">
                  <a:solidFill>
                    <a:schemeClr val="accent1"/>
                  </a:solidFill>
                  <a:prstDash val="solid"/>
                  <a:round/>
                  <a:headEnd type="none" w="med" len="med"/>
                  <a:tailEnd type="none" w="med" len="med"/>
                </a:ln>
                <a:effectLst/>
              </p:spPr>
            </p:cxnSp>
          </p:grpSp>
          <p:cxnSp>
            <p:nvCxnSpPr>
              <p:cNvPr id="1786" name="Straight Connector 1785">
                <a:extLst>
                  <a:ext uri="{FF2B5EF4-FFF2-40B4-BE49-F238E27FC236}">
                    <a16:creationId xmlns:a16="http://schemas.microsoft.com/office/drawing/2014/main" id="{2A58AB6F-7776-4FB2-9D3F-B6A9600CC252}"/>
                  </a:ext>
                </a:extLst>
              </p:cNvPr>
              <p:cNvCxnSpPr/>
              <p:nvPr/>
            </p:nvCxnSpPr>
            <p:spPr bwMode="auto">
              <a:xfrm>
                <a:off x="8559372" y="3190515"/>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787" name="Straight Connector 1786">
                <a:extLst>
                  <a:ext uri="{FF2B5EF4-FFF2-40B4-BE49-F238E27FC236}">
                    <a16:creationId xmlns:a16="http://schemas.microsoft.com/office/drawing/2014/main" id="{92242F3E-6318-43A5-B14F-B9DCDDFB7844}"/>
                  </a:ext>
                </a:extLst>
              </p:cNvPr>
              <p:cNvCxnSpPr/>
              <p:nvPr/>
            </p:nvCxnSpPr>
            <p:spPr bwMode="auto">
              <a:xfrm>
                <a:off x="8692138" y="3190145"/>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788" name="Straight Connector 1787">
                <a:extLst>
                  <a:ext uri="{FF2B5EF4-FFF2-40B4-BE49-F238E27FC236}">
                    <a16:creationId xmlns:a16="http://schemas.microsoft.com/office/drawing/2014/main" id="{AE953C12-ED40-4F70-9D53-027F0B18A900}"/>
                  </a:ext>
                </a:extLst>
              </p:cNvPr>
              <p:cNvCxnSpPr/>
              <p:nvPr/>
            </p:nvCxnSpPr>
            <p:spPr bwMode="auto">
              <a:xfrm>
                <a:off x="8729265" y="3187925"/>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789" name="Straight Connector 1788">
                <a:extLst>
                  <a:ext uri="{FF2B5EF4-FFF2-40B4-BE49-F238E27FC236}">
                    <a16:creationId xmlns:a16="http://schemas.microsoft.com/office/drawing/2014/main" id="{BDFAE53D-3FD3-4C70-82C6-03D285513CDB}"/>
                  </a:ext>
                </a:extLst>
              </p:cNvPr>
              <p:cNvCxnSpPr/>
              <p:nvPr/>
            </p:nvCxnSpPr>
            <p:spPr bwMode="auto">
              <a:xfrm>
                <a:off x="8752658" y="3188214"/>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790" name="Straight Connector 1789">
                <a:extLst>
                  <a:ext uri="{FF2B5EF4-FFF2-40B4-BE49-F238E27FC236}">
                    <a16:creationId xmlns:a16="http://schemas.microsoft.com/office/drawing/2014/main" id="{59F955EB-BE04-45D8-9DC8-F671711E5034}"/>
                  </a:ext>
                </a:extLst>
              </p:cNvPr>
              <p:cNvCxnSpPr/>
              <p:nvPr/>
            </p:nvCxnSpPr>
            <p:spPr bwMode="auto">
              <a:xfrm>
                <a:off x="8609680" y="3190514"/>
                <a:ext cx="0" cy="88221"/>
              </a:xfrm>
              <a:prstGeom prst="line">
                <a:avLst/>
              </a:prstGeom>
              <a:noFill/>
              <a:ln w="38100" cap="flat" cmpd="sng" algn="ctr">
                <a:solidFill>
                  <a:schemeClr val="accent1"/>
                </a:solidFill>
                <a:prstDash val="solid"/>
                <a:round/>
                <a:headEnd type="none" w="med" len="med"/>
                <a:tailEnd type="none" w="med" len="med"/>
              </a:ln>
              <a:effectLst/>
            </p:spPr>
          </p:cxnSp>
          <p:cxnSp>
            <p:nvCxnSpPr>
              <p:cNvPr id="1791" name="Straight Connector 1790">
                <a:extLst>
                  <a:ext uri="{FF2B5EF4-FFF2-40B4-BE49-F238E27FC236}">
                    <a16:creationId xmlns:a16="http://schemas.microsoft.com/office/drawing/2014/main" id="{76ACE0D8-7CA4-4C5B-9599-D2FE2031EB49}"/>
                  </a:ext>
                </a:extLst>
              </p:cNvPr>
              <p:cNvCxnSpPr/>
              <p:nvPr/>
            </p:nvCxnSpPr>
            <p:spPr bwMode="auto">
              <a:xfrm>
                <a:off x="8813109" y="3190259"/>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792" name="Straight Connector 1791">
                <a:extLst>
                  <a:ext uri="{FF2B5EF4-FFF2-40B4-BE49-F238E27FC236}">
                    <a16:creationId xmlns:a16="http://schemas.microsoft.com/office/drawing/2014/main" id="{9B2714A7-FA17-461A-87BA-1780FC18EC79}"/>
                  </a:ext>
                </a:extLst>
              </p:cNvPr>
              <p:cNvCxnSpPr/>
              <p:nvPr/>
            </p:nvCxnSpPr>
            <p:spPr bwMode="auto">
              <a:xfrm>
                <a:off x="8846136" y="3190505"/>
                <a:ext cx="0" cy="88221"/>
              </a:xfrm>
              <a:prstGeom prst="line">
                <a:avLst/>
              </a:prstGeom>
              <a:noFill/>
              <a:ln w="19050" cap="flat" cmpd="sng" algn="ctr">
                <a:solidFill>
                  <a:schemeClr val="accent1"/>
                </a:solidFill>
                <a:prstDash val="solid"/>
                <a:round/>
                <a:headEnd type="none" w="med" len="med"/>
                <a:tailEnd type="none" w="med" len="med"/>
              </a:ln>
              <a:effectLst/>
            </p:spPr>
          </p:cxnSp>
          <p:cxnSp>
            <p:nvCxnSpPr>
              <p:cNvPr id="1793" name="Straight Connector 1792">
                <a:extLst>
                  <a:ext uri="{FF2B5EF4-FFF2-40B4-BE49-F238E27FC236}">
                    <a16:creationId xmlns:a16="http://schemas.microsoft.com/office/drawing/2014/main" id="{F074B92C-E268-4C8E-B2E5-CB230E8AC8B1}"/>
                  </a:ext>
                </a:extLst>
              </p:cNvPr>
              <p:cNvCxnSpPr/>
              <p:nvPr/>
            </p:nvCxnSpPr>
            <p:spPr bwMode="auto">
              <a:xfrm>
                <a:off x="8978511" y="3190144"/>
                <a:ext cx="0" cy="88221"/>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25" name="Group 1224">
              <a:extLst>
                <a:ext uri="{FF2B5EF4-FFF2-40B4-BE49-F238E27FC236}">
                  <a16:creationId xmlns:a16="http://schemas.microsoft.com/office/drawing/2014/main" id="{D80204E8-8048-471A-A2F9-989694D648E6}"/>
                </a:ext>
              </a:extLst>
            </p:cNvPr>
            <p:cNvGrpSpPr/>
            <p:nvPr/>
          </p:nvGrpSpPr>
          <p:grpSpPr>
            <a:xfrm>
              <a:off x="6492459" y="4081903"/>
              <a:ext cx="3251673" cy="1217078"/>
              <a:chOff x="5652372" y="2156689"/>
              <a:chExt cx="3251673" cy="1488118"/>
            </a:xfrm>
          </p:grpSpPr>
          <p:cxnSp>
            <p:nvCxnSpPr>
              <p:cNvPr id="1698" name="Straight Connector 1697">
                <a:extLst>
                  <a:ext uri="{FF2B5EF4-FFF2-40B4-BE49-F238E27FC236}">
                    <a16:creationId xmlns:a16="http://schemas.microsoft.com/office/drawing/2014/main" id="{681A35D5-32D7-442B-B09E-A1377072352A}"/>
                  </a:ext>
                </a:extLst>
              </p:cNvPr>
              <p:cNvCxnSpPr/>
              <p:nvPr/>
            </p:nvCxnSpPr>
            <p:spPr bwMode="auto">
              <a:xfrm>
                <a:off x="5652372" y="2158295"/>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699" name="Straight Connector 1698">
                <a:extLst>
                  <a:ext uri="{FF2B5EF4-FFF2-40B4-BE49-F238E27FC236}">
                    <a16:creationId xmlns:a16="http://schemas.microsoft.com/office/drawing/2014/main" id="{52EAB4DF-F49B-457C-B7EB-A1FB410342CB}"/>
                  </a:ext>
                </a:extLst>
              </p:cNvPr>
              <p:cNvCxnSpPr/>
              <p:nvPr/>
            </p:nvCxnSpPr>
            <p:spPr bwMode="auto">
              <a:xfrm>
                <a:off x="5685433" y="2156689"/>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00" name="Straight Connector 1699">
                <a:extLst>
                  <a:ext uri="{FF2B5EF4-FFF2-40B4-BE49-F238E27FC236}">
                    <a16:creationId xmlns:a16="http://schemas.microsoft.com/office/drawing/2014/main" id="{C038AD27-24B9-4D9B-A5D8-4A5768E9197C}"/>
                  </a:ext>
                </a:extLst>
              </p:cNvPr>
              <p:cNvCxnSpPr/>
              <p:nvPr/>
            </p:nvCxnSpPr>
            <p:spPr bwMode="auto">
              <a:xfrm>
                <a:off x="5875874" y="2210820"/>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01" name="Straight Connector 1700">
                <a:extLst>
                  <a:ext uri="{FF2B5EF4-FFF2-40B4-BE49-F238E27FC236}">
                    <a16:creationId xmlns:a16="http://schemas.microsoft.com/office/drawing/2014/main" id="{DC1DE752-9039-4865-A1ED-4C38571B77E1}"/>
                  </a:ext>
                </a:extLst>
              </p:cNvPr>
              <p:cNvCxnSpPr/>
              <p:nvPr/>
            </p:nvCxnSpPr>
            <p:spPr bwMode="auto">
              <a:xfrm>
                <a:off x="5846764" y="2201287"/>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02" name="Straight Connector 1701">
                <a:extLst>
                  <a:ext uri="{FF2B5EF4-FFF2-40B4-BE49-F238E27FC236}">
                    <a16:creationId xmlns:a16="http://schemas.microsoft.com/office/drawing/2014/main" id="{884346AC-CF93-4D0B-94C6-C1B9DC1826C8}"/>
                  </a:ext>
                </a:extLst>
              </p:cNvPr>
              <p:cNvCxnSpPr/>
              <p:nvPr/>
            </p:nvCxnSpPr>
            <p:spPr bwMode="auto">
              <a:xfrm>
                <a:off x="5923146" y="2245397"/>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03" name="Straight Connector 1702">
                <a:extLst>
                  <a:ext uri="{FF2B5EF4-FFF2-40B4-BE49-F238E27FC236}">
                    <a16:creationId xmlns:a16="http://schemas.microsoft.com/office/drawing/2014/main" id="{2965D479-7B7F-423B-9C29-DD1F86E131C1}"/>
                  </a:ext>
                </a:extLst>
              </p:cNvPr>
              <p:cNvCxnSpPr/>
              <p:nvPr/>
            </p:nvCxnSpPr>
            <p:spPr bwMode="auto">
              <a:xfrm>
                <a:off x="5967644" y="2257735"/>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04" name="Straight Connector 1703">
                <a:extLst>
                  <a:ext uri="{FF2B5EF4-FFF2-40B4-BE49-F238E27FC236}">
                    <a16:creationId xmlns:a16="http://schemas.microsoft.com/office/drawing/2014/main" id="{2EF735CC-218A-4230-9DA5-0F1C9CA2E97E}"/>
                  </a:ext>
                </a:extLst>
              </p:cNvPr>
              <p:cNvCxnSpPr/>
              <p:nvPr/>
            </p:nvCxnSpPr>
            <p:spPr bwMode="auto">
              <a:xfrm>
                <a:off x="6173377" y="2424731"/>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05" name="Straight Connector 1704">
                <a:extLst>
                  <a:ext uri="{FF2B5EF4-FFF2-40B4-BE49-F238E27FC236}">
                    <a16:creationId xmlns:a16="http://schemas.microsoft.com/office/drawing/2014/main" id="{F842B72E-D49B-498B-89D4-17DF0F40EBA4}"/>
                  </a:ext>
                </a:extLst>
              </p:cNvPr>
              <p:cNvCxnSpPr/>
              <p:nvPr/>
            </p:nvCxnSpPr>
            <p:spPr bwMode="auto">
              <a:xfrm>
                <a:off x="6198835" y="2447940"/>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06" name="Straight Connector 1705">
                <a:extLst>
                  <a:ext uri="{FF2B5EF4-FFF2-40B4-BE49-F238E27FC236}">
                    <a16:creationId xmlns:a16="http://schemas.microsoft.com/office/drawing/2014/main" id="{3EDF1626-86A0-4165-A379-7B37E991BB1A}"/>
                  </a:ext>
                </a:extLst>
              </p:cNvPr>
              <p:cNvCxnSpPr/>
              <p:nvPr/>
            </p:nvCxnSpPr>
            <p:spPr bwMode="auto">
              <a:xfrm>
                <a:off x="6398867" y="2603258"/>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07" name="Straight Connector 1706">
                <a:extLst>
                  <a:ext uri="{FF2B5EF4-FFF2-40B4-BE49-F238E27FC236}">
                    <a16:creationId xmlns:a16="http://schemas.microsoft.com/office/drawing/2014/main" id="{99C77C52-72CB-4142-9451-726C2EEEBB67}"/>
                  </a:ext>
                </a:extLst>
              </p:cNvPr>
              <p:cNvCxnSpPr/>
              <p:nvPr/>
            </p:nvCxnSpPr>
            <p:spPr bwMode="auto">
              <a:xfrm>
                <a:off x="6224655" y="2468842"/>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08" name="Straight Connector 1707">
                <a:extLst>
                  <a:ext uri="{FF2B5EF4-FFF2-40B4-BE49-F238E27FC236}">
                    <a16:creationId xmlns:a16="http://schemas.microsoft.com/office/drawing/2014/main" id="{05130536-026A-48C3-87D5-B1B83AC68D34}"/>
                  </a:ext>
                </a:extLst>
              </p:cNvPr>
              <p:cNvCxnSpPr/>
              <p:nvPr/>
            </p:nvCxnSpPr>
            <p:spPr bwMode="auto">
              <a:xfrm>
                <a:off x="6539941" y="2712459"/>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09" name="Straight Connector 1708">
                <a:extLst>
                  <a:ext uri="{FF2B5EF4-FFF2-40B4-BE49-F238E27FC236}">
                    <a16:creationId xmlns:a16="http://schemas.microsoft.com/office/drawing/2014/main" id="{E44922F9-164E-4F67-8B08-81C78730D40E}"/>
                  </a:ext>
                </a:extLst>
              </p:cNvPr>
              <p:cNvCxnSpPr/>
              <p:nvPr/>
            </p:nvCxnSpPr>
            <p:spPr bwMode="auto">
              <a:xfrm>
                <a:off x="6454236" y="2649762"/>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10" name="Straight Connector 1709">
                <a:extLst>
                  <a:ext uri="{FF2B5EF4-FFF2-40B4-BE49-F238E27FC236}">
                    <a16:creationId xmlns:a16="http://schemas.microsoft.com/office/drawing/2014/main" id="{BB5C2945-C9CD-4B5B-B463-66D76675E510}"/>
                  </a:ext>
                </a:extLst>
              </p:cNvPr>
              <p:cNvCxnSpPr/>
              <p:nvPr/>
            </p:nvCxnSpPr>
            <p:spPr bwMode="auto">
              <a:xfrm>
                <a:off x="6609253" y="2769436"/>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11" name="Straight Connector 1710">
                <a:extLst>
                  <a:ext uri="{FF2B5EF4-FFF2-40B4-BE49-F238E27FC236}">
                    <a16:creationId xmlns:a16="http://schemas.microsoft.com/office/drawing/2014/main" id="{5B4B0800-EDA9-43E4-80FD-15FBD483C795}"/>
                  </a:ext>
                </a:extLst>
              </p:cNvPr>
              <p:cNvCxnSpPr/>
              <p:nvPr/>
            </p:nvCxnSpPr>
            <p:spPr bwMode="auto">
              <a:xfrm>
                <a:off x="6568071" y="2723518"/>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12" name="Straight Connector 1711">
                <a:extLst>
                  <a:ext uri="{FF2B5EF4-FFF2-40B4-BE49-F238E27FC236}">
                    <a16:creationId xmlns:a16="http://schemas.microsoft.com/office/drawing/2014/main" id="{611737C4-0B2A-46EF-AAEC-B80F06EC2D3B}"/>
                  </a:ext>
                </a:extLst>
              </p:cNvPr>
              <p:cNvCxnSpPr/>
              <p:nvPr/>
            </p:nvCxnSpPr>
            <p:spPr bwMode="auto">
              <a:xfrm>
                <a:off x="6629057" y="2789070"/>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13" name="Straight Connector 1712">
                <a:extLst>
                  <a:ext uri="{FF2B5EF4-FFF2-40B4-BE49-F238E27FC236}">
                    <a16:creationId xmlns:a16="http://schemas.microsoft.com/office/drawing/2014/main" id="{635D8A3B-B88E-48F3-8F1C-86B5CD9B7C00}"/>
                  </a:ext>
                </a:extLst>
              </p:cNvPr>
              <p:cNvCxnSpPr/>
              <p:nvPr/>
            </p:nvCxnSpPr>
            <p:spPr bwMode="auto">
              <a:xfrm>
                <a:off x="6682607" y="2823005"/>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14" name="Straight Connector 1713">
                <a:extLst>
                  <a:ext uri="{FF2B5EF4-FFF2-40B4-BE49-F238E27FC236}">
                    <a16:creationId xmlns:a16="http://schemas.microsoft.com/office/drawing/2014/main" id="{65EF03EA-E104-4973-A1A1-8DE489B9BB85}"/>
                  </a:ext>
                </a:extLst>
              </p:cNvPr>
              <p:cNvCxnSpPr/>
              <p:nvPr/>
            </p:nvCxnSpPr>
            <p:spPr bwMode="auto">
              <a:xfrm>
                <a:off x="6697385" y="2835984"/>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15" name="Straight Connector 1714">
                <a:extLst>
                  <a:ext uri="{FF2B5EF4-FFF2-40B4-BE49-F238E27FC236}">
                    <a16:creationId xmlns:a16="http://schemas.microsoft.com/office/drawing/2014/main" id="{68066154-E26D-4A39-89E4-5DDA8F26AB62}"/>
                  </a:ext>
                </a:extLst>
              </p:cNvPr>
              <p:cNvCxnSpPr/>
              <p:nvPr/>
            </p:nvCxnSpPr>
            <p:spPr bwMode="auto">
              <a:xfrm>
                <a:off x="6733035" y="2845575"/>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16" name="Straight Connector 1715">
                <a:extLst>
                  <a:ext uri="{FF2B5EF4-FFF2-40B4-BE49-F238E27FC236}">
                    <a16:creationId xmlns:a16="http://schemas.microsoft.com/office/drawing/2014/main" id="{50321219-788F-47CC-A216-4FBFAB881949}"/>
                  </a:ext>
                </a:extLst>
              </p:cNvPr>
              <p:cNvCxnSpPr/>
              <p:nvPr/>
            </p:nvCxnSpPr>
            <p:spPr bwMode="auto">
              <a:xfrm>
                <a:off x="6769028" y="2868684"/>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17" name="Straight Connector 1716">
                <a:extLst>
                  <a:ext uri="{FF2B5EF4-FFF2-40B4-BE49-F238E27FC236}">
                    <a16:creationId xmlns:a16="http://schemas.microsoft.com/office/drawing/2014/main" id="{53FEA778-F297-41F1-AB93-2FD8BC5FC20D}"/>
                  </a:ext>
                </a:extLst>
              </p:cNvPr>
              <p:cNvCxnSpPr/>
              <p:nvPr/>
            </p:nvCxnSpPr>
            <p:spPr bwMode="auto">
              <a:xfrm>
                <a:off x="6785268" y="2884824"/>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18" name="Straight Connector 1717">
                <a:extLst>
                  <a:ext uri="{FF2B5EF4-FFF2-40B4-BE49-F238E27FC236}">
                    <a16:creationId xmlns:a16="http://schemas.microsoft.com/office/drawing/2014/main" id="{1622AC5F-1C26-4B88-B373-FB854E4A5080}"/>
                  </a:ext>
                </a:extLst>
              </p:cNvPr>
              <p:cNvCxnSpPr/>
              <p:nvPr/>
            </p:nvCxnSpPr>
            <p:spPr bwMode="auto">
              <a:xfrm>
                <a:off x="6930580" y="2947664"/>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19" name="Straight Connector 1718">
                <a:extLst>
                  <a:ext uri="{FF2B5EF4-FFF2-40B4-BE49-F238E27FC236}">
                    <a16:creationId xmlns:a16="http://schemas.microsoft.com/office/drawing/2014/main" id="{E4330E8F-DA9F-4F51-BF8A-8AB7A0B04809}"/>
                  </a:ext>
                </a:extLst>
              </p:cNvPr>
              <p:cNvCxnSpPr/>
              <p:nvPr/>
            </p:nvCxnSpPr>
            <p:spPr bwMode="auto">
              <a:xfrm>
                <a:off x="6906703" y="2933506"/>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20" name="Straight Connector 1719">
                <a:extLst>
                  <a:ext uri="{FF2B5EF4-FFF2-40B4-BE49-F238E27FC236}">
                    <a16:creationId xmlns:a16="http://schemas.microsoft.com/office/drawing/2014/main" id="{80C0F354-9EDD-4416-8710-D2BBC7B39E47}"/>
                  </a:ext>
                </a:extLst>
              </p:cNvPr>
              <p:cNvCxnSpPr/>
              <p:nvPr/>
            </p:nvCxnSpPr>
            <p:spPr bwMode="auto">
              <a:xfrm>
                <a:off x="6820836" y="2892593"/>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21" name="Straight Connector 1720">
                <a:extLst>
                  <a:ext uri="{FF2B5EF4-FFF2-40B4-BE49-F238E27FC236}">
                    <a16:creationId xmlns:a16="http://schemas.microsoft.com/office/drawing/2014/main" id="{853FAB6F-C58F-4534-8FAB-168AF35ECC05}"/>
                  </a:ext>
                </a:extLst>
              </p:cNvPr>
              <p:cNvCxnSpPr/>
              <p:nvPr/>
            </p:nvCxnSpPr>
            <p:spPr bwMode="auto">
              <a:xfrm>
                <a:off x="6953173" y="2960024"/>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22" name="Straight Connector 1721">
                <a:extLst>
                  <a:ext uri="{FF2B5EF4-FFF2-40B4-BE49-F238E27FC236}">
                    <a16:creationId xmlns:a16="http://schemas.microsoft.com/office/drawing/2014/main" id="{DFE43B8A-AE88-4E5F-8DD7-2103E9E8F139}"/>
                  </a:ext>
                </a:extLst>
              </p:cNvPr>
              <p:cNvCxnSpPr/>
              <p:nvPr/>
            </p:nvCxnSpPr>
            <p:spPr bwMode="auto">
              <a:xfrm>
                <a:off x="6980979" y="2966582"/>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23" name="Straight Connector 1722">
                <a:extLst>
                  <a:ext uri="{FF2B5EF4-FFF2-40B4-BE49-F238E27FC236}">
                    <a16:creationId xmlns:a16="http://schemas.microsoft.com/office/drawing/2014/main" id="{9B5573AA-C7CE-4D42-99D8-45E9676CDC25}"/>
                  </a:ext>
                </a:extLst>
              </p:cNvPr>
              <p:cNvCxnSpPr/>
              <p:nvPr/>
            </p:nvCxnSpPr>
            <p:spPr bwMode="auto">
              <a:xfrm>
                <a:off x="7016537" y="3005232"/>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24" name="Straight Connector 1723">
                <a:extLst>
                  <a:ext uri="{FF2B5EF4-FFF2-40B4-BE49-F238E27FC236}">
                    <a16:creationId xmlns:a16="http://schemas.microsoft.com/office/drawing/2014/main" id="{CFE4F232-BDA5-4ECA-9799-074D417E315B}"/>
                  </a:ext>
                </a:extLst>
              </p:cNvPr>
              <p:cNvCxnSpPr/>
              <p:nvPr/>
            </p:nvCxnSpPr>
            <p:spPr bwMode="auto">
              <a:xfrm>
                <a:off x="7005473" y="2994669"/>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25" name="Straight Connector 1724">
                <a:extLst>
                  <a:ext uri="{FF2B5EF4-FFF2-40B4-BE49-F238E27FC236}">
                    <a16:creationId xmlns:a16="http://schemas.microsoft.com/office/drawing/2014/main" id="{8DE5B853-D0B3-498E-A240-5EA59F39AC28}"/>
                  </a:ext>
                </a:extLst>
              </p:cNvPr>
              <p:cNvCxnSpPr/>
              <p:nvPr/>
            </p:nvCxnSpPr>
            <p:spPr bwMode="auto">
              <a:xfrm>
                <a:off x="7047312" y="3032339"/>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26" name="Straight Connector 1725">
                <a:extLst>
                  <a:ext uri="{FF2B5EF4-FFF2-40B4-BE49-F238E27FC236}">
                    <a16:creationId xmlns:a16="http://schemas.microsoft.com/office/drawing/2014/main" id="{86AF63E7-958A-408D-92C7-44F38D55141A}"/>
                  </a:ext>
                </a:extLst>
              </p:cNvPr>
              <p:cNvCxnSpPr/>
              <p:nvPr/>
            </p:nvCxnSpPr>
            <p:spPr bwMode="auto">
              <a:xfrm>
                <a:off x="7093701" y="3049388"/>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27" name="Straight Connector 1726">
                <a:extLst>
                  <a:ext uri="{FF2B5EF4-FFF2-40B4-BE49-F238E27FC236}">
                    <a16:creationId xmlns:a16="http://schemas.microsoft.com/office/drawing/2014/main" id="{C193B099-1BBE-4328-B7DF-7B36B7A335BF}"/>
                  </a:ext>
                </a:extLst>
              </p:cNvPr>
              <p:cNvCxnSpPr/>
              <p:nvPr/>
            </p:nvCxnSpPr>
            <p:spPr bwMode="auto">
              <a:xfrm>
                <a:off x="7062836" y="3038733"/>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28" name="Straight Connector 1727">
                <a:extLst>
                  <a:ext uri="{FF2B5EF4-FFF2-40B4-BE49-F238E27FC236}">
                    <a16:creationId xmlns:a16="http://schemas.microsoft.com/office/drawing/2014/main" id="{EDE6025D-A4E9-40DA-85B5-D124E566C684}"/>
                  </a:ext>
                </a:extLst>
              </p:cNvPr>
              <p:cNvCxnSpPr/>
              <p:nvPr/>
            </p:nvCxnSpPr>
            <p:spPr bwMode="auto">
              <a:xfrm>
                <a:off x="7123721" y="3062941"/>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29" name="Straight Connector 1728">
                <a:extLst>
                  <a:ext uri="{FF2B5EF4-FFF2-40B4-BE49-F238E27FC236}">
                    <a16:creationId xmlns:a16="http://schemas.microsoft.com/office/drawing/2014/main" id="{B71CB4BD-74DE-426E-8751-48C76C31A2F2}"/>
                  </a:ext>
                </a:extLst>
              </p:cNvPr>
              <p:cNvCxnSpPr/>
              <p:nvPr/>
            </p:nvCxnSpPr>
            <p:spPr bwMode="auto">
              <a:xfrm>
                <a:off x="7319133" y="3176924"/>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30" name="Straight Connector 1729">
                <a:extLst>
                  <a:ext uri="{FF2B5EF4-FFF2-40B4-BE49-F238E27FC236}">
                    <a16:creationId xmlns:a16="http://schemas.microsoft.com/office/drawing/2014/main" id="{E983833D-EE7F-4F25-8F1B-313108898EFD}"/>
                  </a:ext>
                </a:extLst>
              </p:cNvPr>
              <p:cNvCxnSpPr/>
              <p:nvPr/>
            </p:nvCxnSpPr>
            <p:spPr bwMode="auto">
              <a:xfrm>
                <a:off x="7370142" y="3187925"/>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31" name="Straight Connector 1730">
                <a:extLst>
                  <a:ext uri="{FF2B5EF4-FFF2-40B4-BE49-F238E27FC236}">
                    <a16:creationId xmlns:a16="http://schemas.microsoft.com/office/drawing/2014/main" id="{029B0AC1-570B-4292-B427-5D9A23A1A1F5}"/>
                  </a:ext>
                </a:extLst>
              </p:cNvPr>
              <p:cNvCxnSpPr/>
              <p:nvPr/>
            </p:nvCxnSpPr>
            <p:spPr bwMode="auto">
              <a:xfrm>
                <a:off x="7400024" y="3204511"/>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32" name="Straight Connector 1731">
                <a:extLst>
                  <a:ext uri="{FF2B5EF4-FFF2-40B4-BE49-F238E27FC236}">
                    <a16:creationId xmlns:a16="http://schemas.microsoft.com/office/drawing/2014/main" id="{BB6A408D-73DF-4C4D-98F2-36EE2C627712}"/>
                  </a:ext>
                </a:extLst>
              </p:cNvPr>
              <p:cNvCxnSpPr/>
              <p:nvPr/>
            </p:nvCxnSpPr>
            <p:spPr bwMode="auto">
              <a:xfrm>
                <a:off x="7412812" y="3214640"/>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33" name="Straight Connector 1732">
                <a:extLst>
                  <a:ext uri="{FF2B5EF4-FFF2-40B4-BE49-F238E27FC236}">
                    <a16:creationId xmlns:a16="http://schemas.microsoft.com/office/drawing/2014/main" id="{0E50BA56-F198-4B41-B8FD-626EBEF0B880}"/>
                  </a:ext>
                </a:extLst>
              </p:cNvPr>
              <p:cNvCxnSpPr/>
              <p:nvPr/>
            </p:nvCxnSpPr>
            <p:spPr bwMode="auto">
              <a:xfrm>
                <a:off x="7434883" y="3241285"/>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34" name="Straight Connector 1733">
                <a:extLst>
                  <a:ext uri="{FF2B5EF4-FFF2-40B4-BE49-F238E27FC236}">
                    <a16:creationId xmlns:a16="http://schemas.microsoft.com/office/drawing/2014/main" id="{7C637763-6E15-4F6B-9F1C-89EB62F6D84A}"/>
                  </a:ext>
                </a:extLst>
              </p:cNvPr>
              <p:cNvCxnSpPr/>
              <p:nvPr/>
            </p:nvCxnSpPr>
            <p:spPr bwMode="auto">
              <a:xfrm>
                <a:off x="7449796" y="3258751"/>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35" name="Straight Connector 1734">
                <a:extLst>
                  <a:ext uri="{FF2B5EF4-FFF2-40B4-BE49-F238E27FC236}">
                    <a16:creationId xmlns:a16="http://schemas.microsoft.com/office/drawing/2014/main" id="{7E2C5092-69A5-495B-A207-7C2C2896B868}"/>
                  </a:ext>
                </a:extLst>
              </p:cNvPr>
              <p:cNvCxnSpPr/>
              <p:nvPr/>
            </p:nvCxnSpPr>
            <p:spPr bwMode="auto">
              <a:xfrm>
                <a:off x="7470875" y="3271512"/>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36" name="Straight Connector 1735">
                <a:extLst>
                  <a:ext uri="{FF2B5EF4-FFF2-40B4-BE49-F238E27FC236}">
                    <a16:creationId xmlns:a16="http://schemas.microsoft.com/office/drawing/2014/main" id="{5A176101-A673-44DB-9E8D-99C971F7288A}"/>
                  </a:ext>
                </a:extLst>
              </p:cNvPr>
              <p:cNvCxnSpPr/>
              <p:nvPr/>
            </p:nvCxnSpPr>
            <p:spPr bwMode="auto">
              <a:xfrm>
                <a:off x="7254618" y="3143814"/>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37" name="Straight Connector 1736">
                <a:extLst>
                  <a:ext uri="{FF2B5EF4-FFF2-40B4-BE49-F238E27FC236}">
                    <a16:creationId xmlns:a16="http://schemas.microsoft.com/office/drawing/2014/main" id="{2A6AC61E-991F-4642-8557-2F9B523FB9DD}"/>
                  </a:ext>
                </a:extLst>
              </p:cNvPr>
              <p:cNvCxnSpPr/>
              <p:nvPr/>
            </p:nvCxnSpPr>
            <p:spPr bwMode="auto">
              <a:xfrm>
                <a:off x="6854922" y="2900302"/>
                <a:ext cx="0" cy="88221"/>
              </a:xfrm>
              <a:prstGeom prst="line">
                <a:avLst/>
              </a:prstGeom>
              <a:noFill/>
              <a:ln w="57150" cap="flat" cmpd="sng" algn="ctr">
                <a:solidFill>
                  <a:schemeClr val="accent3"/>
                </a:solidFill>
                <a:prstDash val="solid"/>
                <a:round/>
                <a:headEnd type="none" w="med" len="med"/>
                <a:tailEnd type="none" w="med" len="med"/>
              </a:ln>
              <a:effectLst/>
            </p:spPr>
          </p:cxnSp>
          <p:cxnSp>
            <p:nvCxnSpPr>
              <p:cNvPr id="1738" name="Straight Connector 1737">
                <a:extLst>
                  <a:ext uri="{FF2B5EF4-FFF2-40B4-BE49-F238E27FC236}">
                    <a16:creationId xmlns:a16="http://schemas.microsoft.com/office/drawing/2014/main" id="{A719BBA3-4977-4FAD-9679-7691C88A85EA}"/>
                  </a:ext>
                </a:extLst>
              </p:cNvPr>
              <p:cNvCxnSpPr/>
              <p:nvPr/>
            </p:nvCxnSpPr>
            <p:spPr bwMode="auto">
              <a:xfrm>
                <a:off x="7200131" y="3106666"/>
                <a:ext cx="0" cy="88221"/>
              </a:xfrm>
              <a:prstGeom prst="line">
                <a:avLst/>
              </a:prstGeom>
              <a:noFill/>
              <a:ln w="38100" cap="flat" cmpd="sng" algn="ctr">
                <a:solidFill>
                  <a:schemeClr val="accent3"/>
                </a:solidFill>
                <a:prstDash val="solid"/>
                <a:round/>
                <a:headEnd type="none" w="med" len="med"/>
                <a:tailEnd type="none" w="med" len="med"/>
              </a:ln>
              <a:effectLst/>
            </p:spPr>
          </p:cxnSp>
          <p:cxnSp>
            <p:nvCxnSpPr>
              <p:cNvPr id="1739" name="Straight Connector 1738">
                <a:extLst>
                  <a:ext uri="{FF2B5EF4-FFF2-40B4-BE49-F238E27FC236}">
                    <a16:creationId xmlns:a16="http://schemas.microsoft.com/office/drawing/2014/main" id="{8D79F88E-7A09-444A-A29E-4AED8E491B30}"/>
                  </a:ext>
                </a:extLst>
              </p:cNvPr>
              <p:cNvCxnSpPr/>
              <p:nvPr/>
            </p:nvCxnSpPr>
            <p:spPr bwMode="auto">
              <a:xfrm>
                <a:off x="7296199" y="3165749"/>
                <a:ext cx="0" cy="88221"/>
              </a:xfrm>
              <a:prstGeom prst="line">
                <a:avLst/>
              </a:prstGeom>
              <a:noFill/>
              <a:ln w="38100" cap="flat" cmpd="sng" algn="ctr">
                <a:solidFill>
                  <a:schemeClr val="accent3"/>
                </a:solidFill>
                <a:prstDash val="solid"/>
                <a:round/>
                <a:headEnd type="none" w="med" len="med"/>
                <a:tailEnd type="none" w="med" len="med"/>
              </a:ln>
              <a:effectLst/>
            </p:spPr>
          </p:cxnSp>
          <p:cxnSp>
            <p:nvCxnSpPr>
              <p:cNvPr id="1740" name="Straight Connector 1739">
                <a:extLst>
                  <a:ext uri="{FF2B5EF4-FFF2-40B4-BE49-F238E27FC236}">
                    <a16:creationId xmlns:a16="http://schemas.microsoft.com/office/drawing/2014/main" id="{66454E09-8AB5-4C72-9F6C-391BE7BC908E}"/>
                  </a:ext>
                </a:extLst>
              </p:cNvPr>
              <p:cNvCxnSpPr/>
              <p:nvPr/>
            </p:nvCxnSpPr>
            <p:spPr bwMode="auto">
              <a:xfrm>
                <a:off x="7503857" y="3280746"/>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41" name="Straight Connector 1740">
                <a:extLst>
                  <a:ext uri="{FF2B5EF4-FFF2-40B4-BE49-F238E27FC236}">
                    <a16:creationId xmlns:a16="http://schemas.microsoft.com/office/drawing/2014/main" id="{0DB0AD32-C5A6-45AA-A1EF-DDF52EB21D0B}"/>
                  </a:ext>
                </a:extLst>
              </p:cNvPr>
              <p:cNvCxnSpPr/>
              <p:nvPr/>
            </p:nvCxnSpPr>
            <p:spPr bwMode="auto">
              <a:xfrm>
                <a:off x="7525445" y="3287140"/>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42" name="Straight Connector 1741">
                <a:extLst>
                  <a:ext uri="{FF2B5EF4-FFF2-40B4-BE49-F238E27FC236}">
                    <a16:creationId xmlns:a16="http://schemas.microsoft.com/office/drawing/2014/main" id="{9ACE02B0-EA27-4E66-8806-FD9072E946F2}"/>
                  </a:ext>
                </a:extLst>
              </p:cNvPr>
              <p:cNvCxnSpPr/>
              <p:nvPr/>
            </p:nvCxnSpPr>
            <p:spPr bwMode="auto">
              <a:xfrm>
                <a:off x="7579580" y="3291913"/>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43" name="Straight Connector 1742">
                <a:extLst>
                  <a:ext uri="{FF2B5EF4-FFF2-40B4-BE49-F238E27FC236}">
                    <a16:creationId xmlns:a16="http://schemas.microsoft.com/office/drawing/2014/main" id="{C874086C-4EAB-4ED4-A846-A26DB6ABB4E3}"/>
                  </a:ext>
                </a:extLst>
              </p:cNvPr>
              <p:cNvCxnSpPr/>
              <p:nvPr/>
            </p:nvCxnSpPr>
            <p:spPr bwMode="auto">
              <a:xfrm>
                <a:off x="7630573" y="3290337"/>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44" name="Straight Connector 1743">
                <a:extLst>
                  <a:ext uri="{FF2B5EF4-FFF2-40B4-BE49-F238E27FC236}">
                    <a16:creationId xmlns:a16="http://schemas.microsoft.com/office/drawing/2014/main" id="{DA829C2E-ABC5-4D95-B4B7-3F11659B112A}"/>
                  </a:ext>
                </a:extLst>
              </p:cNvPr>
              <p:cNvCxnSpPr/>
              <p:nvPr/>
            </p:nvCxnSpPr>
            <p:spPr bwMode="auto">
              <a:xfrm>
                <a:off x="7613438" y="3288716"/>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45" name="Straight Connector 1744">
                <a:extLst>
                  <a:ext uri="{FF2B5EF4-FFF2-40B4-BE49-F238E27FC236}">
                    <a16:creationId xmlns:a16="http://schemas.microsoft.com/office/drawing/2014/main" id="{89D2971C-2C29-4BAD-9E5A-60C5080F2652}"/>
                  </a:ext>
                </a:extLst>
              </p:cNvPr>
              <p:cNvCxnSpPr/>
              <p:nvPr/>
            </p:nvCxnSpPr>
            <p:spPr bwMode="auto">
              <a:xfrm>
                <a:off x="7668265" y="3328534"/>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46" name="Straight Connector 1745">
                <a:extLst>
                  <a:ext uri="{FF2B5EF4-FFF2-40B4-BE49-F238E27FC236}">
                    <a16:creationId xmlns:a16="http://schemas.microsoft.com/office/drawing/2014/main" id="{67A90B75-466A-48DE-A2AE-606E285A062B}"/>
                  </a:ext>
                </a:extLst>
              </p:cNvPr>
              <p:cNvCxnSpPr/>
              <p:nvPr/>
            </p:nvCxnSpPr>
            <p:spPr bwMode="auto">
              <a:xfrm>
                <a:off x="7699019" y="3343261"/>
                <a:ext cx="0" cy="88221"/>
              </a:xfrm>
              <a:prstGeom prst="line">
                <a:avLst/>
              </a:prstGeom>
              <a:noFill/>
              <a:ln w="38100" cap="flat" cmpd="sng" algn="ctr">
                <a:solidFill>
                  <a:schemeClr val="accent3"/>
                </a:solidFill>
                <a:prstDash val="solid"/>
                <a:round/>
                <a:headEnd type="none" w="med" len="med"/>
                <a:tailEnd type="none" w="med" len="med"/>
              </a:ln>
              <a:effectLst/>
            </p:spPr>
          </p:cxnSp>
          <p:cxnSp>
            <p:nvCxnSpPr>
              <p:cNvPr id="1747" name="Straight Connector 1746">
                <a:extLst>
                  <a:ext uri="{FF2B5EF4-FFF2-40B4-BE49-F238E27FC236}">
                    <a16:creationId xmlns:a16="http://schemas.microsoft.com/office/drawing/2014/main" id="{42C0CCD3-264B-4B1D-96BF-B7CDDAE3AF81}"/>
                  </a:ext>
                </a:extLst>
              </p:cNvPr>
              <p:cNvCxnSpPr/>
              <p:nvPr/>
            </p:nvCxnSpPr>
            <p:spPr bwMode="auto">
              <a:xfrm>
                <a:off x="7753756" y="3367766"/>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48" name="Straight Connector 1747">
                <a:extLst>
                  <a:ext uri="{FF2B5EF4-FFF2-40B4-BE49-F238E27FC236}">
                    <a16:creationId xmlns:a16="http://schemas.microsoft.com/office/drawing/2014/main" id="{AE7386AB-7E0F-435E-AB72-9F89D915B786}"/>
                  </a:ext>
                </a:extLst>
              </p:cNvPr>
              <p:cNvCxnSpPr/>
              <p:nvPr/>
            </p:nvCxnSpPr>
            <p:spPr bwMode="auto">
              <a:xfrm>
                <a:off x="7802554" y="3418542"/>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49" name="Straight Connector 1748">
                <a:extLst>
                  <a:ext uri="{FF2B5EF4-FFF2-40B4-BE49-F238E27FC236}">
                    <a16:creationId xmlns:a16="http://schemas.microsoft.com/office/drawing/2014/main" id="{26172D8B-62D5-472B-A342-8ED652C857F6}"/>
                  </a:ext>
                </a:extLst>
              </p:cNvPr>
              <p:cNvCxnSpPr/>
              <p:nvPr/>
            </p:nvCxnSpPr>
            <p:spPr bwMode="auto">
              <a:xfrm>
                <a:off x="7884245" y="3425974"/>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50" name="Straight Connector 1749">
                <a:extLst>
                  <a:ext uri="{FF2B5EF4-FFF2-40B4-BE49-F238E27FC236}">
                    <a16:creationId xmlns:a16="http://schemas.microsoft.com/office/drawing/2014/main" id="{F445C999-4CBE-4356-AF10-985C8D3420A3}"/>
                  </a:ext>
                </a:extLst>
              </p:cNvPr>
              <p:cNvCxnSpPr/>
              <p:nvPr/>
            </p:nvCxnSpPr>
            <p:spPr bwMode="auto">
              <a:xfrm>
                <a:off x="7913592" y="3429962"/>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51" name="Straight Connector 1750">
                <a:extLst>
                  <a:ext uri="{FF2B5EF4-FFF2-40B4-BE49-F238E27FC236}">
                    <a16:creationId xmlns:a16="http://schemas.microsoft.com/office/drawing/2014/main" id="{0C4539C9-A220-48FB-8B2E-4F4B693B3E41}"/>
                  </a:ext>
                </a:extLst>
              </p:cNvPr>
              <p:cNvCxnSpPr/>
              <p:nvPr/>
            </p:nvCxnSpPr>
            <p:spPr bwMode="auto">
              <a:xfrm>
                <a:off x="7939432" y="3428728"/>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52" name="Straight Connector 1751">
                <a:extLst>
                  <a:ext uri="{FF2B5EF4-FFF2-40B4-BE49-F238E27FC236}">
                    <a16:creationId xmlns:a16="http://schemas.microsoft.com/office/drawing/2014/main" id="{045335BE-D44E-4E81-8D9E-CD1CE1FD3EDD}"/>
                  </a:ext>
                </a:extLst>
              </p:cNvPr>
              <p:cNvCxnSpPr/>
              <p:nvPr/>
            </p:nvCxnSpPr>
            <p:spPr bwMode="auto">
              <a:xfrm>
                <a:off x="7968732" y="3427952"/>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53" name="Straight Connector 1752">
                <a:extLst>
                  <a:ext uri="{FF2B5EF4-FFF2-40B4-BE49-F238E27FC236}">
                    <a16:creationId xmlns:a16="http://schemas.microsoft.com/office/drawing/2014/main" id="{2055B4DC-F00C-459F-8EE7-1208629A7C24}"/>
                  </a:ext>
                </a:extLst>
              </p:cNvPr>
              <p:cNvCxnSpPr/>
              <p:nvPr/>
            </p:nvCxnSpPr>
            <p:spPr bwMode="auto">
              <a:xfrm>
                <a:off x="7786016" y="3397471"/>
                <a:ext cx="0" cy="88221"/>
              </a:xfrm>
              <a:prstGeom prst="line">
                <a:avLst/>
              </a:prstGeom>
              <a:noFill/>
              <a:ln w="38100" cap="flat" cmpd="sng" algn="ctr">
                <a:solidFill>
                  <a:schemeClr val="accent3"/>
                </a:solidFill>
                <a:prstDash val="solid"/>
                <a:round/>
                <a:headEnd type="none" w="med" len="med"/>
                <a:tailEnd type="none" w="med" len="med"/>
              </a:ln>
              <a:effectLst/>
            </p:spPr>
          </p:cxnSp>
          <p:cxnSp>
            <p:nvCxnSpPr>
              <p:cNvPr id="1754" name="Straight Connector 1753">
                <a:extLst>
                  <a:ext uri="{FF2B5EF4-FFF2-40B4-BE49-F238E27FC236}">
                    <a16:creationId xmlns:a16="http://schemas.microsoft.com/office/drawing/2014/main" id="{F880884F-3CBB-4050-A2D2-350901113750}"/>
                  </a:ext>
                </a:extLst>
              </p:cNvPr>
              <p:cNvCxnSpPr/>
              <p:nvPr/>
            </p:nvCxnSpPr>
            <p:spPr bwMode="auto">
              <a:xfrm>
                <a:off x="7843139" y="3421990"/>
                <a:ext cx="0" cy="88221"/>
              </a:xfrm>
              <a:prstGeom prst="line">
                <a:avLst/>
              </a:prstGeom>
              <a:noFill/>
              <a:ln w="38100" cap="flat" cmpd="sng" algn="ctr">
                <a:solidFill>
                  <a:schemeClr val="accent3"/>
                </a:solidFill>
                <a:prstDash val="solid"/>
                <a:round/>
                <a:headEnd type="none" w="med" len="med"/>
                <a:tailEnd type="none" w="med" len="med"/>
              </a:ln>
              <a:effectLst/>
            </p:spPr>
          </p:cxnSp>
          <p:cxnSp>
            <p:nvCxnSpPr>
              <p:cNvPr id="1755" name="Straight Connector 1754">
                <a:extLst>
                  <a:ext uri="{FF2B5EF4-FFF2-40B4-BE49-F238E27FC236}">
                    <a16:creationId xmlns:a16="http://schemas.microsoft.com/office/drawing/2014/main" id="{6729E44E-9B93-419C-BAD0-FBEB1DB14885}"/>
                  </a:ext>
                </a:extLst>
              </p:cNvPr>
              <p:cNvCxnSpPr/>
              <p:nvPr/>
            </p:nvCxnSpPr>
            <p:spPr bwMode="auto">
              <a:xfrm>
                <a:off x="7981579" y="3446486"/>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56" name="Straight Connector 1755">
                <a:extLst>
                  <a:ext uri="{FF2B5EF4-FFF2-40B4-BE49-F238E27FC236}">
                    <a16:creationId xmlns:a16="http://schemas.microsoft.com/office/drawing/2014/main" id="{6E7460DF-B6CA-4B99-80C8-CD5BED83B3AA}"/>
                  </a:ext>
                </a:extLst>
              </p:cNvPr>
              <p:cNvCxnSpPr/>
              <p:nvPr/>
            </p:nvCxnSpPr>
            <p:spPr bwMode="auto">
              <a:xfrm>
                <a:off x="8009384" y="3448455"/>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57" name="Straight Connector 1756">
                <a:extLst>
                  <a:ext uri="{FF2B5EF4-FFF2-40B4-BE49-F238E27FC236}">
                    <a16:creationId xmlns:a16="http://schemas.microsoft.com/office/drawing/2014/main" id="{5FA4C7CB-6994-45B6-8A3D-21B8857847C8}"/>
                  </a:ext>
                </a:extLst>
              </p:cNvPr>
              <p:cNvCxnSpPr/>
              <p:nvPr/>
            </p:nvCxnSpPr>
            <p:spPr bwMode="auto">
              <a:xfrm>
                <a:off x="8037060" y="3448455"/>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58" name="Straight Connector 1757">
                <a:extLst>
                  <a:ext uri="{FF2B5EF4-FFF2-40B4-BE49-F238E27FC236}">
                    <a16:creationId xmlns:a16="http://schemas.microsoft.com/office/drawing/2014/main" id="{9B08F5D2-A63F-436F-AC74-E4CC820B0EF2}"/>
                  </a:ext>
                </a:extLst>
              </p:cNvPr>
              <p:cNvCxnSpPr/>
              <p:nvPr/>
            </p:nvCxnSpPr>
            <p:spPr bwMode="auto">
              <a:xfrm>
                <a:off x="8049777" y="3448455"/>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59" name="Straight Connector 1758">
                <a:extLst>
                  <a:ext uri="{FF2B5EF4-FFF2-40B4-BE49-F238E27FC236}">
                    <a16:creationId xmlns:a16="http://schemas.microsoft.com/office/drawing/2014/main" id="{EC6C3217-26D7-4072-849B-0CA84CE9406A}"/>
                  </a:ext>
                </a:extLst>
              </p:cNvPr>
              <p:cNvCxnSpPr/>
              <p:nvPr/>
            </p:nvCxnSpPr>
            <p:spPr bwMode="auto">
              <a:xfrm>
                <a:off x="8092775" y="3449484"/>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60" name="Straight Connector 1759">
                <a:extLst>
                  <a:ext uri="{FF2B5EF4-FFF2-40B4-BE49-F238E27FC236}">
                    <a16:creationId xmlns:a16="http://schemas.microsoft.com/office/drawing/2014/main" id="{C1683D8E-8B4C-494A-BB9E-45A202E16F36}"/>
                  </a:ext>
                </a:extLst>
              </p:cNvPr>
              <p:cNvCxnSpPr/>
              <p:nvPr/>
            </p:nvCxnSpPr>
            <p:spPr bwMode="auto">
              <a:xfrm>
                <a:off x="8129473" y="3448826"/>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61" name="Straight Connector 1760">
                <a:extLst>
                  <a:ext uri="{FF2B5EF4-FFF2-40B4-BE49-F238E27FC236}">
                    <a16:creationId xmlns:a16="http://schemas.microsoft.com/office/drawing/2014/main" id="{D79086B9-4564-465C-AE40-838EBA4B84EA}"/>
                  </a:ext>
                </a:extLst>
              </p:cNvPr>
              <p:cNvCxnSpPr/>
              <p:nvPr/>
            </p:nvCxnSpPr>
            <p:spPr bwMode="auto">
              <a:xfrm>
                <a:off x="8156231" y="3466101"/>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62" name="Straight Connector 1761">
                <a:extLst>
                  <a:ext uri="{FF2B5EF4-FFF2-40B4-BE49-F238E27FC236}">
                    <a16:creationId xmlns:a16="http://schemas.microsoft.com/office/drawing/2014/main" id="{2462C551-36DE-4B3F-B3A5-965DBAA68777}"/>
                  </a:ext>
                </a:extLst>
              </p:cNvPr>
              <p:cNvCxnSpPr/>
              <p:nvPr/>
            </p:nvCxnSpPr>
            <p:spPr bwMode="auto">
              <a:xfrm>
                <a:off x="8209597" y="3466101"/>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63" name="Straight Connector 1762">
                <a:extLst>
                  <a:ext uri="{FF2B5EF4-FFF2-40B4-BE49-F238E27FC236}">
                    <a16:creationId xmlns:a16="http://schemas.microsoft.com/office/drawing/2014/main" id="{6CB861E0-07AA-493C-9388-8E2093ED2180}"/>
                  </a:ext>
                </a:extLst>
              </p:cNvPr>
              <p:cNvCxnSpPr/>
              <p:nvPr/>
            </p:nvCxnSpPr>
            <p:spPr bwMode="auto">
              <a:xfrm>
                <a:off x="8243653" y="3466400"/>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64" name="Straight Connector 1763">
                <a:extLst>
                  <a:ext uri="{FF2B5EF4-FFF2-40B4-BE49-F238E27FC236}">
                    <a16:creationId xmlns:a16="http://schemas.microsoft.com/office/drawing/2014/main" id="{F4D7DB2A-8A20-4FB8-B081-02BDB458A9FB}"/>
                  </a:ext>
                </a:extLst>
              </p:cNvPr>
              <p:cNvCxnSpPr/>
              <p:nvPr/>
            </p:nvCxnSpPr>
            <p:spPr bwMode="auto">
              <a:xfrm>
                <a:off x="8372747" y="3554535"/>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65" name="Straight Connector 1764">
                <a:extLst>
                  <a:ext uri="{FF2B5EF4-FFF2-40B4-BE49-F238E27FC236}">
                    <a16:creationId xmlns:a16="http://schemas.microsoft.com/office/drawing/2014/main" id="{F8A8496C-D381-4694-A1F2-D7109501B657}"/>
                  </a:ext>
                </a:extLst>
              </p:cNvPr>
              <p:cNvCxnSpPr/>
              <p:nvPr/>
            </p:nvCxnSpPr>
            <p:spPr bwMode="auto">
              <a:xfrm>
                <a:off x="8415616" y="3554535"/>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66" name="Straight Connector 1765">
                <a:extLst>
                  <a:ext uri="{FF2B5EF4-FFF2-40B4-BE49-F238E27FC236}">
                    <a16:creationId xmlns:a16="http://schemas.microsoft.com/office/drawing/2014/main" id="{AE3C4334-1CDE-4B20-95BD-367127927961}"/>
                  </a:ext>
                </a:extLst>
              </p:cNvPr>
              <p:cNvCxnSpPr/>
              <p:nvPr/>
            </p:nvCxnSpPr>
            <p:spPr bwMode="auto">
              <a:xfrm>
                <a:off x="8450140" y="3554322"/>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67" name="Straight Connector 1766">
                <a:extLst>
                  <a:ext uri="{FF2B5EF4-FFF2-40B4-BE49-F238E27FC236}">
                    <a16:creationId xmlns:a16="http://schemas.microsoft.com/office/drawing/2014/main" id="{D20CE89A-2BCC-43BB-8408-115AA482876B}"/>
                  </a:ext>
                </a:extLst>
              </p:cNvPr>
              <p:cNvCxnSpPr/>
              <p:nvPr/>
            </p:nvCxnSpPr>
            <p:spPr bwMode="auto">
              <a:xfrm>
                <a:off x="8503841" y="3556586"/>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68" name="Straight Connector 1767">
                <a:extLst>
                  <a:ext uri="{FF2B5EF4-FFF2-40B4-BE49-F238E27FC236}">
                    <a16:creationId xmlns:a16="http://schemas.microsoft.com/office/drawing/2014/main" id="{BDE9C7E1-2198-4D6D-A946-CA8484DF4F27}"/>
                  </a:ext>
                </a:extLst>
              </p:cNvPr>
              <p:cNvCxnSpPr/>
              <p:nvPr/>
            </p:nvCxnSpPr>
            <p:spPr bwMode="auto">
              <a:xfrm>
                <a:off x="8564165" y="3556586"/>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69" name="Straight Connector 1768">
                <a:extLst>
                  <a:ext uri="{FF2B5EF4-FFF2-40B4-BE49-F238E27FC236}">
                    <a16:creationId xmlns:a16="http://schemas.microsoft.com/office/drawing/2014/main" id="{E29F6396-5CD6-4DE8-A77B-FCB631113AFA}"/>
                  </a:ext>
                </a:extLst>
              </p:cNvPr>
              <p:cNvCxnSpPr/>
              <p:nvPr/>
            </p:nvCxnSpPr>
            <p:spPr bwMode="auto">
              <a:xfrm>
                <a:off x="8837874" y="3555961"/>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70" name="Straight Connector 1769">
                <a:extLst>
                  <a:ext uri="{FF2B5EF4-FFF2-40B4-BE49-F238E27FC236}">
                    <a16:creationId xmlns:a16="http://schemas.microsoft.com/office/drawing/2014/main" id="{D6014A00-4BC8-4EC1-A576-19F39D92D5E9}"/>
                  </a:ext>
                </a:extLst>
              </p:cNvPr>
              <p:cNvCxnSpPr/>
              <p:nvPr/>
            </p:nvCxnSpPr>
            <p:spPr bwMode="auto">
              <a:xfrm>
                <a:off x="8871681" y="3554379"/>
                <a:ext cx="0" cy="88221"/>
              </a:xfrm>
              <a:prstGeom prst="line">
                <a:avLst/>
              </a:prstGeom>
              <a:noFill/>
              <a:ln w="19050" cap="flat" cmpd="sng" algn="ctr">
                <a:solidFill>
                  <a:schemeClr val="accent3"/>
                </a:solidFill>
                <a:prstDash val="solid"/>
                <a:round/>
                <a:headEnd type="none" w="med" len="med"/>
                <a:tailEnd type="none" w="med" len="med"/>
              </a:ln>
              <a:effectLst/>
            </p:spPr>
          </p:cxnSp>
          <p:cxnSp>
            <p:nvCxnSpPr>
              <p:cNvPr id="1771" name="Straight Connector 1770">
                <a:extLst>
                  <a:ext uri="{FF2B5EF4-FFF2-40B4-BE49-F238E27FC236}">
                    <a16:creationId xmlns:a16="http://schemas.microsoft.com/office/drawing/2014/main" id="{14B63838-ADF5-4915-9D91-880AED1DEEFD}"/>
                  </a:ext>
                </a:extLst>
              </p:cNvPr>
              <p:cNvCxnSpPr/>
              <p:nvPr/>
            </p:nvCxnSpPr>
            <p:spPr bwMode="auto">
              <a:xfrm>
                <a:off x="8904045" y="3554379"/>
                <a:ext cx="0" cy="88221"/>
              </a:xfrm>
              <a:prstGeom prst="line">
                <a:avLst/>
              </a:prstGeom>
              <a:noFill/>
              <a:ln w="19050" cap="flat" cmpd="sng" algn="ctr">
                <a:solidFill>
                  <a:schemeClr val="accent3"/>
                </a:solidFill>
                <a:prstDash val="solid"/>
                <a:round/>
                <a:headEnd type="none" w="med" len="med"/>
                <a:tailEnd type="none" w="med" len="med"/>
              </a:ln>
              <a:effectLst/>
            </p:spPr>
          </p:cxnSp>
        </p:grpSp>
        <p:sp>
          <p:nvSpPr>
            <p:cNvPr id="1226" name="TextBox 1225">
              <a:extLst>
                <a:ext uri="{FF2B5EF4-FFF2-40B4-BE49-F238E27FC236}">
                  <a16:creationId xmlns:a16="http://schemas.microsoft.com/office/drawing/2014/main" id="{8E84F924-A74B-44C8-A09E-C292083C014B}"/>
                </a:ext>
              </a:extLst>
            </p:cNvPr>
            <p:cNvSpPr txBox="1"/>
            <p:nvPr/>
          </p:nvSpPr>
          <p:spPr bwMode="auto">
            <a:xfrm>
              <a:off x="8462613" y="3930670"/>
              <a:ext cx="1837362"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nchor="b" anchorCtr="0">
              <a:spAutoFit/>
            </a:bodyPr>
            <a:lstStyle/>
            <a:p>
              <a:pPr algn="ctr">
                <a:lnSpc>
                  <a:spcPct val="100000"/>
                </a:lnSpc>
                <a:spcBef>
                  <a:spcPts val="0"/>
                </a:spcBef>
                <a:spcAft>
                  <a:spcPct val="0"/>
                </a:spcAft>
                <a:buClrTx/>
                <a:buFontTx/>
                <a:buNone/>
              </a:pPr>
              <a:r>
                <a:rPr lang="en-US" sz="1200" dirty="0">
                  <a:solidFill>
                    <a:schemeClr val="bg1"/>
                  </a:solidFill>
                  <a:latin typeface="Calibri" panose="020F0502020204030204" pitchFamily="34" charset="0"/>
                  <a:cs typeface="Calibri" panose="020F0502020204030204" pitchFamily="34" charset="0"/>
                </a:rPr>
                <a:t>Median OS, Mo  (95% CI)</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18.3 (15.2-20.5)</a:t>
              </a:r>
            </a:p>
            <a:p>
              <a:pPr algn="ctr">
                <a:spcBef>
                  <a:spcPts val="0"/>
                </a:spcBef>
              </a:pPr>
              <a:r>
                <a:rPr lang="en-US" sz="1200" b="0" dirty="0">
                  <a:solidFill>
                    <a:schemeClr val="bg1"/>
                  </a:solidFill>
                  <a:latin typeface="Calibri" panose="020F0502020204030204" pitchFamily="34" charset="0"/>
                  <a:cs typeface="Calibri" panose="020F0502020204030204" pitchFamily="34" charset="0"/>
                </a:rPr>
                <a:t>11.4 (10.5-12.9)</a:t>
              </a:r>
            </a:p>
          </p:txBody>
        </p:sp>
        <p:grpSp>
          <p:nvGrpSpPr>
            <p:cNvPr id="1227" name="Group 1226">
              <a:extLst>
                <a:ext uri="{FF2B5EF4-FFF2-40B4-BE49-F238E27FC236}">
                  <a16:creationId xmlns:a16="http://schemas.microsoft.com/office/drawing/2014/main" id="{E8D4ABF9-8F7D-49BA-AA0B-BF2CEEF81D97}"/>
                </a:ext>
              </a:extLst>
            </p:cNvPr>
            <p:cNvGrpSpPr/>
            <p:nvPr/>
          </p:nvGrpSpPr>
          <p:grpSpPr>
            <a:xfrm>
              <a:off x="7444965" y="4085687"/>
              <a:ext cx="1232284" cy="377579"/>
              <a:chOff x="2735165" y="2303954"/>
              <a:chExt cx="1288135" cy="482588"/>
            </a:xfrm>
          </p:grpSpPr>
          <p:sp>
            <p:nvSpPr>
              <p:cNvPr id="1695" name="TextBox 1694">
                <a:extLst>
                  <a:ext uri="{FF2B5EF4-FFF2-40B4-BE49-F238E27FC236}">
                    <a16:creationId xmlns:a16="http://schemas.microsoft.com/office/drawing/2014/main" id="{810E80AC-F2A2-4B3C-8AD7-3A07DBDD228C}"/>
                  </a:ext>
                </a:extLst>
              </p:cNvPr>
              <p:cNvSpPr txBox="1"/>
              <p:nvPr/>
            </p:nvSpPr>
            <p:spPr bwMode="auto">
              <a:xfrm>
                <a:off x="2911267" y="2303954"/>
                <a:ext cx="1112033" cy="4825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LEN + pembro</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TPC</a:t>
                </a:r>
              </a:p>
            </p:txBody>
          </p:sp>
          <p:cxnSp>
            <p:nvCxnSpPr>
              <p:cNvPr id="1696" name="Straight Connector 1695">
                <a:extLst>
                  <a:ext uri="{FF2B5EF4-FFF2-40B4-BE49-F238E27FC236}">
                    <a16:creationId xmlns:a16="http://schemas.microsoft.com/office/drawing/2014/main" id="{280E51F0-0B67-4129-91BB-523CAA5BDF95}"/>
                  </a:ext>
                </a:extLst>
              </p:cNvPr>
              <p:cNvCxnSpPr/>
              <p:nvPr/>
            </p:nvCxnSpPr>
            <p:spPr bwMode="auto">
              <a:xfrm>
                <a:off x="2735165" y="2456529"/>
                <a:ext cx="209353" cy="0"/>
              </a:xfrm>
              <a:prstGeom prst="line">
                <a:avLst/>
              </a:prstGeom>
              <a:noFill/>
              <a:ln w="28575" cap="flat" cmpd="sng" algn="ctr">
                <a:solidFill>
                  <a:schemeClr val="accent1"/>
                </a:solidFill>
                <a:prstDash val="solid"/>
                <a:round/>
                <a:headEnd type="none" w="med" len="med"/>
                <a:tailEnd type="none" w="med" len="med"/>
              </a:ln>
              <a:effectLst/>
            </p:spPr>
          </p:cxnSp>
          <p:cxnSp>
            <p:nvCxnSpPr>
              <p:cNvPr id="1697" name="Straight Connector 1696">
                <a:extLst>
                  <a:ext uri="{FF2B5EF4-FFF2-40B4-BE49-F238E27FC236}">
                    <a16:creationId xmlns:a16="http://schemas.microsoft.com/office/drawing/2014/main" id="{E947AE86-28B2-4252-A0F7-13AFCA72C450}"/>
                  </a:ext>
                </a:extLst>
              </p:cNvPr>
              <p:cNvCxnSpPr/>
              <p:nvPr/>
            </p:nvCxnSpPr>
            <p:spPr bwMode="auto">
              <a:xfrm>
                <a:off x="2735165" y="2667118"/>
                <a:ext cx="209353"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28" name="Group 1227">
              <a:extLst>
                <a:ext uri="{FF2B5EF4-FFF2-40B4-BE49-F238E27FC236}">
                  <a16:creationId xmlns:a16="http://schemas.microsoft.com/office/drawing/2014/main" id="{2BE04088-AFD9-4AEB-9766-16DFB384902F}"/>
                </a:ext>
              </a:extLst>
            </p:cNvPr>
            <p:cNvGrpSpPr/>
            <p:nvPr/>
          </p:nvGrpSpPr>
          <p:grpSpPr>
            <a:xfrm>
              <a:off x="7363975" y="1303139"/>
              <a:ext cx="2927438" cy="646331"/>
              <a:chOff x="2509530" y="1919747"/>
              <a:chExt cx="3060120" cy="826082"/>
            </a:xfrm>
          </p:grpSpPr>
          <p:sp>
            <p:nvSpPr>
              <p:cNvPr id="1690" name="TextBox 1689">
                <a:extLst>
                  <a:ext uri="{FF2B5EF4-FFF2-40B4-BE49-F238E27FC236}">
                    <a16:creationId xmlns:a16="http://schemas.microsoft.com/office/drawing/2014/main" id="{AB3D01DD-3058-405D-BC12-9FA126946733}"/>
                  </a:ext>
                </a:extLst>
              </p:cNvPr>
              <p:cNvSpPr txBox="1"/>
              <p:nvPr/>
            </p:nvSpPr>
            <p:spPr bwMode="auto">
              <a:xfrm>
                <a:off x="3701426" y="1919747"/>
                <a:ext cx="1868224" cy="8260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nchor="b" anchorCtr="0">
                <a:spAutoFit/>
              </a:bodyPr>
              <a:lstStyle/>
              <a:p>
                <a:pPr algn="ctr">
                  <a:lnSpc>
                    <a:spcPct val="100000"/>
                  </a:lnSpc>
                  <a:spcBef>
                    <a:spcPts val="0"/>
                  </a:spcBef>
                  <a:spcAft>
                    <a:spcPct val="0"/>
                  </a:spcAft>
                  <a:buClrTx/>
                  <a:buFontTx/>
                  <a:buNone/>
                </a:pPr>
                <a:r>
                  <a:rPr lang="en-US" sz="1200" dirty="0">
                    <a:solidFill>
                      <a:schemeClr val="bg1"/>
                    </a:solidFill>
                    <a:latin typeface="Calibri" panose="020F0502020204030204" pitchFamily="34" charset="0"/>
                    <a:cs typeface="Calibri" panose="020F0502020204030204" pitchFamily="34" charset="0"/>
                  </a:rPr>
                  <a:t>Median PFS, Mo (95% CI)</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7.2 (5.7-7.6)</a:t>
                </a:r>
              </a:p>
              <a:p>
                <a:pPr algn="ctr">
                  <a:spcBef>
                    <a:spcPts val="0"/>
                  </a:spcBef>
                </a:pPr>
                <a:r>
                  <a:rPr lang="en-US" sz="1200" b="0" dirty="0">
                    <a:solidFill>
                      <a:schemeClr val="bg1"/>
                    </a:solidFill>
                    <a:latin typeface="Calibri" panose="020F0502020204030204" pitchFamily="34" charset="0"/>
                    <a:cs typeface="Calibri" panose="020F0502020204030204" pitchFamily="34" charset="0"/>
                  </a:rPr>
                  <a:t>3.8 (3.6-4.2)</a:t>
                </a:r>
              </a:p>
            </p:txBody>
          </p:sp>
          <p:grpSp>
            <p:nvGrpSpPr>
              <p:cNvPr id="1691" name="Group 1690">
                <a:extLst>
                  <a:ext uri="{FF2B5EF4-FFF2-40B4-BE49-F238E27FC236}">
                    <a16:creationId xmlns:a16="http://schemas.microsoft.com/office/drawing/2014/main" id="{20554C9F-44FB-4107-956F-8F95D10D4B45}"/>
                  </a:ext>
                </a:extLst>
              </p:cNvPr>
              <p:cNvGrpSpPr/>
              <p:nvPr/>
            </p:nvGrpSpPr>
            <p:grpSpPr>
              <a:xfrm>
                <a:off x="2509530" y="2113054"/>
                <a:ext cx="1288134" cy="482588"/>
                <a:chOff x="2735165" y="2303954"/>
                <a:chExt cx="1288134" cy="482588"/>
              </a:xfrm>
            </p:grpSpPr>
            <p:sp>
              <p:nvSpPr>
                <p:cNvPr id="1692" name="TextBox 1691">
                  <a:extLst>
                    <a:ext uri="{FF2B5EF4-FFF2-40B4-BE49-F238E27FC236}">
                      <a16:creationId xmlns:a16="http://schemas.microsoft.com/office/drawing/2014/main" id="{7B308080-D5E4-41E0-A1B3-F96F73ACD27D}"/>
                    </a:ext>
                  </a:extLst>
                </p:cNvPr>
                <p:cNvSpPr txBox="1"/>
                <p:nvPr/>
              </p:nvSpPr>
              <p:spPr bwMode="auto">
                <a:xfrm>
                  <a:off x="2911266" y="2303954"/>
                  <a:ext cx="1112033" cy="4825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LEN + pembro</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TPC</a:t>
                  </a:r>
                </a:p>
              </p:txBody>
            </p:sp>
            <p:cxnSp>
              <p:nvCxnSpPr>
                <p:cNvPr id="1693" name="Straight Connector 1692">
                  <a:extLst>
                    <a:ext uri="{FF2B5EF4-FFF2-40B4-BE49-F238E27FC236}">
                      <a16:creationId xmlns:a16="http://schemas.microsoft.com/office/drawing/2014/main" id="{EDE6AD35-7166-47D7-866C-29A8392F31B6}"/>
                    </a:ext>
                  </a:extLst>
                </p:cNvPr>
                <p:cNvCxnSpPr/>
                <p:nvPr/>
              </p:nvCxnSpPr>
              <p:spPr bwMode="auto">
                <a:xfrm>
                  <a:off x="2735165" y="2456529"/>
                  <a:ext cx="209353" cy="0"/>
                </a:xfrm>
                <a:prstGeom prst="line">
                  <a:avLst/>
                </a:prstGeom>
                <a:noFill/>
                <a:ln w="28575" cap="flat" cmpd="sng" algn="ctr">
                  <a:solidFill>
                    <a:schemeClr val="accent1"/>
                  </a:solidFill>
                  <a:prstDash val="solid"/>
                  <a:round/>
                  <a:headEnd type="none" w="med" len="med"/>
                  <a:tailEnd type="none" w="med" len="med"/>
                </a:ln>
                <a:effectLst/>
              </p:spPr>
            </p:cxnSp>
            <p:cxnSp>
              <p:nvCxnSpPr>
                <p:cNvPr id="1694" name="Straight Connector 1693">
                  <a:extLst>
                    <a:ext uri="{FF2B5EF4-FFF2-40B4-BE49-F238E27FC236}">
                      <a16:creationId xmlns:a16="http://schemas.microsoft.com/office/drawing/2014/main" id="{496C8F28-D268-43E2-B7A3-5652F82561FB}"/>
                    </a:ext>
                  </a:extLst>
                </p:cNvPr>
                <p:cNvCxnSpPr/>
                <p:nvPr/>
              </p:nvCxnSpPr>
              <p:spPr bwMode="auto">
                <a:xfrm>
                  <a:off x="2735165" y="2667118"/>
                  <a:ext cx="209353" cy="0"/>
                </a:xfrm>
                <a:prstGeom prst="line">
                  <a:avLst/>
                </a:prstGeom>
                <a:noFill/>
                <a:ln w="28575" cap="flat" cmpd="sng" algn="ctr">
                  <a:solidFill>
                    <a:schemeClr val="accent3"/>
                  </a:solidFill>
                  <a:prstDash val="solid"/>
                  <a:round/>
                  <a:headEnd type="none" w="med" len="med"/>
                  <a:tailEnd type="none" w="med" len="med"/>
                </a:ln>
                <a:effectLst/>
              </p:spPr>
            </p:cxnSp>
          </p:grpSp>
        </p:grpSp>
        <p:sp>
          <p:nvSpPr>
            <p:cNvPr id="1229" name="Freeform: Shape 1228">
              <a:extLst>
                <a:ext uri="{FF2B5EF4-FFF2-40B4-BE49-F238E27FC236}">
                  <a16:creationId xmlns:a16="http://schemas.microsoft.com/office/drawing/2014/main" id="{0DBD8C68-6DFC-4150-A1CD-97FCE137F10C}"/>
                </a:ext>
              </a:extLst>
            </p:cNvPr>
            <p:cNvSpPr/>
            <p:nvPr/>
          </p:nvSpPr>
          <p:spPr bwMode="auto">
            <a:xfrm>
              <a:off x="6486373" y="1543590"/>
              <a:ext cx="3208472" cy="1405308"/>
            </a:xfrm>
            <a:custGeom>
              <a:avLst/>
              <a:gdLst>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44583 w 3353889"/>
                <a:gd name="connsiteY32" fmla="*/ 1129938 h 1796143"/>
                <a:gd name="connsiteX33" fmla="*/ 734786 w 3353889"/>
                <a:gd name="connsiteY33" fmla="*/ 1129938 h 1796143"/>
                <a:gd name="connsiteX34" fmla="*/ 734786 w 3353889"/>
                <a:gd name="connsiteY34" fmla="*/ 1162595 h 1796143"/>
                <a:gd name="connsiteX35" fmla="*/ 757646 w 3353889"/>
                <a:gd name="connsiteY35" fmla="*/ 1162595 h 1796143"/>
                <a:gd name="connsiteX36" fmla="*/ 757646 w 3353889"/>
                <a:gd name="connsiteY36" fmla="*/ 1191986 h 1796143"/>
                <a:gd name="connsiteX37" fmla="*/ 757646 w 3353889"/>
                <a:gd name="connsiteY37" fmla="*/ 1195252 h 1796143"/>
                <a:gd name="connsiteX38" fmla="*/ 809897 w 3353889"/>
                <a:gd name="connsiteY38" fmla="*/ 1195252 h 1796143"/>
                <a:gd name="connsiteX39" fmla="*/ 809897 w 3353889"/>
                <a:gd name="connsiteY39" fmla="*/ 1221378 h 1796143"/>
                <a:gd name="connsiteX40" fmla="*/ 832757 w 3353889"/>
                <a:gd name="connsiteY40" fmla="*/ 1221378 h 1796143"/>
                <a:gd name="connsiteX41" fmla="*/ 832757 w 3353889"/>
                <a:gd name="connsiteY41" fmla="*/ 1273629 h 1796143"/>
                <a:gd name="connsiteX42" fmla="*/ 871946 w 3353889"/>
                <a:gd name="connsiteY42" fmla="*/ 1280160 h 1796143"/>
                <a:gd name="connsiteX43" fmla="*/ 930729 w 3353889"/>
                <a:gd name="connsiteY43" fmla="*/ 1280160 h 1796143"/>
                <a:gd name="connsiteX44" fmla="*/ 930729 w 3353889"/>
                <a:gd name="connsiteY44" fmla="*/ 1319349 h 1796143"/>
                <a:gd name="connsiteX45" fmla="*/ 963386 w 3353889"/>
                <a:gd name="connsiteY45" fmla="*/ 1319349 h 1796143"/>
                <a:gd name="connsiteX46" fmla="*/ 963386 w 3353889"/>
                <a:gd name="connsiteY46" fmla="*/ 1368335 h 1796143"/>
                <a:gd name="connsiteX47" fmla="*/ 963386 w 3353889"/>
                <a:gd name="connsiteY47" fmla="*/ 1368335 h 1796143"/>
                <a:gd name="connsiteX48" fmla="*/ 963386 w 3353889"/>
                <a:gd name="connsiteY48" fmla="*/ 1427118 h 1796143"/>
                <a:gd name="connsiteX49" fmla="*/ 1045029 w 3353889"/>
                <a:gd name="connsiteY49" fmla="*/ 1427118 h 1796143"/>
                <a:gd name="connsiteX50" fmla="*/ 1045029 w 3353889"/>
                <a:gd name="connsiteY50" fmla="*/ 1459775 h 1796143"/>
                <a:gd name="connsiteX51" fmla="*/ 1103812 w 3353889"/>
                <a:gd name="connsiteY51" fmla="*/ 1459775 h 1796143"/>
                <a:gd name="connsiteX52" fmla="*/ 1103812 w 3353889"/>
                <a:gd name="connsiteY52" fmla="*/ 1492432 h 1796143"/>
                <a:gd name="connsiteX53" fmla="*/ 1191986 w 3353889"/>
                <a:gd name="connsiteY53" fmla="*/ 1492432 h 1796143"/>
                <a:gd name="connsiteX54" fmla="*/ 1191986 w 3353889"/>
                <a:gd name="connsiteY54" fmla="*/ 1541418 h 1796143"/>
                <a:gd name="connsiteX55" fmla="*/ 1227909 w 3353889"/>
                <a:gd name="connsiteY55" fmla="*/ 1541418 h 1796143"/>
                <a:gd name="connsiteX56" fmla="*/ 1227909 w 3353889"/>
                <a:gd name="connsiteY56" fmla="*/ 1590403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75312 h 1796143"/>
                <a:gd name="connsiteX63" fmla="*/ 1943100 w 3353889"/>
                <a:gd name="connsiteY63" fmla="*/ 1675312 h 1796143"/>
                <a:gd name="connsiteX64" fmla="*/ 1943100 w 3353889"/>
                <a:gd name="connsiteY64" fmla="*/ 1675312 h 1796143"/>
                <a:gd name="connsiteX65" fmla="*/ 1943100 w 3353889"/>
                <a:gd name="connsiteY65" fmla="*/ 1691640 h 1796143"/>
                <a:gd name="connsiteX66" fmla="*/ 2139043 w 3353889"/>
                <a:gd name="connsiteY66" fmla="*/ 1691640 h 1796143"/>
                <a:gd name="connsiteX67" fmla="*/ 2139043 w 3353889"/>
                <a:gd name="connsiteY67" fmla="*/ 1711235 h 1796143"/>
                <a:gd name="connsiteX68" fmla="*/ 2259874 w 3353889"/>
                <a:gd name="connsiteY68" fmla="*/ 1711235 h 1796143"/>
                <a:gd name="connsiteX69" fmla="*/ 2259874 w 3353889"/>
                <a:gd name="connsiteY69" fmla="*/ 1734095 h 1796143"/>
                <a:gd name="connsiteX70" fmla="*/ 2419894 w 3353889"/>
                <a:gd name="connsiteY70" fmla="*/ 1734095 h 1796143"/>
                <a:gd name="connsiteX71" fmla="*/ 2419894 w 3353889"/>
                <a:gd name="connsiteY71" fmla="*/ 1796143 h 1796143"/>
                <a:gd name="connsiteX72" fmla="*/ 3353889 w 3353889"/>
                <a:gd name="connsiteY72"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368335 h 1796143"/>
                <a:gd name="connsiteX47" fmla="*/ 963386 w 3353889"/>
                <a:gd name="connsiteY47" fmla="*/ 1427118 h 1796143"/>
                <a:gd name="connsiteX48" fmla="*/ 1045029 w 3353889"/>
                <a:gd name="connsiteY48" fmla="*/ 1427118 h 1796143"/>
                <a:gd name="connsiteX49" fmla="*/ 1045029 w 3353889"/>
                <a:gd name="connsiteY49" fmla="*/ 1459775 h 1796143"/>
                <a:gd name="connsiteX50" fmla="*/ 1103812 w 3353889"/>
                <a:gd name="connsiteY50" fmla="*/ 1459775 h 1796143"/>
                <a:gd name="connsiteX51" fmla="*/ 1103812 w 3353889"/>
                <a:gd name="connsiteY51" fmla="*/ 1492432 h 1796143"/>
                <a:gd name="connsiteX52" fmla="*/ 1191986 w 3353889"/>
                <a:gd name="connsiteY52" fmla="*/ 1492432 h 1796143"/>
                <a:gd name="connsiteX53" fmla="*/ 1191986 w 3353889"/>
                <a:gd name="connsiteY53" fmla="*/ 1541418 h 1796143"/>
                <a:gd name="connsiteX54" fmla="*/ 1227909 w 3353889"/>
                <a:gd name="connsiteY54" fmla="*/ 1541418 h 1796143"/>
                <a:gd name="connsiteX55" fmla="*/ 1227909 w 3353889"/>
                <a:gd name="connsiteY55" fmla="*/ 1590403 h 1796143"/>
                <a:gd name="connsiteX56" fmla="*/ 1472837 w 3353889"/>
                <a:gd name="connsiteY56" fmla="*/ 1590403 h 1796143"/>
                <a:gd name="connsiteX57" fmla="*/ 1472837 w 3353889"/>
                <a:gd name="connsiteY57" fmla="*/ 1623060 h 1796143"/>
                <a:gd name="connsiteX58" fmla="*/ 1561012 w 3353889"/>
                <a:gd name="connsiteY58" fmla="*/ 1623060 h 1796143"/>
                <a:gd name="connsiteX59" fmla="*/ 1561012 w 3353889"/>
                <a:gd name="connsiteY59" fmla="*/ 1642655 h 1796143"/>
                <a:gd name="connsiteX60" fmla="*/ 1727563 w 3353889"/>
                <a:gd name="connsiteY60" fmla="*/ 1642655 h 1796143"/>
                <a:gd name="connsiteX61" fmla="*/ 1727563 w 3353889"/>
                <a:gd name="connsiteY61" fmla="*/ 1675312 h 1796143"/>
                <a:gd name="connsiteX62" fmla="*/ 1943100 w 3353889"/>
                <a:gd name="connsiteY62" fmla="*/ 1675312 h 1796143"/>
                <a:gd name="connsiteX63" fmla="*/ 1943100 w 3353889"/>
                <a:gd name="connsiteY63" fmla="*/ 167531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34095 h 1796143"/>
                <a:gd name="connsiteX69" fmla="*/ 2419894 w 3353889"/>
                <a:gd name="connsiteY69" fmla="*/ 1734095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368335 h 1796143"/>
                <a:gd name="connsiteX47" fmla="*/ 963386 w 3353889"/>
                <a:gd name="connsiteY47" fmla="*/ 1427118 h 1796143"/>
                <a:gd name="connsiteX48" fmla="*/ 1045029 w 3353889"/>
                <a:gd name="connsiteY48" fmla="*/ 1442839 h 1796143"/>
                <a:gd name="connsiteX49" fmla="*/ 1045029 w 3353889"/>
                <a:gd name="connsiteY49" fmla="*/ 1459775 h 1796143"/>
                <a:gd name="connsiteX50" fmla="*/ 1103812 w 3353889"/>
                <a:gd name="connsiteY50" fmla="*/ 1459775 h 1796143"/>
                <a:gd name="connsiteX51" fmla="*/ 1103812 w 3353889"/>
                <a:gd name="connsiteY51" fmla="*/ 1492432 h 1796143"/>
                <a:gd name="connsiteX52" fmla="*/ 1191986 w 3353889"/>
                <a:gd name="connsiteY52" fmla="*/ 1492432 h 1796143"/>
                <a:gd name="connsiteX53" fmla="*/ 1191986 w 3353889"/>
                <a:gd name="connsiteY53" fmla="*/ 1541418 h 1796143"/>
                <a:gd name="connsiteX54" fmla="*/ 1227909 w 3353889"/>
                <a:gd name="connsiteY54" fmla="*/ 1541418 h 1796143"/>
                <a:gd name="connsiteX55" fmla="*/ 1227909 w 3353889"/>
                <a:gd name="connsiteY55" fmla="*/ 1590403 h 1796143"/>
                <a:gd name="connsiteX56" fmla="*/ 1472837 w 3353889"/>
                <a:gd name="connsiteY56" fmla="*/ 1590403 h 1796143"/>
                <a:gd name="connsiteX57" fmla="*/ 1472837 w 3353889"/>
                <a:gd name="connsiteY57" fmla="*/ 1623060 h 1796143"/>
                <a:gd name="connsiteX58" fmla="*/ 1561012 w 3353889"/>
                <a:gd name="connsiteY58" fmla="*/ 1623060 h 1796143"/>
                <a:gd name="connsiteX59" fmla="*/ 1561012 w 3353889"/>
                <a:gd name="connsiteY59" fmla="*/ 1642655 h 1796143"/>
                <a:gd name="connsiteX60" fmla="*/ 1727563 w 3353889"/>
                <a:gd name="connsiteY60" fmla="*/ 1642655 h 1796143"/>
                <a:gd name="connsiteX61" fmla="*/ 1727563 w 3353889"/>
                <a:gd name="connsiteY61" fmla="*/ 1675312 h 1796143"/>
                <a:gd name="connsiteX62" fmla="*/ 1943100 w 3353889"/>
                <a:gd name="connsiteY62" fmla="*/ 1675312 h 1796143"/>
                <a:gd name="connsiteX63" fmla="*/ 1943100 w 3353889"/>
                <a:gd name="connsiteY63" fmla="*/ 167531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34095 h 1796143"/>
                <a:gd name="connsiteX69" fmla="*/ 2419894 w 3353889"/>
                <a:gd name="connsiteY69" fmla="*/ 1734095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368335 h 1796143"/>
                <a:gd name="connsiteX47" fmla="*/ 963386 w 3353889"/>
                <a:gd name="connsiteY47" fmla="*/ 1427118 h 1796143"/>
                <a:gd name="connsiteX48" fmla="*/ 1045029 w 3353889"/>
                <a:gd name="connsiteY48" fmla="*/ 1442839 h 1796143"/>
                <a:gd name="connsiteX49" fmla="*/ 1045029 w 3353889"/>
                <a:gd name="connsiteY49" fmla="*/ 1478116 h 1796143"/>
                <a:gd name="connsiteX50" fmla="*/ 1103812 w 3353889"/>
                <a:gd name="connsiteY50" fmla="*/ 1459775 h 1796143"/>
                <a:gd name="connsiteX51" fmla="*/ 1103812 w 3353889"/>
                <a:gd name="connsiteY51" fmla="*/ 1492432 h 1796143"/>
                <a:gd name="connsiteX52" fmla="*/ 1191986 w 3353889"/>
                <a:gd name="connsiteY52" fmla="*/ 1492432 h 1796143"/>
                <a:gd name="connsiteX53" fmla="*/ 1191986 w 3353889"/>
                <a:gd name="connsiteY53" fmla="*/ 1541418 h 1796143"/>
                <a:gd name="connsiteX54" fmla="*/ 1227909 w 3353889"/>
                <a:gd name="connsiteY54" fmla="*/ 1541418 h 1796143"/>
                <a:gd name="connsiteX55" fmla="*/ 1227909 w 3353889"/>
                <a:gd name="connsiteY55" fmla="*/ 1590403 h 1796143"/>
                <a:gd name="connsiteX56" fmla="*/ 1472837 w 3353889"/>
                <a:gd name="connsiteY56" fmla="*/ 1590403 h 1796143"/>
                <a:gd name="connsiteX57" fmla="*/ 1472837 w 3353889"/>
                <a:gd name="connsiteY57" fmla="*/ 1623060 h 1796143"/>
                <a:gd name="connsiteX58" fmla="*/ 1561012 w 3353889"/>
                <a:gd name="connsiteY58" fmla="*/ 1623060 h 1796143"/>
                <a:gd name="connsiteX59" fmla="*/ 1561012 w 3353889"/>
                <a:gd name="connsiteY59" fmla="*/ 1642655 h 1796143"/>
                <a:gd name="connsiteX60" fmla="*/ 1727563 w 3353889"/>
                <a:gd name="connsiteY60" fmla="*/ 1642655 h 1796143"/>
                <a:gd name="connsiteX61" fmla="*/ 1727563 w 3353889"/>
                <a:gd name="connsiteY61" fmla="*/ 1675312 h 1796143"/>
                <a:gd name="connsiteX62" fmla="*/ 1943100 w 3353889"/>
                <a:gd name="connsiteY62" fmla="*/ 1675312 h 1796143"/>
                <a:gd name="connsiteX63" fmla="*/ 1943100 w 3353889"/>
                <a:gd name="connsiteY63" fmla="*/ 167531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34095 h 1796143"/>
                <a:gd name="connsiteX69" fmla="*/ 2419894 w 3353889"/>
                <a:gd name="connsiteY69" fmla="*/ 1734095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368335 h 1796143"/>
                <a:gd name="connsiteX47" fmla="*/ 963386 w 3353889"/>
                <a:gd name="connsiteY47" fmla="*/ 1427118 h 1796143"/>
                <a:gd name="connsiteX48" fmla="*/ 1045029 w 3353889"/>
                <a:gd name="connsiteY48" fmla="*/ 1442839 h 1796143"/>
                <a:gd name="connsiteX49" fmla="*/ 1045029 w 3353889"/>
                <a:gd name="connsiteY49" fmla="*/ 1478116 h 1796143"/>
                <a:gd name="connsiteX50" fmla="*/ 1103812 w 3353889"/>
                <a:gd name="connsiteY50" fmla="*/ 1480735 h 1796143"/>
                <a:gd name="connsiteX51" fmla="*/ 1103812 w 3353889"/>
                <a:gd name="connsiteY51" fmla="*/ 1492432 h 1796143"/>
                <a:gd name="connsiteX52" fmla="*/ 1191986 w 3353889"/>
                <a:gd name="connsiteY52" fmla="*/ 1492432 h 1796143"/>
                <a:gd name="connsiteX53" fmla="*/ 1191986 w 3353889"/>
                <a:gd name="connsiteY53" fmla="*/ 1541418 h 1796143"/>
                <a:gd name="connsiteX54" fmla="*/ 1227909 w 3353889"/>
                <a:gd name="connsiteY54" fmla="*/ 1541418 h 1796143"/>
                <a:gd name="connsiteX55" fmla="*/ 1227909 w 3353889"/>
                <a:gd name="connsiteY55" fmla="*/ 1590403 h 1796143"/>
                <a:gd name="connsiteX56" fmla="*/ 1472837 w 3353889"/>
                <a:gd name="connsiteY56" fmla="*/ 1590403 h 1796143"/>
                <a:gd name="connsiteX57" fmla="*/ 1472837 w 3353889"/>
                <a:gd name="connsiteY57" fmla="*/ 1623060 h 1796143"/>
                <a:gd name="connsiteX58" fmla="*/ 1561012 w 3353889"/>
                <a:gd name="connsiteY58" fmla="*/ 1623060 h 1796143"/>
                <a:gd name="connsiteX59" fmla="*/ 1561012 w 3353889"/>
                <a:gd name="connsiteY59" fmla="*/ 1642655 h 1796143"/>
                <a:gd name="connsiteX60" fmla="*/ 1727563 w 3353889"/>
                <a:gd name="connsiteY60" fmla="*/ 1642655 h 1796143"/>
                <a:gd name="connsiteX61" fmla="*/ 1727563 w 3353889"/>
                <a:gd name="connsiteY61" fmla="*/ 1675312 h 1796143"/>
                <a:gd name="connsiteX62" fmla="*/ 1943100 w 3353889"/>
                <a:gd name="connsiteY62" fmla="*/ 1675312 h 1796143"/>
                <a:gd name="connsiteX63" fmla="*/ 1943100 w 3353889"/>
                <a:gd name="connsiteY63" fmla="*/ 167531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34095 h 1796143"/>
                <a:gd name="connsiteX69" fmla="*/ 2419894 w 3353889"/>
                <a:gd name="connsiteY69" fmla="*/ 1734095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368335 h 1796143"/>
                <a:gd name="connsiteX47" fmla="*/ 973867 w 3353889"/>
                <a:gd name="connsiteY47" fmla="*/ 1400918 h 1796143"/>
                <a:gd name="connsiteX48" fmla="*/ 1045029 w 3353889"/>
                <a:gd name="connsiteY48" fmla="*/ 1442839 h 1796143"/>
                <a:gd name="connsiteX49" fmla="*/ 1045029 w 3353889"/>
                <a:gd name="connsiteY49" fmla="*/ 1478116 h 1796143"/>
                <a:gd name="connsiteX50" fmla="*/ 1103812 w 3353889"/>
                <a:gd name="connsiteY50" fmla="*/ 1480735 h 1796143"/>
                <a:gd name="connsiteX51" fmla="*/ 1103812 w 3353889"/>
                <a:gd name="connsiteY51" fmla="*/ 1492432 h 1796143"/>
                <a:gd name="connsiteX52" fmla="*/ 1191986 w 3353889"/>
                <a:gd name="connsiteY52" fmla="*/ 1492432 h 1796143"/>
                <a:gd name="connsiteX53" fmla="*/ 1191986 w 3353889"/>
                <a:gd name="connsiteY53" fmla="*/ 1541418 h 1796143"/>
                <a:gd name="connsiteX54" fmla="*/ 1227909 w 3353889"/>
                <a:gd name="connsiteY54" fmla="*/ 1541418 h 1796143"/>
                <a:gd name="connsiteX55" fmla="*/ 1227909 w 3353889"/>
                <a:gd name="connsiteY55" fmla="*/ 1590403 h 1796143"/>
                <a:gd name="connsiteX56" fmla="*/ 1472837 w 3353889"/>
                <a:gd name="connsiteY56" fmla="*/ 1590403 h 1796143"/>
                <a:gd name="connsiteX57" fmla="*/ 1472837 w 3353889"/>
                <a:gd name="connsiteY57" fmla="*/ 1623060 h 1796143"/>
                <a:gd name="connsiteX58" fmla="*/ 1561012 w 3353889"/>
                <a:gd name="connsiteY58" fmla="*/ 1623060 h 1796143"/>
                <a:gd name="connsiteX59" fmla="*/ 1561012 w 3353889"/>
                <a:gd name="connsiteY59" fmla="*/ 1642655 h 1796143"/>
                <a:gd name="connsiteX60" fmla="*/ 1727563 w 3353889"/>
                <a:gd name="connsiteY60" fmla="*/ 1642655 h 1796143"/>
                <a:gd name="connsiteX61" fmla="*/ 1727563 w 3353889"/>
                <a:gd name="connsiteY61" fmla="*/ 1675312 h 1796143"/>
                <a:gd name="connsiteX62" fmla="*/ 1943100 w 3353889"/>
                <a:gd name="connsiteY62" fmla="*/ 1675312 h 1796143"/>
                <a:gd name="connsiteX63" fmla="*/ 1943100 w 3353889"/>
                <a:gd name="connsiteY63" fmla="*/ 167531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34095 h 1796143"/>
                <a:gd name="connsiteX69" fmla="*/ 2419894 w 3353889"/>
                <a:gd name="connsiteY69" fmla="*/ 1734095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15496 h 1796143"/>
                <a:gd name="connsiteX47" fmla="*/ 973867 w 3353889"/>
                <a:gd name="connsiteY47" fmla="*/ 1400918 h 1796143"/>
                <a:gd name="connsiteX48" fmla="*/ 1045029 w 3353889"/>
                <a:gd name="connsiteY48" fmla="*/ 1442839 h 1796143"/>
                <a:gd name="connsiteX49" fmla="*/ 1045029 w 3353889"/>
                <a:gd name="connsiteY49" fmla="*/ 1478116 h 1796143"/>
                <a:gd name="connsiteX50" fmla="*/ 1103812 w 3353889"/>
                <a:gd name="connsiteY50" fmla="*/ 1480735 h 1796143"/>
                <a:gd name="connsiteX51" fmla="*/ 1103812 w 3353889"/>
                <a:gd name="connsiteY51" fmla="*/ 1492432 h 1796143"/>
                <a:gd name="connsiteX52" fmla="*/ 1191986 w 3353889"/>
                <a:gd name="connsiteY52" fmla="*/ 1492432 h 1796143"/>
                <a:gd name="connsiteX53" fmla="*/ 1191986 w 3353889"/>
                <a:gd name="connsiteY53" fmla="*/ 1541418 h 1796143"/>
                <a:gd name="connsiteX54" fmla="*/ 1227909 w 3353889"/>
                <a:gd name="connsiteY54" fmla="*/ 1541418 h 1796143"/>
                <a:gd name="connsiteX55" fmla="*/ 1227909 w 3353889"/>
                <a:gd name="connsiteY55" fmla="*/ 1590403 h 1796143"/>
                <a:gd name="connsiteX56" fmla="*/ 1472837 w 3353889"/>
                <a:gd name="connsiteY56" fmla="*/ 1590403 h 1796143"/>
                <a:gd name="connsiteX57" fmla="*/ 1472837 w 3353889"/>
                <a:gd name="connsiteY57" fmla="*/ 1623060 h 1796143"/>
                <a:gd name="connsiteX58" fmla="*/ 1561012 w 3353889"/>
                <a:gd name="connsiteY58" fmla="*/ 1623060 h 1796143"/>
                <a:gd name="connsiteX59" fmla="*/ 1561012 w 3353889"/>
                <a:gd name="connsiteY59" fmla="*/ 1642655 h 1796143"/>
                <a:gd name="connsiteX60" fmla="*/ 1727563 w 3353889"/>
                <a:gd name="connsiteY60" fmla="*/ 1642655 h 1796143"/>
                <a:gd name="connsiteX61" fmla="*/ 1727563 w 3353889"/>
                <a:gd name="connsiteY61" fmla="*/ 1675312 h 1796143"/>
                <a:gd name="connsiteX62" fmla="*/ 1943100 w 3353889"/>
                <a:gd name="connsiteY62" fmla="*/ 1675312 h 1796143"/>
                <a:gd name="connsiteX63" fmla="*/ 1943100 w 3353889"/>
                <a:gd name="connsiteY63" fmla="*/ 167531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34095 h 1796143"/>
                <a:gd name="connsiteX69" fmla="*/ 2419894 w 3353889"/>
                <a:gd name="connsiteY69" fmla="*/ 1734095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15496 h 1796143"/>
                <a:gd name="connsiteX47" fmla="*/ 986968 w 3353889"/>
                <a:gd name="connsiteY47" fmla="*/ 1400918 h 1796143"/>
                <a:gd name="connsiteX48" fmla="*/ 1045029 w 3353889"/>
                <a:gd name="connsiteY48" fmla="*/ 1442839 h 1796143"/>
                <a:gd name="connsiteX49" fmla="*/ 1045029 w 3353889"/>
                <a:gd name="connsiteY49" fmla="*/ 1478116 h 1796143"/>
                <a:gd name="connsiteX50" fmla="*/ 1103812 w 3353889"/>
                <a:gd name="connsiteY50" fmla="*/ 1480735 h 1796143"/>
                <a:gd name="connsiteX51" fmla="*/ 1103812 w 3353889"/>
                <a:gd name="connsiteY51" fmla="*/ 1492432 h 1796143"/>
                <a:gd name="connsiteX52" fmla="*/ 1191986 w 3353889"/>
                <a:gd name="connsiteY52" fmla="*/ 1492432 h 1796143"/>
                <a:gd name="connsiteX53" fmla="*/ 1191986 w 3353889"/>
                <a:gd name="connsiteY53" fmla="*/ 1541418 h 1796143"/>
                <a:gd name="connsiteX54" fmla="*/ 1227909 w 3353889"/>
                <a:gd name="connsiteY54" fmla="*/ 1541418 h 1796143"/>
                <a:gd name="connsiteX55" fmla="*/ 1227909 w 3353889"/>
                <a:gd name="connsiteY55" fmla="*/ 1590403 h 1796143"/>
                <a:gd name="connsiteX56" fmla="*/ 1472837 w 3353889"/>
                <a:gd name="connsiteY56" fmla="*/ 1590403 h 1796143"/>
                <a:gd name="connsiteX57" fmla="*/ 1472837 w 3353889"/>
                <a:gd name="connsiteY57" fmla="*/ 1623060 h 1796143"/>
                <a:gd name="connsiteX58" fmla="*/ 1561012 w 3353889"/>
                <a:gd name="connsiteY58" fmla="*/ 1623060 h 1796143"/>
                <a:gd name="connsiteX59" fmla="*/ 1561012 w 3353889"/>
                <a:gd name="connsiteY59" fmla="*/ 1642655 h 1796143"/>
                <a:gd name="connsiteX60" fmla="*/ 1727563 w 3353889"/>
                <a:gd name="connsiteY60" fmla="*/ 1642655 h 1796143"/>
                <a:gd name="connsiteX61" fmla="*/ 1727563 w 3353889"/>
                <a:gd name="connsiteY61" fmla="*/ 1675312 h 1796143"/>
                <a:gd name="connsiteX62" fmla="*/ 1943100 w 3353889"/>
                <a:gd name="connsiteY62" fmla="*/ 1675312 h 1796143"/>
                <a:gd name="connsiteX63" fmla="*/ 1943100 w 3353889"/>
                <a:gd name="connsiteY63" fmla="*/ 167531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34095 h 1796143"/>
                <a:gd name="connsiteX69" fmla="*/ 2419894 w 3353889"/>
                <a:gd name="connsiteY69" fmla="*/ 1734095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6968 w 3353889"/>
                <a:gd name="connsiteY47" fmla="*/ 1400918 h 1796143"/>
                <a:gd name="connsiteX48" fmla="*/ 1045029 w 3353889"/>
                <a:gd name="connsiteY48" fmla="*/ 1442839 h 1796143"/>
                <a:gd name="connsiteX49" fmla="*/ 1045029 w 3353889"/>
                <a:gd name="connsiteY49" fmla="*/ 1478116 h 1796143"/>
                <a:gd name="connsiteX50" fmla="*/ 1103812 w 3353889"/>
                <a:gd name="connsiteY50" fmla="*/ 1480735 h 1796143"/>
                <a:gd name="connsiteX51" fmla="*/ 1103812 w 3353889"/>
                <a:gd name="connsiteY51" fmla="*/ 1492432 h 1796143"/>
                <a:gd name="connsiteX52" fmla="*/ 1191986 w 3353889"/>
                <a:gd name="connsiteY52" fmla="*/ 1492432 h 1796143"/>
                <a:gd name="connsiteX53" fmla="*/ 1191986 w 3353889"/>
                <a:gd name="connsiteY53" fmla="*/ 1541418 h 1796143"/>
                <a:gd name="connsiteX54" fmla="*/ 1227909 w 3353889"/>
                <a:gd name="connsiteY54" fmla="*/ 1541418 h 1796143"/>
                <a:gd name="connsiteX55" fmla="*/ 1227909 w 3353889"/>
                <a:gd name="connsiteY55" fmla="*/ 1590403 h 1796143"/>
                <a:gd name="connsiteX56" fmla="*/ 1472837 w 3353889"/>
                <a:gd name="connsiteY56" fmla="*/ 1590403 h 1796143"/>
                <a:gd name="connsiteX57" fmla="*/ 1472837 w 3353889"/>
                <a:gd name="connsiteY57" fmla="*/ 1623060 h 1796143"/>
                <a:gd name="connsiteX58" fmla="*/ 1561012 w 3353889"/>
                <a:gd name="connsiteY58" fmla="*/ 1623060 h 1796143"/>
                <a:gd name="connsiteX59" fmla="*/ 1561012 w 3353889"/>
                <a:gd name="connsiteY59" fmla="*/ 1642655 h 1796143"/>
                <a:gd name="connsiteX60" fmla="*/ 1727563 w 3353889"/>
                <a:gd name="connsiteY60" fmla="*/ 1642655 h 1796143"/>
                <a:gd name="connsiteX61" fmla="*/ 1727563 w 3353889"/>
                <a:gd name="connsiteY61" fmla="*/ 1675312 h 1796143"/>
                <a:gd name="connsiteX62" fmla="*/ 1943100 w 3353889"/>
                <a:gd name="connsiteY62" fmla="*/ 1675312 h 1796143"/>
                <a:gd name="connsiteX63" fmla="*/ 1943100 w 3353889"/>
                <a:gd name="connsiteY63" fmla="*/ 167531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34095 h 1796143"/>
                <a:gd name="connsiteX69" fmla="*/ 2419894 w 3353889"/>
                <a:gd name="connsiteY69" fmla="*/ 1734095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6968 w 3353889"/>
                <a:gd name="connsiteY47" fmla="*/ 1403538 h 1796143"/>
                <a:gd name="connsiteX48" fmla="*/ 1045029 w 3353889"/>
                <a:gd name="connsiteY48" fmla="*/ 1442839 h 1796143"/>
                <a:gd name="connsiteX49" fmla="*/ 1045029 w 3353889"/>
                <a:gd name="connsiteY49" fmla="*/ 1478116 h 1796143"/>
                <a:gd name="connsiteX50" fmla="*/ 1103812 w 3353889"/>
                <a:gd name="connsiteY50" fmla="*/ 1480735 h 1796143"/>
                <a:gd name="connsiteX51" fmla="*/ 1103812 w 3353889"/>
                <a:gd name="connsiteY51" fmla="*/ 1492432 h 1796143"/>
                <a:gd name="connsiteX52" fmla="*/ 1191986 w 3353889"/>
                <a:gd name="connsiteY52" fmla="*/ 1492432 h 1796143"/>
                <a:gd name="connsiteX53" fmla="*/ 1191986 w 3353889"/>
                <a:gd name="connsiteY53" fmla="*/ 1541418 h 1796143"/>
                <a:gd name="connsiteX54" fmla="*/ 1227909 w 3353889"/>
                <a:gd name="connsiteY54" fmla="*/ 1541418 h 1796143"/>
                <a:gd name="connsiteX55" fmla="*/ 1227909 w 3353889"/>
                <a:gd name="connsiteY55" fmla="*/ 1590403 h 1796143"/>
                <a:gd name="connsiteX56" fmla="*/ 1472837 w 3353889"/>
                <a:gd name="connsiteY56" fmla="*/ 1590403 h 1796143"/>
                <a:gd name="connsiteX57" fmla="*/ 1472837 w 3353889"/>
                <a:gd name="connsiteY57" fmla="*/ 1623060 h 1796143"/>
                <a:gd name="connsiteX58" fmla="*/ 1561012 w 3353889"/>
                <a:gd name="connsiteY58" fmla="*/ 1623060 h 1796143"/>
                <a:gd name="connsiteX59" fmla="*/ 1561012 w 3353889"/>
                <a:gd name="connsiteY59" fmla="*/ 1642655 h 1796143"/>
                <a:gd name="connsiteX60" fmla="*/ 1727563 w 3353889"/>
                <a:gd name="connsiteY60" fmla="*/ 1642655 h 1796143"/>
                <a:gd name="connsiteX61" fmla="*/ 1727563 w 3353889"/>
                <a:gd name="connsiteY61" fmla="*/ 1675312 h 1796143"/>
                <a:gd name="connsiteX62" fmla="*/ 1943100 w 3353889"/>
                <a:gd name="connsiteY62" fmla="*/ 1675312 h 1796143"/>
                <a:gd name="connsiteX63" fmla="*/ 1943100 w 3353889"/>
                <a:gd name="connsiteY63" fmla="*/ 167531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34095 h 1796143"/>
                <a:gd name="connsiteX69" fmla="*/ 2419894 w 3353889"/>
                <a:gd name="connsiteY69" fmla="*/ 1734095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6968 w 3353889"/>
                <a:gd name="connsiteY47" fmla="*/ 1403538 h 1796143"/>
                <a:gd name="connsiteX48" fmla="*/ 1045029 w 3353889"/>
                <a:gd name="connsiteY48" fmla="*/ 1442839 h 1796143"/>
                <a:gd name="connsiteX49" fmla="*/ 1045029 w 3353889"/>
                <a:gd name="connsiteY49" fmla="*/ 1478116 h 1796143"/>
                <a:gd name="connsiteX50" fmla="*/ 1103812 w 3353889"/>
                <a:gd name="connsiteY50" fmla="*/ 1480735 h 1796143"/>
                <a:gd name="connsiteX51" fmla="*/ 1103812 w 3353889"/>
                <a:gd name="connsiteY51" fmla="*/ 1492432 h 1796143"/>
                <a:gd name="connsiteX52" fmla="*/ 1191986 w 3353889"/>
                <a:gd name="connsiteY52" fmla="*/ 1492432 h 1796143"/>
                <a:gd name="connsiteX53" fmla="*/ 1191986 w 3353889"/>
                <a:gd name="connsiteY53" fmla="*/ 1541418 h 1796143"/>
                <a:gd name="connsiteX54" fmla="*/ 1227909 w 3353889"/>
                <a:gd name="connsiteY54" fmla="*/ 1541418 h 1796143"/>
                <a:gd name="connsiteX55" fmla="*/ 1227909 w 3353889"/>
                <a:gd name="connsiteY55" fmla="*/ 1590403 h 1796143"/>
                <a:gd name="connsiteX56" fmla="*/ 1472837 w 3353889"/>
                <a:gd name="connsiteY56" fmla="*/ 1590403 h 1796143"/>
                <a:gd name="connsiteX57" fmla="*/ 1472837 w 3353889"/>
                <a:gd name="connsiteY57" fmla="*/ 1623060 h 1796143"/>
                <a:gd name="connsiteX58" fmla="*/ 1561012 w 3353889"/>
                <a:gd name="connsiteY58" fmla="*/ 1623060 h 1796143"/>
                <a:gd name="connsiteX59" fmla="*/ 1561012 w 3353889"/>
                <a:gd name="connsiteY59" fmla="*/ 1642655 h 1796143"/>
                <a:gd name="connsiteX60" fmla="*/ 1727563 w 3353889"/>
                <a:gd name="connsiteY60" fmla="*/ 1642655 h 1796143"/>
                <a:gd name="connsiteX61" fmla="*/ 1727563 w 3353889"/>
                <a:gd name="connsiteY61" fmla="*/ 1675312 h 1796143"/>
                <a:gd name="connsiteX62" fmla="*/ 1943100 w 3353889"/>
                <a:gd name="connsiteY62" fmla="*/ 1675312 h 1796143"/>
                <a:gd name="connsiteX63" fmla="*/ 1943100 w 3353889"/>
                <a:gd name="connsiteY63" fmla="*/ 167531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34095 h 1796143"/>
                <a:gd name="connsiteX69" fmla="*/ 2419894 w 3353889"/>
                <a:gd name="connsiteY69" fmla="*/ 1734095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1045029 w 3353889"/>
                <a:gd name="connsiteY48" fmla="*/ 1442839 h 1796143"/>
                <a:gd name="connsiteX49" fmla="*/ 1045029 w 3353889"/>
                <a:gd name="connsiteY49" fmla="*/ 1478116 h 1796143"/>
                <a:gd name="connsiteX50" fmla="*/ 1103812 w 3353889"/>
                <a:gd name="connsiteY50" fmla="*/ 1480735 h 1796143"/>
                <a:gd name="connsiteX51" fmla="*/ 1103812 w 3353889"/>
                <a:gd name="connsiteY51" fmla="*/ 1492432 h 1796143"/>
                <a:gd name="connsiteX52" fmla="*/ 1191986 w 3353889"/>
                <a:gd name="connsiteY52" fmla="*/ 1492432 h 1796143"/>
                <a:gd name="connsiteX53" fmla="*/ 1191986 w 3353889"/>
                <a:gd name="connsiteY53" fmla="*/ 1541418 h 1796143"/>
                <a:gd name="connsiteX54" fmla="*/ 1227909 w 3353889"/>
                <a:gd name="connsiteY54" fmla="*/ 1541418 h 1796143"/>
                <a:gd name="connsiteX55" fmla="*/ 1227909 w 3353889"/>
                <a:gd name="connsiteY55" fmla="*/ 1590403 h 1796143"/>
                <a:gd name="connsiteX56" fmla="*/ 1472837 w 3353889"/>
                <a:gd name="connsiteY56" fmla="*/ 1590403 h 1796143"/>
                <a:gd name="connsiteX57" fmla="*/ 1472837 w 3353889"/>
                <a:gd name="connsiteY57" fmla="*/ 1623060 h 1796143"/>
                <a:gd name="connsiteX58" fmla="*/ 1561012 w 3353889"/>
                <a:gd name="connsiteY58" fmla="*/ 1623060 h 1796143"/>
                <a:gd name="connsiteX59" fmla="*/ 1561012 w 3353889"/>
                <a:gd name="connsiteY59" fmla="*/ 1642655 h 1796143"/>
                <a:gd name="connsiteX60" fmla="*/ 1727563 w 3353889"/>
                <a:gd name="connsiteY60" fmla="*/ 1642655 h 1796143"/>
                <a:gd name="connsiteX61" fmla="*/ 1727563 w 3353889"/>
                <a:gd name="connsiteY61" fmla="*/ 1675312 h 1796143"/>
                <a:gd name="connsiteX62" fmla="*/ 1943100 w 3353889"/>
                <a:gd name="connsiteY62" fmla="*/ 1675312 h 1796143"/>
                <a:gd name="connsiteX63" fmla="*/ 1943100 w 3353889"/>
                <a:gd name="connsiteY63" fmla="*/ 167531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34095 h 1796143"/>
                <a:gd name="connsiteX69" fmla="*/ 2419894 w 3353889"/>
                <a:gd name="connsiteY69" fmla="*/ 1734095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45029 w 3353889"/>
                <a:gd name="connsiteY49" fmla="*/ 1478116 h 1796143"/>
                <a:gd name="connsiteX50" fmla="*/ 1103812 w 3353889"/>
                <a:gd name="connsiteY50" fmla="*/ 1480735 h 1796143"/>
                <a:gd name="connsiteX51" fmla="*/ 1103812 w 3353889"/>
                <a:gd name="connsiteY51" fmla="*/ 1492432 h 1796143"/>
                <a:gd name="connsiteX52" fmla="*/ 1191986 w 3353889"/>
                <a:gd name="connsiteY52" fmla="*/ 1492432 h 1796143"/>
                <a:gd name="connsiteX53" fmla="*/ 1191986 w 3353889"/>
                <a:gd name="connsiteY53" fmla="*/ 1541418 h 1796143"/>
                <a:gd name="connsiteX54" fmla="*/ 1227909 w 3353889"/>
                <a:gd name="connsiteY54" fmla="*/ 1541418 h 1796143"/>
                <a:gd name="connsiteX55" fmla="*/ 1227909 w 3353889"/>
                <a:gd name="connsiteY55" fmla="*/ 1590403 h 1796143"/>
                <a:gd name="connsiteX56" fmla="*/ 1472837 w 3353889"/>
                <a:gd name="connsiteY56" fmla="*/ 1590403 h 1796143"/>
                <a:gd name="connsiteX57" fmla="*/ 1472837 w 3353889"/>
                <a:gd name="connsiteY57" fmla="*/ 1623060 h 1796143"/>
                <a:gd name="connsiteX58" fmla="*/ 1561012 w 3353889"/>
                <a:gd name="connsiteY58" fmla="*/ 1623060 h 1796143"/>
                <a:gd name="connsiteX59" fmla="*/ 1561012 w 3353889"/>
                <a:gd name="connsiteY59" fmla="*/ 1642655 h 1796143"/>
                <a:gd name="connsiteX60" fmla="*/ 1727563 w 3353889"/>
                <a:gd name="connsiteY60" fmla="*/ 1642655 h 1796143"/>
                <a:gd name="connsiteX61" fmla="*/ 1727563 w 3353889"/>
                <a:gd name="connsiteY61" fmla="*/ 1675312 h 1796143"/>
                <a:gd name="connsiteX62" fmla="*/ 1943100 w 3353889"/>
                <a:gd name="connsiteY62" fmla="*/ 1675312 h 1796143"/>
                <a:gd name="connsiteX63" fmla="*/ 1943100 w 3353889"/>
                <a:gd name="connsiteY63" fmla="*/ 167531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34095 h 1796143"/>
                <a:gd name="connsiteX69" fmla="*/ 2419894 w 3353889"/>
                <a:gd name="connsiteY69" fmla="*/ 1734095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103812 w 3353889"/>
                <a:gd name="connsiteY50" fmla="*/ 1480735 h 1796143"/>
                <a:gd name="connsiteX51" fmla="*/ 1103812 w 3353889"/>
                <a:gd name="connsiteY51" fmla="*/ 1492432 h 1796143"/>
                <a:gd name="connsiteX52" fmla="*/ 1191986 w 3353889"/>
                <a:gd name="connsiteY52" fmla="*/ 1492432 h 1796143"/>
                <a:gd name="connsiteX53" fmla="*/ 1191986 w 3353889"/>
                <a:gd name="connsiteY53" fmla="*/ 1541418 h 1796143"/>
                <a:gd name="connsiteX54" fmla="*/ 1227909 w 3353889"/>
                <a:gd name="connsiteY54" fmla="*/ 1541418 h 1796143"/>
                <a:gd name="connsiteX55" fmla="*/ 1227909 w 3353889"/>
                <a:gd name="connsiteY55" fmla="*/ 1590403 h 1796143"/>
                <a:gd name="connsiteX56" fmla="*/ 1472837 w 3353889"/>
                <a:gd name="connsiteY56" fmla="*/ 1590403 h 1796143"/>
                <a:gd name="connsiteX57" fmla="*/ 1472837 w 3353889"/>
                <a:gd name="connsiteY57" fmla="*/ 1623060 h 1796143"/>
                <a:gd name="connsiteX58" fmla="*/ 1561012 w 3353889"/>
                <a:gd name="connsiteY58" fmla="*/ 1623060 h 1796143"/>
                <a:gd name="connsiteX59" fmla="*/ 1561012 w 3353889"/>
                <a:gd name="connsiteY59" fmla="*/ 1642655 h 1796143"/>
                <a:gd name="connsiteX60" fmla="*/ 1727563 w 3353889"/>
                <a:gd name="connsiteY60" fmla="*/ 1642655 h 1796143"/>
                <a:gd name="connsiteX61" fmla="*/ 1727563 w 3353889"/>
                <a:gd name="connsiteY61" fmla="*/ 1675312 h 1796143"/>
                <a:gd name="connsiteX62" fmla="*/ 1943100 w 3353889"/>
                <a:gd name="connsiteY62" fmla="*/ 1675312 h 1796143"/>
                <a:gd name="connsiteX63" fmla="*/ 1943100 w 3353889"/>
                <a:gd name="connsiteY63" fmla="*/ 167531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34095 h 1796143"/>
                <a:gd name="connsiteX69" fmla="*/ 2419894 w 3353889"/>
                <a:gd name="connsiteY69" fmla="*/ 1734095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103812 w 3353889"/>
                <a:gd name="connsiteY50" fmla="*/ 1459775 h 1796143"/>
                <a:gd name="connsiteX51" fmla="*/ 1103812 w 3353889"/>
                <a:gd name="connsiteY51" fmla="*/ 1492432 h 1796143"/>
                <a:gd name="connsiteX52" fmla="*/ 1191986 w 3353889"/>
                <a:gd name="connsiteY52" fmla="*/ 1492432 h 1796143"/>
                <a:gd name="connsiteX53" fmla="*/ 1191986 w 3353889"/>
                <a:gd name="connsiteY53" fmla="*/ 1541418 h 1796143"/>
                <a:gd name="connsiteX54" fmla="*/ 1227909 w 3353889"/>
                <a:gd name="connsiteY54" fmla="*/ 1541418 h 1796143"/>
                <a:gd name="connsiteX55" fmla="*/ 1227909 w 3353889"/>
                <a:gd name="connsiteY55" fmla="*/ 1590403 h 1796143"/>
                <a:gd name="connsiteX56" fmla="*/ 1472837 w 3353889"/>
                <a:gd name="connsiteY56" fmla="*/ 1590403 h 1796143"/>
                <a:gd name="connsiteX57" fmla="*/ 1472837 w 3353889"/>
                <a:gd name="connsiteY57" fmla="*/ 1623060 h 1796143"/>
                <a:gd name="connsiteX58" fmla="*/ 1561012 w 3353889"/>
                <a:gd name="connsiteY58" fmla="*/ 1623060 h 1796143"/>
                <a:gd name="connsiteX59" fmla="*/ 1561012 w 3353889"/>
                <a:gd name="connsiteY59" fmla="*/ 1642655 h 1796143"/>
                <a:gd name="connsiteX60" fmla="*/ 1727563 w 3353889"/>
                <a:gd name="connsiteY60" fmla="*/ 1642655 h 1796143"/>
                <a:gd name="connsiteX61" fmla="*/ 1727563 w 3353889"/>
                <a:gd name="connsiteY61" fmla="*/ 1675312 h 1796143"/>
                <a:gd name="connsiteX62" fmla="*/ 1943100 w 3353889"/>
                <a:gd name="connsiteY62" fmla="*/ 1675312 h 1796143"/>
                <a:gd name="connsiteX63" fmla="*/ 1943100 w 3353889"/>
                <a:gd name="connsiteY63" fmla="*/ 167531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34095 h 1796143"/>
                <a:gd name="connsiteX69" fmla="*/ 2419894 w 3353889"/>
                <a:gd name="connsiteY69" fmla="*/ 1734095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03812 w 3353889"/>
                <a:gd name="connsiteY51" fmla="*/ 1492432 h 1796143"/>
                <a:gd name="connsiteX52" fmla="*/ 1191986 w 3353889"/>
                <a:gd name="connsiteY52" fmla="*/ 1492432 h 1796143"/>
                <a:gd name="connsiteX53" fmla="*/ 1191986 w 3353889"/>
                <a:gd name="connsiteY53" fmla="*/ 1541418 h 1796143"/>
                <a:gd name="connsiteX54" fmla="*/ 1227909 w 3353889"/>
                <a:gd name="connsiteY54" fmla="*/ 1541418 h 1796143"/>
                <a:gd name="connsiteX55" fmla="*/ 1227909 w 3353889"/>
                <a:gd name="connsiteY55" fmla="*/ 1590403 h 1796143"/>
                <a:gd name="connsiteX56" fmla="*/ 1472837 w 3353889"/>
                <a:gd name="connsiteY56" fmla="*/ 1590403 h 1796143"/>
                <a:gd name="connsiteX57" fmla="*/ 1472837 w 3353889"/>
                <a:gd name="connsiteY57" fmla="*/ 1623060 h 1796143"/>
                <a:gd name="connsiteX58" fmla="*/ 1561012 w 3353889"/>
                <a:gd name="connsiteY58" fmla="*/ 1623060 h 1796143"/>
                <a:gd name="connsiteX59" fmla="*/ 1561012 w 3353889"/>
                <a:gd name="connsiteY59" fmla="*/ 1642655 h 1796143"/>
                <a:gd name="connsiteX60" fmla="*/ 1727563 w 3353889"/>
                <a:gd name="connsiteY60" fmla="*/ 1642655 h 1796143"/>
                <a:gd name="connsiteX61" fmla="*/ 1727563 w 3353889"/>
                <a:gd name="connsiteY61" fmla="*/ 1675312 h 1796143"/>
                <a:gd name="connsiteX62" fmla="*/ 1943100 w 3353889"/>
                <a:gd name="connsiteY62" fmla="*/ 1675312 h 1796143"/>
                <a:gd name="connsiteX63" fmla="*/ 1943100 w 3353889"/>
                <a:gd name="connsiteY63" fmla="*/ 167531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34095 h 1796143"/>
                <a:gd name="connsiteX69" fmla="*/ 2419894 w 3353889"/>
                <a:gd name="connsiteY69" fmla="*/ 1734095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03812 w 3353889"/>
                <a:gd name="connsiteY51" fmla="*/ 1492432 h 1796143"/>
                <a:gd name="connsiteX52" fmla="*/ 1191986 w 3353889"/>
                <a:gd name="connsiteY52" fmla="*/ 1492432 h 1796143"/>
                <a:gd name="connsiteX53" fmla="*/ 1191986 w 3353889"/>
                <a:gd name="connsiteY53" fmla="*/ 1541418 h 1796143"/>
                <a:gd name="connsiteX54" fmla="*/ 1227909 w 3353889"/>
                <a:gd name="connsiteY54" fmla="*/ 1541418 h 1796143"/>
                <a:gd name="connsiteX55" fmla="*/ 1227909 w 3353889"/>
                <a:gd name="connsiteY55" fmla="*/ 1590403 h 1796143"/>
                <a:gd name="connsiteX56" fmla="*/ 1472837 w 3353889"/>
                <a:gd name="connsiteY56" fmla="*/ 1590403 h 1796143"/>
                <a:gd name="connsiteX57" fmla="*/ 1472837 w 3353889"/>
                <a:gd name="connsiteY57" fmla="*/ 1623060 h 1796143"/>
                <a:gd name="connsiteX58" fmla="*/ 1561012 w 3353889"/>
                <a:gd name="connsiteY58" fmla="*/ 1623060 h 1796143"/>
                <a:gd name="connsiteX59" fmla="*/ 1561012 w 3353889"/>
                <a:gd name="connsiteY59" fmla="*/ 1642655 h 1796143"/>
                <a:gd name="connsiteX60" fmla="*/ 1727563 w 3353889"/>
                <a:gd name="connsiteY60" fmla="*/ 1642655 h 1796143"/>
                <a:gd name="connsiteX61" fmla="*/ 1727563 w 3353889"/>
                <a:gd name="connsiteY61" fmla="*/ 1675312 h 1796143"/>
                <a:gd name="connsiteX62" fmla="*/ 1943100 w 3353889"/>
                <a:gd name="connsiteY62" fmla="*/ 1675312 h 1796143"/>
                <a:gd name="connsiteX63" fmla="*/ 1943100 w 3353889"/>
                <a:gd name="connsiteY63" fmla="*/ 167531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34095 h 1796143"/>
                <a:gd name="connsiteX69" fmla="*/ 2419894 w 3353889"/>
                <a:gd name="connsiteY69" fmla="*/ 1734095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098572 w 3353889"/>
                <a:gd name="connsiteY51" fmla="*/ 1492432 h 1796143"/>
                <a:gd name="connsiteX52" fmla="*/ 1191986 w 3353889"/>
                <a:gd name="connsiteY52" fmla="*/ 1492432 h 1796143"/>
                <a:gd name="connsiteX53" fmla="*/ 1191986 w 3353889"/>
                <a:gd name="connsiteY53" fmla="*/ 1541418 h 1796143"/>
                <a:gd name="connsiteX54" fmla="*/ 1227909 w 3353889"/>
                <a:gd name="connsiteY54" fmla="*/ 1541418 h 1796143"/>
                <a:gd name="connsiteX55" fmla="*/ 1227909 w 3353889"/>
                <a:gd name="connsiteY55" fmla="*/ 1590403 h 1796143"/>
                <a:gd name="connsiteX56" fmla="*/ 1472837 w 3353889"/>
                <a:gd name="connsiteY56" fmla="*/ 1590403 h 1796143"/>
                <a:gd name="connsiteX57" fmla="*/ 1472837 w 3353889"/>
                <a:gd name="connsiteY57" fmla="*/ 1623060 h 1796143"/>
                <a:gd name="connsiteX58" fmla="*/ 1561012 w 3353889"/>
                <a:gd name="connsiteY58" fmla="*/ 1623060 h 1796143"/>
                <a:gd name="connsiteX59" fmla="*/ 1561012 w 3353889"/>
                <a:gd name="connsiteY59" fmla="*/ 1642655 h 1796143"/>
                <a:gd name="connsiteX60" fmla="*/ 1727563 w 3353889"/>
                <a:gd name="connsiteY60" fmla="*/ 1642655 h 1796143"/>
                <a:gd name="connsiteX61" fmla="*/ 1727563 w 3353889"/>
                <a:gd name="connsiteY61" fmla="*/ 1675312 h 1796143"/>
                <a:gd name="connsiteX62" fmla="*/ 1943100 w 3353889"/>
                <a:gd name="connsiteY62" fmla="*/ 1675312 h 1796143"/>
                <a:gd name="connsiteX63" fmla="*/ 1943100 w 3353889"/>
                <a:gd name="connsiteY63" fmla="*/ 167531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34095 h 1796143"/>
                <a:gd name="connsiteX69" fmla="*/ 2419894 w 3353889"/>
                <a:gd name="connsiteY69" fmla="*/ 1734095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098572 w 3353889"/>
                <a:gd name="connsiteY51" fmla="*/ 1492432 h 1796143"/>
                <a:gd name="connsiteX52" fmla="*/ 1126485 w 3353889"/>
                <a:gd name="connsiteY52" fmla="*/ 1518632 h 1796143"/>
                <a:gd name="connsiteX53" fmla="*/ 1191986 w 3353889"/>
                <a:gd name="connsiteY53" fmla="*/ 1541418 h 1796143"/>
                <a:gd name="connsiteX54" fmla="*/ 1227909 w 3353889"/>
                <a:gd name="connsiteY54" fmla="*/ 1541418 h 1796143"/>
                <a:gd name="connsiteX55" fmla="*/ 1227909 w 3353889"/>
                <a:gd name="connsiteY55" fmla="*/ 1590403 h 1796143"/>
                <a:gd name="connsiteX56" fmla="*/ 1472837 w 3353889"/>
                <a:gd name="connsiteY56" fmla="*/ 1590403 h 1796143"/>
                <a:gd name="connsiteX57" fmla="*/ 1472837 w 3353889"/>
                <a:gd name="connsiteY57" fmla="*/ 1623060 h 1796143"/>
                <a:gd name="connsiteX58" fmla="*/ 1561012 w 3353889"/>
                <a:gd name="connsiteY58" fmla="*/ 1623060 h 1796143"/>
                <a:gd name="connsiteX59" fmla="*/ 1561012 w 3353889"/>
                <a:gd name="connsiteY59" fmla="*/ 1642655 h 1796143"/>
                <a:gd name="connsiteX60" fmla="*/ 1727563 w 3353889"/>
                <a:gd name="connsiteY60" fmla="*/ 1642655 h 1796143"/>
                <a:gd name="connsiteX61" fmla="*/ 1727563 w 3353889"/>
                <a:gd name="connsiteY61" fmla="*/ 1675312 h 1796143"/>
                <a:gd name="connsiteX62" fmla="*/ 1943100 w 3353889"/>
                <a:gd name="connsiteY62" fmla="*/ 1675312 h 1796143"/>
                <a:gd name="connsiteX63" fmla="*/ 1943100 w 3353889"/>
                <a:gd name="connsiteY63" fmla="*/ 167531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34095 h 1796143"/>
                <a:gd name="connsiteX69" fmla="*/ 2419894 w 3353889"/>
                <a:gd name="connsiteY69" fmla="*/ 1734095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18632 h 1796143"/>
                <a:gd name="connsiteX53" fmla="*/ 1191986 w 3353889"/>
                <a:gd name="connsiteY53" fmla="*/ 1541418 h 1796143"/>
                <a:gd name="connsiteX54" fmla="*/ 1227909 w 3353889"/>
                <a:gd name="connsiteY54" fmla="*/ 1541418 h 1796143"/>
                <a:gd name="connsiteX55" fmla="*/ 1227909 w 3353889"/>
                <a:gd name="connsiteY55" fmla="*/ 1590403 h 1796143"/>
                <a:gd name="connsiteX56" fmla="*/ 1472837 w 3353889"/>
                <a:gd name="connsiteY56" fmla="*/ 1590403 h 1796143"/>
                <a:gd name="connsiteX57" fmla="*/ 1472837 w 3353889"/>
                <a:gd name="connsiteY57" fmla="*/ 1623060 h 1796143"/>
                <a:gd name="connsiteX58" fmla="*/ 1561012 w 3353889"/>
                <a:gd name="connsiteY58" fmla="*/ 1623060 h 1796143"/>
                <a:gd name="connsiteX59" fmla="*/ 1561012 w 3353889"/>
                <a:gd name="connsiteY59" fmla="*/ 1642655 h 1796143"/>
                <a:gd name="connsiteX60" fmla="*/ 1727563 w 3353889"/>
                <a:gd name="connsiteY60" fmla="*/ 1642655 h 1796143"/>
                <a:gd name="connsiteX61" fmla="*/ 1727563 w 3353889"/>
                <a:gd name="connsiteY61" fmla="*/ 1675312 h 1796143"/>
                <a:gd name="connsiteX62" fmla="*/ 1943100 w 3353889"/>
                <a:gd name="connsiteY62" fmla="*/ 1675312 h 1796143"/>
                <a:gd name="connsiteX63" fmla="*/ 1943100 w 3353889"/>
                <a:gd name="connsiteY63" fmla="*/ 167531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34095 h 1796143"/>
                <a:gd name="connsiteX69" fmla="*/ 2419894 w 3353889"/>
                <a:gd name="connsiteY69" fmla="*/ 1734095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18632 h 1796143"/>
                <a:gd name="connsiteX53" fmla="*/ 1191986 w 3353889"/>
                <a:gd name="connsiteY53" fmla="*/ 1507357 h 1796143"/>
                <a:gd name="connsiteX54" fmla="*/ 1227909 w 3353889"/>
                <a:gd name="connsiteY54" fmla="*/ 1541418 h 1796143"/>
                <a:gd name="connsiteX55" fmla="*/ 1227909 w 3353889"/>
                <a:gd name="connsiteY55" fmla="*/ 1590403 h 1796143"/>
                <a:gd name="connsiteX56" fmla="*/ 1472837 w 3353889"/>
                <a:gd name="connsiteY56" fmla="*/ 1590403 h 1796143"/>
                <a:gd name="connsiteX57" fmla="*/ 1472837 w 3353889"/>
                <a:gd name="connsiteY57" fmla="*/ 1623060 h 1796143"/>
                <a:gd name="connsiteX58" fmla="*/ 1561012 w 3353889"/>
                <a:gd name="connsiteY58" fmla="*/ 1623060 h 1796143"/>
                <a:gd name="connsiteX59" fmla="*/ 1561012 w 3353889"/>
                <a:gd name="connsiteY59" fmla="*/ 1642655 h 1796143"/>
                <a:gd name="connsiteX60" fmla="*/ 1727563 w 3353889"/>
                <a:gd name="connsiteY60" fmla="*/ 1642655 h 1796143"/>
                <a:gd name="connsiteX61" fmla="*/ 1727563 w 3353889"/>
                <a:gd name="connsiteY61" fmla="*/ 1675312 h 1796143"/>
                <a:gd name="connsiteX62" fmla="*/ 1943100 w 3353889"/>
                <a:gd name="connsiteY62" fmla="*/ 1675312 h 1796143"/>
                <a:gd name="connsiteX63" fmla="*/ 1943100 w 3353889"/>
                <a:gd name="connsiteY63" fmla="*/ 167531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34095 h 1796143"/>
                <a:gd name="connsiteX69" fmla="*/ 2419894 w 3353889"/>
                <a:gd name="connsiteY69" fmla="*/ 1734095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7357 h 1796143"/>
                <a:gd name="connsiteX54" fmla="*/ 1227909 w 3353889"/>
                <a:gd name="connsiteY54" fmla="*/ 1541418 h 1796143"/>
                <a:gd name="connsiteX55" fmla="*/ 1227909 w 3353889"/>
                <a:gd name="connsiteY55" fmla="*/ 1590403 h 1796143"/>
                <a:gd name="connsiteX56" fmla="*/ 1472837 w 3353889"/>
                <a:gd name="connsiteY56" fmla="*/ 1590403 h 1796143"/>
                <a:gd name="connsiteX57" fmla="*/ 1472837 w 3353889"/>
                <a:gd name="connsiteY57" fmla="*/ 1623060 h 1796143"/>
                <a:gd name="connsiteX58" fmla="*/ 1561012 w 3353889"/>
                <a:gd name="connsiteY58" fmla="*/ 1623060 h 1796143"/>
                <a:gd name="connsiteX59" fmla="*/ 1561012 w 3353889"/>
                <a:gd name="connsiteY59" fmla="*/ 1642655 h 1796143"/>
                <a:gd name="connsiteX60" fmla="*/ 1727563 w 3353889"/>
                <a:gd name="connsiteY60" fmla="*/ 1642655 h 1796143"/>
                <a:gd name="connsiteX61" fmla="*/ 1727563 w 3353889"/>
                <a:gd name="connsiteY61" fmla="*/ 1675312 h 1796143"/>
                <a:gd name="connsiteX62" fmla="*/ 1943100 w 3353889"/>
                <a:gd name="connsiteY62" fmla="*/ 1675312 h 1796143"/>
                <a:gd name="connsiteX63" fmla="*/ 1943100 w 3353889"/>
                <a:gd name="connsiteY63" fmla="*/ 167531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34095 h 1796143"/>
                <a:gd name="connsiteX69" fmla="*/ 2419894 w 3353889"/>
                <a:gd name="connsiteY69" fmla="*/ 1734095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227909 w 3353889"/>
                <a:gd name="connsiteY54" fmla="*/ 1541418 h 1796143"/>
                <a:gd name="connsiteX55" fmla="*/ 1227909 w 3353889"/>
                <a:gd name="connsiteY55" fmla="*/ 1590403 h 1796143"/>
                <a:gd name="connsiteX56" fmla="*/ 1472837 w 3353889"/>
                <a:gd name="connsiteY56" fmla="*/ 1590403 h 1796143"/>
                <a:gd name="connsiteX57" fmla="*/ 1472837 w 3353889"/>
                <a:gd name="connsiteY57" fmla="*/ 1623060 h 1796143"/>
                <a:gd name="connsiteX58" fmla="*/ 1561012 w 3353889"/>
                <a:gd name="connsiteY58" fmla="*/ 1623060 h 1796143"/>
                <a:gd name="connsiteX59" fmla="*/ 1561012 w 3353889"/>
                <a:gd name="connsiteY59" fmla="*/ 1642655 h 1796143"/>
                <a:gd name="connsiteX60" fmla="*/ 1727563 w 3353889"/>
                <a:gd name="connsiteY60" fmla="*/ 1642655 h 1796143"/>
                <a:gd name="connsiteX61" fmla="*/ 1727563 w 3353889"/>
                <a:gd name="connsiteY61" fmla="*/ 1675312 h 1796143"/>
                <a:gd name="connsiteX62" fmla="*/ 1943100 w 3353889"/>
                <a:gd name="connsiteY62" fmla="*/ 1675312 h 1796143"/>
                <a:gd name="connsiteX63" fmla="*/ 1943100 w 3353889"/>
                <a:gd name="connsiteY63" fmla="*/ 167531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34095 h 1796143"/>
                <a:gd name="connsiteX69" fmla="*/ 2419894 w 3353889"/>
                <a:gd name="connsiteY69" fmla="*/ 1734095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85988 w 3353889"/>
                <a:gd name="connsiteY54" fmla="*/ 1544038 h 1796143"/>
                <a:gd name="connsiteX55" fmla="*/ 1227909 w 3353889"/>
                <a:gd name="connsiteY55" fmla="*/ 1590403 h 1796143"/>
                <a:gd name="connsiteX56" fmla="*/ 1472837 w 3353889"/>
                <a:gd name="connsiteY56" fmla="*/ 1590403 h 1796143"/>
                <a:gd name="connsiteX57" fmla="*/ 1472837 w 3353889"/>
                <a:gd name="connsiteY57" fmla="*/ 1623060 h 1796143"/>
                <a:gd name="connsiteX58" fmla="*/ 1561012 w 3353889"/>
                <a:gd name="connsiteY58" fmla="*/ 1623060 h 1796143"/>
                <a:gd name="connsiteX59" fmla="*/ 1561012 w 3353889"/>
                <a:gd name="connsiteY59" fmla="*/ 1642655 h 1796143"/>
                <a:gd name="connsiteX60" fmla="*/ 1727563 w 3353889"/>
                <a:gd name="connsiteY60" fmla="*/ 1642655 h 1796143"/>
                <a:gd name="connsiteX61" fmla="*/ 1727563 w 3353889"/>
                <a:gd name="connsiteY61" fmla="*/ 1675312 h 1796143"/>
                <a:gd name="connsiteX62" fmla="*/ 1943100 w 3353889"/>
                <a:gd name="connsiteY62" fmla="*/ 1675312 h 1796143"/>
                <a:gd name="connsiteX63" fmla="*/ 1943100 w 3353889"/>
                <a:gd name="connsiteY63" fmla="*/ 167531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34095 h 1796143"/>
                <a:gd name="connsiteX69" fmla="*/ 2419894 w 3353889"/>
                <a:gd name="connsiteY69" fmla="*/ 1734095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6468 w 3353889"/>
                <a:gd name="connsiteY54" fmla="*/ 1544038 h 1796143"/>
                <a:gd name="connsiteX55" fmla="*/ 1227909 w 3353889"/>
                <a:gd name="connsiteY55" fmla="*/ 1590403 h 1796143"/>
                <a:gd name="connsiteX56" fmla="*/ 1472837 w 3353889"/>
                <a:gd name="connsiteY56" fmla="*/ 1590403 h 1796143"/>
                <a:gd name="connsiteX57" fmla="*/ 1472837 w 3353889"/>
                <a:gd name="connsiteY57" fmla="*/ 1623060 h 1796143"/>
                <a:gd name="connsiteX58" fmla="*/ 1561012 w 3353889"/>
                <a:gd name="connsiteY58" fmla="*/ 1623060 h 1796143"/>
                <a:gd name="connsiteX59" fmla="*/ 1561012 w 3353889"/>
                <a:gd name="connsiteY59" fmla="*/ 1642655 h 1796143"/>
                <a:gd name="connsiteX60" fmla="*/ 1727563 w 3353889"/>
                <a:gd name="connsiteY60" fmla="*/ 1642655 h 1796143"/>
                <a:gd name="connsiteX61" fmla="*/ 1727563 w 3353889"/>
                <a:gd name="connsiteY61" fmla="*/ 1675312 h 1796143"/>
                <a:gd name="connsiteX62" fmla="*/ 1943100 w 3353889"/>
                <a:gd name="connsiteY62" fmla="*/ 1675312 h 1796143"/>
                <a:gd name="connsiteX63" fmla="*/ 1943100 w 3353889"/>
                <a:gd name="connsiteY63" fmla="*/ 167531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34095 h 1796143"/>
                <a:gd name="connsiteX69" fmla="*/ 2419894 w 3353889"/>
                <a:gd name="connsiteY69" fmla="*/ 1734095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27909 w 3353889"/>
                <a:gd name="connsiteY55" fmla="*/ 1590403 h 1796143"/>
                <a:gd name="connsiteX56" fmla="*/ 1472837 w 3353889"/>
                <a:gd name="connsiteY56" fmla="*/ 1590403 h 1796143"/>
                <a:gd name="connsiteX57" fmla="*/ 1472837 w 3353889"/>
                <a:gd name="connsiteY57" fmla="*/ 1623060 h 1796143"/>
                <a:gd name="connsiteX58" fmla="*/ 1561012 w 3353889"/>
                <a:gd name="connsiteY58" fmla="*/ 1623060 h 1796143"/>
                <a:gd name="connsiteX59" fmla="*/ 1561012 w 3353889"/>
                <a:gd name="connsiteY59" fmla="*/ 1642655 h 1796143"/>
                <a:gd name="connsiteX60" fmla="*/ 1727563 w 3353889"/>
                <a:gd name="connsiteY60" fmla="*/ 1642655 h 1796143"/>
                <a:gd name="connsiteX61" fmla="*/ 1727563 w 3353889"/>
                <a:gd name="connsiteY61" fmla="*/ 1675312 h 1796143"/>
                <a:gd name="connsiteX62" fmla="*/ 1943100 w 3353889"/>
                <a:gd name="connsiteY62" fmla="*/ 1675312 h 1796143"/>
                <a:gd name="connsiteX63" fmla="*/ 1943100 w 3353889"/>
                <a:gd name="connsiteY63" fmla="*/ 167531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34095 h 1796143"/>
                <a:gd name="connsiteX69" fmla="*/ 2419894 w 3353889"/>
                <a:gd name="connsiteY69" fmla="*/ 1734095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27909 w 3353889"/>
                <a:gd name="connsiteY55" fmla="*/ 1590403 h 1796143"/>
                <a:gd name="connsiteX56" fmla="*/ 1206652 w 3353889"/>
                <a:gd name="connsiteY56" fmla="*/ 1565830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75312 h 1796143"/>
                <a:gd name="connsiteX63" fmla="*/ 1943100 w 3353889"/>
                <a:gd name="connsiteY63" fmla="*/ 1675312 h 1796143"/>
                <a:gd name="connsiteX64" fmla="*/ 1943100 w 3353889"/>
                <a:gd name="connsiteY64" fmla="*/ 1675312 h 1796143"/>
                <a:gd name="connsiteX65" fmla="*/ 1943100 w 3353889"/>
                <a:gd name="connsiteY65" fmla="*/ 1691640 h 1796143"/>
                <a:gd name="connsiteX66" fmla="*/ 2139043 w 3353889"/>
                <a:gd name="connsiteY66" fmla="*/ 1691640 h 1796143"/>
                <a:gd name="connsiteX67" fmla="*/ 2139043 w 3353889"/>
                <a:gd name="connsiteY67" fmla="*/ 1711235 h 1796143"/>
                <a:gd name="connsiteX68" fmla="*/ 2259874 w 3353889"/>
                <a:gd name="connsiteY68" fmla="*/ 1711235 h 1796143"/>
                <a:gd name="connsiteX69" fmla="*/ 2259874 w 3353889"/>
                <a:gd name="connsiteY69" fmla="*/ 1734095 h 1796143"/>
                <a:gd name="connsiteX70" fmla="*/ 2419894 w 3353889"/>
                <a:gd name="connsiteY70" fmla="*/ 1734095 h 1796143"/>
                <a:gd name="connsiteX71" fmla="*/ 2419894 w 3353889"/>
                <a:gd name="connsiteY71" fmla="*/ 1796143 h 1796143"/>
                <a:gd name="connsiteX72" fmla="*/ 3353889 w 3353889"/>
                <a:gd name="connsiteY72"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27909 w 3353889"/>
                <a:gd name="connsiteY55" fmla="*/ 1590403 h 1796143"/>
                <a:gd name="connsiteX56" fmla="*/ 1261674 w 3353889"/>
                <a:gd name="connsiteY56" fmla="*/ 1565830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75312 h 1796143"/>
                <a:gd name="connsiteX63" fmla="*/ 1943100 w 3353889"/>
                <a:gd name="connsiteY63" fmla="*/ 1675312 h 1796143"/>
                <a:gd name="connsiteX64" fmla="*/ 1943100 w 3353889"/>
                <a:gd name="connsiteY64" fmla="*/ 1675312 h 1796143"/>
                <a:gd name="connsiteX65" fmla="*/ 1943100 w 3353889"/>
                <a:gd name="connsiteY65" fmla="*/ 1691640 h 1796143"/>
                <a:gd name="connsiteX66" fmla="*/ 2139043 w 3353889"/>
                <a:gd name="connsiteY66" fmla="*/ 1691640 h 1796143"/>
                <a:gd name="connsiteX67" fmla="*/ 2139043 w 3353889"/>
                <a:gd name="connsiteY67" fmla="*/ 1711235 h 1796143"/>
                <a:gd name="connsiteX68" fmla="*/ 2259874 w 3353889"/>
                <a:gd name="connsiteY68" fmla="*/ 1711235 h 1796143"/>
                <a:gd name="connsiteX69" fmla="*/ 2259874 w 3353889"/>
                <a:gd name="connsiteY69" fmla="*/ 1734095 h 1796143"/>
                <a:gd name="connsiteX70" fmla="*/ 2419894 w 3353889"/>
                <a:gd name="connsiteY70" fmla="*/ 1734095 h 1796143"/>
                <a:gd name="connsiteX71" fmla="*/ 2419894 w 3353889"/>
                <a:gd name="connsiteY71" fmla="*/ 1796143 h 1796143"/>
                <a:gd name="connsiteX72" fmla="*/ 3353889 w 3353889"/>
                <a:gd name="connsiteY72"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27909 w 3353889"/>
                <a:gd name="connsiteY55" fmla="*/ 1590403 h 1796143"/>
                <a:gd name="connsiteX56" fmla="*/ 1259054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75312 h 1796143"/>
                <a:gd name="connsiteX63" fmla="*/ 1943100 w 3353889"/>
                <a:gd name="connsiteY63" fmla="*/ 1675312 h 1796143"/>
                <a:gd name="connsiteX64" fmla="*/ 1943100 w 3353889"/>
                <a:gd name="connsiteY64" fmla="*/ 1675312 h 1796143"/>
                <a:gd name="connsiteX65" fmla="*/ 1943100 w 3353889"/>
                <a:gd name="connsiteY65" fmla="*/ 1691640 h 1796143"/>
                <a:gd name="connsiteX66" fmla="*/ 2139043 w 3353889"/>
                <a:gd name="connsiteY66" fmla="*/ 1691640 h 1796143"/>
                <a:gd name="connsiteX67" fmla="*/ 2139043 w 3353889"/>
                <a:gd name="connsiteY67" fmla="*/ 1711235 h 1796143"/>
                <a:gd name="connsiteX68" fmla="*/ 2259874 w 3353889"/>
                <a:gd name="connsiteY68" fmla="*/ 1711235 h 1796143"/>
                <a:gd name="connsiteX69" fmla="*/ 2259874 w 3353889"/>
                <a:gd name="connsiteY69" fmla="*/ 1734095 h 1796143"/>
                <a:gd name="connsiteX70" fmla="*/ 2419894 w 3353889"/>
                <a:gd name="connsiteY70" fmla="*/ 1734095 h 1796143"/>
                <a:gd name="connsiteX71" fmla="*/ 2419894 w 3353889"/>
                <a:gd name="connsiteY71" fmla="*/ 1796143 h 1796143"/>
                <a:gd name="connsiteX72" fmla="*/ 3353889 w 3353889"/>
                <a:gd name="connsiteY72"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59054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75312 h 1796143"/>
                <a:gd name="connsiteX63" fmla="*/ 1943100 w 3353889"/>
                <a:gd name="connsiteY63" fmla="*/ 1675312 h 1796143"/>
                <a:gd name="connsiteX64" fmla="*/ 1943100 w 3353889"/>
                <a:gd name="connsiteY64" fmla="*/ 1675312 h 1796143"/>
                <a:gd name="connsiteX65" fmla="*/ 1943100 w 3353889"/>
                <a:gd name="connsiteY65" fmla="*/ 1691640 h 1796143"/>
                <a:gd name="connsiteX66" fmla="*/ 2139043 w 3353889"/>
                <a:gd name="connsiteY66" fmla="*/ 1691640 h 1796143"/>
                <a:gd name="connsiteX67" fmla="*/ 2139043 w 3353889"/>
                <a:gd name="connsiteY67" fmla="*/ 1711235 h 1796143"/>
                <a:gd name="connsiteX68" fmla="*/ 2259874 w 3353889"/>
                <a:gd name="connsiteY68" fmla="*/ 1711235 h 1796143"/>
                <a:gd name="connsiteX69" fmla="*/ 2259874 w 3353889"/>
                <a:gd name="connsiteY69" fmla="*/ 1734095 h 1796143"/>
                <a:gd name="connsiteX70" fmla="*/ 2419894 w 3353889"/>
                <a:gd name="connsiteY70" fmla="*/ 1734095 h 1796143"/>
                <a:gd name="connsiteX71" fmla="*/ 2419894 w 3353889"/>
                <a:gd name="connsiteY71" fmla="*/ 1796143 h 1796143"/>
                <a:gd name="connsiteX72" fmla="*/ 3353889 w 3353889"/>
                <a:gd name="connsiteY72"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75312 h 1796143"/>
                <a:gd name="connsiteX63" fmla="*/ 1943100 w 3353889"/>
                <a:gd name="connsiteY63" fmla="*/ 1675312 h 1796143"/>
                <a:gd name="connsiteX64" fmla="*/ 1943100 w 3353889"/>
                <a:gd name="connsiteY64" fmla="*/ 1675312 h 1796143"/>
                <a:gd name="connsiteX65" fmla="*/ 1943100 w 3353889"/>
                <a:gd name="connsiteY65" fmla="*/ 1691640 h 1796143"/>
                <a:gd name="connsiteX66" fmla="*/ 2139043 w 3353889"/>
                <a:gd name="connsiteY66" fmla="*/ 1691640 h 1796143"/>
                <a:gd name="connsiteX67" fmla="*/ 2139043 w 3353889"/>
                <a:gd name="connsiteY67" fmla="*/ 1711235 h 1796143"/>
                <a:gd name="connsiteX68" fmla="*/ 2259874 w 3353889"/>
                <a:gd name="connsiteY68" fmla="*/ 1711235 h 1796143"/>
                <a:gd name="connsiteX69" fmla="*/ 2259874 w 3353889"/>
                <a:gd name="connsiteY69" fmla="*/ 1734095 h 1796143"/>
                <a:gd name="connsiteX70" fmla="*/ 2419894 w 3353889"/>
                <a:gd name="connsiteY70" fmla="*/ 1734095 h 1796143"/>
                <a:gd name="connsiteX71" fmla="*/ 2419894 w 3353889"/>
                <a:gd name="connsiteY71" fmla="*/ 1796143 h 1796143"/>
                <a:gd name="connsiteX72" fmla="*/ 3353889 w 3353889"/>
                <a:gd name="connsiteY72"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5312 h 1796143"/>
                <a:gd name="connsiteX64" fmla="*/ 1943100 w 3353889"/>
                <a:gd name="connsiteY64" fmla="*/ 1675312 h 1796143"/>
                <a:gd name="connsiteX65" fmla="*/ 1943100 w 3353889"/>
                <a:gd name="connsiteY65" fmla="*/ 1691640 h 1796143"/>
                <a:gd name="connsiteX66" fmla="*/ 2139043 w 3353889"/>
                <a:gd name="connsiteY66" fmla="*/ 1691640 h 1796143"/>
                <a:gd name="connsiteX67" fmla="*/ 2139043 w 3353889"/>
                <a:gd name="connsiteY67" fmla="*/ 1711235 h 1796143"/>
                <a:gd name="connsiteX68" fmla="*/ 2259874 w 3353889"/>
                <a:gd name="connsiteY68" fmla="*/ 1711235 h 1796143"/>
                <a:gd name="connsiteX69" fmla="*/ 2259874 w 3353889"/>
                <a:gd name="connsiteY69" fmla="*/ 1734095 h 1796143"/>
                <a:gd name="connsiteX70" fmla="*/ 2419894 w 3353889"/>
                <a:gd name="connsiteY70" fmla="*/ 1734095 h 1796143"/>
                <a:gd name="connsiteX71" fmla="*/ 2419894 w 3353889"/>
                <a:gd name="connsiteY71" fmla="*/ 1796143 h 1796143"/>
                <a:gd name="connsiteX72" fmla="*/ 3353889 w 3353889"/>
                <a:gd name="connsiteY72"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5312 h 1796143"/>
                <a:gd name="connsiteX64" fmla="*/ 1943100 w 3353889"/>
                <a:gd name="connsiteY64" fmla="*/ 1667452 h 1796143"/>
                <a:gd name="connsiteX65" fmla="*/ 1943100 w 3353889"/>
                <a:gd name="connsiteY65" fmla="*/ 1691640 h 1796143"/>
                <a:gd name="connsiteX66" fmla="*/ 2139043 w 3353889"/>
                <a:gd name="connsiteY66" fmla="*/ 1691640 h 1796143"/>
                <a:gd name="connsiteX67" fmla="*/ 2139043 w 3353889"/>
                <a:gd name="connsiteY67" fmla="*/ 1711235 h 1796143"/>
                <a:gd name="connsiteX68" fmla="*/ 2259874 w 3353889"/>
                <a:gd name="connsiteY68" fmla="*/ 1711235 h 1796143"/>
                <a:gd name="connsiteX69" fmla="*/ 2259874 w 3353889"/>
                <a:gd name="connsiteY69" fmla="*/ 1734095 h 1796143"/>
                <a:gd name="connsiteX70" fmla="*/ 2419894 w 3353889"/>
                <a:gd name="connsiteY70" fmla="*/ 1734095 h 1796143"/>
                <a:gd name="connsiteX71" fmla="*/ 2419894 w 3353889"/>
                <a:gd name="connsiteY71" fmla="*/ 1796143 h 1796143"/>
                <a:gd name="connsiteX72" fmla="*/ 3353889 w 3353889"/>
                <a:gd name="connsiteY72"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531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34095 h 1796143"/>
                <a:gd name="connsiteX69" fmla="*/ 2419894 w 3353889"/>
                <a:gd name="connsiteY69" fmla="*/ 1734095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007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34095 h 1796143"/>
                <a:gd name="connsiteX69" fmla="*/ 2419894 w 3353889"/>
                <a:gd name="connsiteY69" fmla="*/ 1734095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007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18374 h 1796143"/>
                <a:gd name="connsiteX69" fmla="*/ 2419894 w 3353889"/>
                <a:gd name="connsiteY69" fmla="*/ 1734095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1946 w 3353889"/>
                <a:gd name="connsiteY41" fmla="*/ 128016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007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18374 h 1796143"/>
                <a:gd name="connsiteX69" fmla="*/ 2419894 w 3353889"/>
                <a:gd name="connsiteY69" fmla="*/ 1723614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53606 w 3353889"/>
                <a:gd name="connsiteY41" fmla="*/ 128802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007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18374 h 1796143"/>
                <a:gd name="connsiteX69" fmla="*/ 2419894 w 3353889"/>
                <a:gd name="connsiteY69" fmla="*/ 1723614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7186 w 3353889"/>
                <a:gd name="connsiteY41" fmla="*/ 1295880 h 1796143"/>
                <a:gd name="connsiteX42" fmla="*/ 930729 w 3353889"/>
                <a:gd name="connsiteY42" fmla="*/ 1280160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007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18374 h 1796143"/>
                <a:gd name="connsiteX69" fmla="*/ 2419894 w 3353889"/>
                <a:gd name="connsiteY69" fmla="*/ 1723614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7186 w 3353889"/>
                <a:gd name="connsiteY41" fmla="*/ 1295880 h 1796143"/>
                <a:gd name="connsiteX42" fmla="*/ 912388 w 3353889"/>
                <a:gd name="connsiteY42" fmla="*/ 1303741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007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18374 h 1796143"/>
                <a:gd name="connsiteX69" fmla="*/ 2419894 w 3353889"/>
                <a:gd name="connsiteY69" fmla="*/ 1723614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73629 h 1796143"/>
                <a:gd name="connsiteX41" fmla="*/ 877186 w 3353889"/>
                <a:gd name="connsiteY41" fmla="*/ 1295880 h 1796143"/>
                <a:gd name="connsiteX42" fmla="*/ 933348 w 3353889"/>
                <a:gd name="connsiteY42" fmla="*/ 1303741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007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18374 h 1796143"/>
                <a:gd name="connsiteX69" fmla="*/ 2419894 w 3353889"/>
                <a:gd name="connsiteY69" fmla="*/ 1723614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86729 h 1796143"/>
                <a:gd name="connsiteX41" fmla="*/ 877186 w 3353889"/>
                <a:gd name="connsiteY41" fmla="*/ 1295880 h 1796143"/>
                <a:gd name="connsiteX42" fmla="*/ 933348 w 3353889"/>
                <a:gd name="connsiteY42" fmla="*/ 1303741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007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18374 h 1796143"/>
                <a:gd name="connsiteX69" fmla="*/ 2419894 w 3353889"/>
                <a:gd name="connsiteY69" fmla="*/ 1723614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86729 h 1796143"/>
                <a:gd name="connsiteX41" fmla="*/ 877186 w 3353889"/>
                <a:gd name="connsiteY41" fmla="*/ 1282780 h 1796143"/>
                <a:gd name="connsiteX42" fmla="*/ 933348 w 3353889"/>
                <a:gd name="connsiteY42" fmla="*/ 1303741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007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18374 h 1796143"/>
                <a:gd name="connsiteX69" fmla="*/ 2419894 w 3353889"/>
                <a:gd name="connsiteY69" fmla="*/ 1723614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86729 h 1796143"/>
                <a:gd name="connsiteX41" fmla="*/ 877186 w 3353889"/>
                <a:gd name="connsiteY41" fmla="*/ 1288020 h 1796143"/>
                <a:gd name="connsiteX42" fmla="*/ 933348 w 3353889"/>
                <a:gd name="connsiteY42" fmla="*/ 1303741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007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18374 h 1796143"/>
                <a:gd name="connsiteX69" fmla="*/ 2419894 w 3353889"/>
                <a:gd name="connsiteY69" fmla="*/ 1723614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86729 h 1796143"/>
                <a:gd name="connsiteX41" fmla="*/ 877186 w 3353889"/>
                <a:gd name="connsiteY41" fmla="*/ 1288020 h 1796143"/>
                <a:gd name="connsiteX42" fmla="*/ 870467 w 3353889"/>
                <a:gd name="connsiteY42" fmla="*/ 1303741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007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18374 h 1796143"/>
                <a:gd name="connsiteX69" fmla="*/ 2419894 w 3353889"/>
                <a:gd name="connsiteY69" fmla="*/ 1723614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86729 h 1796143"/>
                <a:gd name="connsiteX41" fmla="*/ 877186 w 3353889"/>
                <a:gd name="connsiteY41" fmla="*/ 1288020 h 1796143"/>
                <a:gd name="connsiteX42" fmla="*/ 880947 w 3353889"/>
                <a:gd name="connsiteY42" fmla="*/ 1303741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007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18374 h 1796143"/>
                <a:gd name="connsiteX69" fmla="*/ 2419894 w 3353889"/>
                <a:gd name="connsiteY69" fmla="*/ 1723614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86729 h 1796143"/>
                <a:gd name="connsiteX41" fmla="*/ 877186 w 3353889"/>
                <a:gd name="connsiteY41" fmla="*/ 1288020 h 1796143"/>
                <a:gd name="connsiteX42" fmla="*/ 870467 w 3353889"/>
                <a:gd name="connsiteY42" fmla="*/ 1303741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007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18374 h 1796143"/>
                <a:gd name="connsiteX69" fmla="*/ 2419894 w 3353889"/>
                <a:gd name="connsiteY69" fmla="*/ 1723614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86729 h 1796143"/>
                <a:gd name="connsiteX41" fmla="*/ 877186 w 3353889"/>
                <a:gd name="connsiteY41" fmla="*/ 1288020 h 1796143"/>
                <a:gd name="connsiteX42" fmla="*/ 873087 w 3353889"/>
                <a:gd name="connsiteY42" fmla="*/ 1303741 h 1796143"/>
                <a:gd name="connsiteX43" fmla="*/ 930729 w 3353889"/>
                <a:gd name="connsiteY43" fmla="*/ 1319349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007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18374 h 1796143"/>
                <a:gd name="connsiteX69" fmla="*/ 2419894 w 3353889"/>
                <a:gd name="connsiteY69" fmla="*/ 1723614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86729 h 1796143"/>
                <a:gd name="connsiteX41" fmla="*/ 877186 w 3353889"/>
                <a:gd name="connsiteY41" fmla="*/ 1288020 h 1796143"/>
                <a:gd name="connsiteX42" fmla="*/ 873087 w 3353889"/>
                <a:gd name="connsiteY42" fmla="*/ 1303741 h 1796143"/>
                <a:gd name="connsiteX43" fmla="*/ 917629 w 3353889"/>
                <a:gd name="connsiteY43" fmla="*/ 1301008 h 1796143"/>
                <a:gd name="connsiteX44" fmla="*/ 9633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007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18374 h 1796143"/>
                <a:gd name="connsiteX69" fmla="*/ 2419894 w 3353889"/>
                <a:gd name="connsiteY69" fmla="*/ 1723614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86729 h 1796143"/>
                <a:gd name="connsiteX41" fmla="*/ 877186 w 3353889"/>
                <a:gd name="connsiteY41" fmla="*/ 1288020 h 1796143"/>
                <a:gd name="connsiteX42" fmla="*/ 873087 w 3353889"/>
                <a:gd name="connsiteY42" fmla="*/ 1303741 h 1796143"/>
                <a:gd name="connsiteX43" fmla="*/ 917629 w 3353889"/>
                <a:gd name="connsiteY43" fmla="*/ 1301008 h 1796143"/>
                <a:gd name="connsiteX44" fmla="*/ 950286 w 3353889"/>
                <a:gd name="connsiteY44" fmla="*/ 1319349 h 1796143"/>
                <a:gd name="connsiteX45" fmla="*/ 96338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007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18374 h 1796143"/>
                <a:gd name="connsiteX69" fmla="*/ 2419894 w 3353889"/>
                <a:gd name="connsiteY69" fmla="*/ 1723614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86729 h 1796143"/>
                <a:gd name="connsiteX41" fmla="*/ 877186 w 3353889"/>
                <a:gd name="connsiteY41" fmla="*/ 1288020 h 1796143"/>
                <a:gd name="connsiteX42" fmla="*/ 873087 w 3353889"/>
                <a:gd name="connsiteY42" fmla="*/ 1303741 h 1796143"/>
                <a:gd name="connsiteX43" fmla="*/ 917629 w 3353889"/>
                <a:gd name="connsiteY43" fmla="*/ 1301008 h 1796143"/>
                <a:gd name="connsiteX44" fmla="*/ 950286 w 3353889"/>
                <a:gd name="connsiteY44" fmla="*/ 1319349 h 1796143"/>
                <a:gd name="connsiteX45" fmla="*/ 95290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007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18374 h 1796143"/>
                <a:gd name="connsiteX69" fmla="*/ 2419894 w 3353889"/>
                <a:gd name="connsiteY69" fmla="*/ 1723614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86729 h 1796143"/>
                <a:gd name="connsiteX41" fmla="*/ 877186 w 3353889"/>
                <a:gd name="connsiteY41" fmla="*/ 1288020 h 1796143"/>
                <a:gd name="connsiteX42" fmla="*/ 873087 w 3353889"/>
                <a:gd name="connsiteY42" fmla="*/ 1303741 h 1796143"/>
                <a:gd name="connsiteX43" fmla="*/ 917629 w 3353889"/>
                <a:gd name="connsiteY43" fmla="*/ 1301008 h 1796143"/>
                <a:gd name="connsiteX44" fmla="*/ 952906 w 3353889"/>
                <a:gd name="connsiteY44" fmla="*/ 1335069 h 1796143"/>
                <a:gd name="connsiteX45" fmla="*/ 95290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007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18374 h 1796143"/>
                <a:gd name="connsiteX69" fmla="*/ 2419894 w 3353889"/>
                <a:gd name="connsiteY69" fmla="*/ 1723614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86729 h 1796143"/>
                <a:gd name="connsiteX41" fmla="*/ 877186 w 3353889"/>
                <a:gd name="connsiteY41" fmla="*/ 1288020 h 1796143"/>
                <a:gd name="connsiteX42" fmla="*/ 873087 w 3353889"/>
                <a:gd name="connsiteY42" fmla="*/ 1303741 h 1796143"/>
                <a:gd name="connsiteX43" fmla="*/ 917629 w 3353889"/>
                <a:gd name="connsiteY43" fmla="*/ 1327208 h 1796143"/>
                <a:gd name="connsiteX44" fmla="*/ 952906 w 3353889"/>
                <a:gd name="connsiteY44" fmla="*/ 1335069 h 1796143"/>
                <a:gd name="connsiteX45" fmla="*/ 95290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007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18374 h 1796143"/>
                <a:gd name="connsiteX69" fmla="*/ 2419894 w 3353889"/>
                <a:gd name="connsiteY69" fmla="*/ 1723614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86729 h 1796143"/>
                <a:gd name="connsiteX41" fmla="*/ 877186 w 3353889"/>
                <a:gd name="connsiteY41" fmla="*/ 1288020 h 1796143"/>
                <a:gd name="connsiteX42" fmla="*/ 873087 w 3353889"/>
                <a:gd name="connsiteY42" fmla="*/ 1303741 h 1796143"/>
                <a:gd name="connsiteX43" fmla="*/ 922869 w 3353889"/>
                <a:gd name="connsiteY43" fmla="*/ 1332448 h 1796143"/>
                <a:gd name="connsiteX44" fmla="*/ 952906 w 3353889"/>
                <a:gd name="connsiteY44" fmla="*/ 1335069 h 1796143"/>
                <a:gd name="connsiteX45" fmla="*/ 95290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007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18374 h 1796143"/>
                <a:gd name="connsiteX69" fmla="*/ 2419894 w 3353889"/>
                <a:gd name="connsiteY69" fmla="*/ 1723614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86729 h 1796143"/>
                <a:gd name="connsiteX41" fmla="*/ 877186 w 3353889"/>
                <a:gd name="connsiteY41" fmla="*/ 1288020 h 1796143"/>
                <a:gd name="connsiteX42" fmla="*/ 925488 w 3353889"/>
                <a:gd name="connsiteY42" fmla="*/ 1303741 h 1796143"/>
                <a:gd name="connsiteX43" fmla="*/ 922869 w 3353889"/>
                <a:gd name="connsiteY43" fmla="*/ 1332448 h 1796143"/>
                <a:gd name="connsiteX44" fmla="*/ 952906 w 3353889"/>
                <a:gd name="connsiteY44" fmla="*/ 1335069 h 1796143"/>
                <a:gd name="connsiteX45" fmla="*/ 95290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007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18374 h 1796143"/>
                <a:gd name="connsiteX69" fmla="*/ 2419894 w 3353889"/>
                <a:gd name="connsiteY69" fmla="*/ 1723614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86729 h 1796143"/>
                <a:gd name="connsiteX41" fmla="*/ 877186 w 3353889"/>
                <a:gd name="connsiteY41" fmla="*/ 1298500 h 1796143"/>
                <a:gd name="connsiteX42" fmla="*/ 925488 w 3353889"/>
                <a:gd name="connsiteY42" fmla="*/ 1303741 h 1796143"/>
                <a:gd name="connsiteX43" fmla="*/ 922869 w 3353889"/>
                <a:gd name="connsiteY43" fmla="*/ 1332448 h 1796143"/>
                <a:gd name="connsiteX44" fmla="*/ 952906 w 3353889"/>
                <a:gd name="connsiteY44" fmla="*/ 1335069 h 1796143"/>
                <a:gd name="connsiteX45" fmla="*/ 95290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007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18374 h 1796143"/>
                <a:gd name="connsiteX69" fmla="*/ 2419894 w 3353889"/>
                <a:gd name="connsiteY69" fmla="*/ 1723614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2757 w 3353889"/>
                <a:gd name="connsiteY40" fmla="*/ 1291969 h 1796143"/>
                <a:gd name="connsiteX41" fmla="*/ 877186 w 3353889"/>
                <a:gd name="connsiteY41" fmla="*/ 1298500 h 1796143"/>
                <a:gd name="connsiteX42" fmla="*/ 925488 w 3353889"/>
                <a:gd name="connsiteY42" fmla="*/ 1303741 h 1796143"/>
                <a:gd name="connsiteX43" fmla="*/ 922869 w 3353889"/>
                <a:gd name="connsiteY43" fmla="*/ 1332448 h 1796143"/>
                <a:gd name="connsiteX44" fmla="*/ 952906 w 3353889"/>
                <a:gd name="connsiteY44" fmla="*/ 1335069 h 1796143"/>
                <a:gd name="connsiteX45" fmla="*/ 95290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007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18374 h 1796143"/>
                <a:gd name="connsiteX69" fmla="*/ 2419894 w 3353889"/>
                <a:gd name="connsiteY69" fmla="*/ 1723614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0137 w 3353889"/>
                <a:gd name="connsiteY40" fmla="*/ 1299829 h 1796143"/>
                <a:gd name="connsiteX41" fmla="*/ 877186 w 3353889"/>
                <a:gd name="connsiteY41" fmla="*/ 1298500 h 1796143"/>
                <a:gd name="connsiteX42" fmla="*/ 925488 w 3353889"/>
                <a:gd name="connsiteY42" fmla="*/ 1303741 h 1796143"/>
                <a:gd name="connsiteX43" fmla="*/ 922869 w 3353889"/>
                <a:gd name="connsiteY43" fmla="*/ 1332448 h 1796143"/>
                <a:gd name="connsiteX44" fmla="*/ 952906 w 3353889"/>
                <a:gd name="connsiteY44" fmla="*/ 1335069 h 1796143"/>
                <a:gd name="connsiteX45" fmla="*/ 95290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007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18374 h 1796143"/>
                <a:gd name="connsiteX69" fmla="*/ 2419894 w 3353889"/>
                <a:gd name="connsiteY69" fmla="*/ 1723614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0137 w 3353889"/>
                <a:gd name="connsiteY40" fmla="*/ 1299829 h 1796143"/>
                <a:gd name="connsiteX41" fmla="*/ 877186 w 3353889"/>
                <a:gd name="connsiteY41" fmla="*/ 1298500 h 1796143"/>
                <a:gd name="connsiteX42" fmla="*/ 925488 w 3353889"/>
                <a:gd name="connsiteY42" fmla="*/ 1303741 h 1796143"/>
                <a:gd name="connsiteX43" fmla="*/ 922869 w 3353889"/>
                <a:gd name="connsiteY43" fmla="*/ 1332448 h 1796143"/>
                <a:gd name="connsiteX44" fmla="*/ 952906 w 3353889"/>
                <a:gd name="connsiteY44" fmla="*/ 1335069 h 1796143"/>
                <a:gd name="connsiteX45" fmla="*/ 95290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007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18374 h 1796143"/>
                <a:gd name="connsiteX69" fmla="*/ 2419894 w 3353889"/>
                <a:gd name="connsiteY69" fmla="*/ 1723614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0137 w 3353889"/>
                <a:gd name="connsiteY40" fmla="*/ 1299829 h 1796143"/>
                <a:gd name="connsiteX41" fmla="*/ 877186 w 3353889"/>
                <a:gd name="connsiteY41" fmla="*/ 1298500 h 1796143"/>
                <a:gd name="connsiteX42" fmla="*/ 925488 w 3353889"/>
                <a:gd name="connsiteY42" fmla="*/ 1303741 h 1796143"/>
                <a:gd name="connsiteX43" fmla="*/ 922869 w 3353889"/>
                <a:gd name="connsiteY43" fmla="*/ 1332448 h 1796143"/>
                <a:gd name="connsiteX44" fmla="*/ 952906 w 3353889"/>
                <a:gd name="connsiteY44" fmla="*/ 1335069 h 1796143"/>
                <a:gd name="connsiteX45" fmla="*/ 95290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007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18374 h 1796143"/>
                <a:gd name="connsiteX69" fmla="*/ 2419894 w 3353889"/>
                <a:gd name="connsiteY69" fmla="*/ 1723614 h 1796143"/>
                <a:gd name="connsiteX70" fmla="*/ 2419894 w 3353889"/>
                <a:gd name="connsiteY70" fmla="*/ 1796143 h 1796143"/>
                <a:gd name="connsiteX71" fmla="*/ 3353889 w 3353889"/>
                <a:gd name="connsiteY71" fmla="*/ 1796143 h 1796143"/>
                <a:gd name="connsiteX0" fmla="*/ 0 w 3353889"/>
                <a:gd name="connsiteY0" fmla="*/ 0 h 1796143"/>
                <a:gd name="connsiteX1" fmla="*/ 71846 w 3353889"/>
                <a:gd name="connsiteY1" fmla="*/ 0 h 1796143"/>
                <a:gd name="connsiteX2" fmla="*/ 71846 w 3353889"/>
                <a:gd name="connsiteY2" fmla="*/ 29392 h 1796143"/>
                <a:gd name="connsiteX3" fmla="*/ 114300 w 3353889"/>
                <a:gd name="connsiteY3" fmla="*/ 29392 h 1796143"/>
                <a:gd name="connsiteX4" fmla="*/ 114300 w 3353889"/>
                <a:gd name="connsiteY4" fmla="*/ 62049 h 1796143"/>
                <a:gd name="connsiteX5" fmla="*/ 160020 w 3353889"/>
                <a:gd name="connsiteY5" fmla="*/ 62049 h 1796143"/>
                <a:gd name="connsiteX6" fmla="*/ 160020 w 3353889"/>
                <a:gd name="connsiteY6" fmla="*/ 91440 h 1796143"/>
                <a:gd name="connsiteX7" fmla="*/ 199209 w 3353889"/>
                <a:gd name="connsiteY7" fmla="*/ 91440 h 1796143"/>
                <a:gd name="connsiteX8" fmla="*/ 199209 w 3353889"/>
                <a:gd name="connsiteY8" fmla="*/ 179615 h 1796143"/>
                <a:gd name="connsiteX9" fmla="*/ 235132 w 3353889"/>
                <a:gd name="connsiteY9" fmla="*/ 179615 h 1796143"/>
                <a:gd name="connsiteX10" fmla="*/ 235132 w 3353889"/>
                <a:gd name="connsiteY10" fmla="*/ 382089 h 1796143"/>
                <a:gd name="connsiteX11" fmla="*/ 248194 w 3353889"/>
                <a:gd name="connsiteY11" fmla="*/ 382089 h 1796143"/>
                <a:gd name="connsiteX12" fmla="*/ 248194 w 3353889"/>
                <a:gd name="connsiteY12" fmla="*/ 581298 h 1796143"/>
                <a:gd name="connsiteX13" fmla="*/ 274320 w 3353889"/>
                <a:gd name="connsiteY13" fmla="*/ 581298 h 1796143"/>
                <a:gd name="connsiteX14" fmla="*/ 274320 w 3353889"/>
                <a:gd name="connsiteY14" fmla="*/ 669472 h 1796143"/>
                <a:gd name="connsiteX15" fmla="*/ 342900 w 3353889"/>
                <a:gd name="connsiteY15" fmla="*/ 669472 h 1796143"/>
                <a:gd name="connsiteX16" fmla="*/ 342900 w 3353889"/>
                <a:gd name="connsiteY16" fmla="*/ 698863 h 1796143"/>
                <a:gd name="connsiteX17" fmla="*/ 404949 w 3353889"/>
                <a:gd name="connsiteY17" fmla="*/ 698863 h 1796143"/>
                <a:gd name="connsiteX18" fmla="*/ 404949 w 3353889"/>
                <a:gd name="connsiteY18" fmla="*/ 724989 h 1796143"/>
                <a:gd name="connsiteX19" fmla="*/ 450669 w 3353889"/>
                <a:gd name="connsiteY19" fmla="*/ 724989 h 1796143"/>
                <a:gd name="connsiteX20" fmla="*/ 450669 w 3353889"/>
                <a:gd name="connsiteY20" fmla="*/ 780506 h 1796143"/>
                <a:gd name="connsiteX21" fmla="*/ 450669 w 3353889"/>
                <a:gd name="connsiteY21" fmla="*/ 780506 h 1796143"/>
                <a:gd name="connsiteX22" fmla="*/ 480060 w 3353889"/>
                <a:gd name="connsiteY22" fmla="*/ 780506 h 1796143"/>
                <a:gd name="connsiteX23" fmla="*/ 480060 w 3353889"/>
                <a:gd name="connsiteY23" fmla="*/ 943792 h 1796143"/>
                <a:gd name="connsiteX24" fmla="*/ 512717 w 3353889"/>
                <a:gd name="connsiteY24" fmla="*/ 943792 h 1796143"/>
                <a:gd name="connsiteX25" fmla="*/ 512717 w 3353889"/>
                <a:gd name="connsiteY25" fmla="*/ 1009106 h 1796143"/>
                <a:gd name="connsiteX26" fmla="*/ 597626 w 3353889"/>
                <a:gd name="connsiteY26" fmla="*/ 1009106 h 1796143"/>
                <a:gd name="connsiteX27" fmla="*/ 597626 w 3353889"/>
                <a:gd name="connsiteY27" fmla="*/ 1022169 h 1796143"/>
                <a:gd name="connsiteX28" fmla="*/ 649877 w 3353889"/>
                <a:gd name="connsiteY28" fmla="*/ 1022169 h 1796143"/>
                <a:gd name="connsiteX29" fmla="*/ 649877 w 3353889"/>
                <a:gd name="connsiteY29" fmla="*/ 1061358 h 1796143"/>
                <a:gd name="connsiteX30" fmla="*/ 695597 w 3353889"/>
                <a:gd name="connsiteY30" fmla="*/ 1061358 h 1796143"/>
                <a:gd name="connsiteX31" fmla="*/ 695597 w 3353889"/>
                <a:gd name="connsiteY31" fmla="*/ 1123406 h 1796143"/>
                <a:gd name="connsiteX32" fmla="*/ 734786 w 3353889"/>
                <a:gd name="connsiteY32" fmla="*/ 1129938 h 1796143"/>
                <a:gd name="connsiteX33" fmla="*/ 734786 w 3353889"/>
                <a:gd name="connsiteY33" fmla="*/ 1162595 h 1796143"/>
                <a:gd name="connsiteX34" fmla="*/ 757646 w 3353889"/>
                <a:gd name="connsiteY34" fmla="*/ 1162595 h 1796143"/>
                <a:gd name="connsiteX35" fmla="*/ 757646 w 3353889"/>
                <a:gd name="connsiteY35" fmla="*/ 1191986 h 1796143"/>
                <a:gd name="connsiteX36" fmla="*/ 757646 w 3353889"/>
                <a:gd name="connsiteY36" fmla="*/ 1195252 h 1796143"/>
                <a:gd name="connsiteX37" fmla="*/ 809897 w 3353889"/>
                <a:gd name="connsiteY37" fmla="*/ 1195252 h 1796143"/>
                <a:gd name="connsiteX38" fmla="*/ 809897 w 3353889"/>
                <a:gd name="connsiteY38" fmla="*/ 1221378 h 1796143"/>
                <a:gd name="connsiteX39" fmla="*/ 832757 w 3353889"/>
                <a:gd name="connsiteY39" fmla="*/ 1221378 h 1796143"/>
                <a:gd name="connsiteX40" fmla="*/ 830137 w 3353889"/>
                <a:gd name="connsiteY40" fmla="*/ 1299829 h 1796143"/>
                <a:gd name="connsiteX41" fmla="*/ 877186 w 3353889"/>
                <a:gd name="connsiteY41" fmla="*/ 1298500 h 1796143"/>
                <a:gd name="connsiteX42" fmla="*/ 925488 w 3353889"/>
                <a:gd name="connsiteY42" fmla="*/ 1298501 h 1796143"/>
                <a:gd name="connsiteX43" fmla="*/ 922869 w 3353889"/>
                <a:gd name="connsiteY43" fmla="*/ 1332448 h 1796143"/>
                <a:gd name="connsiteX44" fmla="*/ 952906 w 3353889"/>
                <a:gd name="connsiteY44" fmla="*/ 1335069 h 1796143"/>
                <a:gd name="connsiteX45" fmla="*/ 952906 w 3353889"/>
                <a:gd name="connsiteY45" fmla="*/ 1368335 h 1796143"/>
                <a:gd name="connsiteX46" fmla="*/ 963386 w 3353889"/>
                <a:gd name="connsiteY46" fmla="*/ 1405016 h 1796143"/>
                <a:gd name="connsiteX47" fmla="*/ 989588 w 3353889"/>
                <a:gd name="connsiteY47" fmla="*/ 1408778 h 1796143"/>
                <a:gd name="connsiteX48" fmla="*/ 990008 w 3353889"/>
                <a:gd name="connsiteY48" fmla="*/ 1455939 h 1796143"/>
                <a:gd name="connsiteX49" fmla="*/ 1021448 w 3353889"/>
                <a:gd name="connsiteY49" fmla="*/ 1457156 h 1796143"/>
                <a:gd name="connsiteX50" fmla="*/ 1022591 w 3353889"/>
                <a:gd name="connsiteY50" fmla="*/ 1488595 h 1796143"/>
                <a:gd name="connsiteX51" fmla="*/ 1127393 w 3353889"/>
                <a:gd name="connsiteY51" fmla="*/ 1492432 h 1796143"/>
                <a:gd name="connsiteX52" fmla="*/ 1126485 w 3353889"/>
                <a:gd name="connsiteY52" fmla="*/ 1508152 h 1796143"/>
                <a:gd name="connsiteX53" fmla="*/ 1191986 w 3353889"/>
                <a:gd name="connsiteY53" fmla="*/ 1509977 h 1796143"/>
                <a:gd name="connsiteX54" fmla="*/ 1191228 w 3353889"/>
                <a:gd name="connsiteY54" fmla="*/ 1544038 h 1796143"/>
                <a:gd name="connsiteX55" fmla="*/ 1230529 w 3353889"/>
                <a:gd name="connsiteY55" fmla="*/ 1543242 h 1796143"/>
                <a:gd name="connsiteX56" fmla="*/ 1232853 w 3353889"/>
                <a:gd name="connsiteY56" fmla="*/ 1586791 h 1796143"/>
                <a:gd name="connsiteX57" fmla="*/ 1472837 w 3353889"/>
                <a:gd name="connsiteY57" fmla="*/ 1590403 h 1796143"/>
                <a:gd name="connsiteX58" fmla="*/ 1472837 w 3353889"/>
                <a:gd name="connsiteY58" fmla="*/ 1623060 h 1796143"/>
                <a:gd name="connsiteX59" fmla="*/ 1561012 w 3353889"/>
                <a:gd name="connsiteY59" fmla="*/ 1623060 h 1796143"/>
                <a:gd name="connsiteX60" fmla="*/ 1561012 w 3353889"/>
                <a:gd name="connsiteY60" fmla="*/ 1642655 h 1796143"/>
                <a:gd name="connsiteX61" fmla="*/ 1727563 w 3353889"/>
                <a:gd name="connsiteY61" fmla="*/ 1642655 h 1796143"/>
                <a:gd name="connsiteX62" fmla="*/ 1727563 w 3353889"/>
                <a:gd name="connsiteY62" fmla="*/ 1662211 h 1796143"/>
                <a:gd name="connsiteX63" fmla="*/ 1943100 w 3353889"/>
                <a:gd name="connsiteY63" fmla="*/ 1670072 h 1796143"/>
                <a:gd name="connsiteX64" fmla="*/ 1943100 w 3353889"/>
                <a:gd name="connsiteY64" fmla="*/ 1691640 h 1796143"/>
                <a:gd name="connsiteX65" fmla="*/ 2139043 w 3353889"/>
                <a:gd name="connsiteY65" fmla="*/ 1691640 h 1796143"/>
                <a:gd name="connsiteX66" fmla="*/ 2139043 w 3353889"/>
                <a:gd name="connsiteY66" fmla="*/ 1711235 h 1796143"/>
                <a:gd name="connsiteX67" fmla="*/ 2259874 w 3353889"/>
                <a:gd name="connsiteY67" fmla="*/ 1711235 h 1796143"/>
                <a:gd name="connsiteX68" fmla="*/ 2259874 w 3353889"/>
                <a:gd name="connsiteY68" fmla="*/ 1718374 h 1796143"/>
                <a:gd name="connsiteX69" fmla="*/ 2419894 w 3353889"/>
                <a:gd name="connsiteY69" fmla="*/ 1723614 h 1796143"/>
                <a:gd name="connsiteX70" fmla="*/ 2419894 w 3353889"/>
                <a:gd name="connsiteY70" fmla="*/ 1796143 h 1796143"/>
                <a:gd name="connsiteX71" fmla="*/ 3353889 w 3353889"/>
                <a:gd name="connsiteY71" fmla="*/ 1796143 h 1796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353889" h="1796143">
                  <a:moveTo>
                    <a:pt x="0" y="0"/>
                  </a:moveTo>
                  <a:lnTo>
                    <a:pt x="71846" y="0"/>
                  </a:lnTo>
                  <a:lnTo>
                    <a:pt x="71846" y="29392"/>
                  </a:lnTo>
                  <a:lnTo>
                    <a:pt x="114300" y="29392"/>
                  </a:lnTo>
                  <a:lnTo>
                    <a:pt x="114300" y="62049"/>
                  </a:lnTo>
                  <a:lnTo>
                    <a:pt x="160020" y="62049"/>
                  </a:lnTo>
                  <a:lnTo>
                    <a:pt x="160020" y="91440"/>
                  </a:lnTo>
                  <a:lnTo>
                    <a:pt x="199209" y="91440"/>
                  </a:lnTo>
                  <a:lnTo>
                    <a:pt x="199209" y="179615"/>
                  </a:lnTo>
                  <a:lnTo>
                    <a:pt x="235132" y="179615"/>
                  </a:lnTo>
                  <a:lnTo>
                    <a:pt x="235132" y="382089"/>
                  </a:lnTo>
                  <a:lnTo>
                    <a:pt x="248194" y="382089"/>
                  </a:lnTo>
                  <a:lnTo>
                    <a:pt x="248194" y="581298"/>
                  </a:lnTo>
                  <a:lnTo>
                    <a:pt x="274320" y="581298"/>
                  </a:lnTo>
                  <a:lnTo>
                    <a:pt x="274320" y="669472"/>
                  </a:lnTo>
                  <a:lnTo>
                    <a:pt x="342900" y="669472"/>
                  </a:lnTo>
                  <a:lnTo>
                    <a:pt x="342900" y="698863"/>
                  </a:lnTo>
                  <a:lnTo>
                    <a:pt x="404949" y="698863"/>
                  </a:lnTo>
                  <a:lnTo>
                    <a:pt x="404949" y="724989"/>
                  </a:lnTo>
                  <a:lnTo>
                    <a:pt x="450669" y="724989"/>
                  </a:lnTo>
                  <a:lnTo>
                    <a:pt x="450669" y="780506"/>
                  </a:lnTo>
                  <a:lnTo>
                    <a:pt x="450669" y="780506"/>
                  </a:lnTo>
                  <a:lnTo>
                    <a:pt x="480060" y="780506"/>
                  </a:lnTo>
                  <a:lnTo>
                    <a:pt x="480060" y="943792"/>
                  </a:lnTo>
                  <a:lnTo>
                    <a:pt x="512717" y="943792"/>
                  </a:lnTo>
                  <a:lnTo>
                    <a:pt x="512717" y="1009106"/>
                  </a:lnTo>
                  <a:lnTo>
                    <a:pt x="597626" y="1009106"/>
                  </a:lnTo>
                  <a:lnTo>
                    <a:pt x="597626" y="1022169"/>
                  </a:lnTo>
                  <a:lnTo>
                    <a:pt x="649877" y="1022169"/>
                  </a:lnTo>
                  <a:lnTo>
                    <a:pt x="649877" y="1061358"/>
                  </a:lnTo>
                  <a:lnTo>
                    <a:pt x="695597" y="1061358"/>
                  </a:lnTo>
                  <a:lnTo>
                    <a:pt x="695597" y="1123406"/>
                  </a:lnTo>
                  <a:cubicBezTo>
                    <a:pt x="702128" y="1134836"/>
                    <a:pt x="728255" y="1123407"/>
                    <a:pt x="734786" y="1129938"/>
                  </a:cubicBezTo>
                  <a:lnTo>
                    <a:pt x="734786" y="1162595"/>
                  </a:lnTo>
                  <a:lnTo>
                    <a:pt x="757646" y="1162595"/>
                  </a:lnTo>
                  <a:lnTo>
                    <a:pt x="757646" y="1191986"/>
                  </a:lnTo>
                  <a:lnTo>
                    <a:pt x="757646" y="1195252"/>
                  </a:lnTo>
                  <a:lnTo>
                    <a:pt x="809897" y="1195252"/>
                  </a:lnTo>
                  <a:lnTo>
                    <a:pt x="809897" y="1221378"/>
                  </a:lnTo>
                  <a:lnTo>
                    <a:pt x="832757" y="1221378"/>
                  </a:lnTo>
                  <a:cubicBezTo>
                    <a:pt x="831884" y="1247528"/>
                    <a:pt x="831010" y="1273679"/>
                    <a:pt x="830137" y="1299829"/>
                  </a:cubicBezTo>
                  <a:lnTo>
                    <a:pt x="877186" y="1298500"/>
                  </a:lnTo>
                  <a:lnTo>
                    <a:pt x="925488" y="1298501"/>
                  </a:lnTo>
                  <a:lnTo>
                    <a:pt x="922869" y="1332448"/>
                  </a:lnTo>
                  <a:lnTo>
                    <a:pt x="952906" y="1335069"/>
                  </a:lnTo>
                  <a:lnTo>
                    <a:pt x="952906" y="1368335"/>
                  </a:lnTo>
                  <a:lnTo>
                    <a:pt x="963386" y="1405016"/>
                  </a:lnTo>
                  <a:lnTo>
                    <a:pt x="989588" y="1408778"/>
                  </a:lnTo>
                  <a:lnTo>
                    <a:pt x="990008" y="1455939"/>
                  </a:lnTo>
                  <a:lnTo>
                    <a:pt x="1021448" y="1457156"/>
                  </a:lnTo>
                  <a:lnTo>
                    <a:pt x="1022591" y="1488595"/>
                  </a:lnTo>
                  <a:lnTo>
                    <a:pt x="1127393" y="1492432"/>
                  </a:lnTo>
                  <a:cubicBezTo>
                    <a:pt x="1127090" y="1501165"/>
                    <a:pt x="1126788" y="1499419"/>
                    <a:pt x="1126485" y="1508152"/>
                  </a:cubicBezTo>
                  <a:lnTo>
                    <a:pt x="1191986" y="1509977"/>
                  </a:lnTo>
                  <a:cubicBezTo>
                    <a:pt x="1191733" y="1521331"/>
                    <a:pt x="1191481" y="1532684"/>
                    <a:pt x="1191228" y="1544038"/>
                  </a:cubicBezTo>
                  <a:lnTo>
                    <a:pt x="1230529" y="1543242"/>
                  </a:lnTo>
                  <a:lnTo>
                    <a:pt x="1232853" y="1586791"/>
                  </a:lnTo>
                  <a:lnTo>
                    <a:pt x="1472837" y="1590403"/>
                  </a:lnTo>
                  <a:lnTo>
                    <a:pt x="1472837" y="1623060"/>
                  </a:lnTo>
                  <a:lnTo>
                    <a:pt x="1561012" y="1623060"/>
                  </a:lnTo>
                  <a:lnTo>
                    <a:pt x="1561012" y="1642655"/>
                  </a:lnTo>
                  <a:lnTo>
                    <a:pt x="1727563" y="1642655"/>
                  </a:lnTo>
                  <a:lnTo>
                    <a:pt x="1727563" y="1662211"/>
                  </a:lnTo>
                  <a:lnTo>
                    <a:pt x="1943100" y="1670072"/>
                  </a:lnTo>
                  <a:lnTo>
                    <a:pt x="1943100" y="1691640"/>
                  </a:lnTo>
                  <a:lnTo>
                    <a:pt x="2139043" y="1691640"/>
                  </a:lnTo>
                  <a:lnTo>
                    <a:pt x="2139043" y="1711235"/>
                  </a:lnTo>
                  <a:lnTo>
                    <a:pt x="2259874" y="1711235"/>
                  </a:lnTo>
                  <a:lnTo>
                    <a:pt x="2259874" y="1718374"/>
                  </a:lnTo>
                  <a:lnTo>
                    <a:pt x="2419894" y="1723614"/>
                  </a:lnTo>
                  <a:lnTo>
                    <a:pt x="2419894" y="1796143"/>
                  </a:lnTo>
                  <a:lnTo>
                    <a:pt x="3353889" y="1796143"/>
                  </a:lnTo>
                </a:path>
              </a:pathLst>
            </a:custGeom>
            <a:noFill/>
            <a:ln w="28575">
              <a:solidFill>
                <a:schemeClr val="accent3"/>
              </a:solidFill>
              <a:miter lim="800000"/>
              <a:headEnd/>
              <a:tailEnd/>
            </a:ln>
          </p:spPr>
          <p:txBody>
            <a:bodyPr rtlCol="0" anchor="ctr"/>
            <a:lstStyle/>
            <a:p>
              <a:pPr algn="ctr"/>
              <a:endParaRPr lang="en-US" sz="1200" dirty="0">
                <a:latin typeface="Calibri" panose="020F0502020204030204" pitchFamily="34" charset="0"/>
                <a:cs typeface="Calibri" panose="020F0502020204030204" pitchFamily="34" charset="0"/>
              </a:endParaRPr>
            </a:p>
          </p:txBody>
        </p:sp>
        <p:sp>
          <p:nvSpPr>
            <p:cNvPr id="1230" name="Freeform: Shape 1229">
              <a:extLst>
                <a:ext uri="{FF2B5EF4-FFF2-40B4-BE49-F238E27FC236}">
                  <a16:creationId xmlns:a16="http://schemas.microsoft.com/office/drawing/2014/main" id="{A469D6E7-B3D1-4488-9799-6FB17F63DBCD}"/>
                </a:ext>
              </a:extLst>
            </p:cNvPr>
            <p:cNvSpPr/>
            <p:nvPr/>
          </p:nvSpPr>
          <p:spPr bwMode="auto">
            <a:xfrm>
              <a:off x="6498869" y="1530815"/>
              <a:ext cx="3174106" cy="1215111"/>
            </a:xfrm>
            <a:custGeom>
              <a:avLst/>
              <a:gdLst>
                <a:gd name="connsiteX0" fmla="*/ 0 w 3317966"/>
                <a:gd name="connsiteY0" fmla="*/ 0 h 1645920"/>
                <a:gd name="connsiteX1" fmla="*/ 0 w 3317966"/>
                <a:gd name="connsiteY1" fmla="*/ 32657 h 1645920"/>
                <a:gd name="connsiteX2" fmla="*/ 97971 w 3317966"/>
                <a:gd name="connsiteY2" fmla="*/ 32657 h 1645920"/>
                <a:gd name="connsiteX3" fmla="*/ 97971 w 3317966"/>
                <a:gd name="connsiteY3" fmla="*/ 68580 h 1645920"/>
                <a:gd name="connsiteX4" fmla="*/ 130629 w 3317966"/>
                <a:gd name="connsiteY4" fmla="*/ 68580 h 1645920"/>
                <a:gd name="connsiteX5" fmla="*/ 130629 w 3317966"/>
                <a:gd name="connsiteY5" fmla="*/ 91440 h 1645920"/>
                <a:gd name="connsiteX6" fmla="*/ 186146 w 3317966"/>
                <a:gd name="connsiteY6" fmla="*/ 91440 h 1645920"/>
                <a:gd name="connsiteX7" fmla="*/ 186146 w 3317966"/>
                <a:gd name="connsiteY7" fmla="*/ 143691 h 1645920"/>
                <a:gd name="connsiteX8" fmla="*/ 231866 w 3317966"/>
                <a:gd name="connsiteY8" fmla="*/ 143691 h 1645920"/>
                <a:gd name="connsiteX9" fmla="*/ 231866 w 3317966"/>
                <a:gd name="connsiteY9" fmla="*/ 306977 h 1645920"/>
                <a:gd name="connsiteX10" fmla="*/ 231866 w 3317966"/>
                <a:gd name="connsiteY10" fmla="*/ 306977 h 1645920"/>
                <a:gd name="connsiteX11" fmla="*/ 248194 w 3317966"/>
                <a:gd name="connsiteY11" fmla="*/ 306977 h 1645920"/>
                <a:gd name="connsiteX12" fmla="*/ 248194 w 3317966"/>
                <a:gd name="connsiteY12" fmla="*/ 378823 h 1645920"/>
                <a:gd name="connsiteX13" fmla="*/ 316774 w 3317966"/>
                <a:gd name="connsiteY13" fmla="*/ 378823 h 1645920"/>
                <a:gd name="connsiteX14" fmla="*/ 316774 w 3317966"/>
                <a:gd name="connsiteY14" fmla="*/ 395151 h 1645920"/>
                <a:gd name="connsiteX15" fmla="*/ 382089 w 3317966"/>
                <a:gd name="connsiteY15" fmla="*/ 395151 h 1645920"/>
                <a:gd name="connsiteX16" fmla="*/ 382089 w 3317966"/>
                <a:gd name="connsiteY16" fmla="*/ 411480 h 1645920"/>
                <a:gd name="connsiteX17" fmla="*/ 437606 w 3317966"/>
                <a:gd name="connsiteY17" fmla="*/ 411480 h 1645920"/>
                <a:gd name="connsiteX18" fmla="*/ 437606 w 3317966"/>
                <a:gd name="connsiteY18" fmla="*/ 463731 h 1645920"/>
                <a:gd name="connsiteX19" fmla="*/ 460466 w 3317966"/>
                <a:gd name="connsiteY19" fmla="*/ 463731 h 1645920"/>
                <a:gd name="connsiteX20" fmla="*/ 460466 w 3317966"/>
                <a:gd name="connsiteY20" fmla="*/ 587828 h 1645920"/>
                <a:gd name="connsiteX21" fmla="*/ 483326 w 3317966"/>
                <a:gd name="connsiteY21" fmla="*/ 587828 h 1645920"/>
                <a:gd name="connsiteX22" fmla="*/ 483326 w 3317966"/>
                <a:gd name="connsiteY22" fmla="*/ 662940 h 1645920"/>
                <a:gd name="connsiteX23" fmla="*/ 506186 w 3317966"/>
                <a:gd name="connsiteY23" fmla="*/ 662940 h 1645920"/>
                <a:gd name="connsiteX24" fmla="*/ 506186 w 3317966"/>
                <a:gd name="connsiteY24" fmla="*/ 679268 h 1645920"/>
                <a:gd name="connsiteX25" fmla="*/ 548640 w 3317966"/>
                <a:gd name="connsiteY25" fmla="*/ 679268 h 1645920"/>
                <a:gd name="connsiteX26" fmla="*/ 548640 w 3317966"/>
                <a:gd name="connsiteY26" fmla="*/ 695597 h 1645920"/>
                <a:gd name="connsiteX27" fmla="*/ 613954 w 3317966"/>
                <a:gd name="connsiteY27" fmla="*/ 695597 h 1645920"/>
                <a:gd name="connsiteX28" fmla="*/ 613954 w 3317966"/>
                <a:gd name="connsiteY28" fmla="*/ 718457 h 1645920"/>
                <a:gd name="connsiteX29" fmla="*/ 666206 w 3317966"/>
                <a:gd name="connsiteY29" fmla="*/ 718457 h 1645920"/>
                <a:gd name="connsiteX30" fmla="*/ 666206 w 3317966"/>
                <a:gd name="connsiteY30" fmla="*/ 751114 h 1645920"/>
                <a:gd name="connsiteX31" fmla="*/ 689066 w 3317966"/>
                <a:gd name="connsiteY31" fmla="*/ 751114 h 1645920"/>
                <a:gd name="connsiteX32" fmla="*/ 689066 w 3317966"/>
                <a:gd name="connsiteY32" fmla="*/ 803366 h 1645920"/>
                <a:gd name="connsiteX33" fmla="*/ 708660 w 3317966"/>
                <a:gd name="connsiteY33" fmla="*/ 803366 h 1645920"/>
                <a:gd name="connsiteX34" fmla="*/ 708660 w 3317966"/>
                <a:gd name="connsiteY34" fmla="*/ 894806 h 1645920"/>
                <a:gd name="connsiteX35" fmla="*/ 777240 w 3317966"/>
                <a:gd name="connsiteY35" fmla="*/ 894806 h 1645920"/>
                <a:gd name="connsiteX36" fmla="*/ 777240 w 3317966"/>
                <a:gd name="connsiteY36" fmla="*/ 933994 h 1645920"/>
                <a:gd name="connsiteX37" fmla="*/ 845820 w 3317966"/>
                <a:gd name="connsiteY37" fmla="*/ 933994 h 1645920"/>
                <a:gd name="connsiteX38" fmla="*/ 845820 w 3317966"/>
                <a:gd name="connsiteY38" fmla="*/ 963386 h 1645920"/>
                <a:gd name="connsiteX39" fmla="*/ 940526 w 3317966"/>
                <a:gd name="connsiteY39" fmla="*/ 963386 h 1645920"/>
                <a:gd name="connsiteX40" fmla="*/ 940526 w 3317966"/>
                <a:gd name="connsiteY40" fmla="*/ 1041763 h 1645920"/>
                <a:gd name="connsiteX41" fmla="*/ 960120 w 3317966"/>
                <a:gd name="connsiteY41" fmla="*/ 1041763 h 1645920"/>
                <a:gd name="connsiteX42" fmla="*/ 960120 w 3317966"/>
                <a:gd name="connsiteY42" fmla="*/ 1113608 h 1645920"/>
                <a:gd name="connsiteX43" fmla="*/ 1009106 w 3317966"/>
                <a:gd name="connsiteY43" fmla="*/ 1113608 h 1645920"/>
                <a:gd name="connsiteX44" fmla="*/ 1009106 w 3317966"/>
                <a:gd name="connsiteY44" fmla="*/ 1146266 h 1645920"/>
                <a:gd name="connsiteX45" fmla="*/ 1058091 w 3317966"/>
                <a:gd name="connsiteY45" fmla="*/ 1146266 h 1645920"/>
                <a:gd name="connsiteX46" fmla="*/ 1058091 w 3317966"/>
                <a:gd name="connsiteY46" fmla="*/ 1146266 h 1645920"/>
                <a:gd name="connsiteX47" fmla="*/ 1058091 w 3317966"/>
                <a:gd name="connsiteY47" fmla="*/ 1169126 h 1645920"/>
                <a:gd name="connsiteX48" fmla="*/ 1162594 w 3317966"/>
                <a:gd name="connsiteY48" fmla="*/ 1169126 h 1645920"/>
                <a:gd name="connsiteX49" fmla="*/ 1201783 w 3317966"/>
                <a:gd name="connsiteY49" fmla="*/ 1208315 h 1645920"/>
                <a:gd name="connsiteX50" fmla="*/ 1201783 w 3317966"/>
                <a:gd name="connsiteY50" fmla="*/ 1260566 h 1645920"/>
                <a:gd name="connsiteX51" fmla="*/ 1319349 w 3317966"/>
                <a:gd name="connsiteY51" fmla="*/ 1260566 h 1645920"/>
                <a:gd name="connsiteX52" fmla="*/ 1319349 w 3317966"/>
                <a:gd name="connsiteY52" fmla="*/ 1276894 h 1645920"/>
                <a:gd name="connsiteX53" fmla="*/ 1397726 w 3317966"/>
                <a:gd name="connsiteY53" fmla="*/ 1276894 h 1645920"/>
                <a:gd name="connsiteX54" fmla="*/ 1397726 w 3317966"/>
                <a:gd name="connsiteY54" fmla="*/ 1332411 h 1645920"/>
                <a:gd name="connsiteX55" fmla="*/ 1482634 w 3317966"/>
                <a:gd name="connsiteY55" fmla="*/ 1332411 h 1645920"/>
                <a:gd name="connsiteX56" fmla="*/ 1482634 w 3317966"/>
                <a:gd name="connsiteY56" fmla="*/ 1361803 h 1645920"/>
                <a:gd name="connsiteX57" fmla="*/ 1547949 w 3317966"/>
                <a:gd name="connsiteY57" fmla="*/ 1361803 h 1645920"/>
                <a:gd name="connsiteX58" fmla="*/ 1547949 w 3317966"/>
                <a:gd name="connsiteY58" fmla="*/ 1384663 h 1645920"/>
                <a:gd name="connsiteX59" fmla="*/ 1662249 w 3317966"/>
                <a:gd name="connsiteY59" fmla="*/ 1384663 h 1645920"/>
                <a:gd name="connsiteX60" fmla="*/ 1662249 w 3317966"/>
                <a:gd name="connsiteY60" fmla="*/ 1449977 h 1645920"/>
                <a:gd name="connsiteX61" fmla="*/ 1913709 w 3317966"/>
                <a:gd name="connsiteY61" fmla="*/ 1449977 h 1645920"/>
                <a:gd name="connsiteX62" fmla="*/ 1913709 w 3317966"/>
                <a:gd name="connsiteY62" fmla="*/ 1449977 h 1645920"/>
                <a:gd name="connsiteX63" fmla="*/ 1913709 w 3317966"/>
                <a:gd name="connsiteY63" fmla="*/ 1482634 h 1645920"/>
                <a:gd name="connsiteX64" fmla="*/ 2155371 w 3317966"/>
                <a:gd name="connsiteY64" fmla="*/ 1482634 h 1645920"/>
                <a:gd name="connsiteX65" fmla="*/ 2155371 w 3317966"/>
                <a:gd name="connsiteY65" fmla="*/ 1485900 h 1645920"/>
                <a:gd name="connsiteX66" fmla="*/ 2357846 w 3317966"/>
                <a:gd name="connsiteY66" fmla="*/ 1485900 h 1645920"/>
                <a:gd name="connsiteX67" fmla="*/ 2357846 w 3317966"/>
                <a:gd name="connsiteY67" fmla="*/ 1525088 h 1645920"/>
                <a:gd name="connsiteX68" fmla="*/ 2527663 w 3317966"/>
                <a:gd name="connsiteY68" fmla="*/ 1525088 h 1645920"/>
                <a:gd name="connsiteX69" fmla="*/ 2527663 w 3317966"/>
                <a:gd name="connsiteY69" fmla="*/ 1554480 h 1645920"/>
                <a:gd name="connsiteX70" fmla="*/ 2602774 w 3317966"/>
                <a:gd name="connsiteY70" fmla="*/ 1554480 h 1645920"/>
                <a:gd name="connsiteX71" fmla="*/ 2602774 w 3317966"/>
                <a:gd name="connsiteY71" fmla="*/ 1570808 h 1645920"/>
                <a:gd name="connsiteX72" fmla="*/ 3317966 w 3317966"/>
                <a:gd name="connsiteY72" fmla="*/ 1570808 h 1645920"/>
                <a:gd name="connsiteX73" fmla="*/ 3317966 w 3317966"/>
                <a:gd name="connsiteY73" fmla="*/ 1645920 h 1645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3317966" h="1645920">
                  <a:moveTo>
                    <a:pt x="0" y="0"/>
                  </a:moveTo>
                  <a:lnTo>
                    <a:pt x="0" y="32657"/>
                  </a:lnTo>
                  <a:lnTo>
                    <a:pt x="97971" y="32657"/>
                  </a:lnTo>
                  <a:lnTo>
                    <a:pt x="97971" y="68580"/>
                  </a:lnTo>
                  <a:lnTo>
                    <a:pt x="130629" y="68580"/>
                  </a:lnTo>
                  <a:lnTo>
                    <a:pt x="130629" y="91440"/>
                  </a:lnTo>
                  <a:lnTo>
                    <a:pt x="186146" y="91440"/>
                  </a:lnTo>
                  <a:lnTo>
                    <a:pt x="186146" y="143691"/>
                  </a:lnTo>
                  <a:lnTo>
                    <a:pt x="231866" y="143691"/>
                  </a:lnTo>
                  <a:lnTo>
                    <a:pt x="231866" y="306977"/>
                  </a:lnTo>
                  <a:lnTo>
                    <a:pt x="231866" y="306977"/>
                  </a:lnTo>
                  <a:lnTo>
                    <a:pt x="248194" y="306977"/>
                  </a:lnTo>
                  <a:lnTo>
                    <a:pt x="248194" y="378823"/>
                  </a:lnTo>
                  <a:lnTo>
                    <a:pt x="316774" y="378823"/>
                  </a:lnTo>
                  <a:lnTo>
                    <a:pt x="316774" y="395151"/>
                  </a:lnTo>
                  <a:lnTo>
                    <a:pt x="382089" y="395151"/>
                  </a:lnTo>
                  <a:lnTo>
                    <a:pt x="382089" y="411480"/>
                  </a:lnTo>
                  <a:lnTo>
                    <a:pt x="437606" y="411480"/>
                  </a:lnTo>
                  <a:lnTo>
                    <a:pt x="437606" y="463731"/>
                  </a:lnTo>
                  <a:lnTo>
                    <a:pt x="460466" y="463731"/>
                  </a:lnTo>
                  <a:lnTo>
                    <a:pt x="460466" y="587828"/>
                  </a:lnTo>
                  <a:lnTo>
                    <a:pt x="483326" y="587828"/>
                  </a:lnTo>
                  <a:lnTo>
                    <a:pt x="483326" y="662940"/>
                  </a:lnTo>
                  <a:lnTo>
                    <a:pt x="506186" y="662940"/>
                  </a:lnTo>
                  <a:lnTo>
                    <a:pt x="506186" y="679268"/>
                  </a:lnTo>
                  <a:lnTo>
                    <a:pt x="548640" y="679268"/>
                  </a:lnTo>
                  <a:lnTo>
                    <a:pt x="548640" y="695597"/>
                  </a:lnTo>
                  <a:lnTo>
                    <a:pt x="613954" y="695597"/>
                  </a:lnTo>
                  <a:lnTo>
                    <a:pt x="613954" y="718457"/>
                  </a:lnTo>
                  <a:lnTo>
                    <a:pt x="666206" y="718457"/>
                  </a:lnTo>
                  <a:lnTo>
                    <a:pt x="666206" y="751114"/>
                  </a:lnTo>
                  <a:lnTo>
                    <a:pt x="689066" y="751114"/>
                  </a:lnTo>
                  <a:lnTo>
                    <a:pt x="689066" y="803366"/>
                  </a:lnTo>
                  <a:lnTo>
                    <a:pt x="708660" y="803366"/>
                  </a:lnTo>
                  <a:lnTo>
                    <a:pt x="708660" y="894806"/>
                  </a:lnTo>
                  <a:lnTo>
                    <a:pt x="777240" y="894806"/>
                  </a:lnTo>
                  <a:lnTo>
                    <a:pt x="777240" y="933994"/>
                  </a:lnTo>
                  <a:lnTo>
                    <a:pt x="845820" y="933994"/>
                  </a:lnTo>
                  <a:lnTo>
                    <a:pt x="845820" y="963386"/>
                  </a:lnTo>
                  <a:lnTo>
                    <a:pt x="940526" y="963386"/>
                  </a:lnTo>
                  <a:lnTo>
                    <a:pt x="940526" y="1041763"/>
                  </a:lnTo>
                  <a:lnTo>
                    <a:pt x="960120" y="1041763"/>
                  </a:lnTo>
                  <a:lnTo>
                    <a:pt x="960120" y="1113608"/>
                  </a:lnTo>
                  <a:lnTo>
                    <a:pt x="1009106" y="1113608"/>
                  </a:lnTo>
                  <a:lnTo>
                    <a:pt x="1009106" y="1146266"/>
                  </a:lnTo>
                  <a:lnTo>
                    <a:pt x="1058091" y="1146266"/>
                  </a:lnTo>
                  <a:lnTo>
                    <a:pt x="1058091" y="1146266"/>
                  </a:lnTo>
                  <a:lnTo>
                    <a:pt x="1058091" y="1169126"/>
                  </a:lnTo>
                  <a:lnTo>
                    <a:pt x="1162594" y="1169126"/>
                  </a:lnTo>
                  <a:lnTo>
                    <a:pt x="1201783" y="1208315"/>
                  </a:lnTo>
                  <a:lnTo>
                    <a:pt x="1201783" y="1260566"/>
                  </a:lnTo>
                  <a:lnTo>
                    <a:pt x="1319349" y="1260566"/>
                  </a:lnTo>
                  <a:lnTo>
                    <a:pt x="1319349" y="1276894"/>
                  </a:lnTo>
                  <a:lnTo>
                    <a:pt x="1397726" y="1276894"/>
                  </a:lnTo>
                  <a:lnTo>
                    <a:pt x="1397726" y="1332411"/>
                  </a:lnTo>
                  <a:lnTo>
                    <a:pt x="1482634" y="1332411"/>
                  </a:lnTo>
                  <a:lnTo>
                    <a:pt x="1482634" y="1361803"/>
                  </a:lnTo>
                  <a:lnTo>
                    <a:pt x="1547949" y="1361803"/>
                  </a:lnTo>
                  <a:lnTo>
                    <a:pt x="1547949" y="1384663"/>
                  </a:lnTo>
                  <a:lnTo>
                    <a:pt x="1662249" y="1384663"/>
                  </a:lnTo>
                  <a:lnTo>
                    <a:pt x="1662249" y="1449977"/>
                  </a:lnTo>
                  <a:lnTo>
                    <a:pt x="1913709" y="1449977"/>
                  </a:lnTo>
                  <a:lnTo>
                    <a:pt x="1913709" y="1449977"/>
                  </a:lnTo>
                  <a:lnTo>
                    <a:pt x="1913709" y="1482634"/>
                  </a:lnTo>
                  <a:lnTo>
                    <a:pt x="2155371" y="1482634"/>
                  </a:lnTo>
                  <a:lnTo>
                    <a:pt x="2155371" y="1485900"/>
                  </a:lnTo>
                  <a:lnTo>
                    <a:pt x="2357846" y="1485900"/>
                  </a:lnTo>
                  <a:lnTo>
                    <a:pt x="2357846" y="1525088"/>
                  </a:lnTo>
                  <a:lnTo>
                    <a:pt x="2527663" y="1525088"/>
                  </a:lnTo>
                  <a:lnTo>
                    <a:pt x="2527663" y="1554480"/>
                  </a:lnTo>
                  <a:lnTo>
                    <a:pt x="2602774" y="1554480"/>
                  </a:lnTo>
                  <a:lnTo>
                    <a:pt x="2602774" y="1570808"/>
                  </a:lnTo>
                  <a:lnTo>
                    <a:pt x="3317966" y="1570808"/>
                  </a:lnTo>
                  <a:lnTo>
                    <a:pt x="3317966" y="1645920"/>
                  </a:lnTo>
                </a:path>
              </a:pathLst>
            </a:custGeom>
            <a:noFill/>
            <a:ln w="28575">
              <a:solidFill>
                <a:schemeClr val="accent1"/>
              </a:solidFill>
              <a:miter lim="800000"/>
              <a:headEnd/>
              <a:tailEnd/>
            </a:ln>
          </p:spPr>
          <p:txBody>
            <a:bodyPr rtlCol="0" anchor="ctr"/>
            <a:lstStyle/>
            <a:p>
              <a:pPr algn="ctr"/>
              <a:endParaRPr lang="en-US" sz="1200" dirty="0">
                <a:latin typeface="Calibri" panose="020F0502020204030204" pitchFamily="34" charset="0"/>
                <a:cs typeface="Calibri" panose="020F0502020204030204" pitchFamily="34" charset="0"/>
              </a:endParaRPr>
            </a:p>
          </p:txBody>
        </p:sp>
        <p:sp>
          <p:nvSpPr>
            <p:cNvPr id="1231" name="Rectangle 1230">
              <a:extLst>
                <a:ext uri="{FF2B5EF4-FFF2-40B4-BE49-F238E27FC236}">
                  <a16:creationId xmlns:a16="http://schemas.microsoft.com/office/drawing/2014/main" id="{2E67C466-20EC-4AEC-9D69-044C92964F82}"/>
                </a:ext>
              </a:extLst>
            </p:cNvPr>
            <p:cNvSpPr/>
            <p:nvPr/>
          </p:nvSpPr>
          <p:spPr bwMode="auto">
            <a:xfrm rot="16200000">
              <a:off x="5010975" y="2071286"/>
              <a:ext cx="1797356" cy="403233"/>
            </a:xfrm>
            <a:prstGeom prst="rect">
              <a:avLst/>
            </a:prstGeom>
            <a:noFill/>
            <a:ln w="0">
              <a:noFill/>
              <a:miter lim="800000"/>
              <a:headEnd/>
              <a:tailEnd/>
            </a:ln>
          </p:spPr>
          <p:txBody>
            <a:bodyPr rtlCol="0" anchor="b"/>
            <a:lstStyle/>
            <a:p>
              <a:pPr algn="ctr" eaLnBrk="1" hangingPunct="1">
                <a:spcBef>
                  <a:spcPct val="35000"/>
                </a:spcBef>
                <a:spcAft>
                  <a:spcPct val="25000"/>
                </a:spcAft>
                <a:buClr>
                  <a:schemeClr val="folHlink"/>
                </a:buClr>
                <a:buNone/>
              </a:pPr>
              <a:r>
                <a:rPr lang="en-US" sz="1200" dirty="0">
                  <a:solidFill>
                    <a:schemeClr val="bg1"/>
                  </a:solidFill>
                  <a:latin typeface="Calibri" panose="020F0502020204030204" pitchFamily="34" charset="0"/>
                  <a:cs typeface="Calibri" panose="020F0502020204030204" pitchFamily="34" charset="0"/>
                </a:rPr>
                <a:t>Probability of PFS (%)</a:t>
              </a:r>
            </a:p>
          </p:txBody>
        </p:sp>
        <p:sp>
          <p:nvSpPr>
            <p:cNvPr id="1232" name="Freeform: Shape 1231">
              <a:extLst>
                <a:ext uri="{FF2B5EF4-FFF2-40B4-BE49-F238E27FC236}">
                  <a16:creationId xmlns:a16="http://schemas.microsoft.com/office/drawing/2014/main" id="{E332B12D-E295-4268-B64D-332B80AF2740}"/>
                </a:ext>
              </a:extLst>
            </p:cNvPr>
            <p:cNvSpPr/>
            <p:nvPr/>
          </p:nvSpPr>
          <p:spPr bwMode="auto">
            <a:xfrm>
              <a:off x="6489261" y="1535226"/>
              <a:ext cx="3350683" cy="1460054"/>
            </a:xfrm>
            <a:custGeom>
              <a:avLst/>
              <a:gdLst>
                <a:gd name="connsiteX0" fmla="*/ 0 w 6632917"/>
                <a:gd name="connsiteY0" fmla="*/ 0 h 2834640"/>
                <a:gd name="connsiteX1" fmla="*/ 0 w 6632917"/>
                <a:gd name="connsiteY1" fmla="*/ 2834640 h 2834640"/>
                <a:gd name="connsiteX2" fmla="*/ 6632917 w 6632917"/>
                <a:gd name="connsiteY2" fmla="*/ 2834640 h 2834640"/>
              </a:gdLst>
              <a:ahLst/>
              <a:cxnLst>
                <a:cxn ang="0">
                  <a:pos x="connsiteX0" y="connsiteY0"/>
                </a:cxn>
                <a:cxn ang="0">
                  <a:pos x="connsiteX1" y="connsiteY1"/>
                </a:cxn>
                <a:cxn ang="0">
                  <a:pos x="connsiteX2" y="connsiteY2"/>
                </a:cxn>
              </a:cxnLst>
              <a:rect l="l" t="t" r="r" b="b"/>
              <a:pathLst>
                <a:path w="6632917" h="2834640">
                  <a:moveTo>
                    <a:pt x="0" y="0"/>
                  </a:moveTo>
                  <a:lnTo>
                    <a:pt x="0" y="2834640"/>
                  </a:lnTo>
                  <a:lnTo>
                    <a:pt x="6632917" y="2834640"/>
                  </a:lnTo>
                </a:path>
              </a:pathLst>
            </a:custGeom>
            <a:noFill/>
            <a:ln w="28575">
              <a:solidFill>
                <a:schemeClr val="bg1"/>
              </a:solidFill>
              <a:miter lim="800000"/>
              <a:headEnd/>
              <a:tailEnd/>
            </a:ln>
          </p:spPr>
          <p:txBody>
            <a:bodyPr rtlCol="0" anchor="ctr"/>
            <a:lstStyle/>
            <a:p>
              <a:pPr algn="ctr"/>
              <a:endParaRPr lang="en-US" sz="1200" dirty="0">
                <a:latin typeface="Calibri" panose="020F0502020204030204" pitchFamily="34" charset="0"/>
                <a:cs typeface="Calibri" panose="020F0502020204030204" pitchFamily="34" charset="0"/>
              </a:endParaRPr>
            </a:p>
          </p:txBody>
        </p:sp>
        <p:grpSp>
          <p:nvGrpSpPr>
            <p:cNvPr id="1233" name="Group 1232">
              <a:extLst>
                <a:ext uri="{FF2B5EF4-FFF2-40B4-BE49-F238E27FC236}">
                  <a16:creationId xmlns:a16="http://schemas.microsoft.com/office/drawing/2014/main" id="{E206E7E4-25A1-4295-B717-C751AF4A3897}"/>
                </a:ext>
              </a:extLst>
            </p:cNvPr>
            <p:cNvGrpSpPr/>
            <p:nvPr/>
          </p:nvGrpSpPr>
          <p:grpSpPr>
            <a:xfrm>
              <a:off x="6426973" y="1535226"/>
              <a:ext cx="62288" cy="1460054"/>
              <a:chOff x="2658793" y="1927274"/>
              <a:chExt cx="112542" cy="2834640"/>
            </a:xfrm>
          </p:grpSpPr>
          <p:cxnSp>
            <p:nvCxnSpPr>
              <p:cNvPr id="1684" name="Straight Connector 1683">
                <a:extLst>
                  <a:ext uri="{FF2B5EF4-FFF2-40B4-BE49-F238E27FC236}">
                    <a16:creationId xmlns:a16="http://schemas.microsoft.com/office/drawing/2014/main" id="{43BEAF11-4833-4B82-A121-7051B45D128C}"/>
                  </a:ext>
                </a:extLst>
              </p:cNvPr>
              <p:cNvCxnSpPr>
                <a:cxnSpLocks/>
              </p:cNvCxnSpPr>
              <p:nvPr/>
            </p:nvCxnSpPr>
            <p:spPr bwMode="auto">
              <a:xfrm>
                <a:off x="2658793" y="1927274"/>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685" name="Straight Connector 1684">
                <a:extLst>
                  <a:ext uri="{FF2B5EF4-FFF2-40B4-BE49-F238E27FC236}">
                    <a16:creationId xmlns:a16="http://schemas.microsoft.com/office/drawing/2014/main" id="{22DD7E97-DDD4-4BEF-B467-EB408F7260F2}"/>
                  </a:ext>
                </a:extLst>
              </p:cNvPr>
              <p:cNvCxnSpPr>
                <a:cxnSpLocks/>
              </p:cNvCxnSpPr>
              <p:nvPr/>
            </p:nvCxnSpPr>
            <p:spPr bwMode="auto">
              <a:xfrm>
                <a:off x="2658793" y="2494202"/>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686" name="Straight Connector 1685">
                <a:extLst>
                  <a:ext uri="{FF2B5EF4-FFF2-40B4-BE49-F238E27FC236}">
                    <a16:creationId xmlns:a16="http://schemas.microsoft.com/office/drawing/2014/main" id="{7C427415-D722-4D75-B14B-A326F01AAB7E}"/>
                  </a:ext>
                </a:extLst>
              </p:cNvPr>
              <p:cNvCxnSpPr>
                <a:cxnSpLocks/>
              </p:cNvCxnSpPr>
              <p:nvPr/>
            </p:nvCxnSpPr>
            <p:spPr bwMode="auto">
              <a:xfrm>
                <a:off x="2658793" y="3061130"/>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687" name="Straight Connector 1686">
                <a:extLst>
                  <a:ext uri="{FF2B5EF4-FFF2-40B4-BE49-F238E27FC236}">
                    <a16:creationId xmlns:a16="http://schemas.microsoft.com/office/drawing/2014/main" id="{CC8D7D8D-A0D9-4F73-BFF7-75D6C682F6A3}"/>
                  </a:ext>
                </a:extLst>
              </p:cNvPr>
              <p:cNvCxnSpPr>
                <a:cxnSpLocks/>
              </p:cNvCxnSpPr>
              <p:nvPr/>
            </p:nvCxnSpPr>
            <p:spPr bwMode="auto">
              <a:xfrm>
                <a:off x="2658793" y="3628058"/>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688" name="Straight Connector 1687">
                <a:extLst>
                  <a:ext uri="{FF2B5EF4-FFF2-40B4-BE49-F238E27FC236}">
                    <a16:creationId xmlns:a16="http://schemas.microsoft.com/office/drawing/2014/main" id="{12217017-924A-4C0B-97FA-DE2A76AA9F09}"/>
                  </a:ext>
                </a:extLst>
              </p:cNvPr>
              <p:cNvCxnSpPr>
                <a:cxnSpLocks/>
              </p:cNvCxnSpPr>
              <p:nvPr/>
            </p:nvCxnSpPr>
            <p:spPr bwMode="auto">
              <a:xfrm>
                <a:off x="2658793" y="4194986"/>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689" name="Straight Connector 1688">
                <a:extLst>
                  <a:ext uri="{FF2B5EF4-FFF2-40B4-BE49-F238E27FC236}">
                    <a16:creationId xmlns:a16="http://schemas.microsoft.com/office/drawing/2014/main" id="{67BC08D8-162B-4C9B-A107-5CC4CAD2D4A7}"/>
                  </a:ext>
                </a:extLst>
              </p:cNvPr>
              <p:cNvCxnSpPr>
                <a:cxnSpLocks/>
              </p:cNvCxnSpPr>
              <p:nvPr/>
            </p:nvCxnSpPr>
            <p:spPr bwMode="auto">
              <a:xfrm>
                <a:off x="2658793" y="4761914"/>
                <a:ext cx="11254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34" name="Group 1233">
              <a:extLst>
                <a:ext uri="{FF2B5EF4-FFF2-40B4-BE49-F238E27FC236}">
                  <a16:creationId xmlns:a16="http://schemas.microsoft.com/office/drawing/2014/main" id="{7AD578A3-4CAF-4647-9580-0D63D0C6AB01}"/>
                </a:ext>
              </a:extLst>
            </p:cNvPr>
            <p:cNvGrpSpPr/>
            <p:nvPr/>
          </p:nvGrpSpPr>
          <p:grpSpPr>
            <a:xfrm>
              <a:off x="6489261" y="2993232"/>
              <a:ext cx="2612380" cy="54880"/>
              <a:chOff x="2771334" y="4757939"/>
              <a:chExt cx="6374073" cy="81347"/>
            </a:xfrm>
          </p:grpSpPr>
          <p:grpSp>
            <p:nvGrpSpPr>
              <p:cNvPr id="1365" name="Group 1364">
                <a:extLst>
                  <a:ext uri="{FF2B5EF4-FFF2-40B4-BE49-F238E27FC236}">
                    <a16:creationId xmlns:a16="http://schemas.microsoft.com/office/drawing/2014/main" id="{BD3CC38D-4508-431C-9D54-9111AAC2E931}"/>
                  </a:ext>
                </a:extLst>
              </p:cNvPr>
              <p:cNvGrpSpPr/>
              <p:nvPr/>
            </p:nvGrpSpPr>
            <p:grpSpPr>
              <a:xfrm rot="5400000">
                <a:off x="5009627" y="2519646"/>
                <a:ext cx="81347" cy="4557933"/>
                <a:chOff x="2658793" y="1927274"/>
                <a:chExt cx="112542" cy="2834640"/>
              </a:xfrm>
            </p:grpSpPr>
            <p:cxnSp>
              <p:nvCxnSpPr>
                <p:cNvPr id="1369" name="Straight Connector 1368">
                  <a:extLst>
                    <a:ext uri="{FF2B5EF4-FFF2-40B4-BE49-F238E27FC236}">
                      <a16:creationId xmlns:a16="http://schemas.microsoft.com/office/drawing/2014/main" id="{2162F37E-1CF1-45C4-92BF-63F4FE877C1E}"/>
                    </a:ext>
                  </a:extLst>
                </p:cNvPr>
                <p:cNvCxnSpPr>
                  <a:cxnSpLocks/>
                </p:cNvCxnSpPr>
                <p:nvPr/>
              </p:nvCxnSpPr>
              <p:spPr bwMode="auto">
                <a:xfrm>
                  <a:off x="2658793" y="1927274"/>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370" name="Straight Connector 1369">
                  <a:extLst>
                    <a:ext uri="{FF2B5EF4-FFF2-40B4-BE49-F238E27FC236}">
                      <a16:creationId xmlns:a16="http://schemas.microsoft.com/office/drawing/2014/main" id="{7C171777-E77E-42CB-BC62-FBF0CE07FE56}"/>
                    </a:ext>
                  </a:extLst>
                </p:cNvPr>
                <p:cNvCxnSpPr>
                  <a:cxnSpLocks/>
                </p:cNvCxnSpPr>
                <p:nvPr/>
              </p:nvCxnSpPr>
              <p:spPr bwMode="auto">
                <a:xfrm>
                  <a:off x="2658793" y="2494202"/>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680" name="Straight Connector 1679">
                  <a:extLst>
                    <a:ext uri="{FF2B5EF4-FFF2-40B4-BE49-F238E27FC236}">
                      <a16:creationId xmlns:a16="http://schemas.microsoft.com/office/drawing/2014/main" id="{0C979343-1B17-42DE-A1CE-CD259768BE40}"/>
                    </a:ext>
                  </a:extLst>
                </p:cNvPr>
                <p:cNvCxnSpPr>
                  <a:cxnSpLocks/>
                </p:cNvCxnSpPr>
                <p:nvPr/>
              </p:nvCxnSpPr>
              <p:spPr bwMode="auto">
                <a:xfrm>
                  <a:off x="2658793" y="3061130"/>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681" name="Straight Connector 1680">
                  <a:extLst>
                    <a:ext uri="{FF2B5EF4-FFF2-40B4-BE49-F238E27FC236}">
                      <a16:creationId xmlns:a16="http://schemas.microsoft.com/office/drawing/2014/main" id="{B84C99C4-FD29-4EE6-A52D-CE6F53B1252E}"/>
                    </a:ext>
                  </a:extLst>
                </p:cNvPr>
                <p:cNvCxnSpPr>
                  <a:cxnSpLocks/>
                </p:cNvCxnSpPr>
                <p:nvPr/>
              </p:nvCxnSpPr>
              <p:spPr bwMode="auto">
                <a:xfrm>
                  <a:off x="2658793" y="3628058"/>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682" name="Straight Connector 1681">
                  <a:extLst>
                    <a:ext uri="{FF2B5EF4-FFF2-40B4-BE49-F238E27FC236}">
                      <a16:creationId xmlns:a16="http://schemas.microsoft.com/office/drawing/2014/main" id="{2E3327BF-E0E7-41F6-BBE2-D335FD9EA1C4}"/>
                    </a:ext>
                  </a:extLst>
                </p:cNvPr>
                <p:cNvCxnSpPr>
                  <a:cxnSpLocks/>
                </p:cNvCxnSpPr>
                <p:nvPr/>
              </p:nvCxnSpPr>
              <p:spPr bwMode="auto">
                <a:xfrm>
                  <a:off x="2658793" y="4194986"/>
                  <a:ext cx="112542" cy="0"/>
                </a:xfrm>
                <a:prstGeom prst="line">
                  <a:avLst/>
                </a:prstGeom>
                <a:noFill/>
                <a:ln w="28575" cap="flat" cmpd="sng" algn="ctr">
                  <a:solidFill>
                    <a:schemeClr val="bg1"/>
                  </a:solidFill>
                  <a:prstDash val="solid"/>
                  <a:round/>
                  <a:headEnd type="none" w="med" len="med"/>
                  <a:tailEnd type="none" w="med" len="med"/>
                </a:ln>
                <a:effectLst/>
              </p:spPr>
            </p:cxnSp>
            <p:cxnSp>
              <p:nvCxnSpPr>
                <p:cNvPr id="1683" name="Straight Connector 1682">
                  <a:extLst>
                    <a:ext uri="{FF2B5EF4-FFF2-40B4-BE49-F238E27FC236}">
                      <a16:creationId xmlns:a16="http://schemas.microsoft.com/office/drawing/2014/main" id="{B636138F-215B-4726-9D43-818BB241B6A8}"/>
                    </a:ext>
                  </a:extLst>
                </p:cNvPr>
                <p:cNvCxnSpPr>
                  <a:cxnSpLocks/>
                </p:cNvCxnSpPr>
                <p:nvPr/>
              </p:nvCxnSpPr>
              <p:spPr bwMode="auto">
                <a:xfrm>
                  <a:off x="2658793" y="4761914"/>
                  <a:ext cx="11254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66" name="Group 1365">
                <a:extLst>
                  <a:ext uri="{FF2B5EF4-FFF2-40B4-BE49-F238E27FC236}">
                    <a16:creationId xmlns:a16="http://schemas.microsoft.com/office/drawing/2014/main" id="{F9FEE91E-F2DA-4111-973B-805869E84AE9}"/>
                  </a:ext>
                </a:extLst>
              </p:cNvPr>
              <p:cNvGrpSpPr/>
              <p:nvPr/>
            </p:nvGrpSpPr>
            <p:grpSpPr>
              <a:xfrm>
                <a:off x="8233820" y="4757939"/>
                <a:ext cx="911587" cy="81347"/>
                <a:chOff x="6570081" y="4910339"/>
                <a:chExt cx="911587" cy="81347"/>
              </a:xfrm>
            </p:grpSpPr>
            <p:cxnSp>
              <p:nvCxnSpPr>
                <p:cNvPr id="1367" name="Straight Connector 1366">
                  <a:extLst>
                    <a:ext uri="{FF2B5EF4-FFF2-40B4-BE49-F238E27FC236}">
                      <a16:creationId xmlns:a16="http://schemas.microsoft.com/office/drawing/2014/main" id="{1E0A2D70-4C02-4F71-94AA-18D321E54273}"/>
                    </a:ext>
                  </a:extLst>
                </p:cNvPr>
                <p:cNvCxnSpPr>
                  <a:cxnSpLocks/>
                </p:cNvCxnSpPr>
                <p:nvPr/>
              </p:nvCxnSpPr>
              <p:spPr bwMode="auto">
                <a:xfrm rot="5400000">
                  <a:off x="7440994" y="4951013"/>
                  <a:ext cx="81347" cy="0"/>
                </a:xfrm>
                <a:prstGeom prst="line">
                  <a:avLst/>
                </a:prstGeom>
                <a:noFill/>
                <a:ln w="28575" cap="flat" cmpd="sng" algn="ctr">
                  <a:solidFill>
                    <a:schemeClr val="bg1"/>
                  </a:solidFill>
                  <a:prstDash val="solid"/>
                  <a:round/>
                  <a:headEnd type="none" w="med" len="med"/>
                  <a:tailEnd type="none" w="med" len="med"/>
                </a:ln>
                <a:effectLst/>
              </p:spPr>
            </p:cxnSp>
            <p:cxnSp>
              <p:nvCxnSpPr>
                <p:cNvPr id="1368" name="Straight Connector 1367">
                  <a:extLst>
                    <a:ext uri="{FF2B5EF4-FFF2-40B4-BE49-F238E27FC236}">
                      <a16:creationId xmlns:a16="http://schemas.microsoft.com/office/drawing/2014/main" id="{B352BCF8-E35D-4C3D-A24D-DF94F15D88CE}"/>
                    </a:ext>
                  </a:extLst>
                </p:cNvPr>
                <p:cNvCxnSpPr>
                  <a:cxnSpLocks/>
                </p:cNvCxnSpPr>
                <p:nvPr/>
              </p:nvCxnSpPr>
              <p:spPr bwMode="auto">
                <a:xfrm rot="5400000">
                  <a:off x="6529407" y="4951013"/>
                  <a:ext cx="81347"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235" name="TextBox 1234">
              <a:extLst>
                <a:ext uri="{FF2B5EF4-FFF2-40B4-BE49-F238E27FC236}">
                  <a16:creationId xmlns:a16="http://schemas.microsoft.com/office/drawing/2014/main" id="{35FDE799-C692-4019-9E1E-95810060620D}"/>
                </a:ext>
              </a:extLst>
            </p:cNvPr>
            <p:cNvSpPr txBox="1"/>
            <p:nvPr/>
          </p:nvSpPr>
          <p:spPr bwMode="auto">
            <a:xfrm>
              <a:off x="5939561" y="1404432"/>
              <a:ext cx="542257"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100</a:t>
              </a:r>
            </a:p>
          </p:txBody>
        </p:sp>
        <p:sp>
          <p:nvSpPr>
            <p:cNvPr id="1236" name="TextBox 1235">
              <a:extLst>
                <a:ext uri="{FF2B5EF4-FFF2-40B4-BE49-F238E27FC236}">
                  <a16:creationId xmlns:a16="http://schemas.microsoft.com/office/drawing/2014/main" id="{81451FD0-7662-46E6-AA95-ED202B1E6ABD}"/>
                </a:ext>
              </a:extLst>
            </p:cNvPr>
            <p:cNvSpPr txBox="1"/>
            <p:nvPr/>
          </p:nvSpPr>
          <p:spPr bwMode="auto">
            <a:xfrm>
              <a:off x="6053187" y="1693992"/>
              <a:ext cx="428630"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80</a:t>
              </a:r>
            </a:p>
          </p:txBody>
        </p:sp>
        <p:sp>
          <p:nvSpPr>
            <p:cNvPr id="1237" name="TextBox 1236">
              <a:extLst>
                <a:ext uri="{FF2B5EF4-FFF2-40B4-BE49-F238E27FC236}">
                  <a16:creationId xmlns:a16="http://schemas.microsoft.com/office/drawing/2014/main" id="{0628E6BA-0F6F-4655-B9D3-8970FAF41180}"/>
                </a:ext>
              </a:extLst>
            </p:cNvPr>
            <p:cNvSpPr txBox="1"/>
            <p:nvPr/>
          </p:nvSpPr>
          <p:spPr bwMode="auto">
            <a:xfrm>
              <a:off x="6053187" y="1986002"/>
              <a:ext cx="428630"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60</a:t>
              </a:r>
            </a:p>
          </p:txBody>
        </p:sp>
        <p:sp>
          <p:nvSpPr>
            <p:cNvPr id="1238" name="TextBox 1237">
              <a:extLst>
                <a:ext uri="{FF2B5EF4-FFF2-40B4-BE49-F238E27FC236}">
                  <a16:creationId xmlns:a16="http://schemas.microsoft.com/office/drawing/2014/main" id="{96877F5C-531F-4C29-9FBB-F8678DFFAEEF}"/>
                </a:ext>
              </a:extLst>
            </p:cNvPr>
            <p:cNvSpPr txBox="1"/>
            <p:nvPr/>
          </p:nvSpPr>
          <p:spPr bwMode="auto">
            <a:xfrm>
              <a:off x="6053187" y="2272904"/>
              <a:ext cx="428630"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40</a:t>
              </a:r>
            </a:p>
          </p:txBody>
        </p:sp>
        <p:sp>
          <p:nvSpPr>
            <p:cNvPr id="1239" name="TextBox 1238">
              <a:extLst>
                <a:ext uri="{FF2B5EF4-FFF2-40B4-BE49-F238E27FC236}">
                  <a16:creationId xmlns:a16="http://schemas.microsoft.com/office/drawing/2014/main" id="{111A2B7F-473B-4CE4-BD72-D157B341E256}"/>
                </a:ext>
              </a:extLst>
            </p:cNvPr>
            <p:cNvSpPr txBox="1"/>
            <p:nvPr/>
          </p:nvSpPr>
          <p:spPr bwMode="auto">
            <a:xfrm>
              <a:off x="6053187" y="2562464"/>
              <a:ext cx="428630"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20</a:t>
              </a:r>
            </a:p>
          </p:txBody>
        </p:sp>
        <p:sp>
          <p:nvSpPr>
            <p:cNvPr id="1240" name="TextBox 1239">
              <a:extLst>
                <a:ext uri="{FF2B5EF4-FFF2-40B4-BE49-F238E27FC236}">
                  <a16:creationId xmlns:a16="http://schemas.microsoft.com/office/drawing/2014/main" id="{2087E77B-B1A6-4665-B940-1F39A292A825}"/>
                </a:ext>
              </a:extLst>
            </p:cNvPr>
            <p:cNvSpPr txBox="1"/>
            <p:nvPr/>
          </p:nvSpPr>
          <p:spPr bwMode="auto">
            <a:xfrm>
              <a:off x="6166812" y="2854474"/>
              <a:ext cx="315007"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a:t>
              </a:r>
            </a:p>
          </p:txBody>
        </p:sp>
        <p:sp>
          <p:nvSpPr>
            <p:cNvPr id="1241" name="TextBox 1240">
              <a:extLst>
                <a:ext uri="{FF2B5EF4-FFF2-40B4-BE49-F238E27FC236}">
                  <a16:creationId xmlns:a16="http://schemas.microsoft.com/office/drawing/2014/main" id="{67912232-081F-42F5-BB4A-E263CAB03F17}"/>
                </a:ext>
              </a:extLst>
            </p:cNvPr>
            <p:cNvSpPr txBox="1"/>
            <p:nvPr/>
          </p:nvSpPr>
          <p:spPr bwMode="auto">
            <a:xfrm>
              <a:off x="6357653" y="3001231"/>
              <a:ext cx="263214"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a:t>
              </a:r>
            </a:p>
          </p:txBody>
        </p:sp>
        <p:sp>
          <p:nvSpPr>
            <p:cNvPr id="1242" name="TextBox 1241">
              <a:extLst>
                <a:ext uri="{FF2B5EF4-FFF2-40B4-BE49-F238E27FC236}">
                  <a16:creationId xmlns:a16="http://schemas.microsoft.com/office/drawing/2014/main" id="{72693A51-8346-46BE-ACB5-F582ADEE0A2C}"/>
                </a:ext>
              </a:extLst>
            </p:cNvPr>
            <p:cNvSpPr txBox="1"/>
            <p:nvPr/>
          </p:nvSpPr>
          <p:spPr bwMode="auto">
            <a:xfrm>
              <a:off x="6727649" y="3005073"/>
              <a:ext cx="263214"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a:t>
              </a:r>
            </a:p>
          </p:txBody>
        </p:sp>
        <p:sp>
          <p:nvSpPr>
            <p:cNvPr id="1243" name="TextBox 1242">
              <a:extLst>
                <a:ext uri="{FF2B5EF4-FFF2-40B4-BE49-F238E27FC236}">
                  <a16:creationId xmlns:a16="http://schemas.microsoft.com/office/drawing/2014/main" id="{412F83E8-3EFF-42EF-9468-28FEA34FB2A8}"/>
                </a:ext>
              </a:extLst>
            </p:cNvPr>
            <p:cNvSpPr txBox="1"/>
            <p:nvPr/>
          </p:nvSpPr>
          <p:spPr bwMode="auto">
            <a:xfrm>
              <a:off x="7106221" y="3001230"/>
              <a:ext cx="263214"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6</a:t>
              </a:r>
            </a:p>
          </p:txBody>
        </p:sp>
        <p:sp>
          <p:nvSpPr>
            <p:cNvPr id="1244" name="TextBox 1243">
              <a:extLst>
                <a:ext uri="{FF2B5EF4-FFF2-40B4-BE49-F238E27FC236}">
                  <a16:creationId xmlns:a16="http://schemas.microsoft.com/office/drawing/2014/main" id="{4ADFB966-0C3E-43AB-9B23-434872EAA60F}"/>
                </a:ext>
              </a:extLst>
            </p:cNvPr>
            <p:cNvSpPr txBox="1"/>
            <p:nvPr/>
          </p:nvSpPr>
          <p:spPr bwMode="auto">
            <a:xfrm>
              <a:off x="7470676" y="3001230"/>
              <a:ext cx="263214"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9</a:t>
              </a:r>
            </a:p>
          </p:txBody>
        </p:sp>
        <p:sp>
          <p:nvSpPr>
            <p:cNvPr id="1245" name="TextBox 1244">
              <a:extLst>
                <a:ext uri="{FF2B5EF4-FFF2-40B4-BE49-F238E27FC236}">
                  <a16:creationId xmlns:a16="http://schemas.microsoft.com/office/drawing/2014/main" id="{0682CD75-B301-4B1C-B8CA-8A42DBC8B460}"/>
                </a:ext>
              </a:extLst>
            </p:cNvPr>
            <p:cNvSpPr txBox="1"/>
            <p:nvPr/>
          </p:nvSpPr>
          <p:spPr bwMode="auto">
            <a:xfrm>
              <a:off x="7820556" y="3001230"/>
              <a:ext cx="341760"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12</a:t>
              </a:r>
            </a:p>
          </p:txBody>
        </p:sp>
        <p:sp>
          <p:nvSpPr>
            <p:cNvPr id="1246" name="TextBox 1245">
              <a:extLst>
                <a:ext uri="{FF2B5EF4-FFF2-40B4-BE49-F238E27FC236}">
                  <a16:creationId xmlns:a16="http://schemas.microsoft.com/office/drawing/2014/main" id="{89B789CD-B58F-4380-919C-0507046D0851}"/>
                </a:ext>
              </a:extLst>
            </p:cNvPr>
            <p:cNvSpPr txBox="1"/>
            <p:nvPr/>
          </p:nvSpPr>
          <p:spPr bwMode="auto">
            <a:xfrm>
              <a:off x="8189764" y="3005073"/>
              <a:ext cx="341760"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15</a:t>
              </a:r>
            </a:p>
          </p:txBody>
        </p:sp>
        <p:sp>
          <p:nvSpPr>
            <p:cNvPr id="1247" name="TextBox 1246">
              <a:extLst>
                <a:ext uri="{FF2B5EF4-FFF2-40B4-BE49-F238E27FC236}">
                  <a16:creationId xmlns:a16="http://schemas.microsoft.com/office/drawing/2014/main" id="{5AFCD28B-10A6-4DAF-8ADE-97D1FCFC35BC}"/>
                </a:ext>
              </a:extLst>
            </p:cNvPr>
            <p:cNvSpPr txBox="1"/>
            <p:nvPr/>
          </p:nvSpPr>
          <p:spPr bwMode="auto">
            <a:xfrm>
              <a:off x="8551201" y="3001230"/>
              <a:ext cx="341760"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18</a:t>
              </a:r>
            </a:p>
          </p:txBody>
        </p:sp>
        <p:sp>
          <p:nvSpPr>
            <p:cNvPr id="1248" name="TextBox 1247">
              <a:extLst>
                <a:ext uri="{FF2B5EF4-FFF2-40B4-BE49-F238E27FC236}">
                  <a16:creationId xmlns:a16="http://schemas.microsoft.com/office/drawing/2014/main" id="{9F6AEA71-D508-4FFE-A7F6-B128C36DD145}"/>
                </a:ext>
              </a:extLst>
            </p:cNvPr>
            <p:cNvSpPr txBox="1"/>
            <p:nvPr/>
          </p:nvSpPr>
          <p:spPr bwMode="auto">
            <a:xfrm>
              <a:off x="8939158" y="3005073"/>
              <a:ext cx="341760"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21</a:t>
              </a:r>
            </a:p>
          </p:txBody>
        </p:sp>
        <p:sp>
          <p:nvSpPr>
            <p:cNvPr id="1249" name="Rectangle 1248">
              <a:extLst>
                <a:ext uri="{FF2B5EF4-FFF2-40B4-BE49-F238E27FC236}">
                  <a16:creationId xmlns:a16="http://schemas.microsoft.com/office/drawing/2014/main" id="{3AA97948-6C49-4F48-BA96-00CB4983AB4C}"/>
                </a:ext>
              </a:extLst>
            </p:cNvPr>
            <p:cNvSpPr/>
            <p:nvPr/>
          </p:nvSpPr>
          <p:spPr bwMode="auto">
            <a:xfrm>
              <a:off x="6500917" y="3175710"/>
              <a:ext cx="3308160" cy="264287"/>
            </a:xfrm>
            <a:prstGeom prst="rect">
              <a:avLst/>
            </a:prstGeom>
            <a:noFill/>
            <a:ln w="0">
              <a:noFill/>
              <a:miter lim="800000"/>
              <a:headEnd/>
              <a:tailEnd/>
            </a:ln>
          </p:spPr>
          <p:txBody>
            <a:bodyPr rtlCol="0" anchor="b"/>
            <a:lstStyle/>
            <a:p>
              <a:pPr algn="ctr" eaLnBrk="1" hangingPunct="1">
                <a:spcBef>
                  <a:spcPct val="35000"/>
                </a:spcBef>
                <a:spcAft>
                  <a:spcPct val="25000"/>
                </a:spcAft>
                <a:buClr>
                  <a:schemeClr val="folHlink"/>
                </a:buClr>
                <a:buNone/>
              </a:pPr>
              <a:r>
                <a:rPr lang="en-US" sz="1200" dirty="0">
                  <a:solidFill>
                    <a:schemeClr val="bg1"/>
                  </a:solidFill>
                  <a:latin typeface="Calibri" panose="020F0502020204030204" pitchFamily="34" charset="0"/>
                  <a:cs typeface="Calibri" panose="020F0502020204030204" pitchFamily="34" charset="0"/>
                </a:rPr>
                <a:t>Mo</a:t>
              </a:r>
            </a:p>
          </p:txBody>
        </p:sp>
        <p:grpSp>
          <p:nvGrpSpPr>
            <p:cNvPr id="1250" name="Group 1249">
              <a:extLst>
                <a:ext uri="{FF2B5EF4-FFF2-40B4-BE49-F238E27FC236}">
                  <a16:creationId xmlns:a16="http://schemas.microsoft.com/office/drawing/2014/main" id="{B23FEE43-425B-4616-B1A4-003CEA0079D0}"/>
                </a:ext>
              </a:extLst>
            </p:cNvPr>
            <p:cNvGrpSpPr/>
            <p:nvPr/>
          </p:nvGrpSpPr>
          <p:grpSpPr>
            <a:xfrm>
              <a:off x="9464043" y="2994642"/>
              <a:ext cx="373609" cy="54880"/>
              <a:chOff x="3991354" y="4343458"/>
              <a:chExt cx="390542" cy="70142"/>
            </a:xfrm>
          </p:grpSpPr>
          <p:cxnSp>
            <p:nvCxnSpPr>
              <p:cNvPr id="1363" name="Straight Connector 1362">
                <a:extLst>
                  <a:ext uri="{FF2B5EF4-FFF2-40B4-BE49-F238E27FC236}">
                    <a16:creationId xmlns:a16="http://schemas.microsoft.com/office/drawing/2014/main" id="{259A3ED6-0755-4D9E-BED0-65B530C7D45D}"/>
                  </a:ext>
                </a:extLst>
              </p:cNvPr>
              <p:cNvCxnSpPr>
                <a:cxnSpLocks/>
              </p:cNvCxnSpPr>
              <p:nvPr/>
            </p:nvCxnSpPr>
            <p:spPr bwMode="auto">
              <a:xfrm rot="5400000">
                <a:off x="4346825" y="4378529"/>
                <a:ext cx="70142" cy="0"/>
              </a:xfrm>
              <a:prstGeom prst="line">
                <a:avLst/>
              </a:prstGeom>
              <a:noFill/>
              <a:ln w="28575" cap="flat" cmpd="sng" algn="ctr">
                <a:solidFill>
                  <a:schemeClr val="bg1"/>
                </a:solidFill>
                <a:prstDash val="solid"/>
                <a:round/>
                <a:headEnd type="none" w="med" len="med"/>
                <a:tailEnd type="none" w="med" len="med"/>
              </a:ln>
              <a:effectLst/>
            </p:spPr>
          </p:cxnSp>
          <p:cxnSp>
            <p:nvCxnSpPr>
              <p:cNvPr id="1364" name="Straight Connector 1363">
                <a:extLst>
                  <a:ext uri="{FF2B5EF4-FFF2-40B4-BE49-F238E27FC236}">
                    <a16:creationId xmlns:a16="http://schemas.microsoft.com/office/drawing/2014/main" id="{2EE8C447-D438-4E65-AD14-F4113C46E9CE}"/>
                  </a:ext>
                </a:extLst>
              </p:cNvPr>
              <p:cNvCxnSpPr>
                <a:cxnSpLocks/>
              </p:cNvCxnSpPr>
              <p:nvPr/>
            </p:nvCxnSpPr>
            <p:spPr bwMode="auto">
              <a:xfrm rot="5400000">
                <a:off x="3956283" y="4378529"/>
                <a:ext cx="70142" cy="0"/>
              </a:xfrm>
              <a:prstGeom prst="line">
                <a:avLst/>
              </a:prstGeom>
              <a:noFill/>
              <a:ln w="28575" cap="flat" cmpd="sng" algn="ctr">
                <a:solidFill>
                  <a:schemeClr val="bg1"/>
                </a:solidFill>
                <a:prstDash val="solid"/>
                <a:round/>
                <a:headEnd type="none" w="med" len="med"/>
                <a:tailEnd type="none" w="med" len="med"/>
              </a:ln>
              <a:effectLst/>
            </p:spPr>
          </p:cxnSp>
        </p:grpSp>
        <p:sp>
          <p:nvSpPr>
            <p:cNvPr id="1251" name="TextBox 1250">
              <a:extLst>
                <a:ext uri="{FF2B5EF4-FFF2-40B4-BE49-F238E27FC236}">
                  <a16:creationId xmlns:a16="http://schemas.microsoft.com/office/drawing/2014/main" id="{1637B932-18E9-4D9E-9DE3-068237D991F8}"/>
                </a:ext>
              </a:extLst>
            </p:cNvPr>
            <p:cNvSpPr txBox="1"/>
            <p:nvPr/>
          </p:nvSpPr>
          <p:spPr bwMode="auto">
            <a:xfrm>
              <a:off x="9278815" y="2999283"/>
              <a:ext cx="341760"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24</a:t>
              </a:r>
            </a:p>
          </p:txBody>
        </p:sp>
        <p:sp>
          <p:nvSpPr>
            <p:cNvPr id="1252" name="TextBox 1251">
              <a:extLst>
                <a:ext uri="{FF2B5EF4-FFF2-40B4-BE49-F238E27FC236}">
                  <a16:creationId xmlns:a16="http://schemas.microsoft.com/office/drawing/2014/main" id="{28D342AC-CD8F-49F6-8535-A89E3E273D5D}"/>
                </a:ext>
              </a:extLst>
            </p:cNvPr>
            <p:cNvSpPr txBox="1"/>
            <p:nvPr/>
          </p:nvSpPr>
          <p:spPr bwMode="auto">
            <a:xfrm>
              <a:off x="9666770" y="3003126"/>
              <a:ext cx="341760"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27</a:t>
              </a:r>
            </a:p>
          </p:txBody>
        </p:sp>
        <p:sp>
          <p:nvSpPr>
            <p:cNvPr id="1253" name="TextBox 1252">
              <a:extLst>
                <a:ext uri="{FF2B5EF4-FFF2-40B4-BE49-F238E27FC236}">
                  <a16:creationId xmlns:a16="http://schemas.microsoft.com/office/drawing/2014/main" id="{2F12FE19-6AB8-4278-9D5D-9828969A2AE7}"/>
                </a:ext>
              </a:extLst>
            </p:cNvPr>
            <p:cNvSpPr txBox="1"/>
            <p:nvPr/>
          </p:nvSpPr>
          <p:spPr bwMode="auto">
            <a:xfrm>
              <a:off x="6279106" y="3423603"/>
              <a:ext cx="420307"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411</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416</a:t>
              </a:r>
            </a:p>
          </p:txBody>
        </p:sp>
        <p:sp>
          <p:nvSpPr>
            <p:cNvPr id="1254" name="TextBox 1253">
              <a:extLst>
                <a:ext uri="{FF2B5EF4-FFF2-40B4-BE49-F238E27FC236}">
                  <a16:creationId xmlns:a16="http://schemas.microsoft.com/office/drawing/2014/main" id="{29D1A2CD-1715-470B-B455-C0C1EAD71407}"/>
                </a:ext>
              </a:extLst>
            </p:cNvPr>
            <p:cNvSpPr txBox="1"/>
            <p:nvPr/>
          </p:nvSpPr>
          <p:spPr bwMode="auto">
            <a:xfrm>
              <a:off x="6649099" y="3427446"/>
              <a:ext cx="420307"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316</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214</a:t>
              </a:r>
            </a:p>
          </p:txBody>
        </p:sp>
        <p:sp>
          <p:nvSpPr>
            <p:cNvPr id="1255" name="TextBox 1254">
              <a:extLst>
                <a:ext uri="{FF2B5EF4-FFF2-40B4-BE49-F238E27FC236}">
                  <a16:creationId xmlns:a16="http://schemas.microsoft.com/office/drawing/2014/main" id="{8D214CFC-93CC-4B2F-BC10-87325267A5B9}"/>
                </a:ext>
              </a:extLst>
            </p:cNvPr>
            <p:cNvSpPr txBox="1"/>
            <p:nvPr/>
          </p:nvSpPr>
          <p:spPr bwMode="auto">
            <a:xfrm>
              <a:off x="7027671" y="3423603"/>
              <a:ext cx="420307"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202</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95</a:t>
              </a:r>
            </a:p>
          </p:txBody>
        </p:sp>
        <p:sp>
          <p:nvSpPr>
            <p:cNvPr id="1256" name="TextBox 1255">
              <a:extLst>
                <a:ext uri="{FF2B5EF4-FFF2-40B4-BE49-F238E27FC236}">
                  <a16:creationId xmlns:a16="http://schemas.microsoft.com/office/drawing/2014/main" id="{BFF74D19-2646-46B4-BFC3-FA7442A3204F}"/>
                </a:ext>
              </a:extLst>
            </p:cNvPr>
            <p:cNvSpPr txBox="1"/>
            <p:nvPr/>
          </p:nvSpPr>
          <p:spPr bwMode="auto">
            <a:xfrm>
              <a:off x="7392128" y="3423603"/>
              <a:ext cx="420307"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144</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42</a:t>
              </a:r>
            </a:p>
          </p:txBody>
        </p:sp>
        <p:sp>
          <p:nvSpPr>
            <p:cNvPr id="1257" name="TextBox 1256">
              <a:extLst>
                <a:ext uri="{FF2B5EF4-FFF2-40B4-BE49-F238E27FC236}">
                  <a16:creationId xmlns:a16="http://schemas.microsoft.com/office/drawing/2014/main" id="{10F37A5E-050C-414F-809A-C315C2B959EA}"/>
                </a:ext>
              </a:extLst>
            </p:cNvPr>
            <p:cNvSpPr txBox="1"/>
            <p:nvPr/>
          </p:nvSpPr>
          <p:spPr bwMode="auto">
            <a:xfrm>
              <a:off x="7820557" y="3423603"/>
              <a:ext cx="341760"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86</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18</a:t>
              </a:r>
            </a:p>
          </p:txBody>
        </p:sp>
        <p:sp>
          <p:nvSpPr>
            <p:cNvPr id="1258" name="TextBox 1257">
              <a:extLst>
                <a:ext uri="{FF2B5EF4-FFF2-40B4-BE49-F238E27FC236}">
                  <a16:creationId xmlns:a16="http://schemas.microsoft.com/office/drawing/2014/main" id="{1BA4E2E2-BA3E-4B08-93ED-6B99AFE26941}"/>
                </a:ext>
              </a:extLst>
            </p:cNvPr>
            <p:cNvSpPr txBox="1"/>
            <p:nvPr/>
          </p:nvSpPr>
          <p:spPr bwMode="auto">
            <a:xfrm>
              <a:off x="8189763" y="3427446"/>
              <a:ext cx="341760"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56</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10</a:t>
              </a:r>
            </a:p>
          </p:txBody>
        </p:sp>
        <p:sp>
          <p:nvSpPr>
            <p:cNvPr id="1259" name="TextBox 1258">
              <a:extLst>
                <a:ext uri="{FF2B5EF4-FFF2-40B4-BE49-F238E27FC236}">
                  <a16:creationId xmlns:a16="http://schemas.microsoft.com/office/drawing/2014/main" id="{54B19E27-0751-4636-8600-5A32852EEFB9}"/>
                </a:ext>
              </a:extLst>
            </p:cNvPr>
            <p:cNvSpPr txBox="1"/>
            <p:nvPr/>
          </p:nvSpPr>
          <p:spPr bwMode="auto">
            <a:xfrm>
              <a:off x="8551202" y="3423603"/>
              <a:ext cx="341760"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43</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4</a:t>
              </a:r>
            </a:p>
          </p:txBody>
        </p:sp>
        <p:sp>
          <p:nvSpPr>
            <p:cNvPr id="1260" name="TextBox 1259">
              <a:extLst>
                <a:ext uri="{FF2B5EF4-FFF2-40B4-BE49-F238E27FC236}">
                  <a16:creationId xmlns:a16="http://schemas.microsoft.com/office/drawing/2014/main" id="{3A7FF806-FECD-4ECD-951C-C69F14D608FD}"/>
                </a:ext>
              </a:extLst>
            </p:cNvPr>
            <p:cNvSpPr txBox="1"/>
            <p:nvPr/>
          </p:nvSpPr>
          <p:spPr bwMode="auto">
            <a:xfrm>
              <a:off x="8939157" y="3427446"/>
              <a:ext cx="341760"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17</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a:t>
              </a:r>
            </a:p>
          </p:txBody>
        </p:sp>
        <p:sp>
          <p:nvSpPr>
            <p:cNvPr id="1261" name="TextBox 1260">
              <a:extLst>
                <a:ext uri="{FF2B5EF4-FFF2-40B4-BE49-F238E27FC236}">
                  <a16:creationId xmlns:a16="http://schemas.microsoft.com/office/drawing/2014/main" id="{4DEF0F0B-5973-4076-A5EE-20B1E722F10C}"/>
                </a:ext>
              </a:extLst>
            </p:cNvPr>
            <p:cNvSpPr txBox="1"/>
            <p:nvPr/>
          </p:nvSpPr>
          <p:spPr bwMode="auto">
            <a:xfrm>
              <a:off x="9318090" y="3421656"/>
              <a:ext cx="263214"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6</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a:t>
              </a:r>
            </a:p>
          </p:txBody>
        </p:sp>
        <p:sp>
          <p:nvSpPr>
            <p:cNvPr id="1262" name="TextBox 1261">
              <a:extLst>
                <a:ext uri="{FF2B5EF4-FFF2-40B4-BE49-F238E27FC236}">
                  <a16:creationId xmlns:a16="http://schemas.microsoft.com/office/drawing/2014/main" id="{629F8FC3-4CB8-4795-8676-7945FADF09E2}"/>
                </a:ext>
              </a:extLst>
            </p:cNvPr>
            <p:cNvSpPr txBox="1"/>
            <p:nvPr/>
          </p:nvSpPr>
          <p:spPr bwMode="auto">
            <a:xfrm>
              <a:off x="9706046" y="3425499"/>
              <a:ext cx="263214"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a:t>
              </a:r>
            </a:p>
          </p:txBody>
        </p:sp>
        <p:sp>
          <p:nvSpPr>
            <p:cNvPr id="1263" name="TextBox 1262">
              <a:extLst>
                <a:ext uri="{FF2B5EF4-FFF2-40B4-BE49-F238E27FC236}">
                  <a16:creationId xmlns:a16="http://schemas.microsoft.com/office/drawing/2014/main" id="{C9247734-C754-4744-B094-CA49BEBF150F}"/>
                </a:ext>
              </a:extLst>
            </p:cNvPr>
            <p:cNvSpPr txBox="1"/>
            <p:nvPr/>
          </p:nvSpPr>
          <p:spPr bwMode="auto">
            <a:xfrm>
              <a:off x="5698650" y="3245099"/>
              <a:ext cx="1317155" cy="2265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cs typeface="Calibri" panose="020F0502020204030204" pitchFamily="34" charset="0"/>
                </a:rPr>
                <a:t>Patients at Risk, n</a:t>
              </a:r>
            </a:p>
          </p:txBody>
        </p:sp>
        <p:sp>
          <p:nvSpPr>
            <p:cNvPr id="1264" name="TextBox 1263">
              <a:extLst>
                <a:ext uri="{FF2B5EF4-FFF2-40B4-BE49-F238E27FC236}">
                  <a16:creationId xmlns:a16="http://schemas.microsoft.com/office/drawing/2014/main" id="{C6883A5C-9B9F-4391-9611-13F5989F424C}"/>
                </a:ext>
              </a:extLst>
            </p:cNvPr>
            <p:cNvSpPr txBox="1"/>
            <p:nvPr/>
          </p:nvSpPr>
          <p:spPr bwMode="auto">
            <a:xfrm>
              <a:off x="7728943" y="1979628"/>
              <a:ext cx="1181734"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dirty="0">
                  <a:solidFill>
                    <a:schemeClr val="bg1"/>
                  </a:solidFill>
                  <a:latin typeface="Calibri" panose="020F0502020204030204" pitchFamily="34" charset="0"/>
                  <a:cs typeface="Calibri" panose="020F0502020204030204" pitchFamily="34" charset="0"/>
                </a:rPr>
                <a:t>HR (95% CI)</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0.56 (0.47-0.66)</a:t>
              </a:r>
            </a:p>
          </p:txBody>
        </p:sp>
        <p:sp>
          <p:nvSpPr>
            <p:cNvPr id="1265" name="TextBox 1264">
              <a:extLst>
                <a:ext uri="{FF2B5EF4-FFF2-40B4-BE49-F238E27FC236}">
                  <a16:creationId xmlns:a16="http://schemas.microsoft.com/office/drawing/2014/main" id="{68F67127-1633-4FFC-AE33-0C71383A9B4D}"/>
                </a:ext>
              </a:extLst>
            </p:cNvPr>
            <p:cNvSpPr txBox="1"/>
            <p:nvPr/>
          </p:nvSpPr>
          <p:spPr bwMode="auto">
            <a:xfrm>
              <a:off x="9048713" y="1979628"/>
              <a:ext cx="658705" cy="3775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i="1" dirty="0">
                  <a:solidFill>
                    <a:schemeClr val="bg1"/>
                  </a:solidFill>
                  <a:latin typeface="Calibri" panose="020F0502020204030204" pitchFamily="34" charset="0"/>
                  <a:cs typeface="Calibri" panose="020F0502020204030204" pitchFamily="34" charset="0"/>
                </a:rPr>
                <a:t>P </a:t>
              </a:r>
              <a:r>
                <a:rPr lang="en-US" sz="1200" dirty="0">
                  <a:solidFill>
                    <a:schemeClr val="bg1"/>
                  </a:solidFill>
                  <a:latin typeface="Calibri" panose="020F0502020204030204" pitchFamily="34" charset="0"/>
                  <a:cs typeface="Calibri" panose="020F0502020204030204" pitchFamily="34" charset="0"/>
                </a:rPr>
                <a:t>Value</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&lt;.0001</a:t>
              </a:r>
            </a:p>
          </p:txBody>
        </p:sp>
        <p:grpSp>
          <p:nvGrpSpPr>
            <p:cNvPr id="1266" name="Group 1265">
              <a:extLst>
                <a:ext uri="{FF2B5EF4-FFF2-40B4-BE49-F238E27FC236}">
                  <a16:creationId xmlns:a16="http://schemas.microsoft.com/office/drawing/2014/main" id="{D97D9A75-FEDA-4D08-AD22-493647CD6429}"/>
                </a:ext>
              </a:extLst>
            </p:cNvPr>
            <p:cNvGrpSpPr/>
            <p:nvPr/>
          </p:nvGrpSpPr>
          <p:grpSpPr>
            <a:xfrm>
              <a:off x="6485506" y="1494124"/>
              <a:ext cx="3211156" cy="1487402"/>
              <a:chOff x="5578390" y="2269591"/>
              <a:chExt cx="3356695" cy="1901069"/>
            </a:xfrm>
          </p:grpSpPr>
          <p:cxnSp>
            <p:nvCxnSpPr>
              <p:cNvPr id="1323" name="Straight Connector 1322">
                <a:extLst>
                  <a:ext uri="{FF2B5EF4-FFF2-40B4-BE49-F238E27FC236}">
                    <a16:creationId xmlns:a16="http://schemas.microsoft.com/office/drawing/2014/main" id="{40F09CFB-2CCA-46BC-AF85-A5D76604358E}"/>
                  </a:ext>
                </a:extLst>
              </p:cNvPr>
              <p:cNvCxnSpPr/>
              <p:nvPr/>
            </p:nvCxnSpPr>
            <p:spPr bwMode="auto">
              <a:xfrm>
                <a:off x="5578390" y="2269591"/>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24" name="Straight Connector 1323">
                <a:extLst>
                  <a:ext uri="{FF2B5EF4-FFF2-40B4-BE49-F238E27FC236}">
                    <a16:creationId xmlns:a16="http://schemas.microsoft.com/office/drawing/2014/main" id="{D32313BC-00E4-4C14-8D46-365903D834B4}"/>
                  </a:ext>
                </a:extLst>
              </p:cNvPr>
              <p:cNvCxnSpPr/>
              <p:nvPr/>
            </p:nvCxnSpPr>
            <p:spPr bwMode="auto">
              <a:xfrm>
                <a:off x="5652969" y="2284259"/>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25" name="Straight Connector 1324">
                <a:extLst>
                  <a:ext uri="{FF2B5EF4-FFF2-40B4-BE49-F238E27FC236}">
                    <a16:creationId xmlns:a16="http://schemas.microsoft.com/office/drawing/2014/main" id="{31D90E7F-D6EF-44E0-96AC-C7B65FD9650B}"/>
                  </a:ext>
                </a:extLst>
              </p:cNvPr>
              <p:cNvCxnSpPr/>
              <p:nvPr/>
            </p:nvCxnSpPr>
            <p:spPr bwMode="auto">
              <a:xfrm>
                <a:off x="5684738" y="2299766"/>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26" name="Straight Connector 1325">
                <a:extLst>
                  <a:ext uri="{FF2B5EF4-FFF2-40B4-BE49-F238E27FC236}">
                    <a16:creationId xmlns:a16="http://schemas.microsoft.com/office/drawing/2014/main" id="{856DFDCF-662E-413D-A06A-D6E916FCCA21}"/>
                  </a:ext>
                </a:extLst>
              </p:cNvPr>
              <p:cNvCxnSpPr/>
              <p:nvPr/>
            </p:nvCxnSpPr>
            <p:spPr bwMode="auto">
              <a:xfrm>
                <a:off x="5701570" y="2307975"/>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27" name="Straight Connector 1326">
                <a:extLst>
                  <a:ext uri="{FF2B5EF4-FFF2-40B4-BE49-F238E27FC236}">
                    <a16:creationId xmlns:a16="http://schemas.microsoft.com/office/drawing/2014/main" id="{88C8E20F-FD8C-4BB7-B875-BA87DDD67B0A}"/>
                  </a:ext>
                </a:extLst>
              </p:cNvPr>
              <p:cNvCxnSpPr/>
              <p:nvPr/>
            </p:nvCxnSpPr>
            <p:spPr bwMode="auto">
              <a:xfrm>
                <a:off x="5743811" y="2345875"/>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28" name="Straight Connector 1327">
                <a:extLst>
                  <a:ext uri="{FF2B5EF4-FFF2-40B4-BE49-F238E27FC236}">
                    <a16:creationId xmlns:a16="http://schemas.microsoft.com/office/drawing/2014/main" id="{9DD5A686-63E5-44AE-8005-8500DC51F37B}"/>
                  </a:ext>
                </a:extLst>
              </p:cNvPr>
              <p:cNvCxnSpPr/>
              <p:nvPr/>
            </p:nvCxnSpPr>
            <p:spPr bwMode="auto">
              <a:xfrm>
                <a:off x="5865093" y="2954565"/>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29" name="Straight Connector 1328">
                <a:extLst>
                  <a:ext uri="{FF2B5EF4-FFF2-40B4-BE49-F238E27FC236}">
                    <a16:creationId xmlns:a16="http://schemas.microsoft.com/office/drawing/2014/main" id="{F3F22045-18F1-4C04-8081-08BF8E978692}"/>
                  </a:ext>
                </a:extLst>
              </p:cNvPr>
              <p:cNvCxnSpPr/>
              <p:nvPr/>
            </p:nvCxnSpPr>
            <p:spPr bwMode="auto">
              <a:xfrm>
                <a:off x="5842986" y="2853321"/>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30" name="Straight Connector 1329">
                <a:extLst>
                  <a:ext uri="{FF2B5EF4-FFF2-40B4-BE49-F238E27FC236}">
                    <a16:creationId xmlns:a16="http://schemas.microsoft.com/office/drawing/2014/main" id="{6F4BFD5A-28D7-4D1F-964A-B28322DB43AD}"/>
                  </a:ext>
                </a:extLst>
              </p:cNvPr>
              <p:cNvCxnSpPr/>
              <p:nvPr/>
            </p:nvCxnSpPr>
            <p:spPr bwMode="auto">
              <a:xfrm>
                <a:off x="6025982" y="3010954"/>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31" name="Straight Connector 1330">
                <a:extLst>
                  <a:ext uri="{FF2B5EF4-FFF2-40B4-BE49-F238E27FC236}">
                    <a16:creationId xmlns:a16="http://schemas.microsoft.com/office/drawing/2014/main" id="{52A83897-AA9B-4ECF-BF62-ECA5B2AB303A}"/>
                  </a:ext>
                </a:extLst>
              </p:cNvPr>
              <p:cNvCxnSpPr/>
              <p:nvPr/>
            </p:nvCxnSpPr>
            <p:spPr bwMode="auto">
              <a:xfrm>
                <a:off x="6078294" y="3246272"/>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32" name="Straight Connector 1331">
                <a:extLst>
                  <a:ext uri="{FF2B5EF4-FFF2-40B4-BE49-F238E27FC236}">
                    <a16:creationId xmlns:a16="http://schemas.microsoft.com/office/drawing/2014/main" id="{8230BA93-53D1-4879-BE0B-7277111A7E2A}"/>
                  </a:ext>
                </a:extLst>
              </p:cNvPr>
              <p:cNvCxnSpPr/>
              <p:nvPr/>
            </p:nvCxnSpPr>
            <p:spPr bwMode="auto">
              <a:xfrm>
                <a:off x="6113485" y="3299600"/>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33" name="Straight Connector 1332">
                <a:extLst>
                  <a:ext uri="{FF2B5EF4-FFF2-40B4-BE49-F238E27FC236}">
                    <a16:creationId xmlns:a16="http://schemas.microsoft.com/office/drawing/2014/main" id="{0AD7F943-AF12-4AC5-8639-43806067D954}"/>
                  </a:ext>
                </a:extLst>
              </p:cNvPr>
              <p:cNvCxnSpPr/>
              <p:nvPr/>
            </p:nvCxnSpPr>
            <p:spPr bwMode="auto">
              <a:xfrm>
                <a:off x="6133931" y="3311068"/>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34" name="Straight Connector 1333">
                <a:extLst>
                  <a:ext uri="{FF2B5EF4-FFF2-40B4-BE49-F238E27FC236}">
                    <a16:creationId xmlns:a16="http://schemas.microsoft.com/office/drawing/2014/main" id="{5F1DB07C-C479-4D6D-911C-F1805BBE5F79}"/>
                  </a:ext>
                </a:extLst>
              </p:cNvPr>
              <p:cNvCxnSpPr/>
              <p:nvPr/>
            </p:nvCxnSpPr>
            <p:spPr bwMode="auto">
              <a:xfrm>
                <a:off x="6193518" y="3314047"/>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35" name="Straight Connector 1334">
                <a:extLst>
                  <a:ext uri="{FF2B5EF4-FFF2-40B4-BE49-F238E27FC236}">
                    <a16:creationId xmlns:a16="http://schemas.microsoft.com/office/drawing/2014/main" id="{CD1C6148-A700-41B2-8585-186B497A8DB9}"/>
                  </a:ext>
                </a:extLst>
              </p:cNvPr>
              <p:cNvCxnSpPr/>
              <p:nvPr/>
            </p:nvCxnSpPr>
            <p:spPr bwMode="auto">
              <a:xfrm>
                <a:off x="6219444" y="3335188"/>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36" name="Straight Connector 1335">
                <a:extLst>
                  <a:ext uri="{FF2B5EF4-FFF2-40B4-BE49-F238E27FC236}">
                    <a16:creationId xmlns:a16="http://schemas.microsoft.com/office/drawing/2014/main" id="{8247D123-FBD2-4397-9EC3-472F94239FCD}"/>
                  </a:ext>
                </a:extLst>
              </p:cNvPr>
              <p:cNvCxnSpPr/>
              <p:nvPr/>
            </p:nvCxnSpPr>
            <p:spPr bwMode="auto">
              <a:xfrm>
                <a:off x="6284004" y="3374319"/>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37" name="Straight Connector 1336">
                <a:extLst>
                  <a:ext uri="{FF2B5EF4-FFF2-40B4-BE49-F238E27FC236}">
                    <a16:creationId xmlns:a16="http://schemas.microsoft.com/office/drawing/2014/main" id="{AD08797A-61B6-4F3D-B4CE-D1083B65D31A}"/>
                  </a:ext>
                </a:extLst>
              </p:cNvPr>
              <p:cNvCxnSpPr/>
              <p:nvPr/>
            </p:nvCxnSpPr>
            <p:spPr bwMode="auto">
              <a:xfrm>
                <a:off x="6301389" y="3408896"/>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38" name="Straight Connector 1337">
                <a:extLst>
                  <a:ext uri="{FF2B5EF4-FFF2-40B4-BE49-F238E27FC236}">
                    <a16:creationId xmlns:a16="http://schemas.microsoft.com/office/drawing/2014/main" id="{C2426364-FE26-4D09-A8A4-AAEEE90D344B}"/>
                  </a:ext>
                </a:extLst>
              </p:cNvPr>
              <p:cNvCxnSpPr/>
              <p:nvPr/>
            </p:nvCxnSpPr>
            <p:spPr bwMode="auto">
              <a:xfrm>
                <a:off x="6316739" y="3437154"/>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39" name="Straight Connector 1338">
                <a:extLst>
                  <a:ext uri="{FF2B5EF4-FFF2-40B4-BE49-F238E27FC236}">
                    <a16:creationId xmlns:a16="http://schemas.microsoft.com/office/drawing/2014/main" id="{F5DA5DBD-7029-4646-9B42-096188A8D743}"/>
                  </a:ext>
                </a:extLst>
              </p:cNvPr>
              <p:cNvCxnSpPr/>
              <p:nvPr/>
            </p:nvCxnSpPr>
            <p:spPr bwMode="auto">
              <a:xfrm>
                <a:off x="6335421" y="3479510"/>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40" name="Straight Connector 1339">
                <a:extLst>
                  <a:ext uri="{FF2B5EF4-FFF2-40B4-BE49-F238E27FC236}">
                    <a16:creationId xmlns:a16="http://schemas.microsoft.com/office/drawing/2014/main" id="{4F50FF8D-EC97-456E-8160-F99FB20F3F20}"/>
                  </a:ext>
                </a:extLst>
              </p:cNvPr>
              <p:cNvCxnSpPr/>
              <p:nvPr/>
            </p:nvCxnSpPr>
            <p:spPr bwMode="auto">
              <a:xfrm>
                <a:off x="6366092" y="3506745"/>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41" name="Straight Connector 1340">
                <a:extLst>
                  <a:ext uri="{FF2B5EF4-FFF2-40B4-BE49-F238E27FC236}">
                    <a16:creationId xmlns:a16="http://schemas.microsoft.com/office/drawing/2014/main" id="{6CAC8553-D6B5-464D-A9D4-62440CB6452A}"/>
                  </a:ext>
                </a:extLst>
              </p:cNvPr>
              <p:cNvCxnSpPr/>
              <p:nvPr/>
            </p:nvCxnSpPr>
            <p:spPr bwMode="auto">
              <a:xfrm>
                <a:off x="6455173" y="3599745"/>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42" name="Straight Connector 1341">
                <a:extLst>
                  <a:ext uri="{FF2B5EF4-FFF2-40B4-BE49-F238E27FC236}">
                    <a16:creationId xmlns:a16="http://schemas.microsoft.com/office/drawing/2014/main" id="{1E6F70EE-71B2-4238-9D8C-8AE5B288BF68}"/>
                  </a:ext>
                </a:extLst>
              </p:cNvPr>
              <p:cNvCxnSpPr/>
              <p:nvPr/>
            </p:nvCxnSpPr>
            <p:spPr bwMode="auto">
              <a:xfrm>
                <a:off x="6519902" y="3662466"/>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43" name="Straight Connector 1342">
                <a:extLst>
                  <a:ext uri="{FF2B5EF4-FFF2-40B4-BE49-F238E27FC236}">
                    <a16:creationId xmlns:a16="http://schemas.microsoft.com/office/drawing/2014/main" id="{7DCBABFC-2B7C-414B-A5CD-52A315A3CF22}"/>
                  </a:ext>
                </a:extLst>
              </p:cNvPr>
              <p:cNvCxnSpPr/>
              <p:nvPr/>
            </p:nvCxnSpPr>
            <p:spPr bwMode="auto">
              <a:xfrm>
                <a:off x="6572976" y="3741178"/>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44" name="Straight Connector 1343">
                <a:extLst>
                  <a:ext uri="{FF2B5EF4-FFF2-40B4-BE49-F238E27FC236}">
                    <a16:creationId xmlns:a16="http://schemas.microsoft.com/office/drawing/2014/main" id="{7B704762-5CD8-4870-B459-642B68C8E181}"/>
                  </a:ext>
                </a:extLst>
              </p:cNvPr>
              <p:cNvCxnSpPr/>
              <p:nvPr/>
            </p:nvCxnSpPr>
            <p:spPr bwMode="auto">
              <a:xfrm>
                <a:off x="6664778" y="3781505"/>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45" name="Straight Connector 1344">
                <a:extLst>
                  <a:ext uri="{FF2B5EF4-FFF2-40B4-BE49-F238E27FC236}">
                    <a16:creationId xmlns:a16="http://schemas.microsoft.com/office/drawing/2014/main" id="{3B09003C-953E-4E10-BE0F-6BCF8148289C}"/>
                  </a:ext>
                </a:extLst>
              </p:cNvPr>
              <p:cNvCxnSpPr/>
              <p:nvPr/>
            </p:nvCxnSpPr>
            <p:spPr bwMode="auto">
              <a:xfrm>
                <a:off x="6610853" y="3771733"/>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46" name="Straight Connector 1345">
                <a:extLst>
                  <a:ext uri="{FF2B5EF4-FFF2-40B4-BE49-F238E27FC236}">
                    <a16:creationId xmlns:a16="http://schemas.microsoft.com/office/drawing/2014/main" id="{8D12FAA9-93A0-45D3-B6DC-69676D6B71BC}"/>
                  </a:ext>
                </a:extLst>
              </p:cNvPr>
              <p:cNvCxnSpPr/>
              <p:nvPr/>
            </p:nvCxnSpPr>
            <p:spPr bwMode="auto">
              <a:xfrm>
                <a:off x="6639574" y="3776265"/>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47" name="Straight Connector 1346">
                <a:extLst>
                  <a:ext uri="{FF2B5EF4-FFF2-40B4-BE49-F238E27FC236}">
                    <a16:creationId xmlns:a16="http://schemas.microsoft.com/office/drawing/2014/main" id="{36D8F1BF-C336-4CE0-9D80-C8A33255EB98}"/>
                  </a:ext>
                </a:extLst>
              </p:cNvPr>
              <p:cNvCxnSpPr/>
              <p:nvPr/>
            </p:nvCxnSpPr>
            <p:spPr bwMode="auto">
              <a:xfrm>
                <a:off x="6696817" y="3782047"/>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48" name="Straight Connector 1347">
                <a:extLst>
                  <a:ext uri="{FF2B5EF4-FFF2-40B4-BE49-F238E27FC236}">
                    <a16:creationId xmlns:a16="http://schemas.microsoft.com/office/drawing/2014/main" id="{B01A3EDD-0C81-49F4-B4D3-F61295952A74}"/>
                  </a:ext>
                </a:extLst>
              </p:cNvPr>
              <p:cNvCxnSpPr/>
              <p:nvPr/>
            </p:nvCxnSpPr>
            <p:spPr bwMode="auto">
              <a:xfrm>
                <a:off x="6761801" y="3802656"/>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49" name="Straight Connector 1348">
                <a:extLst>
                  <a:ext uri="{FF2B5EF4-FFF2-40B4-BE49-F238E27FC236}">
                    <a16:creationId xmlns:a16="http://schemas.microsoft.com/office/drawing/2014/main" id="{7225D832-462A-4C9D-AF58-80F89F04DE55}"/>
                  </a:ext>
                </a:extLst>
              </p:cNvPr>
              <p:cNvCxnSpPr/>
              <p:nvPr/>
            </p:nvCxnSpPr>
            <p:spPr bwMode="auto">
              <a:xfrm>
                <a:off x="6811700" y="3866830"/>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50" name="Straight Connector 1349">
                <a:extLst>
                  <a:ext uri="{FF2B5EF4-FFF2-40B4-BE49-F238E27FC236}">
                    <a16:creationId xmlns:a16="http://schemas.microsoft.com/office/drawing/2014/main" id="{A909BAE9-66F3-44C4-8B8A-0660ED25EB31}"/>
                  </a:ext>
                </a:extLst>
              </p:cNvPr>
              <p:cNvCxnSpPr/>
              <p:nvPr/>
            </p:nvCxnSpPr>
            <p:spPr bwMode="auto">
              <a:xfrm>
                <a:off x="6793360" y="3851385"/>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51" name="Straight Connector 1350">
                <a:extLst>
                  <a:ext uri="{FF2B5EF4-FFF2-40B4-BE49-F238E27FC236}">
                    <a16:creationId xmlns:a16="http://schemas.microsoft.com/office/drawing/2014/main" id="{4FAB98F0-D11C-4ECD-A9C2-543C16DEBD66}"/>
                  </a:ext>
                </a:extLst>
              </p:cNvPr>
              <p:cNvCxnSpPr/>
              <p:nvPr/>
            </p:nvCxnSpPr>
            <p:spPr bwMode="auto">
              <a:xfrm>
                <a:off x="6908616" y="3881702"/>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52" name="Straight Connector 1351">
                <a:extLst>
                  <a:ext uri="{FF2B5EF4-FFF2-40B4-BE49-F238E27FC236}">
                    <a16:creationId xmlns:a16="http://schemas.microsoft.com/office/drawing/2014/main" id="{137AA1C1-C816-4517-8229-914B8C4772C5}"/>
                  </a:ext>
                </a:extLst>
              </p:cNvPr>
              <p:cNvCxnSpPr/>
              <p:nvPr/>
            </p:nvCxnSpPr>
            <p:spPr bwMode="auto">
              <a:xfrm>
                <a:off x="7020027" y="3878766"/>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53" name="Straight Connector 1352">
                <a:extLst>
                  <a:ext uri="{FF2B5EF4-FFF2-40B4-BE49-F238E27FC236}">
                    <a16:creationId xmlns:a16="http://schemas.microsoft.com/office/drawing/2014/main" id="{69DCA1E0-EAF0-4636-8020-1E05410ADC8F}"/>
                  </a:ext>
                </a:extLst>
              </p:cNvPr>
              <p:cNvCxnSpPr/>
              <p:nvPr/>
            </p:nvCxnSpPr>
            <p:spPr bwMode="auto">
              <a:xfrm>
                <a:off x="7045718" y="3873841"/>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54" name="Straight Connector 1353">
                <a:extLst>
                  <a:ext uri="{FF2B5EF4-FFF2-40B4-BE49-F238E27FC236}">
                    <a16:creationId xmlns:a16="http://schemas.microsoft.com/office/drawing/2014/main" id="{6BF4BE2F-2B19-473D-9E84-B37E2E026AB9}"/>
                  </a:ext>
                </a:extLst>
              </p:cNvPr>
              <p:cNvCxnSpPr/>
              <p:nvPr/>
            </p:nvCxnSpPr>
            <p:spPr bwMode="auto">
              <a:xfrm>
                <a:off x="7084295" y="3913434"/>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55" name="Straight Connector 1354">
                <a:extLst>
                  <a:ext uri="{FF2B5EF4-FFF2-40B4-BE49-F238E27FC236}">
                    <a16:creationId xmlns:a16="http://schemas.microsoft.com/office/drawing/2014/main" id="{EB5E85E1-57F3-4E29-8649-7211213BD1D6}"/>
                  </a:ext>
                </a:extLst>
              </p:cNvPr>
              <p:cNvCxnSpPr/>
              <p:nvPr/>
            </p:nvCxnSpPr>
            <p:spPr bwMode="auto">
              <a:xfrm>
                <a:off x="7251342" y="3927495"/>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56" name="Straight Connector 1355">
                <a:extLst>
                  <a:ext uri="{FF2B5EF4-FFF2-40B4-BE49-F238E27FC236}">
                    <a16:creationId xmlns:a16="http://schemas.microsoft.com/office/drawing/2014/main" id="{8B5F5FCB-2764-45A4-B6E8-A63575F2674F}"/>
                  </a:ext>
                </a:extLst>
              </p:cNvPr>
              <p:cNvCxnSpPr/>
              <p:nvPr/>
            </p:nvCxnSpPr>
            <p:spPr bwMode="auto">
              <a:xfrm>
                <a:off x="7359582" y="3951464"/>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57" name="Straight Connector 1356">
                <a:extLst>
                  <a:ext uri="{FF2B5EF4-FFF2-40B4-BE49-F238E27FC236}">
                    <a16:creationId xmlns:a16="http://schemas.microsoft.com/office/drawing/2014/main" id="{9F7D7FD8-2A51-46FD-A08B-F4F172142A55}"/>
                  </a:ext>
                </a:extLst>
              </p:cNvPr>
              <p:cNvCxnSpPr/>
              <p:nvPr/>
            </p:nvCxnSpPr>
            <p:spPr bwMode="auto">
              <a:xfrm>
                <a:off x="7475413" y="3951464"/>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58" name="Straight Connector 1357">
                <a:extLst>
                  <a:ext uri="{FF2B5EF4-FFF2-40B4-BE49-F238E27FC236}">
                    <a16:creationId xmlns:a16="http://schemas.microsoft.com/office/drawing/2014/main" id="{A0223335-BEBC-4AE6-B8AE-536AB02F0314}"/>
                  </a:ext>
                </a:extLst>
              </p:cNvPr>
              <p:cNvCxnSpPr/>
              <p:nvPr/>
            </p:nvCxnSpPr>
            <p:spPr bwMode="auto">
              <a:xfrm>
                <a:off x="7588920" y="3977137"/>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59" name="Straight Connector 1358">
                <a:extLst>
                  <a:ext uri="{FF2B5EF4-FFF2-40B4-BE49-F238E27FC236}">
                    <a16:creationId xmlns:a16="http://schemas.microsoft.com/office/drawing/2014/main" id="{8284652D-9B8C-4801-992B-C3418DAB693E}"/>
                  </a:ext>
                </a:extLst>
              </p:cNvPr>
              <p:cNvCxnSpPr/>
              <p:nvPr/>
            </p:nvCxnSpPr>
            <p:spPr bwMode="auto">
              <a:xfrm>
                <a:off x="7882098" y="4003156"/>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60" name="Straight Connector 1359">
                <a:extLst>
                  <a:ext uri="{FF2B5EF4-FFF2-40B4-BE49-F238E27FC236}">
                    <a16:creationId xmlns:a16="http://schemas.microsoft.com/office/drawing/2014/main" id="{E8AD62E3-D39F-45BF-B3D4-CCB1BF8E4D4C}"/>
                  </a:ext>
                </a:extLst>
              </p:cNvPr>
              <p:cNvCxnSpPr/>
              <p:nvPr/>
            </p:nvCxnSpPr>
            <p:spPr bwMode="auto">
              <a:xfrm>
                <a:off x="7980702" y="4005776"/>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61" name="Straight Connector 1360">
                <a:extLst>
                  <a:ext uri="{FF2B5EF4-FFF2-40B4-BE49-F238E27FC236}">
                    <a16:creationId xmlns:a16="http://schemas.microsoft.com/office/drawing/2014/main" id="{E87784A0-9806-46A9-B6F5-08A7DC7AEC86}"/>
                  </a:ext>
                </a:extLst>
              </p:cNvPr>
              <p:cNvCxnSpPr/>
              <p:nvPr/>
            </p:nvCxnSpPr>
            <p:spPr bwMode="auto">
              <a:xfrm>
                <a:off x="8935085" y="4078441"/>
                <a:ext cx="0" cy="92219"/>
              </a:xfrm>
              <a:prstGeom prst="line">
                <a:avLst/>
              </a:prstGeom>
              <a:noFill/>
              <a:ln w="19050" cap="flat" cmpd="sng" algn="ctr">
                <a:solidFill>
                  <a:schemeClr val="accent3"/>
                </a:solidFill>
                <a:prstDash val="solid"/>
                <a:round/>
                <a:headEnd type="none" w="med" len="med"/>
                <a:tailEnd type="none" w="med" len="med"/>
              </a:ln>
              <a:effectLst/>
            </p:spPr>
          </p:cxnSp>
          <p:cxnSp>
            <p:nvCxnSpPr>
              <p:cNvPr id="1362" name="Straight Connector 1361">
                <a:extLst>
                  <a:ext uri="{FF2B5EF4-FFF2-40B4-BE49-F238E27FC236}">
                    <a16:creationId xmlns:a16="http://schemas.microsoft.com/office/drawing/2014/main" id="{B5D3173E-4818-4CD9-B68B-130231663352}"/>
                  </a:ext>
                </a:extLst>
              </p:cNvPr>
              <p:cNvCxnSpPr/>
              <p:nvPr/>
            </p:nvCxnSpPr>
            <p:spPr bwMode="auto">
              <a:xfrm>
                <a:off x="7291804" y="3924289"/>
                <a:ext cx="0" cy="9221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267" name="Group 1266">
              <a:extLst>
                <a:ext uri="{FF2B5EF4-FFF2-40B4-BE49-F238E27FC236}">
                  <a16:creationId xmlns:a16="http://schemas.microsoft.com/office/drawing/2014/main" id="{C470A6D5-BCD3-45CA-B1FD-CB125710AA23}"/>
                </a:ext>
              </a:extLst>
            </p:cNvPr>
            <p:cNvGrpSpPr/>
            <p:nvPr/>
          </p:nvGrpSpPr>
          <p:grpSpPr>
            <a:xfrm>
              <a:off x="6525725" y="1511547"/>
              <a:ext cx="3170875" cy="1321034"/>
              <a:chOff x="5620432" y="2291861"/>
              <a:chExt cx="3314588" cy="1688431"/>
            </a:xfrm>
          </p:grpSpPr>
          <p:cxnSp>
            <p:nvCxnSpPr>
              <p:cNvPr id="1268" name="Straight Connector 1267">
                <a:extLst>
                  <a:ext uri="{FF2B5EF4-FFF2-40B4-BE49-F238E27FC236}">
                    <a16:creationId xmlns:a16="http://schemas.microsoft.com/office/drawing/2014/main" id="{399197A9-A8DC-4ECD-8ABD-CCB76249EBDA}"/>
                  </a:ext>
                </a:extLst>
              </p:cNvPr>
              <p:cNvCxnSpPr/>
              <p:nvPr/>
            </p:nvCxnSpPr>
            <p:spPr bwMode="auto">
              <a:xfrm>
                <a:off x="5620432" y="2291861"/>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69" name="Straight Connector 1268">
                <a:extLst>
                  <a:ext uri="{FF2B5EF4-FFF2-40B4-BE49-F238E27FC236}">
                    <a16:creationId xmlns:a16="http://schemas.microsoft.com/office/drawing/2014/main" id="{4E3FF45B-AE6C-40C0-974A-7C0A7C1BDD3B}"/>
                  </a:ext>
                </a:extLst>
              </p:cNvPr>
              <p:cNvCxnSpPr/>
              <p:nvPr/>
            </p:nvCxnSpPr>
            <p:spPr bwMode="auto">
              <a:xfrm>
                <a:off x="5788841" y="2377080"/>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70" name="Straight Connector 1269">
                <a:extLst>
                  <a:ext uri="{FF2B5EF4-FFF2-40B4-BE49-F238E27FC236}">
                    <a16:creationId xmlns:a16="http://schemas.microsoft.com/office/drawing/2014/main" id="{423052B0-3248-4FEF-BA0C-C058729F9E3E}"/>
                  </a:ext>
                </a:extLst>
              </p:cNvPr>
              <p:cNvCxnSpPr/>
              <p:nvPr/>
            </p:nvCxnSpPr>
            <p:spPr bwMode="auto">
              <a:xfrm>
                <a:off x="5808437" y="2419988"/>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71" name="Straight Connector 1270">
                <a:extLst>
                  <a:ext uri="{FF2B5EF4-FFF2-40B4-BE49-F238E27FC236}">
                    <a16:creationId xmlns:a16="http://schemas.microsoft.com/office/drawing/2014/main" id="{E27D09A6-D150-4E57-BD19-4395DBC2E73C}"/>
                  </a:ext>
                </a:extLst>
              </p:cNvPr>
              <p:cNvCxnSpPr/>
              <p:nvPr/>
            </p:nvCxnSpPr>
            <p:spPr bwMode="auto">
              <a:xfrm>
                <a:off x="5832324" y="2539542"/>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72" name="Straight Connector 1271">
                <a:extLst>
                  <a:ext uri="{FF2B5EF4-FFF2-40B4-BE49-F238E27FC236}">
                    <a16:creationId xmlns:a16="http://schemas.microsoft.com/office/drawing/2014/main" id="{3497735D-1902-4241-8DAB-74D933F57D17}"/>
                  </a:ext>
                </a:extLst>
              </p:cNvPr>
              <p:cNvCxnSpPr/>
              <p:nvPr/>
            </p:nvCxnSpPr>
            <p:spPr bwMode="auto">
              <a:xfrm>
                <a:off x="5979214" y="2639403"/>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73" name="Straight Connector 1272">
                <a:extLst>
                  <a:ext uri="{FF2B5EF4-FFF2-40B4-BE49-F238E27FC236}">
                    <a16:creationId xmlns:a16="http://schemas.microsoft.com/office/drawing/2014/main" id="{625B8491-C76E-418F-A82B-09EDACBA6C2A}"/>
                  </a:ext>
                </a:extLst>
              </p:cNvPr>
              <p:cNvCxnSpPr/>
              <p:nvPr/>
            </p:nvCxnSpPr>
            <p:spPr bwMode="auto">
              <a:xfrm>
                <a:off x="5997576" y="2659718"/>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74" name="Straight Connector 1273">
                <a:extLst>
                  <a:ext uri="{FF2B5EF4-FFF2-40B4-BE49-F238E27FC236}">
                    <a16:creationId xmlns:a16="http://schemas.microsoft.com/office/drawing/2014/main" id="{322F9B02-4FBC-4971-A3F4-D195D62FF49B}"/>
                  </a:ext>
                </a:extLst>
              </p:cNvPr>
              <p:cNvCxnSpPr/>
              <p:nvPr/>
            </p:nvCxnSpPr>
            <p:spPr bwMode="auto">
              <a:xfrm>
                <a:off x="5855546" y="2623263"/>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75" name="Straight Connector 1274">
                <a:extLst>
                  <a:ext uri="{FF2B5EF4-FFF2-40B4-BE49-F238E27FC236}">
                    <a16:creationId xmlns:a16="http://schemas.microsoft.com/office/drawing/2014/main" id="{5E56740D-72D8-48C7-A20F-62B558A8C12B}"/>
                  </a:ext>
                </a:extLst>
              </p:cNvPr>
              <p:cNvCxnSpPr/>
              <p:nvPr/>
            </p:nvCxnSpPr>
            <p:spPr bwMode="auto">
              <a:xfrm>
                <a:off x="6045583" y="2705828"/>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76" name="Straight Connector 1275">
                <a:extLst>
                  <a:ext uri="{FF2B5EF4-FFF2-40B4-BE49-F238E27FC236}">
                    <a16:creationId xmlns:a16="http://schemas.microsoft.com/office/drawing/2014/main" id="{BD63D8F7-FDCA-4567-B15B-28958B036C48}"/>
                  </a:ext>
                </a:extLst>
              </p:cNvPr>
              <p:cNvCxnSpPr/>
              <p:nvPr/>
            </p:nvCxnSpPr>
            <p:spPr bwMode="auto">
              <a:xfrm>
                <a:off x="6179770" y="2938795"/>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77" name="Straight Connector 1276">
                <a:extLst>
                  <a:ext uri="{FF2B5EF4-FFF2-40B4-BE49-F238E27FC236}">
                    <a16:creationId xmlns:a16="http://schemas.microsoft.com/office/drawing/2014/main" id="{C8D60846-8691-4E05-8ACD-4FF335C58C59}"/>
                  </a:ext>
                </a:extLst>
              </p:cNvPr>
              <p:cNvCxnSpPr/>
              <p:nvPr/>
            </p:nvCxnSpPr>
            <p:spPr bwMode="auto">
              <a:xfrm>
                <a:off x="6306331" y="3108704"/>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78" name="Straight Connector 1277">
                <a:extLst>
                  <a:ext uri="{FF2B5EF4-FFF2-40B4-BE49-F238E27FC236}">
                    <a16:creationId xmlns:a16="http://schemas.microsoft.com/office/drawing/2014/main" id="{25275E31-EE26-4F1A-BF84-0A9CB993F566}"/>
                  </a:ext>
                </a:extLst>
              </p:cNvPr>
              <p:cNvCxnSpPr/>
              <p:nvPr/>
            </p:nvCxnSpPr>
            <p:spPr bwMode="auto">
              <a:xfrm>
                <a:off x="6455173" y="3167851"/>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79" name="Straight Connector 1278">
                <a:extLst>
                  <a:ext uri="{FF2B5EF4-FFF2-40B4-BE49-F238E27FC236}">
                    <a16:creationId xmlns:a16="http://schemas.microsoft.com/office/drawing/2014/main" id="{D70335EA-44EC-4C7D-BFDE-E1BF45DBE4AE}"/>
                  </a:ext>
                </a:extLst>
              </p:cNvPr>
              <p:cNvCxnSpPr/>
              <p:nvPr/>
            </p:nvCxnSpPr>
            <p:spPr bwMode="auto">
              <a:xfrm>
                <a:off x="6519656" y="3207162"/>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80" name="Straight Connector 1279">
                <a:extLst>
                  <a:ext uri="{FF2B5EF4-FFF2-40B4-BE49-F238E27FC236}">
                    <a16:creationId xmlns:a16="http://schemas.microsoft.com/office/drawing/2014/main" id="{481EC0F3-1357-41BD-87FA-B8043E29964D}"/>
                  </a:ext>
                </a:extLst>
              </p:cNvPr>
              <p:cNvCxnSpPr/>
              <p:nvPr/>
            </p:nvCxnSpPr>
            <p:spPr bwMode="auto">
              <a:xfrm>
                <a:off x="6560408" y="3305073"/>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81" name="Straight Connector 1280">
                <a:extLst>
                  <a:ext uri="{FF2B5EF4-FFF2-40B4-BE49-F238E27FC236}">
                    <a16:creationId xmlns:a16="http://schemas.microsoft.com/office/drawing/2014/main" id="{9B5B64AC-34B5-4E1E-A74F-FEF1E19B3866}"/>
                  </a:ext>
                </a:extLst>
              </p:cNvPr>
              <p:cNvCxnSpPr/>
              <p:nvPr/>
            </p:nvCxnSpPr>
            <p:spPr bwMode="auto">
              <a:xfrm>
                <a:off x="6594194" y="3332757"/>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82" name="Straight Connector 1281">
                <a:extLst>
                  <a:ext uri="{FF2B5EF4-FFF2-40B4-BE49-F238E27FC236}">
                    <a16:creationId xmlns:a16="http://schemas.microsoft.com/office/drawing/2014/main" id="{0035979D-F0E8-4EF8-BF94-6A92F46CC172}"/>
                  </a:ext>
                </a:extLst>
              </p:cNvPr>
              <p:cNvCxnSpPr/>
              <p:nvPr/>
            </p:nvCxnSpPr>
            <p:spPr bwMode="auto">
              <a:xfrm>
                <a:off x="6649913" y="3372536"/>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83" name="Straight Connector 1282">
                <a:extLst>
                  <a:ext uri="{FF2B5EF4-FFF2-40B4-BE49-F238E27FC236}">
                    <a16:creationId xmlns:a16="http://schemas.microsoft.com/office/drawing/2014/main" id="{AB1297E4-7CC8-4AAC-8032-155010695039}"/>
                  </a:ext>
                </a:extLst>
              </p:cNvPr>
              <p:cNvCxnSpPr/>
              <p:nvPr/>
            </p:nvCxnSpPr>
            <p:spPr bwMode="auto">
              <a:xfrm>
                <a:off x="6755204" y="3380028"/>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84" name="Straight Connector 1283">
                <a:extLst>
                  <a:ext uri="{FF2B5EF4-FFF2-40B4-BE49-F238E27FC236}">
                    <a16:creationId xmlns:a16="http://schemas.microsoft.com/office/drawing/2014/main" id="{07400DDA-7EC2-4D16-9790-B082831652A2}"/>
                  </a:ext>
                </a:extLst>
              </p:cNvPr>
              <p:cNvCxnSpPr/>
              <p:nvPr/>
            </p:nvCxnSpPr>
            <p:spPr bwMode="auto">
              <a:xfrm>
                <a:off x="6788664" y="3418645"/>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85" name="Straight Connector 1284">
                <a:extLst>
                  <a:ext uri="{FF2B5EF4-FFF2-40B4-BE49-F238E27FC236}">
                    <a16:creationId xmlns:a16="http://schemas.microsoft.com/office/drawing/2014/main" id="{7237A5EC-43FE-4ADD-AC39-474E0163613C}"/>
                  </a:ext>
                </a:extLst>
              </p:cNvPr>
              <p:cNvCxnSpPr/>
              <p:nvPr/>
            </p:nvCxnSpPr>
            <p:spPr bwMode="auto">
              <a:xfrm>
                <a:off x="6771309" y="3401119"/>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86" name="Straight Connector 1285">
                <a:extLst>
                  <a:ext uri="{FF2B5EF4-FFF2-40B4-BE49-F238E27FC236}">
                    <a16:creationId xmlns:a16="http://schemas.microsoft.com/office/drawing/2014/main" id="{D434A545-3206-4591-8BC2-DC740026AB79}"/>
                  </a:ext>
                </a:extLst>
              </p:cNvPr>
              <p:cNvCxnSpPr/>
              <p:nvPr/>
            </p:nvCxnSpPr>
            <p:spPr bwMode="auto">
              <a:xfrm>
                <a:off x="6805416" y="3446831"/>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87" name="Straight Connector 1286">
                <a:extLst>
                  <a:ext uri="{FF2B5EF4-FFF2-40B4-BE49-F238E27FC236}">
                    <a16:creationId xmlns:a16="http://schemas.microsoft.com/office/drawing/2014/main" id="{9778AF43-6F62-4017-9FAC-44282D02D0AC}"/>
                  </a:ext>
                </a:extLst>
              </p:cNvPr>
              <p:cNvCxnSpPr/>
              <p:nvPr/>
            </p:nvCxnSpPr>
            <p:spPr bwMode="auto">
              <a:xfrm>
                <a:off x="6994845" y="3498049"/>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88" name="Straight Connector 1287">
                <a:extLst>
                  <a:ext uri="{FF2B5EF4-FFF2-40B4-BE49-F238E27FC236}">
                    <a16:creationId xmlns:a16="http://schemas.microsoft.com/office/drawing/2014/main" id="{95C020C1-2565-47A3-8AFD-692AA2F48EF5}"/>
                  </a:ext>
                </a:extLst>
              </p:cNvPr>
              <p:cNvCxnSpPr/>
              <p:nvPr/>
            </p:nvCxnSpPr>
            <p:spPr bwMode="auto">
              <a:xfrm>
                <a:off x="7021234" y="3515304"/>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89" name="Straight Connector 1288">
                <a:extLst>
                  <a:ext uri="{FF2B5EF4-FFF2-40B4-BE49-F238E27FC236}">
                    <a16:creationId xmlns:a16="http://schemas.microsoft.com/office/drawing/2014/main" id="{E9F06B94-B78E-4395-9A66-20959A81A18E}"/>
                  </a:ext>
                </a:extLst>
              </p:cNvPr>
              <p:cNvCxnSpPr/>
              <p:nvPr/>
            </p:nvCxnSpPr>
            <p:spPr bwMode="auto">
              <a:xfrm>
                <a:off x="7038165" y="3537094"/>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90" name="Straight Connector 1289">
                <a:extLst>
                  <a:ext uri="{FF2B5EF4-FFF2-40B4-BE49-F238E27FC236}">
                    <a16:creationId xmlns:a16="http://schemas.microsoft.com/office/drawing/2014/main" id="{DF1F9628-8B32-4D38-BC43-1102DA0ADF6E}"/>
                  </a:ext>
                </a:extLst>
              </p:cNvPr>
              <p:cNvCxnSpPr/>
              <p:nvPr/>
            </p:nvCxnSpPr>
            <p:spPr bwMode="auto">
              <a:xfrm>
                <a:off x="7064894" y="3530890"/>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91" name="Straight Connector 1290">
                <a:extLst>
                  <a:ext uri="{FF2B5EF4-FFF2-40B4-BE49-F238E27FC236}">
                    <a16:creationId xmlns:a16="http://schemas.microsoft.com/office/drawing/2014/main" id="{9357C6EB-F391-45F6-A0E8-8CD2FD2A5A0C}"/>
                  </a:ext>
                </a:extLst>
              </p:cNvPr>
              <p:cNvCxnSpPr/>
              <p:nvPr/>
            </p:nvCxnSpPr>
            <p:spPr bwMode="auto">
              <a:xfrm>
                <a:off x="7161317" y="3576941"/>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92" name="Straight Connector 1291">
                <a:extLst>
                  <a:ext uri="{FF2B5EF4-FFF2-40B4-BE49-F238E27FC236}">
                    <a16:creationId xmlns:a16="http://schemas.microsoft.com/office/drawing/2014/main" id="{5F125BA2-B422-4EFD-8317-E3D8DDE0BD47}"/>
                  </a:ext>
                </a:extLst>
              </p:cNvPr>
              <p:cNvCxnSpPr/>
              <p:nvPr/>
            </p:nvCxnSpPr>
            <p:spPr bwMode="auto">
              <a:xfrm>
                <a:off x="7107537" y="3562902"/>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93" name="Straight Connector 1292">
                <a:extLst>
                  <a:ext uri="{FF2B5EF4-FFF2-40B4-BE49-F238E27FC236}">
                    <a16:creationId xmlns:a16="http://schemas.microsoft.com/office/drawing/2014/main" id="{874CE73B-54E5-4EAA-A562-62231C220AA0}"/>
                  </a:ext>
                </a:extLst>
              </p:cNvPr>
              <p:cNvCxnSpPr/>
              <p:nvPr/>
            </p:nvCxnSpPr>
            <p:spPr bwMode="auto">
              <a:xfrm>
                <a:off x="7234281" y="3576940"/>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94" name="Straight Connector 1293">
                <a:extLst>
                  <a:ext uri="{FF2B5EF4-FFF2-40B4-BE49-F238E27FC236}">
                    <a16:creationId xmlns:a16="http://schemas.microsoft.com/office/drawing/2014/main" id="{06251587-E28F-49E1-89E8-0BDFF62C795D}"/>
                  </a:ext>
                </a:extLst>
              </p:cNvPr>
              <p:cNvCxnSpPr/>
              <p:nvPr/>
            </p:nvCxnSpPr>
            <p:spPr bwMode="auto">
              <a:xfrm>
                <a:off x="7475413" y="3639797"/>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95" name="Straight Connector 1294">
                <a:extLst>
                  <a:ext uri="{FF2B5EF4-FFF2-40B4-BE49-F238E27FC236}">
                    <a16:creationId xmlns:a16="http://schemas.microsoft.com/office/drawing/2014/main" id="{33590EFD-CD39-4E6D-9E59-C9F6B339F553}"/>
                  </a:ext>
                </a:extLst>
              </p:cNvPr>
              <p:cNvCxnSpPr/>
              <p:nvPr/>
            </p:nvCxnSpPr>
            <p:spPr bwMode="auto">
              <a:xfrm>
                <a:off x="7277427" y="3636147"/>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96" name="Straight Connector 1295">
                <a:extLst>
                  <a:ext uri="{FF2B5EF4-FFF2-40B4-BE49-F238E27FC236}">
                    <a16:creationId xmlns:a16="http://schemas.microsoft.com/office/drawing/2014/main" id="{F17FC236-5BDC-43C9-B07E-823413042A23}"/>
                  </a:ext>
                </a:extLst>
              </p:cNvPr>
              <p:cNvCxnSpPr/>
              <p:nvPr/>
            </p:nvCxnSpPr>
            <p:spPr bwMode="auto">
              <a:xfrm>
                <a:off x="7501921" y="3638192"/>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97" name="Straight Connector 1296">
                <a:extLst>
                  <a:ext uri="{FF2B5EF4-FFF2-40B4-BE49-F238E27FC236}">
                    <a16:creationId xmlns:a16="http://schemas.microsoft.com/office/drawing/2014/main" id="{29C23600-2145-43B8-8D86-732DD7350889}"/>
                  </a:ext>
                </a:extLst>
              </p:cNvPr>
              <p:cNvCxnSpPr/>
              <p:nvPr/>
            </p:nvCxnSpPr>
            <p:spPr bwMode="auto">
              <a:xfrm>
                <a:off x="7536381" y="3670824"/>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98" name="Straight Connector 1297">
                <a:extLst>
                  <a:ext uri="{FF2B5EF4-FFF2-40B4-BE49-F238E27FC236}">
                    <a16:creationId xmlns:a16="http://schemas.microsoft.com/office/drawing/2014/main" id="{9713DAEE-CADE-4957-A8F4-3E6CB23A7EBD}"/>
                  </a:ext>
                </a:extLst>
              </p:cNvPr>
              <p:cNvCxnSpPr/>
              <p:nvPr/>
            </p:nvCxnSpPr>
            <p:spPr bwMode="auto">
              <a:xfrm>
                <a:off x="7634071" y="3668769"/>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299" name="Straight Connector 1298">
                <a:extLst>
                  <a:ext uri="{FF2B5EF4-FFF2-40B4-BE49-F238E27FC236}">
                    <a16:creationId xmlns:a16="http://schemas.microsoft.com/office/drawing/2014/main" id="{96214E47-3DF2-4AF7-BAA8-1A8D851CBEB5}"/>
                  </a:ext>
                </a:extLst>
              </p:cNvPr>
              <p:cNvCxnSpPr/>
              <p:nvPr/>
            </p:nvCxnSpPr>
            <p:spPr bwMode="auto">
              <a:xfrm>
                <a:off x="7680059" y="3671413"/>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300" name="Straight Connector 1299">
                <a:extLst>
                  <a:ext uri="{FF2B5EF4-FFF2-40B4-BE49-F238E27FC236}">
                    <a16:creationId xmlns:a16="http://schemas.microsoft.com/office/drawing/2014/main" id="{DCD83F5D-2108-46D5-84D4-60BC24063FBC}"/>
                  </a:ext>
                </a:extLst>
              </p:cNvPr>
              <p:cNvCxnSpPr/>
              <p:nvPr/>
            </p:nvCxnSpPr>
            <p:spPr bwMode="auto">
              <a:xfrm>
                <a:off x="7716665" y="3668046"/>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301" name="Straight Connector 1300">
                <a:extLst>
                  <a:ext uri="{FF2B5EF4-FFF2-40B4-BE49-F238E27FC236}">
                    <a16:creationId xmlns:a16="http://schemas.microsoft.com/office/drawing/2014/main" id="{48093AB2-BC19-49C1-BB3F-1D0ED0CE24C2}"/>
                  </a:ext>
                </a:extLst>
              </p:cNvPr>
              <p:cNvCxnSpPr/>
              <p:nvPr/>
            </p:nvCxnSpPr>
            <p:spPr bwMode="auto">
              <a:xfrm>
                <a:off x="7759415" y="3670088"/>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302" name="Straight Connector 1301">
                <a:extLst>
                  <a:ext uri="{FF2B5EF4-FFF2-40B4-BE49-F238E27FC236}">
                    <a16:creationId xmlns:a16="http://schemas.microsoft.com/office/drawing/2014/main" id="{A044499A-F239-4B0A-8DA1-AEDE8E070908}"/>
                  </a:ext>
                </a:extLst>
              </p:cNvPr>
              <p:cNvCxnSpPr/>
              <p:nvPr/>
            </p:nvCxnSpPr>
            <p:spPr bwMode="auto">
              <a:xfrm>
                <a:off x="7955779" y="3704809"/>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303" name="Straight Connector 1302">
                <a:extLst>
                  <a:ext uri="{FF2B5EF4-FFF2-40B4-BE49-F238E27FC236}">
                    <a16:creationId xmlns:a16="http://schemas.microsoft.com/office/drawing/2014/main" id="{0FA26999-5FD4-42E2-A558-10C695DA9171}"/>
                  </a:ext>
                </a:extLst>
              </p:cNvPr>
              <p:cNvCxnSpPr/>
              <p:nvPr/>
            </p:nvCxnSpPr>
            <p:spPr bwMode="auto">
              <a:xfrm>
                <a:off x="7981975" y="3711340"/>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304" name="Straight Connector 1303">
                <a:extLst>
                  <a:ext uri="{FF2B5EF4-FFF2-40B4-BE49-F238E27FC236}">
                    <a16:creationId xmlns:a16="http://schemas.microsoft.com/office/drawing/2014/main" id="{642E00B9-83A6-4E61-B945-949B85D9083B}"/>
                  </a:ext>
                </a:extLst>
              </p:cNvPr>
              <p:cNvCxnSpPr/>
              <p:nvPr/>
            </p:nvCxnSpPr>
            <p:spPr bwMode="auto">
              <a:xfrm>
                <a:off x="7998683" y="3711340"/>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305" name="Straight Connector 1304">
                <a:extLst>
                  <a:ext uri="{FF2B5EF4-FFF2-40B4-BE49-F238E27FC236}">
                    <a16:creationId xmlns:a16="http://schemas.microsoft.com/office/drawing/2014/main" id="{774C02B1-9B25-4393-A9DD-9A3B0B488D63}"/>
                  </a:ext>
                </a:extLst>
              </p:cNvPr>
              <p:cNvCxnSpPr/>
              <p:nvPr/>
            </p:nvCxnSpPr>
            <p:spPr bwMode="auto">
              <a:xfrm>
                <a:off x="8023969" y="3711340"/>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306" name="Straight Connector 1305">
                <a:extLst>
                  <a:ext uri="{FF2B5EF4-FFF2-40B4-BE49-F238E27FC236}">
                    <a16:creationId xmlns:a16="http://schemas.microsoft.com/office/drawing/2014/main" id="{C300DF6B-897E-4940-93AA-B6A908BBFB00}"/>
                  </a:ext>
                </a:extLst>
              </p:cNvPr>
              <p:cNvCxnSpPr/>
              <p:nvPr/>
            </p:nvCxnSpPr>
            <p:spPr bwMode="auto">
              <a:xfrm>
                <a:off x="8035233" y="3711339"/>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307" name="Straight Connector 1306">
                <a:extLst>
                  <a:ext uri="{FF2B5EF4-FFF2-40B4-BE49-F238E27FC236}">
                    <a16:creationId xmlns:a16="http://schemas.microsoft.com/office/drawing/2014/main" id="{5B1A77FD-7E7A-4633-A61B-DBC9F4D35E73}"/>
                  </a:ext>
                </a:extLst>
              </p:cNvPr>
              <p:cNvCxnSpPr/>
              <p:nvPr/>
            </p:nvCxnSpPr>
            <p:spPr bwMode="auto">
              <a:xfrm>
                <a:off x="8063536" y="3714605"/>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308" name="Straight Connector 1307">
                <a:extLst>
                  <a:ext uri="{FF2B5EF4-FFF2-40B4-BE49-F238E27FC236}">
                    <a16:creationId xmlns:a16="http://schemas.microsoft.com/office/drawing/2014/main" id="{793DF56E-CF72-40D4-BD35-FBD2D2B510A9}"/>
                  </a:ext>
                </a:extLst>
              </p:cNvPr>
              <p:cNvCxnSpPr/>
              <p:nvPr/>
            </p:nvCxnSpPr>
            <p:spPr bwMode="auto">
              <a:xfrm>
                <a:off x="8213659" y="3751166"/>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309" name="Straight Connector 1308">
                <a:extLst>
                  <a:ext uri="{FF2B5EF4-FFF2-40B4-BE49-F238E27FC236}">
                    <a16:creationId xmlns:a16="http://schemas.microsoft.com/office/drawing/2014/main" id="{27291F52-9ABD-40A9-91C4-37EBAEFED9C5}"/>
                  </a:ext>
                </a:extLst>
              </p:cNvPr>
              <p:cNvCxnSpPr/>
              <p:nvPr/>
            </p:nvCxnSpPr>
            <p:spPr bwMode="auto">
              <a:xfrm>
                <a:off x="8429315" y="3751042"/>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310" name="Straight Connector 1309">
                <a:extLst>
                  <a:ext uri="{FF2B5EF4-FFF2-40B4-BE49-F238E27FC236}">
                    <a16:creationId xmlns:a16="http://schemas.microsoft.com/office/drawing/2014/main" id="{8C235AA7-5B6B-4F6D-890B-D0E09EF5272D}"/>
                  </a:ext>
                </a:extLst>
              </p:cNvPr>
              <p:cNvCxnSpPr/>
              <p:nvPr/>
            </p:nvCxnSpPr>
            <p:spPr bwMode="auto">
              <a:xfrm>
                <a:off x="8451696" y="3751166"/>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311" name="Straight Connector 1310">
                <a:extLst>
                  <a:ext uri="{FF2B5EF4-FFF2-40B4-BE49-F238E27FC236}">
                    <a16:creationId xmlns:a16="http://schemas.microsoft.com/office/drawing/2014/main" id="{A0CCB486-A5B3-47AB-A6F3-B758B59ADC7B}"/>
                  </a:ext>
                </a:extLst>
              </p:cNvPr>
              <p:cNvCxnSpPr/>
              <p:nvPr/>
            </p:nvCxnSpPr>
            <p:spPr bwMode="auto">
              <a:xfrm>
                <a:off x="8636506" y="3748146"/>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312" name="Straight Connector 1311">
                <a:extLst>
                  <a:ext uri="{FF2B5EF4-FFF2-40B4-BE49-F238E27FC236}">
                    <a16:creationId xmlns:a16="http://schemas.microsoft.com/office/drawing/2014/main" id="{58C36EA2-7DBE-49AB-B0A8-2410B1AF7065}"/>
                  </a:ext>
                </a:extLst>
              </p:cNvPr>
              <p:cNvCxnSpPr/>
              <p:nvPr/>
            </p:nvCxnSpPr>
            <p:spPr bwMode="auto">
              <a:xfrm>
                <a:off x="8676925" y="3749596"/>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313" name="Straight Connector 1312">
                <a:extLst>
                  <a:ext uri="{FF2B5EF4-FFF2-40B4-BE49-F238E27FC236}">
                    <a16:creationId xmlns:a16="http://schemas.microsoft.com/office/drawing/2014/main" id="{1E902DCE-E713-48CB-8320-EFF81F62F7EC}"/>
                  </a:ext>
                </a:extLst>
              </p:cNvPr>
              <p:cNvCxnSpPr/>
              <p:nvPr/>
            </p:nvCxnSpPr>
            <p:spPr bwMode="auto">
              <a:xfrm>
                <a:off x="8729035" y="3749596"/>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314" name="Straight Connector 1313">
                <a:extLst>
                  <a:ext uri="{FF2B5EF4-FFF2-40B4-BE49-F238E27FC236}">
                    <a16:creationId xmlns:a16="http://schemas.microsoft.com/office/drawing/2014/main" id="{E0EE3D31-FE98-465E-8C4F-BABAABBE29DA}"/>
                  </a:ext>
                </a:extLst>
              </p:cNvPr>
              <p:cNvCxnSpPr/>
              <p:nvPr/>
            </p:nvCxnSpPr>
            <p:spPr bwMode="auto">
              <a:xfrm>
                <a:off x="8892970" y="3752862"/>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315" name="Straight Connector 1314">
                <a:extLst>
                  <a:ext uri="{FF2B5EF4-FFF2-40B4-BE49-F238E27FC236}">
                    <a16:creationId xmlns:a16="http://schemas.microsoft.com/office/drawing/2014/main" id="{191BBFD3-EDD9-41B7-8440-347C3DFFF2EA}"/>
                  </a:ext>
                </a:extLst>
              </p:cNvPr>
              <p:cNvCxnSpPr/>
              <p:nvPr/>
            </p:nvCxnSpPr>
            <p:spPr bwMode="auto">
              <a:xfrm>
                <a:off x="8916609" y="3841964"/>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316" name="Straight Connector 1315">
                <a:extLst>
                  <a:ext uri="{FF2B5EF4-FFF2-40B4-BE49-F238E27FC236}">
                    <a16:creationId xmlns:a16="http://schemas.microsoft.com/office/drawing/2014/main" id="{CF16C66F-4074-4BDB-8BFF-1C90425D4F66}"/>
                  </a:ext>
                </a:extLst>
              </p:cNvPr>
              <p:cNvCxnSpPr/>
              <p:nvPr/>
            </p:nvCxnSpPr>
            <p:spPr bwMode="auto">
              <a:xfrm>
                <a:off x="8935020" y="3888073"/>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317" name="Straight Connector 1316">
                <a:extLst>
                  <a:ext uri="{FF2B5EF4-FFF2-40B4-BE49-F238E27FC236}">
                    <a16:creationId xmlns:a16="http://schemas.microsoft.com/office/drawing/2014/main" id="{FC4C0EA9-AB5B-47AC-A522-B368FAB42471}"/>
                  </a:ext>
                </a:extLst>
              </p:cNvPr>
              <p:cNvCxnSpPr/>
              <p:nvPr/>
            </p:nvCxnSpPr>
            <p:spPr bwMode="auto">
              <a:xfrm>
                <a:off x="6368971" y="3147769"/>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318" name="Straight Connector 1317">
                <a:extLst>
                  <a:ext uri="{FF2B5EF4-FFF2-40B4-BE49-F238E27FC236}">
                    <a16:creationId xmlns:a16="http://schemas.microsoft.com/office/drawing/2014/main" id="{0C649CD6-8FC3-46D5-83AC-360FB5527B1B}"/>
                  </a:ext>
                </a:extLst>
              </p:cNvPr>
              <p:cNvCxnSpPr/>
              <p:nvPr/>
            </p:nvCxnSpPr>
            <p:spPr bwMode="auto">
              <a:xfrm>
                <a:off x="7290167" y="3635051"/>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319" name="Straight Connector 1318">
                <a:extLst>
                  <a:ext uri="{FF2B5EF4-FFF2-40B4-BE49-F238E27FC236}">
                    <a16:creationId xmlns:a16="http://schemas.microsoft.com/office/drawing/2014/main" id="{0BCA07F5-CA59-4035-8094-686AA8FB25D1}"/>
                  </a:ext>
                </a:extLst>
              </p:cNvPr>
              <p:cNvCxnSpPr/>
              <p:nvPr/>
            </p:nvCxnSpPr>
            <p:spPr bwMode="auto">
              <a:xfrm>
                <a:off x="7303844" y="3638262"/>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320" name="Straight Connector 1319">
                <a:extLst>
                  <a:ext uri="{FF2B5EF4-FFF2-40B4-BE49-F238E27FC236}">
                    <a16:creationId xmlns:a16="http://schemas.microsoft.com/office/drawing/2014/main" id="{43FB1D2E-DC0B-4864-B235-BF09D523EA3C}"/>
                  </a:ext>
                </a:extLst>
              </p:cNvPr>
              <p:cNvCxnSpPr/>
              <p:nvPr/>
            </p:nvCxnSpPr>
            <p:spPr bwMode="auto">
              <a:xfrm>
                <a:off x="7774083" y="3671734"/>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321" name="Straight Connector 1320">
                <a:extLst>
                  <a:ext uri="{FF2B5EF4-FFF2-40B4-BE49-F238E27FC236}">
                    <a16:creationId xmlns:a16="http://schemas.microsoft.com/office/drawing/2014/main" id="{454EBABC-F22E-4DDD-87EC-DCA5548F5BB0}"/>
                  </a:ext>
                </a:extLst>
              </p:cNvPr>
              <p:cNvCxnSpPr/>
              <p:nvPr/>
            </p:nvCxnSpPr>
            <p:spPr bwMode="auto">
              <a:xfrm>
                <a:off x="8243510" y="3754685"/>
                <a:ext cx="0" cy="92219"/>
              </a:xfrm>
              <a:prstGeom prst="line">
                <a:avLst/>
              </a:prstGeom>
              <a:noFill/>
              <a:ln w="19050" cap="flat" cmpd="sng" algn="ctr">
                <a:solidFill>
                  <a:schemeClr val="accent1"/>
                </a:solidFill>
                <a:prstDash val="solid"/>
                <a:round/>
                <a:headEnd type="none" w="med" len="med"/>
                <a:tailEnd type="none" w="med" len="med"/>
              </a:ln>
              <a:effectLst/>
            </p:spPr>
          </p:cxnSp>
          <p:cxnSp>
            <p:nvCxnSpPr>
              <p:cNvPr id="1322" name="Straight Connector 1321">
                <a:extLst>
                  <a:ext uri="{FF2B5EF4-FFF2-40B4-BE49-F238E27FC236}">
                    <a16:creationId xmlns:a16="http://schemas.microsoft.com/office/drawing/2014/main" id="{03AE5016-AA25-460F-8B21-21D39D0C7C32}"/>
                  </a:ext>
                </a:extLst>
              </p:cNvPr>
              <p:cNvCxnSpPr/>
              <p:nvPr/>
            </p:nvCxnSpPr>
            <p:spPr bwMode="auto">
              <a:xfrm>
                <a:off x="8496718" y="3754685"/>
                <a:ext cx="0" cy="92219"/>
              </a:xfrm>
              <a:prstGeom prst="line">
                <a:avLst/>
              </a:prstGeom>
              <a:noFill/>
              <a:ln w="19050" cap="flat" cmpd="sng" algn="ctr">
                <a:solidFill>
                  <a:schemeClr val="accent1"/>
                </a:solidFill>
                <a:prstDash val="solid"/>
                <a:round/>
                <a:headEnd type="none" w="med" len="med"/>
                <a:tailEnd type="none" w="med" len="med"/>
              </a:ln>
              <a:effectLst/>
            </p:spPr>
          </p:cxnSp>
        </p:grpSp>
      </p:grpSp>
      <p:sp>
        <p:nvSpPr>
          <p:cNvPr id="1865" name="Text Box 15">
            <a:extLst>
              <a:ext uri="{FF2B5EF4-FFF2-40B4-BE49-F238E27FC236}">
                <a16:creationId xmlns:a16="http://schemas.microsoft.com/office/drawing/2014/main" id="{571F44B2-74F4-4690-AE32-78276F571F23}"/>
              </a:ext>
            </a:extLst>
          </p:cNvPr>
          <p:cNvSpPr txBox="1">
            <a:spLocks noChangeArrowheads="1"/>
          </p:cNvSpPr>
          <p:nvPr/>
        </p:nvSpPr>
        <p:spPr bwMode="auto">
          <a:xfrm>
            <a:off x="422912" y="6371451"/>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Makker. NEJM. 2022;386:437.</a:t>
            </a:r>
            <a:endParaRPr lang="en-US" altLang="en-US" sz="1200" b="0" dirty="0">
              <a:solidFill>
                <a:schemeClr val="bg2"/>
              </a:solidFill>
              <a:latin typeface="Calibri" panose="020F0502020204030204" pitchFamily="34" charset="0"/>
              <a:cs typeface="+mn-cs"/>
            </a:endParaRPr>
          </a:p>
        </p:txBody>
      </p:sp>
      <p:grpSp>
        <p:nvGrpSpPr>
          <p:cNvPr id="737" name="Group 736">
            <a:extLst>
              <a:ext uri="{FF2B5EF4-FFF2-40B4-BE49-F238E27FC236}">
                <a16:creationId xmlns:a16="http://schemas.microsoft.com/office/drawing/2014/main" id="{6339FDF2-2F64-4703-BB35-3F831993140C}"/>
              </a:ext>
            </a:extLst>
          </p:cNvPr>
          <p:cNvGrpSpPr/>
          <p:nvPr/>
        </p:nvGrpSpPr>
        <p:grpSpPr>
          <a:xfrm>
            <a:off x="9392911" y="6207927"/>
            <a:ext cx="2488502" cy="454909"/>
            <a:chOff x="9392911" y="6207927"/>
            <a:chExt cx="2488502" cy="454909"/>
          </a:xfrm>
        </p:grpSpPr>
        <p:pic>
          <p:nvPicPr>
            <p:cNvPr id="738" name="Picture 737" descr="A picture containing text, ax, wheel&#10;&#10;Description automatically generated">
              <a:extLst>
                <a:ext uri="{FF2B5EF4-FFF2-40B4-BE49-F238E27FC236}">
                  <a16:creationId xmlns:a16="http://schemas.microsoft.com/office/drawing/2014/main" id="{E567118E-A802-4798-8DE4-99B15B711A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39" name="Rectangle 8">
              <a:extLst>
                <a:ext uri="{FF2B5EF4-FFF2-40B4-BE49-F238E27FC236}">
                  <a16:creationId xmlns:a16="http://schemas.microsoft.com/office/drawing/2014/main" id="{29A690A7-C3E8-4D08-B2AD-9E51A537E2C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100467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B2542BDB-FF11-4FDC-AF0C-2ED6A008E027}"/>
              </a:ext>
            </a:extLst>
          </p:cNvPr>
          <p:cNvSpPr>
            <a:spLocks noGrp="1"/>
          </p:cNvSpPr>
          <p:nvPr>
            <p:ph type="title"/>
          </p:nvPr>
        </p:nvSpPr>
        <p:spPr>
          <a:xfrm>
            <a:off x="609765" y="238135"/>
            <a:ext cx="11141055" cy="1103313"/>
          </a:xfrm>
        </p:spPr>
        <p:txBody>
          <a:bodyPr/>
          <a:lstStyle/>
          <a:p>
            <a:r>
              <a:rPr lang="en-US" dirty="0"/>
              <a:t>Study 309/KEYNOTE-775: TEAEs</a:t>
            </a:r>
          </a:p>
        </p:txBody>
      </p:sp>
      <p:sp>
        <p:nvSpPr>
          <p:cNvPr id="16" name="Text Box 15">
            <a:extLst>
              <a:ext uri="{FF2B5EF4-FFF2-40B4-BE49-F238E27FC236}">
                <a16:creationId xmlns:a16="http://schemas.microsoft.com/office/drawing/2014/main" id="{D2627E76-89D3-4356-B762-51F2DF702764}"/>
              </a:ext>
            </a:extLst>
          </p:cNvPr>
          <p:cNvSpPr txBox="1">
            <a:spLocks noChangeArrowheads="1"/>
          </p:cNvSpPr>
          <p:nvPr/>
        </p:nvSpPr>
        <p:spPr bwMode="auto">
          <a:xfrm>
            <a:off x="422912" y="6368603"/>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Makker. NEJM. 2022;386:437.</a:t>
            </a:r>
            <a:endParaRPr lang="en-US" altLang="en-US" sz="1200" b="0" dirty="0">
              <a:solidFill>
                <a:schemeClr val="bg2"/>
              </a:solidFill>
              <a:latin typeface="Calibri" panose="020F0502020204030204" pitchFamily="34" charset="0"/>
              <a:cs typeface="+mn-cs"/>
            </a:endParaRPr>
          </a:p>
        </p:txBody>
      </p:sp>
      <p:graphicFrame>
        <p:nvGraphicFramePr>
          <p:cNvPr id="17" name="Group 155">
            <a:extLst>
              <a:ext uri="{FF2B5EF4-FFF2-40B4-BE49-F238E27FC236}">
                <a16:creationId xmlns:a16="http://schemas.microsoft.com/office/drawing/2014/main" id="{CA0CFC21-631D-47F1-A625-C90289262647}"/>
              </a:ext>
            </a:extLst>
          </p:cNvPr>
          <p:cNvGraphicFramePr>
            <a:graphicFrameLocks/>
          </p:cNvGraphicFramePr>
          <p:nvPr>
            <p:extLst>
              <p:ext uri="{D42A27DB-BD31-4B8C-83A1-F6EECF244321}">
                <p14:modId xmlns:p14="http://schemas.microsoft.com/office/powerpoint/2010/main" val="2448078247"/>
              </p:ext>
            </p:extLst>
          </p:nvPr>
        </p:nvGraphicFramePr>
        <p:xfrm>
          <a:off x="719141" y="1599809"/>
          <a:ext cx="5641247" cy="3688188"/>
        </p:xfrm>
        <a:graphic>
          <a:graphicData uri="http://schemas.openxmlformats.org/drawingml/2006/table">
            <a:tbl>
              <a:tblPr/>
              <a:tblGrid>
                <a:gridCol w="1868243">
                  <a:extLst>
                    <a:ext uri="{9D8B030D-6E8A-4147-A177-3AD203B41FA5}">
                      <a16:colId xmlns:a16="http://schemas.microsoft.com/office/drawing/2014/main" val="20000"/>
                    </a:ext>
                  </a:extLst>
                </a:gridCol>
                <a:gridCol w="943251">
                  <a:extLst>
                    <a:ext uri="{9D8B030D-6E8A-4147-A177-3AD203B41FA5}">
                      <a16:colId xmlns:a16="http://schemas.microsoft.com/office/drawing/2014/main" val="1238656420"/>
                    </a:ext>
                  </a:extLst>
                </a:gridCol>
                <a:gridCol w="943251">
                  <a:extLst>
                    <a:ext uri="{9D8B030D-6E8A-4147-A177-3AD203B41FA5}">
                      <a16:colId xmlns:a16="http://schemas.microsoft.com/office/drawing/2014/main" val="3873078834"/>
                    </a:ext>
                  </a:extLst>
                </a:gridCol>
                <a:gridCol w="943251">
                  <a:extLst>
                    <a:ext uri="{9D8B030D-6E8A-4147-A177-3AD203B41FA5}">
                      <a16:colId xmlns:a16="http://schemas.microsoft.com/office/drawing/2014/main" val="1328308896"/>
                    </a:ext>
                  </a:extLst>
                </a:gridCol>
                <a:gridCol w="943251">
                  <a:extLst>
                    <a:ext uri="{9D8B030D-6E8A-4147-A177-3AD203B41FA5}">
                      <a16:colId xmlns:a16="http://schemas.microsoft.com/office/drawing/2014/main" val="3105812049"/>
                    </a:ext>
                  </a:extLst>
                </a:gridCol>
              </a:tblGrid>
              <a:tr h="37005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TEAE, %</a:t>
                      </a:r>
                    </a:p>
                  </a:txBody>
                  <a:tcPr marL="121881" marR="121881" marT="45774" marB="45774"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algn="ctr"/>
                      <a:r>
                        <a:rPr lang="en-US" sz="1600" b="1" dirty="0">
                          <a:latin typeface="Calibri" panose="020F0502020204030204" pitchFamily="34" charset="0"/>
                          <a:cs typeface="Calibri" panose="020F0502020204030204" pitchFamily="34" charset="0"/>
                        </a:rPr>
                        <a:t>Lenvatinib + Pembrolizumab</a:t>
                      </a:r>
                    </a:p>
                    <a:p>
                      <a:pPr algn="ctr"/>
                      <a:r>
                        <a:rPr lang="en-US" sz="1600" b="1" dirty="0">
                          <a:latin typeface="Calibri" panose="020F0502020204030204" pitchFamily="34" charset="0"/>
                          <a:cs typeface="Calibri" panose="020F0502020204030204" pitchFamily="34" charset="0"/>
                        </a:rPr>
                        <a:t>(n = 406)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hMerge="1">
                  <a:txBody>
                    <a:bodyPr/>
                    <a:lstStyle/>
                    <a:p>
                      <a:pPr algn="ctr"/>
                      <a:endParaRPr lang="en-US" sz="1600" b="1" i="0" dirty="0">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4482"/>
                    </a:solidFill>
                  </a:tcPr>
                </a:tc>
                <a:tc gridSpan="2">
                  <a:txBody>
                    <a:bodyPr/>
                    <a:lstStyle/>
                    <a:p>
                      <a:pPr algn="ctr"/>
                      <a:r>
                        <a:rPr lang="en-US" sz="1600" b="1" dirty="0">
                          <a:latin typeface="Calibri" panose="020F0502020204030204" pitchFamily="34" charset="0"/>
                          <a:cs typeface="Calibri" panose="020F0502020204030204" pitchFamily="34" charset="0"/>
                        </a:rPr>
                        <a:t>Doxorubicin or Paclitaxel</a:t>
                      </a:r>
                    </a:p>
                    <a:p>
                      <a:pPr algn="ctr"/>
                      <a:r>
                        <a:rPr lang="en-US" sz="1600" b="1" dirty="0">
                          <a:latin typeface="Calibri" panose="020F0502020204030204" pitchFamily="34" charset="0"/>
                          <a:cs typeface="Calibri" panose="020F0502020204030204" pitchFamily="34" charset="0"/>
                        </a:rPr>
                        <a:t>(n = 351)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hMerge="1">
                  <a:txBody>
                    <a:bodyPr/>
                    <a:lstStyle/>
                    <a:p>
                      <a:pPr algn="ctr"/>
                      <a:endParaRPr lang="en-US" sz="1600" b="1" i="0" dirty="0">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4482"/>
                    </a:solidFill>
                  </a:tcPr>
                </a:tc>
                <a:extLst>
                  <a:ext uri="{0D108BD9-81ED-4DB2-BD59-A6C34878D82A}">
                    <a16:rowId xmlns:a16="http://schemas.microsoft.com/office/drawing/2014/main" val="45661163"/>
                  </a:ext>
                </a:extLst>
              </a:tr>
              <a:tr h="28428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lang="en-US" sz="1600" b="1" dirty="0">
                          <a:latin typeface="Calibri" panose="020F0502020204030204" pitchFamily="34" charset="0"/>
                          <a:cs typeface="Calibri" panose="020F0502020204030204" pitchFamily="34" charset="0"/>
                        </a:rPr>
                        <a:t>Any Grade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Grade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Any Grade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Grade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10000"/>
                  </a:ext>
                </a:extLst>
              </a:tr>
              <a:tr h="153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Hypertension</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Hypothyroidism</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Decreased appetite</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Vomiting</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Weight decrease</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bl>
          </a:graphicData>
        </a:graphic>
      </p:graphicFrame>
      <p:graphicFrame>
        <p:nvGraphicFramePr>
          <p:cNvPr id="18" name="Group 155">
            <a:extLst>
              <a:ext uri="{FF2B5EF4-FFF2-40B4-BE49-F238E27FC236}">
                <a16:creationId xmlns:a16="http://schemas.microsoft.com/office/drawing/2014/main" id="{72E656F0-250C-4A3D-AA0B-BCE864A0BFAF}"/>
              </a:ext>
            </a:extLst>
          </p:cNvPr>
          <p:cNvGraphicFramePr>
            <a:graphicFrameLocks/>
          </p:cNvGraphicFramePr>
          <p:nvPr>
            <p:extLst>
              <p:ext uri="{D42A27DB-BD31-4B8C-83A1-F6EECF244321}">
                <p14:modId xmlns:p14="http://schemas.microsoft.com/office/powerpoint/2010/main" val="199863081"/>
              </p:ext>
            </p:extLst>
          </p:nvPr>
        </p:nvGraphicFramePr>
        <p:xfrm>
          <a:off x="6511377" y="1622119"/>
          <a:ext cx="4971019" cy="3444348"/>
        </p:xfrm>
        <a:graphic>
          <a:graphicData uri="http://schemas.openxmlformats.org/drawingml/2006/table">
            <a:tbl>
              <a:tblPr/>
              <a:tblGrid>
                <a:gridCol w="1362031">
                  <a:extLst>
                    <a:ext uri="{9D8B030D-6E8A-4147-A177-3AD203B41FA5}">
                      <a16:colId xmlns:a16="http://schemas.microsoft.com/office/drawing/2014/main" val="20000"/>
                    </a:ext>
                  </a:extLst>
                </a:gridCol>
                <a:gridCol w="902247">
                  <a:extLst>
                    <a:ext uri="{9D8B030D-6E8A-4147-A177-3AD203B41FA5}">
                      <a16:colId xmlns:a16="http://schemas.microsoft.com/office/drawing/2014/main" val="1238656420"/>
                    </a:ext>
                  </a:extLst>
                </a:gridCol>
                <a:gridCol w="902247">
                  <a:extLst>
                    <a:ext uri="{9D8B030D-6E8A-4147-A177-3AD203B41FA5}">
                      <a16:colId xmlns:a16="http://schemas.microsoft.com/office/drawing/2014/main" val="3873078834"/>
                    </a:ext>
                  </a:extLst>
                </a:gridCol>
                <a:gridCol w="902247">
                  <a:extLst>
                    <a:ext uri="{9D8B030D-6E8A-4147-A177-3AD203B41FA5}">
                      <a16:colId xmlns:a16="http://schemas.microsoft.com/office/drawing/2014/main" val="1328308896"/>
                    </a:ext>
                  </a:extLst>
                </a:gridCol>
                <a:gridCol w="902247">
                  <a:extLst>
                    <a:ext uri="{9D8B030D-6E8A-4147-A177-3AD203B41FA5}">
                      <a16:colId xmlns:a16="http://schemas.microsoft.com/office/drawing/2014/main" val="3105812049"/>
                    </a:ext>
                  </a:extLst>
                </a:gridCol>
              </a:tblGrid>
              <a:tr h="37005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TEAE, %</a:t>
                      </a:r>
                    </a:p>
                  </a:txBody>
                  <a:tcPr marL="121881" marR="121881" marT="45774" marB="45774"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algn="ctr"/>
                      <a:r>
                        <a:rPr lang="en-US" sz="1600" b="1" dirty="0">
                          <a:latin typeface="Calibri" panose="020F0502020204030204" pitchFamily="34" charset="0"/>
                          <a:cs typeface="Calibri" panose="020F0502020204030204" pitchFamily="34" charset="0"/>
                        </a:rPr>
                        <a:t>Lenvatinib + Pembrolizumab</a:t>
                      </a:r>
                    </a:p>
                    <a:p>
                      <a:pPr algn="ctr"/>
                      <a:r>
                        <a:rPr lang="en-US" sz="1600" b="1" dirty="0">
                          <a:latin typeface="Calibri" panose="020F0502020204030204" pitchFamily="34" charset="0"/>
                          <a:cs typeface="Calibri" panose="020F0502020204030204" pitchFamily="34" charset="0"/>
                        </a:rPr>
                        <a:t>(n = 406)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hMerge="1">
                  <a:txBody>
                    <a:bodyPr/>
                    <a:lstStyle/>
                    <a:p>
                      <a:pPr algn="ctr"/>
                      <a:endParaRPr lang="en-US" sz="1600" b="1" i="0" dirty="0">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4482"/>
                    </a:solidFill>
                  </a:tcPr>
                </a:tc>
                <a:tc gridSpan="2">
                  <a:txBody>
                    <a:bodyPr/>
                    <a:lstStyle/>
                    <a:p>
                      <a:pPr algn="ctr"/>
                      <a:r>
                        <a:rPr lang="en-US" sz="1600" b="1" dirty="0">
                          <a:latin typeface="Calibri" panose="020F0502020204030204" pitchFamily="34" charset="0"/>
                          <a:cs typeface="Calibri" panose="020F0502020204030204" pitchFamily="34" charset="0"/>
                        </a:rPr>
                        <a:t>Doxorubicin or Paclitaxel</a:t>
                      </a:r>
                    </a:p>
                    <a:p>
                      <a:pPr algn="ctr"/>
                      <a:r>
                        <a:rPr lang="en-US" sz="1600" b="1" dirty="0">
                          <a:latin typeface="Calibri" panose="020F0502020204030204" pitchFamily="34" charset="0"/>
                          <a:cs typeface="Calibri" panose="020F0502020204030204" pitchFamily="34" charset="0"/>
                        </a:rPr>
                        <a:t>(n = 351)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hMerge="1">
                  <a:txBody>
                    <a:bodyPr/>
                    <a:lstStyle/>
                    <a:p>
                      <a:pPr algn="ctr"/>
                      <a:endParaRPr lang="en-US" sz="1600" b="1" i="0" dirty="0">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4482"/>
                    </a:solidFill>
                  </a:tcPr>
                </a:tc>
                <a:extLst>
                  <a:ext uri="{0D108BD9-81ED-4DB2-BD59-A6C34878D82A}">
                    <a16:rowId xmlns:a16="http://schemas.microsoft.com/office/drawing/2014/main" val="45661163"/>
                  </a:ext>
                </a:extLst>
              </a:tr>
              <a:tr h="28428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4482"/>
                    </a:solidFill>
                  </a:tcPr>
                </a:tc>
                <a:tc>
                  <a:txBody>
                    <a:bodyPr/>
                    <a:lstStyle/>
                    <a:p>
                      <a:pPr algn="ctr"/>
                      <a:r>
                        <a:rPr lang="en-US" sz="1600" b="1" dirty="0">
                          <a:latin typeface="Calibri" panose="020F0502020204030204" pitchFamily="34" charset="0"/>
                          <a:cs typeface="Calibri" panose="020F0502020204030204" pitchFamily="34" charset="0"/>
                        </a:rPr>
                        <a:t>Any Grade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Grade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Any Grade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r>
                        <a:rPr lang="en-US" sz="1600" b="1" dirty="0">
                          <a:latin typeface="Calibri" panose="020F0502020204030204" pitchFamily="34" charset="0"/>
                          <a:cs typeface="Calibri" panose="020F0502020204030204" pitchFamily="34" charset="0"/>
                        </a:rPr>
                        <a:t>Grade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extLst>
                  <a:ext uri="{0D108BD9-81ED-4DB2-BD59-A6C34878D82A}">
                    <a16:rowId xmlns:a16="http://schemas.microsoft.com/office/drawing/2014/main" val="10000"/>
                  </a:ext>
                </a:extLst>
              </a:tr>
              <a:tr h="153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Proteinuria</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Constipation</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UTI</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Headache</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Asthenia</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Alopecia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bl>
          </a:graphicData>
        </a:graphic>
      </p:graphicFrame>
      <p:sp>
        <p:nvSpPr>
          <p:cNvPr id="19" name="TextBox 18">
            <a:extLst>
              <a:ext uri="{FF2B5EF4-FFF2-40B4-BE49-F238E27FC236}">
                <a16:creationId xmlns:a16="http://schemas.microsoft.com/office/drawing/2014/main" id="{8DF87C1D-7D3F-43AF-9219-DBB1CA1D7EC4}"/>
              </a:ext>
            </a:extLst>
          </p:cNvPr>
          <p:cNvSpPr txBox="1"/>
          <p:nvPr/>
        </p:nvSpPr>
        <p:spPr bwMode="auto">
          <a:xfrm>
            <a:off x="637714" y="5257800"/>
            <a:ext cx="1091657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*In the lenvatinib and pembrolizumab arm, 5.7% of patients suffered grade 5 AEs (including events of gastrointestinal disorder [1.2%], cardiac disorder [0.5%],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general disorder [1.5%], and infections [0.7%]), and 4.9% of patients in the TPC arm suffered grade 5 AEs (including cardiac disorder [1%], general disorder [1.3%],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infections [1.5%], and subdural hematoma [0.3%]). </a:t>
            </a:r>
          </a:p>
        </p:txBody>
      </p:sp>
      <p:sp>
        <p:nvSpPr>
          <p:cNvPr id="20" name="Rectangle 19">
            <a:extLst>
              <a:ext uri="{FF2B5EF4-FFF2-40B4-BE49-F238E27FC236}">
                <a16:creationId xmlns:a16="http://schemas.microsoft.com/office/drawing/2014/main" id="{97AB045D-3FB2-445D-9787-57CBE90BD66F}"/>
              </a:ext>
            </a:extLst>
          </p:cNvPr>
          <p:cNvSpPr/>
          <p:nvPr/>
        </p:nvSpPr>
        <p:spPr bwMode="auto">
          <a:xfrm>
            <a:off x="709154" y="2971800"/>
            <a:ext cx="5641247" cy="828675"/>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1" name="Group 20">
            <a:extLst>
              <a:ext uri="{FF2B5EF4-FFF2-40B4-BE49-F238E27FC236}">
                <a16:creationId xmlns:a16="http://schemas.microsoft.com/office/drawing/2014/main" id="{7CC6641E-B961-446A-B1E1-33CB77A67EC5}"/>
              </a:ext>
            </a:extLst>
          </p:cNvPr>
          <p:cNvGrpSpPr/>
          <p:nvPr/>
        </p:nvGrpSpPr>
        <p:grpSpPr>
          <a:xfrm>
            <a:off x="9392911" y="6207927"/>
            <a:ext cx="2488502" cy="454909"/>
            <a:chOff x="9392911" y="6207927"/>
            <a:chExt cx="2488502" cy="454909"/>
          </a:xfrm>
        </p:grpSpPr>
        <p:pic>
          <p:nvPicPr>
            <p:cNvPr id="22" name="Picture 21" descr="A picture containing text, ax, wheel&#10;&#10;Description automatically generated">
              <a:extLst>
                <a:ext uri="{FF2B5EF4-FFF2-40B4-BE49-F238E27FC236}">
                  <a16:creationId xmlns:a16="http://schemas.microsoft.com/office/drawing/2014/main" id="{429AF6DE-0306-41B3-918A-0C6469F94C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3" name="Rectangle 8">
              <a:extLst>
                <a:ext uri="{FF2B5EF4-FFF2-40B4-BE49-F238E27FC236}">
                  <a16:creationId xmlns:a16="http://schemas.microsoft.com/office/drawing/2014/main" id="{E2BBACA4-07F2-488C-8B42-545B8220FBB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1658934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C93553F0-68A3-F749-9CFD-9C8D06785AB4}"/>
              </a:ext>
            </a:extLst>
          </p:cNvPr>
          <p:cNvSpPr/>
          <p:nvPr/>
        </p:nvSpPr>
        <p:spPr bwMode="auto">
          <a:xfrm>
            <a:off x="1329655" y="1749105"/>
            <a:ext cx="2269222" cy="2265027"/>
          </a:xfrm>
          <a:custGeom>
            <a:avLst/>
            <a:gdLst>
              <a:gd name="connsiteX0" fmla="*/ 2269222 w 2269222"/>
              <a:gd name="connsiteY0" fmla="*/ 2265027 h 2265027"/>
              <a:gd name="connsiteX1" fmla="*/ 1640048 w 2269222"/>
              <a:gd name="connsiteY1" fmla="*/ 2265027 h 2265027"/>
              <a:gd name="connsiteX2" fmla="*/ 1640048 w 2269222"/>
              <a:gd name="connsiteY2" fmla="*/ 2143387 h 2265027"/>
              <a:gd name="connsiteX3" fmla="*/ 1530991 w 2269222"/>
              <a:gd name="connsiteY3" fmla="*/ 2143387 h 2265027"/>
              <a:gd name="connsiteX4" fmla="*/ 1530991 w 2269222"/>
              <a:gd name="connsiteY4" fmla="*/ 2084664 h 2265027"/>
              <a:gd name="connsiteX5" fmla="*/ 1447101 w 2269222"/>
              <a:gd name="connsiteY5" fmla="*/ 2084664 h 2265027"/>
              <a:gd name="connsiteX6" fmla="*/ 1447101 w 2269222"/>
              <a:gd name="connsiteY6" fmla="*/ 2021746 h 2265027"/>
              <a:gd name="connsiteX7" fmla="*/ 1321266 w 2269222"/>
              <a:gd name="connsiteY7" fmla="*/ 2021746 h 2265027"/>
              <a:gd name="connsiteX8" fmla="*/ 1321266 w 2269222"/>
              <a:gd name="connsiteY8" fmla="*/ 1975607 h 2265027"/>
              <a:gd name="connsiteX9" fmla="*/ 1002484 w 2269222"/>
              <a:gd name="connsiteY9" fmla="*/ 1975607 h 2265027"/>
              <a:gd name="connsiteX10" fmla="*/ 1002484 w 2269222"/>
              <a:gd name="connsiteY10" fmla="*/ 1975607 h 2265027"/>
              <a:gd name="connsiteX11" fmla="*/ 1002484 w 2269222"/>
              <a:gd name="connsiteY11" fmla="*/ 1929467 h 2265027"/>
              <a:gd name="connsiteX12" fmla="*/ 822121 w 2269222"/>
              <a:gd name="connsiteY12" fmla="*/ 1929467 h 2265027"/>
              <a:gd name="connsiteX13" fmla="*/ 822121 w 2269222"/>
              <a:gd name="connsiteY13" fmla="*/ 1849772 h 2265027"/>
              <a:gd name="connsiteX14" fmla="*/ 822121 w 2269222"/>
              <a:gd name="connsiteY14" fmla="*/ 1849772 h 2265027"/>
              <a:gd name="connsiteX15" fmla="*/ 767593 w 2269222"/>
              <a:gd name="connsiteY15" fmla="*/ 1849772 h 2265027"/>
              <a:gd name="connsiteX16" fmla="*/ 767593 w 2269222"/>
              <a:gd name="connsiteY16" fmla="*/ 1795244 h 2265027"/>
              <a:gd name="connsiteX17" fmla="*/ 708870 w 2269222"/>
              <a:gd name="connsiteY17" fmla="*/ 1795244 h 2265027"/>
              <a:gd name="connsiteX18" fmla="*/ 708870 w 2269222"/>
              <a:gd name="connsiteY18" fmla="*/ 1795244 h 2265027"/>
              <a:gd name="connsiteX19" fmla="*/ 679508 w 2269222"/>
              <a:gd name="connsiteY19" fmla="*/ 1765882 h 2265027"/>
              <a:gd name="connsiteX20" fmla="*/ 679508 w 2269222"/>
              <a:gd name="connsiteY20" fmla="*/ 1690381 h 2265027"/>
              <a:gd name="connsiteX21" fmla="*/ 658536 w 2269222"/>
              <a:gd name="connsiteY21" fmla="*/ 1690381 h 2265027"/>
              <a:gd name="connsiteX22" fmla="*/ 658536 w 2269222"/>
              <a:gd name="connsiteY22" fmla="*/ 1522601 h 2265027"/>
              <a:gd name="connsiteX23" fmla="*/ 620785 w 2269222"/>
              <a:gd name="connsiteY23" fmla="*/ 1522601 h 2265027"/>
              <a:gd name="connsiteX24" fmla="*/ 620785 w 2269222"/>
              <a:gd name="connsiteY24" fmla="*/ 1484851 h 2265027"/>
              <a:gd name="connsiteX25" fmla="*/ 583035 w 2269222"/>
              <a:gd name="connsiteY25" fmla="*/ 1484851 h 2265027"/>
              <a:gd name="connsiteX26" fmla="*/ 583035 w 2269222"/>
              <a:gd name="connsiteY26" fmla="*/ 1417739 h 2265027"/>
              <a:gd name="connsiteX27" fmla="*/ 532701 w 2269222"/>
              <a:gd name="connsiteY27" fmla="*/ 1417739 h 2265027"/>
              <a:gd name="connsiteX28" fmla="*/ 532701 w 2269222"/>
              <a:gd name="connsiteY28" fmla="*/ 1379989 h 2265027"/>
              <a:gd name="connsiteX29" fmla="*/ 494951 w 2269222"/>
              <a:gd name="connsiteY29" fmla="*/ 1379989 h 2265027"/>
              <a:gd name="connsiteX30" fmla="*/ 494951 w 2269222"/>
              <a:gd name="connsiteY30" fmla="*/ 1203820 h 2265027"/>
              <a:gd name="connsiteX31" fmla="*/ 453006 w 2269222"/>
              <a:gd name="connsiteY31" fmla="*/ 1203820 h 2265027"/>
              <a:gd name="connsiteX32" fmla="*/ 453006 w 2269222"/>
              <a:gd name="connsiteY32" fmla="*/ 1157680 h 2265027"/>
              <a:gd name="connsiteX33" fmla="*/ 360727 w 2269222"/>
              <a:gd name="connsiteY33" fmla="*/ 1157680 h 2265027"/>
              <a:gd name="connsiteX34" fmla="*/ 360727 w 2269222"/>
              <a:gd name="connsiteY34" fmla="*/ 1031845 h 2265027"/>
              <a:gd name="connsiteX35" fmla="*/ 322976 w 2269222"/>
              <a:gd name="connsiteY35" fmla="*/ 1031845 h 2265027"/>
              <a:gd name="connsiteX36" fmla="*/ 322976 w 2269222"/>
              <a:gd name="connsiteY36" fmla="*/ 826315 h 2265027"/>
              <a:gd name="connsiteX37" fmla="*/ 289420 w 2269222"/>
              <a:gd name="connsiteY37" fmla="*/ 826315 h 2265027"/>
              <a:gd name="connsiteX38" fmla="*/ 289420 w 2269222"/>
              <a:gd name="connsiteY38" fmla="*/ 788565 h 2265027"/>
              <a:gd name="connsiteX39" fmla="*/ 239086 w 2269222"/>
              <a:gd name="connsiteY39" fmla="*/ 788565 h 2265027"/>
              <a:gd name="connsiteX40" fmla="*/ 239086 w 2269222"/>
              <a:gd name="connsiteY40" fmla="*/ 788565 h 2265027"/>
              <a:gd name="connsiteX41" fmla="*/ 201335 w 2269222"/>
              <a:gd name="connsiteY41" fmla="*/ 750814 h 2265027"/>
              <a:gd name="connsiteX42" fmla="*/ 201335 w 2269222"/>
              <a:gd name="connsiteY42" fmla="*/ 591423 h 2265027"/>
              <a:gd name="connsiteX43" fmla="*/ 176169 w 2269222"/>
              <a:gd name="connsiteY43" fmla="*/ 591423 h 2265027"/>
              <a:gd name="connsiteX44" fmla="*/ 184558 w 2269222"/>
              <a:gd name="connsiteY44" fmla="*/ 239086 h 2265027"/>
              <a:gd name="connsiteX45" fmla="*/ 184558 w 2269222"/>
              <a:gd name="connsiteY45" fmla="*/ 239086 h 2265027"/>
              <a:gd name="connsiteX46" fmla="*/ 184558 w 2269222"/>
              <a:gd name="connsiteY46" fmla="*/ 239086 h 2265027"/>
              <a:gd name="connsiteX47" fmla="*/ 184558 w 2269222"/>
              <a:gd name="connsiteY47" fmla="*/ 155196 h 2265027"/>
              <a:gd name="connsiteX48" fmla="*/ 125835 w 2269222"/>
              <a:gd name="connsiteY48" fmla="*/ 155196 h 2265027"/>
              <a:gd name="connsiteX49" fmla="*/ 125835 w 2269222"/>
              <a:gd name="connsiteY49" fmla="*/ 50334 h 2265027"/>
              <a:gd name="connsiteX50" fmla="*/ 88084 w 2269222"/>
              <a:gd name="connsiteY50" fmla="*/ 50334 h 2265027"/>
              <a:gd name="connsiteX51" fmla="*/ 88084 w 2269222"/>
              <a:gd name="connsiteY51" fmla="*/ 0 h 2265027"/>
              <a:gd name="connsiteX52" fmla="*/ 0 w 2269222"/>
              <a:gd name="connsiteY52" fmla="*/ 0 h 22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269222" h="2265027">
                <a:moveTo>
                  <a:pt x="2269222" y="2265027"/>
                </a:moveTo>
                <a:lnTo>
                  <a:pt x="1640048" y="2265027"/>
                </a:lnTo>
                <a:lnTo>
                  <a:pt x="1640048" y="2143387"/>
                </a:lnTo>
                <a:lnTo>
                  <a:pt x="1530991" y="2143387"/>
                </a:lnTo>
                <a:lnTo>
                  <a:pt x="1530991" y="2084664"/>
                </a:lnTo>
                <a:lnTo>
                  <a:pt x="1447101" y="2084664"/>
                </a:lnTo>
                <a:lnTo>
                  <a:pt x="1447101" y="2021746"/>
                </a:lnTo>
                <a:lnTo>
                  <a:pt x="1321266" y="2021746"/>
                </a:lnTo>
                <a:lnTo>
                  <a:pt x="1321266" y="1975607"/>
                </a:lnTo>
                <a:lnTo>
                  <a:pt x="1002484" y="1975607"/>
                </a:lnTo>
                <a:lnTo>
                  <a:pt x="1002484" y="1975607"/>
                </a:lnTo>
                <a:lnTo>
                  <a:pt x="1002484" y="1929467"/>
                </a:lnTo>
                <a:lnTo>
                  <a:pt x="822121" y="1929467"/>
                </a:lnTo>
                <a:lnTo>
                  <a:pt x="822121" y="1849772"/>
                </a:lnTo>
                <a:lnTo>
                  <a:pt x="822121" y="1849772"/>
                </a:lnTo>
                <a:lnTo>
                  <a:pt x="767593" y="1849772"/>
                </a:lnTo>
                <a:lnTo>
                  <a:pt x="767593" y="1795244"/>
                </a:lnTo>
                <a:lnTo>
                  <a:pt x="708870" y="1795244"/>
                </a:lnTo>
                <a:lnTo>
                  <a:pt x="708870" y="1795244"/>
                </a:lnTo>
                <a:lnTo>
                  <a:pt x="679508" y="1765882"/>
                </a:lnTo>
                <a:lnTo>
                  <a:pt x="679508" y="1690381"/>
                </a:lnTo>
                <a:lnTo>
                  <a:pt x="658536" y="1690381"/>
                </a:lnTo>
                <a:lnTo>
                  <a:pt x="658536" y="1522601"/>
                </a:lnTo>
                <a:lnTo>
                  <a:pt x="620785" y="1522601"/>
                </a:lnTo>
                <a:lnTo>
                  <a:pt x="620785" y="1484851"/>
                </a:lnTo>
                <a:lnTo>
                  <a:pt x="583035" y="1484851"/>
                </a:lnTo>
                <a:lnTo>
                  <a:pt x="583035" y="1417739"/>
                </a:lnTo>
                <a:lnTo>
                  <a:pt x="532701" y="1417739"/>
                </a:lnTo>
                <a:lnTo>
                  <a:pt x="532701" y="1379989"/>
                </a:lnTo>
                <a:lnTo>
                  <a:pt x="494951" y="1379989"/>
                </a:lnTo>
                <a:lnTo>
                  <a:pt x="494951" y="1203820"/>
                </a:lnTo>
                <a:lnTo>
                  <a:pt x="453006" y="1203820"/>
                </a:lnTo>
                <a:lnTo>
                  <a:pt x="453006" y="1157680"/>
                </a:lnTo>
                <a:lnTo>
                  <a:pt x="360727" y="1157680"/>
                </a:lnTo>
                <a:lnTo>
                  <a:pt x="360727" y="1031845"/>
                </a:lnTo>
                <a:lnTo>
                  <a:pt x="322976" y="1031845"/>
                </a:lnTo>
                <a:lnTo>
                  <a:pt x="322976" y="826315"/>
                </a:lnTo>
                <a:lnTo>
                  <a:pt x="289420" y="826315"/>
                </a:lnTo>
                <a:lnTo>
                  <a:pt x="289420" y="788565"/>
                </a:lnTo>
                <a:lnTo>
                  <a:pt x="239086" y="788565"/>
                </a:lnTo>
                <a:lnTo>
                  <a:pt x="239086" y="788565"/>
                </a:lnTo>
                <a:lnTo>
                  <a:pt x="201335" y="750814"/>
                </a:lnTo>
                <a:lnTo>
                  <a:pt x="201335" y="591423"/>
                </a:lnTo>
                <a:lnTo>
                  <a:pt x="176169" y="591423"/>
                </a:lnTo>
                <a:lnTo>
                  <a:pt x="184558" y="239086"/>
                </a:lnTo>
                <a:lnTo>
                  <a:pt x="184558" y="239086"/>
                </a:lnTo>
                <a:lnTo>
                  <a:pt x="184558" y="239086"/>
                </a:lnTo>
                <a:lnTo>
                  <a:pt x="184558" y="155196"/>
                </a:lnTo>
                <a:lnTo>
                  <a:pt x="125835" y="155196"/>
                </a:lnTo>
                <a:lnTo>
                  <a:pt x="125835" y="50334"/>
                </a:lnTo>
                <a:lnTo>
                  <a:pt x="88084" y="50334"/>
                </a:lnTo>
                <a:lnTo>
                  <a:pt x="88084"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00" name="TextBox 99">
            <a:extLst>
              <a:ext uri="{FF2B5EF4-FFF2-40B4-BE49-F238E27FC236}">
                <a16:creationId xmlns:a16="http://schemas.microsoft.com/office/drawing/2014/main" id="{48722286-27FC-5E43-AE80-AFD5DEEC6E3E}"/>
              </a:ext>
            </a:extLst>
          </p:cNvPr>
          <p:cNvSpPr txBox="1"/>
          <p:nvPr/>
        </p:nvSpPr>
        <p:spPr bwMode="auto">
          <a:xfrm>
            <a:off x="753321" y="3234576"/>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Study 309/KEYNOTE-775 Post Hoc Analysis: </a:t>
            </a:r>
            <a:br>
              <a:rPr lang="en-US" dirty="0"/>
            </a:br>
            <a:r>
              <a:rPr lang="en-US" dirty="0"/>
              <a:t>PFS* by Tumor Histology (pMMR Subgroup)</a:t>
            </a:r>
          </a:p>
        </p:txBody>
      </p:sp>
      <p:sp>
        <p:nvSpPr>
          <p:cNvPr id="10" name="Content Placeholder 9">
            <a:extLst>
              <a:ext uri="{FF2B5EF4-FFF2-40B4-BE49-F238E27FC236}">
                <a16:creationId xmlns:a16="http://schemas.microsoft.com/office/drawing/2014/main" id="{2BDE00AD-274A-C540-AE5E-C8B6FD21B071}"/>
              </a:ext>
            </a:extLst>
          </p:cNvPr>
          <p:cNvSpPr>
            <a:spLocks noGrp="1"/>
          </p:cNvSpPr>
          <p:nvPr>
            <p:ph idx="1"/>
          </p:nvPr>
        </p:nvSpPr>
        <p:spPr>
          <a:xfrm>
            <a:off x="604675" y="5739638"/>
            <a:ext cx="10877529" cy="277321"/>
          </a:xfrm>
        </p:spPr>
        <p:txBody>
          <a:bodyPr/>
          <a:lstStyle/>
          <a:p>
            <a:r>
              <a:rPr lang="en-US" sz="2000" dirty="0">
                <a:solidFill>
                  <a:srgbClr val="000000"/>
                </a:solidFill>
              </a:rPr>
              <a:t>HR for other histology types: </a:t>
            </a:r>
            <a:r>
              <a:rPr lang="en-US" sz="2000" kern="1200" dirty="0">
                <a:solidFill>
                  <a:srgbClr val="000000"/>
                </a:solidFill>
                <a:cs typeface="Arial" panose="020B0604020202020204" pitchFamily="34" charset="0"/>
              </a:rPr>
              <a:t>mixed cell (n = 31), HR: 0.90 (95% CI: 0.35-2.29); </a:t>
            </a:r>
            <a:br>
              <a:rPr lang="en-US" sz="2000" kern="1200" dirty="0">
                <a:solidFill>
                  <a:srgbClr val="000000"/>
                </a:solidFill>
                <a:cs typeface="Arial" panose="020B0604020202020204" pitchFamily="34" charset="0"/>
              </a:rPr>
            </a:br>
            <a:r>
              <a:rPr lang="en-US" sz="2000" kern="1200" dirty="0">
                <a:solidFill>
                  <a:srgbClr val="000000"/>
                </a:solidFill>
                <a:cs typeface="Arial" panose="020B0604020202020204" pitchFamily="34" charset="0"/>
              </a:rPr>
              <a:t>other (n = 23), HR: 0.38 (95% CI: 0.12-1.19) </a:t>
            </a:r>
          </a:p>
          <a:p>
            <a:endParaRPr lang="en-US" sz="2000" dirty="0"/>
          </a:p>
        </p:txBody>
      </p:sp>
      <p:grpSp>
        <p:nvGrpSpPr>
          <p:cNvPr id="51" name="Group 50">
            <a:extLst>
              <a:ext uri="{FF2B5EF4-FFF2-40B4-BE49-F238E27FC236}">
                <a16:creationId xmlns:a16="http://schemas.microsoft.com/office/drawing/2014/main" id="{C791CEF6-D279-774F-8787-F67AC1263805}"/>
              </a:ext>
            </a:extLst>
          </p:cNvPr>
          <p:cNvGrpSpPr/>
          <p:nvPr/>
        </p:nvGrpSpPr>
        <p:grpSpPr>
          <a:xfrm>
            <a:off x="1009241" y="5039870"/>
            <a:ext cx="3034701" cy="738664"/>
            <a:chOff x="903240" y="5366497"/>
            <a:chExt cx="3034701" cy="738664"/>
          </a:xfrm>
        </p:grpSpPr>
        <p:sp>
          <p:nvSpPr>
            <p:cNvPr id="118" name="TextBox 117">
              <a:extLst>
                <a:ext uri="{FF2B5EF4-FFF2-40B4-BE49-F238E27FC236}">
                  <a16:creationId xmlns:a16="http://schemas.microsoft.com/office/drawing/2014/main" id="{6454D30E-0A43-4F14-A8CC-D6F98652CFD0}"/>
                </a:ext>
              </a:extLst>
            </p:cNvPr>
            <p:cNvSpPr txBox="1"/>
            <p:nvPr/>
          </p:nvSpPr>
          <p:spPr bwMode="auto">
            <a:xfrm>
              <a:off x="1914617" y="5366497"/>
              <a:ext cx="67044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131</a:t>
              </a:r>
            </a:p>
          </p:txBody>
        </p:sp>
        <p:sp>
          <p:nvSpPr>
            <p:cNvPr id="120" name="TextBox 119">
              <a:extLst>
                <a:ext uri="{FF2B5EF4-FFF2-40B4-BE49-F238E27FC236}">
                  <a16:creationId xmlns:a16="http://schemas.microsoft.com/office/drawing/2014/main" id="{DEE898A7-6322-4BD9-81A5-8A62D7E4AD0D}"/>
                </a:ext>
              </a:extLst>
            </p:cNvPr>
            <p:cNvSpPr txBox="1"/>
            <p:nvPr/>
          </p:nvSpPr>
          <p:spPr bwMode="auto">
            <a:xfrm>
              <a:off x="903240" y="5577800"/>
              <a:ext cx="12093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Len + Pembro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TPC</a:t>
              </a:r>
            </a:p>
          </p:txBody>
        </p:sp>
        <p:sp>
          <p:nvSpPr>
            <p:cNvPr id="123" name="TextBox 122">
              <a:extLst>
                <a:ext uri="{FF2B5EF4-FFF2-40B4-BE49-F238E27FC236}">
                  <a16:creationId xmlns:a16="http://schemas.microsoft.com/office/drawing/2014/main" id="{B97382EF-2934-4CF4-BB8C-9B6F99788CCC}"/>
                </a:ext>
              </a:extLst>
            </p:cNvPr>
            <p:cNvSpPr txBox="1"/>
            <p:nvPr/>
          </p:nvSpPr>
          <p:spPr bwMode="auto">
            <a:xfrm>
              <a:off x="2592700" y="5369883"/>
              <a:ext cx="1345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(95% CI)</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0.59 (0.46-0.76)</a:t>
              </a:r>
            </a:p>
          </p:txBody>
        </p:sp>
      </p:grpSp>
      <p:grpSp>
        <p:nvGrpSpPr>
          <p:cNvPr id="40" name="Group 39">
            <a:extLst>
              <a:ext uri="{FF2B5EF4-FFF2-40B4-BE49-F238E27FC236}">
                <a16:creationId xmlns:a16="http://schemas.microsoft.com/office/drawing/2014/main" id="{F3380F49-DF11-4797-8D91-7B2B5E3FAC61}"/>
              </a:ext>
            </a:extLst>
          </p:cNvPr>
          <p:cNvGrpSpPr/>
          <p:nvPr/>
        </p:nvGrpSpPr>
        <p:grpSpPr>
          <a:xfrm>
            <a:off x="1953613" y="1799644"/>
            <a:ext cx="2509255" cy="954107"/>
            <a:chOff x="2509530" y="1666839"/>
            <a:chExt cx="2732199" cy="997349"/>
          </a:xfrm>
        </p:grpSpPr>
        <p:sp>
          <p:nvSpPr>
            <p:cNvPr id="41" name="TextBox 40">
              <a:extLst>
                <a:ext uri="{FF2B5EF4-FFF2-40B4-BE49-F238E27FC236}">
                  <a16:creationId xmlns:a16="http://schemas.microsoft.com/office/drawing/2014/main" id="{7A78E2B8-74D8-40E2-9AA2-EE88EB6B41EC}"/>
                </a:ext>
              </a:extLst>
            </p:cNvPr>
            <p:cNvSpPr txBox="1"/>
            <p:nvPr/>
          </p:nvSpPr>
          <p:spPr bwMode="auto">
            <a:xfrm>
              <a:off x="3739134" y="1666839"/>
              <a:ext cx="1502595" cy="997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 Mo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 CI)</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7.6 (5.9-9.1)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 (3.7-5.7)</a:t>
              </a:r>
            </a:p>
          </p:txBody>
        </p:sp>
        <p:grpSp>
          <p:nvGrpSpPr>
            <p:cNvPr id="42" name="Group 41">
              <a:extLst>
                <a:ext uri="{FF2B5EF4-FFF2-40B4-BE49-F238E27FC236}">
                  <a16:creationId xmlns:a16="http://schemas.microsoft.com/office/drawing/2014/main" id="{4FD587C1-BEB9-4760-9747-DCA8510F817B}"/>
                </a:ext>
              </a:extLst>
            </p:cNvPr>
            <p:cNvGrpSpPr/>
            <p:nvPr/>
          </p:nvGrpSpPr>
          <p:grpSpPr>
            <a:xfrm>
              <a:off x="2509530" y="2113054"/>
              <a:ext cx="1492851" cy="546933"/>
              <a:chOff x="2735165" y="2303954"/>
              <a:chExt cx="1492851" cy="546933"/>
            </a:xfrm>
          </p:grpSpPr>
          <p:sp>
            <p:nvSpPr>
              <p:cNvPr id="43" name="TextBox 42">
                <a:extLst>
                  <a:ext uri="{FF2B5EF4-FFF2-40B4-BE49-F238E27FC236}">
                    <a16:creationId xmlns:a16="http://schemas.microsoft.com/office/drawing/2014/main" id="{79827AD0-146A-4EDC-8F0A-541062BF250C}"/>
                  </a:ext>
                </a:extLst>
              </p:cNvPr>
              <p:cNvSpPr txBox="1"/>
              <p:nvPr/>
            </p:nvSpPr>
            <p:spPr bwMode="auto">
              <a:xfrm>
                <a:off x="2911266" y="2303954"/>
                <a:ext cx="1316750" cy="546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Len + </a:t>
                </a:r>
                <a:r>
                  <a:rPr lang="en-US" sz="1400" b="0" dirty="0">
                    <a:solidFill>
                      <a:srgbClr val="000000"/>
                    </a:solidFill>
                    <a:latin typeface="Calibri" panose="020F0502020204030204" pitchFamily="34" charset="0"/>
                  </a:rPr>
                  <a:t>Pembro</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TPC</a:t>
                </a:r>
              </a:p>
            </p:txBody>
          </p:sp>
          <p:cxnSp>
            <p:nvCxnSpPr>
              <p:cNvPr id="44" name="Straight Connector 43">
                <a:extLst>
                  <a:ext uri="{FF2B5EF4-FFF2-40B4-BE49-F238E27FC236}">
                    <a16:creationId xmlns:a16="http://schemas.microsoft.com/office/drawing/2014/main" id="{0F835F26-E6E4-414F-8219-EEB53E042BF4}"/>
                  </a:ext>
                </a:extLst>
              </p:cNvPr>
              <p:cNvCxnSpPr/>
              <p:nvPr/>
            </p:nvCxnSpPr>
            <p:spPr bwMode="auto">
              <a:xfrm>
                <a:off x="2735165" y="2456529"/>
                <a:ext cx="209353" cy="0"/>
              </a:xfrm>
              <a:prstGeom prst="line">
                <a:avLst/>
              </a:prstGeom>
              <a:noFill/>
              <a:ln w="28575" cap="flat" cmpd="sng" algn="ctr">
                <a:solidFill>
                  <a:schemeClr val="accent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F1ABC44B-DE79-4AE1-BC2B-C0160DE4E3CE}"/>
                  </a:ext>
                </a:extLst>
              </p:cNvPr>
              <p:cNvCxnSpPr/>
              <p:nvPr/>
            </p:nvCxnSpPr>
            <p:spPr bwMode="auto">
              <a:xfrm>
                <a:off x="2735165" y="2667118"/>
                <a:ext cx="209353" cy="0"/>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46" name="Group 45">
            <a:extLst>
              <a:ext uri="{FF2B5EF4-FFF2-40B4-BE49-F238E27FC236}">
                <a16:creationId xmlns:a16="http://schemas.microsoft.com/office/drawing/2014/main" id="{A839A5B9-8BDC-4CAB-9152-98E2E0E11B04}"/>
              </a:ext>
            </a:extLst>
          </p:cNvPr>
          <p:cNvGrpSpPr/>
          <p:nvPr/>
        </p:nvGrpSpPr>
        <p:grpSpPr>
          <a:xfrm>
            <a:off x="5543567" y="1779478"/>
            <a:ext cx="2613736" cy="961518"/>
            <a:chOff x="-670439" y="1821568"/>
            <a:chExt cx="2732199" cy="1005096"/>
          </a:xfrm>
        </p:grpSpPr>
        <p:sp>
          <p:nvSpPr>
            <p:cNvPr id="47" name="TextBox 46">
              <a:extLst>
                <a:ext uri="{FF2B5EF4-FFF2-40B4-BE49-F238E27FC236}">
                  <a16:creationId xmlns:a16="http://schemas.microsoft.com/office/drawing/2014/main" id="{14B96B7B-896D-4778-9819-F487F2213698}"/>
                </a:ext>
              </a:extLst>
            </p:cNvPr>
            <p:cNvSpPr txBox="1"/>
            <p:nvPr/>
          </p:nvSpPr>
          <p:spPr bwMode="auto">
            <a:xfrm>
              <a:off x="559164" y="1821568"/>
              <a:ext cx="1502596" cy="997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 Mo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 CI)</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5.7 (4.9-7.6)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 (2.0-5.1)</a:t>
              </a:r>
            </a:p>
          </p:txBody>
        </p:sp>
        <p:grpSp>
          <p:nvGrpSpPr>
            <p:cNvPr id="48" name="Group 47">
              <a:extLst>
                <a:ext uri="{FF2B5EF4-FFF2-40B4-BE49-F238E27FC236}">
                  <a16:creationId xmlns:a16="http://schemas.microsoft.com/office/drawing/2014/main" id="{E4F64C12-C96B-41E6-A1BE-A18DB971D507}"/>
                </a:ext>
              </a:extLst>
            </p:cNvPr>
            <p:cNvGrpSpPr/>
            <p:nvPr/>
          </p:nvGrpSpPr>
          <p:grpSpPr>
            <a:xfrm>
              <a:off x="-670439" y="2279731"/>
              <a:ext cx="1440214" cy="546933"/>
              <a:chOff x="-444804" y="2470631"/>
              <a:chExt cx="1440214" cy="546933"/>
            </a:xfrm>
          </p:grpSpPr>
          <p:sp>
            <p:nvSpPr>
              <p:cNvPr id="49" name="TextBox 48">
                <a:extLst>
                  <a:ext uri="{FF2B5EF4-FFF2-40B4-BE49-F238E27FC236}">
                    <a16:creationId xmlns:a16="http://schemas.microsoft.com/office/drawing/2014/main" id="{D249F0CA-07E6-4967-BFD1-5B9953190517}"/>
                  </a:ext>
                </a:extLst>
              </p:cNvPr>
              <p:cNvSpPr txBox="1"/>
              <p:nvPr/>
            </p:nvSpPr>
            <p:spPr bwMode="auto">
              <a:xfrm>
                <a:off x="-268704" y="2470631"/>
                <a:ext cx="1264114" cy="546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Len + </a:t>
                </a:r>
                <a:r>
                  <a:rPr lang="en-US" sz="1400" b="0" dirty="0">
                    <a:solidFill>
                      <a:srgbClr val="000000"/>
                    </a:solidFill>
                    <a:latin typeface="Calibri" panose="020F0502020204030204" pitchFamily="34" charset="0"/>
                  </a:rPr>
                  <a:t>Pembro</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TPC</a:t>
                </a:r>
              </a:p>
            </p:txBody>
          </p:sp>
          <p:cxnSp>
            <p:nvCxnSpPr>
              <p:cNvPr id="50" name="Straight Connector 49">
                <a:extLst>
                  <a:ext uri="{FF2B5EF4-FFF2-40B4-BE49-F238E27FC236}">
                    <a16:creationId xmlns:a16="http://schemas.microsoft.com/office/drawing/2014/main" id="{76AE9A86-5AC9-45AF-A695-F193407E19FA}"/>
                  </a:ext>
                </a:extLst>
              </p:cNvPr>
              <p:cNvCxnSpPr/>
              <p:nvPr/>
            </p:nvCxnSpPr>
            <p:spPr bwMode="auto">
              <a:xfrm>
                <a:off x="-444804" y="2623206"/>
                <a:ext cx="209353" cy="0"/>
              </a:xfrm>
              <a:prstGeom prst="line">
                <a:avLst/>
              </a:prstGeom>
              <a:noFill/>
              <a:ln w="28575"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79091D15-7140-4B58-9F07-C73CA751C482}"/>
                  </a:ext>
                </a:extLst>
              </p:cNvPr>
              <p:cNvCxnSpPr/>
              <p:nvPr/>
            </p:nvCxnSpPr>
            <p:spPr bwMode="auto">
              <a:xfrm>
                <a:off x="-444804" y="2833794"/>
                <a:ext cx="209353" cy="0"/>
              </a:xfrm>
              <a:prstGeom prst="line">
                <a:avLst/>
              </a:prstGeom>
              <a:noFill/>
              <a:ln w="28575" cap="flat" cmpd="sng" algn="ctr">
                <a:solidFill>
                  <a:schemeClr val="accent3"/>
                </a:solidFill>
                <a:prstDash val="solid"/>
                <a:round/>
                <a:headEnd type="none" w="med" len="med"/>
                <a:tailEnd type="none" w="med" len="med"/>
              </a:ln>
              <a:effectLst/>
            </p:spPr>
          </p:cxnSp>
        </p:grpSp>
      </p:grpSp>
      <p:sp>
        <p:nvSpPr>
          <p:cNvPr id="4" name="TextBox 3">
            <a:extLst>
              <a:ext uri="{FF2B5EF4-FFF2-40B4-BE49-F238E27FC236}">
                <a16:creationId xmlns:a16="http://schemas.microsoft.com/office/drawing/2014/main" id="{4676BC0C-7A8D-4E24-B503-8D334CB9FC84}"/>
              </a:ext>
            </a:extLst>
          </p:cNvPr>
          <p:cNvSpPr txBox="1"/>
          <p:nvPr/>
        </p:nvSpPr>
        <p:spPr bwMode="auto">
          <a:xfrm>
            <a:off x="1332824" y="1498266"/>
            <a:ext cx="2276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Endometrioid</a:t>
            </a:r>
            <a:endPar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278" name="Group 277">
            <a:extLst>
              <a:ext uri="{FF2B5EF4-FFF2-40B4-BE49-F238E27FC236}">
                <a16:creationId xmlns:a16="http://schemas.microsoft.com/office/drawing/2014/main" id="{E9D7412C-8B45-DF4E-AB75-A3FAC6B64DED}"/>
              </a:ext>
            </a:extLst>
          </p:cNvPr>
          <p:cNvGrpSpPr/>
          <p:nvPr/>
        </p:nvGrpSpPr>
        <p:grpSpPr>
          <a:xfrm>
            <a:off x="9258731" y="1768766"/>
            <a:ext cx="2613734" cy="954107"/>
            <a:chOff x="2508420" y="620141"/>
            <a:chExt cx="2732199" cy="997349"/>
          </a:xfrm>
        </p:grpSpPr>
        <p:sp>
          <p:nvSpPr>
            <p:cNvPr id="279" name="TextBox 278">
              <a:extLst>
                <a:ext uri="{FF2B5EF4-FFF2-40B4-BE49-F238E27FC236}">
                  <a16:creationId xmlns:a16="http://schemas.microsoft.com/office/drawing/2014/main" id="{EED649A6-558B-0B48-8C13-1EFE4F4B8286}"/>
                </a:ext>
              </a:extLst>
            </p:cNvPr>
            <p:cNvSpPr txBox="1"/>
            <p:nvPr/>
          </p:nvSpPr>
          <p:spPr bwMode="auto">
            <a:xfrm>
              <a:off x="3738024" y="620141"/>
              <a:ext cx="1502595" cy="997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 Mo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 CI)</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 (2.1-7.4)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 (1.9-4.6)</a:t>
              </a:r>
            </a:p>
          </p:txBody>
        </p:sp>
        <p:grpSp>
          <p:nvGrpSpPr>
            <p:cNvPr id="280" name="Group 279">
              <a:extLst>
                <a:ext uri="{FF2B5EF4-FFF2-40B4-BE49-F238E27FC236}">
                  <a16:creationId xmlns:a16="http://schemas.microsoft.com/office/drawing/2014/main" id="{ADB390D8-87A9-A24B-9EA2-4942628FD7DC}"/>
                </a:ext>
              </a:extLst>
            </p:cNvPr>
            <p:cNvGrpSpPr/>
            <p:nvPr/>
          </p:nvGrpSpPr>
          <p:grpSpPr>
            <a:xfrm>
              <a:off x="2508420" y="1066355"/>
              <a:ext cx="1440216" cy="546933"/>
              <a:chOff x="2734055" y="1257255"/>
              <a:chExt cx="1440216" cy="546933"/>
            </a:xfrm>
          </p:grpSpPr>
          <p:sp>
            <p:nvSpPr>
              <p:cNvPr id="281" name="TextBox 280">
                <a:extLst>
                  <a:ext uri="{FF2B5EF4-FFF2-40B4-BE49-F238E27FC236}">
                    <a16:creationId xmlns:a16="http://schemas.microsoft.com/office/drawing/2014/main" id="{32D349C1-75A8-9841-BCB5-2542DB6039DE}"/>
                  </a:ext>
                </a:extLst>
              </p:cNvPr>
              <p:cNvSpPr txBox="1"/>
              <p:nvPr/>
            </p:nvSpPr>
            <p:spPr bwMode="auto">
              <a:xfrm>
                <a:off x="2910156" y="1257255"/>
                <a:ext cx="1264115" cy="546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Len + </a:t>
                </a:r>
                <a:r>
                  <a:rPr lang="en-US" sz="1400" b="0" dirty="0">
                    <a:solidFill>
                      <a:srgbClr val="000000"/>
                    </a:solidFill>
                    <a:latin typeface="Calibri" panose="020F0502020204030204" pitchFamily="34" charset="0"/>
                  </a:rPr>
                  <a:t>Pembro</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TPC</a:t>
                </a:r>
              </a:p>
            </p:txBody>
          </p:sp>
          <p:cxnSp>
            <p:nvCxnSpPr>
              <p:cNvPr id="282" name="Straight Connector 281">
                <a:extLst>
                  <a:ext uri="{FF2B5EF4-FFF2-40B4-BE49-F238E27FC236}">
                    <a16:creationId xmlns:a16="http://schemas.microsoft.com/office/drawing/2014/main" id="{4853830B-833C-3344-8E7F-58C34F26A695}"/>
                  </a:ext>
                </a:extLst>
              </p:cNvPr>
              <p:cNvCxnSpPr/>
              <p:nvPr/>
            </p:nvCxnSpPr>
            <p:spPr bwMode="auto">
              <a:xfrm>
                <a:off x="2734055" y="1409831"/>
                <a:ext cx="209353" cy="0"/>
              </a:xfrm>
              <a:prstGeom prst="line">
                <a:avLst/>
              </a:prstGeom>
              <a:noFill/>
              <a:ln w="28575"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3AE7FFC5-D624-B64F-BB21-AFB72C48B160}"/>
                  </a:ext>
                </a:extLst>
              </p:cNvPr>
              <p:cNvCxnSpPr/>
              <p:nvPr/>
            </p:nvCxnSpPr>
            <p:spPr bwMode="auto">
              <a:xfrm>
                <a:off x="2734055" y="1620418"/>
                <a:ext cx="209353" cy="0"/>
              </a:xfrm>
              <a:prstGeom prst="line">
                <a:avLst/>
              </a:prstGeom>
              <a:noFill/>
              <a:ln w="28575" cap="flat" cmpd="sng" algn="ctr">
                <a:solidFill>
                  <a:schemeClr val="accent3"/>
                </a:solidFill>
                <a:prstDash val="solid"/>
                <a:round/>
                <a:headEnd type="none" w="med" len="med"/>
                <a:tailEnd type="none" w="med" len="med"/>
              </a:ln>
              <a:effectLst/>
            </p:spPr>
          </p:cxnSp>
        </p:grpSp>
      </p:grpSp>
      <p:sp>
        <p:nvSpPr>
          <p:cNvPr id="284" name="TextBox 283">
            <a:extLst>
              <a:ext uri="{FF2B5EF4-FFF2-40B4-BE49-F238E27FC236}">
                <a16:creationId xmlns:a16="http://schemas.microsoft.com/office/drawing/2014/main" id="{ED4492F9-A48C-F746-A43B-B7C613AE7562}"/>
              </a:ext>
            </a:extLst>
          </p:cNvPr>
          <p:cNvSpPr txBox="1"/>
          <p:nvPr/>
        </p:nvSpPr>
        <p:spPr bwMode="auto">
          <a:xfrm>
            <a:off x="5034014" y="1498300"/>
            <a:ext cx="23774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Serous</a:t>
            </a:r>
            <a:endPar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5" name="TextBox 284">
            <a:extLst>
              <a:ext uri="{FF2B5EF4-FFF2-40B4-BE49-F238E27FC236}">
                <a16:creationId xmlns:a16="http://schemas.microsoft.com/office/drawing/2014/main" id="{F3AA7F17-D5C1-DC49-877F-9064E19A9FB1}"/>
              </a:ext>
            </a:extLst>
          </p:cNvPr>
          <p:cNvSpPr txBox="1"/>
          <p:nvPr/>
        </p:nvSpPr>
        <p:spPr bwMode="auto">
          <a:xfrm>
            <a:off x="8786836" y="1520069"/>
            <a:ext cx="22709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Clear Cell</a:t>
            </a:r>
            <a:endPar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286" name="Group 285">
            <a:extLst>
              <a:ext uri="{FF2B5EF4-FFF2-40B4-BE49-F238E27FC236}">
                <a16:creationId xmlns:a16="http://schemas.microsoft.com/office/drawing/2014/main" id="{84F6C27C-699D-2A4E-85D6-CAE2B57CA838}"/>
              </a:ext>
            </a:extLst>
          </p:cNvPr>
          <p:cNvGrpSpPr/>
          <p:nvPr/>
        </p:nvGrpSpPr>
        <p:grpSpPr>
          <a:xfrm>
            <a:off x="4909591" y="5039870"/>
            <a:ext cx="3034701" cy="738664"/>
            <a:chOff x="903240" y="5366497"/>
            <a:chExt cx="3034701" cy="738664"/>
          </a:xfrm>
        </p:grpSpPr>
        <p:sp>
          <p:nvSpPr>
            <p:cNvPr id="287" name="TextBox 286">
              <a:extLst>
                <a:ext uri="{FF2B5EF4-FFF2-40B4-BE49-F238E27FC236}">
                  <a16:creationId xmlns:a16="http://schemas.microsoft.com/office/drawing/2014/main" id="{8EF70550-774A-824F-AD53-93B797C907D8}"/>
                </a:ext>
              </a:extLst>
            </p:cNvPr>
            <p:cNvSpPr txBox="1"/>
            <p:nvPr/>
          </p:nvSpPr>
          <p:spPr bwMode="auto">
            <a:xfrm>
              <a:off x="1914617" y="5366497"/>
              <a:ext cx="67044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78</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77</a:t>
              </a:r>
            </a:p>
          </p:txBody>
        </p:sp>
        <p:sp>
          <p:nvSpPr>
            <p:cNvPr id="288" name="TextBox 287">
              <a:extLst>
                <a:ext uri="{FF2B5EF4-FFF2-40B4-BE49-F238E27FC236}">
                  <a16:creationId xmlns:a16="http://schemas.microsoft.com/office/drawing/2014/main" id="{ED1291CA-9380-684D-9FBF-B2BCE899F25D}"/>
                </a:ext>
              </a:extLst>
            </p:cNvPr>
            <p:cNvSpPr txBox="1"/>
            <p:nvPr/>
          </p:nvSpPr>
          <p:spPr bwMode="auto">
            <a:xfrm>
              <a:off x="903240" y="5577800"/>
              <a:ext cx="12041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Len + Pembro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TPC</a:t>
              </a:r>
            </a:p>
          </p:txBody>
        </p:sp>
        <p:sp>
          <p:nvSpPr>
            <p:cNvPr id="289" name="TextBox 288">
              <a:extLst>
                <a:ext uri="{FF2B5EF4-FFF2-40B4-BE49-F238E27FC236}">
                  <a16:creationId xmlns:a16="http://schemas.microsoft.com/office/drawing/2014/main" id="{B00626A2-EF6C-1749-90D2-2366070A37BC}"/>
                </a:ext>
              </a:extLst>
            </p:cNvPr>
            <p:cNvSpPr txBox="1"/>
            <p:nvPr/>
          </p:nvSpPr>
          <p:spPr bwMode="auto">
            <a:xfrm>
              <a:off x="2592700" y="5369883"/>
              <a:ext cx="1345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(95% CI)</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0.54 (0.39-0.75)</a:t>
              </a:r>
            </a:p>
          </p:txBody>
        </p:sp>
      </p:grpSp>
      <p:grpSp>
        <p:nvGrpSpPr>
          <p:cNvPr id="290" name="Group 289">
            <a:extLst>
              <a:ext uri="{FF2B5EF4-FFF2-40B4-BE49-F238E27FC236}">
                <a16:creationId xmlns:a16="http://schemas.microsoft.com/office/drawing/2014/main" id="{A61081EB-8215-3442-9962-609919B13B32}"/>
              </a:ext>
            </a:extLst>
          </p:cNvPr>
          <p:cNvGrpSpPr/>
          <p:nvPr/>
        </p:nvGrpSpPr>
        <p:grpSpPr>
          <a:xfrm>
            <a:off x="8582524" y="5039870"/>
            <a:ext cx="3034700" cy="738664"/>
            <a:chOff x="903240" y="5366497"/>
            <a:chExt cx="3034700" cy="738664"/>
          </a:xfrm>
        </p:grpSpPr>
        <p:sp>
          <p:nvSpPr>
            <p:cNvPr id="291" name="TextBox 290">
              <a:extLst>
                <a:ext uri="{FF2B5EF4-FFF2-40B4-BE49-F238E27FC236}">
                  <a16:creationId xmlns:a16="http://schemas.microsoft.com/office/drawing/2014/main" id="{9800CD48-091B-6F4C-B5DB-18CE2FC013A8}"/>
                </a:ext>
              </a:extLst>
            </p:cNvPr>
            <p:cNvSpPr txBox="1"/>
            <p:nvPr/>
          </p:nvSpPr>
          <p:spPr bwMode="auto">
            <a:xfrm>
              <a:off x="1914617" y="5366497"/>
              <a:ext cx="67044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292" name="TextBox 291">
              <a:extLst>
                <a:ext uri="{FF2B5EF4-FFF2-40B4-BE49-F238E27FC236}">
                  <a16:creationId xmlns:a16="http://schemas.microsoft.com/office/drawing/2014/main" id="{B02447F1-4935-764C-A113-9897D0F05AF7}"/>
                </a:ext>
              </a:extLst>
            </p:cNvPr>
            <p:cNvSpPr txBox="1"/>
            <p:nvPr/>
          </p:nvSpPr>
          <p:spPr bwMode="auto">
            <a:xfrm>
              <a:off x="903240" y="5577800"/>
              <a:ext cx="12041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Len + Pembro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TPC</a:t>
              </a:r>
            </a:p>
          </p:txBody>
        </p:sp>
        <p:sp>
          <p:nvSpPr>
            <p:cNvPr id="293" name="TextBox 292">
              <a:extLst>
                <a:ext uri="{FF2B5EF4-FFF2-40B4-BE49-F238E27FC236}">
                  <a16:creationId xmlns:a16="http://schemas.microsoft.com/office/drawing/2014/main" id="{71D14FAD-B8DA-3E49-AB06-A06588903195}"/>
                </a:ext>
              </a:extLst>
            </p:cNvPr>
            <p:cNvSpPr txBox="1"/>
            <p:nvPr/>
          </p:nvSpPr>
          <p:spPr bwMode="auto">
            <a:xfrm>
              <a:off x="2592699" y="5369883"/>
              <a:ext cx="1345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(95% CI)</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0.49 (0.25-0.97)</a:t>
              </a:r>
            </a:p>
          </p:txBody>
        </p:sp>
      </p:grpSp>
      <p:sp>
        <p:nvSpPr>
          <p:cNvPr id="294" name="Text Box 15">
            <a:extLst>
              <a:ext uri="{FF2B5EF4-FFF2-40B4-BE49-F238E27FC236}">
                <a16:creationId xmlns:a16="http://schemas.microsoft.com/office/drawing/2014/main" id="{E046DE50-0E11-E343-9396-17710D4971C6}"/>
              </a:ext>
            </a:extLst>
          </p:cNvPr>
          <p:cNvSpPr txBox="1">
            <a:spLocks noChangeArrowheads="1"/>
          </p:cNvSpPr>
          <p:nvPr/>
        </p:nvSpPr>
        <p:spPr bwMode="auto">
          <a:xfrm>
            <a:off x="434341" y="63749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Colombo. ESMO 2021. Abstr 726MO.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E43EBE44-6B60-4C51-BE3E-D097066DC10B}"/>
              </a:ext>
            </a:extLst>
          </p:cNvPr>
          <p:cNvSpPr txBox="1"/>
          <p:nvPr/>
        </p:nvSpPr>
        <p:spPr bwMode="auto">
          <a:xfrm>
            <a:off x="5497645" y="6371846"/>
            <a:ext cx="37590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*Per RECIST v1.1 by BICR; randomization by MMR status. </a:t>
            </a:r>
          </a:p>
        </p:txBody>
      </p:sp>
      <p:sp>
        <p:nvSpPr>
          <p:cNvPr id="11" name="TextBox 10">
            <a:extLst>
              <a:ext uri="{FF2B5EF4-FFF2-40B4-BE49-F238E27FC236}">
                <a16:creationId xmlns:a16="http://schemas.microsoft.com/office/drawing/2014/main" id="{8EDF8491-D3D3-344A-8575-3EDA1458A552}"/>
              </a:ext>
            </a:extLst>
          </p:cNvPr>
          <p:cNvSpPr txBox="1"/>
          <p:nvPr/>
        </p:nvSpPr>
        <p:spPr bwMode="auto">
          <a:xfrm>
            <a:off x="-126032" y="4216022"/>
            <a:ext cx="132184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b" anchorCtr="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at Risk, n</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Len + Pembro</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TPC</a:t>
            </a:r>
          </a:p>
        </p:txBody>
      </p:sp>
      <p:sp>
        <p:nvSpPr>
          <p:cNvPr id="54" name="TextBox 53">
            <a:extLst>
              <a:ext uri="{FF2B5EF4-FFF2-40B4-BE49-F238E27FC236}">
                <a16:creationId xmlns:a16="http://schemas.microsoft.com/office/drawing/2014/main" id="{CB7161C7-749A-9F47-8F0F-F4D9DAA3BA30}"/>
              </a:ext>
            </a:extLst>
          </p:cNvPr>
          <p:cNvSpPr txBox="1"/>
          <p:nvPr/>
        </p:nvSpPr>
        <p:spPr bwMode="auto">
          <a:xfrm>
            <a:off x="1085522" y="45853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198</a:t>
            </a:r>
          </a:p>
        </p:txBody>
      </p:sp>
      <p:sp>
        <p:nvSpPr>
          <p:cNvPr id="55" name="TextBox 54">
            <a:extLst>
              <a:ext uri="{FF2B5EF4-FFF2-40B4-BE49-F238E27FC236}">
                <a16:creationId xmlns:a16="http://schemas.microsoft.com/office/drawing/2014/main" id="{567FEDAE-D9C4-D248-9AFD-8BD3423731F2}"/>
              </a:ext>
            </a:extLst>
          </p:cNvPr>
          <p:cNvSpPr txBox="1"/>
          <p:nvPr/>
        </p:nvSpPr>
        <p:spPr bwMode="auto">
          <a:xfrm>
            <a:off x="1348467" y="45853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113</a:t>
            </a:r>
          </a:p>
        </p:txBody>
      </p:sp>
      <p:sp>
        <p:nvSpPr>
          <p:cNvPr id="56" name="TextBox 55">
            <a:extLst>
              <a:ext uri="{FF2B5EF4-FFF2-40B4-BE49-F238E27FC236}">
                <a16:creationId xmlns:a16="http://schemas.microsoft.com/office/drawing/2014/main" id="{6A4C03B3-B65E-9246-9CB1-DACC432BC89C}"/>
              </a:ext>
            </a:extLst>
          </p:cNvPr>
          <p:cNvSpPr txBox="1"/>
          <p:nvPr/>
        </p:nvSpPr>
        <p:spPr bwMode="auto">
          <a:xfrm>
            <a:off x="1611412" y="45853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59</a:t>
            </a:r>
          </a:p>
        </p:txBody>
      </p:sp>
      <p:sp>
        <p:nvSpPr>
          <p:cNvPr id="57" name="TextBox 56">
            <a:extLst>
              <a:ext uri="{FF2B5EF4-FFF2-40B4-BE49-F238E27FC236}">
                <a16:creationId xmlns:a16="http://schemas.microsoft.com/office/drawing/2014/main" id="{494E1358-0BB5-9A4F-8AB3-436C5454789B}"/>
              </a:ext>
            </a:extLst>
          </p:cNvPr>
          <p:cNvSpPr txBox="1"/>
          <p:nvPr/>
        </p:nvSpPr>
        <p:spPr bwMode="auto">
          <a:xfrm>
            <a:off x="1874357" y="45853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24</a:t>
            </a:r>
          </a:p>
        </p:txBody>
      </p:sp>
      <p:sp>
        <p:nvSpPr>
          <p:cNvPr id="58" name="TextBox 57">
            <a:extLst>
              <a:ext uri="{FF2B5EF4-FFF2-40B4-BE49-F238E27FC236}">
                <a16:creationId xmlns:a16="http://schemas.microsoft.com/office/drawing/2014/main" id="{E56790C3-CFB4-7C44-BCB0-A4E18AD80758}"/>
              </a:ext>
            </a:extLst>
          </p:cNvPr>
          <p:cNvSpPr txBox="1"/>
          <p:nvPr/>
        </p:nvSpPr>
        <p:spPr bwMode="auto">
          <a:xfrm>
            <a:off x="2137302" y="45853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a:t>
            </a:r>
          </a:p>
        </p:txBody>
      </p:sp>
      <p:sp>
        <p:nvSpPr>
          <p:cNvPr id="59" name="TextBox 58">
            <a:extLst>
              <a:ext uri="{FF2B5EF4-FFF2-40B4-BE49-F238E27FC236}">
                <a16:creationId xmlns:a16="http://schemas.microsoft.com/office/drawing/2014/main" id="{A29F9074-66BE-1744-AA12-4380258A1E23}"/>
              </a:ext>
            </a:extLst>
          </p:cNvPr>
          <p:cNvSpPr txBox="1"/>
          <p:nvPr/>
        </p:nvSpPr>
        <p:spPr bwMode="auto">
          <a:xfrm>
            <a:off x="2400247" y="45853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a:t>
            </a:r>
          </a:p>
        </p:txBody>
      </p:sp>
      <p:sp>
        <p:nvSpPr>
          <p:cNvPr id="60" name="TextBox 59">
            <a:extLst>
              <a:ext uri="{FF2B5EF4-FFF2-40B4-BE49-F238E27FC236}">
                <a16:creationId xmlns:a16="http://schemas.microsoft.com/office/drawing/2014/main" id="{31AFC2CD-9EA2-4842-8B26-0FDEF47D50D6}"/>
              </a:ext>
            </a:extLst>
          </p:cNvPr>
          <p:cNvSpPr txBox="1"/>
          <p:nvPr/>
        </p:nvSpPr>
        <p:spPr bwMode="auto">
          <a:xfrm>
            <a:off x="2663192" y="45853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a:t>
            </a:r>
          </a:p>
        </p:txBody>
      </p:sp>
      <p:sp>
        <p:nvSpPr>
          <p:cNvPr id="61" name="TextBox 60">
            <a:extLst>
              <a:ext uri="{FF2B5EF4-FFF2-40B4-BE49-F238E27FC236}">
                <a16:creationId xmlns:a16="http://schemas.microsoft.com/office/drawing/2014/main" id="{877A6056-239A-2D46-A990-C8973980152A}"/>
              </a:ext>
            </a:extLst>
          </p:cNvPr>
          <p:cNvSpPr txBox="1"/>
          <p:nvPr/>
        </p:nvSpPr>
        <p:spPr bwMode="auto">
          <a:xfrm>
            <a:off x="2926137" y="45853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a:t>
            </a:r>
          </a:p>
        </p:txBody>
      </p:sp>
      <p:sp>
        <p:nvSpPr>
          <p:cNvPr id="62" name="TextBox 61">
            <a:extLst>
              <a:ext uri="{FF2B5EF4-FFF2-40B4-BE49-F238E27FC236}">
                <a16:creationId xmlns:a16="http://schemas.microsoft.com/office/drawing/2014/main" id="{C0977DCC-9189-0F4A-8D74-ACF9C56ADB7C}"/>
              </a:ext>
            </a:extLst>
          </p:cNvPr>
          <p:cNvSpPr txBox="1"/>
          <p:nvPr/>
        </p:nvSpPr>
        <p:spPr bwMode="auto">
          <a:xfrm>
            <a:off x="3189082" y="45853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a:t>
            </a:r>
          </a:p>
        </p:txBody>
      </p:sp>
      <p:sp>
        <p:nvSpPr>
          <p:cNvPr id="63" name="TextBox 62">
            <a:extLst>
              <a:ext uri="{FF2B5EF4-FFF2-40B4-BE49-F238E27FC236}">
                <a16:creationId xmlns:a16="http://schemas.microsoft.com/office/drawing/2014/main" id="{3D421049-4D8D-BC46-BB33-7C002573DD9B}"/>
              </a:ext>
            </a:extLst>
          </p:cNvPr>
          <p:cNvSpPr txBox="1"/>
          <p:nvPr/>
        </p:nvSpPr>
        <p:spPr bwMode="auto">
          <a:xfrm>
            <a:off x="3452026" y="45853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2" name="TextBox 11">
            <a:extLst>
              <a:ext uri="{FF2B5EF4-FFF2-40B4-BE49-F238E27FC236}">
                <a16:creationId xmlns:a16="http://schemas.microsoft.com/office/drawing/2014/main" id="{9A4E415B-63ED-DE4C-99E4-394D0D23E3FB}"/>
              </a:ext>
            </a:extLst>
          </p:cNvPr>
          <p:cNvSpPr txBox="1"/>
          <p:nvPr/>
        </p:nvSpPr>
        <p:spPr bwMode="auto">
          <a:xfrm>
            <a:off x="1310394" y="4339223"/>
            <a:ext cx="23381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cxnSp>
        <p:nvCxnSpPr>
          <p:cNvPr id="15" name="Straight Connector 14">
            <a:extLst>
              <a:ext uri="{FF2B5EF4-FFF2-40B4-BE49-F238E27FC236}">
                <a16:creationId xmlns:a16="http://schemas.microsoft.com/office/drawing/2014/main" id="{9B6A60D8-6D7E-4345-92C2-AA7753FA0376}"/>
              </a:ext>
            </a:extLst>
          </p:cNvPr>
          <p:cNvCxnSpPr>
            <a:cxnSpLocks/>
          </p:cNvCxnSpPr>
          <p:nvPr/>
        </p:nvCxnSpPr>
        <p:spPr bwMode="auto">
          <a:xfrm flipV="1">
            <a:off x="1332824" y="1737736"/>
            <a:ext cx="0" cy="2404255"/>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1128ED9-9E77-244E-AE99-1BE33F3B8504}"/>
              </a:ext>
            </a:extLst>
          </p:cNvPr>
          <p:cNvCxnSpPr>
            <a:cxnSpLocks/>
          </p:cNvCxnSpPr>
          <p:nvPr/>
        </p:nvCxnSpPr>
        <p:spPr bwMode="auto">
          <a:xfrm>
            <a:off x="1348467" y="4109987"/>
            <a:ext cx="234763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1C4CB520-D8E5-314F-8BD5-46B3D1050CE5}"/>
              </a:ext>
            </a:extLst>
          </p:cNvPr>
          <p:cNvCxnSpPr>
            <a:cxnSpLocks/>
          </p:cNvCxnSpPr>
          <p:nvPr/>
        </p:nvCxnSpPr>
        <p:spPr bwMode="auto">
          <a:xfrm>
            <a:off x="1332824" y="41099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D0A4B2C6-2B41-BF41-AB7E-E2E9CF7D1274}"/>
              </a:ext>
            </a:extLst>
          </p:cNvPr>
          <p:cNvCxnSpPr>
            <a:cxnSpLocks/>
          </p:cNvCxnSpPr>
          <p:nvPr/>
        </p:nvCxnSpPr>
        <p:spPr bwMode="auto">
          <a:xfrm>
            <a:off x="1593272" y="41099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AEC3E651-37F1-3442-8E34-4B96DCF3B75F}"/>
              </a:ext>
            </a:extLst>
          </p:cNvPr>
          <p:cNvCxnSpPr>
            <a:cxnSpLocks/>
          </p:cNvCxnSpPr>
          <p:nvPr/>
        </p:nvCxnSpPr>
        <p:spPr bwMode="auto">
          <a:xfrm>
            <a:off x="1853720" y="41099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FEFE78B5-6752-C94F-85F1-B79300064BCB}"/>
              </a:ext>
            </a:extLst>
          </p:cNvPr>
          <p:cNvCxnSpPr>
            <a:cxnSpLocks/>
          </p:cNvCxnSpPr>
          <p:nvPr/>
        </p:nvCxnSpPr>
        <p:spPr bwMode="auto">
          <a:xfrm>
            <a:off x="2114168" y="41099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355F8586-C7F0-9949-B3A7-9A7CB5DA9FED}"/>
              </a:ext>
            </a:extLst>
          </p:cNvPr>
          <p:cNvCxnSpPr>
            <a:cxnSpLocks/>
          </p:cNvCxnSpPr>
          <p:nvPr/>
        </p:nvCxnSpPr>
        <p:spPr bwMode="auto">
          <a:xfrm>
            <a:off x="2374616" y="41099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A489B4E3-0990-B748-A1BA-C23A401259B3}"/>
              </a:ext>
            </a:extLst>
          </p:cNvPr>
          <p:cNvCxnSpPr>
            <a:cxnSpLocks/>
          </p:cNvCxnSpPr>
          <p:nvPr/>
        </p:nvCxnSpPr>
        <p:spPr bwMode="auto">
          <a:xfrm>
            <a:off x="2635064" y="41099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5F447EF3-3F06-8147-9B99-EDAACB377889}"/>
              </a:ext>
            </a:extLst>
          </p:cNvPr>
          <p:cNvCxnSpPr>
            <a:cxnSpLocks/>
          </p:cNvCxnSpPr>
          <p:nvPr/>
        </p:nvCxnSpPr>
        <p:spPr bwMode="auto">
          <a:xfrm>
            <a:off x="2895512" y="41099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22C07120-DFF2-9744-BDC5-9C9012DCC59A}"/>
              </a:ext>
            </a:extLst>
          </p:cNvPr>
          <p:cNvCxnSpPr>
            <a:cxnSpLocks/>
          </p:cNvCxnSpPr>
          <p:nvPr/>
        </p:nvCxnSpPr>
        <p:spPr bwMode="auto">
          <a:xfrm>
            <a:off x="3155960" y="41099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F7417978-C133-4B45-8350-D9AC7EAC95E1}"/>
              </a:ext>
            </a:extLst>
          </p:cNvPr>
          <p:cNvCxnSpPr>
            <a:cxnSpLocks/>
          </p:cNvCxnSpPr>
          <p:nvPr/>
        </p:nvCxnSpPr>
        <p:spPr bwMode="auto">
          <a:xfrm>
            <a:off x="3416408" y="41099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D4B5C4FC-9B1F-6E40-8A19-DE66914F2BE1}"/>
              </a:ext>
            </a:extLst>
          </p:cNvPr>
          <p:cNvCxnSpPr>
            <a:cxnSpLocks/>
          </p:cNvCxnSpPr>
          <p:nvPr/>
        </p:nvCxnSpPr>
        <p:spPr bwMode="auto">
          <a:xfrm>
            <a:off x="3676852" y="41099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07075EE-88E8-B94A-98CE-373C1B239790}"/>
              </a:ext>
            </a:extLst>
          </p:cNvPr>
          <p:cNvCxnSpPr>
            <a:cxnSpLocks/>
          </p:cNvCxnSpPr>
          <p:nvPr/>
        </p:nvCxnSpPr>
        <p:spPr bwMode="auto">
          <a:xfrm flipH="1">
            <a:off x="1263190" y="175031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46D1ED2C-5382-E24E-8AE2-C614683CE78D}"/>
              </a:ext>
            </a:extLst>
          </p:cNvPr>
          <p:cNvCxnSpPr>
            <a:cxnSpLocks/>
          </p:cNvCxnSpPr>
          <p:nvPr/>
        </p:nvCxnSpPr>
        <p:spPr bwMode="auto">
          <a:xfrm flipH="1">
            <a:off x="1263190" y="19862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BF5BBF8C-1434-B54C-96EE-B30AB9644AC0}"/>
              </a:ext>
            </a:extLst>
          </p:cNvPr>
          <p:cNvCxnSpPr>
            <a:cxnSpLocks/>
          </p:cNvCxnSpPr>
          <p:nvPr/>
        </p:nvCxnSpPr>
        <p:spPr bwMode="auto">
          <a:xfrm flipH="1">
            <a:off x="1263190" y="222224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C7BAFD7F-6FDA-D049-9E62-7958AFFBFB65}"/>
              </a:ext>
            </a:extLst>
          </p:cNvPr>
          <p:cNvCxnSpPr>
            <a:cxnSpLocks/>
          </p:cNvCxnSpPr>
          <p:nvPr/>
        </p:nvCxnSpPr>
        <p:spPr bwMode="auto">
          <a:xfrm flipH="1">
            <a:off x="1263190" y="24582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5291E589-E935-D344-B3C2-40AE417995BE}"/>
              </a:ext>
            </a:extLst>
          </p:cNvPr>
          <p:cNvCxnSpPr>
            <a:cxnSpLocks/>
          </p:cNvCxnSpPr>
          <p:nvPr/>
        </p:nvCxnSpPr>
        <p:spPr bwMode="auto">
          <a:xfrm flipH="1">
            <a:off x="1263190" y="26941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3F7A26BC-0A88-814E-B93B-D5F913B88116}"/>
              </a:ext>
            </a:extLst>
          </p:cNvPr>
          <p:cNvCxnSpPr>
            <a:cxnSpLocks/>
          </p:cNvCxnSpPr>
          <p:nvPr/>
        </p:nvCxnSpPr>
        <p:spPr bwMode="auto">
          <a:xfrm flipH="1">
            <a:off x="1263190" y="29301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410EC11C-0EE1-5A4F-9394-C3D04B91C532}"/>
              </a:ext>
            </a:extLst>
          </p:cNvPr>
          <p:cNvCxnSpPr>
            <a:cxnSpLocks/>
          </p:cNvCxnSpPr>
          <p:nvPr/>
        </p:nvCxnSpPr>
        <p:spPr bwMode="auto">
          <a:xfrm flipH="1">
            <a:off x="1263190" y="31661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27B3CACA-7B2A-0E4E-9376-EC75402B83AC}"/>
              </a:ext>
            </a:extLst>
          </p:cNvPr>
          <p:cNvCxnSpPr>
            <a:cxnSpLocks/>
          </p:cNvCxnSpPr>
          <p:nvPr/>
        </p:nvCxnSpPr>
        <p:spPr bwMode="auto">
          <a:xfrm flipH="1">
            <a:off x="1263190" y="34020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41C658CD-B90F-9240-8E48-246B5E64309A}"/>
              </a:ext>
            </a:extLst>
          </p:cNvPr>
          <p:cNvCxnSpPr>
            <a:cxnSpLocks/>
          </p:cNvCxnSpPr>
          <p:nvPr/>
        </p:nvCxnSpPr>
        <p:spPr bwMode="auto">
          <a:xfrm flipH="1">
            <a:off x="1263190" y="36380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6B6A1B6D-A8C9-F142-B0E8-67CBE3C93C85}"/>
              </a:ext>
            </a:extLst>
          </p:cNvPr>
          <p:cNvCxnSpPr>
            <a:cxnSpLocks/>
          </p:cNvCxnSpPr>
          <p:nvPr/>
        </p:nvCxnSpPr>
        <p:spPr bwMode="auto">
          <a:xfrm flipH="1">
            <a:off x="1263190" y="38740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6FF6ED4B-1670-284E-A129-C984BB768544}"/>
              </a:ext>
            </a:extLst>
          </p:cNvPr>
          <p:cNvCxnSpPr>
            <a:cxnSpLocks/>
          </p:cNvCxnSpPr>
          <p:nvPr/>
        </p:nvCxnSpPr>
        <p:spPr bwMode="auto">
          <a:xfrm flipH="1">
            <a:off x="1263190" y="4109987"/>
            <a:ext cx="64008" cy="0"/>
          </a:xfrm>
          <a:prstGeom prst="line">
            <a:avLst/>
          </a:prstGeom>
          <a:noFill/>
          <a:ln w="28575" cap="flat" cmpd="sng" algn="ctr">
            <a:solidFill>
              <a:schemeClr val="bg1"/>
            </a:solidFill>
            <a:prstDash val="solid"/>
            <a:round/>
            <a:headEnd type="none" w="med" len="med"/>
            <a:tailEnd type="none" w="med" len="med"/>
          </a:ln>
          <a:effectLst/>
        </p:spPr>
      </p:cxnSp>
      <p:sp>
        <p:nvSpPr>
          <p:cNvPr id="24" name="TextBox 23">
            <a:extLst>
              <a:ext uri="{FF2B5EF4-FFF2-40B4-BE49-F238E27FC236}">
                <a16:creationId xmlns:a16="http://schemas.microsoft.com/office/drawing/2014/main" id="{58B4D1E5-5428-FA42-AEA6-E615164BBA1F}"/>
              </a:ext>
            </a:extLst>
          </p:cNvPr>
          <p:cNvSpPr txBox="1"/>
          <p:nvPr/>
        </p:nvSpPr>
        <p:spPr bwMode="auto">
          <a:xfrm>
            <a:off x="753321" y="1588190"/>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94" name="TextBox 93">
            <a:extLst>
              <a:ext uri="{FF2B5EF4-FFF2-40B4-BE49-F238E27FC236}">
                <a16:creationId xmlns:a16="http://schemas.microsoft.com/office/drawing/2014/main" id="{FD1FB15E-4B09-8146-ADAD-C9E4AF4DEC5C}"/>
              </a:ext>
            </a:extLst>
          </p:cNvPr>
          <p:cNvSpPr txBox="1"/>
          <p:nvPr/>
        </p:nvSpPr>
        <p:spPr bwMode="auto">
          <a:xfrm>
            <a:off x="753321" y="1823388"/>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sp>
        <p:nvSpPr>
          <p:cNvPr id="95" name="TextBox 94">
            <a:extLst>
              <a:ext uri="{FF2B5EF4-FFF2-40B4-BE49-F238E27FC236}">
                <a16:creationId xmlns:a16="http://schemas.microsoft.com/office/drawing/2014/main" id="{476E118A-3B5B-2945-8AA3-A757F9D0D2CD}"/>
              </a:ext>
            </a:extLst>
          </p:cNvPr>
          <p:cNvSpPr txBox="1"/>
          <p:nvPr/>
        </p:nvSpPr>
        <p:spPr bwMode="auto">
          <a:xfrm>
            <a:off x="753321" y="2058586"/>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96" name="TextBox 95">
            <a:extLst>
              <a:ext uri="{FF2B5EF4-FFF2-40B4-BE49-F238E27FC236}">
                <a16:creationId xmlns:a16="http://schemas.microsoft.com/office/drawing/2014/main" id="{471EDD77-BC06-9B49-AE96-D3EE19A70109}"/>
              </a:ext>
            </a:extLst>
          </p:cNvPr>
          <p:cNvSpPr txBox="1"/>
          <p:nvPr/>
        </p:nvSpPr>
        <p:spPr bwMode="auto">
          <a:xfrm>
            <a:off x="744141" y="2302804"/>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sp>
        <p:nvSpPr>
          <p:cNvPr id="97" name="TextBox 96">
            <a:extLst>
              <a:ext uri="{FF2B5EF4-FFF2-40B4-BE49-F238E27FC236}">
                <a16:creationId xmlns:a16="http://schemas.microsoft.com/office/drawing/2014/main" id="{0F780FF3-99EF-F040-AEFF-0709930F88D8}"/>
              </a:ext>
            </a:extLst>
          </p:cNvPr>
          <p:cNvSpPr txBox="1"/>
          <p:nvPr/>
        </p:nvSpPr>
        <p:spPr bwMode="auto">
          <a:xfrm>
            <a:off x="753321" y="2528982"/>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98" name="TextBox 97">
            <a:extLst>
              <a:ext uri="{FF2B5EF4-FFF2-40B4-BE49-F238E27FC236}">
                <a16:creationId xmlns:a16="http://schemas.microsoft.com/office/drawing/2014/main" id="{C209234D-E4D4-104E-956F-798853C881E1}"/>
              </a:ext>
            </a:extLst>
          </p:cNvPr>
          <p:cNvSpPr txBox="1"/>
          <p:nvPr/>
        </p:nvSpPr>
        <p:spPr bwMode="auto">
          <a:xfrm>
            <a:off x="753321" y="2764180"/>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99" name="TextBox 98">
            <a:extLst>
              <a:ext uri="{FF2B5EF4-FFF2-40B4-BE49-F238E27FC236}">
                <a16:creationId xmlns:a16="http://schemas.microsoft.com/office/drawing/2014/main" id="{92B7EF71-551C-7B4A-B2BB-875BDB0A8674}"/>
              </a:ext>
            </a:extLst>
          </p:cNvPr>
          <p:cNvSpPr txBox="1"/>
          <p:nvPr/>
        </p:nvSpPr>
        <p:spPr bwMode="auto">
          <a:xfrm>
            <a:off x="753321" y="2999378"/>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01" name="TextBox 100">
            <a:extLst>
              <a:ext uri="{FF2B5EF4-FFF2-40B4-BE49-F238E27FC236}">
                <a16:creationId xmlns:a16="http://schemas.microsoft.com/office/drawing/2014/main" id="{364FE188-90A1-4641-AF19-5470A3D0095D}"/>
              </a:ext>
            </a:extLst>
          </p:cNvPr>
          <p:cNvSpPr txBox="1"/>
          <p:nvPr/>
        </p:nvSpPr>
        <p:spPr bwMode="auto">
          <a:xfrm>
            <a:off x="753321" y="3469774"/>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02" name="TextBox 101">
            <a:extLst>
              <a:ext uri="{FF2B5EF4-FFF2-40B4-BE49-F238E27FC236}">
                <a16:creationId xmlns:a16="http://schemas.microsoft.com/office/drawing/2014/main" id="{5DFDC536-C44D-8E4F-A3D0-E2FF9E2E166E}"/>
              </a:ext>
            </a:extLst>
          </p:cNvPr>
          <p:cNvSpPr txBox="1"/>
          <p:nvPr/>
        </p:nvSpPr>
        <p:spPr bwMode="auto">
          <a:xfrm>
            <a:off x="753321" y="3704972"/>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103" name="TextBox 102">
            <a:extLst>
              <a:ext uri="{FF2B5EF4-FFF2-40B4-BE49-F238E27FC236}">
                <a16:creationId xmlns:a16="http://schemas.microsoft.com/office/drawing/2014/main" id="{31BB46B6-2822-D84F-AF2E-8E6A386160D5}"/>
              </a:ext>
            </a:extLst>
          </p:cNvPr>
          <p:cNvSpPr txBox="1"/>
          <p:nvPr/>
        </p:nvSpPr>
        <p:spPr bwMode="auto">
          <a:xfrm>
            <a:off x="753321" y="3940173"/>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04" name="TextBox 103">
            <a:extLst>
              <a:ext uri="{FF2B5EF4-FFF2-40B4-BE49-F238E27FC236}">
                <a16:creationId xmlns:a16="http://schemas.microsoft.com/office/drawing/2014/main" id="{D535F1F4-7A4B-A142-BAAA-FF78B7F77D74}"/>
              </a:ext>
            </a:extLst>
          </p:cNvPr>
          <p:cNvSpPr txBox="1"/>
          <p:nvPr/>
        </p:nvSpPr>
        <p:spPr bwMode="auto">
          <a:xfrm rot="16200000">
            <a:off x="-499524" y="2729298"/>
            <a:ext cx="25893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PFS (%)</a:t>
            </a:r>
          </a:p>
        </p:txBody>
      </p:sp>
      <p:cxnSp>
        <p:nvCxnSpPr>
          <p:cNvPr id="26" name="Straight Connector 25">
            <a:extLst>
              <a:ext uri="{FF2B5EF4-FFF2-40B4-BE49-F238E27FC236}">
                <a16:creationId xmlns:a16="http://schemas.microsoft.com/office/drawing/2014/main" id="{41A75F7A-C3DB-EE45-916A-1654C486CB20}"/>
              </a:ext>
            </a:extLst>
          </p:cNvPr>
          <p:cNvCxnSpPr>
            <a:cxnSpLocks/>
          </p:cNvCxnSpPr>
          <p:nvPr/>
        </p:nvCxnSpPr>
        <p:spPr bwMode="auto">
          <a:xfrm flipV="1">
            <a:off x="1336005" y="2927452"/>
            <a:ext cx="2329383" cy="0"/>
          </a:xfrm>
          <a:prstGeom prst="line">
            <a:avLst/>
          </a:prstGeom>
          <a:noFill/>
          <a:ln w="28575" cap="flat" cmpd="sng" algn="ctr">
            <a:solidFill>
              <a:schemeClr val="bg1"/>
            </a:solidFill>
            <a:prstDash val="sysDot"/>
            <a:round/>
            <a:headEnd type="none" w="med" len="med"/>
            <a:tailEnd type="none" w="med" len="med"/>
          </a:ln>
          <a:effectLst/>
        </p:spPr>
      </p:cxnSp>
      <p:sp>
        <p:nvSpPr>
          <p:cNvPr id="107" name="TextBox 106">
            <a:extLst>
              <a:ext uri="{FF2B5EF4-FFF2-40B4-BE49-F238E27FC236}">
                <a16:creationId xmlns:a16="http://schemas.microsoft.com/office/drawing/2014/main" id="{52753E99-FAEE-584E-A2D2-91DD0FCA9FDD}"/>
              </a:ext>
            </a:extLst>
          </p:cNvPr>
          <p:cNvSpPr txBox="1"/>
          <p:nvPr/>
        </p:nvSpPr>
        <p:spPr bwMode="auto">
          <a:xfrm>
            <a:off x="3437900" y="411469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108" name="TextBox 107">
            <a:extLst>
              <a:ext uri="{FF2B5EF4-FFF2-40B4-BE49-F238E27FC236}">
                <a16:creationId xmlns:a16="http://schemas.microsoft.com/office/drawing/2014/main" id="{40025A4A-015E-8B4D-BC5E-24BDCB79F35A}"/>
              </a:ext>
            </a:extLst>
          </p:cNvPr>
          <p:cNvSpPr txBox="1"/>
          <p:nvPr/>
        </p:nvSpPr>
        <p:spPr bwMode="auto">
          <a:xfrm>
            <a:off x="1078676" y="411469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09" name="TextBox 108">
            <a:extLst>
              <a:ext uri="{FF2B5EF4-FFF2-40B4-BE49-F238E27FC236}">
                <a16:creationId xmlns:a16="http://schemas.microsoft.com/office/drawing/2014/main" id="{53AB465E-01EF-3F43-9CA7-0C43684B36C6}"/>
              </a:ext>
            </a:extLst>
          </p:cNvPr>
          <p:cNvSpPr txBox="1"/>
          <p:nvPr/>
        </p:nvSpPr>
        <p:spPr bwMode="auto">
          <a:xfrm>
            <a:off x="1340812" y="411469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110" name="TextBox 109">
            <a:extLst>
              <a:ext uri="{FF2B5EF4-FFF2-40B4-BE49-F238E27FC236}">
                <a16:creationId xmlns:a16="http://schemas.microsoft.com/office/drawing/2014/main" id="{45AD186F-2AE4-634D-A2CF-928353610586}"/>
              </a:ext>
            </a:extLst>
          </p:cNvPr>
          <p:cNvSpPr txBox="1"/>
          <p:nvPr/>
        </p:nvSpPr>
        <p:spPr bwMode="auto">
          <a:xfrm>
            <a:off x="1602948" y="411469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11" name="TextBox 110">
            <a:extLst>
              <a:ext uri="{FF2B5EF4-FFF2-40B4-BE49-F238E27FC236}">
                <a16:creationId xmlns:a16="http://schemas.microsoft.com/office/drawing/2014/main" id="{125AEDCD-E5AC-2A48-8B22-8C2691A9F9D3}"/>
              </a:ext>
            </a:extLst>
          </p:cNvPr>
          <p:cNvSpPr txBox="1"/>
          <p:nvPr/>
        </p:nvSpPr>
        <p:spPr bwMode="auto">
          <a:xfrm>
            <a:off x="1865084" y="411469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112" name="TextBox 111">
            <a:extLst>
              <a:ext uri="{FF2B5EF4-FFF2-40B4-BE49-F238E27FC236}">
                <a16:creationId xmlns:a16="http://schemas.microsoft.com/office/drawing/2014/main" id="{2D48205A-7AEB-2840-B194-56FFDBF21ABE}"/>
              </a:ext>
            </a:extLst>
          </p:cNvPr>
          <p:cNvSpPr txBox="1"/>
          <p:nvPr/>
        </p:nvSpPr>
        <p:spPr bwMode="auto">
          <a:xfrm>
            <a:off x="2127220" y="411469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13" name="TextBox 112">
            <a:extLst>
              <a:ext uri="{FF2B5EF4-FFF2-40B4-BE49-F238E27FC236}">
                <a16:creationId xmlns:a16="http://schemas.microsoft.com/office/drawing/2014/main" id="{D39CF2A5-8739-CC46-B003-CC7C3EF3C11A}"/>
              </a:ext>
            </a:extLst>
          </p:cNvPr>
          <p:cNvSpPr txBox="1"/>
          <p:nvPr/>
        </p:nvSpPr>
        <p:spPr bwMode="auto">
          <a:xfrm>
            <a:off x="2389356" y="411469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114" name="TextBox 113">
            <a:extLst>
              <a:ext uri="{FF2B5EF4-FFF2-40B4-BE49-F238E27FC236}">
                <a16:creationId xmlns:a16="http://schemas.microsoft.com/office/drawing/2014/main" id="{D8486E63-3274-914A-A604-0C9575903660}"/>
              </a:ext>
            </a:extLst>
          </p:cNvPr>
          <p:cNvSpPr txBox="1"/>
          <p:nvPr/>
        </p:nvSpPr>
        <p:spPr bwMode="auto">
          <a:xfrm>
            <a:off x="2651492" y="411469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115" name="TextBox 114">
            <a:extLst>
              <a:ext uri="{FF2B5EF4-FFF2-40B4-BE49-F238E27FC236}">
                <a16:creationId xmlns:a16="http://schemas.microsoft.com/office/drawing/2014/main" id="{B2D128EB-75D2-4F42-861E-F976960D406E}"/>
              </a:ext>
            </a:extLst>
          </p:cNvPr>
          <p:cNvSpPr txBox="1"/>
          <p:nvPr/>
        </p:nvSpPr>
        <p:spPr bwMode="auto">
          <a:xfrm>
            <a:off x="2913628" y="411469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116" name="TextBox 115">
            <a:extLst>
              <a:ext uri="{FF2B5EF4-FFF2-40B4-BE49-F238E27FC236}">
                <a16:creationId xmlns:a16="http://schemas.microsoft.com/office/drawing/2014/main" id="{00B192CC-7740-5247-93B0-0F7FCE8C5CAE}"/>
              </a:ext>
            </a:extLst>
          </p:cNvPr>
          <p:cNvSpPr txBox="1"/>
          <p:nvPr/>
        </p:nvSpPr>
        <p:spPr bwMode="auto">
          <a:xfrm>
            <a:off x="3175764" y="411469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19" name="TextBox 118">
            <a:extLst>
              <a:ext uri="{FF2B5EF4-FFF2-40B4-BE49-F238E27FC236}">
                <a16:creationId xmlns:a16="http://schemas.microsoft.com/office/drawing/2014/main" id="{EE64F769-8F1A-844E-B675-C0876009776D}"/>
              </a:ext>
            </a:extLst>
          </p:cNvPr>
          <p:cNvSpPr txBox="1"/>
          <p:nvPr/>
        </p:nvSpPr>
        <p:spPr bwMode="auto">
          <a:xfrm>
            <a:off x="4467100" y="3232483"/>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121" name="TextBox 120">
            <a:extLst>
              <a:ext uri="{FF2B5EF4-FFF2-40B4-BE49-F238E27FC236}">
                <a16:creationId xmlns:a16="http://schemas.microsoft.com/office/drawing/2014/main" id="{29D0D90D-5DE2-DF4D-A578-8CC39793621E}"/>
              </a:ext>
            </a:extLst>
          </p:cNvPr>
          <p:cNvSpPr txBox="1"/>
          <p:nvPr/>
        </p:nvSpPr>
        <p:spPr bwMode="auto">
          <a:xfrm>
            <a:off x="4799301" y="4583261"/>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112</a:t>
            </a:r>
          </a:p>
        </p:txBody>
      </p:sp>
      <p:sp>
        <p:nvSpPr>
          <p:cNvPr id="122" name="TextBox 121">
            <a:extLst>
              <a:ext uri="{FF2B5EF4-FFF2-40B4-BE49-F238E27FC236}">
                <a16:creationId xmlns:a16="http://schemas.microsoft.com/office/drawing/2014/main" id="{94F312A1-A115-B048-A853-863B0C7A9AF4}"/>
              </a:ext>
            </a:extLst>
          </p:cNvPr>
          <p:cNvSpPr txBox="1"/>
          <p:nvPr/>
        </p:nvSpPr>
        <p:spPr bwMode="auto">
          <a:xfrm>
            <a:off x="5062246" y="4583261"/>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48</a:t>
            </a:r>
          </a:p>
        </p:txBody>
      </p:sp>
      <p:sp>
        <p:nvSpPr>
          <p:cNvPr id="124" name="TextBox 123">
            <a:extLst>
              <a:ext uri="{FF2B5EF4-FFF2-40B4-BE49-F238E27FC236}">
                <a16:creationId xmlns:a16="http://schemas.microsoft.com/office/drawing/2014/main" id="{AE495C90-E36D-A243-8EE8-CD0DB1AD5A0E}"/>
              </a:ext>
            </a:extLst>
          </p:cNvPr>
          <p:cNvSpPr txBox="1"/>
          <p:nvPr/>
        </p:nvSpPr>
        <p:spPr bwMode="auto">
          <a:xfrm>
            <a:off x="5325191" y="4583261"/>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22</a:t>
            </a:r>
          </a:p>
        </p:txBody>
      </p:sp>
      <p:sp>
        <p:nvSpPr>
          <p:cNvPr id="125" name="TextBox 124">
            <a:extLst>
              <a:ext uri="{FF2B5EF4-FFF2-40B4-BE49-F238E27FC236}">
                <a16:creationId xmlns:a16="http://schemas.microsoft.com/office/drawing/2014/main" id="{1B4193B9-C281-664C-A87E-29F85E5BA42D}"/>
              </a:ext>
            </a:extLst>
          </p:cNvPr>
          <p:cNvSpPr txBox="1"/>
          <p:nvPr/>
        </p:nvSpPr>
        <p:spPr bwMode="auto">
          <a:xfrm>
            <a:off x="5588136" y="4583261"/>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a:t>
            </a:r>
          </a:p>
        </p:txBody>
      </p:sp>
      <p:sp>
        <p:nvSpPr>
          <p:cNvPr id="126" name="TextBox 125">
            <a:extLst>
              <a:ext uri="{FF2B5EF4-FFF2-40B4-BE49-F238E27FC236}">
                <a16:creationId xmlns:a16="http://schemas.microsoft.com/office/drawing/2014/main" id="{D5C47552-1857-1C4B-85FF-8780392F845C}"/>
              </a:ext>
            </a:extLst>
          </p:cNvPr>
          <p:cNvSpPr txBox="1"/>
          <p:nvPr/>
        </p:nvSpPr>
        <p:spPr bwMode="auto">
          <a:xfrm>
            <a:off x="5851081" y="4583261"/>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a:t>
            </a:r>
          </a:p>
        </p:txBody>
      </p:sp>
      <p:sp>
        <p:nvSpPr>
          <p:cNvPr id="127" name="TextBox 126">
            <a:extLst>
              <a:ext uri="{FF2B5EF4-FFF2-40B4-BE49-F238E27FC236}">
                <a16:creationId xmlns:a16="http://schemas.microsoft.com/office/drawing/2014/main" id="{4E1B3796-9FEF-3244-8983-6D7A51E63493}"/>
              </a:ext>
            </a:extLst>
          </p:cNvPr>
          <p:cNvSpPr txBox="1"/>
          <p:nvPr/>
        </p:nvSpPr>
        <p:spPr bwMode="auto">
          <a:xfrm>
            <a:off x="6114026" y="4583261"/>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a:t>
            </a:r>
          </a:p>
        </p:txBody>
      </p:sp>
      <p:sp>
        <p:nvSpPr>
          <p:cNvPr id="128" name="TextBox 127">
            <a:extLst>
              <a:ext uri="{FF2B5EF4-FFF2-40B4-BE49-F238E27FC236}">
                <a16:creationId xmlns:a16="http://schemas.microsoft.com/office/drawing/2014/main" id="{0A806A81-A90A-EA4F-A531-BE2139496C9D}"/>
              </a:ext>
            </a:extLst>
          </p:cNvPr>
          <p:cNvSpPr txBox="1"/>
          <p:nvPr/>
        </p:nvSpPr>
        <p:spPr bwMode="auto">
          <a:xfrm>
            <a:off x="6376971" y="4583261"/>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29" name="TextBox 128">
            <a:extLst>
              <a:ext uri="{FF2B5EF4-FFF2-40B4-BE49-F238E27FC236}">
                <a16:creationId xmlns:a16="http://schemas.microsoft.com/office/drawing/2014/main" id="{EC7FBE17-1E53-7B4D-8F50-26464CCA698E}"/>
              </a:ext>
            </a:extLst>
          </p:cNvPr>
          <p:cNvSpPr txBox="1"/>
          <p:nvPr/>
        </p:nvSpPr>
        <p:spPr bwMode="auto">
          <a:xfrm>
            <a:off x="6639916" y="4583261"/>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30" name="TextBox 129">
            <a:extLst>
              <a:ext uri="{FF2B5EF4-FFF2-40B4-BE49-F238E27FC236}">
                <a16:creationId xmlns:a16="http://schemas.microsoft.com/office/drawing/2014/main" id="{B63933DF-1EAC-5C4B-A1F8-8FF0A30E24B7}"/>
              </a:ext>
            </a:extLst>
          </p:cNvPr>
          <p:cNvSpPr txBox="1"/>
          <p:nvPr/>
        </p:nvSpPr>
        <p:spPr bwMode="auto">
          <a:xfrm>
            <a:off x="6902861" y="4583261"/>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31" name="TextBox 130">
            <a:extLst>
              <a:ext uri="{FF2B5EF4-FFF2-40B4-BE49-F238E27FC236}">
                <a16:creationId xmlns:a16="http://schemas.microsoft.com/office/drawing/2014/main" id="{F3B7E65B-6CB6-E94B-96A7-2DDFCD6228A7}"/>
              </a:ext>
            </a:extLst>
          </p:cNvPr>
          <p:cNvSpPr txBox="1"/>
          <p:nvPr/>
        </p:nvSpPr>
        <p:spPr bwMode="auto">
          <a:xfrm>
            <a:off x="7165805" y="4583261"/>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32" name="TextBox 131">
            <a:extLst>
              <a:ext uri="{FF2B5EF4-FFF2-40B4-BE49-F238E27FC236}">
                <a16:creationId xmlns:a16="http://schemas.microsoft.com/office/drawing/2014/main" id="{D2CB5A45-DF99-0647-9E31-AD5AE6F3737D}"/>
              </a:ext>
            </a:extLst>
          </p:cNvPr>
          <p:cNvSpPr txBox="1"/>
          <p:nvPr/>
        </p:nvSpPr>
        <p:spPr bwMode="auto">
          <a:xfrm>
            <a:off x="5024173" y="4337130"/>
            <a:ext cx="23381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cxnSp>
        <p:nvCxnSpPr>
          <p:cNvPr id="133" name="Straight Connector 132">
            <a:extLst>
              <a:ext uri="{FF2B5EF4-FFF2-40B4-BE49-F238E27FC236}">
                <a16:creationId xmlns:a16="http://schemas.microsoft.com/office/drawing/2014/main" id="{45C15D01-DC82-7F43-9046-2C03CA052802}"/>
              </a:ext>
            </a:extLst>
          </p:cNvPr>
          <p:cNvCxnSpPr>
            <a:cxnSpLocks/>
          </p:cNvCxnSpPr>
          <p:nvPr/>
        </p:nvCxnSpPr>
        <p:spPr bwMode="auto">
          <a:xfrm flipV="1">
            <a:off x="5046603" y="1735643"/>
            <a:ext cx="0" cy="2404255"/>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BD4CC971-92B0-B74F-9A20-D80A356CCCBE}"/>
              </a:ext>
            </a:extLst>
          </p:cNvPr>
          <p:cNvCxnSpPr>
            <a:cxnSpLocks/>
          </p:cNvCxnSpPr>
          <p:nvPr/>
        </p:nvCxnSpPr>
        <p:spPr bwMode="auto">
          <a:xfrm>
            <a:off x="5062246" y="4107894"/>
            <a:ext cx="2347635"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3B3B272E-0130-FA45-8EDA-C0F7E42E01BC}"/>
              </a:ext>
            </a:extLst>
          </p:cNvPr>
          <p:cNvCxnSpPr>
            <a:cxnSpLocks/>
          </p:cNvCxnSpPr>
          <p:nvPr/>
        </p:nvCxnSpPr>
        <p:spPr bwMode="auto">
          <a:xfrm>
            <a:off x="5046603" y="41078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85CF7752-7233-3944-8584-41E3E94C4298}"/>
              </a:ext>
            </a:extLst>
          </p:cNvPr>
          <p:cNvCxnSpPr>
            <a:cxnSpLocks/>
          </p:cNvCxnSpPr>
          <p:nvPr/>
        </p:nvCxnSpPr>
        <p:spPr bwMode="auto">
          <a:xfrm>
            <a:off x="5307051" y="41078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08C91C27-D15E-AF45-B8AB-C03E6FF5BF7D}"/>
              </a:ext>
            </a:extLst>
          </p:cNvPr>
          <p:cNvCxnSpPr>
            <a:cxnSpLocks/>
          </p:cNvCxnSpPr>
          <p:nvPr/>
        </p:nvCxnSpPr>
        <p:spPr bwMode="auto">
          <a:xfrm>
            <a:off x="5567499" y="41078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318CBAF5-B95A-EB41-AD8B-E7F0F39D9821}"/>
              </a:ext>
            </a:extLst>
          </p:cNvPr>
          <p:cNvCxnSpPr>
            <a:cxnSpLocks/>
          </p:cNvCxnSpPr>
          <p:nvPr/>
        </p:nvCxnSpPr>
        <p:spPr bwMode="auto">
          <a:xfrm>
            <a:off x="5827947" y="41078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7592D7A2-149F-DE4C-B1D6-0BC9F5FD1C8B}"/>
              </a:ext>
            </a:extLst>
          </p:cNvPr>
          <p:cNvCxnSpPr>
            <a:cxnSpLocks/>
          </p:cNvCxnSpPr>
          <p:nvPr/>
        </p:nvCxnSpPr>
        <p:spPr bwMode="auto">
          <a:xfrm>
            <a:off x="6088395" y="41078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FC2AD408-10A1-5943-B2C0-06B1E74AF706}"/>
              </a:ext>
            </a:extLst>
          </p:cNvPr>
          <p:cNvCxnSpPr>
            <a:cxnSpLocks/>
          </p:cNvCxnSpPr>
          <p:nvPr/>
        </p:nvCxnSpPr>
        <p:spPr bwMode="auto">
          <a:xfrm>
            <a:off x="6348843" y="41078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E1FBBFAF-6298-FA41-8CE9-2B0EA055F16E}"/>
              </a:ext>
            </a:extLst>
          </p:cNvPr>
          <p:cNvCxnSpPr>
            <a:cxnSpLocks/>
          </p:cNvCxnSpPr>
          <p:nvPr/>
        </p:nvCxnSpPr>
        <p:spPr bwMode="auto">
          <a:xfrm>
            <a:off x="6609291" y="41078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D5622065-C2D1-A24B-93B7-3ADA4387DB4E}"/>
              </a:ext>
            </a:extLst>
          </p:cNvPr>
          <p:cNvCxnSpPr>
            <a:cxnSpLocks/>
          </p:cNvCxnSpPr>
          <p:nvPr/>
        </p:nvCxnSpPr>
        <p:spPr bwMode="auto">
          <a:xfrm>
            <a:off x="6869739" y="41078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7D32C6D9-541E-BF4F-8A12-06739ACFB306}"/>
              </a:ext>
            </a:extLst>
          </p:cNvPr>
          <p:cNvCxnSpPr>
            <a:cxnSpLocks/>
          </p:cNvCxnSpPr>
          <p:nvPr/>
        </p:nvCxnSpPr>
        <p:spPr bwMode="auto">
          <a:xfrm>
            <a:off x="7130187" y="41078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6F0DD781-B078-6743-9F5F-73F1F55A77F3}"/>
              </a:ext>
            </a:extLst>
          </p:cNvPr>
          <p:cNvCxnSpPr>
            <a:cxnSpLocks/>
          </p:cNvCxnSpPr>
          <p:nvPr/>
        </p:nvCxnSpPr>
        <p:spPr bwMode="auto">
          <a:xfrm>
            <a:off x="7390631" y="41078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67EE76F0-0B22-6341-9C32-AAAC23C20864}"/>
              </a:ext>
            </a:extLst>
          </p:cNvPr>
          <p:cNvCxnSpPr>
            <a:cxnSpLocks/>
          </p:cNvCxnSpPr>
          <p:nvPr/>
        </p:nvCxnSpPr>
        <p:spPr bwMode="auto">
          <a:xfrm flipH="1">
            <a:off x="4976969" y="17482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E04DD969-B744-9A43-88EE-4DDDAC9D1482}"/>
              </a:ext>
            </a:extLst>
          </p:cNvPr>
          <p:cNvCxnSpPr>
            <a:cxnSpLocks/>
          </p:cNvCxnSpPr>
          <p:nvPr/>
        </p:nvCxnSpPr>
        <p:spPr bwMode="auto">
          <a:xfrm flipH="1">
            <a:off x="4976969" y="19841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CEB91661-A2B3-DD4F-BC0E-A47EEAA2E483}"/>
              </a:ext>
            </a:extLst>
          </p:cNvPr>
          <p:cNvCxnSpPr>
            <a:cxnSpLocks/>
          </p:cNvCxnSpPr>
          <p:nvPr/>
        </p:nvCxnSpPr>
        <p:spPr bwMode="auto">
          <a:xfrm flipH="1">
            <a:off x="4976969" y="22201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9A355B82-2699-2B48-8745-28323BB4D33F}"/>
              </a:ext>
            </a:extLst>
          </p:cNvPr>
          <p:cNvCxnSpPr>
            <a:cxnSpLocks/>
          </p:cNvCxnSpPr>
          <p:nvPr/>
        </p:nvCxnSpPr>
        <p:spPr bwMode="auto">
          <a:xfrm flipH="1">
            <a:off x="4976969" y="245612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3F205F95-8815-5140-9AA7-1A8C58FE6E71}"/>
              </a:ext>
            </a:extLst>
          </p:cNvPr>
          <p:cNvCxnSpPr>
            <a:cxnSpLocks/>
          </p:cNvCxnSpPr>
          <p:nvPr/>
        </p:nvCxnSpPr>
        <p:spPr bwMode="auto">
          <a:xfrm flipH="1">
            <a:off x="4976969" y="26920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D88ACA78-D7DE-B947-9C2B-CCCAE398B2BC}"/>
              </a:ext>
            </a:extLst>
          </p:cNvPr>
          <p:cNvCxnSpPr>
            <a:cxnSpLocks/>
          </p:cNvCxnSpPr>
          <p:nvPr/>
        </p:nvCxnSpPr>
        <p:spPr bwMode="auto">
          <a:xfrm flipH="1">
            <a:off x="4976969" y="29280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B95E943A-0AF1-C145-AE59-712291539DB4}"/>
              </a:ext>
            </a:extLst>
          </p:cNvPr>
          <p:cNvCxnSpPr>
            <a:cxnSpLocks/>
          </p:cNvCxnSpPr>
          <p:nvPr/>
        </p:nvCxnSpPr>
        <p:spPr bwMode="auto">
          <a:xfrm flipH="1">
            <a:off x="4976969" y="31640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27EB76B3-6980-A444-8D2B-9B01B68AC04E}"/>
              </a:ext>
            </a:extLst>
          </p:cNvPr>
          <p:cNvCxnSpPr>
            <a:cxnSpLocks/>
          </p:cNvCxnSpPr>
          <p:nvPr/>
        </p:nvCxnSpPr>
        <p:spPr bwMode="auto">
          <a:xfrm flipH="1">
            <a:off x="4976969" y="33999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6728DF31-1CFF-3D4F-90BF-14B6FC58A9C7}"/>
              </a:ext>
            </a:extLst>
          </p:cNvPr>
          <p:cNvCxnSpPr>
            <a:cxnSpLocks/>
          </p:cNvCxnSpPr>
          <p:nvPr/>
        </p:nvCxnSpPr>
        <p:spPr bwMode="auto">
          <a:xfrm flipH="1">
            <a:off x="4976969" y="36359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F83A6565-7C4C-0C46-852E-D379A21DABD5}"/>
              </a:ext>
            </a:extLst>
          </p:cNvPr>
          <p:cNvCxnSpPr>
            <a:cxnSpLocks/>
          </p:cNvCxnSpPr>
          <p:nvPr/>
        </p:nvCxnSpPr>
        <p:spPr bwMode="auto">
          <a:xfrm flipH="1">
            <a:off x="4976969" y="38719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46DFBDFE-2E73-0047-8C8C-B0901537CF1C}"/>
              </a:ext>
            </a:extLst>
          </p:cNvPr>
          <p:cNvCxnSpPr>
            <a:cxnSpLocks/>
          </p:cNvCxnSpPr>
          <p:nvPr/>
        </p:nvCxnSpPr>
        <p:spPr bwMode="auto">
          <a:xfrm flipH="1">
            <a:off x="4976969" y="4107894"/>
            <a:ext cx="64008" cy="0"/>
          </a:xfrm>
          <a:prstGeom prst="line">
            <a:avLst/>
          </a:prstGeom>
          <a:noFill/>
          <a:ln w="28575" cap="flat" cmpd="sng" algn="ctr">
            <a:solidFill>
              <a:schemeClr val="bg1"/>
            </a:solidFill>
            <a:prstDash val="solid"/>
            <a:round/>
            <a:headEnd type="none" w="med" len="med"/>
            <a:tailEnd type="none" w="med" len="med"/>
          </a:ln>
          <a:effectLst/>
        </p:spPr>
      </p:cxnSp>
      <p:sp>
        <p:nvSpPr>
          <p:cNvPr id="156" name="TextBox 155">
            <a:extLst>
              <a:ext uri="{FF2B5EF4-FFF2-40B4-BE49-F238E27FC236}">
                <a16:creationId xmlns:a16="http://schemas.microsoft.com/office/drawing/2014/main" id="{7DC7076E-D067-5449-BFE0-E449AF3897B5}"/>
              </a:ext>
            </a:extLst>
          </p:cNvPr>
          <p:cNvSpPr txBox="1"/>
          <p:nvPr/>
        </p:nvSpPr>
        <p:spPr bwMode="auto">
          <a:xfrm>
            <a:off x="4467100" y="1586097"/>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57" name="TextBox 156">
            <a:extLst>
              <a:ext uri="{FF2B5EF4-FFF2-40B4-BE49-F238E27FC236}">
                <a16:creationId xmlns:a16="http://schemas.microsoft.com/office/drawing/2014/main" id="{35F8F074-089E-CF46-B3DF-8F59D4A73803}"/>
              </a:ext>
            </a:extLst>
          </p:cNvPr>
          <p:cNvSpPr txBox="1"/>
          <p:nvPr/>
        </p:nvSpPr>
        <p:spPr bwMode="auto">
          <a:xfrm>
            <a:off x="4467100" y="1821295"/>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sp>
        <p:nvSpPr>
          <p:cNvPr id="158" name="TextBox 157">
            <a:extLst>
              <a:ext uri="{FF2B5EF4-FFF2-40B4-BE49-F238E27FC236}">
                <a16:creationId xmlns:a16="http://schemas.microsoft.com/office/drawing/2014/main" id="{D91B2DFB-F359-D64D-AF0F-287FA8F9995D}"/>
              </a:ext>
            </a:extLst>
          </p:cNvPr>
          <p:cNvSpPr txBox="1"/>
          <p:nvPr/>
        </p:nvSpPr>
        <p:spPr bwMode="auto">
          <a:xfrm>
            <a:off x="4467100" y="2056493"/>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59" name="TextBox 158">
            <a:extLst>
              <a:ext uri="{FF2B5EF4-FFF2-40B4-BE49-F238E27FC236}">
                <a16:creationId xmlns:a16="http://schemas.microsoft.com/office/drawing/2014/main" id="{221B2819-76D2-C64D-82FE-6C4A7DE37475}"/>
              </a:ext>
            </a:extLst>
          </p:cNvPr>
          <p:cNvSpPr txBox="1"/>
          <p:nvPr/>
        </p:nvSpPr>
        <p:spPr bwMode="auto">
          <a:xfrm>
            <a:off x="4457920" y="2300711"/>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sp>
        <p:nvSpPr>
          <p:cNvPr id="160" name="TextBox 159">
            <a:extLst>
              <a:ext uri="{FF2B5EF4-FFF2-40B4-BE49-F238E27FC236}">
                <a16:creationId xmlns:a16="http://schemas.microsoft.com/office/drawing/2014/main" id="{A0CE8E73-D316-834E-9DE5-AC39CAE68798}"/>
              </a:ext>
            </a:extLst>
          </p:cNvPr>
          <p:cNvSpPr txBox="1"/>
          <p:nvPr/>
        </p:nvSpPr>
        <p:spPr bwMode="auto">
          <a:xfrm>
            <a:off x="4467100" y="2526889"/>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61" name="TextBox 160">
            <a:extLst>
              <a:ext uri="{FF2B5EF4-FFF2-40B4-BE49-F238E27FC236}">
                <a16:creationId xmlns:a16="http://schemas.microsoft.com/office/drawing/2014/main" id="{C0AB3056-A902-D341-BECE-0B5C72B32D1C}"/>
              </a:ext>
            </a:extLst>
          </p:cNvPr>
          <p:cNvSpPr txBox="1"/>
          <p:nvPr/>
        </p:nvSpPr>
        <p:spPr bwMode="auto">
          <a:xfrm>
            <a:off x="4467100" y="2762087"/>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162" name="TextBox 161">
            <a:extLst>
              <a:ext uri="{FF2B5EF4-FFF2-40B4-BE49-F238E27FC236}">
                <a16:creationId xmlns:a16="http://schemas.microsoft.com/office/drawing/2014/main" id="{34FB2376-764A-0444-B576-CFF5468FE0BB}"/>
              </a:ext>
            </a:extLst>
          </p:cNvPr>
          <p:cNvSpPr txBox="1"/>
          <p:nvPr/>
        </p:nvSpPr>
        <p:spPr bwMode="auto">
          <a:xfrm>
            <a:off x="4467100" y="2997285"/>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63" name="TextBox 162">
            <a:extLst>
              <a:ext uri="{FF2B5EF4-FFF2-40B4-BE49-F238E27FC236}">
                <a16:creationId xmlns:a16="http://schemas.microsoft.com/office/drawing/2014/main" id="{3F18C80F-DB15-414D-BF03-88006B331D36}"/>
              </a:ext>
            </a:extLst>
          </p:cNvPr>
          <p:cNvSpPr txBox="1"/>
          <p:nvPr/>
        </p:nvSpPr>
        <p:spPr bwMode="auto">
          <a:xfrm>
            <a:off x="4467100" y="3467681"/>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64" name="TextBox 163">
            <a:extLst>
              <a:ext uri="{FF2B5EF4-FFF2-40B4-BE49-F238E27FC236}">
                <a16:creationId xmlns:a16="http://schemas.microsoft.com/office/drawing/2014/main" id="{EF816BE8-539A-9940-9074-28E308C2A0DC}"/>
              </a:ext>
            </a:extLst>
          </p:cNvPr>
          <p:cNvSpPr txBox="1"/>
          <p:nvPr/>
        </p:nvSpPr>
        <p:spPr bwMode="auto">
          <a:xfrm>
            <a:off x="4467100" y="3702879"/>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165" name="TextBox 164">
            <a:extLst>
              <a:ext uri="{FF2B5EF4-FFF2-40B4-BE49-F238E27FC236}">
                <a16:creationId xmlns:a16="http://schemas.microsoft.com/office/drawing/2014/main" id="{C95D0B50-20B2-0E4B-B960-ADB512AEB5D5}"/>
              </a:ext>
            </a:extLst>
          </p:cNvPr>
          <p:cNvSpPr txBox="1"/>
          <p:nvPr/>
        </p:nvSpPr>
        <p:spPr bwMode="auto">
          <a:xfrm>
            <a:off x="4467100" y="3938080"/>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66" name="TextBox 165">
            <a:extLst>
              <a:ext uri="{FF2B5EF4-FFF2-40B4-BE49-F238E27FC236}">
                <a16:creationId xmlns:a16="http://schemas.microsoft.com/office/drawing/2014/main" id="{55D18F4B-FEDA-5543-B3A7-106F75DA6630}"/>
              </a:ext>
            </a:extLst>
          </p:cNvPr>
          <p:cNvSpPr txBox="1"/>
          <p:nvPr/>
        </p:nvSpPr>
        <p:spPr bwMode="auto">
          <a:xfrm rot="16200000">
            <a:off x="3214255" y="2727205"/>
            <a:ext cx="25893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PFS (%)</a:t>
            </a:r>
          </a:p>
        </p:txBody>
      </p:sp>
      <p:cxnSp>
        <p:nvCxnSpPr>
          <p:cNvPr id="167" name="Straight Connector 166">
            <a:extLst>
              <a:ext uri="{FF2B5EF4-FFF2-40B4-BE49-F238E27FC236}">
                <a16:creationId xmlns:a16="http://schemas.microsoft.com/office/drawing/2014/main" id="{63F1D50C-09C4-2746-9519-0CD9CC0C8E8B}"/>
              </a:ext>
            </a:extLst>
          </p:cNvPr>
          <p:cNvCxnSpPr>
            <a:cxnSpLocks/>
          </p:cNvCxnSpPr>
          <p:nvPr/>
        </p:nvCxnSpPr>
        <p:spPr bwMode="auto">
          <a:xfrm flipV="1">
            <a:off x="5049784" y="2925359"/>
            <a:ext cx="2329383" cy="0"/>
          </a:xfrm>
          <a:prstGeom prst="line">
            <a:avLst/>
          </a:prstGeom>
          <a:noFill/>
          <a:ln w="28575" cap="flat" cmpd="sng" algn="ctr">
            <a:solidFill>
              <a:schemeClr val="bg1"/>
            </a:solidFill>
            <a:prstDash val="sysDot"/>
            <a:round/>
            <a:headEnd type="none" w="med" len="med"/>
            <a:tailEnd type="none" w="med" len="med"/>
          </a:ln>
          <a:effectLst/>
        </p:spPr>
      </p:cxnSp>
      <p:sp>
        <p:nvSpPr>
          <p:cNvPr id="168" name="TextBox 167">
            <a:extLst>
              <a:ext uri="{FF2B5EF4-FFF2-40B4-BE49-F238E27FC236}">
                <a16:creationId xmlns:a16="http://schemas.microsoft.com/office/drawing/2014/main" id="{5620F32E-EC98-1D45-8700-9CE92A9646F9}"/>
              </a:ext>
            </a:extLst>
          </p:cNvPr>
          <p:cNvSpPr txBox="1"/>
          <p:nvPr/>
        </p:nvSpPr>
        <p:spPr bwMode="auto">
          <a:xfrm>
            <a:off x="7151679" y="4112601"/>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169" name="TextBox 168">
            <a:extLst>
              <a:ext uri="{FF2B5EF4-FFF2-40B4-BE49-F238E27FC236}">
                <a16:creationId xmlns:a16="http://schemas.microsoft.com/office/drawing/2014/main" id="{E255D979-B1E3-4342-8626-1680EDB7E508}"/>
              </a:ext>
            </a:extLst>
          </p:cNvPr>
          <p:cNvSpPr txBox="1"/>
          <p:nvPr/>
        </p:nvSpPr>
        <p:spPr bwMode="auto">
          <a:xfrm>
            <a:off x="4792455" y="4112601"/>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70" name="TextBox 169">
            <a:extLst>
              <a:ext uri="{FF2B5EF4-FFF2-40B4-BE49-F238E27FC236}">
                <a16:creationId xmlns:a16="http://schemas.microsoft.com/office/drawing/2014/main" id="{B3849F7B-A624-6943-A2BD-9DEE49B6C931}"/>
              </a:ext>
            </a:extLst>
          </p:cNvPr>
          <p:cNvSpPr txBox="1"/>
          <p:nvPr/>
        </p:nvSpPr>
        <p:spPr bwMode="auto">
          <a:xfrm>
            <a:off x="5054591" y="4112601"/>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171" name="TextBox 170">
            <a:extLst>
              <a:ext uri="{FF2B5EF4-FFF2-40B4-BE49-F238E27FC236}">
                <a16:creationId xmlns:a16="http://schemas.microsoft.com/office/drawing/2014/main" id="{719E20A9-3121-4B40-8615-FFCC4A61C674}"/>
              </a:ext>
            </a:extLst>
          </p:cNvPr>
          <p:cNvSpPr txBox="1"/>
          <p:nvPr/>
        </p:nvSpPr>
        <p:spPr bwMode="auto">
          <a:xfrm>
            <a:off x="5316727" y="4112601"/>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72" name="TextBox 171">
            <a:extLst>
              <a:ext uri="{FF2B5EF4-FFF2-40B4-BE49-F238E27FC236}">
                <a16:creationId xmlns:a16="http://schemas.microsoft.com/office/drawing/2014/main" id="{33D96EB6-8F8C-AF42-B740-5413D7D32227}"/>
              </a:ext>
            </a:extLst>
          </p:cNvPr>
          <p:cNvSpPr txBox="1"/>
          <p:nvPr/>
        </p:nvSpPr>
        <p:spPr bwMode="auto">
          <a:xfrm>
            <a:off x="5578863" y="4112601"/>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173" name="TextBox 172">
            <a:extLst>
              <a:ext uri="{FF2B5EF4-FFF2-40B4-BE49-F238E27FC236}">
                <a16:creationId xmlns:a16="http://schemas.microsoft.com/office/drawing/2014/main" id="{F0610F83-ADA9-8D45-A1FD-D72F04FC1B68}"/>
              </a:ext>
            </a:extLst>
          </p:cNvPr>
          <p:cNvSpPr txBox="1"/>
          <p:nvPr/>
        </p:nvSpPr>
        <p:spPr bwMode="auto">
          <a:xfrm>
            <a:off x="5840999" y="4112601"/>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74" name="TextBox 173">
            <a:extLst>
              <a:ext uri="{FF2B5EF4-FFF2-40B4-BE49-F238E27FC236}">
                <a16:creationId xmlns:a16="http://schemas.microsoft.com/office/drawing/2014/main" id="{D2D2D0A2-1584-F843-A321-7629E11F5E28}"/>
              </a:ext>
            </a:extLst>
          </p:cNvPr>
          <p:cNvSpPr txBox="1"/>
          <p:nvPr/>
        </p:nvSpPr>
        <p:spPr bwMode="auto">
          <a:xfrm>
            <a:off x="6103135" y="4112601"/>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175" name="TextBox 174">
            <a:extLst>
              <a:ext uri="{FF2B5EF4-FFF2-40B4-BE49-F238E27FC236}">
                <a16:creationId xmlns:a16="http://schemas.microsoft.com/office/drawing/2014/main" id="{7759CA1F-F398-1342-812F-09F6C1D9434B}"/>
              </a:ext>
            </a:extLst>
          </p:cNvPr>
          <p:cNvSpPr txBox="1"/>
          <p:nvPr/>
        </p:nvSpPr>
        <p:spPr bwMode="auto">
          <a:xfrm>
            <a:off x="6365271" y="4112601"/>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176" name="TextBox 175">
            <a:extLst>
              <a:ext uri="{FF2B5EF4-FFF2-40B4-BE49-F238E27FC236}">
                <a16:creationId xmlns:a16="http://schemas.microsoft.com/office/drawing/2014/main" id="{994A604B-BF87-A14F-B01F-27438226457B}"/>
              </a:ext>
            </a:extLst>
          </p:cNvPr>
          <p:cNvSpPr txBox="1"/>
          <p:nvPr/>
        </p:nvSpPr>
        <p:spPr bwMode="auto">
          <a:xfrm>
            <a:off x="6627407" y="4112601"/>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177" name="TextBox 176">
            <a:extLst>
              <a:ext uri="{FF2B5EF4-FFF2-40B4-BE49-F238E27FC236}">
                <a16:creationId xmlns:a16="http://schemas.microsoft.com/office/drawing/2014/main" id="{46601337-4657-FC48-81A1-49B0346F3AEA}"/>
              </a:ext>
            </a:extLst>
          </p:cNvPr>
          <p:cNvSpPr txBox="1"/>
          <p:nvPr/>
        </p:nvSpPr>
        <p:spPr bwMode="auto">
          <a:xfrm>
            <a:off x="6889543" y="4112601"/>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78" name="TextBox 177">
            <a:extLst>
              <a:ext uri="{FF2B5EF4-FFF2-40B4-BE49-F238E27FC236}">
                <a16:creationId xmlns:a16="http://schemas.microsoft.com/office/drawing/2014/main" id="{EC02D975-FC91-844F-A255-600D7A933B93}"/>
              </a:ext>
            </a:extLst>
          </p:cNvPr>
          <p:cNvSpPr txBox="1"/>
          <p:nvPr/>
        </p:nvSpPr>
        <p:spPr bwMode="auto">
          <a:xfrm>
            <a:off x="8204152" y="3233212"/>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179" name="TextBox 178">
            <a:extLst>
              <a:ext uri="{FF2B5EF4-FFF2-40B4-BE49-F238E27FC236}">
                <a16:creationId xmlns:a16="http://schemas.microsoft.com/office/drawing/2014/main" id="{A79D3D93-967B-E64D-8AD7-5A88E1DB9508}"/>
              </a:ext>
            </a:extLst>
          </p:cNvPr>
          <p:cNvSpPr txBox="1"/>
          <p:nvPr/>
        </p:nvSpPr>
        <p:spPr bwMode="auto">
          <a:xfrm>
            <a:off x="8536353" y="4583990"/>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17</a:t>
            </a:r>
          </a:p>
        </p:txBody>
      </p:sp>
      <p:sp>
        <p:nvSpPr>
          <p:cNvPr id="180" name="TextBox 179">
            <a:extLst>
              <a:ext uri="{FF2B5EF4-FFF2-40B4-BE49-F238E27FC236}">
                <a16:creationId xmlns:a16="http://schemas.microsoft.com/office/drawing/2014/main" id="{D90DCFD4-49C8-8740-8335-C5ED490D9973}"/>
              </a:ext>
            </a:extLst>
          </p:cNvPr>
          <p:cNvSpPr txBox="1"/>
          <p:nvPr/>
        </p:nvSpPr>
        <p:spPr bwMode="auto">
          <a:xfrm>
            <a:off x="8799298" y="4583990"/>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a:t>
            </a:r>
          </a:p>
        </p:txBody>
      </p:sp>
      <p:sp>
        <p:nvSpPr>
          <p:cNvPr id="181" name="TextBox 180">
            <a:extLst>
              <a:ext uri="{FF2B5EF4-FFF2-40B4-BE49-F238E27FC236}">
                <a16:creationId xmlns:a16="http://schemas.microsoft.com/office/drawing/2014/main" id="{A9668EC7-E458-2F4F-A5A5-26E699818A75}"/>
              </a:ext>
            </a:extLst>
          </p:cNvPr>
          <p:cNvSpPr txBox="1"/>
          <p:nvPr/>
        </p:nvSpPr>
        <p:spPr bwMode="auto">
          <a:xfrm>
            <a:off x="9062243" y="4583990"/>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a:t>
            </a:r>
          </a:p>
        </p:txBody>
      </p:sp>
      <p:sp>
        <p:nvSpPr>
          <p:cNvPr id="182" name="TextBox 181">
            <a:extLst>
              <a:ext uri="{FF2B5EF4-FFF2-40B4-BE49-F238E27FC236}">
                <a16:creationId xmlns:a16="http://schemas.microsoft.com/office/drawing/2014/main" id="{8DA3BE2B-B805-0E44-9B4F-6D09833FDBBF}"/>
              </a:ext>
            </a:extLst>
          </p:cNvPr>
          <p:cNvSpPr txBox="1"/>
          <p:nvPr/>
        </p:nvSpPr>
        <p:spPr bwMode="auto">
          <a:xfrm>
            <a:off x="9325188" y="4583990"/>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a:t>
            </a:r>
          </a:p>
        </p:txBody>
      </p:sp>
      <p:sp>
        <p:nvSpPr>
          <p:cNvPr id="183" name="TextBox 182">
            <a:extLst>
              <a:ext uri="{FF2B5EF4-FFF2-40B4-BE49-F238E27FC236}">
                <a16:creationId xmlns:a16="http://schemas.microsoft.com/office/drawing/2014/main" id="{CB14CD36-3909-1C47-8D92-E23AE8D545A1}"/>
              </a:ext>
            </a:extLst>
          </p:cNvPr>
          <p:cNvSpPr txBox="1"/>
          <p:nvPr/>
        </p:nvSpPr>
        <p:spPr bwMode="auto">
          <a:xfrm>
            <a:off x="9588133" y="4583990"/>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a:t>
            </a:r>
          </a:p>
        </p:txBody>
      </p:sp>
      <p:sp>
        <p:nvSpPr>
          <p:cNvPr id="184" name="TextBox 183">
            <a:extLst>
              <a:ext uri="{FF2B5EF4-FFF2-40B4-BE49-F238E27FC236}">
                <a16:creationId xmlns:a16="http://schemas.microsoft.com/office/drawing/2014/main" id="{F6008A2B-0FEA-4C4E-B233-73CDA3DAFC9E}"/>
              </a:ext>
            </a:extLst>
          </p:cNvPr>
          <p:cNvSpPr txBox="1"/>
          <p:nvPr/>
        </p:nvSpPr>
        <p:spPr bwMode="auto">
          <a:xfrm>
            <a:off x="9851078" y="4583990"/>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85" name="TextBox 184">
            <a:extLst>
              <a:ext uri="{FF2B5EF4-FFF2-40B4-BE49-F238E27FC236}">
                <a16:creationId xmlns:a16="http://schemas.microsoft.com/office/drawing/2014/main" id="{798CA321-5C6B-6B49-BE8F-4C88CDC1F4BC}"/>
              </a:ext>
            </a:extLst>
          </p:cNvPr>
          <p:cNvSpPr txBox="1"/>
          <p:nvPr/>
        </p:nvSpPr>
        <p:spPr bwMode="auto">
          <a:xfrm>
            <a:off x="10114023" y="4583990"/>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86" name="TextBox 185">
            <a:extLst>
              <a:ext uri="{FF2B5EF4-FFF2-40B4-BE49-F238E27FC236}">
                <a16:creationId xmlns:a16="http://schemas.microsoft.com/office/drawing/2014/main" id="{9E33D878-54D3-4149-8A23-ADE17207C5D0}"/>
              </a:ext>
            </a:extLst>
          </p:cNvPr>
          <p:cNvSpPr txBox="1"/>
          <p:nvPr/>
        </p:nvSpPr>
        <p:spPr bwMode="auto">
          <a:xfrm>
            <a:off x="10376968" y="4583990"/>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87" name="TextBox 186">
            <a:extLst>
              <a:ext uri="{FF2B5EF4-FFF2-40B4-BE49-F238E27FC236}">
                <a16:creationId xmlns:a16="http://schemas.microsoft.com/office/drawing/2014/main" id="{C7CF5642-AC63-3447-8C76-D62334810FBA}"/>
              </a:ext>
            </a:extLst>
          </p:cNvPr>
          <p:cNvSpPr txBox="1"/>
          <p:nvPr/>
        </p:nvSpPr>
        <p:spPr bwMode="auto">
          <a:xfrm>
            <a:off x="10639913" y="4583990"/>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88" name="TextBox 187">
            <a:extLst>
              <a:ext uri="{FF2B5EF4-FFF2-40B4-BE49-F238E27FC236}">
                <a16:creationId xmlns:a16="http://schemas.microsoft.com/office/drawing/2014/main" id="{F8B98328-1E40-6E46-AAA3-AC74458C282D}"/>
              </a:ext>
            </a:extLst>
          </p:cNvPr>
          <p:cNvSpPr txBox="1"/>
          <p:nvPr/>
        </p:nvSpPr>
        <p:spPr bwMode="auto">
          <a:xfrm>
            <a:off x="10902857" y="4583990"/>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89" name="TextBox 188">
            <a:extLst>
              <a:ext uri="{FF2B5EF4-FFF2-40B4-BE49-F238E27FC236}">
                <a16:creationId xmlns:a16="http://schemas.microsoft.com/office/drawing/2014/main" id="{77B0461C-C70F-1943-8343-063C437EDA16}"/>
              </a:ext>
            </a:extLst>
          </p:cNvPr>
          <p:cNvSpPr txBox="1"/>
          <p:nvPr/>
        </p:nvSpPr>
        <p:spPr bwMode="auto">
          <a:xfrm>
            <a:off x="8761225" y="4337859"/>
            <a:ext cx="23381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cxnSp>
        <p:nvCxnSpPr>
          <p:cNvPr id="190" name="Straight Connector 189">
            <a:extLst>
              <a:ext uri="{FF2B5EF4-FFF2-40B4-BE49-F238E27FC236}">
                <a16:creationId xmlns:a16="http://schemas.microsoft.com/office/drawing/2014/main" id="{08859ACE-C55D-2641-8493-2E8C056B0FB8}"/>
              </a:ext>
            </a:extLst>
          </p:cNvPr>
          <p:cNvCxnSpPr>
            <a:cxnSpLocks/>
          </p:cNvCxnSpPr>
          <p:nvPr/>
        </p:nvCxnSpPr>
        <p:spPr bwMode="auto">
          <a:xfrm flipV="1">
            <a:off x="8783655" y="1736372"/>
            <a:ext cx="0" cy="2404255"/>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C8FC19AF-6EDD-FF41-B005-3A86183F717E}"/>
              </a:ext>
            </a:extLst>
          </p:cNvPr>
          <p:cNvCxnSpPr>
            <a:cxnSpLocks/>
          </p:cNvCxnSpPr>
          <p:nvPr/>
        </p:nvCxnSpPr>
        <p:spPr bwMode="auto">
          <a:xfrm>
            <a:off x="8799298" y="4108623"/>
            <a:ext cx="2347635" cy="0"/>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9C47EDD7-ED6F-D542-BF13-E01B95E8CB5D}"/>
              </a:ext>
            </a:extLst>
          </p:cNvPr>
          <p:cNvCxnSpPr>
            <a:cxnSpLocks/>
          </p:cNvCxnSpPr>
          <p:nvPr/>
        </p:nvCxnSpPr>
        <p:spPr bwMode="auto">
          <a:xfrm>
            <a:off x="8783655" y="41086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D61CBC42-4EC8-A541-8FC0-8EF1A6AE8513}"/>
              </a:ext>
            </a:extLst>
          </p:cNvPr>
          <p:cNvCxnSpPr>
            <a:cxnSpLocks/>
          </p:cNvCxnSpPr>
          <p:nvPr/>
        </p:nvCxnSpPr>
        <p:spPr bwMode="auto">
          <a:xfrm>
            <a:off x="9044103" y="41086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5AC66185-A68A-3945-87F5-C787A0EC1871}"/>
              </a:ext>
            </a:extLst>
          </p:cNvPr>
          <p:cNvCxnSpPr>
            <a:cxnSpLocks/>
          </p:cNvCxnSpPr>
          <p:nvPr/>
        </p:nvCxnSpPr>
        <p:spPr bwMode="auto">
          <a:xfrm>
            <a:off x="9304551" y="41086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01F3AA48-C4AB-DA45-AA8F-6D0E18F15AFE}"/>
              </a:ext>
            </a:extLst>
          </p:cNvPr>
          <p:cNvCxnSpPr>
            <a:cxnSpLocks/>
          </p:cNvCxnSpPr>
          <p:nvPr/>
        </p:nvCxnSpPr>
        <p:spPr bwMode="auto">
          <a:xfrm>
            <a:off x="9564999" y="41086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079E2C3E-59BE-7740-9832-3794A02945CE}"/>
              </a:ext>
            </a:extLst>
          </p:cNvPr>
          <p:cNvCxnSpPr>
            <a:cxnSpLocks/>
          </p:cNvCxnSpPr>
          <p:nvPr/>
        </p:nvCxnSpPr>
        <p:spPr bwMode="auto">
          <a:xfrm>
            <a:off x="9825447" y="41086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B6D3D9A5-DD55-7E4D-8716-61D17967BE1D}"/>
              </a:ext>
            </a:extLst>
          </p:cNvPr>
          <p:cNvCxnSpPr>
            <a:cxnSpLocks/>
          </p:cNvCxnSpPr>
          <p:nvPr/>
        </p:nvCxnSpPr>
        <p:spPr bwMode="auto">
          <a:xfrm>
            <a:off x="10085895" y="41086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53953223-AE51-0E43-9339-B72542D4D1AB}"/>
              </a:ext>
            </a:extLst>
          </p:cNvPr>
          <p:cNvCxnSpPr>
            <a:cxnSpLocks/>
          </p:cNvCxnSpPr>
          <p:nvPr/>
        </p:nvCxnSpPr>
        <p:spPr bwMode="auto">
          <a:xfrm>
            <a:off x="10346343" y="41086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5B5D35F8-BE7E-824A-BFBF-C97DCA5DB006}"/>
              </a:ext>
            </a:extLst>
          </p:cNvPr>
          <p:cNvCxnSpPr>
            <a:cxnSpLocks/>
          </p:cNvCxnSpPr>
          <p:nvPr/>
        </p:nvCxnSpPr>
        <p:spPr bwMode="auto">
          <a:xfrm>
            <a:off x="10606791" y="41086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CBE9E488-987C-DE41-892A-BDC2A262FC6A}"/>
              </a:ext>
            </a:extLst>
          </p:cNvPr>
          <p:cNvCxnSpPr>
            <a:cxnSpLocks/>
          </p:cNvCxnSpPr>
          <p:nvPr/>
        </p:nvCxnSpPr>
        <p:spPr bwMode="auto">
          <a:xfrm>
            <a:off x="10867239" y="41086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1AFD3FC0-885A-6E4D-99A1-9DCF1F338C83}"/>
              </a:ext>
            </a:extLst>
          </p:cNvPr>
          <p:cNvCxnSpPr>
            <a:cxnSpLocks/>
          </p:cNvCxnSpPr>
          <p:nvPr/>
        </p:nvCxnSpPr>
        <p:spPr bwMode="auto">
          <a:xfrm>
            <a:off x="11127683" y="41086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FEB1441C-E84D-CB45-9410-9BD63A1DDF04}"/>
              </a:ext>
            </a:extLst>
          </p:cNvPr>
          <p:cNvCxnSpPr>
            <a:cxnSpLocks/>
          </p:cNvCxnSpPr>
          <p:nvPr/>
        </p:nvCxnSpPr>
        <p:spPr bwMode="auto">
          <a:xfrm flipH="1">
            <a:off x="8714021" y="174894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6552E40A-6767-BD4A-8BC4-61F0A396D18D}"/>
              </a:ext>
            </a:extLst>
          </p:cNvPr>
          <p:cNvCxnSpPr>
            <a:cxnSpLocks/>
          </p:cNvCxnSpPr>
          <p:nvPr/>
        </p:nvCxnSpPr>
        <p:spPr bwMode="auto">
          <a:xfrm flipH="1">
            <a:off x="8714021" y="19849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9765F0E5-EE4D-B546-8066-D8B564814B5F}"/>
              </a:ext>
            </a:extLst>
          </p:cNvPr>
          <p:cNvCxnSpPr>
            <a:cxnSpLocks/>
          </p:cNvCxnSpPr>
          <p:nvPr/>
        </p:nvCxnSpPr>
        <p:spPr bwMode="auto">
          <a:xfrm flipH="1">
            <a:off x="8714021" y="22208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06F8218E-490D-DC48-A16E-F8212A3C3C25}"/>
              </a:ext>
            </a:extLst>
          </p:cNvPr>
          <p:cNvCxnSpPr>
            <a:cxnSpLocks/>
          </p:cNvCxnSpPr>
          <p:nvPr/>
        </p:nvCxnSpPr>
        <p:spPr bwMode="auto">
          <a:xfrm flipH="1">
            <a:off x="8714021" y="24568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20C857E5-1925-394C-BC5D-5900AD799890}"/>
              </a:ext>
            </a:extLst>
          </p:cNvPr>
          <p:cNvCxnSpPr>
            <a:cxnSpLocks/>
          </p:cNvCxnSpPr>
          <p:nvPr/>
        </p:nvCxnSpPr>
        <p:spPr bwMode="auto">
          <a:xfrm flipH="1">
            <a:off x="8714021" y="26928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78AAACAE-1CAD-084F-B29F-4503C1087BAE}"/>
              </a:ext>
            </a:extLst>
          </p:cNvPr>
          <p:cNvCxnSpPr>
            <a:cxnSpLocks/>
          </p:cNvCxnSpPr>
          <p:nvPr/>
        </p:nvCxnSpPr>
        <p:spPr bwMode="auto">
          <a:xfrm flipH="1">
            <a:off x="8714021" y="29287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D12EF925-3DEB-554F-9F80-6352A691B9A4}"/>
              </a:ext>
            </a:extLst>
          </p:cNvPr>
          <p:cNvCxnSpPr>
            <a:cxnSpLocks/>
          </p:cNvCxnSpPr>
          <p:nvPr/>
        </p:nvCxnSpPr>
        <p:spPr bwMode="auto">
          <a:xfrm flipH="1">
            <a:off x="8714021" y="31647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96202466-8F84-0048-8A7B-0DB89407E501}"/>
              </a:ext>
            </a:extLst>
          </p:cNvPr>
          <p:cNvCxnSpPr>
            <a:cxnSpLocks/>
          </p:cNvCxnSpPr>
          <p:nvPr/>
        </p:nvCxnSpPr>
        <p:spPr bwMode="auto">
          <a:xfrm flipH="1">
            <a:off x="8714021" y="34007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7B1CE018-16F1-C44C-A6BB-8DF1B412633A}"/>
              </a:ext>
            </a:extLst>
          </p:cNvPr>
          <p:cNvCxnSpPr>
            <a:cxnSpLocks/>
          </p:cNvCxnSpPr>
          <p:nvPr/>
        </p:nvCxnSpPr>
        <p:spPr bwMode="auto">
          <a:xfrm flipH="1">
            <a:off x="8714021" y="36366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3A0D4CFA-5F61-8543-BCD0-D9C3935A3C24}"/>
              </a:ext>
            </a:extLst>
          </p:cNvPr>
          <p:cNvCxnSpPr>
            <a:cxnSpLocks/>
          </p:cNvCxnSpPr>
          <p:nvPr/>
        </p:nvCxnSpPr>
        <p:spPr bwMode="auto">
          <a:xfrm flipH="1">
            <a:off x="8714021" y="38726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2CAA90B1-DE8E-2E48-BAB2-0AE035F1184E}"/>
              </a:ext>
            </a:extLst>
          </p:cNvPr>
          <p:cNvCxnSpPr>
            <a:cxnSpLocks/>
          </p:cNvCxnSpPr>
          <p:nvPr/>
        </p:nvCxnSpPr>
        <p:spPr bwMode="auto">
          <a:xfrm flipH="1">
            <a:off x="8714021" y="4108623"/>
            <a:ext cx="64008" cy="0"/>
          </a:xfrm>
          <a:prstGeom prst="line">
            <a:avLst/>
          </a:prstGeom>
          <a:noFill/>
          <a:ln w="28575" cap="flat" cmpd="sng" algn="ctr">
            <a:solidFill>
              <a:schemeClr val="bg1"/>
            </a:solidFill>
            <a:prstDash val="solid"/>
            <a:round/>
            <a:headEnd type="none" w="med" len="med"/>
            <a:tailEnd type="none" w="med" len="med"/>
          </a:ln>
          <a:effectLst/>
        </p:spPr>
      </p:cxnSp>
      <p:sp>
        <p:nvSpPr>
          <p:cNvPr id="213" name="TextBox 212">
            <a:extLst>
              <a:ext uri="{FF2B5EF4-FFF2-40B4-BE49-F238E27FC236}">
                <a16:creationId xmlns:a16="http://schemas.microsoft.com/office/drawing/2014/main" id="{65F24D3D-C1AC-9F4F-B98F-01779DA563E7}"/>
              </a:ext>
            </a:extLst>
          </p:cNvPr>
          <p:cNvSpPr txBox="1"/>
          <p:nvPr/>
        </p:nvSpPr>
        <p:spPr bwMode="auto">
          <a:xfrm>
            <a:off x="8204152" y="1586826"/>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14" name="TextBox 213">
            <a:extLst>
              <a:ext uri="{FF2B5EF4-FFF2-40B4-BE49-F238E27FC236}">
                <a16:creationId xmlns:a16="http://schemas.microsoft.com/office/drawing/2014/main" id="{04616957-1EC6-7940-9115-51F713DBEE0A}"/>
              </a:ext>
            </a:extLst>
          </p:cNvPr>
          <p:cNvSpPr txBox="1"/>
          <p:nvPr/>
        </p:nvSpPr>
        <p:spPr bwMode="auto">
          <a:xfrm>
            <a:off x="8204152" y="1822024"/>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sp>
        <p:nvSpPr>
          <p:cNvPr id="215" name="TextBox 214">
            <a:extLst>
              <a:ext uri="{FF2B5EF4-FFF2-40B4-BE49-F238E27FC236}">
                <a16:creationId xmlns:a16="http://schemas.microsoft.com/office/drawing/2014/main" id="{D7477588-0FE0-9243-98E0-FF5AB44662BD}"/>
              </a:ext>
            </a:extLst>
          </p:cNvPr>
          <p:cNvSpPr txBox="1"/>
          <p:nvPr/>
        </p:nvSpPr>
        <p:spPr bwMode="auto">
          <a:xfrm>
            <a:off x="8204152" y="2057222"/>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16" name="TextBox 215">
            <a:extLst>
              <a:ext uri="{FF2B5EF4-FFF2-40B4-BE49-F238E27FC236}">
                <a16:creationId xmlns:a16="http://schemas.microsoft.com/office/drawing/2014/main" id="{F9835950-0475-2946-8520-3AD3A97878A3}"/>
              </a:ext>
            </a:extLst>
          </p:cNvPr>
          <p:cNvSpPr txBox="1"/>
          <p:nvPr/>
        </p:nvSpPr>
        <p:spPr bwMode="auto">
          <a:xfrm>
            <a:off x="8194972" y="2301440"/>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sp>
        <p:nvSpPr>
          <p:cNvPr id="217" name="TextBox 216">
            <a:extLst>
              <a:ext uri="{FF2B5EF4-FFF2-40B4-BE49-F238E27FC236}">
                <a16:creationId xmlns:a16="http://schemas.microsoft.com/office/drawing/2014/main" id="{E9548337-C009-9644-86F9-A24129DF163F}"/>
              </a:ext>
            </a:extLst>
          </p:cNvPr>
          <p:cNvSpPr txBox="1"/>
          <p:nvPr/>
        </p:nvSpPr>
        <p:spPr bwMode="auto">
          <a:xfrm>
            <a:off x="8204152" y="2527618"/>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18" name="TextBox 217">
            <a:extLst>
              <a:ext uri="{FF2B5EF4-FFF2-40B4-BE49-F238E27FC236}">
                <a16:creationId xmlns:a16="http://schemas.microsoft.com/office/drawing/2014/main" id="{196A81E6-9FF3-104B-9AE4-FA4CD657A948}"/>
              </a:ext>
            </a:extLst>
          </p:cNvPr>
          <p:cNvSpPr txBox="1"/>
          <p:nvPr/>
        </p:nvSpPr>
        <p:spPr bwMode="auto">
          <a:xfrm>
            <a:off x="8204152" y="2762816"/>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219" name="TextBox 218">
            <a:extLst>
              <a:ext uri="{FF2B5EF4-FFF2-40B4-BE49-F238E27FC236}">
                <a16:creationId xmlns:a16="http://schemas.microsoft.com/office/drawing/2014/main" id="{A2766E33-B7DE-CD49-A4A8-7896C97D5310}"/>
              </a:ext>
            </a:extLst>
          </p:cNvPr>
          <p:cNvSpPr txBox="1"/>
          <p:nvPr/>
        </p:nvSpPr>
        <p:spPr bwMode="auto">
          <a:xfrm>
            <a:off x="8204152" y="2998014"/>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20" name="TextBox 219">
            <a:extLst>
              <a:ext uri="{FF2B5EF4-FFF2-40B4-BE49-F238E27FC236}">
                <a16:creationId xmlns:a16="http://schemas.microsoft.com/office/drawing/2014/main" id="{1D3B9583-E73D-F84F-8CC4-D3AEF68A1027}"/>
              </a:ext>
            </a:extLst>
          </p:cNvPr>
          <p:cNvSpPr txBox="1"/>
          <p:nvPr/>
        </p:nvSpPr>
        <p:spPr bwMode="auto">
          <a:xfrm>
            <a:off x="8204152" y="3468410"/>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21" name="TextBox 220">
            <a:extLst>
              <a:ext uri="{FF2B5EF4-FFF2-40B4-BE49-F238E27FC236}">
                <a16:creationId xmlns:a16="http://schemas.microsoft.com/office/drawing/2014/main" id="{5CA309A1-E435-E04F-80F9-4F2EB795140C}"/>
              </a:ext>
            </a:extLst>
          </p:cNvPr>
          <p:cNvSpPr txBox="1"/>
          <p:nvPr/>
        </p:nvSpPr>
        <p:spPr bwMode="auto">
          <a:xfrm>
            <a:off x="8204152" y="3703608"/>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222" name="TextBox 221">
            <a:extLst>
              <a:ext uri="{FF2B5EF4-FFF2-40B4-BE49-F238E27FC236}">
                <a16:creationId xmlns:a16="http://schemas.microsoft.com/office/drawing/2014/main" id="{9E71C420-1526-DF4F-9268-B6E0FB4DDF2E}"/>
              </a:ext>
            </a:extLst>
          </p:cNvPr>
          <p:cNvSpPr txBox="1"/>
          <p:nvPr/>
        </p:nvSpPr>
        <p:spPr bwMode="auto">
          <a:xfrm>
            <a:off x="8204152" y="3938809"/>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23" name="TextBox 222">
            <a:extLst>
              <a:ext uri="{FF2B5EF4-FFF2-40B4-BE49-F238E27FC236}">
                <a16:creationId xmlns:a16="http://schemas.microsoft.com/office/drawing/2014/main" id="{E8D45417-0879-D843-8AD2-99E024613E8D}"/>
              </a:ext>
            </a:extLst>
          </p:cNvPr>
          <p:cNvSpPr txBox="1"/>
          <p:nvPr/>
        </p:nvSpPr>
        <p:spPr bwMode="auto">
          <a:xfrm rot="16200000">
            <a:off x="6951307" y="2727934"/>
            <a:ext cx="25893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PFS (%)</a:t>
            </a:r>
          </a:p>
        </p:txBody>
      </p:sp>
      <p:cxnSp>
        <p:nvCxnSpPr>
          <p:cNvPr id="224" name="Straight Connector 223">
            <a:extLst>
              <a:ext uri="{FF2B5EF4-FFF2-40B4-BE49-F238E27FC236}">
                <a16:creationId xmlns:a16="http://schemas.microsoft.com/office/drawing/2014/main" id="{21890828-FA46-FC45-A09C-27C2AB3DDE90}"/>
              </a:ext>
            </a:extLst>
          </p:cNvPr>
          <p:cNvCxnSpPr>
            <a:cxnSpLocks/>
          </p:cNvCxnSpPr>
          <p:nvPr/>
        </p:nvCxnSpPr>
        <p:spPr bwMode="auto">
          <a:xfrm flipV="1">
            <a:off x="8786836" y="2926088"/>
            <a:ext cx="2329383" cy="0"/>
          </a:xfrm>
          <a:prstGeom prst="line">
            <a:avLst/>
          </a:prstGeom>
          <a:noFill/>
          <a:ln w="28575" cap="flat" cmpd="sng" algn="ctr">
            <a:solidFill>
              <a:schemeClr val="bg1"/>
            </a:solidFill>
            <a:prstDash val="sysDot"/>
            <a:round/>
            <a:headEnd type="none" w="med" len="med"/>
            <a:tailEnd type="none" w="med" len="med"/>
          </a:ln>
          <a:effectLst/>
        </p:spPr>
      </p:cxnSp>
      <p:sp>
        <p:nvSpPr>
          <p:cNvPr id="225" name="TextBox 224">
            <a:extLst>
              <a:ext uri="{FF2B5EF4-FFF2-40B4-BE49-F238E27FC236}">
                <a16:creationId xmlns:a16="http://schemas.microsoft.com/office/drawing/2014/main" id="{BEF0914C-0A44-1F40-8F64-8519900178E9}"/>
              </a:ext>
            </a:extLst>
          </p:cNvPr>
          <p:cNvSpPr txBox="1"/>
          <p:nvPr/>
        </p:nvSpPr>
        <p:spPr bwMode="auto">
          <a:xfrm>
            <a:off x="10888731" y="4113330"/>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226" name="TextBox 225">
            <a:extLst>
              <a:ext uri="{FF2B5EF4-FFF2-40B4-BE49-F238E27FC236}">
                <a16:creationId xmlns:a16="http://schemas.microsoft.com/office/drawing/2014/main" id="{5155D9CD-0FBD-1847-9468-B289DF394CDD}"/>
              </a:ext>
            </a:extLst>
          </p:cNvPr>
          <p:cNvSpPr txBox="1"/>
          <p:nvPr/>
        </p:nvSpPr>
        <p:spPr bwMode="auto">
          <a:xfrm>
            <a:off x="8529507" y="4113330"/>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27" name="TextBox 226">
            <a:extLst>
              <a:ext uri="{FF2B5EF4-FFF2-40B4-BE49-F238E27FC236}">
                <a16:creationId xmlns:a16="http://schemas.microsoft.com/office/drawing/2014/main" id="{040AEF8C-F73A-0840-AA40-01796CBC3D65}"/>
              </a:ext>
            </a:extLst>
          </p:cNvPr>
          <p:cNvSpPr txBox="1"/>
          <p:nvPr/>
        </p:nvSpPr>
        <p:spPr bwMode="auto">
          <a:xfrm>
            <a:off x="8791643" y="4113330"/>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228" name="TextBox 227">
            <a:extLst>
              <a:ext uri="{FF2B5EF4-FFF2-40B4-BE49-F238E27FC236}">
                <a16:creationId xmlns:a16="http://schemas.microsoft.com/office/drawing/2014/main" id="{0E428B6A-E75D-BD4D-8506-B5C9FD4C95A4}"/>
              </a:ext>
            </a:extLst>
          </p:cNvPr>
          <p:cNvSpPr txBox="1"/>
          <p:nvPr/>
        </p:nvSpPr>
        <p:spPr bwMode="auto">
          <a:xfrm>
            <a:off x="9053779" y="4113330"/>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229" name="TextBox 228">
            <a:extLst>
              <a:ext uri="{FF2B5EF4-FFF2-40B4-BE49-F238E27FC236}">
                <a16:creationId xmlns:a16="http://schemas.microsoft.com/office/drawing/2014/main" id="{4B1D164F-C91F-1245-86BB-09FFB812D717}"/>
              </a:ext>
            </a:extLst>
          </p:cNvPr>
          <p:cNvSpPr txBox="1"/>
          <p:nvPr/>
        </p:nvSpPr>
        <p:spPr bwMode="auto">
          <a:xfrm>
            <a:off x="9315915" y="4113330"/>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230" name="TextBox 229">
            <a:extLst>
              <a:ext uri="{FF2B5EF4-FFF2-40B4-BE49-F238E27FC236}">
                <a16:creationId xmlns:a16="http://schemas.microsoft.com/office/drawing/2014/main" id="{DE8C2965-1F49-3741-BF88-427BCB9E239A}"/>
              </a:ext>
            </a:extLst>
          </p:cNvPr>
          <p:cNvSpPr txBox="1"/>
          <p:nvPr/>
        </p:nvSpPr>
        <p:spPr bwMode="auto">
          <a:xfrm>
            <a:off x="9578051" y="4113330"/>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231" name="TextBox 230">
            <a:extLst>
              <a:ext uri="{FF2B5EF4-FFF2-40B4-BE49-F238E27FC236}">
                <a16:creationId xmlns:a16="http://schemas.microsoft.com/office/drawing/2014/main" id="{EAE8D833-7013-FF46-8B16-10712B338E75}"/>
              </a:ext>
            </a:extLst>
          </p:cNvPr>
          <p:cNvSpPr txBox="1"/>
          <p:nvPr/>
        </p:nvSpPr>
        <p:spPr bwMode="auto">
          <a:xfrm>
            <a:off x="9840187" y="4113330"/>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232" name="TextBox 231">
            <a:extLst>
              <a:ext uri="{FF2B5EF4-FFF2-40B4-BE49-F238E27FC236}">
                <a16:creationId xmlns:a16="http://schemas.microsoft.com/office/drawing/2014/main" id="{6B41DF55-C6C3-0845-8CDF-FD350A8E4724}"/>
              </a:ext>
            </a:extLst>
          </p:cNvPr>
          <p:cNvSpPr txBox="1"/>
          <p:nvPr/>
        </p:nvSpPr>
        <p:spPr bwMode="auto">
          <a:xfrm>
            <a:off x="10102323" y="4113330"/>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233" name="TextBox 232">
            <a:extLst>
              <a:ext uri="{FF2B5EF4-FFF2-40B4-BE49-F238E27FC236}">
                <a16:creationId xmlns:a16="http://schemas.microsoft.com/office/drawing/2014/main" id="{7B8CCEEC-BEB2-444A-B9EF-F0B3A4CEB9D2}"/>
              </a:ext>
            </a:extLst>
          </p:cNvPr>
          <p:cNvSpPr txBox="1"/>
          <p:nvPr/>
        </p:nvSpPr>
        <p:spPr bwMode="auto">
          <a:xfrm>
            <a:off x="10364459" y="4113330"/>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234" name="TextBox 233">
            <a:extLst>
              <a:ext uri="{FF2B5EF4-FFF2-40B4-BE49-F238E27FC236}">
                <a16:creationId xmlns:a16="http://schemas.microsoft.com/office/drawing/2014/main" id="{7CE409D8-FB19-0546-8983-18FCFB8994FB}"/>
              </a:ext>
            </a:extLst>
          </p:cNvPr>
          <p:cNvSpPr txBox="1"/>
          <p:nvPr/>
        </p:nvSpPr>
        <p:spPr bwMode="auto">
          <a:xfrm>
            <a:off x="10626595" y="4113330"/>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9" name="Freeform 8">
            <a:extLst>
              <a:ext uri="{FF2B5EF4-FFF2-40B4-BE49-F238E27FC236}">
                <a16:creationId xmlns:a16="http://schemas.microsoft.com/office/drawing/2014/main" id="{7E3D3638-27A5-D743-ACA3-EB1909F8AFE4}"/>
              </a:ext>
            </a:extLst>
          </p:cNvPr>
          <p:cNvSpPr/>
          <p:nvPr/>
        </p:nvSpPr>
        <p:spPr bwMode="auto">
          <a:xfrm>
            <a:off x="1363211" y="1749105"/>
            <a:ext cx="2223083" cy="2357306"/>
          </a:xfrm>
          <a:custGeom>
            <a:avLst/>
            <a:gdLst>
              <a:gd name="connsiteX0" fmla="*/ 2223083 w 2223083"/>
              <a:gd name="connsiteY0" fmla="*/ 2357306 h 2357306"/>
              <a:gd name="connsiteX1" fmla="*/ 2223083 w 2223083"/>
              <a:gd name="connsiteY1" fmla="*/ 1895912 h 2357306"/>
              <a:gd name="connsiteX2" fmla="*/ 1723938 w 2223083"/>
              <a:gd name="connsiteY2" fmla="*/ 1895912 h 2357306"/>
              <a:gd name="connsiteX3" fmla="*/ 1723938 w 2223083"/>
              <a:gd name="connsiteY3" fmla="*/ 1832994 h 2357306"/>
              <a:gd name="connsiteX4" fmla="*/ 1690382 w 2223083"/>
              <a:gd name="connsiteY4" fmla="*/ 1832994 h 2357306"/>
              <a:gd name="connsiteX5" fmla="*/ 1690382 w 2223083"/>
              <a:gd name="connsiteY5" fmla="*/ 1774271 h 2357306"/>
              <a:gd name="connsiteX6" fmla="*/ 1560352 w 2223083"/>
              <a:gd name="connsiteY6" fmla="*/ 1774271 h 2357306"/>
              <a:gd name="connsiteX7" fmla="*/ 1560352 w 2223083"/>
              <a:gd name="connsiteY7" fmla="*/ 1715548 h 2357306"/>
              <a:gd name="connsiteX8" fmla="*/ 1275127 w 2223083"/>
              <a:gd name="connsiteY8" fmla="*/ 1715548 h 2357306"/>
              <a:gd name="connsiteX9" fmla="*/ 1275127 w 2223083"/>
              <a:gd name="connsiteY9" fmla="*/ 1715548 h 2357306"/>
              <a:gd name="connsiteX10" fmla="*/ 1275127 w 2223083"/>
              <a:gd name="connsiteY10" fmla="*/ 1677798 h 2357306"/>
              <a:gd name="connsiteX11" fmla="*/ 1111541 w 2223083"/>
              <a:gd name="connsiteY11" fmla="*/ 1677798 h 2357306"/>
              <a:gd name="connsiteX12" fmla="*/ 1111541 w 2223083"/>
              <a:gd name="connsiteY12" fmla="*/ 1619075 h 2357306"/>
              <a:gd name="connsiteX13" fmla="*/ 1031846 w 2223083"/>
              <a:gd name="connsiteY13" fmla="*/ 1619075 h 2357306"/>
              <a:gd name="connsiteX14" fmla="*/ 1031846 w 2223083"/>
              <a:gd name="connsiteY14" fmla="*/ 1619075 h 2357306"/>
              <a:gd name="connsiteX15" fmla="*/ 1031846 w 2223083"/>
              <a:gd name="connsiteY15" fmla="*/ 1619075 h 2357306"/>
              <a:gd name="connsiteX16" fmla="*/ 1031846 w 2223083"/>
              <a:gd name="connsiteY16" fmla="*/ 1619075 h 2357306"/>
              <a:gd name="connsiteX17" fmla="*/ 1031846 w 2223083"/>
              <a:gd name="connsiteY17" fmla="*/ 1619075 h 2357306"/>
              <a:gd name="connsiteX18" fmla="*/ 1031846 w 2223083"/>
              <a:gd name="connsiteY18" fmla="*/ 1619075 h 2357306"/>
              <a:gd name="connsiteX19" fmla="*/ 1031846 w 2223083"/>
              <a:gd name="connsiteY19" fmla="*/ 1581324 h 2357306"/>
              <a:gd name="connsiteX20" fmla="*/ 952150 w 2223083"/>
              <a:gd name="connsiteY20" fmla="*/ 1581324 h 2357306"/>
              <a:gd name="connsiteX21" fmla="*/ 952150 w 2223083"/>
              <a:gd name="connsiteY21" fmla="*/ 1489045 h 2357306"/>
              <a:gd name="connsiteX22" fmla="*/ 897622 w 2223083"/>
              <a:gd name="connsiteY22" fmla="*/ 1489045 h 2357306"/>
              <a:gd name="connsiteX23" fmla="*/ 897622 w 2223083"/>
              <a:gd name="connsiteY23" fmla="*/ 1489045 h 2357306"/>
              <a:gd name="connsiteX24" fmla="*/ 897622 w 2223083"/>
              <a:gd name="connsiteY24" fmla="*/ 1463878 h 2357306"/>
              <a:gd name="connsiteX25" fmla="*/ 813732 w 2223083"/>
              <a:gd name="connsiteY25" fmla="*/ 1459684 h 2357306"/>
              <a:gd name="connsiteX26" fmla="*/ 813732 w 2223083"/>
              <a:gd name="connsiteY26" fmla="*/ 1459684 h 2357306"/>
              <a:gd name="connsiteX27" fmla="*/ 792760 w 2223083"/>
              <a:gd name="connsiteY27" fmla="*/ 1438712 h 2357306"/>
              <a:gd name="connsiteX28" fmla="*/ 792760 w 2223083"/>
              <a:gd name="connsiteY28" fmla="*/ 1359016 h 2357306"/>
              <a:gd name="connsiteX29" fmla="*/ 755009 w 2223083"/>
              <a:gd name="connsiteY29" fmla="*/ 1359016 h 2357306"/>
              <a:gd name="connsiteX30" fmla="*/ 755009 w 2223083"/>
              <a:gd name="connsiteY30" fmla="*/ 1317071 h 2357306"/>
              <a:gd name="connsiteX31" fmla="*/ 692092 w 2223083"/>
              <a:gd name="connsiteY31" fmla="*/ 1317071 h 2357306"/>
              <a:gd name="connsiteX32" fmla="*/ 692092 w 2223083"/>
              <a:gd name="connsiteY32" fmla="*/ 1317071 h 2357306"/>
              <a:gd name="connsiteX33" fmla="*/ 650147 w 2223083"/>
              <a:gd name="connsiteY33" fmla="*/ 1275126 h 2357306"/>
              <a:gd name="connsiteX34" fmla="*/ 650147 w 2223083"/>
              <a:gd name="connsiteY34" fmla="*/ 1187042 h 2357306"/>
              <a:gd name="connsiteX35" fmla="*/ 624980 w 2223083"/>
              <a:gd name="connsiteY35" fmla="*/ 1187042 h 2357306"/>
              <a:gd name="connsiteX36" fmla="*/ 624980 w 2223083"/>
              <a:gd name="connsiteY36" fmla="*/ 1077985 h 2357306"/>
              <a:gd name="connsiteX37" fmla="*/ 541090 w 2223083"/>
              <a:gd name="connsiteY37" fmla="*/ 1077985 h 2357306"/>
              <a:gd name="connsiteX38" fmla="*/ 541090 w 2223083"/>
              <a:gd name="connsiteY38" fmla="*/ 1036040 h 2357306"/>
              <a:gd name="connsiteX39" fmla="*/ 541090 w 2223083"/>
              <a:gd name="connsiteY39" fmla="*/ 1036040 h 2357306"/>
              <a:gd name="connsiteX40" fmla="*/ 541090 w 2223083"/>
              <a:gd name="connsiteY40" fmla="*/ 1036040 h 2357306"/>
              <a:gd name="connsiteX41" fmla="*/ 515923 w 2223083"/>
              <a:gd name="connsiteY41" fmla="*/ 1036040 h 2357306"/>
              <a:gd name="connsiteX42" fmla="*/ 515923 w 2223083"/>
              <a:gd name="connsiteY42" fmla="*/ 994095 h 2357306"/>
              <a:gd name="connsiteX43" fmla="*/ 469783 w 2223083"/>
              <a:gd name="connsiteY43" fmla="*/ 994095 h 2357306"/>
              <a:gd name="connsiteX44" fmla="*/ 469783 w 2223083"/>
              <a:gd name="connsiteY44" fmla="*/ 813732 h 2357306"/>
              <a:gd name="connsiteX45" fmla="*/ 469783 w 2223083"/>
              <a:gd name="connsiteY45" fmla="*/ 813732 h 2357306"/>
              <a:gd name="connsiteX46" fmla="*/ 469783 w 2223083"/>
              <a:gd name="connsiteY46" fmla="*/ 813732 h 2357306"/>
              <a:gd name="connsiteX47" fmla="*/ 436228 w 2223083"/>
              <a:gd name="connsiteY47" fmla="*/ 813732 h 2357306"/>
              <a:gd name="connsiteX48" fmla="*/ 436228 w 2223083"/>
              <a:gd name="connsiteY48" fmla="*/ 771787 h 2357306"/>
              <a:gd name="connsiteX49" fmla="*/ 381699 w 2223083"/>
              <a:gd name="connsiteY49" fmla="*/ 771787 h 2357306"/>
              <a:gd name="connsiteX50" fmla="*/ 381699 w 2223083"/>
              <a:gd name="connsiteY50" fmla="*/ 725647 h 2357306"/>
              <a:gd name="connsiteX51" fmla="*/ 327171 w 2223083"/>
              <a:gd name="connsiteY51" fmla="*/ 725647 h 2357306"/>
              <a:gd name="connsiteX52" fmla="*/ 327171 w 2223083"/>
              <a:gd name="connsiteY52" fmla="*/ 645952 h 2357306"/>
              <a:gd name="connsiteX53" fmla="*/ 306198 w 2223083"/>
              <a:gd name="connsiteY53" fmla="*/ 645952 h 2357306"/>
              <a:gd name="connsiteX54" fmla="*/ 306198 w 2223083"/>
              <a:gd name="connsiteY54" fmla="*/ 398477 h 2357306"/>
              <a:gd name="connsiteX55" fmla="*/ 205530 w 2223083"/>
              <a:gd name="connsiteY55" fmla="*/ 398477 h 2357306"/>
              <a:gd name="connsiteX56" fmla="*/ 205530 w 2223083"/>
              <a:gd name="connsiteY56" fmla="*/ 398477 h 2357306"/>
              <a:gd name="connsiteX57" fmla="*/ 205530 w 2223083"/>
              <a:gd name="connsiteY57" fmla="*/ 398477 h 2357306"/>
              <a:gd name="connsiteX58" fmla="*/ 205530 w 2223083"/>
              <a:gd name="connsiteY58" fmla="*/ 364921 h 2357306"/>
              <a:gd name="connsiteX59" fmla="*/ 151002 w 2223083"/>
              <a:gd name="connsiteY59" fmla="*/ 364921 h 2357306"/>
              <a:gd name="connsiteX60" fmla="*/ 151002 w 2223083"/>
              <a:gd name="connsiteY60" fmla="*/ 125834 h 2357306"/>
              <a:gd name="connsiteX61" fmla="*/ 71306 w 2223083"/>
              <a:gd name="connsiteY61" fmla="*/ 125834 h 2357306"/>
              <a:gd name="connsiteX62" fmla="*/ 71306 w 2223083"/>
              <a:gd name="connsiteY62" fmla="*/ 83889 h 2357306"/>
              <a:gd name="connsiteX63" fmla="*/ 71306 w 2223083"/>
              <a:gd name="connsiteY63" fmla="*/ 83889 h 2357306"/>
              <a:gd name="connsiteX64" fmla="*/ 33556 w 2223083"/>
              <a:gd name="connsiteY64" fmla="*/ 83889 h 2357306"/>
              <a:gd name="connsiteX65" fmla="*/ 33556 w 2223083"/>
              <a:gd name="connsiteY65" fmla="*/ 46139 h 2357306"/>
              <a:gd name="connsiteX66" fmla="*/ 0 w 2223083"/>
              <a:gd name="connsiteY66" fmla="*/ 46139 h 2357306"/>
              <a:gd name="connsiteX67" fmla="*/ 0 w 2223083"/>
              <a:gd name="connsiteY67" fmla="*/ 0 h 2357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23083" h="2357306">
                <a:moveTo>
                  <a:pt x="2223083" y="2357306"/>
                </a:moveTo>
                <a:lnTo>
                  <a:pt x="2223083" y="1895912"/>
                </a:lnTo>
                <a:lnTo>
                  <a:pt x="1723938" y="1895912"/>
                </a:lnTo>
                <a:lnTo>
                  <a:pt x="1723938" y="1832994"/>
                </a:lnTo>
                <a:lnTo>
                  <a:pt x="1690382" y="1832994"/>
                </a:lnTo>
                <a:lnTo>
                  <a:pt x="1690382" y="1774271"/>
                </a:lnTo>
                <a:lnTo>
                  <a:pt x="1560352" y="1774271"/>
                </a:lnTo>
                <a:lnTo>
                  <a:pt x="1560352" y="1715548"/>
                </a:lnTo>
                <a:lnTo>
                  <a:pt x="1275127" y="1715548"/>
                </a:lnTo>
                <a:lnTo>
                  <a:pt x="1275127" y="1715548"/>
                </a:lnTo>
                <a:lnTo>
                  <a:pt x="1275127" y="1677798"/>
                </a:lnTo>
                <a:lnTo>
                  <a:pt x="1111541" y="1677798"/>
                </a:lnTo>
                <a:lnTo>
                  <a:pt x="1111541" y="1619075"/>
                </a:lnTo>
                <a:lnTo>
                  <a:pt x="1031846" y="1619075"/>
                </a:lnTo>
                <a:lnTo>
                  <a:pt x="1031846" y="1619075"/>
                </a:lnTo>
                <a:lnTo>
                  <a:pt x="1031846" y="1619075"/>
                </a:lnTo>
                <a:lnTo>
                  <a:pt x="1031846" y="1619075"/>
                </a:lnTo>
                <a:lnTo>
                  <a:pt x="1031846" y="1619075"/>
                </a:lnTo>
                <a:lnTo>
                  <a:pt x="1031846" y="1619075"/>
                </a:lnTo>
                <a:lnTo>
                  <a:pt x="1031846" y="1581324"/>
                </a:lnTo>
                <a:lnTo>
                  <a:pt x="952150" y="1581324"/>
                </a:lnTo>
                <a:lnTo>
                  <a:pt x="952150" y="1489045"/>
                </a:lnTo>
                <a:lnTo>
                  <a:pt x="897622" y="1489045"/>
                </a:lnTo>
                <a:lnTo>
                  <a:pt x="897622" y="1489045"/>
                </a:lnTo>
                <a:lnTo>
                  <a:pt x="897622" y="1463878"/>
                </a:lnTo>
                <a:lnTo>
                  <a:pt x="813732" y="1459684"/>
                </a:lnTo>
                <a:lnTo>
                  <a:pt x="813732" y="1459684"/>
                </a:lnTo>
                <a:lnTo>
                  <a:pt x="792760" y="1438712"/>
                </a:lnTo>
                <a:lnTo>
                  <a:pt x="792760" y="1359016"/>
                </a:lnTo>
                <a:lnTo>
                  <a:pt x="755009" y="1359016"/>
                </a:lnTo>
                <a:lnTo>
                  <a:pt x="755009" y="1317071"/>
                </a:lnTo>
                <a:lnTo>
                  <a:pt x="692092" y="1317071"/>
                </a:lnTo>
                <a:lnTo>
                  <a:pt x="692092" y="1317071"/>
                </a:lnTo>
                <a:lnTo>
                  <a:pt x="650147" y="1275126"/>
                </a:lnTo>
                <a:lnTo>
                  <a:pt x="650147" y="1187042"/>
                </a:lnTo>
                <a:lnTo>
                  <a:pt x="624980" y="1187042"/>
                </a:lnTo>
                <a:lnTo>
                  <a:pt x="624980" y="1077985"/>
                </a:lnTo>
                <a:lnTo>
                  <a:pt x="541090" y="1077985"/>
                </a:lnTo>
                <a:lnTo>
                  <a:pt x="541090" y="1036040"/>
                </a:lnTo>
                <a:lnTo>
                  <a:pt x="541090" y="1036040"/>
                </a:lnTo>
                <a:lnTo>
                  <a:pt x="541090" y="1036040"/>
                </a:lnTo>
                <a:lnTo>
                  <a:pt x="515923" y="1036040"/>
                </a:lnTo>
                <a:lnTo>
                  <a:pt x="515923" y="994095"/>
                </a:lnTo>
                <a:lnTo>
                  <a:pt x="469783" y="994095"/>
                </a:lnTo>
                <a:lnTo>
                  <a:pt x="469783" y="813732"/>
                </a:lnTo>
                <a:lnTo>
                  <a:pt x="469783" y="813732"/>
                </a:lnTo>
                <a:lnTo>
                  <a:pt x="469783" y="813732"/>
                </a:lnTo>
                <a:lnTo>
                  <a:pt x="436228" y="813732"/>
                </a:lnTo>
                <a:lnTo>
                  <a:pt x="436228" y="771787"/>
                </a:lnTo>
                <a:lnTo>
                  <a:pt x="381699" y="771787"/>
                </a:lnTo>
                <a:lnTo>
                  <a:pt x="381699" y="725647"/>
                </a:lnTo>
                <a:lnTo>
                  <a:pt x="327171" y="725647"/>
                </a:lnTo>
                <a:lnTo>
                  <a:pt x="327171" y="645952"/>
                </a:lnTo>
                <a:lnTo>
                  <a:pt x="306198" y="645952"/>
                </a:lnTo>
                <a:lnTo>
                  <a:pt x="306198" y="398477"/>
                </a:lnTo>
                <a:lnTo>
                  <a:pt x="205530" y="398477"/>
                </a:lnTo>
                <a:lnTo>
                  <a:pt x="205530" y="398477"/>
                </a:lnTo>
                <a:lnTo>
                  <a:pt x="205530" y="398477"/>
                </a:lnTo>
                <a:lnTo>
                  <a:pt x="205530" y="364921"/>
                </a:lnTo>
                <a:lnTo>
                  <a:pt x="151002" y="364921"/>
                </a:lnTo>
                <a:lnTo>
                  <a:pt x="151002" y="125834"/>
                </a:lnTo>
                <a:lnTo>
                  <a:pt x="71306" y="125834"/>
                </a:lnTo>
                <a:lnTo>
                  <a:pt x="71306" y="83889"/>
                </a:lnTo>
                <a:lnTo>
                  <a:pt x="71306" y="83889"/>
                </a:lnTo>
                <a:lnTo>
                  <a:pt x="33556" y="83889"/>
                </a:lnTo>
                <a:lnTo>
                  <a:pt x="33556" y="46139"/>
                </a:lnTo>
                <a:lnTo>
                  <a:pt x="0" y="46139"/>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22" name="Freeform 21">
            <a:extLst>
              <a:ext uri="{FF2B5EF4-FFF2-40B4-BE49-F238E27FC236}">
                <a16:creationId xmlns:a16="http://schemas.microsoft.com/office/drawing/2014/main" id="{8D09E16B-DD3C-F241-9C32-F06309EC94ED}"/>
              </a:ext>
            </a:extLst>
          </p:cNvPr>
          <p:cNvSpPr/>
          <p:nvPr/>
        </p:nvSpPr>
        <p:spPr bwMode="auto">
          <a:xfrm>
            <a:off x="5424808" y="3126964"/>
            <a:ext cx="1141816" cy="923875"/>
          </a:xfrm>
          <a:custGeom>
            <a:avLst/>
            <a:gdLst>
              <a:gd name="connsiteX0" fmla="*/ 1141816 w 1141816"/>
              <a:gd name="connsiteY0" fmla="*/ 923875 h 923875"/>
              <a:gd name="connsiteX1" fmla="*/ 777003 w 1141816"/>
              <a:gd name="connsiteY1" fmla="*/ 923875 h 923875"/>
              <a:gd name="connsiteX2" fmla="*/ 777003 w 1141816"/>
              <a:gd name="connsiteY2" fmla="*/ 867021 h 923875"/>
              <a:gd name="connsiteX3" fmla="*/ 777003 w 1141816"/>
              <a:gd name="connsiteY3" fmla="*/ 867021 h 923875"/>
              <a:gd name="connsiteX4" fmla="*/ 777003 w 1141816"/>
              <a:gd name="connsiteY4" fmla="*/ 867021 h 923875"/>
              <a:gd name="connsiteX5" fmla="*/ 739101 w 1141816"/>
              <a:gd name="connsiteY5" fmla="*/ 867021 h 923875"/>
              <a:gd name="connsiteX6" fmla="*/ 739101 w 1141816"/>
              <a:gd name="connsiteY6" fmla="*/ 824381 h 923875"/>
              <a:gd name="connsiteX7" fmla="*/ 596966 w 1141816"/>
              <a:gd name="connsiteY7" fmla="*/ 824381 h 923875"/>
              <a:gd name="connsiteX8" fmla="*/ 596966 w 1141816"/>
              <a:gd name="connsiteY8" fmla="*/ 767527 h 923875"/>
              <a:gd name="connsiteX9" fmla="*/ 450094 w 1141816"/>
              <a:gd name="connsiteY9" fmla="*/ 767527 h 923875"/>
              <a:gd name="connsiteX10" fmla="*/ 450094 w 1141816"/>
              <a:gd name="connsiteY10" fmla="*/ 767527 h 923875"/>
              <a:gd name="connsiteX11" fmla="*/ 416929 w 1141816"/>
              <a:gd name="connsiteY11" fmla="*/ 734362 h 923875"/>
              <a:gd name="connsiteX12" fmla="*/ 416929 w 1141816"/>
              <a:gd name="connsiteY12" fmla="*/ 592228 h 923875"/>
              <a:gd name="connsiteX13" fmla="*/ 364813 w 1141816"/>
              <a:gd name="connsiteY13" fmla="*/ 592228 h 923875"/>
              <a:gd name="connsiteX14" fmla="*/ 364813 w 1141816"/>
              <a:gd name="connsiteY14" fmla="*/ 544849 h 923875"/>
              <a:gd name="connsiteX15" fmla="*/ 312697 w 1141816"/>
              <a:gd name="connsiteY15" fmla="*/ 544849 h 923875"/>
              <a:gd name="connsiteX16" fmla="*/ 312697 w 1141816"/>
              <a:gd name="connsiteY16" fmla="*/ 544849 h 923875"/>
              <a:gd name="connsiteX17" fmla="*/ 312697 w 1141816"/>
              <a:gd name="connsiteY17" fmla="*/ 544849 h 923875"/>
              <a:gd name="connsiteX18" fmla="*/ 312697 w 1141816"/>
              <a:gd name="connsiteY18" fmla="*/ 502209 h 923875"/>
              <a:gd name="connsiteX19" fmla="*/ 260581 w 1141816"/>
              <a:gd name="connsiteY19" fmla="*/ 502209 h 923875"/>
              <a:gd name="connsiteX20" fmla="*/ 260581 w 1141816"/>
              <a:gd name="connsiteY20" fmla="*/ 440617 h 923875"/>
              <a:gd name="connsiteX21" fmla="*/ 260581 w 1141816"/>
              <a:gd name="connsiteY21" fmla="*/ 440617 h 923875"/>
              <a:gd name="connsiteX22" fmla="*/ 236891 w 1141816"/>
              <a:gd name="connsiteY22" fmla="*/ 416927 h 923875"/>
              <a:gd name="connsiteX23" fmla="*/ 189513 w 1141816"/>
              <a:gd name="connsiteY23" fmla="*/ 416927 h 923875"/>
              <a:gd name="connsiteX24" fmla="*/ 189513 w 1141816"/>
              <a:gd name="connsiteY24" fmla="*/ 341123 h 923875"/>
              <a:gd name="connsiteX25" fmla="*/ 189513 w 1141816"/>
              <a:gd name="connsiteY25" fmla="*/ 341123 h 923875"/>
              <a:gd name="connsiteX26" fmla="*/ 189513 w 1141816"/>
              <a:gd name="connsiteY26" fmla="*/ 341123 h 923875"/>
              <a:gd name="connsiteX27" fmla="*/ 165824 w 1141816"/>
              <a:gd name="connsiteY27" fmla="*/ 317434 h 923875"/>
              <a:gd name="connsiteX28" fmla="*/ 165824 w 1141816"/>
              <a:gd name="connsiteY28" fmla="*/ 194251 h 923875"/>
              <a:gd name="connsiteX29" fmla="*/ 165824 w 1141816"/>
              <a:gd name="connsiteY29" fmla="*/ 194251 h 923875"/>
              <a:gd name="connsiteX30" fmla="*/ 165824 w 1141816"/>
              <a:gd name="connsiteY30" fmla="*/ 194251 h 923875"/>
              <a:gd name="connsiteX31" fmla="*/ 127922 w 1141816"/>
              <a:gd name="connsiteY31" fmla="*/ 194251 h 923875"/>
              <a:gd name="connsiteX32" fmla="*/ 127922 w 1141816"/>
              <a:gd name="connsiteY32" fmla="*/ 156348 h 923875"/>
              <a:gd name="connsiteX33" fmla="*/ 127922 w 1141816"/>
              <a:gd name="connsiteY33" fmla="*/ 156348 h 923875"/>
              <a:gd name="connsiteX34" fmla="*/ 127922 w 1141816"/>
              <a:gd name="connsiteY34" fmla="*/ 90018 h 923875"/>
              <a:gd name="connsiteX35" fmla="*/ 56854 w 1141816"/>
              <a:gd name="connsiteY35" fmla="*/ 90018 h 923875"/>
              <a:gd name="connsiteX36" fmla="*/ 56854 w 1141816"/>
              <a:gd name="connsiteY36" fmla="*/ 0 h 923875"/>
              <a:gd name="connsiteX37" fmla="*/ 0 w 1141816"/>
              <a:gd name="connsiteY37" fmla="*/ 0 h 923875"/>
              <a:gd name="connsiteX0" fmla="*/ 1141816 w 1141816"/>
              <a:gd name="connsiteY0" fmla="*/ 923875 h 923875"/>
              <a:gd name="connsiteX1" fmla="*/ 777003 w 1141816"/>
              <a:gd name="connsiteY1" fmla="*/ 923875 h 923875"/>
              <a:gd name="connsiteX2" fmla="*/ 777003 w 1141816"/>
              <a:gd name="connsiteY2" fmla="*/ 867021 h 923875"/>
              <a:gd name="connsiteX3" fmla="*/ 777003 w 1141816"/>
              <a:gd name="connsiteY3" fmla="*/ 867021 h 923875"/>
              <a:gd name="connsiteX4" fmla="*/ 777003 w 1141816"/>
              <a:gd name="connsiteY4" fmla="*/ 867021 h 923875"/>
              <a:gd name="connsiteX5" fmla="*/ 739101 w 1141816"/>
              <a:gd name="connsiteY5" fmla="*/ 867021 h 923875"/>
              <a:gd name="connsiteX6" fmla="*/ 739101 w 1141816"/>
              <a:gd name="connsiteY6" fmla="*/ 824381 h 923875"/>
              <a:gd name="connsiteX7" fmla="*/ 596966 w 1141816"/>
              <a:gd name="connsiteY7" fmla="*/ 824381 h 923875"/>
              <a:gd name="connsiteX8" fmla="*/ 596966 w 1141816"/>
              <a:gd name="connsiteY8" fmla="*/ 767527 h 923875"/>
              <a:gd name="connsiteX9" fmla="*/ 450094 w 1141816"/>
              <a:gd name="connsiteY9" fmla="*/ 767527 h 923875"/>
              <a:gd name="connsiteX10" fmla="*/ 450094 w 1141816"/>
              <a:gd name="connsiteY10" fmla="*/ 767527 h 923875"/>
              <a:gd name="connsiteX11" fmla="*/ 416929 w 1141816"/>
              <a:gd name="connsiteY11" fmla="*/ 734362 h 923875"/>
              <a:gd name="connsiteX12" fmla="*/ 416929 w 1141816"/>
              <a:gd name="connsiteY12" fmla="*/ 592228 h 923875"/>
              <a:gd name="connsiteX13" fmla="*/ 364813 w 1141816"/>
              <a:gd name="connsiteY13" fmla="*/ 592228 h 923875"/>
              <a:gd name="connsiteX14" fmla="*/ 364813 w 1141816"/>
              <a:gd name="connsiteY14" fmla="*/ 544849 h 923875"/>
              <a:gd name="connsiteX15" fmla="*/ 312697 w 1141816"/>
              <a:gd name="connsiteY15" fmla="*/ 544849 h 923875"/>
              <a:gd name="connsiteX16" fmla="*/ 312697 w 1141816"/>
              <a:gd name="connsiteY16" fmla="*/ 544849 h 923875"/>
              <a:gd name="connsiteX17" fmla="*/ 312697 w 1141816"/>
              <a:gd name="connsiteY17" fmla="*/ 544849 h 923875"/>
              <a:gd name="connsiteX18" fmla="*/ 312697 w 1141816"/>
              <a:gd name="connsiteY18" fmla="*/ 502209 h 923875"/>
              <a:gd name="connsiteX19" fmla="*/ 260581 w 1141816"/>
              <a:gd name="connsiteY19" fmla="*/ 502209 h 923875"/>
              <a:gd name="connsiteX20" fmla="*/ 260581 w 1141816"/>
              <a:gd name="connsiteY20" fmla="*/ 440617 h 923875"/>
              <a:gd name="connsiteX21" fmla="*/ 260581 w 1141816"/>
              <a:gd name="connsiteY21" fmla="*/ 440617 h 923875"/>
              <a:gd name="connsiteX22" fmla="*/ 236891 w 1141816"/>
              <a:gd name="connsiteY22" fmla="*/ 416927 h 923875"/>
              <a:gd name="connsiteX23" fmla="*/ 189513 w 1141816"/>
              <a:gd name="connsiteY23" fmla="*/ 416927 h 923875"/>
              <a:gd name="connsiteX24" fmla="*/ 189513 w 1141816"/>
              <a:gd name="connsiteY24" fmla="*/ 341123 h 923875"/>
              <a:gd name="connsiteX25" fmla="*/ 189513 w 1141816"/>
              <a:gd name="connsiteY25" fmla="*/ 341123 h 923875"/>
              <a:gd name="connsiteX26" fmla="*/ 189513 w 1141816"/>
              <a:gd name="connsiteY26" fmla="*/ 341123 h 923875"/>
              <a:gd name="connsiteX27" fmla="*/ 165824 w 1141816"/>
              <a:gd name="connsiteY27" fmla="*/ 317434 h 923875"/>
              <a:gd name="connsiteX28" fmla="*/ 165824 w 1141816"/>
              <a:gd name="connsiteY28" fmla="*/ 194251 h 923875"/>
              <a:gd name="connsiteX29" fmla="*/ 165824 w 1141816"/>
              <a:gd name="connsiteY29" fmla="*/ 194251 h 923875"/>
              <a:gd name="connsiteX30" fmla="*/ 165824 w 1141816"/>
              <a:gd name="connsiteY30" fmla="*/ 194251 h 923875"/>
              <a:gd name="connsiteX31" fmla="*/ 127922 w 1141816"/>
              <a:gd name="connsiteY31" fmla="*/ 194251 h 923875"/>
              <a:gd name="connsiteX32" fmla="*/ 127922 w 1141816"/>
              <a:gd name="connsiteY32" fmla="*/ 156348 h 923875"/>
              <a:gd name="connsiteX33" fmla="*/ 127922 w 1141816"/>
              <a:gd name="connsiteY33" fmla="*/ 156348 h 923875"/>
              <a:gd name="connsiteX34" fmla="*/ 99495 w 1141816"/>
              <a:gd name="connsiteY34" fmla="*/ 94756 h 923875"/>
              <a:gd name="connsiteX35" fmla="*/ 56854 w 1141816"/>
              <a:gd name="connsiteY35" fmla="*/ 90018 h 923875"/>
              <a:gd name="connsiteX36" fmla="*/ 56854 w 1141816"/>
              <a:gd name="connsiteY36" fmla="*/ 0 h 923875"/>
              <a:gd name="connsiteX37" fmla="*/ 0 w 1141816"/>
              <a:gd name="connsiteY37" fmla="*/ 0 h 923875"/>
              <a:gd name="connsiteX0" fmla="*/ 1141816 w 1141816"/>
              <a:gd name="connsiteY0" fmla="*/ 923875 h 923875"/>
              <a:gd name="connsiteX1" fmla="*/ 777003 w 1141816"/>
              <a:gd name="connsiteY1" fmla="*/ 923875 h 923875"/>
              <a:gd name="connsiteX2" fmla="*/ 777003 w 1141816"/>
              <a:gd name="connsiteY2" fmla="*/ 867021 h 923875"/>
              <a:gd name="connsiteX3" fmla="*/ 777003 w 1141816"/>
              <a:gd name="connsiteY3" fmla="*/ 867021 h 923875"/>
              <a:gd name="connsiteX4" fmla="*/ 777003 w 1141816"/>
              <a:gd name="connsiteY4" fmla="*/ 867021 h 923875"/>
              <a:gd name="connsiteX5" fmla="*/ 739101 w 1141816"/>
              <a:gd name="connsiteY5" fmla="*/ 867021 h 923875"/>
              <a:gd name="connsiteX6" fmla="*/ 739101 w 1141816"/>
              <a:gd name="connsiteY6" fmla="*/ 824381 h 923875"/>
              <a:gd name="connsiteX7" fmla="*/ 596966 w 1141816"/>
              <a:gd name="connsiteY7" fmla="*/ 824381 h 923875"/>
              <a:gd name="connsiteX8" fmla="*/ 596966 w 1141816"/>
              <a:gd name="connsiteY8" fmla="*/ 767527 h 923875"/>
              <a:gd name="connsiteX9" fmla="*/ 450094 w 1141816"/>
              <a:gd name="connsiteY9" fmla="*/ 767527 h 923875"/>
              <a:gd name="connsiteX10" fmla="*/ 450094 w 1141816"/>
              <a:gd name="connsiteY10" fmla="*/ 767527 h 923875"/>
              <a:gd name="connsiteX11" fmla="*/ 416929 w 1141816"/>
              <a:gd name="connsiteY11" fmla="*/ 734362 h 923875"/>
              <a:gd name="connsiteX12" fmla="*/ 416929 w 1141816"/>
              <a:gd name="connsiteY12" fmla="*/ 592228 h 923875"/>
              <a:gd name="connsiteX13" fmla="*/ 364813 w 1141816"/>
              <a:gd name="connsiteY13" fmla="*/ 592228 h 923875"/>
              <a:gd name="connsiteX14" fmla="*/ 364813 w 1141816"/>
              <a:gd name="connsiteY14" fmla="*/ 544849 h 923875"/>
              <a:gd name="connsiteX15" fmla="*/ 312697 w 1141816"/>
              <a:gd name="connsiteY15" fmla="*/ 544849 h 923875"/>
              <a:gd name="connsiteX16" fmla="*/ 312697 w 1141816"/>
              <a:gd name="connsiteY16" fmla="*/ 544849 h 923875"/>
              <a:gd name="connsiteX17" fmla="*/ 312697 w 1141816"/>
              <a:gd name="connsiteY17" fmla="*/ 544849 h 923875"/>
              <a:gd name="connsiteX18" fmla="*/ 312697 w 1141816"/>
              <a:gd name="connsiteY18" fmla="*/ 502209 h 923875"/>
              <a:gd name="connsiteX19" fmla="*/ 260581 w 1141816"/>
              <a:gd name="connsiteY19" fmla="*/ 502209 h 923875"/>
              <a:gd name="connsiteX20" fmla="*/ 260581 w 1141816"/>
              <a:gd name="connsiteY20" fmla="*/ 440617 h 923875"/>
              <a:gd name="connsiteX21" fmla="*/ 260581 w 1141816"/>
              <a:gd name="connsiteY21" fmla="*/ 440617 h 923875"/>
              <a:gd name="connsiteX22" fmla="*/ 236891 w 1141816"/>
              <a:gd name="connsiteY22" fmla="*/ 416927 h 923875"/>
              <a:gd name="connsiteX23" fmla="*/ 189513 w 1141816"/>
              <a:gd name="connsiteY23" fmla="*/ 416927 h 923875"/>
              <a:gd name="connsiteX24" fmla="*/ 189513 w 1141816"/>
              <a:gd name="connsiteY24" fmla="*/ 341123 h 923875"/>
              <a:gd name="connsiteX25" fmla="*/ 189513 w 1141816"/>
              <a:gd name="connsiteY25" fmla="*/ 341123 h 923875"/>
              <a:gd name="connsiteX26" fmla="*/ 189513 w 1141816"/>
              <a:gd name="connsiteY26" fmla="*/ 341123 h 923875"/>
              <a:gd name="connsiteX27" fmla="*/ 165824 w 1141816"/>
              <a:gd name="connsiteY27" fmla="*/ 317434 h 923875"/>
              <a:gd name="connsiteX28" fmla="*/ 165824 w 1141816"/>
              <a:gd name="connsiteY28" fmla="*/ 194251 h 923875"/>
              <a:gd name="connsiteX29" fmla="*/ 165824 w 1141816"/>
              <a:gd name="connsiteY29" fmla="*/ 194251 h 923875"/>
              <a:gd name="connsiteX30" fmla="*/ 165824 w 1141816"/>
              <a:gd name="connsiteY30" fmla="*/ 194251 h 923875"/>
              <a:gd name="connsiteX31" fmla="*/ 127922 w 1141816"/>
              <a:gd name="connsiteY31" fmla="*/ 194251 h 923875"/>
              <a:gd name="connsiteX32" fmla="*/ 127922 w 1141816"/>
              <a:gd name="connsiteY32" fmla="*/ 156348 h 923875"/>
              <a:gd name="connsiteX33" fmla="*/ 108971 w 1141816"/>
              <a:gd name="connsiteY33" fmla="*/ 161086 h 923875"/>
              <a:gd name="connsiteX34" fmla="*/ 99495 w 1141816"/>
              <a:gd name="connsiteY34" fmla="*/ 94756 h 923875"/>
              <a:gd name="connsiteX35" fmla="*/ 56854 w 1141816"/>
              <a:gd name="connsiteY35" fmla="*/ 90018 h 923875"/>
              <a:gd name="connsiteX36" fmla="*/ 56854 w 1141816"/>
              <a:gd name="connsiteY36" fmla="*/ 0 h 923875"/>
              <a:gd name="connsiteX37" fmla="*/ 0 w 1141816"/>
              <a:gd name="connsiteY37" fmla="*/ 0 h 92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41816" h="923875">
                <a:moveTo>
                  <a:pt x="1141816" y="923875"/>
                </a:moveTo>
                <a:lnTo>
                  <a:pt x="777003" y="923875"/>
                </a:lnTo>
                <a:lnTo>
                  <a:pt x="777003" y="867021"/>
                </a:lnTo>
                <a:lnTo>
                  <a:pt x="777003" y="867021"/>
                </a:lnTo>
                <a:lnTo>
                  <a:pt x="777003" y="867021"/>
                </a:lnTo>
                <a:lnTo>
                  <a:pt x="739101" y="867021"/>
                </a:lnTo>
                <a:lnTo>
                  <a:pt x="739101" y="824381"/>
                </a:lnTo>
                <a:lnTo>
                  <a:pt x="596966" y="824381"/>
                </a:lnTo>
                <a:lnTo>
                  <a:pt x="596966" y="767527"/>
                </a:lnTo>
                <a:lnTo>
                  <a:pt x="450094" y="767527"/>
                </a:lnTo>
                <a:lnTo>
                  <a:pt x="450094" y="767527"/>
                </a:lnTo>
                <a:lnTo>
                  <a:pt x="416929" y="734362"/>
                </a:lnTo>
                <a:lnTo>
                  <a:pt x="416929" y="592228"/>
                </a:lnTo>
                <a:lnTo>
                  <a:pt x="364813" y="592228"/>
                </a:lnTo>
                <a:lnTo>
                  <a:pt x="364813" y="544849"/>
                </a:lnTo>
                <a:lnTo>
                  <a:pt x="312697" y="544849"/>
                </a:lnTo>
                <a:lnTo>
                  <a:pt x="312697" y="544849"/>
                </a:lnTo>
                <a:lnTo>
                  <a:pt x="312697" y="544849"/>
                </a:lnTo>
                <a:lnTo>
                  <a:pt x="312697" y="502209"/>
                </a:lnTo>
                <a:lnTo>
                  <a:pt x="260581" y="502209"/>
                </a:lnTo>
                <a:lnTo>
                  <a:pt x="260581" y="440617"/>
                </a:lnTo>
                <a:lnTo>
                  <a:pt x="260581" y="440617"/>
                </a:lnTo>
                <a:lnTo>
                  <a:pt x="236891" y="416927"/>
                </a:lnTo>
                <a:lnTo>
                  <a:pt x="189513" y="416927"/>
                </a:lnTo>
                <a:lnTo>
                  <a:pt x="189513" y="341123"/>
                </a:lnTo>
                <a:lnTo>
                  <a:pt x="189513" y="341123"/>
                </a:lnTo>
                <a:lnTo>
                  <a:pt x="189513" y="341123"/>
                </a:lnTo>
                <a:lnTo>
                  <a:pt x="165824" y="317434"/>
                </a:lnTo>
                <a:lnTo>
                  <a:pt x="165824" y="194251"/>
                </a:lnTo>
                <a:lnTo>
                  <a:pt x="165824" y="194251"/>
                </a:lnTo>
                <a:lnTo>
                  <a:pt x="165824" y="194251"/>
                </a:lnTo>
                <a:lnTo>
                  <a:pt x="127922" y="194251"/>
                </a:lnTo>
                <a:lnTo>
                  <a:pt x="127922" y="156348"/>
                </a:lnTo>
                <a:lnTo>
                  <a:pt x="108971" y="161086"/>
                </a:lnTo>
                <a:lnTo>
                  <a:pt x="99495" y="94756"/>
                </a:lnTo>
                <a:lnTo>
                  <a:pt x="56854" y="90018"/>
                </a:lnTo>
                <a:lnTo>
                  <a:pt x="56854"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25" name="Freeform 24">
            <a:extLst>
              <a:ext uri="{FF2B5EF4-FFF2-40B4-BE49-F238E27FC236}">
                <a16:creationId xmlns:a16="http://schemas.microsoft.com/office/drawing/2014/main" id="{76B12953-4E9F-DB48-85B4-F0D9CBDB18FD}"/>
              </a:ext>
            </a:extLst>
          </p:cNvPr>
          <p:cNvSpPr/>
          <p:nvPr/>
        </p:nvSpPr>
        <p:spPr bwMode="auto">
          <a:xfrm>
            <a:off x="5041045" y="1757684"/>
            <a:ext cx="386988" cy="1372456"/>
          </a:xfrm>
          <a:custGeom>
            <a:avLst/>
            <a:gdLst>
              <a:gd name="connsiteX0" fmla="*/ 0 w 402715"/>
              <a:gd name="connsiteY0" fmla="*/ 0 h 1369231"/>
              <a:gd name="connsiteX1" fmla="*/ 47378 w 402715"/>
              <a:gd name="connsiteY1" fmla="*/ 9475 h 1369231"/>
              <a:gd name="connsiteX2" fmla="*/ 42640 w 402715"/>
              <a:gd name="connsiteY2" fmla="*/ 61591 h 1369231"/>
              <a:gd name="connsiteX3" fmla="*/ 99494 w 402715"/>
              <a:gd name="connsiteY3" fmla="*/ 66329 h 1369231"/>
              <a:gd name="connsiteX4" fmla="*/ 94756 w 402715"/>
              <a:gd name="connsiteY4" fmla="*/ 123183 h 1369231"/>
              <a:gd name="connsiteX5" fmla="*/ 94756 w 402715"/>
              <a:gd name="connsiteY5" fmla="*/ 123183 h 1369231"/>
              <a:gd name="connsiteX6" fmla="*/ 132659 w 402715"/>
              <a:gd name="connsiteY6" fmla="*/ 180037 h 1369231"/>
              <a:gd name="connsiteX7" fmla="*/ 156348 w 402715"/>
              <a:gd name="connsiteY7" fmla="*/ 180037 h 1369231"/>
              <a:gd name="connsiteX8" fmla="*/ 151610 w 402715"/>
              <a:gd name="connsiteY8" fmla="*/ 450093 h 1369231"/>
              <a:gd name="connsiteX9" fmla="*/ 175299 w 402715"/>
              <a:gd name="connsiteY9" fmla="*/ 454831 h 1369231"/>
              <a:gd name="connsiteX10" fmla="*/ 165823 w 402715"/>
              <a:gd name="connsiteY10" fmla="*/ 867021 h 1369231"/>
              <a:gd name="connsiteX11" fmla="*/ 198988 w 402715"/>
              <a:gd name="connsiteY11" fmla="*/ 867021 h 1369231"/>
              <a:gd name="connsiteX12" fmla="*/ 184775 w 402715"/>
              <a:gd name="connsiteY12" fmla="*/ 971254 h 1369231"/>
              <a:gd name="connsiteX13" fmla="*/ 298482 w 402715"/>
              <a:gd name="connsiteY13" fmla="*/ 980729 h 1369231"/>
              <a:gd name="connsiteX14" fmla="*/ 298482 w 402715"/>
              <a:gd name="connsiteY14" fmla="*/ 1009156 h 1369231"/>
              <a:gd name="connsiteX15" fmla="*/ 317434 w 402715"/>
              <a:gd name="connsiteY15" fmla="*/ 1013894 h 1369231"/>
              <a:gd name="connsiteX16" fmla="*/ 317434 w 402715"/>
              <a:gd name="connsiteY16" fmla="*/ 1165504 h 1369231"/>
              <a:gd name="connsiteX17" fmla="*/ 336385 w 402715"/>
              <a:gd name="connsiteY17" fmla="*/ 1170242 h 1369231"/>
              <a:gd name="connsiteX18" fmla="*/ 331647 w 402715"/>
              <a:gd name="connsiteY18" fmla="*/ 1279212 h 1369231"/>
              <a:gd name="connsiteX19" fmla="*/ 360074 w 402715"/>
              <a:gd name="connsiteY19" fmla="*/ 1283950 h 1369231"/>
              <a:gd name="connsiteX20" fmla="*/ 350599 w 402715"/>
              <a:gd name="connsiteY20" fmla="*/ 1312377 h 1369231"/>
              <a:gd name="connsiteX21" fmla="*/ 350599 w 402715"/>
              <a:gd name="connsiteY21" fmla="*/ 1312377 h 1369231"/>
              <a:gd name="connsiteX22" fmla="*/ 374288 w 402715"/>
              <a:gd name="connsiteY22" fmla="*/ 1369231 h 1369231"/>
              <a:gd name="connsiteX23" fmla="*/ 402715 w 402715"/>
              <a:gd name="connsiteY23" fmla="*/ 1369231 h 1369231"/>
              <a:gd name="connsiteX0" fmla="*/ 0 w 421765"/>
              <a:gd name="connsiteY0" fmla="*/ 0 h 1369231"/>
              <a:gd name="connsiteX1" fmla="*/ 47378 w 421765"/>
              <a:gd name="connsiteY1" fmla="*/ 9475 h 1369231"/>
              <a:gd name="connsiteX2" fmla="*/ 42640 w 421765"/>
              <a:gd name="connsiteY2" fmla="*/ 61591 h 1369231"/>
              <a:gd name="connsiteX3" fmla="*/ 99494 w 421765"/>
              <a:gd name="connsiteY3" fmla="*/ 66329 h 1369231"/>
              <a:gd name="connsiteX4" fmla="*/ 94756 w 421765"/>
              <a:gd name="connsiteY4" fmla="*/ 123183 h 1369231"/>
              <a:gd name="connsiteX5" fmla="*/ 94756 w 421765"/>
              <a:gd name="connsiteY5" fmla="*/ 123183 h 1369231"/>
              <a:gd name="connsiteX6" fmla="*/ 132659 w 421765"/>
              <a:gd name="connsiteY6" fmla="*/ 180037 h 1369231"/>
              <a:gd name="connsiteX7" fmla="*/ 156348 w 421765"/>
              <a:gd name="connsiteY7" fmla="*/ 180037 h 1369231"/>
              <a:gd name="connsiteX8" fmla="*/ 151610 w 421765"/>
              <a:gd name="connsiteY8" fmla="*/ 450093 h 1369231"/>
              <a:gd name="connsiteX9" fmla="*/ 175299 w 421765"/>
              <a:gd name="connsiteY9" fmla="*/ 454831 h 1369231"/>
              <a:gd name="connsiteX10" fmla="*/ 165823 w 421765"/>
              <a:gd name="connsiteY10" fmla="*/ 867021 h 1369231"/>
              <a:gd name="connsiteX11" fmla="*/ 198988 w 421765"/>
              <a:gd name="connsiteY11" fmla="*/ 867021 h 1369231"/>
              <a:gd name="connsiteX12" fmla="*/ 184775 w 421765"/>
              <a:gd name="connsiteY12" fmla="*/ 971254 h 1369231"/>
              <a:gd name="connsiteX13" fmla="*/ 298482 w 421765"/>
              <a:gd name="connsiteY13" fmla="*/ 980729 h 1369231"/>
              <a:gd name="connsiteX14" fmla="*/ 298482 w 421765"/>
              <a:gd name="connsiteY14" fmla="*/ 1009156 h 1369231"/>
              <a:gd name="connsiteX15" fmla="*/ 317434 w 421765"/>
              <a:gd name="connsiteY15" fmla="*/ 1013894 h 1369231"/>
              <a:gd name="connsiteX16" fmla="*/ 317434 w 421765"/>
              <a:gd name="connsiteY16" fmla="*/ 1165504 h 1369231"/>
              <a:gd name="connsiteX17" fmla="*/ 336385 w 421765"/>
              <a:gd name="connsiteY17" fmla="*/ 1170242 h 1369231"/>
              <a:gd name="connsiteX18" fmla="*/ 331647 w 421765"/>
              <a:gd name="connsiteY18" fmla="*/ 1279212 h 1369231"/>
              <a:gd name="connsiteX19" fmla="*/ 360074 w 421765"/>
              <a:gd name="connsiteY19" fmla="*/ 1283950 h 1369231"/>
              <a:gd name="connsiteX20" fmla="*/ 350599 w 421765"/>
              <a:gd name="connsiteY20" fmla="*/ 1312377 h 1369231"/>
              <a:gd name="connsiteX21" fmla="*/ 350599 w 421765"/>
              <a:gd name="connsiteY21" fmla="*/ 1312377 h 1369231"/>
              <a:gd name="connsiteX22" fmla="*/ 374288 w 421765"/>
              <a:gd name="connsiteY22" fmla="*/ 1369231 h 1369231"/>
              <a:gd name="connsiteX23" fmla="*/ 421765 w 421765"/>
              <a:gd name="connsiteY23" fmla="*/ 1369231 h 1369231"/>
              <a:gd name="connsiteX0" fmla="*/ 0 w 421765"/>
              <a:gd name="connsiteY0" fmla="*/ 0 h 1369231"/>
              <a:gd name="connsiteX1" fmla="*/ 47378 w 421765"/>
              <a:gd name="connsiteY1" fmla="*/ 9475 h 1369231"/>
              <a:gd name="connsiteX2" fmla="*/ 42640 w 421765"/>
              <a:gd name="connsiteY2" fmla="*/ 61591 h 1369231"/>
              <a:gd name="connsiteX3" fmla="*/ 99494 w 421765"/>
              <a:gd name="connsiteY3" fmla="*/ 66329 h 1369231"/>
              <a:gd name="connsiteX4" fmla="*/ 94756 w 421765"/>
              <a:gd name="connsiteY4" fmla="*/ 123183 h 1369231"/>
              <a:gd name="connsiteX5" fmla="*/ 94756 w 421765"/>
              <a:gd name="connsiteY5" fmla="*/ 123183 h 1369231"/>
              <a:gd name="connsiteX6" fmla="*/ 132659 w 421765"/>
              <a:gd name="connsiteY6" fmla="*/ 180037 h 1369231"/>
              <a:gd name="connsiteX7" fmla="*/ 156348 w 421765"/>
              <a:gd name="connsiteY7" fmla="*/ 180037 h 1369231"/>
              <a:gd name="connsiteX8" fmla="*/ 151610 w 421765"/>
              <a:gd name="connsiteY8" fmla="*/ 450093 h 1369231"/>
              <a:gd name="connsiteX9" fmla="*/ 175299 w 421765"/>
              <a:gd name="connsiteY9" fmla="*/ 454831 h 1369231"/>
              <a:gd name="connsiteX10" fmla="*/ 165823 w 421765"/>
              <a:gd name="connsiteY10" fmla="*/ 867021 h 1369231"/>
              <a:gd name="connsiteX11" fmla="*/ 198988 w 421765"/>
              <a:gd name="connsiteY11" fmla="*/ 867021 h 1369231"/>
              <a:gd name="connsiteX12" fmla="*/ 184775 w 421765"/>
              <a:gd name="connsiteY12" fmla="*/ 971254 h 1369231"/>
              <a:gd name="connsiteX13" fmla="*/ 298482 w 421765"/>
              <a:gd name="connsiteY13" fmla="*/ 980729 h 1369231"/>
              <a:gd name="connsiteX14" fmla="*/ 298482 w 421765"/>
              <a:gd name="connsiteY14" fmla="*/ 1009156 h 1369231"/>
              <a:gd name="connsiteX15" fmla="*/ 317434 w 421765"/>
              <a:gd name="connsiteY15" fmla="*/ 1013894 h 1369231"/>
              <a:gd name="connsiteX16" fmla="*/ 317434 w 421765"/>
              <a:gd name="connsiteY16" fmla="*/ 1165504 h 1369231"/>
              <a:gd name="connsiteX17" fmla="*/ 336385 w 421765"/>
              <a:gd name="connsiteY17" fmla="*/ 1170242 h 1369231"/>
              <a:gd name="connsiteX18" fmla="*/ 331647 w 421765"/>
              <a:gd name="connsiteY18" fmla="*/ 1279212 h 1369231"/>
              <a:gd name="connsiteX19" fmla="*/ 360074 w 421765"/>
              <a:gd name="connsiteY19" fmla="*/ 1283950 h 1369231"/>
              <a:gd name="connsiteX20" fmla="*/ 350599 w 421765"/>
              <a:gd name="connsiteY20" fmla="*/ 1312377 h 1369231"/>
              <a:gd name="connsiteX21" fmla="*/ 350599 w 421765"/>
              <a:gd name="connsiteY21" fmla="*/ 1312377 h 1369231"/>
              <a:gd name="connsiteX22" fmla="*/ 386988 w 421765"/>
              <a:gd name="connsiteY22" fmla="*/ 1334306 h 1369231"/>
              <a:gd name="connsiteX23" fmla="*/ 421765 w 421765"/>
              <a:gd name="connsiteY23" fmla="*/ 1369231 h 1369231"/>
              <a:gd name="connsiteX0" fmla="*/ 0 w 386988"/>
              <a:gd name="connsiteY0" fmla="*/ 0 h 1372406"/>
              <a:gd name="connsiteX1" fmla="*/ 47378 w 386988"/>
              <a:gd name="connsiteY1" fmla="*/ 9475 h 1372406"/>
              <a:gd name="connsiteX2" fmla="*/ 42640 w 386988"/>
              <a:gd name="connsiteY2" fmla="*/ 61591 h 1372406"/>
              <a:gd name="connsiteX3" fmla="*/ 99494 w 386988"/>
              <a:gd name="connsiteY3" fmla="*/ 66329 h 1372406"/>
              <a:gd name="connsiteX4" fmla="*/ 94756 w 386988"/>
              <a:gd name="connsiteY4" fmla="*/ 123183 h 1372406"/>
              <a:gd name="connsiteX5" fmla="*/ 94756 w 386988"/>
              <a:gd name="connsiteY5" fmla="*/ 123183 h 1372406"/>
              <a:gd name="connsiteX6" fmla="*/ 132659 w 386988"/>
              <a:gd name="connsiteY6" fmla="*/ 180037 h 1372406"/>
              <a:gd name="connsiteX7" fmla="*/ 156348 w 386988"/>
              <a:gd name="connsiteY7" fmla="*/ 180037 h 1372406"/>
              <a:gd name="connsiteX8" fmla="*/ 151610 w 386988"/>
              <a:gd name="connsiteY8" fmla="*/ 450093 h 1372406"/>
              <a:gd name="connsiteX9" fmla="*/ 175299 w 386988"/>
              <a:gd name="connsiteY9" fmla="*/ 454831 h 1372406"/>
              <a:gd name="connsiteX10" fmla="*/ 165823 w 386988"/>
              <a:gd name="connsiteY10" fmla="*/ 867021 h 1372406"/>
              <a:gd name="connsiteX11" fmla="*/ 198988 w 386988"/>
              <a:gd name="connsiteY11" fmla="*/ 867021 h 1372406"/>
              <a:gd name="connsiteX12" fmla="*/ 184775 w 386988"/>
              <a:gd name="connsiteY12" fmla="*/ 971254 h 1372406"/>
              <a:gd name="connsiteX13" fmla="*/ 298482 w 386988"/>
              <a:gd name="connsiteY13" fmla="*/ 980729 h 1372406"/>
              <a:gd name="connsiteX14" fmla="*/ 298482 w 386988"/>
              <a:gd name="connsiteY14" fmla="*/ 1009156 h 1372406"/>
              <a:gd name="connsiteX15" fmla="*/ 317434 w 386988"/>
              <a:gd name="connsiteY15" fmla="*/ 1013894 h 1372406"/>
              <a:gd name="connsiteX16" fmla="*/ 317434 w 386988"/>
              <a:gd name="connsiteY16" fmla="*/ 1165504 h 1372406"/>
              <a:gd name="connsiteX17" fmla="*/ 336385 w 386988"/>
              <a:gd name="connsiteY17" fmla="*/ 1170242 h 1372406"/>
              <a:gd name="connsiteX18" fmla="*/ 331647 w 386988"/>
              <a:gd name="connsiteY18" fmla="*/ 1279212 h 1372406"/>
              <a:gd name="connsiteX19" fmla="*/ 360074 w 386988"/>
              <a:gd name="connsiteY19" fmla="*/ 1283950 h 1372406"/>
              <a:gd name="connsiteX20" fmla="*/ 350599 w 386988"/>
              <a:gd name="connsiteY20" fmla="*/ 1312377 h 1372406"/>
              <a:gd name="connsiteX21" fmla="*/ 350599 w 386988"/>
              <a:gd name="connsiteY21" fmla="*/ 1312377 h 1372406"/>
              <a:gd name="connsiteX22" fmla="*/ 386988 w 386988"/>
              <a:gd name="connsiteY22" fmla="*/ 1334306 h 1372406"/>
              <a:gd name="connsiteX23" fmla="*/ 383665 w 386988"/>
              <a:gd name="connsiteY23" fmla="*/ 1372406 h 1372406"/>
              <a:gd name="connsiteX0" fmla="*/ 0 w 386988"/>
              <a:gd name="connsiteY0" fmla="*/ 0 h 1372406"/>
              <a:gd name="connsiteX1" fmla="*/ 47378 w 386988"/>
              <a:gd name="connsiteY1" fmla="*/ 9475 h 1372406"/>
              <a:gd name="connsiteX2" fmla="*/ 42640 w 386988"/>
              <a:gd name="connsiteY2" fmla="*/ 61591 h 1372406"/>
              <a:gd name="connsiteX3" fmla="*/ 99494 w 386988"/>
              <a:gd name="connsiteY3" fmla="*/ 66329 h 1372406"/>
              <a:gd name="connsiteX4" fmla="*/ 94756 w 386988"/>
              <a:gd name="connsiteY4" fmla="*/ 123183 h 1372406"/>
              <a:gd name="connsiteX5" fmla="*/ 94756 w 386988"/>
              <a:gd name="connsiteY5" fmla="*/ 123183 h 1372406"/>
              <a:gd name="connsiteX6" fmla="*/ 132659 w 386988"/>
              <a:gd name="connsiteY6" fmla="*/ 180037 h 1372406"/>
              <a:gd name="connsiteX7" fmla="*/ 156348 w 386988"/>
              <a:gd name="connsiteY7" fmla="*/ 180037 h 1372406"/>
              <a:gd name="connsiteX8" fmla="*/ 151610 w 386988"/>
              <a:gd name="connsiteY8" fmla="*/ 450093 h 1372406"/>
              <a:gd name="connsiteX9" fmla="*/ 175299 w 386988"/>
              <a:gd name="connsiteY9" fmla="*/ 454831 h 1372406"/>
              <a:gd name="connsiteX10" fmla="*/ 165823 w 386988"/>
              <a:gd name="connsiteY10" fmla="*/ 867021 h 1372406"/>
              <a:gd name="connsiteX11" fmla="*/ 198988 w 386988"/>
              <a:gd name="connsiteY11" fmla="*/ 867021 h 1372406"/>
              <a:gd name="connsiteX12" fmla="*/ 184775 w 386988"/>
              <a:gd name="connsiteY12" fmla="*/ 971254 h 1372406"/>
              <a:gd name="connsiteX13" fmla="*/ 298482 w 386988"/>
              <a:gd name="connsiteY13" fmla="*/ 980729 h 1372406"/>
              <a:gd name="connsiteX14" fmla="*/ 298482 w 386988"/>
              <a:gd name="connsiteY14" fmla="*/ 1009156 h 1372406"/>
              <a:gd name="connsiteX15" fmla="*/ 317434 w 386988"/>
              <a:gd name="connsiteY15" fmla="*/ 1013894 h 1372406"/>
              <a:gd name="connsiteX16" fmla="*/ 317434 w 386988"/>
              <a:gd name="connsiteY16" fmla="*/ 1165504 h 1372406"/>
              <a:gd name="connsiteX17" fmla="*/ 336385 w 386988"/>
              <a:gd name="connsiteY17" fmla="*/ 1170242 h 1372406"/>
              <a:gd name="connsiteX18" fmla="*/ 331647 w 386988"/>
              <a:gd name="connsiteY18" fmla="*/ 1279212 h 1372406"/>
              <a:gd name="connsiteX19" fmla="*/ 360074 w 386988"/>
              <a:gd name="connsiteY19" fmla="*/ 1283950 h 1372406"/>
              <a:gd name="connsiteX20" fmla="*/ 350599 w 386988"/>
              <a:gd name="connsiteY20" fmla="*/ 1312377 h 1372406"/>
              <a:gd name="connsiteX21" fmla="*/ 363299 w 386988"/>
              <a:gd name="connsiteY21" fmla="*/ 1328252 h 1372406"/>
              <a:gd name="connsiteX22" fmla="*/ 386988 w 386988"/>
              <a:gd name="connsiteY22" fmla="*/ 1334306 h 1372406"/>
              <a:gd name="connsiteX23" fmla="*/ 383665 w 386988"/>
              <a:gd name="connsiteY23" fmla="*/ 1372406 h 1372406"/>
              <a:gd name="connsiteX0" fmla="*/ 0 w 386988"/>
              <a:gd name="connsiteY0" fmla="*/ 0 h 1372406"/>
              <a:gd name="connsiteX1" fmla="*/ 47378 w 386988"/>
              <a:gd name="connsiteY1" fmla="*/ 9475 h 1372406"/>
              <a:gd name="connsiteX2" fmla="*/ 42640 w 386988"/>
              <a:gd name="connsiteY2" fmla="*/ 61591 h 1372406"/>
              <a:gd name="connsiteX3" fmla="*/ 99494 w 386988"/>
              <a:gd name="connsiteY3" fmla="*/ 66329 h 1372406"/>
              <a:gd name="connsiteX4" fmla="*/ 94756 w 386988"/>
              <a:gd name="connsiteY4" fmla="*/ 123183 h 1372406"/>
              <a:gd name="connsiteX5" fmla="*/ 94756 w 386988"/>
              <a:gd name="connsiteY5" fmla="*/ 123183 h 1372406"/>
              <a:gd name="connsiteX6" fmla="*/ 132659 w 386988"/>
              <a:gd name="connsiteY6" fmla="*/ 180037 h 1372406"/>
              <a:gd name="connsiteX7" fmla="*/ 156348 w 386988"/>
              <a:gd name="connsiteY7" fmla="*/ 180037 h 1372406"/>
              <a:gd name="connsiteX8" fmla="*/ 151610 w 386988"/>
              <a:gd name="connsiteY8" fmla="*/ 450093 h 1372406"/>
              <a:gd name="connsiteX9" fmla="*/ 175299 w 386988"/>
              <a:gd name="connsiteY9" fmla="*/ 454831 h 1372406"/>
              <a:gd name="connsiteX10" fmla="*/ 165823 w 386988"/>
              <a:gd name="connsiteY10" fmla="*/ 867021 h 1372406"/>
              <a:gd name="connsiteX11" fmla="*/ 198988 w 386988"/>
              <a:gd name="connsiteY11" fmla="*/ 867021 h 1372406"/>
              <a:gd name="connsiteX12" fmla="*/ 184775 w 386988"/>
              <a:gd name="connsiteY12" fmla="*/ 971254 h 1372406"/>
              <a:gd name="connsiteX13" fmla="*/ 298482 w 386988"/>
              <a:gd name="connsiteY13" fmla="*/ 980729 h 1372406"/>
              <a:gd name="connsiteX14" fmla="*/ 298482 w 386988"/>
              <a:gd name="connsiteY14" fmla="*/ 1009156 h 1372406"/>
              <a:gd name="connsiteX15" fmla="*/ 317434 w 386988"/>
              <a:gd name="connsiteY15" fmla="*/ 1013894 h 1372406"/>
              <a:gd name="connsiteX16" fmla="*/ 317434 w 386988"/>
              <a:gd name="connsiteY16" fmla="*/ 1165504 h 1372406"/>
              <a:gd name="connsiteX17" fmla="*/ 336385 w 386988"/>
              <a:gd name="connsiteY17" fmla="*/ 1170242 h 1372406"/>
              <a:gd name="connsiteX18" fmla="*/ 331647 w 386988"/>
              <a:gd name="connsiteY18" fmla="*/ 1279212 h 1372406"/>
              <a:gd name="connsiteX19" fmla="*/ 360074 w 386988"/>
              <a:gd name="connsiteY19" fmla="*/ 1283950 h 1372406"/>
              <a:gd name="connsiteX20" fmla="*/ 363299 w 386988"/>
              <a:gd name="connsiteY20" fmla="*/ 1318727 h 1372406"/>
              <a:gd name="connsiteX21" fmla="*/ 363299 w 386988"/>
              <a:gd name="connsiteY21" fmla="*/ 1328252 h 1372406"/>
              <a:gd name="connsiteX22" fmla="*/ 386988 w 386988"/>
              <a:gd name="connsiteY22" fmla="*/ 1334306 h 1372406"/>
              <a:gd name="connsiteX23" fmla="*/ 383665 w 386988"/>
              <a:gd name="connsiteY23" fmla="*/ 1372406 h 1372406"/>
              <a:gd name="connsiteX0" fmla="*/ 0 w 386988"/>
              <a:gd name="connsiteY0" fmla="*/ 50 h 1372456"/>
              <a:gd name="connsiteX1" fmla="*/ 37853 w 386988"/>
              <a:gd name="connsiteY1" fmla="*/ 0 h 1372456"/>
              <a:gd name="connsiteX2" fmla="*/ 42640 w 386988"/>
              <a:gd name="connsiteY2" fmla="*/ 61641 h 1372456"/>
              <a:gd name="connsiteX3" fmla="*/ 99494 w 386988"/>
              <a:gd name="connsiteY3" fmla="*/ 66379 h 1372456"/>
              <a:gd name="connsiteX4" fmla="*/ 94756 w 386988"/>
              <a:gd name="connsiteY4" fmla="*/ 123233 h 1372456"/>
              <a:gd name="connsiteX5" fmla="*/ 94756 w 386988"/>
              <a:gd name="connsiteY5" fmla="*/ 123233 h 1372456"/>
              <a:gd name="connsiteX6" fmla="*/ 132659 w 386988"/>
              <a:gd name="connsiteY6" fmla="*/ 180087 h 1372456"/>
              <a:gd name="connsiteX7" fmla="*/ 156348 w 386988"/>
              <a:gd name="connsiteY7" fmla="*/ 180087 h 1372456"/>
              <a:gd name="connsiteX8" fmla="*/ 151610 w 386988"/>
              <a:gd name="connsiteY8" fmla="*/ 450143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32819 w 386988"/>
              <a:gd name="connsiteY3" fmla="*/ 187029 h 1372456"/>
              <a:gd name="connsiteX4" fmla="*/ 94756 w 386988"/>
              <a:gd name="connsiteY4" fmla="*/ 123233 h 1372456"/>
              <a:gd name="connsiteX5" fmla="*/ 94756 w 386988"/>
              <a:gd name="connsiteY5" fmla="*/ 123233 h 1372456"/>
              <a:gd name="connsiteX6" fmla="*/ 132659 w 386988"/>
              <a:gd name="connsiteY6" fmla="*/ 180087 h 1372456"/>
              <a:gd name="connsiteX7" fmla="*/ 156348 w 386988"/>
              <a:gd name="connsiteY7" fmla="*/ 180087 h 1372456"/>
              <a:gd name="connsiteX8" fmla="*/ 151610 w 386988"/>
              <a:gd name="connsiteY8" fmla="*/ 450143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94756 w 386988"/>
              <a:gd name="connsiteY4" fmla="*/ 123233 h 1372456"/>
              <a:gd name="connsiteX5" fmla="*/ 94756 w 386988"/>
              <a:gd name="connsiteY5" fmla="*/ 123233 h 1372456"/>
              <a:gd name="connsiteX6" fmla="*/ 132659 w 386988"/>
              <a:gd name="connsiteY6" fmla="*/ 180087 h 1372456"/>
              <a:gd name="connsiteX7" fmla="*/ 156348 w 386988"/>
              <a:gd name="connsiteY7" fmla="*/ 180087 h 1372456"/>
              <a:gd name="connsiteX8" fmla="*/ 151610 w 386988"/>
              <a:gd name="connsiteY8" fmla="*/ 450143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94756 w 386988"/>
              <a:gd name="connsiteY4" fmla="*/ 123233 h 1372456"/>
              <a:gd name="connsiteX5" fmla="*/ 75706 w 386988"/>
              <a:gd name="connsiteY5" fmla="*/ 94658 h 1372456"/>
              <a:gd name="connsiteX6" fmla="*/ 132659 w 386988"/>
              <a:gd name="connsiteY6" fmla="*/ 180087 h 1372456"/>
              <a:gd name="connsiteX7" fmla="*/ 156348 w 386988"/>
              <a:gd name="connsiteY7" fmla="*/ 180087 h 1372456"/>
              <a:gd name="connsiteX8" fmla="*/ 151610 w 386988"/>
              <a:gd name="connsiteY8" fmla="*/ 450143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107456 w 386988"/>
              <a:gd name="connsiteY4" fmla="*/ 110533 h 1372456"/>
              <a:gd name="connsiteX5" fmla="*/ 75706 w 386988"/>
              <a:gd name="connsiteY5" fmla="*/ 94658 h 1372456"/>
              <a:gd name="connsiteX6" fmla="*/ 132659 w 386988"/>
              <a:gd name="connsiteY6" fmla="*/ 180087 h 1372456"/>
              <a:gd name="connsiteX7" fmla="*/ 156348 w 386988"/>
              <a:gd name="connsiteY7" fmla="*/ 180087 h 1372456"/>
              <a:gd name="connsiteX8" fmla="*/ 151610 w 386988"/>
              <a:gd name="connsiteY8" fmla="*/ 450143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202706 w 386988"/>
              <a:gd name="connsiteY4" fmla="*/ 110533 h 1372456"/>
              <a:gd name="connsiteX5" fmla="*/ 75706 w 386988"/>
              <a:gd name="connsiteY5" fmla="*/ 94658 h 1372456"/>
              <a:gd name="connsiteX6" fmla="*/ 132659 w 386988"/>
              <a:gd name="connsiteY6" fmla="*/ 180087 h 1372456"/>
              <a:gd name="connsiteX7" fmla="*/ 156348 w 386988"/>
              <a:gd name="connsiteY7" fmla="*/ 180087 h 1372456"/>
              <a:gd name="connsiteX8" fmla="*/ 151610 w 386988"/>
              <a:gd name="connsiteY8" fmla="*/ 450143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202706 w 386988"/>
              <a:gd name="connsiteY4" fmla="*/ 110533 h 1372456"/>
              <a:gd name="connsiteX5" fmla="*/ 72531 w 386988"/>
              <a:gd name="connsiteY5" fmla="*/ 215308 h 1372456"/>
              <a:gd name="connsiteX6" fmla="*/ 132659 w 386988"/>
              <a:gd name="connsiteY6" fmla="*/ 180087 h 1372456"/>
              <a:gd name="connsiteX7" fmla="*/ 156348 w 386988"/>
              <a:gd name="connsiteY7" fmla="*/ 180087 h 1372456"/>
              <a:gd name="connsiteX8" fmla="*/ 151610 w 386988"/>
              <a:gd name="connsiteY8" fmla="*/ 450143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78881 w 386988"/>
              <a:gd name="connsiteY4" fmla="*/ 91483 h 1372456"/>
              <a:gd name="connsiteX5" fmla="*/ 72531 w 386988"/>
              <a:gd name="connsiteY5" fmla="*/ 215308 h 1372456"/>
              <a:gd name="connsiteX6" fmla="*/ 132659 w 386988"/>
              <a:gd name="connsiteY6" fmla="*/ 180087 h 1372456"/>
              <a:gd name="connsiteX7" fmla="*/ 156348 w 386988"/>
              <a:gd name="connsiteY7" fmla="*/ 180087 h 1372456"/>
              <a:gd name="connsiteX8" fmla="*/ 151610 w 386988"/>
              <a:gd name="connsiteY8" fmla="*/ 450143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78881 w 386988"/>
              <a:gd name="connsiteY4" fmla="*/ 91483 h 1372456"/>
              <a:gd name="connsiteX5" fmla="*/ 110631 w 386988"/>
              <a:gd name="connsiteY5" fmla="*/ 94658 h 1372456"/>
              <a:gd name="connsiteX6" fmla="*/ 132659 w 386988"/>
              <a:gd name="connsiteY6" fmla="*/ 180087 h 1372456"/>
              <a:gd name="connsiteX7" fmla="*/ 156348 w 386988"/>
              <a:gd name="connsiteY7" fmla="*/ 180087 h 1372456"/>
              <a:gd name="connsiteX8" fmla="*/ 151610 w 386988"/>
              <a:gd name="connsiteY8" fmla="*/ 450143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78881 w 386988"/>
              <a:gd name="connsiteY4" fmla="*/ 91483 h 1372456"/>
              <a:gd name="connsiteX5" fmla="*/ 110631 w 386988"/>
              <a:gd name="connsiteY5" fmla="*/ 94658 h 1372456"/>
              <a:gd name="connsiteX6" fmla="*/ 104084 w 386988"/>
              <a:gd name="connsiteY6" fmla="*/ 122937 h 1372456"/>
              <a:gd name="connsiteX7" fmla="*/ 156348 w 386988"/>
              <a:gd name="connsiteY7" fmla="*/ 180087 h 1372456"/>
              <a:gd name="connsiteX8" fmla="*/ 151610 w 386988"/>
              <a:gd name="connsiteY8" fmla="*/ 450143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94756 w 386988"/>
              <a:gd name="connsiteY4" fmla="*/ 94658 h 1372456"/>
              <a:gd name="connsiteX5" fmla="*/ 110631 w 386988"/>
              <a:gd name="connsiteY5" fmla="*/ 94658 h 1372456"/>
              <a:gd name="connsiteX6" fmla="*/ 104084 w 386988"/>
              <a:gd name="connsiteY6" fmla="*/ 122937 h 1372456"/>
              <a:gd name="connsiteX7" fmla="*/ 156348 w 386988"/>
              <a:gd name="connsiteY7" fmla="*/ 180087 h 1372456"/>
              <a:gd name="connsiteX8" fmla="*/ 151610 w 386988"/>
              <a:gd name="connsiteY8" fmla="*/ 450143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94756 w 386988"/>
              <a:gd name="connsiteY4" fmla="*/ 94658 h 1372456"/>
              <a:gd name="connsiteX5" fmla="*/ 110631 w 386988"/>
              <a:gd name="connsiteY5" fmla="*/ 94658 h 1372456"/>
              <a:gd name="connsiteX6" fmla="*/ 104084 w 386988"/>
              <a:gd name="connsiteY6" fmla="*/ 122937 h 1372456"/>
              <a:gd name="connsiteX7" fmla="*/ 149998 w 386988"/>
              <a:gd name="connsiteY7" fmla="*/ 126112 h 1372456"/>
              <a:gd name="connsiteX8" fmla="*/ 151610 w 386988"/>
              <a:gd name="connsiteY8" fmla="*/ 450143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94756 w 386988"/>
              <a:gd name="connsiteY4" fmla="*/ 94658 h 1372456"/>
              <a:gd name="connsiteX5" fmla="*/ 110631 w 386988"/>
              <a:gd name="connsiteY5" fmla="*/ 94658 h 1372456"/>
              <a:gd name="connsiteX6" fmla="*/ 104084 w 386988"/>
              <a:gd name="connsiteY6" fmla="*/ 122937 h 1372456"/>
              <a:gd name="connsiteX7" fmla="*/ 149998 w 386988"/>
              <a:gd name="connsiteY7" fmla="*/ 126112 h 1372456"/>
              <a:gd name="connsiteX8" fmla="*/ 161135 w 386988"/>
              <a:gd name="connsiteY8" fmla="*/ 335843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94756 w 386988"/>
              <a:gd name="connsiteY4" fmla="*/ 94658 h 1372456"/>
              <a:gd name="connsiteX5" fmla="*/ 110631 w 386988"/>
              <a:gd name="connsiteY5" fmla="*/ 94658 h 1372456"/>
              <a:gd name="connsiteX6" fmla="*/ 104084 w 386988"/>
              <a:gd name="connsiteY6" fmla="*/ 122937 h 1372456"/>
              <a:gd name="connsiteX7" fmla="*/ 149998 w 386988"/>
              <a:gd name="connsiteY7" fmla="*/ 126112 h 1372456"/>
              <a:gd name="connsiteX8" fmla="*/ 148435 w 386988"/>
              <a:gd name="connsiteY8" fmla="*/ 377118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94756 w 386988"/>
              <a:gd name="connsiteY4" fmla="*/ 94658 h 1372456"/>
              <a:gd name="connsiteX5" fmla="*/ 110631 w 386988"/>
              <a:gd name="connsiteY5" fmla="*/ 94658 h 1372456"/>
              <a:gd name="connsiteX6" fmla="*/ 104084 w 386988"/>
              <a:gd name="connsiteY6" fmla="*/ 122937 h 1372456"/>
              <a:gd name="connsiteX7" fmla="*/ 140473 w 386988"/>
              <a:gd name="connsiteY7" fmla="*/ 148337 h 1372456"/>
              <a:gd name="connsiteX8" fmla="*/ 148435 w 386988"/>
              <a:gd name="connsiteY8" fmla="*/ 377118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94756 w 386988"/>
              <a:gd name="connsiteY4" fmla="*/ 94658 h 1372456"/>
              <a:gd name="connsiteX5" fmla="*/ 110631 w 386988"/>
              <a:gd name="connsiteY5" fmla="*/ 94658 h 1372456"/>
              <a:gd name="connsiteX6" fmla="*/ 104084 w 386988"/>
              <a:gd name="connsiteY6" fmla="*/ 122937 h 1372456"/>
              <a:gd name="connsiteX7" fmla="*/ 140473 w 386988"/>
              <a:gd name="connsiteY7" fmla="*/ 148337 h 1372456"/>
              <a:gd name="connsiteX8" fmla="*/ 148435 w 386988"/>
              <a:gd name="connsiteY8" fmla="*/ 377118 h 1372456"/>
              <a:gd name="connsiteX9" fmla="*/ 178474 w 386988"/>
              <a:gd name="connsiteY9" fmla="*/ 381856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94756 w 386988"/>
              <a:gd name="connsiteY4" fmla="*/ 94658 h 1372456"/>
              <a:gd name="connsiteX5" fmla="*/ 110631 w 386988"/>
              <a:gd name="connsiteY5" fmla="*/ 94658 h 1372456"/>
              <a:gd name="connsiteX6" fmla="*/ 104084 w 386988"/>
              <a:gd name="connsiteY6" fmla="*/ 122937 h 1372456"/>
              <a:gd name="connsiteX7" fmla="*/ 140473 w 386988"/>
              <a:gd name="connsiteY7" fmla="*/ 148337 h 1372456"/>
              <a:gd name="connsiteX8" fmla="*/ 148435 w 386988"/>
              <a:gd name="connsiteY8" fmla="*/ 377118 h 1372456"/>
              <a:gd name="connsiteX9" fmla="*/ 162599 w 386988"/>
              <a:gd name="connsiteY9" fmla="*/ 38503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94756 w 386988"/>
              <a:gd name="connsiteY4" fmla="*/ 94658 h 1372456"/>
              <a:gd name="connsiteX5" fmla="*/ 110631 w 386988"/>
              <a:gd name="connsiteY5" fmla="*/ 94658 h 1372456"/>
              <a:gd name="connsiteX6" fmla="*/ 104084 w 386988"/>
              <a:gd name="connsiteY6" fmla="*/ 122937 h 1372456"/>
              <a:gd name="connsiteX7" fmla="*/ 149998 w 386988"/>
              <a:gd name="connsiteY7" fmla="*/ 173737 h 1372456"/>
              <a:gd name="connsiteX8" fmla="*/ 148435 w 386988"/>
              <a:gd name="connsiteY8" fmla="*/ 377118 h 1372456"/>
              <a:gd name="connsiteX9" fmla="*/ 162599 w 386988"/>
              <a:gd name="connsiteY9" fmla="*/ 38503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6988" h="1372456">
                <a:moveTo>
                  <a:pt x="0" y="50"/>
                </a:moveTo>
                <a:lnTo>
                  <a:pt x="37853" y="0"/>
                </a:lnTo>
                <a:lnTo>
                  <a:pt x="42640" y="61641"/>
                </a:lnTo>
                <a:lnTo>
                  <a:pt x="86794" y="63204"/>
                </a:lnTo>
                <a:lnTo>
                  <a:pt x="94756" y="94658"/>
                </a:lnTo>
                <a:lnTo>
                  <a:pt x="110631" y="94658"/>
                </a:lnTo>
                <a:lnTo>
                  <a:pt x="104084" y="122937"/>
                </a:lnTo>
                <a:lnTo>
                  <a:pt x="149998" y="173737"/>
                </a:lnTo>
                <a:cubicBezTo>
                  <a:pt x="148419" y="263756"/>
                  <a:pt x="150014" y="287099"/>
                  <a:pt x="148435" y="377118"/>
                </a:cubicBezTo>
                <a:lnTo>
                  <a:pt x="162599" y="385031"/>
                </a:lnTo>
                <a:cubicBezTo>
                  <a:pt x="163674" y="545711"/>
                  <a:pt x="164748" y="706391"/>
                  <a:pt x="165823" y="867071"/>
                </a:cubicBezTo>
                <a:lnTo>
                  <a:pt x="198988" y="867071"/>
                </a:lnTo>
                <a:lnTo>
                  <a:pt x="184775" y="971304"/>
                </a:lnTo>
                <a:lnTo>
                  <a:pt x="298482" y="980779"/>
                </a:lnTo>
                <a:lnTo>
                  <a:pt x="298482" y="1009206"/>
                </a:lnTo>
                <a:lnTo>
                  <a:pt x="317434" y="1013944"/>
                </a:lnTo>
                <a:lnTo>
                  <a:pt x="317434" y="1165554"/>
                </a:lnTo>
                <a:lnTo>
                  <a:pt x="336385" y="1170292"/>
                </a:lnTo>
                <a:lnTo>
                  <a:pt x="331647" y="1279262"/>
                </a:lnTo>
                <a:lnTo>
                  <a:pt x="360074" y="1284000"/>
                </a:lnTo>
                <a:lnTo>
                  <a:pt x="363299" y="1318777"/>
                </a:lnTo>
                <a:lnTo>
                  <a:pt x="363299" y="1328302"/>
                </a:lnTo>
                <a:lnTo>
                  <a:pt x="386988" y="1334356"/>
                </a:lnTo>
                <a:lnTo>
                  <a:pt x="383665" y="1372456"/>
                </a:lnTo>
              </a:path>
            </a:pathLst>
          </a:custGeom>
          <a:noFill/>
          <a:ln w="28575">
            <a:solidFill>
              <a:schemeClr val="accent3"/>
            </a:solidFill>
            <a:miter lim="800000"/>
            <a:headEnd/>
            <a:tailEnd/>
          </a:ln>
        </p:spPr>
        <p:txBody>
          <a:bodyPr rtlCol="0" anchor="ctr"/>
          <a:lstStyle/>
          <a:p>
            <a:pPr algn="ctr"/>
            <a:endParaRPr lang="en-US" dirty="0"/>
          </a:p>
        </p:txBody>
      </p:sp>
      <p:sp>
        <p:nvSpPr>
          <p:cNvPr id="16" name="Freeform 15">
            <a:extLst>
              <a:ext uri="{FF2B5EF4-FFF2-40B4-BE49-F238E27FC236}">
                <a16:creationId xmlns:a16="http://schemas.microsoft.com/office/drawing/2014/main" id="{42CD92A3-A816-F348-81BD-B1090910CEBA}"/>
              </a:ext>
            </a:extLst>
          </p:cNvPr>
          <p:cNvSpPr/>
          <p:nvPr/>
        </p:nvSpPr>
        <p:spPr bwMode="auto">
          <a:xfrm>
            <a:off x="5069472" y="1762470"/>
            <a:ext cx="2212563" cy="2070429"/>
          </a:xfrm>
          <a:custGeom>
            <a:avLst/>
            <a:gdLst>
              <a:gd name="connsiteX0" fmla="*/ 2212563 w 2212563"/>
              <a:gd name="connsiteY0" fmla="*/ 2070429 h 2070429"/>
              <a:gd name="connsiteX1" fmla="*/ 1549268 w 2212563"/>
              <a:gd name="connsiteY1" fmla="*/ 2070429 h 2070429"/>
              <a:gd name="connsiteX2" fmla="*/ 1549268 w 2212563"/>
              <a:gd name="connsiteY2" fmla="*/ 2070429 h 2070429"/>
              <a:gd name="connsiteX3" fmla="*/ 1549268 w 2212563"/>
              <a:gd name="connsiteY3" fmla="*/ 2027789 h 2070429"/>
              <a:gd name="connsiteX4" fmla="*/ 1416609 w 2212563"/>
              <a:gd name="connsiteY4" fmla="*/ 2027789 h 2070429"/>
              <a:gd name="connsiteX5" fmla="*/ 1416609 w 2212563"/>
              <a:gd name="connsiteY5" fmla="*/ 1985149 h 2070429"/>
              <a:gd name="connsiteX6" fmla="*/ 1264998 w 2212563"/>
              <a:gd name="connsiteY6" fmla="*/ 1985149 h 2070429"/>
              <a:gd name="connsiteX7" fmla="*/ 1264998 w 2212563"/>
              <a:gd name="connsiteY7" fmla="*/ 1933033 h 2070429"/>
              <a:gd name="connsiteX8" fmla="*/ 1089699 w 2212563"/>
              <a:gd name="connsiteY8" fmla="*/ 1933033 h 2070429"/>
              <a:gd name="connsiteX9" fmla="*/ 1089699 w 2212563"/>
              <a:gd name="connsiteY9" fmla="*/ 1885654 h 2070429"/>
              <a:gd name="connsiteX10" fmla="*/ 1018632 w 2212563"/>
              <a:gd name="connsiteY10" fmla="*/ 1885654 h 2070429"/>
              <a:gd name="connsiteX11" fmla="*/ 1018632 w 2212563"/>
              <a:gd name="connsiteY11" fmla="*/ 1843014 h 2070429"/>
              <a:gd name="connsiteX12" fmla="*/ 971253 w 2212563"/>
              <a:gd name="connsiteY12" fmla="*/ 1843014 h 2070429"/>
              <a:gd name="connsiteX13" fmla="*/ 971253 w 2212563"/>
              <a:gd name="connsiteY13" fmla="*/ 1781422 h 2070429"/>
              <a:gd name="connsiteX14" fmla="*/ 928613 w 2212563"/>
              <a:gd name="connsiteY14" fmla="*/ 1781422 h 2070429"/>
              <a:gd name="connsiteX15" fmla="*/ 928613 w 2212563"/>
              <a:gd name="connsiteY15" fmla="*/ 1686666 h 2070429"/>
              <a:gd name="connsiteX16" fmla="*/ 848070 w 2212563"/>
              <a:gd name="connsiteY16" fmla="*/ 1686666 h 2070429"/>
              <a:gd name="connsiteX17" fmla="*/ 848070 w 2212563"/>
              <a:gd name="connsiteY17" fmla="*/ 1686666 h 2070429"/>
              <a:gd name="connsiteX18" fmla="*/ 848070 w 2212563"/>
              <a:gd name="connsiteY18" fmla="*/ 1686666 h 2070429"/>
              <a:gd name="connsiteX19" fmla="*/ 848070 w 2212563"/>
              <a:gd name="connsiteY19" fmla="*/ 1686666 h 2070429"/>
              <a:gd name="connsiteX20" fmla="*/ 848070 w 2212563"/>
              <a:gd name="connsiteY20" fmla="*/ 1686666 h 2070429"/>
              <a:gd name="connsiteX21" fmla="*/ 848070 w 2212563"/>
              <a:gd name="connsiteY21" fmla="*/ 1686666 h 2070429"/>
              <a:gd name="connsiteX22" fmla="*/ 848070 w 2212563"/>
              <a:gd name="connsiteY22" fmla="*/ 1686666 h 2070429"/>
              <a:gd name="connsiteX23" fmla="*/ 848070 w 2212563"/>
              <a:gd name="connsiteY23" fmla="*/ 1686666 h 2070429"/>
              <a:gd name="connsiteX24" fmla="*/ 848070 w 2212563"/>
              <a:gd name="connsiteY24" fmla="*/ 1686666 h 2070429"/>
              <a:gd name="connsiteX25" fmla="*/ 848070 w 2212563"/>
              <a:gd name="connsiteY25" fmla="*/ 1686666 h 2070429"/>
              <a:gd name="connsiteX26" fmla="*/ 848070 w 2212563"/>
              <a:gd name="connsiteY26" fmla="*/ 1686666 h 2070429"/>
              <a:gd name="connsiteX27" fmla="*/ 843332 w 2212563"/>
              <a:gd name="connsiteY27" fmla="*/ 1648763 h 2070429"/>
              <a:gd name="connsiteX28" fmla="*/ 781740 w 2212563"/>
              <a:gd name="connsiteY28" fmla="*/ 1648763 h 2070429"/>
              <a:gd name="connsiteX29" fmla="*/ 791216 w 2212563"/>
              <a:gd name="connsiteY29" fmla="*/ 1601385 h 2070429"/>
              <a:gd name="connsiteX30" fmla="*/ 791216 w 2212563"/>
              <a:gd name="connsiteY30" fmla="*/ 1601385 h 2070429"/>
              <a:gd name="connsiteX31" fmla="*/ 791216 w 2212563"/>
              <a:gd name="connsiteY31" fmla="*/ 1601385 h 2070429"/>
              <a:gd name="connsiteX32" fmla="*/ 791216 w 2212563"/>
              <a:gd name="connsiteY32" fmla="*/ 1601385 h 2070429"/>
              <a:gd name="connsiteX33" fmla="*/ 758051 w 2212563"/>
              <a:gd name="connsiteY33" fmla="*/ 1601385 h 2070429"/>
              <a:gd name="connsiteX34" fmla="*/ 767527 w 2212563"/>
              <a:gd name="connsiteY34" fmla="*/ 1516104 h 2070429"/>
              <a:gd name="connsiteX35" fmla="*/ 658557 w 2212563"/>
              <a:gd name="connsiteY35" fmla="*/ 1520842 h 2070429"/>
              <a:gd name="connsiteX36" fmla="*/ 658557 w 2212563"/>
              <a:gd name="connsiteY36" fmla="*/ 1440299 h 2070429"/>
              <a:gd name="connsiteX37" fmla="*/ 658557 w 2212563"/>
              <a:gd name="connsiteY37" fmla="*/ 1440299 h 2070429"/>
              <a:gd name="connsiteX38" fmla="*/ 658557 w 2212563"/>
              <a:gd name="connsiteY38" fmla="*/ 1440299 h 2070429"/>
              <a:gd name="connsiteX39" fmla="*/ 615917 w 2212563"/>
              <a:gd name="connsiteY39" fmla="*/ 1440299 h 2070429"/>
              <a:gd name="connsiteX40" fmla="*/ 615917 w 2212563"/>
              <a:gd name="connsiteY40" fmla="*/ 1336067 h 2070429"/>
              <a:gd name="connsiteX41" fmla="*/ 549587 w 2212563"/>
              <a:gd name="connsiteY41" fmla="*/ 1336067 h 2070429"/>
              <a:gd name="connsiteX42" fmla="*/ 549587 w 2212563"/>
              <a:gd name="connsiteY42" fmla="*/ 1250786 h 2070429"/>
              <a:gd name="connsiteX43" fmla="*/ 521160 w 2212563"/>
              <a:gd name="connsiteY43" fmla="*/ 1250786 h 2070429"/>
              <a:gd name="connsiteX44" fmla="*/ 521160 w 2212563"/>
              <a:gd name="connsiteY44" fmla="*/ 1203408 h 2070429"/>
              <a:gd name="connsiteX45" fmla="*/ 454831 w 2212563"/>
              <a:gd name="connsiteY45" fmla="*/ 1203408 h 2070429"/>
              <a:gd name="connsiteX46" fmla="*/ 454831 w 2212563"/>
              <a:gd name="connsiteY46" fmla="*/ 957041 h 2070429"/>
              <a:gd name="connsiteX47" fmla="*/ 397977 w 2212563"/>
              <a:gd name="connsiteY47" fmla="*/ 957041 h 2070429"/>
              <a:gd name="connsiteX48" fmla="*/ 397977 w 2212563"/>
              <a:gd name="connsiteY48" fmla="*/ 919138 h 2070429"/>
              <a:gd name="connsiteX49" fmla="*/ 350598 w 2212563"/>
              <a:gd name="connsiteY49" fmla="*/ 919138 h 2070429"/>
              <a:gd name="connsiteX50" fmla="*/ 350598 w 2212563"/>
              <a:gd name="connsiteY50" fmla="*/ 919138 h 2070429"/>
              <a:gd name="connsiteX51" fmla="*/ 312696 w 2212563"/>
              <a:gd name="connsiteY51" fmla="*/ 881236 h 2070429"/>
              <a:gd name="connsiteX52" fmla="*/ 298482 w 2212563"/>
              <a:gd name="connsiteY52" fmla="*/ 544850 h 2070429"/>
              <a:gd name="connsiteX53" fmla="*/ 246366 w 2212563"/>
              <a:gd name="connsiteY53" fmla="*/ 544850 h 2070429"/>
              <a:gd name="connsiteX54" fmla="*/ 246366 w 2212563"/>
              <a:gd name="connsiteY54" fmla="*/ 483258 h 2070429"/>
              <a:gd name="connsiteX55" fmla="*/ 246366 w 2212563"/>
              <a:gd name="connsiteY55" fmla="*/ 483258 h 2070429"/>
              <a:gd name="connsiteX56" fmla="*/ 217939 w 2212563"/>
              <a:gd name="connsiteY56" fmla="*/ 454831 h 2070429"/>
              <a:gd name="connsiteX57" fmla="*/ 161086 w 2212563"/>
              <a:gd name="connsiteY57" fmla="*/ 454831 h 2070429"/>
              <a:gd name="connsiteX58" fmla="*/ 161086 w 2212563"/>
              <a:gd name="connsiteY58" fmla="*/ 137397 h 2070429"/>
              <a:gd name="connsiteX59" fmla="*/ 113707 w 2212563"/>
              <a:gd name="connsiteY59" fmla="*/ 137397 h 2070429"/>
              <a:gd name="connsiteX60" fmla="*/ 123183 w 2212563"/>
              <a:gd name="connsiteY60" fmla="*/ 137397 h 2070429"/>
              <a:gd name="connsiteX61" fmla="*/ 123183 w 2212563"/>
              <a:gd name="connsiteY61" fmla="*/ 80543 h 2070429"/>
              <a:gd name="connsiteX62" fmla="*/ 61591 w 2212563"/>
              <a:gd name="connsiteY62" fmla="*/ 80543 h 2070429"/>
              <a:gd name="connsiteX63" fmla="*/ 61591 w 2212563"/>
              <a:gd name="connsiteY63" fmla="*/ 0 h 2070429"/>
              <a:gd name="connsiteX64" fmla="*/ 0 w 2212563"/>
              <a:gd name="connsiteY64" fmla="*/ 0 h 2070429"/>
              <a:gd name="connsiteX0" fmla="*/ 2212563 w 2212563"/>
              <a:gd name="connsiteY0" fmla="*/ 2070429 h 2070429"/>
              <a:gd name="connsiteX1" fmla="*/ 1549268 w 2212563"/>
              <a:gd name="connsiteY1" fmla="*/ 2070429 h 2070429"/>
              <a:gd name="connsiteX2" fmla="*/ 1549268 w 2212563"/>
              <a:gd name="connsiteY2" fmla="*/ 2070429 h 2070429"/>
              <a:gd name="connsiteX3" fmla="*/ 1549268 w 2212563"/>
              <a:gd name="connsiteY3" fmla="*/ 2027789 h 2070429"/>
              <a:gd name="connsiteX4" fmla="*/ 1416609 w 2212563"/>
              <a:gd name="connsiteY4" fmla="*/ 2027789 h 2070429"/>
              <a:gd name="connsiteX5" fmla="*/ 1416609 w 2212563"/>
              <a:gd name="connsiteY5" fmla="*/ 1985149 h 2070429"/>
              <a:gd name="connsiteX6" fmla="*/ 1264998 w 2212563"/>
              <a:gd name="connsiteY6" fmla="*/ 1985149 h 2070429"/>
              <a:gd name="connsiteX7" fmla="*/ 1264998 w 2212563"/>
              <a:gd name="connsiteY7" fmla="*/ 1933033 h 2070429"/>
              <a:gd name="connsiteX8" fmla="*/ 1089699 w 2212563"/>
              <a:gd name="connsiteY8" fmla="*/ 1933033 h 2070429"/>
              <a:gd name="connsiteX9" fmla="*/ 1089699 w 2212563"/>
              <a:gd name="connsiteY9" fmla="*/ 1885654 h 2070429"/>
              <a:gd name="connsiteX10" fmla="*/ 1018632 w 2212563"/>
              <a:gd name="connsiteY10" fmla="*/ 1885654 h 2070429"/>
              <a:gd name="connsiteX11" fmla="*/ 1018632 w 2212563"/>
              <a:gd name="connsiteY11" fmla="*/ 1843014 h 2070429"/>
              <a:gd name="connsiteX12" fmla="*/ 971253 w 2212563"/>
              <a:gd name="connsiteY12" fmla="*/ 1843014 h 2070429"/>
              <a:gd name="connsiteX13" fmla="*/ 971253 w 2212563"/>
              <a:gd name="connsiteY13" fmla="*/ 1781422 h 2070429"/>
              <a:gd name="connsiteX14" fmla="*/ 928613 w 2212563"/>
              <a:gd name="connsiteY14" fmla="*/ 1781422 h 2070429"/>
              <a:gd name="connsiteX15" fmla="*/ 928613 w 2212563"/>
              <a:gd name="connsiteY15" fmla="*/ 1686666 h 2070429"/>
              <a:gd name="connsiteX16" fmla="*/ 848070 w 2212563"/>
              <a:gd name="connsiteY16" fmla="*/ 1686666 h 2070429"/>
              <a:gd name="connsiteX17" fmla="*/ 848070 w 2212563"/>
              <a:gd name="connsiteY17" fmla="*/ 1686666 h 2070429"/>
              <a:gd name="connsiteX18" fmla="*/ 848070 w 2212563"/>
              <a:gd name="connsiteY18" fmla="*/ 1686666 h 2070429"/>
              <a:gd name="connsiteX19" fmla="*/ 848070 w 2212563"/>
              <a:gd name="connsiteY19" fmla="*/ 1686666 h 2070429"/>
              <a:gd name="connsiteX20" fmla="*/ 848070 w 2212563"/>
              <a:gd name="connsiteY20" fmla="*/ 1686666 h 2070429"/>
              <a:gd name="connsiteX21" fmla="*/ 848070 w 2212563"/>
              <a:gd name="connsiteY21" fmla="*/ 1686666 h 2070429"/>
              <a:gd name="connsiteX22" fmla="*/ 848070 w 2212563"/>
              <a:gd name="connsiteY22" fmla="*/ 1686666 h 2070429"/>
              <a:gd name="connsiteX23" fmla="*/ 848070 w 2212563"/>
              <a:gd name="connsiteY23" fmla="*/ 1686666 h 2070429"/>
              <a:gd name="connsiteX24" fmla="*/ 848070 w 2212563"/>
              <a:gd name="connsiteY24" fmla="*/ 1686666 h 2070429"/>
              <a:gd name="connsiteX25" fmla="*/ 848070 w 2212563"/>
              <a:gd name="connsiteY25" fmla="*/ 1686666 h 2070429"/>
              <a:gd name="connsiteX26" fmla="*/ 848070 w 2212563"/>
              <a:gd name="connsiteY26" fmla="*/ 1686666 h 2070429"/>
              <a:gd name="connsiteX27" fmla="*/ 843332 w 2212563"/>
              <a:gd name="connsiteY27" fmla="*/ 1648763 h 2070429"/>
              <a:gd name="connsiteX28" fmla="*/ 781740 w 2212563"/>
              <a:gd name="connsiteY28" fmla="*/ 1648763 h 2070429"/>
              <a:gd name="connsiteX29" fmla="*/ 791216 w 2212563"/>
              <a:gd name="connsiteY29" fmla="*/ 1601385 h 2070429"/>
              <a:gd name="connsiteX30" fmla="*/ 791216 w 2212563"/>
              <a:gd name="connsiteY30" fmla="*/ 1601385 h 2070429"/>
              <a:gd name="connsiteX31" fmla="*/ 791216 w 2212563"/>
              <a:gd name="connsiteY31" fmla="*/ 1601385 h 2070429"/>
              <a:gd name="connsiteX32" fmla="*/ 791216 w 2212563"/>
              <a:gd name="connsiteY32" fmla="*/ 1601385 h 2070429"/>
              <a:gd name="connsiteX33" fmla="*/ 758051 w 2212563"/>
              <a:gd name="connsiteY33" fmla="*/ 1601385 h 2070429"/>
              <a:gd name="connsiteX34" fmla="*/ 767527 w 2212563"/>
              <a:gd name="connsiteY34" fmla="*/ 1516104 h 2070429"/>
              <a:gd name="connsiteX35" fmla="*/ 658557 w 2212563"/>
              <a:gd name="connsiteY35" fmla="*/ 1520842 h 2070429"/>
              <a:gd name="connsiteX36" fmla="*/ 658557 w 2212563"/>
              <a:gd name="connsiteY36" fmla="*/ 1440299 h 2070429"/>
              <a:gd name="connsiteX37" fmla="*/ 658557 w 2212563"/>
              <a:gd name="connsiteY37" fmla="*/ 1440299 h 2070429"/>
              <a:gd name="connsiteX38" fmla="*/ 658557 w 2212563"/>
              <a:gd name="connsiteY38" fmla="*/ 1440299 h 2070429"/>
              <a:gd name="connsiteX39" fmla="*/ 615917 w 2212563"/>
              <a:gd name="connsiteY39" fmla="*/ 1440299 h 2070429"/>
              <a:gd name="connsiteX40" fmla="*/ 615917 w 2212563"/>
              <a:gd name="connsiteY40" fmla="*/ 1336067 h 2070429"/>
              <a:gd name="connsiteX41" fmla="*/ 549587 w 2212563"/>
              <a:gd name="connsiteY41" fmla="*/ 1336067 h 2070429"/>
              <a:gd name="connsiteX42" fmla="*/ 549587 w 2212563"/>
              <a:gd name="connsiteY42" fmla="*/ 1250786 h 2070429"/>
              <a:gd name="connsiteX43" fmla="*/ 521160 w 2212563"/>
              <a:gd name="connsiteY43" fmla="*/ 1250786 h 2070429"/>
              <a:gd name="connsiteX44" fmla="*/ 521160 w 2212563"/>
              <a:gd name="connsiteY44" fmla="*/ 1203408 h 2070429"/>
              <a:gd name="connsiteX45" fmla="*/ 454831 w 2212563"/>
              <a:gd name="connsiteY45" fmla="*/ 1203408 h 2070429"/>
              <a:gd name="connsiteX46" fmla="*/ 454831 w 2212563"/>
              <a:gd name="connsiteY46" fmla="*/ 957041 h 2070429"/>
              <a:gd name="connsiteX47" fmla="*/ 397977 w 2212563"/>
              <a:gd name="connsiteY47" fmla="*/ 957041 h 2070429"/>
              <a:gd name="connsiteX48" fmla="*/ 397977 w 2212563"/>
              <a:gd name="connsiteY48" fmla="*/ 919138 h 2070429"/>
              <a:gd name="connsiteX49" fmla="*/ 350598 w 2212563"/>
              <a:gd name="connsiteY49" fmla="*/ 919138 h 2070429"/>
              <a:gd name="connsiteX50" fmla="*/ 350598 w 2212563"/>
              <a:gd name="connsiteY50" fmla="*/ 919138 h 2070429"/>
              <a:gd name="connsiteX51" fmla="*/ 312696 w 2212563"/>
              <a:gd name="connsiteY51" fmla="*/ 881236 h 2070429"/>
              <a:gd name="connsiteX52" fmla="*/ 298482 w 2212563"/>
              <a:gd name="connsiteY52" fmla="*/ 544850 h 2070429"/>
              <a:gd name="connsiteX53" fmla="*/ 246366 w 2212563"/>
              <a:gd name="connsiteY53" fmla="*/ 544850 h 2070429"/>
              <a:gd name="connsiteX54" fmla="*/ 246366 w 2212563"/>
              <a:gd name="connsiteY54" fmla="*/ 483258 h 2070429"/>
              <a:gd name="connsiteX55" fmla="*/ 246366 w 2212563"/>
              <a:gd name="connsiteY55" fmla="*/ 483258 h 2070429"/>
              <a:gd name="connsiteX56" fmla="*/ 180036 w 2212563"/>
              <a:gd name="connsiteY56" fmla="*/ 521161 h 2070429"/>
              <a:gd name="connsiteX57" fmla="*/ 161086 w 2212563"/>
              <a:gd name="connsiteY57" fmla="*/ 454831 h 2070429"/>
              <a:gd name="connsiteX58" fmla="*/ 161086 w 2212563"/>
              <a:gd name="connsiteY58" fmla="*/ 137397 h 2070429"/>
              <a:gd name="connsiteX59" fmla="*/ 113707 w 2212563"/>
              <a:gd name="connsiteY59" fmla="*/ 137397 h 2070429"/>
              <a:gd name="connsiteX60" fmla="*/ 123183 w 2212563"/>
              <a:gd name="connsiteY60" fmla="*/ 137397 h 2070429"/>
              <a:gd name="connsiteX61" fmla="*/ 123183 w 2212563"/>
              <a:gd name="connsiteY61" fmla="*/ 80543 h 2070429"/>
              <a:gd name="connsiteX62" fmla="*/ 61591 w 2212563"/>
              <a:gd name="connsiteY62" fmla="*/ 80543 h 2070429"/>
              <a:gd name="connsiteX63" fmla="*/ 61591 w 2212563"/>
              <a:gd name="connsiteY63" fmla="*/ 0 h 2070429"/>
              <a:gd name="connsiteX64" fmla="*/ 0 w 2212563"/>
              <a:gd name="connsiteY64" fmla="*/ 0 h 2070429"/>
              <a:gd name="connsiteX0" fmla="*/ 2212563 w 2212563"/>
              <a:gd name="connsiteY0" fmla="*/ 2070429 h 2070429"/>
              <a:gd name="connsiteX1" fmla="*/ 1549268 w 2212563"/>
              <a:gd name="connsiteY1" fmla="*/ 2070429 h 2070429"/>
              <a:gd name="connsiteX2" fmla="*/ 1549268 w 2212563"/>
              <a:gd name="connsiteY2" fmla="*/ 2070429 h 2070429"/>
              <a:gd name="connsiteX3" fmla="*/ 1549268 w 2212563"/>
              <a:gd name="connsiteY3" fmla="*/ 2027789 h 2070429"/>
              <a:gd name="connsiteX4" fmla="*/ 1416609 w 2212563"/>
              <a:gd name="connsiteY4" fmla="*/ 2027789 h 2070429"/>
              <a:gd name="connsiteX5" fmla="*/ 1416609 w 2212563"/>
              <a:gd name="connsiteY5" fmla="*/ 1985149 h 2070429"/>
              <a:gd name="connsiteX6" fmla="*/ 1264998 w 2212563"/>
              <a:gd name="connsiteY6" fmla="*/ 1985149 h 2070429"/>
              <a:gd name="connsiteX7" fmla="*/ 1264998 w 2212563"/>
              <a:gd name="connsiteY7" fmla="*/ 1933033 h 2070429"/>
              <a:gd name="connsiteX8" fmla="*/ 1089699 w 2212563"/>
              <a:gd name="connsiteY8" fmla="*/ 1933033 h 2070429"/>
              <a:gd name="connsiteX9" fmla="*/ 1089699 w 2212563"/>
              <a:gd name="connsiteY9" fmla="*/ 1885654 h 2070429"/>
              <a:gd name="connsiteX10" fmla="*/ 1018632 w 2212563"/>
              <a:gd name="connsiteY10" fmla="*/ 1885654 h 2070429"/>
              <a:gd name="connsiteX11" fmla="*/ 1018632 w 2212563"/>
              <a:gd name="connsiteY11" fmla="*/ 1843014 h 2070429"/>
              <a:gd name="connsiteX12" fmla="*/ 971253 w 2212563"/>
              <a:gd name="connsiteY12" fmla="*/ 1843014 h 2070429"/>
              <a:gd name="connsiteX13" fmla="*/ 971253 w 2212563"/>
              <a:gd name="connsiteY13" fmla="*/ 1781422 h 2070429"/>
              <a:gd name="connsiteX14" fmla="*/ 928613 w 2212563"/>
              <a:gd name="connsiteY14" fmla="*/ 1781422 h 2070429"/>
              <a:gd name="connsiteX15" fmla="*/ 928613 w 2212563"/>
              <a:gd name="connsiteY15" fmla="*/ 1686666 h 2070429"/>
              <a:gd name="connsiteX16" fmla="*/ 848070 w 2212563"/>
              <a:gd name="connsiteY16" fmla="*/ 1686666 h 2070429"/>
              <a:gd name="connsiteX17" fmla="*/ 848070 w 2212563"/>
              <a:gd name="connsiteY17" fmla="*/ 1686666 h 2070429"/>
              <a:gd name="connsiteX18" fmla="*/ 848070 w 2212563"/>
              <a:gd name="connsiteY18" fmla="*/ 1686666 h 2070429"/>
              <a:gd name="connsiteX19" fmla="*/ 848070 w 2212563"/>
              <a:gd name="connsiteY19" fmla="*/ 1686666 h 2070429"/>
              <a:gd name="connsiteX20" fmla="*/ 848070 w 2212563"/>
              <a:gd name="connsiteY20" fmla="*/ 1686666 h 2070429"/>
              <a:gd name="connsiteX21" fmla="*/ 848070 w 2212563"/>
              <a:gd name="connsiteY21" fmla="*/ 1686666 h 2070429"/>
              <a:gd name="connsiteX22" fmla="*/ 848070 w 2212563"/>
              <a:gd name="connsiteY22" fmla="*/ 1686666 h 2070429"/>
              <a:gd name="connsiteX23" fmla="*/ 848070 w 2212563"/>
              <a:gd name="connsiteY23" fmla="*/ 1686666 h 2070429"/>
              <a:gd name="connsiteX24" fmla="*/ 848070 w 2212563"/>
              <a:gd name="connsiteY24" fmla="*/ 1686666 h 2070429"/>
              <a:gd name="connsiteX25" fmla="*/ 848070 w 2212563"/>
              <a:gd name="connsiteY25" fmla="*/ 1686666 h 2070429"/>
              <a:gd name="connsiteX26" fmla="*/ 848070 w 2212563"/>
              <a:gd name="connsiteY26" fmla="*/ 1686666 h 2070429"/>
              <a:gd name="connsiteX27" fmla="*/ 843332 w 2212563"/>
              <a:gd name="connsiteY27" fmla="*/ 1648763 h 2070429"/>
              <a:gd name="connsiteX28" fmla="*/ 781740 w 2212563"/>
              <a:gd name="connsiteY28" fmla="*/ 1648763 h 2070429"/>
              <a:gd name="connsiteX29" fmla="*/ 791216 w 2212563"/>
              <a:gd name="connsiteY29" fmla="*/ 1601385 h 2070429"/>
              <a:gd name="connsiteX30" fmla="*/ 791216 w 2212563"/>
              <a:gd name="connsiteY30" fmla="*/ 1601385 h 2070429"/>
              <a:gd name="connsiteX31" fmla="*/ 791216 w 2212563"/>
              <a:gd name="connsiteY31" fmla="*/ 1601385 h 2070429"/>
              <a:gd name="connsiteX32" fmla="*/ 791216 w 2212563"/>
              <a:gd name="connsiteY32" fmla="*/ 1601385 h 2070429"/>
              <a:gd name="connsiteX33" fmla="*/ 758051 w 2212563"/>
              <a:gd name="connsiteY33" fmla="*/ 1601385 h 2070429"/>
              <a:gd name="connsiteX34" fmla="*/ 767527 w 2212563"/>
              <a:gd name="connsiteY34" fmla="*/ 1516104 h 2070429"/>
              <a:gd name="connsiteX35" fmla="*/ 658557 w 2212563"/>
              <a:gd name="connsiteY35" fmla="*/ 1520842 h 2070429"/>
              <a:gd name="connsiteX36" fmla="*/ 658557 w 2212563"/>
              <a:gd name="connsiteY36" fmla="*/ 1440299 h 2070429"/>
              <a:gd name="connsiteX37" fmla="*/ 658557 w 2212563"/>
              <a:gd name="connsiteY37" fmla="*/ 1440299 h 2070429"/>
              <a:gd name="connsiteX38" fmla="*/ 658557 w 2212563"/>
              <a:gd name="connsiteY38" fmla="*/ 1440299 h 2070429"/>
              <a:gd name="connsiteX39" fmla="*/ 615917 w 2212563"/>
              <a:gd name="connsiteY39" fmla="*/ 1440299 h 2070429"/>
              <a:gd name="connsiteX40" fmla="*/ 615917 w 2212563"/>
              <a:gd name="connsiteY40" fmla="*/ 1336067 h 2070429"/>
              <a:gd name="connsiteX41" fmla="*/ 549587 w 2212563"/>
              <a:gd name="connsiteY41" fmla="*/ 1336067 h 2070429"/>
              <a:gd name="connsiteX42" fmla="*/ 549587 w 2212563"/>
              <a:gd name="connsiteY42" fmla="*/ 1250786 h 2070429"/>
              <a:gd name="connsiteX43" fmla="*/ 521160 w 2212563"/>
              <a:gd name="connsiteY43" fmla="*/ 1250786 h 2070429"/>
              <a:gd name="connsiteX44" fmla="*/ 521160 w 2212563"/>
              <a:gd name="connsiteY44" fmla="*/ 1203408 h 2070429"/>
              <a:gd name="connsiteX45" fmla="*/ 454831 w 2212563"/>
              <a:gd name="connsiteY45" fmla="*/ 1203408 h 2070429"/>
              <a:gd name="connsiteX46" fmla="*/ 454831 w 2212563"/>
              <a:gd name="connsiteY46" fmla="*/ 957041 h 2070429"/>
              <a:gd name="connsiteX47" fmla="*/ 397977 w 2212563"/>
              <a:gd name="connsiteY47" fmla="*/ 957041 h 2070429"/>
              <a:gd name="connsiteX48" fmla="*/ 397977 w 2212563"/>
              <a:gd name="connsiteY48" fmla="*/ 919138 h 2070429"/>
              <a:gd name="connsiteX49" fmla="*/ 350598 w 2212563"/>
              <a:gd name="connsiteY49" fmla="*/ 919138 h 2070429"/>
              <a:gd name="connsiteX50" fmla="*/ 350598 w 2212563"/>
              <a:gd name="connsiteY50" fmla="*/ 919138 h 2070429"/>
              <a:gd name="connsiteX51" fmla="*/ 312696 w 2212563"/>
              <a:gd name="connsiteY51" fmla="*/ 881236 h 2070429"/>
              <a:gd name="connsiteX52" fmla="*/ 298482 w 2212563"/>
              <a:gd name="connsiteY52" fmla="*/ 544850 h 2070429"/>
              <a:gd name="connsiteX53" fmla="*/ 246366 w 2212563"/>
              <a:gd name="connsiteY53" fmla="*/ 544850 h 2070429"/>
              <a:gd name="connsiteX54" fmla="*/ 246366 w 2212563"/>
              <a:gd name="connsiteY54" fmla="*/ 483258 h 2070429"/>
              <a:gd name="connsiteX55" fmla="*/ 246366 w 2212563"/>
              <a:gd name="connsiteY55" fmla="*/ 483258 h 2070429"/>
              <a:gd name="connsiteX56" fmla="*/ 203725 w 2212563"/>
              <a:gd name="connsiteY56" fmla="*/ 459570 h 2070429"/>
              <a:gd name="connsiteX57" fmla="*/ 161086 w 2212563"/>
              <a:gd name="connsiteY57" fmla="*/ 454831 h 2070429"/>
              <a:gd name="connsiteX58" fmla="*/ 161086 w 2212563"/>
              <a:gd name="connsiteY58" fmla="*/ 137397 h 2070429"/>
              <a:gd name="connsiteX59" fmla="*/ 113707 w 2212563"/>
              <a:gd name="connsiteY59" fmla="*/ 137397 h 2070429"/>
              <a:gd name="connsiteX60" fmla="*/ 123183 w 2212563"/>
              <a:gd name="connsiteY60" fmla="*/ 137397 h 2070429"/>
              <a:gd name="connsiteX61" fmla="*/ 123183 w 2212563"/>
              <a:gd name="connsiteY61" fmla="*/ 80543 h 2070429"/>
              <a:gd name="connsiteX62" fmla="*/ 61591 w 2212563"/>
              <a:gd name="connsiteY62" fmla="*/ 80543 h 2070429"/>
              <a:gd name="connsiteX63" fmla="*/ 61591 w 2212563"/>
              <a:gd name="connsiteY63" fmla="*/ 0 h 2070429"/>
              <a:gd name="connsiteX64" fmla="*/ 0 w 2212563"/>
              <a:gd name="connsiteY64" fmla="*/ 0 h 2070429"/>
              <a:gd name="connsiteX0" fmla="*/ 2212563 w 2212563"/>
              <a:gd name="connsiteY0" fmla="*/ 2070429 h 2070429"/>
              <a:gd name="connsiteX1" fmla="*/ 1549268 w 2212563"/>
              <a:gd name="connsiteY1" fmla="*/ 2070429 h 2070429"/>
              <a:gd name="connsiteX2" fmla="*/ 1549268 w 2212563"/>
              <a:gd name="connsiteY2" fmla="*/ 2070429 h 2070429"/>
              <a:gd name="connsiteX3" fmla="*/ 1549268 w 2212563"/>
              <a:gd name="connsiteY3" fmla="*/ 2027789 h 2070429"/>
              <a:gd name="connsiteX4" fmla="*/ 1416609 w 2212563"/>
              <a:gd name="connsiteY4" fmla="*/ 2027789 h 2070429"/>
              <a:gd name="connsiteX5" fmla="*/ 1416609 w 2212563"/>
              <a:gd name="connsiteY5" fmla="*/ 1985149 h 2070429"/>
              <a:gd name="connsiteX6" fmla="*/ 1264998 w 2212563"/>
              <a:gd name="connsiteY6" fmla="*/ 1985149 h 2070429"/>
              <a:gd name="connsiteX7" fmla="*/ 1264998 w 2212563"/>
              <a:gd name="connsiteY7" fmla="*/ 1933033 h 2070429"/>
              <a:gd name="connsiteX8" fmla="*/ 1089699 w 2212563"/>
              <a:gd name="connsiteY8" fmla="*/ 1933033 h 2070429"/>
              <a:gd name="connsiteX9" fmla="*/ 1089699 w 2212563"/>
              <a:gd name="connsiteY9" fmla="*/ 1885654 h 2070429"/>
              <a:gd name="connsiteX10" fmla="*/ 1018632 w 2212563"/>
              <a:gd name="connsiteY10" fmla="*/ 1885654 h 2070429"/>
              <a:gd name="connsiteX11" fmla="*/ 1018632 w 2212563"/>
              <a:gd name="connsiteY11" fmla="*/ 1843014 h 2070429"/>
              <a:gd name="connsiteX12" fmla="*/ 971253 w 2212563"/>
              <a:gd name="connsiteY12" fmla="*/ 1843014 h 2070429"/>
              <a:gd name="connsiteX13" fmla="*/ 971253 w 2212563"/>
              <a:gd name="connsiteY13" fmla="*/ 1781422 h 2070429"/>
              <a:gd name="connsiteX14" fmla="*/ 928613 w 2212563"/>
              <a:gd name="connsiteY14" fmla="*/ 1781422 h 2070429"/>
              <a:gd name="connsiteX15" fmla="*/ 928613 w 2212563"/>
              <a:gd name="connsiteY15" fmla="*/ 1686666 h 2070429"/>
              <a:gd name="connsiteX16" fmla="*/ 848070 w 2212563"/>
              <a:gd name="connsiteY16" fmla="*/ 1686666 h 2070429"/>
              <a:gd name="connsiteX17" fmla="*/ 848070 w 2212563"/>
              <a:gd name="connsiteY17" fmla="*/ 1686666 h 2070429"/>
              <a:gd name="connsiteX18" fmla="*/ 848070 w 2212563"/>
              <a:gd name="connsiteY18" fmla="*/ 1686666 h 2070429"/>
              <a:gd name="connsiteX19" fmla="*/ 848070 w 2212563"/>
              <a:gd name="connsiteY19" fmla="*/ 1686666 h 2070429"/>
              <a:gd name="connsiteX20" fmla="*/ 848070 w 2212563"/>
              <a:gd name="connsiteY20" fmla="*/ 1686666 h 2070429"/>
              <a:gd name="connsiteX21" fmla="*/ 848070 w 2212563"/>
              <a:gd name="connsiteY21" fmla="*/ 1686666 h 2070429"/>
              <a:gd name="connsiteX22" fmla="*/ 848070 w 2212563"/>
              <a:gd name="connsiteY22" fmla="*/ 1686666 h 2070429"/>
              <a:gd name="connsiteX23" fmla="*/ 848070 w 2212563"/>
              <a:gd name="connsiteY23" fmla="*/ 1686666 h 2070429"/>
              <a:gd name="connsiteX24" fmla="*/ 848070 w 2212563"/>
              <a:gd name="connsiteY24" fmla="*/ 1686666 h 2070429"/>
              <a:gd name="connsiteX25" fmla="*/ 848070 w 2212563"/>
              <a:gd name="connsiteY25" fmla="*/ 1686666 h 2070429"/>
              <a:gd name="connsiteX26" fmla="*/ 848070 w 2212563"/>
              <a:gd name="connsiteY26" fmla="*/ 1686666 h 2070429"/>
              <a:gd name="connsiteX27" fmla="*/ 843332 w 2212563"/>
              <a:gd name="connsiteY27" fmla="*/ 1648763 h 2070429"/>
              <a:gd name="connsiteX28" fmla="*/ 781740 w 2212563"/>
              <a:gd name="connsiteY28" fmla="*/ 1648763 h 2070429"/>
              <a:gd name="connsiteX29" fmla="*/ 791216 w 2212563"/>
              <a:gd name="connsiteY29" fmla="*/ 1601385 h 2070429"/>
              <a:gd name="connsiteX30" fmla="*/ 791216 w 2212563"/>
              <a:gd name="connsiteY30" fmla="*/ 1601385 h 2070429"/>
              <a:gd name="connsiteX31" fmla="*/ 791216 w 2212563"/>
              <a:gd name="connsiteY31" fmla="*/ 1601385 h 2070429"/>
              <a:gd name="connsiteX32" fmla="*/ 791216 w 2212563"/>
              <a:gd name="connsiteY32" fmla="*/ 1601385 h 2070429"/>
              <a:gd name="connsiteX33" fmla="*/ 758051 w 2212563"/>
              <a:gd name="connsiteY33" fmla="*/ 1601385 h 2070429"/>
              <a:gd name="connsiteX34" fmla="*/ 767527 w 2212563"/>
              <a:gd name="connsiteY34" fmla="*/ 1516104 h 2070429"/>
              <a:gd name="connsiteX35" fmla="*/ 658557 w 2212563"/>
              <a:gd name="connsiteY35" fmla="*/ 1520842 h 2070429"/>
              <a:gd name="connsiteX36" fmla="*/ 658557 w 2212563"/>
              <a:gd name="connsiteY36" fmla="*/ 1440299 h 2070429"/>
              <a:gd name="connsiteX37" fmla="*/ 658557 w 2212563"/>
              <a:gd name="connsiteY37" fmla="*/ 1440299 h 2070429"/>
              <a:gd name="connsiteX38" fmla="*/ 658557 w 2212563"/>
              <a:gd name="connsiteY38" fmla="*/ 1440299 h 2070429"/>
              <a:gd name="connsiteX39" fmla="*/ 615917 w 2212563"/>
              <a:gd name="connsiteY39" fmla="*/ 1440299 h 2070429"/>
              <a:gd name="connsiteX40" fmla="*/ 615917 w 2212563"/>
              <a:gd name="connsiteY40" fmla="*/ 1336067 h 2070429"/>
              <a:gd name="connsiteX41" fmla="*/ 549587 w 2212563"/>
              <a:gd name="connsiteY41" fmla="*/ 1336067 h 2070429"/>
              <a:gd name="connsiteX42" fmla="*/ 549587 w 2212563"/>
              <a:gd name="connsiteY42" fmla="*/ 1250786 h 2070429"/>
              <a:gd name="connsiteX43" fmla="*/ 521160 w 2212563"/>
              <a:gd name="connsiteY43" fmla="*/ 1250786 h 2070429"/>
              <a:gd name="connsiteX44" fmla="*/ 521160 w 2212563"/>
              <a:gd name="connsiteY44" fmla="*/ 1203408 h 2070429"/>
              <a:gd name="connsiteX45" fmla="*/ 454831 w 2212563"/>
              <a:gd name="connsiteY45" fmla="*/ 1203408 h 2070429"/>
              <a:gd name="connsiteX46" fmla="*/ 454831 w 2212563"/>
              <a:gd name="connsiteY46" fmla="*/ 957041 h 2070429"/>
              <a:gd name="connsiteX47" fmla="*/ 397977 w 2212563"/>
              <a:gd name="connsiteY47" fmla="*/ 957041 h 2070429"/>
              <a:gd name="connsiteX48" fmla="*/ 397977 w 2212563"/>
              <a:gd name="connsiteY48" fmla="*/ 919138 h 2070429"/>
              <a:gd name="connsiteX49" fmla="*/ 350598 w 2212563"/>
              <a:gd name="connsiteY49" fmla="*/ 919138 h 2070429"/>
              <a:gd name="connsiteX50" fmla="*/ 350598 w 2212563"/>
              <a:gd name="connsiteY50" fmla="*/ 919138 h 2070429"/>
              <a:gd name="connsiteX51" fmla="*/ 312696 w 2212563"/>
              <a:gd name="connsiteY51" fmla="*/ 881236 h 2070429"/>
              <a:gd name="connsiteX52" fmla="*/ 298482 w 2212563"/>
              <a:gd name="connsiteY52" fmla="*/ 544850 h 2070429"/>
              <a:gd name="connsiteX53" fmla="*/ 246366 w 2212563"/>
              <a:gd name="connsiteY53" fmla="*/ 544850 h 2070429"/>
              <a:gd name="connsiteX54" fmla="*/ 246366 w 2212563"/>
              <a:gd name="connsiteY54" fmla="*/ 483258 h 2070429"/>
              <a:gd name="connsiteX55" fmla="*/ 246366 w 2212563"/>
              <a:gd name="connsiteY55" fmla="*/ 483258 h 2070429"/>
              <a:gd name="connsiteX56" fmla="*/ 217938 w 2212563"/>
              <a:gd name="connsiteY56" fmla="*/ 454832 h 2070429"/>
              <a:gd name="connsiteX57" fmla="*/ 161086 w 2212563"/>
              <a:gd name="connsiteY57" fmla="*/ 454831 h 2070429"/>
              <a:gd name="connsiteX58" fmla="*/ 161086 w 2212563"/>
              <a:gd name="connsiteY58" fmla="*/ 137397 h 2070429"/>
              <a:gd name="connsiteX59" fmla="*/ 113707 w 2212563"/>
              <a:gd name="connsiteY59" fmla="*/ 137397 h 2070429"/>
              <a:gd name="connsiteX60" fmla="*/ 123183 w 2212563"/>
              <a:gd name="connsiteY60" fmla="*/ 137397 h 2070429"/>
              <a:gd name="connsiteX61" fmla="*/ 123183 w 2212563"/>
              <a:gd name="connsiteY61" fmla="*/ 80543 h 2070429"/>
              <a:gd name="connsiteX62" fmla="*/ 61591 w 2212563"/>
              <a:gd name="connsiteY62" fmla="*/ 80543 h 2070429"/>
              <a:gd name="connsiteX63" fmla="*/ 61591 w 2212563"/>
              <a:gd name="connsiteY63" fmla="*/ 0 h 2070429"/>
              <a:gd name="connsiteX64" fmla="*/ 0 w 2212563"/>
              <a:gd name="connsiteY64" fmla="*/ 0 h 2070429"/>
              <a:gd name="connsiteX0" fmla="*/ 2212563 w 2212563"/>
              <a:gd name="connsiteY0" fmla="*/ 2070429 h 2070429"/>
              <a:gd name="connsiteX1" fmla="*/ 1549268 w 2212563"/>
              <a:gd name="connsiteY1" fmla="*/ 2070429 h 2070429"/>
              <a:gd name="connsiteX2" fmla="*/ 1549268 w 2212563"/>
              <a:gd name="connsiteY2" fmla="*/ 2070429 h 2070429"/>
              <a:gd name="connsiteX3" fmla="*/ 1549268 w 2212563"/>
              <a:gd name="connsiteY3" fmla="*/ 2027789 h 2070429"/>
              <a:gd name="connsiteX4" fmla="*/ 1416609 w 2212563"/>
              <a:gd name="connsiteY4" fmla="*/ 2027789 h 2070429"/>
              <a:gd name="connsiteX5" fmla="*/ 1416609 w 2212563"/>
              <a:gd name="connsiteY5" fmla="*/ 1985149 h 2070429"/>
              <a:gd name="connsiteX6" fmla="*/ 1264998 w 2212563"/>
              <a:gd name="connsiteY6" fmla="*/ 1985149 h 2070429"/>
              <a:gd name="connsiteX7" fmla="*/ 1264998 w 2212563"/>
              <a:gd name="connsiteY7" fmla="*/ 1933033 h 2070429"/>
              <a:gd name="connsiteX8" fmla="*/ 1089699 w 2212563"/>
              <a:gd name="connsiteY8" fmla="*/ 1933033 h 2070429"/>
              <a:gd name="connsiteX9" fmla="*/ 1089699 w 2212563"/>
              <a:gd name="connsiteY9" fmla="*/ 1885654 h 2070429"/>
              <a:gd name="connsiteX10" fmla="*/ 1018632 w 2212563"/>
              <a:gd name="connsiteY10" fmla="*/ 1885654 h 2070429"/>
              <a:gd name="connsiteX11" fmla="*/ 1018632 w 2212563"/>
              <a:gd name="connsiteY11" fmla="*/ 1843014 h 2070429"/>
              <a:gd name="connsiteX12" fmla="*/ 971253 w 2212563"/>
              <a:gd name="connsiteY12" fmla="*/ 1843014 h 2070429"/>
              <a:gd name="connsiteX13" fmla="*/ 971253 w 2212563"/>
              <a:gd name="connsiteY13" fmla="*/ 1781422 h 2070429"/>
              <a:gd name="connsiteX14" fmla="*/ 928613 w 2212563"/>
              <a:gd name="connsiteY14" fmla="*/ 1781422 h 2070429"/>
              <a:gd name="connsiteX15" fmla="*/ 928613 w 2212563"/>
              <a:gd name="connsiteY15" fmla="*/ 1686666 h 2070429"/>
              <a:gd name="connsiteX16" fmla="*/ 848070 w 2212563"/>
              <a:gd name="connsiteY16" fmla="*/ 1686666 h 2070429"/>
              <a:gd name="connsiteX17" fmla="*/ 848070 w 2212563"/>
              <a:gd name="connsiteY17" fmla="*/ 1686666 h 2070429"/>
              <a:gd name="connsiteX18" fmla="*/ 848070 w 2212563"/>
              <a:gd name="connsiteY18" fmla="*/ 1686666 h 2070429"/>
              <a:gd name="connsiteX19" fmla="*/ 848070 w 2212563"/>
              <a:gd name="connsiteY19" fmla="*/ 1686666 h 2070429"/>
              <a:gd name="connsiteX20" fmla="*/ 848070 w 2212563"/>
              <a:gd name="connsiteY20" fmla="*/ 1686666 h 2070429"/>
              <a:gd name="connsiteX21" fmla="*/ 848070 w 2212563"/>
              <a:gd name="connsiteY21" fmla="*/ 1686666 h 2070429"/>
              <a:gd name="connsiteX22" fmla="*/ 848070 w 2212563"/>
              <a:gd name="connsiteY22" fmla="*/ 1686666 h 2070429"/>
              <a:gd name="connsiteX23" fmla="*/ 848070 w 2212563"/>
              <a:gd name="connsiteY23" fmla="*/ 1686666 h 2070429"/>
              <a:gd name="connsiteX24" fmla="*/ 848070 w 2212563"/>
              <a:gd name="connsiteY24" fmla="*/ 1686666 h 2070429"/>
              <a:gd name="connsiteX25" fmla="*/ 848070 w 2212563"/>
              <a:gd name="connsiteY25" fmla="*/ 1686666 h 2070429"/>
              <a:gd name="connsiteX26" fmla="*/ 848070 w 2212563"/>
              <a:gd name="connsiteY26" fmla="*/ 1686666 h 2070429"/>
              <a:gd name="connsiteX27" fmla="*/ 843332 w 2212563"/>
              <a:gd name="connsiteY27" fmla="*/ 1648763 h 2070429"/>
              <a:gd name="connsiteX28" fmla="*/ 781740 w 2212563"/>
              <a:gd name="connsiteY28" fmla="*/ 1648763 h 2070429"/>
              <a:gd name="connsiteX29" fmla="*/ 791216 w 2212563"/>
              <a:gd name="connsiteY29" fmla="*/ 1601385 h 2070429"/>
              <a:gd name="connsiteX30" fmla="*/ 791216 w 2212563"/>
              <a:gd name="connsiteY30" fmla="*/ 1601385 h 2070429"/>
              <a:gd name="connsiteX31" fmla="*/ 791216 w 2212563"/>
              <a:gd name="connsiteY31" fmla="*/ 1601385 h 2070429"/>
              <a:gd name="connsiteX32" fmla="*/ 791216 w 2212563"/>
              <a:gd name="connsiteY32" fmla="*/ 1601385 h 2070429"/>
              <a:gd name="connsiteX33" fmla="*/ 758051 w 2212563"/>
              <a:gd name="connsiteY33" fmla="*/ 1601385 h 2070429"/>
              <a:gd name="connsiteX34" fmla="*/ 767527 w 2212563"/>
              <a:gd name="connsiteY34" fmla="*/ 1516104 h 2070429"/>
              <a:gd name="connsiteX35" fmla="*/ 658557 w 2212563"/>
              <a:gd name="connsiteY35" fmla="*/ 1520842 h 2070429"/>
              <a:gd name="connsiteX36" fmla="*/ 658557 w 2212563"/>
              <a:gd name="connsiteY36" fmla="*/ 1440299 h 2070429"/>
              <a:gd name="connsiteX37" fmla="*/ 658557 w 2212563"/>
              <a:gd name="connsiteY37" fmla="*/ 1440299 h 2070429"/>
              <a:gd name="connsiteX38" fmla="*/ 658557 w 2212563"/>
              <a:gd name="connsiteY38" fmla="*/ 1440299 h 2070429"/>
              <a:gd name="connsiteX39" fmla="*/ 615917 w 2212563"/>
              <a:gd name="connsiteY39" fmla="*/ 1440299 h 2070429"/>
              <a:gd name="connsiteX40" fmla="*/ 615917 w 2212563"/>
              <a:gd name="connsiteY40" fmla="*/ 1336067 h 2070429"/>
              <a:gd name="connsiteX41" fmla="*/ 549587 w 2212563"/>
              <a:gd name="connsiteY41" fmla="*/ 1336067 h 2070429"/>
              <a:gd name="connsiteX42" fmla="*/ 549587 w 2212563"/>
              <a:gd name="connsiteY42" fmla="*/ 1250786 h 2070429"/>
              <a:gd name="connsiteX43" fmla="*/ 521160 w 2212563"/>
              <a:gd name="connsiteY43" fmla="*/ 1250786 h 2070429"/>
              <a:gd name="connsiteX44" fmla="*/ 521160 w 2212563"/>
              <a:gd name="connsiteY44" fmla="*/ 1203408 h 2070429"/>
              <a:gd name="connsiteX45" fmla="*/ 454831 w 2212563"/>
              <a:gd name="connsiteY45" fmla="*/ 1203408 h 2070429"/>
              <a:gd name="connsiteX46" fmla="*/ 454831 w 2212563"/>
              <a:gd name="connsiteY46" fmla="*/ 957041 h 2070429"/>
              <a:gd name="connsiteX47" fmla="*/ 397977 w 2212563"/>
              <a:gd name="connsiteY47" fmla="*/ 957041 h 2070429"/>
              <a:gd name="connsiteX48" fmla="*/ 397977 w 2212563"/>
              <a:gd name="connsiteY48" fmla="*/ 919138 h 2070429"/>
              <a:gd name="connsiteX49" fmla="*/ 350598 w 2212563"/>
              <a:gd name="connsiteY49" fmla="*/ 919138 h 2070429"/>
              <a:gd name="connsiteX50" fmla="*/ 350598 w 2212563"/>
              <a:gd name="connsiteY50" fmla="*/ 919138 h 2070429"/>
              <a:gd name="connsiteX51" fmla="*/ 312696 w 2212563"/>
              <a:gd name="connsiteY51" fmla="*/ 881236 h 2070429"/>
              <a:gd name="connsiteX52" fmla="*/ 298482 w 2212563"/>
              <a:gd name="connsiteY52" fmla="*/ 544850 h 2070429"/>
              <a:gd name="connsiteX53" fmla="*/ 246366 w 2212563"/>
              <a:gd name="connsiteY53" fmla="*/ 544850 h 2070429"/>
              <a:gd name="connsiteX54" fmla="*/ 246366 w 2212563"/>
              <a:gd name="connsiteY54" fmla="*/ 483258 h 2070429"/>
              <a:gd name="connsiteX55" fmla="*/ 222677 w 2212563"/>
              <a:gd name="connsiteY55" fmla="*/ 492733 h 2070429"/>
              <a:gd name="connsiteX56" fmla="*/ 217938 w 2212563"/>
              <a:gd name="connsiteY56" fmla="*/ 454832 h 2070429"/>
              <a:gd name="connsiteX57" fmla="*/ 161086 w 2212563"/>
              <a:gd name="connsiteY57" fmla="*/ 454831 h 2070429"/>
              <a:gd name="connsiteX58" fmla="*/ 161086 w 2212563"/>
              <a:gd name="connsiteY58" fmla="*/ 137397 h 2070429"/>
              <a:gd name="connsiteX59" fmla="*/ 113707 w 2212563"/>
              <a:gd name="connsiteY59" fmla="*/ 137397 h 2070429"/>
              <a:gd name="connsiteX60" fmla="*/ 123183 w 2212563"/>
              <a:gd name="connsiteY60" fmla="*/ 137397 h 2070429"/>
              <a:gd name="connsiteX61" fmla="*/ 123183 w 2212563"/>
              <a:gd name="connsiteY61" fmla="*/ 80543 h 2070429"/>
              <a:gd name="connsiteX62" fmla="*/ 61591 w 2212563"/>
              <a:gd name="connsiteY62" fmla="*/ 80543 h 2070429"/>
              <a:gd name="connsiteX63" fmla="*/ 61591 w 2212563"/>
              <a:gd name="connsiteY63" fmla="*/ 0 h 2070429"/>
              <a:gd name="connsiteX64" fmla="*/ 0 w 2212563"/>
              <a:gd name="connsiteY64" fmla="*/ 0 h 2070429"/>
              <a:gd name="connsiteX0" fmla="*/ 2212563 w 2212563"/>
              <a:gd name="connsiteY0" fmla="*/ 2070429 h 2070429"/>
              <a:gd name="connsiteX1" fmla="*/ 1549268 w 2212563"/>
              <a:gd name="connsiteY1" fmla="*/ 2070429 h 2070429"/>
              <a:gd name="connsiteX2" fmla="*/ 1549268 w 2212563"/>
              <a:gd name="connsiteY2" fmla="*/ 2070429 h 2070429"/>
              <a:gd name="connsiteX3" fmla="*/ 1549268 w 2212563"/>
              <a:gd name="connsiteY3" fmla="*/ 2027789 h 2070429"/>
              <a:gd name="connsiteX4" fmla="*/ 1416609 w 2212563"/>
              <a:gd name="connsiteY4" fmla="*/ 2027789 h 2070429"/>
              <a:gd name="connsiteX5" fmla="*/ 1416609 w 2212563"/>
              <a:gd name="connsiteY5" fmla="*/ 1985149 h 2070429"/>
              <a:gd name="connsiteX6" fmla="*/ 1264998 w 2212563"/>
              <a:gd name="connsiteY6" fmla="*/ 1985149 h 2070429"/>
              <a:gd name="connsiteX7" fmla="*/ 1264998 w 2212563"/>
              <a:gd name="connsiteY7" fmla="*/ 1933033 h 2070429"/>
              <a:gd name="connsiteX8" fmla="*/ 1089699 w 2212563"/>
              <a:gd name="connsiteY8" fmla="*/ 1933033 h 2070429"/>
              <a:gd name="connsiteX9" fmla="*/ 1089699 w 2212563"/>
              <a:gd name="connsiteY9" fmla="*/ 1885654 h 2070429"/>
              <a:gd name="connsiteX10" fmla="*/ 1018632 w 2212563"/>
              <a:gd name="connsiteY10" fmla="*/ 1885654 h 2070429"/>
              <a:gd name="connsiteX11" fmla="*/ 1018632 w 2212563"/>
              <a:gd name="connsiteY11" fmla="*/ 1843014 h 2070429"/>
              <a:gd name="connsiteX12" fmla="*/ 971253 w 2212563"/>
              <a:gd name="connsiteY12" fmla="*/ 1843014 h 2070429"/>
              <a:gd name="connsiteX13" fmla="*/ 971253 w 2212563"/>
              <a:gd name="connsiteY13" fmla="*/ 1781422 h 2070429"/>
              <a:gd name="connsiteX14" fmla="*/ 928613 w 2212563"/>
              <a:gd name="connsiteY14" fmla="*/ 1781422 h 2070429"/>
              <a:gd name="connsiteX15" fmla="*/ 928613 w 2212563"/>
              <a:gd name="connsiteY15" fmla="*/ 1686666 h 2070429"/>
              <a:gd name="connsiteX16" fmla="*/ 848070 w 2212563"/>
              <a:gd name="connsiteY16" fmla="*/ 1686666 h 2070429"/>
              <a:gd name="connsiteX17" fmla="*/ 848070 w 2212563"/>
              <a:gd name="connsiteY17" fmla="*/ 1686666 h 2070429"/>
              <a:gd name="connsiteX18" fmla="*/ 848070 w 2212563"/>
              <a:gd name="connsiteY18" fmla="*/ 1686666 h 2070429"/>
              <a:gd name="connsiteX19" fmla="*/ 848070 w 2212563"/>
              <a:gd name="connsiteY19" fmla="*/ 1686666 h 2070429"/>
              <a:gd name="connsiteX20" fmla="*/ 848070 w 2212563"/>
              <a:gd name="connsiteY20" fmla="*/ 1686666 h 2070429"/>
              <a:gd name="connsiteX21" fmla="*/ 848070 w 2212563"/>
              <a:gd name="connsiteY21" fmla="*/ 1686666 h 2070429"/>
              <a:gd name="connsiteX22" fmla="*/ 848070 w 2212563"/>
              <a:gd name="connsiteY22" fmla="*/ 1686666 h 2070429"/>
              <a:gd name="connsiteX23" fmla="*/ 848070 w 2212563"/>
              <a:gd name="connsiteY23" fmla="*/ 1686666 h 2070429"/>
              <a:gd name="connsiteX24" fmla="*/ 848070 w 2212563"/>
              <a:gd name="connsiteY24" fmla="*/ 1686666 h 2070429"/>
              <a:gd name="connsiteX25" fmla="*/ 848070 w 2212563"/>
              <a:gd name="connsiteY25" fmla="*/ 1686666 h 2070429"/>
              <a:gd name="connsiteX26" fmla="*/ 848070 w 2212563"/>
              <a:gd name="connsiteY26" fmla="*/ 1686666 h 2070429"/>
              <a:gd name="connsiteX27" fmla="*/ 843332 w 2212563"/>
              <a:gd name="connsiteY27" fmla="*/ 1648763 h 2070429"/>
              <a:gd name="connsiteX28" fmla="*/ 781740 w 2212563"/>
              <a:gd name="connsiteY28" fmla="*/ 1648763 h 2070429"/>
              <a:gd name="connsiteX29" fmla="*/ 791216 w 2212563"/>
              <a:gd name="connsiteY29" fmla="*/ 1601385 h 2070429"/>
              <a:gd name="connsiteX30" fmla="*/ 791216 w 2212563"/>
              <a:gd name="connsiteY30" fmla="*/ 1601385 h 2070429"/>
              <a:gd name="connsiteX31" fmla="*/ 791216 w 2212563"/>
              <a:gd name="connsiteY31" fmla="*/ 1601385 h 2070429"/>
              <a:gd name="connsiteX32" fmla="*/ 791216 w 2212563"/>
              <a:gd name="connsiteY32" fmla="*/ 1601385 h 2070429"/>
              <a:gd name="connsiteX33" fmla="*/ 758051 w 2212563"/>
              <a:gd name="connsiteY33" fmla="*/ 1601385 h 2070429"/>
              <a:gd name="connsiteX34" fmla="*/ 767527 w 2212563"/>
              <a:gd name="connsiteY34" fmla="*/ 1516104 h 2070429"/>
              <a:gd name="connsiteX35" fmla="*/ 658557 w 2212563"/>
              <a:gd name="connsiteY35" fmla="*/ 1520842 h 2070429"/>
              <a:gd name="connsiteX36" fmla="*/ 658557 w 2212563"/>
              <a:gd name="connsiteY36" fmla="*/ 1440299 h 2070429"/>
              <a:gd name="connsiteX37" fmla="*/ 658557 w 2212563"/>
              <a:gd name="connsiteY37" fmla="*/ 1440299 h 2070429"/>
              <a:gd name="connsiteX38" fmla="*/ 658557 w 2212563"/>
              <a:gd name="connsiteY38" fmla="*/ 1440299 h 2070429"/>
              <a:gd name="connsiteX39" fmla="*/ 615917 w 2212563"/>
              <a:gd name="connsiteY39" fmla="*/ 1440299 h 2070429"/>
              <a:gd name="connsiteX40" fmla="*/ 615917 w 2212563"/>
              <a:gd name="connsiteY40" fmla="*/ 1336067 h 2070429"/>
              <a:gd name="connsiteX41" fmla="*/ 549587 w 2212563"/>
              <a:gd name="connsiteY41" fmla="*/ 1336067 h 2070429"/>
              <a:gd name="connsiteX42" fmla="*/ 549587 w 2212563"/>
              <a:gd name="connsiteY42" fmla="*/ 1250786 h 2070429"/>
              <a:gd name="connsiteX43" fmla="*/ 521160 w 2212563"/>
              <a:gd name="connsiteY43" fmla="*/ 1250786 h 2070429"/>
              <a:gd name="connsiteX44" fmla="*/ 521160 w 2212563"/>
              <a:gd name="connsiteY44" fmla="*/ 1203408 h 2070429"/>
              <a:gd name="connsiteX45" fmla="*/ 454831 w 2212563"/>
              <a:gd name="connsiteY45" fmla="*/ 1203408 h 2070429"/>
              <a:gd name="connsiteX46" fmla="*/ 454831 w 2212563"/>
              <a:gd name="connsiteY46" fmla="*/ 957041 h 2070429"/>
              <a:gd name="connsiteX47" fmla="*/ 397977 w 2212563"/>
              <a:gd name="connsiteY47" fmla="*/ 957041 h 2070429"/>
              <a:gd name="connsiteX48" fmla="*/ 397977 w 2212563"/>
              <a:gd name="connsiteY48" fmla="*/ 919138 h 2070429"/>
              <a:gd name="connsiteX49" fmla="*/ 350598 w 2212563"/>
              <a:gd name="connsiteY49" fmla="*/ 919138 h 2070429"/>
              <a:gd name="connsiteX50" fmla="*/ 350598 w 2212563"/>
              <a:gd name="connsiteY50" fmla="*/ 919138 h 2070429"/>
              <a:gd name="connsiteX51" fmla="*/ 312696 w 2212563"/>
              <a:gd name="connsiteY51" fmla="*/ 881236 h 2070429"/>
              <a:gd name="connsiteX52" fmla="*/ 293744 w 2212563"/>
              <a:gd name="connsiteY52" fmla="*/ 573277 h 2070429"/>
              <a:gd name="connsiteX53" fmla="*/ 246366 w 2212563"/>
              <a:gd name="connsiteY53" fmla="*/ 544850 h 2070429"/>
              <a:gd name="connsiteX54" fmla="*/ 246366 w 2212563"/>
              <a:gd name="connsiteY54" fmla="*/ 483258 h 2070429"/>
              <a:gd name="connsiteX55" fmla="*/ 222677 w 2212563"/>
              <a:gd name="connsiteY55" fmla="*/ 492733 h 2070429"/>
              <a:gd name="connsiteX56" fmla="*/ 217938 w 2212563"/>
              <a:gd name="connsiteY56" fmla="*/ 454832 h 2070429"/>
              <a:gd name="connsiteX57" fmla="*/ 161086 w 2212563"/>
              <a:gd name="connsiteY57" fmla="*/ 454831 h 2070429"/>
              <a:gd name="connsiteX58" fmla="*/ 161086 w 2212563"/>
              <a:gd name="connsiteY58" fmla="*/ 137397 h 2070429"/>
              <a:gd name="connsiteX59" fmla="*/ 113707 w 2212563"/>
              <a:gd name="connsiteY59" fmla="*/ 137397 h 2070429"/>
              <a:gd name="connsiteX60" fmla="*/ 123183 w 2212563"/>
              <a:gd name="connsiteY60" fmla="*/ 137397 h 2070429"/>
              <a:gd name="connsiteX61" fmla="*/ 123183 w 2212563"/>
              <a:gd name="connsiteY61" fmla="*/ 80543 h 2070429"/>
              <a:gd name="connsiteX62" fmla="*/ 61591 w 2212563"/>
              <a:gd name="connsiteY62" fmla="*/ 80543 h 2070429"/>
              <a:gd name="connsiteX63" fmla="*/ 61591 w 2212563"/>
              <a:gd name="connsiteY63" fmla="*/ 0 h 2070429"/>
              <a:gd name="connsiteX64" fmla="*/ 0 w 2212563"/>
              <a:gd name="connsiteY64" fmla="*/ 0 h 2070429"/>
              <a:gd name="connsiteX0" fmla="*/ 2212563 w 2212563"/>
              <a:gd name="connsiteY0" fmla="*/ 2070429 h 2070429"/>
              <a:gd name="connsiteX1" fmla="*/ 1549268 w 2212563"/>
              <a:gd name="connsiteY1" fmla="*/ 2070429 h 2070429"/>
              <a:gd name="connsiteX2" fmla="*/ 1549268 w 2212563"/>
              <a:gd name="connsiteY2" fmla="*/ 2070429 h 2070429"/>
              <a:gd name="connsiteX3" fmla="*/ 1549268 w 2212563"/>
              <a:gd name="connsiteY3" fmla="*/ 2027789 h 2070429"/>
              <a:gd name="connsiteX4" fmla="*/ 1416609 w 2212563"/>
              <a:gd name="connsiteY4" fmla="*/ 2027789 h 2070429"/>
              <a:gd name="connsiteX5" fmla="*/ 1416609 w 2212563"/>
              <a:gd name="connsiteY5" fmla="*/ 1985149 h 2070429"/>
              <a:gd name="connsiteX6" fmla="*/ 1264998 w 2212563"/>
              <a:gd name="connsiteY6" fmla="*/ 1985149 h 2070429"/>
              <a:gd name="connsiteX7" fmla="*/ 1264998 w 2212563"/>
              <a:gd name="connsiteY7" fmla="*/ 1933033 h 2070429"/>
              <a:gd name="connsiteX8" fmla="*/ 1089699 w 2212563"/>
              <a:gd name="connsiteY8" fmla="*/ 1933033 h 2070429"/>
              <a:gd name="connsiteX9" fmla="*/ 1089699 w 2212563"/>
              <a:gd name="connsiteY9" fmla="*/ 1885654 h 2070429"/>
              <a:gd name="connsiteX10" fmla="*/ 1018632 w 2212563"/>
              <a:gd name="connsiteY10" fmla="*/ 1885654 h 2070429"/>
              <a:gd name="connsiteX11" fmla="*/ 1018632 w 2212563"/>
              <a:gd name="connsiteY11" fmla="*/ 1843014 h 2070429"/>
              <a:gd name="connsiteX12" fmla="*/ 971253 w 2212563"/>
              <a:gd name="connsiteY12" fmla="*/ 1843014 h 2070429"/>
              <a:gd name="connsiteX13" fmla="*/ 971253 w 2212563"/>
              <a:gd name="connsiteY13" fmla="*/ 1781422 h 2070429"/>
              <a:gd name="connsiteX14" fmla="*/ 928613 w 2212563"/>
              <a:gd name="connsiteY14" fmla="*/ 1781422 h 2070429"/>
              <a:gd name="connsiteX15" fmla="*/ 928613 w 2212563"/>
              <a:gd name="connsiteY15" fmla="*/ 1686666 h 2070429"/>
              <a:gd name="connsiteX16" fmla="*/ 848070 w 2212563"/>
              <a:gd name="connsiteY16" fmla="*/ 1686666 h 2070429"/>
              <a:gd name="connsiteX17" fmla="*/ 848070 w 2212563"/>
              <a:gd name="connsiteY17" fmla="*/ 1686666 h 2070429"/>
              <a:gd name="connsiteX18" fmla="*/ 848070 w 2212563"/>
              <a:gd name="connsiteY18" fmla="*/ 1686666 h 2070429"/>
              <a:gd name="connsiteX19" fmla="*/ 848070 w 2212563"/>
              <a:gd name="connsiteY19" fmla="*/ 1686666 h 2070429"/>
              <a:gd name="connsiteX20" fmla="*/ 848070 w 2212563"/>
              <a:gd name="connsiteY20" fmla="*/ 1686666 h 2070429"/>
              <a:gd name="connsiteX21" fmla="*/ 848070 w 2212563"/>
              <a:gd name="connsiteY21" fmla="*/ 1686666 h 2070429"/>
              <a:gd name="connsiteX22" fmla="*/ 848070 w 2212563"/>
              <a:gd name="connsiteY22" fmla="*/ 1686666 h 2070429"/>
              <a:gd name="connsiteX23" fmla="*/ 848070 w 2212563"/>
              <a:gd name="connsiteY23" fmla="*/ 1686666 h 2070429"/>
              <a:gd name="connsiteX24" fmla="*/ 848070 w 2212563"/>
              <a:gd name="connsiteY24" fmla="*/ 1686666 h 2070429"/>
              <a:gd name="connsiteX25" fmla="*/ 848070 w 2212563"/>
              <a:gd name="connsiteY25" fmla="*/ 1686666 h 2070429"/>
              <a:gd name="connsiteX26" fmla="*/ 848070 w 2212563"/>
              <a:gd name="connsiteY26" fmla="*/ 1686666 h 2070429"/>
              <a:gd name="connsiteX27" fmla="*/ 843332 w 2212563"/>
              <a:gd name="connsiteY27" fmla="*/ 1648763 h 2070429"/>
              <a:gd name="connsiteX28" fmla="*/ 781740 w 2212563"/>
              <a:gd name="connsiteY28" fmla="*/ 1648763 h 2070429"/>
              <a:gd name="connsiteX29" fmla="*/ 791216 w 2212563"/>
              <a:gd name="connsiteY29" fmla="*/ 1601385 h 2070429"/>
              <a:gd name="connsiteX30" fmla="*/ 791216 w 2212563"/>
              <a:gd name="connsiteY30" fmla="*/ 1601385 h 2070429"/>
              <a:gd name="connsiteX31" fmla="*/ 791216 w 2212563"/>
              <a:gd name="connsiteY31" fmla="*/ 1601385 h 2070429"/>
              <a:gd name="connsiteX32" fmla="*/ 791216 w 2212563"/>
              <a:gd name="connsiteY32" fmla="*/ 1601385 h 2070429"/>
              <a:gd name="connsiteX33" fmla="*/ 758051 w 2212563"/>
              <a:gd name="connsiteY33" fmla="*/ 1601385 h 2070429"/>
              <a:gd name="connsiteX34" fmla="*/ 767527 w 2212563"/>
              <a:gd name="connsiteY34" fmla="*/ 1516104 h 2070429"/>
              <a:gd name="connsiteX35" fmla="*/ 658557 w 2212563"/>
              <a:gd name="connsiteY35" fmla="*/ 1520842 h 2070429"/>
              <a:gd name="connsiteX36" fmla="*/ 658557 w 2212563"/>
              <a:gd name="connsiteY36" fmla="*/ 1440299 h 2070429"/>
              <a:gd name="connsiteX37" fmla="*/ 658557 w 2212563"/>
              <a:gd name="connsiteY37" fmla="*/ 1440299 h 2070429"/>
              <a:gd name="connsiteX38" fmla="*/ 658557 w 2212563"/>
              <a:gd name="connsiteY38" fmla="*/ 1440299 h 2070429"/>
              <a:gd name="connsiteX39" fmla="*/ 615917 w 2212563"/>
              <a:gd name="connsiteY39" fmla="*/ 1440299 h 2070429"/>
              <a:gd name="connsiteX40" fmla="*/ 615917 w 2212563"/>
              <a:gd name="connsiteY40" fmla="*/ 1336067 h 2070429"/>
              <a:gd name="connsiteX41" fmla="*/ 549587 w 2212563"/>
              <a:gd name="connsiteY41" fmla="*/ 1336067 h 2070429"/>
              <a:gd name="connsiteX42" fmla="*/ 549587 w 2212563"/>
              <a:gd name="connsiteY42" fmla="*/ 1250786 h 2070429"/>
              <a:gd name="connsiteX43" fmla="*/ 521160 w 2212563"/>
              <a:gd name="connsiteY43" fmla="*/ 1250786 h 2070429"/>
              <a:gd name="connsiteX44" fmla="*/ 521160 w 2212563"/>
              <a:gd name="connsiteY44" fmla="*/ 1203408 h 2070429"/>
              <a:gd name="connsiteX45" fmla="*/ 454831 w 2212563"/>
              <a:gd name="connsiteY45" fmla="*/ 1203408 h 2070429"/>
              <a:gd name="connsiteX46" fmla="*/ 454831 w 2212563"/>
              <a:gd name="connsiteY46" fmla="*/ 957041 h 2070429"/>
              <a:gd name="connsiteX47" fmla="*/ 397977 w 2212563"/>
              <a:gd name="connsiteY47" fmla="*/ 957041 h 2070429"/>
              <a:gd name="connsiteX48" fmla="*/ 397977 w 2212563"/>
              <a:gd name="connsiteY48" fmla="*/ 919138 h 2070429"/>
              <a:gd name="connsiteX49" fmla="*/ 350598 w 2212563"/>
              <a:gd name="connsiteY49" fmla="*/ 919138 h 2070429"/>
              <a:gd name="connsiteX50" fmla="*/ 350598 w 2212563"/>
              <a:gd name="connsiteY50" fmla="*/ 919138 h 2070429"/>
              <a:gd name="connsiteX51" fmla="*/ 303220 w 2212563"/>
              <a:gd name="connsiteY51" fmla="*/ 852809 h 2070429"/>
              <a:gd name="connsiteX52" fmla="*/ 293744 w 2212563"/>
              <a:gd name="connsiteY52" fmla="*/ 573277 h 2070429"/>
              <a:gd name="connsiteX53" fmla="*/ 246366 w 2212563"/>
              <a:gd name="connsiteY53" fmla="*/ 544850 h 2070429"/>
              <a:gd name="connsiteX54" fmla="*/ 246366 w 2212563"/>
              <a:gd name="connsiteY54" fmla="*/ 483258 h 2070429"/>
              <a:gd name="connsiteX55" fmla="*/ 222677 w 2212563"/>
              <a:gd name="connsiteY55" fmla="*/ 492733 h 2070429"/>
              <a:gd name="connsiteX56" fmla="*/ 217938 w 2212563"/>
              <a:gd name="connsiteY56" fmla="*/ 454832 h 2070429"/>
              <a:gd name="connsiteX57" fmla="*/ 161086 w 2212563"/>
              <a:gd name="connsiteY57" fmla="*/ 454831 h 2070429"/>
              <a:gd name="connsiteX58" fmla="*/ 161086 w 2212563"/>
              <a:gd name="connsiteY58" fmla="*/ 137397 h 2070429"/>
              <a:gd name="connsiteX59" fmla="*/ 113707 w 2212563"/>
              <a:gd name="connsiteY59" fmla="*/ 137397 h 2070429"/>
              <a:gd name="connsiteX60" fmla="*/ 123183 w 2212563"/>
              <a:gd name="connsiteY60" fmla="*/ 137397 h 2070429"/>
              <a:gd name="connsiteX61" fmla="*/ 123183 w 2212563"/>
              <a:gd name="connsiteY61" fmla="*/ 80543 h 2070429"/>
              <a:gd name="connsiteX62" fmla="*/ 61591 w 2212563"/>
              <a:gd name="connsiteY62" fmla="*/ 80543 h 2070429"/>
              <a:gd name="connsiteX63" fmla="*/ 61591 w 2212563"/>
              <a:gd name="connsiteY63" fmla="*/ 0 h 2070429"/>
              <a:gd name="connsiteX64" fmla="*/ 0 w 2212563"/>
              <a:gd name="connsiteY64" fmla="*/ 0 h 2070429"/>
              <a:gd name="connsiteX0" fmla="*/ 2212563 w 2212563"/>
              <a:gd name="connsiteY0" fmla="*/ 2070429 h 2070429"/>
              <a:gd name="connsiteX1" fmla="*/ 1549268 w 2212563"/>
              <a:gd name="connsiteY1" fmla="*/ 2070429 h 2070429"/>
              <a:gd name="connsiteX2" fmla="*/ 1549268 w 2212563"/>
              <a:gd name="connsiteY2" fmla="*/ 2070429 h 2070429"/>
              <a:gd name="connsiteX3" fmla="*/ 1549268 w 2212563"/>
              <a:gd name="connsiteY3" fmla="*/ 2027789 h 2070429"/>
              <a:gd name="connsiteX4" fmla="*/ 1416609 w 2212563"/>
              <a:gd name="connsiteY4" fmla="*/ 2027789 h 2070429"/>
              <a:gd name="connsiteX5" fmla="*/ 1416609 w 2212563"/>
              <a:gd name="connsiteY5" fmla="*/ 1985149 h 2070429"/>
              <a:gd name="connsiteX6" fmla="*/ 1264998 w 2212563"/>
              <a:gd name="connsiteY6" fmla="*/ 1985149 h 2070429"/>
              <a:gd name="connsiteX7" fmla="*/ 1264998 w 2212563"/>
              <a:gd name="connsiteY7" fmla="*/ 1933033 h 2070429"/>
              <a:gd name="connsiteX8" fmla="*/ 1089699 w 2212563"/>
              <a:gd name="connsiteY8" fmla="*/ 1933033 h 2070429"/>
              <a:gd name="connsiteX9" fmla="*/ 1089699 w 2212563"/>
              <a:gd name="connsiteY9" fmla="*/ 1885654 h 2070429"/>
              <a:gd name="connsiteX10" fmla="*/ 1018632 w 2212563"/>
              <a:gd name="connsiteY10" fmla="*/ 1885654 h 2070429"/>
              <a:gd name="connsiteX11" fmla="*/ 1018632 w 2212563"/>
              <a:gd name="connsiteY11" fmla="*/ 1843014 h 2070429"/>
              <a:gd name="connsiteX12" fmla="*/ 971253 w 2212563"/>
              <a:gd name="connsiteY12" fmla="*/ 1843014 h 2070429"/>
              <a:gd name="connsiteX13" fmla="*/ 971253 w 2212563"/>
              <a:gd name="connsiteY13" fmla="*/ 1781422 h 2070429"/>
              <a:gd name="connsiteX14" fmla="*/ 928613 w 2212563"/>
              <a:gd name="connsiteY14" fmla="*/ 1781422 h 2070429"/>
              <a:gd name="connsiteX15" fmla="*/ 928613 w 2212563"/>
              <a:gd name="connsiteY15" fmla="*/ 1686666 h 2070429"/>
              <a:gd name="connsiteX16" fmla="*/ 848070 w 2212563"/>
              <a:gd name="connsiteY16" fmla="*/ 1686666 h 2070429"/>
              <a:gd name="connsiteX17" fmla="*/ 848070 w 2212563"/>
              <a:gd name="connsiteY17" fmla="*/ 1686666 h 2070429"/>
              <a:gd name="connsiteX18" fmla="*/ 848070 w 2212563"/>
              <a:gd name="connsiteY18" fmla="*/ 1686666 h 2070429"/>
              <a:gd name="connsiteX19" fmla="*/ 848070 w 2212563"/>
              <a:gd name="connsiteY19" fmla="*/ 1686666 h 2070429"/>
              <a:gd name="connsiteX20" fmla="*/ 848070 w 2212563"/>
              <a:gd name="connsiteY20" fmla="*/ 1686666 h 2070429"/>
              <a:gd name="connsiteX21" fmla="*/ 848070 w 2212563"/>
              <a:gd name="connsiteY21" fmla="*/ 1686666 h 2070429"/>
              <a:gd name="connsiteX22" fmla="*/ 848070 w 2212563"/>
              <a:gd name="connsiteY22" fmla="*/ 1686666 h 2070429"/>
              <a:gd name="connsiteX23" fmla="*/ 848070 w 2212563"/>
              <a:gd name="connsiteY23" fmla="*/ 1686666 h 2070429"/>
              <a:gd name="connsiteX24" fmla="*/ 848070 w 2212563"/>
              <a:gd name="connsiteY24" fmla="*/ 1686666 h 2070429"/>
              <a:gd name="connsiteX25" fmla="*/ 848070 w 2212563"/>
              <a:gd name="connsiteY25" fmla="*/ 1686666 h 2070429"/>
              <a:gd name="connsiteX26" fmla="*/ 848070 w 2212563"/>
              <a:gd name="connsiteY26" fmla="*/ 1686666 h 2070429"/>
              <a:gd name="connsiteX27" fmla="*/ 843332 w 2212563"/>
              <a:gd name="connsiteY27" fmla="*/ 1648763 h 2070429"/>
              <a:gd name="connsiteX28" fmla="*/ 781740 w 2212563"/>
              <a:gd name="connsiteY28" fmla="*/ 1648763 h 2070429"/>
              <a:gd name="connsiteX29" fmla="*/ 791216 w 2212563"/>
              <a:gd name="connsiteY29" fmla="*/ 1601385 h 2070429"/>
              <a:gd name="connsiteX30" fmla="*/ 791216 w 2212563"/>
              <a:gd name="connsiteY30" fmla="*/ 1601385 h 2070429"/>
              <a:gd name="connsiteX31" fmla="*/ 791216 w 2212563"/>
              <a:gd name="connsiteY31" fmla="*/ 1601385 h 2070429"/>
              <a:gd name="connsiteX32" fmla="*/ 791216 w 2212563"/>
              <a:gd name="connsiteY32" fmla="*/ 1601385 h 2070429"/>
              <a:gd name="connsiteX33" fmla="*/ 758051 w 2212563"/>
              <a:gd name="connsiteY33" fmla="*/ 1601385 h 2070429"/>
              <a:gd name="connsiteX34" fmla="*/ 753313 w 2212563"/>
              <a:gd name="connsiteY34" fmla="*/ 1520842 h 2070429"/>
              <a:gd name="connsiteX35" fmla="*/ 658557 w 2212563"/>
              <a:gd name="connsiteY35" fmla="*/ 1520842 h 2070429"/>
              <a:gd name="connsiteX36" fmla="*/ 658557 w 2212563"/>
              <a:gd name="connsiteY36" fmla="*/ 1440299 h 2070429"/>
              <a:gd name="connsiteX37" fmla="*/ 658557 w 2212563"/>
              <a:gd name="connsiteY37" fmla="*/ 1440299 h 2070429"/>
              <a:gd name="connsiteX38" fmla="*/ 658557 w 2212563"/>
              <a:gd name="connsiteY38" fmla="*/ 1440299 h 2070429"/>
              <a:gd name="connsiteX39" fmla="*/ 615917 w 2212563"/>
              <a:gd name="connsiteY39" fmla="*/ 1440299 h 2070429"/>
              <a:gd name="connsiteX40" fmla="*/ 615917 w 2212563"/>
              <a:gd name="connsiteY40" fmla="*/ 1336067 h 2070429"/>
              <a:gd name="connsiteX41" fmla="*/ 549587 w 2212563"/>
              <a:gd name="connsiteY41" fmla="*/ 1336067 h 2070429"/>
              <a:gd name="connsiteX42" fmla="*/ 549587 w 2212563"/>
              <a:gd name="connsiteY42" fmla="*/ 1250786 h 2070429"/>
              <a:gd name="connsiteX43" fmla="*/ 521160 w 2212563"/>
              <a:gd name="connsiteY43" fmla="*/ 1250786 h 2070429"/>
              <a:gd name="connsiteX44" fmla="*/ 521160 w 2212563"/>
              <a:gd name="connsiteY44" fmla="*/ 1203408 h 2070429"/>
              <a:gd name="connsiteX45" fmla="*/ 454831 w 2212563"/>
              <a:gd name="connsiteY45" fmla="*/ 1203408 h 2070429"/>
              <a:gd name="connsiteX46" fmla="*/ 454831 w 2212563"/>
              <a:gd name="connsiteY46" fmla="*/ 957041 h 2070429"/>
              <a:gd name="connsiteX47" fmla="*/ 397977 w 2212563"/>
              <a:gd name="connsiteY47" fmla="*/ 957041 h 2070429"/>
              <a:gd name="connsiteX48" fmla="*/ 397977 w 2212563"/>
              <a:gd name="connsiteY48" fmla="*/ 919138 h 2070429"/>
              <a:gd name="connsiteX49" fmla="*/ 350598 w 2212563"/>
              <a:gd name="connsiteY49" fmla="*/ 919138 h 2070429"/>
              <a:gd name="connsiteX50" fmla="*/ 350598 w 2212563"/>
              <a:gd name="connsiteY50" fmla="*/ 919138 h 2070429"/>
              <a:gd name="connsiteX51" fmla="*/ 303220 w 2212563"/>
              <a:gd name="connsiteY51" fmla="*/ 852809 h 2070429"/>
              <a:gd name="connsiteX52" fmla="*/ 293744 w 2212563"/>
              <a:gd name="connsiteY52" fmla="*/ 573277 h 2070429"/>
              <a:gd name="connsiteX53" fmla="*/ 246366 w 2212563"/>
              <a:gd name="connsiteY53" fmla="*/ 544850 h 2070429"/>
              <a:gd name="connsiteX54" fmla="*/ 246366 w 2212563"/>
              <a:gd name="connsiteY54" fmla="*/ 483258 h 2070429"/>
              <a:gd name="connsiteX55" fmla="*/ 222677 w 2212563"/>
              <a:gd name="connsiteY55" fmla="*/ 492733 h 2070429"/>
              <a:gd name="connsiteX56" fmla="*/ 217938 w 2212563"/>
              <a:gd name="connsiteY56" fmla="*/ 454832 h 2070429"/>
              <a:gd name="connsiteX57" fmla="*/ 161086 w 2212563"/>
              <a:gd name="connsiteY57" fmla="*/ 454831 h 2070429"/>
              <a:gd name="connsiteX58" fmla="*/ 161086 w 2212563"/>
              <a:gd name="connsiteY58" fmla="*/ 137397 h 2070429"/>
              <a:gd name="connsiteX59" fmla="*/ 113707 w 2212563"/>
              <a:gd name="connsiteY59" fmla="*/ 137397 h 2070429"/>
              <a:gd name="connsiteX60" fmla="*/ 123183 w 2212563"/>
              <a:gd name="connsiteY60" fmla="*/ 137397 h 2070429"/>
              <a:gd name="connsiteX61" fmla="*/ 123183 w 2212563"/>
              <a:gd name="connsiteY61" fmla="*/ 80543 h 2070429"/>
              <a:gd name="connsiteX62" fmla="*/ 61591 w 2212563"/>
              <a:gd name="connsiteY62" fmla="*/ 80543 h 2070429"/>
              <a:gd name="connsiteX63" fmla="*/ 61591 w 2212563"/>
              <a:gd name="connsiteY63" fmla="*/ 0 h 2070429"/>
              <a:gd name="connsiteX64" fmla="*/ 0 w 2212563"/>
              <a:gd name="connsiteY64" fmla="*/ 0 h 2070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2212563" h="2070429">
                <a:moveTo>
                  <a:pt x="2212563" y="2070429"/>
                </a:moveTo>
                <a:lnTo>
                  <a:pt x="1549268" y="2070429"/>
                </a:lnTo>
                <a:lnTo>
                  <a:pt x="1549268" y="2070429"/>
                </a:lnTo>
                <a:lnTo>
                  <a:pt x="1549268" y="2027789"/>
                </a:lnTo>
                <a:lnTo>
                  <a:pt x="1416609" y="2027789"/>
                </a:lnTo>
                <a:lnTo>
                  <a:pt x="1416609" y="1985149"/>
                </a:lnTo>
                <a:lnTo>
                  <a:pt x="1264998" y="1985149"/>
                </a:lnTo>
                <a:lnTo>
                  <a:pt x="1264998" y="1933033"/>
                </a:lnTo>
                <a:lnTo>
                  <a:pt x="1089699" y="1933033"/>
                </a:lnTo>
                <a:lnTo>
                  <a:pt x="1089699" y="1885654"/>
                </a:lnTo>
                <a:lnTo>
                  <a:pt x="1018632" y="1885654"/>
                </a:lnTo>
                <a:lnTo>
                  <a:pt x="1018632" y="1843014"/>
                </a:lnTo>
                <a:lnTo>
                  <a:pt x="971253" y="1843014"/>
                </a:lnTo>
                <a:lnTo>
                  <a:pt x="971253" y="1781422"/>
                </a:lnTo>
                <a:lnTo>
                  <a:pt x="928613" y="1781422"/>
                </a:lnTo>
                <a:lnTo>
                  <a:pt x="928613" y="1686666"/>
                </a:lnTo>
                <a:lnTo>
                  <a:pt x="848070" y="1686666"/>
                </a:lnTo>
                <a:lnTo>
                  <a:pt x="848070" y="1686666"/>
                </a:lnTo>
                <a:lnTo>
                  <a:pt x="848070" y="1686666"/>
                </a:lnTo>
                <a:lnTo>
                  <a:pt x="848070" y="1686666"/>
                </a:lnTo>
                <a:lnTo>
                  <a:pt x="848070" y="1686666"/>
                </a:lnTo>
                <a:lnTo>
                  <a:pt x="848070" y="1686666"/>
                </a:lnTo>
                <a:lnTo>
                  <a:pt x="848070" y="1686666"/>
                </a:lnTo>
                <a:lnTo>
                  <a:pt x="848070" y="1686666"/>
                </a:lnTo>
                <a:lnTo>
                  <a:pt x="848070" y="1686666"/>
                </a:lnTo>
                <a:lnTo>
                  <a:pt x="848070" y="1686666"/>
                </a:lnTo>
                <a:lnTo>
                  <a:pt x="848070" y="1686666"/>
                </a:lnTo>
                <a:lnTo>
                  <a:pt x="843332" y="1648763"/>
                </a:lnTo>
                <a:lnTo>
                  <a:pt x="781740" y="1648763"/>
                </a:lnTo>
                <a:lnTo>
                  <a:pt x="791216" y="1601385"/>
                </a:lnTo>
                <a:lnTo>
                  <a:pt x="791216" y="1601385"/>
                </a:lnTo>
                <a:lnTo>
                  <a:pt x="791216" y="1601385"/>
                </a:lnTo>
                <a:lnTo>
                  <a:pt x="791216" y="1601385"/>
                </a:lnTo>
                <a:lnTo>
                  <a:pt x="758051" y="1601385"/>
                </a:lnTo>
                <a:lnTo>
                  <a:pt x="753313" y="1520842"/>
                </a:lnTo>
                <a:lnTo>
                  <a:pt x="658557" y="1520842"/>
                </a:lnTo>
                <a:lnTo>
                  <a:pt x="658557" y="1440299"/>
                </a:lnTo>
                <a:lnTo>
                  <a:pt x="658557" y="1440299"/>
                </a:lnTo>
                <a:lnTo>
                  <a:pt x="658557" y="1440299"/>
                </a:lnTo>
                <a:lnTo>
                  <a:pt x="615917" y="1440299"/>
                </a:lnTo>
                <a:lnTo>
                  <a:pt x="615917" y="1336067"/>
                </a:lnTo>
                <a:lnTo>
                  <a:pt x="549587" y="1336067"/>
                </a:lnTo>
                <a:lnTo>
                  <a:pt x="549587" y="1250786"/>
                </a:lnTo>
                <a:lnTo>
                  <a:pt x="521160" y="1250786"/>
                </a:lnTo>
                <a:lnTo>
                  <a:pt x="521160" y="1203408"/>
                </a:lnTo>
                <a:lnTo>
                  <a:pt x="454831" y="1203408"/>
                </a:lnTo>
                <a:lnTo>
                  <a:pt x="454831" y="957041"/>
                </a:lnTo>
                <a:lnTo>
                  <a:pt x="397977" y="957041"/>
                </a:lnTo>
                <a:lnTo>
                  <a:pt x="397977" y="919138"/>
                </a:lnTo>
                <a:lnTo>
                  <a:pt x="350598" y="919138"/>
                </a:lnTo>
                <a:lnTo>
                  <a:pt x="350598" y="919138"/>
                </a:lnTo>
                <a:lnTo>
                  <a:pt x="303220" y="852809"/>
                </a:lnTo>
                <a:lnTo>
                  <a:pt x="293744" y="573277"/>
                </a:lnTo>
                <a:lnTo>
                  <a:pt x="246366" y="544850"/>
                </a:lnTo>
                <a:lnTo>
                  <a:pt x="246366" y="483258"/>
                </a:lnTo>
                <a:lnTo>
                  <a:pt x="222677" y="492733"/>
                </a:lnTo>
                <a:lnTo>
                  <a:pt x="217938" y="454832"/>
                </a:lnTo>
                <a:lnTo>
                  <a:pt x="161086" y="454831"/>
                </a:lnTo>
                <a:lnTo>
                  <a:pt x="161086" y="137397"/>
                </a:lnTo>
                <a:lnTo>
                  <a:pt x="113707" y="137397"/>
                </a:lnTo>
                <a:lnTo>
                  <a:pt x="123183" y="137397"/>
                </a:lnTo>
                <a:lnTo>
                  <a:pt x="123183" y="80543"/>
                </a:lnTo>
                <a:lnTo>
                  <a:pt x="61591" y="80543"/>
                </a:lnTo>
                <a:lnTo>
                  <a:pt x="61591"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27" name="Freeform 26">
            <a:extLst>
              <a:ext uri="{FF2B5EF4-FFF2-40B4-BE49-F238E27FC236}">
                <a16:creationId xmlns:a16="http://schemas.microsoft.com/office/drawing/2014/main" id="{B13857B5-833B-294F-92DE-87E8ACEF22B1}"/>
              </a:ext>
            </a:extLst>
          </p:cNvPr>
          <p:cNvSpPr/>
          <p:nvPr/>
        </p:nvSpPr>
        <p:spPr bwMode="auto">
          <a:xfrm>
            <a:off x="8816975" y="1746250"/>
            <a:ext cx="996950" cy="2355850"/>
          </a:xfrm>
          <a:custGeom>
            <a:avLst/>
            <a:gdLst>
              <a:gd name="connsiteX0" fmla="*/ 0 w 996950"/>
              <a:gd name="connsiteY0" fmla="*/ 0 h 2355850"/>
              <a:gd name="connsiteX1" fmla="*/ 0 w 996950"/>
              <a:gd name="connsiteY1" fmla="*/ 158750 h 2355850"/>
              <a:gd name="connsiteX2" fmla="*/ 114300 w 996950"/>
              <a:gd name="connsiteY2" fmla="*/ 158750 h 2355850"/>
              <a:gd name="connsiteX3" fmla="*/ 114300 w 996950"/>
              <a:gd name="connsiteY3" fmla="*/ 1028700 h 2355850"/>
              <a:gd name="connsiteX4" fmla="*/ 149225 w 996950"/>
              <a:gd name="connsiteY4" fmla="*/ 1028700 h 2355850"/>
              <a:gd name="connsiteX5" fmla="*/ 149225 w 996950"/>
              <a:gd name="connsiteY5" fmla="*/ 1196975 h 2355850"/>
              <a:gd name="connsiteX6" fmla="*/ 203200 w 996950"/>
              <a:gd name="connsiteY6" fmla="*/ 1196975 h 2355850"/>
              <a:gd name="connsiteX7" fmla="*/ 203200 w 996950"/>
              <a:gd name="connsiteY7" fmla="*/ 1362075 h 2355850"/>
              <a:gd name="connsiteX8" fmla="*/ 276225 w 996950"/>
              <a:gd name="connsiteY8" fmla="*/ 1362075 h 2355850"/>
              <a:gd name="connsiteX9" fmla="*/ 276225 w 996950"/>
              <a:gd name="connsiteY9" fmla="*/ 1533525 h 2355850"/>
              <a:gd name="connsiteX10" fmla="*/ 323850 w 996950"/>
              <a:gd name="connsiteY10" fmla="*/ 1533525 h 2355850"/>
              <a:gd name="connsiteX11" fmla="*/ 323850 w 996950"/>
              <a:gd name="connsiteY11" fmla="*/ 1695450 h 2355850"/>
              <a:gd name="connsiteX12" fmla="*/ 361950 w 996950"/>
              <a:gd name="connsiteY12" fmla="*/ 1695450 h 2355850"/>
              <a:gd name="connsiteX13" fmla="*/ 361950 w 996950"/>
              <a:gd name="connsiteY13" fmla="*/ 1851025 h 2355850"/>
              <a:gd name="connsiteX14" fmla="*/ 441325 w 996950"/>
              <a:gd name="connsiteY14" fmla="*/ 1851025 h 2355850"/>
              <a:gd name="connsiteX15" fmla="*/ 441325 w 996950"/>
              <a:gd name="connsiteY15" fmla="*/ 2025650 h 2355850"/>
              <a:gd name="connsiteX16" fmla="*/ 441325 w 996950"/>
              <a:gd name="connsiteY16" fmla="*/ 2025650 h 2355850"/>
              <a:gd name="connsiteX17" fmla="*/ 441325 w 996950"/>
              <a:gd name="connsiteY17" fmla="*/ 2025650 h 2355850"/>
              <a:gd name="connsiteX18" fmla="*/ 476250 w 996950"/>
              <a:gd name="connsiteY18" fmla="*/ 2025650 h 2355850"/>
              <a:gd name="connsiteX19" fmla="*/ 476250 w 996950"/>
              <a:gd name="connsiteY19" fmla="*/ 2197100 h 2355850"/>
              <a:gd name="connsiteX20" fmla="*/ 996950 w 996950"/>
              <a:gd name="connsiteY20" fmla="*/ 2197100 h 2355850"/>
              <a:gd name="connsiteX21" fmla="*/ 996950 w 996950"/>
              <a:gd name="connsiteY21" fmla="*/ 2355850 h 235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96950" h="2355850">
                <a:moveTo>
                  <a:pt x="0" y="0"/>
                </a:moveTo>
                <a:lnTo>
                  <a:pt x="0" y="158750"/>
                </a:lnTo>
                <a:lnTo>
                  <a:pt x="114300" y="158750"/>
                </a:lnTo>
                <a:lnTo>
                  <a:pt x="114300" y="1028700"/>
                </a:lnTo>
                <a:lnTo>
                  <a:pt x="149225" y="1028700"/>
                </a:lnTo>
                <a:lnTo>
                  <a:pt x="149225" y="1196975"/>
                </a:lnTo>
                <a:lnTo>
                  <a:pt x="203200" y="1196975"/>
                </a:lnTo>
                <a:lnTo>
                  <a:pt x="203200" y="1362075"/>
                </a:lnTo>
                <a:lnTo>
                  <a:pt x="276225" y="1362075"/>
                </a:lnTo>
                <a:lnTo>
                  <a:pt x="276225" y="1533525"/>
                </a:lnTo>
                <a:lnTo>
                  <a:pt x="323850" y="1533525"/>
                </a:lnTo>
                <a:lnTo>
                  <a:pt x="323850" y="1695450"/>
                </a:lnTo>
                <a:lnTo>
                  <a:pt x="361950" y="1695450"/>
                </a:lnTo>
                <a:lnTo>
                  <a:pt x="361950" y="1851025"/>
                </a:lnTo>
                <a:lnTo>
                  <a:pt x="441325" y="1851025"/>
                </a:lnTo>
                <a:lnTo>
                  <a:pt x="441325" y="2025650"/>
                </a:lnTo>
                <a:lnTo>
                  <a:pt x="441325" y="2025650"/>
                </a:lnTo>
                <a:lnTo>
                  <a:pt x="441325" y="2025650"/>
                </a:lnTo>
                <a:lnTo>
                  <a:pt x="476250" y="2025650"/>
                </a:lnTo>
                <a:lnTo>
                  <a:pt x="476250" y="2197100"/>
                </a:lnTo>
                <a:lnTo>
                  <a:pt x="996950" y="2197100"/>
                </a:lnTo>
                <a:lnTo>
                  <a:pt x="996950" y="2355850"/>
                </a:lnTo>
              </a:path>
            </a:pathLst>
          </a:custGeom>
          <a:noFill/>
          <a:ln w="28575">
            <a:solidFill>
              <a:schemeClr val="accent3"/>
            </a:solidFill>
            <a:miter lim="800000"/>
            <a:headEnd/>
            <a:tailEnd/>
          </a:ln>
        </p:spPr>
        <p:txBody>
          <a:bodyPr rtlCol="0" anchor="ctr"/>
          <a:lstStyle/>
          <a:p>
            <a:pPr algn="ctr"/>
            <a:endParaRPr lang="en-US" dirty="0"/>
          </a:p>
        </p:txBody>
      </p:sp>
      <p:sp>
        <p:nvSpPr>
          <p:cNvPr id="29" name="Freeform 28">
            <a:extLst>
              <a:ext uri="{FF2B5EF4-FFF2-40B4-BE49-F238E27FC236}">
                <a16:creationId xmlns:a16="http://schemas.microsoft.com/office/drawing/2014/main" id="{A101339B-672C-2449-A885-EE748E19AEB1}"/>
              </a:ext>
            </a:extLst>
          </p:cNvPr>
          <p:cNvSpPr/>
          <p:nvPr/>
        </p:nvSpPr>
        <p:spPr bwMode="auto">
          <a:xfrm>
            <a:off x="8823325" y="1755775"/>
            <a:ext cx="2165350" cy="2051050"/>
          </a:xfrm>
          <a:custGeom>
            <a:avLst/>
            <a:gdLst>
              <a:gd name="connsiteX0" fmla="*/ 2165350 w 2165350"/>
              <a:gd name="connsiteY0" fmla="*/ 2051050 h 2051050"/>
              <a:gd name="connsiteX1" fmla="*/ 1127125 w 2165350"/>
              <a:gd name="connsiteY1" fmla="*/ 2051050 h 2051050"/>
              <a:gd name="connsiteX2" fmla="*/ 1127125 w 2165350"/>
              <a:gd name="connsiteY2" fmla="*/ 1952625 h 2051050"/>
              <a:gd name="connsiteX3" fmla="*/ 1057275 w 2165350"/>
              <a:gd name="connsiteY3" fmla="*/ 1952625 h 2051050"/>
              <a:gd name="connsiteX4" fmla="*/ 1057275 w 2165350"/>
              <a:gd name="connsiteY4" fmla="*/ 1768475 h 2051050"/>
              <a:gd name="connsiteX5" fmla="*/ 660400 w 2165350"/>
              <a:gd name="connsiteY5" fmla="*/ 1768475 h 2051050"/>
              <a:gd name="connsiteX6" fmla="*/ 660400 w 2165350"/>
              <a:gd name="connsiteY6" fmla="*/ 1673225 h 2051050"/>
              <a:gd name="connsiteX7" fmla="*/ 590550 w 2165350"/>
              <a:gd name="connsiteY7" fmla="*/ 1673225 h 2051050"/>
              <a:gd name="connsiteX8" fmla="*/ 590550 w 2165350"/>
              <a:gd name="connsiteY8" fmla="*/ 1492250 h 2051050"/>
              <a:gd name="connsiteX9" fmla="*/ 590550 w 2165350"/>
              <a:gd name="connsiteY9" fmla="*/ 1492250 h 2051050"/>
              <a:gd name="connsiteX10" fmla="*/ 565150 w 2165350"/>
              <a:gd name="connsiteY10" fmla="*/ 1492250 h 2051050"/>
              <a:gd name="connsiteX11" fmla="*/ 565150 w 2165350"/>
              <a:gd name="connsiteY11" fmla="*/ 1412875 h 2051050"/>
              <a:gd name="connsiteX12" fmla="*/ 381000 w 2165350"/>
              <a:gd name="connsiteY12" fmla="*/ 1412875 h 2051050"/>
              <a:gd name="connsiteX13" fmla="*/ 381000 w 2165350"/>
              <a:gd name="connsiteY13" fmla="*/ 1327150 h 2051050"/>
              <a:gd name="connsiteX14" fmla="*/ 298450 w 2165350"/>
              <a:gd name="connsiteY14" fmla="*/ 1327150 h 2051050"/>
              <a:gd name="connsiteX15" fmla="*/ 298450 w 2165350"/>
              <a:gd name="connsiteY15" fmla="*/ 977900 h 2051050"/>
              <a:gd name="connsiteX16" fmla="*/ 257175 w 2165350"/>
              <a:gd name="connsiteY16" fmla="*/ 977900 h 2051050"/>
              <a:gd name="connsiteX17" fmla="*/ 257175 w 2165350"/>
              <a:gd name="connsiteY17" fmla="*/ 904875 h 2051050"/>
              <a:gd name="connsiteX18" fmla="*/ 209550 w 2165350"/>
              <a:gd name="connsiteY18" fmla="*/ 904875 h 2051050"/>
              <a:gd name="connsiteX19" fmla="*/ 209550 w 2165350"/>
              <a:gd name="connsiteY19" fmla="*/ 822325 h 2051050"/>
              <a:gd name="connsiteX20" fmla="*/ 133350 w 2165350"/>
              <a:gd name="connsiteY20" fmla="*/ 822325 h 2051050"/>
              <a:gd name="connsiteX21" fmla="*/ 133350 w 2165350"/>
              <a:gd name="connsiteY21" fmla="*/ 552450 h 2051050"/>
              <a:gd name="connsiteX22" fmla="*/ 133350 w 2165350"/>
              <a:gd name="connsiteY22" fmla="*/ 552450 h 2051050"/>
              <a:gd name="connsiteX23" fmla="*/ 101600 w 2165350"/>
              <a:gd name="connsiteY23" fmla="*/ 552450 h 2051050"/>
              <a:gd name="connsiteX24" fmla="*/ 101600 w 2165350"/>
              <a:gd name="connsiteY24" fmla="*/ 168275 h 2051050"/>
              <a:gd name="connsiteX25" fmla="*/ 73025 w 2165350"/>
              <a:gd name="connsiteY25" fmla="*/ 168275 h 2051050"/>
              <a:gd name="connsiteX26" fmla="*/ 73025 w 2165350"/>
              <a:gd name="connsiteY26" fmla="*/ 82550 h 2051050"/>
              <a:gd name="connsiteX27" fmla="*/ 0 w 2165350"/>
              <a:gd name="connsiteY27" fmla="*/ 82550 h 2051050"/>
              <a:gd name="connsiteX28" fmla="*/ 0 w 2165350"/>
              <a:gd name="connsiteY28" fmla="*/ 0 h 205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65350" h="2051050">
                <a:moveTo>
                  <a:pt x="2165350" y="2051050"/>
                </a:moveTo>
                <a:lnTo>
                  <a:pt x="1127125" y="2051050"/>
                </a:lnTo>
                <a:lnTo>
                  <a:pt x="1127125" y="1952625"/>
                </a:lnTo>
                <a:lnTo>
                  <a:pt x="1057275" y="1952625"/>
                </a:lnTo>
                <a:lnTo>
                  <a:pt x="1057275" y="1768475"/>
                </a:lnTo>
                <a:lnTo>
                  <a:pt x="660400" y="1768475"/>
                </a:lnTo>
                <a:lnTo>
                  <a:pt x="660400" y="1673225"/>
                </a:lnTo>
                <a:lnTo>
                  <a:pt x="590550" y="1673225"/>
                </a:lnTo>
                <a:lnTo>
                  <a:pt x="590550" y="1492250"/>
                </a:lnTo>
                <a:lnTo>
                  <a:pt x="590550" y="1492250"/>
                </a:lnTo>
                <a:lnTo>
                  <a:pt x="565150" y="1492250"/>
                </a:lnTo>
                <a:lnTo>
                  <a:pt x="565150" y="1412875"/>
                </a:lnTo>
                <a:lnTo>
                  <a:pt x="381000" y="1412875"/>
                </a:lnTo>
                <a:lnTo>
                  <a:pt x="381000" y="1327150"/>
                </a:lnTo>
                <a:lnTo>
                  <a:pt x="298450" y="1327150"/>
                </a:lnTo>
                <a:lnTo>
                  <a:pt x="298450" y="977900"/>
                </a:lnTo>
                <a:lnTo>
                  <a:pt x="257175" y="977900"/>
                </a:lnTo>
                <a:lnTo>
                  <a:pt x="257175" y="904875"/>
                </a:lnTo>
                <a:lnTo>
                  <a:pt x="209550" y="904875"/>
                </a:lnTo>
                <a:lnTo>
                  <a:pt x="209550" y="822325"/>
                </a:lnTo>
                <a:lnTo>
                  <a:pt x="133350" y="822325"/>
                </a:lnTo>
                <a:lnTo>
                  <a:pt x="133350" y="552450"/>
                </a:lnTo>
                <a:lnTo>
                  <a:pt x="133350" y="552450"/>
                </a:lnTo>
                <a:lnTo>
                  <a:pt x="101600" y="552450"/>
                </a:lnTo>
                <a:lnTo>
                  <a:pt x="101600" y="168275"/>
                </a:lnTo>
                <a:lnTo>
                  <a:pt x="73025" y="168275"/>
                </a:lnTo>
                <a:lnTo>
                  <a:pt x="73025" y="82550"/>
                </a:lnTo>
                <a:lnTo>
                  <a:pt x="0" y="8255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235" name="Group 234">
            <a:extLst>
              <a:ext uri="{FF2B5EF4-FFF2-40B4-BE49-F238E27FC236}">
                <a16:creationId xmlns:a16="http://schemas.microsoft.com/office/drawing/2014/main" id="{C7D1B86A-9178-4E59-ABAC-722EE6A1456D}"/>
              </a:ext>
            </a:extLst>
          </p:cNvPr>
          <p:cNvGrpSpPr/>
          <p:nvPr/>
        </p:nvGrpSpPr>
        <p:grpSpPr>
          <a:xfrm>
            <a:off x="9392911" y="6207927"/>
            <a:ext cx="2488502" cy="454909"/>
            <a:chOff x="9392911" y="6207927"/>
            <a:chExt cx="2488502" cy="454909"/>
          </a:xfrm>
        </p:grpSpPr>
        <p:pic>
          <p:nvPicPr>
            <p:cNvPr id="236" name="Picture 235" descr="A picture containing text, ax, wheel&#10;&#10;Description automatically generated">
              <a:extLst>
                <a:ext uri="{FF2B5EF4-FFF2-40B4-BE49-F238E27FC236}">
                  <a16:creationId xmlns:a16="http://schemas.microsoft.com/office/drawing/2014/main" id="{B5189684-F5ED-4864-91FD-A6AAAD8B4C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37" name="Rectangle 8">
              <a:extLst>
                <a:ext uri="{FF2B5EF4-FFF2-40B4-BE49-F238E27FC236}">
                  <a16:creationId xmlns:a16="http://schemas.microsoft.com/office/drawing/2014/main" id="{79AD0011-CDE6-42E6-BE59-5BB91421DF3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511909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a:xfrm>
            <a:off x="609759" y="238127"/>
            <a:ext cx="10872444" cy="1103313"/>
          </a:xfrm>
        </p:spPr>
        <p:txBody>
          <a:bodyPr/>
          <a:lstStyle/>
          <a:p>
            <a:r>
              <a:rPr lang="en-US" dirty="0"/>
              <a:t>Study 309/KEYNOTE-775 Post Hoc Analysis: </a:t>
            </a:r>
            <a:br>
              <a:rPr lang="en-US" dirty="0"/>
            </a:br>
            <a:r>
              <a:rPr lang="en-US" dirty="0"/>
              <a:t>OS by Tumor Histology (pMMR Subgroup)</a:t>
            </a:r>
          </a:p>
        </p:txBody>
      </p:sp>
      <p:sp>
        <p:nvSpPr>
          <p:cNvPr id="9" name="Content Placeholder 8">
            <a:extLst>
              <a:ext uri="{FF2B5EF4-FFF2-40B4-BE49-F238E27FC236}">
                <a16:creationId xmlns:a16="http://schemas.microsoft.com/office/drawing/2014/main" id="{6CB27D4D-40DF-7548-B076-E6FE395AFE73}"/>
              </a:ext>
            </a:extLst>
          </p:cNvPr>
          <p:cNvSpPr>
            <a:spLocks noGrp="1"/>
          </p:cNvSpPr>
          <p:nvPr>
            <p:ph idx="1"/>
          </p:nvPr>
        </p:nvSpPr>
        <p:spPr>
          <a:xfrm>
            <a:off x="415529" y="5912605"/>
            <a:ext cx="11475374" cy="392521"/>
          </a:xfrm>
        </p:spPr>
        <p:txBody>
          <a:bodyPr/>
          <a:lstStyle/>
          <a:p>
            <a:r>
              <a:rPr lang="en-US" sz="1800" dirty="0"/>
              <a:t>HR for other histology types: mixed cell (n = 31), HR: 0.40 (</a:t>
            </a:r>
            <a:r>
              <a:rPr lang="en-US" sz="1800" kern="1200" dirty="0">
                <a:solidFill>
                  <a:srgbClr val="000000"/>
                </a:solidFill>
                <a:cs typeface="Arial" panose="020B0604020202020204" pitchFamily="34" charset="0"/>
              </a:rPr>
              <a:t>95% CI: </a:t>
            </a:r>
            <a:r>
              <a:rPr lang="en-US" sz="1800" dirty="0"/>
              <a:t>0.17-0.99); </a:t>
            </a:r>
            <a:br>
              <a:rPr lang="en-US" sz="1800" dirty="0"/>
            </a:br>
            <a:r>
              <a:rPr lang="en-US" sz="1800" dirty="0"/>
              <a:t>other (n = 23), HR: 0.32 (</a:t>
            </a:r>
            <a:r>
              <a:rPr lang="en-US" sz="1800" kern="1200" dirty="0">
                <a:solidFill>
                  <a:srgbClr val="000000"/>
                </a:solidFill>
                <a:cs typeface="Arial" panose="020B0604020202020204" pitchFamily="34" charset="0"/>
              </a:rPr>
              <a:t>95% CI: </a:t>
            </a:r>
            <a:r>
              <a:rPr lang="en-US" sz="1800" dirty="0"/>
              <a:t>0.11-0.94)</a:t>
            </a:r>
          </a:p>
        </p:txBody>
      </p:sp>
      <p:grpSp>
        <p:nvGrpSpPr>
          <p:cNvPr id="51" name="Group 50">
            <a:extLst>
              <a:ext uri="{FF2B5EF4-FFF2-40B4-BE49-F238E27FC236}">
                <a16:creationId xmlns:a16="http://schemas.microsoft.com/office/drawing/2014/main" id="{C791CEF6-D279-774F-8787-F67AC1263805}"/>
              </a:ext>
            </a:extLst>
          </p:cNvPr>
          <p:cNvGrpSpPr/>
          <p:nvPr/>
        </p:nvGrpSpPr>
        <p:grpSpPr>
          <a:xfrm>
            <a:off x="1009241" y="5274590"/>
            <a:ext cx="3034701" cy="738664"/>
            <a:chOff x="903240" y="5366497"/>
            <a:chExt cx="3034701" cy="738664"/>
          </a:xfrm>
        </p:grpSpPr>
        <p:sp>
          <p:nvSpPr>
            <p:cNvPr id="118" name="TextBox 117">
              <a:extLst>
                <a:ext uri="{FF2B5EF4-FFF2-40B4-BE49-F238E27FC236}">
                  <a16:creationId xmlns:a16="http://schemas.microsoft.com/office/drawing/2014/main" id="{6454D30E-0A43-4F14-A8CC-D6F98652CFD0}"/>
                </a:ext>
              </a:extLst>
            </p:cNvPr>
            <p:cNvSpPr txBox="1"/>
            <p:nvPr/>
          </p:nvSpPr>
          <p:spPr bwMode="auto">
            <a:xfrm>
              <a:off x="1914617" y="5366497"/>
              <a:ext cx="67044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91</a:t>
              </a:r>
            </a:p>
          </p:txBody>
        </p:sp>
        <p:sp>
          <p:nvSpPr>
            <p:cNvPr id="120" name="TextBox 119">
              <a:extLst>
                <a:ext uri="{FF2B5EF4-FFF2-40B4-BE49-F238E27FC236}">
                  <a16:creationId xmlns:a16="http://schemas.microsoft.com/office/drawing/2014/main" id="{DEE898A7-6322-4BD9-81A5-8A62D7E4AD0D}"/>
                </a:ext>
              </a:extLst>
            </p:cNvPr>
            <p:cNvSpPr txBox="1"/>
            <p:nvPr/>
          </p:nvSpPr>
          <p:spPr bwMode="auto">
            <a:xfrm>
              <a:off x="903240" y="5577800"/>
              <a:ext cx="12041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Len + Pembro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TPC</a:t>
              </a:r>
            </a:p>
          </p:txBody>
        </p:sp>
        <p:sp>
          <p:nvSpPr>
            <p:cNvPr id="123" name="TextBox 122">
              <a:extLst>
                <a:ext uri="{FF2B5EF4-FFF2-40B4-BE49-F238E27FC236}">
                  <a16:creationId xmlns:a16="http://schemas.microsoft.com/office/drawing/2014/main" id="{B97382EF-2934-4CF4-BB8C-9B6F99788CCC}"/>
                </a:ext>
              </a:extLst>
            </p:cNvPr>
            <p:cNvSpPr txBox="1"/>
            <p:nvPr/>
          </p:nvSpPr>
          <p:spPr bwMode="auto">
            <a:xfrm>
              <a:off x="2592700" y="5369883"/>
              <a:ext cx="1345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(95% CI)</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0.78 (0.57-1.05)</a:t>
              </a:r>
            </a:p>
          </p:txBody>
        </p:sp>
      </p:grpSp>
      <p:grpSp>
        <p:nvGrpSpPr>
          <p:cNvPr id="40" name="Group 39">
            <a:extLst>
              <a:ext uri="{FF2B5EF4-FFF2-40B4-BE49-F238E27FC236}">
                <a16:creationId xmlns:a16="http://schemas.microsoft.com/office/drawing/2014/main" id="{F3380F49-DF11-4797-8D91-7B2B5E3FAC61}"/>
              </a:ext>
            </a:extLst>
          </p:cNvPr>
          <p:cNvGrpSpPr/>
          <p:nvPr/>
        </p:nvGrpSpPr>
        <p:grpSpPr>
          <a:xfrm>
            <a:off x="2192420" y="1397913"/>
            <a:ext cx="2586870" cy="954107"/>
            <a:chOff x="2509530" y="1666839"/>
            <a:chExt cx="2704115" cy="997349"/>
          </a:xfrm>
        </p:grpSpPr>
        <p:sp>
          <p:nvSpPr>
            <p:cNvPr id="41" name="TextBox 40">
              <a:extLst>
                <a:ext uri="{FF2B5EF4-FFF2-40B4-BE49-F238E27FC236}">
                  <a16:creationId xmlns:a16="http://schemas.microsoft.com/office/drawing/2014/main" id="{7A78E2B8-74D8-40E2-9AA2-EE88EB6B41EC}"/>
                </a:ext>
              </a:extLst>
            </p:cNvPr>
            <p:cNvSpPr txBox="1"/>
            <p:nvPr/>
          </p:nvSpPr>
          <p:spPr bwMode="auto">
            <a:xfrm>
              <a:off x="3767219" y="1666839"/>
              <a:ext cx="1446426" cy="997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OS, Mo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 CI)</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 (15.2-NR)</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15.2 (12.8-20.1)</a:t>
              </a:r>
            </a:p>
          </p:txBody>
        </p:sp>
        <p:grpSp>
          <p:nvGrpSpPr>
            <p:cNvPr id="42" name="Group 41">
              <a:extLst>
                <a:ext uri="{FF2B5EF4-FFF2-40B4-BE49-F238E27FC236}">
                  <a16:creationId xmlns:a16="http://schemas.microsoft.com/office/drawing/2014/main" id="{4FD587C1-BEB9-4760-9747-DCA8510F817B}"/>
                </a:ext>
              </a:extLst>
            </p:cNvPr>
            <p:cNvGrpSpPr/>
            <p:nvPr/>
          </p:nvGrpSpPr>
          <p:grpSpPr>
            <a:xfrm>
              <a:off x="2509530" y="2113054"/>
              <a:ext cx="1434787" cy="546933"/>
              <a:chOff x="2735165" y="2303954"/>
              <a:chExt cx="1434787" cy="546933"/>
            </a:xfrm>
          </p:grpSpPr>
          <p:sp>
            <p:nvSpPr>
              <p:cNvPr id="43" name="TextBox 42">
                <a:extLst>
                  <a:ext uri="{FF2B5EF4-FFF2-40B4-BE49-F238E27FC236}">
                    <a16:creationId xmlns:a16="http://schemas.microsoft.com/office/drawing/2014/main" id="{79827AD0-146A-4EDC-8F0A-541062BF250C}"/>
                  </a:ext>
                </a:extLst>
              </p:cNvPr>
              <p:cNvSpPr txBox="1"/>
              <p:nvPr/>
            </p:nvSpPr>
            <p:spPr bwMode="auto">
              <a:xfrm>
                <a:off x="2911266" y="2303954"/>
                <a:ext cx="1258686" cy="546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Len + Pembro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TPC</a:t>
                </a:r>
              </a:p>
            </p:txBody>
          </p:sp>
          <p:cxnSp>
            <p:nvCxnSpPr>
              <p:cNvPr id="44" name="Straight Connector 43">
                <a:extLst>
                  <a:ext uri="{FF2B5EF4-FFF2-40B4-BE49-F238E27FC236}">
                    <a16:creationId xmlns:a16="http://schemas.microsoft.com/office/drawing/2014/main" id="{0F835F26-E6E4-414F-8219-EEB53E042BF4}"/>
                  </a:ext>
                </a:extLst>
              </p:cNvPr>
              <p:cNvCxnSpPr/>
              <p:nvPr/>
            </p:nvCxnSpPr>
            <p:spPr bwMode="auto">
              <a:xfrm>
                <a:off x="2735165" y="2456529"/>
                <a:ext cx="209353" cy="0"/>
              </a:xfrm>
              <a:prstGeom prst="line">
                <a:avLst/>
              </a:prstGeom>
              <a:noFill/>
              <a:ln w="28575" cap="flat" cmpd="sng" algn="ctr">
                <a:solidFill>
                  <a:schemeClr val="accent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F1ABC44B-DE79-4AE1-BC2B-C0160DE4E3CE}"/>
                  </a:ext>
                </a:extLst>
              </p:cNvPr>
              <p:cNvCxnSpPr/>
              <p:nvPr/>
            </p:nvCxnSpPr>
            <p:spPr bwMode="auto">
              <a:xfrm>
                <a:off x="2735165" y="2667118"/>
                <a:ext cx="209353" cy="0"/>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46" name="Group 45">
            <a:extLst>
              <a:ext uri="{FF2B5EF4-FFF2-40B4-BE49-F238E27FC236}">
                <a16:creationId xmlns:a16="http://schemas.microsoft.com/office/drawing/2014/main" id="{A839A5B9-8BDC-4CAB-9152-98E2E0E11B04}"/>
              </a:ext>
            </a:extLst>
          </p:cNvPr>
          <p:cNvGrpSpPr/>
          <p:nvPr/>
        </p:nvGrpSpPr>
        <p:grpSpPr>
          <a:xfrm>
            <a:off x="5721447" y="1397913"/>
            <a:ext cx="2586870" cy="961518"/>
            <a:chOff x="-670439" y="1821568"/>
            <a:chExt cx="2704115" cy="1005096"/>
          </a:xfrm>
        </p:grpSpPr>
        <p:sp>
          <p:nvSpPr>
            <p:cNvPr id="47" name="TextBox 46">
              <a:extLst>
                <a:ext uri="{FF2B5EF4-FFF2-40B4-BE49-F238E27FC236}">
                  <a16:creationId xmlns:a16="http://schemas.microsoft.com/office/drawing/2014/main" id="{14B96B7B-896D-4778-9819-F487F2213698}"/>
                </a:ext>
              </a:extLst>
            </p:cNvPr>
            <p:cNvSpPr txBox="1"/>
            <p:nvPr/>
          </p:nvSpPr>
          <p:spPr bwMode="auto">
            <a:xfrm>
              <a:off x="587250" y="1821568"/>
              <a:ext cx="1446426" cy="997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OS, Mo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 CI)</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12.0 (8.3-18.0)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 (7.5-12.2)</a:t>
              </a:r>
            </a:p>
          </p:txBody>
        </p:sp>
        <p:grpSp>
          <p:nvGrpSpPr>
            <p:cNvPr id="48" name="Group 47">
              <a:extLst>
                <a:ext uri="{FF2B5EF4-FFF2-40B4-BE49-F238E27FC236}">
                  <a16:creationId xmlns:a16="http://schemas.microsoft.com/office/drawing/2014/main" id="{E4F64C12-C96B-41E6-A1BE-A18DB971D507}"/>
                </a:ext>
              </a:extLst>
            </p:cNvPr>
            <p:cNvGrpSpPr/>
            <p:nvPr/>
          </p:nvGrpSpPr>
          <p:grpSpPr>
            <a:xfrm>
              <a:off x="-670439" y="2279731"/>
              <a:ext cx="1434786" cy="546933"/>
              <a:chOff x="-444804" y="2470631"/>
              <a:chExt cx="1434786" cy="546933"/>
            </a:xfrm>
          </p:grpSpPr>
          <p:sp>
            <p:nvSpPr>
              <p:cNvPr id="49" name="TextBox 48">
                <a:extLst>
                  <a:ext uri="{FF2B5EF4-FFF2-40B4-BE49-F238E27FC236}">
                    <a16:creationId xmlns:a16="http://schemas.microsoft.com/office/drawing/2014/main" id="{D249F0CA-07E6-4967-BFD1-5B9953190517}"/>
                  </a:ext>
                </a:extLst>
              </p:cNvPr>
              <p:cNvSpPr txBox="1"/>
              <p:nvPr/>
            </p:nvSpPr>
            <p:spPr bwMode="auto">
              <a:xfrm>
                <a:off x="-268704" y="2470631"/>
                <a:ext cx="1258686" cy="546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Len + Pembro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TPC</a:t>
                </a:r>
              </a:p>
            </p:txBody>
          </p:sp>
          <p:cxnSp>
            <p:nvCxnSpPr>
              <p:cNvPr id="50" name="Straight Connector 49">
                <a:extLst>
                  <a:ext uri="{FF2B5EF4-FFF2-40B4-BE49-F238E27FC236}">
                    <a16:creationId xmlns:a16="http://schemas.microsoft.com/office/drawing/2014/main" id="{76AE9A86-5AC9-45AF-A695-F193407E19FA}"/>
                  </a:ext>
                </a:extLst>
              </p:cNvPr>
              <p:cNvCxnSpPr/>
              <p:nvPr/>
            </p:nvCxnSpPr>
            <p:spPr bwMode="auto">
              <a:xfrm>
                <a:off x="-444804" y="2623206"/>
                <a:ext cx="209353" cy="0"/>
              </a:xfrm>
              <a:prstGeom prst="line">
                <a:avLst/>
              </a:prstGeom>
              <a:noFill/>
              <a:ln w="28575"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79091D15-7140-4B58-9F07-C73CA751C482}"/>
                  </a:ext>
                </a:extLst>
              </p:cNvPr>
              <p:cNvCxnSpPr/>
              <p:nvPr/>
            </p:nvCxnSpPr>
            <p:spPr bwMode="auto">
              <a:xfrm>
                <a:off x="-444804" y="2833794"/>
                <a:ext cx="209353" cy="0"/>
              </a:xfrm>
              <a:prstGeom prst="line">
                <a:avLst/>
              </a:prstGeom>
              <a:noFill/>
              <a:ln w="28575" cap="flat" cmpd="sng" algn="ctr">
                <a:solidFill>
                  <a:schemeClr val="accent3"/>
                </a:solidFill>
                <a:prstDash val="solid"/>
                <a:round/>
                <a:headEnd type="none" w="med" len="med"/>
                <a:tailEnd type="none" w="med" len="med"/>
              </a:ln>
              <a:effectLst/>
            </p:spPr>
          </p:cxnSp>
        </p:grpSp>
      </p:grpSp>
      <p:sp>
        <p:nvSpPr>
          <p:cNvPr id="4" name="TextBox 3">
            <a:extLst>
              <a:ext uri="{FF2B5EF4-FFF2-40B4-BE49-F238E27FC236}">
                <a16:creationId xmlns:a16="http://schemas.microsoft.com/office/drawing/2014/main" id="{4676BC0C-7A8D-4E24-B503-8D334CB9FC84}"/>
              </a:ext>
            </a:extLst>
          </p:cNvPr>
          <p:cNvSpPr txBox="1"/>
          <p:nvPr/>
        </p:nvSpPr>
        <p:spPr bwMode="auto">
          <a:xfrm>
            <a:off x="1326825" y="1509761"/>
            <a:ext cx="23385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Endometrioid</a:t>
            </a:r>
            <a:endPar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278" name="Group 277">
            <a:extLst>
              <a:ext uri="{FF2B5EF4-FFF2-40B4-BE49-F238E27FC236}">
                <a16:creationId xmlns:a16="http://schemas.microsoft.com/office/drawing/2014/main" id="{E9D7412C-8B45-DF4E-AB75-A3FAC6B64DED}"/>
              </a:ext>
            </a:extLst>
          </p:cNvPr>
          <p:cNvGrpSpPr/>
          <p:nvPr/>
        </p:nvGrpSpPr>
        <p:grpSpPr>
          <a:xfrm>
            <a:off x="9304033" y="1397913"/>
            <a:ext cx="2586870" cy="954107"/>
            <a:chOff x="2508420" y="620141"/>
            <a:chExt cx="2704115" cy="997349"/>
          </a:xfrm>
        </p:grpSpPr>
        <p:sp>
          <p:nvSpPr>
            <p:cNvPr id="279" name="TextBox 278">
              <a:extLst>
                <a:ext uri="{FF2B5EF4-FFF2-40B4-BE49-F238E27FC236}">
                  <a16:creationId xmlns:a16="http://schemas.microsoft.com/office/drawing/2014/main" id="{EED649A6-558B-0B48-8C13-1EFE4F4B8286}"/>
                </a:ext>
              </a:extLst>
            </p:cNvPr>
            <p:cNvSpPr txBox="1"/>
            <p:nvPr/>
          </p:nvSpPr>
          <p:spPr bwMode="auto">
            <a:xfrm>
              <a:off x="3766109" y="620141"/>
              <a:ext cx="1446426" cy="997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OS, Mo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 CI)</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19.9 (9.4-NR)</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8.7 (5.3-12.0)</a:t>
              </a:r>
            </a:p>
          </p:txBody>
        </p:sp>
        <p:grpSp>
          <p:nvGrpSpPr>
            <p:cNvPr id="280" name="Group 279">
              <a:extLst>
                <a:ext uri="{FF2B5EF4-FFF2-40B4-BE49-F238E27FC236}">
                  <a16:creationId xmlns:a16="http://schemas.microsoft.com/office/drawing/2014/main" id="{ADB390D8-87A9-A24B-9EA2-4942628FD7DC}"/>
                </a:ext>
              </a:extLst>
            </p:cNvPr>
            <p:cNvGrpSpPr/>
            <p:nvPr/>
          </p:nvGrpSpPr>
          <p:grpSpPr>
            <a:xfrm>
              <a:off x="2508420" y="1066355"/>
              <a:ext cx="1434787" cy="546933"/>
              <a:chOff x="2734055" y="1257255"/>
              <a:chExt cx="1434787" cy="546933"/>
            </a:xfrm>
          </p:grpSpPr>
          <p:sp>
            <p:nvSpPr>
              <p:cNvPr id="281" name="TextBox 280">
                <a:extLst>
                  <a:ext uri="{FF2B5EF4-FFF2-40B4-BE49-F238E27FC236}">
                    <a16:creationId xmlns:a16="http://schemas.microsoft.com/office/drawing/2014/main" id="{32D349C1-75A8-9841-BCB5-2542DB6039DE}"/>
                  </a:ext>
                </a:extLst>
              </p:cNvPr>
              <p:cNvSpPr txBox="1"/>
              <p:nvPr/>
            </p:nvSpPr>
            <p:spPr bwMode="auto">
              <a:xfrm>
                <a:off x="2910156" y="1257255"/>
                <a:ext cx="1258686" cy="546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Len + Pembro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TPC</a:t>
                </a:r>
              </a:p>
            </p:txBody>
          </p:sp>
          <p:cxnSp>
            <p:nvCxnSpPr>
              <p:cNvPr id="282" name="Straight Connector 281">
                <a:extLst>
                  <a:ext uri="{FF2B5EF4-FFF2-40B4-BE49-F238E27FC236}">
                    <a16:creationId xmlns:a16="http://schemas.microsoft.com/office/drawing/2014/main" id="{4853830B-833C-3344-8E7F-58C34F26A695}"/>
                  </a:ext>
                </a:extLst>
              </p:cNvPr>
              <p:cNvCxnSpPr/>
              <p:nvPr/>
            </p:nvCxnSpPr>
            <p:spPr bwMode="auto">
              <a:xfrm>
                <a:off x="2734055" y="1409831"/>
                <a:ext cx="209353" cy="0"/>
              </a:xfrm>
              <a:prstGeom prst="line">
                <a:avLst/>
              </a:prstGeom>
              <a:noFill/>
              <a:ln w="28575"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3AE7FFC5-D624-B64F-BB21-AFB72C48B160}"/>
                  </a:ext>
                </a:extLst>
              </p:cNvPr>
              <p:cNvCxnSpPr/>
              <p:nvPr/>
            </p:nvCxnSpPr>
            <p:spPr bwMode="auto">
              <a:xfrm>
                <a:off x="2734055" y="1620418"/>
                <a:ext cx="209353" cy="0"/>
              </a:xfrm>
              <a:prstGeom prst="line">
                <a:avLst/>
              </a:prstGeom>
              <a:noFill/>
              <a:ln w="28575" cap="flat" cmpd="sng" algn="ctr">
                <a:solidFill>
                  <a:schemeClr val="accent3"/>
                </a:solidFill>
                <a:prstDash val="solid"/>
                <a:round/>
                <a:headEnd type="none" w="med" len="med"/>
                <a:tailEnd type="none" w="med" len="med"/>
              </a:ln>
              <a:effectLst/>
            </p:spPr>
          </p:cxnSp>
        </p:grpSp>
      </p:grpSp>
      <p:sp>
        <p:nvSpPr>
          <p:cNvPr id="284" name="TextBox 283">
            <a:extLst>
              <a:ext uri="{FF2B5EF4-FFF2-40B4-BE49-F238E27FC236}">
                <a16:creationId xmlns:a16="http://schemas.microsoft.com/office/drawing/2014/main" id="{ED4492F9-A48C-F746-A43B-B7C613AE7562}"/>
              </a:ext>
            </a:extLst>
          </p:cNvPr>
          <p:cNvSpPr txBox="1"/>
          <p:nvPr/>
        </p:nvSpPr>
        <p:spPr bwMode="auto">
          <a:xfrm>
            <a:off x="5242574" y="1509761"/>
            <a:ext cx="23381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Serous</a:t>
            </a:r>
            <a:endPar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5" name="TextBox 284">
            <a:extLst>
              <a:ext uri="{FF2B5EF4-FFF2-40B4-BE49-F238E27FC236}">
                <a16:creationId xmlns:a16="http://schemas.microsoft.com/office/drawing/2014/main" id="{F3AA7F17-D5C1-DC49-877F-9064E19A9FB1}"/>
              </a:ext>
            </a:extLst>
          </p:cNvPr>
          <p:cNvSpPr txBox="1"/>
          <p:nvPr/>
        </p:nvSpPr>
        <p:spPr bwMode="auto">
          <a:xfrm>
            <a:off x="8931602" y="1509761"/>
            <a:ext cx="21935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Clear Cell</a:t>
            </a:r>
            <a:endPar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286" name="Group 285">
            <a:extLst>
              <a:ext uri="{FF2B5EF4-FFF2-40B4-BE49-F238E27FC236}">
                <a16:creationId xmlns:a16="http://schemas.microsoft.com/office/drawing/2014/main" id="{84F6C27C-699D-2A4E-85D6-CAE2B57CA838}"/>
              </a:ext>
            </a:extLst>
          </p:cNvPr>
          <p:cNvGrpSpPr/>
          <p:nvPr/>
        </p:nvGrpSpPr>
        <p:grpSpPr>
          <a:xfrm>
            <a:off x="4807991" y="5274590"/>
            <a:ext cx="3034701" cy="738664"/>
            <a:chOff x="903240" y="5366497"/>
            <a:chExt cx="3034701" cy="738664"/>
          </a:xfrm>
        </p:grpSpPr>
        <p:sp>
          <p:nvSpPr>
            <p:cNvPr id="287" name="TextBox 286">
              <a:extLst>
                <a:ext uri="{FF2B5EF4-FFF2-40B4-BE49-F238E27FC236}">
                  <a16:creationId xmlns:a16="http://schemas.microsoft.com/office/drawing/2014/main" id="{8EF70550-774A-824F-AD53-93B797C907D8}"/>
                </a:ext>
              </a:extLst>
            </p:cNvPr>
            <p:cNvSpPr txBox="1"/>
            <p:nvPr/>
          </p:nvSpPr>
          <p:spPr bwMode="auto">
            <a:xfrm>
              <a:off x="1914617" y="5366497"/>
              <a:ext cx="67044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79</a:t>
              </a:r>
            </a:p>
          </p:txBody>
        </p:sp>
        <p:sp>
          <p:nvSpPr>
            <p:cNvPr id="288" name="TextBox 287">
              <a:extLst>
                <a:ext uri="{FF2B5EF4-FFF2-40B4-BE49-F238E27FC236}">
                  <a16:creationId xmlns:a16="http://schemas.microsoft.com/office/drawing/2014/main" id="{ED1291CA-9380-684D-9FBF-B2BCE899F25D}"/>
                </a:ext>
              </a:extLst>
            </p:cNvPr>
            <p:cNvSpPr txBox="1"/>
            <p:nvPr/>
          </p:nvSpPr>
          <p:spPr bwMode="auto">
            <a:xfrm>
              <a:off x="903240" y="5577800"/>
              <a:ext cx="12041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Len + Pembro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TPC</a:t>
              </a:r>
            </a:p>
          </p:txBody>
        </p:sp>
        <p:sp>
          <p:nvSpPr>
            <p:cNvPr id="289" name="TextBox 288">
              <a:extLst>
                <a:ext uri="{FF2B5EF4-FFF2-40B4-BE49-F238E27FC236}">
                  <a16:creationId xmlns:a16="http://schemas.microsoft.com/office/drawing/2014/main" id="{B00626A2-EF6C-1749-90D2-2366070A37BC}"/>
                </a:ext>
              </a:extLst>
            </p:cNvPr>
            <p:cNvSpPr txBox="1"/>
            <p:nvPr/>
          </p:nvSpPr>
          <p:spPr bwMode="auto">
            <a:xfrm>
              <a:off x="2592700" y="5369883"/>
              <a:ext cx="1345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(95% CI)</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0.68 (0.49-0.96)</a:t>
              </a:r>
            </a:p>
          </p:txBody>
        </p:sp>
      </p:grpSp>
      <p:grpSp>
        <p:nvGrpSpPr>
          <p:cNvPr id="290" name="Group 289">
            <a:extLst>
              <a:ext uri="{FF2B5EF4-FFF2-40B4-BE49-F238E27FC236}">
                <a16:creationId xmlns:a16="http://schemas.microsoft.com/office/drawing/2014/main" id="{A61081EB-8215-3442-9962-609919B13B32}"/>
              </a:ext>
            </a:extLst>
          </p:cNvPr>
          <p:cNvGrpSpPr/>
          <p:nvPr/>
        </p:nvGrpSpPr>
        <p:grpSpPr>
          <a:xfrm>
            <a:off x="8582524" y="5274590"/>
            <a:ext cx="3034701" cy="738664"/>
            <a:chOff x="903240" y="5366497"/>
            <a:chExt cx="3034701" cy="738664"/>
          </a:xfrm>
        </p:grpSpPr>
        <p:sp>
          <p:nvSpPr>
            <p:cNvPr id="291" name="TextBox 290">
              <a:extLst>
                <a:ext uri="{FF2B5EF4-FFF2-40B4-BE49-F238E27FC236}">
                  <a16:creationId xmlns:a16="http://schemas.microsoft.com/office/drawing/2014/main" id="{9800CD48-091B-6F4C-B5DB-18CE2FC013A8}"/>
                </a:ext>
              </a:extLst>
            </p:cNvPr>
            <p:cNvSpPr txBox="1"/>
            <p:nvPr/>
          </p:nvSpPr>
          <p:spPr bwMode="auto">
            <a:xfrm>
              <a:off x="1914617" y="5366497"/>
              <a:ext cx="67044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292" name="TextBox 291">
              <a:extLst>
                <a:ext uri="{FF2B5EF4-FFF2-40B4-BE49-F238E27FC236}">
                  <a16:creationId xmlns:a16="http://schemas.microsoft.com/office/drawing/2014/main" id="{B02447F1-4935-764C-A113-9897D0F05AF7}"/>
                </a:ext>
              </a:extLst>
            </p:cNvPr>
            <p:cNvSpPr txBox="1"/>
            <p:nvPr/>
          </p:nvSpPr>
          <p:spPr bwMode="auto">
            <a:xfrm>
              <a:off x="903240" y="5577800"/>
              <a:ext cx="12041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Len + Pembro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TPC</a:t>
              </a:r>
            </a:p>
          </p:txBody>
        </p:sp>
        <p:sp>
          <p:nvSpPr>
            <p:cNvPr id="293" name="TextBox 292">
              <a:extLst>
                <a:ext uri="{FF2B5EF4-FFF2-40B4-BE49-F238E27FC236}">
                  <a16:creationId xmlns:a16="http://schemas.microsoft.com/office/drawing/2014/main" id="{71D14FAD-B8DA-3E49-AB06-A06588903195}"/>
                </a:ext>
              </a:extLst>
            </p:cNvPr>
            <p:cNvSpPr txBox="1"/>
            <p:nvPr/>
          </p:nvSpPr>
          <p:spPr bwMode="auto">
            <a:xfrm>
              <a:off x="2592700" y="5369883"/>
              <a:ext cx="1345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(95% CI)</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0.34 (0.15-0.78)</a:t>
              </a:r>
            </a:p>
          </p:txBody>
        </p:sp>
      </p:grpSp>
      <p:sp>
        <p:nvSpPr>
          <p:cNvPr id="60" name="Text Box 15">
            <a:extLst>
              <a:ext uri="{FF2B5EF4-FFF2-40B4-BE49-F238E27FC236}">
                <a16:creationId xmlns:a16="http://schemas.microsoft.com/office/drawing/2014/main" id="{C3C3CB87-7596-F843-A812-475D9EE9C585}"/>
              </a:ext>
            </a:extLst>
          </p:cNvPr>
          <p:cNvSpPr txBox="1">
            <a:spLocks noChangeArrowheads="1"/>
          </p:cNvSpPr>
          <p:nvPr/>
        </p:nvSpPr>
        <p:spPr bwMode="auto">
          <a:xfrm>
            <a:off x="422911" y="638637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Colombo. ESMO 2021. Abstr 726MO.</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5" name="TextBox 54">
            <a:extLst>
              <a:ext uri="{FF2B5EF4-FFF2-40B4-BE49-F238E27FC236}">
                <a16:creationId xmlns:a16="http://schemas.microsoft.com/office/drawing/2014/main" id="{1CD1434F-F46C-AA46-81E1-03FF00A64162}"/>
              </a:ext>
            </a:extLst>
          </p:cNvPr>
          <p:cNvSpPr txBox="1"/>
          <p:nvPr/>
        </p:nvSpPr>
        <p:spPr bwMode="auto">
          <a:xfrm>
            <a:off x="753321" y="3508896"/>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56" name="TextBox 55">
            <a:extLst>
              <a:ext uri="{FF2B5EF4-FFF2-40B4-BE49-F238E27FC236}">
                <a16:creationId xmlns:a16="http://schemas.microsoft.com/office/drawing/2014/main" id="{A9F25BF3-50C1-7147-B6F2-7A2C544AEB2A}"/>
              </a:ext>
            </a:extLst>
          </p:cNvPr>
          <p:cNvSpPr txBox="1"/>
          <p:nvPr/>
        </p:nvSpPr>
        <p:spPr bwMode="auto">
          <a:xfrm>
            <a:off x="73462" y="4520822"/>
            <a:ext cx="112235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b" anchorCtr="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at Risk, n</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Len + Pembro</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TPC</a:t>
            </a:r>
          </a:p>
        </p:txBody>
      </p:sp>
      <p:sp>
        <p:nvSpPr>
          <p:cNvPr id="62" name="TextBox 61">
            <a:extLst>
              <a:ext uri="{FF2B5EF4-FFF2-40B4-BE49-F238E27FC236}">
                <a16:creationId xmlns:a16="http://schemas.microsoft.com/office/drawing/2014/main" id="{DA583EC8-383C-504B-8BDE-6C09EEAD414F}"/>
              </a:ext>
            </a:extLst>
          </p:cNvPr>
          <p:cNvSpPr txBox="1"/>
          <p:nvPr/>
        </p:nvSpPr>
        <p:spPr bwMode="auto">
          <a:xfrm>
            <a:off x="1085522" y="48901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198</a:t>
            </a:r>
          </a:p>
        </p:txBody>
      </p:sp>
      <p:sp>
        <p:nvSpPr>
          <p:cNvPr id="63" name="TextBox 62">
            <a:extLst>
              <a:ext uri="{FF2B5EF4-FFF2-40B4-BE49-F238E27FC236}">
                <a16:creationId xmlns:a16="http://schemas.microsoft.com/office/drawing/2014/main" id="{31172E7F-7C31-3344-9F32-2EE6F36EAE8D}"/>
              </a:ext>
            </a:extLst>
          </p:cNvPr>
          <p:cNvSpPr txBox="1"/>
          <p:nvPr/>
        </p:nvSpPr>
        <p:spPr bwMode="auto">
          <a:xfrm>
            <a:off x="1348467" y="48901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176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184</a:t>
            </a:r>
          </a:p>
        </p:txBody>
      </p:sp>
      <p:sp>
        <p:nvSpPr>
          <p:cNvPr id="64" name="TextBox 63">
            <a:extLst>
              <a:ext uri="{FF2B5EF4-FFF2-40B4-BE49-F238E27FC236}">
                <a16:creationId xmlns:a16="http://schemas.microsoft.com/office/drawing/2014/main" id="{78FD5157-EF3B-DC49-BCA8-6DFA7A8A9DFF}"/>
              </a:ext>
            </a:extLst>
          </p:cNvPr>
          <p:cNvSpPr txBox="1"/>
          <p:nvPr/>
        </p:nvSpPr>
        <p:spPr bwMode="auto">
          <a:xfrm>
            <a:off x="1611412" y="48901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163</a:t>
            </a:r>
          </a:p>
        </p:txBody>
      </p:sp>
      <p:sp>
        <p:nvSpPr>
          <p:cNvPr id="65" name="TextBox 64">
            <a:extLst>
              <a:ext uri="{FF2B5EF4-FFF2-40B4-BE49-F238E27FC236}">
                <a16:creationId xmlns:a16="http://schemas.microsoft.com/office/drawing/2014/main" id="{321A1487-7837-1C4F-9C99-1B7C5F362E69}"/>
              </a:ext>
            </a:extLst>
          </p:cNvPr>
          <p:cNvSpPr txBox="1"/>
          <p:nvPr/>
        </p:nvSpPr>
        <p:spPr bwMode="auto">
          <a:xfrm>
            <a:off x="1874357" y="48901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128</a:t>
            </a:r>
          </a:p>
        </p:txBody>
      </p:sp>
      <p:sp>
        <p:nvSpPr>
          <p:cNvPr id="66" name="TextBox 65">
            <a:extLst>
              <a:ext uri="{FF2B5EF4-FFF2-40B4-BE49-F238E27FC236}">
                <a16:creationId xmlns:a16="http://schemas.microsoft.com/office/drawing/2014/main" id="{E560CF09-1B9E-DD41-A86D-8CB2A65CE9FB}"/>
              </a:ext>
            </a:extLst>
          </p:cNvPr>
          <p:cNvSpPr txBox="1"/>
          <p:nvPr/>
        </p:nvSpPr>
        <p:spPr bwMode="auto">
          <a:xfrm>
            <a:off x="2137302" y="48901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78</a:t>
            </a:r>
          </a:p>
        </p:txBody>
      </p:sp>
      <p:sp>
        <p:nvSpPr>
          <p:cNvPr id="67" name="TextBox 66">
            <a:extLst>
              <a:ext uri="{FF2B5EF4-FFF2-40B4-BE49-F238E27FC236}">
                <a16:creationId xmlns:a16="http://schemas.microsoft.com/office/drawing/2014/main" id="{9EE4E063-FFCD-E244-952A-62F54F7B5327}"/>
              </a:ext>
            </a:extLst>
          </p:cNvPr>
          <p:cNvSpPr txBox="1"/>
          <p:nvPr/>
        </p:nvSpPr>
        <p:spPr bwMode="auto">
          <a:xfrm>
            <a:off x="2400247" y="48901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47</a:t>
            </a:r>
          </a:p>
        </p:txBody>
      </p:sp>
      <p:sp>
        <p:nvSpPr>
          <p:cNvPr id="68" name="TextBox 67">
            <a:extLst>
              <a:ext uri="{FF2B5EF4-FFF2-40B4-BE49-F238E27FC236}">
                <a16:creationId xmlns:a16="http://schemas.microsoft.com/office/drawing/2014/main" id="{C1799A67-2C99-7641-9B01-5962364485C8}"/>
              </a:ext>
            </a:extLst>
          </p:cNvPr>
          <p:cNvSpPr txBox="1"/>
          <p:nvPr/>
        </p:nvSpPr>
        <p:spPr bwMode="auto">
          <a:xfrm>
            <a:off x="2663192" y="48901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26</a:t>
            </a:r>
          </a:p>
        </p:txBody>
      </p:sp>
      <p:sp>
        <p:nvSpPr>
          <p:cNvPr id="69" name="TextBox 68">
            <a:extLst>
              <a:ext uri="{FF2B5EF4-FFF2-40B4-BE49-F238E27FC236}">
                <a16:creationId xmlns:a16="http://schemas.microsoft.com/office/drawing/2014/main" id="{98A5A87B-BF73-0645-81DA-D40DBBA31E23}"/>
              </a:ext>
            </a:extLst>
          </p:cNvPr>
          <p:cNvSpPr txBox="1"/>
          <p:nvPr/>
        </p:nvSpPr>
        <p:spPr bwMode="auto">
          <a:xfrm>
            <a:off x="2926137" y="48901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a:t>
            </a:r>
          </a:p>
        </p:txBody>
      </p:sp>
      <p:sp>
        <p:nvSpPr>
          <p:cNvPr id="70" name="TextBox 69">
            <a:extLst>
              <a:ext uri="{FF2B5EF4-FFF2-40B4-BE49-F238E27FC236}">
                <a16:creationId xmlns:a16="http://schemas.microsoft.com/office/drawing/2014/main" id="{FDE9B05B-85C9-A649-94D6-F79515B5460F}"/>
              </a:ext>
            </a:extLst>
          </p:cNvPr>
          <p:cNvSpPr txBox="1"/>
          <p:nvPr/>
        </p:nvSpPr>
        <p:spPr bwMode="auto">
          <a:xfrm>
            <a:off x="3189082" y="48901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a:t>
            </a:r>
          </a:p>
        </p:txBody>
      </p:sp>
      <p:sp>
        <p:nvSpPr>
          <p:cNvPr id="71" name="TextBox 70">
            <a:extLst>
              <a:ext uri="{FF2B5EF4-FFF2-40B4-BE49-F238E27FC236}">
                <a16:creationId xmlns:a16="http://schemas.microsoft.com/office/drawing/2014/main" id="{CCCF8787-5946-6543-AF67-1CE66219AD9E}"/>
              </a:ext>
            </a:extLst>
          </p:cNvPr>
          <p:cNvSpPr txBox="1"/>
          <p:nvPr/>
        </p:nvSpPr>
        <p:spPr bwMode="auto">
          <a:xfrm>
            <a:off x="3452026" y="48901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72" name="TextBox 71">
            <a:extLst>
              <a:ext uri="{FF2B5EF4-FFF2-40B4-BE49-F238E27FC236}">
                <a16:creationId xmlns:a16="http://schemas.microsoft.com/office/drawing/2014/main" id="{6BA46142-7421-894F-AD2B-FF5F328D189E}"/>
              </a:ext>
            </a:extLst>
          </p:cNvPr>
          <p:cNvSpPr txBox="1"/>
          <p:nvPr/>
        </p:nvSpPr>
        <p:spPr bwMode="auto">
          <a:xfrm>
            <a:off x="1310394" y="4613543"/>
            <a:ext cx="23381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cxnSp>
        <p:nvCxnSpPr>
          <p:cNvPr id="73" name="Straight Connector 72">
            <a:extLst>
              <a:ext uri="{FF2B5EF4-FFF2-40B4-BE49-F238E27FC236}">
                <a16:creationId xmlns:a16="http://schemas.microsoft.com/office/drawing/2014/main" id="{83DB158B-496C-E947-B5B0-EB1DCA14BD42}"/>
              </a:ext>
            </a:extLst>
          </p:cNvPr>
          <p:cNvCxnSpPr>
            <a:cxnSpLocks/>
          </p:cNvCxnSpPr>
          <p:nvPr/>
        </p:nvCxnSpPr>
        <p:spPr bwMode="auto">
          <a:xfrm flipV="1">
            <a:off x="1332824" y="2012056"/>
            <a:ext cx="0" cy="2404255"/>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E9F7ED73-D452-844A-9A0E-EF3020DD3F0D}"/>
              </a:ext>
            </a:extLst>
          </p:cNvPr>
          <p:cNvCxnSpPr>
            <a:cxnSpLocks/>
          </p:cNvCxnSpPr>
          <p:nvPr/>
        </p:nvCxnSpPr>
        <p:spPr bwMode="auto">
          <a:xfrm>
            <a:off x="1348467" y="4384307"/>
            <a:ext cx="2347635"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E7B6E347-4D75-7840-B336-BD979709A61A}"/>
              </a:ext>
            </a:extLst>
          </p:cNvPr>
          <p:cNvCxnSpPr>
            <a:cxnSpLocks/>
          </p:cNvCxnSpPr>
          <p:nvPr/>
        </p:nvCxnSpPr>
        <p:spPr bwMode="auto">
          <a:xfrm>
            <a:off x="1332824" y="43843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E0679787-0B66-694E-84F0-BD80BE5A1481}"/>
              </a:ext>
            </a:extLst>
          </p:cNvPr>
          <p:cNvCxnSpPr>
            <a:cxnSpLocks/>
          </p:cNvCxnSpPr>
          <p:nvPr/>
        </p:nvCxnSpPr>
        <p:spPr bwMode="auto">
          <a:xfrm>
            <a:off x="1593272" y="43843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CECA1A3D-D4B0-F149-A601-C7E9009C4A9D}"/>
              </a:ext>
            </a:extLst>
          </p:cNvPr>
          <p:cNvCxnSpPr>
            <a:cxnSpLocks/>
          </p:cNvCxnSpPr>
          <p:nvPr/>
        </p:nvCxnSpPr>
        <p:spPr bwMode="auto">
          <a:xfrm>
            <a:off x="1853720" y="43843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8391F5CD-AE75-6845-B048-C334BE9CE151}"/>
              </a:ext>
            </a:extLst>
          </p:cNvPr>
          <p:cNvCxnSpPr>
            <a:cxnSpLocks/>
          </p:cNvCxnSpPr>
          <p:nvPr/>
        </p:nvCxnSpPr>
        <p:spPr bwMode="auto">
          <a:xfrm>
            <a:off x="2114168" y="43843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67ACDB57-E74B-0D4B-8184-54FEFEFEDFBB}"/>
              </a:ext>
            </a:extLst>
          </p:cNvPr>
          <p:cNvCxnSpPr>
            <a:cxnSpLocks/>
          </p:cNvCxnSpPr>
          <p:nvPr/>
        </p:nvCxnSpPr>
        <p:spPr bwMode="auto">
          <a:xfrm>
            <a:off x="2374616" y="43843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DB57E1D5-B793-9F41-B23D-E22B5334090B}"/>
              </a:ext>
            </a:extLst>
          </p:cNvPr>
          <p:cNvCxnSpPr>
            <a:cxnSpLocks/>
          </p:cNvCxnSpPr>
          <p:nvPr/>
        </p:nvCxnSpPr>
        <p:spPr bwMode="auto">
          <a:xfrm>
            <a:off x="2635064" y="43843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0AEEFDBC-2D75-5F4F-A768-E8D93B4E6F34}"/>
              </a:ext>
            </a:extLst>
          </p:cNvPr>
          <p:cNvCxnSpPr>
            <a:cxnSpLocks/>
          </p:cNvCxnSpPr>
          <p:nvPr/>
        </p:nvCxnSpPr>
        <p:spPr bwMode="auto">
          <a:xfrm>
            <a:off x="2895512" y="43843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1E4A8E66-ED19-744B-B50C-3508C03ED865}"/>
              </a:ext>
            </a:extLst>
          </p:cNvPr>
          <p:cNvCxnSpPr>
            <a:cxnSpLocks/>
          </p:cNvCxnSpPr>
          <p:nvPr/>
        </p:nvCxnSpPr>
        <p:spPr bwMode="auto">
          <a:xfrm>
            <a:off x="3155960" y="43843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26498D2C-5A41-E341-B8BB-0786D0B84434}"/>
              </a:ext>
            </a:extLst>
          </p:cNvPr>
          <p:cNvCxnSpPr>
            <a:cxnSpLocks/>
          </p:cNvCxnSpPr>
          <p:nvPr/>
        </p:nvCxnSpPr>
        <p:spPr bwMode="auto">
          <a:xfrm>
            <a:off x="3416408" y="43843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B0EEC8BD-5529-BB4E-873E-5A10B6CE61A6}"/>
              </a:ext>
            </a:extLst>
          </p:cNvPr>
          <p:cNvCxnSpPr>
            <a:cxnSpLocks/>
          </p:cNvCxnSpPr>
          <p:nvPr/>
        </p:nvCxnSpPr>
        <p:spPr bwMode="auto">
          <a:xfrm>
            <a:off x="3676852" y="43843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66DE7612-0FBC-ED48-BA4C-A2E0DEB6ECEB}"/>
              </a:ext>
            </a:extLst>
          </p:cNvPr>
          <p:cNvCxnSpPr>
            <a:cxnSpLocks/>
          </p:cNvCxnSpPr>
          <p:nvPr/>
        </p:nvCxnSpPr>
        <p:spPr bwMode="auto">
          <a:xfrm flipH="1">
            <a:off x="1263190" y="202463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111D2942-E576-C849-98F8-51D4113CF9D2}"/>
              </a:ext>
            </a:extLst>
          </p:cNvPr>
          <p:cNvCxnSpPr>
            <a:cxnSpLocks/>
          </p:cNvCxnSpPr>
          <p:nvPr/>
        </p:nvCxnSpPr>
        <p:spPr bwMode="auto">
          <a:xfrm flipH="1">
            <a:off x="1263190" y="22605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34C38660-0D9D-BD49-AA70-1775D9D3B1A5}"/>
              </a:ext>
            </a:extLst>
          </p:cNvPr>
          <p:cNvCxnSpPr>
            <a:cxnSpLocks/>
          </p:cNvCxnSpPr>
          <p:nvPr/>
        </p:nvCxnSpPr>
        <p:spPr bwMode="auto">
          <a:xfrm flipH="1">
            <a:off x="1263190" y="24965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31AA0470-567A-3345-84F5-71FC1996316E}"/>
              </a:ext>
            </a:extLst>
          </p:cNvPr>
          <p:cNvCxnSpPr>
            <a:cxnSpLocks/>
          </p:cNvCxnSpPr>
          <p:nvPr/>
        </p:nvCxnSpPr>
        <p:spPr bwMode="auto">
          <a:xfrm flipH="1">
            <a:off x="1263190" y="27325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58C7AC30-380C-8F4B-9507-7F7007533238}"/>
              </a:ext>
            </a:extLst>
          </p:cNvPr>
          <p:cNvCxnSpPr>
            <a:cxnSpLocks/>
          </p:cNvCxnSpPr>
          <p:nvPr/>
        </p:nvCxnSpPr>
        <p:spPr bwMode="auto">
          <a:xfrm flipH="1">
            <a:off x="1263190" y="29685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75AD3093-6F72-AA40-AC7C-15F1AF342BA6}"/>
              </a:ext>
            </a:extLst>
          </p:cNvPr>
          <p:cNvCxnSpPr>
            <a:cxnSpLocks/>
          </p:cNvCxnSpPr>
          <p:nvPr/>
        </p:nvCxnSpPr>
        <p:spPr bwMode="auto">
          <a:xfrm flipH="1">
            <a:off x="1263190" y="32044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64D0B4B3-F176-E543-9774-3C20EF1DE448}"/>
              </a:ext>
            </a:extLst>
          </p:cNvPr>
          <p:cNvCxnSpPr>
            <a:cxnSpLocks/>
          </p:cNvCxnSpPr>
          <p:nvPr/>
        </p:nvCxnSpPr>
        <p:spPr bwMode="auto">
          <a:xfrm flipH="1">
            <a:off x="1263190" y="34404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76483A1B-2BE1-C046-9DAC-886BA2A290F1}"/>
              </a:ext>
            </a:extLst>
          </p:cNvPr>
          <p:cNvCxnSpPr>
            <a:cxnSpLocks/>
          </p:cNvCxnSpPr>
          <p:nvPr/>
        </p:nvCxnSpPr>
        <p:spPr bwMode="auto">
          <a:xfrm flipH="1">
            <a:off x="1263190" y="367640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70F49B02-65F1-B541-B7C6-95E17603C1C6}"/>
              </a:ext>
            </a:extLst>
          </p:cNvPr>
          <p:cNvCxnSpPr>
            <a:cxnSpLocks/>
          </p:cNvCxnSpPr>
          <p:nvPr/>
        </p:nvCxnSpPr>
        <p:spPr bwMode="auto">
          <a:xfrm flipH="1">
            <a:off x="1263190" y="39123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C1D7ED6F-D948-D04E-BD6F-893AF169E858}"/>
              </a:ext>
            </a:extLst>
          </p:cNvPr>
          <p:cNvCxnSpPr>
            <a:cxnSpLocks/>
          </p:cNvCxnSpPr>
          <p:nvPr/>
        </p:nvCxnSpPr>
        <p:spPr bwMode="auto">
          <a:xfrm flipH="1">
            <a:off x="1263190" y="41483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24CE3B6B-83EF-2C47-96CE-7C4D213CEC1E}"/>
              </a:ext>
            </a:extLst>
          </p:cNvPr>
          <p:cNvCxnSpPr>
            <a:cxnSpLocks/>
          </p:cNvCxnSpPr>
          <p:nvPr/>
        </p:nvCxnSpPr>
        <p:spPr bwMode="auto">
          <a:xfrm flipH="1">
            <a:off x="1263190" y="4384307"/>
            <a:ext cx="64008" cy="0"/>
          </a:xfrm>
          <a:prstGeom prst="line">
            <a:avLst/>
          </a:prstGeom>
          <a:noFill/>
          <a:ln w="28575" cap="flat" cmpd="sng" algn="ctr">
            <a:solidFill>
              <a:schemeClr val="bg1"/>
            </a:solidFill>
            <a:prstDash val="solid"/>
            <a:round/>
            <a:headEnd type="none" w="med" len="med"/>
            <a:tailEnd type="none" w="med" len="med"/>
          </a:ln>
          <a:effectLst/>
        </p:spPr>
      </p:cxnSp>
      <p:sp>
        <p:nvSpPr>
          <p:cNvPr id="96" name="TextBox 95">
            <a:extLst>
              <a:ext uri="{FF2B5EF4-FFF2-40B4-BE49-F238E27FC236}">
                <a16:creationId xmlns:a16="http://schemas.microsoft.com/office/drawing/2014/main" id="{152B7CAE-AC3C-684F-A96D-E938876897B3}"/>
              </a:ext>
            </a:extLst>
          </p:cNvPr>
          <p:cNvSpPr txBox="1"/>
          <p:nvPr/>
        </p:nvSpPr>
        <p:spPr bwMode="auto">
          <a:xfrm>
            <a:off x="753321" y="1862510"/>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97" name="TextBox 96">
            <a:extLst>
              <a:ext uri="{FF2B5EF4-FFF2-40B4-BE49-F238E27FC236}">
                <a16:creationId xmlns:a16="http://schemas.microsoft.com/office/drawing/2014/main" id="{647B6CEF-AF6A-9A4A-9F74-3F75BB8C03EA}"/>
              </a:ext>
            </a:extLst>
          </p:cNvPr>
          <p:cNvSpPr txBox="1"/>
          <p:nvPr/>
        </p:nvSpPr>
        <p:spPr bwMode="auto">
          <a:xfrm>
            <a:off x="753321" y="2097708"/>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sp>
        <p:nvSpPr>
          <p:cNvPr id="98" name="TextBox 97">
            <a:extLst>
              <a:ext uri="{FF2B5EF4-FFF2-40B4-BE49-F238E27FC236}">
                <a16:creationId xmlns:a16="http://schemas.microsoft.com/office/drawing/2014/main" id="{C7A2B5CC-2F49-4A45-9C7E-FB403BB2EB65}"/>
              </a:ext>
            </a:extLst>
          </p:cNvPr>
          <p:cNvSpPr txBox="1"/>
          <p:nvPr/>
        </p:nvSpPr>
        <p:spPr bwMode="auto">
          <a:xfrm>
            <a:off x="753321" y="2332906"/>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99" name="TextBox 98">
            <a:extLst>
              <a:ext uri="{FF2B5EF4-FFF2-40B4-BE49-F238E27FC236}">
                <a16:creationId xmlns:a16="http://schemas.microsoft.com/office/drawing/2014/main" id="{72982B05-2312-9949-B485-0F848BD4A291}"/>
              </a:ext>
            </a:extLst>
          </p:cNvPr>
          <p:cNvSpPr txBox="1"/>
          <p:nvPr/>
        </p:nvSpPr>
        <p:spPr bwMode="auto">
          <a:xfrm>
            <a:off x="744141" y="2577124"/>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sp>
        <p:nvSpPr>
          <p:cNvPr id="100" name="TextBox 99">
            <a:extLst>
              <a:ext uri="{FF2B5EF4-FFF2-40B4-BE49-F238E27FC236}">
                <a16:creationId xmlns:a16="http://schemas.microsoft.com/office/drawing/2014/main" id="{7F2BDC9F-6B1F-3E41-958B-4B868A2AB9E0}"/>
              </a:ext>
            </a:extLst>
          </p:cNvPr>
          <p:cNvSpPr txBox="1"/>
          <p:nvPr/>
        </p:nvSpPr>
        <p:spPr bwMode="auto">
          <a:xfrm>
            <a:off x="753321" y="2803302"/>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01" name="TextBox 100">
            <a:extLst>
              <a:ext uri="{FF2B5EF4-FFF2-40B4-BE49-F238E27FC236}">
                <a16:creationId xmlns:a16="http://schemas.microsoft.com/office/drawing/2014/main" id="{8A24FD27-98DB-3E48-BD6F-5145C80B5CEE}"/>
              </a:ext>
            </a:extLst>
          </p:cNvPr>
          <p:cNvSpPr txBox="1"/>
          <p:nvPr/>
        </p:nvSpPr>
        <p:spPr bwMode="auto">
          <a:xfrm>
            <a:off x="753321" y="3038500"/>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102" name="TextBox 101">
            <a:extLst>
              <a:ext uri="{FF2B5EF4-FFF2-40B4-BE49-F238E27FC236}">
                <a16:creationId xmlns:a16="http://schemas.microsoft.com/office/drawing/2014/main" id="{1D2FEE55-9A22-824E-AB20-D7D993722D6A}"/>
              </a:ext>
            </a:extLst>
          </p:cNvPr>
          <p:cNvSpPr txBox="1"/>
          <p:nvPr/>
        </p:nvSpPr>
        <p:spPr bwMode="auto">
          <a:xfrm>
            <a:off x="753321" y="3273698"/>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03" name="TextBox 102">
            <a:extLst>
              <a:ext uri="{FF2B5EF4-FFF2-40B4-BE49-F238E27FC236}">
                <a16:creationId xmlns:a16="http://schemas.microsoft.com/office/drawing/2014/main" id="{1172B621-AB8B-7A47-8737-30F41FFF8196}"/>
              </a:ext>
            </a:extLst>
          </p:cNvPr>
          <p:cNvSpPr txBox="1"/>
          <p:nvPr/>
        </p:nvSpPr>
        <p:spPr bwMode="auto">
          <a:xfrm>
            <a:off x="753321" y="3744094"/>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04" name="TextBox 103">
            <a:extLst>
              <a:ext uri="{FF2B5EF4-FFF2-40B4-BE49-F238E27FC236}">
                <a16:creationId xmlns:a16="http://schemas.microsoft.com/office/drawing/2014/main" id="{D9A82965-217F-AC4E-B585-11175AB373BD}"/>
              </a:ext>
            </a:extLst>
          </p:cNvPr>
          <p:cNvSpPr txBox="1"/>
          <p:nvPr/>
        </p:nvSpPr>
        <p:spPr bwMode="auto">
          <a:xfrm>
            <a:off x="753321" y="3979292"/>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105" name="TextBox 104">
            <a:extLst>
              <a:ext uri="{FF2B5EF4-FFF2-40B4-BE49-F238E27FC236}">
                <a16:creationId xmlns:a16="http://schemas.microsoft.com/office/drawing/2014/main" id="{124145ED-C293-0F4F-9D0D-368F8EB44EEC}"/>
              </a:ext>
            </a:extLst>
          </p:cNvPr>
          <p:cNvSpPr txBox="1"/>
          <p:nvPr/>
        </p:nvSpPr>
        <p:spPr bwMode="auto">
          <a:xfrm>
            <a:off x="753321" y="4214493"/>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06" name="TextBox 105">
            <a:extLst>
              <a:ext uri="{FF2B5EF4-FFF2-40B4-BE49-F238E27FC236}">
                <a16:creationId xmlns:a16="http://schemas.microsoft.com/office/drawing/2014/main" id="{3D3E6E89-25AF-ED41-AD52-642B2EED9E8D}"/>
              </a:ext>
            </a:extLst>
          </p:cNvPr>
          <p:cNvSpPr txBox="1"/>
          <p:nvPr/>
        </p:nvSpPr>
        <p:spPr bwMode="auto">
          <a:xfrm rot="16200000">
            <a:off x="-426322" y="3076820"/>
            <a:ext cx="24429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OS (%)</a:t>
            </a:r>
          </a:p>
        </p:txBody>
      </p:sp>
      <p:cxnSp>
        <p:nvCxnSpPr>
          <p:cNvPr id="107" name="Straight Connector 106">
            <a:extLst>
              <a:ext uri="{FF2B5EF4-FFF2-40B4-BE49-F238E27FC236}">
                <a16:creationId xmlns:a16="http://schemas.microsoft.com/office/drawing/2014/main" id="{7ECA251B-F114-BE4E-B8D8-9E987292792B}"/>
              </a:ext>
            </a:extLst>
          </p:cNvPr>
          <p:cNvCxnSpPr>
            <a:cxnSpLocks/>
          </p:cNvCxnSpPr>
          <p:nvPr/>
        </p:nvCxnSpPr>
        <p:spPr bwMode="auto">
          <a:xfrm flipV="1">
            <a:off x="1336005" y="3201772"/>
            <a:ext cx="2329383" cy="0"/>
          </a:xfrm>
          <a:prstGeom prst="line">
            <a:avLst/>
          </a:prstGeom>
          <a:noFill/>
          <a:ln w="28575" cap="flat" cmpd="sng" algn="ctr">
            <a:solidFill>
              <a:schemeClr val="bg1"/>
            </a:solidFill>
            <a:prstDash val="sysDot"/>
            <a:round/>
            <a:headEnd type="none" w="med" len="med"/>
            <a:tailEnd type="none" w="med" len="med"/>
          </a:ln>
          <a:effectLst/>
        </p:spPr>
      </p:cxnSp>
      <p:sp>
        <p:nvSpPr>
          <p:cNvPr id="108" name="TextBox 107">
            <a:extLst>
              <a:ext uri="{FF2B5EF4-FFF2-40B4-BE49-F238E27FC236}">
                <a16:creationId xmlns:a16="http://schemas.microsoft.com/office/drawing/2014/main" id="{D879E6F1-9E67-7348-85EF-543FE8B900CD}"/>
              </a:ext>
            </a:extLst>
          </p:cNvPr>
          <p:cNvSpPr txBox="1"/>
          <p:nvPr/>
        </p:nvSpPr>
        <p:spPr bwMode="auto">
          <a:xfrm>
            <a:off x="3437900" y="438901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109" name="TextBox 108">
            <a:extLst>
              <a:ext uri="{FF2B5EF4-FFF2-40B4-BE49-F238E27FC236}">
                <a16:creationId xmlns:a16="http://schemas.microsoft.com/office/drawing/2014/main" id="{A5E28916-DBAC-6E49-9A7A-2C4651334E9C}"/>
              </a:ext>
            </a:extLst>
          </p:cNvPr>
          <p:cNvSpPr txBox="1"/>
          <p:nvPr/>
        </p:nvSpPr>
        <p:spPr bwMode="auto">
          <a:xfrm>
            <a:off x="1078676" y="438901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10" name="TextBox 109">
            <a:extLst>
              <a:ext uri="{FF2B5EF4-FFF2-40B4-BE49-F238E27FC236}">
                <a16:creationId xmlns:a16="http://schemas.microsoft.com/office/drawing/2014/main" id="{42B2F2F5-509F-2441-919A-7FA2C64D936F}"/>
              </a:ext>
            </a:extLst>
          </p:cNvPr>
          <p:cNvSpPr txBox="1"/>
          <p:nvPr/>
        </p:nvSpPr>
        <p:spPr bwMode="auto">
          <a:xfrm>
            <a:off x="1340812" y="438901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111" name="TextBox 110">
            <a:extLst>
              <a:ext uri="{FF2B5EF4-FFF2-40B4-BE49-F238E27FC236}">
                <a16:creationId xmlns:a16="http://schemas.microsoft.com/office/drawing/2014/main" id="{0CCD8A2F-20AB-6442-986E-94B2505DE3F8}"/>
              </a:ext>
            </a:extLst>
          </p:cNvPr>
          <p:cNvSpPr txBox="1"/>
          <p:nvPr/>
        </p:nvSpPr>
        <p:spPr bwMode="auto">
          <a:xfrm>
            <a:off x="1602948" y="438901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12" name="TextBox 111">
            <a:extLst>
              <a:ext uri="{FF2B5EF4-FFF2-40B4-BE49-F238E27FC236}">
                <a16:creationId xmlns:a16="http://schemas.microsoft.com/office/drawing/2014/main" id="{E9334150-1CA3-5F44-9792-56F0F1DB8601}"/>
              </a:ext>
            </a:extLst>
          </p:cNvPr>
          <p:cNvSpPr txBox="1"/>
          <p:nvPr/>
        </p:nvSpPr>
        <p:spPr bwMode="auto">
          <a:xfrm>
            <a:off x="1865084" y="438901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113" name="TextBox 112">
            <a:extLst>
              <a:ext uri="{FF2B5EF4-FFF2-40B4-BE49-F238E27FC236}">
                <a16:creationId xmlns:a16="http://schemas.microsoft.com/office/drawing/2014/main" id="{644C98C0-BF23-6F49-9710-195EB1428DAA}"/>
              </a:ext>
            </a:extLst>
          </p:cNvPr>
          <p:cNvSpPr txBox="1"/>
          <p:nvPr/>
        </p:nvSpPr>
        <p:spPr bwMode="auto">
          <a:xfrm>
            <a:off x="2127220" y="438901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14" name="TextBox 113">
            <a:extLst>
              <a:ext uri="{FF2B5EF4-FFF2-40B4-BE49-F238E27FC236}">
                <a16:creationId xmlns:a16="http://schemas.microsoft.com/office/drawing/2014/main" id="{5C82C134-5053-134F-897C-2B2C857EEA1B}"/>
              </a:ext>
            </a:extLst>
          </p:cNvPr>
          <p:cNvSpPr txBox="1"/>
          <p:nvPr/>
        </p:nvSpPr>
        <p:spPr bwMode="auto">
          <a:xfrm>
            <a:off x="2389356" y="438901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115" name="TextBox 114">
            <a:extLst>
              <a:ext uri="{FF2B5EF4-FFF2-40B4-BE49-F238E27FC236}">
                <a16:creationId xmlns:a16="http://schemas.microsoft.com/office/drawing/2014/main" id="{605F8D7A-691E-5244-AF8C-A5C001E18AB6}"/>
              </a:ext>
            </a:extLst>
          </p:cNvPr>
          <p:cNvSpPr txBox="1"/>
          <p:nvPr/>
        </p:nvSpPr>
        <p:spPr bwMode="auto">
          <a:xfrm>
            <a:off x="2651492" y="438901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116" name="TextBox 115">
            <a:extLst>
              <a:ext uri="{FF2B5EF4-FFF2-40B4-BE49-F238E27FC236}">
                <a16:creationId xmlns:a16="http://schemas.microsoft.com/office/drawing/2014/main" id="{D638D970-B4BC-3F40-A531-8AC38714E050}"/>
              </a:ext>
            </a:extLst>
          </p:cNvPr>
          <p:cNvSpPr txBox="1"/>
          <p:nvPr/>
        </p:nvSpPr>
        <p:spPr bwMode="auto">
          <a:xfrm>
            <a:off x="2913628" y="438901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117" name="TextBox 116">
            <a:extLst>
              <a:ext uri="{FF2B5EF4-FFF2-40B4-BE49-F238E27FC236}">
                <a16:creationId xmlns:a16="http://schemas.microsoft.com/office/drawing/2014/main" id="{BDAA79E0-45B7-3247-B6D5-F13CEBB69C0C}"/>
              </a:ext>
            </a:extLst>
          </p:cNvPr>
          <p:cNvSpPr txBox="1"/>
          <p:nvPr/>
        </p:nvSpPr>
        <p:spPr bwMode="auto">
          <a:xfrm>
            <a:off x="3175764" y="438901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19" name="TextBox 118">
            <a:extLst>
              <a:ext uri="{FF2B5EF4-FFF2-40B4-BE49-F238E27FC236}">
                <a16:creationId xmlns:a16="http://schemas.microsoft.com/office/drawing/2014/main" id="{5231BF23-EA37-754C-915B-DF41AAECB378}"/>
              </a:ext>
            </a:extLst>
          </p:cNvPr>
          <p:cNvSpPr txBox="1"/>
          <p:nvPr/>
        </p:nvSpPr>
        <p:spPr bwMode="auto">
          <a:xfrm>
            <a:off x="4685501" y="3499699"/>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122" name="TextBox 121">
            <a:extLst>
              <a:ext uri="{FF2B5EF4-FFF2-40B4-BE49-F238E27FC236}">
                <a16:creationId xmlns:a16="http://schemas.microsoft.com/office/drawing/2014/main" id="{72ADF812-6AF0-C348-852F-2FCA40A95C78}"/>
              </a:ext>
            </a:extLst>
          </p:cNvPr>
          <p:cNvSpPr txBox="1"/>
          <p:nvPr/>
        </p:nvSpPr>
        <p:spPr bwMode="auto">
          <a:xfrm>
            <a:off x="5017702" y="4880957"/>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112</a:t>
            </a:r>
          </a:p>
        </p:txBody>
      </p:sp>
      <p:sp>
        <p:nvSpPr>
          <p:cNvPr id="124" name="TextBox 123">
            <a:extLst>
              <a:ext uri="{FF2B5EF4-FFF2-40B4-BE49-F238E27FC236}">
                <a16:creationId xmlns:a16="http://schemas.microsoft.com/office/drawing/2014/main" id="{7A7C44E3-58D2-A844-97C1-1E5B7F4E0968}"/>
              </a:ext>
            </a:extLst>
          </p:cNvPr>
          <p:cNvSpPr txBox="1"/>
          <p:nvPr/>
        </p:nvSpPr>
        <p:spPr bwMode="auto">
          <a:xfrm>
            <a:off x="5280647" y="4880957"/>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98</a:t>
            </a:r>
          </a:p>
        </p:txBody>
      </p:sp>
      <p:sp>
        <p:nvSpPr>
          <p:cNvPr id="125" name="TextBox 124">
            <a:extLst>
              <a:ext uri="{FF2B5EF4-FFF2-40B4-BE49-F238E27FC236}">
                <a16:creationId xmlns:a16="http://schemas.microsoft.com/office/drawing/2014/main" id="{8658647E-B41B-4741-9198-C6B25C5F17D9}"/>
              </a:ext>
            </a:extLst>
          </p:cNvPr>
          <p:cNvSpPr txBox="1"/>
          <p:nvPr/>
        </p:nvSpPr>
        <p:spPr bwMode="auto">
          <a:xfrm>
            <a:off x="5543592" y="4880957"/>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75</a:t>
            </a:r>
          </a:p>
        </p:txBody>
      </p:sp>
      <p:sp>
        <p:nvSpPr>
          <p:cNvPr id="126" name="TextBox 125">
            <a:extLst>
              <a:ext uri="{FF2B5EF4-FFF2-40B4-BE49-F238E27FC236}">
                <a16:creationId xmlns:a16="http://schemas.microsoft.com/office/drawing/2014/main" id="{A61434BF-232B-7149-8861-35B92E84165F}"/>
              </a:ext>
            </a:extLst>
          </p:cNvPr>
          <p:cNvSpPr txBox="1"/>
          <p:nvPr/>
        </p:nvSpPr>
        <p:spPr bwMode="auto">
          <a:xfrm>
            <a:off x="5806537" y="4880957"/>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56</a:t>
            </a:r>
          </a:p>
        </p:txBody>
      </p:sp>
      <p:sp>
        <p:nvSpPr>
          <p:cNvPr id="127" name="TextBox 126">
            <a:extLst>
              <a:ext uri="{FF2B5EF4-FFF2-40B4-BE49-F238E27FC236}">
                <a16:creationId xmlns:a16="http://schemas.microsoft.com/office/drawing/2014/main" id="{DE8CD4A9-2C11-EE4B-A60C-4B01E1908C09}"/>
              </a:ext>
            </a:extLst>
          </p:cNvPr>
          <p:cNvSpPr txBox="1"/>
          <p:nvPr/>
        </p:nvSpPr>
        <p:spPr bwMode="auto">
          <a:xfrm>
            <a:off x="6069482" y="4880957"/>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34</a:t>
            </a:r>
          </a:p>
        </p:txBody>
      </p:sp>
      <p:sp>
        <p:nvSpPr>
          <p:cNvPr id="128" name="TextBox 127">
            <a:extLst>
              <a:ext uri="{FF2B5EF4-FFF2-40B4-BE49-F238E27FC236}">
                <a16:creationId xmlns:a16="http://schemas.microsoft.com/office/drawing/2014/main" id="{802211B1-BFDB-3746-8E18-1D4EE15A4F2A}"/>
              </a:ext>
            </a:extLst>
          </p:cNvPr>
          <p:cNvSpPr txBox="1"/>
          <p:nvPr/>
        </p:nvSpPr>
        <p:spPr bwMode="auto">
          <a:xfrm>
            <a:off x="6332427" y="4880957"/>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21</a:t>
            </a:r>
          </a:p>
        </p:txBody>
      </p:sp>
      <p:sp>
        <p:nvSpPr>
          <p:cNvPr id="129" name="TextBox 128">
            <a:extLst>
              <a:ext uri="{FF2B5EF4-FFF2-40B4-BE49-F238E27FC236}">
                <a16:creationId xmlns:a16="http://schemas.microsoft.com/office/drawing/2014/main" id="{6291F5C7-ECE9-BE4C-995C-7677FC55894B}"/>
              </a:ext>
            </a:extLst>
          </p:cNvPr>
          <p:cNvSpPr txBox="1"/>
          <p:nvPr/>
        </p:nvSpPr>
        <p:spPr bwMode="auto">
          <a:xfrm>
            <a:off x="6595372" y="4880957"/>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a:t>
            </a:r>
          </a:p>
        </p:txBody>
      </p:sp>
      <p:sp>
        <p:nvSpPr>
          <p:cNvPr id="130" name="TextBox 129">
            <a:extLst>
              <a:ext uri="{FF2B5EF4-FFF2-40B4-BE49-F238E27FC236}">
                <a16:creationId xmlns:a16="http://schemas.microsoft.com/office/drawing/2014/main" id="{2105E2BD-D2DC-4847-ABB0-294968E280F6}"/>
              </a:ext>
            </a:extLst>
          </p:cNvPr>
          <p:cNvSpPr txBox="1"/>
          <p:nvPr/>
        </p:nvSpPr>
        <p:spPr bwMode="auto">
          <a:xfrm>
            <a:off x="6858317" y="4880957"/>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a:t>
            </a:r>
          </a:p>
        </p:txBody>
      </p:sp>
      <p:sp>
        <p:nvSpPr>
          <p:cNvPr id="131" name="TextBox 130">
            <a:extLst>
              <a:ext uri="{FF2B5EF4-FFF2-40B4-BE49-F238E27FC236}">
                <a16:creationId xmlns:a16="http://schemas.microsoft.com/office/drawing/2014/main" id="{5658AE81-558E-8649-A568-153BAC41F8E5}"/>
              </a:ext>
            </a:extLst>
          </p:cNvPr>
          <p:cNvSpPr txBox="1"/>
          <p:nvPr/>
        </p:nvSpPr>
        <p:spPr bwMode="auto">
          <a:xfrm>
            <a:off x="7121262" y="4880957"/>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a:t>
            </a:r>
          </a:p>
        </p:txBody>
      </p:sp>
      <p:sp>
        <p:nvSpPr>
          <p:cNvPr id="132" name="TextBox 131">
            <a:extLst>
              <a:ext uri="{FF2B5EF4-FFF2-40B4-BE49-F238E27FC236}">
                <a16:creationId xmlns:a16="http://schemas.microsoft.com/office/drawing/2014/main" id="{BEE04656-DB18-324F-AF72-FB84B57CC0A5}"/>
              </a:ext>
            </a:extLst>
          </p:cNvPr>
          <p:cNvSpPr txBox="1"/>
          <p:nvPr/>
        </p:nvSpPr>
        <p:spPr bwMode="auto">
          <a:xfrm>
            <a:off x="7384206" y="4880957"/>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33" name="TextBox 132">
            <a:extLst>
              <a:ext uri="{FF2B5EF4-FFF2-40B4-BE49-F238E27FC236}">
                <a16:creationId xmlns:a16="http://schemas.microsoft.com/office/drawing/2014/main" id="{77DA9378-BB3C-9545-BC8A-E637B313C208}"/>
              </a:ext>
            </a:extLst>
          </p:cNvPr>
          <p:cNvSpPr txBox="1"/>
          <p:nvPr/>
        </p:nvSpPr>
        <p:spPr bwMode="auto">
          <a:xfrm>
            <a:off x="5242574" y="4604346"/>
            <a:ext cx="23381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cxnSp>
        <p:nvCxnSpPr>
          <p:cNvPr id="134" name="Straight Connector 133">
            <a:extLst>
              <a:ext uri="{FF2B5EF4-FFF2-40B4-BE49-F238E27FC236}">
                <a16:creationId xmlns:a16="http://schemas.microsoft.com/office/drawing/2014/main" id="{183FFF0B-D7D9-0B47-9E2E-4C562096AD1C}"/>
              </a:ext>
            </a:extLst>
          </p:cNvPr>
          <p:cNvCxnSpPr>
            <a:cxnSpLocks/>
          </p:cNvCxnSpPr>
          <p:nvPr/>
        </p:nvCxnSpPr>
        <p:spPr bwMode="auto">
          <a:xfrm flipV="1">
            <a:off x="5265004" y="2002859"/>
            <a:ext cx="0" cy="2404255"/>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5C0BFA05-4A58-264D-A0D0-C2BEF7D7034C}"/>
              </a:ext>
            </a:extLst>
          </p:cNvPr>
          <p:cNvCxnSpPr>
            <a:cxnSpLocks/>
          </p:cNvCxnSpPr>
          <p:nvPr/>
        </p:nvCxnSpPr>
        <p:spPr bwMode="auto">
          <a:xfrm>
            <a:off x="5280647" y="4375110"/>
            <a:ext cx="2347635"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412261E1-F76F-864D-9EDD-92213AD9F7AB}"/>
              </a:ext>
            </a:extLst>
          </p:cNvPr>
          <p:cNvCxnSpPr>
            <a:cxnSpLocks/>
          </p:cNvCxnSpPr>
          <p:nvPr/>
        </p:nvCxnSpPr>
        <p:spPr bwMode="auto">
          <a:xfrm>
            <a:off x="5265004" y="437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DE5D60A9-2FE7-F54F-8CA7-BC7D6CC270BA}"/>
              </a:ext>
            </a:extLst>
          </p:cNvPr>
          <p:cNvCxnSpPr>
            <a:cxnSpLocks/>
          </p:cNvCxnSpPr>
          <p:nvPr/>
        </p:nvCxnSpPr>
        <p:spPr bwMode="auto">
          <a:xfrm>
            <a:off x="5525452" y="437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CA3995CD-9362-904D-AF26-EB80AB9EC0C9}"/>
              </a:ext>
            </a:extLst>
          </p:cNvPr>
          <p:cNvCxnSpPr>
            <a:cxnSpLocks/>
          </p:cNvCxnSpPr>
          <p:nvPr/>
        </p:nvCxnSpPr>
        <p:spPr bwMode="auto">
          <a:xfrm>
            <a:off x="5785900" y="437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019406DB-6EC4-0346-90B1-BB4907380D2A}"/>
              </a:ext>
            </a:extLst>
          </p:cNvPr>
          <p:cNvCxnSpPr>
            <a:cxnSpLocks/>
          </p:cNvCxnSpPr>
          <p:nvPr/>
        </p:nvCxnSpPr>
        <p:spPr bwMode="auto">
          <a:xfrm>
            <a:off x="6046348" y="437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0DF4C066-F987-114F-ABF1-0B358739DDC8}"/>
              </a:ext>
            </a:extLst>
          </p:cNvPr>
          <p:cNvCxnSpPr>
            <a:cxnSpLocks/>
          </p:cNvCxnSpPr>
          <p:nvPr/>
        </p:nvCxnSpPr>
        <p:spPr bwMode="auto">
          <a:xfrm>
            <a:off x="6306796" y="437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333C86E6-3897-1449-84F4-C61448D18D92}"/>
              </a:ext>
            </a:extLst>
          </p:cNvPr>
          <p:cNvCxnSpPr>
            <a:cxnSpLocks/>
          </p:cNvCxnSpPr>
          <p:nvPr/>
        </p:nvCxnSpPr>
        <p:spPr bwMode="auto">
          <a:xfrm>
            <a:off x="6567244" y="437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5526F73F-E244-6A45-AEE3-3C54F5189CCD}"/>
              </a:ext>
            </a:extLst>
          </p:cNvPr>
          <p:cNvCxnSpPr>
            <a:cxnSpLocks/>
          </p:cNvCxnSpPr>
          <p:nvPr/>
        </p:nvCxnSpPr>
        <p:spPr bwMode="auto">
          <a:xfrm>
            <a:off x="6827692" y="437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8E691151-C255-3042-B9DF-90FFB74B399E}"/>
              </a:ext>
            </a:extLst>
          </p:cNvPr>
          <p:cNvCxnSpPr>
            <a:cxnSpLocks/>
          </p:cNvCxnSpPr>
          <p:nvPr/>
        </p:nvCxnSpPr>
        <p:spPr bwMode="auto">
          <a:xfrm>
            <a:off x="7088140" y="437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85427EBE-B761-0641-A105-BDD18C1F0501}"/>
              </a:ext>
            </a:extLst>
          </p:cNvPr>
          <p:cNvCxnSpPr>
            <a:cxnSpLocks/>
          </p:cNvCxnSpPr>
          <p:nvPr/>
        </p:nvCxnSpPr>
        <p:spPr bwMode="auto">
          <a:xfrm>
            <a:off x="7348588" y="437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7190C247-792A-6746-ABB6-BCD617369850}"/>
              </a:ext>
            </a:extLst>
          </p:cNvPr>
          <p:cNvCxnSpPr>
            <a:cxnSpLocks/>
          </p:cNvCxnSpPr>
          <p:nvPr/>
        </p:nvCxnSpPr>
        <p:spPr bwMode="auto">
          <a:xfrm>
            <a:off x="7609032" y="437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1C497CE0-B53B-744B-9945-03743E9DCE1C}"/>
              </a:ext>
            </a:extLst>
          </p:cNvPr>
          <p:cNvCxnSpPr>
            <a:cxnSpLocks/>
          </p:cNvCxnSpPr>
          <p:nvPr/>
        </p:nvCxnSpPr>
        <p:spPr bwMode="auto">
          <a:xfrm flipH="1">
            <a:off x="5195370" y="20154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A20D2B55-1101-9948-9F36-90A98D4C4A07}"/>
              </a:ext>
            </a:extLst>
          </p:cNvPr>
          <p:cNvCxnSpPr>
            <a:cxnSpLocks/>
          </p:cNvCxnSpPr>
          <p:nvPr/>
        </p:nvCxnSpPr>
        <p:spPr bwMode="auto">
          <a:xfrm flipH="1">
            <a:off x="5195370" y="225140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E07B5ECF-AA6D-FD41-B16A-97F187BC15BD}"/>
              </a:ext>
            </a:extLst>
          </p:cNvPr>
          <p:cNvCxnSpPr>
            <a:cxnSpLocks/>
          </p:cNvCxnSpPr>
          <p:nvPr/>
        </p:nvCxnSpPr>
        <p:spPr bwMode="auto">
          <a:xfrm flipH="1">
            <a:off x="5195370" y="24873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DF5A7B6C-4329-4642-B8E9-245367AD92F0}"/>
              </a:ext>
            </a:extLst>
          </p:cNvPr>
          <p:cNvCxnSpPr>
            <a:cxnSpLocks/>
          </p:cNvCxnSpPr>
          <p:nvPr/>
        </p:nvCxnSpPr>
        <p:spPr bwMode="auto">
          <a:xfrm flipH="1">
            <a:off x="5195370" y="27233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0C0DDD53-2E4A-4546-9EF7-8F641EDA314F}"/>
              </a:ext>
            </a:extLst>
          </p:cNvPr>
          <p:cNvCxnSpPr>
            <a:cxnSpLocks/>
          </p:cNvCxnSpPr>
          <p:nvPr/>
        </p:nvCxnSpPr>
        <p:spPr bwMode="auto">
          <a:xfrm flipH="1">
            <a:off x="5195370" y="29593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FFEC233C-2C28-554C-957F-7B3DBEEFEF93}"/>
              </a:ext>
            </a:extLst>
          </p:cNvPr>
          <p:cNvCxnSpPr>
            <a:cxnSpLocks/>
          </p:cNvCxnSpPr>
          <p:nvPr/>
        </p:nvCxnSpPr>
        <p:spPr bwMode="auto">
          <a:xfrm flipH="1">
            <a:off x="5195370" y="319527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27E03D18-B1CA-8D4C-BAEB-221B9753E3B2}"/>
              </a:ext>
            </a:extLst>
          </p:cNvPr>
          <p:cNvCxnSpPr>
            <a:cxnSpLocks/>
          </p:cNvCxnSpPr>
          <p:nvPr/>
        </p:nvCxnSpPr>
        <p:spPr bwMode="auto">
          <a:xfrm flipH="1">
            <a:off x="5195370" y="34312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DB7797AB-5987-394F-AC3A-48E126A380F7}"/>
              </a:ext>
            </a:extLst>
          </p:cNvPr>
          <p:cNvCxnSpPr>
            <a:cxnSpLocks/>
          </p:cNvCxnSpPr>
          <p:nvPr/>
        </p:nvCxnSpPr>
        <p:spPr bwMode="auto">
          <a:xfrm flipH="1">
            <a:off x="5195370" y="36672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995B3E35-F383-BA4F-AA8D-F586A8D1B99B}"/>
              </a:ext>
            </a:extLst>
          </p:cNvPr>
          <p:cNvCxnSpPr>
            <a:cxnSpLocks/>
          </p:cNvCxnSpPr>
          <p:nvPr/>
        </p:nvCxnSpPr>
        <p:spPr bwMode="auto">
          <a:xfrm flipH="1">
            <a:off x="5195370" y="390317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13F6302D-63E2-8A46-B8DE-CA836D48423E}"/>
              </a:ext>
            </a:extLst>
          </p:cNvPr>
          <p:cNvCxnSpPr>
            <a:cxnSpLocks/>
          </p:cNvCxnSpPr>
          <p:nvPr/>
        </p:nvCxnSpPr>
        <p:spPr bwMode="auto">
          <a:xfrm flipH="1">
            <a:off x="5195370" y="41391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4168B76B-4454-EC49-ABF8-4FFD12DB1EE4}"/>
              </a:ext>
            </a:extLst>
          </p:cNvPr>
          <p:cNvCxnSpPr>
            <a:cxnSpLocks/>
          </p:cNvCxnSpPr>
          <p:nvPr/>
        </p:nvCxnSpPr>
        <p:spPr bwMode="auto">
          <a:xfrm flipH="1">
            <a:off x="5195370" y="4375110"/>
            <a:ext cx="64008" cy="0"/>
          </a:xfrm>
          <a:prstGeom prst="line">
            <a:avLst/>
          </a:prstGeom>
          <a:noFill/>
          <a:ln w="28575" cap="flat" cmpd="sng" algn="ctr">
            <a:solidFill>
              <a:schemeClr val="bg1"/>
            </a:solidFill>
            <a:prstDash val="solid"/>
            <a:round/>
            <a:headEnd type="none" w="med" len="med"/>
            <a:tailEnd type="none" w="med" len="med"/>
          </a:ln>
          <a:effectLst/>
        </p:spPr>
      </p:cxnSp>
      <p:sp>
        <p:nvSpPr>
          <p:cNvPr id="157" name="TextBox 156">
            <a:extLst>
              <a:ext uri="{FF2B5EF4-FFF2-40B4-BE49-F238E27FC236}">
                <a16:creationId xmlns:a16="http://schemas.microsoft.com/office/drawing/2014/main" id="{212E3DCB-57CE-7F4B-9527-3A8E3857E01A}"/>
              </a:ext>
            </a:extLst>
          </p:cNvPr>
          <p:cNvSpPr txBox="1"/>
          <p:nvPr/>
        </p:nvSpPr>
        <p:spPr bwMode="auto">
          <a:xfrm>
            <a:off x="4685501" y="1853313"/>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58" name="TextBox 157">
            <a:extLst>
              <a:ext uri="{FF2B5EF4-FFF2-40B4-BE49-F238E27FC236}">
                <a16:creationId xmlns:a16="http://schemas.microsoft.com/office/drawing/2014/main" id="{0AF158B7-90E7-CE4F-B49A-5FE728DC21E8}"/>
              </a:ext>
            </a:extLst>
          </p:cNvPr>
          <p:cNvSpPr txBox="1"/>
          <p:nvPr/>
        </p:nvSpPr>
        <p:spPr bwMode="auto">
          <a:xfrm>
            <a:off x="4685501" y="2088511"/>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sp>
        <p:nvSpPr>
          <p:cNvPr id="159" name="TextBox 158">
            <a:extLst>
              <a:ext uri="{FF2B5EF4-FFF2-40B4-BE49-F238E27FC236}">
                <a16:creationId xmlns:a16="http://schemas.microsoft.com/office/drawing/2014/main" id="{6404F169-6CD5-104F-9DAD-1E38450F4775}"/>
              </a:ext>
            </a:extLst>
          </p:cNvPr>
          <p:cNvSpPr txBox="1"/>
          <p:nvPr/>
        </p:nvSpPr>
        <p:spPr bwMode="auto">
          <a:xfrm>
            <a:off x="4685501" y="2323709"/>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60" name="TextBox 159">
            <a:extLst>
              <a:ext uri="{FF2B5EF4-FFF2-40B4-BE49-F238E27FC236}">
                <a16:creationId xmlns:a16="http://schemas.microsoft.com/office/drawing/2014/main" id="{2B586912-E8AD-674C-A91E-E623A2E5417E}"/>
              </a:ext>
            </a:extLst>
          </p:cNvPr>
          <p:cNvSpPr txBox="1"/>
          <p:nvPr/>
        </p:nvSpPr>
        <p:spPr bwMode="auto">
          <a:xfrm>
            <a:off x="4676321" y="2567927"/>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sp>
        <p:nvSpPr>
          <p:cNvPr id="161" name="TextBox 160">
            <a:extLst>
              <a:ext uri="{FF2B5EF4-FFF2-40B4-BE49-F238E27FC236}">
                <a16:creationId xmlns:a16="http://schemas.microsoft.com/office/drawing/2014/main" id="{4C51DCFF-5499-1749-BD55-CD5FC1CC2E0B}"/>
              </a:ext>
            </a:extLst>
          </p:cNvPr>
          <p:cNvSpPr txBox="1"/>
          <p:nvPr/>
        </p:nvSpPr>
        <p:spPr bwMode="auto">
          <a:xfrm>
            <a:off x="4685501" y="2794105"/>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62" name="TextBox 161">
            <a:extLst>
              <a:ext uri="{FF2B5EF4-FFF2-40B4-BE49-F238E27FC236}">
                <a16:creationId xmlns:a16="http://schemas.microsoft.com/office/drawing/2014/main" id="{BF0A0399-B935-4340-A177-AEE225D11AA9}"/>
              </a:ext>
            </a:extLst>
          </p:cNvPr>
          <p:cNvSpPr txBox="1"/>
          <p:nvPr/>
        </p:nvSpPr>
        <p:spPr bwMode="auto">
          <a:xfrm>
            <a:off x="4685501" y="3029303"/>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163" name="TextBox 162">
            <a:extLst>
              <a:ext uri="{FF2B5EF4-FFF2-40B4-BE49-F238E27FC236}">
                <a16:creationId xmlns:a16="http://schemas.microsoft.com/office/drawing/2014/main" id="{C498E7CC-5749-E349-9BBE-F5A2CA12D9FA}"/>
              </a:ext>
            </a:extLst>
          </p:cNvPr>
          <p:cNvSpPr txBox="1"/>
          <p:nvPr/>
        </p:nvSpPr>
        <p:spPr bwMode="auto">
          <a:xfrm>
            <a:off x="4685501" y="3264501"/>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64" name="TextBox 163">
            <a:extLst>
              <a:ext uri="{FF2B5EF4-FFF2-40B4-BE49-F238E27FC236}">
                <a16:creationId xmlns:a16="http://schemas.microsoft.com/office/drawing/2014/main" id="{B87FB34A-470B-6544-A9AB-AF01394054AF}"/>
              </a:ext>
            </a:extLst>
          </p:cNvPr>
          <p:cNvSpPr txBox="1"/>
          <p:nvPr/>
        </p:nvSpPr>
        <p:spPr bwMode="auto">
          <a:xfrm>
            <a:off x="4685501" y="3734897"/>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65" name="TextBox 164">
            <a:extLst>
              <a:ext uri="{FF2B5EF4-FFF2-40B4-BE49-F238E27FC236}">
                <a16:creationId xmlns:a16="http://schemas.microsoft.com/office/drawing/2014/main" id="{91D97D9F-E3C7-154E-A4F1-C6841A47EE75}"/>
              </a:ext>
            </a:extLst>
          </p:cNvPr>
          <p:cNvSpPr txBox="1"/>
          <p:nvPr/>
        </p:nvSpPr>
        <p:spPr bwMode="auto">
          <a:xfrm>
            <a:off x="4685501" y="3970095"/>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166" name="TextBox 165">
            <a:extLst>
              <a:ext uri="{FF2B5EF4-FFF2-40B4-BE49-F238E27FC236}">
                <a16:creationId xmlns:a16="http://schemas.microsoft.com/office/drawing/2014/main" id="{6FF0C8F3-622F-B242-88B4-91490D1218D2}"/>
              </a:ext>
            </a:extLst>
          </p:cNvPr>
          <p:cNvSpPr txBox="1"/>
          <p:nvPr/>
        </p:nvSpPr>
        <p:spPr bwMode="auto">
          <a:xfrm>
            <a:off x="4685501" y="4205296"/>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67" name="TextBox 166">
            <a:extLst>
              <a:ext uri="{FF2B5EF4-FFF2-40B4-BE49-F238E27FC236}">
                <a16:creationId xmlns:a16="http://schemas.microsoft.com/office/drawing/2014/main" id="{87075D59-FB6B-DB4B-8A5A-B618A676B254}"/>
              </a:ext>
            </a:extLst>
          </p:cNvPr>
          <p:cNvSpPr txBox="1"/>
          <p:nvPr/>
        </p:nvSpPr>
        <p:spPr bwMode="auto">
          <a:xfrm rot="16200000">
            <a:off x="3504170" y="3065935"/>
            <a:ext cx="24463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OS (%)</a:t>
            </a:r>
          </a:p>
        </p:txBody>
      </p:sp>
      <p:cxnSp>
        <p:nvCxnSpPr>
          <p:cNvPr id="168" name="Straight Connector 167">
            <a:extLst>
              <a:ext uri="{FF2B5EF4-FFF2-40B4-BE49-F238E27FC236}">
                <a16:creationId xmlns:a16="http://schemas.microsoft.com/office/drawing/2014/main" id="{20B6DEB0-2CB1-7541-9ADB-EDDEA7E88390}"/>
              </a:ext>
            </a:extLst>
          </p:cNvPr>
          <p:cNvCxnSpPr>
            <a:cxnSpLocks/>
          </p:cNvCxnSpPr>
          <p:nvPr/>
        </p:nvCxnSpPr>
        <p:spPr bwMode="auto">
          <a:xfrm flipV="1">
            <a:off x="5268185" y="3192575"/>
            <a:ext cx="2329383" cy="0"/>
          </a:xfrm>
          <a:prstGeom prst="line">
            <a:avLst/>
          </a:prstGeom>
          <a:noFill/>
          <a:ln w="28575" cap="flat" cmpd="sng" algn="ctr">
            <a:solidFill>
              <a:schemeClr val="bg1"/>
            </a:solidFill>
            <a:prstDash val="sysDot"/>
            <a:round/>
            <a:headEnd type="none" w="med" len="med"/>
            <a:tailEnd type="none" w="med" len="med"/>
          </a:ln>
          <a:effectLst/>
        </p:spPr>
      </p:cxnSp>
      <p:sp>
        <p:nvSpPr>
          <p:cNvPr id="169" name="TextBox 168">
            <a:extLst>
              <a:ext uri="{FF2B5EF4-FFF2-40B4-BE49-F238E27FC236}">
                <a16:creationId xmlns:a16="http://schemas.microsoft.com/office/drawing/2014/main" id="{75302B46-A8FF-AA48-8B23-F6F3BC1C15BD}"/>
              </a:ext>
            </a:extLst>
          </p:cNvPr>
          <p:cNvSpPr txBox="1"/>
          <p:nvPr/>
        </p:nvSpPr>
        <p:spPr bwMode="auto">
          <a:xfrm>
            <a:off x="7370080" y="4379817"/>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170" name="TextBox 169">
            <a:extLst>
              <a:ext uri="{FF2B5EF4-FFF2-40B4-BE49-F238E27FC236}">
                <a16:creationId xmlns:a16="http://schemas.microsoft.com/office/drawing/2014/main" id="{76565C14-49E0-8F42-8808-A8C7F4B78D17}"/>
              </a:ext>
            </a:extLst>
          </p:cNvPr>
          <p:cNvSpPr txBox="1"/>
          <p:nvPr/>
        </p:nvSpPr>
        <p:spPr bwMode="auto">
          <a:xfrm>
            <a:off x="5010856" y="4379817"/>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71" name="TextBox 170">
            <a:extLst>
              <a:ext uri="{FF2B5EF4-FFF2-40B4-BE49-F238E27FC236}">
                <a16:creationId xmlns:a16="http://schemas.microsoft.com/office/drawing/2014/main" id="{0374D2B9-D8C4-CE4F-834C-799709D28151}"/>
              </a:ext>
            </a:extLst>
          </p:cNvPr>
          <p:cNvSpPr txBox="1"/>
          <p:nvPr/>
        </p:nvSpPr>
        <p:spPr bwMode="auto">
          <a:xfrm>
            <a:off x="5272992" y="4379817"/>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172" name="TextBox 171">
            <a:extLst>
              <a:ext uri="{FF2B5EF4-FFF2-40B4-BE49-F238E27FC236}">
                <a16:creationId xmlns:a16="http://schemas.microsoft.com/office/drawing/2014/main" id="{76C4FB50-DAE6-AB4B-A475-7EDF32267B4D}"/>
              </a:ext>
            </a:extLst>
          </p:cNvPr>
          <p:cNvSpPr txBox="1"/>
          <p:nvPr/>
        </p:nvSpPr>
        <p:spPr bwMode="auto">
          <a:xfrm>
            <a:off x="5535128" y="4379817"/>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73" name="TextBox 172">
            <a:extLst>
              <a:ext uri="{FF2B5EF4-FFF2-40B4-BE49-F238E27FC236}">
                <a16:creationId xmlns:a16="http://schemas.microsoft.com/office/drawing/2014/main" id="{CD8E5300-8616-214D-BEB9-22D2D7E293AB}"/>
              </a:ext>
            </a:extLst>
          </p:cNvPr>
          <p:cNvSpPr txBox="1"/>
          <p:nvPr/>
        </p:nvSpPr>
        <p:spPr bwMode="auto">
          <a:xfrm>
            <a:off x="5797264" y="4379817"/>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174" name="TextBox 173">
            <a:extLst>
              <a:ext uri="{FF2B5EF4-FFF2-40B4-BE49-F238E27FC236}">
                <a16:creationId xmlns:a16="http://schemas.microsoft.com/office/drawing/2014/main" id="{B13064A1-7E4C-DC42-A9DB-0BA0445A58B5}"/>
              </a:ext>
            </a:extLst>
          </p:cNvPr>
          <p:cNvSpPr txBox="1"/>
          <p:nvPr/>
        </p:nvSpPr>
        <p:spPr bwMode="auto">
          <a:xfrm>
            <a:off x="6059400" y="4379817"/>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75" name="TextBox 174">
            <a:extLst>
              <a:ext uri="{FF2B5EF4-FFF2-40B4-BE49-F238E27FC236}">
                <a16:creationId xmlns:a16="http://schemas.microsoft.com/office/drawing/2014/main" id="{D5ED6BE6-87CB-2949-BB2A-24DA04B61177}"/>
              </a:ext>
            </a:extLst>
          </p:cNvPr>
          <p:cNvSpPr txBox="1"/>
          <p:nvPr/>
        </p:nvSpPr>
        <p:spPr bwMode="auto">
          <a:xfrm>
            <a:off x="6321536" y="4379817"/>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176" name="TextBox 175">
            <a:extLst>
              <a:ext uri="{FF2B5EF4-FFF2-40B4-BE49-F238E27FC236}">
                <a16:creationId xmlns:a16="http://schemas.microsoft.com/office/drawing/2014/main" id="{8F2CB781-4196-B844-833F-0919F78E8A07}"/>
              </a:ext>
            </a:extLst>
          </p:cNvPr>
          <p:cNvSpPr txBox="1"/>
          <p:nvPr/>
        </p:nvSpPr>
        <p:spPr bwMode="auto">
          <a:xfrm>
            <a:off x="6583672" y="4379817"/>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177" name="TextBox 176">
            <a:extLst>
              <a:ext uri="{FF2B5EF4-FFF2-40B4-BE49-F238E27FC236}">
                <a16:creationId xmlns:a16="http://schemas.microsoft.com/office/drawing/2014/main" id="{B6D5B83B-7B7E-9C43-93CC-48A53692A2EA}"/>
              </a:ext>
            </a:extLst>
          </p:cNvPr>
          <p:cNvSpPr txBox="1"/>
          <p:nvPr/>
        </p:nvSpPr>
        <p:spPr bwMode="auto">
          <a:xfrm>
            <a:off x="6845808" y="4379817"/>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178" name="TextBox 177">
            <a:extLst>
              <a:ext uri="{FF2B5EF4-FFF2-40B4-BE49-F238E27FC236}">
                <a16:creationId xmlns:a16="http://schemas.microsoft.com/office/drawing/2014/main" id="{4AE43E3F-9625-354D-AE4B-F6DCED3B12C8}"/>
              </a:ext>
            </a:extLst>
          </p:cNvPr>
          <p:cNvSpPr txBox="1"/>
          <p:nvPr/>
        </p:nvSpPr>
        <p:spPr bwMode="auto">
          <a:xfrm>
            <a:off x="7107944" y="4379817"/>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79" name="TextBox 178">
            <a:extLst>
              <a:ext uri="{FF2B5EF4-FFF2-40B4-BE49-F238E27FC236}">
                <a16:creationId xmlns:a16="http://schemas.microsoft.com/office/drawing/2014/main" id="{1CE05E99-690E-BF4F-B693-5323D48B6CAA}"/>
              </a:ext>
            </a:extLst>
          </p:cNvPr>
          <p:cNvSpPr txBox="1"/>
          <p:nvPr/>
        </p:nvSpPr>
        <p:spPr bwMode="auto">
          <a:xfrm>
            <a:off x="8348918" y="3499699"/>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181" name="TextBox 180">
            <a:extLst>
              <a:ext uri="{FF2B5EF4-FFF2-40B4-BE49-F238E27FC236}">
                <a16:creationId xmlns:a16="http://schemas.microsoft.com/office/drawing/2014/main" id="{D7D197EF-FDBC-8D4F-81AE-EC663045F2AE}"/>
              </a:ext>
            </a:extLst>
          </p:cNvPr>
          <p:cNvSpPr txBox="1"/>
          <p:nvPr/>
        </p:nvSpPr>
        <p:spPr bwMode="auto">
          <a:xfrm>
            <a:off x="8681119" y="4880957"/>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17</a:t>
            </a:r>
          </a:p>
        </p:txBody>
      </p:sp>
      <p:sp>
        <p:nvSpPr>
          <p:cNvPr id="182" name="TextBox 181">
            <a:extLst>
              <a:ext uri="{FF2B5EF4-FFF2-40B4-BE49-F238E27FC236}">
                <a16:creationId xmlns:a16="http://schemas.microsoft.com/office/drawing/2014/main" id="{D81FC8FB-FF97-3F4D-A632-2F4F219FC473}"/>
              </a:ext>
            </a:extLst>
          </p:cNvPr>
          <p:cNvSpPr txBox="1"/>
          <p:nvPr/>
        </p:nvSpPr>
        <p:spPr bwMode="auto">
          <a:xfrm>
            <a:off x="8944064" y="4880957"/>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14</a:t>
            </a:r>
          </a:p>
        </p:txBody>
      </p:sp>
      <p:sp>
        <p:nvSpPr>
          <p:cNvPr id="183" name="TextBox 182">
            <a:extLst>
              <a:ext uri="{FF2B5EF4-FFF2-40B4-BE49-F238E27FC236}">
                <a16:creationId xmlns:a16="http://schemas.microsoft.com/office/drawing/2014/main" id="{7949F362-00C8-504C-9DD2-BA3FD21D6EC6}"/>
              </a:ext>
            </a:extLst>
          </p:cNvPr>
          <p:cNvSpPr txBox="1"/>
          <p:nvPr/>
        </p:nvSpPr>
        <p:spPr bwMode="auto">
          <a:xfrm>
            <a:off x="9207009" y="4880957"/>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a:t>
            </a:r>
          </a:p>
        </p:txBody>
      </p:sp>
      <p:sp>
        <p:nvSpPr>
          <p:cNvPr id="184" name="TextBox 183">
            <a:extLst>
              <a:ext uri="{FF2B5EF4-FFF2-40B4-BE49-F238E27FC236}">
                <a16:creationId xmlns:a16="http://schemas.microsoft.com/office/drawing/2014/main" id="{0EFF6B74-8F7D-6747-8D37-38ABB9123A1B}"/>
              </a:ext>
            </a:extLst>
          </p:cNvPr>
          <p:cNvSpPr txBox="1"/>
          <p:nvPr/>
        </p:nvSpPr>
        <p:spPr bwMode="auto">
          <a:xfrm>
            <a:off x="9469954" y="4880957"/>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a:t>
            </a:r>
          </a:p>
        </p:txBody>
      </p:sp>
      <p:sp>
        <p:nvSpPr>
          <p:cNvPr id="185" name="TextBox 184">
            <a:extLst>
              <a:ext uri="{FF2B5EF4-FFF2-40B4-BE49-F238E27FC236}">
                <a16:creationId xmlns:a16="http://schemas.microsoft.com/office/drawing/2014/main" id="{4ED33BB9-FCE2-AF42-AE67-A8909F85EC91}"/>
              </a:ext>
            </a:extLst>
          </p:cNvPr>
          <p:cNvSpPr txBox="1"/>
          <p:nvPr/>
        </p:nvSpPr>
        <p:spPr bwMode="auto">
          <a:xfrm>
            <a:off x="9732899" y="4880957"/>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a:t>
            </a:r>
          </a:p>
        </p:txBody>
      </p:sp>
      <p:sp>
        <p:nvSpPr>
          <p:cNvPr id="186" name="TextBox 185">
            <a:extLst>
              <a:ext uri="{FF2B5EF4-FFF2-40B4-BE49-F238E27FC236}">
                <a16:creationId xmlns:a16="http://schemas.microsoft.com/office/drawing/2014/main" id="{BEF112B3-FE78-0343-8875-9CCCB4D59640}"/>
              </a:ext>
            </a:extLst>
          </p:cNvPr>
          <p:cNvSpPr txBox="1"/>
          <p:nvPr/>
        </p:nvSpPr>
        <p:spPr bwMode="auto">
          <a:xfrm>
            <a:off x="9995844" y="4880957"/>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a:t>
            </a:r>
          </a:p>
        </p:txBody>
      </p:sp>
      <p:sp>
        <p:nvSpPr>
          <p:cNvPr id="187" name="TextBox 186">
            <a:extLst>
              <a:ext uri="{FF2B5EF4-FFF2-40B4-BE49-F238E27FC236}">
                <a16:creationId xmlns:a16="http://schemas.microsoft.com/office/drawing/2014/main" id="{821BE2E2-4630-B340-8705-DB0E7B720E40}"/>
              </a:ext>
            </a:extLst>
          </p:cNvPr>
          <p:cNvSpPr txBox="1"/>
          <p:nvPr/>
        </p:nvSpPr>
        <p:spPr bwMode="auto">
          <a:xfrm>
            <a:off x="10258789" y="4880957"/>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88" name="TextBox 187">
            <a:extLst>
              <a:ext uri="{FF2B5EF4-FFF2-40B4-BE49-F238E27FC236}">
                <a16:creationId xmlns:a16="http://schemas.microsoft.com/office/drawing/2014/main" id="{3F8B2BF2-E266-3C43-88B8-20BE4E8BF405}"/>
              </a:ext>
            </a:extLst>
          </p:cNvPr>
          <p:cNvSpPr txBox="1"/>
          <p:nvPr/>
        </p:nvSpPr>
        <p:spPr bwMode="auto">
          <a:xfrm>
            <a:off x="10521734" y="4880957"/>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89" name="TextBox 188">
            <a:extLst>
              <a:ext uri="{FF2B5EF4-FFF2-40B4-BE49-F238E27FC236}">
                <a16:creationId xmlns:a16="http://schemas.microsoft.com/office/drawing/2014/main" id="{9E972807-E0F7-4143-8F87-6D90EDD75DBC}"/>
              </a:ext>
            </a:extLst>
          </p:cNvPr>
          <p:cNvSpPr txBox="1"/>
          <p:nvPr/>
        </p:nvSpPr>
        <p:spPr bwMode="auto">
          <a:xfrm>
            <a:off x="10784679" y="4880957"/>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90" name="TextBox 189">
            <a:extLst>
              <a:ext uri="{FF2B5EF4-FFF2-40B4-BE49-F238E27FC236}">
                <a16:creationId xmlns:a16="http://schemas.microsoft.com/office/drawing/2014/main" id="{B6396A86-EAEE-D744-AB12-15FCB6B802DC}"/>
              </a:ext>
            </a:extLst>
          </p:cNvPr>
          <p:cNvSpPr txBox="1"/>
          <p:nvPr/>
        </p:nvSpPr>
        <p:spPr bwMode="auto">
          <a:xfrm>
            <a:off x="11047623" y="4880957"/>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91" name="TextBox 190">
            <a:extLst>
              <a:ext uri="{FF2B5EF4-FFF2-40B4-BE49-F238E27FC236}">
                <a16:creationId xmlns:a16="http://schemas.microsoft.com/office/drawing/2014/main" id="{84197B5C-3698-7D4B-AE5F-8EFE7326A0F5}"/>
              </a:ext>
            </a:extLst>
          </p:cNvPr>
          <p:cNvSpPr txBox="1"/>
          <p:nvPr/>
        </p:nvSpPr>
        <p:spPr bwMode="auto">
          <a:xfrm>
            <a:off x="8905991" y="4604346"/>
            <a:ext cx="23381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cxnSp>
        <p:nvCxnSpPr>
          <p:cNvPr id="192" name="Straight Connector 191">
            <a:extLst>
              <a:ext uri="{FF2B5EF4-FFF2-40B4-BE49-F238E27FC236}">
                <a16:creationId xmlns:a16="http://schemas.microsoft.com/office/drawing/2014/main" id="{B6F6A29E-ABBD-4844-9CE9-AFD20DEEA4DC}"/>
              </a:ext>
            </a:extLst>
          </p:cNvPr>
          <p:cNvCxnSpPr>
            <a:cxnSpLocks/>
          </p:cNvCxnSpPr>
          <p:nvPr/>
        </p:nvCxnSpPr>
        <p:spPr bwMode="auto">
          <a:xfrm flipV="1">
            <a:off x="8928421" y="2002859"/>
            <a:ext cx="0" cy="2404255"/>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EFDE7C80-3859-4D48-9132-A6E21416F266}"/>
              </a:ext>
            </a:extLst>
          </p:cNvPr>
          <p:cNvCxnSpPr>
            <a:cxnSpLocks/>
          </p:cNvCxnSpPr>
          <p:nvPr/>
        </p:nvCxnSpPr>
        <p:spPr bwMode="auto">
          <a:xfrm>
            <a:off x="8944064" y="4375110"/>
            <a:ext cx="2347635" cy="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5489D134-7CB0-6847-BCD9-6F78724798E4}"/>
              </a:ext>
            </a:extLst>
          </p:cNvPr>
          <p:cNvCxnSpPr>
            <a:cxnSpLocks/>
          </p:cNvCxnSpPr>
          <p:nvPr/>
        </p:nvCxnSpPr>
        <p:spPr bwMode="auto">
          <a:xfrm>
            <a:off x="8928421" y="437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C19C669B-2911-8440-9884-A707F6709DEF}"/>
              </a:ext>
            </a:extLst>
          </p:cNvPr>
          <p:cNvCxnSpPr>
            <a:cxnSpLocks/>
          </p:cNvCxnSpPr>
          <p:nvPr/>
        </p:nvCxnSpPr>
        <p:spPr bwMode="auto">
          <a:xfrm>
            <a:off x="9188869" y="437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F629031B-75B8-C64B-85BA-248DE3356F5A}"/>
              </a:ext>
            </a:extLst>
          </p:cNvPr>
          <p:cNvCxnSpPr>
            <a:cxnSpLocks/>
          </p:cNvCxnSpPr>
          <p:nvPr/>
        </p:nvCxnSpPr>
        <p:spPr bwMode="auto">
          <a:xfrm>
            <a:off x="9449317" y="437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F74A1A51-72F3-E742-8C5D-ADD50DF16E05}"/>
              </a:ext>
            </a:extLst>
          </p:cNvPr>
          <p:cNvCxnSpPr>
            <a:cxnSpLocks/>
          </p:cNvCxnSpPr>
          <p:nvPr/>
        </p:nvCxnSpPr>
        <p:spPr bwMode="auto">
          <a:xfrm>
            <a:off x="9709765" y="437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B95A7447-A060-DE4C-95F4-FEB6335FF7E7}"/>
              </a:ext>
            </a:extLst>
          </p:cNvPr>
          <p:cNvCxnSpPr>
            <a:cxnSpLocks/>
          </p:cNvCxnSpPr>
          <p:nvPr/>
        </p:nvCxnSpPr>
        <p:spPr bwMode="auto">
          <a:xfrm>
            <a:off x="9970213" y="437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84F63B1A-1F34-3242-867F-8A2138774CA3}"/>
              </a:ext>
            </a:extLst>
          </p:cNvPr>
          <p:cNvCxnSpPr>
            <a:cxnSpLocks/>
          </p:cNvCxnSpPr>
          <p:nvPr/>
        </p:nvCxnSpPr>
        <p:spPr bwMode="auto">
          <a:xfrm>
            <a:off x="10230661" y="437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5A9E5E24-90AF-B04C-BBFB-5326C856BCA4}"/>
              </a:ext>
            </a:extLst>
          </p:cNvPr>
          <p:cNvCxnSpPr>
            <a:cxnSpLocks/>
          </p:cNvCxnSpPr>
          <p:nvPr/>
        </p:nvCxnSpPr>
        <p:spPr bwMode="auto">
          <a:xfrm>
            <a:off x="10491109" y="437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FEC396BF-AB08-0C44-A17D-2505730F7F0A}"/>
              </a:ext>
            </a:extLst>
          </p:cNvPr>
          <p:cNvCxnSpPr>
            <a:cxnSpLocks/>
          </p:cNvCxnSpPr>
          <p:nvPr/>
        </p:nvCxnSpPr>
        <p:spPr bwMode="auto">
          <a:xfrm>
            <a:off x="10751557" y="437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A45EE51A-1F34-E049-81C7-73707F16369E}"/>
              </a:ext>
            </a:extLst>
          </p:cNvPr>
          <p:cNvCxnSpPr>
            <a:cxnSpLocks/>
          </p:cNvCxnSpPr>
          <p:nvPr/>
        </p:nvCxnSpPr>
        <p:spPr bwMode="auto">
          <a:xfrm>
            <a:off x="11012005" y="437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45CC25EE-7778-CD4A-BC48-302314E7E806}"/>
              </a:ext>
            </a:extLst>
          </p:cNvPr>
          <p:cNvCxnSpPr>
            <a:cxnSpLocks/>
          </p:cNvCxnSpPr>
          <p:nvPr/>
        </p:nvCxnSpPr>
        <p:spPr bwMode="auto">
          <a:xfrm>
            <a:off x="11272449" y="43751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6FFCDA20-0BA6-C842-8A12-0DF59B34093D}"/>
              </a:ext>
            </a:extLst>
          </p:cNvPr>
          <p:cNvCxnSpPr>
            <a:cxnSpLocks/>
          </p:cNvCxnSpPr>
          <p:nvPr/>
        </p:nvCxnSpPr>
        <p:spPr bwMode="auto">
          <a:xfrm flipH="1">
            <a:off x="8858787" y="20154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9742EA04-C52D-F04E-B2B5-8340D6571FCB}"/>
              </a:ext>
            </a:extLst>
          </p:cNvPr>
          <p:cNvCxnSpPr>
            <a:cxnSpLocks/>
          </p:cNvCxnSpPr>
          <p:nvPr/>
        </p:nvCxnSpPr>
        <p:spPr bwMode="auto">
          <a:xfrm flipH="1">
            <a:off x="8858787" y="225140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A5B83986-058B-5E4E-9729-49CBD7C61350}"/>
              </a:ext>
            </a:extLst>
          </p:cNvPr>
          <p:cNvCxnSpPr>
            <a:cxnSpLocks/>
          </p:cNvCxnSpPr>
          <p:nvPr/>
        </p:nvCxnSpPr>
        <p:spPr bwMode="auto">
          <a:xfrm flipH="1">
            <a:off x="8858787" y="24873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2A4E3BFF-C619-294F-9391-20C67EB52314}"/>
              </a:ext>
            </a:extLst>
          </p:cNvPr>
          <p:cNvCxnSpPr>
            <a:cxnSpLocks/>
          </p:cNvCxnSpPr>
          <p:nvPr/>
        </p:nvCxnSpPr>
        <p:spPr bwMode="auto">
          <a:xfrm flipH="1">
            <a:off x="8858787" y="27233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A7BD4C12-841B-3E44-A445-519ECDF94277}"/>
              </a:ext>
            </a:extLst>
          </p:cNvPr>
          <p:cNvCxnSpPr>
            <a:cxnSpLocks/>
          </p:cNvCxnSpPr>
          <p:nvPr/>
        </p:nvCxnSpPr>
        <p:spPr bwMode="auto">
          <a:xfrm flipH="1">
            <a:off x="8858787" y="29593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499028B5-03C1-BA44-A1C5-99D864055EE3}"/>
              </a:ext>
            </a:extLst>
          </p:cNvPr>
          <p:cNvCxnSpPr>
            <a:cxnSpLocks/>
          </p:cNvCxnSpPr>
          <p:nvPr/>
        </p:nvCxnSpPr>
        <p:spPr bwMode="auto">
          <a:xfrm flipH="1">
            <a:off x="8858787" y="319527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F5361B58-E0FA-CD4E-8C2A-AAA8000FCA3B}"/>
              </a:ext>
            </a:extLst>
          </p:cNvPr>
          <p:cNvCxnSpPr>
            <a:cxnSpLocks/>
          </p:cNvCxnSpPr>
          <p:nvPr/>
        </p:nvCxnSpPr>
        <p:spPr bwMode="auto">
          <a:xfrm flipH="1">
            <a:off x="8858787" y="34312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3DF3A615-AEA3-F94E-9F3D-6797C0FB50F4}"/>
              </a:ext>
            </a:extLst>
          </p:cNvPr>
          <p:cNvCxnSpPr>
            <a:cxnSpLocks/>
          </p:cNvCxnSpPr>
          <p:nvPr/>
        </p:nvCxnSpPr>
        <p:spPr bwMode="auto">
          <a:xfrm flipH="1">
            <a:off x="8858787" y="36672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5D589B88-76F7-2143-B110-52A61782A6EC}"/>
              </a:ext>
            </a:extLst>
          </p:cNvPr>
          <p:cNvCxnSpPr>
            <a:cxnSpLocks/>
          </p:cNvCxnSpPr>
          <p:nvPr/>
        </p:nvCxnSpPr>
        <p:spPr bwMode="auto">
          <a:xfrm flipH="1">
            <a:off x="8858787" y="390317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CADFAC3A-1AFC-3C4F-8E7E-FD57FD0EE9D7}"/>
              </a:ext>
            </a:extLst>
          </p:cNvPr>
          <p:cNvCxnSpPr>
            <a:cxnSpLocks/>
          </p:cNvCxnSpPr>
          <p:nvPr/>
        </p:nvCxnSpPr>
        <p:spPr bwMode="auto">
          <a:xfrm flipH="1">
            <a:off x="8858787" y="41391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FA9C76E3-8BC1-304D-A908-3F5CD6A1997D}"/>
              </a:ext>
            </a:extLst>
          </p:cNvPr>
          <p:cNvCxnSpPr>
            <a:cxnSpLocks/>
          </p:cNvCxnSpPr>
          <p:nvPr/>
        </p:nvCxnSpPr>
        <p:spPr bwMode="auto">
          <a:xfrm flipH="1">
            <a:off x="8858787" y="4375110"/>
            <a:ext cx="64008" cy="0"/>
          </a:xfrm>
          <a:prstGeom prst="line">
            <a:avLst/>
          </a:prstGeom>
          <a:noFill/>
          <a:ln w="28575" cap="flat" cmpd="sng" algn="ctr">
            <a:solidFill>
              <a:schemeClr val="bg1"/>
            </a:solidFill>
            <a:prstDash val="solid"/>
            <a:round/>
            <a:headEnd type="none" w="med" len="med"/>
            <a:tailEnd type="none" w="med" len="med"/>
          </a:ln>
          <a:effectLst/>
        </p:spPr>
      </p:cxnSp>
      <p:sp>
        <p:nvSpPr>
          <p:cNvPr id="215" name="TextBox 214">
            <a:extLst>
              <a:ext uri="{FF2B5EF4-FFF2-40B4-BE49-F238E27FC236}">
                <a16:creationId xmlns:a16="http://schemas.microsoft.com/office/drawing/2014/main" id="{E023F39B-7C92-2447-AABF-9715DBCBF8CF}"/>
              </a:ext>
            </a:extLst>
          </p:cNvPr>
          <p:cNvSpPr txBox="1"/>
          <p:nvPr/>
        </p:nvSpPr>
        <p:spPr bwMode="auto">
          <a:xfrm>
            <a:off x="8348918" y="1853313"/>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16" name="TextBox 215">
            <a:extLst>
              <a:ext uri="{FF2B5EF4-FFF2-40B4-BE49-F238E27FC236}">
                <a16:creationId xmlns:a16="http://schemas.microsoft.com/office/drawing/2014/main" id="{AB573337-8C12-C44A-A727-6DA960EF7860}"/>
              </a:ext>
            </a:extLst>
          </p:cNvPr>
          <p:cNvSpPr txBox="1"/>
          <p:nvPr/>
        </p:nvSpPr>
        <p:spPr bwMode="auto">
          <a:xfrm>
            <a:off x="8348918" y="2088511"/>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sp>
        <p:nvSpPr>
          <p:cNvPr id="217" name="TextBox 216">
            <a:extLst>
              <a:ext uri="{FF2B5EF4-FFF2-40B4-BE49-F238E27FC236}">
                <a16:creationId xmlns:a16="http://schemas.microsoft.com/office/drawing/2014/main" id="{31AA8EED-0A87-5C46-B196-74B342D25BD5}"/>
              </a:ext>
            </a:extLst>
          </p:cNvPr>
          <p:cNvSpPr txBox="1"/>
          <p:nvPr/>
        </p:nvSpPr>
        <p:spPr bwMode="auto">
          <a:xfrm>
            <a:off x="8348918" y="2323709"/>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18" name="TextBox 217">
            <a:extLst>
              <a:ext uri="{FF2B5EF4-FFF2-40B4-BE49-F238E27FC236}">
                <a16:creationId xmlns:a16="http://schemas.microsoft.com/office/drawing/2014/main" id="{4B53679D-97DA-A44B-82A4-94B6EF148CC9}"/>
              </a:ext>
            </a:extLst>
          </p:cNvPr>
          <p:cNvSpPr txBox="1"/>
          <p:nvPr/>
        </p:nvSpPr>
        <p:spPr bwMode="auto">
          <a:xfrm>
            <a:off x="8339738" y="2567927"/>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sp>
        <p:nvSpPr>
          <p:cNvPr id="219" name="TextBox 218">
            <a:extLst>
              <a:ext uri="{FF2B5EF4-FFF2-40B4-BE49-F238E27FC236}">
                <a16:creationId xmlns:a16="http://schemas.microsoft.com/office/drawing/2014/main" id="{F6582F76-9264-C542-960F-0C21F556BCEB}"/>
              </a:ext>
            </a:extLst>
          </p:cNvPr>
          <p:cNvSpPr txBox="1"/>
          <p:nvPr/>
        </p:nvSpPr>
        <p:spPr bwMode="auto">
          <a:xfrm>
            <a:off x="8348918" y="2794105"/>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20" name="TextBox 219">
            <a:extLst>
              <a:ext uri="{FF2B5EF4-FFF2-40B4-BE49-F238E27FC236}">
                <a16:creationId xmlns:a16="http://schemas.microsoft.com/office/drawing/2014/main" id="{E3703D73-BB70-AE43-A67A-8BB721EB6DD3}"/>
              </a:ext>
            </a:extLst>
          </p:cNvPr>
          <p:cNvSpPr txBox="1"/>
          <p:nvPr/>
        </p:nvSpPr>
        <p:spPr bwMode="auto">
          <a:xfrm>
            <a:off x="8348918" y="3029303"/>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221" name="TextBox 220">
            <a:extLst>
              <a:ext uri="{FF2B5EF4-FFF2-40B4-BE49-F238E27FC236}">
                <a16:creationId xmlns:a16="http://schemas.microsoft.com/office/drawing/2014/main" id="{768990B2-D328-3E44-8B9D-572457A3352E}"/>
              </a:ext>
            </a:extLst>
          </p:cNvPr>
          <p:cNvSpPr txBox="1"/>
          <p:nvPr/>
        </p:nvSpPr>
        <p:spPr bwMode="auto">
          <a:xfrm>
            <a:off x="8348918" y="3264501"/>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22" name="TextBox 221">
            <a:extLst>
              <a:ext uri="{FF2B5EF4-FFF2-40B4-BE49-F238E27FC236}">
                <a16:creationId xmlns:a16="http://schemas.microsoft.com/office/drawing/2014/main" id="{D14BF700-6AD8-E949-846D-6DC77456141D}"/>
              </a:ext>
            </a:extLst>
          </p:cNvPr>
          <p:cNvSpPr txBox="1"/>
          <p:nvPr/>
        </p:nvSpPr>
        <p:spPr bwMode="auto">
          <a:xfrm>
            <a:off x="8348918" y="3734897"/>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23" name="TextBox 222">
            <a:extLst>
              <a:ext uri="{FF2B5EF4-FFF2-40B4-BE49-F238E27FC236}">
                <a16:creationId xmlns:a16="http://schemas.microsoft.com/office/drawing/2014/main" id="{7598EA21-81ED-594E-A48E-D48C8BBE951B}"/>
              </a:ext>
            </a:extLst>
          </p:cNvPr>
          <p:cNvSpPr txBox="1"/>
          <p:nvPr/>
        </p:nvSpPr>
        <p:spPr bwMode="auto">
          <a:xfrm>
            <a:off x="8348918" y="3970095"/>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224" name="TextBox 223">
            <a:extLst>
              <a:ext uri="{FF2B5EF4-FFF2-40B4-BE49-F238E27FC236}">
                <a16:creationId xmlns:a16="http://schemas.microsoft.com/office/drawing/2014/main" id="{C1BD173B-9A5A-5840-AAB3-82EE8F143893}"/>
              </a:ext>
            </a:extLst>
          </p:cNvPr>
          <p:cNvSpPr txBox="1"/>
          <p:nvPr/>
        </p:nvSpPr>
        <p:spPr bwMode="auto">
          <a:xfrm>
            <a:off x="8348918" y="4205296"/>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25" name="TextBox 224">
            <a:extLst>
              <a:ext uri="{FF2B5EF4-FFF2-40B4-BE49-F238E27FC236}">
                <a16:creationId xmlns:a16="http://schemas.microsoft.com/office/drawing/2014/main" id="{2A8806E1-19DD-2B4D-BE0B-03232E1AF04C}"/>
              </a:ext>
            </a:extLst>
          </p:cNvPr>
          <p:cNvSpPr txBox="1"/>
          <p:nvPr/>
        </p:nvSpPr>
        <p:spPr bwMode="auto">
          <a:xfrm rot="16200000">
            <a:off x="7173874" y="3072222"/>
            <a:ext cx="24337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OS (%)</a:t>
            </a:r>
          </a:p>
        </p:txBody>
      </p:sp>
      <p:cxnSp>
        <p:nvCxnSpPr>
          <p:cNvPr id="226" name="Straight Connector 225">
            <a:extLst>
              <a:ext uri="{FF2B5EF4-FFF2-40B4-BE49-F238E27FC236}">
                <a16:creationId xmlns:a16="http://schemas.microsoft.com/office/drawing/2014/main" id="{64ECD797-93DE-C441-8776-AC1BF9B2586B}"/>
              </a:ext>
            </a:extLst>
          </p:cNvPr>
          <p:cNvCxnSpPr>
            <a:cxnSpLocks/>
          </p:cNvCxnSpPr>
          <p:nvPr/>
        </p:nvCxnSpPr>
        <p:spPr bwMode="auto">
          <a:xfrm flipV="1">
            <a:off x="8931602" y="3192575"/>
            <a:ext cx="2329383" cy="0"/>
          </a:xfrm>
          <a:prstGeom prst="line">
            <a:avLst/>
          </a:prstGeom>
          <a:noFill/>
          <a:ln w="28575" cap="flat" cmpd="sng" algn="ctr">
            <a:solidFill>
              <a:schemeClr val="bg1"/>
            </a:solidFill>
            <a:prstDash val="sysDot"/>
            <a:round/>
            <a:headEnd type="none" w="med" len="med"/>
            <a:tailEnd type="none" w="med" len="med"/>
          </a:ln>
          <a:effectLst/>
        </p:spPr>
      </p:cxnSp>
      <p:sp>
        <p:nvSpPr>
          <p:cNvPr id="227" name="TextBox 226">
            <a:extLst>
              <a:ext uri="{FF2B5EF4-FFF2-40B4-BE49-F238E27FC236}">
                <a16:creationId xmlns:a16="http://schemas.microsoft.com/office/drawing/2014/main" id="{5706C8CB-2A3B-704F-8EDF-E6759FF08D7F}"/>
              </a:ext>
            </a:extLst>
          </p:cNvPr>
          <p:cNvSpPr txBox="1"/>
          <p:nvPr/>
        </p:nvSpPr>
        <p:spPr bwMode="auto">
          <a:xfrm>
            <a:off x="11033497" y="4379817"/>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228" name="TextBox 227">
            <a:extLst>
              <a:ext uri="{FF2B5EF4-FFF2-40B4-BE49-F238E27FC236}">
                <a16:creationId xmlns:a16="http://schemas.microsoft.com/office/drawing/2014/main" id="{296DAC3E-CCA0-2444-B52A-FA385ECC20EA}"/>
              </a:ext>
            </a:extLst>
          </p:cNvPr>
          <p:cNvSpPr txBox="1"/>
          <p:nvPr/>
        </p:nvSpPr>
        <p:spPr bwMode="auto">
          <a:xfrm>
            <a:off x="8674273" y="4379817"/>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29" name="TextBox 228">
            <a:extLst>
              <a:ext uri="{FF2B5EF4-FFF2-40B4-BE49-F238E27FC236}">
                <a16:creationId xmlns:a16="http://schemas.microsoft.com/office/drawing/2014/main" id="{F3B641E9-6916-9F46-B8C6-EC93B935BE24}"/>
              </a:ext>
            </a:extLst>
          </p:cNvPr>
          <p:cNvSpPr txBox="1"/>
          <p:nvPr/>
        </p:nvSpPr>
        <p:spPr bwMode="auto">
          <a:xfrm>
            <a:off x="8936409" y="4379817"/>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230" name="TextBox 229">
            <a:extLst>
              <a:ext uri="{FF2B5EF4-FFF2-40B4-BE49-F238E27FC236}">
                <a16:creationId xmlns:a16="http://schemas.microsoft.com/office/drawing/2014/main" id="{21A829CC-5C35-F249-92E8-76C7667D5C99}"/>
              </a:ext>
            </a:extLst>
          </p:cNvPr>
          <p:cNvSpPr txBox="1"/>
          <p:nvPr/>
        </p:nvSpPr>
        <p:spPr bwMode="auto">
          <a:xfrm>
            <a:off x="9198545" y="4379817"/>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231" name="TextBox 230">
            <a:extLst>
              <a:ext uri="{FF2B5EF4-FFF2-40B4-BE49-F238E27FC236}">
                <a16:creationId xmlns:a16="http://schemas.microsoft.com/office/drawing/2014/main" id="{7E025851-D0F8-BE45-A6C8-3B642E79655E}"/>
              </a:ext>
            </a:extLst>
          </p:cNvPr>
          <p:cNvSpPr txBox="1"/>
          <p:nvPr/>
        </p:nvSpPr>
        <p:spPr bwMode="auto">
          <a:xfrm>
            <a:off x="9460681" y="4379817"/>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232" name="TextBox 231">
            <a:extLst>
              <a:ext uri="{FF2B5EF4-FFF2-40B4-BE49-F238E27FC236}">
                <a16:creationId xmlns:a16="http://schemas.microsoft.com/office/drawing/2014/main" id="{9D6A8824-CDAB-9044-BB9C-9CEA6F41D01D}"/>
              </a:ext>
            </a:extLst>
          </p:cNvPr>
          <p:cNvSpPr txBox="1"/>
          <p:nvPr/>
        </p:nvSpPr>
        <p:spPr bwMode="auto">
          <a:xfrm>
            <a:off x="9722817" y="4379817"/>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233" name="TextBox 232">
            <a:extLst>
              <a:ext uri="{FF2B5EF4-FFF2-40B4-BE49-F238E27FC236}">
                <a16:creationId xmlns:a16="http://schemas.microsoft.com/office/drawing/2014/main" id="{6B27A236-C4E1-7A4C-BD8B-4E25CEAE9368}"/>
              </a:ext>
            </a:extLst>
          </p:cNvPr>
          <p:cNvSpPr txBox="1"/>
          <p:nvPr/>
        </p:nvSpPr>
        <p:spPr bwMode="auto">
          <a:xfrm>
            <a:off x="9984953" y="4379817"/>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234" name="TextBox 233">
            <a:extLst>
              <a:ext uri="{FF2B5EF4-FFF2-40B4-BE49-F238E27FC236}">
                <a16:creationId xmlns:a16="http://schemas.microsoft.com/office/drawing/2014/main" id="{B811002B-0C7E-9441-92D6-C922B9230FC7}"/>
              </a:ext>
            </a:extLst>
          </p:cNvPr>
          <p:cNvSpPr txBox="1"/>
          <p:nvPr/>
        </p:nvSpPr>
        <p:spPr bwMode="auto">
          <a:xfrm>
            <a:off x="10247089" y="4379817"/>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235" name="TextBox 234">
            <a:extLst>
              <a:ext uri="{FF2B5EF4-FFF2-40B4-BE49-F238E27FC236}">
                <a16:creationId xmlns:a16="http://schemas.microsoft.com/office/drawing/2014/main" id="{04EC5EE1-FEED-D146-8B8E-101AE51B4BC7}"/>
              </a:ext>
            </a:extLst>
          </p:cNvPr>
          <p:cNvSpPr txBox="1"/>
          <p:nvPr/>
        </p:nvSpPr>
        <p:spPr bwMode="auto">
          <a:xfrm>
            <a:off x="10509225" y="4379817"/>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236" name="TextBox 235">
            <a:extLst>
              <a:ext uri="{FF2B5EF4-FFF2-40B4-BE49-F238E27FC236}">
                <a16:creationId xmlns:a16="http://schemas.microsoft.com/office/drawing/2014/main" id="{8B2DCDF9-F58B-054B-8C19-D5BB431F9954}"/>
              </a:ext>
            </a:extLst>
          </p:cNvPr>
          <p:cNvSpPr txBox="1"/>
          <p:nvPr/>
        </p:nvSpPr>
        <p:spPr bwMode="auto">
          <a:xfrm>
            <a:off x="10771361" y="4379817"/>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3" name="Freeform 12">
            <a:extLst>
              <a:ext uri="{FF2B5EF4-FFF2-40B4-BE49-F238E27FC236}">
                <a16:creationId xmlns:a16="http://schemas.microsoft.com/office/drawing/2014/main" id="{0B3C4FF9-C5C1-8945-80AF-33420BCF5094}"/>
              </a:ext>
            </a:extLst>
          </p:cNvPr>
          <p:cNvSpPr/>
          <p:nvPr/>
        </p:nvSpPr>
        <p:spPr bwMode="auto">
          <a:xfrm>
            <a:off x="1366092" y="2027104"/>
            <a:ext cx="2232751" cy="1560723"/>
          </a:xfrm>
          <a:custGeom>
            <a:avLst/>
            <a:gdLst>
              <a:gd name="connsiteX0" fmla="*/ 2232751 w 2232751"/>
              <a:gd name="connsiteY0" fmla="*/ 1560723 h 1560723"/>
              <a:gd name="connsiteX1" fmla="*/ 1847161 w 2232751"/>
              <a:gd name="connsiteY1" fmla="*/ 1560723 h 1560723"/>
              <a:gd name="connsiteX2" fmla="*/ 1847161 w 2232751"/>
              <a:gd name="connsiteY2" fmla="*/ 1465243 h 1560723"/>
              <a:gd name="connsiteX3" fmla="*/ 1689253 w 2232751"/>
              <a:gd name="connsiteY3" fmla="*/ 1465243 h 1560723"/>
              <a:gd name="connsiteX4" fmla="*/ 1689253 w 2232751"/>
              <a:gd name="connsiteY4" fmla="*/ 1384453 h 1560723"/>
              <a:gd name="connsiteX5" fmla="*/ 1490949 w 2232751"/>
              <a:gd name="connsiteY5" fmla="*/ 1384453 h 1560723"/>
              <a:gd name="connsiteX6" fmla="*/ 1490949 w 2232751"/>
              <a:gd name="connsiteY6" fmla="*/ 1347730 h 1560723"/>
              <a:gd name="connsiteX7" fmla="*/ 1435865 w 2232751"/>
              <a:gd name="connsiteY7" fmla="*/ 1347730 h 1560723"/>
              <a:gd name="connsiteX8" fmla="*/ 1435865 w 2232751"/>
              <a:gd name="connsiteY8" fmla="*/ 1307335 h 1560723"/>
              <a:gd name="connsiteX9" fmla="*/ 1435865 w 2232751"/>
              <a:gd name="connsiteY9" fmla="*/ 1307335 h 1560723"/>
              <a:gd name="connsiteX10" fmla="*/ 1410159 w 2232751"/>
              <a:gd name="connsiteY10" fmla="*/ 1281629 h 1560723"/>
              <a:gd name="connsiteX11" fmla="*/ 1410159 w 2232751"/>
              <a:gd name="connsiteY11" fmla="*/ 1281629 h 1560723"/>
              <a:gd name="connsiteX12" fmla="*/ 1410159 w 2232751"/>
              <a:gd name="connsiteY12" fmla="*/ 1255923 h 1560723"/>
              <a:gd name="connsiteX13" fmla="*/ 1347730 w 2232751"/>
              <a:gd name="connsiteY13" fmla="*/ 1255923 h 1560723"/>
              <a:gd name="connsiteX14" fmla="*/ 1347730 w 2232751"/>
              <a:gd name="connsiteY14" fmla="*/ 1211855 h 1560723"/>
              <a:gd name="connsiteX15" fmla="*/ 1266939 w 2232751"/>
              <a:gd name="connsiteY15" fmla="*/ 1211855 h 1560723"/>
              <a:gd name="connsiteX16" fmla="*/ 1266939 w 2232751"/>
              <a:gd name="connsiteY16" fmla="*/ 1175132 h 1560723"/>
              <a:gd name="connsiteX17" fmla="*/ 1193494 w 2232751"/>
              <a:gd name="connsiteY17" fmla="*/ 1175132 h 1560723"/>
              <a:gd name="connsiteX18" fmla="*/ 1193494 w 2232751"/>
              <a:gd name="connsiteY18" fmla="*/ 1109031 h 1560723"/>
              <a:gd name="connsiteX19" fmla="*/ 1193494 w 2232751"/>
              <a:gd name="connsiteY19" fmla="*/ 1109031 h 1560723"/>
              <a:gd name="connsiteX20" fmla="*/ 1171460 w 2232751"/>
              <a:gd name="connsiteY20" fmla="*/ 1086997 h 1560723"/>
              <a:gd name="connsiteX21" fmla="*/ 1090669 w 2232751"/>
              <a:gd name="connsiteY21" fmla="*/ 1086997 h 1560723"/>
              <a:gd name="connsiteX22" fmla="*/ 1090669 w 2232751"/>
              <a:gd name="connsiteY22" fmla="*/ 1017224 h 1560723"/>
              <a:gd name="connsiteX23" fmla="*/ 1057619 w 2232751"/>
              <a:gd name="connsiteY23" fmla="*/ 1017224 h 1560723"/>
              <a:gd name="connsiteX24" fmla="*/ 1057619 w 2232751"/>
              <a:gd name="connsiteY24" fmla="*/ 991518 h 1560723"/>
              <a:gd name="connsiteX25" fmla="*/ 1002535 w 2232751"/>
              <a:gd name="connsiteY25" fmla="*/ 991518 h 1560723"/>
              <a:gd name="connsiteX26" fmla="*/ 1002535 w 2232751"/>
              <a:gd name="connsiteY26" fmla="*/ 951123 h 1560723"/>
              <a:gd name="connsiteX27" fmla="*/ 984173 w 2232751"/>
              <a:gd name="connsiteY27" fmla="*/ 951123 h 1560723"/>
              <a:gd name="connsiteX28" fmla="*/ 984173 w 2232751"/>
              <a:gd name="connsiteY28" fmla="*/ 870332 h 1560723"/>
              <a:gd name="connsiteX29" fmla="*/ 925416 w 2232751"/>
              <a:gd name="connsiteY29" fmla="*/ 870332 h 1560723"/>
              <a:gd name="connsiteX30" fmla="*/ 925416 w 2232751"/>
              <a:gd name="connsiteY30" fmla="*/ 822592 h 1560723"/>
              <a:gd name="connsiteX31" fmla="*/ 874004 w 2232751"/>
              <a:gd name="connsiteY31" fmla="*/ 822592 h 1560723"/>
              <a:gd name="connsiteX32" fmla="*/ 874004 w 2232751"/>
              <a:gd name="connsiteY32" fmla="*/ 756491 h 1560723"/>
              <a:gd name="connsiteX33" fmla="*/ 807903 w 2232751"/>
              <a:gd name="connsiteY33" fmla="*/ 756491 h 1560723"/>
              <a:gd name="connsiteX34" fmla="*/ 807903 w 2232751"/>
              <a:gd name="connsiteY34" fmla="*/ 708751 h 1560723"/>
              <a:gd name="connsiteX35" fmla="*/ 752819 w 2232751"/>
              <a:gd name="connsiteY35" fmla="*/ 708751 h 1560723"/>
              <a:gd name="connsiteX36" fmla="*/ 752819 w 2232751"/>
              <a:gd name="connsiteY36" fmla="*/ 657339 h 1560723"/>
              <a:gd name="connsiteX37" fmla="*/ 686718 w 2232751"/>
              <a:gd name="connsiteY37" fmla="*/ 657339 h 1560723"/>
              <a:gd name="connsiteX38" fmla="*/ 686718 w 2232751"/>
              <a:gd name="connsiteY38" fmla="*/ 594910 h 1560723"/>
              <a:gd name="connsiteX39" fmla="*/ 646322 w 2232751"/>
              <a:gd name="connsiteY39" fmla="*/ 594910 h 1560723"/>
              <a:gd name="connsiteX40" fmla="*/ 646322 w 2232751"/>
              <a:gd name="connsiteY40" fmla="*/ 536154 h 1560723"/>
              <a:gd name="connsiteX41" fmla="*/ 591238 w 2232751"/>
              <a:gd name="connsiteY41" fmla="*/ 536154 h 1560723"/>
              <a:gd name="connsiteX42" fmla="*/ 591238 w 2232751"/>
              <a:gd name="connsiteY42" fmla="*/ 536154 h 1560723"/>
              <a:gd name="connsiteX43" fmla="*/ 539826 w 2232751"/>
              <a:gd name="connsiteY43" fmla="*/ 484742 h 1560723"/>
              <a:gd name="connsiteX44" fmla="*/ 539826 w 2232751"/>
              <a:gd name="connsiteY44" fmla="*/ 484742 h 1560723"/>
              <a:gd name="connsiteX45" fmla="*/ 517792 w 2232751"/>
              <a:gd name="connsiteY45" fmla="*/ 462708 h 1560723"/>
              <a:gd name="connsiteX46" fmla="*/ 517792 w 2232751"/>
              <a:gd name="connsiteY46" fmla="*/ 341523 h 1560723"/>
              <a:gd name="connsiteX47" fmla="*/ 470053 w 2232751"/>
              <a:gd name="connsiteY47" fmla="*/ 341523 h 1560723"/>
              <a:gd name="connsiteX48" fmla="*/ 470053 w 2232751"/>
              <a:gd name="connsiteY48" fmla="*/ 304800 h 1560723"/>
              <a:gd name="connsiteX49" fmla="*/ 381918 w 2232751"/>
              <a:gd name="connsiteY49" fmla="*/ 304800 h 1560723"/>
              <a:gd name="connsiteX50" fmla="*/ 381918 w 2232751"/>
              <a:gd name="connsiteY50" fmla="*/ 257060 h 1560723"/>
              <a:gd name="connsiteX51" fmla="*/ 337850 w 2232751"/>
              <a:gd name="connsiteY51" fmla="*/ 257060 h 1560723"/>
              <a:gd name="connsiteX52" fmla="*/ 337850 w 2232751"/>
              <a:gd name="connsiteY52" fmla="*/ 257060 h 1560723"/>
              <a:gd name="connsiteX53" fmla="*/ 282766 w 2232751"/>
              <a:gd name="connsiteY53" fmla="*/ 257060 h 1560723"/>
              <a:gd name="connsiteX54" fmla="*/ 282766 w 2232751"/>
              <a:gd name="connsiteY54" fmla="*/ 135874 h 1560723"/>
              <a:gd name="connsiteX55" fmla="*/ 242371 w 2232751"/>
              <a:gd name="connsiteY55" fmla="*/ 135874 h 1560723"/>
              <a:gd name="connsiteX56" fmla="*/ 242371 w 2232751"/>
              <a:gd name="connsiteY56" fmla="*/ 84462 h 1560723"/>
              <a:gd name="connsiteX57" fmla="*/ 165253 w 2232751"/>
              <a:gd name="connsiteY57" fmla="*/ 84462 h 1560723"/>
              <a:gd name="connsiteX58" fmla="*/ 165253 w 2232751"/>
              <a:gd name="connsiteY58" fmla="*/ 33050 h 1560723"/>
              <a:gd name="connsiteX59" fmla="*/ 88135 w 2232751"/>
              <a:gd name="connsiteY59" fmla="*/ 33050 h 1560723"/>
              <a:gd name="connsiteX60" fmla="*/ 88135 w 2232751"/>
              <a:gd name="connsiteY60" fmla="*/ 0 h 1560723"/>
              <a:gd name="connsiteX61" fmla="*/ 0 w 2232751"/>
              <a:gd name="connsiteY61" fmla="*/ 0 h 1560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232751" h="1560723">
                <a:moveTo>
                  <a:pt x="2232751" y="1560723"/>
                </a:moveTo>
                <a:lnTo>
                  <a:pt x="1847161" y="1560723"/>
                </a:lnTo>
                <a:lnTo>
                  <a:pt x="1847161" y="1465243"/>
                </a:lnTo>
                <a:lnTo>
                  <a:pt x="1689253" y="1465243"/>
                </a:lnTo>
                <a:lnTo>
                  <a:pt x="1689253" y="1384453"/>
                </a:lnTo>
                <a:lnTo>
                  <a:pt x="1490949" y="1384453"/>
                </a:lnTo>
                <a:lnTo>
                  <a:pt x="1490949" y="1347730"/>
                </a:lnTo>
                <a:lnTo>
                  <a:pt x="1435865" y="1347730"/>
                </a:lnTo>
                <a:lnTo>
                  <a:pt x="1435865" y="1307335"/>
                </a:lnTo>
                <a:lnTo>
                  <a:pt x="1435865" y="1307335"/>
                </a:lnTo>
                <a:lnTo>
                  <a:pt x="1410159" y="1281629"/>
                </a:lnTo>
                <a:lnTo>
                  <a:pt x="1410159" y="1281629"/>
                </a:lnTo>
                <a:lnTo>
                  <a:pt x="1410159" y="1255923"/>
                </a:lnTo>
                <a:lnTo>
                  <a:pt x="1347730" y="1255923"/>
                </a:lnTo>
                <a:lnTo>
                  <a:pt x="1347730" y="1211855"/>
                </a:lnTo>
                <a:lnTo>
                  <a:pt x="1266939" y="1211855"/>
                </a:lnTo>
                <a:lnTo>
                  <a:pt x="1266939" y="1175132"/>
                </a:lnTo>
                <a:lnTo>
                  <a:pt x="1193494" y="1175132"/>
                </a:lnTo>
                <a:lnTo>
                  <a:pt x="1193494" y="1109031"/>
                </a:lnTo>
                <a:lnTo>
                  <a:pt x="1193494" y="1109031"/>
                </a:lnTo>
                <a:lnTo>
                  <a:pt x="1171460" y="1086997"/>
                </a:lnTo>
                <a:lnTo>
                  <a:pt x="1090669" y="1086997"/>
                </a:lnTo>
                <a:lnTo>
                  <a:pt x="1090669" y="1017224"/>
                </a:lnTo>
                <a:lnTo>
                  <a:pt x="1057619" y="1017224"/>
                </a:lnTo>
                <a:lnTo>
                  <a:pt x="1057619" y="991518"/>
                </a:lnTo>
                <a:lnTo>
                  <a:pt x="1002535" y="991518"/>
                </a:lnTo>
                <a:lnTo>
                  <a:pt x="1002535" y="951123"/>
                </a:lnTo>
                <a:lnTo>
                  <a:pt x="984173" y="951123"/>
                </a:lnTo>
                <a:lnTo>
                  <a:pt x="984173" y="870332"/>
                </a:lnTo>
                <a:lnTo>
                  <a:pt x="925416" y="870332"/>
                </a:lnTo>
                <a:lnTo>
                  <a:pt x="925416" y="822592"/>
                </a:lnTo>
                <a:lnTo>
                  <a:pt x="874004" y="822592"/>
                </a:lnTo>
                <a:lnTo>
                  <a:pt x="874004" y="756491"/>
                </a:lnTo>
                <a:lnTo>
                  <a:pt x="807903" y="756491"/>
                </a:lnTo>
                <a:lnTo>
                  <a:pt x="807903" y="708751"/>
                </a:lnTo>
                <a:lnTo>
                  <a:pt x="752819" y="708751"/>
                </a:lnTo>
                <a:lnTo>
                  <a:pt x="752819" y="657339"/>
                </a:lnTo>
                <a:lnTo>
                  <a:pt x="686718" y="657339"/>
                </a:lnTo>
                <a:lnTo>
                  <a:pt x="686718" y="594910"/>
                </a:lnTo>
                <a:lnTo>
                  <a:pt x="646322" y="594910"/>
                </a:lnTo>
                <a:lnTo>
                  <a:pt x="646322" y="536154"/>
                </a:lnTo>
                <a:lnTo>
                  <a:pt x="591238" y="536154"/>
                </a:lnTo>
                <a:lnTo>
                  <a:pt x="591238" y="536154"/>
                </a:lnTo>
                <a:lnTo>
                  <a:pt x="539826" y="484742"/>
                </a:lnTo>
                <a:lnTo>
                  <a:pt x="539826" y="484742"/>
                </a:lnTo>
                <a:lnTo>
                  <a:pt x="517792" y="462708"/>
                </a:lnTo>
                <a:lnTo>
                  <a:pt x="517792" y="341523"/>
                </a:lnTo>
                <a:lnTo>
                  <a:pt x="470053" y="341523"/>
                </a:lnTo>
                <a:lnTo>
                  <a:pt x="470053" y="304800"/>
                </a:lnTo>
                <a:lnTo>
                  <a:pt x="381918" y="304800"/>
                </a:lnTo>
                <a:lnTo>
                  <a:pt x="381918" y="257060"/>
                </a:lnTo>
                <a:lnTo>
                  <a:pt x="337850" y="257060"/>
                </a:lnTo>
                <a:lnTo>
                  <a:pt x="337850" y="257060"/>
                </a:lnTo>
                <a:lnTo>
                  <a:pt x="282766" y="257060"/>
                </a:lnTo>
                <a:lnTo>
                  <a:pt x="282766" y="135874"/>
                </a:lnTo>
                <a:lnTo>
                  <a:pt x="242371" y="135874"/>
                </a:lnTo>
                <a:lnTo>
                  <a:pt x="242371" y="84462"/>
                </a:lnTo>
                <a:lnTo>
                  <a:pt x="165253" y="84462"/>
                </a:lnTo>
                <a:lnTo>
                  <a:pt x="165253" y="33050"/>
                </a:lnTo>
                <a:lnTo>
                  <a:pt x="88135" y="33050"/>
                </a:lnTo>
                <a:lnTo>
                  <a:pt x="8813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2" name="Freeform 11">
            <a:extLst>
              <a:ext uri="{FF2B5EF4-FFF2-40B4-BE49-F238E27FC236}">
                <a16:creationId xmlns:a16="http://schemas.microsoft.com/office/drawing/2014/main" id="{FBAF27F4-E656-B943-A99B-0706A13BC081}"/>
              </a:ext>
            </a:extLst>
          </p:cNvPr>
          <p:cNvSpPr/>
          <p:nvPr/>
        </p:nvSpPr>
        <p:spPr bwMode="auto">
          <a:xfrm>
            <a:off x="1351402" y="2056482"/>
            <a:ext cx="2199702" cy="1244906"/>
          </a:xfrm>
          <a:custGeom>
            <a:avLst/>
            <a:gdLst>
              <a:gd name="connsiteX0" fmla="*/ 2199702 w 2199702"/>
              <a:gd name="connsiteY0" fmla="*/ 1244906 h 1244906"/>
              <a:gd name="connsiteX1" fmla="*/ 1744338 w 2199702"/>
              <a:gd name="connsiteY1" fmla="*/ 1244906 h 1244906"/>
              <a:gd name="connsiteX2" fmla="*/ 1744338 w 2199702"/>
              <a:gd name="connsiteY2" fmla="*/ 1197166 h 1244906"/>
              <a:gd name="connsiteX3" fmla="*/ 1692926 w 2199702"/>
              <a:gd name="connsiteY3" fmla="*/ 1197166 h 1244906"/>
              <a:gd name="connsiteX4" fmla="*/ 1692926 w 2199702"/>
              <a:gd name="connsiteY4" fmla="*/ 1138410 h 1244906"/>
              <a:gd name="connsiteX5" fmla="*/ 1634169 w 2199702"/>
              <a:gd name="connsiteY5" fmla="*/ 1138410 h 1244906"/>
              <a:gd name="connsiteX6" fmla="*/ 1634169 w 2199702"/>
              <a:gd name="connsiteY6" fmla="*/ 1098014 h 1244906"/>
              <a:gd name="connsiteX7" fmla="*/ 1542362 w 2199702"/>
              <a:gd name="connsiteY7" fmla="*/ 1098014 h 1244906"/>
              <a:gd name="connsiteX8" fmla="*/ 1542362 w 2199702"/>
              <a:gd name="connsiteY8" fmla="*/ 1035585 h 1244906"/>
              <a:gd name="connsiteX9" fmla="*/ 1472588 w 2199702"/>
              <a:gd name="connsiteY9" fmla="*/ 1035585 h 1244906"/>
              <a:gd name="connsiteX10" fmla="*/ 1472588 w 2199702"/>
              <a:gd name="connsiteY10" fmla="*/ 995190 h 1244906"/>
              <a:gd name="connsiteX11" fmla="*/ 1362420 w 2199702"/>
              <a:gd name="connsiteY11" fmla="*/ 995190 h 1244906"/>
              <a:gd name="connsiteX12" fmla="*/ 1362420 w 2199702"/>
              <a:gd name="connsiteY12" fmla="*/ 995190 h 1244906"/>
              <a:gd name="connsiteX13" fmla="*/ 1362420 w 2199702"/>
              <a:gd name="connsiteY13" fmla="*/ 962140 h 1244906"/>
              <a:gd name="connsiteX14" fmla="*/ 1277957 w 2199702"/>
              <a:gd name="connsiteY14" fmla="*/ 962140 h 1244906"/>
              <a:gd name="connsiteX15" fmla="*/ 1277957 w 2199702"/>
              <a:gd name="connsiteY15" fmla="*/ 940106 h 1244906"/>
              <a:gd name="connsiteX16" fmla="*/ 1277957 w 2199702"/>
              <a:gd name="connsiteY16" fmla="*/ 940106 h 1244906"/>
              <a:gd name="connsiteX17" fmla="*/ 1255923 w 2199702"/>
              <a:gd name="connsiteY17" fmla="*/ 918072 h 1244906"/>
              <a:gd name="connsiteX18" fmla="*/ 1219200 w 2199702"/>
              <a:gd name="connsiteY18" fmla="*/ 918072 h 1244906"/>
              <a:gd name="connsiteX19" fmla="*/ 1219200 w 2199702"/>
              <a:gd name="connsiteY19" fmla="*/ 896038 h 1244906"/>
              <a:gd name="connsiteX20" fmla="*/ 1219200 w 2199702"/>
              <a:gd name="connsiteY20" fmla="*/ 896038 h 1244906"/>
              <a:gd name="connsiteX21" fmla="*/ 1153099 w 2199702"/>
              <a:gd name="connsiteY21" fmla="*/ 829937 h 1244906"/>
              <a:gd name="connsiteX22" fmla="*/ 1153099 w 2199702"/>
              <a:gd name="connsiteY22" fmla="*/ 829937 h 1244906"/>
              <a:gd name="connsiteX23" fmla="*/ 1127393 w 2199702"/>
              <a:gd name="connsiteY23" fmla="*/ 804231 h 1244906"/>
              <a:gd name="connsiteX24" fmla="*/ 1017225 w 2199702"/>
              <a:gd name="connsiteY24" fmla="*/ 804231 h 1244906"/>
              <a:gd name="connsiteX25" fmla="*/ 1017225 w 2199702"/>
              <a:gd name="connsiteY25" fmla="*/ 734458 h 1244906"/>
              <a:gd name="connsiteX26" fmla="*/ 980502 w 2199702"/>
              <a:gd name="connsiteY26" fmla="*/ 734458 h 1244906"/>
              <a:gd name="connsiteX27" fmla="*/ 980502 w 2199702"/>
              <a:gd name="connsiteY27" fmla="*/ 734458 h 1244906"/>
              <a:gd name="connsiteX28" fmla="*/ 962140 w 2199702"/>
              <a:gd name="connsiteY28" fmla="*/ 716096 h 1244906"/>
              <a:gd name="connsiteX29" fmla="*/ 962140 w 2199702"/>
              <a:gd name="connsiteY29" fmla="*/ 675701 h 1244906"/>
              <a:gd name="connsiteX30" fmla="*/ 903384 w 2199702"/>
              <a:gd name="connsiteY30" fmla="*/ 675701 h 1244906"/>
              <a:gd name="connsiteX31" fmla="*/ 903384 w 2199702"/>
              <a:gd name="connsiteY31" fmla="*/ 646323 h 1244906"/>
              <a:gd name="connsiteX32" fmla="*/ 844627 w 2199702"/>
              <a:gd name="connsiteY32" fmla="*/ 646323 h 1244906"/>
              <a:gd name="connsiteX33" fmla="*/ 844627 w 2199702"/>
              <a:gd name="connsiteY33" fmla="*/ 605928 h 1244906"/>
              <a:gd name="connsiteX34" fmla="*/ 796887 w 2199702"/>
              <a:gd name="connsiteY34" fmla="*/ 605928 h 1244906"/>
              <a:gd name="connsiteX35" fmla="*/ 796887 w 2199702"/>
              <a:gd name="connsiteY35" fmla="*/ 565532 h 1244906"/>
              <a:gd name="connsiteX36" fmla="*/ 712425 w 2199702"/>
              <a:gd name="connsiteY36" fmla="*/ 565532 h 1244906"/>
              <a:gd name="connsiteX37" fmla="*/ 712425 w 2199702"/>
              <a:gd name="connsiteY37" fmla="*/ 565532 h 1244906"/>
              <a:gd name="connsiteX38" fmla="*/ 697735 w 2199702"/>
              <a:gd name="connsiteY38" fmla="*/ 550842 h 1244906"/>
              <a:gd name="connsiteX39" fmla="*/ 649996 w 2199702"/>
              <a:gd name="connsiteY39" fmla="*/ 550842 h 1244906"/>
              <a:gd name="connsiteX40" fmla="*/ 649996 w 2199702"/>
              <a:gd name="connsiteY40" fmla="*/ 514120 h 1244906"/>
              <a:gd name="connsiteX41" fmla="*/ 609600 w 2199702"/>
              <a:gd name="connsiteY41" fmla="*/ 514120 h 1244906"/>
              <a:gd name="connsiteX42" fmla="*/ 609600 w 2199702"/>
              <a:gd name="connsiteY42" fmla="*/ 437002 h 1244906"/>
              <a:gd name="connsiteX43" fmla="*/ 532482 w 2199702"/>
              <a:gd name="connsiteY43" fmla="*/ 437002 h 1244906"/>
              <a:gd name="connsiteX44" fmla="*/ 532482 w 2199702"/>
              <a:gd name="connsiteY44" fmla="*/ 359884 h 1244906"/>
              <a:gd name="connsiteX45" fmla="*/ 499432 w 2199702"/>
              <a:gd name="connsiteY45" fmla="*/ 359884 h 1244906"/>
              <a:gd name="connsiteX46" fmla="*/ 499432 w 2199702"/>
              <a:gd name="connsiteY46" fmla="*/ 297455 h 1244906"/>
              <a:gd name="connsiteX47" fmla="*/ 473726 w 2199702"/>
              <a:gd name="connsiteY47" fmla="*/ 297455 h 1244906"/>
              <a:gd name="connsiteX48" fmla="*/ 492087 w 2199702"/>
              <a:gd name="connsiteY48" fmla="*/ 279094 h 1244906"/>
              <a:gd name="connsiteX49" fmla="*/ 437003 w 2199702"/>
              <a:gd name="connsiteY49" fmla="*/ 279094 h 1244906"/>
              <a:gd name="connsiteX50" fmla="*/ 437003 w 2199702"/>
              <a:gd name="connsiteY50" fmla="*/ 227682 h 1244906"/>
              <a:gd name="connsiteX51" fmla="*/ 385591 w 2199702"/>
              <a:gd name="connsiteY51" fmla="*/ 227682 h 1244906"/>
              <a:gd name="connsiteX52" fmla="*/ 385591 w 2199702"/>
              <a:gd name="connsiteY52" fmla="*/ 198304 h 1244906"/>
              <a:gd name="connsiteX53" fmla="*/ 385591 w 2199702"/>
              <a:gd name="connsiteY53" fmla="*/ 198304 h 1244906"/>
              <a:gd name="connsiteX54" fmla="*/ 367229 w 2199702"/>
              <a:gd name="connsiteY54" fmla="*/ 179942 h 1244906"/>
              <a:gd name="connsiteX55" fmla="*/ 297456 w 2199702"/>
              <a:gd name="connsiteY55" fmla="*/ 179942 h 1244906"/>
              <a:gd name="connsiteX56" fmla="*/ 297456 w 2199702"/>
              <a:gd name="connsiteY56" fmla="*/ 146891 h 1244906"/>
              <a:gd name="connsiteX57" fmla="*/ 246044 w 2199702"/>
              <a:gd name="connsiteY57" fmla="*/ 146891 h 1244906"/>
              <a:gd name="connsiteX58" fmla="*/ 220338 w 2199702"/>
              <a:gd name="connsiteY58" fmla="*/ 121185 h 1244906"/>
              <a:gd name="connsiteX59" fmla="*/ 157909 w 2199702"/>
              <a:gd name="connsiteY59" fmla="*/ 121185 h 1244906"/>
              <a:gd name="connsiteX60" fmla="*/ 157909 w 2199702"/>
              <a:gd name="connsiteY60" fmla="*/ 55084 h 1244906"/>
              <a:gd name="connsiteX61" fmla="*/ 80791 w 2199702"/>
              <a:gd name="connsiteY61" fmla="*/ 55084 h 1244906"/>
              <a:gd name="connsiteX62" fmla="*/ 80791 w 2199702"/>
              <a:gd name="connsiteY62" fmla="*/ 0 h 1244906"/>
              <a:gd name="connsiteX63" fmla="*/ 0 w 2199702"/>
              <a:gd name="connsiteY63" fmla="*/ 0 h 1244906"/>
              <a:gd name="connsiteX0" fmla="*/ 2199702 w 2199702"/>
              <a:gd name="connsiteY0" fmla="*/ 1244906 h 1244906"/>
              <a:gd name="connsiteX1" fmla="*/ 1744338 w 2199702"/>
              <a:gd name="connsiteY1" fmla="*/ 1244906 h 1244906"/>
              <a:gd name="connsiteX2" fmla="*/ 1744338 w 2199702"/>
              <a:gd name="connsiteY2" fmla="*/ 1197166 h 1244906"/>
              <a:gd name="connsiteX3" fmla="*/ 1692926 w 2199702"/>
              <a:gd name="connsiteY3" fmla="*/ 1197166 h 1244906"/>
              <a:gd name="connsiteX4" fmla="*/ 1692926 w 2199702"/>
              <a:gd name="connsiteY4" fmla="*/ 1138410 h 1244906"/>
              <a:gd name="connsiteX5" fmla="*/ 1634169 w 2199702"/>
              <a:gd name="connsiteY5" fmla="*/ 1138410 h 1244906"/>
              <a:gd name="connsiteX6" fmla="*/ 1634169 w 2199702"/>
              <a:gd name="connsiteY6" fmla="*/ 1098014 h 1244906"/>
              <a:gd name="connsiteX7" fmla="*/ 1542362 w 2199702"/>
              <a:gd name="connsiteY7" fmla="*/ 1098014 h 1244906"/>
              <a:gd name="connsiteX8" fmla="*/ 1542362 w 2199702"/>
              <a:gd name="connsiteY8" fmla="*/ 1035585 h 1244906"/>
              <a:gd name="connsiteX9" fmla="*/ 1472588 w 2199702"/>
              <a:gd name="connsiteY9" fmla="*/ 1035585 h 1244906"/>
              <a:gd name="connsiteX10" fmla="*/ 1472588 w 2199702"/>
              <a:gd name="connsiteY10" fmla="*/ 995190 h 1244906"/>
              <a:gd name="connsiteX11" fmla="*/ 1362420 w 2199702"/>
              <a:gd name="connsiteY11" fmla="*/ 995190 h 1244906"/>
              <a:gd name="connsiteX12" fmla="*/ 1362420 w 2199702"/>
              <a:gd name="connsiteY12" fmla="*/ 995190 h 1244906"/>
              <a:gd name="connsiteX13" fmla="*/ 1362420 w 2199702"/>
              <a:gd name="connsiteY13" fmla="*/ 962140 h 1244906"/>
              <a:gd name="connsiteX14" fmla="*/ 1277957 w 2199702"/>
              <a:gd name="connsiteY14" fmla="*/ 962140 h 1244906"/>
              <a:gd name="connsiteX15" fmla="*/ 1277957 w 2199702"/>
              <a:gd name="connsiteY15" fmla="*/ 940106 h 1244906"/>
              <a:gd name="connsiteX16" fmla="*/ 1277957 w 2199702"/>
              <a:gd name="connsiteY16" fmla="*/ 940106 h 1244906"/>
              <a:gd name="connsiteX17" fmla="*/ 1255923 w 2199702"/>
              <a:gd name="connsiteY17" fmla="*/ 918072 h 1244906"/>
              <a:gd name="connsiteX18" fmla="*/ 1219200 w 2199702"/>
              <a:gd name="connsiteY18" fmla="*/ 918072 h 1244906"/>
              <a:gd name="connsiteX19" fmla="*/ 1219200 w 2199702"/>
              <a:gd name="connsiteY19" fmla="*/ 896038 h 1244906"/>
              <a:gd name="connsiteX20" fmla="*/ 1219200 w 2199702"/>
              <a:gd name="connsiteY20" fmla="*/ 896038 h 1244906"/>
              <a:gd name="connsiteX21" fmla="*/ 1153099 w 2199702"/>
              <a:gd name="connsiteY21" fmla="*/ 829937 h 1244906"/>
              <a:gd name="connsiteX22" fmla="*/ 1153099 w 2199702"/>
              <a:gd name="connsiteY22" fmla="*/ 829937 h 1244906"/>
              <a:gd name="connsiteX23" fmla="*/ 1127393 w 2199702"/>
              <a:gd name="connsiteY23" fmla="*/ 804231 h 1244906"/>
              <a:gd name="connsiteX24" fmla="*/ 1017225 w 2199702"/>
              <a:gd name="connsiteY24" fmla="*/ 804231 h 1244906"/>
              <a:gd name="connsiteX25" fmla="*/ 1017225 w 2199702"/>
              <a:gd name="connsiteY25" fmla="*/ 734458 h 1244906"/>
              <a:gd name="connsiteX26" fmla="*/ 980502 w 2199702"/>
              <a:gd name="connsiteY26" fmla="*/ 734458 h 1244906"/>
              <a:gd name="connsiteX27" fmla="*/ 980502 w 2199702"/>
              <a:gd name="connsiteY27" fmla="*/ 734458 h 1244906"/>
              <a:gd name="connsiteX28" fmla="*/ 962140 w 2199702"/>
              <a:gd name="connsiteY28" fmla="*/ 716096 h 1244906"/>
              <a:gd name="connsiteX29" fmla="*/ 962140 w 2199702"/>
              <a:gd name="connsiteY29" fmla="*/ 675701 h 1244906"/>
              <a:gd name="connsiteX30" fmla="*/ 903384 w 2199702"/>
              <a:gd name="connsiteY30" fmla="*/ 675701 h 1244906"/>
              <a:gd name="connsiteX31" fmla="*/ 903384 w 2199702"/>
              <a:gd name="connsiteY31" fmla="*/ 646323 h 1244906"/>
              <a:gd name="connsiteX32" fmla="*/ 844627 w 2199702"/>
              <a:gd name="connsiteY32" fmla="*/ 646323 h 1244906"/>
              <a:gd name="connsiteX33" fmla="*/ 844627 w 2199702"/>
              <a:gd name="connsiteY33" fmla="*/ 605928 h 1244906"/>
              <a:gd name="connsiteX34" fmla="*/ 796887 w 2199702"/>
              <a:gd name="connsiteY34" fmla="*/ 605928 h 1244906"/>
              <a:gd name="connsiteX35" fmla="*/ 796887 w 2199702"/>
              <a:gd name="connsiteY35" fmla="*/ 565532 h 1244906"/>
              <a:gd name="connsiteX36" fmla="*/ 712425 w 2199702"/>
              <a:gd name="connsiteY36" fmla="*/ 565532 h 1244906"/>
              <a:gd name="connsiteX37" fmla="*/ 712425 w 2199702"/>
              <a:gd name="connsiteY37" fmla="*/ 565532 h 1244906"/>
              <a:gd name="connsiteX38" fmla="*/ 697735 w 2199702"/>
              <a:gd name="connsiteY38" fmla="*/ 550842 h 1244906"/>
              <a:gd name="connsiteX39" fmla="*/ 649996 w 2199702"/>
              <a:gd name="connsiteY39" fmla="*/ 550842 h 1244906"/>
              <a:gd name="connsiteX40" fmla="*/ 649996 w 2199702"/>
              <a:gd name="connsiteY40" fmla="*/ 514120 h 1244906"/>
              <a:gd name="connsiteX41" fmla="*/ 609600 w 2199702"/>
              <a:gd name="connsiteY41" fmla="*/ 514120 h 1244906"/>
              <a:gd name="connsiteX42" fmla="*/ 609600 w 2199702"/>
              <a:gd name="connsiteY42" fmla="*/ 437002 h 1244906"/>
              <a:gd name="connsiteX43" fmla="*/ 532482 w 2199702"/>
              <a:gd name="connsiteY43" fmla="*/ 437002 h 1244906"/>
              <a:gd name="connsiteX44" fmla="*/ 532482 w 2199702"/>
              <a:gd name="connsiteY44" fmla="*/ 359884 h 1244906"/>
              <a:gd name="connsiteX45" fmla="*/ 499432 w 2199702"/>
              <a:gd name="connsiteY45" fmla="*/ 359884 h 1244906"/>
              <a:gd name="connsiteX46" fmla="*/ 499432 w 2199702"/>
              <a:gd name="connsiteY46" fmla="*/ 297455 h 1244906"/>
              <a:gd name="connsiteX47" fmla="*/ 473726 w 2199702"/>
              <a:gd name="connsiteY47" fmla="*/ 297455 h 1244906"/>
              <a:gd name="connsiteX48" fmla="*/ 473726 w 2199702"/>
              <a:gd name="connsiteY48" fmla="*/ 282766 h 1244906"/>
              <a:gd name="connsiteX49" fmla="*/ 437003 w 2199702"/>
              <a:gd name="connsiteY49" fmla="*/ 279094 h 1244906"/>
              <a:gd name="connsiteX50" fmla="*/ 437003 w 2199702"/>
              <a:gd name="connsiteY50" fmla="*/ 227682 h 1244906"/>
              <a:gd name="connsiteX51" fmla="*/ 385591 w 2199702"/>
              <a:gd name="connsiteY51" fmla="*/ 227682 h 1244906"/>
              <a:gd name="connsiteX52" fmla="*/ 385591 w 2199702"/>
              <a:gd name="connsiteY52" fmla="*/ 198304 h 1244906"/>
              <a:gd name="connsiteX53" fmla="*/ 385591 w 2199702"/>
              <a:gd name="connsiteY53" fmla="*/ 198304 h 1244906"/>
              <a:gd name="connsiteX54" fmla="*/ 367229 w 2199702"/>
              <a:gd name="connsiteY54" fmla="*/ 179942 h 1244906"/>
              <a:gd name="connsiteX55" fmla="*/ 297456 w 2199702"/>
              <a:gd name="connsiteY55" fmla="*/ 179942 h 1244906"/>
              <a:gd name="connsiteX56" fmla="*/ 297456 w 2199702"/>
              <a:gd name="connsiteY56" fmla="*/ 146891 h 1244906"/>
              <a:gd name="connsiteX57" fmla="*/ 246044 w 2199702"/>
              <a:gd name="connsiteY57" fmla="*/ 146891 h 1244906"/>
              <a:gd name="connsiteX58" fmla="*/ 220338 w 2199702"/>
              <a:gd name="connsiteY58" fmla="*/ 121185 h 1244906"/>
              <a:gd name="connsiteX59" fmla="*/ 157909 w 2199702"/>
              <a:gd name="connsiteY59" fmla="*/ 121185 h 1244906"/>
              <a:gd name="connsiteX60" fmla="*/ 157909 w 2199702"/>
              <a:gd name="connsiteY60" fmla="*/ 55084 h 1244906"/>
              <a:gd name="connsiteX61" fmla="*/ 80791 w 2199702"/>
              <a:gd name="connsiteY61" fmla="*/ 55084 h 1244906"/>
              <a:gd name="connsiteX62" fmla="*/ 80791 w 2199702"/>
              <a:gd name="connsiteY62" fmla="*/ 0 h 1244906"/>
              <a:gd name="connsiteX63" fmla="*/ 0 w 2199702"/>
              <a:gd name="connsiteY63" fmla="*/ 0 h 1244906"/>
              <a:gd name="connsiteX0" fmla="*/ 2199702 w 2199702"/>
              <a:gd name="connsiteY0" fmla="*/ 1244906 h 1244906"/>
              <a:gd name="connsiteX1" fmla="*/ 1744338 w 2199702"/>
              <a:gd name="connsiteY1" fmla="*/ 1244906 h 1244906"/>
              <a:gd name="connsiteX2" fmla="*/ 1744338 w 2199702"/>
              <a:gd name="connsiteY2" fmla="*/ 1197166 h 1244906"/>
              <a:gd name="connsiteX3" fmla="*/ 1692926 w 2199702"/>
              <a:gd name="connsiteY3" fmla="*/ 1197166 h 1244906"/>
              <a:gd name="connsiteX4" fmla="*/ 1692926 w 2199702"/>
              <a:gd name="connsiteY4" fmla="*/ 1138410 h 1244906"/>
              <a:gd name="connsiteX5" fmla="*/ 1634169 w 2199702"/>
              <a:gd name="connsiteY5" fmla="*/ 1138410 h 1244906"/>
              <a:gd name="connsiteX6" fmla="*/ 1634169 w 2199702"/>
              <a:gd name="connsiteY6" fmla="*/ 1098014 h 1244906"/>
              <a:gd name="connsiteX7" fmla="*/ 1542362 w 2199702"/>
              <a:gd name="connsiteY7" fmla="*/ 1098014 h 1244906"/>
              <a:gd name="connsiteX8" fmla="*/ 1542362 w 2199702"/>
              <a:gd name="connsiteY8" fmla="*/ 1035585 h 1244906"/>
              <a:gd name="connsiteX9" fmla="*/ 1472588 w 2199702"/>
              <a:gd name="connsiteY9" fmla="*/ 1035585 h 1244906"/>
              <a:gd name="connsiteX10" fmla="*/ 1472588 w 2199702"/>
              <a:gd name="connsiteY10" fmla="*/ 995190 h 1244906"/>
              <a:gd name="connsiteX11" fmla="*/ 1362420 w 2199702"/>
              <a:gd name="connsiteY11" fmla="*/ 995190 h 1244906"/>
              <a:gd name="connsiteX12" fmla="*/ 1362420 w 2199702"/>
              <a:gd name="connsiteY12" fmla="*/ 995190 h 1244906"/>
              <a:gd name="connsiteX13" fmla="*/ 1362420 w 2199702"/>
              <a:gd name="connsiteY13" fmla="*/ 962140 h 1244906"/>
              <a:gd name="connsiteX14" fmla="*/ 1277957 w 2199702"/>
              <a:gd name="connsiteY14" fmla="*/ 962140 h 1244906"/>
              <a:gd name="connsiteX15" fmla="*/ 1277957 w 2199702"/>
              <a:gd name="connsiteY15" fmla="*/ 940106 h 1244906"/>
              <a:gd name="connsiteX16" fmla="*/ 1277957 w 2199702"/>
              <a:gd name="connsiteY16" fmla="*/ 940106 h 1244906"/>
              <a:gd name="connsiteX17" fmla="*/ 1255923 w 2199702"/>
              <a:gd name="connsiteY17" fmla="*/ 918072 h 1244906"/>
              <a:gd name="connsiteX18" fmla="*/ 1219200 w 2199702"/>
              <a:gd name="connsiteY18" fmla="*/ 918072 h 1244906"/>
              <a:gd name="connsiteX19" fmla="*/ 1219200 w 2199702"/>
              <a:gd name="connsiteY19" fmla="*/ 896038 h 1244906"/>
              <a:gd name="connsiteX20" fmla="*/ 1186150 w 2199702"/>
              <a:gd name="connsiteY20" fmla="*/ 899710 h 1244906"/>
              <a:gd name="connsiteX21" fmla="*/ 1153099 w 2199702"/>
              <a:gd name="connsiteY21" fmla="*/ 829937 h 1244906"/>
              <a:gd name="connsiteX22" fmla="*/ 1153099 w 2199702"/>
              <a:gd name="connsiteY22" fmla="*/ 829937 h 1244906"/>
              <a:gd name="connsiteX23" fmla="*/ 1127393 w 2199702"/>
              <a:gd name="connsiteY23" fmla="*/ 804231 h 1244906"/>
              <a:gd name="connsiteX24" fmla="*/ 1017225 w 2199702"/>
              <a:gd name="connsiteY24" fmla="*/ 804231 h 1244906"/>
              <a:gd name="connsiteX25" fmla="*/ 1017225 w 2199702"/>
              <a:gd name="connsiteY25" fmla="*/ 734458 h 1244906"/>
              <a:gd name="connsiteX26" fmla="*/ 980502 w 2199702"/>
              <a:gd name="connsiteY26" fmla="*/ 734458 h 1244906"/>
              <a:gd name="connsiteX27" fmla="*/ 980502 w 2199702"/>
              <a:gd name="connsiteY27" fmla="*/ 734458 h 1244906"/>
              <a:gd name="connsiteX28" fmla="*/ 962140 w 2199702"/>
              <a:gd name="connsiteY28" fmla="*/ 716096 h 1244906"/>
              <a:gd name="connsiteX29" fmla="*/ 962140 w 2199702"/>
              <a:gd name="connsiteY29" fmla="*/ 675701 h 1244906"/>
              <a:gd name="connsiteX30" fmla="*/ 903384 w 2199702"/>
              <a:gd name="connsiteY30" fmla="*/ 675701 h 1244906"/>
              <a:gd name="connsiteX31" fmla="*/ 903384 w 2199702"/>
              <a:gd name="connsiteY31" fmla="*/ 646323 h 1244906"/>
              <a:gd name="connsiteX32" fmla="*/ 844627 w 2199702"/>
              <a:gd name="connsiteY32" fmla="*/ 646323 h 1244906"/>
              <a:gd name="connsiteX33" fmla="*/ 844627 w 2199702"/>
              <a:gd name="connsiteY33" fmla="*/ 605928 h 1244906"/>
              <a:gd name="connsiteX34" fmla="*/ 796887 w 2199702"/>
              <a:gd name="connsiteY34" fmla="*/ 605928 h 1244906"/>
              <a:gd name="connsiteX35" fmla="*/ 796887 w 2199702"/>
              <a:gd name="connsiteY35" fmla="*/ 565532 h 1244906"/>
              <a:gd name="connsiteX36" fmla="*/ 712425 w 2199702"/>
              <a:gd name="connsiteY36" fmla="*/ 565532 h 1244906"/>
              <a:gd name="connsiteX37" fmla="*/ 712425 w 2199702"/>
              <a:gd name="connsiteY37" fmla="*/ 565532 h 1244906"/>
              <a:gd name="connsiteX38" fmla="*/ 697735 w 2199702"/>
              <a:gd name="connsiteY38" fmla="*/ 550842 h 1244906"/>
              <a:gd name="connsiteX39" fmla="*/ 649996 w 2199702"/>
              <a:gd name="connsiteY39" fmla="*/ 550842 h 1244906"/>
              <a:gd name="connsiteX40" fmla="*/ 649996 w 2199702"/>
              <a:gd name="connsiteY40" fmla="*/ 514120 h 1244906"/>
              <a:gd name="connsiteX41" fmla="*/ 609600 w 2199702"/>
              <a:gd name="connsiteY41" fmla="*/ 514120 h 1244906"/>
              <a:gd name="connsiteX42" fmla="*/ 609600 w 2199702"/>
              <a:gd name="connsiteY42" fmla="*/ 437002 h 1244906"/>
              <a:gd name="connsiteX43" fmla="*/ 532482 w 2199702"/>
              <a:gd name="connsiteY43" fmla="*/ 437002 h 1244906"/>
              <a:gd name="connsiteX44" fmla="*/ 532482 w 2199702"/>
              <a:gd name="connsiteY44" fmla="*/ 359884 h 1244906"/>
              <a:gd name="connsiteX45" fmla="*/ 499432 w 2199702"/>
              <a:gd name="connsiteY45" fmla="*/ 359884 h 1244906"/>
              <a:gd name="connsiteX46" fmla="*/ 499432 w 2199702"/>
              <a:gd name="connsiteY46" fmla="*/ 297455 h 1244906"/>
              <a:gd name="connsiteX47" fmla="*/ 473726 w 2199702"/>
              <a:gd name="connsiteY47" fmla="*/ 297455 h 1244906"/>
              <a:gd name="connsiteX48" fmla="*/ 473726 w 2199702"/>
              <a:gd name="connsiteY48" fmla="*/ 282766 h 1244906"/>
              <a:gd name="connsiteX49" fmla="*/ 437003 w 2199702"/>
              <a:gd name="connsiteY49" fmla="*/ 279094 h 1244906"/>
              <a:gd name="connsiteX50" fmla="*/ 437003 w 2199702"/>
              <a:gd name="connsiteY50" fmla="*/ 227682 h 1244906"/>
              <a:gd name="connsiteX51" fmla="*/ 385591 w 2199702"/>
              <a:gd name="connsiteY51" fmla="*/ 227682 h 1244906"/>
              <a:gd name="connsiteX52" fmla="*/ 385591 w 2199702"/>
              <a:gd name="connsiteY52" fmla="*/ 198304 h 1244906"/>
              <a:gd name="connsiteX53" fmla="*/ 385591 w 2199702"/>
              <a:gd name="connsiteY53" fmla="*/ 198304 h 1244906"/>
              <a:gd name="connsiteX54" fmla="*/ 367229 w 2199702"/>
              <a:gd name="connsiteY54" fmla="*/ 179942 h 1244906"/>
              <a:gd name="connsiteX55" fmla="*/ 297456 w 2199702"/>
              <a:gd name="connsiteY55" fmla="*/ 179942 h 1244906"/>
              <a:gd name="connsiteX56" fmla="*/ 297456 w 2199702"/>
              <a:gd name="connsiteY56" fmla="*/ 146891 h 1244906"/>
              <a:gd name="connsiteX57" fmla="*/ 246044 w 2199702"/>
              <a:gd name="connsiteY57" fmla="*/ 146891 h 1244906"/>
              <a:gd name="connsiteX58" fmla="*/ 220338 w 2199702"/>
              <a:gd name="connsiteY58" fmla="*/ 121185 h 1244906"/>
              <a:gd name="connsiteX59" fmla="*/ 157909 w 2199702"/>
              <a:gd name="connsiteY59" fmla="*/ 121185 h 1244906"/>
              <a:gd name="connsiteX60" fmla="*/ 157909 w 2199702"/>
              <a:gd name="connsiteY60" fmla="*/ 55084 h 1244906"/>
              <a:gd name="connsiteX61" fmla="*/ 80791 w 2199702"/>
              <a:gd name="connsiteY61" fmla="*/ 55084 h 1244906"/>
              <a:gd name="connsiteX62" fmla="*/ 80791 w 2199702"/>
              <a:gd name="connsiteY62" fmla="*/ 0 h 1244906"/>
              <a:gd name="connsiteX63" fmla="*/ 0 w 2199702"/>
              <a:gd name="connsiteY63" fmla="*/ 0 h 1244906"/>
              <a:gd name="connsiteX0" fmla="*/ 2199702 w 2199702"/>
              <a:gd name="connsiteY0" fmla="*/ 1244906 h 1244906"/>
              <a:gd name="connsiteX1" fmla="*/ 1744338 w 2199702"/>
              <a:gd name="connsiteY1" fmla="*/ 1244906 h 1244906"/>
              <a:gd name="connsiteX2" fmla="*/ 1744338 w 2199702"/>
              <a:gd name="connsiteY2" fmla="*/ 1197166 h 1244906"/>
              <a:gd name="connsiteX3" fmla="*/ 1692926 w 2199702"/>
              <a:gd name="connsiteY3" fmla="*/ 1197166 h 1244906"/>
              <a:gd name="connsiteX4" fmla="*/ 1692926 w 2199702"/>
              <a:gd name="connsiteY4" fmla="*/ 1138410 h 1244906"/>
              <a:gd name="connsiteX5" fmla="*/ 1634169 w 2199702"/>
              <a:gd name="connsiteY5" fmla="*/ 1138410 h 1244906"/>
              <a:gd name="connsiteX6" fmla="*/ 1634169 w 2199702"/>
              <a:gd name="connsiteY6" fmla="*/ 1098014 h 1244906"/>
              <a:gd name="connsiteX7" fmla="*/ 1542362 w 2199702"/>
              <a:gd name="connsiteY7" fmla="*/ 1098014 h 1244906"/>
              <a:gd name="connsiteX8" fmla="*/ 1542362 w 2199702"/>
              <a:gd name="connsiteY8" fmla="*/ 1035585 h 1244906"/>
              <a:gd name="connsiteX9" fmla="*/ 1472588 w 2199702"/>
              <a:gd name="connsiteY9" fmla="*/ 1035585 h 1244906"/>
              <a:gd name="connsiteX10" fmla="*/ 1472588 w 2199702"/>
              <a:gd name="connsiteY10" fmla="*/ 995190 h 1244906"/>
              <a:gd name="connsiteX11" fmla="*/ 1362420 w 2199702"/>
              <a:gd name="connsiteY11" fmla="*/ 995190 h 1244906"/>
              <a:gd name="connsiteX12" fmla="*/ 1362420 w 2199702"/>
              <a:gd name="connsiteY12" fmla="*/ 995190 h 1244906"/>
              <a:gd name="connsiteX13" fmla="*/ 1362420 w 2199702"/>
              <a:gd name="connsiteY13" fmla="*/ 962140 h 1244906"/>
              <a:gd name="connsiteX14" fmla="*/ 1277957 w 2199702"/>
              <a:gd name="connsiteY14" fmla="*/ 962140 h 1244906"/>
              <a:gd name="connsiteX15" fmla="*/ 1277957 w 2199702"/>
              <a:gd name="connsiteY15" fmla="*/ 940106 h 1244906"/>
              <a:gd name="connsiteX16" fmla="*/ 1277957 w 2199702"/>
              <a:gd name="connsiteY16" fmla="*/ 940106 h 1244906"/>
              <a:gd name="connsiteX17" fmla="*/ 1255923 w 2199702"/>
              <a:gd name="connsiteY17" fmla="*/ 918072 h 1244906"/>
              <a:gd name="connsiteX18" fmla="*/ 1219200 w 2199702"/>
              <a:gd name="connsiteY18" fmla="*/ 918072 h 1244906"/>
              <a:gd name="connsiteX19" fmla="*/ 1219200 w 2199702"/>
              <a:gd name="connsiteY19" fmla="*/ 896038 h 1244906"/>
              <a:gd name="connsiteX20" fmla="*/ 1186150 w 2199702"/>
              <a:gd name="connsiteY20" fmla="*/ 899710 h 1244906"/>
              <a:gd name="connsiteX21" fmla="*/ 1153099 w 2199702"/>
              <a:gd name="connsiteY21" fmla="*/ 829937 h 1244906"/>
              <a:gd name="connsiteX22" fmla="*/ 1171461 w 2199702"/>
              <a:gd name="connsiteY22" fmla="*/ 826264 h 1244906"/>
              <a:gd name="connsiteX23" fmla="*/ 1127393 w 2199702"/>
              <a:gd name="connsiteY23" fmla="*/ 804231 h 1244906"/>
              <a:gd name="connsiteX24" fmla="*/ 1017225 w 2199702"/>
              <a:gd name="connsiteY24" fmla="*/ 804231 h 1244906"/>
              <a:gd name="connsiteX25" fmla="*/ 1017225 w 2199702"/>
              <a:gd name="connsiteY25" fmla="*/ 734458 h 1244906"/>
              <a:gd name="connsiteX26" fmla="*/ 980502 w 2199702"/>
              <a:gd name="connsiteY26" fmla="*/ 734458 h 1244906"/>
              <a:gd name="connsiteX27" fmla="*/ 980502 w 2199702"/>
              <a:gd name="connsiteY27" fmla="*/ 734458 h 1244906"/>
              <a:gd name="connsiteX28" fmla="*/ 962140 w 2199702"/>
              <a:gd name="connsiteY28" fmla="*/ 716096 h 1244906"/>
              <a:gd name="connsiteX29" fmla="*/ 962140 w 2199702"/>
              <a:gd name="connsiteY29" fmla="*/ 675701 h 1244906"/>
              <a:gd name="connsiteX30" fmla="*/ 903384 w 2199702"/>
              <a:gd name="connsiteY30" fmla="*/ 675701 h 1244906"/>
              <a:gd name="connsiteX31" fmla="*/ 903384 w 2199702"/>
              <a:gd name="connsiteY31" fmla="*/ 646323 h 1244906"/>
              <a:gd name="connsiteX32" fmla="*/ 844627 w 2199702"/>
              <a:gd name="connsiteY32" fmla="*/ 646323 h 1244906"/>
              <a:gd name="connsiteX33" fmla="*/ 844627 w 2199702"/>
              <a:gd name="connsiteY33" fmla="*/ 605928 h 1244906"/>
              <a:gd name="connsiteX34" fmla="*/ 796887 w 2199702"/>
              <a:gd name="connsiteY34" fmla="*/ 605928 h 1244906"/>
              <a:gd name="connsiteX35" fmla="*/ 796887 w 2199702"/>
              <a:gd name="connsiteY35" fmla="*/ 565532 h 1244906"/>
              <a:gd name="connsiteX36" fmla="*/ 712425 w 2199702"/>
              <a:gd name="connsiteY36" fmla="*/ 565532 h 1244906"/>
              <a:gd name="connsiteX37" fmla="*/ 712425 w 2199702"/>
              <a:gd name="connsiteY37" fmla="*/ 565532 h 1244906"/>
              <a:gd name="connsiteX38" fmla="*/ 697735 w 2199702"/>
              <a:gd name="connsiteY38" fmla="*/ 550842 h 1244906"/>
              <a:gd name="connsiteX39" fmla="*/ 649996 w 2199702"/>
              <a:gd name="connsiteY39" fmla="*/ 550842 h 1244906"/>
              <a:gd name="connsiteX40" fmla="*/ 649996 w 2199702"/>
              <a:gd name="connsiteY40" fmla="*/ 514120 h 1244906"/>
              <a:gd name="connsiteX41" fmla="*/ 609600 w 2199702"/>
              <a:gd name="connsiteY41" fmla="*/ 514120 h 1244906"/>
              <a:gd name="connsiteX42" fmla="*/ 609600 w 2199702"/>
              <a:gd name="connsiteY42" fmla="*/ 437002 h 1244906"/>
              <a:gd name="connsiteX43" fmla="*/ 532482 w 2199702"/>
              <a:gd name="connsiteY43" fmla="*/ 437002 h 1244906"/>
              <a:gd name="connsiteX44" fmla="*/ 532482 w 2199702"/>
              <a:gd name="connsiteY44" fmla="*/ 359884 h 1244906"/>
              <a:gd name="connsiteX45" fmla="*/ 499432 w 2199702"/>
              <a:gd name="connsiteY45" fmla="*/ 359884 h 1244906"/>
              <a:gd name="connsiteX46" fmla="*/ 499432 w 2199702"/>
              <a:gd name="connsiteY46" fmla="*/ 297455 h 1244906"/>
              <a:gd name="connsiteX47" fmla="*/ 473726 w 2199702"/>
              <a:gd name="connsiteY47" fmla="*/ 297455 h 1244906"/>
              <a:gd name="connsiteX48" fmla="*/ 473726 w 2199702"/>
              <a:gd name="connsiteY48" fmla="*/ 282766 h 1244906"/>
              <a:gd name="connsiteX49" fmla="*/ 437003 w 2199702"/>
              <a:gd name="connsiteY49" fmla="*/ 279094 h 1244906"/>
              <a:gd name="connsiteX50" fmla="*/ 437003 w 2199702"/>
              <a:gd name="connsiteY50" fmla="*/ 227682 h 1244906"/>
              <a:gd name="connsiteX51" fmla="*/ 385591 w 2199702"/>
              <a:gd name="connsiteY51" fmla="*/ 227682 h 1244906"/>
              <a:gd name="connsiteX52" fmla="*/ 385591 w 2199702"/>
              <a:gd name="connsiteY52" fmla="*/ 198304 h 1244906"/>
              <a:gd name="connsiteX53" fmla="*/ 385591 w 2199702"/>
              <a:gd name="connsiteY53" fmla="*/ 198304 h 1244906"/>
              <a:gd name="connsiteX54" fmla="*/ 367229 w 2199702"/>
              <a:gd name="connsiteY54" fmla="*/ 179942 h 1244906"/>
              <a:gd name="connsiteX55" fmla="*/ 297456 w 2199702"/>
              <a:gd name="connsiteY55" fmla="*/ 179942 h 1244906"/>
              <a:gd name="connsiteX56" fmla="*/ 297456 w 2199702"/>
              <a:gd name="connsiteY56" fmla="*/ 146891 h 1244906"/>
              <a:gd name="connsiteX57" fmla="*/ 246044 w 2199702"/>
              <a:gd name="connsiteY57" fmla="*/ 146891 h 1244906"/>
              <a:gd name="connsiteX58" fmla="*/ 220338 w 2199702"/>
              <a:gd name="connsiteY58" fmla="*/ 121185 h 1244906"/>
              <a:gd name="connsiteX59" fmla="*/ 157909 w 2199702"/>
              <a:gd name="connsiteY59" fmla="*/ 121185 h 1244906"/>
              <a:gd name="connsiteX60" fmla="*/ 157909 w 2199702"/>
              <a:gd name="connsiteY60" fmla="*/ 55084 h 1244906"/>
              <a:gd name="connsiteX61" fmla="*/ 80791 w 2199702"/>
              <a:gd name="connsiteY61" fmla="*/ 55084 h 1244906"/>
              <a:gd name="connsiteX62" fmla="*/ 80791 w 2199702"/>
              <a:gd name="connsiteY62" fmla="*/ 0 h 1244906"/>
              <a:gd name="connsiteX63" fmla="*/ 0 w 2199702"/>
              <a:gd name="connsiteY63" fmla="*/ 0 h 1244906"/>
              <a:gd name="connsiteX0" fmla="*/ 2199702 w 2199702"/>
              <a:gd name="connsiteY0" fmla="*/ 1244906 h 1244906"/>
              <a:gd name="connsiteX1" fmla="*/ 1744338 w 2199702"/>
              <a:gd name="connsiteY1" fmla="*/ 1244906 h 1244906"/>
              <a:gd name="connsiteX2" fmla="*/ 1744338 w 2199702"/>
              <a:gd name="connsiteY2" fmla="*/ 1197166 h 1244906"/>
              <a:gd name="connsiteX3" fmla="*/ 1692926 w 2199702"/>
              <a:gd name="connsiteY3" fmla="*/ 1197166 h 1244906"/>
              <a:gd name="connsiteX4" fmla="*/ 1692926 w 2199702"/>
              <a:gd name="connsiteY4" fmla="*/ 1138410 h 1244906"/>
              <a:gd name="connsiteX5" fmla="*/ 1634169 w 2199702"/>
              <a:gd name="connsiteY5" fmla="*/ 1138410 h 1244906"/>
              <a:gd name="connsiteX6" fmla="*/ 1634169 w 2199702"/>
              <a:gd name="connsiteY6" fmla="*/ 1098014 h 1244906"/>
              <a:gd name="connsiteX7" fmla="*/ 1542362 w 2199702"/>
              <a:gd name="connsiteY7" fmla="*/ 1098014 h 1244906"/>
              <a:gd name="connsiteX8" fmla="*/ 1542362 w 2199702"/>
              <a:gd name="connsiteY8" fmla="*/ 1035585 h 1244906"/>
              <a:gd name="connsiteX9" fmla="*/ 1472588 w 2199702"/>
              <a:gd name="connsiteY9" fmla="*/ 1035585 h 1244906"/>
              <a:gd name="connsiteX10" fmla="*/ 1472588 w 2199702"/>
              <a:gd name="connsiteY10" fmla="*/ 995190 h 1244906"/>
              <a:gd name="connsiteX11" fmla="*/ 1362420 w 2199702"/>
              <a:gd name="connsiteY11" fmla="*/ 995190 h 1244906"/>
              <a:gd name="connsiteX12" fmla="*/ 1362420 w 2199702"/>
              <a:gd name="connsiteY12" fmla="*/ 995190 h 1244906"/>
              <a:gd name="connsiteX13" fmla="*/ 1362420 w 2199702"/>
              <a:gd name="connsiteY13" fmla="*/ 962140 h 1244906"/>
              <a:gd name="connsiteX14" fmla="*/ 1277957 w 2199702"/>
              <a:gd name="connsiteY14" fmla="*/ 962140 h 1244906"/>
              <a:gd name="connsiteX15" fmla="*/ 1277957 w 2199702"/>
              <a:gd name="connsiteY15" fmla="*/ 940106 h 1244906"/>
              <a:gd name="connsiteX16" fmla="*/ 1277957 w 2199702"/>
              <a:gd name="connsiteY16" fmla="*/ 940106 h 1244906"/>
              <a:gd name="connsiteX17" fmla="*/ 1255923 w 2199702"/>
              <a:gd name="connsiteY17" fmla="*/ 918072 h 1244906"/>
              <a:gd name="connsiteX18" fmla="*/ 1219200 w 2199702"/>
              <a:gd name="connsiteY18" fmla="*/ 918072 h 1244906"/>
              <a:gd name="connsiteX19" fmla="*/ 1219200 w 2199702"/>
              <a:gd name="connsiteY19" fmla="*/ 896038 h 1244906"/>
              <a:gd name="connsiteX20" fmla="*/ 1186150 w 2199702"/>
              <a:gd name="connsiteY20" fmla="*/ 899710 h 1244906"/>
              <a:gd name="connsiteX21" fmla="*/ 1222872 w 2199702"/>
              <a:gd name="connsiteY21" fmla="*/ 855643 h 1244906"/>
              <a:gd name="connsiteX22" fmla="*/ 1171461 w 2199702"/>
              <a:gd name="connsiteY22" fmla="*/ 826264 h 1244906"/>
              <a:gd name="connsiteX23" fmla="*/ 1127393 w 2199702"/>
              <a:gd name="connsiteY23" fmla="*/ 804231 h 1244906"/>
              <a:gd name="connsiteX24" fmla="*/ 1017225 w 2199702"/>
              <a:gd name="connsiteY24" fmla="*/ 804231 h 1244906"/>
              <a:gd name="connsiteX25" fmla="*/ 1017225 w 2199702"/>
              <a:gd name="connsiteY25" fmla="*/ 734458 h 1244906"/>
              <a:gd name="connsiteX26" fmla="*/ 980502 w 2199702"/>
              <a:gd name="connsiteY26" fmla="*/ 734458 h 1244906"/>
              <a:gd name="connsiteX27" fmla="*/ 980502 w 2199702"/>
              <a:gd name="connsiteY27" fmla="*/ 734458 h 1244906"/>
              <a:gd name="connsiteX28" fmla="*/ 962140 w 2199702"/>
              <a:gd name="connsiteY28" fmla="*/ 716096 h 1244906"/>
              <a:gd name="connsiteX29" fmla="*/ 962140 w 2199702"/>
              <a:gd name="connsiteY29" fmla="*/ 675701 h 1244906"/>
              <a:gd name="connsiteX30" fmla="*/ 903384 w 2199702"/>
              <a:gd name="connsiteY30" fmla="*/ 675701 h 1244906"/>
              <a:gd name="connsiteX31" fmla="*/ 903384 w 2199702"/>
              <a:gd name="connsiteY31" fmla="*/ 646323 h 1244906"/>
              <a:gd name="connsiteX32" fmla="*/ 844627 w 2199702"/>
              <a:gd name="connsiteY32" fmla="*/ 646323 h 1244906"/>
              <a:gd name="connsiteX33" fmla="*/ 844627 w 2199702"/>
              <a:gd name="connsiteY33" fmla="*/ 605928 h 1244906"/>
              <a:gd name="connsiteX34" fmla="*/ 796887 w 2199702"/>
              <a:gd name="connsiteY34" fmla="*/ 605928 h 1244906"/>
              <a:gd name="connsiteX35" fmla="*/ 796887 w 2199702"/>
              <a:gd name="connsiteY35" fmla="*/ 565532 h 1244906"/>
              <a:gd name="connsiteX36" fmla="*/ 712425 w 2199702"/>
              <a:gd name="connsiteY36" fmla="*/ 565532 h 1244906"/>
              <a:gd name="connsiteX37" fmla="*/ 712425 w 2199702"/>
              <a:gd name="connsiteY37" fmla="*/ 565532 h 1244906"/>
              <a:gd name="connsiteX38" fmla="*/ 697735 w 2199702"/>
              <a:gd name="connsiteY38" fmla="*/ 550842 h 1244906"/>
              <a:gd name="connsiteX39" fmla="*/ 649996 w 2199702"/>
              <a:gd name="connsiteY39" fmla="*/ 550842 h 1244906"/>
              <a:gd name="connsiteX40" fmla="*/ 649996 w 2199702"/>
              <a:gd name="connsiteY40" fmla="*/ 514120 h 1244906"/>
              <a:gd name="connsiteX41" fmla="*/ 609600 w 2199702"/>
              <a:gd name="connsiteY41" fmla="*/ 514120 h 1244906"/>
              <a:gd name="connsiteX42" fmla="*/ 609600 w 2199702"/>
              <a:gd name="connsiteY42" fmla="*/ 437002 h 1244906"/>
              <a:gd name="connsiteX43" fmla="*/ 532482 w 2199702"/>
              <a:gd name="connsiteY43" fmla="*/ 437002 h 1244906"/>
              <a:gd name="connsiteX44" fmla="*/ 532482 w 2199702"/>
              <a:gd name="connsiteY44" fmla="*/ 359884 h 1244906"/>
              <a:gd name="connsiteX45" fmla="*/ 499432 w 2199702"/>
              <a:gd name="connsiteY45" fmla="*/ 359884 h 1244906"/>
              <a:gd name="connsiteX46" fmla="*/ 499432 w 2199702"/>
              <a:gd name="connsiteY46" fmla="*/ 297455 h 1244906"/>
              <a:gd name="connsiteX47" fmla="*/ 473726 w 2199702"/>
              <a:gd name="connsiteY47" fmla="*/ 297455 h 1244906"/>
              <a:gd name="connsiteX48" fmla="*/ 473726 w 2199702"/>
              <a:gd name="connsiteY48" fmla="*/ 282766 h 1244906"/>
              <a:gd name="connsiteX49" fmla="*/ 437003 w 2199702"/>
              <a:gd name="connsiteY49" fmla="*/ 279094 h 1244906"/>
              <a:gd name="connsiteX50" fmla="*/ 437003 w 2199702"/>
              <a:gd name="connsiteY50" fmla="*/ 227682 h 1244906"/>
              <a:gd name="connsiteX51" fmla="*/ 385591 w 2199702"/>
              <a:gd name="connsiteY51" fmla="*/ 227682 h 1244906"/>
              <a:gd name="connsiteX52" fmla="*/ 385591 w 2199702"/>
              <a:gd name="connsiteY52" fmla="*/ 198304 h 1244906"/>
              <a:gd name="connsiteX53" fmla="*/ 385591 w 2199702"/>
              <a:gd name="connsiteY53" fmla="*/ 198304 h 1244906"/>
              <a:gd name="connsiteX54" fmla="*/ 367229 w 2199702"/>
              <a:gd name="connsiteY54" fmla="*/ 179942 h 1244906"/>
              <a:gd name="connsiteX55" fmla="*/ 297456 w 2199702"/>
              <a:gd name="connsiteY55" fmla="*/ 179942 h 1244906"/>
              <a:gd name="connsiteX56" fmla="*/ 297456 w 2199702"/>
              <a:gd name="connsiteY56" fmla="*/ 146891 h 1244906"/>
              <a:gd name="connsiteX57" fmla="*/ 246044 w 2199702"/>
              <a:gd name="connsiteY57" fmla="*/ 146891 h 1244906"/>
              <a:gd name="connsiteX58" fmla="*/ 220338 w 2199702"/>
              <a:gd name="connsiteY58" fmla="*/ 121185 h 1244906"/>
              <a:gd name="connsiteX59" fmla="*/ 157909 w 2199702"/>
              <a:gd name="connsiteY59" fmla="*/ 121185 h 1244906"/>
              <a:gd name="connsiteX60" fmla="*/ 157909 w 2199702"/>
              <a:gd name="connsiteY60" fmla="*/ 55084 h 1244906"/>
              <a:gd name="connsiteX61" fmla="*/ 80791 w 2199702"/>
              <a:gd name="connsiteY61" fmla="*/ 55084 h 1244906"/>
              <a:gd name="connsiteX62" fmla="*/ 80791 w 2199702"/>
              <a:gd name="connsiteY62" fmla="*/ 0 h 1244906"/>
              <a:gd name="connsiteX63" fmla="*/ 0 w 2199702"/>
              <a:gd name="connsiteY63" fmla="*/ 0 h 1244906"/>
              <a:gd name="connsiteX0" fmla="*/ 2199702 w 2199702"/>
              <a:gd name="connsiteY0" fmla="*/ 1244906 h 1244906"/>
              <a:gd name="connsiteX1" fmla="*/ 1744338 w 2199702"/>
              <a:gd name="connsiteY1" fmla="*/ 1244906 h 1244906"/>
              <a:gd name="connsiteX2" fmla="*/ 1744338 w 2199702"/>
              <a:gd name="connsiteY2" fmla="*/ 1197166 h 1244906"/>
              <a:gd name="connsiteX3" fmla="*/ 1692926 w 2199702"/>
              <a:gd name="connsiteY3" fmla="*/ 1197166 h 1244906"/>
              <a:gd name="connsiteX4" fmla="*/ 1692926 w 2199702"/>
              <a:gd name="connsiteY4" fmla="*/ 1138410 h 1244906"/>
              <a:gd name="connsiteX5" fmla="*/ 1634169 w 2199702"/>
              <a:gd name="connsiteY5" fmla="*/ 1138410 h 1244906"/>
              <a:gd name="connsiteX6" fmla="*/ 1634169 w 2199702"/>
              <a:gd name="connsiteY6" fmla="*/ 1098014 h 1244906"/>
              <a:gd name="connsiteX7" fmla="*/ 1542362 w 2199702"/>
              <a:gd name="connsiteY7" fmla="*/ 1098014 h 1244906"/>
              <a:gd name="connsiteX8" fmla="*/ 1542362 w 2199702"/>
              <a:gd name="connsiteY8" fmla="*/ 1035585 h 1244906"/>
              <a:gd name="connsiteX9" fmla="*/ 1472588 w 2199702"/>
              <a:gd name="connsiteY9" fmla="*/ 1035585 h 1244906"/>
              <a:gd name="connsiteX10" fmla="*/ 1472588 w 2199702"/>
              <a:gd name="connsiteY10" fmla="*/ 995190 h 1244906"/>
              <a:gd name="connsiteX11" fmla="*/ 1362420 w 2199702"/>
              <a:gd name="connsiteY11" fmla="*/ 995190 h 1244906"/>
              <a:gd name="connsiteX12" fmla="*/ 1362420 w 2199702"/>
              <a:gd name="connsiteY12" fmla="*/ 995190 h 1244906"/>
              <a:gd name="connsiteX13" fmla="*/ 1362420 w 2199702"/>
              <a:gd name="connsiteY13" fmla="*/ 962140 h 1244906"/>
              <a:gd name="connsiteX14" fmla="*/ 1277957 w 2199702"/>
              <a:gd name="connsiteY14" fmla="*/ 962140 h 1244906"/>
              <a:gd name="connsiteX15" fmla="*/ 1277957 w 2199702"/>
              <a:gd name="connsiteY15" fmla="*/ 940106 h 1244906"/>
              <a:gd name="connsiteX16" fmla="*/ 1277957 w 2199702"/>
              <a:gd name="connsiteY16" fmla="*/ 940106 h 1244906"/>
              <a:gd name="connsiteX17" fmla="*/ 1255923 w 2199702"/>
              <a:gd name="connsiteY17" fmla="*/ 918072 h 1244906"/>
              <a:gd name="connsiteX18" fmla="*/ 1219200 w 2199702"/>
              <a:gd name="connsiteY18" fmla="*/ 918072 h 1244906"/>
              <a:gd name="connsiteX19" fmla="*/ 1219200 w 2199702"/>
              <a:gd name="connsiteY19" fmla="*/ 896038 h 1244906"/>
              <a:gd name="connsiteX20" fmla="*/ 1186150 w 2199702"/>
              <a:gd name="connsiteY20" fmla="*/ 899710 h 1244906"/>
              <a:gd name="connsiteX21" fmla="*/ 1175132 w 2199702"/>
              <a:gd name="connsiteY21" fmla="*/ 848298 h 1244906"/>
              <a:gd name="connsiteX22" fmla="*/ 1171461 w 2199702"/>
              <a:gd name="connsiteY22" fmla="*/ 826264 h 1244906"/>
              <a:gd name="connsiteX23" fmla="*/ 1127393 w 2199702"/>
              <a:gd name="connsiteY23" fmla="*/ 804231 h 1244906"/>
              <a:gd name="connsiteX24" fmla="*/ 1017225 w 2199702"/>
              <a:gd name="connsiteY24" fmla="*/ 804231 h 1244906"/>
              <a:gd name="connsiteX25" fmla="*/ 1017225 w 2199702"/>
              <a:gd name="connsiteY25" fmla="*/ 734458 h 1244906"/>
              <a:gd name="connsiteX26" fmla="*/ 980502 w 2199702"/>
              <a:gd name="connsiteY26" fmla="*/ 734458 h 1244906"/>
              <a:gd name="connsiteX27" fmla="*/ 980502 w 2199702"/>
              <a:gd name="connsiteY27" fmla="*/ 734458 h 1244906"/>
              <a:gd name="connsiteX28" fmla="*/ 962140 w 2199702"/>
              <a:gd name="connsiteY28" fmla="*/ 716096 h 1244906"/>
              <a:gd name="connsiteX29" fmla="*/ 962140 w 2199702"/>
              <a:gd name="connsiteY29" fmla="*/ 675701 h 1244906"/>
              <a:gd name="connsiteX30" fmla="*/ 903384 w 2199702"/>
              <a:gd name="connsiteY30" fmla="*/ 675701 h 1244906"/>
              <a:gd name="connsiteX31" fmla="*/ 903384 w 2199702"/>
              <a:gd name="connsiteY31" fmla="*/ 646323 h 1244906"/>
              <a:gd name="connsiteX32" fmla="*/ 844627 w 2199702"/>
              <a:gd name="connsiteY32" fmla="*/ 646323 h 1244906"/>
              <a:gd name="connsiteX33" fmla="*/ 844627 w 2199702"/>
              <a:gd name="connsiteY33" fmla="*/ 605928 h 1244906"/>
              <a:gd name="connsiteX34" fmla="*/ 796887 w 2199702"/>
              <a:gd name="connsiteY34" fmla="*/ 605928 h 1244906"/>
              <a:gd name="connsiteX35" fmla="*/ 796887 w 2199702"/>
              <a:gd name="connsiteY35" fmla="*/ 565532 h 1244906"/>
              <a:gd name="connsiteX36" fmla="*/ 712425 w 2199702"/>
              <a:gd name="connsiteY36" fmla="*/ 565532 h 1244906"/>
              <a:gd name="connsiteX37" fmla="*/ 712425 w 2199702"/>
              <a:gd name="connsiteY37" fmla="*/ 565532 h 1244906"/>
              <a:gd name="connsiteX38" fmla="*/ 697735 w 2199702"/>
              <a:gd name="connsiteY38" fmla="*/ 550842 h 1244906"/>
              <a:gd name="connsiteX39" fmla="*/ 649996 w 2199702"/>
              <a:gd name="connsiteY39" fmla="*/ 550842 h 1244906"/>
              <a:gd name="connsiteX40" fmla="*/ 649996 w 2199702"/>
              <a:gd name="connsiteY40" fmla="*/ 514120 h 1244906"/>
              <a:gd name="connsiteX41" fmla="*/ 609600 w 2199702"/>
              <a:gd name="connsiteY41" fmla="*/ 514120 h 1244906"/>
              <a:gd name="connsiteX42" fmla="*/ 609600 w 2199702"/>
              <a:gd name="connsiteY42" fmla="*/ 437002 h 1244906"/>
              <a:gd name="connsiteX43" fmla="*/ 532482 w 2199702"/>
              <a:gd name="connsiteY43" fmla="*/ 437002 h 1244906"/>
              <a:gd name="connsiteX44" fmla="*/ 532482 w 2199702"/>
              <a:gd name="connsiteY44" fmla="*/ 359884 h 1244906"/>
              <a:gd name="connsiteX45" fmla="*/ 499432 w 2199702"/>
              <a:gd name="connsiteY45" fmla="*/ 359884 h 1244906"/>
              <a:gd name="connsiteX46" fmla="*/ 499432 w 2199702"/>
              <a:gd name="connsiteY46" fmla="*/ 297455 h 1244906"/>
              <a:gd name="connsiteX47" fmla="*/ 473726 w 2199702"/>
              <a:gd name="connsiteY47" fmla="*/ 297455 h 1244906"/>
              <a:gd name="connsiteX48" fmla="*/ 473726 w 2199702"/>
              <a:gd name="connsiteY48" fmla="*/ 282766 h 1244906"/>
              <a:gd name="connsiteX49" fmla="*/ 437003 w 2199702"/>
              <a:gd name="connsiteY49" fmla="*/ 279094 h 1244906"/>
              <a:gd name="connsiteX50" fmla="*/ 437003 w 2199702"/>
              <a:gd name="connsiteY50" fmla="*/ 227682 h 1244906"/>
              <a:gd name="connsiteX51" fmla="*/ 385591 w 2199702"/>
              <a:gd name="connsiteY51" fmla="*/ 227682 h 1244906"/>
              <a:gd name="connsiteX52" fmla="*/ 385591 w 2199702"/>
              <a:gd name="connsiteY52" fmla="*/ 198304 h 1244906"/>
              <a:gd name="connsiteX53" fmla="*/ 385591 w 2199702"/>
              <a:gd name="connsiteY53" fmla="*/ 198304 h 1244906"/>
              <a:gd name="connsiteX54" fmla="*/ 367229 w 2199702"/>
              <a:gd name="connsiteY54" fmla="*/ 179942 h 1244906"/>
              <a:gd name="connsiteX55" fmla="*/ 297456 w 2199702"/>
              <a:gd name="connsiteY55" fmla="*/ 179942 h 1244906"/>
              <a:gd name="connsiteX56" fmla="*/ 297456 w 2199702"/>
              <a:gd name="connsiteY56" fmla="*/ 146891 h 1244906"/>
              <a:gd name="connsiteX57" fmla="*/ 246044 w 2199702"/>
              <a:gd name="connsiteY57" fmla="*/ 146891 h 1244906"/>
              <a:gd name="connsiteX58" fmla="*/ 220338 w 2199702"/>
              <a:gd name="connsiteY58" fmla="*/ 121185 h 1244906"/>
              <a:gd name="connsiteX59" fmla="*/ 157909 w 2199702"/>
              <a:gd name="connsiteY59" fmla="*/ 121185 h 1244906"/>
              <a:gd name="connsiteX60" fmla="*/ 157909 w 2199702"/>
              <a:gd name="connsiteY60" fmla="*/ 55084 h 1244906"/>
              <a:gd name="connsiteX61" fmla="*/ 80791 w 2199702"/>
              <a:gd name="connsiteY61" fmla="*/ 55084 h 1244906"/>
              <a:gd name="connsiteX62" fmla="*/ 80791 w 2199702"/>
              <a:gd name="connsiteY62" fmla="*/ 0 h 1244906"/>
              <a:gd name="connsiteX63" fmla="*/ 0 w 2199702"/>
              <a:gd name="connsiteY63" fmla="*/ 0 h 1244906"/>
              <a:gd name="connsiteX0" fmla="*/ 2199702 w 2199702"/>
              <a:gd name="connsiteY0" fmla="*/ 1244906 h 1244906"/>
              <a:gd name="connsiteX1" fmla="*/ 1744338 w 2199702"/>
              <a:gd name="connsiteY1" fmla="*/ 1244906 h 1244906"/>
              <a:gd name="connsiteX2" fmla="*/ 1744338 w 2199702"/>
              <a:gd name="connsiteY2" fmla="*/ 1197166 h 1244906"/>
              <a:gd name="connsiteX3" fmla="*/ 1692926 w 2199702"/>
              <a:gd name="connsiteY3" fmla="*/ 1197166 h 1244906"/>
              <a:gd name="connsiteX4" fmla="*/ 1692926 w 2199702"/>
              <a:gd name="connsiteY4" fmla="*/ 1138410 h 1244906"/>
              <a:gd name="connsiteX5" fmla="*/ 1634169 w 2199702"/>
              <a:gd name="connsiteY5" fmla="*/ 1138410 h 1244906"/>
              <a:gd name="connsiteX6" fmla="*/ 1634169 w 2199702"/>
              <a:gd name="connsiteY6" fmla="*/ 1098014 h 1244906"/>
              <a:gd name="connsiteX7" fmla="*/ 1542362 w 2199702"/>
              <a:gd name="connsiteY7" fmla="*/ 1098014 h 1244906"/>
              <a:gd name="connsiteX8" fmla="*/ 1542362 w 2199702"/>
              <a:gd name="connsiteY8" fmla="*/ 1035585 h 1244906"/>
              <a:gd name="connsiteX9" fmla="*/ 1472588 w 2199702"/>
              <a:gd name="connsiteY9" fmla="*/ 1035585 h 1244906"/>
              <a:gd name="connsiteX10" fmla="*/ 1472588 w 2199702"/>
              <a:gd name="connsiteY10" fmla="*/ 995190 h 1244906"/>
              <a:gd name="connsiteX11" fmla="*/ 1362420 w 2199702"/>
              <a:gd name="connsiteY11" fmla="*/ 995190 h 1244906"/>
              <a:gd name="connsiteX12" fmla="*/ 1362420 w 2199702"/>
              <a:gd name="connsiteY12" fmla="*/ 995190 h 1244906"/>
              <a:gd name="connsiteX13" fmla="*/ 1362420 w 2199702"/>
              <a:gd name="connsiteY13" fmla="*/ 962140 h 1244906"/>
              <a:gd name="connsiteX14" fmla="*/ 1277957 w 2199702"/>
              <a:gd name="connsiteY14" fmla="*/ 962140 h 1244906"/>
              <a:gd name="connsiteX15" fmla="*/ 1277957 w 2199702"/>
              <a:gd name="connsiteY15" fmla="*/ 940106 h 1244906"/>
              <a:gd name="connsiteX16" fmla="*/ 1277957 w 2199702"/>
              <a:gd name="connsiteY16" fmla="*/ 940106 h 1244906"/>
              <a:gd name="connsiteX17" fmla="*/ 1255923 w 2199702"/>
              <a:gd name="connsiteY17" fmla="*/ 918072 h 1244906"/>
              <a:gd name="connsiteX18" fmla="*/ 1219200 w 2199702"/>
              <a:gd name="connsiteY18" fmla="*/ 918072 h 1244906"/>
              <a:gd name="connsiteX19" fmla="*/ 1219200 w 2199702"/>
              <a:gd name="connsiteY19" fmla="*/ 896038 h 1244906"/>
              <a:gd name="connsiteX20" fmla="*/ 1178806 w 2199702"/>
              <a:gd name="connsiteY20" fmla="*/ 888693 h 1244906"/>
              <a:gd name="connsiteX21" fmla="*/ 1175132 w 2199702"/>
              <a:gd name="connsiteY21" fmla="*/ 848298 h 1244906"/>
              <a:gd name="connsiteX22" fmla="*/ 1171461 w 2199702"/>
              <a:gd name="connsiteY22" fmla="*/ 826264 h 1244906"/>
              <a:gd name="connsiteX23" fmla="*/ 1127393 w 2199702"/>
              <a:gd name="connsiteY23" fmla="*/ 804231 h 1244906"/>
              <a:gd name="connsiteX24" fmla="*/ 1017225 w 2199702"/>
              <a:gd name="connsiteY24" fmla="*/ 804231 h 1244906"/>
              <a:gd name="connsiteX25" fmla="*/ 1017225 w 2199702"/>
              <a:gd name="connsiteY25" fmla="*/ 734458 h 1244906"/>
              <a:gd name="connsiteX26" fmla="*/ 980502 w 2199702"/>
              <a:gd name="connsiteY26" fmla="*/ 734458 h 1244906"/>
              <a:gd name="connsiteX27" fmla="*/ 980502 w 2199702"/>
              <a:gd name="connsiteY27" fmla="*/ 734458 h 1244906"/>
              <a:gd name="connsiteX28" fmla="*/ 962140 w 2199702"/>
              <a:gd name="connsiteY28" fmla="*/ 716096 h 1244906"/>
              <a:gd name="connsiteX29" fmla="*/ 962140 w 2199702"/>
              <a:gd name="connsiteY29" fmla="*/ 675701 h 1244906"/>
              <a:gd name="connsiteX30" fmla="*/ 903384 w 2199702"/>
              <a:gd name="connsiteY30" fmla="*/ 675701 h 1244906"/>
              <a:gd name="connsiteX31" fmla="*/ 903384 w 2199702"/>
              <a:gd name="connsiteY31" fmla="*/ 646323 h 1244906"/>
              <a:gd name="connsiteX32" fmla="*/ 844627 w 2199702"/>
              <a:gd name="connsiteY32" fmla="*/ 646323 h 1244906"/>
              <a:gd name="connsiteX33" fmla="*/ 844627 w 2199702"/>
              <a:gd name="connsiteY33" fmla="*/ 605928 h 1244906"/>
              <a:gd name="connsiteX34" fmla="*/ 796887 w 2199702"/>
              <a:gd name="connsiteY34" fmla="*/ 605928 h 1244906"/>
              <a:gd name="connsiteX35" fmla="*/ 796887 w 2199702"/>
              <a:gd name="connsiteY35" fmla="*/ 565532 h 1244906"/>
              <a:gd name="connsiteX36" fmla="*/ 712425 w 2199702"/>
              <a:gd name="connsiteY36" fmla="*/ 565532 h 1244906"/>
              <a:gd name="connsiteX37" fmla="*/ 712425 w 2199702"/>
              <a:gd name="connsiteY37" fmla="*/ 565532 h 1244906"/>
              <a:gd name="connsiteX38" fmla="*/ 697735 w 2199702"/>
              <a:gd name="connsiteY38" fmla="*/ 550842 h 1244906"/>
              <a:gd name="connsiteX39" fmla="*/ 649996 w 2199702"/>
              <a:gd name="connsiteY39" fmla="*/ 550842 h 1244906"/>
              <a:gd name="connsiteX40" fmla="*/ 649996 w 2199702"/>
              <a:gd name="connsiteY40" fmla="*/ 514120 h 1244906"/>
              <a:gd name="connsiteX41" fmla="*/ 609600 w 2199702"/>
              <a:gd name="connsiteY41" fmla="*/ 514120 h 1244906"/>
              <a:gd name="connsiteX42" fmla="*/ 609600 w 2199702"/>
              <a:gd name="connsiteY42" fmla="*/ 437002 h 1244906"/>
              <a:gd name="connsiteX43" fmla="*/ 532482 w 2199702"/>
              <a:gd name="connsiteY43" fmla="*/ 437002 h 1244906"/>
              <a:gd name="connsiteX44" fmla="*/ 532482 w 2199702"/>
              <a:gd name="connsiteY44" fmla="*/ 359884 h 1244906"/>
              <a:gd name="connsiteX45" fmla="*/ 499432 w 2199702"/>
              <a:gd name="connsiteY45" fmla="*/ 359884 h 1244906"/>
              <a:gd name="connsiteX46" fmla="*/ 499432 w 2199702"/>
              <a:gd name="connsiteY46" fmla="*/ 297455 h 1244906"/>
              <a:gd name="connsiteX47" fmla="*/ 473726 w 2199702"/>
              <a:gd name="connsiteY47" fmla="*/ 297455 h 1244906"/>
              <a:gd name="connsiteX48" fmla="*/ 473726 w 2199702"/>
              <a:gd name="connsiteY48" fmla="*/ 282766 h 1244906"/>
              <a:gd name="connsiteX49" fmla="*/ 437003 w 2199702"/>
              <a:gd name="connsiteY49" fmla="*/ 279094 h 1244906"/>
              <a:gd name="connsiteX50" fmla="*/ 437003 w 2199702"/>
              <a:gd name="connsiteY50" fmla="*/ 227682 h 1244906"/>
              <a:gd name="connsiteX51" fmla="*/ 385591 w 2199702"/>
              <a:gd name="connsiteY51" fmla="*/ 227682 h 1244906"/>
              <a:gd name="connsiteX52" fmla="*/ 385591 w 2199702"/>
              <a:gd name="connsiteY52" fmla="*/ 198304 h 1244906"/>
              <a:gd name="connsiteX53" fmla="*/ 385591 w 2199702"/>
              <a:gd name="connsiteY53" fmla="*/ 198304 h 1244906"/>
              <a:gd name="connsiteX54" fmla="*/ 367229 w 2199702"/>
              <a:gd name="connsiteY54" fmla="*/ 179942 h 1244906"/>
              <a:gd name="connsiteX55" fmla="*/ 297456 w 2199702"/>
              <a:gd name="connsiteY55" fmla="*/ 179942 h 1244906"/>
              <a:gd name="connsiteX56" fmla="*/ 297456 w 2199702"/>
              <a:gd name="connsiteY56" fmla="*/ 146891 h 1244906"/>
              <a:gd name="connsiteX57" fmla="*/ 246044 w 2199702"/>
              <a:gd name="connsiteY57" fmla="*/ 146891 h 1244906"/>
              <a:gd name="connsiteX58" fmla="*/ 220338 w 2199702"/>
              <a:gd name="connsiteY58" fmla="*/ 121185 h 1244906"/>
              <a:gd name="connsiteX59" fmla="*/ 157909 w 2199702"/>
              <a:gd name="connsiteY59" fmla="*/ 121185 h 1244906"/>
              <a:gd name="connsiteX60" fmla="*/ 157909 w 2199702"/>
              <a:gd name="connsiteY60" fmla="*/ 55084 h 1244906"/>
              <a:gd name="connsiteX61" fmla="*/ 80791 w 2199702"/>
              <a:gd name="connsiteY61" fmla="*/ 55084 h 1244906"/>
              <a:gd name="connsiteX62" fmla="*/ 80791 w 2199702"/>
              <a:gd name="connsiteY62" fmla="*/ 0 h 1244906"/>
              <a:gd name="connsiteX63" fmla="*/ 0 w 2199702"/>
              <a:gd name="connsiteY63" fmla="*/ 0 h 1244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199702" h="1244906">
                <a:moveTo>
                  <a:pt x="2199702" y="1244906"/>
                </a:moveTo>
                <a:lnTo>
                  <a:pt x="1744338" y="1244906"/>
                </a:lnTo>
                <a:lnTo>
                  <a:pt x="1744338" y="1197166"/>
                </a:lnTo>
                <a:lnTo>
                  <a:pt x="1692926" y="1197166"/>
                </a:lnTo>
                <a:lnTo>
                  <a:pt x="1692926" y="1138410"/>
                </a:lnTo>
                <a:lnTo>
                  <a:pt x="1634169" y="1138410"/>
                </a:lnTo>
                <a:lnTo>
                  <a:pt x="1634169" y="1098014"/>
                </a:lnTo>
                <a:lnTo>
                  <a:pt x="1542362" y="1098014"/>
                </a:lnTo>
                <a:lnTo>
                  <a:pt x="1542362" y="1035585"/>
                </a:lnTo>
                <a:lnTo>
                  <a:pt x="1472588" y="1035585"/>
                </a:lnTo>
                <a:lnTo>
                  <a:pt x="1472588" y="995190"/>
                </a:lnTo>
                <a:lnTo>
                  <a:pt x="1362420" y="995190"/>
                </a:lnTo>
                <a:lnTo>
                  <a:pt x="1362420" y="995190"/>
                </a:lnTo>
                <a:lnTo>
                  <a:pt x="1362420" y="962140"/>
                </a:lnTo>
                <a:lnTo>
                  <a:pt x="1277957" y="962140"/>
                </a:lnTo>
                <a:lnTo>
                  <a:pt x="1277957" y="940106"/>
                </a:lnTo>
                <a:lnTo>
                  <a:pt x="1277957" y="940106"/>
                </a:lnTo>
                <a:lnTo>
                  <a:pt x="1255923" y="918072"/>
                </a:lnTo>
                <a:lnTo>
                  <a:pt x="1219200" y="918072"/>
                </a:lnTo>
                <a:lnTo>
                  <a:pt x="1219200" y="896038"/>
                </a:lnTo>
                <a:lnTo>
                  <a:pt x="1178806" y="888693"/>
                </a:lnTo>
                <a:lnTo>
                  <a:pt x="1175132" y="848298"/>
                </a:lnTo>
                <a:lnTo>
                  <a:pt x="1171461" y="826264"/>
                </a:lnTo>
                <a:lnTo>
                  <a:pt x="1127393" y="804231"/>
                </a:lnTo>
                <a:lnTo>
                  <a:pt x="1017225" y="804231"/>
                </a:lnTo>
                <a:lnTo>
                  <a:pt x="1017225" y="734458"/>
                </a:lnTo>
                <a:lnTo>
                  <a:pt x="980502" y="734458"/>
                </a:lnTo>
                <a:lnTo>
                  <a:pt x="980502" y="734458"/>
                </a:lnTo>
                <a:lnTo>
                  <a:pt x="962140" y="716096"/>
                </a:lnTo>
                <a:lnTo>
                  <a:pt x="962140" y="675701"/>
                </a:lnTo>
                <a:lnTo>
                  <a:pt x="903384" y="675701"/>
                </a:lnTo>
                <a:lnTo>
                  <a:pt x="903384" y="646323"/>
                </a:lnTo>
                <a:lnTo>
                  <a:pt x="844627" y="646323"/>
                </a:lnTo>
                <a:lnTo>
                  <a:pt x="844627" y="605928"/>
                </a:lnTo>
                <a:lnTo>
                  <a:pt x="796887" y="605928"/>
                </a:lnTo>
                <a:lnTo>
                  <a:pt x="796887" y="565532"/>
                </a:lnTo>
                <a:lnTo>
                  <a:pt x="712425" y="565532"/>
                </a:lnTo>
                <a:lnTo>
                  <a:pt x="712425" y="565532"/>
                </a:lnTo>
                <a:lnTo>
                  <a:pt x="697735" y="550842"/>
                </a:lnTo>
                <a:lnTo>
                  <a:pt x="649996" y="550842"/>
                </a:lnTo>
                <a:lnTo>
                  <a:pt x="649996" y="514120"/>
                </a:lnTo>
                <a:lnTo>
                  <a:pt x="609600" y="514120"/>
                </a:lnTo>
                <a:lnTo>
                  <a:pt x="609600" y="437002"/>
                </a:lnTo>
                <a:lnTo>
                  <a:pt x="532482" y="437002"/>
                </a:lnTo>
                <a:lnTo>
                  <a:pt x="532482" y="359884"/>
                </a:lnTo>
                <a:lnTo>
                  <a:pt x="499432" y="359884"/>
                </a:lnTo>
                <a:lnTo>
                  <a:pt x="499432" y="297455"/>
                </a:lnTo>
                <a:lnTo>
                  <a:pt x="473726" y="297455"/>
                </a:lnTo>
                <a:lnTo>
                  <a:pt x="473726" y="282766"/>
                </a:lnTo>
                <a:lnTo>
                  <a:pt x="437003" y="279094"/>
                </a:lnTo>
                <a:lnTo>
                  <a:pt x="437003" y="227682"/>
                </a:lnTo>
                <a:lnTo>
                  <a:pt x="385591" y="227682"/>
                </a:lnTo>
                <a:lnTo>
                  <a:pt x="385591" y="198304"/>
                </a:lnTo>
                <a:lnTo>
                  <a:pt x="385591" y="198304"/>
                </a:lnTo>
                <a:lnTo>
                  <a:pt x="367229" y="179942"/>
                </a:lnTo>
                <a:lnTo>
                  <a:pt x="297456" y="179942"/>
                </a:lnTo>
                <a:lnTo>
                  <a:pt x="297456" y="146891"/>
                </a:lnTo>
                <a:lnTo>
                  <a:pt x="246044" y="146891"/>
                </a:lnTo>
                <a:lnTo>
                  <a:pt x="220338" y="121185"/>
                </a:lnTo>
                <a:lnTo>
                  <a:pt x="157909" y="121185"/>
                </a:lnTo>
                <a:lnTo>
                  <a:pt x="157909" y="55084"/>
                </a:lnTo>
                <a:lnTo>
                  <a:pt x="80791" y="55084"/>
                </a:lnTo>
                <a:lnTo>
                  <a:pt x="80791"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20" name="Freeform 19">
            <a:extLst>
              <a:ext uri="{FF2B5EF4-FFF2-40B4-BE49-F238E27FC236}">
                <a16:creationId xmlns:a16="http://schemas.microsoft.com/office/drawing/2014/main" id="{83767CD4-4886-E542-B2A1-783BD85E4DB3}"/>
              </a:ext>
            </a:extLst>
          </p:cNvPr>
          <p:cNvSpPr/>
          <p:nvPr/>
        </p:nvSpPr>
        <p:spPr bwMode="auto">
          <a:xfrm>
            <a:off x="5304279" y="2048863"/>
            <a:ext cx="2208219" cy="2162689"/>
          </a:xfrm>
          <a:custGeom>
            <a:avLst/>
            <a:gdLst>
              <a:gd name="connsiteX0" fmla="*/ 2208219 w 2208219"/>
              <a:gd name="connsiteY0" fmla="*/ 2162689 h 2162689"/>
              <a:gd name="connsiteX1" fmla="*/ 1783270 w 2208219"/>
              <a:gd name="connsiteY1" fmla="*/ 2162689 h 2162689"/>
              <a:gd name="connsiteX2" fmla="*/ 1783270 w 2208219"/>
              <a:gd name="connsiteY2" fmla="*/ 2003333 h 2162689"/>
              <a:gd name="connsiteX3" fmla="*/ 1559412 w 2208219"/>
              <a:gd name="connsiteY3" fmla="*/ 2003333 h 2162689"/>
              <a:gd name="connsiteX4" fmla="*/ 1559412 w 2208219"/>
              <a:gd name="connsiteY4" fmla="*/ 1923655 h 2162689"/>
              <a:gd name="connsiteX5" fmla="*/ 1441792 w 2208219"/>
              <a:gd name="connsiteY5" fmla="*/ 1923655 h 2162689"/>
              <a:gd name="connsiteX6" fmla="*/ 1441792 w 2208219"/>
              <a:gd name="connsiteY6" fmla="*/ 1862948 h 2162689"/>
              <a:gd name="connsiteX7" fmla="*/ 1441792 w 2208219"/>
              <a:gd name="connsiteY7" fmla="*/ 1862948 h 2162689"/>
              <a:gd name="connsiteX8" fmla="*/ 1415233 w 2208219"/>
              <a:gd name="connsiteY8" fmla="*/ 1862948 h 2162689"/>
              <a:gd name="connsiteX9" fmla="*/ 1415233 w 2208219"/>
              <a:gd name="connsiteY9" fmla="*/ 1806035 h 2162689"/>
              <a:gd name="connsiteX10" fmla="*/ 1362114 w 2208219"/>
              <a:gd name="connsiteY10" fmla="*/ 1806035 h 2162689"/>
              <a:gd name="connsiteX11" fmla="*/ 1362114 w 2208219"/>
              <a:gd name="connsiteY11" fmla="*/ 1661856 h 2162689"/>
              <a:gd name="connsiteX12" fmla="*/ 1327967 w 2208219"/>
              <a:gd name="connsiteY12" fmla="*/ 1661856 h 2162689"/>
              <a:gd name="connsiteX13" fmla="*/ 1327967 w 2208219"/>
              <a:gd name="connsiteY13" fmla="*/ 1604943 h 2162689"/>
              <a:gd name="connsiteX14" fmla="*/ 1225523 w 2208219"/>
              <a:gd name="connsiteY14" fmla="*/ 1604943 h 2162689"/>
              <a:gd name="connsiteX15" fmla="*/ 1225523 w 2208219"/>
              <a:gd name="connsiteY15" fmla="*/ 1555618 h 2162689"/>
              <a:gd name="connsiteX16" fmla="*/ 1187582 w 2208219"/>
              <a:gd name="connsiteY16" fmla="*/ 1555618 h 2162689"/>
              <a:gd name="connsiteX17" fmla="*/ 1187582 w 2208219"/>
              <a:gd name="connsiteY17" fmla="*/ 1510088 h 2162689"/>
              <a:gd name="connsiteX18" fmla="*/ 1142051 w 2208219"/>
              <a:gd name="connsiteY18" fmla="*/ 1510088 h 2162689"/>
              <a:gd name="connsiteX19" fmla="*/ 1142051 w 2208219"/>
              <a:gd name="connsiteY19" fmla="*/ 1441793 h 2162689"/>
              <a:gd name="connsiteX20" fmla="*/ 1062373 w 2208219"/>
              <a:gd name="connsiteY20" fmla="*/ 1441793 h 2162689"/>
              <a:gd name="connsiteX21" fmla="*/ 1062373 w 2208219"/>
              <a:gd name="connsiteY21" fmla="*/ 1381086 h 2162689"/>
              <a:gd name="connsiteX22" fmla="*/ 994078 w 2208219"/>
              <a:gd name="connsiteY22" fmla="*/ 1381086 h 2162689"/>
              <a:gd name="connsiteX23" fmla="*/ 994078 w 2208219"/>
              <a:gd name="connsiteY23" fmla="*/ 1339349 h 2162689"/>
              <a:gd name="connsiteX24" fmla="*/ 937165 w 2208219"/>
              <a:gd name="connsiteY24" fmla="*/ 1339349 h 2162689"/>
              <a:gd name="connsiteX25" fmla="*/ 937165 w 2208219"/>
              <a:gd name="connsiteY25" fmla="*/ 1293819 h 2162689"/>
              <a:gd name="connsiteX26" fmla="*/ 884046 w 2208219"/>
              <a:gd name="connsiteY26" fmla="*/ 1293819 h 2162689"/>
              <a:gd name="connsiteX27" fmla="*/ 884046 w 2208219"/>
              <a:gd name="connsiteY27" fmla="*/ 1244495 h 2162689"/>
              <a:gd name="connsiteX28" fmla="*/ 838516 w 2208219"/>
              <a:gd name="connsiteY28" fmla="*/ 1244495 h 2162689"/>
              <a:gd name="connsiteX29" fmla="*/ 838516 w 2208219"/>
              <a:gd name="connsiteY29" fmla="*/ 1168611 h 2162689"/>
              <a:gd name="connsiteX30" fmla="*/ 747455 w 2208219"/>
              <a:gd name="connsiteY30" fmla="*/ 1168611 h 2162689"/>
              <a:gd name="connsiteX31" fmla="*/ 747455 w 2208219"/>
              <a:gd name="connsiteY31" fmla="*/ 1077550 h 2162689"/>
              <a:gd name="connsiteX32" fmla="*/ 717102 w 2208219"/>
              <a:gd name="connsiteY32" fmla="*/ 1077550 h 2162689"/>
              <a:gd name="connsiteX33" fmla="*/ 717102 w 2208219"/>
              <a:gd name="connsiteY33" fmla="*/ 1054785 h 2162689"/>
              <a:gd name="connsiteX34" fmla="*/ 679160 w 2208219"/>
              <a:gd name="connsiteY34" fmla="*/ 1054785 h 2162689"/>
              <a:gd name="connsiteX35" fmla="*/ 679160 w 2208219"/>
              <a:gd name="connsiteY35" fmla="*/ 1020637 h 2162689"/>
              <a:gd name="connsiteX36" fmla="*/ 614659 w 2208219"/>
              <a:gd name="connsiteY36" fmla="*/ 1020637 h 2162689"/>
              <a:gd name="connsiteX37" fmla="*/ 614659 w 2208219"/>
              <a:gd name="connsiteY37" fmla="*/ 959930 h 2162689"/>
              <a:gd name="connsiteX38" fmla="*/ 614659 w 2208219"/>
              <a:gd name="connsiteY38" fmla="*/ 959930 h 2162689"/>
              <a:gd name="connsiteX39" fmla="*/ 591894 w 2208219"/>
              <a:gd name="connsiteY39" fmla="*/ 937165 h 2162689"/>
              <a:gd name="connsiteX40" fmla="*/ 591894 w 2208219"/>
              <a:gd name="connsiteY40" fmla="*/ 865076 h 2162689"/>
              <a:gd name="connsiteX41" fmla="*/ 546363 w 2208219"/>
              <a:gd name="connsiteY41" fmla="*/ 865076 h 2162689"/>
              <a:gd name="connsiteX42" fmla="*/ 546363 w 2208219"/>
              <a:gd name="connsiteY42" fmla="*/ 819545 h 2162689"/>
              <a:gd name="connsiteX43" fmla="*/ 546363 w 2208219"/>
              <a:gd name="connsiteY43" fmla="*/ 819545 h 2162689"/>
              <a:gd name="connsiteX44" fmla="*/ 500833 w 2208219"/>
              <a:gd name="connsiteY44" fmla="*/ 819545 h 2162689"/>
              <a:gd name="connsiteX45" fmla="*/ 500833 w 2208219"/>
              <a:gd name="connsiteY45" fmla="*/ 732279 h 2162689"/>
              <a:gd name="connsiteX46" fmla="*/ 451509 w 2208219"/>
              <a:gd name="connsiteY46" fmla="*/ 732279 h 2162689"/>
              <a:gd name="connsiteX47" fmla="*/ 451509 w 2208219"/>
              <a:gd name="connsiteY47" fmla="*/ 641218 h 2162689"/>
              <a:gd name="connsiteX48" fmla="*/ 421155 w 2208219"/>
              <a:gd name="connsiteY48" fmla="*/ 641218 h 2162689"/>
              <a:gd name="connsiteX49" fmla="*/ 421155 w 2208219"/>
              <a:gd name="connsiteY49" fmla="*/ 595688 h 2162689"/>
              <a:gd name="connsiteX50" fmla="*/ 421155 w 2208219"/>
              <a:gd name="connsiteY50" fmla="*/ 595688 h 2162689"/>
              <a:gd name="connsiteX51" fmla="*/ 387007 w 2208219"/>
              <a:gd name="connsiteY51" fmla="*/ 561540 h 2162689"/>
              <a:gd name="connsiteX52" fmla="*/ 387007 w 2208219"/>
              <a:gd name="connsiteY52" fmla="*/ 455303 h 2162689"/>
              <a:gd name="connsiteX53" fmla="*/ 333889 w 2208219"/>
              <a:gd name="connsiteY53" fmla="*/ 455303 h 2162689"/>
              <a:gd name="connsiteX54" fmla="*/ 333889 w 2208219"/>
              <a:gd name="connsiteY54" fmla="*/ 360448 h 2162689"/>
              <a:gd name="connsiteX55" fmla="*/ 288358 w 2208219"/>
              <a:gd name="connsiteY55" fmla="*/ 360448 h 2162689"/>
              <a:gd name="connsiteX56" fmla="*/ 288358 w 2208219"/>
              <a:gd name="connsiteY56" fmla="*/ 314918 h 2162689"/>
              <a:gd name="connsiteX57" fmla="*/ 288358 w 2208219"/>
              <a:gd name="connsiteY57" fmla="*/ 314918 h 2162689"/>
              <a:gd name="connsiteX58" fmla="*/ 231445 w 2208219"/>
              <a:gd name="connsiteY58" fmla="*/ 258005 h 2162689"/>
              <a:gd name="connsiteX59" fmla="*/ 231445 w 2208219"/>
              <a:gd name="connsiteY59" fmla="*/ 216269 h 2162689"/>
              <a:gd name="connsiteX60" fmla="*/ 185915 w 2208219"/>
              <a:gd name="connsiteY60" fmla="*/ 216269 h 2162689"/>
              <a:gd name="connsiteX61" fmla="*/ 185915 w 2208219"/>
              <a:gd name="connsiteY61" fmla="*/ 151768 h 2162689"/>
              <a:gd name="connsiteX62" fmla="*/ 117620 w 2208219"/>
              <a:gd name="connsiteY62" fmla="*/ 151768 h 2162689"/>
              <a:gd name="connsiteX63" fmla="*/ 117620 w 2208219"/>
              <a:gd name="connsiteY63" fmla="*/ 98649 h 2162689"/>
              <a:gd name="connsiteX64" fmla="*/ 87266 w 2208219"/>
              <a:gd name="connsiteY64" fmla="*/ 98649 h 2162689"/>
              <a:gd name="connsiteX65" fmla="*/ 87266 w 2208219"/>
              <a:gd name="connsiteY65" fmla="*/ 53119 h 2162689"/>
              <a:gd name="connsiteX66" fmla="*/ 0 w 2208219"/>
              <a:gd name="connsiteY66" fmla="*/ 53119 h 2162689"/>
              <a:gd name="connsiteX67" fmla="*/ 0 w 2208219"/>
              <a:gd name="connsiteY67" fmla="*/ 0 h 2162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8219" h="2162689">
                <a:moveTo>
                  <a:pt x="2208219" y="2162689"/>
                </a:moveTo>
                <a:lnTo>
                  <a:pt x="1783270" y="2162689"/>
                </a:lnTo>
                <a:lnTo>
                  <a:pt x="1783270" y="2003333"/>
                </a:lnTo>
                <a:lnTo>
                  <a:pt x="1559412" y="2003333"/>
                </a:lnTo>
                <a:lnTo>
                  <a:pt x="1559412" y="1923655"/>
                </a:lnTo>
                <a:lnTo>
                  <a:pt x="1441792" y="1923655"/>
                </a:lnTo>
                <a:lnTo>
                  <a:pt x="1441792" y="1862948"/>
                </a:lnTo>
                <a:lnTo>
                  <a:pt x="1441792" y="1862948"/>
                </a:lnTo>
                <a:lnTo>
                  <a:pt x="1415233" y="1862948"/>
                </a:lnTo>
                <a:lnTo>
                  <a:pt x="1415233" y="1806035"/>
                </a:lnTo>
                <a:lnTo>
                  <a:pt x="1362114" y="1806035"/>
                </a:lnTo>
                <a:lnTo>
                  <a:pt x="1362114" y="1661856"/>
                </a:lnTo>
                <a:lnTo>
                  <a:pt x="1327967" y="1661856"/>
                </a:lnTo>
                <a:lnTo>
                  <a:pt x="1327967" y="1604943"/>
                </a:lnTo>
                <a:lnTo>
                  <a:pt x="1225523" y="1604943"/>
                </a:lnTo>
                <a:lnTo>
                  <a:pt x="1225523" y="1555618"/>
                </a:lnTo>
                <a:lnTo>
                  <a:pt x="1187582" y="1555618"/>
                </a:lnTo>
                <a:lnTo>
                  <a:pt x="1187582" y="1510088"/>
                </a:lnTo>
                <a:lnTo>
                  <a:pt x="1142051" y="1510088"/>
                </a:lnTo>
                <a:lnTo>
                  <a:pt x="1142051" y="1441793"/>
                </a:lnTo>
                <a:lnTo>
                  <a:pt x="1062373" y="1441793"/>
                </a:lnTo>
                <a:lnTo>
                  <a:pt x="1062373" y="1381086"/>
                </a:lnTo>
                <a:lnTo>
                  <a:pt x="994078" y="1381086"/>
                </a:lnTo>
                <a:lnTo>
                  <a:pt x="994078" y="1339349"/>
                </a:lnTo>
                <a:lnTo>
                  <a:pt x="937165" y="1339349"/>
                </a:lnTo>
                <a:lnTo>
                  <a:pt x="937165" y="1293819"/>
                </a:lnTo>
                <a:lnTo>
                  <a:pt x="884046" y="1293819"/>
                </a:lnTo>
                <a:lnTo>
                  <a:pt x="884046" y="1244495"/>
                </a:lnTo>
                <a:lnTo>
                  <a:pt x="838516" y="1244495"/>
                </a:lnTo>
                <a:lnTo>
                  <a:pt x="838516" y="1168611"/>
                </a:lnTo>
                <a:lnTo>
                  <a:pt x="747455" y="1168611"/>
                </a:lnTo>
                <a:lnTo>
                  <a:pt x="747455" y="1077550"/>
                </a:lnTo>
                <a:lnTo>
                  <a:pt x="717102" y="1077550"/>
                </a:lnTo>
                <a:lnTo>
                  <a:pt x="717102" y="1054785"/>
                </a:lnTo>
                <a:lnTo>
                  <a:pt x="679160" y="1054785"/>
                </a:lnTo>
                <a:lnTo>
                  <a:pt x="679160" y="1020637"/>
                </a:lnTo>
                <a:lnTo>
                  <a:pt x="614659" y="1020637"/>
                </a:lnTo>
                <a:lnTo>
                  <a:pt x="614659" y="959930"/>
                </a:lnTo>
                <a:lnTo>
                  <a:pt x="614659" y="959930"/>
                </a:lnTo>
                <a:lnTo>
                  <a:pt x="591894" y="937165"/>
                </a:lnTo>
                <a:lnTo>
                  <a:pt x="591894" y="865076"/>
                </a:lnTo>
                <a:lnTo>
                  <a:pt x="546363" y="865076"/>
                </a:lnTo>
                <a:lnTo>
                  <a:pt x="546363" y="819545"/>
                </a:lnTo>
                <a:lnTo>
                  <a:pt x="546363" y="819545"/>
                </a:lnTo>
                <a:lnTo>
                  <a:pt x="500833" y="819545"/>
                </a:lnTo>
                <a:lnTo>
                  <a:pt x="500833" y="732279"/>
                </a:lnTo>
                <a:lnTo>
                  <a:pt x="451509" y="732279"/>
                </a:lnTo>
                <a:lnTo>
                  <a:pt x="451509" y="641218"/>
                </a:lnTo>
                <a:lnTo>
                  <a:pt x="421155" y="641218"/>
                </a:lnTo>
                <a:lnTo>
                  <a:pt x="421155" y="595688"/>
                </a:lnTo>
                <a:lnTo>
                  <a:pt x="421155" y="595688"/>
                </a:lnTo>
                <a:lnTo>
                  <a:pt x="387007" y="561540"/>
                </a:lnTo>
                <a:lnTo>
                  <a:pt x="387007" y="455303"/>
                </a:lnTo>
                <a:lnTo>
                  <a:pt x="333889" y="455303"/>
                </a:lnTo>
                <a:lnTo>
                  <a:pt x="333889" y="360448"/>
                </a:lnTo>
                <a:lnTo>
                  <a:pt x="288358" y="360448"/>
                </a:lnTo>
                <a:lnTo>
                  <a:pt x="288358" y="314918"/>
                </a:lnTo>
                <a:lnTo>
                  <a:pt x="288358" y="314918"/>
                </a:lnTo>
                <a:lnTo>
                  <a:pt x="231445" y="258005"/>
                </a:lnTo>
                <a:lnTo>
                  <a:pt x="231445" y="216269"/>
                </a:lnTo>
                <a:lnTo>
                  <a:pt x="185915" y="216269"/>
                </a:lnTo>
                <a:lnTo>
                  <a:pt x="185915" y="151768"/>
                </a:lnTo>
                <a:lnTo>
                  <a:pt x="117620" y="151768"/>
                </a:lnTo>
                <a:lnTo>
                  <a:pt x="117620" y="98649"/>
                </a:lnTo>
                <a:lnTo>
                  <a:pt x="87266" y="98649"/>
                </a:lnTo>
                <a:lnTo>
                  <a:pt x="87266" y="53119"/>
                </a:lnTo>
                <a:lnTo>
                  <a:pt x="0" y="53119"/>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9" name="Freeform 18">
            <a:extLst>
              <a:ext uri="{FF2B5EF4-FFF2-40B4-BE49-F238E27FC236}">
                <a16:creationId xmlns:a16="http://schemas.microsoft.com/office/drawing/2014/main" id="{B2C1EFD5-9C91-3945-B404-DFCACEECD4B8}"/>
              </a:ext>
            </a:extLst>
          </p:cNvPr>
          <p:cNvSpPr/>
          <p:nvPr/>
        </p:nvSpPr>
        <p:spPr bwMode="auto">
          <a:xfrm>
            <a:off x="5281514" y="2029892"/>
            <a:ext cx="2287897" cy="1825006"/>
          </a:xfrm>
          <a:custGeom>
            <a:avLst/>
            <a:gdLst>
              <a:gd name="connsiteX0" fmla="*/ 2287897 w 2287897"/>
              <a:gd name="connsiteY0" fmla="*/ 1825006 h 1825006"/>
              <a:gd name="connsiteX1" fmla="*/ 1802240 w 2287897"/>
              <a:gd name="connsiteY1" fmla="*/ 1825006 h 1825006"/>
              <a:gd name="connsiteX2" fmla="*/ 1802240 w 2287897"/>
              <a:gd name="connsiteY2" fmla="*/ 1707386 h 1825006"/>
              <a:gd name="connsiteX3" fmla="*/ 1696003 w 2287897"/>
              <a:gd name="connsiteY3" fmla="*/ 1707386 h 1825006"/>
              <a:gd name="connsiteX4" fmla="*/ 1696003 w 2287897"/>
              <a:gd name="connsiteY4" fmla="*/ 1623914 h 1825006"/>
              <a:gd name="connsiteX5" fmla="*/ 1658061 w 2287897"/>
              <a:gd name="connsiteY5" fmla="*/ 1623914 h 1825006"/>
              <a:gd name="connsiteX6" fmla="*/ 1658061 w 2287897"/>
              <a:gd name="connsiteY6" fmla="*/ 1536647 h 1825006"/>
              <a:gd name="connsiteX7" fmla="*/ 1567001 w 2287897"/>
              <a:gd name="connsiteY7" fmla="*/ 1536647 h 1825006"/>
              <a:gd name="connsiteX8" fmla="*/ 1567001 w 2287897"/>
              <a:gd name="connsiteY8" fmla="*/ 1475940 h 1825006"/>
              <a:gd name="connsiteX9" fmla="*/ 1510088 w 2287897"/>
              <a:gd name="connsiteY9" fmla="*/ 1475940 h 1825006"/>
              <a:gd name="connsiteX10" fmla="*/ 1510088 w 2287897"/>
              <a:gd name="connsiteY10" fmla="*/ 1415233 h 1825006"/>
              <a:gd name="connsiteX11" fmla="*/ 1445586 w 2287897"/>
              <a:gd name="connsiteY11" fmla="*/ 1415233 h 1825006"/>
              <a:gd name="connsiteX12" fmla="*/ 1445586 w 2287897"/>
              <a:gd name="connsiteY12" fmla="*/ 1373497 h 1825006"/>
              <a:gd name="connsiteX13" fmla="*/ 1403850 w 2287897"/>
              <a:gd name="connsiteY13" fmla="*/ 1373497 h 1825006"/>
              <a:gd name="connsiteX14" fmla="*/ 1403850 w 2287897"/>
              <a:gd name="connsiteY14" fmla="*/ 1324173 h 1825006"/>
              <a:gd name="connsiteX15" fmla="*/ 1354526 w 2287897"/>
              <a:gd name="connsiteY15" fmla="*/ 1324173 h 1825006"/>
              <a:gd name="connsiteX16" fmla="*/ 1354526 w 2287897"/>
              <a:gd name="connsiteY16" fmla="*/ 1282437 h 1825006"/>
              <a:gd name="connsiteX17" fmla="*/ 1198964 w 2287897"/>
              <a:gd name="connsiteY17" fmla="*/ 1282437 h 1825006"/>
              <a:gd name="connsiteX18" fmla="*/ 1198964 w 2287897"/>
              <a:gd name="connsiteY18" fmla="*/ 1244495 h 1825006"/>
              <a:gd name="connsiteX19" fmla="*/ 1149640 w 2287897"/>
              <a:gd name="connsiteY19" fmla="*/ 1244495 h 1825006"/>
              <a:gd name="connsiteX20" fmla="*/ 1149640 w 2287897"/>
              <a:gd name="connsiteY20" fmla="*/ 1244495 h 1825006"/>
              <a:gd name="connsiteX21" fmla="*/ 1149640 w 2287897"/>
              <a:gd name="connsiteY21" fmla="*/ 1210347 h 1825006"/>
              <a:gd name="connsiteX22" fmla="*/ 1035814 w 2287897"/>
              <a:gd name="connsiteY22" fmla="*/ 1210347 h 1825006"/>
              <a:gd name="connsiteX23" fmla="*/ 1035814 w 2287897"/>
              <a:gd name="connsiteY23" fmla="*/ 1210347 h 1825006"/>
              <a:gd name="connsiteX24" fmla="*/ 1035814 w 2287897"/>
              <a:gd name="connsiteY24" fmla="*/ 1179993 h 1825006"/>
              <a:gd name="connsiteX25" fmla="*/ 994078 w 2287897"/>
              <a:gd name="connsiteY25" fmla="*/ 1179993 h 1825006"/>
              <a:gd name="connsiteX26" fmla="*/ 994078 w 2287897"/>
              <a:gd name="connsiteY26" fmla="*/ 1130669 h 1825006"/>
              <a:gd name="connsiteX27" fmla="*/ 918194 w 2287897"/>
              <a:gd name="connsiteY27" fmla="*/ 1130669 h 1825006"/>
              <a:gd name="connsiteX28" fmla="*/ 918194 w 2287897"/>
              <a:gd name="connsiteY28" fmla="*/ 1100315 h 1825006"/>
              <a:gd name="connsiteX29" fmla="*/ 865075 w 2287897"/>
              <a:gd name="connsiteY29" fmla="*/ 1100315 h 1825006"/>
              <a:gd name="connsiteX30" fmla="*/ 865075 w 2287897"/>
              <a:gd name="connsiteY30" fmla="*/ 1100315 h 1825006"/>
              <a:gd name="connsiteX31" fmla="*/ 865075 w 2287897"/>
              <a:gd name="connsiteY31" fmla="*/ 1066168 h 1825006"/>
              <a:gd name="connsiteX32" fmla="*/ 811957 w 2287897"/>
              <a:gd name="connsiteY32" fmla="*/ 1066168 h 1825006"/>
              <a:gd name="connsiteX33" fmla="*/ 811957 w 2287897"/>
              <a:gd name="connsiteY33" fmla="*/ 1020637 h 1825006"/>
              <a:gd name="connsiteX34" fmla="*/ 811957 w 2287897"/>
              <a:gd name="connsiteY34" fmla="*/ 1020637 h 1825006"/>
              <a:gd name="connsiteX35" fmla="*/ 811957 w 2287897"/>
              <a:gd name="connsiteY35" fmla="*/ 1020637 h 1825006"/>
              <a:gd name="connsiteX36" fmla="*/ 811957 w 2287897"/>
              <a:gd name="connsiteY36" fmla="*/ 1020637 h 1825006"/>
              <a:gd name="connsiteX37" fmla="*/ 811957 w 2287897"/>
              <a:gd name="connsiteY37" fmla="*/ 1020637 h 1825006"/>
              <a:gd name="connsiteX38" fmla="*/ 811957 w 2287897"/>
              <a:gd name="connsiteY38" fmla="*/ 1020637 h 1825006"/>
              <a:gd name="connsiteX39" fmla="*/ 811957 w 2287897"/>
              <a:gd name="connsiteY39" fmla="*/ 1020637 h 1825006"/>
              <a:gd name="connsiteX40" fmla="*/ 785397 w 2287897"/>
              <a:gd name="connsiteY40" fmla="*/ 1020637 h 1825006"/>
              <a:gd name="connsiteX41" fmla="*/ 785397 w 2287897"/>
              <a:gd name="connsiteY41" fmla="*/ 978901 h 1825006"/>
              <a:gd name="connsiteX42" fmla="*/ 743661 w 2287897"/>
              <a:gd name="connsiteY42" fmla="*/ 978901 h 1825006"/>
              <a:gd name="connsiteX43" fmla="*/ 743661 w 2287897"/>
              <a:gd name="connsiteY43" fmla="*/ 944754 h 1825006"/>
              <a:gd name="connsiteX44" fmla="*/ 690542 w 2287897"/>
              <a:gd name="connsiteY44" fmla="*/ 944754 h 1825006"/>
              <a:gd name="connsiteX45" fmla="*/ 690542 w 2287897"/>
              <a:gd name="connsiteY45" fmla="*/ 944754 h 1825006"/>
              <a:gd name="connsiteX46" fmla="*/ 690542 w 2287897"/>
              <a:gd name="connsiteY46" fmla="*/ 944754 h 1825006"/>
              <a:gd name="connsiteX47" fmla="*/ 690542 w 2287897"/>
              <a:gd name="connsiteY47" fmla="*/ 906812 h 1825006"/>
              <a:gd name="connsiteX48" fmla="*/ 690542 w 2287897"/>
              <a:gd name="connsiteY48" fmla="*/ 906812 h 1825006"/>
              <a:gd name="connsiteX49" fmla="*/ 660189 w 2287897"/>
              <a:gd name="connsiteY49" fmla="*/ 906812 h 1825006"/>
              <a:gd name="connsiteX50" fmla="*/ 660189 w 2287897"/>
              <a:gd name="connsiteY50" fmla="*/ 861281 h 1825006"/>
              <a:gd name="connsiteX51" fmla="*/ 629835 w 2287897"/>
              <a:gd name="connsiteY51" fmla="*/ 861281 h 1825006"/>
              <a:gd name="connsiteX52" fmla="*/ 629835 w 2287897"/>
              <a:gd name="connsiteY52" fmla="*/ 781603 h 1825006"/>
              <a:gd name="connsiteX53" fmla="*/ 580511 w 2287897"/>
              <a:gd name="connsiteY53" fmla="*/ 781603 h 1825006"/>
              <a:gd name="connsiteX54" fmla="*/ 580511 w 2287897"/>
              <a:gd name="connsiteY54" fmla="*/ 724691 h 1825006"/>
              <a:gd name="connsiteX55" fmla="*/ 557746 w 2287897"/>
              <a:gd name="connsiteY55" fmla="*/ 724691 h 1825006"/>
              <a:gd name="connsiteX56" fmla="*/ 557746 w 2287897"/>
              <a:gd name="connsiteY56" fmla="*/ 622247 h 1825006"/>
              <a:gd name="connsiteX57" fmla="*/ 557746 w 2287897"/>
              <a:gd name="connsiteY57" fmla="*/ 622247 h 1825006"/>
              <a:gd name="connsiteX58" fmla="*/ 531186 w 2287897"/>
              <a:gd name="connsiteY58" fmla="*/ 622247 h 1825006"/>
              <a:gd name="connsiteX59" fmla="*/ 531186 w 2287897"/>
              <a:gd name="connsiteY59" fmla="*/ 572923 h 1825006"/>
              <a:gd name="connsiteX60" fmla="*/ 493245 w 2287897"/>
              <a:gd name="connsiteY60" fmla="*/ 572923 h 1825006"/>
              <a:gd name="connsiteX61" fmla="*/ 493245 w 2287897"/>
              <a:gd name="connsiteY61" fmla="*/ 500833 h 1825006"/>
              <a:gd name="connsiteX62" fmla="*/ 455303 w 2287897"/>
              <a:gd name="connsiteY62" fmla="*/ 500833 h 1825006"/>
              <a:gd name="connsiteX63" fmla="*/ 455303 w 2287897"/>
              <a:gd name="connsiteY63" fmla="*/ 379419 h 1825006"/>
              <a:gd name="connsiteX64" fmla="*/ 390801 w 2287897"/>
              <a:gd name="connsiteY64" fmla="*/ 379419 h 1825006"/>
              <a:gd name="connsiteX65" fmla="*/ 390801 w 2287897"/>
              <a:gd name="connsiteY65" fmla="*/ 303535 h 1825006"/>
              <a:gd name="connsiteX66" fmla="*/ 390801 w 2287897"/>
              <a:gd name="connsiteY66" fmla="*/ 303535 h 1825006"/>
              <a:gd name="connsiteX67" fmla="*/ 364242 w 2287897"/>
              <a:gd name="connsiteY67" fmla="*/ 303535 h 1825006"/>
              <a:gd name="connsiteX68" fmla="*/ 364242 w 2287897"/>
              <a:gd name="connsiteY68" fmla="*/ 303535 h 1825006"/>
              <a:gd name="connsiteX69" fmla="*/ 364242 w 2287897"/>
              <a:gd name="connsiteY69" fmla="*/ 303535 h 1825006"/>
              <a:gd name="connsiteX70" fmla="*/ 364242 w 2287897"/>
              <a:gd name="connsiteY70" fmla="*/ 269388 h 1825006"/>
              <a:gd name="connsiteX71" fmla="*/ 318712 w 2287897"/>
              <a:gd name="connsiteY71" fmla="*/ 269388 h 1825006"/>
              <a:gd name="connsiteX72" fmla="*/ 318712 w 2287897"/>
              <a:gd name="connsiteY72" fmla="*/ 220063 h 1825006"/>
              <a:gd name="connsiteX73" fmla="*/ 276976 w 2287897"/>
              <a:gd name="connsiteY73" fmla="*/ 220063 h 1825006"/>
              <a:gd name="connsiteX74" fmla="*/ 276976 w 2287897"/>
              <a:gd name="connsiteY74" fmla="*/ 185915 h 1825006"/>
              <a:gd name="connsiteX75" fmla="*/ 235240 w 2287897"/>
              <a:gd name="connsiteY75" fmla="*/ 185915 h 1825006"/>
              <a:gd name="connsiteX76" fmla="*/ 235240 w 2287897"/>
              <a:gd name="connsiteY76" fmla="*/ 144179 h 1825006"/>
              <a:gd name="connsiteX77" fmla="*/ 201092 w 2287897"/>
              <a:gd name="connsiteY77" fmla="*/ 144179 h 1825006"/>
              <a:gd name="connsiteX78" fmla="*/ 201092 w 2287897"/>
              <a:gd name="connsiteY78" fmla="*/ 98649 h 1825006"/>
              <a:gd name="connsiteX79" fmla="*/ 159356 w 2287897"/>
              <a:gd name="connsiteY79" fmla="*/ 98649 h 1825006"/>
              <a:gd name="connsiteX80" fmla="*/ 159356 w 2287897"/>
              <a:gd name="connsiteY80" fmla="*/ 49325 h 1825006"/>
              <a:gd name="connsiteX81" fmla="*/ 60707 w 2287897"/>
              <a:gd name="connsiteY81" fmla="*/ 49325 h 1825006"/>
              <a:gd name="connsiteX82" fmla="*/ 60707 w 2287897"/>
              <a:gd name="connsiteY82" fmla="*/ 0 h 1825006"/>
              <a:gd name="connsiteX83" fmla="*/ 0 w 2287897"/>
              <a:gd name="connsiteY83" fmla="*/ 0 h 1825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287897" h="1825006">
                <a:moveTo>
                  <a:pt x="2287897" y="1825006"/>
                </a:moveTo>
                <a:lnTo>
                  <a:pt x="1802240" y="1825006"/>
                </a:lnTo>
                <a:lnTo>
                  <a:pt x="1802240" y="1707386"/>
                </a:lnTo>
                <a:lnTo>
                  <a:pt x="1696003" y="1707386"/>
                </a:lnTo>
                <a:lnTo>
                  <a:pt x="1696003" y="1623914"/>
                </a:lnTo>
                <a:lnTo>
                  <a:pt x="1658061" y="1623914"/>
                </a:lnTo>
                <a:lnTo>
                  <a:pt x="1658061" y="1536647"/>
                </a:lnTo>
                <a:lnTo>
                  <a:pt x="1567001" y="1536647"/>
                </a:lnTo>
                <a:lnTo>
                  <a:pt x="1567001" y="1475940"/>
                </a:lnTo>
                <a:lnTo>
                  <a:pt x="1510088" y="1475940"/>
                </a:lnTo>
                <a:lnTo>
                  <a:pt x="1510088" y="1415233"/>
                </a:lnTo>
                <a:lnTo>
                  <a:pt x="1445586" y="1415233"/>
                </a:lnTo>
                <a:lnTo>
                  <a:pt x="1445586" y="1373497"/>
                </a:lnTo>
                <a:lnTo>
                  <a:pt x="1403850" y="1373497"/>
                </a:lnTo>
                <a:lnTo>
                  <a:pt x="1403850" y="1324173"/>
                </a:lnTo>
                <a:lnTo>
                  <a:pt x="1354526" y="1324173"/>
                </a:lnTo>
                <a:lnTo>
                  <a:pt x="1354526" y="1282437"/>
                </a:lnTo>
                <a:lnTo>
                  <a:pt x="1198964" y="1282437"/>
                </a:lnTo>
                <a:lnTo>
                  <a:pt x="1198964" y="1244495"/>
                </a:lnTo>
                <a:lnTo>
                  <a:pt x="1149640" y="1244495"/>
                </a:lnTo>
                <a:lnTo>
                  <a:pt x="1149640" y="1244495"/>
                </a:lnTo>
                <a:lnTo>
                  <a:pt x="1149640" y="1210347"/>
                </a:lnTo>
                <a:lnTo>
                  <a:pt x="1035814" y="1210347"/>
                </a:lnTo>
                <a:lnTo>
                  <a:pt x="1035814" y="1210347"/>
                </a:lnTo>
                <a:lnTo>
                  <a:pt x="1035814" y="1179993"/>
                </a:lnTo>
                <a:lnTo>
                  <a:pt x="994078" y="1179993"/>
                </a:lnTo>
                <a:lnTo>
                  <a:pt x="994078" y="1130669"/>
                </a:lnTo>
                <a:lnTo>
                  <a:pt x="918194" y="1130669"/>
                </a:lnTo>
                <a:lnTo>
                  <a:pt x="918194" y="1100315"/>
                </a:lnTo>
                <a:lnTo>
                  <a:pt x="865075" y="1100315"/>
                </a:lnTo>
                <a:lnTo>
                  <a:pt x="865075" y="1100315"/>
                </a:lnTo>
                <a:lnTo>
                  <a:pt x="865075" y="1066168"/>
                </a:lnTo>
                <a:lnTo>
                  <a:pt x="811957" y="1066168"/>
                </a:lnTo>
                <a:lnTo>
                  <a:pt x="811957" y="1020637"/>
                </a:lnTo>
                <a:lnTo>
                  <a:pt x="811957" y="1020637"/>
                </a:lnTo>
                <a:lnTo>
                  <a:pt x="811957" y="1020637"/>
                </a:lnTo>
                <a:lnTo>
                  <a:pt x="811957" y="1020637"/>
                </a:lnTo>
                <a:lnTo>
                  <a:pt x="811957" y="1020637"/>
                </a:lnTo>
                <a:lnTo>
                  <a:pt x="811957" y="1020637"/>
                </a:lnTo>
                <a:lnTo>
                  <a:pt x="811957" y="1020637"/>
                </a:lnTo>
                <a:lnTo>
                  <a:pt x="785397" y="1020637"/>
                </a:lnTo>
                <a:lnTo>
                  <a:pt x="785397" y="978901"/>
                </a:lnTo>
                <a:lnTo>
                  <a:pt x="743661" y="978901"/>
                </a:lnTo>
                <a:lnTo>
                  <a:pt x="743661" y="944754"/>
                </a:lnTo>
                <a:lnTo>
                  <a:pt x="690542" y="944754"/>
                </a:lnTo>
                <a:lnTo>
                  <a:pt x="690542" y="944754"/>
                </a:lnTo>
                <a:lnTo>
                  <a:pt x="690542" y="944754"/>
                </a:lnTo>
                <a:lnTo>
                  <a:pt x="690542" y="906812"/>
                </a:lnTo>
                <a:lnTo>
                  <a:pt x="690542" y="906812"/>
                </a:lnTo>
                <a:lnTo>
                  <a:pt x="660189" y="906812"/>
                </a:lnTo>
                <a:lnTo>
                  <a:pt x="660189" y="861281"/>
                </a:lnTo>
                <a:lnTo>
                  <a:pt x="629835" y="861281"/>
                </a:lnTo>
                <a:lnTo>
                  <a:pt x="629835" y="781603"/>
                </a:lnTo>
                <a:lnTo>
                  <a:pt x="580511" y="781603"/>
                </a:lnTo>
                <a:lnTo>
                  <a:pt x="580511" y="724691"/>
                </a:lnTo>
                <a:lnTo>
                  <a:pt x="557746" y="724691"/>
                </a:lnTo>
                <a:lnTo>
                  <a:pt x="557746" y="622247"/>
                </a:lnTo>
                <a:lnTo>
                  <a:pt x="557746" y="622247"/>
                </a:lnTo>
                <a:lnTo>
                  <a:pt x="531186" y="622247"/>
                </a:lnTo>
                <a:lnTo>
                  <a:pt x="531186" y="572923"/>
                </a:lnTo>
                <a:lnTo>
                  <a:pt x="493245" y="572923"/>
                </a:lnTo>
                <a:lnTo>
                  <a:pt x="493245" y="500833"/>
                </a:lnTo>
                <a:lnTo>
                  <a:pt x="455303" y="500833"/>
                </a:lnTo>
                <a:lnTo>
                  <a:pt x="455303" y="379419"/>
                </a:lnTo>
                <a:lnTo>
                  <a:pt x="390801" y="379419"/>
                </a:lnTo>
                <a:lnTo>
                  <a:pt x="390801" y="303535"/>
                </a:lnTo>
                <a:lnTo>
                  <a:pt x="390801" y="303535"/>
                </a:lnTo>
                <a:lnTo>
                  <a:pt x="364242" y="303535"/>
                </a:lnTo>
                <a:lnTo>
                  <a:pt x="364242" y="303535"/>
                </a:lnTo>
                <a:lnTo>
                  <a:pt x="364242" y="303535"/>
                </a:lnTo>
                <a:lnTo>
                  <a:pt x="364242" y="269388"/>
                </a:lnTo>
                <a:lnTo>
                  <a:pt x="318712" y="269388"/>
                </a:lnTo>
                <a:lnTo>
                  <a:pt x="318712" y="220063"/>
                </a:lnTo>
                <a:lnTo>
                  <a:pt x="276976" y="220063"/>
                </a:lnTo>
                <a:lnTo>
                  <a:pt x="276976" y="185915"/>
                </a:lnTo>
                <a:lnTo>
                  <a:pt x="235240" y="185915"/>
                </a:lnTo>
                <a:lnTo>
                  <a:pt x="235240" y="144179"/>
                </a:lnTo>
                <a:lnTo>
                  <a:pt x="201092" y="144179"/>
                </a:lnTo>
                <a:lnTo>
                  <a:pt x="201092" y="98649"/>
                </a:lnTo>
                <a:lnTo>
                  <a:pt x="159356" y="98649"/>
                </a:lnTo>
                <a:lnTo>
                  <a:pt x="159356" y="49325"/>
                </a:lnTo>
                <a:lnTo>
                  <a:pt x="60707" y="49325"/>
                </a:lnTo>
                <a:lnTo>
                  <a:pt x="60707"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22" name="Freeform 21">
            <a:extLst>
              <a:ext uri="{FF2B5EF4-FFF2-40B4-BE49-F238E27FC236}">
                <a16:creationId xmlns:a16="http://schemas.microsoft.com/office/drawing/2014/main" id="{9F2D480E-10B8-E64E-B37D-108A5DB1319C}"/>
              </a:ext>
            </a:extLst>
          </p:cNvPr>
          <p:cNvSpPr/>
          <p:nvPr/>
        </p:nvSpPr>
        <p:spPr bwMode="auto">
          <a:xfrm>
            <a:off x="8953500" y="2012950"/>
            <a:ext cx="1333500" cy="2133600"/>
          </a:xfrm>
          <a:custGeom>
            <a:avLst/>
            <a:gdLst>
              <a:gd name="connsiteX0" fmla="*/ 0 w 1333500"/>
              <a:gd name="connsiteY0" fmla="*/ 0 h 2133600"/>
              <a:gd name="connsiteX1" fmla="*/ 0 w 1333500"/>
              <a:gd name="connsiteY1" fmla="*/ 142875 h 2133600"/>
              <a:gd name="connsiteX2" fmla="*/ 200025 w 1333500"/>
              <a:gd name="connsiteY2" fmla="*/ 142875 h 2133600"/>
              <a:gd name="connsiteX3" fmla="*/ 200025 w 1333500"/>
              <a:gd name="connsiteY3" fmla="*/ 301625 h 2133600"/>
              <a:gd name="connsiteX4" fmla="*/ 323850 w 1333500"/>
              <a:gd name="connsiteY4" fmla="*/ 301625 h 2133600"/>
              <a:gd name="connsiteX5" fmla="*/ 323850 w 1333500"/>
              <a:gd name="connsiteY5" fmla="*/ 441325 h 2133600"/>
              <a:gd name="connsiteX6" fmla="*/ 422275 w 1333500"/>
              <a:gd name="connsiteY6" fmla="*/ 441325 h 2133600"/>
              <a:gd name="connsiteX7" fmla="*/ 422275 w 1333500"/>
              <a:gd name="connsiteY7" fmla="*/ 600075 h 2133600"/>
              <a:gd name="connsiteX8" fmla="*/ 444500 w 1333500"/>
              <a:gd name="connsiteY8" fmla="*/ 600075 h 2133600"/>
              <a:gd name="connsiteX9" fmla="*/ 444500 w 1333500"/>
              <a:gd name="connsiteY9" fmla="*/ 755650 h 2133600"/>
              <a:gd name="connsiteX10" fmla="*/ 622300 w 1333500"/>
              <a:gd name="connsiteY10" fmla="*/ 755650 h 2133600"/>
              <a:gd name="connsiteX11" fmla="*/ 622300 w 1333500"/>
              <a:gd name="connsiteY11" fmla="*/ 927100 h 2133600"/>
              <a:gd name="connsiteX12" fmla="*/ 660400 w 1333500"/>
              <a:gd name="connsiteY12" fmla="*/ 927100 h 2133600"/>
              <a:gd name="connsiteX13" fmla="*/ 660400 w 1333500"/>
              <a:gd name="connsiteY13" fmla="*/ 1079500 h 2133600"/>
              <a:gd name="connsiteX14" fmla="*/ 720725 w 1333500"/>
              <a:gd name="connsiteY14" fmla="*/ 1079500 h 2133600"/>
              <a:gd name="connsiteX15" fmla="*/ 720725 w 1333500"/>
              <a:gd name="connsiteY15" fmla="*/ 1235075 h 2133600"/>
              <a:gd name="connsiteX16" fmla="*/ 812800 w 1333500"/>
              <a:gd name="connsiteY16" fmla="*/ 1235075 h 2133600"/>
              <a:gd name="connsiteX17" fmla="*/ 812800 w 1333500"/>
              <a:gd name="connsiteY17" fmla="*/ 1400175 h 2133600"/>
              <a:gd name="connsiteX18" fmla="*/ 879475 w 1333500"/>
              <a:gd name="connsiteY18" fmla="*/ 1400175 h 2133600"/>
              <a:gd name="connsiteX19" fmla="*/ 879475 w 1333500"/>
              <a:gd name="connsiteY19" fmla="*/ 1555750 h 2133600"/>
              <a:gd name="connsiteX20" fmla="*/ 946150 w 1333500"/>
              <a:gd name="connsiteY20" fmla="*/ 1555750 h 2133600"/>
              <a:gd name="connsiteX21" fmla="*/ 946150 w 1333500"/>
              <a:gd name="connsiteY21" fmla="*/ 1714500 h 2133600"/>
              <a:gd name="connsiteX22" fmla="*/ 996950 w 1333500"/>
              <a:gd name="connsiteY22" fmla="*/ 1714500 h 2133600"/>
              <a:gd name="connsiteX23" fmla="*/ 996950 w 1333500"/>
              <a:gd name="connsiteY23" fmla="*/ 1927225 h 2133600"/>
              <a:gd name="connsiteX24" fmla="*/ 1171575 w 1333500"/>
              <a:gd name="connsiteY24" fmla="*/ 1927225 h 2133600"/>
              <a:gd name="connsiteX25" fmla="*/ 1171575 w 1333500"/>
              <a:gd name="connsiteY25" fmla="*/ 2133600 h 2133600"/>
              <a:gd name="connsiteX26" fmla="*/ 1333500 w 1333500"/>
              <a:gd name="connsiteY26" fmla="*/ 2133600 h 21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33500" h="2133600">
                <a:moveTo>
                  <a:pt x="0" y="0"/>
                </a:moveTo>
                <a:lnTo>
                  <a:pt x="0" y="142875"/>
                </a:lnTo>
                <a:lnTo>
                  <a:pt x="200025" y="142875"/>
                </a:lnTo>
                <a:lnTo>
                  <a:pt x="200025" y="301625"/>
                </a:lnTo>
                <a:lnTo>
                  <a:pt x="323850" y="301625"/>
                </a:lnTo>
                <a:lnTo>
                  <a:pt x="323850" y="441325"/>
                </a:lnTo>
                <a:lnTo>
                  <a:pt x="422275" y="441325"/>
                </a:lnTo>
                <a:lnTo>
                  <a:pt x="422275" y="600075"/>
                </a:lnTo>
                <a:lnTo>
                  <a:pt x="444500" y="600075"/>
                </a:lnTo>
                <a:lnTo>
                  <a:pt x="444500" y="755650"/>
                </a:lnTo>
                <a:lnTo>
                  <a:pt x="622300" y="755650"/>
                </a:lnTo>
                <a:lnTo>
                  <a:pt x="622300" y="927100"/>
                </a:lnTo>
                <a:lnTo>
                  <a:pt x="660400" y="927100"/>
                </a:lnTo>
                <a:lnTo>
                  <a:pt x="660400" y="1079500"/>
                </a:lnTo>
                <a:lnTo>
                  <a:pt x="720725" y="1079500"/>
                </a:lnTo>
                <a:lnTo>
                  <a:pt x="720725" y="1235075"/>
                </a:lnTo>
                <a:lnTo>
                  <a:pt x="812800" y="1235075"/>
                </a:lnTo>
                <a:lnTo>
                  <a:pt x="812800" y="1400175"/>
                </a:lnTo>
                <a:lnTo>
                  <a:pt x="879475" y="1400175"/>
                </a:lnTo>
                <a:lnTo>
                  <a:pt x="879475" y="1555750"/>
                </a:lnTo>
                <a:lnTo>
                  <a:pt x="946150" y="1555750"/>
                </a:lnTo>
                <a:lnTo>
                  <a:pt x="946150" y="1714500"/>
                </a:lnTo>
                <a:lnTo>
                  <a:pt x="996950" y="1714500"/>
                </a:lnTo>
                <a:lnTo>
                  <a:pt x="996950" y="1927225"/>
                </a:lnTo>
                <a:lnTo>
                  <a:pt x="1171575" y="1927225"/>
                </a:lnTo>
                <a:lnTo>
                  <a:pt x="1171575" y="2133600"/>
                </a:lnTo>
                <a:lnTo>
                  <a:pt x="1333500" y="2133600"/>
                </a:lnTo>
              </a:path>
            </a:pathLst>
          </a:custGeom>
          <a:noFill/>
          <a:ln w="28575">
            <a:solidFill>
              <a:schemeClr val="accent3"/>
            </a:solidFill>
            <a:miter lim="800000"/>
            <a:headEnd/>
            <a:tailEnd/>
          </a:ln>
        </p:spPr>
        <p:txBody>
          <a:bodyPr rtlCol="0" anchor="ctr"/>
          <a:lstStyle/>
          <a:p>
            <a:pPr algn="ctr"/>
            <a:endParaRPr lang="en-US" dirty="0"/>
          </a:p>
        </p:txBody>
      </p:sp>
      <p:sp>
        <p:nvSpPr>
          <p:cNvPr id="21" name="Freeform 20">
            <a:extLst>
              <a:ext uri="{FF2B5EF4-FFF2-40B4-BE49-F238E27FC236}">
                <a16:creationId xmlns:a16="http://schemas.microsoft.com/office/drawing/2014/main" id="{E90B6ADE-9B2F-734D-AF40-37A1ABC3EB88}"/>
              </a:ext>
            </a:extLst>
          </p:cNvPr>
          <p:cNvSpPr/>
          <p:nvPr/>
        </p:nvSpPr>
        <p:spPr bwMode="auto">
          <a:xfrm>
            <a:off x="8934450" y="2019300"/>
            <a:ext cx="2292350" cy="1549400"/>
          </a:xfrm>
          <a:custGeom>
            <a:avLst/>
            <a:gdLst>
              <a:gd name="connsiteX0" fmla="*/ 0 w 2292350"/>
              <a:gd name="connsiteY0" fmla="*/ 0 h 1549400"/>
              <a:gd name="connsiteX1" fmla="*/ 130175 w 2292350"/>
              <a:gd name="connsiteY1" fmla="*/ 0 h 1549400"/>
              <a:gd name="connsiteX2" fmla="*/ 130175 w 2292350"/>
              <a:gd name="connsiteY2" fmla="*/ 79375 h 1549400"/>
              <a:gd name="connsiteX3" fmla="*/ 171450 w 2292350"/>
              <a:gd name="connsiteY3" fmla="*/ 79375 h 1549400"/>
              <a:gd name="connsiteX4" fmla="*/ 171450 w 2292350"/>
              <a:gd name="connsiteY4" fmla="*/ 241300 h 1549400"/>
              <a:gd name="connsiteX5" fmla="*/ 298450 w 2292350"/>
              <a:gd name="connsiteY5" fmla="*/ 241300 h 1549400"/>
              <a:gd name="connsiteX6" fmla="*/ 298450 w 2292350"/>
              <a:gd name="connsiteY6" fmla="*/ 339725 h 1549400"/>
              <a:gd name="connsiteX7" fmla="*/ 450850 w 2292350"/>
              <a:gd name="connsiteY7" fmla="*/ 339725 h 1549400"/>
              <a:gd name="connsiteX8" fmla="*/ 450850 w 2292350"/>
              <a:gd name="connsiteY8" fmla="*/ 473075 h 1549400"/>
              <a:gd name="connsiteX9" fmla="*/ 511175 w 2292350"/>
              <a:gd name="connsiteY9" fmla="*/ 473075 h 1549400"/>
              <a:gd name="connsiteX10" fmla="*/ 511175 w 2292350"/>
              <a:gd name="connsiteY10" fmla="*/ 571500 h 1549400"/>
              <a:gd name="connsiteX11" fmla="*/ 723900 w 2292350"/>
              <a:gd name="connsiteY11" fmla="*/ 571500 h 1549400"/>
              <a:gd name="connsiteX12" fmla="*/ 723900 w 2292350"/>
              <a:gd name="connsiteY12" fmla="*/ 676275 h 1549400"/>
              <a:gd name="connsiteX13" fmla="*/ 787400 w 2292350"/>
              <a:gd name="connsiteY13" fmla="*/ 676275 h 1549400"/>
              <a:gd name="connsiteX14" fmla="*/ 787400 w 2292350"/>
              <a:gd name="connsiteY14" fmla="*/ 749300 h 1549400"/>
              <a:gd name="connsiteX15" fmla="*/ 908050 w 2292350"/>
              <a:gd name="connsiteY15" fmla="*/ 749300 h 1549400"/>
              <a:gd name="connsiteX16" fmla="*/ 908050 w 2292350"/>
              <a:gd name="connsiteY16" fmla="*/ 838200 h 1549400"/>
              <a:gd name="connsiteX17" fmla="*/ 977900 w 2292350"/>
              <a:gd name="connsiteY17" fmla="*/ 838200 h 1549400"/>
              <a:gd name="connsiteX18" fmla="*/ 977900 w 2292350"/>
              <a:gd name="connsiteY18" fmla="*/ 949325 h 1549400"/>
              <a:gd name="connsiteX19" fmla="*/ 1485900 w 2292350"/>
              <a:gd name="connsiteY19" fmla="*/ 949325 h 1549400"/>
              <a:gd name="connsiteX20" fmla="*/ 1485900 w 2292350"/>
              <a:gd name="connsiteY20" fmla="*/ 1152525 h 1549400"/>
              <a:gd name="connsiteX21" fmla="*/ 1698625 w 2292350"/>
              <a:gd name="connsiteY21" fmla="*/ 1152525 h 1549400"/>
              <a:gd name="connsiteX22" fmla="*/ 1698625 w 2292350"/>
              <a:gd name="connsiteY22" fmla="*/ 1549400 h 1549400"/>
              <a:gd name="connsiteX23" fmla="*/ 2292350 w 2292350"/>
              <a:gd name="connsiteY23" fmla="*/ 1549400 h 154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92350" h="1549400">
                <a:moveTo>
                  <a:pt x="0" y="0"/>
                </a:moveTo>
                <a:lnTo>
                  <a:pt x="130175" y="0"/>
                </a:lnTo>
                <a:lnTo>
                  <a:pt x="130175" y="79375"/>
                </a:lnTo>
                <a:lnTo>
                  <a:pt x="171450" y="79375"/>
                </a:lnTo>
                <a:lnTo>
                  <a:pt x="171450" y="241300"/>
                </a:lnTo>
                <a:lnTo>
                  <a:pt x="298450" y="241300"/>
                </a:lnTo>
                <a:lnTo>
                  <a:pt x="298450" y="339725"/>
                </a:lnTo>
                <a:lnTo>
                  <a:pt x="450850" y="339725"/>
                </a:lnTo>
                <a:lnTo>
                  <a:pt x="450850" y="473075"/>
                </a:lnTo>
                <a:lnTo>
                  <a:pt x="511175" y="473075"/>
                </a:lnTo>
                <a:lnTo>
                  <a:pt x="511175" y="571500"/>
                </a:lnTo>
                <a:lnTo>
                  <a:pt x="723900" y="571500"/>
                </a:lnTo>
                <a:lnTo>
                  <a:pt x="723900" y="676275"/>
                </a:lnTo>
                <a:lnTo>
                  <a:pt x="787400" y="676275"/>
                </a:lnTo>
                <a:lnTo>
                  <a:pt x="787400" y="749300"/>
                </a:lnTo>
                <a:lnTo>
                  <a:pt x="908050" y="749300"/>
                </a:lnTo>
                <a:lnTo>
                  <a:pt x="908050" y="838200"/>
                </a:lnTo>
                <a:lnTo>
                  <a:pt x="977900" y="838200"/>
                </a:lnTo>
                <a:lnTo>
                  <a:pt x="977900" y="949325"/>
                </a:lnTo>
                <a:lnTo>
                  <a:pt x="1485900" y="949325"/>
                </a:lnTo>
                <a:lnTo>
                  <a:pt x="1485900" y="1152525"/>
                </a:lnTo>
                <a:lnTo>
                  <a:pt x="1698625" y="1152525"/>
                </a:lnTo>
                <a:lnTo>
                  <a:pt x="1698625" y="1549400"/>
                </a:lnTo>
                <a:lnTo>
                  <a:pt x="2292350" y="1549400"/>
                </a:lnTo>
              </a:path>
            </a:pathLst>
          </a:custGeom>
          <a:noFill/>
          <a:ln w="28575">
            <a:solidFill>
              <a:schemeClr val="accent1"/>
            </a:solidFill>
            <a:miter lim="800000"/>
            <a:headEnd/>
            <a:tailEnd/>
          </a:ln>
        </p:spPr>
        <p:txBody>
          <a:bodyPr rtlCol="0" anchor="ctr"/>
          <a:lstStyle/>
          <a:p>
            <a:pPr algn="ctr"/>
            <a:endParaRPr lang="en-US" dirty="0"/>
          </a:p>
        </p:txBody>
      </p:sp>
      <p:grpSp>
        <p:nvGrpSpPr>
          <p:cNvPr id="237" name="Group 236">
            <a:extLst>
              <a:ext uri="{FF2B5EF4-FFF2-40B4-BE49-F238E27FC236}">
                <a16:creationId xmlns:a16="http://schemas.microsoft.com/office/drawing/2014/main" id="{032089C6-D576-46C2-A88A-3DC7B44E70C9}"/>
              </a:ext>
            </a:extLst>
          </p:cNvPr>
          <p:cNvGrpSpPr/>
          <p:nvPr/>
        </p:nvGrpSpPr>
        <p:grpSpPr>
          <a:xfrm>
            <a:off x="9392911" y="6207927"/>
            <a:ext cx="2488502" cy="454909"/>
            <a:chOff x="9392911" y="6207927"/>
            <a:chExt cx="2488502" cy="454909"/>
          </a:xfrm>
        </p:grpSpPr>
        <p:pic>
          <p:nvPicPr>
            <p:cNvPr id="238" name="Picture 237" descr="A picture containing text, ax, wheel&#10;&#10;Description automatically generated">
              <a:extLst>
                <a:ext uri="{FF2B5EF4-FFF2-40B4-BE49-F238E27FC236}">
                  <a16:creationId xmlns:a16="http://schemas.microsoft.com/office/drawing/2014/main" id="{85C9A552-BE96-49A2-A91F-E00FD47D98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39" name="Rectangle 8">
              <a:extLst>
                <a:ext uri="{FF2B5EF4-FFF2-40B4-BE49-F238E27FC236}">
                  <a16:creationId xmlns:a16="http://schemas.microsoft.com/office/drawing/2014/main" id="{7BD40B39-8861-48E6-925F-47A35BB19B8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019409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264385E-4FBE-4E2D-8AA6-D6F5B86DD5AD}"/>
              </a:ext>
            </a:extLst>
          </p:cNvPr>
          <p:cNvSpPr>
            <a:spLocks noGrp="1"/>
          </p:cNvSpPr>
          <p:nvPr>
            <p:ph type="title"/>
          </p:nvPr>
        </p:nvSpPr>
        <p:spPr>
          <a:xfrm>
            <a:off x="609759" y="238127"/>
            <a:ext cx="10872444" cy="1103313"/>
          </a:xfrm>
        </p:spPr>
        <p:txBody>
          <a:bodyPr/>
          <a:lstStyle/>
          <a:p>
            <a:r>
              <a:rPr lang="en-US" dirty="0"/>
              <a:t>General Principles for Managing AEs </a:t>
            </a:r>
            <a:br>
              <a:rPr lang="en-US" dirty="0"/>
            </a:br>
            <a:r>
              <a:rPr lang="en-US" dirty="0"/>
              <a:t>With Immunotherapy in EC</a:t>
            </a:r>
          </a:p>
        </p:txBody>
      </p:sp>
      <p:sp>
        <p:nvSpPr>
          <p:cNvPr id="5" name="Content Placeholder 2">
            <a:extLst>
              <a:ext uri="{FF2B5EF4-FFF2-40B4-BE49-F238E27FC236}">
                <a16:creationId xmlns:a16="http://schemas.microsoft.com/office/drawing/2014/main" id="{9CED30E9-8500-4249-A718-756DA794A41A}"/>
              </a:ext>
            </a:extLst>
          </p:cNvPr>
          <p:cNvSpPr>
            <a:spLocks noGrp="1"/>
          </p:cNvSpPr>
          <p:nvPr>
            <p:ph idx="1"/>
          </p:nvPr>
        </p:nvSpPr>
        <p:spPr>
          <a:xfrm>
            <a:off x="609759" y="1517134"/>
            <a:ext cx="4958529" cy="4441613"/>
          </a:xfrm>
        </p:spPr>
        <p:txBody>
          <a:bodyPr/>
          <a:lstStyle/>
          <a:p>
            <a:pPr>
              <a:spcBef>
                <a:spcPts val="700"/>
              </a:spcBef>
              <a:spcAft>
                <a:spcPts val="500"/>
              </a:spcAft>
            </a:pPr>
            <a:r>
              <a:rPr lang="en-US" sz="2000" b="1" dirty="0"/>
              <a:t>Educate patients about toxicities and to contact you immediately if they occur</a:t>
            </a:r>
          </a:p>
          <a:p>
            <a:pPr lvl="1">
              <a:spcBef>
                <a:spcPts val="700"/>
              </a:spcBef>
              <a:spcAft>
                <a:spcPts val="500"/>
              </a:spcAft>
            </a:pPr>
            <a:r>
              <a:rPr lang="en-US" sz="1800" dirty="0"/>
              <a:t>Let other healthcare professionals know that they are receiving immunotherapy</a:t>
            </a:r>
          </a:p>
          <a:p>
            <a:pPr>
              <a:spcBef>
                <a:spcPts val="700"/>
              </a:spcBef>
              <a:spcAft>
                <a:spcPts val="500"/>
              </a:spcAft>
            </a:pPr>
            <a:r>
              <a:rPr lang="en-US" sz="2000" dirty="0"/>
              <a:t>Assess for irAEs at each cycle for the first </a:t>
            </a:r>
            <a:br>
              <a:rPr lang="en-US" sz="2000" dirty="0"/>
            </a:br>
            <a:r>
              <a:rPr lang="en-US" sz="2000" dirty="0"/>
              <a:t>3 mo, including laboratory tests</a:t>
            </a:r>
          </a:p>
          <a:p>
            <a:pPr>
              <a:spcBef>
                <a:spcPts val="700"/>
              </a:spcBef>
              <a:spcAft>
                <a:spcPts val="500"/>
              </a:spcAft>
            </a:pPr>
            <a:r>
              <a:rPr lang="en-US" sz="2000" dirty="0"/>
              <a:t>Thyroid tests every cycle for first 3 mo</a:t>
            </a:r>
            <a:br>
              <a:rPr lang="en-US" sz="2000" dirty="0"/>
            </a:br>
            <a:r>
              <a:rPr lang="en-US" sz="2000" dirty="0"/>
              <a:t>and then every 2-3 cycles </a:t>
            </a:r>
          </a:p>
          <a:p>
            <a:pPr>
              <a:spcBef>
                <a:spcPts val="700"/>
              </a:spcBef>
              <a:spcAft>
                <a:spcPts val="500"/>
              </a:spcAft>
            </a:pPr>
            <a:r>
              <a:rPr lang="en-US" sz="2000" dirty="0"/>
              <a:t>Maintain low threshold for steroids or immunosuppression if irAE is concerning </a:t>
            </a:r>
          </a:p>
        </p:txBody>
      </p:sp>
      <p:graphicFrame>
        <p:nvGraphicFramePr>
          <p:cNvPr id="9" name="Table 8">
            <a:extLst>
              <a:ext uri="{FF2B5EF4-FFF2-40B4-BE49-F238E27FC236}">
                <a16:creationId xmlns:a16="http://schemas.microsoft.com/office/drawing/2014/main" id="{04A51E50-B306-45BA-9FCE-4655136170E9}"/>
              </a:ext>
            </a:extLst>
          </p:cNvPr>
          <p:cNvGraphicFramePr>
            <a:graphicFrameLocks noGrp="1"/>
          </p:cNvGraphicFramePr>
          <p:nvPr>
            <p:extLst>
              <p:ext uri="{D42A27DB-BD31-4B8C-83A1-F6EECF244321}">
                <p14:modId xmlns:p14="http://schemas.microsoft.com/office/powerpoint/2010/main" val="2057101898"/>
              </p:ext>
            </p:extLst>
          </p:nvPr>
        </p:nvGraphicFramePr>
        <p:xfrm>
          <a:off x="6096000" y="1600200"/>
          <a:ext cx="5386203" cy="4511040"/>
        </p:xfrm>
        <a:graphic>
          <a:graphicData uri="http://schemas.openxmlformats.org/drawingml/2006/table">
            <a:tbl>
              <a:tblPr firstRow="1" bandRow="1">
                <a:effectLst/>
                <a:tableStyleId>{5C22544A-7EE6-4342-B048-85BDC9FD1C3A}</a:tableStyleId>
              </a:tblPr>
              <a:tblGrid>
                <a:gridCol w="1117347">
                  <a:extLst>
                    <a:ext uri="{9D8B030D-6E8A-4147-A177-3AD203B41FA5}">
                      <a16:colId xmlns:a16="http://schemas.microsoft.com/office/drawing/2014/main" val="20000"/>
                    </a:ext>
                  </a:extLst>
                </a:gridCol>
                <a:gridCol w="4268856">
                  <a:extLst>
                    <a:ext uri="{9D8B030D-6E8A-4147-A177-3AD203B41FA5}">
                      <a16:colId xmlns:a16="http://schemas.microsoft.com/office/drawing/2014/main" val="20001"/>
                    </a:ext>
                  </a:extLst>
                </a:gridCol>
              </a:tblGrid>
              <a:tr h="333048">
                <a:tc>
                  <a:txBody>
                    <a:bodyPr/>
                    <a:lstStyle/>
                    <a:p>
                      <a:r>
                        <a:rPr lang="en-US" sz="1600" dirty="0">
                          <a:latin typeface="Calibri" panose="020F0502020204030204" pitchFamily="34" charset="0"/>
                          <a:cs typeface="Calibri" panose="020F0502020204030204" pitchFamily="34" charset="0"/>
                        </a:rPr>
                        <a:t>Grade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r>
                        <a:rPr lang="en-US" sz="1600" dirty="0">
                          <a:latin typeface="Calibri" panose="020F0502020204030204" pitchFamily="34" charset="0"/>
                          <a:cs typeface="Calibri" panose="020F0502020204030204" pitchFamily="34" charset="0"/>
                        </a:rPr>
                        <a:t>Management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749357">
                <a:tc>
                  <a:txBody>
                    <a:bodyPr/>
                    <a:lstStyle/>
                    <a:p>
                      <a:r>
                        <a:rPr lang="en-US" sz="1600" dirty="0">
                          <a:solidFill>
                            <a:schemeClr val="bg1"/>
                          </a:solidFill>
                          <a:latin typeface="Calibri" panose="020F0502020204030204" pitchFamily="34" charset="0"/>
                          <a:cs typeface="Calibri" panose="020F0502020204030204" pitchFamily="34" charset="0"/>
                        </a:rPr>
                        <a:t>1 (mild)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Symptomatic</a:t>
                      </a:r>
                      <a:r>
                        <a:rPr lang="en-US" sz="1600" baseline="0" dirty="0">
                          <a:solidFill>
                            <a:schemeClr val="bg1"/>
                          </a:solidFill>
                          <a:latin typeface="Calibri" panose="020F0502020204030204" pitchFamily="34" charset="0"/>
                          <a:cs typeface="Calibri" panose="020F0502020204030204" pitchFamily="34" charset="0"/>
                        </a:rPr>
                        <a:t> management</a:t>
                      </a:r>
                    </a:p>
                    <a:p>
                      <a:pPr marL="285750" indent="-285750">
                        <a:buFont typeface="Wingdings" panose="05000000000000000000" pitchFamily="2" charset="2"/>
                        <a:buChar char="§"/>
                      </a:pPr>
                      <a:r>
                        <a:rPr lang="en-US" sz="1600" baseline="0" dirty="0">
                          <a:solidFill>
                            <a:schemeClr val="bg1"/>
                          </a:solidFill>
                          <a:latin typeface="Calibri" panose="020F0502020204030204" pitchFamily="34" charset="0"/>
                          <a:cs typeface="Calibri" panose="020F0502020204030204" pitchFamily="34" charset="0"/>
                        </a:rPr>
                        <a:t>Continue therapy</a:t>
                      </a:r>
                    </a:p>
                    <a:p>
                      <a:pPr marL="285750" indent="-285750">
                        <a:buFont typeface="Wingdings" panose="05000000000000000000" pitchFamily="2" charset="2"/>
                        <a:buChar char="§"/>
                      </a:pPr>
                      <a:r>
                        <a:rPr lang="en-US" sz="1600" baseline="0" dirty="0">
                          <a:solidFill>
                            <a:schemeClr val="bg1"/>
                          </a:solidFill>
                          <a:latin typeface="Calibri" panose="020F0502020204030204" pitchFamily="34" charset="0"/>
                          <a:cs typeface="Calibri" panose="020F0502020204030204" pitchFamily="34" charset="0"/>
                        </a:rPr>
                        <a:t>Immunosuppression not needed</a:t>
                      </a:r>
                      <a:endParaRPr lang="en-US" sz="160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1415452">
                <a:tc>
                  <a:txBody>
                    <a:bodyPr/>
                    <a:lstStyle/>
                    <a:p>
                      <a:r>
                        <a:rPr lang="en-US" sz="1600" dirty="0">
                          <a:solidFill>
                            <a:schemeClr val="bg1"/>
                          </a:solidFill>
                          <a:latin typeface="Calibri" panose="020F0502020204030204" pitchFamily="34" charset="0"/>
                          <a:cs typeface="Calibri" panose="020F0502020204030204" pitchFamily="34" charset="0"/>
                        </a:rPr>
                        <a:t>2 (mild</a:t>
                      </a:r>
                      <a:r>
                        <a:rPr lang="en-US" sz="1600" baseline="0" dirty="0">
                          <a:solidFill>
                            <a:schemeClr val="bg1"/>
                          </a:solidFill>
                          <a:latin typeface="Calibri" panose="020F0502020204030204" pitchFamily="34" charset="0"/>
                          <a:cs typeface="Calibri" panose="020F0502020204030204" pitchFamily="34" charset="0"/>
                        </a:rPr>
                        <a:t> to moderate)</a:t>
                      </a:r>
                      <a:endParaRPr lang="en-US" sz="160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Symptomatic management</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Consider discontinuing until resolution to grade 1</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Consider immunosuppression if intolerable or persistent</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Involve consultants as needed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1586984">
                <a:tc>
                  <a:txBody>
                    <a:bodyPr/>
                    <a:lstStyle/>
                    <a:p>
                      <a:r>
                        <a:rPr lang="en-US" sz="1600" dirty="0">
                          <a:solidFill>
                            <a:schemeClr val="bg1"/>
                          </a:solidFill>
                          <a:latin typeface="Calibri" panose="020F0502020204030204" pitchFamily="34" charset="0"/>
                          <a:cs typeface="Calibri" panose="020F0502020204030204" pitchFamily="34" charset="0"/>
                        </a:rPr>
                        <a:t>3 or</a:t>
                      </a:r>
                      <a:r>
                        <a:rPr lang="en-US" sz="1600" baseline="0" dirty="0">
                          <a:solidFill>
                            <a:schemeClr val="bg1"/>
                          </a:solidFill>
                          <a:latin typeface="Calibri" panose="020F0502020204030204" pitchFamily="34" charset="0"/>
                          <a:cs typeface="Calibri" panose="020F0502020204030204" pitchFamily="34" charset="0"/>
                        </a:rPr>
                        <a:t> 4 (severe)</a:t>
                      </a:r>
                      <a:endParaRPr lang="en-US" sz="160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Discontinue therapy</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Start immunosuppression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Calibri" panose="020F0502020204030204" pitchFamily="34" charset="0"/>
                          <a:cs typeface="Calibri" panose="020F0502020204030204" pitchFamily="34" charset="0"/>
                        </a:rPr>
                        <a:t>Infliximab for severe/refractory colitis/diarrhea </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Refer/involve</a:t>
                      </a:r>
                      <a:r>
                        <a:rPr lang="en-US" sz="1600" baseline="0" dirty="0">
                          <a:solidFill>
                            <a:schemeClr val="bg1"/>
                          </a:solidFill>
                          <a:latin typeface="Calibri" panose="020F0502020204030204" pitchFamily="34" charset="0"/>
                          <a:cs typeface="Calibri" panose="020F0502020204030204" pitchFamily="34" charset="0"/>
                        </a:rPr>
                        <a:t> consultants</a:t>
                      </a:r>
                    </a:p>
                    <a:p>
                      <a:pPr marL="285750" indent="-285750">
                        <a:buFont typeface="Wingdings" panose="05000000000000000000" pitchFamily="2" charset="2"/>
                        <a:buChar char="§"/>
                      </a:pPr>
                      <a:r>
                        <a:rPr lang="en-US" sz="1600" baseline="0" dirty="0">
                          <a:solidFill>
                            <a:schemeClr val="bg1"/>
                          </a:solidFill>
                          <a:latin typeface="Calibri" panose="020F0502020204030204" pitchFamily="34" charset="0"/>
                          <a:cs typeface="Calibri" panose="020F0502020204030204" pitchFamily="34" charset="0"/>
                        </a:rPr>
                        <a:t>At resolution, gradually taper off immunosuppression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bl>
          </a:graphicData>
        </a:graphic>
      </p:graphicFrame>
      <p:sp>
        <p:nvSpPr>
          <p:cNvPr id="10" name="Text Box 11">
            <a:extLst>
              <a:ext uri="{FF2B5EF4-FFF2-40B4-BE49-F238E27FC236}">
                <a16:creationId xmlns:a16="http://schemas.microsoft.com/office/drawing/2014/main" id="{E42A802F-3506-45B9-9679-CF785096CC31}"/>
              </a:ext>
            </a:extLst>
          </p:cNvPr>
          <p:cNvSpPr txBox="1">
            <a:spLocks noChangeArrowheads="1"/>
          </p:cNvSpPr>
          <p:nvPr/>
        </p:nvSpPr>
        <p:spPr bwMode="auto">
          <a:xfrm>
            <a:off x="478805" y="630650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Brahmer. JCO. 2018;36:1714.  </a:t>
            </a:r>
          </a:p>
        </p:txBody>
      </p:sp>
      <p:grpSp>
        <p:nvGrpSpPr>
          <p:cNvPr id="11" name="Group 10">
            <a:extLst>
              <a:ext uri="{FF2B5EF4-FFF2-40B4-BE49-F238E27FC236}">
                <a16:creationId xmlns:a16="http://schemas.microsoft.com/office/drawing/2014/main" id="{50E977E0-6CEA-4FD8-AF7D-F62D373EB96D}"/>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127806C0-66C6-4968-852C-930E3B8154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12">
              <a:extLst>
                <a:ext uri="{FF2B5EF4-FFF2-40B4-BE49-F238E27FC236}">
                  <a16:creationId xmlns:a16="http://schemas.microsoft.com/office/drawing/2014/main" id="{F41E96FB-3139-4A85-A6A2-6B89FE36A2C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438959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728EFD9-D8A8-483E-9CF7-0EB87B526C97}"/>
              </a:ext>
            </a:extLst>
          </p:cNvPr>
          <p:cNvSpPr>
            <a:spLocks noGrp="1"/>
          </p:cNvSpPr>
          <p:nvPr>
            <p:ph type="title"/>
          </p:nvPr>
        </p:nvSpPr>
        <p:spPr>
          <a:xfrm>
            <a:off x="609759" y="238127"/>
            <a:ext cx="11125041" cy="1103313"/>
          </a:xfrm>
        </p:spPr>
        <p:txBody>
          <a:bodyPr/>
          <a:lstStyle/>
          <a:p>
            <a:r>
              <a:rPr lang="en-US" altLang="en-US" sz="3100" dirty="0"/>
              <a:t>NCCN Clinical Practice Guidelines in Oncology (NCCN Guidelines®) for Management of Immunotherapy-Related Toxicities</a:t>
            </a:r>
          </a:p>
        </p:txBody>
      </p:sp>
      <p:sp>
        <p:nvSpPr>
          <p:cNvPr id="14" name="TextBox 13">
            <a:extLst>
              <a:ext uri="{FF2B5EF4-FFF2-40B4-BE49-F238E27FC236}">
                <a16:creationId xmlns:a16="http://schemas.microsoft.com/office/drawing/2014/main" id="{F95564D0-3F4F-4A39-8B22-5EB07F7338D6}"/>
              </a:ext>
            </a:extLst>
          </p:cNvPr>
          <p:cNvSpPr txBox="1"/>
          <p:nvPr/>
        </p:nvSpPr>
        <p:spPr bwMode="auto">
          <a:xfrm>
            <a:off x="409370" y="6070809"/>
            <a:ext cx="93280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NCCN Guidelines® for Managing Immune Checkpoint Inhibitor–Related Toxicities: Interactive Decision Support Tool </a:t>
            </a:r>
            <a:r>
              <a:rPr lang="en-US" sz="1600" b="0" dirty="0">
                <a:solidFill>
                  <a:schemeClr val="bg1"/>
                </a:solidFill>
                <a:latin typeface="Calibri" panose="020F0502020204030204" pitchFamily="34" charset="0"/>
              </a:rPr>
              <a:t>Available Online: </a:t>
            </a:r>
            <a:r>
              <a:rPr lang="en-US" sz="1600" b="1" u="sng" dirty="0">
                <a:solidFill>
                  <a:schemeClr val="accent3"/>
                </a:solidFill>
                <a:latin typeface="Calibri" panose="020F0502020204030204" pitchFamily="34" charset="0"/>
                <a:hlinkClick r:id="rId3"/>
              </a:rPr>
              <a:t>clinicaloptions.com/immuneAEtool</a:t>
            </a:r>
            <a:r>
              <a:rPr lang="en-US" sz="1600" b="1" u="sng" dirty="0">
                <a:solidFill>
                  <a:schemeClr val="accent3"/>
                </a:solidFill>
                <a:latin typeface="Calibri" panose="020F0502020204030204" pitchFamily="34" charset="0"/>
              </a:rPr>
              <a:t> </a:t>
            </a:r>
            <a:r>
              <a:rPr lang="en-US" sz="1600" b="0" dirty="0">
                <a:solidFill>
                  <a:schemeClr val="bg1"/>
                </a:solidFill>
                <a:latin typeface="Calibri" panose="020F0502020204030204" pitchFamily="34" charset="0"/>
              </a:rPr>
              <a:t>or on our App: </a:t>
            </a:r>
            <a:r>
              <a:rPr lang="en-US" sz="1600" b="1" dirty="0">
                <a:solidFill>
                  <a:schemeClr val="accent3"/>
                </a:solidFill>
                <a:latin typeface="Calibri" panose="020F0502020204030204" pitchFamily="34" charset="0"/>
              </a:rPr>
              <a:t>CCO Decision Support</a:t>
            </a:r>
            <a:endParaRPr lang="en-US" sz="1600" b="1" u="sng" dirty="0">
              <a:solidFill>
                <a:schemeClr val="accent3"/>
              </a:solidFill>
              <a:latin typeface="Calibri" panose="020F0502020204030204" pitchFamily="34" charset="0"/>
            </a:endParaRPr>
          </a:p>
        </p:txBody>
      </p:sp>
      <p:pic>
        <p:nvPicPr>
          <p:cNvPr id="15" name="Picture 2">
            <a:extLst>
              <a:ext uri="{FF2B5EF4-FFF2-40B4-BE49-F238E27FC236}">
                <a16:creationId xmlns:a16="http://schemas.microsoft.com/office/drawing/2014/main" id="{4BED6D33-023F-47BD-9519-A40EA2308BD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3874" b="7455"/>
          <a:stretch/>
        </p:blipFill>
        <p:spPr bwMode="auto">
          <a:xfrm>
            <a:off x="860130" y="1331543"/>
            <a:ext cx="2971800" cy="4686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3">
            <a:extLst>
              <a:ext uri="{FF2B5EF4-FFF2-40B4-BE49-F238E27FC236}">
                <a16:creationId xmlns:a16="http://schemas.microsoft.com/office/drawing/2014/main" id="{9BFD3531-64AC-4FB2-BC06-0B02D1D030F3}"/>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3598" b="8356"/>
          <a:stretch/>
        </p:blipFill>
        <p:spPr bwMode="auto">
          <a:xfrm>
            <a:off x="4599541" y="1331543"/>
            <a:ext cx="2992918" cy="4686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Arrow: Right 16">
            <a:extLst>
              <a:ext uri="{FF2B5EF4-FFF2-40B4-BE49-F238E27FC236}">
                <a16:creationId xmlns:a16="http://schemas.microsoft.com/office/drawing/2014/main" id="{C139841E-F0E2-40E7-8B2A-249E7567E940}"/>
              </a:ext>
            </a:extLst>
          </p:cNvPr>
          <p:cNvSpPr/>
          <p:nvPr/>
        </p:nvSpPr>
        <p:spPr bwMode="auto">
          <a:xfrm>
            <a:off x="3954607" y="3048000"/>
            <a:ext cx="381000" cy="228600"/>
          </a:xfrm>
          <a:prstGeom prst="rightArrow">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Arrow: Right 17">
            <a:extLst>
              <a:ext uri="{FF2B5EF4-FFF2-40B4-BE49-F238E27FC236}">
                <a16:creationId xmlns:a16="http://schemas.microsoft.com/office/drawing/2014/main" id="{DC9DF8FA-1CBA-4C38-B436-1732FFA34A79}"/>
              </a:ext>
            </a:extLst>
          </p:cNvPr>
          <p:cNvSpPr/>
          <p:nvPr/>
        </p:nvSpPr>
        <p:spPr bwMode="auto">
          <a:xfrm>
            <a:off x="7761306" y="3054554"/>
            <a:ext cx="381000" cy="228600"/>
          </a:xfrm>
          <a:prstGeom prst="rightArrow">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22" name="Picture 21" descr="QR Code to app store based on device">
            <a:extLst>
              <a:ext uri="{FF2B5EF4-FFF2-40B4-BE49-F238E27FC236}">
                <a16:creationId xmlns:a16="http://schemas.microsoft.com/office/drawing/2014/main" id="{5A5C3E87-84CC-46DF-94B3-01ACF1AD4B21}"/>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90050" y="711243"/>
            <a:ext cx="938499" cy="938499"/>
          </a:xfrm>
          <a:prstGeom prst="rect">
            <a:avLst/>
          </a:prstGeom>
        </p:spPr>
      </p:pic>
      <p:pic>
        <p:nvPicPr>
          <p:cNvPr id="23" name="Picture 4">
            <a:extLst>
              <a:ext uri="{FF2B5EF4-FFF2-40B4-BE49-F238E27FC236}">
                <a16:creationId xmlns:a16="http://schemas.microsoft.com/office/drawing/2014/main" id="{C41A23EC-E5C1-4BAB-A5C6-AAF9FEA6CBE4}"/>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4423" b="7849"/>
          <a:stretch/>
        </p:blipFill>
        <p:spPr bwMode="auto">
          <a:xfrm>
            <a:off x="8256726" y="1318184"/>
            <a:ext cx="3020874" cy="471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3">
            <a:extLst>
              <a:ext uri="{FF2B5EF4-FFF2-40B4-BE49-F238E27FC236}">
                <a16:creationId xmlns:a16="http://schemas.microsoft.com/office/drawing/2014/main" id="{A6FACAD7-5179-4E74-B1DD-C08615DF63B5}"/>
              </a:ext>
            </a:extLst>
          </p:cNvPr>
          <p:cNvGrpSpPr/>
          <p:nvPr/>
        </p:nvGrpSpPr>
        <p:grpSpPr>
          <a:xfrm>
            <a:off x="9392911" y="6207927"/>
            <a:ext cx="2488502" cy="454909"/>
            <a:chOff x="9392911" y="6207927"/>
            <a:chExt cx="2488502" cy="454909"/>
          </a:xfrm>
        </p:grpSpPr>
        <p:pic>
          <p:nvPicPr>
            <p:cNvPr id="25" name="Picture 24" descr="A picture containing text, ax, wheel&#10;&#10;Description automatically generated">
              <a:extLst>
                <a:ext uri="{FF2B5EF4-FFF2-40B4-BE49-F238E27FC236}">
                  <a16:creationId xmlns:a16="http://schemas.microsoft.com/office/drawing/2014/main" id="{01CB6F48-73FB-4B68-9821-E7E6DC36557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6" name="Rectangle 25">
              <a:extLst>
                <a:ext uri="{FF2B5EF4-FFF2-40B4-BE49-F238E27FC236}">
                  <a16:creationId xmlns:a16="http://schemas.microsoft.com/office/drawing/2014/main" id="{B0626767-101F-4782-8596-ABBE8410C4C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9"/>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658230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91F979BD-A370-4790-9380-83CC753BDC15}"/>
              </a:ext>
            </a:extLst>
          </p:cNvPr>
          <p:cNvSpPr>
            <a:spLocks noGrp="1"/>
          </p:cNvSpPr>
          <p:nvPr>
            <p:ph type="title"/>
          </p:nvPr>
        </p:nvSpPr>
        <p:spPr>
          <a:xfrm>
            <a:off x="609759" y="238127"/>
            <a:ext cx="10872445" cy="1103313"/>
          </a:xfrm>
        </p:spPr>
        <p:txBody>
          <a:bodyPr/>
          <a:lstStyle/>
          <a:p>
            <a:r>
              <a:rPr lang="en-US" dirty="0"/>
              <a:t>Special Considerations for Managing AEs With Lenvatinib and Pembrolizumab From KEYNOTE-775</a:t>
            </a:r>
          </a:p>
        </p:txBody>
      </p:sp>
      <p:sp>
        <p:nvSpPr>
          <p:cNvPr id="14" name="Content Placeholder 5">
            <a:extLst>
              <a:ext uri="{FF2B5EF4-FFF2-40B4-BE49-F238E27FC236}">
                <a16:creationId xmlns:a16="http://schemas.microsoft.com/office/drawing/2014/main" id="{01BC6B6E-9725-4ABC-85F0-EF035B74754C}"/>
              </a:ext>
            </a:extLst>
          </p:cNvPr>
          <p:cNvSpPr>
            <a:spLocks noGrp="1"/>
          </p:cNvSpPr>
          <p:nvPr>
            <p:ph sz="half" idx="1"/>
          </p:nvPr>
        </p:nvSpPr>
        <p:spPr>
          <a:xfrm>
            <a:off x="629740" y="1510523"/>
            <a:ext cx="5466260" cy="4678738"/>
          </a:xfrm>
        </p:spPr>
        <p:txBody>
          <a:bodyPr/>
          <a:lstStyle/>
          <a:p>
            <a:pPr marL="0" indent="0">
              <a:spcBef>
                <a:spcPts val="700"/>
              </a:spcBef>
              <a:spcAft>
                <a:spcPts val="500"/>
              </a:spcAft>
              <a:buNone/>
            </a:pPr>
            <a:r>
              <a:rPr lang="en-US" sz="2400" b="1" i="0" dirty="0">
                <a:effectLst/>
                <a:latin typeface="Calibri (body)"/>
              </a:rPr>
              <a:t>Expert Panel Recommendations</a:t>
            </a:r>
          </a:p>
          <a:p>
            <a:pPr>
              <a:spcBef>
                <a:spcPts val="700"/>
              </a:spcBef>
              <a:spcAft>
                <a:spcPts val="500"/>
              </a:spcAft>
            </a:pPr>
            <a:r>
              <a:rPr lang="en-US" sz="1800" b="0" i="0" dirty="0">
                <a:effectLst/>
                <a:latin typeface="Calibri (body)"/>
              </a:rPr>
              <a:t>Provide extensive patient support and education about potential for AEs</a:t>
            </a:r>
          </a:p>
          <a:p>
            <a:pPr>
              <a:spcBef>
                <a:spcPts val="700"/>
              </a:spcBef>
              <a:spcAft>
                <a:spcPts val="500"/>
              </a:spcAft>
            </a:pPr>
            <a:r>
              <a:rPr lang="en-US" sz="1800" dirty="0">
                <a:latin typeface="Calibri (body)"/>
              </a:rPr>
              <a:t>ECOG PS and lenvatinib dosing</a:t>
            </a:r>
          </a:p>
          <a:p>
            <a:pPr lvl="1">
              <a:spcBef>
                <a:spcPts val="700"/>
              </a:spcBef>
              <a:spcAft>
                <a:spcPts val="500"/>
              </a:spcAft>
            </a:pPr>
            <a:r>
              <a:rPr lang="en-US" sz="1600" dirty="0">
                <a:latin typeface="Calibri (body)"/>
              </a:rPr>
              <a:t>Good: </a:t>
            </a:r>
            <a:r>
              <a:rPr lang="en-US" sz="1600" b="0" i="0" dirty="0">
                <a:effectLst/>
                <a:latin typeface="Calibri (body)"/>
              </a:rPr>
              <a:t>FDA recommended starting dose of 20 mg </a:t>
            </a:r>
          </a:p>
          <a:p>
            <a:pPr lvl="1">
              <a:spcBef>
                <a:spcPts val="700"/>
              </a:spcBef>
              <a:spcAft>
                <a:spcPts val="500"/>
              </a:spcAft>
            </a:pPr>
            <a:r>
              <a:rPr lang="en-US" sz="1600" dirty="0">
                <a:latin typeface="Calibri (body)"/>
              </a:rPr>
              <a:t>Poor: Consider </a:t>
            </a:r>
            <a:r>
              <a:rPr lang="en-US" sz="1600" b="0" i="0" dirty="0">
                <a:effectLst/>
                <a:latin typeface="Calibri (body)"/>
              </a:rPr>
              <a:t>14 mg or 10 mg dosing per patient-specific situation and comorbidities</a:t>
            </a:r>
          </a:p>
          <a:p>
            <a:pPr>
              <a:spcBef>
                <a:spcPts val="700"/>
              </a:spcBef>
              <a:spcAft>
                <a:spcPts val="500"/>
              </a:spcAft>
            </a:pPr>
            <a:r>
              <a:rPr lang="en-US" sz="1800" dirty="0">
                <a:latin typeface="Calibri (body)"/>
              </a:rPr>
              <a:t>Consider a low threshold for dose reduction</a:t>
            </a:r>
            <a:endParaRPr lang="en-US" sz="1800" b="0" i="0" dirty="0">
              <a:effectLst/>
              <a:latin typeface="Calibri (body)"/>
            </a:endParaRPr>
          </a:p>
          <a:p>
            <a:pPr>
              <a:spcBef>
                <a:spcPts val="700"/>
              </a:spcBef>
              <a:spcAft>
                <a:spcPts val="500"/>
              </a:spcAft>
            </a:pPr>
            <a:r>
              <a:rPr lang="en-US" sz="1800" b="0" i="0" dirty="0">
                <a:effectLst/>
                <a:latin typeface="Calibri (body)"/>
              </a:rPr>
              <a:t>Train nurses to support patients to increase adherence to tx to maximize benefit</a:t>
            </a:r>
          </a:p>
          <a:p>
            <a:pPr>
              <a:spcBef>
                <a:spcPts val="700"/>
              </a:spcBef>
              <a:spcAft>
                <a:spcPts val="500"/>
              </a:spcAft>
            </a:pPr>
            <a:r>
              <a:rPr lang="en-US" sz="1800" b="0" i="0" dirty="0">
                <a:effectLst/>
                <a:latin typeface="Calibri (body)"/>
              </a:rPr>
              <a:t>Hypertension can become debilitating and </a:t>
            </a:r>
            <a:r>
              <a:rPr lang="en-US" sz="1800" dirty="0">
                <a:latin typeface="Calibri (body)"/>
              </a:rPr>
              <a:t>difficult to manage</a:t>
            </a:r>
          </a:p>
          <a:p>
            <a:pPr lvl="1">
              <a:spcBef>
                <a:spcPts val="700"/>
              </a:spcBef>
              <a:spcAft>
                <a:spcPts val="500"/>
              </a:spcAft>
            </a:pPr>
            <a:r>
              <a:rPr lang="en-US" sz="1600" dirty="0">
                <a:latin typeface="Calibri (body)"/>
              </a:rPr>
              <a:t>Consider prophylactic antihypertensive medication (hydralazine)</a:t>
            </a:r>
          </a:p>
          <a:p>
            <a:endParaRPr lang="en-US" sz="1800" dirty="0"/>
          </a:p>
        </p:txBody>
      </p:sp>
      <p:graphicFrame>
        <p:nvGraphicFramePr>
          <p:cNvPr id="15" name="Group 155">
            <a:extLst>
              <a:ext uri="{FF2B5EF4-FFF2-40B4-BE49-F238E27FC236}">
                <a16:creationId xmlns:a16="http://schemas.microsoft.com/office/drawing/2014/main" id="{94D935F7-46CF-4B0D-AAC1-88654C531333}"/>
              </a:ext>
            </a:extLst>
          </p:cNvPr>
          <p:cNvGraphicFramePr>
            <a:graphicFrameLocks/>
          </p:cNvGraphicFramePr>
          <p:nvPr>
            <p:extLst>
              <p:ext uri="{D42A27DB-BD31-4B8C-83A1-F6EECF244321}">
                <p14:modId xmlns:p14="http://schemas.microsoft.com/office/powerpoint/2010/main" val="4017767941"/>
              </p:ext>
            </p:extLst>
          </p:nvPr>
        </p:nvGraphicFramePr>
        <p:xfrm>
          <a:off x="6096000" y="1604819"/>
          <a:ext cx="5386388" cy="3438576"/>
        </p:xfrm>
        <a:graphic>
          <a:graphicData uri="http://schemas.openxmlformats.org/drawingml/2006/table">
            <a:tbl>
              <a:tblPr/>
              <a:tblGrid>
                <a:gridCol w="1319769">
                  <a:extLst>
                    <a:ext uri="{9D8B030D-6E8A-4147-A177-3AD203B41FA5}">
                      <a16:colId xmlns:a16="http://schemas.microsoft.com/office/drawing/2014/main" val="20000"/>
                    </a:ext>
                  </a:extLst>
                </a:gridCol>
                <a:gridCol w="4066619">
                  <a:extLst>
                    <a:ext uri="{9D8B030D-6E8A-4147-A177-3AD203B41FA5}">
                      <a16:colId xmlns:a16="http://schemas.microsoft.com/office/drawing/2014/main" val="1238656420"/>
                    </a:ext>
                  </a:extLst>
                </a:gridCol>
              </a:tblGrid>
              <a:tr h="29069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lnSpc>
                          <a:spcPct val="90000"/>
                        </a:lnSpc>
                      </a:pPr>
                      <a:r>
                        <a:rPr lang="en-US" sz="1600" b="1" dirty="0">
                          <a:latin typeface="Calibri" panose="020F0502020204030204" pitchFamily="34" charset="0"/>
                          <a:cs typeface="Calibri" panose="020F0502020204030204" pitchFamily="34" charset="0"/>
                        </a:rPr>
                        <a:t>Management Recommendation</a:t>
                      </a:r>
                      <a:r>
                        <a:rPr lang="en-US" sz="1600" b="1" baseline="30000" dirty="0">
                          <a:latin typeface="Calibri" panose="020F0502020204030204" pitchFamily="34" charset="0"/>
                          <a:cs typeface="Calibri" panose="020F0502020204030204" pitchFamily="34" charset="0"/>
                        </a:rPr>
                        <a:t>1</a:t>
                      </a: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5661163"/>
                  </a:ext>
                </a:extLst>
              </a:tr>
              <a:tr h="113607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Control blood pressure prior to treatment and monitor during</a:t>
                      </a:r>
                    </a:p>
                    <a:p>
                      <a:pPr marL="285750" marR="0" lvl="0" indent="-285750"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Withhold for grade 3 hypertension despite optimal antihypertensive therapy</a:t>
                      </a:r>
                    </a:p>
                    <a:p>
                      <a:pPr marL="285750" marR="0" lvl="0" indent="-285750" algn="l" defTabSz="914400" rtl="0" eaLnBrk="1" fontAlgn="base" latinLnBrk="0" hangingPunct="1">
                        <a:lnSpc>
                          <a:spcPct val="90000"/>
                        </a:lnSpc>
                        <a:spcBef>
                          <a:spcPct val="0"/>
                        </a:spcBef>
                        <a:spcAft>
                          <a:spcPct val="0"/>
                        </a:spcAft>
                        <a:buClrTx/>
                        <a:buSzTx/>
                        <a:buFont typeface="Wingdings" panose="05000000000000000000" pitchFamily="2" charset="2"/>
                        <a:buChar char="§"/>
                        <a:tabLst/>
                      </a:pPr>
                      <a:r>
                        <a:rPr lang="en-US" sz="1600" i="0" dirty="0">
                          <a:solidFill>
                            <a:schemeClr val="bg1"/>
                          </a:solidFill>
                          <a:latin typeface="Calibri" panose="020F0502020204030204" pitchFamily="34" charset="0"/>
                          <a:cs typeface="Calibri" panose="020F0502020204030204" pitchFamily="34" charset="0"/>
                        </a:rPr>
                        <a:t>Discontinue for grade 4 hypertension</a:t>
                      </a: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71338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Arterial thrombotic event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Any grade: Discontinue</a:t>
                      </a:r>
                      <a:endPar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56551511"/>
                  </a:ext>
                </a:extLst>
              </a:tr>
              <a:tr h="1136073">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or severe AEs*</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1,2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Grade 1-3 and grade 4 laboratory abnormality: Withhold until improves to grade 0-1 or baseline, then resume at reduced dose</a:t>
                      </a:r>
                    </a:p>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Grade 4 AE: Permanently discontinue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70593615"/>
                  </a:ext>
                </a:extLst>
              </a:tr>
            </a:tbl>
          </a:graphicData>
        </a:graphic>
      </p:graphicFrame>
      <p:sp>
        <p:nvSpPr>
          <p:cNvPr id="16" name="Text Box 15">
            <a:extLst>
              <a:ext uri="{FF2B5EF4-FFF2-40B4-BE49-F238E27FC236}">
                <a16:creationId xmlns:a16="http://schemas.microsoft.com/office/drawing/2014/main" id="{B5103C4B-2510-4A08-A301-A5F57B1F9AB0}"/>
              </a:ext>
            </a:extLst>
          </p:cNvPr>
          <p:cNvSpPr txBox="1">
            <a:spLocks noChangeArrowheads="1"/>
          </p:cNvSpPr>
          <p:nvPr/>
        </p:nvSpPr>
        <p:spPr bwMode="auto">
          <a:xfrm>
            <a:off x="422912" y="6368603"/>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Lenvatinib PI. 2. Pembrolizumab PI.</a:t>
            </a:r>
            <a:endParaRPr lang="en-US" altLang="en-US" sz="1200" b="0" dirty="0">
              <a:solidFill>
                <a:schemeClr val="bg2"/>
              </a:solidFill>
              <a:latin typeface="Calibri" panose="020F0502020204030204" pitchFamily="34" charset="0"/>
              <a:cs typeface="+mn-cs"/>
            </a:endParaRPr>
          </a:p>
        </p:txBody>
      </p:sp>
      <p:sp>
        <p:nvSpPr>
          <p:cNvPr id="17" name="TextBox 16">
            <a:extLst>
              <a:ext uri="{FF2B5EF4-FFF2-40B4-BE49-F238E27FC236}">
                <a16:creationId xmlns:a16="http://schemas.microsoft.com/office/drawing/2014/main" id="{A879CCF2-324A-4CAB-92B3-6A47F3179423}"/>
              </a:ext>
            </a:extLst>
          </p:cNvPr>
          <p:cNvSpPr txBox="1"/>
          <p:nvPr/>
        </p:nvSpPr>
        <p:spPr bwMode="auto">
          <a:xfrm>
            <a:off x="5965448" y="5149845"/>
            <a:ext cx="5734948"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14300" marR="0" lvl="0" indent="-11430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a:t>
            </a: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omptly initiate management for severe diarrhea and withhold or discontinue based on severity</a:t>
            </a:r>
            <a:r>
              <a:rPr lang="en-US" sz="1400" b="0" dirty="0">
                <a:solidFill>
                  <a:schemeClr val="bg1"/>
                </a:solidFill>
                <a:latin typeface="Calibri" panose="020F0502020204030204" pitchFamily="34" charset="0"/>
                <a:cs typeface="Calibri" panose="020F0502020204030204" pitchFamily="34" charset="0"/>
              </a:rPr>
              <a:t>; for grade 4 diarrhea or </a:t>
            </a: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grade 3 or 4 pneumonitis, permanently discontinue </a:t>
            </a:r>
            <a:r>
              <a:rPr kumimoji="0" lang="en-US" sz="1400" b="0" i="0" u="none" strike="noStrike" cap="none" normalizeH="0" baseline="0" dirty="0" err="1">
                <a:ln>
                  <a:noFill/>
                </a:ln>
                <a:solidFill>
                  <a:schemeClr val="bg1"/>
                </a:solidFill>
                <a:effectLst/>
                <a:latin typeface="Calibri" panose="020F0502020204030204" pitchFamily="34" charset="0"/>
                <a:cs typeface="Calibri" panose="020F0502020204030204" pitchFamily="34" charset="0"/>
              </a:rPr>
              <a:t>pembrolizumab</a:t>
            </a:r>
            <a:r>
              <a:rPr kumimoji="0" lang="en-US" sz="14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a:t>
            </a:r>
          </a:p>
          <a:p>
            <a:pPr>
              <a:spcBef>
                <a:spcPct val="50000"/>
              </a:spcBef>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p:txBody>
      </p:sp>
      <p:grpSp>
        <p:nvGrpSpPr>
          <p:cNvPr id="18" name="Group 17">
            <a:extLst>
              <a:ext uri="{FF2B5EF4-FFF2-40B4-BE49-F238E27FC236}">
                <a16:creationId xmlns:a16="http://schemas.microsoft.com/office/drawing/2014/main" id="{7D0F71C2-182B-4CD5-92FB-5C1D54705E38}"/>
              </a:ext>
            </a:extLst>
          </p:cNvPr>
          <p:cNvGrpSpPr/>
          <p:nvPr/>
        </p:nvGrpSpPr>
        <p:grpSpPr>
          <a:xfrm>
            <a:off x="9392911" y="6207927"/>
            <a:ext cx="2488502" cy="454909"/>
            <a:chOff x="9392911" y="6207927"/>
            <a:chExt cx="2488502" cy="454909"/>
          </a:xfrm>
        </p:grpSpPr>
        <p:pic>
          <p:nvPicPr>
            <p:cNvPr id="19" name="Picture 18" descr="A picture containing text, ax, wheel&#10;&#10;Description automatically generated">
              <a:extLst>
                <a:ext uri="{FF2B5EF4-FFF2-40B4-BE49-F238E27FC236}">
                  <a16:creationId xmlns:a16="http://schemas.microsoft.com/office/drawing/2014/main" id="{FC74E992-3DC5-4257-B541-6AE80345D1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0" name="Rectangle 19">
              <a:extLst>
                <a:ext uri="{FF2B5EF4-FFF2-40B4-BE49-F238E27FC236}">
                  <a16:creationId xmlns:a16="http://schemas.microsoft.com/office/drawing/2014/main" id="{3636C9EA-BD64-44B5-9CCF-C02C55D8DBE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379284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Toxicity and Efficacy of Pembrolizumab With Recommended or Reduced Starting Doses of Lenvatinib</a:t>
            </a:r>
          </a:p>
        </p:txBody>
      </p:sp>
      <p:sp>
        <p:nvSpPr>
          <p:cNvPr id="3" name="Content Placeholder 2"/>
          <p:cNvSpPr>
            <a:spLocks noGrp="1"/>
          </p:cNvSpPr>
          <p:nvPr>
            <p:ph sz="half" idx="1"/>
          </p:nvPr>
        </p:nvSpPr>
        <p:spPr>
          <a:xfrm>
            <a:off x="609759" y="1531063"/>
            <a:ext cx="5668364" cy="4678738"/>
          </a:xfrm>
        </p:spPr>
        <p:txBody>
          <a:bodyPr/>
          <a:lstStyle/>
          <a:p>
            <a:r>
              <a:rPr lang="en-US" sz="2000" dirty="0"/>
              <a:t>Retrospective review at MD Anderson; N = 70</a:t>
            </a:r>
          </a:p>
          <a:p>
            <a:r>
              <a:rPr lang="en-US" sz="2000" dirty="0"/>
              <a:t>77.1% of patients started at reduced dose of lenvatinib (most common = 14 mg)</a:t>
            </a:r>
          </a:p>
          <a:p>
            <a:pPr>
              <a:lnSpc>
                <a:spcPct val="100000"/>
              </a:lnSpc>
            </a:pPr>
            <a:r>
              <a:rPr lang="en-US" sz="2000" dirty="0"/>
              <a:t>Lenvatinib 20 mg group experienced:</a:t>
            </a:r>
          </a:p>
          <a:p>
            <a:pPr lvl="1">
              <a:lnSpc>
                <a:spcPct val="100000"/>
              </a:lnSpc>
            </a:pPr>
            <a:r>
              <a:rPr lang="en-US" sz="1800" dirty="0"/>
              <a:t>More dose reductions (</a:t>
            </a:r>
            <a:r>
              <a:rPr lang="en-US" sz="1800" i="1" dirty="0"/>
              <a:t>P</a:t>
            </a:r>
            <a:r>
              <a:rPr lang="en-US" sz="1800" dirty="0"/>
              <a:t> = .016)</a:t>
            </a:r>
          </a:p>
          <a:p>
            <a:pPr lvl="1">
              <a:lnSpc>
                <a:spcPct val="100000"/>
              </a:lnSpc>
            </a:pPr>
            <a:r>
              <a:rPr lang="en-US" sz="1800" dirty="0"/>
              <a:t>Significantly more fatigue (37.5% vs 14.8%), anorexia (25.0% vs 5.6%), GI toxicity (43.8% vs 11.1%), hematologic toxicity (18.8% vs 1.9%)</a:t>
            </a:r>
          </a:p>
          <a:p>
            <a:pPr lvl="1">
              <a:lnSpc>
                <a:spcPct val="100000"/>
              </a:lnSpc>
            </a:pPr>
            <a:r>
              <a:rPr lang="en-US" sz="1800" dirty="0"/>
              <a:t>Shorter time to treatment toxicity (1.3 months vs 3.7 months, </a:t>
            </a:r>
            <a:r>
              <a:rPr lang="en-US" sz="1800" i="1" dirty="0"/>
              <a:t>P </a:t>
            </a:r>
            <a:r>
              <a:rPr lang="en-US" sz="1800" dirty="0"/>
              <a:t>= .0001)</a:t>
            </a:r>
          </a:p>
          <a:p>
            <a:r>
              <a:rPr lang="en-US" sz="2000" dirty="0"/>
              <a:t>No significant differences in response rates, PFS, or OS between dose groups</a:t>
            </a:r>
          </a:p>
        </p:txBody>
      </p:sp>
      <p:sp>
        <p:nvSpPr>
          <p:cNvPr id="6" name="Text Box 11">
            <a:extLst>
              <a:ext uri="{FF2B5EF4-FFF2-40B4-BE49-F238E27FC236}">
                <a16:creationId xmlns:a16="http://schemas.microsoft.com/office/drawing/2014/main" id="{E42A802F-3506-45B9-9679-CF785096CC31}"/>
              </a:ext>
            </a:extLst>
          </p:cNvPr>
          <p:cNvSpPr txBox="1">
            <a:spLocks noChangeArrowheads="1"/>
          </p:cNvSpPr>
          <p:nvPr/>
        </p:nvSpPr>
        <p:spPr bwMode="auto">
          <a:xfrm>
            <a:off x="411480" y="637656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How. </a:t>
            </a:r>
            <a:r>
              <a:rPr lang="en-US" altLang="en-US" sz="1200" b="0" dirty="0" err="1">
                <a:solidFill>
                  <a:srgbClr val="455560"/>
                </a:solidFill>
                <a:latin typeface="Calibri" panose="020F0502020204030204" pitchFamily="34" charset="0"/>
              </a:rPr>
              <a:t>Gyn</a:t>
            </a:r>
            <a:r>
              <a:rPr lang="en-US" altLang="en-US" sz="1200" b="0" dirty="0">
                <a:solidFill>
                  <a:srgbClr val="455560"/>
                </a:solidFill>
                <a:latin typeface="Calibri" panose="020F0502020204030204" pitchFamily="34" charset="0"/>
              </a:rPr>
              <a:t> </a:t>
            </a:r>
            <a:r>
              <a:rPr lang="en-US" altLang="en-US" sz="1200" b="0" dirty="0" err="1">
                <a:solidFill>
                  <a:srgbClr val="455560"/>
                </a:solidFill>
                <a:latin typeface="Calibri" panose="020F0502020204030204" pitchFamily="34" charset="0"/>
              </a:rPr>
              <a:t>Onc</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2021;162:24.  </a:t>
            </a:r>
          </a:p>
        </p:txBody>
      </p:sp>
      <p:grpSp>
        <p:nvGrpSpPr>
          <p:cNvPr id="7" name="Group 6">
            <a:extLst>
              <a:ext uri="{FF2B5EF4-FFF2-40B4-BE49-F238E27FC236}">
                <a16:creationId xmlns:a16="http://schemas.microsoft.com/office/drawing/2014/main" id="{C6FB72A1-A3F3-4BCB-B492-977501042813}"/>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214299E5-6464-4328-92FD-C2856F7DE4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B0438823-F71B-407E-BB25-8EAFB73517F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4" name="TextBox 3">
            <a:extLst>
              <a:ext uri="{FF2B5EF4-FFF2-40B4-BE49-F238E27FC236}">
                <a16:creationId xmlns:a16="http://schemas.microsoft.com/office/drawing/2014/main" id="{6C64F01C-0A70-4EE8-9B9A-9B3039999BA9}"/>
              </a:ext>
            </a:extLst>
          </p:cNvPr>
          <p:cNvSpPr txBox="1"/>
          <p:nvPr/>
        </p:nvSpPr>
        <p:spPr bwMode="auto">
          <a:xfrm rot="16200000">
            <a:off x="5274773" y="3191940"/>
            <a:ext cx="18001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Toxicity Probability</a:t>
            </a:r>
          </a:p>
        </p:txBody>
      </p:sp>
      <p:grpSp>
        <p:nvGrpSpPr>
          <p:cNvPr id="47" name="Group 46">
            <a:extLst>
              <a:ext uri="{FF2B5EF4-FFF2-40B4-BE49-F238E27FC236}">
                <a16:creationId xmlns:a16="http://schemas.microsoft.com/office/drawing/2014/main" id="{5ADAEF39-B148-4335-BABE-5B26BEC746DE}"/>
              </a:ext>
            </a:extLst>
          </p:cNvPr>
          <p:cNvGrpSpPr/>
          <p:nvPr/>
        </p:nvGrpSpPr>
        <p:grpSpPr>
          <a:xfrm>
            <a:off x="6771089" y="2093929"/>
            <a:ext cx="91992" cy="2536095"/>
            <a:chOff x="7286229" y="2205198"/>
            <a:chExt cx="57091" cy="2820486"/>
          </a:xfrm>
        </p:grpSpPr>
        <p:cxnSp>
          <p:nvCxnSpPr>
            <p:cNvPr id="12" name="Straight Connector 11">
              <a:extLst>
                <a:ext uri="{FF2B5EF4-FFF2-40B4-BE49-F238E27FC236}">
                  <a16:creationId xmlns:a16="http://schemas.microsoft.com/office/drawing/2014/main" id="{73AB76D2-6C1B-452B-B2DF-3126C92462D5}"/>
                </a:ext>
              </a:extLst>
            </p:cNvPr>
            <p:cNvCxnSpPr>
              <a:cxnSpLocks/>
            </p:cNvCxnSpPr>
            <p:nvPr/>
          </p:nvCxnSpPr>
          <p:spPr>
            <a:xfrm flipH="1">
              <a:off x="7286229" y="2205198"/>
              <a:ext cx="57091" cy="0"/>
            </a:xfrm>
            <a:prstGeom prst="line">
              <a:avLst/>
            </a:prstGeom>
            <a:noFill/>
            <a:ln w="28575" cap="flat" cmpd="sng" algn="ctr">
              <a:solidFill>
                <a:srgbClr val="000000"/>
              </a:solidFill>
              <a:prstDash val="solid"/>
            </a:ln>
            <a:effectLst/>
          </p:spPr>
        </p:cxnSp>
        <p:cxnSp>
          <p:nvCxnSpPr>
            <p:cNvPr id="13" name="Straight Connector 12">
              <a:extLst>
                <a:ext uri="{FF2B5EF4-FFF2-40B4-BE49-F238E27FC236}">
                  <a16:creationId xmlns:a16="http://schemas.microsoft.com/office/drawing/2014/main" id="{36C0DB6F-A561-4585-86A1-B7DFC16140C6}"/>
                </a:ext>
              </a:extLst>
            </p:cNvPr>
            <p:cNvCxnSpPr>
              <a:cxnSpLocks/>
            </p:cNvCxnSpPr>
            <p:nvPr/>
          </p:nvCxnSpPr>
          <p:spPr>
            <a:xfrm flipH="1">
              <a:off x="7286229" y="2918579"/>
              <a:ext cx="57091" cy="0"/>
            </a:xfrm>
            <a:prstGeom prst="line">
              <a:avLst/>
            </a:prstGeom>
            <a:noFill/>
            <a:ln w="28575" cap="flat" cmpd="sng" algn="ctr">
              <a:solidFill>
                <a:srgbClr val="000000"/>
              </a:solidFill>
              <a:prstDash val="solid"/>
            </a:ln>
            <a:effectLst/>
          </p:spPr>
        </p:cxnSp>
        <p:cxnSp>
          <p:nvCxnSpPr>
            <p:cNvPr id="14" name="Straight Connector 13">
              <a:extLst>
                <a:ext uri="{FF2B5EF4-FFF2-40B4-BE49-F238E27FC236}">
                  <a16:creationId xmlns:a16="http://schemas.microsoft.com/office/drawing/2014/main" id="{4F17BA87-B5E5-4D63-BFFC-9D4D77A14D8E}"/>
                </a:ext>
              </a:extLst>
            </p:cNvPr>
            <p:cNvCxnSpPr>
              <a:cxnSpLocks/>
            </p:cNvCxnSpPr>
            <p:nvPr/>
          </p:nvCxnSpPr>
          <p:spPr>
            <a:xfrm flipH="1">
              <a:off x="7286229" y="3631960"/>
              <a:ext cx="57091" cy="0"/>
            </a:xfrm>
            <a:prstGeom prst="line">
              <a:avLst/>
            </a:prstGeom>
            <a:noFill/>
            <a:ln w="28575" cap="flat" cmpd="sng" algn="ctr">
              <a:solidFill>
                <a:srgbClr val="000000"/>
              </a:solidFill>
              <a:prstDash val="solid"/>
            </a:ln>
            <a:effectLst/>
          </p:spPr>
        </p:cxnSp>
        <p:cxnSp>
          <p:nvCxnSpPr>
            <p:cNvPr id="15" name="Straight Connector 14">
              <a:extLst>
                <a:ext uri="{FF2B5EF4-FFF2-40B4-BE49-F238E27FC236}">
                  <a16:creationId xmlns:a16="http://schemas.microsoft.com/office/drawing/2014/main" id="{1977B837-E3F2-4E6F-9722-22E4BBC08A24}"/>
                </a:ext>
              </a:extLst>
            </p:cNvPr>
            <p:cNvCxnSpPr>
              <a:cxnSpLocks/>
            </p:cNvCxnSpPr>
            <p:nvPr/>
          </p:nvCxnSpPr>
          <p:spPr>
            <a:xfrm flipH="1">
              <a:off x="7286229" y="4345341"/>
              <a:ext cx="57091" cy="0"/>
            </a:xfrm>
            <a:prstGeom prst="line">
              <a:avLst/>
            </a:prstGeom>
            <a:noFill/>
            <a:ln w="28575" cap="flat" cmpd="sng" algn="ctr">
              <a:solidFill>
                <a:srgbClr val="000000"/>
              </a:solidFill>
              <a:prstDash val="solid"/>
            </a:ln>
            <a:effectLst/>
          </p:spPr>
        </p:cxnSp>
        <p:cxnSp>
          <p:nvCxnSpPr>
            <p:cNvPr id="49" name="Straight Connector 48">
              <a:extLst>
                <a:ext uri="{FF2B5EF4-FFF2-40B4-BE49-F238E27FC236}">
                  <a16:creationId xmlns:a16="http://schemas.microsoft.com/office/drawing/2014/main" id="{6D72EB39-A97A-419C-831A-C1BE9C3449A6}"/>
                </a:ext>
              </a:extLst>
            </p:cNvPr>
            <p:cNvCxnSpPr>
              <a:cxnSpLocks/>
            </p:cNvCxnSpPr>
            <p:nvPr/>
          </p:nvCxnSpPr>
          <p:spPr>
            <a:xfrm flipH="1">
              <a:off x="7286229" y="5025684"/>
              <a:ext cx="57091" cy="0"/>
            </a:xfrm>
            <a:prstGeom prst="line">
              <a:avLst/>
            </a:prstGeom>
            <a:noFill/>
            <a:ln w="28575" cap="flat" cmpd="sng" algn="ctr">
              <a:solidFill>
                <a:srgbClr val="000000"/>
              </a:solidFill>
              <a:prstDash val="solid"/>
            </a:ln>
            <a:effectLst/>
          </p:spPr>
        </p:cxnSp>
      </p:grpSp>
      <p:grpSp>
        <p:nvGrpSpPr>
          <p:cNvPr id="46" name="Group 45">
            <a:extLst>
              <a:ext uri="{FF2B5EF4-FFF2-40B4-BE49-F238E27FC236}">
                <a16:creationId xmlns:a16="http://schemas.microsoft.com/office/drawing/2014/main" id="{542D8C8F-EEC9-4803-8DD3-17B048206BED}"/>
              </a:ext>
            </a:extLst>
          </p:cNvPr>
          <p:cNvGrpSpPr/>
          <p:nvPr/>
        </p:nvGrpSpPr>
        <p:grpSpPr>
          <a:xfrm>
            <a:off x="6220833" y="1930399"/>
            <a:ext cx="618169" cy="2829561"/>
            <a:chOff x="6717156" y="2025314"/>
            <a:chExt cx="618169" cy="3151569"/>
          </a:xfrm>
        </p:grpSpPr>
        <p:sp>
          <p:nvSpPr>
            <p:cNvPr id="22" name="TextBox 21">
              <a:extLst>
                <a:ext uri="{FF2B5EF4-FFF2-40B4-BE49-F238E27FC236}">
                  <a16:creationId xmlns:a16="http://schemas.microsoft.com/office/drawing/2014/main" id="{75DBAE90-4783-4FB3-BC37-4E5BCE0BEF5E}"/>
                </a:ext>
              </a:extLst>
            </p:cNvPr>
            <p:cNvSpPr txBox="1"/>
            <p:nvPr/>
          </p:nvSpPr>
          <p:spPr>
            <a:xfrm>
              <a:off x="6717156" y="2025314"/>
              <a:ext cx="618169" cy="338554"/>
            </a:xfrm>
            <a:prstGeom prst="rect">
              <a:avLst/>
            </a:prstGeom>
            <a:noFill/>
          </p:spPr>
          <p:txBody>
            <a:bodyPr wrap="square" rtlCol="0">
              <a:spAutoFit/>
            </a:bodyPr>
            <a:lstStyle/>
            <a:p>
              <a:pPr algn="r"/>
              <a:r>
                <a:rPr lang="en-US" sz="1600" b="0" dirty="0">
                  <a:solidFill>
                    <a:srgbClr val="000000"/>
                  </a:solidFill>
                  <a:latin typeface="Calibri" panose="020F0502020204030204" pitchFamily="34" charset="0"/>
                  <a:cs typeface="Calibri" panose="020F0502020204030204" pitchFamily="34" charset="0"/>
                </a:rPr>
                <a:t>1.00</a:t>
              </a:r>
            </a:p>
          </p:txBody>
        </p:sp>
        <p:sp>
          <p:nvSpPr>
            <p:cNvPr id="23" name="TextBox 22">
              <a:extLst>
                <a:ext uri="{FF2B5EF4-FFF2-40B4-BE49-F238E27FC236}">
                  <a16:creationId xmlns:a16="http://schemas.microsoft.com/office/drawing/2014/main" id="{F37EA0E8-F361-4125-A3F1-8C7A72823E89}"/>
                </a:ext>
              </a:extLst>
            </p:cNvPr>
            <p:cNvSpPr txBox="1"/>
            <p:nvPr/>
          </p:nvSpPr>
          <p:spPr>
            <a:xfrm>
              <a:off x="6717156" y="2737500"/>
              <a:ext cx="618169" cy="338554"/>
            </a:xfrm>
            <a:prstGeom prst="rect">
              <a:avLst/>
            </a:prstGeom>
            <a:noFill/>
          </p:spPr>
          <p:txBody>
            <a:bodyPr wrap="square" rtlCol="0">
              <a:spAutoFit/>
            </a:bodyPr>
            <a:lstStyle/>
            <a:p>
              <a:pPr algn="r"/>
              <a:r>
                <a:rPr lang="en-US" sz="1600" b="0" dirty="0">
                  <a:solidFill>
                    <a:srgbClr val="000000"/>
                  </a:solidFill>
                  <a:latin typeface="Calibri" panose="020F0502020204030204" pitchFamily="34" charset="0"/>
                  <a:cs typeface="Calibri" panose="020F0502020204030204" pitchFamily="34" charset="0"/>
                </a:rPr>
                <a:t>0.75</a:t>
              </a:r>
            </a:p>
          </p:txBody>
        </p:sp>
        <p:sp>
          <p:nvSpPr>
            <p:cNvPr id="24" name="TextBox 23">
              <a:extLst>
                <a:ext uri="{FF2B5EF4-FFF2-40B4-BE49-F238E27FC236}">
                  <a16:creationId xmlns:a16="http://schemas.microsoft.com/office/drawing/2014/main" id="{24C38AC6-419F-411D-875C-069A092F0E82}"/>
                </a:ext>
              </a:extLst>
            </p:cNvPr>
            <p:cNvSpPr txBox="1"/>
            <p:nvPr/>
          </p:nvSpPr>
          <p:spPr>
            <a:xfrm>
              <a:off x="6717156" y="3449686"/>
              <a:ext cx="618169" cy="338554"/>
            </a:xfrm>
            <a:prstGeom prst="rect">
              <a:avLst/>
            </a:prstGeom>
            <a:noFill/>
          </p:spPr>
          <p:txBody>
            <a:bodyPr wrap="square" rtlCol="0">
              <a:spAutoFit/>
            </a:bodyPr>
            <a:lstStyle/>
            <a:p>
              <a:pPr algn="r"/>
              <a:r>
                <a:rPr lang="en-US" sz="1600" b="0" dirty="0">
                  <a:solidFill>
                    <a:srgbClr val="000000"/>
                  </a:solidFill>
                  <a:latin typeface="Calibri" panose="020F0502020204030204" pitchFamily="34" charset="0"/>
                  <a:cs typeface="Calibri" panose="020F0502020204030204" pitchFamily="34" charset="0"/>
                </a:rPr>
                <a:t>0.50</a:t>
              </a:r>
            </a:p>
          </p:txBody>
        </p:sp>
        <p:sp>
          <p:nvSpPr>
            <p:cNvPr id="25" name="TextBox 24">
              <a:extLst>
                <a:ext uri="{FF2B5EF4-FFF2-40B4-BE49-F238E27FC236}">
                  <a16:creationId xmlns:a16="http://schemas.microsoft.com/office/drawing/2014/main" id="{A3E9FDF4-1C7B-43B1-AB3A-24FF1713544D}"/>
                </a:ext>
              </a:extLst>
            </p:cNvPr>
            <p:cNvSpPr txBox="1"/>
            <p:nvPr/>
          </p:nvSpPr>
          <p:spPr>
            <a:xfrm>
              <a:off x="6717156" y="4161872"/>
              <a:ext cx="618169" cy="338554"/>
            </a:xfrm>
            <a:prstGeom prst="rect">
              <a:avLst/>
            </a:prstGeom>
            <a:noFill/>
          </p:spPr>
          <p:txBody>
            <a:bodyPr wrap="square" rtlCol="0">
              <a:spAutoFit/>
            </a:bodyPr>
            <a:lstStyle/>
            <a:p>
              <a:pPr algn="r"/>
              <a:r>
                <a:rPr lang="en-US" sz="1600" b="0" dirty="0">
                  <a:solidFill>
                    <a:srgbClr val="000000"/>
                  </a:solidFill>
                  <a:latin typeface="Calibri" panose="020F0502020204030204" pitchFamily="34" charset="0"/>
                  <a:cs typeface="Calibri" panose="020F0502020204030204" pitchFamily="34" charset="0"/>
                </a:rPr>
                <a:t>0.25</a:t>
              </a:r>
            </a:p>
          </p:txBody>
        </p:sp>
        <p:sp>
          <p:nvSpPr>
            <p:cNvPr id="26" name="TextBox 25">
              <a:extLst>
                <a:ext uri="{FF2B5EF4-FFF2-40B4-BE49-F238E27FC236}">
                  <a16:creationId xmlns:a16="http://schemas.microsoft.com/office/drawing/2014/main" id="{195D8610-1D06-414B-BFF0-E048F8944282}"/>
                </a:ext>
              </a:extLst>
            </p:cNvPr>
            <p:cNvSpPr txBox="1"/>
            <p:nvPr/>
          </p:nvSpPr>
          <p:spPr>
            <a:xfrm>
              <a:off x="6717156" y="4838329"/>
              <a:ext cx="618169" cy="338554"/>
            </a:xfrm>
            <a:prstGeom prst="rect">
              <a:avLst/>
            </a:prstGeom>
            <a:noFill/>
          </p:spPr>
          <p:txBody>
            <a:bodyPr wrap="square" rtlCol="0">
              <a:spAutoFit/>
            </a:bodyPr>
            <a:lstStyle/>
            <a:p>
              <a:pPr algn="r"/>
              <a:r>
                <a:rPr lang="en-US" sz="1600" b="0" dirty="0">
                  <a:solidFill>
                    <a:srgbClr val="000000"/>
                  </a:solidFill>
                  <a:latin typeface="Calibri" panose="020F0502020204030204" pitchFamily="34" charset="0"/>
                  <a:cs typeface="Calibri" panose="020F0502020204030204" pitchFamily="34" charset="0"/>
                </a:rPr>
                <a:t>0</a:t>
              </a:r>
            </a:p>
          </p:txBody>
        </p:sp>
      </p:grpSp>
      <p:sp>
        <p:nvSpPr>
          <p:cNvPr id="28" name="TextBox 27">
            <a:extLst>
              <a:ext uri="{FF2B5EF4-FFF2-40B4-BE49-F238E27FC236}">
                <a16:creationId xmlns:a16="http://schemas.microsoft.com/office/drawing/2014/main" id="{119691D3-F6A4-4E1C-AA51-BF07843F34F3}"/>
              </a:ext>
            </a:extLst>
          </p:cNvPr>
          <p:cNvSpPr txBox="1"/>
          <p:nvPr/>
        </p:nvSpPr>
        <p:spPr>
          <a:xfrm>
            <a:off x="6854414" y="4887821"/>
            <a:ext cx="4451552" cy="313932"/>
          </a:xfrm>
          <a:prstGeom prst="rect">
            <a:avLst/>
          </a:prstGeom>
          <a:noFill/>
        </p:spPr>
        <p:txBody>
          <a:bodyPr wrap="square" rtlCol="0">
            <a:spAutoFit/>
          </a:bodyPr>
          <a:lstStyle/>
          <a:p>
            <a:pPr algn="ctr">
              <a:lnSpc>
                <a:spcPct val="90000"/>
              </a:lnSpc>
            </a:pPr>
            <a:r>
              <a:rPr lang="en-US" sz="1600" dirty="0">
                <a:solidFill>
                  <a:srgbClr val="000000"/>
                </a:solidFill>
                <a:latin typeface="Calibri" panose="020F0502020204030204" pitchFamily="34" charset="0"/>
                <a:cs typeface="Calibri" panose="020F0502020204030204" pitchFamily="34" charset="0"/>
              </a:rPr>
              <a:t>Time to Treatment Toxicity (months)</a:t>
            </a:r>
          </a:p>
        </p:txBody>
      </p:sp>
      <p:grpSp>
        <p:nvGrpSpPr>
          <p:cNvPr id="37" name="Group 36">
            <a:extLst>
              <a:ext uri="{FF2B5EF4-FFF2-40B4-BE49-F238E27FC236}">
                <a16:creationId xmlns:a16="http://schemas.microsoft.com/office/drawing/2014/main" id="{A6DA5315-78BC-49F1-8E77-CED5232E9979}"/>
              </a:ext>
            </a:extLst>
          </p:cNvPr>
          <p:cNvGrpSpPr/>
          <p:nvPr/>
        </p:nvGrpSpPr>
        <p:grpSpPr>
          <a:xfrm>
            <a:off x="6614161" y="4630024"/>
            <a:ext cx="5008880" cy="338554"/>
            <a:chOff x="7154670" y="5070461"/>
            <a:chExt cx="3971987" cy="338554"/>
          </a:xfrm>
        </p:grpSpPr>
        <p:sp>
          <p:nvSpPr>
            <p:cNvPr id="30" name="TextBox 29">
              <a:extLst>
                <a:ext uri="{FF2B5EF4-FFF2-40B4-BE49-F238E27FC236}">
                  <a16:creationId xmlns:a16="http://schemas.microsoft.com/office/drawing/2014/main" id="{B0DDBB9D-EECE-4925-92F6-52733A1FBCB8}"/>
                </a:ext>
              </a:extLst>
            </p:cNvPr>
            <p:cNvSpPr txBox="1"/>
            <p:nvPr/>
          </p:nvSpPr>
          <p:spPr>
            <a:xfrm>
              <a:off x="7154670" y="5070461"/>
              <a:ext cx="379834" cy="338554"/>
            </a:xfrm>
            <a:prstGeom prst="rect">
              <a:avLst/>
            </a:prstGeom>
            <a:noFill/>
          </p:spPr>
          <p:txBody>
            <a:bodyPr wrap="square" rtlCol="0">
              <a:spAutoFit/>
            </a:bodyPr>
            <a:lstStyle/>
            <a:p>
              <a:pPr algn="ctr"/>
              <a:r>
                <a:rPr lang="en-US" sz="1600" b="0" dirty="0">
                  <a:solidFill>
                    <a:srgbClr val="000000"/>
                  </a:solidFill>
                  <a:latin typeface="Calibri" panose="020F0502020204030204" pitchFamily="34" charset="0"/>
                  <a:cs typeface="Calibri" panose="020F0502020204030204" pitchFamily="34" charset="0"/>
                </a:rPr>
                <a:t>0</a:t>
              </a:r>
            </a:p>
          </p:txBody>
        </p:sp>
        <p:sp>
          <p:nvSpPr>
            <p:cNvPr id="31" name="TextBox 30">
              <a:extLst>
                <a:ext uri="{FF2B5EF4-FFF2-40B4-BE49-F238E27FC236}">
                  <a16:creationId xmlns:a16="http://schemas.microsoft.com/office/drawing/2014/main" id="{16DE2BB6-37E3-4AC8-9024-E49300B84FFA}"/>
                </a:ext>
              </a:extLst>
            </p:cNvPr>
            <p:cNvSpPr txBox="1"/>
            <p:nvPr/>
          </p:nvSpPr>
          <p:spPr>
            <a:xfrm>
              <a:off x="7866685" y="5070461"/>
              <a:ext cx="379834" cy="338554"/>
            </a:xfrm>
            <a:prstGeom prst="rect">
              <a:avLst/>
            </a:prstGeom>
            <a:noFill/>
          </p:spPr>
          <p:txBody>
            <a:bodyPr wrap="square" rtlCol="0">
              <a:spAutoFit/>
            </a:bodyPr>
            <a:lstStyle/>
            <a:p>
              <a:pPr algn="ctr"/>
              <a:r>
                <a:rPr lang="en-US" sz="1600" b="0" dirty="0">
                  <a:solidFill>
                    <a:srgbClr val="000000"/>
                  </a:solidFill>
                  <a:latin typeface="Calibri" panose="020F0502020204030204" pitchFamily="34" charset="0"/>
                  <a:cs typeface="Calibri" panose="020F0502020204030204" pitchFamily="34" charset="0"/>
                </a:rPr>
                <a:t>2</a:t>
              </a:r>
            </a:p>
          </p:txBody>
        </p:sp>
        <p:sp>
          <p:nvSpPr>
            <p:cNvPr id="32" name="TextBox 31">
              <a:extLst>
                <a:ext uri="{FF2B5EF4-FFF2-40B4-BE49-F238E27FC236}">
                  <a16:creationId xmlns:a16="http://schemas.microsoft.com/office/drawing/2014/main" id="{2316D812-9715-4ED0-9DCF-D508E2ED904A}"/>
                </a:ext>
              </a:extLst>
            </p:cNvPr>
            <p:cNvSpPr txBox="1"/>
            <p:nvPr/>
          </p:nvSpPr>
          <p:spPr>
            <a:xfrm>
              <a:off x="8578701" y="5070461"/>
              <a:ext cx="379834" cy="338554"/>
            </a:xfrm>
            <a:prstGeom prst="rect">
              <a:avLst/>
            </a:prstGeom>
            <a:noFill/>
          </p:spPr>
          <p:txBody>
            <a:bodyPr wrap="square" rtlCol="0">
              <a:spAutoFit/>
            </a:bodyPr>
            <a:lstStyle/>
            <a:p>
              <a:pPr algn="ctr"/>
              <a:r>
                <a:rPr lang="en-US" sz="1600" b="0" dirty="0">
                  <a:solidFill>
                    <a:srgbClr val="000000"/>
                  </a:solidFill>
                  <a:latin typeface="Calibri" panose="020F0502020204030204" pitchFamily="34" charset="0"/>
                  <a:cs typeface="Calibri" panose="020F0502020204030204" pitchFamily="34" charset="0"/>
                </a:rPr>
                <a:t>4</a:t>
              </a:r>
            </a:p>
          </p:txBody>
        </p:sp>
        <p:sp>
          <p:nvSpPr>
            <p:cNvPr id="33" name="TextBox 32">
              <a:extLst>
                <a:ext uri="{FF2B5EF4-FFF2-40B4-BE49-F238E27FC236}">
                  <a16:creationId xmlns:a16="http://schemas.microsoft.com/office/drawing/2014/main" id="{EA0B2761-3E92-4E63-BB56-12BBF9B43192}"/>
                </a:ext>
              </a:extLst>
            </p:cNvPr>
            <p:cNvSpPr txBox="1"/>
            <p:nvPr/>
          </p:nvSpPr>
          <p:spPr>
            <a:xfrm>
              <a:off x="9290716" y="5070461"/>
              <a:ext cx="379834" cy="338554"/>
            </a:xfrm>
            <a:prstGeom prst="rect">
              <a:avLst/>
            </a:prstGeom>
            <a:noFill/>
          </p:spPr>
          <p:txBody>
            <a:bodyPr wrap="square" rtlCol="0">
              <a:spAutoFit/>
            </a:bodyPr>
            <a:lstStyle/>
            <a:p>
              <a:pPr algn="ctr"/>
              <a:r>
                <a:rPr lang="en-US" sz="1600" b="0" dirty="0">
                  <a:solidFill>
                    <a:srgbClr val="000000"/>
                  </a:solidFill>
                  <a:latin typeface="Calibri" panose="020F0502020204030204" pitchFamily="34" charset="0"/>
                  <a:cs typeface="Calibri" panose="020F0502020204030204" pitchFamily="34" charset="0"/>
                </a:rPr>
                <a:t>6</a:t>
              </a:r>
            </a:p>
          </p:txBody>
        </p:sp>
        <p:sp>
          <p:nvSpPr>
            <p:cNvPr id="34" name="TextBox 33">
              <a:extLst>
                <a:ext uri="{FF2B5EF4-FFF2-40B4-BE49-F238E27FC236}">
                  <a16:creationId xmlns:a16="http://schemas.microsoft.com/office/drawing/2014/main" id="{FC1F9119-85F6-4398-B12F-880CFD482ED3}"/>
                </a:ext>
              </a:extLst>
            </p:cNvPr>
            <p:cNvSpPr txBox="1"/>
            <p:nvPr/>
          </p:nvSpPr>
          <p:spPr>
            <a:xfrm>
              <a:off x="9978016" y="5070461"/>
              <a:ext cx="436625" cy="338554"/>
            </a:xfrm>
            <a:prstGeom prst="rect">
              <a:avLst/>
            </a:prstGeom>
            <a:noFill/>
          </p:spPr>
          <p:txBody>
            <a:bodyPr wrap="square" rtlCol="0">
              <a:spAutoFit/>
            </a:bodyPr>
            <a:lstStyle/>
            <a:p>
              <a:pPr algn="ctr"/>
              <a:r>
                <a:rPr lang="en-US" sz="1600" b="0" dirty="0">
                  <a:solidFill>
                    <a:srgbClr val="000000"/>
                  </a:solidFill>
                  <a:latin typeface="Calibri" panose="020F0502020204030204" pitchFamily="34" charset="0"/>
                  <a:cs typeface="Calibri" panose="020F0502020204030204" pitchFamily="34" charset="0"/>
                </a:rPr>
                <a:t>8</a:t>
              </a:r>
            </a:p>
          </p:txBody>
        </p:sp>
        <p:sp>
          <p:nvSpPr>
            <p:cNvPr id="35" name="TextBox 34">
              <a:extLst>
                <a:ext uri="{FF2B5EF4-FFF2-40B4-BE49-F238E27FC236}">
                  <a16:creationId xmlns:a16="http://schemas.microsoft.com/office/drawing/2014/main" id="{848DBCB1-3E49-4B29-842F-3E8A718C4A06}"/>
                </a:ext>
              </a:extLst>
            </p:cNvPr>
            <p:cNvSpPr txBox="1"/>
            <p:nvPr/>
          </p:nvSpPr>
          <p:spPr>
            <a:xfrm>
              <a:off x="10690032" y="5070461"/>
              <a:ext cx="436625" cy="338554"/>
            </a:xfrm>
            <a:prstGeom prst="rect">
              <a:avLst/>
            </a:prstGeom>
            <a:noFill/>
          </p:spPr>
          <p:txBody>
            <a:bodyPr wrap="square" rtlCol="0">
              <a:spAutoFit/>
            </a:bodyPr>
            <a:lstStyle/>
            <a:p>
              <a:pPr algn="ctr"/>
              <a:r>
                <a:rPr lang="en-US" sz="1600" b="0" dirty="0">
                  <a:solidFill>
                    <a:srgbClr val="000000"/>
                  </a:solidFill>
                  <a:latin typeface="Calibri" panose="020F0502020204030204" pitchFamily="34" charset="0"/>
                  <a:cs typeface="Calibri" panose="020F0502020204030204" pitchFamily="34" charset="0"/>
                </a:rPr>
                <a:t>10</a:t>
              </a:r>
            </a:p>
          </p:txBody>
        </p:sp>
      </p:grpSp>
      <p:sp>
        <p:nvSpPr>
          <p:cNvPr id="36" name="Freeform: Shape 35">
            <a:extLst>
              <a:ext uri="{FF2B5EF4-FFF2-40B4-BE49-F238E27FC236}">
                <a16:creationId xmlns:a16="http://schemas.microsoft.com/office/drawing/2014/main" id="{140ADAF1-8C61-4E75-8E60-2510F5344C1F}"/>
              </a:ext>
            </a:extLst>
          </p:cNvPr>
          <p:cNvSpPr/>
          <p:nvPr/>
        </p:nvSpPr>
        <p:spPr bwMode="auto">
          <a:xfrm>
            <a:off x="6854413" y="2016760"/>
            <a:ext cx="4587240" cy="2613611"/>
          </a:xfrm>
          <a:custGeom>
            <a:avLst/>
            <a:gdLst>
              <a:gd name="connsiteX0" fmla="*/ 0 w 4678680"/>
              <a:gd name="connsiteY0" fmla="*/ 0 h 2702560"/>
              <a:gd name="connsiteX1" fmla="*/ 0 w 4678680"/>
              <a:gd name="connsiteY1" fmla="*/ 2702560 h 2702560"/>
              <a:gd name="connsiteX2" fmla="*/ 4678680 w 4678680"/>
              <a:gd name="connsiteY2" fmla="*/ 2702560 h 2702560"/>
            </a:gdLst>
            <a:ahLst/>
            <a:cxnLst>
              <a:cxn ang="0">
                <a:pos x="connsiteX0" y="connsiteY0"/>
              </a:cxn>
              <a:cxn ang="0">
                <a:pos x="connsiteX1" y="connsiteY1"/>
              </a:cxn>
              <a:cxn ang="0">
                <a:pos x="connsiteX2" y="connsiteY2"/>
              </a:cxn>
            </a:cxnLst>
            <a:rect l="l" t="t" r="r" b="b"/>
            <a:pathLst>
              <a:path w="4678680" h="2702560">
                <a:moveTo>
                  <a:pt x="0" y="0"/>
                </a:moveTo>
                <a:lnTo>
                  <a:pt x="0" y="2702560"/>
                </a:lnTo>
                <a:lnTo>
                  <a:pt x="4678680" y="2702560"/>
                </a:lnTo>
              </a:path>
            </a:pathLst>
          </a:custGeom>
          <a:noFill/>
          <a:ln w="28575">
            <a:solidFill>
              <a:schemeClr val="bg1"/>
            </a:solidFill>
            <a:miter lim="800000"/>
            <a:headEnd/>
            <a:tailEnd/>
          </a:ln>
        </p:spPr>
        <p:txBody>
          <a:bodyPr rtlCol="0" anchor="ctr"/>
          <a:lstStyle/>
          <a:p>
            <a:pPr algn="ctr"/>
            <a:endParaRPr lang="en-US"/>
          </a:p>
        </p:txBody>
      </p:sp>
      <p:grpSp>
        <p:nvGrpSpPr>
          <p:cNvPr id="39" name="Group 38">
            <a:extLst>
              <a:ext uri="{FF2B5EF4-FFF2-40B4-BE49-F238E27FC236}">
                <a16:creationId xmlns:a16="http://schemas.microsoft.com/office/drawing/2014/main" id="{3EFD1474-E6B8-407B-BA12-B129D03E5E67}"/>
              </a:ext>
            </a:extLst>
          </p:cNvPr>
          <p:cNvGrpSpPr/>
          <p:nvPr/>
        </p:nvGrpSpPr>
        <p:grpSpPr>
          <a:xfrm>
            <a:off x="6853656" y="4638925"/>
            <a:ext cx="4495064" cy="61320"/>
            <a:chOff x="8055758" y="5058722"/>
            <a:chExt cx="3562186" cy="64008"/>
          </a:xfrm>
        </p:grpSpPr>
        <p:cxnSp>
          <p:nvCxnSpPr>
            <p:cNvPr id="40" name="Straight Connector 39">
              <a:extLst>
                <a:ext uri="{FF2B5EF4-FFF2-40B4-BE49-F238E27FC236}">
                  <a16:creationId xmlns:a16="http://schemas.microsoft.com/office/drawing/2014/main" id="{13B90605-B8B2-4274-97AE-F65721FC808D}"/>
                </a:ext>
              </a:extLst>
            </p:cNvPr>
            <p:cNvCxnSpPr>
              <a:cxnSpLocks/>
            </p:cNvCxnSpPr>
            <p:nvPr/>
          </p:nvCxnSpPr>
          <p:spPr>
            <a:xfrm>
              <a:off x="8055758" y="5058722"/>
              <a:ext cx="0" cy="64008"/>
            </a:xfrm>
            <a:prstGeom prst="line">
              <a:avLst/>
            </a:prstGeom>
            <a:noFill/>
            <a:ln w="28575" cap="flat" cmpd="sng" algn="ctr">
              <a:solidFill>
                <a:srgbClr val="000000"/>
              </a:solidFill>
              <a:prstDash val="solid"/>
            </a:ln>
            <a:effectLst/>
          </p:spPr>
        </p:cxnSp>
        <p:cxnSp>
          <p:nvCxnSpPr>
            <p:cNvPr id="41" name="Straight Connector 40">
              <a:extLst>
                <a:ext uri="{FF2B5EF4-FFF2-40B4-BE49-F238E27FC236}">
                  <a16:creationId xmlns:a16="http://schemas.microsoft.com/office/drawing/2014/main" id="{A964DA6B-A984-4561-88B4-A72C125C10F8}"/>
                </a:ext>
              </a:extLst>
            </p:cNvPr>
            <p:cNvCxnSpPr>
              <a:cxnSpLocks/>
            </p:cNvCxnSpPr>
            <p:nvPr/>
          </p:nvCxnSpPr>
          <p:spPr>
            <a:xfrm>
              <a:off x="8768195" y="5058722"/>
              <a:ext cx="0" cy="64008"/>
            </a:xfrm>
            <a:prstGeom prst="line">
              <a:avLst/>
            </a:prstGeom>
            <a:noFill/>
            <a:ln w="28575" cap="flat" cmpd="sng" algn="ctr">
              <a:solidFill>
                <a:srgbClr val="000000"/>
              </a:solidFill>
              <a:prstDash val="solid"/>
            </a:ln>
            <a:effectLst/>
          </p:spPr>
        </p:cxnSp>
        <p:cxnSp>
          <p:nvCxnSpPr>
            <p:cNvPr id="42" name="Straight Connector 41">
              <a:extLst>
                <a:ext uri="{FF2B5EF4-FFF2-40B4-BE49-F238E27FC236}">
                  <a16:creationId xmlns:a16="http://schemas.microsoft.com/office/drawing/2014/main" id="{848AD8C8-EC79-4CFA-84B8-CF522E1DF6E4}"/>
                </a:ext>
              </a:extLst>
            </p:cNvPr>
            <p:cNvCxnSpPr>
              <a:cxnSpLocks/>
            </p:cNvCxnSpPr>
            <p:nvPr/>
          </p:nvCxnSpPr>
          <p:spPr>
            <a:xfrm>
              <a:off x="9480633" y="5058722"/>
              <a:ext cx="0" cy="64008"/>
            </a:xfrm>
            <a:prstGeom prst="line">
              <a:avLst/>
            </a:prstGeom>
            <a:noFill/>
            <a:ln w="28575" cap="flat" cmpd="sng" algn="ctr">
              <a:solidFill>
                <a:srgbClr val="000000"/>
              </a:solidFill>
              <a:prstDash val="solid"/>
            </a:ln>
            <a:effectLst/>
          </p:spPr>
        </p:cxnSp>
        <p:cxnSp>
          <p:nvCxnSpPr>
            <p:cNvPr id="43" name="Straight Connector 42">
              <a:extLst>
                <a:ext uri="{FF2B5EF4-FFF2-40B4-BE49-F238E27FC236}">
                  <a16:creationId xmlns:a16="http://schemas.microsoft.com/office/drawing/2014/main" id="{701FA361-1A53-47DA-980D-3ADD6BB87E9F}"/>
                </a:ext>
              </a:extLst>
            </p:cNvPr>
            <p:cNvCxnSpPr>
              <a:cxnSpLocks/>
            </p:cNvCxnSpPr>
            <p:nvPr/>
          </p:nvCxnSpPr>
          <p:spPr>
            <a:xfrm>
              <a:off x="10193070" y="5058722"/>
              <a:ext cx="0" cy="64008"/>
            </a:xfrm>
            <a:prstGeom prst="line">
              <a:avLst/>
            </a:prstGeom>
            <a:noFill/>
            <a:ln w="28575" cap="flat" cmpd="sng" algn="ctr">
              <a:solidFill>
                <a:srgbClr val="000000"/>
              </a:solidFill>
              <a:prstDash val="solid"/>
            </a:ln>
            <a:effectLst/>
          </p:spPr>
        </p:cxnSp>
        <p:cxnSp>
          <p:nvCxnSpPr>
            <p:cNvPr id="44" name="Straight Connector 43">
              <a:extLst>
                <a:ext uri="{FF2B5EF4-FFF2-40B4-BE49-F238E27FC236}">
                  <a16:creationId xmlns:a16="http://schemas.microsoft.com/office/drawing/2014/main" id="{68F1F7EB-3EBC-4064-B203-F881C1AC4A07}"/>
                </a:ext>
              </a:extLst>
            </p:cNvPr>
            <p:cNvCxnSpPr>
              <a:cxnSpLocks/>
            </p:cNvCxnSpPr>
            <p:nvPr/>
          </p:nvCxnSpPr>
          <p:spPr>
            <a:xfrm>
              <a:off x="10905507" y="5058722"/>
              <a:ext cx="0" cy="64008"/>
            </a:xfrm>
            <a:prstGeom prst="line">
              <a:avLst/>
            </a:prstGeom>
            <a:noFill/>
            <a:ln w="28575" cap="flat" cmpd="sng" algn="ctr">
              <a:solidFill>
                <a:srgbClr val="000000"/>
              </a:solidFill>
              <a:prstDash val="solid"/>
            </a:ln>
            <a:effectLst/>
          </p:spPr>
        </p:cxnSp>
        <p:cxnSp>
          <p:nvCxnSpPr>
            <p:cNvPr id="45" name="Straight Connector 44">
              <a:extLst>
                <a:ext uri="{FF2B5EF4-FFF2-40B4-BE49-F238E27FC236}">
                  <a16:creationId xmlns:a16="http://schemas.microsoft.com/office/drawing/2014/main" id="{1A512866-D24D-4314-8C39-742F2D74E07D}"/>
                </a:ext>
              </a:extLst>
            </p:cNvPr>
            <p:cNvCxnSpPr>
              <a:cxnSpLocks/>
            </p:cNvCxnSpPr>
            <p:nvPr/>
          </p:nvCxnSpPr>
          <p:spPr>
            <a:xfrm>
              <a:off x="11617944" y="5058722"/>
              <a:ext cx="0" cy="64008"/>
            </a:xfrm>
            <a:prstGeom prst="line">
              <a:avLst/>
            </a:prstGeom>
            <a:noFill/>
            <a:ln w="28575" cap="flat" cmpd="sng" algn="ctr">
              <a:solidFill>
                <a:srgbClr val="000000"/>
              </a:solidFill>
              <a:prstDash val="solid"/>
            </a:ln>
            <a:effectLst/>
          </p:spPr>
        </p:cxnSp>
      </p:grpSp>
      <p:sp>
        <p:nvSpPr>
          <p:cNvPr id="50" name="TextBox 49">
            <a:extLst>
              <a:ext uri="{FF2B5EF4-FFF2-40B4-BE49-F238E27FC236}">
                <a16:creationId xmlns:a16="http://schemas.microsoft.com/office/drawing/2014/main" id="{1D5B2F51-D70D-48F3-B306-90CA8F778FF1}"/>
              </a:ext>
            </a:extLst>
          </p:cNvPr>
          <p:cNvSpPr txBox="1"/>
          <p:nvPr/>
        </p:nvSpPr>
        <p:spPr bwMode="auto">
          <a:xfrm>
            <a:off x="10474044" y="3762425"/>
            <a:ext cx="9541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.0001</a:t>
            </a:r>
          </a:p>
        </p:txBody>
      </p:sp>
      <p:sp>
        <p:nvSpPr>
          <p:cNvPr id="51" name="TextBox 50">
            <a:extLst>
              <a:ext uri="{FF2B5EF4-FFF2-40B4-BE49-F238E27FC236}">
                <a16:creationId xmlns:a16="http://schemas.microsoft.com/office/drawing/2014/main" id="{1A929EEF-93DD-49D5-915C-1D6DCFE37DD2}"/>
              </a:ext>
            </a:extLst>
          </p:cNvPr>
          <p:cNvSpPr txBox="1"/>
          <p:nvPr/>
        </p:nvSpPr>
        <p:spPr bwMode="auto">
          <a:xfrm>
            <a:off x="8187687" y="2437506"/>
            <a:ext cx="3415743"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Median time to treatment toxicity</a:t>
            </a:r>
          </a:p>
          <a:p>
            <a:pPr>
              <a:lnSpc>
                <a:spcPct val="90000"/>
              </a:lnSpc>
              <a:spcBef>
                <a:spcPts val="0"/>
              </a:spcBef>
            </a:pPr>
            <a:r>
              <a:rPr lang="en-US" sz="1200" b="0" dirty="0">
                <a:solidFill>
                  <a:schemeClr val="bg1"/>
                </a:solidFill>
                <a:latin typeface="Calibri" panose="020F0502020204030204" pitchFamily="34" charset="0"/>
              </a:rPr>
              <a:t>Reduced dose: 3.7 months (95% CI: 2.7 – 6.2)</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Recommended dose: 1.3 months (95% CI: 0.6 – 2.0)</a:t>
            </a:r>
          </a:p>
        </p:txBody>
      </p:sp>
      <p:sp>
        <p:nvSpPr>
          <p:cNvPr id="52" name="TextBox 51">
            <a:extLst>
              <a:ext uri="{FF2B5EF4-FFF2-40B4-BE49-F238E27FC236}">
                <a16:creationId xmlns:a16="http://schemas.microsoft.com/office/drawing/2014/main" id="{03D25ED7-34B0-4728-9D77-3EE2C5D5CD3D}"/>
              </a:ext>
            </a:extLst>
          </p:cNvPr>
          <p:cNvSpPr txBox="1"/>
          <p:nvPr/>
        </p:nvSpPr>
        <p:spPr bwMode="auto">
          <a:xfrm>
            <a:off x="8600160" y="1922970"/>
            <a:ext cx="1977657"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90000"/>
              </a:lnSpc>
              <a:spcBef>
                <a:spcPts val="0"/>
              </a:spcBef>
            </a:pPr>
            <a:r>
              <a:rPr lang="en-US" sz="1200" b="0" dirty="0">
                <a:solidFill>
                  <a:schemeClr val="bg1"/>
                </a:solidFill>
                <a:latin typeface="Calibri" panose="020F0502020204030204" pitchFamily="34" charset="0"/>
              </a:rPr>
              <a:t>Reduced dose (n = 54)</a:t>
            </a:r>
          </a:p>
          <a:p>
            <a:pPr algn="l">
              <a:lnSpc>
                <a:spcPct val="90000"/>
              </a:lnSpc>
              <a:spcBef>
                <a:spcPts val="0"/>
              </a:spcBef>
              <a:spcAft>
                <a:spcPct val="0"/>
              </a:spcAft>
              <a:buClrTx/>
              <a:buFontTx/>
              <a:buNone/>
            </a:pPr>
            <a:r>
              <a:rPr lang="en-US" sz="1200" b="0" dirty="0">
                <a:solidFill>
                  <a:schemeClr val="bg1"/>
                </a:solidFill>
                <a:latin typeface="Calibri" panose="020F0502020204030204" pitchFamily="34" charset="0"/>
              </a:rPr>
              <a:t>Recommended dose (n = 16)</a:t>
            </a:r>
          </a:p>
        </p:txBody>
      </p:sp>
      <p:sp>
        <p:nvSpPr>
          <p:cNvPr id="53" name="TextBox 52">
            <a:extLst>
              <a:ext uri="{FF2B5EF4-FFF2-40B4-BE49-F238E27FC236}">
                <a16:creationId xmlns:a16="http://schemas.microsoft.com/office/drawing/2014/main" id="{1F1103B3-6AB9-46F1-95EC-2407051FA098}"/>
              </a:ext>
            </a:extLst>
          </p:cNvPr>
          <p:cNvSpPr txBox="1"/>
          <p:nvPr/>
        </p:nvSpPr>
        <p:spPr bwMode="auto">
          <a:xfrm>
            <a:off x="10475604" y="1752785"/>
            <a:ext cx="1173334"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200" dirty="0">
                <a:solidFill>
                  <a:schemeClr val="bg1"/>
                </a:solidFill>
                <a:latin typeface="Calibri" panose="020F0502020204030204" pitchFamily="34" charset="0"/>
              </a:rPr>
              <a:t>Toxicity event</a:t>
            </a:r>
          </a:p>
          <a:p>
            <a:pPr algn="ctr">
              <a:lnSpc>
                <a:spcPct val="90000"/>
              </a:lnSpc>
              <a:spcBef>
                <a:spcPts val="0"/>
              </a:spcBef>
            </a:pPr>
            <a:r>
              <a:rPr lang="en-US" sz="1200" b="0" dirty="0">
                <a:solidFill>
                  <a:schemeClr val="bg1"/>
                </a:solidFill>
                <a:latin typeface="Calibri" panose="020F0502020204030204" pitchFamily="34" charset="0"/>
              </a:rPr>
              <a:t>32</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12</a:t>
            </a:r>
          </a:p>
        </p:txBody>
      </p:sp>
      <p:cxnSp>
        <p:nvCxnSpPr>
          <p:cNvPr id="55" name="Straight Connector 54">
            <a:extLst>
              <a:ext uri="{FF2B5EF4-FFF2-40B4-BE49-F238E27FC236}">
                <a16:creationId xmlns:a16="http://schemas.microsoft.com/office/drawing/2014/main" id="{A91E6675-3427-4681-B9BA-B66325F42B1F}"/>
              </a:ext>
            </a:extLst>
          </p:cNvPr>
          <p:cNvCxnSpPr/>
          <p:nvPr/>
        </p:nvCxnSpPr>
        <p:spPr bwMode="auto">
          <a:xfrm>
            <a:off x="8197312" y="2206760"/>
            <a:ext cx="444500" cy="0"/>
          </a:xfrm>
          <a:prstGeom prst="line">
            <a:avLst/>
          </a:prstGeom>
          <a:noFill/>
          <a:ln w="28575" cap="flat" cmpd="sng" algn="ctr">
            <a:solidFill>
              <a:schemeClr val="accent3"/>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0364D241-0FF3-476B-B2F9-619861FE30B7}"/>
              </a:ext>
            </a:extLst>
          </p:cNvPr>
          <p:cNvCxnSpPr/>
          <p:nvPr/>
        </p:nvCxnSpPr>
        <p:spPr bwMode="auto">
          <a:xfrm>
            <a:off x="8199755" y="2028383"/>
            <a:ext cx="444500" cy="0"/>
          </a:xfrm>
          <a:prstGeom prst="line">
            <a:avLst/>
          </a:prstGeom>
          <a:noFill/>
          <a:ln w="28575" cap="flat" cmpd="sng" algn="ctr">
            <a:solidFill>
              <a:schemeClr val="accent1"/>
            </a:solidFill>
            <a:prstDash val="solid"/>
            <a:round/>
            <a:headEnd type="none" w="med" len="med"/>
            <a:tailEnd type="none" w="med" len="med"/>
          </a:ln>
          <a:effectLst/>
        </p:spPr>
      </p:cxnSp>
      <p:sp>
        <p:nvSpPr>
          <p:cNvPr id="57" name="Freeform: Shape 56">
            <a:extLst>
              <a:ext uri="{FF2B5EF4-FFF2-40B4-BE49-F238E27FC236}">
                <a16:creationId xmlns:a16="http://schemas.microsoft.com/office/drawing/2014/main" id="{66CA38E4-5A1E-4670-9CA8-895772CD3AE8}"/>
              </a:ext>
            </a:extLst>
          </p:cNvPr>
          <p:cNvSpPr/>
          <p:nvPr/>
        </p:nvSpPr>
        <p:spPr bwMode="auto">
          <a:xfrm>
            <a:off x="6949440" y="2103120"/>
            <a:ext cx="1234440" cy="2240280"/>
          </a:xfrm>
          <a:custGeom>
            <a:avLst/>
            <a:gdLst>
              <a:gd name="connsiteX0" fmla="*/ 1234440 w 1234440"/>
              <a:gd name="connsiteY0" fmla="*/ 2240280 h 2240280"/>
              <a:gd name="connsiteX1" fmla="*/ 1168400 w 1234440"/>
              <a:gd name="connsiteY1" fmla="*/ 2240280 h 2240280"/>
              <a:gd name="connsiteX2" fmla="*/ 1168400 w 1234440"/>
              <a:gd name="connsiteY2" fmla="*/ 1950720 h 2240280"/>
              <a:gd name="connsiteX3" fmla="*/ 807720 w 1234440"/>
              <a:gd name="connsiteY3" fmla="*/ 1950720 h 2240280"/>
              <a:gd name="connsiteX4" fmla="*/ 807720 w 1234440"/>
              <a:gd name="connsiteY4" fmla="*/ 1757680 h 2240280"/>
              <a:gd name="connsiteX5" fmla="*/ 604520 w 1234440"/>
              <a:gd name="connsiteY5" fmla="*/ 1757680 h 2240280"/>
              <a:gd name="connsiteX6" fmla="*/ 604520 w 1234440"/>
              <a:gd name="connsiteY6" fmla="*/ 1564640 h 2240280"/>
              <a:gd name="connsiteX7" fmla="*/ 579120 w 1234440"/>
              <a:gd name="connsiteY7" fmla="*/ 1564640 h 2240280"/>
              <a:gd name="connsiteX8" fmla="*/ 579120 w 1234440"/>
              <a:gd name="connsiteY8" fmla="*/ 1366520 h 2240280"/>
              <a:gd name="connsiteX9" fmla="*/ 513080 w 1234440"/>
              <a:gd name="connsiteY9" fmla="*/ 1366520 h 2240280"/>
              <a:gd name="connsiteX10" fmla="*/ 513080 w 1234440"/>
              <a:gd name="connsiteY10" fmla="*/ 1178560 h 2240280"/>
              <a:gd name="connsiteX11" fmla="*/ 299720 w 1234440"/>
              <a:gd name="connsiteY11" fmla="*/ 1178560 h 2240280"/>
              <a:gd name="connsiteX12" fmla="*/ 299720 w 1234440"/>
              <a:gd name="connsiteY12" fmla="*/ 985520 h 2240280"/>
              <a:gd name="connsiteX13" fmla="*/ 228600 w 1234440"/>
              <a:gd name="connsiteY13" fmla="*/ 985520 h 2240280"/>
              <a:gd name="connsiteX14" fmla="*/ 228600 w 1234440"/>
              <a:gd name="connsiteY14" fmla="*/ 792480 h 2240280"/>
              <a:gd name="connsiteX15" fmla="*/ 198120 w 1234440"/>
              <a:gd name="connsiteY15" fmla="*/ 792480 h 2240280"/>
              <a:gd name="connsiteX16" fmla="*/ 198120 w 1234440"/>
              <a:gd name="connsiteY16" fmla="*/ 624840 h 2240280"/>
              <a:gd name="connsiteX17" fmla="*/ 172720 w 1234440"/>
              <a:gd name="connsiteY17" fmla="*/ 624840 h 2240280"/>
              <a:gd name="connsiteX18" fmla="*/ 172720 w 1234440"/>
              <a:gd name="connsiteY18" fmla="*/ 477520 h 2240280"/>
              <a:gd name="connsiteX19" fmla="*/ 45720 w 1234440"/>
              <a:gd name="connsiteY19" fmla="*/ 477520 h 2240280"/>
              <a:gd name="connsiteX20" fmla="*/ 45720 w 1234440"/>
              <a:gd name="connsiteY20" fmla="*/ 314960 h 2240280"/>
              <a:gd name="connsiteX21" fmla="*/ 30480 w 1234440"/>
              <a:gd name="connsiteY21" fmla="*/ 314960 h 2240280"/>
              <a:gd name="connsiteX22" fmla="*/ 30480 w 1234440"/>
              <a:gd name="connsiteY22" fmla="*/ 162560 h 2240280"/>
              <a:gd name="connsiteX23" fmla="*/ 0 w 1234440"/>
              <a:gd name="connsiteY23" fmla="*/ 162560 h 2240280"/>
              <a:gd name="connsiteX24" fmla="*/ 0 w 1234440"/>
              <a:gd name="connsiteY24" fmla="*/ 0 h 2240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34440" h="2240280">
                <a:moveTo>
                  <a:pt x="1234440" y="2240280"/>
                </a:moveTo>
                <a:lnTo>
                  <a:pt x="1168400" y="2240280"/>
                </a:lnTo>
                <a:lnTo>
                  <a:pt x="1168400" y="1950720"/>
                </a:lnTo>
                <a:lnTo>
                  <a:pt x="807720" y="1950720"/>
                </a:lnTo>
                <a:lnTo>
                  <a:pt x="807720" y="1757680"/>
                </a:lnTo>
                <a:lnTo>
                  <a:pt x="604520" y="1757680"/>
                </a:lnTo>
                <a:lnTo>
                  <a:pt x="604520" y="1564640"/>
                </a:lnTo>
                <a:lnTo>
                  <a:pt x="579120" y="1564640"/>
                </a:lnTo>
                <a:lnTo>
                  <a:pt x="579120" y="1366520"/>
                </a:lnTo>
                <a:lnTo>
                  <a:pt x="513080" y="1366520"/>
                </a:lnTo>
                <a:lnTo>
                  <a:pt x="513080" y="1178560"/>
                </a:lnTo>
                <a:lnTo>
                  <a:pt x="299720" y="1178560"/>
                </a:lnTo>
                <a:lnTo>
                  <a:pt x="299720" y="985520"/>
                </a:lnTo>
                <a:lnTo>
                  <a:pt x="228600" y="985520"/>
                </a:lnTo>
                <a:lnTo>
                  <a:pt x="228600" y="792480"/>
                </a:lnTo>
                <a:lnTo>
                  <a:pt x="198120" y="792480"/>
                </a:lnTo>
                <a:lnTo>
                  <a:pt x="198120" y="624840"/>
                </a:lnTo>
                <a:lnTo>
                  <a:pt x="172720" y="624840"/>
                </a:lnTo>
                <a:lnTo>
                  <a:pt x="172720" y="477520"/>
                </a:lnTo>
                <a:lnTo>
                  <a:pt x="45720" y="477520"/>
                </a:lnTo>
                <a:lnTo>
                  <a:pt x="45720" y="314960"/>
                </a:lnTo>
                <a:lnTo>
                  <a:pt x="30480" y="314960"/>
                </a:lnTo>
                <a:lnTo>
                  <a:pt x="30480" y="162560"/>
                </a:lnTo>
                <a:lnTo>
                  <a:pt x="0" y="16256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58" name="Freeform: Shape 57">
            <a:extLst>
              <a:ext uri="{FF2B5EF4-FFF2-40B4-BE49-F238E27FC236}">
                <a16:creationId xmlns:a16="http://schemas.microsoft.com/office/drawing/2014/main" id="{7F389C97-8B1E-45AD-9559-416E5A3DD92D}"/>
              </a:ext>
            </a:extLst>
          </p:cNvPr>
          <p:cNvSpPr/>
          <p:nvPr/>
        </p:nvSpPr>
        <p:spPr bwMode="auto">
          <a:xfrm>
            <a:off x="6873240" y="2098040"/>
            <a:ext cx="3992880" cy="2346960"/>
          </a:xfrm>
          <a:custGeom>
            <a:avLst/>
            <a:gdLst>
              <a:gd name="connsiteX0" fmla="*/ 3992880 w 3992880"/>
              <a:gd name="connsiteY0" fmla="*/ 2346960 h 2346960"/>
              <a:gd name="connsiteX1" fmla="*/ 3642360 w 3992880"/>
              <a:gd name="connsiteY1" fmla="*/ 2346960 h 2346960"/>
              <a:gd name="connsiteX2" fmla="*/ 3642360 w 3992880"/>
              <a:gd name="connsiteY2" fmla="*/ 2153920 h 2346960"/>
              <a:gd name="connsiteX3" fmla="*/ 3246120 w 3992880"/>
              <a:gd name="connsiteY3" fmla="*/ 2153920 h 2346960"/>
              <a:gd name="connsiteX4" fmla="*/ 3246120 w 3992880"/>
              <a:gd name="connsiteY4" fmla="*/ 1971040 h 2346960"/>
              <a:gd name="connsiteX5" fmla="*/ 3108960 w 3992880"/>
              <a:gd name="connsiteY5" fmla="*/ 1971040 h 2346960"/>
              <a:gd name="connsiteX6" fmla="*/ 3108960 w 3992880"/>
              <a:gd name="connsiteY6" fmla="*/ 1778000 h 2346960"/>
              <a:gd name="connsiteX7" fmla="*/ 2758440 w 3992880"/>
              <a:gd name="connsiteY7" fmla="*/ 1778000 h 2346960"/>
              <a:gd name="connsiteX8" fmla="*/ 2758440 w 3992880"/>
              <a:gd name="connsiteY8" fmla="*/ 1651000 h 2346960"/>
              <a:gd name="connsiteX9" fmla="*/ 2479040 w 3992880"/>
              <a:gd name="connsiteY9" fmla="*/ 1651000 h 2346960"/>
              <a:gd name="connsiteX10" fmla="*/ 2479040 w 3992880"/>
              <a:gd name="connsiteY10" fmla="*/ 1554480 h 2346960"/>
              <a:gd name="connsiteX11" fmla="*/ 2362200 w 3992880"/>
              <a:gd name="connsiteY11" fmla="*/ 1554480 h 2346960"/>
              <a:gd name="connsiteX12" fmla="*/ 2362200 w 3992880"/>
              <a:gd name="connsiteY12" fmla="*/ 1463040 h 2346960"/>
              <a:gd name="connsiteX13" fmla="*/ 2006600 w 3992880"/>
              <a:gd name="connsiteY13" fmla="*/ 1463040 h 2346960"/>
              <a:gd name="connsiteX14" fmla="*/ 2006600 w 3992880"/>
              <a:gd name="connsiteY14" fmla="*/ 1381760 h 2346960"/>
              <a:gd name="connsiteX15" fmla="*/ 1813560 w 3992880"/>
              <a:gd name="connsiteY15" fmla="*/ 1381760 h 2346960"/>
              <a:gd name="connsiteX16" fmla="*/ 1813560 w 3992880"/>
              <a:gd name="connsiteY16" fmla="*/ 1310640 h 2346960"/>
              <a:gd name="connsiteX17" fmla="*/ 1625600 w 3992880"/>
              <a:gd name="connsiteY17" fmla="*/ 1310640 h 2346960"/>
              <a:gd name="connsiteX18" fmla="*/ 1625600 w 3992880"/>
              <a:gd name="connsiteY18" fmla="*/ 1244600 h 2346960"/>
              <a:gd name="connsiteX19" fmla="*/ 1554480 w 3992880"/>
              <a:gd name="connsiteY19" fmla="*/ 1244600 h 2346960"/>
              <a:gd name="connsiteX20" fmla="*/ 1554480 w 3992880"/>
              <a:gd name="connsiteY20" fmla="*/ 1092200 h 2346960"/>
              <a:gd name="connsiteX21" fmla="*/ 1244600 w 3992880"/>
              <a:gd name="connsiteY21" fmla="*/ 1092200 h 2346960"/>
              <a:gd name="connsiteX22" fmla="*/ 1244600 w 3992880"/>
              <a:gd name="connsiteY22" fmla="*/ 1021080 h 2346960"/>
              <a:gd name="connsiteX23" fmla="*/ 1214120 w 3992880"/>
              <a:gd name="connsiteY23" fmla="*/ 1021080 h 2346960"/>
              <a:gd name="connsiteX24" fmla="*/ 1214120 w 3992880"/>
              <a:gd name="connsiteY24" fmla="*/ 858520 h 2346960"/>
              <a:gd name="connsiteX25" fmla="*/ 1082040 w 3992880"/>
              <a:gd name="connsiteY25" fmla="*/ 858520 h 2346960"/>
              <a:gd name="connsiteX26" fmla="*/ 1082040 w 3992880"/>
              <a:gd name="connsiteY26" fmla="*/ 807720 h 2346960"/>
              <a:gd name="connsiteX27" fmla="*/ 939800 w 3992880"/>
              <a:gd name="connsiteY27" fmla="*/ 807720 h 2346960"/>
              <a:gd name="connsiteX28" fmla="*/ 939800 w 3992880"/>
              <a:gd name="connsiteY28" fmla="*/ 746760 h 2346960"/>
              <a:gd name="connsiteX29" fmla="*/ 894080 w 3992880"/>
              <a:gd name="connsiteY29" fmla="*/ 746760 h 2346960"/>
              <a:gd name="connsiteX30" fmla="*/ 894080 w 3992880"/>
              <a:gd name="connsiteY30" fmla="*/ 640080 h 2346960"/>
              <a:gd name="connsiteX31" fmla="*/ 889000 w 3992880"/>
              <a:gd name="connsiteY31" fmla="*/ 640080 h 2346960"/>
              <a:gd name="connsiteX32" fmla="*/ 889000 w 3992880"/>
              <a:gd name="connsiteY32" fmla="*/ 589280 h 2346960"/>
              <a:gd name="connsiteX33" fmla="*/ 797560 w 3992880"/>
              <a:gd name="connsiteY33" fmla="*/ 589280 h 2346960"/>
              <a:gd name="connsiteX34" fmla="*/ 797560 w 3992880"/>
              <a:gd name="connsiteY34" fmla="*/ 548640 h 2346960"/>
              <a:gd name="connsiteX35" fmla="*/ 706120 w 3992880"/>
              <a:gd name="connsiteY35" fmla="*/ 548640 h 2346960"/>
              <a:gd name="connsiteX36" fmla="*/ 706120 w 3992880"/>
              <a:gd name="connsiteY36" fmla="*/ 487680 h 2346960"/>
              <a:gd name="connsiteX37" fmla="*/ 675640 w 3992880"/>
              <a:gd name="connsiteY37" fmla="*/ 487680 h 2346960"/>
              <a:gd name="connsiteX38" fmla="*/ 675640 w 3992880"/>
              <a:gd name="connsiteY38" fmla="*/ 436880 h 2346960"/>
              <a:gd name="connsiteX39" fmla="*/ 609600 w 3992880"/>
              <a:gd name="connsiteY39" fmla="*/ 436880 h 2346960"/>
              <a:gd name="connsiteX40" fmla="*/ 609600 w 3992880"/>
              <a:gd name="connsiteY40" fmla="*/ 381000 h 2346960"/>
              <a:gd name="connsiteX41" fmla="*/ 431800 w 3992880"/>
              <a:gd name="connsiteY41" fmla="*/ 381000 h 2346960"/>
              <a:gd name="connsiteX42" fmla="*/ 431800 w 3992880"/>
              <a:gd name="connsiteY42" fmla="*/ 330200 h 2346960"/>
              <a:gd name="connsiteX43" fmla="*/ 381000 w 3992880"/>
              <a:gd name="connsiteY43" fmla="*/ 330200 h 2346960"/>
              <a:gd name="connsiteX44" fmla="*/ 381000 w 3992880"/>
              <a:gd name="connsiteY44" fmla="*/ 233680 h 2346960"/>
              <a:gd name="connsiteX45" fmla="*/ 279400 w 3992880"/>
              <a:gd name="connsiteY45" fmla="*/ 233680 h 2346960"/>
              <a:gd name="connsiteX46" fmla="*/ 279400 w 3992880"/>
              <a:gd name="connsiteY46" fmla="*/ 132080 h 2346960"/>
              <a:gd name="connsiteX47" fmla="*/ 264160 w 3992880"/>
              <a:gd name="connsiteY47" fmla="*/ 132080 h 2346960"/>
              <a:gd name="connsiteX48" fmla="*/ 264160 w 3992880"/>
              <a:gd name="connsiteY48" fmla="*/ 86360 h 2346960"/>
              <a:gd name="connsiteX49" fmla="*/ 172720 w 3992880"/>
              <a:gd name="connsiteY49" fmla="*/ 86360 h 2346960"/>
              <a:gd name="connsiteX50" fmla="*/ 172720 w 3992880"/>
              <a:gd name="connsiteY50" fmla="*/ 45720 h 2346960"/>
              <a:gd name="connsiteX51" fmla="*/ 132080 w 3992880"/>
              <a:gd name="connsiteY51" fmla="*/ 45720 h 2346960"/>
              <a:gd name="connsiteX52" fmla="*/ 132080 w 3992880"/>
              <a:gd name="connsiteY52" fmla="*/ 0 h 2346960"/>
              <a:gd name="connsiteX53" fmla="*/ 0 w 3992880"/>
              <a:gd name="connsiteY53" fmla="*/ 0 h 234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992880" h="2346960">
                <a:moveTo>
                  <a:pt x="3992880" y="2346960"/>
                </a:moveTo>
                <a:lnTo>
                  <a:pt x="3642360" y="2346960"/>
                </a:lnTo>
                <a:lnTo>
                  <a:pt x="3642360" y="2153920"/>
                </a:lnTo>
                <a:lnTo>
                  <a:pt x="3246120" y="2153920"/>
                </a:lnTo>
                <a:lnTo>
                  <a:pt x="3246120" y="1971040"/>
                </a:lnTo>
                <a:lnTo>
                  <a:pt x="3108960" y="1971040"/>
                </a:lnTo>
                <a:lnTo>
                  <a:pt x="3108960" y="1778000"/>
                </a:lnTo>
                <a:lnTo>
                  <a:pt x="2758440" y="1778000"/>
                </a:lnTo>
                <a:lnTo>
                  <a:pt x="2758440" y="1651000"/>
                </a:lnTo>
                <a:lnTo>
                  <a:pt x="2479040" y="1651000"/>
                </a:lnTo>
                <a:lnTo>
                  <a:pt x="2479040" y="1554480"/>
                </a:lnTo>
                <a:lnTo>
                  <a:pt x="2362200" y="1554480"/>
                </a:lnTo>
                <a:lnTo>
                  <a:pt x="2362200" y="1463040"/>
                </a:lnTo>
                <a:lnTo>
                  <a:pt x="2006600" y="1463040"/>
                </a:lnTo>
                <a:lnTo>
                  <a:pt x="2006600" y="1381760"/>
                </a:lnTo>
                <a:lnTo>
                  <a:pt x="1813560" y="1381760"/>
                </a:lnTo>
                <a:lnTo>
                  <a:pt x="1813560" y="1310640"/>
                </a:lnTo>
                <a:lnTo>
                  <a:pt x="1625600" y="1310640"/>
                </a:lnTo>
                <a:lnTo>
                  <a:pt x="1625600" y="1244600"/>
                </a:lnTo>
                <a:lnTo>
                  <a:pt x="1554480" y="1244600"/>
                </a:lnTo>
                <a:lnTo>
                  <a:pt x="1554480" y="1092200"/>
                </a:lnTo>
                <a:lnTo>
                  <a:pt x="1244600" y="1092200"/>
                </a:lnTo>
                <a:lnTo>
                  <a:pt x="1244600" y="1021080"/>
                </a:lnTo>
                <a:lnTo>
                  <a:pt x="1214120" y="1021080"/>
                </a:lnTo>
                <a:lnTo>
                  <a:pt x="1214120" y="858520"/>
                </a:lnTo>
                <a:lnTo>
                  <a:pt x="1082040" y="858520"/>
                </a:lnTo>
                <a:lnTo>
                  <a:pt x="1082040" y="807720"/>
                </a:lnTo>
                <a:lnTo>
                  <a:pt x="939800" y="807720"/>
                </a:lnTo>
                <a:lnTo>
                  <a:pt x="939800" y="746760"/>
                </a:lnTo>
                <a:lnTo>
                  <a:pt x="894080" y="746760"/>
                </a:lnTo>
                <a:lnTo>
                  <a:pt x="894080" y="640080"/>
                </a:lnTo>
                <a:lnTo>
                  <a:pt x="889000" y="640080"/>
                </a:lnTo>
                <a:lnTo>
                  <a:pt x="889000" y="589280"/>
                </a:lnTo>
                <a:lnTo>
                  <a:pt x="797560" y="589280"/>
                </a:lnTo>
                <a:lnTo>
                  <a:pt x="797560" y="548640"/>
                </a:lnTo>
                <a:lnTo>
                  <a:pt x="706120" y="548640"/>
                </a:lnTo>
                <a:lnTo>
                  <a:pt x="706120" y="487680"/>
                </a:lnTo>
                <a:lnTo>
                  <a:pt x="675640" y="487680"/>
                </a:lnTo>
                <a:lnTo>
                  <a:pt x="675640" y="436880"/>
                </a:lnTo>
                <a:lnTo>
                  <a:pt x="609600" y="436880"/>
                </a:lnTo>
                <a:lnTo>
                  <a:pt x="609600" y="381000"/>
                </a:lnTo>
                <a:lnTo>
                  <a:pt x="431800" y="381000"/>
                </a:lnTo>
                <a:lnTo>
                  <a:pt x="431800" y="330200"/>
                </a:lnTo>
                <a:lnTo>
                  <a:pt x="381000" y="330200"/>
                </a:lnTo>
                <a:lnTo>
                  <a:pt x="381000" y="233680"/>
                </a:lnTo>
                <a:lnTo>
                  <a:pt x="279400" y="233680"/>
                </a:lnTo>
                <a:lnTo>
                  <a:pt x="279400" y="132080"/>
                </a:lnTo>
                <a:lnTo>
                  <a:pt x="264160" y="132080"/>
                </a:lnTo>
                <a:lnTo>
                  <a:pt x="264160" y="86360"/>
                </a:lnTo>
                <a:lnTo>
                  <a:pt x="172720" y="86360"/>
                </a:lnTo>
                <a:lnTo>
                  <a:pt x="172720" y="45720"/>
                </a:lnTo>
                <a:lnTo>
                  <a:pt x="132080" y="45720"/>
                </a:lnTo>
                <a:lnTo>
                  <a:pt x="132080" y="0"/>
                </a:lnTo>
                <a:lnTo>
                  <a:pt x="0" y="0"/>
                </a:lnTo>
              </a:path>
            </a:pathLst>
          </a:custGeom>
          <a:noFill/>
          <a:ln w="28575">
            <a:solidFill>
              <a:schemeClr val="accent1"/>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21120837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Phase III of Selinexor vs Placebo Maintenance in Recurrent Endometrial Cancer (SIENDO): Study Design</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a:xfrm>
            <a:off x="604675" y="1513047"/>
            <a:ext cx="10877529" cy="667259"/>
          </a:xfrm>
        </p:spPr>
        <p:txBody>
          <a:bodyPr/>
          <a:lstStyle/>
          <a:p>
            <a:r>
              <a:rPr lang="en-US" sz="2400" dirty="0"/>
              <a:t>Randomized, double-blind, placebo-controlled phase III trial</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5813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400" b="0" spc="-10" dirty="0" err="1">
                <a:solidFill>
                  <a:srgbClr val="455560"/>
                </a:solidFill>
                <a:latin typeface="Calibri" panose="020F0502020204030204" pitchFamily="34" charset="0"/>
              </a:rPr>
              <a:t>Vergote</a:t>
            </a:r>
            <a:r>
              <a:rPr lang="en-US" altLang="en-US" sz="1400" b="0" spc="-10" dirty="0">
                <a:solidFill>
                  <a:srgbClr val="455560"/>
                </a:solidFill>
                <a:latin typeface="Calibri" panose="020F0502020204030204" pitchFamily="34" charset="0"/>
              </a:rPr>
              <a:t>. SGO </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2022. </a:t>
            </a:r>
            <a:r>
              <a:rPr kumimoji="0" lang="en-US" altLang="en-US" sz="14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lang="en-US" altLang="en-US" sz="1400" b="0" spc="-10" dirty="0">
                <a:solidFill>
                  <a:srgbClr val="455560"/>
                </a:solidFill>
                <a:latin typeface="Calibri" panose="020F0502020204030204" pitchFamily="34" charset="0"/>
              </a:rPr>
              <a:t>249</a:t>
            </a:r>
            <a:r>
              <a:rPr kumimoji="0" lang="en-US" altLang="en-US" sz="14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NCT03555422.</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9" name="Text Box 45">
            <a:extLst>
              <a:ext uri="{FF2B5EF4-FFF2-40B4-BE49-F238E27FC236}">
                <a16:creationId xmlns:a16="http://schemas.microsoft.com/office/drawing/2014/main" id="{8E88CC10-1576-4DFE-A789-A4017AB9F185}"/>
              </a:ext>
            </a:extLst>
          </p:cNvPr>
          <p:cNvSpPr txBox="1">
            <a:spLocks noChangeArrowheads="1"/>
          </p:cNvSpPr>
          <p:nvPr/>
        </p:nvSpPr>
        <p:spPr bwMode="auto">
          <a:xfrm>
            <a:off x="719539" y="2210248"/>
            <a:ext cx="382054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stage IV or first relapse of endometrial cancer (endometrioid, serous, undifferentiated, or carcinosarcoma) who had PR/CR on ≥12 </a:t>
            </a:r>
            <a:r>
              <a:rPr lang="en-GB" altLang="en-US" sz="1800" b="0" dirty="0" err="1">
                <a:solidFill>
                  <a:schemeClr val="bg1"/>
                </a:solidFill>
                <a:latin typeface="Calibri" panose="020F0502020204030204" pitchFamily="34" charset="0"/>
              </a:rPr>
              <a:t>wks</a:t>
            </a:r>
            <a:r>
              <a:rPr lang="en-GB" altLang="en-US" sz="1800" b="0" dirty="0">
                <a:solidFill>
                  <a:schemeClr val="bg1"/>
                </a:solidFill>
                <a:latin typeface="Calibri" panose="020F0502020204030204" pitchFamily="34" charset="0"/>
              </a:rPr>
              <a:t> first-line </a:t>
            </a:r>
            <a:r>
              <a:rPr lang="en-GB" altLang="en-US" sz="1800" b="0" dirty="0" err="1">
                <a:solidFill>
                  <a:schemeClr val="bg1"/>
                </a:solidFill>
                <a:latin typeface="Calibri" panose="020F0502020204030204" pitchFamily="34" charset="0"/>
              </a:rPr>
              <a:t>taxane</a:t>
            </a:r>
            <a:r>
              <a:rPr lang="en-GB" altLang="en-US" sz="1800" b="0" dirty="0">
                <a:solidFill>
                  <a:schemeClr val="bg1"/>
                </a:solidFill>
                <a:latin typeface="Calibri" panose="020F0502020204030204" pitchFamily="34" charset="0"/>
              </a:rPr>
              <a:t>-carboplatin (prior surgery, radiotherapy or hormonal therapy allowed)</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263)</a:t>
            </a:r>
            <a:endParaRPr lang="en-US" altLang="en-US" sz="1800" b="0" dirty="0">
              <a:solidFill>
                <a:schemeClr val="bg1"/>
              </a:solidFill>
              <a:latin typeface="Calibri" panose="020F0502020204030204" pitchFamily="34" charset="0"/>
            </a:endParaRPr>
          </a:p>
        </p:txBody>
      </p:sp>
      <p:sp>
        <p:nvSpPr>
          <p:cNvPr id="12" name="Rectangle 49">
            <a:extLst>
              <a:ext uri="{FF2B5EF4-FFF2-40B4-BE49-F238E27FC236}">
                <a16:creationId xmlns:a16="http://schemas.microsoft.com/office/drawing/2014/main" id="{481A0E8C-9F05-45BD-8244-60A667CC7AFA}"/>
              </a:ext>
            </a:extLst>
          </p:cNvPr>
          <p:cNvSpPr>
            <a:spLocks noChangeArrowheads="1"/>
          </p:cNvSpPr>
          <p:nvPr/>
        </p:nvSpPr>
        <p:spPr bwMode="auto">
          <a:xfrm>
            <a:off x="6248452" y="2260473"/>
            <a:ext cx="3378630" cy="84326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Selinexor 80 mg QW*</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174)</a:t>
            </a:r>
          </a:p>
        </p:txBody>
      </p:sp>
      <p:sp>
        <p:nvSpPr>
          <p:cNvPr id="13" name="Rectangle 50">
            <a:extLst>
              <a:ext uri="{FF2B5EF4-FFF2-40B4-BE49-F238E27FC236}">
                <a16:creationId xmlns:a16="http://schemas.microsoft.com/office/drawing/2014/main" id="{B7EE448A-E6CD-4BAD-9BE5-E9F65FDDB7D7}"/>
              </a:ext>
            </a:extLst>
          </p:cNvPr>
          <p:cNvSpPr>
            <a:spLocks noChangeArrowheads="1"/>
          </p:cNvSpPr>
          <p:nvPr/>
        </p:nvSpPr>
        <p:spPr bwMode="auto">
          <a:xfrm>
            <a:off x="6248452" y="3471168"/>
            <a:ext cx="3378630"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Placebo</a:t>
            </a:r>
            <a:endParaRPr lang="en-US" altLang="en-US" sz="1800" b="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89)</a:t>
            </a:r>
          </a:p>
        </p:txBody>
      </p:sp>
      <p:sp>
        <p:nvSpPr>
          <p:cNvPr id="16" name="Line 53">
            <a:extLst>
              <a:ext uri="{FF2B5EF4-FFF2-40B4-BE49-F238E27FC236}">
                <a16:creationId xmlns:a16="http://schemas.microsoft.com/office/drawing/2014/main" id="{AA711DF3-E634-41AE-A8A3-134BD51A0EF7}"/>
              </a:ext>
            </a:extLst>
          </p:cNvPr>
          <p:cNvSpPr>
            <a:spLocks noChangeShapeType="1"/>
          </p:cNvSpPr>
          <p:nvPr/>
        </p:nvSpPr>
        <p:spPr bwMode="auto">
          <a:xfrm>
            <a:off x="4682359" y="3447170"/>
            <a:ext cx="1030361" cy="17781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17" name="Line 54">
            <a:extLst>
              <a:ext uri="{FF2B5EF4-FFF2-40B4-BE49-F238E27FC236}">
                <a16:creationId xmlns:a16="http://schemas.microsoft.com/office/drawing/2014/main" id="{6AD11F4A-ADB1-4221-B66E-E93221B178E4}"/>
              </a:ext>
            </a:extLst>
          </p:cNvPr>
          <p:cNvSpPr>
            <a:spLocks noChangeShapeType="1"/>
          </p:cNvSpPr>
          <p:nvPr/>
        </p:nvSpPr>
        <p:spPr bwMode="auto">
          <a:xfrm flipV="1">
            <a:off x="4682359" y="2752901"/>
            <a:ext cx="1030361" cy="24325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18" name="Content Placeholder 2">
            <a:extLst>
              <a:ext uri="{FF2B5EF4-FFF2-40B4-BE49-F238E27FC236}">
                <a16:creationId xmlns:a16="http://schemas.microsoft.com/office/drawing/2014/main" id="{B60F0D2F-2BF5-4B40-8EFD-67B6D186ED21}"/>
              </a:ext>
            </a:extLst>
          </p:cNvPr>
          <p:cNvSpPr txBox="1">
            <a:spLocks/>
          </p:cNvSpPr>
          <p:nvPr/>
        </p:nvSpPr>
        <p:spPr bwMode="auto">
          <a:xfrm>
            <a:off x="627064" y="4554513"/>
            <a:ext cx="11114322" cy="1684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Primary endpoint: PFS by investigator assessment</a:t>
            </a:r>
          </a:p>
          <a:p>
            <a:r>
              <a:rPr lang="en-US" sz="2400" b="0" kern="0" dirty="0"/>
              <a:t>Secondary endpoints: OS, PFS by BICR, PROs, TFST, TSST, PFS2, DSS, and DCR</a:t>
            </a:r>
          </a:p>
          <a:p>
            <a:r>
              <a:rPr lang="en-US" sz="2400" b="0" kern="0" dirty="0"/>
              <a:t>Pre-defined exploratory endpoints: histological subtype, molecular </a:t>
            </a:r>
            <a:r>
              <a:rPr lang="en-US" sz="2400" b="0" kern="0" dirty="0" err="1"/>
              <a:t>subclassification</a:t>
            </a:r>
            <a:r>
              <a:rPr lang="en-US" sz="2400" b="0" kern="0" dirty="0"/>
              <a:t> (including p53, MMR, and POLE)</a:t>
            </a:r>
          </a:p>
        </p:txBody>
      </p:sp>
      <p:sp>
        <p:nvSpPr>
          <p:cNvPr id="19" name="TextBox 18">
            <a:extLst>
              <a:ext uri="{FF2B5EF4-FFF2-40B4-BE49-F238E27FC236}">
                <a16:creationId xmlns:a16="http://schemas.microsoft.com/office/drawing/2014/main" id="{0D123582-D5A4-954E-97B1-C6E8CE08530D}"/>
              </a:ext>
            </a:extLst>
          </p:cNvPr>
          <p:cNvSpPr txBox="1"/>
          <p:nvPr/>
        </p:nvSpPr>
        <p:spPr bwMode="auto">
          <a:xfrm>
            <a:off x="4289244" y="3835025"/>
            <a:ext cx="182712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primary stage IV vs recurrent, PR vs CR</a:t>
            </a:r>
          </a:p>
        </p:txBody>
      </p:sp>
      <p:sp>
        <p:nvSpPr>
          <p:cNvPr id="20" name="TextBox 19">
            <a:extLst>
              <a:ext uri="{FF2B5EF4-FFF2-40B4-BE49-F238E27FC236}">
                <a16:creationId xmlns:a16="http://schemas.microsoft.com/office/drawing/2014/main" id="{316E3BF8-8B57-8D47-9FF6-133F1222C913}"/>
              </a:ext>
            </a:extLst>
          </p:cNvPr>
          <p:cNvSpPr txBox="1"/>
          <p:nvPr/>
        </p:nvSpPr>
        <p:spPr bwMode="auto">
          <a:xfrm>
            <a:off x="4416296" y="1921919"/>
            <a:ext cx="17877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i="1" dirty="0">
                <a:solidFill>
                  <a:schemeClr val="bg1"/>
                </a:solidFill>
                <a:latin typeface="Calibri" panose="020F0502020204030204" pitchFamily="34" charset="0"/>
              </a:rPr>
              <a:t>Randomization 2:1</a:t>
            </a:r>
          </a:p>
        </p:txBody>
      </p:sp>
      <p:sp>
        <p:nvSpPr>
          <p:cNvPr id="21" name="Line 52">
            <a:extLst>
              <a:ext uri="{FF2B5EF4-FFF2-40B4-BE49-F238E27FC236}">
                <a16:creationId xmlns:a16="http://schemas.microsoft.com/office/drawing/2014/main" id="{86D7E702-8CD9-484B-A0C3-CAA8B8366824}"/>
              </a:ext>
            </a:extLst>
          </p:cNvPr>
          <p:cNvSpPr>
            <a:spLocks noChangeShapeType="1"/>
          </p:cNvSpPr>
          <p:nvPr/>
        </p:nvSpPr>
        <p:spPr bwMode="auto">
          <a:xfrm>
            <a:off x="5355397" y="2284920"/>
            <a:ext cx="0" cy="29252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grpSp>
        <p:nvGrpSpPr>
          <p:cNvPr id="22" name="Group 21">
            <a:extLst>
              <a:ext uri="{FF2B5EF4-FFF2-40B4-BE49-F238E27FC236}">
                <a16:creationId xmlns:a16="http://schemas.microsoft.com/office/drawing/2014/main" id="{7261CFA9-3409-F54B-821D-A5F0ECE99907}"/>
              </a:ext>
            </a:extLst>
          </p:cNvPr>
          <p:cNvGrpSpPr/>
          <p:nvPr/>
        </p:nvGrpSpPr>
        <p:grpSpPr>
          <a:xfrm>
            <a:off x="9392911" y="6207927"/>
            <a:ext cx="2488502" cy="454909"/>
            <a:chOff x="9392911" y="6207927"/>
            <a:chExt cx="2488502" cy="454909"/>
          </a:xfrm>
        </p:grpSpPr>
        <p:pic>
          <p:nvPicPr>
            <p:cNvPr id="23" name="Picture 22" descr="A picture containing text, ax, wheel&#10;&#10;Description automatically generated">
              <a:extLst>
                <a:ext uri="{FF2B5EF4-FFF2-40B4-BE49-F238E27FC236}">
                  <a16:creationId xmlns:a16="http://schemas.microsoft.com/office/drawing/2014/main" id="{152B643B-48A1-9A45-92AF-7E485E45C6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4" name="Rectangle 8">
              <a:extLst>
                <a:ext uri="{FF2B5EF4-FFF2-40B4-BE49-F238E27FC236}">
                  <a16:creationId xmlns:a16="http://schemas.microsoft.com/office/drawing/2014/main" id="{80010A1A-1180-F24A-95C4-D3454E8C99D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5" name="TextBox 4">
            <a:extLst>
              <a:ext uri="{FF2B5EF4-FFF2-40B4-BE49-F238E27FC236}">
                <a16:creationId xmlns:a16="http://schemas.microsoft.com/office/drawing/2014/main" id="{4FE1770B-5235-7F43-9144-8AEDF4D49E78}"/>
              </a:ext>
            </a:extLst>
          </p:cNvPr>
          <p:cNvSpPr txBox="1"/>
          <p:nvPr/>
        </p:nvSpPr>
        <p:spPr bwMode="auto">
          <a:xfrm>
            <a:off x="6248451" y="3071256"/>
            <a:ext cx="33786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 If BMI &lt;20: 60 mg QW</a:t>
            </a:r>
          </a:p>
        </p:txBody>
      </p:sp>
      <p:cxnSp>
        <p:nvCxnSpPr>
          <p:cNvPr id="7" name="Straight Arrow Connector 6">
            <a:extLst>
              <a:ext uri="{FF2B5EF4-FFF2-40B4-BE49-F238E27FC236}">
                <a16:creationId xmlns:a16="http://schemas.microsoft.com/office/drawing/2014/main" id="{581768D3-06E1-D24C-8CD6-1533D82C374D}"/>
              </a:ext>
            </a:extLst>
          </p:cNvPr>
          <p:cNvCxnSpPr/>
          <p:nvPr/>
        </p:nvCxnSpPr>
        <p:spPr bwMode="auto">
          <a:xfrm>
            <a:off x="9749382" y="3279374"/>
            <a:ext cx="773838" cy="0"/>
          </a:xfrm>
          <a:prstGeom prst="straightConnector1">
            <a:avLst/>
          </a:prstGeom>
          <a:noFill/>
          <a:ln w="28575" cap="flat" cmpd="sng" algn="ctr">
            <a:solidFill>
              <a:schemeClr val="bg1"/>
            </a:solidFill>
            <a:prstDash val="solid"/>
            <a:round/>
            <a:headEnd type="none" w="med" len="med"/>
            <a:tailEnd type="triangle"/>
          </a:ln>
          <a:effectLst/>
        </p:spPr>
      </p:cxnSp>
      <p:sp>
        <p:nvSpPr>
          <p:cNvPr id="8" name="TextBox 7">
            <a:extLst>
              <a:ext uri="{FF2B5EF4-FFF2-40B4-BE49-F238E27FC236}">
                <a16:creationId xmlns:a16="http://schemas.microsoft.com/office/drawing/2014/main" id="{173F7E7E-803E-D742-8EC9-BF46853E8CD9}"/>
              </a:ext>
            </a:extLst>
          </p:cNvPr>
          <p:cNvSpPr txBox="1"/>
          <p:nvPr/>
        </p:nvSpPr>
        <p:spPr bwMode="auto">
          <a:xfrm>
            <a:off x="10619975" y="3071633"/>
            <a:ext cx="9487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Until PD</a:t>
            </a:r>
          </a:p>
        </p:txBody>
      </p:sp>
    </p:spTree>
    <p:extLst>
      <p:ext uri="{BB962C8B-B14F-4D97-AF65-F5344CB8AC3E}">
        <p14:creationId xmlns:p14="http://schemas.microsoft.com/office/powerpoint/2010/main" val="21869913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SIENDO: Baseline Characteristics</a:t>
            </a:r>
          </a:p>
        </p:txBody>
      </p:sp>
      <p:graphicFrame>
        <p:nvGraphicFramePr>
          <p:cNvPr id="8" name="Group 32">
            <a:extLst>
              <a:ext uri="{FF2B5EF4-FFF2-40B4-BE49-F238E27FC236}">
                <a16:creationId xmlns:a16="http://schemas.microsoft.com/office/drawing/2014/main" id="{5447BC02-A4A6-4F7D-A5F4-4DDA36C1B7CE}"/>
              </a:ext>
            </a:extLst>
          </p:cNvPr>
          <p:cNvGraphicFramePr>
            <a:graphicFrameLocks noGrp="1"/>
          </p:cNvGraphicFramePr>
          <p:nvPr>
            <p:extLst>
              <p:ext uri="{D42A27DB-BD31-4B8C-83A1-F6EECF244321}">
                <p14:modId xmlns:p14="http://schemas.microsoft.com/office/powerpoint/2010/main" val="2165859535"/>
              </p:ext>
            </p:extLst>
          </p:nvPr>
        </p:nvGraphicFramePr>
        <p:xfrm>
          <a:off x="719137" y="1591554"/>
          <a:ext cx="5253037" cy="4267264"/>
        </p:xfrm>
        <a:graphic>
          <a:graphicData uri="http://schemas.openxmlformats.org/drawingml/2006/table">
            <a:tbl>
              <a:tblPr/>
              <a:tblGrid>
                <a:gridCol w="2401506">
                  <a:extLst>
                    <a:ext uri="{9D8B030D-6E8A-4147-A177-3AD203B41FA5}">
                      <a16:colId xmlns:a16="http://schemas.microsoft.com/office/drawing/2014/main" val="20000"/>
                    </a:ext>
                  </a:extLst>
                </a:gridCol>
                <a:gridCol w="1450356">
                  <a:extLst>
                    <a:ext uri="{9D8B030D-6E8A-4147-A177-3AD203B41FA5}">
                      <a16:colId xmlns:a16="http://schemas.microsoft.com/office/drawing/2014/main" val="20001"/>
                    </a:ext>
                  </a:extLst>
                </a:gridCol>
                <a:gridCol w="1401175">
                  <a:extLst>
                    <a:ext uri="{9D8B030D-6E8A-4147-A177-3AD203B41FA5}">
                      <a16:colId xmlns:a16="http://schemas.microsoft.com/office/drawing/2014/main" val="20002"/>
                    </a:ext>
                  </a:extLst>
                </a:gridCol>
              </a:tblGrid>
              <a:tr h="56851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err="1">
                          <a:ln>
                            <a:noFill/>
                          </a:ln>
                          <a:solidFill>
                            <a:schemeClr val="tx1"/>
                          </a:solidFill>
                          <a:effectLst/>
                          <a:latin typeface="Calibri" panose="020F0502020204030204" pitchFamily="34" charset="0"/>
                        </a:rPr>
                        <a:t>Selinexor</a:t>
                      </a:r>
                      <a:endParaRPr kumimoji="0" lang="en-US" sz="1600" b="1" i="0" u="none" strike="noStrike" cap="none" normalizeH="0" baseline="0" dirty="0">
                        <a:ln>
                          <a:noFill/>
                        </a:ln>
                        <a:solidFill>
                          <a:schemeClr val="tx1"/>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80788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yrs</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(range)</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&lt;70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yrs</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 (%)</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yrs</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65.5 (40-81)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116 (66.7)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 (33.3)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64.0 (33-81)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(68.5)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(31.5)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04725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n (%)</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99 (56.9)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 (40.8)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 (60.7)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(39.3)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76536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Histology, n (%)</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Endometrioid</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Serous</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Undifferentiated</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Carcinosarcoma</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Endometrial adenocarcinoma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 (55.2)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(28.2)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(5.7)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(8.6)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 (53.9)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(31.5)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9" name="Text Box 15">
            <a:extLst>
              <a:ext uri="{FF2B5EF4-FFF2-40B4-BE49-F238E27FC236}">
                <a16:creationId xmlns:a16="http://schemas.microsoft.com/office/drawing/2014/main" id="{DC31B86B-F29D-7042-BE40-66803923F13B}"/>
              </a:ext>
            </a:extLst>
          </p:cNvPr>
          <p:cNvSpPr txBox="1">
            <a:spLocks noChangeArrowheads="1"/>
          </p:cNvSpPr>
          <p:nvPr/>
        </p:nvSpPr>
        <p:spPr bwMode="auto">
          <a:xfrm>
            <a:off x="412751" y="635813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400" b="0" spc="-10" dirty="0" err="1">
                <a:solidFill>
                  <a:srgbClr val="455560"/>
                </a:solidFill>
                <a:latin typeface="Calibri" panose="020F0502020204030204" pitchFamily="34" charset="0"/>
              </a:rPr>
              <a:t>Vergote</a:t>
            </a:r>
            <a:r>
              <a:rPr lang="en-US" altLang="en-US" sz="1400" b="0" spc="-10" dirty="0">
                <a:solidFill>
                  <a:srgbClr val="455560"/>
                </a:solidFill>
                <a:latin typeface="Calibri" panose="020F0502020204030204" pitchFamily="34" charset="0"/>
              </a:rPr>
              <a:t>. SGO 2022. </a:t>
            </a:r>
            <a:r>
              <a:rPr lang="en-US" altLang="en-US" sz="1400" b="0" spc="-10" dirty="0" err="1">
                <a:solidFill>
                  <a:srgbClr val="455560"/>
                </a:solidFill>
                <a:latin typeface="Calibri" panose="020F0502020204030204" pitchFamily="34" charset="0"/>
              </a:rPr>
              <a:t>Abstr</a:t>
            </a:r>
            <a:r>
              <a:rPr lang="en-US" altLang="en-US" sz="1400" b="0" spc="-10" dirty="0">
                <a:solidFill>
                  <a:srgbClr val="455560"/>
                </a:solidFill>
                <a:latin typeface="Calibri" panose="020F0502020204030204" pitchFamily="34" charset="0"/>
              </a:rPr>
              <a:t> 249.</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0" name="Group 32">
            <a:extLst>
              <a:ext uri="{FF2B5EF4-FFF2-40B4-BE49-F238E27FC236}">
                <a16:creationId xmlns:a16="http://schemas.microsoft.com/office/drawing/2014/main" id="{384C097F-AD4D-3B46-B1A1-C24DB5C353BC}"/>
              </a:ext>
            </a:extLst>
          </p:cNvPr>
          <p:cNvGraphicFramePr>
            <a:graphicFrameLocks noGrp="1"/>
          </p:cNvGraphicFramePr>
          <p:nvPr>
            <p:extLst>
              <p:ext uri="{D42A27DB-BD31-4B8C-83A1-F6EECF244321}">
                <p14:modId xmlns:p14="http://schemas.microsoft.com/office/powerpoint/2010/main" val="2971109238"/>
              </p:ext>
            </p:extLst>
          </p:nvPr>
        </p:nvGraphicFramePr>
        <p:xfrm>
          <a:off x="6185968" y="1591554"/>
          <a:ext cx="5286895" cy="4023424"/>
        </p:xfrm>
        <a:graphic>
          <a:graphicData uri="http://schemas.openxmlformats.org/drawingml/2006/table">
            <a:tbl>
              <a:tblPr/>
              <a:tblGrid>
                <a:gridCol w="2637992">
                  <a:extLst>
                    <a:ext uri="{9D8B030D-6E8A-4147-A177-3AD203B41FA5}">
                      <a16:colId xmlns:a16="http://schemas.microsoft.com/office/drawing/2014/main" val="20000"/>
                    </a:ext>
                  </a:extLst>
                </a:gridCol>
                <a:gridCol w="1257300">
                  <a:extLst>
                    <a:ext uri="{9D8B030D-6E8A-4147-A177-3AD203B41FA5}">
                      <a16:colId xmlns:a16="http://schemas.microsoft.com/office/drawing/2014/main" val="20001"/>
                    </a:ext>
                  </a:extLst>
                </a:gridCol>
                <a:gridCol w="1391603">
                  <a:extLst>
                    <a:ext uri="{9D8B030D-6E8A-4147-A177-3AD203B41FA5}">
                      <a16:colId xmlns:a16="http://schemas.microsoft.com/office/drawing/2014/main" val="20002"/>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err="1">
                          <a:ln>
                            <a:noFill/>
                          </a:ln>
                          <a:solidFill>
                            <a:schemeClr val="tx1"/>
                          </a:solidFill>
                          <a:effectLst/>
                          <a:latin typeface="Calibri" panose="020F0502020204030204" pitchFamily="34" charset="0"/>
                        </a:rPr>
                        <a:t>Selinexor</a:t>
                      </a:r>
                      <a:endParaRPr kumimoji="0" lang="en-US" sz="1600" b="1" i="0" u="none" strike="noStrike" cap="none" normalizeH="0" baseline="0" dirty="0">
                        <a:ln>
                          <a:noFill/>
                        </a:ln>
                        <a:solidFill>
                          <a:schemeClr val="tx1"/>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Number prior antineoplastic regimens, n (%)</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172 (98.9)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 (95.5)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(3.4)/1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Disease at time of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taxane</a:t>
                      </a:r>
                      <a:r>
                        <a:rPr kumimoji="0" lang="en-US" sz="1600" b="0" i="0" u="none" strike="noStrike" cap="none" normalizeH="0" baseline="0" dirty="0">
                          <a:ln>
                            <a:noFill/>
                          </a:ln>
                          <a:solidFill>
                            <a:schemeClr val="bg2">
                              <a:lumMod val="10000"/>
                            </a:schemeClr>
                          </a:solidFill>
                          <a:effectLst/>
                          <a:latin typeface="Calibri" panose="020F0502020204030204" pitchFamily="34" charset="0"/>
                        </a:rPr>
                        <a:t>-carboplatin therapy*, n (%)</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Primary stage IV</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Recurrent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 (44.8)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 (55.2)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(48.3)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 (51.7)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Disease status after most recent chemotherapy*, n (%)</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p>
                      <a:pPr marL="342900" marR="0" lvl="0" indent="-219075" algn="l" defTabSz="914400" rtl="0" eaLnBrk="1" fontAlgn="base" latinLnBrk="0" hangingPunct="1">
                        <a:lnSpc>
                          <a:spcPct val="100000"/>
                        </a:lnSpc>
                        <a:spcBef>
                          <a:spcPct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(40.2)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104 (59.8)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(44.9)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(55.1)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grpSp>
        <p:nvGrpSpPr>
          <p:cNvPr id="11" name="Group 10">
            <a:extLst>
              <a:ext uri="{FF2B5EF4-FFF2-40B4-BE49-F238E27FC236}">
                <a16:creationId xmlns:a16="http://schemas.microsoft.com/office/drawing/2014/main" id="{F5102EE0-D5AE-7E4F-B06C-84D9B32E9D3D}"/>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38CB10DB-CA1F-8C44-B5FE-AC180D5786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D0720179-E64A-4840-9546-F346380A1E7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6" name="TextBox 5">
            <a:extLst>
              <a:ext uri="{FF2B5EF4-FFF2-40B4-BE49-F238E27FC236}">
                <a16:creationId xmlns:a16="http://schemas.microsoft.com/office/drawing/2014/main" id="{4DAD2960-1557-354F-82A1-112C854EE282}"/>
              </a:ext>
            </a:extLst>
          </p:cNvPr>
          <p:cNvSpPr txBox="1"/>
          <p:nvPr/>
        </p:nvSpPr>
        <p:spPr bwMode="auto">
          <a:xfrm>
            <a:off x="6096000" y="5844478"/>
            <a:ext cx="2705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 by electronic case report form</a:t>
            </a:r>
          </a:p>
        </p:txBody>
      </p:sp>
    </p:spTree>
    <p:extLst>
      <p:ext uri="{BB962C8B-B14F-4D97-AF65-F5344CB8AC3E}">
        <p14:creationId xmlns:p14="http://schemas.microsoft.com/office/powerpoint/2010/main" val="38381817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SIENDO: Investigator-Assessed PFS (Primary Endpoint)</a:t>
            </a:r>
          </a:p>
        </p:txBody>
      </p:sp>
      <p:graphicFrame>
        <p:nvGraphicFramePr>
          <p:cNvPr id="12" name="Group 32">
            <a:extLst>
              <a:ext uri="{FF2B5EF4-FFF2-40B4-BE49-F238E27FC236}">
                <a16:creationId xmlns:a16="http://schemas.microsoft.com/office/drawing/2014/main" id="{AA3E6B81-4BFD-D54B-9A70-756543DC55D0}"/>
              </a:ext>
            </a:extLst>
          </p:cNvPr>
          <p:cNvGraphicFramePr>
            <a:graphicFrameLocks noGrp="1"/>
          </p:cNvGraphicFramePr>
          <p:nvPr>
            <p:extLst>
              <p:ext uri="{D42A27DB-BD31-4B8C-83A1-F6EECF244321}">
                <p14:modId xmlns:p14="http://schemas.microsoft.com/office/powerpoint/2010/main" val="232537004"/>
              </p:ext>
            </p:extLst>
          </p:nvPr>
        </p:nvGraphicFramePr>
        <p:xfrm>
          <a:off x="6865997" y="2201819"/>
          <a:ext cx="4892617" cy="1828864"/>
        </p:xfrm>
        <a:graphic>
          <a:graphicData uri="http://schemas.openxmlformats.org/drawingml/2006/table">
            <a:tbl>
              <a:tblPr/>
              <a:tblGrid>
                <a:gridCol w="1741823">
                  <a:extLst>
                    <a:ext uri="{9D8B030D-6E8A-4147-A177-3AD203B41FA5}">
                      <a16:colId xmlns:a16="http://schemas.microsoft.com/office/drawing/2014/main" val="20000"/>
                    </a:ext>
                  </a:extLst>
                </a:gridCol>
                <a:gridCol w="1694870">
                  <a:extLst>
                    <a:ext uri="{9D8B030D-6E8A-4147-A177-3AD203B41FA5}">
                      <a16:colId xmlns:a16="http://schemas.microsoft.com/office/drawing/2014/main" val="20001"/>
                    </a:ext>
                  </a:extLst>
                </a:gridCol>
                <a:gridCol w="1455924">
                  <a:extLst>
                    <a:ext uri="{9D8B030D-6E8A-4147-A177-3AD203B41FA5}">
                      <a16:colId xmlns:a16="http://schemas.microsoft.com/office/drawing/2014/main" val="20002"/>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Parameter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Selinexor</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(3.81-9.20)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(3.68-7.39)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0.705 (0.499-0.996)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One-sided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value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grpSp>
        <p:nvGrpSpPr>
          <p:cNvPr id="14" name="Group 13">
            <a:extLst>
              <a:ext uri="{FF2B5EF4-FFF2-40B4-BE49-F238E27FC236}">
                <a16:creationId xmlns:a16="http://schemas.microsoft.com/office/drawing/2014/main" id="{9DCC6CF5-217C-CC4B-992B-9E39A3FB5E2D}"/>
              </a:ext>
            </a:extLst>
          </p:cNvPr>
          <p:cNvGrpSpPr/>
          <p:nvPr/>
        </p:nvGrpSpPr>
        <p:grpSpPr>
          <a:xfrm>
            <a:off x="9392911" y="6207927"/>
            <a:ext cx="2488502" cy="454909"/>
            <a:chOff x="9392911" y="6207927"/>
            <a:chExt cx="2488502" cy="454909"/>
          </a:xfrm>
        </p:grpSpPr>
        <p:pic>
          <p:nvPicPr>
            <p:cNvPr id="15" name="Picture 14" descr="A picture containing text, ax, wheel&#10;&#10;Description automatically generated">
              <a:extLst>
                <a:ext uri="{FF2B5EF4-FFF2-40B4-BE49-F238E27FC236}">
                  <a16:creationId xmlns:a16="http://schemas.microsoft.com/office/drawing/2014/main" id="{9167623B-2B72-184E-B799-22C8C4926C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6" name="Rectangle 8">
              <a:extLst>
                <a:ext uri="{FF2B5EF4-FFF2-40B4-BE49-F238E27FC236}">
                  <a16:creationId xmlns:a16="http://schemas.microsoft.com/office/drawing/2014/main" id="{D15163D6-FE04-654E-B89C-F8D0285E589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7" name="Text Box 15">
            <a:extLst>
              <a:ext uri="{FF2B5EF4-FFF2-40B4-BE49-F238E27FC236}">
                <a16:creationId xmlns:a16="http://schemas.microsoft.com/office/drawing/2014/main" id="{10D5F85E-9820-F54A-A5D4-7C7F926F2770}"/>
              </a:ext>
            </a:extLst>
          </p:cNvPr>
          <p:cNvSpPr txBox="1">
            <a:spLocks noChangeArrowheads="1"/>
          </p:cNvSpPr>
          <p:nvPr/>
        </p:nvSpPr>
        <p:spPr bwMode="auto">
          <a:xfrm>
            <a:off x="424181" y="637748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err="1">
                <a:solidFill>
                  <a:schemeClr val="bg2"/>
                </a:solidFill>
                <a:latin typeface="Calibri" panose="020F0502020204030204" pitchFamily="34" charset="0"/>
              </a:rPr>
              <a:t>Vergote</a:t>
            </a:r>
            <a:r>
              <a:rPr lang="en-US" altLang="en-US" sz="1200" b="0" spc="-10" dirty="0">
                <a:solidFill>
                  <a:schemeClr val="bg2"/>
                </a:solidFill>
                <a:latin typeface="Calibri" panose="020F0502020204030204" pitchFamily="34" charset="0"/>
              </a:rPr>
              <a:t>. SGO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249.</a:t>
            </a:r>
            <a:endPar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02BF699-1273-724B-9E3A-76C7CC7A36E4}"/>
              </a:ext>
            </a:extLst>
          </p:cNvPr>
          <p:cNvSpPr txBox="1"/>
          <p:nvPr/>
        </p:nvSpPr>
        <p:spPr bwMode="auto">
          <a:xfrm>
            <a:off x="6865997" y="4164592"/>
            <a:ext cx="49606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*CR/PR stratification factor was initially incorrect in 2 pts and corrected by investigators prior to data lock/unblinding; HR (95% CI) without correction: 0.76 (0.543-1.076)</a:t>
            </a:r>
          </a:p>
        </p:txBody>
      </p:sp>
      <p:cxnSp>
        <p:nvCxnSpPr>
          <p:cNvPr id="319" name="Straight Connector 318">
            <a:extLst>
              <a:ext uri="{FF2B5EF4-FFF2-40B4-BE49-F238E27FC236}">
                <a16:creationId xmlns:a16="http://schemas.microsoft.com/office/drawing/2014/main" id="{56940A4E-7691-40EA-A5BB-F19EFB2EFD19}"/>
              </a:ext>
            </a:extLst>
          </p:cNvPr>
          <p:cNvCxnSpPr>
            <a:cxnSpLocks/>
          </p:cNvCxnSpPr>
          <p:nvPr/>
        </p:nvCxnSpPr>
        <p:spPr>
          <a:xfrm>
            <a:off x="1679643" y="5058460"/>
            <a:ext cx="5025957" cy="0"/>
          </a:xfrm>
          <a:prstGeom prst="line">
            <a:avLst/>
          </a:prstGeom>
          <a:noFill/>
          <a:ln w="28575" cap="flat" cmpd="sng" algn="ctr">
            <a:solidFill>
              <a:srgbClr val="000000"/>
            </a:solidFill>
            <a:prstDash val="solid"/>
          </a:ln>
          <a:effectLst/>
        </p:spPr>
      </p:cxnSp>
      <p:cxnSp>
        <p:nvCxnSpPr>
          <p:cNvPr id="320" name="Straight Connector 319">
            <a:extLst>
              <a:ext uri="{FF2B5EF4-FFF2-40B4-BE49-F238E27FC236}">
                <a16:creationId xmlns:a16="http://schemas.microsoft.com/office/drawing/2014/main" id="{86371366-1437-4DEE-B489-5312622C34E8}"/>
              </a:ext>
            </a:extLst>
          </p:cNvPr>
          <p:cNvCxnSpPr>
            <a:cxnSpLocks/>
          </p:cNvCxnSpPr>
          <p:nvPr/>
        </p:nvCxnSpPr>
        <p:spPr>
          <a:xfrm flipV="1">
            <a:off x="1679643" y="2204936"/>
            <a:ext cx="0" cy="2853524"/>
          </a:xfrm>
          <a:prstGeom prst="line">
            <a:avLst/>
          </a:prstGeom>
          <a:noFill/>
          <a:ln w="28575" cap="flat" cmpd="sng" algn="ctr">
            <a:solidFill>
              <a:srgbClr val="000000"/>
            </a:solidFill>
            <a:prstDash val="solid"/>
          </a:ln>
          <a:effectLst/>
        </p:spPr>
      </p:cxnSp>
      <p:cxnSp>
        <p:nvCxnSpPr>
          <p:cNvPr id="321" name="Straight Connector 320">
            <a:extLst>
              <a:ext uri="{FF2B5EF4-FFF2-40B4-BE49-F238E27FC236}">
                <a16:creationId xmlns:a16="http://schemas.microsoft.com/office/drawing/2014/main" id="{B9385807-1DDD-4F6D-B3B6-3013E3481ED6}"/>
              </a:ext>
            </a:extLst>
          </p:cNvPr>
          <p:cNvCxnSpPr>
            <a:cxnSpLocks/>
          </p:cNvCxnSpPr>
          <p:nvPr/>
        </p:nvCxnSpPr>
        <p:spPr>
          <a:xfrm flipH="1">
            <a:off x="1614791" y="2204936"/>
            <a:ext cx="64008" cy="0"/>
          </a:xfrm>
          <a:prstGeom prst="line">
            <a:avLst/>
          </a:prstGeom>
          <a:noFill/>
          <a:ln w="28575" cap="flat" cmpd="sng" algn="ctr">
            <a:solidFill>
              <a:srgbClr val="000000"/>
            </a:solidFill>
            <a:prstDash val="solid"/>
          </a:ln>
          <a:effectLst/>
        </p:spPr>
      </p:cxnSp>
      <p:cxnSp>
        <p:nvCxnSpPr>
          <p:cNvPr id="322" name="Straight Connector 321">
            <a:extLst>
              <a:ext uri="{FF2B5EF4-FFF2-40B4-BE49-F238E27FC236}">
                <a16:creationId xmlns:a16="http://schemas.microsoft.com/office/drawing/2014/main" id="{6297265E-77AC-49EB-A7B6-FB675E04FAC2}"/>
              </a:ext>
            </a:extLst>
          </p:cNvPr>
          <p:cNvCxnSpPr>
            <a:cxnSpLocks/>
          </p:cNvCxnSpPr>
          <p:nvPr/>
        </p:nvCxnSpPr>
        <p:spPr>
          <a:xfrm flipH="1">
            <a:off x="1614791" y="2918317"/>
            <a:ext cx="64008" cy="0"/>
          </a:xfrm>
          <a:prstGeom prst="line">
            <a:avLst/>
          </a:prstGeom>
          <a:noFill/>
          <a:ln w="28575" cap="flat" cmpd="sng" algn="ctr">
            <a:solidFill>
              <a:srgbClr val="000000"/>
            </a:solidFill>
            <a:prstDash val="solid"/>
          </a:ln>
          <a:effectLst/>
        </p:spPr>
      </p:cxnSp>
      <p:cxnSp>
        <p:nvCxnSpPr>
          <p:cNvPr id="323" name="Straight Connector 322">
            <a:extLst>
              <a:ext uri="{FF2B5EF4-FFF2-40B4-BE49-F238E27FC236}">
                <a16:creationId xmlns:a16="http://schemas.microsoft.com/office/drawing/2014/main" id="{D2DE652D-547D-43EC-BF4A-C0F6BCB844BB}"/>
              </a:ext>
            </a:extLst>
          </p:cNvPr>
          <p:cNvCxnSpPr>
            <a:cxnSpLocks/>
          </p:cNvCxnSpPr>
          <p:nvPr/>
        </p:nvCxnSpPr>
        <p:spPr>
          <a:xfrm flipH="1">
            <a:off x="1614791" y="3631698"/>
            <a:ext cx="64008" cy="0"/>
          </a:xfrm>
          <a:prstGeom prst="line">
            <a:avLst/>
          </a:prstGeom>
          <a:noFill/>
          <a:ln w="28575" cap="flat" cmpd="sng" algn="ctr">
            <a:solidFill>
              <a:srgbClr val="000000"/>
            </a:solidFill>
            <a:prstDash val="solid"/>
          </a:ln>
          <a:effectLst/>
        </p:spPr>
      </p:cxnSp>
      <p:cxnSp>
        <p:nvCxnSpPr>
          <p:cNvPr id="324" name="Straight Connector 323">
            <a:extLst>
              <a:ext uri="{FF2B5EF4-FFF2-40B4-BE49-F238E27FC236}">
                <a16:creationId xmlns:a16="http://schemas.microsoft.com/office/drawing/2014/main" id="{A6964C3A-6C14-4206-8E9A-04715B831B55}"/>
              </a:ext>
            </a:extLst>
          </p:cNvPr>
          <p:cNvCxnSpPr>
            <a:cxnSpLocks/>
          </p:cNvCxnSpPr>
          <p:nvPr/>
        </p:nvCxnSpPr>
        <p:spPr>
          <a:xfrm flipH="1">
            <a:off x="1614791" y="4345079"/>
            <a:ext cx="64008" cy="0"/>
          </a:xfrm>
          <a:prstGeom prst="line">
            <a:avLst/>
          </a:prstGeom>
          <a:noFill/>
          <a:ln w="28575" cap="flat" cmpd="sng" algn="ctr">
            <a:solidFill>
              <a:srgbClr val="000000"/>
            </a:solidFill>
            <a:prstDash val="solid"/>
          </a:ln>
          <a:effectLst/>
        </p:spPr>
      </p:cxnSp>
      <p:cxnSp>
        <p:nvCxnSpPr>
          <p:cNvPr id="325" name="Straight Connector 324">
            <a:extLst>
              <a:ext uri="{FF2B5EF4-FFF2-40B4-BE49-F238E27FC236}">
                <a16:creationId xmlns:a16="http://schemas.microsoft.com/office/drawing/2014/main" id="{C096C989-52C2-4E75-8BF6-575FEB36B854}"/>
              </a:ext>
            </a:extLst>
          </p:cNvPr>
          <p:cNvCxnSpPr>
            <a:cxnSpLocks/>
          </p:cNvCxnSpPr>
          <p:nvPr/>
        </p:nvCxnSpPr>
        <p:spPr>
          <a:xfrm flipH="1">
            <a:off x="1614791" y="5058460"/>
            <a:ext cx="64008" cy="0"/>
          </a:xfrm>
          <a:prstGeom prst="line">
            <a:avLst/>
          </a:prstGeom>
          <a:noFill/>
          <a:ln w="28575" cap="flat" cmpd="sng" algn="ctr">
            <a:solidFill>
              <a:srgbClr val="000000"/>
            </a:solidFill>
            <a:prstDash val="solid"/>
          </a:ln>
          <a:effectLst/>
        </p:spPr>
      </p:cxnSp>
      <p:cxnSp>
        <p:nvCxnSpPr>
          <p:cNvPr id="326" name="Straight Connector 325">
            <a:extLst>
              <a:ext uri="{FF2B5EF4-FFF2-40B4-BE49-F238E27FC236}">
                <a16:creationId xmlns:a16="http://schemas.microsoft.com/office/drawing/2014/main" id="{6B3BD5B5-4F47-49FD-BC62-1B07036007B6}"/>
              </a:ext>
            </a:extLst>
          </p:cNvPr>
          <p:cNvCxnSpPr>
            <a:cxnSpLocks/>
          </p:cNvCxnSpPr>
          <p:nvPr/>
        </p:nvCxnSpPr>
        <p:spPr>
          <a:xfrm>
            <a:off x="1678799" y="5058460"/>
            <a:ext cx="0" cy="64008"/>
          </a:xfrm>
          <a:prstGeom prst="line">
            <a:avLst/>
          </a:prstGeom>
          <a:noFill/>
          <a:ln w="28575" cap="flat" cmpd="sng" algn="ctr">
            <a:solidFill>
              <a:srgbClr val="000000"/>
            </a:solidFill>
            <a:prstDash val="solid"/>
          </a:ln>
          <a:effectLst/>
        </p:spPr>
      </p:cxnSp>
      <p:cxnSp>
        <p:nvCxnSpPr>
          <p:cNvPr id="327" name="Straight Connector 326">
            <a:extLst>
              <a:ext uri="{FF2B5EF4-FFF2-40B4-BE49-F238E27FC236}">
                <a16:creationId xmlns:a16="http://schemas.microsoft.com/office/drawing/2014/main" id="{DA8A928C-0261-4A35-BBED-1E7D5E9A8399}"/>
              </a:ext>
            </a:extLst>
          </p:cNvPr>
          <p:cNvCxnSpPr>
            <a:cxnSpLocks/>
          </p:cNvCxnSpPr>
          <p:nvPr/>
        </p:nvCxnSpPr>
        <p:spPr>
          <a:xfrm>
            <a:off x="2477548" y="5058460"/>
            <a:ext cx="0" cy="64008"/>
          </a:xfrm>
          <a:prstGeom prst="line">
            <a:avLst/>
          </a:prstGeom>
          <a:noFill/>
          <a:ln w="28575" cap="flat" cmpd="sng" algn="ctr">
            <a:solidFill>
              <a:srgbClr val="000000"/>
            </a:solidFill>
            <a:prstDash val="solid"/>
          </a:ln>
          <a:effectLst/>
        </p:spPr>
      </p:cxnSp>
      <p:cxnSp>
        <p:nvCxnSpPr>
          <p:cNvPr id="328" name="Straight Connector 327">
            <a:extLst>
              <a:ext uri="{FF2B5EF4-FFF2-40B4-BE49-F238E27FC236}">
                <a16:creationId xmlns:a16="http://schemas.microsoft.com/office/drawing/2014/main" id="{5BF437A8-BBB1-408D-809B-05143F2CC5B8}"/>
              </a:ext>
            </a:extLst>
          </p:cNvPr>
          <p:cNvCxnSpPr>
            <a:cxnSpLocks/>
          </p:cNvCxnSpPr>
          <p:nvPr/>
        </p:nvCxnSpPr>
        <p:spPr>
          <a:xfrm>
            <a:off x="3276297" y="5058460"/>
            <a:ext cx="0" cy="64008"/>
          </a:xfrm>
          <a:prstGeom prst="line">
            <a:avLst/>
          </a:prstGeom>
          <a:noFill/>
          <a:ln w="28575" cap="flat" cmpd="sng" algn="ctr">
            <a:solidFill>
              <a:srgbClr val="000000"/>
            </a:solidFill>
            <a:prstDash val="solid"/>
          </a:ln>
          <a:effectLst/>
        </p:spPr>
      </p:cxnSp>
      <p:cxnSp>
        <p:nvCxnSpPr>
          <p:cNvPr id="329" name="Straight Connector 328">
            <a:extLst>
              <a:ext uri="{FF2B5EF4-FFF2-40B4-BE49-F238E27FC236}">
                <a16:creationId xmlns:a16="http://schemas.microsoft.com/office/drawing/2014/main" id="{7723E566-208B-42DB-B0BF-C08E559D0BA4}"/>
              </a:ext>
            </a:extLst>
          </p:cNvPr>
          <p:cNvCxnSpPr>
            <a:cxnSpLocks/>
          </p:cNvCxnSpPr>
          <p:nvPr/>
        </p:nvCxnSpPr>
        <p:spPr>
          <a:xfrm>
            <a:off x="4075046" y="5058460"/>
            <a:ext cx="0" cy="64008"/>
          </a:xfrm>
          <a:prstGeom prst="line">
            <a:avLst/>
          </a:prstGeom>
          <a:noFill/>
          <a:ln w="28575" cap="flat" cmpd="sng" algn="ctr">
            <a:solidFill>
              <a:srgbClr val="000000"/>
            </a:solidFill>
            <a:prstDash val="solid"/>
          </a:ln>
          <a:effectLst/>
        </p:spPr>
      </p:cxnSp>
      <p:cxnSp>
        <p:nvCxnSpPr>
          <p:cNvPr id="330" name="Straight Connector 329">
            <a:extLst>
              <a:ext uri="{FF2B5EF4-FFF2-40B4-BE49-F238E27FC236}">
                <a16:creationId xmlns:a16="http://schemas.microsoft.com/office/drawing/2014/main" id="{4F8F938F-27E1-4454-86A6-F79C10852199}"/>
              </a:ext>
            </a:extLst>
          </p:cNvPr>
          <p:cNvCxnSpPr>
            <a:cxnSpLocks/>
          </p:cNvCxnSpPr>
          <p:nvPr/>
        </p:nvCxnSpPr>
        <p:spPr>
          <a:xfrm>
            <a:off x="4873795" y="5058460"/>
            <a:ext cx="0" cy="64008"/>
          </a:xfrm>
          <a:prstGeom prst="line">
            <a:avLst/>
          </a:prstGeom>
          <a:noFill/>
          <a:ln w="28575" cap="flat" cmpd="sng" algn="ctr">
            <a:solidFill>
              <a:srgbClr val="000000"/>
            </a:solidFill>
            <a:prstDash val="solid"/>
          </a:ln>
          <a:effectLst/>
        </p:spPr>
      </p:cxnSp>
      <p:cxnSp>
        <p:nvCxnSpPr>
          <p:cNvPr id="331" name="Straight Connector 330">
            <a:extLst>
              <a:ext uri="{FF2B5EF4-FFF2-40B4-BE49-F238E27FC236}">
                <a16:creationId xmlns:a16="http://schemas.microsoft.com/office/drawing/2014/main" id="{354D6ACD-50E0-4567-B520-5770E301DC05}"/>
              </a:ext>
            </a:extLst>
          </p:cNvPr>
          <p:cNvCxnSpPr>
            <a:cxnSpLocks/>
          </p:cNvCxnSpPr>
          <p:nvPr/>
        </p:nvCxnSpPr>
        <p:spPr>
          <a:xfrm>
            <a:off x="5672544" y="5058460"/>
            <a:ext cx="0" cy="64008"/>
          </a:xfrm>
          <a:prstGeom prst="line">
            <a:avLst/>
          </a:prstGeom>
          <a:noFill/>
          <a:ln w="28575" cap="flat" cmpd="sng" algn="ctr">
            <a:solidFill>
              <a:srgbClr val="000000"/>
            </a:solidFill>
            <a:prstDash val="solid"/>
          </a:ln>
          <a:effectLst/>
        </p:spPr>
      </p:cxnSp>
      <p:cxnSp>
        <p:nvCxnSpPr>
          <p:cNvPr id="332" name="Straight Connector 331">
            <a:extLst>
              <a:ext uri="{FF2B5EF4-FFF2-40B4-BE49-F238E27FC236}">
                <a16:creationId xmlns:a16="http://schemas.microsoft.com/office/drawing/2014/main" id="{090855E0-0252-4AEB-8FDD-F136C96E242D}"/>
              </a:ext>
            </a:extLst>
          </p:cNvPr>
          <p:cNvCxnSpPr>
            <a:cxnSpLocks/>
          </p:cNvCxnSpPr>
          <p:nvPr/>
        </p:nvCxnSpPr>
        <p:spPr>
          <a:xfrm>
            <a:off x="6471292" y="5058460"/>
            <a:ext cx="0" cy="64008"/>
          </a:xfrm>
          <a:prstGeom prst="line">
            <a:avLst/>
          </a:prstGeom>
          <a:noFill/>
          <a:ln w="28575" cap="flat" cmpd="sng" algn="ctr">
            <a:solidFill>
              <a:srgbClr val="000000"/>
            </a:solidFill>
            <a:prstDash val="solid"/>
          </a:ln>
          <a:effectLst/>
        </p:spPr>
      </p:cxnSp>
      <p:sp>
        <p:nvSpPr>
          <p:cNvPr id="333" name="TextBox 332">
            <a:extLst>
              <a:ext uri="{FF2B5EF4-FFF2-40B4-BE49-F238E27FC236}">
                <a16:creationId xmlns:a16="http://schemas.microsoft.com/office/drawing/2014/main" id="{410B828D-5CEE-4F91-AEA6-1DDA269B9EB8}"/>
              </a:ext>
            </a:extLst>
          </p:cNvPr>
          <p:cNvSpPr txBox="1"/>
          <p:nvPr/>
        </p:nvSpPr>
        <p:spPr>
          <a:xfrm>
            <a:off x="976775" y="2025052"/>
            <a:ext cx="693060" cy="369332"/>
          </a:xfrm>
          <a:prstGeom prst="rect">
            <a:avLst/>
          </a:prstGeom>
          <a:noFill/>
        </p:spPr>
        <p:txBody>
          <a:bodyPr wrap="square" rtlCol="0">
            <a:spAutoFit/>
          </a:bodyPr>
          <a:lstStyle/>
          <a:p>
            <a:pPr algn="r"/>
            <a:r>
              <a:rPr lang="en-US" b="0" dirty="0">
                <a:solidFill>
                  <a:srgbClr val="000000"/>
                </a:solidFill>
                <a:latin typeface="Calibri" panose="020F0502020204030204" pitchFamily="34" charset="0"/>
                <a:cs typeface="Calibri" panose="020F0502020204030204" pitchFamily="34" charset="0"/>
              </a:rPr>
              <a:t>1.00</a:t>
            </a:r>
          </a:p>
        </p:txBody>
      </p:sp>
      <p:sp>
        <p:nvSpPr>
          <p:cNvPr id="334" name="TextBox 333">
            <a:extLst>
              <a:ext uri="{FF2B5EF4-FFF2-40B4-BE49-F238E27FC236}">
                <a16:creationId xmlns:a16="http://schemas.microsoft.com/office/drawing/2014/main" id="{B39B7CB5-7061-46EF-8247-75D60926A2E2}"/>
              </a:ext>
            </a:extLst>
          </p:cNvPr>
          <p:cNvSpPr txBox="1"/>
          <p:nvPr/>
        </p:nvSpPr>
        <p:spPr>
          <a:xfrm>
            <a:off x="976775" y="2737238"/>
            <a:ext cx="693060" cy="369332"/>
          </a:xfrm>
          <a:prstGeom prst="rect">
            <a:avLst/>
          </a:prstGeom>
          <a:noFill/>
        </p:spPr>
        <p:txBody>
          <a:bodyPr wrap="square" rtlCol="0">
            <a:spAutoFit/>
          </a:bodyPr>
          <a:lstStyle/>
          <a:p>
            <a:pPr algn="r"/>
            <a:r>
              <a:rPr lang="en-US" b="0" dirty="0">
                <a:solidFill>
                  <a:srgbClr val="000000"/>
                </a:solidFill>
                <a:latin typeface="Calibri" panose="020F0502020204030204" pitchFamily="34" charset="0"/>
                <a:cs typeface="Calibri" panose="020F0502020204030204" pitchFamily="34" charset="0"/>
              </a:rPr>
              <a:t>0.75</a:t>
            </a:r>
          </a:p>
        </p:txBody>
      </p:sp>
      <p:sp>
        <p:nvSpPr>
          <p:cNvPr id="335" name="TextBox 334">
            <a:extLst>
              <a:ext uri="{FF2B5EF4-FFF2-40B4-BE49-F238E27FC236}">
                <a16:creationId xmlns:a16="http://schemas.microsoft.com/office/drawing/2014/main" id="{C55612A8-043D-46A9-BAFA-1BF461B2233D}"/>
              </a:ext>
            </a:extLst>
          </p:cNvPr>
          <p:cNvSpPr txBox="1"/>
          <p:nvPr/>
        </p:nvSpPr>
        <p:spPr>
          <a:xfrm>
            <a:off x="976775" y="3449424"/>
            <a:ext cx="693060" cy="369332"/>
          </a:xfrm>
          <a:prstGeom prst="rect">
            <a:avLst/>
          </a:prstGeom>
          <a:noFill/>
        </p:spPr>
        <p:txBody>
          <a:bodyPr wrap="square" rtlCol="0">
            <a:spAutoFit/>
          </a:bodyPr>
          <a:lstStyle/>
          <a:p>
            <a:pPr algn="r"/>
            <a:r>
              <a:rPr lang="en-US" b="0" dirty="0">
                <a:solidFill>
                  <a:srgbClr val="000000"/>
                </a:solidFill>
                <a:latin typeface="Calibri" panose="020F0502020204030204" pitchFamily="34" charset="0"/>
                <a:cs typeface="Calibri" panose="020F0502020204030204" pitchFamily="34" charset="0"/>
              </a:rPr>
              <a:t>0.50</a:t>
            </a:r>
          </a:p>
        </p:txBody>
      </p:sp>
      <p:sp>
        <p:nvSpPr>
          <p:cNvPr id="336" name="TextBox 335">
            <a:extLst>
              <a:ext uri="{FF2B5EF4-FFF2-40B4-BE49-F238E27FC236}">
                <a16:creationId xmlns:a16="http://schemas.microsoft.com/office/drawing/2014/main" id="{8B89E50D-461C-4574-AB23-7CCE80804237}"/>
              </a:ext>
            </a:extLst>
          </p:cNvPr>
          <p:cNvSpPr txBox="1"/>
          <p:nvPr/>
        </p:nvSpPr>
        <p:spPr>
          <a:xfrm>
            <a:off x="976775" y="4161610"/>
            <a:ext cx="693060" cy="369332"/>
          </a:xfrm>
          <a:prstGeom prst="rect">
            <a:avLst/>
          </a:prstGeom>
          <a:noFill/>
        </p:spPr>
        <p:txBody>
          <a:bodyPr wrap="square" rtlCol="0">
            <a:spAutoFit/>
          </a:bodyPr>
          <a:lstStyle/>
          <a:p>
            <a:pPr algn="r"/>
            <a:r>
              <a:rPr lang="en-US" b="0" dirty="0">
                <a:solidFill>
                  <a:srgbClr val="000000"/>
                </a:solidFill>
                <a:latin typeface="Calibri" panose="020F0502020204030204" pitchFamily="34" charset="0"/>
                <a:cs typeface="Calibri" panose="020F0502020204030204" pitchFamily="34" charset="0"/>
              </a:rPr>
              <a:t>0.25</a:t>
            </a:r>
          </a:p>
        </p:txBody>
      </p:sp>
      <p:sp>
        <p:nvSpPr>
          <p:cNvPr id="337" name="TextBox 336">
            <a:extLst>
              <a:ext uri="{FF2B5EF4-FFF2-40B4-BE49-F238E27FC236}">
                <a16:creationId xmlns:a16="http://schemas.microsoft.com/office/drawing/2014/main" id="{16FED9FF-CB80-425C-B390-DFA2F00B4294}"/>
              </a:ext>
            </a:extLst>
          </p:cNvPr>
          <p:cNvSpPr txBox="1"/>
          <p:nvPr/>
        </p:nvSpPr>
        <p:spPr>
          <a:xfrm>
            <a:off x="976775" y="4873794"/>
            <a:ext cx="693060" cy="369332"/>
          </a:xfrm>
          <a:prstGeom prst="rect">
            <a:avLst/>
          </a:prstGeom>
          <a:noFill/>
        </p:spPr>
        <p:txBody>
          <a:bodyPr wrap="square" rtlCol="0">
            <a:spAutoFit/>
          </a:bodyPr>
          <a:lstStyle/>
          <a:p>
            <a:pPr algn="r"/>
            <a:r>
              <a:rPr lang="en-US" b="0" dirty="0">
                <a:solidFill>
                  <a:srgbClr val="000000"/>
                </a:solidFill>
                <a:latin typeface="Calibri" panose="020F0502020204030204" pitchFamily="34" charset="0"/>
                <a:cs typeface="Calibri" panose="020F0502020204030204" pitchFamily="34" charset="0"/>
              </a:rPr>
              <a:t>0</a:t>
            </a:r>
          </a:p>
        </p:txBody>
      </p:sp>
      <p:sp>
        <p:nvSpPr>
          <p:cNvPr id="338" name="TextBox 337">
            <a:extLst>
              <a:ext uri="{FF2B5EF4-FFF2-40B4-BE49-F238E27FC236}">
                <a16:creationId xmlns:a16="http://schemas.microsoft.com/office/drawing/2014/main" id="{AFD45736-861B-45B5-8E54-626341CE6E60}"/>
              </a:ext>
            </a:extLst>
          </p:cNvPr>
          <p:cNvSpPr txBox="1"/>
          <p:nvPr/>
        </p:nvSpPr>
        <p:spPr>
          <a:xfrm rot="16200000">
            <a:off x="-646951" y="3460879"/>
            <a:ext cx="2853523" cy="341632"/>
          </a:xfrm>
          <a:prstGeom prst="rect">
            <a:avLst/>
          </a:prstGeom>
          <a:noFill/>
        </p:spPr>
        <p:txBody>
          <a:bodyPr wrap="square" rtlCol="0">
            <a:spAutoFit/>
          </a:bodyPr>
          <a:lstStyle/>
          <a:p>
            <a:pPr algn="ctr">
              <a:lnSpc>
                <a:spcPct val="90000"/>
              </a:lnSpc>
            </a:pPr>
            <a:r>
              <a:rPr lang="en-US" dirty="0">
                <a:solidFill>
                  <a:srgbClr val="000000"/>
                </a:solidFill>
                <a:latin typeface="Calibri" panose="020F0502020204030204" pitchFamily="34" charset="0"/>
                <a:cs typeface="Calibri" panose="020F0502020204030204" pitchFamily="34" charset="0"/>
              </a:rPr>
              <a:t>PFS Probability</a:t>
            </a:r>
          </a:p>
        </p:txBody>
      </p:sp>
      <p:sp>
        <p:nvSpPr>
          <p:cNvPr id="339" name="TextBox 338">
            <a:extLst>
              <a:ext uri="{FF2B5EF4-FFF2-40B4-BE49-F238E27FC236}">
                <a16:creationId xmlns:a16="http://schemas.microsoft.com/office/drawing/2014/main" id="{9E9DA454-052A-45E7-8CC6-07220745A604}"/>
              </a:ext>
            </a:extLst>
          </p:cNvPr>
          <p:cNvSpPr txBox="1"/>
          <p:nvPr/>
        </p:nvSpPr>
        <p:spPr>
          <a:xfrm>
            <a:off x="1678799" y="5327249"/>
            <a:ext cx="4838733" cy="341632"/>
          </a:xfrm>
          <a:prstGeom prst="rect">
            <a:avLst/>
          </a:prstGeom>
          <a:noFill/>
        </p:spPr>
        <p:txBody>
          <a:bodyPr wrap="square" rtlCol="0">
            <a:spAutoFit/>
          </a:bodyPr>
          <a:lstStyle/>
          <a:p>
            <a:pPr algn="ctr">
              <a:lnSpc>
                <a:spcPct val="90000"/>
              </a:lnSpc>
            </a:pPr>
            <a:r>
              <a:rPr lang="en-US" dirty="0">
                <a:solidFill>
                  <a:srgbClr val="000000"/>
                </a:solidFill>
                <a:latin typeface="Calibri" panose="020F0502020204030204" pitchFamily="34" charset="0"/>
                <a:cs typeface="Calibri" panose="020F0502020204030204" pitchFamily="34" charset="0"/>
              </a:rPr>
              <a:t>Months</a:t>
            </a:r>
          </a:p>
        </p:txBody>
      </p:sp>
      <p:sp>
        <p:nvSpPr>
          <p:cNvPr id="340" name="TextBox 339">
            <a:extLst>
              <a:ext uri="{FF2B5EF4-FFF2-40B4-BE49-F238E27FC236}">
                <a16:creationId xmlns:a16="http://schemas.microsoft.com/office/drawing/2014/main" id="{F5157B90-FE92-4021-9D14-51E95CAF1354}"/>
              </a:ext>
            </a:extLst>
          </p:cNvPr>
          <p:cNvSpPr txBox="1"/>
          <p:nvPr/>
        </p:nvSpPr>
        <p:spPr>
          <a:xfrm>
            <a:off x="6256949" y="5070199"/>
            <a:ext cx="425851" cy="369332"/>
          </a:xfrm>
          <a:prstGeom prst="rect">
            <a:avLst/>
          </a:prstGeom>
          <a:noFill/>
        </p:spPr>
        <p:txBody>
          <a:bodyPr wrap="square" rtlCol="0">
            <a:spAutoFit/>
          </a:bodyPr>
          <a:lstStyle/>
          <a:p>
            <a:pPr algn="ctr"/>
            <a:r>
              <a:rPr lang="en-US" b="0" dirty="0">
                <a:solidFill>
                  <a:srgbClr val="000000"/>
                </a:solidFill>
                <a:latin typeface="Calibri" panose="020F0502020204030204" pitchFamily="34" charset="0"/>
                <a:cs typeface="Calibri" panose="020F0502020204030204" pitchFamily="34" charset="0"/>
              </a:rPr>
              <a:t>18</a:t>
            </a:r>
          </a:p>
        </p:txBody>
      </p:sp>
      <p:sp>
        <p:nvSpPr>
          <p:cNvPr id="341" name="TextBox 340">
            <a:extLst>
              <a:ext uri="{FF2B5EF4-FFF2-40B4-BE49-F238E27FC236}">
                <a16:creationId xmlns:a16="http://schemas.microsoft.com/office/drawing/2014/main" id="{E646ACE5-E9C3-4745-B041-9412F9ADF9D7}"/>
              </a:ext>
            </a:extLst>
          </p:cNvPr>
          <p:cNvSpPr txBox="1"/>
          <p:nvPr/>
        </p:nvSpPr>
        <p:spPr>
          <a:xfrm>
            <a:off x="1467293" y="5070199"/>
            <a:ext cx="425851" cy="369332"/>
          </a:xfrm>
          <a:prstGeom prst="rect">
            <a:avLst/>
          </a:prstGeom>
          <a:noFill/>
        </p:spPr>
        <p:txBody>
          <a:bodyPr wrap="square" rtlCol="0">
            <a:spAutoFit/>
          </a:bodyPr>
          <a:lstStyle/>
          <a:p>
            <a:pPr algn="ctr"/>
            <a:r>
              <a:rPr lang="en-US" b="0" dirty="0">
                <a:solidFill>
                  <a:srgbClr val="000000"/>
                </a:solidFill>
                <a:latin typeface="Calibri" panose="020F0502020204030204" pitchFamily="34" charset="0"/>
                <a:cs typeface="Calibri" panose="020F0502020204030204" pitchFamily="34" charset="0"/>
              </a:rPr>
              <a:t>0</a:t>
            </a:r>
          </a:p>
        </p:txBody>
      </p:sp>
      <p:sp>
        <p:nvSpPr>
          <p:cNvPr id="342" name="TextBox 341">
            <a:extLst>
              <a:ext uri="{FF2B5EF4-FFF2-40B4-BE49-F238E27FC236}">
                <a16:creationId xmlns:a16="http://schemas.microsoft.com/office/drawing/2014/main" id="{3B095619-D63E-4453-99C3-EEF5CE8555E8}"/>
              </a:ext>
            </a:extLst>
          </p:cNvPr>
          <p:cNvSpPr txBox="1"/>
          <p:nvPr/>
        </p:nvSpPr>
        <p:spPr>
          <a:xfrm>
            <a:off x="2265569" y="5070199"/>
            <a:ext cx="425851" cy="369332"/>
          </a:xfrm>
          <a:prstGeom prst="rect">
            <a:avLst/>
          </a:prstGeom>
          <a:noFill/>
        </p:spPr>
        <p:txBody>
          <a:bodyPr wrap="square" rtlCol="0">
            <a:spAutoFit/>
          </a:bodyPr>
          <a:lstStyle/>
          <a:p>
            <a:pPr algn="ctr"/>
            <a:r>
              <a:rPr lang="en-US" b="0" dirty="0">
                <a:solidFill>
                  <a:srgbClr val="000000"/>
                </a:solidFill>
                <a:latin typeface="Calibri" panose="020F0502020204030204" pitchFamily="34" charset="0"/>
                <a:cs typeface="Calibri" panose="020F0502020204030204" pitchFamily="34" charset="0"/>
              </a:rPr>
              <a:t>3</a:t>
            </a:r>
          </a:p>
        </p:txBody>
      </p:sp>
      <p:sp>
        <p:nvSpPr>
          <p:cNvPr id="343" name="TextBox 342">
            <a:extLst>
              <a:ext uri="{FF2B5EF4-FFF2-40B4-BE49-F238E27FC236}">
                <a16:creationId xmlns:a16="http://schemas.microsoft.com/office/drawing/2014/main" id="{5CA42EF0-9CD0-4CD5-BC5B-7C7A874E6017}"/>
              </a:ext>
            </a:extLst>
          </p:cNvPr>
          <p:cNvSpPr txBox="1"/>
          <p:nvPr/>
        </p:nvSpPr>
        <p:spPr>
          <a:xfrm>
            <a:off x="3063845" y="5070199"/>
            <a:ext cx="425851" cy="369332"/>
          </a:xfrm>
          <a:prstGeom prst="rect">
            <a:avLst/>
          </a:prstGeom>
          <a:noFill/>
        </p:spPr>
        <p:txBody>
          <a:bodyPr wrap="square" rtlCol="0">
            <a:spAutoFit/>
          </a:bodyPr>
          <a:lstStyle/>
          <a:p>
            <a:pPr algn="ctr"/>
            <a:r>
              <a:rPr lang="en-US" b="0" dirty="0">
                <a:solidFill>
                  <a:srgbClr val="000000"/>
                </a:solidFill>
                <a:latin typeface="Calibri" panose="020F0502020204030204" pitchFamily="34" charset="0"/>
                <a:cs typeface="Calibri" panose="020F0502020204030204" pitchFamily="34" charset="0"/>
              </a:rPr>
              <a:t>6</a:t>
            </a:r>
          </a:p>
        </p:txBody>
      </p:sp>
      <p:sp>
        <p:nvSpPr>
          <p:cNvPr id="344" name="TextBox 343">
            <a:extLst>
              <a:ext uri="{FF2B5EF4-FFF2-40B4-BE49-F238E27FC236}">
                <a16:creationId xmlns:a16="http://schemas.microsoft.com/office/drawing/2014/main" id="{C5A4BB79-E7AC-4118-8DAC-54DF21997214}"/>
              </a:ext>
            </a:extLst>
          </p:cNvPr>
          <p:cNvSpPr txBox="1"/>
          <p:nvPr/>
        </p:nvSpPr>
        <p:spPr>
          <a:xfrm>
            <a:off x="3862121" y="5070199"/>
            <a:ext cx="425851" cy="369332"/>
          </a:xfrm>
          <a:prstGeom prst="rect">
            <a:avLst/>
          </a:prstGeom>
          <a:noFill/>
        </p:spPr>
        <p:txBody>
          <a:bodyPr wrap="square" rtlCol="0">
            <a:spAutoFit/>
          </a:bodyPr>
          <a:lstStyle/>
          <a:p>
            <a:pPr algn="ctr"/>
            <a:r>
              <a:rPr lang="en-US" b="0" dirty="0">
                <a:solidFill>
                  <a:srgbClr val="000000"/>
                </a:solidFill>
                <a:latin typeface="Calibri" panose="020F0502020204030204" pitchFamily="34" charset="0"/>
                <a:cs typeface="Calibri" panose="020F0502020204030204" pitchFamily="34" charset="0"/>
              </a:rPr>
              <a:t>9</a:t>
            </a:r>
          </a:p>
        </p:txBody>
      </p:sp>
      <p:sp>
        <p:nvSpPr>
          <p:cNvPr id="345" name="TextBox 344">
            <a:extLst>
              <a:ext uri="{FF2B5EF4-FFF2-40B4-BE49-F238E27FC236}">
                <a16:creationId xmlns:a16="http://schemas.microsoft.com/office/drawing/2014/main" id="{7179A2C1-0688-4BAC-8FB7-F5B633DD415C}"/>
              </a:ext>
            </a:extLst>
          </p:cNvPr>
          <p:cNvSpPr txBox="1"/>
          <p:nvPr/>
        </p:nvSpPr>
        <p:spPr>
          <a:xfrm>
            <a:off x="4660397" y="5070199"/>
            <a:ext cx="425851" cy="369332"/>
          </a:xfrm>
          <a:prstGeom prst="rect">
            <a:avLst/>
          </a:prstGeom>
          <a:noFill/>
        </p:spPr>
        <p:txBody>
          <a:bodyPr wrap="square" rtlCol="0">
            <a:spAutoFit/>
          </a:bodyPr>
          <a:lstStyle/>
          <a:p>
            <a:pPr algn="ctr"/>
            <a:r>
              <a:rPr lang="en-US" b="0" dirty="0">
                <a:solidFill>
                  <a:srgbClr val="000000"/>
                </a:solidFill>
                <a:latin typeface="Calibri" panose="020F0502020204030204" pitchFamily="34" charset="0"/>
                <a:cs typeface="Calibri" panose="020F0502020204030204" pitchFamily="34" charset="0"/>
              </a:rPr>
              <a:t>12</a:t>
            </a:r>
          </a:p>
        </p:txBody>
      </p:sp>
      <p:sp>
        <p:nvSpPr>
          <p:cNvPr id="346" name="TextBox 345">
            <a:extLst>
              <a:ext uri="{FF2B5EF4-FFF2-40B4-BE49-F238E27FC236}">
                <a16:creationId xmlns:a16="http://schemas.microsoft.com/office/drawing/2014/main" id="{ADA6F1DD-277B-45CB-8FFE-0FEC7C5799BC}"/>
              </a:ext>
            </a:extLst>
          </p:cNvPr>
          <p:cNvSpPr txBox="1"/>
          <p:nvPr/>
        </p:nvSpPr>
        <p:spPr>
          <a:xfrm>
            <a:off x="5458673" y="5070199"/>
            <a:ext cx="425851" cy="369332"/>
          </a:xfrm>
          <a:prstGeom prst="rect">
            <a:avLst/>
          </a:prstGeom>
          <a:noFill/>
        </p:spPr>
        <p:txBody>
          <a:bodyPr wrap="square" rtlCol="0">
            <a:spAutoFit/>
          </a:bodyPr>
          <a:lstStyle/>
          <a:p>
            <a:pPr algn="ctr"/>
            <a:r>
              <a:rPr lang="en-US" b="0" dirty="0">
                <a:solidFill>
                  <a:srgbClr val="000000"/>
                </a:solidFill>
                <a:latin typeface="Calibri" panose="020F0502020204030204" pitchFamily="34" charset="0"/>
                <a:cs typeface="Calibri" panose="020F0502020204030204" pitchFamily="34" charset="0"/>
              </a:rPr>
              <a:t>15</a:t>
            </a:r>
          </a:p>
        </p:txBody>
      </p:sp>
      <p:sp>
        <p:nvSpPr>
          <p:cNvPr id="347" name="TextBox 346">
            <a:extLst>
              <a:ext uri="{FF2B5EF4-FFF2-40B4-BE49-F238E27FC236}">
                <a16:creationId xmlns:a16="http://schemas.microsoft.com/office/drawing/2014/main" id="{63B07FC0-CF06-42F8-B769-9876305DD6BF}"/>
              </a:ext>
            </a:extLst>
          </p:cNvPr>
          <p:cNvSpPr txBox="1"/>
          <p:nvPr/>
        </p:nvSpPr>
        <p:spPr>
          <a:xfrm>
            <a:off x="347413" y="5409609"/>
            <a:ext cx="1000849" cy="674031"/>
          </a:xfrm>
          <a:prstGeom prst="rect">
            <a:avLst/>
          </a:prstGeom>
          <a:noFill/>
        </p:spPr>
        <p:txBody>
          <a:bodyPr wrap="square" rtlCol="0">
            <a:spAutoFit/>
          </a:bodyPr>
          <a:lstStyle/>
          <a:p>
            <a:pPr algn="r">
              <a:lnSpc>
                <a:spcPct val="90000"/>
              </a:lnSpc>
            </a:pPr>
            <a:r>
              <a:rPr lang="en-US" sz="1400" dirty="0">
                <a:solidFill>
                  <a:srgbClr val="000000"/>
                </a:solidFill>
                <a:latin typeface="Calibri" panose="020F0502020204030204" pitchFamily="34" charset="0"/>
                <a:cs typeface="Calibri" panose="020F0502020204030204" pitchFamily="34" charset="0"/>
              </a:rPr>
              <a:t>No. at Risk</a:t>
            </a:r>
            <a:br>
              <a:rPr lang="en-US" sz="1400" b="0" dirty="0">
                <a:solidFill>
                  <a:srgbClr val="000000"/>
                </a:solidFill>
                <a:latin typeface="Calibri" panose="020F0502020204030204" pitchFamily="34" charset="0"/>
                <a:cs typeface="Calibri" panose="020F0502020204030204" pitchFamily="34" charset="0"/>
              </a:rPr>
            </a:br>
            <a:r>
              <a:rPr lang="en-US" sz="1400" b="0" dirty="0">
                <a:solidFill>
                  <a:srgbClr val="015873"/>
                </a:solidFill>
                <a:latin typeface="Calibri" panose="020F0502020204030204" pitchFamily="34" charset="0"/>
                <a:cs typeface="Calibri" panose="020F0502020204030204" pitchFamily="34" charset="0"/>
              </a:rPr>
              <a:t>Selinexor</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Placebo</a:t>
            </a:r>
          </a:p>
        </p:txBody>
      </p:sp>
      <p:sp>
        <p:nvSpPr>
          <p:cNvPr id="348" name="TextBox 347">
            <a:extLst>
              <a:ext uri="{FF2B5EF4-FFF2-40B4-BE49-F238E27FC236}">
                <a16:creationId xmlns:a16="http://schemas.microsoft.com/office/drawing/2014/main" id="{1966C065-0079-4AA3-B487-53375A3844B3}"/>
              </a:ext>
            </a:extLst>
          </p:cNvPr>
          <p:cNvSpPr txBox="1"/>
          <p:nvPr/>
        </p:nvSpPr>
        <p:spPr>
          <a:xfrm>
            <a:off x="1423300" y="5603509"/>
            <a:ext cx="493069" cy="480131"/>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174</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89</a:t>
            </a:r>
          </a:p>
        </p:txBody>
      </p:sp>
      <p:sp>
        <p:nvSpPr>
          <p:cNvPr id="349" name="TextBox 348">
            <a:extLst>
              <a:ext uri="{FF2B5EF4-FFF2-40B4-BE49-F238E27FC236}">
                <a16:creationId xmlns:a16="http://schemas.microsoft.com/office/drawing/2014/main" id="{6FF14569-08CA-486D-AB92-779D96475A72}"/>
              </a:ext>
            </a:extLst>
          </p:cNvPr>
          <p:cNvSpPr txBox="1"/>
          <p:nvPr/>
        </p:nvSpPr>
        <p:spPr>
          <a:xfrm>
            <a:off x="2225412" y="5603509"/>
            <a:ext cx="493069" cy="480131"/>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97</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50</a:t>
            </a:r>
          </a:p>
        </p:txBody>
      </p:sp>
      <p:sp>
        <p:nvSpPr>
          <p:cNvPr id="350" name="TextBox 349">
            <a:extLst>
              <a:ext uri="{FF2B5EF4-FFF2-40B4-BE49-F238E27FC236}">
                <a16:creationId xmlns:a16="http://schemas.microsoft.com/office/drawing/2014/main" id="{0C8EE92F-C206-431B-BABA-7A2CF20C596D}"/>
              </a:ext>
            </a:extLst>
          </p:cNvPr>
          <p:cNvSpPr txBox="1"/>
          <p:nvPr/>
        </p:nvSpPr>
        <p:spPr>
          <a:xfrm>
            <a:off x="3027524" y="5603509"/>
            <a:ext cx="493069" cy="480131"/>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53</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25</a:t>
            </a:r>
          </a:p>
        </p:txBody>
      </p:sp>
      <p:sp>
        <p:nvSpPr>
          <p:cNvPr id="351" name="TextBox 350">
            <a:extLst>
              <a:ext uri="{FF2B5EF4-FFF2-40B4-BE49-F238E27FC236}">
                <a16:creationId xmlns:a16="http://schemas.microsoft.com/office/drawing/2014/main" id="{34B72C75-BEC3-4FC4-85EF-8E76778CA7E7}"/>
              </a:ext>
            </a:extLst>
          </p:cNvPr>
          <p:cNvSpPr txBox="1"/>
          <p:nvPr/>
        </p:nvSpPr>
        <p:spPr>
          <a:xfrm>
            <a:off x="3829636" y="5603509"/>
            <a:ext cx="493069" cy="480131"/>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39</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19</a:t>
            </a:r>
          </a:p>
        </p:txBody>
      </p:sp>
      <p:sp>
        <p:nvSpPr>
          <p:cNvPr id="352" name="TextBox 351">
            <a:extLst>
              <a:ext uri="{FF2B5EF4-FFF2-40B4-BE49-F238E27FC236}">
                <a16:creationId xmlns:a16="http://schemas.microsoft.com/office/drawing/2014/main" id="{164D3065-4C7D-4644-9E3B-3E1FDCA41C8F}"/>
              </a:ext>
            </a:extLst>
          </p:cNvPr>
          <p:cNvSpPr txBox="1"/>
          <p:nvPr/>
        </p:nvSpPr>
        <p:spPr>
          <a:xfrm>
            <a:off x="4631748" y="5603509"/>
            <a:ext cx="493069" cy="480131"/>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23</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11</a:t>
            </a:r>
          </a:p>
        </p:txBody>
      </p:sp>
      <p:sp>
        <p:nvSpPr>
          <p:cNvPr id="353" name="TextBox 352">
            <a:extLst>
              <a:ext uri="{FF2B5EF4-FFF2-40B4-BE49-F238E27FC236}">
                <a16:creationId xmlns:a16="http://schemas.microsoft.com/office/drawing/2014/main" id="{FE48B697-4171-4176-AAFA-8921D0372BBD}"/>
              </a:ext>
            </a:extLst>
          </p:cNvPr>
          <p:cNvSpPr txBox="1"/>
          <p:nvPr/>
        </p:nvSpPr>
        <p:spPr>
          <a:xfrm>
            <a:off x="5433860" y="5603509"/>
            <a:ext cx="493069" cy="480131"/>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14</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10</a:t>
            </a:r>
          </a:p>
        </p:txBody>
      </p:sp>
      <p:sp>
        <p:nvSpPr>
          <p:cNvPr id="354" name="TextBox 353">
            <a:extLst>
              <a:ext uri="{FF2B5EF4-FFF2-40B4-BE49-F238E27FC236}">
                <a16:creationId xmlns:a16="http://schemas.microsoft.com/office/drawing/2014/main" id="{E28D79C0-3B57-4F1E-BC5C-3E1CC9A88933}"/>
              </a:ext>
            </a:extLst>
          </p:cNvPr>
          <p:cNvSpPr txBox="1"/>
          <p:nvPr/>
        </p:nvSpPr>
        <p:spPr>
          <a:xfrm>
            <a:off x="6235969" y="5603509"/>
            <a:ext cx="493069" cy="480131"/>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8</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10</a:t>
            </a:r>
          </a:p>
        </p:txBody>
      </p:sp>
      <p:sp>
        <p:nvSpPr>
          <p:cNvPr id="355" name="TextBox 354">
            <a:extLst>
              <a:ext uri="{FF2B5EF4-FFF2-40B4-BE49-F238E27FC236}">
                <a16:creationId xmlns:a16="http://schemas.microsoft.com/office/drawing/2014/main" id="{29695FB3-0D40-4EB4-B519-1E2A4A868AF4}"/>
              </a:ext>
            </a:extLst>
          </p:cNvPr>
          <p:cNvSpPr txBox="1"/>
          <p:nvPr/>
        </p:nvSpPr>
        <p:spPr>
          <a:xfrm>
            <a:off x="5294811" y="2068724"/>
            <a:ext cx="1301473" cy="674031"/>
          </a:xfrm>
          <a:prstGeom prst="rect">
            <a:avLst/>
          </a:prstGeom>
          <a:noFill/>
        </p:spPr>
        <p:txBody>
          <a:bodyPr wrap="square" rtlCol="0">
            <a:spAutoFit/>
          </a:bodyPr>
          <a:lstStyle/>
          <a:p>
            <a:pPr marL="231775" indent="-231775">
              <a:lnSpc>
                <a:spcPct val="90000"/>
              </a:lnSpc>
            </a:pPr>
            <a:r>
              <a:rPr lang="en-US" sz="1400" b="0" dirty="0">
                <a:solidFill>
                  <a:srgbClr val="000000"/>
                </a:solidFill>
                <a:latin typeface="Calibri" panose="020F0502020204030204" pitchFamily="34" charset="0"/>
                <a:cs typeface="Calibri" panose="020F0502020204030204" pitchFamily="34" charset="0"/>
              </a:rPr>
              <a:t>+	Censored</a:t>
            </a:r>
            <a:br>
              <a:rPr lang="en-US" sz="1400" b="0" dirty="0">
                <a:solidFill>
                  <a:srgbClr val="000000"/>
                </a:solidFill>
                <a:latin typeface="Calibri" panose="020F0502020204030204" pitchFamily="34" charset="0"/>
                <a:cs typeface="Calibri" panose="020F0502020204030204" pitchFamily="34" charset="0"/>
              </a:rPr>
            </a:br>
            <a:r>
              <a:rPr lang="en-US" sz="1400" b="0" dirty="0">
                <a:solidFill>
                  <a:srgbClr val="000000"/>
                </a:solidFill>
                <a:latin typeface="Calibri" panose="020F0502020204030204" pitchFamily="34" charset="0"/>
                <a:cs typeface="Calibri" panose="020F0502020204030204" pitchFamily="34" charset="0"/>
              </a:rPr>
              <a:t>Selinexor</a:t>
            </a:r>
            <a:br>
              <a:rPr lang="en-US" sz="1400" b="0" dirty="0">
                <a:solidFill>
                  <a:srgbClr val="000000"/>
                </a:solidFill>
                <a:latin typeface="Calibri" panose="020F0502020204030204" pitchFamily="34" charset="0"/>
                <a:cs typeface="Calibri" panose="020F0502020204030204" pitchFamily="34" charset="0"/>
              </a:rPr>
            </a:br>
            <a:r>
              <a:rPr lang="en-US" sz="1400" b="0" dirty="0">
                <a:solidFill>
                  <a:srgbClr val="000000"/>
                </a:solidFill>
                <a:latin typeface="Calibri" panose="020F0502020204030204" pitchFamily="34" charset="0"/>
                <a:cs typeface="Calibri" panose="020F0502020204030204" pitchFamily="34" charset="0"/>
              </a:rPr>
              <a:t>Placebo</a:t>
            </a:r>
          </a:p>
        </p:txBody>
      </p:sp>
      <p:cxnSp>
        <p:nvCxnSpPr>
          <p:cNvPr id="356" name="Straight Connector 355">
            <a:extLst>
              <a:ext uri="{FF2B5EF4-FFF2-40B4-BE49-F238E27FC236}">
                <a16:creationId xmlns:a16="http://schemas.microsoft.com/office/drawing/2014/main" id="{11075B8F-6F52-4D74-8255-9916C973A575}"/>
              </a:ext>
            </a:extLst>
          </p:cNvPr>
          <p:cNvCxnSpPr>
            <a:cxnSpLocks/>
          </p:cNvCxnSpPr>
          <p:nvPr/>
        </p:nvCxnSpPr>
        <p:spPr>
          <a:xfrm flipH="1">
            <a:off x="5309307" y="2394384"/>
            <a:ext cx="248429" cy="0"/>
          </a:xfrm>
          <a:prstGeom prst="line">
            <a:avLst/>
          </a:prstGeom>
          <a:noFill/>
          <a:ln w="28575" cap="flat" cmpd="sng" algn="ctr">
            <a:solidFill>
              <a:srgbClr val="015873"/>
            </a:solidFill>
            <a:prstDash val="solid"/>
          </a:ln>
          <a:effectLst/>
        </p:spPr>
      </p:cxnSp>
      <p:cxnSp>
        <p:nvCxnSpPr>
          <p:cNvPr id="357" name="Straight Connector 356">
            <a:extLst>
              <a:ext uri="{FF2B5EF4-FFF2-40B4-BE49-F238E27FC236}">
                <a16:creationId xmlns:a16="http://schemas.microsoft.com/office/drawing/2014/main" id="{B090750C-5E49-4B55-BC78-44397D20176F}"/>
              </a:ext>
            </a:extLst>
          </p:cNvPr>
          <p:cNvCxnSpPr>
            <a:cxnSpLocks/>
          </p:cNvCxnSpPr>
          <p:nvPr/>
        </p:nvCxnSpPr>
        <p:spPr>
          <a:xfrm flipH="1">
            <a:off x="5309307" y="2585694"/>
            <a:ext cx="248429" cy="0"/>
          </a:xfrm>
          <a:prstGeom prst="line">
            <a:avLst/>
          </a:prstGeom>
          <a:noFill/>
          <a:ln w="28575" cap="flat" cmpd="sng" algn="ctr">
            <a:solidFill>
              <a:srgbClr val="E1471D"/>
            </a:solidFill>
            <a:prstDash val="solid"/>
          </a:ln>
          <a:effectLst/>
        </p:spPr>
      </p:cxnSp>
      <p:sp>
        <p:nvSpPr>
          <p:cNvPr id="358" name="TextBox 357">
            <a:extLst>
              <a:ext uri="{FF2B5EF4-FFF2-40B4-BE49-F238E27FC236}">
                <a16:creationId xmlns:a16="http://schemas.microsoft.com/office/drawing/2014/main" id="{BBE6A2BC-2282-4655-8B44-D7C1ADA95BBC}"/>
              </a:ext>
            </a:extLst>
          </p:cNvPr>
          <p:cNvSpPr txBox="1"/>
          <p:nvPr/>
        </p:nvSpPr>
        <p:spPr>
          <a:xfrm>
            <a:off x="2010334" y="2248678"/>
            <a:ext cx="964592" cy="674031"/>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72.4%</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000000"/>
                </a:solidFill>
                <a:latin typeface="Calibri" panose="020F0502020204030204" pitchFamily="34" charset="0"/>
                <a:cs typeface="Calibri" panose="020F0502020204030204" pitchFamily="34" charset="0"/>
              </a:rPr>
              <a:t>vs.</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66.4%</a:t>
            </a:r>
          </a:p>
        </p:txBody>
      </p:sp>
      <p:sp>
        <p:nvSpPr>
          <p:cNvPr id="359" name="TextBox 358">
            <a:extLst>
              <a:ext uri="{FF2B5EF4-FFF2-40B4-BE49-F238E27FC236}">
                <a16:creationId xmlns:a16="http://schemas.microsoft.com/office/drawing/2014/main" id="{981317E4-ECC1-4D85-992B-6C94E50F514D}"/>
              </a:ext>
            </a:extLst>
          </p:cNvPr>
          <p:cNvSpPr txBox="1"/>
          <p:nvPr/>
        </p:nvSpPr>
        <p:spPr>
          <a:xfrm>
            <a:off x="2807159" y="2800824"/>
            <a:ext cx="964592" cy="674031"/>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48.2%</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000000"/>
                </a:solidFill>
                <a:latin typeface="Calibri" panose="020F0502020204030204" pitchFamily="34" charset="0"/>
                <a:cs typeface="Calibri" panose="020F0502020204030204" pitchFamily="34" charset="0"/>
              </a:rPr>
              <a:t>vs.</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40.9%</a:t>
            </a:r>
          </a:p>
        </p:txBody>
      </p:sp>
      <p:sp>
        <p:nvSpPr>
          <p:cNvPr id="360" name="TextBox 359">
            <a:extLst>
              <a:ext uri="{FF2B5EF4-FFF2-40B4-BE49-F238E27FC236}">
                <a16:creationId xmlns:a16="http://schemas.microsoft.com/office/drawing/2014/main" id="{8E33A7E8-8982-4286-9A39-82F6C1922252}"/>
              </a:ext>
            </a:extLst>
          </p:cNvPr>
          <p:cNvSpPr txBox="1"/>
          <p:nvPr/>
        </p:nvSpPr>
        <p:spPr>
          <a:xfrm>
            <a:off x="3615869" y="3025332"/>
            <a:ext cx="964592" cy="674031"/>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41.7%</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000000"/>
                </a:solidFill>
                <a:latin typeface="Calibri" panose="020F0502020204030204" pitchFamily="34" charset="0"/>
                <a:cs typeface="Calibri" panose="020F0502020204030204" pitchFamily="34" charset="0"/>
              </a:rPr>
              <a:t>vs.</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34.1%</a:t>
            </a:r>
          </a:p>
        </p:txBody>
      </p:sp>
      <p:sp>
        <p:nvSpPr>
          <p:cNvPr id="361" name="TextBox 360">
            <a:extLst>
              <a:ext uri="{FF2B5EF4-FFF2-40B4-BE49-F238E27FC236}">
                <a16:creationId xmlns:a16="http://schemas.microsoft.com/office/drawing/2014/main" id="{52E0CE24-B48B-4EC7-B41D-339BA555F2E1}"/>
              </a:ext>
            </a:extLst>
          </p:cNvPr>
          <p:cNvSpPr txBox="1"/>
          <p:nvPr/>
        </p:nvSpPr>
        <p:spPr>
          <a:xfrm>
            <a:off x="4341237" y="3034872"/>
            <a:ext cx="964592" cy="674031"/>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35.3%</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000000"/>
                </a:solidFill>
                <a:latin typeface="Calibri" panose="020F0502020204030204" pitchFamily="34" charset="0"/>
                <a:cs typeface="Calibri" panose="020F0502020204030204" pitchFamily="34" charset="0"/>
              </a:rPr>
              <a:t>vs.</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25.8%</a:t>
            </a:r>
          </a:p>
        </p:txBody>
      </p:sp>
      <p:cxnSp>
        <p:nvCxnSpPr>
          <p:cNvPr id="362" name="Straight Connector 361">
            <a:extLst>
              <a:ext uri="{FF2B5EF4-FFF2-40B4-BE49-F238E27FC236}">
                <a16:creationId xmlns:a16="http://schemas.microsoft.com/office/drawing/2014/main" id="{82A19E33-FF27-45BE-B824-697015116668}"/>
              </a:ext>
            </a:extLst>
          </p:cNvPr>
          <p:cNvCxnSpPr/>
          <p:nvPr/>
        </p:nvCxnSpPr>
        <p:spPr>
          <a:xfrm>
            <a:off x="1669834" y="3638180"/>
            <a:ext cx="4993218" cy="0"/>
          </a:xfrm>
          <a:prstGeom prst="line">
            <a:avLst/>
          </a:prstGeom>
          <a:noFill/>
          <a:ln w="28575" cap="flat" cmpd="sng" algn="ctr">
            <a:solidFill>
              <a:srgbClr val="000000"/>
            </a:solidFill>
            <a:prstDash val="sysDot"/>
          </a:ln>
          <a:effectLst/>
        </p:spPr>
      </p:cxnSp>
      <p:cxnSp>
        <p:nvCxnSpPr>
          <p:cNvPr id="363" name="Straight Connector 362">
            <a:extLst>
              <a:ext uri="{FF2B5EF4-FFF2-40B4-BE49-F238E27FC236}">
                <a16:creationId xmlns:a16="http://schemas.microsoft.com/office/drawing/2014/main" id="{56349A14-1385-4A4A-B78A-A89A59C403B5}"/>
              </a:ext>
            </a:extLst>
          </p:cNvPr>
          <p:cNvCxnSpPr>
            <a:cxnSpLocks/>
          </p:cNvCxnSpPr>
          <p:nvPr/>
        </p:nvCxnSpPr>
        <p:spPr>
          <a:xfrm flipH="1" flipV="1">
            <a:off x="2483188" y="3011543"/>
            <a:ext cx="0" cy="2046914"/>
          </a:xfrm>
          <a:prstGeom prst="line">
            <a:avLst/>
          </a:prstGeom>
          <a:noFill/>
          <a:ln w="28575" cap="flat" cmpd="sng" algn="ctr">
            <a:solidFill>
              <a:srgbClr val="000000"/>
            </a:solidFill>
            <a:prstDash val="sysDot"/>
          </a:ln>
          <a:effectLst/>
        </p:spPr>
      </p:cxnSp>
      <p:cxnSp>
        <p:nvCxnSpPr>
          <p:cNvPr id="364" name="Straight Connector 363">
            <a:extLst>
              <a:ext uri="{FF2B5EF4-FFF2-40B4-BE49-F238E27FC236}">
                <a16:creationId xmlns:a16="http://schemas.microsoft.com/office/drawing/2014/main" id="{F83D11D6-5E44-4D10-B29B-C11F4C23813E}"/>
              </a:ext>
            </a:extLst>
          </p:cNvPr>
          <p:cNvCxnSpPr>
            <a:cxnSpLocks/>
          </p:cNvCxnSpPr>
          <p:nvPr/>
        </p:nvCxnSpPr>
        <p:spPr>
          <a:xfrm flipV="1">
            <a:off x="3274058" y="3699363"/>
            <a:ext cx="0" cy="1359094"/>
          </a:xfrm>
          <a:prstGeom prst="line">
            <a:avLst/>
          </a:prstGeom>
          <a:noFill/>
          <a:ln w="28575" cap="flat" cmpd="sng" algn="ctr">
            <a:solidFill>
              <a:srgbClr val="000000"/>
            </a:solidFill>
            <a:prstDash val="sysDot"/>
          </a:ln>
          <a:effectLst/>
        </p:spPr>
      </p:cxnSp>
      <p:cxnSp>
        <p:nvCxnSpPr>
          <p:cNvPr id="365" name="Straight Connector 364">
            <a:extLst>
              <a:ext uri="{FF2B5EF4-FFF2-40B4-BE49-F238E27FC236}">
                <a16:creationId xmlns:a16="http://schemas.microsoft.com/office/drawing/2014/main" id="{EB26789C-5AFA-408C-A0FE-337E4049B1A8}"/>
              </a:ext>
            </a:extLst>
          </p:cNvPr>
          <p:cNvCxnSpPr>
            <a:cxnSpLocks/>
          </p:cNvCxnSpPr>
          <p:nvPr/>
        </p:nvCxnSpPr>
        <p:spPr>
          <a:xfrm flipV="1">
            <a:off x="4075046" y="3873371"/>
            <a:ext cx="0" cy="1185086"/>
          </a:xfrm>
          <a:prstGeom prst="line">
            <a:avLst/>
          </a:prstGeom>
          <a:noFill/>
          <a:ln w="28575" cap="flat" cmpd="sng" algn="ctr">
            <a:solidFill>
              <a:srgbClr val="000000"/>
            </a:solidFill>
            <a:prstDash val="sysDot"/>
          </a:ln>
          <a:effectLst/>
        </p:spPr>
      </p:cxnSp>
      <p:cxnSp>
        <p:nvCxnSpPr>
          <p:cNvPr id="366" name="Straight Connector 365">
            <a:extLst>
              <a:ext uri="{FF2B5EF4-FFF2-40B4-BE49-F238E27FC236}">
                <a16:creationId xmlns:a16="http://schemas.microsoft.com/office/drawing/2014/main" id="{E946B3C0-BC0D-47A1-9618-4C9BCC245C2D}"/>
              </a:ext>
            </a:extLst>
          </p:cNvPr>
          <p:cNvCxnSpPr>
            <a:cxnSpLocks/>
          </p:cNvCxnSpPr>
          <p:nvPr/>
        </p:nvCxnSpPr>
        <p:spPr>
          <a:xfrm flipV="1">
            <a:off x="4871563" y="4092102"/>
            <a:ext cx="0" cy="966355"/>
          </a:xfrm>
          <a:prstGeom prst="line">
            <a:avLst/>
          </a:prstGeom>
          <a:noFill/>
          <a:ln w="28575" cap="flat" cmpd="sng" algn="ctr">
            <a:solidFill>
              <a:srgbClr val="000000"/>
            </a:solidFill>
            <a:prstDash val="sysDot"/>
          </a:ln>
          <a:effectLst/>
        </p:spPr>
      </p:cxnSp>
      <p:sp>
        <p:nvSpPr>
          <p:cNvPr id="367" name="Freeform 70">
            <a:extLst>
              <a:ext uri="{FF2B5EF4-FFF2-40B4-BE49-F238E27FC236}">
                <a16:creationId xmlns:a16="http://schemas.microsoft.com/office/drawing/2014/main" id="{C8F5C4FD-2E9F-4F2A-94ED-509D3585EB07}"/>
              </a:ext>
            </a:extLst>
          </p:cNvPr>
          <p:cNvSpPr/>
          <p:nvPr/>
        </p:nvSpPr>
        <p:spPr>
          <a:xfrm>
            <a:off x="1736725" y="2200275"/>
            <a:ext cx="4972050" cy="2200275"/>
          </a:xfrm>
          <a:custGeom>
            <a:avLst/>
            <a:gdLst>
              <a:gd name="connsiteX0" fmla="*/ 4972050 w 4972050"/>
              <a:gd name="connsiteY0" fmla="*/ 2200275 h 2200275"/>
              <a:gd name="connsiteX1" fmla="*/ 3375025 w 4972050"/>
              <a:gd name="connsiteY1" fmla="*/ 2200275 h 2200275"/>
              <a:gd name="connsiteX2" fmla="*/ 3375025 w 4972050"/>
              <a:gd name="connsiteY2" fmla="*/ 2143125 h 2200275"/>
              <a:gd name="connsiteX3" fmla="*/ 3133725 w 4972050"/>
              <a:gd name="connsiteY3" fmla="*/ 2143125 h 2200275"/>
              <a:gd name="connsiteX4" fmla="*/ 3133725 w 4972050"/>
              <a:gd name="connsiteY4" fmla="*/ 2070100 h 2200275"/>
              <a:gd name="connsiteX5" fmla="*/ 3101975 w 4972050"/>
              <a:gd name="connsiteY5" fmla="*/ 2070100 h 2200275"/>
              <a:gd name="connsiteX6" fmla="*/ 3101975 w 4972050"/>
              <a:gd name="connsiteY6" fmla="*/ 2000250 h 2200275"/>
              <a:gd name="connsiteX7" fmla="*/ 2419350 w 4972050"/>
              <a:gd name="connsiteY7" fmla="*/ 2000250 h 2200275"/>
              <a:gd name="connsiteX8" fmla="*/ 2419350 w 4972050"/>
              <a:gd name="connsiteY8" fmla="*/ 1949450 h 2200275"/>
              <a:gd name="connsiteX9" fmla="*/ 2413000 w 4972050"/>
              <a:gd name="connsiteY9" fmla="*/ 1955800 h 2200275"/>
              <a:gd name="connsiteX10" fmla="*/ 2413000 w 4972050"/>
              <a:gd name="connsiteY10" fmla="*/ 1892300 h 2200275"/>
              <a:gd name="connsiteX11" fmla="*/ 1936750 w 4972050"/>
              <a:gd name="connsiteY11" fmla="*/ 1892300 h 2200275"/>
              <a:gd name="connsiteX12" fmla="*/ 1936750 w 4972050"/>
              <a:gd name="connsiteY12" fmla="*/ 1847850 h 2200275"/>
              <a:gd name="connsiteX13" fmla="*/ 1908175 w 4972050"/>
              <a:gd name="connsiteY13" fmla="*/ 1847850 h 2200275"/>
              <a:gd name="connsiteX14" fmla="*/ 1908175 w 4972050"/>
              <a:gd name="connsiteY14" fmla="*/ 1800225 h 2200275"/>
              <a:gd name="connsiteX15" fmla="*/ 1870075 w 4972050"/>
              <a:gd name="connsiteY15" fmla="*/ 1800225 h 2200275"/>
              <a:gd name="connsiteX16" fmla="*/ 1870075 w 4972050"/>
              <a:gd name="connsiteY16" fmla="*/ 1755775 h 2200275"/>
              <a:gd name="connsiteX17" fmla="*/ 1835150 w 4972050"/>
              <a:gd name="connsiteY17" fmla="*/ 1755775 h 2200275"/>
              <a:gd name="connsiteX18" fmla="*/ 1835150 w 4972050"/>
              <a:gd name="connsiteY18" fmla="*/ 1708150 h 2200275"/>
              <a:gd name="connsiteX19" fmla="*/ 1460500 w 4972050"/>
              <a:gd name="connsiteY19" fmla="*/ 1708150 h 2200275"/>
              <a:gd name="connsiteX20" fmla="*/ 1460500 w 4972050"/>
              <a:gd name="connsiteY20" fmla="*/ 1660525 h 2200275"/>
              <a:gd name="connsiteX21" fmla="*/ 1431925 w 4972050"/>
              <a:gd name="connsiteY21" fmla="*/ 1660525 h 2200275"/>
              <a:gd name="connsiteX22" fmla="*/ 1431925 w 4972050"/>
              <a:gd name="connsiteY22" fmla="*/ 1558925 h 2200275"/>
              <a:gd name="connsiteX23" fmla="*/ 1365250 w 4972050"/>
              <a:gd name="connsiteY23" fmla="*/ 1558925 h 2200275"/>
              <a:gd name="connsiteX24" fmla="*/ 1365250 w 4972050"/>
              <a:gd name="connsiteY24" fmla="*/ 1517650 h 2200275"/>
              <a:gd name="connsiteX25" fmla="*/ 1304925 w 4972050"/>
              <a:gd name="connsiteY25" fmla="*/ 1517650 h 2200275"/>
              <a:gd name="connsiteX26" fmla="*/ 1304925 w 4972050"/>
              <a:gd name="connsiteY26" fmla="*/ 1476375 h 2200275"/>
              <a:gd name="connsiteX27" fmla="*/ 965200 w 4972050"/>
              <a:gd name="connsiteY27" fmla="*/ 1476375 h 2200275"/>
              <a:gd name="connsiteX28" fmla="*/ 965200 w 4972050"/>
              <a:gd name="connsiteY28" fmla="*/ 1419225 h 2200275"/>
              <a:gd name="connsiteX29" fmla="*/ 952500 w 4972050"/>
              <a:gd name="connsiteY29" fmla="*/ 1419225 h 2200275"/>
              <a:gd name="connsiteX30" fmla="*/ 952500 w 4972050"/>
              <a:gd name="connsiteY30" fmla="*/ 1377950 h 2200275"/>
              <a:gd name="connsiteX31" fmla="*/ 939800 w 4972050"/>
              <a:gd name="connsiteY31" fmla="*/ 1377950 h 2200275"/>
              <a:gd name="connsiteX32" fmla="*/ 939800 w 4972050"/>
              <a:gd name="connsiteY32" fmla="*/ 1301750 h 2200275"/>
              <a:gd name="connsiteX33" fmla="*/ 923925 w 4972050"/>
              <a:gd name="connsiteY33" fmla="*/ 1301750 h 2200275"/>
              <a:gd name="connsiteX34" fmla="*/ 923925 w 4972050"/>
              <a:gd name="connsiteY34" fmla="*/ 1127125 h 2200275"/>
              <a:gd name="connsiteX35" fmla="*/ 923925 w 4972050"/>
              <a:gd name="connsiteY35" fmla="*/ 1127125 h 2200275"/>
              <a:gd name="connsiteX36" fmla="*/ 898525 w 4972050"/>
              <a:gd name="connsiteY36" fmla="*/ 1127125 h 2200275"/>
              <a:gd name="connsiteX37" fmla="*/ 898525 w 4972050"/>
              <a:gd name="connsiteY37" fmla="*/ 1009650 h 2200275"/>
              <a:gd name="connsiteX38" fmla="*/ 774700 w 4972050"/>
              <a:gd name="connsiteY38" fmla="*/ 1009650 h 2200275"/>
              <a:gd name="connsiteX39" fmla="*/ 774700 w 4972050"/>
              <a:gd name="connsiteY39" fmla="*/ 965200 h 2200275"/>
              <a:gd name="connsiteX40" fmla="*/ 717550 w 4972050"/>
              <a:gd name="connsiteY40" fmla="*/ 965200 h 2200275"/>
              <a:gd name="connsiteX41" fmla="*/ 717550 w 4972050"/>
              <a:gd name="connsiteY41" fmla="*/ 933450 h 2200275"/>
              <a:gd name="connsiteX42" fmla="*/ 501650 w 4972050"/>
              <a:gd name="connsiteY42" fmla="*/ 933450 h 2200275"/>
              <a:gd name="connsiteX43" fmla="*/ 501650 w 4972050"/>
              <a:gd name="connsiteY43" fmla="*/ 892175 h 2200275"/>
              <a:gd name="connsiteX44" fmla="*/ 466725 w 4972050"/>
              <a:gd name="connsiteY44" fmla="*/ 892175 h 2200275"/>
              <a:gd name="connsiteX45" fmla="*/ 466725 w 4972050"/>
              <a:gd name="connsiteY45" fmla="*/ 847725 h 2200275"/>
              <a:gd name="connsiteX46" fmla="*/ 466725 w 4972050"/>
              <a:gd name="connsiteY46" fmla="*/ 847725 h 2200275"/>
              <a:gd name="connsiteX47" fmla="*/ 447675 w 4972050"/>
              <a:gd name="connsiteY47" fmla="*/ 847725 h 2200275"/>
              <a:gd name="connsiteX48" fmla="*/ 447675 w 4972050"/>
              <a:gd name="connsiteY48" fmla="*/ 771525 h 2200275"/>
              <a:gd name="connsiteX49" fmla="*/ 434975 w 4972050"/>
              <a:gd name="connsiteY49" fmla="*/ 771525 h 2200275"/>
              <a:gd name="connsiteX50" fmla="*/ 434975 w 4972050"/>
              <a:gd name="connsiteY50" fmla="*/ 466725 h 2200275"/>
              <a:gd name="connsiteX51" fmla="*/ 419100 w 4972050"/>
              <a:gd name="connsiteY51" fmla="*/ 466725 h 2200275"/>
              <a:gd name="connsiteX52" fmla="*/ 419100 w 4972050"/>
              <a:gd name="connsiteY52" fmla="*/ 215900 h 2200275"/>
              <a:gd name="connsiteX53" fmla="*/ 393700 w 4972050"/>
              <a:gd name="connsiteY53" fmla="*/ 215900 h 2200275"/>
              <a:gd name="connsiteX54" fmla="*/ 393700 w 4972050"/>
              <a:gd name="connsiteY54" fmla="*/ 136525 h 2200275"/>
              <a:gd name="connsiteX55" fmla="*/ 361950 w 4972050"/>
              <a:gd name="connsiteY55" fmla="*/ 136525 h 2200275"/>
              <a:gd name="connsiteX56" fmla="*/ 361950 w 4972050"/>
              <a:gd name="connsiteY56" fmla="*/ 73025 h 2200275"/>
              <a:gd name="connsiteX57" fmla="*/ 314325 w 4972050"/>
              <a:gd name="connsiteY57" fmla="*/ 73025 h 2200275"/>
              <a:gd name="connsiteX58" fmla="*/ 314325 w 4972050"/>
              <a:gd name="connsiteY58" fmla="*/ 34925 h 2200275"/>
              <a:gd name="connsiteX59" fmla="*/ 266700 w 4972050"/>
              <a:gd name="connsiteY59" fmla="*/ 34925 h 2200275"/>
              <a:gd name="connsiteX60" fmla="*/ 266700 w 4972050"/>
              <a:gd name="connsiteY60" fmla="*/ 0 h 2200275"/>
              <a:gd name="connsiteX61" fmla="*/ 0 w 4972050"/>
              <a:gd name="connsiteY61" fmla="*/ 0 h 2200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972050" h="2200275">
                <a:moveTo>
                  <a:pt x="4972050" y="2200275"/>
                </a:moveTo>
                <a:lnTo>
                  <a:pt x="3375025" y="2200275"/>
                </a:lnTo>
                <a:lnTo>
                  <a:pt x="3375025" y="2143125"/>
                </a:lnTo>
                <a:lnTo>
                  <a:pt x="3133725" y="2143125"/>
                </a:lnTo>
                <a:lnTo>
                  <a:pt x="3133725" y="2070100"/>
                </a:lnTo>
                <a:lnTo>
                  <a:pt x="3101975" y="2070100"/>
                </a:lnTo>
                <a:lnTo>
                  <a:pt x="3101975" y="2000250"/>
                </a:lnTo>
                <a:lnTo>
                  <a:pt x="2419350" y="2000250"/>
                </a:lnTo>
                <a:lnTo>
                  <a:pt x="2419350" y="1949450"/>
                </a:lnTo>
                <a:lnTo>
                  <a:pt x="2413000" y="1955800"/>
                </a:lnTo>
                <a:lnTo>
                  <a:pt x="2413000" y="1892300"/>
                </a:lnTo>
                <a:lnTo>
                  <a:pt x="1936750" y="1892300"/>
                </a:lnTo>
                <a:lnTo>
                  <a:pt x="1936750" y="1847850"/>
                </a:lnTo>
                <a:lnTo>
                  <a:pt x="1908175" y="1847850"/>
                </a:lnTo>
                <a:lnTo>
                  <a:pt x="1908175" y="1800225"/>
                </a:lnTo>
                <a:lnTo>
                  <a:pt x="1870075" y="1800225"/>
                </a:lnTo>
                <a:lnTo>
                  <a:pt x="1870075" y="1755775"/>
                </a:lnTo>
                <a:lnTo>
                  <a:pt x="1835150" y="1755775"/>
                </a:lnTo>
                <a:lnTo>
                  <a:pt x="1835150" y="1708150"/>
                </a:lnTo>
                <a:lnTo>
                  <a:pt x="1460500" y="1708150"/>
                </a:lnTo>
                <a:lnTo>
                  <a:pt x="1460500" y="1660525"/>
                </a:lnTo>
                <a:lnTo>
                  <a:pt x="1431925" y="1660525"/>
                </a:lnTo>
                <a:lnTo>
                  <a:pt x="1431925" y="1558925"/>
                </a:lnTo>
                <a:lnTo>
                  <a:pt x="1365250" y="1558925"/>
                </a:lnTo>
                <a:lnTo>
                  <a:pt x="1365250" y="1517650"/>
                </a:lnTo>
                <a:lnTo>
                  <a:pt x="1304925" y="1517650"/>
                </a:lnTo>
                <a:lnTo>
                  <a:pt x="1304925" y="1476375"/>
                </a:lnTo>
                <a:lnTo>
                  <a:pt x="965200" y="1476375"/>
                </a:lnTo>
                <a:lnTo>
                  <a:pt x="965200" y="1419225"/>
                </a:lnTo>
                <a:lnTo>
                  <a:pt x="952500" y="1419225"/>
                </a:lnTo>
                <a:lnTo>
                  <a:pt x="952500" y="1377950"/>
                </a:lnTo>
                <a:lnTo>
                  <a:pt x="939800" y="1377950"/>
                </a:lnTo>
                <a:lnTo>
                  <a:pt x="939800" y="1301750"/>
                </a:lnTo>
                <a:lnTo>
                  <a:pt x="923925" y="1301750"/>
                </a:lnTo>
                <a:lnTo>
                  <a:pt x="923925" y="1127125"/>
                </a:lnTo>
                <a:lnTo>
                  <a:pt x="923925" y="1127125"/>
                </a:lnTo>
                <a:lnTo>
                  <a:pt x="898525" y="1127125"/>
                </a:lnTo>
                <a:lnTo>
                  <a:pt x="898525" y="1009650"/>
                </a:lnTo>
                <a:lnTo>
                  <a:pt x="774700" y="1009650"/>
                </a:lnTo>
                <a:lnTo>
                  <a:pt x="774700" y="965200"/>
                </a:lnTo>
                <a:lnTo>
                  <a:pt x="717550" y="965200"/>
                </a:lnTo>
                <a:lnTo>
                  <a:pt x="717550" y="933450"/>
                </a:lnTo>
                <a:lnTo>
                  <a:pt x="501650" y="933450"/>
                </a:lnTo>
                <a:lnTo>
                  <a:pt x="501650" y="892175"/>
                </a:lnTo>
                <a:lnTo>
                  <a:pt x="466725" y="892175"/>
                </a:lnTo>
                <a:lnTo>
                  <a:pt x="466725" y="847725"/>
                </a:lnTo>
                <a:lnTo>
                  <a:pt x="466725" y="847725"/>
                </a:lnTo>
                <a:lnTo>
                  <a:pt x="447675" y="847725"/>
                </a:lnTo>
                <a:lnTo>
                  <a:pt x="447675" y="771525"/>
                </a:lnTo>
                <a:lnTo>
                  <a:pt x="434975" y="771525"/>
                </a:lnTo>
                <a:lnTo>
                  <a:pt x="434975" y="466725"/>
                </a:lnTo>
                <a:lnTo>
                  <a:pt x="419100" y="466725"/>
                </a:lnTo>
                <a:lnTo>
                  <a:pt x="419100" y="215900"/>
                </a:lnTo>
                <a:lnTo>
                  <a:pt x="393700" y="215900"/>
                </a:lnTo>
                <a:lnTo>
                  <a:pt x="393700" y="136525"/>
                </a:lnTo>
                <a:lnTo>
                  <a:pt x="361950" y="136525"/>
                </a:lnTo>
                <a:lnTo>
                  <a:pt x="361950" y="73025"/>
                </a:lnTo>
                <a:lnTo>
                  <a:pt x="314325" y="73025"/>
                </a:lnTo>
                <a:lnTo>
                  <a:pt x="314325" y="34925"/>
                </a:lnTo>
                <a:lnTo>
                  <a:pt x="266700" y="34925"/>
                </a:lnTo>
                <a:lnTo>
                  <a:pt x="266700" y="0"/>
                </a:lnTo>
                <a:lnTo>
                  <a:pt x="0" y="0"/>
                </a:lnTo>
              </a:path>
            </a:pathLst>
          </a:custGeom>
          <a:noFill/>
          <a:ln w="28575" cap="flat" cmpd="sng" algn="ctr">
            <a:solidFill>
              <a:srgbClr val="E1471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368" name="Freeform 69">
            <a:extLst>
              <a:ext uri="{FF2B5EF4-FFF2-40B4-BE49-F238E27FC236}">
                <a16:creationId xmlns:a16="http://schemas.microsoft.com/office/drawing/2014/main" id="{0A64A77A-C87E-458D-9E9C-ADF8043E6A14}"/>
              </a:ext>
            </a:extLst>
          </p:cNvPr>
          <p:cNvSpPr/>
          <p:nvPr/>
        </p:nvSpPr>
        <p:spPr>
          <a:xfrm>
            <a:off x="1685925" y="2197100"/>
            <a:ext cx="5029200" cy="2057400"/>
          </a:xfrm>
          <a:custGeom>
            <a:avLst/>
            <a:gdLst>
              <a:gd name="connsiteX0" fmla="*/ 5029200 w 5029200"/>
              <a:gd name="connsiteY0" fmla="*/ 2057400 h 2057400"/>
              <a:gd name="connsiteX1" fmla="*/ 3727450 w 5029200"/>
              <a:gd name="connsiteY1" fmla="*/ 2057400 h 2057400"/>
              <a:gd name="connsiteX2" fmla="*/ 3727450 w 5029200"/>
              <a:gd name="connsiteY2" fmla="*/ 1997075 h 2057400"/>
              <a:gd name="connsiteX3" fmla="*/ 3667125 w 5029200"/>
              <a:gd name="connsiteY3" fmla="*/ 1997075 h 2057400"/>
              <a:gd name="connsiteX4" fmla="*/ 3667125 w 5029200"/>
              <a:gd name="connsiteY4" fmla="*/ 1958975 h 2057400"/>
              <a:gd name="connsiteX5" fmla="*/ 3635375 w 5029200"/>
              <a:gd name="connsiteY5" fmla="*/ 1958975 h 2057400"/>
              <a:gd name="connsiteX6" fmla="*/ 3635375 w 5029200"/>
              <a:gd name="connsiteY6" fmla="*/ 1911350 h 2057400"/>
              <a:gd name="connsiteX7" fmla="*/ 3375025 w 5029200"/>
              <a:gd name="connsiteY7" fmla="*/ 1911350 h 2057400"/>
              <a:gd name="connsiteX8" fmla="*/ 3375025 w 5029200"/>
              <a:gd name="connsiteY8" fmla="*/ 1866900 h 2057400"/>
              <a:gd name="connsiteX9" fmla="*/ 3130550 w 5029200"/>
              <a:gd name="connsiteY9" fmla="*/ 1866900 h 2057400"/>
              <a:gd name="connsiteX10" fmla="*/ 3130550 w 5029200"/>
              <a:gd name="connsiteY10" fmla="*/ 1822450 h 2057400"/>
              <a:gd name="connsiteX11" fmla="*/ 2911475 w 5029200"/>
              <a:gd name="connsiteY11" fmla="*/ 1822450 h 2057400"/>
              <a:gd name="connsiteX12" fmla="*/ 2911475 w 5029200"/>
              <a:gd name="connsiteY12" fmla="*/ 1781175 h 2057400"/>
              <a:gd name="connsiteX13" fmla="*/ 2759075 w 5029200"/>
              <a:gd name="connsiteY13" fmla="*/ 1781175 h 2057400"/>
              <a:gd name="connsiteX14" fmla="*/ 2759075 w 5029200"/>
              <a:gd name="connsiteY14" fmla="*/ 1749425 h 2057400"/>
              <a:gd name="connsiteX15" fmla="*/ 2441575 w 5029200"/>
              <a:gd name="connsiteY15" fmla="*/ 1749425 h 2057400"/>
              <a:gd name="connsiteX16" fmla="*/ 2441575 w 5029200"/>
              <a:gd name="connsiteY16" fmla="*/ 1711325 h 2057400"/>
              <a:gd name="connsiteX17" fmla="*/ 2441575 w 5029200"/>
              <a:gd name="connsiteY17" fmla="*/ 1711325 h 2057400"/>
              <a:gd name="connsiteX18" fmla="*/ 2419350 w 5029200"/>
              <a:gd name="connsiteY18" fmla="*/ 1689100 h 2057400"/>
              <a:gd name="connsiteX19" fmla="*/ 1958975 w 5029200"/>
              <a:gd name="connsiteY19" fmla="*/ 1689100 h 2057400"/>
              <a:gd name="connsiteX20" fmla="*/ 1958975 w 5029200"/>
              <a:gd name="connsiteY20" fmla="*/ 1631950 h 2057400"/>
              <a:gd name="connsiteX21" fmla="*/ 1958975 w 5029200"/>
              <a:gd name="connsiteY21" fmla="*/ 1631950 h 2057400"/>
              <a:gd name="connsiteX22" fmla="*/ 1958975 w 5029200"/>
              <a:gd name="connsiteY22" fmla="*/ 1606550 h 2057400"/>
              <a:gd name="connsiteX23" fmla="*/ 1930400 w 5029200"/>
              <a:gd name="connsiteY23" fmla="*/ 1606550 h 2057400"/>
              <a:gd name="connsiteX24" fmla="*/ 1930400 w 5029200"/>
              <a:gd name="connsiteY24" fmla="*/ 1546225 h 2057400"/>
              <a:gd name="connsiteX25" fmla="*/ 1819275 w 5029200"/>
              <a:gd name="connsiteY25" fmla="*/ 1546225 h 2057400"/>
              <a:gd name="connsiteX26" fmla="*/ 1819275 w 5029200"/>
              <a:gd name="connsiteY26" fmla="*/ 1517650 h 2057400"/>
              <a:gd name="connsiteX27" fmla="*/ 1698625 w 5029200"/>
              <a:gd name="connsiteY27" fmla="*/ 1517650 h 2057400"/>
              <a:gd name="connsiteX28" fmla="*/ 1698625 w 5029200"/>
              <a:gd name="connsiteY28" fmla="*/ 1517650 h 2057400"/>
              <a:gd name="connsiteX29" fmla="*/ 1698625 w 5029200"/>
              <a:gd name="connsiteY29" fmla="*/ 1517650 h 2057400"/>
              <a:gd name="connsiteX30" fmla="*/ 1698625 w 5029200"/>
              <a:gd name="connsiteY30" fmla="*/ 1489075 h 2057400"/>
              <a:gd name="connsiteX31" fmla="*/ 1543050 w 5029200"/>
              <a:gd name="connsiteY31" fmla="*/ 1489075 h 2057400"/>
              <a:gd name="connsiteX32" fmla="*/ 1543050 w 5029200"/>
              <a:gd name="connsiteY32" fmla="*/ 1466850 h 2057400"/>
              <a:gd name="connsiteX33" fmla="*/ 1498600 w 5029200"/>
              <a:gd name="connsiteY33" fmla="*/ 1466850 h 2057400"/>
              <a:gd name="connsiteX34" fmla="*/ 1498600 w 5029200"/>
              <a:gd name="connsiteY34" fmla="*/ 1422400 h 2057400"/>
              <a:gd name="connsiteX35" fmla="*/ 1470025 w 5029200"/>
              <a:gd name="connsiteY35" fmla="*/ 1422400 h 2057400"/>
              <a:gd name="connsiteX36" fmla="*/ 1470025 w 5029200"/>
              <a:gd name="connsiteY36" fmla="*/ 1320800 h 2057400"/>
              <a:gd name="connsiteX37" fmla="*/ 1441450 w 5029200"/>
              <a:gd name="connsiteY37" fmla="*/ 1320800 h 2057400"/>
              <a:gd name="connsiteX38" fmla="*/ 1441450 w 5029200"/>
              <a:gd name="connsiteY38" fmla="*/ 1273175 h 2057400"/>
              <a:gd name="connsiteX39" fmla="*/ 1308100 w 5029200"/>
              <a:gd name="connsiteY39" fmla="*/ 1273175 h 2057400"/>
              <a:gd name="connsiteX40" fmla="*/ 1308100 w 5029200"/>
              <a:gd name="connsiteY40" fmla="*/ 1244600 h 2057400"/>
              <a:gd name="connsiteX41" fmla="*/ 1009650 w 5029200"/>
              <a:gd name="connsiteY41" fmla="*/ 1244600 h 2057400"/>
              <a:gd name="connsiteX42" fmla="*/ 1009650 w 5029200"/>
              <a:gd name="connsiteY42" fmla="*/ 1190625 h 2057400"/>
              <a:gd name="connsiteX43" fmla="*/ 1009650 w 5029200"/>
              <a:gd name="connsiteY43" fmla="*/ 1190625 h 2057400"/>
              <a:gd name="connsiteX44" fmla="*/ 1009650 w 5029200"/>
              <a:gd name="connsiteY44" fmla="*/ 1158875 h 2057400"/>
              <a:gd name="connsiteX45" fmla="*/ 977900 w 5029200"/>
              <a:gd name="connsiteY45" fmla="*/ 1158875 h 2057400"/>
              <a:gd name="connsiteX46" fmla="*/ 977900 w 5029200"/>
              <a:gd name="connsiteY46" fmla="*/ 1108075 h 2057400"/>
              <a:gd name="connsiteX47" fmla="*/ 965200 w 5029200"/>
              <a:gd name="connsiteY47" fmla="*/ 1108075 h 2057400"/>
              <a:gd name="connsiteX48" fmla="*/ 965200 w 5029200"/>
              <a:gd name="connsiteY48" fmla="*/ 930275 h 2057400"/>
              <a:gd name="connsiteX49" fmla="*/ 952500 w 5029200"/>
              <a:gd name="connsiteY49" fmla="*/ 930275 h 2057400"/>
              <a:gd name="connsiteX50" fmla="*/ 952500 w 5029200"/>
              <a:gd name="connsiteY50" fmla="*/ 866775 h 2057400"/>
              <a:gd name="connsiteX51" fmla="*/ 923925 w 5029200"/>
              <a:gd name="connsiteY51" fmla="*/ 866775 h 2057400"/>
              <a:gd name="connsiteX52" fmla="*/ 923925 w 5029200"/>
              <a:gd name="connsiteY52" fmla="*/ 828675 h 2057400"/>
              <a:gd name="connsiteX53" fmla="*/ 879475 w 5029200"/>
              <a:gd name="connsiteY53" fmla="*/ 828675 h 2057400"/>
              <a:gd name="connsiteX54" fmla="*/ 879475 w 5029200"/>
              <a:gd name="connsiteY54" fmla="*/ 800100 h 2057400"/>
              <a:gd name="connsiteX55" fmla="*/ 742950 w 5029200"/>
              <a:gd name="connsiteY55" fmla="*/ 800100 h 2057400"/>
              <a:gd name="connsiteX56" fmla="*/ 742950 w 5029200"/>
              <a:gd name="connsiteY56" fmla="*/ 800100 h 2057400"/>
              <a:gd name="connsiteX57" fmla="*/ 742950 w 5029200"/>
              <a:gd name="connsiteY57" fmla="*/ 800100 h 2057400"/>
              <a:gd name="connsiteX58" fmla="*/ 742950 w 5029200"/>
              <a:gd name="connsiteY58" fmla="*/ 771525 h 2057400"/>
              <a:gd name="connsiteX59" fmla="*/ 673100 w 5029200"/>
              <a:gd name="connsiteY59" fmla="*/ 771525 h 2057400"/>
              <a:gd name="connsiteX60" fmla="*/ 673100 w 5029200"/>
              <a:gd name="connsiteY60" fmla="*/ 771525 h 2057400"/>
              <a:gd name="connsiteX61" fmla="*/ 542925 w 5029200"/>
              <a:gd name="connsiteY61" fmla="*/ 771525 h 2057400"/>
              <a:gd name="connsiteX62" fmla="*/ 542925 w 5029200"/>
              <a:gd name="connsiteY62" fmla="*/ 723900 h 2057400"/>
              <a:gd name="connsiteX63" fmla="*/ 527050 w 5029200"/>
              <a:gd name="connsiteY63" fmla="*/ 723900 h 2057400"/>
              <a:gd name="connsiteX64" fmla="*/ 527050 w 5029200"/>
              <a:gd name="connsiteY64" fmla="*/ 663575 h 2057400"/>
              <a:gd name="connsiteX65" fmla="*/ 504825 w 5029200"/>
              <a:gd name="connsiteY65" fmla="*/ 663575 h 2057400"/>
              <a:gd name="connsiteX66" fmla="*/ 504825 w 5029200"/>
              <a:gd name="connsiteY66" fmla="*/ 469900 h 2057400"/>
              <a:gd name="connsiteX67" fmla="*/ 504825 w 5029200"/>
              <a:gd name="connsiteY67" fmla="*/ 469900 h 2057400"/>
              <a:gd name="connsiteX68" fmla="*/ 504825 w 5029200"/>
              <a:gd name="connsiteY68" fmla="*/ 469900 h 2057400"/>
              <a:gd name="connsiteX69" fmla="*/ 504825 w 5029200"/>
              <a:gd name="connsiteY69" fmla="*/ 469900 h 2057400"/>
              <a:gd name="connsiteX70" fmla="*/ 504825 w 5029200"/>
              <a:gd name="connsiteY70" fmla="*/ 469900 h 2057400"/>
              <a:gd name="connsiteX71" fmla="*/ 488950 w 5029200"/>
              <a:gd name="connsiteY71" fmla="*/ 469900 h 2057400"/>
              <a:gd name="connsiteX72" fmla="*/ 488950 w 5029200"/>
              <a:gd name="connsiteY72" fmla="*/ 196850 h 2057400"/>
              <a:gd name="connsiteX73" fmla="*/ 488950 w 5029200"/>
              <a:gd name="connsiteY73" fmla="*/ 196850 h 2057400"/>
              <a:gd name="connsiteX74" fmla="*/ 460375 w 5029200"/>
              <a:gd name="connsiteY74" fmla="*/ 168275 h 2057400"/>
              <a:gd name="connsiteX75" fmla="*/ 444500 w 5029200"/>
              <a:gd name="connsiteY75" fmla="*/ 168275 h 2057400"/>
              <a:gd name="connsiteX76" fmla="*/ 444500 w 5029200"/>
              <a:gd name="connsiteY76" fmla="*/ 136525 h 2057400"/>
              <a:gd name="connsiteX77" fmla="*/ 346075 w 5029200"/>
              <a:gd name="connsiteY77" fmla="*/ 136525 h 2057400"/>
              <a:gd name="connsiteX78" fmla="*/ 346075 w 5029200"/>
              <a:gd name="connsiteY78" fmla="*/ 98425 h 2057400"/>
              <a:gd name="connsiteX79" fmla="*/ 307975 w 5029200"/>
              <a:gd name="connsiteY79" fmla="*/ 98425 h 2057400"/>
              <a:gd name="connsiteX80" fmla="*/ 307975 w 5029200"/>
              <a:gd name="connsiteY80" fmla="*/ 63500 h 2057400"/>
              <a:gd name="connsiteX81" fmla="*/ 238125 w 5029200"/>
              <a:gd name="connsiteY81" fmla="*/ 63500 h 2057400"/>
              <a:gd name="connsiteX82" fmla="*/ 238125 w 5029200"/>
              <a:gd name="connsiteY82" fmla="*/ 47625 h 2057400"/>
              <a:gd name="connsiteX83" fmla="*/ 206375 w 5029200"/>
              <a:gd name="connsiteY83" fmla="*/ 47625 h 2057400"/>
              <a:gd name="connsiteX84" fmla="*/ 206375 w 5029200"/>
              <a:gd name="connsiteY84" fmla="*/ 28575 h 2057400"/>
              <a:gd name="connsiteX85" fmla="*/ 139700 w 5029200"/>
              <a:gd name="connsiteY85" fmla="*/ 28575 h 2057400"/>
              <a:gd name="connsiteX86" fmla="*/ 139700 w 5029200"/>
              <a:gd name="connsiteY86" fmla="*/ 0 h 2057400"/>
              <a:gd name="connsiteX87" fmla="*/ 0 w 5029200"/>
              <a:gd name="connsiteY87" fmla="*/ 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029200" h="2057400">
                <a:moveTo>
                  <a:pt x="5029200" y="2057400"/>
                </a:moveTo>
                <a:lnTo>
                  <a:pt x="3727450" y="2057400"/>
                </a:lnTo>
                <a:lnTo>
                  <a:pt x="3727450" y="1997075"/>
                </a:lnTo>
                <a:lnTo>
                  <a:pt x="3667125" y="1997075"/>
                </a:lnTo>
                <a:lnTo>
                  <a:pt x="3667125" y="1958975"/>
                </a:lnTo>
                <a:lnTo>
                  <a:pt x="3635375" y="1958975"/>
                </a:lnTo>
                <a:lnTo>
                  <a:pt x="3635375" y="1911350"/>
                </a:lnTo>
                <a:lnTo>
                  <a:pt x="3375025" y="1911350"/>
                </a:lnTo>
                <a:lnTo>
                  <a:pt x="3375025" y="1866900"/>
                </a:lnTo>
                <a:lnTo>
                  <a:pt x="3130550" y="1866900"/>
                </a:lnTo>
                <a:lnTo>
                  <a:pt x="3130550" y="1822450"/>
                </a:lnTo>
                <a:lnTo>
                  <a:pt x="2911475" y="1822450"/>
                </a:lnTo>
                <a:lnTo>
                  <a:pt x="2911475" y="1781175"/>
                </a:lnTo>
                <a:lnTo>
                  <a:pt x="2759075" y="1781175"/>
                </a:lnTo>
                <a:lnTo>
                  <a:pt x="2759075" y="1749425"/>
                </a:lnTo>
                <a:lnTo>
                  <a:pt x="2441575" y="1749425"/>
                </a:lnTo>
                <a:lnTo>
                  <a:pt x="2441575" y="1711325"/>
                </a:lnTo>
                <a:lnTo>
                  <a:pt x="2441575" y="1711325"/>
                </a:lnTo>
                <a:lnTo>
                  <a:pt x="2419350" y="1689100"/>
                </a:lnTo>
                <a:lnTo>
                  <a:pt x="1958975" y="1689100"/>
                </a:lnTo>
                <a:lnTo>
                  <a:pt x="1958975" y="1631950"/>
                </a:lnTo>
                <a:lnTo>
                  <a:pt x="1958975" y="1631950"/>
                </a:lnTo>
                <a:lnTo>
                  <a:pt x="1958975" y="1606550"/>
                </a:lnTo>
                <a:lnTo>
                  <a:pt x="1930400" y="1606550"/>
                </a:lnTo>
                <a:lnTo>
                  <a:pt x="1930400" y="1546225"/>
                </a:lnTo>
                <a:lnTo>
                  <a:pt x="1819275" y="1546225"/>
                </a:lnTo>
                <a:lnTo>
                  <a:pt x="1819275" y="1517650"/>
                </a:lnTo>
                <a:lnTo>
                  <a:pt x="1698625" y="1517650"/>
                </a:lnTo>
                <a:lnTo>
                  <a:pt x="1698625" y="1517650"/>
                </a:lnTo>
                <a:lnTo>
                  <a:pt x="1698625" y="1517650"/>
                </a:lnTo>
                <a:lnTo>
                  <a:pt x="1698625" y="1489075"/>
                </a:lnTo>
                <a:lnTo>
                  <a:pt x="1543050" y="1489075"/>
                </a:lnTo>
                <a:lnTo>
                  <a:pt x="1543050" y="1466850"/>
                </a:lnTo>
                <a:lnTo>
                  <a:pt x="1498600" y="1466850"/>
                </a:lnTo>
                <a:lnTo>
                  <a:pt x="1498600" y="1422400"/>
                </a:lnTo>
                <a:lnTo>
                  <a:pt x="1470025" y="1422400"/>
                </a:lnTo>
                <a:lnTo>
                  <a:pt x="1470025" y="1320800"/>
                </a:lnTo>
                <a:lnTo>
                  <a:pt x="1441450" y="1320800"/>
                </a:lnTo>
                <a:lnTo>
                  <a:pt x="1441450" y="1273175"/>
                </a:lnTo>
                <a:lnTo>
                  <a:pt x="1308100" y="1273175"/>
                </a:lnTo>
                <a:lnTo>
                  <a:pt x="1308100" y="1244600"/>
                </a:lnTo>
                <a:lnTo>
                  <a:pt x="1009650" y="1244600"/>
                </a:lnTo>
                <a:lnTo>
                  <a:pt x="1009650" y="1190625"/>
                </a:lnTo>
                <a:lnTo>
                  <a:pt x="1009650" y="1190625"/>
                </a:lnTo>
                <a:lnTo>
                  <a:pt x="1009650" y="1158875"/>
                </a:lnTo>
                <a:lnTo>
                  <a:pt x="977900" y="1158875"/>
                </a:lnTo>
                <a:lnTo>
                  <a:pt x="977900" y="1108075"/>
                </a:lnTo>
                <a:lnTo>
                  <a:pt x="965200" y="1108075"/>
                </a:lnTo>
                <a:lnTo>
                  <a:pt x="965200" y="930275"/>
                </a:lnTo>
                <a:lnTo>
                  <a:pt x="952500" y="930275"/>
                </a:lnTo>
                <a:lnTo>
                  <a:pt x="952500" y="866775"/>
                </a:lnTo>
                <a:lnTo>
                  <a:pt x="923925" y="866775"/>
                </a:lnTo>
                <a:lnTo>
                  <a:pt x="923925" y="828675"/>
                </a:lnTo>
                <a:lnTo>
                  <a:pt x="879475" y="828675"/>
                </a:lnTo>
                <a:lnTo>
                  <a:pt x="879475" y="800100"/>
                </a:lnTo>
                <a:lnTo>
                  <a:pt x="742950" y="800100"/>
                </a:lnTo>
                <a:lnTo>
                  <a:pt x="742950" y="800100"/>
                </a:lnTo>
                <a:lnTo>
                  <a:pt x="742950" y="800100"/>
                </a:lnTo>
                <a:lnTo>
                  <a:pt x="742950" y="771525"/>
                </a:lnTo>
                <a:lnTo>
                  <a:pt x="673100" y="771525"/>
                </a:lnTo>
                <a:lnTo>
                  <a:pt x="673100" y="771525"/>
                </a:lnTo>
                <a:lnTo>
                  <a:pt x="542925" y="771525"/>
                </a:lnTo>
                <a:lnTo>
                  <a:pt x="542925" y="723900"/>
                </a:lnTo>
                <a:lnTo>
                  <a:pt x="527050" y="723900"/>
                </a:lnTo>
                <a:lnTo>
                  <a:pt x="527050" y="663575"/>
                </a:lnTo>
                <a:lnTo>
                  <a:pt x="504825" y="663575"/>
                </a:lnTo>
                <a:lnTo>
                  <a:pt x="504825" y="469900"/>
                </a:lnTo>
                <a:lnTo>
                  <a:pt x="504825" y="469900"/>
                </a:lnTo>
                <a:lnTo>
                  <a:pt x="504825" y="469900"/>
                </a:lnTo>
                <a:lnTo>
                  <a:pt x="504825" y="469900"/>
                </a:lnTo>
                <a:lnTo>
                  <a:pt x="504825" y="469900"/>
                </a:lnTo>
                <a:lnTo>
                  <a:pt x="488950" y="469900"/>
                </a:lnTo>
                <a:lnTo>
                  <a:pt x="488950" y="196850"/>
                </a:lnTo>
                <a:lnTo>
                  <a:pt x="488950" y="196850"/>
                </a:lnTo>
                <a:lnTo>
                  <a:pt x="460375" y="168275"/>
                </a:lnTo>
                <a:lnTo>
                  <a:pt x="444500" y="168275"/>
                </a:lnTo>
                <a:lnTo>
                  <a:pt x="444500" y="136525"/>
                </a:lnTo>
                <a:lnTo>
                  <a:pt x="346075" y="136525"/>
                </a:lnTo>
                <a:lnTo>
                  <a:pt x="346075" y="98425"/>
                </a:lnTo>
                <a:lnTo>
                  <a:pt x="307975" y="98425"/>
                </a:lnTo>
                <a:lnTo>
                  <a:pt x="307975" y="63500"/>
                </a:lnTo>
                <a:lnTo>
                  <a:pt x="238125" y="63500"/>
                </a:lnTo>
                <a:lnTo>
                  <a:pt x="238125" y="47625"/>
                </a:lnTo>
                <a:lnTo>
                  <a:pt x="206375" y="47625"/>
                </a:lnTo>
                <a:lnTo>
                  <a:pt x="206375" y="28575"/>
                </a:lnTo>
                <a:lnTo>
                  <a:pt x="139700" y="28575"/>
                </a:lnTo>
                <a:lnTo>
                  <a:pt x="139700" y="0"/>
                </a:lnTo>
                <a:lnTo>
                  <a:pt x="0" y="0"/>
                </a:lnTo>
              </a:path>
            </a:pathLst>
          </a:custGeom>
          <a:noFill/>
          <a:ln w="28575" cap="flat" cmpd="sng" algn="ctr">
            <a:solidFill>
              <a:srgbClr val="01587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369" name="TextBox 368">
            <a:extLst>
              <a:ext uri="{FF2B5EF4-FFF2-40B4-BE49-F238E27FC236}">
                <a16:creationId xmlns:a16="http://schemas.microsoft.com/office/drawing/2014/main" id="{B7AB888D-C2BC-438D-9274-2908E9A2F8C5}"/>
              </a:ext>
            </a:extLst>
          </p:cNvPr>
          <p:cNvSpPr txBox="1"/>
          <p:nvPr/>
        </p:nvSpPr>
        <p:spPr>
          <a:xfrm>
            <a:off x="1607358" y="2039428"/>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grpSp>
        <p:nvGrpSpPr>
          <p:cNvPr id="370" name="Group 369">
            <a:extLst>
              <a:ext uri="{FF2B5EF4-FFF2-40B4-BE49-F238E27FC236}">
                <a16:creationId xmlns:a16="http://schemas.microsoft.com/office/drawing/2014/main" id="{7E17D658-3E80-4C84-8229-F0E088DBAAAF}"/>
              </a:ext>
            </a:extLst>
          </p:cNvPr>
          <p:cNvGrpSpPr/>
          <p:nvPr/>
        </p:nvGrpSpPr>
        <p:grpSpPr>
          <a:xfrm>
            <a:off x="2038472" y="2236940"/>
            <a:ext cx="2693798" cy="2114621"/>
            <a:chOff x="2038472" y="2236940"/>
            <a:chExt cx="2693798" cy="2114621"/>
          </a:xfrm>
        </p:grpSpPr>
        <p:sp>
          <p:nvSpPr>
            <p:cNvPr id="371" name="TextBox 370">
              <a:extLst>
                <a:ext uri="{FF2B5EF4-FFF2-40B4-BE49-F238E27FC236}">
                  <a16:creationId xmlns:a16="http://schemas.microsoft.com/office/drawing/2014/main" id="{EE87B9FB-FAB9-4CBF-8FFD-3328D4ED5CCE}"/>
                </a:ext>
              </a:extLst>
            </p:cNvPr>
            <p:cNvSpPr txBox="1"/>
            <p:nvPr/>
          </p:nvSpPr>
          <p:spPr>
            <a:xfrm>
              <a:off x="2038472" y="2236940"/>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372" name="TextBox 371">
              <a:extLst>
                <a:ext uri="{FF2B5EF4-FFF2-40B4-BE49-F238E27FC236}">
                  <a16:creationId xmlns:a16="http://schemas.microsoft.com/office/drawing/2014/main" id="{27A76754-AAF9-473D-8EA0-4827B01CD3BA}"/>
                </a:ext>
              </a:extLst>
            </p:cNvPr>
            <p:cNvSpPr txBox="1"/>
            <p:nvPr/>
          </p:nvSpPr>
          <p:spPr>
            <a:xfrm>
              <a:off x="2069907" y="2455975"/>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373" name="TextBox 372">
              <a:extLst>
                <a:ext uri="{FF2B5EF4-FFF2-40B4-BE49-F238E27FC236}">
                  <a16:creationId xmlns:a16="http://schemas.microsoft.com/office/drawing/2014/main" id="{5FDA3F37-2C30-4D63-B557-7E72A5D838CE}"/>
                </a:ext>
              </a:extLst>
            </p:cNvPr>
            <p:cNvSpPr txBox="1"/>
            <p:nvPr/>
          </p:nvSpPr>
          <p:spPr>
            <a:xfrm>
              <a:off x="2078390" y="2526443"/>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374" name="TextBox 373">
              <a:extLst>
                <a:ext uri="{FF2B5EF4-FFF2-40B4-BE49-F238E27FC236}">
                  <a16:creationId xmlns:a16="http://schemas.microsoft.com/office/drawing/2014/main" id="{077E56FE-677C-4657-AECE-155D998D098D}"/>
                </a:ext>
              </a:extLst>
            </p:cNvPr>
            <p:cNvSpPr txBox="1"/>
            <p:nvPr/>
          </p:nvSpPr>
          <p:spPr>
            <a:xfrm>
              <a:off x="2093832" y="2814492"/>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375" name="TextBox 374">
              <a:extLst>
                <a:ext uri="{FF2B5EF4-FFF2-40B4-BE49-F238E27FC236}">
                  <a16:creationId xmlns:a16="http://schemas.microsoft.com/office/drawing/2014/main" id="{7FCB4482-2E09-4526-B5E6-415B207FEDE4}"/>
                </a:ext>
              </a:extLst>
            </p:cNvPr>
            <p:cNvSpPr txBox="1"/>
            <p:nvPr/>
          </p:nvSpPr>
          <p:spPr>
            <a:xfrm>
              <a:off x="2104938" y="2856400"/>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376" name="TextBox 375">
              <a:extLst>
                <a:ext uri="{FF2B5EF4-FFF2-40B4-BE49-F238E27FC236}">
                  <a16:creationId xmlns:a16="http://schemas.microsoft.com/office/drawing/2014/main" id="{CB81D89B-0517-40BF-A494-8FD877BDFE99}"/>
                </a:ext>
              </a:extLst>
            </p:cNvPr>
            <p:cNvSpPr txBox="1"/>
            <p:nvPr/>
          </p:nvSpPr>
          <p:spPr>
            <a:xfrm>
              <a:off x="2118514" y="2928760"/>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377" name="TextBox 376">
              <a:extLst>
                <a:ext uri="{FF2B5EF4-FFF2-40B4-BE49-F238E27FC236}">
                  <a16:creationId xmlns:a16="http://schemas.microsoft.com/office/drawing/2014/main" id="{DB659CA2-F627-4C78-BBE6-2CC4A4FBD13A}"/>
                </a:ext>
              </a:extLst>
            </p:cNvPr>
            <p:cNvSpPr txBox="1"/>
            <p:nvPr/>
          </p:nvSpPr>
          <p:spPr>
            <a:xfrm>
              <a:off x="3071554" y="3592582"/>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378" name="TextBox 377">
              <a:extLst>
                <a:ext uri="{FF2B5EF4-FFF2-40B4-BE49-F238E27FC236}">
                  <a16:creationId xmlns:a16="http://schemas.microsoft.com/office/drawing/2014/main" id="{C7F851D5-6AB2-47D7-BD0C-4E5FDA37FA1D}"/>
                </a:ext>
              </a:extLst>
            </p:cNvPr>
            <p:cNvSpPr txBox="1"/>
            <p:nvPr/>
          </p:nvSpPr>
          <p:spPr>
            <a:xfrm>
              <a:off x="2589157" y="3385960"/>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379" name="TextBox 378">
              <a:extLst>
                <a:ext uri="{FF2B5EF4-FFF2-40B4-BE49-F238E27FC236}">
                  <a16:creationId xmlns:a16="http://schemas.microsoft.com/office/drawing/2014/main" id="{51260E08-5CFF-41DF-9A15-47CB001D4BAE}"/>
                </a:ext>
              </a:extLst>
            </p:cNvPr>
            <p:cNvSpPr txBox="1"/>
            <p:nvPr/>
          </p:nvSpPr>
          <p:spPr>
            <a:xfrm>
              <a:off x="2583056" y="3352195"/>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380" name="TextBox 379">
              <a:extLst>
                <a:ext uri="{FF2B5EF4-FFF2-40B4-BE49-F238E27FC236}">
                  <a16:creationId xmlns:a16="http://schemas.microsoft.com/office/drawing/2014/main" id="{D2E80487-B24A-4D2E-B785-8AD378C300DE}"/>
                </a:ext>
              </a:extLst>
            </p:cNvPr>
            <p:cNvSpPr txBox="1"/>
            <p:nvPr/>
          </p:nvSpPr>
          <p:spPr>
            <a:xfrm>
              <a:off x="2978435" y="3554237"/>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381" name="TextBox 380">
              <a:extLst>
                <a:ext uri="{FF2B5EF4-FFF2-40B4-BE49-F238E27FC236}">
                  <a16:creationId xmlns:a16="http://schemas.microsoft.com/office/drawing/2014/main" id="{152A9E7A-0F37-40E5-B4B4-7867A58C7243}"/>
                </a:ext>
              </a:extLst>
            </p:cNvPr>
            <p:cNvSpPr txBox="1"/>
            <p:nvPr/>
          </p:nvSpPr>
          <p:spPr>
            <a:xfrm>
              <a:off x="3335509" y="3744855"/>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382" name="TextBox 381">
              <a:extLst>
                <a:ext uri="{FF2B5EF4-FFF2-40B4-BE49-F238E27FC236}">
                  <a16:creationId xmlns:a16="http://schemas.microsoft.com/office/drawing/2014/main" id="{EF4E9B3B-C431-449A-A021-2D837779EC00}"/>
                </a:ext>
              </a:extLst>
            </p:cNvPr>
            <p:cNvSpPr txBox="1"/>
            <p:nvPr/>
          </p:nvSpPr>
          <p:spPr>
            <a:xfrm>
              <a:off x="4492855" y="4043784"/>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383" name="TextBox 382">
              <a:extLst>
                <a:ext uri="{FF2B5EF4-FFF2-40B4-BE49-F238E27FC236}">
                  <a16:creationId xmlns:a16="http://schemas.microsoft.com/office/drawing/2014/main" id="{B6ED69C1-F1C6-4FCF-9674-FE11288690B8}"/>
                </a:ext>
              </a:extLst>
            </p:cNvPr>
            <p:cNvSpPr txBox="1"/>
            <p:nvPr/>
          </p:nvSpPr>
          <p:spPr>
            <a:xfrm>
              <a:off x="4524957" y="4042999"/>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384" name="TextBox 383">
              <a:extLst>
                <a:ext uri="{FF2B5EF4-FFF2-40B4-BE49-F238E27FC236}">
                  <a16:creationId xmlns:a16="http://schemas.microsoft.com/office/drawing/2014/main" id="{901CB520-9008-4195-BF07-378D1932790D}"/>
                </a:ext>
              </a:extLst>
            </p:cNvPr>
            <p:cNvSpPr txBox="1"/>
            <p:nvPr/>
          </p:nvSpPr>
          <p:spPr>
            <a:xfrm>
              <a:off x="4557059" y="4039824"/>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385" name="TextBox 384">
              <a:extLst>
                <a:ext uri="{FF2B5EF4-FFF2-40B4-BE49-F238E27FC236}">
                  <a16:creationId xmlns:a16="http://schemas.microsoft.com/office/drawing/2014/main" id="{28B2439C-F7C4-4F30-94D4-7D7EA4D1A3B3}"/>
                </a:ext>
              </a:extLst>
            </p:cNvPr>
            <p:cNvSpPr txBox="1"/>
            <p:nvPr/>
          </p:nvSpPr>
          <p:spPr>
            <a:xfrm>
              <a:off x="4541008" y="4042999"/>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grpSp>
      <p:sp>
        <p:nvSpPr>
          <p:cNvPr id="386" name="TextBox 385">
            <a:extLst>
              <a:ext uri="{FF2B5EF4-FFF2-40B4-BE49-F238E27FC236}">
                <a16:creationId xmlns:a16="http://schemas.microsoft.com/office/drawing/2014/main" id="{53979904-4DB1-4B09-A76F-C6356210E3C3}"/>
              </a:ext>
            </a:extLst>
          </p:cNvPr>
          <p:cNvSpPr txBox="1"/>
          <p:nvPr/>
        </p:nvSpPr>
        <p:spPr>
          <a:xfrm>
            <a:off x="1829739" y="2090940"/>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387" name="TextBox 386">
            <a:extLst>
              <a:ext uri="{FF2B5EF4-FFF2-40B4-BE49-F238E27FC236}">
                <a16:creationId xmlns:a16="http://schemas.microsoft.com/office/drawing/2014/main" id="{CD2BC4E4-A68F-407D-B202-F3D7F80FC81E}"/>
              </a:ext>
            </a:extLst>
          </p:cNvPr>
          <p:cNvSpPr txBox="1"/>
          <p:nvPr/>
        </p:nvSpPr>
        <p:spPr>
          <a:xfrm>
            <a:off x="1853389" y="2109274"/>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388" name="TextBox 387">
            <a:extLst>
              <a:ext uri="{FF2B5EF4-FFF2-40B4-BE49-F238E27FC236}">
                <a16:creationId xmlns:a16="http://schemas.microsoft.com/office/drawing/2014/main" id="{83029858-DC6D-4152-9A8E-6FE3E8B0A580}"/>
              </a:ext>
            </a:extLst>
          </p:cNvPr>
          <p:cNvSpPr txBox="1"/>
          <p:nvPr/>
        </p:nvSpPr>
        <p:spPr>
          <a:xfrm>
            <a:off x="2095221" y="2351239"/>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389" name="TextBox 388">
            <a:extLst>
              <a:ext uri="{FF2B5EF4-FFF2-40B4-BE49-F238E27FC236}">
                <a16:creationId xmlns:a16="http://schemas.microsoft.com/office/drawing/2014/main" id="{BD9E4048-58AB-4E96-8D90-E24F6B832A86}"/>
              </a:ext>
            </a:extLst>
          </p:cNvPr>
          <p:cNvSpPr txBox="1"/>
          <p:nvPr/>
        </p:nvSpPr>
        <p:spPr>
          <a:xfrm>
            <a:off x="2104938" y="2631148"/>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390" name="TextBox 389">
            <a:extLst>
              <a:ext uri="{FF2B5EF4-FFF2-40B4-BE49-F238E27FC236}">
                <a16:creationId xmlns:a16="http://schemas.microsoft.com/office/drawing/2014/main" id="{B0DD5EA2-E311-4DA0-B40C-355644303E1B}"/>
              </a:ext>
            </a:extLst>
          </p:cNvPr>
          <p:cNvSpPr txBox="1"/>
          <p:nvPr/>
        </p:nvSpPr>
        <p:spPr>
          <a:xfrm>
            <a:off x="2235335" y="2803879"/>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391" name="TextBox 390">
            <a:extLst>
              <a:ext uri="{FF2B5EF4-FFF2-40B4-BE49-F238E27FC236}">
                <a16:creationId xmlns:a16="http://schemas.microsoft.com/office/drawing/2014/main" id="{3E6CDDF1-AD65-4C54-B15C-3F921301C6B0}"/>
              </a:ext>
            </a:extLst>
          </p:cNvPr>
          <p:cNvSpPr txBox="1"/>
          <p:nvPr/>
        </p:nvSpPr>
        <p:spPr>
          <a:xfrm>
            <a:off x="2374543" y="2835079"/>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392" name="TextBox 391">
            <a:extLst>
              <a:ext uri="{FF2B5EF4-FFF2-40B4-BE49-F238E27FC236}">
                <a16:creationId xmlns:a16="http://schemas.microsoft.com/office/drawing/2014/main" id="{6955E260-7EB9-446C-9F31-269A9E4D91EA}"/>
              </a:ext>
            </a:extLst>
          </p:cNvPr>
          <p:cNvSpPr txBox="1"/>
          <p:nvPr/>
        </p:nvSpPr>
        <p:spPr>
          <a:xfrm>
            <a:off x="2547951" y="2895313"/>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393" name="TextBox 392">
            <a:extLst>
              <a:ext uri="{FF2B5EF4-FFF2-40B4-BE49-F238E27FC236}">
                <a16:creationId xmlns:a16="http://schemas.microsoft.com/office/drawing/2014/main" id="{E4EC8ED2-6566-4F53-BBBE-3D305AC90B99}"/>
              </a:ext>
            </a:extLst>
          </p:cNvPr>
          <p:cNvSpPr txBox="1"/>
          <p:nvPr/>
        </p:nvSpPr>
        <p:spPr>
          <a:xfrm>
            <a:off x="2621265" y="3283470"/>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394" name="TextBox 393">
            <a:extLst>
              <a:ext uri="{FF2B5EF4-FFF2-40B4-BE49-F238E27FC236}">
                <a16:creationId xmlns:a16="http://schemas.microsoft.com/office/drawing/2014/main" id="{4AA7B18D-E606-4E40-AE47-94669FB55CE5}"/>
              </a:ext>
            </a:extLst>
          </p:cNvPr>
          <p:cNvSpPr txBox="1"/>
          <p:nvPr/>
        </p:nvSpPr>
        <p:spPr>
          <a:xfrm>
            <a:off x="2656195" y="3283470"/>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395" name="TextBox 394">
            <a:extLst>
              <a:ext uri="{FF2B5EF4-FFF2-40B4-BE49-F238E27FC236}">
                <a16:creationId xmlns:a16="http://schemas.microsoft.com/office/drawing/2014/main" id="{316ED281-9E2B-45D2-873F-B0AF4AA734B7}"/>
              </a:ext>
            </a:extLst>
          </p:cNvPr>
          <p:cNvSpPr txBox="1"/>
          <p:nvPr/>
        </p:nvSpPr>
        <p:spPr>
          <a:xfrm>
            <a:off x="3061734" y="3408187"/>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396" name="TextBox 395">
            <a:extLst>
              <a:ext uri="{FF2B5EF4-FFF2-40B4-BE49-F238E27FC236}">
                <a16:creationId xmlns:a16="http://schemas.microsoft.com/office/drawing/2014/main" id="{2FF6574B-FDD8-4D76-BF18-4D28E67BD818}"/>
              </a:ext>
            </a:extLst>
          </p:cNvPr>
          <p:cNvSpPr txBox="1"/>
          <p:nvPr/>
        </p:nvSpPr>
        <p:spPr>
          <a:xfrm>
            <a:off x="3357359" y="3562075"/>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397" name="TextBox 396">
            <a:extLst>
              <a:ext uri="{FF2B5EF4-FFF2-40B4-BE49-F238E27FC236}">
                <a16:creationId xmlns:a16="http://schemas.microsoft.com/office/drawing/2014/main" id="{A328B8A1-B633-4538-9469-18C1A4716FC0}"/>
              </a:ext>
            </a:extLst>
          </p:cNvPr>
          <p:cNvSpPr txBox="1"/>
          <p:nvPr/>
        </p:nvSpPr>
        <p:spPr>
          <a:xfrm>
            <a:off x="3543528" y="3653300"/>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398" name="TextBox 397">
            <a:extLst>
              <a:ext uri="{FF2B5EF4-FFF2-40B4-BE49-F238E27FC236}">
                <a16:creationId xmlns:a16="http://schemas.microsoft.com/office/drawing/2014/main" id="{E056C63D-F959-464E-A129-7B513E7E0679}"/>
              </a:ext>
            </a:extLst>
          </p:cNvPr>
          <p:cNvSpPr txBox="1"/>
          <p:nvPr/>
        </p:nvSpPr>
        <p:spPr>
          <a:xfrm>
            <a:off x="3566800" y="3717163"/>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399" name="TextBox 398">
            <a:extLst>
              <a:ext uri="{FF2B5EF4-FFF2-40B4-BE49-F238E27FC236}">
                <a16:creationId xmlns:a16="http://schemas.microsoft.com/office/drawing/2014/main" id="{BBC99B35-27D4-4F76-9938-AAA73555D18B}"/>
              </a:ext>
            </a:extLst>
          </p:cNvPr>
          <p:cNvSpPr txBox="1"/>
          <p:nvPr/>
        </p:nvSpPr>
        <p:spPr>
          <a:xfrm>
            <a:off x="3635880" y="3722124"/>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00" name="TextBox 399">
            <a:extLst>
              <a:ext uri="{FF2B5EF4-FFF2-40B4-BE49-F238E27FC236}">
                <a16:creationId xmlns:a16="http://schemas.microsoft.com/office/drawing/2014/main" id="{9D30AF59-5A03-4764-B376-45047E520455}"/>
              </a:ext>
            </a:extLst>
          </p:cNvPr>
          <p:cNvSpPr txBox="1"/>
          <p:nvPr/>
        </p:nvSpPr>
        <p:spPr>
          <a:xfrm>
            <a:off x="3698777" y="3722124"/>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01" name="TextBox 400">
            <a:extLst>
              <a:ext uri="{FF2B5EF4-FFF2-40B4-BE49-F238E27FC236}">
                <a16:creationId xmlns:a16="http://schemas.microsoft.com/office/drawing/2014/main" id="{E318A078-7419-482B-B0AE-AB94434D4349}"/>
              </a:ext>
            </a:extLst>
          </p:cNvPr>
          <p:cNvSpPr txBox="1"/>
          <p:nvPr/>
        </p:nvSpPr>
        <p:spPr>
          <a:xfrm>
            <a:off x="3807805" y="3720220"/>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02" name="TextBox 401">
            <a:extLst>
              <a:ext uri="{FF2B5EF4-FFF2-40B4-BE49-F238E27FC236}">
                <a16:creationId xmlns:a16="http://schemas.microsoft.com/office/drawing/2014/main" id="{94188022-21DA-41FA-9D48-EF7E8D0C86FB}"/>
              </a:ext>
            </a:extLst>
          </p:cNvPr>
          <p:cNvSpPr txBox="1"/>
          <p:nvPr/>
        </p:nvSpPr>
        <p:spPr>
          <a:xfrm>
            <a:off x="3886911" y="3726007"/>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03" name="TextBox 402">
            <a:extLst>
              <a:ext uri="{FF2B5EF4-FFF2-40B4-BE49-F238E27FC236}">
                <a16:creationId xmlns:a16="http://schemas.microsoft.com/office/drawing/2014/main" id="{86F643D2-63A0-4CDF-B4F5-7A171245F196}"/>
              </a:ext>
            </a:extLst>
          </p:cNvPr>
          <p:cNvSpPr txBox="1"/>
          <p:nvPr/>
        </p:nvSpPr>
        <p:spPr>
          <a:xfrm>
            <a:off x="4039094" y="3783306"/>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04" name="TextBox 403">
            <a:extLst>
              <a:ext uri="{FF2B5EF4-FFF2-40B4-BE49-F238E27FC236}">
                <a16:creationId xmlns:a16="http://schemas.microsoft.com/office/drawing/2014/main" id="{6C8DAC0D-1F69-4416-8FB9-1095A1AD546A}"/>
              </a:ext>
            </a:extLst>
          </p:cNvPr>
          <p:cNvSpPr txBox="1"/>
          <p:nvPr/>
        </p:nvSpPr>
        <p:spPr>
          <a:xfrm>
            <a:off x="4064932" y="3780954"/>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05" name="TextBox 404">
            <a:extLst>
              <a:ext uri="{FF2B5EF4-FFF2-40B4-BE49-F238E27FC236}">
                <a16:creationId xmlns:a16="http://schemas.microsoft.com/office/drawing/2014/main" id="{9803D90C-51E6-4637-8282-88F0C8F2EBD2}"/>
              </a:ext>
            </a:extLst>
          </p:cNvPr>
          <p:cNvSpPr txBox="1"/>
          <p:nvPr/>
        </p:nvSpPr>
        <p:spPr>
          <a:xfrm>
            <a:off x="4307275" y="3783306"/>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06" name="TextBox 405">
            <a:extLst>
              <a:ext uri="{FF2B5EF4-FFF2-40B4-BE49-F238E27FC236}">
                <a16:creationId xmlns:a16="http://schemas.microsoft.com/office/drawing/2014/main" id="{1AB0B650-C385-4D27-A8F5-8FECA930B986}"/>
              </a:ext>
            </a:extLst>
          </p:cNvPr>
          <p:cNvSpPr txBox="1"/>
          <p:nvPr/>
        </p:nvSpPr>
        <p:spPr>
          <a:xfrm>
            <a:off x="4375006" y="3823043"/>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07" name="TextBox 406">
            <a:extLst>
              <a:ext uri="{FF2B5EF4-FFF2-40B4-BE49-F238E27FC236}">
                <a16:creationId xmlns:a16="http://schemas.microsoft.com/office/drawing/2014/main" id="{9AEA6C15-693F-4682-907B-EE1846088032}"/>
              </a:ext>
            </a:extLst>
          </p:cNvPr>
          <p:cNvSpPr txBox="1"/>
          <p:nvPr/>
        </p:nvSpPr>
        <p:spPr>
          <a:xfrm>
            <a:off x="4460545" y="3818341"/>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08" name="TextBox 407">
            <a:extLst>
              <a:ext uri="{FF2B5EF4-FFF2-40B4-BE49-F238E27FC236}">
                <a16:creationId xmlns:a16="http://schemas.microsoft.com/office/drawing/2014/main" id="{60166782-19A6-45A3-81C7-E5DFE10FC397}"/>
              </a:ext>
            </a:extLst>
          </p:cNvPr>
          <p:cNvSpPr txBox="1"/>
          <p:nvPr/>
        </p:nvSpPr>
        <p:spPr>
          <a:xfrm>
            <a:off x="4515159" y="3855184"/>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09" name="TextBox 408">
            <a:extLst>
              <a:ext uri="{FF2B5EF4-FFF2-40B4-BE49-F238E27FC236}">
                <a16:creationId xmlns:a16="http://schemas.microsoft.com/office/drawing/2014/main" id="{C0C905C3-BAEA-4C09-A80B-980F5E7F627C}"/>
              </a:ext>
            </a:extLst>
          </p:cNvPr>
          <p:cNvSpPr txBox="1"/>
          <p:nvPr/>
        </p:nvSpPr>
        <p:spPr>
          <a:xfrm>
            <a:off x="4556176" y="3857870"/>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10" name="TextBox 409">
            <a:extLst>
              <a:ext uri="{FF2B5EF4-FFF2-40B4-BE49-F238E27FC236}">
                <a16:creationId xmlns:a16="http://schemas.microsoft.com/office/drawing/2014/main" id="{A8860DAF-D028-423A-8C26-4F2690EEC651}"/>
              </a:ext>
            </a:extLst>
          </p:cNvPr>
          <p:cNvSpPr txBox="1"/>
          <p:nvPr/>
        </p:nvSpPr>
        <p:spPr>
          <a:xfrm>
            <a:off x="5198024" y="3953204"/>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11" name="TextBox 410">
            <a:extLst>
              <a:ext uri="{FF2B5EF4-FFF2-40B4-BE49-F238E27FC236}">
                <a16:creationId xmlns:a16="http://schemas.microsoft.com/office/drawing/2014/main" id="{CDBEBA42-1FF2-4442-BF57-39625BD000E7}"/>
              </a:ext>
            </a:extLst>
          </p:cNvPr>
          <p:cNvSpPr txBox="1"/>
          <p:nvPr/>
        </p:nvSpPr>
        <p:spPr>
          <a:xfrm>
            <a:off x="5263821" y="4035660"/>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12" name="TextBox 411">
            <a:extLst>
              <a:ext uri="{FF2B5EF4-FFF2-40B4-BE49-F238E27FC236}">
                <a16:creationId xmlns:a16="http://schemas.microsoft.com/office/drawing/2014/main" id="{332320C0-7DF4-4D29-A59C-A6292EF91EBF}"/>
              </a:ext>
            </a:extLst>
          </p:cNvPr>
          <p:cNvSpPr txBox="1"/>
          <p:nvPr/>
        </p:nvSpPr>
        <p:spPr>
          <a:xfrm>
            <a:off x="5286013" y="4038799"/>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13" name="TextBox 412">
            <a:extLst>
              <a:ext uri="{FF2B5EF4-FFF2-40B4-BE49-F238E27FC236}">
                <a16:creationId xmlns:a16="http://schemas.microsoft.com/office/drawing/2014/main" id="{2FF86499-3982-479C-A60E-6D9256A29345}"/>
              </a:ext>
            </a:extLst>
          </p:cNvPr>
          <p:cNvSpPr txBox="1"/>
          <p:nvPr/>
        </p:nvSpPr>
        <p:spPr>
          <a:xfrm>
            <a:off x="5307821" y="4038740"/>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14" name="TextBox 413">
            <a:extLst>
              <a:ext uri="{FF2B5EF4-FFF2-40B4-BE49-F238E27FC236}">
                <a16:creationId xmlns:a16="http://schemas.microsoft.com/office/drawing/2014/main" id="{740293B9-0E4F-43A7-A9A3-673C8FD7770B}"/>
              </a:ext>
            </a:extLst>
          </p:cNvPr>
          <p:cNvSpPr txBox="1"/>
          <p:nvPr/>
        </p:nvSpPr>
        <p:spPr>
          <a:xfrm>
            <a:off x="5513208" y="4091321"/>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15" name="TextBox 414">
            <a:extLst>
              <a:ext uri="{FF2B5EF4-FFF2-40B4-BE49-F238E27FC236}">
                <a16:creationId xmlns:a16="http://schemas.microsoft.com/office/drawing/2014/main" id="{5F43006D-98C7-4C48-9E0F-86A285CA3C3E}"/>
              </a:ext>
            </a:extLst>
          </p:cNvPr>
          <p:cNvSpPr txBox="1"/>
          <p:nvPr/>
        </p:nvSpPr>
        <p:spPr>
          <a:xfrm>
            <a:off x="5852626" y="4089825"/>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16" name="TextBox 415">
            <a:extLst>
              <a:ext uri="{FF2B5EF4-FFF2-40B4-BE49-F238E27FC236}">
                <a16:creationId xmlns:a16="http://schemas.microsoft.com/office/drawing/2014/main" id="{8AE2CBA1-680A-4FF8-A3B5-41AE93588D51}"/>
              </a:ext>
            </a:extLst>
          </p:cNvPr>
          <p:cNvSpPr txBox="1"/>
          <p:nvPr/>
        </p:nvSpPr>
        <p:spPr>
          <a:xfrm>
            <a:off x="6006703" y="4092563"/>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17" name="TextBox 416">
            <a:extLst>
              <a:ext uri="{FF2B5EF4-FFF2-40B4-BE49-F238E27FC236}">
                <a16:creationId xmlns:a16="http://schemas.microsoft.com/office/drawing/2014/main" id="{331F77BA-C141-4E00-94E0-512ACD8659C4}"/>
              </a:ext>
            </a:extLst>
          </p:cNvPr>
          <p:cNvSpPr txBox="1"/>
          <p:nvPr/>
        </p:nvSpPr>
        <p:spPr>
          <a:xfrm>
            <a:off x="6031229" y="4092563"/>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18" name="TextBox 417">
            <a:extLst>
              <a:ext uri="{FF2B5EF4-FFF2-40B4-BE49-F238E27FC236}">
                <a16:creationId xmlns:a16="http://schemas.microsoft.com/office/drawing/2014/main" id="{FB341C83-DA52-4AB4-A127-BC32904F28DF}"/>
              </a:ext>
            </a:extLst>
          </p:cNvPr>
          <p:cNvSpPr txBox="1"/>
          <p:nvPr/>
        </p:nvSpPr>
        <p:spPr>
          <a:xfrm>
            <a:off x="6065802" y="4089825"/>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19" name="TextBox 418">
            <a:extLst>
              <a:ext uri="{FF2B5EF4-FFF2-40B4-BE49-F238E27FC236}">
                <a16:creationId xmlns:a16="http://schemas.microsoft.com/office/drawing/2014/main" id="{42CDBCF3-6299-4B15-873C-136244DC74BA}"/>
              </a:ext>
            </a:extLst>
          </p:cNvPr>
          <p:cNvSpPr txBox="1"/>
          <p:nvPr/>
        </p:nvSpPr>
        <p:spPr>
          <a:xfrm>
            <a:off x="6171337" y="4097140"/>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420" name="TextBox 419">
            <a:extLst>
              <a:ext uri="{FF2B5EF4-FFF2-40B4-BE49-F238E27FC236}">
                <a16:creationId xmlns:a16="http://schemas.microsoft.com/office/drawing/2014/main" id="{91F53269-B959-4EE1-8234-E126C397AE2F}"/>
              </a:ext>
            </a:extLst>
          </p:cNvPr>
          <p:cNvSpPr txBox="1"/>
          <p:nvPr/>
        </p:nvSpPr>
        <p:spPr bwMode="auto">
          <a:xfrm>
            <a:off x="6715124" y="5313399"/>
            <a:ext cx="54768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Median follow-up: 10.2 months (95% CI: 8.97-13.57)</a:t>
            </a:r>
          </a:p>
        </p:txBody>
      </p:sp>
    </p:spTree>
    <p:extLst>
      <p:ext uri="{BB962C8B-B14F-4D97-AF65-F5344CB8AC3E}">
        <p14:creationId xmlns:p14="http://schemas.microsoft.com/office/powerpoint/2010/main" val="20258929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SIENDO: PFS by Histological Subtype</a:t>
            </a:r>
          </a:p>
        </p:txBody>
      </p:sp>
      <p:sp>
        <p:nvSpPr>
          <p:cNvPr id="13" name="Rectangle 12">
            <a:extLst>
              <a:ext uri="{FF2B5EF4-FFF2-40B4-BE49-F238E27FC236}">
                <a16:creationId xmlns:a16="http://schemas.microsoft.com/office/drawing/2014/main" id="{7287B91A-955C-4B40-ADD3-31F717945184}"/>
              </a:ext>
            </a:extLst>
          </p:cNvPr>
          <p:cNvSpPr/>
          <p:nvPr/>
        </p:nvSpPr>
        <p:spPr bwMode="auto">
          <a:xfrm>
            <a:off x="5069558" y="1362811"/>
            <a:ext cx="5339884" cy="1858284"/>
          </a:xfrm>
          <a:prstGeom prst="rect">
            <a:avLst/>
          </a:prstGeom>
          <a:solidFill>
            <a:schemeClr val="tx1"/>
          </a:solidFill>
          <a:ln w="28575">
            <a:noFill/>
            <a:round/>
            <a:headEnd/>
            <a:tailEnd/>
          </a:ln>
        </p:spPr>
        <p:txBody>
          <a:bodyPr rtlCol="0" anchor="ctr"/>
          <a:lstStyle/>
          <a:p>
            <a:pPr algn="l"/>
            <a:endParaRPr lang="en-US">
              <a:solidFill>
                <a:schemeClr val="bg1"/>
              </a:solidFill>
              <a:latin typeface="Calibri" panose="020F0502020204030204" pitchFamily="34" charset="0"/>
            </a:endParaRPr>
          </a:p>
        </p:txBody>
      </p:sp>
      <p:grpSp>
        <p:nvGrpSpPr>
          <p:cNvPr id="14" name="Group 13">
            <a:extLst>
              <a:ext uri="{FF2B5EF4-FFF2-40B4-BE49-F238E27FC236}">
                <a16:creationId xmlns:a16="http://schemas.microsoft.com/office/drawing/2014/main" id="{9DCC6CF5-217C-CC4B-992B-9E39A3FB5E2D}"/>
              </a:ext>
            </a:extLst>
          </p:cNvPr>
          <p:cNvGrpSpPr/>
          <p:nvPr/>
        </p:nvGrpSpPr>
        <p:grpSpPr>
          <a:xfrm>
            <a:off x="9392911" y="6207927"/>
            <a:ext cx="2488502" cy="454909"/>
            <a:chOff x="9392911" y="6207927"/>
            <a:chExt cx="2488502" cy="454909"/>
          </a:xfrm>
        </p:grpSpPr>
        <p:pic>
          <p:nvPicPr>
            <p:cNvPr id="15" name="Picture 14" descr="A picture containing text, ax, wheel&#10;&#10;Description automatically generated">
              <a:extLst>
                <a:ext uri="{FF2B5EF4-FFF2-40B4-BE49-F238E27FC236}">
                  <a16:creationId xmlns:a16="http://schemas.microsoft.com/office/drawing/2014/main" id="{9167623B-2B72-184E-B799-22C8C4926C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6" name="Rectangle 8">
              <a:extLst>
                <a:ext uri="{FF2B5EF4-FFF2-40B4-BE49-F238E27FC236}">
                  <a16:creationId xmlns:a16="http://schemas.microsoft.com/office/drawing/2014/main" id="{D15163D6-FE04-654E-B89C-F8D0285E589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7" name="Text Box 15">
            <a:extLst>
              <a:ext uri="{FF2B5EF4-FFF2-40B4-BE49-F238E27FC236}">
                <a16:creationId xmlns:a16="http://schemas.microsoft.com/office/drawing/2014/main" id="{10D5F85E-9820-F54A-A5D4-7C7F926F2770}"/>
              </a:ext>
            </a:extLst>
          </p:cNvPr>
          <p:cNvSpPr txBox="1">
            <a:spLocks noChangeArrowheads="1"/>
          </p:cNvSpPr>
          <p:nvPr/>
        </p:nvSpPr>
        <p:spPr bwMode="auto">
          <a:xfrm>
            <a:off x="435611" y="637748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err="1">
                <a:solidFill>
                  <a:schemeClr val="bg2"/>
                </a:solidFill>
                <a:latin typeface="Calibri" panose="020F0502020204030204" pitchFamily="34" charset="0"/>
              </a:rPr>
              <a:t>Vergote</a:t>
            </a:r>
            <a:r>
              <a:rPr lang="en-US" altLang="en-US" sz="1200" b="0" spc="-10" dirty="0">
                <a:solidFill>
                  <a:schemeClr val="bg2"/>
                </a:solidFill>
                <a:latin typeface="Calibri" panose="020F0502020204030204" pitchFamily="34" charset="0"/>
              </a:rPr>
              <a:t>. SGO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249.</a:t>
            </a:r>
            <a:endPar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BBA277AE-CBF2-E24E-B8DA-62232FE381DF}"/>
              </a:ext>
            </a:extLst>
          </p:cNvPr>
          <p:cNvSpPr txBox="1"/>
          <p:nvPr/>
        </p:nvSpPr>
        <p:spPr bwMode="auto">
          <a:xfrm>
            <a:off x="2046068" y="1492153"/>
            <a:ext cx="32319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Endometrioid carcinoma</a:t>
            </a:r>
          </a:p>
        </p:txBody>
      </p:sp>
      <p:graphicFrame>
        <p:nvGraphicFramePr>
          <p:cNvPr id="12" name="Group 32">
            <a:extLst>
              <a:ext uri="{FF2B5EF4-FFF2-40B4-BE49-F238E27FC236}">
                <a16:creationId xmlns:a16="http://schemas.microsoft.com/office/drawing/2014/main" id="{AA3E6B81-4BFD-D54B-9A70-756543DC55D0}"/>
              </a:ext>
            </a:extLst>
          </p:cNvPr>
          <p:cNvGraphicFramePr>
            <a:graphicFrameLocks noGrp="1"/>
          </p:cNvGraphicFramePr>
          <p:nvPr>
            <p:extLst>
              <p:ext uri="{D42A27DB-BD31-4B8C-83A1-F6EECF244321}">
                <p14:modId xmlns:p14="http://schemas.microsoft.com/office/powerpoint/2010/main" val="1793173302"/>
              </p:ext>
            </p:extLst>
          </p:nvPr>
        </p:nvGraphicFramePr>
        <p:xfrm>
          <a:off x="2995449" y="2093801"/>
          <a:ext cx="3075121" cy="1280224"/>
        </p:xfrm>
        <a:graphic>
          <a:graphicData uri="http://schemas.openxmlformats.org/drawingml/2006/table">
            <a:tbl>
              <a:tblPr/>
              <a:tblGrid>
                <a:gridCol w="1387365">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773356">
                  <a:extLst>
                    <a:ext uri="{9D8B030D-6E8A-4147-A177-3AD203B41FA5}">
                      <a16:colId xmlns:a16="http://schemas.microsoft.com/office/drawing/2014/main" val="20002"/>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2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err="1">
                          <a:ln>
                            <a:noFill/>
                          </a:ln>
                          <a:solidFill>
                            <a:schemeClr val="tx1"/>
                          </a:solidFill>
                          <a:effectLst/>
                          <a:latin typeface="Calibri" panose="020F0502020204030204" pitchFamily="34" charset="0"/>
                        </a:rPr>
                        <a:t>Selinexor</a:t>
                      </a:r>
                      <a:endParaRPr kumimoji="0" lang="en-US" sz="1200" b="1" i="0" u="none" strike="noStrike" cap="none" normalizeH="0" baseline="0" dirty="0">
                        <a:ln>
                          <a:noFill/>
                        </a:ln>
                        <a:solidFill>
                          <a:schemeClr val="tx1"/>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Median PFS, </a:t>
                      </a:r>
                      <a:r>
                        <a:rPr kumimoji="0" lang="en-US" sz="1200" b="0" i="0" u="none" strike="noStrike" cap="none" normalizeH="0" baseline="0" dirty="0" err="1">
                          <a:ln>
                            <a:noFill/>
                          </a:ln>
                          <a:solidFill>
                            <a:schemeClr val="bg2">
                              <a:lumMod val="10000"/>
                            </a:schemeClr>
                          </a:solidFill>
                          <a:effectLst/>
                          <a:latin typeface="Calibri" panose="020F0502020204030204" pitchFamily="34" charset="0"/>
                        </a:rPr>
                        <a:t>mo</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0.573 (0.348-0.944)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One-sided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P</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18" name="TextBox 17">
            <a:extLst>
              <a:ext uri="{FF2B5EF4-FFF2-40B4-BE49-F238E27FC236}">
                <a16:creationId xmlns:a16="http://schemas.microsoft.com/office/drawing/2014/main" id="{ED080DA6-BE10-184F-A4C0-A8EE8E8C1873}"/>
              </a:ext>
            </a:extLst>
          </p:cNvPr>
          <p:cNvSpPr txBox="1"/>
          <p:nvPr/>
        </p:nvSpPr>
        <p:spPr bwMode="auto">
          <a:xfrm>
            <a:off x="7875549" y="1505245"/>
            <a:ext cx="32319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Serous</a:t>
            </a:r>
          </a:p>
        </p:txBody>
      </p:sp>
      <p:graphicFrame>
        <p:nvGraphicFramePr>
          <p:cNvPr id="20" name="Group 32">
            <a:extLst>
              <a:ext uri="{FF2B5EF4-FFF2-40B4-BE49-F238E27FC236}">
                <a16:creationId xmlns:a16="http://schemas.microsoft.com/office/drawing/2014/main" id="{A4A52607-4902-AD45-8C37-2369E8042A23}"/>
              </a:ext>
            </a:extLst>
          </p:cNvPr>
          <p:cNvGraphicFramePr>
            <a:graphicFrameLocks noGrp="1"/>
          </p:cNvGraphicFramePr>
          <p:nvPr>
            <p:extLst>
              <p:ext uri="{D42A27DB-BD31-4B8C-83A1-F6EECF244321}">
                <p14:modId xmlns:p14="http://schemas.microsoft.com/office/powerpoint/2010/main" val="697520504"/>
              </p:ext>
            </p:extLst>
          </p:nvPr>
        </p:nvGraphicFramePr>
        <p:xfrm>
          <a:off x="8520632" y="1994962"/>
          <a:ext cx="3075121" cy="1280224"/>
        </p:xfrm>
        <a:graphic>
          <a:graphicData uri="http://schemas.openxmlformats.org/drawingml/2006/table">
            <a:tbl>
              <a:tblPr/>
              <a:tblGrid>
                <a:gridCol w="1387365">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773356">
                  <a:extLst>
                    <a:ext uri="{9D8B030D-6E8A-4147-A177-3AD203B41FA5}">
                      <a16:colId xmlns:a16="http://schemas.microsoft.com/office/drawing/2014/main" val="20002"/>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2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err="1">
                          <a:ln>
                            <a:noFill/>
                          </a:ln>
                          <a:solidFill>
                            <a:schemeClr val="tx1"/>
                          </a:solidFill>
                          <a:effectLst/>
                          <a:latin typeface="Calibri" panose="020F0502020204030204" pitchFamily="34" charset="0"/>
                        </a:rPr>
                        <a:t>Selinexor</a:t>
                      </a:r>
                      <a:endParaRPr kumimoji="0" lang="en-US" sz="1200" b="1" i="0" u="none" strike="noStrike" cap="none" normalizeH="0" baseline="0" dirty="0">
                        <a:ln>
                          <a:noFill/>
                        </a:ln>
                        <a:solidFill>
                          <a:schemeClr val="tx1"/>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Median PFS, </a:t>
                      </a:r>
                      <a:r>
                        <a:rPr kumimoji="0" lang="en-US" sz="1200" b="0" i="0" u="none" strike="noStrike" cap="none" normalizeH="0" baseline="0" dirty="0" err="1">
                          <a:ln>
                            <a:noFill/>
                          </a:ln>
                          <a:solidFill>
                            <a:schemeClr val="bg2">
                              <a:lumMod val="10000"/>
                            </a:schemeClr>
                          </a:solidFill>
                          <a:effectLst/>
                          <a:latin typeface="Calibri" panose="020F0502020204030204" pitchFamily="34" charset="0"/>
                        </a:rPr>
                        <a:t>mo</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0.859 (0.481-1.533)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One-sided </a:t>
                      </a:r>
                      <a:r>
                        <a:rPr kumimoji="0" lang="en-US" sz="1200" b="0" i="1" u="none" strike="noStrike" cap="none" normalizeH="0" baseline="0" dirty="0">
                          <a:ln>
                            <a:noFill/>
                          </a:ln>
                          <a:solidFill>
                            <a:schemeClr val="bg2">
                              <a:lumMod val="10000"/>
                            </a:schemeClr>
                          </a:solidFill>
                          <a:effectLst/>
                          <a:latin typeface="Calibri" panose="020F0502020204030204" pitchFamily="34" charset="0"/>
                        </a:rPr>
                        <a:t>P</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21" name="TextBox 20">
            <a:extLst>
              <a:ext uri="{FF2B5EF4-FFF2-40B4-BE49-F238E27FC236}">
                <a16:creationId xmlns:a16="http://schemas.microsoft.com/office/drawing/2014/main" id="{0BECAEAF-658D-4A59-88E6-E8EA9F5BD593}"/>
              </a:ext>
            </a:extLst>
          </p:cNvPr>
          <p:cNvSpPr txBox="1"/>
          <p:nvPr/>
        </p:nvSpPr>
        <p:spPr>
          <a:xfrm>
            <a:off x="7700338" y="2637941"/>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22" name="TextBox 21">
            <a:extLst>
              <a:ext uri="{FF2B5EF4-FFF2-40B4-BE49-F238E27FC236}">
                <a16:creationId xmlns:a16="http://schemas.microsoft.com/office/drawing/2014/main" id="{8494F6BA-01B3-4ADD-AD58-B2D1CB0A7C7A}"/>
              </a:ext>
            </a:extLst>
          </p:cNvPr>
          <p:cNvSpPr txBox="1"/>
          <p:nvPr/>
        </p:nvSpPr>
        <p:spPr>
          <a:xfrm>
            <a:off x="7707127" y="2855279"/>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23" name="TextBox 22">
            <a:extLst>
              <a:ext uri="{FF2B5EF4-FFF2-40B4-BE49-F238E27FC236}">
                <a16:creationId xmlns:a16="http://schemas.microsoft.com/office/drawing/2014/main" id="{D3A032E5-D180-4DC0-8F06-BEEACBED0390}"/>
              </a:ext>
            </a:extLst>
          </p:cNvPr>
          <p:cNvSpPr txBox="1"/>
          <p:nvPr/>
        </p:nvSpPr>
        <p:spPr>
          <a:xfrm>
            <a:off x="8582472" y="3682999"/>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cxnSp>
        <p:nvCxnSpPr>
          <p:cNvPr id="24" name="Straight Connector 23">
            <a:extLst>
              <a:ext uri="{FF2B5EF4-FFF2-40B4-BE49-F238E27FC236}">
                <a16:creationId xmlns:a16="http://schemas.microsoft.com/office/drawing/2014/main" id="{4CA59C05-0A4D-4B7D-8AFD-722419BF364C}"/>
              </a:ext>
            </a:extLst>
          </p:cNvPr>
          <p:cNvCxnSpPr>
            <a:cxnSpLocks/>
          </p:cNvCxnSpPr>
          <p:nvPr/>
        </p:nvCxnSpPr>
        <p:spPr>
          <a:xfrm>
            <a:off x="1443955" y="5107370"/>
            <a:ext cx="4482859" cy="0"/>
          </a:xfrm>
          <a:prstGeom prst="line">
            <a:avLst/>
          </a:prstGeom>
          <a:noFill/>
          <a:ln w="28575" cap="flat" cmpd="sng" algn="ctr">
            <a:solidFill>
              <a:srgbClr val="000000"/>
            </a:solidFill>
            <a:prstDash val="solid"/>
          </a:ln>
          <a:effectLst/>
        </p:spPr>
      </p:cxnSp>
      <p:cxnSp>
        <p:nvCxnSpPr>
          <p:cNvPr id="25" name="Straight Connector 24">
            <a:extLst>
              <a:ext uri="{FF2B5EF4-FFF2-40B4-BE49-F238E27FC236}">
                <a16:creationId xmlns:a16="http://schemas.microsoft.com/office/drawing/2014/main" id="{EFFEB254-D064-4440-A152-8EFF89966846}"/>
              </a:ext>
            </a:extLst>
          </p:cNvPr>
          <p:cNvCxnSpPr>
            <a:cxnSpLocks/>
          </p:cNvCxnSpPr>
          <p:nvPr/>
        </p:nvCxnSpPr>
        <p:spPr>
          <a:xfrm flipV="1">
            <a:off x="1443955" y="2253846"/>
            <a:ext cx="0" cy="2853524"/>
          </a:xfrm>
          <a:prstGeom prst="line">
            <a:avLst/>
          </a:prstGeom>
          <a:noFill/>
          <a:ln w="28575" cap="flat" cmpd="sng" algn="ctr">
            <a:solidFill>
              <a:srgbClr val="000000"/>
            </a:solidFill>
            <a:prstDash val="solid"/>
          </a:ln>
          <a:effectLst/>
        </p:spPr>
      </p:cxnSp>
      <p:cxnSp>
        <p:nvCxnSpPr>
          <p:cNvPr id="26" name="Straight Connector 25">
            <a:extLst>
              <a:ext uri="{FF2B5EF4-FFF2-40B4-BE49-F238E27FC236}">
                <a16:creationId xmlns:a16="http://schemas.microsoft.com/office/drawing/2014/main" id="{EC953001-30B1-490B-9F26-4ACC721113E3}"/>
              </a:ext>
            </a:extLst>
          </p:cNvPr>
          <p:cNvCxnSpPr>
            <a:cxnSpLocks/>
          </p:cNvCxnSpPr>
          <p:nvPr/>
        </p:nvCxnSpPr>
        <p:spPr>
          <a:xfrm flipH="1">
            <a:off x="1386110" y="2253846"/>
            <a:ext cx="57091" cy="0"/>
          </a:xfrm>
          <a:prstGeom prst="line">
            <a:avLst/>
          </a:prstGeom>
          <a:noFill/>
          <a:ln w="28575" cap="flat" cmpd="sng" algn="ctr">
            <a:solidFill>
              <a:srgbClr val="000000"/>
            </a:solidFill>
            <a:prstDash val="solid"/>
          </a:ln>
          <a:effectLst/>
        </p:spPr>
      </p:cxnSp>
      <p:cxnSp>
        <p:nvCxnSpPr>
          <p:cNvPr id="27" name="Straight Connector 26">
            <a:extLst>
              <a:ext uri="{FF2B5EF4-FFF2-40B4-BE49-F238E27FC236}">
                <a16:creationId xmlns:a16="http://schemas.microsoft.com/office/drawing/2014/main" id="{EA52EC41-8B61-4CB7-B961-AB7013DAC223}"/>
              </a:ext>
            </a:extLst>
          </p:cNvPr>
          <p:cNvCxnSpPr>
            <a:cxnSpLocks/>
          </p:cNvCxnSpPr>
          <p:nvPr/>
        </p:nvCxnSpPr>
        <p:spPr>
          <a:xfrm flipH="1">
            <a:off x="1386110" y="2967227"/>
            <a:ext cx="57091" cy="0"/>
          </a:xfrm>
          <a:prstGeom prst="line">
            <a:avLst/>
          </a:prstGeom>
          <a:noFill/>
          <a:ln w="28575" cap="flat" cmpd="sng" algn="ctr">
            <a:solidFill>
              <a:srgbClr val="000000"/>
            </a:solidFill>
            <a:prstDash val="solid"/>
          </a:ln>
          <a:effectLst/>
        </p:spPr>
      </p:cxnSp>
      <p:cxnSp>
        <p:nvCxnSpPr>
          <p:cNvPr id="28" name="Straight Connector 27">
            <a:extLst>
              <a:ext uri="{FF2B5EF4-FFF2-40B4-BE49-F238E27FC236}">
                <a16:creationId xmlns:a16="http://schemas.microsoft.com/office/drawing/2014/main" id="{34A6D3FD-5553-449F-9510-4C5DAE8C92B7}"/>
              </a:ext>
            </a:extLst>
          </p:cNvPr>
          <p:cNvCxnSpPr>
            <a:cxnSpLocks/>
          </p:cNvCxnSpPr>
          <p:nvPr/>
        </p:nvCxnSpPr>
        <p:spPr>
          <a:xfrm flipH="1">
            <a:off x="1386110" y="3680608"/>
            <a:ext cx="57091" cy="0"/>
          </a:xfrm>
          <a:prstGeom prst="line">
            <a:avLst/>
          </a:prstGeom>
          <a:noFill/>
          <a:ln w="28575" cap="flat" cmpd="sng" algn="ctr">
            <a:solidFill>
              <a:srgbClr val="000000"/>
            </a:solidFill>
            <a:prstDash val="solid"/>
          </a:ln>
          <a:effectLst/>
        </p:spPr>
      </p:cxnSp>
      <p:cxnSp>
        <p:nvCxnSpPr>
          <p:cNvPr id="29" name="Straight Connector 28">
            <a:extLst>
              <a:ext uri="{FF2B5EF4-FFF2-40B4-BE49-F238E27FC236}">
                <a16:creationId xmlns:a16="http://schemas.microsoft.com/office/drawing/2014/main" id="{C624CFEA-F39D-405A-81AC-095D34AE11BC}"/>
              </a:ext>
            </a:extLst>
          </p:cNvPr>
          <p:cNvCxnSpPr>
            <a:cxnSpLocks/>
          </p:cNvCxnSpPr>
          <p:nvPr/>
        </p:nvCxnSpPr>
        <p:spPr>
          <a:xfrm flipH="1">
            <a:off x="1386110" y="4393989"/>
            <a:ext cx="57091" cy="0"/>
          </a:xfrm>
          <a:prstGeom prst="line">
            <a:avLst/>
          </a:prstGeom>
          <a:noFill/>
          <a:ln w="28575" cap="flat" cmpd="sng" algn="ctr">
            <a:solidFill>
              <a:srgbClr val="000000"/>
            </a:solidFill>
            <a:prstDash val="solid"/>
          </a:ln>
          <a:effectLst/>
        </p:spPr>
      </p:cxnSp>
      <p:cxnSp>
        <p:nvCxnSpPr>
          <p:cNvPr id="30" name="Straight Connector 29">
            <a:extLst>
              <a:ext uri="{FF2B5EF4-FFF2-40B4-BE49-F238E27FC236}">
                <a16:creationId xmlns:a16="http://schemas.microsoft.com/office/drawing/2014/main" id="{5B7053D0-5497-4D75-91BB-573396A588C4}"/>
              </a:ext>
            </a:extLst>
          </p:cNvPr>
          <p:cNvCxnSpPr>
            <a:cxnSpLocks/>
          </p:cNvCxnSpPr>
          <p:nvPr/>
        </p:nvCxnSpPr>
        <p:spPr>
          <a:xfrm flipH="1">
            <a:off x="1386110" y="5107370"/>
            <a:ext cx="57091" cy="0"/>
          </a:xfrm>
          <a:prstGeom prst="line">
            <a:avLst/>
          </a:prstGeom>
          <a:noFill/>
          <a:ln w="28575" cap="flat" cmpd="sng" algn="ctr">
            <a:solidFill>
              <a:srgbClr val="000000"/>
            </a:solidFill>
            <a:prstDash val="solid"/>
          </a:ln>
          <a:effectLst/>
        </p:spPr>
      </p:cxnSp>
      <p:cxnSp>
        <p:nvCxnSpPr>
          <p:cNvPr id="31" name="Straight Connector 30">
            <a:extLst>
              <a:ext uri="{FF2B5EF4-FFF2-40B4-BE49-F238E27FC236}">
                <a16:creationId xmlns:a16="http://schemas.microsoft.com/office/drawing/2014/main" id="{EA10691A-D695-4853-BB70-166040B51360}"/>
              </a:ext>
            </a:extLst>
          </p:cNvPr>
          <p:cNvCxnSpPr>
            <a:cxnSpLocks/>
          </p:cNvCxnSpPr>
          <p:nvPr/>
        </p:nvCxnSpPr>
        <p:spPr>
          <a:xfrm>
            <a:off x="1443202" y="5107370"/>
            <a:ext cx="0" cy="64008"/>
          </a:xfrm>
          <a:prstGeom prst="line">
            <a:avLst/>
          </a:prstGeom>
          <a:noFill/>
          <a:ln w="28575" cap="flat" cmpd="sng" algn="ctr">
            <a:solidFill>
              <a:srgbClr val="000000"/>
            </a:solidFill>
            <a:prstDash val="solid"/>
          </a:ln>
          <a:effectLst/>
        </p:spPr>
      </p:cxnSp>
      <p:cxnSp>
        <p:nvCxnSpPr>
          <p:cNvPr id="32" name="Straight Connector 31">
            <a:extLst>
              <a:ext uri="{FF2B5EF4-FFF2-40B4-BE49-F238E27FC236}">
                <a16:creationId xmlns:a16="http://schemas.microsoft.com/office/drawing/2014/main" id="{7470F559-94F0-4D68-9786-D31F274EC110}"/>
              </a:ext>
            </a:extLst>
          </p:cNvPr>
          <p:cNvCxnSpPr>
            <a:cxnSpLocks/>
          </p:cNvCxnSpPr>
          <p:nvPr/>
        </p:nvCxnSpPr>
        <p:spPr>
          <a:xfrm>
            <a:off x="2155639" y="5107370"/>
            <a:ext cx="0" cy="64008"/>
          </a:xfrm>
          <a:prstGeom prst="line">
            <a:avLst/>
          </a:prstGeom>
          <a:noFill/>
          <a:ln w="28575" cap="flat" cmpd="sng" algn="ctr">
            <a:solidFill>
              <a:srgbClr val="000000"/>
            </a:solidFill>
            <a:prstDash val="solid"/>
          </a:ln>
          <a:effectLst/>
        </p:spPr>
      </p:cxnSp>
      <p:cxnSp>
        <p:nvCxnSpPr>
          <p:cNvPr id="33" name="Straight Connector 32">
            <a:extLst>
              <a:ext uri="{FF2B5EF4-FFF2-40B4-BE49-F238E27FC236}">
                <a16:creationId xmlns:a16="http://schemas.microsoft.com/office/drawing/2014/main" id="{70252DA7-BEA4-4804-A443-1CA220C5AD74}"/>
              </a:ext>
            </a:extLst>
          </p:cNvPr>
          <p:cNvCxnSpPr>
            <a:cxnSpLocks/>
          </p:cNvCxnSpPr>
          <p:nvPr/>
        </p:nvCxnSpPr>
        <p:spPr>
          <a:xfrm>
            <a:off x="2868076" y="5107370"/>
            <a:ext cx="0" cy="64008"/>
          </a:xfrm>
          <a:prstGeom prst="line">
            <a:avLst/>
          </a:prstGeom>
          <a:noFill/>
          <a:ln w="28575" cap="flat" cmpd="sng" algn="ctr">
            <a:solidFill>
              <a:srgbClr val="000000"/>
            </a:solidFill>
            <a:prstDash val="solid"/>
          </a:ln>
          <a:effectLst/>
        </p:spPr>
      </p:cxnSp>
      <p:cxnSp>
        <p:nvCxnSpPr>
          <p:cNvPr id="34" name="Straight Connector 33">
            <a:extLst>
              <a:ext uri="{FF2B5EF4-FFF2-40B4-BE49-F238E27FC236}">
                <a16:creationId xmlns:a16="http://schemas.microsoft.com/office/drawing/2014/main" id="{AABB7A65-EFDA-4324-97DE-5EFACC2ED01A}"/>
              </a:ext>
            </a:extLst>
          </p:cNvPr>
          <p:cNvCxnSpPr>
            <a:cxnSpLocks/>
          </p:cNvCxnSpPr>
          <p:nvPr/>
        </p:nvCxnSpPr>
        <p:spPr>
          <a:xfrm>
            <a:off x="3580514" y="5107370"/>
            <a:ext cx="0" cy="64008"/>
          </a:xfrm>
          <a:prstGeom prst="line">
            <a:avLst/>
          </a:prstGeom>
          <a:noFill/>
          <a:ln w="28575" cap="flat" cmpd="sng" algn="ctr">
            <a:solidFill>
              <a:srgbClr val="000000"/>
            </a:solidFill>
            <a:prstDash val="solid"/>
          </a:ln>
          <a:effectLst/>
        </p:spPr>
      </p:cxnSp>
      <p:cxnSp>
        <p:nvCxnSpPr>
          <p:cNvPr id="35" name="Straight Connector 34">
            <a:extLst>
              <a:ext uri="{FF2B5EF4-FFF2-40B4-BE49-F238E27FC236}">
                <a16:creationId xmlns:a16="http://schemas.microsoft.com/office/drawing/2014/main" id="{78DD85E3-33FC-45F5-A489-C004A60E5691}"/>
              </a:ext>
            </a:extLst>
          </p:cNvPr>
          <p:cNvCxnSpPr>
            <a:cxnSpLocks/>
          </p:cNvCxnSpPr>
          <p:nvPr/>
        </p:nvCxnSpPr>
        <p:spPr>
          <a:xfrm>
            <a:off x="4292951" y="5107370"/>
            <a:ext cx="0" cy="64008"/>
          </a:xfrm>
          <a:prstGeom prst="line">
            <a:avLst/>
          </a:prstGeom>
          <a:noFill/>
          <a:ln w="28575" cap="flat" cmpd="sng" algn="ctr">
            <a:solidFill>
              <a:srgbClr val="000000"/>
            </a:solidFill>
            <a:prstDash val="solid"/>
          </a:ln>
          <a:effectLst/>
        </p:spPr>
      </p:cxnSp>
      <p:cxnSp>
        <p:nvCxnSpPr>
          <p:cNvPr id="36" name="Straight Connector 35">
            <a:extLst>
              <a:ext uri="{FF2B5EF4-FFF2-40B4-BE49-F238E27FC236}">
                <a16:creationId xmlns:a16="http://schemas.microsoft.com/office/drawing/2014/main" id="{46BDB637-6E32-452A-A9FD-C7B981E3B7FE}"/>
              </a:ext>
            </a:extLst>
          </p:cNvPr>
          <p:cNvCxnSpPr>
            <a:cxnSpLocks/>
          </p:cNvCxnSpPr>
          <p:nvPr/>
        </p:nvCxnSpPr>
        <p:spPr>
          <a:xfrm>
            <a:off x="5005388" y="5107370"/>
            <a:ext cx="0" cy="64008"/>
          </a:xfrm>
          <a:prstGeom prst="line">
            <a:avLst/>
          </a:prstGeom>
          <a:noFill/>
          <a:ln w="28575" cap="flat" cmpd="sng" algn="ctr">
            <a:solidFill>
              <a:srgbClr val="000000"/>
            </a:solidFill>
            <a:prstDash val="solid"/>
          </a:ln>
          <a:effectLst/>
        </p:spPr>
      </p:cxnSp>
      <p:cxnSp>
        <p:nvCxnSpPr>
          <p:cNvPr id="37" name="Straight Connector 36">
            <a:extLst>
              <a:ext uri="{FF2B5EF4-FFF2-40B4-BE49-F238E27FC236}">
                <a16:creationId xmlns:a16="http://schemas.microsoft.com/office/drawing/2014/main" id="{C83A8132-95CC-48C6-858A-BD43737A1D6F}"/>
              </a:ext>
            </a:extLst>
          </p:cNvPr>
          <p:cNvCxnSpPr>
            <a:cxnSpLocks/>
          </p:cNvCxnSpPr>
          <p:nvPr/>
        </p:nvCxnSpPr>
        <p:spPr>
          <a:xfrm>
            <a:off x="5717825" y="5107370"/>
            <a:ext cx="0" cy="64008"/>
          </a:xfrm>
          <a:prstGeom prst="line">
            <a:avLst/>
          </a:prstGeom>
          <a:noFill/>
          <a:ln w="28575" cap="flat" cmpd="sng" algn="ctr">
            <a:solidFill>
              <a:srgbClr val="000000"/>
            </a:solidFill>
            <a:prstDash val="solid"/>
          </a:ln>
          <a:effectLst/>
        </p:spPr>
      </p:cxnSp>
      <p:sp>
        <p:nvSpPr>
          <p:cNvPr id="38" name="TextBox 37">
            <a:extLst>
              <a:ext uri="{FF2B5EF4-FFF2-40B4-BE49-F238E27FC236}">
                <a16:creationId xmlns:a16="http://schemas.microsoft.com/office/drawing/2014/main" id="{08E5A916-325E-4DEE-B3BF-52BD3F77954E}"/>
              </a:ext>
            </a:extLst>
          </p:cNvPr>
          <p:cNvSpPr txBox="1"/>
          <p:nvPr/>
        </p:nvSpPr>
        <p:spPr>
          <a:xfrm>
            <a:off x="817037" y="2073962"/>
            <a:ext cx="618169" cy="338554"/>
          </a:xfrm>
          <a:prstGeom prst="rect">
            <a:avLst/>
          </a:prstGeom>
          <a:noFill/>
        </p:spPr>
        <p:txBody>
          <a:bodyPr wrap="square" rtlCol="0">
            <a:spAutoFit/>
          </a:bodyPr>
          <a:lstStyle/>
          <a:p>
            <a:pPr algn="r"/>
            <a:r>
              <a:rPr lang="en-US" sz="1600" b="0" dirty="0">
                <a:solidFill>
                  <a:srgbClr val="000000"/>
                </a:solidFill>
                <a:latin typeface="Calibri" panose="020F0502020204030204" pitchFamily="34" charset="0"/>
                <a:cs typeface="Calibri" panose="020F0502020204030204" pitchFamily="34" charset="0"/>
              </a:rPr>
              <a:t>1.00</a:t>
            </a:r>
          </a:p>
        </p:txBody>
      </p:sp>
      <p:sp>
        <p:nvSpPr>
          <p:cNvPr id="39" name="TextBox 38">
            <a:extLst>
              <a:ext uri="{FF2B5EF4-FFF2-40B4-BE49-F238E27FC236}">
                <a16:creationId xmlns:a16="http://schemas.microsoft.com/office/drawing/2014/main" id="{AC875FB7-4C6B-4949-9CC8-240223B97C6F}"/>
              </a:ext>
            </a:extLst>
          </p:cNvPr>
          <p:cNvSpPr txBox="1"/>
          <p:nvPr/>
        </p:nvSpPr>
        <p:spPr>
          <a:xfrm>
            <a:off x="817037" y="2786148"/>
            <a:ext cx="618169" cy="338554"/>
          </a:xfrm>
          <a:prstGeom prst="rect">
            <a:avLst/>
          </a:prstGeom>
          <a:noFill/>
        </p:spPr>
        <p:txBody>
          <a:bodyPr wrap="square" rtlCol="0">
            <a:spAutoFit/>
          </a:bodyPr>
          <a:lstStyle/>
          <a:p>
            <a:pPr algn="r"/>
            <a:r>
              <a:rPr lang="en-US" sz="1600" b="0" dirty="0">
                <a:solidFill>
                  <a:srgbClr val="000000"/>
                </a:solidFill>
                <a:latin typeface="Calibri" panose="020F0502020204030204" pitchFamily="34" charset="0"/>
                <a:cs typeface="Calibri" panose="020F0502020204030204" pitchFamily="34" charset="0"/>
              </a:rPr>
              <a:t>0.75</a:t>
            </a:r>
          </a:p>
        </p:txBody>
      </p:sp>
      <p:sp>
        <p:nvSpPr>
          <p:cNvPr id="40" name="TextBox 39">
            <a:extLst>
              <a:ext uri="{FF2B5EF4-FFF2-40B4-BE49-F238E27FC236}">
                <a16:creationId xmlns:a16="http://schemas.microsoft.com/office/drawing/2014/main" id="{4702B9A7-F035-4D73-935C-66331933A86A}"/>
              </a:ext>
            </a:extLst>
          </p:cNvPr>
          <p:cNvSpPr txBox="1"/>
          <p:nvPr/>
        </p:nvSpPr>
        <p:spPr>
          <a:xfrm>
            <a:off x="817037" y="3498334"/>
            <a:ext cx="618169" cy="338554"/>
          </a:xfrm>
          <a:prstGeom prst="rect">
            <a:avLst/>
          </a:prstGeom>
          <a:noFill/>
        </p:spPr>
        <p:txBody>
          <a:bodyPr wrap="square" rtlCol="0">
            <a:spAutoFit/>
          </a:bodyPr>
          <a:lstStyle/>
          <a:p>
            <a:pPr algn="r"/>
            <a:r>
              <a:rPr lang="en-US" sz="1600" b="0" dirty="0">
                <a:solidFill>
                  <a:srgbClr val="000000"/>
                </a:solidFill>
                <a:latin typeface="Calibri" panose="020F0502020204030204" pitchFamily="34" charset="0"/>
                <a:cs typeface="Calibri" panose="020F0502020204030204" pitchFamily="34" charset="0"/>
              </a:rPr>
              <a:t>0.50</a:t>
            </a:r>
          </a:p>
        </p:txBody>
      </p:sp>
      <p:sp>
        <p:nvSpPr>
          <p:cNvPr id="41" name="TextBox 40">
            <a:extLst>
              <a:ext uri="{FF2B5EF4-FFF2-40B4-BE49-F238E27FC236}">
                <a16:creationId xmlns:a16="http://schemas.microsoft.com/office/drawing/2014/main" id="{2638F848-6645-47E5-925A-37EB1CBD6A8F}"/>
              </a:ext>
            </a:extLst>
          </p:cNvPr>
          <p:cNvSpPr txBox="1"/>
          <p:nvPr/>
        </p:nvSpPr>
        <p:spPr>
          <a:xfrm>
            <a:off x="817037" y="4210520"/>
            <a:ext cx="618169" cy="338554"/>
          </a:xfrm>
          <a:prstGeom prst="rect">
            <a:avLst/>
          </a:prstGeom>
          <a:noFill/>
        </p:spPr>
        <p:txBody>
          <a:bodyPr wrap="square" rtlCol="0">
            <a:spAutoFit/>
          </a:bodyPr>
          <a:lstStyle/>
          <a:p>
            <a:pPr algn="r"/>
            <a:r>
              <a:rPr lang="en-US" sz="1600" b="0" dirty="0">
                <a:solidFill>
                  <a:srgbClr val="000000"/>
                </a:solidFill>
                <a:latin typeface="Calibri" panose="020F0502020204030204" pitchFamily="34" charset="0"/>
                <a:cs typeface="Calibri" panose="020F0502020204030204" pitchFamily="34" charset="0"/>
              </a:rPr>
              <a:t>0.25</a:t>
            </a:r>
          </a:p>
        </p:txBody>
      </p:sp>
      <p:sp>
        <p:nvSpPr>
          <p:cNvPr id="42" name="TextBox 41">
            <a:extLst>
              <a:ext uri="{FF2B5EF4-FFF2-40B4-BE49-F238E27FC236}">
                <a16:creationId xmlns:a16="http://schemas.microsoft.com/office/drawing/2014/main" id="{E13A713F-1540-4DE5-BCC9-5232A60F1A2D}"/>
              </a:ext>
            </a:extLst>
          </p:cNvPr>
          <p:cNvSpPr txBox="1"/>
          <p:nvPr/>
        </p:nvSpPr>
        <p:spPr>
          <a:xfrm>
            <a:off x="817037" y="4922704"/>
            <a:ext cx="618169" cy="338554"/>
          </a:xfrm>
          <a:prstGeom prst="rect">
            <a:avLst/>
          </a:prstGeom>
          <a:noFill/>
        </p:spPr>
        <p:txBody>
          <a:bodyPr wrap="square" rtlCol="0">
            <a:spAutoFit/>
          </a:bodyPr>
          <a:lstStyle/>
          <a:p>
            <a:pPr algn="r"/>
            <a:r>
              <a:rPr lang="en-US" sz="1600" b="0" dirty="0">
                <a:solidFill>
                  <a:srgbClr val="000000"/>
                </a:solidFill>
                <a:latin typeface="Calibri" panose="020F0502020204030204" pitchFamily="34" charset="0"/>
                <a:cs typeface="Calibri" panose="020F0502020204030204" pitchFamily="34" charset="0"/>
              </a:rPr>
              <a:t>0</a:t>
            </a:r>
          </a:p>
        </p:txBody>
      </p:sp>
      <p:sp>
        <p:nvSpPr>
          <p:cNvPr id="43" name="TextBox 42">
            <a:extLst>
              <a:ext uri="{FF2B5EF4-FFF2-40B4-BE49-F238E27FC236}">
                <a16:creationId xmlns:a16="http://schemas.microsoft.com/office/drawing/2014/main" id="{AE10E05E-3C82-4C58-A60C-9F0DDE4E8632}"/>
              </a:ext>
            </a:extLst>
          </p:cNvPr>
          <p:cNvSpPr txBox="1"/>
          <p:nvPr/>
        </p:nvSpPr>
        <p:spPr>
          <a:xfrm rot="16200000">
            <a:off x="-785405" y="3523640"/>
            <a:ext cx="2853523" cy="313932"/>
          </a:xfrm>
          <a:prstGeom prst="rect">
            <a:avLst/>
          </a:prstGeom>
          <a:noFill/>
        </p:spPr>
        <p:txBody>
          <a:bodyPr wrap="square" rtlCol="0">
            <a:spAutoFit/>
          </a:bodyPr>
          <a:lstStyle/>
          <a:p>
            <a:pPr algn="ctr">
              <a:lnSpc>
                <a:spcPct val="90000"/>
              </a:lnSpc>
            </a:pPr>
            <a:r>
              <a:rPr lang="en-US" sz="1600" dirty="0">
                <a:solidFill>
                  <a:srgbClr val="000000"/>
                </a:solidFill>
                <a:latin typeface="Calibri" panose="020F0502020204030204" pitchFamily="34" charset="0"/>
                <a:cs typeface="Calibri" panose="020F0502020204030204" pitchFamily="34" charset="0"/>
              </a:rPr>
              <a:t>PFS Probability</a:t>
            </a:r>
          </a:p>
        </p:txBody>
      </p:sp>
      <p:sp>
        <p:nvSpPr>
          <p:cNvPr id="44" name="TextBox 43">
            <a:extLst>
              <a:ext uri="{FF2B5EF4-FFF2-40B4-BE49-F238E27FC236}">
                <a16:creationId xmlns:a16="http://schemas.microsoft.com/office/drawing/2014/main" id="{06F5FC8C-4BC3-49BE-8FFE-D05EF6B47196}"/>
              </a:ext>
            </a:extLst>
          </p:cNvPr>
          <p:cNvSpPr txBox="1"/>
          <p:nvPr/>
        </p:nvSpPr>
        <p:spPr>
          <a:xfrm>
            <a:off x="1443202" y="5384397"/>
            <a:ext cx="4315866" cy="313932"/>
          </a:xfrm>
          <a:prstGeom prst="rect">
            <a:avLst/>
          </a:prstGeom>
          <a:noFill/>
        </p:spPr>
        <p:txBody>
          <a:bodyPr wrap="square" rtlCol="0">
            <a:spAutoFit/>
          </a:bodyPr>
          <a:lstStyle/>
          <a:p>
            <a:pPr algn="ctr">
              <a:lnSpc>
                <a:spcPct val="90000"/>
              </a:lnSpc>
            </a:pPr>
            <a:r>
              <a:rPr lang="en-US" sz="1600" dirty="0">
                <a:solidFill>
                  <a:srgbClr val="000000"/>
                </a:solidFill>
                <a:latin typeface="Calibri" panose="020F0502020204030204" pitchFamily="34" charset="0"/>
                <a:cs typeface="Calibri" panose="020F0502020204030204" pitchFamily="34" charset="0"/>
              </a:rPr>
              <a:t>Months</a:t>
            </a:r>
          </a:p>
        </p:txBody>
      </p:sp>
      <p:sp>
        <p:nvSpPr>
          <p:cNvPr id="45" name="TextBox 44">
            <a:extLst>
              <a:ext uri="{FF2B5EF4-FFF2-40B4-BE49-F238E27FC236}">
                <a16:creationId xmlns:a16="http://schemas.microsoft.com/office/drawing/2014/main" id="{522CE25E-2CE9-443C-92DD-55C62D3DA803}"/>
              </a:ext>
            </a:extLst>
          </p:cNvPr>
          <p:cNvSpPr txBox="1"/>
          <p:nvPr/>
        </p:nvSpPr>
        <p:spPr>
          <a:xfrm>
            <a:off x="5501928" y="5119109"/>
            <a:ext cx="436625" cy="338554"/>
          </a:xfrm>
          <a:prstGeom prst="rect">
            <a:avLst/>
          </a:prstGeom>
          <a:noFill/>
        </p:spPr>
        <p:txBody>
          <a:bodyPr wrap="square" rtlCol="0">
            <a:spAutoFit/>
          </a:bodyPr>
          <a:lstStyle/>
          <a:p>
            <a:pPr algn="ctr"/>
            <a:r>
              <a:rPr lang="en-US" sz="1600" b="0" dirty="0">
                <a:solidFill>
                  <a:srgbClr val="000000"/>
                </a:solidFill>
                <a:latin typeface="Calibri" panose="020F0502020204030204" pitchFamily="34" charset="0"/>
                <a:cs typeface="Calibri" panose="020F0502020204030204" pitchFamily="34" charset="0"/>
              </a:rPr>
              <a:t>18</a:t>
            </a:r>
          </a:p>
        </p:txBody>
      </p:sp>
      <p:sp>
        <p:nvSpPr>
          <p:cNvPr id="46" name="TextBox 45">
            <a:extLst>
              <a:ext uri="{FF2B5EF4-FFF2-40B4-BE49-F238E27FC236}">
                <a16:creationId xmlns:a16="http://schemas.microsoft.com/office/drawing/2014/main" id="{4E9D1DAD-E653-4FFA-8A50-A430D07A3555}"/>
              </a:ext>
            </a:extLst>
          </p:cNvPr>
          <p:cNvSpPr txBox="1"/>
          <p:nvPr/>
        </p:nvSpPr>
        <p:spPr>
          <a:xfrm>
            <a:off x="1254551" y="5119109"/>
            <a:ext cx="379834" cy="338554"/>
          </a:xfrm>
          <a:prstGeom prst="rect">
            <a:avLst/>
          </a:prstGeom>
          <a:noFill/>
        </p:spPr>
        <p:txBody>
          <a:bodyPr wrap="square" rtlCol="0">
            <a:spAutoFit/>
          </a:bodyPr>
          <a:lstStyle/>
          <a:p>
            <a:pPr algn="ctr"/>
            <a:r>
              <a:rPr lang="en-US" sz="1600" b="0" dirty="0">
                <a:solidFill>
                  <a:srgbClr val="000000"/>
                </a:solidFill>
                <a:latin typeface="Calibri" panose="020F0502020204030204" pitchFamily="34" charset="0"/>
                <a:cs typeface="Calibri" panose="020F0502020204030204" pitchFamily="34" charset="0"/>
              </a:rPr>
              <a:t>0</a:t>
            </a:r>
          </a:p>
        </p:txBody>
      </p:sp>
      <p:sp>
        <p:nvSpPr>
          <p:cNvPr id="47" name="TextBox 46">
            <a:extLst>
              <a:ext uri="{FF2B5EF4-FFF2-40B4-BE49-F238E27FC236}">
                <a16:creationId xmlns:a16="http://schemas.microsoft.com/office/drawing/2014/main" id="{1DD0271B-1AA0-4AD1-BD44-4272E22B4AF7}"/>
              </a:ext>
            </a:extLst>
          </p:cNvPr>
          <p:cNvSpPr txBox="1"/>
          <p:nvPr/>
        </p:nvSpPr>
        <p:spPr>
          <a:xfrm>
            <a:off x="1966566" y="5119109"/>
            <a:ext cx="379834" cy="338554"/>
          </a:xfrm>
          <a:prstGeom prst="rect">
            <a:avLst/>
          </a:prstGeom>
          <a:noFill/>
        </p:spPr>
        <p:txBody>
          <a:bodyPr wrap="square" rtlCol="0">
            <a:spAutoFit/>
          </a:bodyPr>
          <a:lstStyle/>
          <a:p>
            <a:pPr algn="ctr"/>
            <a:r>
              <a:rPr lang="en-US" sz="1600" b="0" dirty="0">
                <a:solidFill>
                  <a:srgbClr val="000000"/>
                </a:solidFill>
                <a:latin typeface="Calibri" panose="020F0502020204030204" pitchFamily="34" charset="0"/>
                <a:cs typeface="Calibri" panose="020F0502020204030204" pitchFamily="34" charset="0"/>
              </a:rPr>
              <a:t>3</a:t>
            </a:r>
          </a:p>
        </p:txBody>
      </p:sp>
      <p:sp>
        <p:nvSpPr>
          <p:cNvPr id="48" name="TextBox 47">
            <a:extLst>
              <a:ext uri="{FF2B5EF4-FFF2-40B4-BE49-F238E27FC236}">
                <a16:creationId xmlns:a16="http://schemas.microsoft.com/office/drawing/2014/main" id="{581FAB8D-C60D-43C3-B2ED-764F891213AA}"/>
              </a:ext>
            </a:extLst>
          </p:cNvPr>
          <p:cNvSpPr txBox="1"/>
          <p:nvPr/>
        </p:nvSpPr>
        <p:spPr>
          <a:xfrm>
            <a:off x="2678582" y="5119109"/>
            <a:ext cx="379834" cy="338554"/>
          </a:xfrm>
          <a:prstGeom prst="rect">
            <a:avLst/>
          </a:prstGeom>
          <a:noFill/>
        </p:spPr>
        <p:txBody>
          <a:bodyPr wrap="square" rtlCol="0">
            <a:spAutoFit/>
          </a:bodyPr>
          <a:lstStyle/>
          <a:p>
            <a:pPr algn="ctr"/>
            <a:r>
              <a:rPr lang="en-US" sz="1600" b="0" dirty="0">
                <a:solidFill>
                  <a:srgbClr val="000000"/>
                </a:solidFill>
                <a:latin typeface="Calibri" panose="020F0502020204030204" pitchFamily="34" charset="0"/>
                <a:cs typeface="Calibri" panose="020F0502020204030204" pitchFamily="34" charset="0"/>
              </a:rPr>
              <a:t>6</a:t>
            </a:r>
          </a:p>
        </p:txBody>
      </p:sp>
      <p:sp>
        <p:nvSpPr>
          <p:cNvPr id="49" name="TextBox 48">
            <a:extLst>
              <a:ext uri="{FF2B5EF4-FFF2-40B4-BE49-F238E27FC236}">
                <a16:creationId xmlns:a16="http://schemas.microsoft.com/office/drawing/2014/main" id="{3971F773-2E50-44CE-9947-215133EA2C6E}"/>
              </a:ext>
            </a:extLst>
          </p:cNvPr>
          <p:cNvSpPr txBox="1"/>
          <p:nvPr/>
        </p:nvSpPr>
        <p:spPr>
          <a:xfrm>
            <a:off x="3390597" y="5119109"/>
            <a:ext cx="379834" cy="338554"/>
          </a:xfrm>
          <a:prstGeom prst="rect">
            <a:avLst/>
          </a:prstGeom>
          <a:noFill/>
        </p:spPr>
        <p:txBody>
          <a:bodyPr wrap="square" rtlCol="0">
            <a:spAutoFit/>
          </a:bodyPr>
          <a:lstStyle/>
          <a:p>
            <a:pPr algn="ctr"/>
            <a:r>
              <a:rPr lang="en-US" sz="1600" b="0" dirty="0">
                <a:solidFill>
                  <a:srgbClr val="000000"/>
                </a:solidFill>
                <a:latin typeface="Calibri" panose="020F0502020204030204" pitchFamily="34" charset="0"/>
                <a:cs typeface="Calibri" panose="020F0502020204030204" pitchFamily="34" charset="0"/>
              </a:rPr>
              <a:t>9</a:t>
            </a:r>
          </a:p>
        </p:txBody>
      </p:sp>
      <p:sp>
        <p:nvSpPr>
          <p:cNvPr id="50" name="TextBox 49">
            <a:extLst>
              <a:ext uri="{FF2B5EF4-FFF2-40B4-BE49-F238E27FC236}">
                <a16:creationId xmlns:a16="http://schemas.microsoft.com/office/drawing/2014/main" id="{A93D56A9-529E-4E71-9AEB-21802DDADB59}"/>
              </a:ext>
            </a:extLst>
          </p:cNvPr>
          <p:cNvSpPr txBox="1"/>
          <p:nvPr/>
        </p:nvSpPr>
        <p:spPr>
          <a:xfrm>
            <a:off x="4077897" y="5119109"/>
            <a:ext cx="436625" cy="338554"/>
          </a:xfrm>
          <a:prstGeom prst="rect">
            <a:avLst/>
          </a:prstGeom>
          <a:noFill/>
        </p:spPr>
        <p:txBody>
          <a:bodyPr wrap="square" rtlCol="0">
            <a:spAutoFit/>
          </a:bodyPr>
          <a:lstStyle/>
          <a:p>
            <a:pPr algn="ctr"/>
            <a:r>
              <a:rPr lang="en-US" sz="1600" b="0" dirty="0">
                <a:solidFill>
                  <a:srgbClr val="000000"/>
                </a:solidFill>
                <a:latin typeface="Calibri" panose="020F0502020204030204" pitchFamily="34" charset="0"/>
                <a:cs typeface="Calibri" panose="020F0502020204030204" pitchFamily="34" charset="0"/>
              </a:rPr>
              <a:t>12</a:t>
            </a:r>
          </a:p>
        </p:txBody>
      </p:sp>
      <p:sp>
        <p:nvSpPr>
          <p:cNvPr id="51" name="TextBox 50">
            <a:extLst>
              <a:ext uri="{FF2B5EF4-FFF2-40B4-BE49-F238E27FC236}">
                <a16:creationId xmlns:a16="http://schemas.microsoft.com/office/drawing/2014/main" id="{52A30C95-9964-4B7D-B464-978AA0954EA0}"/>
              </a:ext>
            </a:extLst>
          </p:cNvPr>
          <p:cNvSpPr txBox="1"/>
          <p:nvPr/>
        </p:nvSpPr>
        <p:spPr>
          <a:xfrm>
            <a:off x="4789913" y="5119109"/>
            <a:ext cx="436625" cy="338554"/>
          </a:xfrm>
          <a:prstGeom prst="rect">
            <a:avLst/>
          </a:prstGeom>
          <a:noFill/>
        </p:spPr>
        <p:txBody>
          <a:bodyPr wrap="square" rtlCol="0">
            <a:spAutoFit/>
          </a:bodyPr>
          <a:lstStyle/>
          <a:p>
            <a:pPr algn="ctr"/>
            <a:r>
              <a:rPr lang="en-US" sz="1600" b="0" dirty="0">
                <a:solidFill>
                  <a:srgbClr val="000000"/>
                </a:solidFill>
                <a:latin typeface="Calibri" panose="020F0502020204030204" pitchFamily="34" charset="0"/>
                <a:cs typeface="Calibri" panose="020F0502020204030204" pitchFamily="34" charset="0"/>
              </a:rPr>
              <a:t>15</a:t>
            </a:r>
          </a:p>
        </p:txBody>
      </p:sp>
      <p:sp>
        <p:nvSpPr>
          <p:cNvPr id="52" name="TextBox 51">
            <a:extLst>
              <a:ext uri="{FF2B5EF4-FFF2-40B4-BE49-F238E27FC236}">
                <a16:creationId xmlns:a16="http://schemas.microsoft.com/office/drawing/2014/main" id="{E7E49DD2-7A90-4FFF-A0C8-9182B18F8104}"/>
              </a:ext>
            </a:extLst>
          </p:cNvPr>
          <p:cNvSpPr txBox="1"/>
          <p:nvPr/>
        </p:nvSpPr>
        <p:spPr>
          <a:xfrm>
            <a:off x="90619" y="5507947"/>
            <a:ext cx="1148382" cy="757130"/>
          </a:xfrm>
          <a:prstGeom prst="rect">
            <a:avLst/>
          </a:prstGeom>
          <a:noFill/>
        </p:spPr>
        <p:txBody>
          <a:bodyPr wrap="square" rtlCol="0">
            <a:spAutoFit/>
          </a:bodyPr>
          <a:lstStyle/>
          <a:p>
            <a:pPr algn="r">
              <a:lnSpc>
                <a:spcPct val="90000"/>
              </a:lnSpc>
            </a:pPr>
            <a:r>
              <a:rPr lang="en-US" sz="1600" dirty="0">
                <a:solidFill>
                  <a:srgbClr val="000000"/>
                </a:solidFill>
                <a:latin typeface="Calibri" panose="020F0502020204030204" pitchFamily="34" charset="0"/>
                <a:cs typeface="Calibri" panose="020F0502020204030204" pitchFamily="34" charset="0"/>
              </a:rPr>
              <a:t>No. at Risk</a:t>
            </a:r>
            <a:br>
              <a:rPr lang="en-US" sz="1600" b="0" dirty="0">
                <a:solidFill>
                  <a:srgbClr val="000000"/>
                </a:solidFill>
                <a:latin typeface="Calibri" panose="020F0502020204030204" pitchFamily="34" charset="0"/>
                <a:cs typeface="Calibri" panose="020F0502020204030204" pitchFamily="34" charset="0"/>
              </a:rPr>
            </a:br>
            <a:r>
              <a:rPr lang="en-US" sz="1600" b="0" dirty="0">
                <a:solidFill>
                  <a:srgbClr val="015873"/>
                </a:solidFill>
                <a:latin typeface="Calibri" panose="020F0502020204030204" pitchFamily="34" charset="0"/>
                <a:cs typeface="Calibri" panose="020F0502020204030204" pitchFamily="34" charset="0"/>
              </a:rPr>
              <a:t>Selinexor</a:t>
            </a:r>
            <a:br>
              <a:rPr lang="en-US" sz="1600" b="0" dirty="0">
                <a:solidFill>
                  <a:srgbClr val="015873"/>
                </a:solidFill>
                <a:latin typeface="Calibri" panose="020F0502020204030204" pitchFamily="34" charset="0"/>
                <a:cs typeface="Calibri" panose="020F0502020204030204" pitchFamily="34" charset="0"/>
              </a:rPr>
            </a:br>
            <a:r>
              <a:rPr lang="en-US" sz="1600" b="0" dirty="0">
                <a:solidFill>
                  <a:srgbClr val="E1471D"/>
                </a:solidFill>
                <a:latin typeface="Calibri" panose="020F0502020204030204" pitchFamily="34" charset="0"/>
                <a:cs typeface="Calibri" panose="020F0502020204030204" pitchFamily="34" charset="0"/>
              </a:rPr>
              <a:t>Placebo</a:t>
            </a:r>
          </a:p>
        </p:txBody>
      </p:sp>
      <p:sp>
        <p:nvSpPr>
          <p:cNvPr id="53" name="TextBox 52">
            <a:extLst>
              <a:ext uri="{FF2B5EF4-FFF2-40B4-BE49-F238E27FC236}">
                <a16:creationId xmlns:a16="http://schemas.microsoft.com/office/drawing/2014/main" id="{A0319033-627F-45FC-91E5-7DDF7C03FFF0}"/>
              </a:ext>
            </a:extLst>
          </p:cNvPr>
          <p:cNvSpPr txBox="1"/>
          <p:nvPr/>
        </p:nvSpPr>
        <p:spPr>
          <a:xfrm>
            <a:off x="1197811" y="5729546"/>
            <a:ext cx="506718" cy="535531"/>
          </a:xfrm>
          <a:prstGeom prst="rect">
            <a:avLst/>
          </a:prstGeom>
          <a:noFill/>
        </p:spPr>
        <p:txBody>
          <a:bodyPr wrap="square" rtlCol="0">
            <a:spAutoFit/>
          </a:bodyPr>
          <a:lstStyle/>
          <a:p>
            <a:pPr algn="ctr">
              <a:lnSpc>
                <a:spcPct val="90000"/>
              </a:lnSpc>
            </a:pPr>
            <a:r>
              <a:rPr lang="en-US" sz="1600" b="0" dirty="0">
                <a:solidFill>
                  <a:srgbClr val="015873"/>
                </a:solidFill>
                <a:latin typeface="Calibri" panose="020F0502020204030204" pitchFamily="34" charset="0"/>
                <a:cs typeface="Calibri" panose="020F0502020204030204" pitchFamily="34" charset="0"/>
              </a:rPr>
              <a:t>96</a:t>
            </a:r>
            <a:br>
              <a:rPr lang="en-US" sz="1600" b="0" dirty="0">
                <a:solidFill>
                  <a:srgbClr val="015873"/>
                </a:solidFill>
                <a:latin typeface="Calibri" panose="020F0502020204030204" pitchFamily="34" charset="0"/>
                <a:cs typeface="Calibri" panose="020F0502020204030204" pitchFamily="34" charset="0"/>
              </a:rPr>
            </a:br>
            <a:r>
              <a:rPr lang="en-US" sz="1600" b="0" dirty="0">
                <a:solidFill>
                  <a:srgbClr val="E1471D"/>
                </a:solidFill>
                <a:latin typeface="Calibri" panose="020F0502020204030204" pitchFamily="34" charset="0"/>
                <a:cs typeface="Calibri" panose="020F0502020204030204" pitchFamily="34" charset="0"/>
              </a:rPr>
              <a:t>46</a:t>
            </a:r>
          </a:p>
        </p:txBody>
      </p:sp>
      <p:sp>
        <p:nvSpPr>
          <p:cNvPr id="54" name="TextBox 53">
            <a:extLst>
              <a:ext uri="{FF2B5EF4-FFF2-40B4-BE49-F238E27FC236}">
                <a16:creationId xmlns:a16="http://schemas.microsoft.com/office/drawing/2014/main" id="{EA8CCE5C-7AC0-4773-A773-A2DC7A4A2A97}"/>
              </a:ext>
            </a:extLst>
          </p:cNvPr>
          <p:cNvSpPr txBox="1"/>
          <p:nvPr/>
        </p:nvSpPr>
        <p:spPr>
          <a:xfrm>
            <a:off x="1930749" y="5729546"/>
            <a:ext cx="439789" cy="535531"/>
          </a:xfrm>
          <a:prstGeom prst="rect">
            <a:avLst/>
          </a:prstGeom>
          <a:noFill/>
        </p:spPr>
        <p:txBody>
          <a:bodyPr wrap="square" rtlCol="0">
            <a:spAutoFit/>
          </a:bodyPr>
          <a:lstStyle/>
          <a:p>
            <a:pPr algn="ctr">
              <a:lnSpc>
                <a:spcPct val="90000"/>
              </a:lnSpc>
            </a:pPr>
            <a:r>
              <a:rPr lang="en-US" sz="1600" b="0" dirty="0">
                <a:solidFill>
                  <a:srgbClr val="015873"/>
                </a:solidFill>
                <a:latin typeface="Calibri" panose="020F0502020204030204" pitchFamily="34" charset="0"/>
                <a:cs typeface="Calibri" panose="020F0502020204030204" pitchFamily="34" charset="0"/>
              </a:rPr>
              <a:t>61</a:t>
            </a:r>
            <a:br>
              <a:rPr lang="en-US" sz="1600" b="0" dirty="0">
                <a:solidFill>
                  <a:srgbClr val="015873"/>
                </a:solidFill>
                <a:latin typeface="Calibri" panose="020F0502020204030204" pitchFamily="34" charset="0"/>
                <a:cs typeface="Calibri" panose="020F0502020204030204" pitchFamily="34" charset="0"/>
              </a:rPr>
            </a:br>
            <a:r>
              <a:rPr lang="en-US" sz="1600" b="0" dirty="0">
                <a:solidFill>
                  <a:srgbClr val="E1471D"/>
                </a:solidFill>
                <a:latin typeface="Calibri" panose="020F0502020204030204" pitchFamily="34" charset="0"/>
                <a:cs typeface="Calibri" panose="020F0502020204030204" pitchFamily="34" charset="0"/>
              </a:rPr>
              <a:t>26</a:t>
            </a:r>
          </a:p>
        </p:txBody>
      </p:sp>
      <p:sp>
        <p:nvSpPr>
          <p:cNvPr id="55" name="TextBox 54">
            <a:extLst>
              <a:ext uri="{FF2B5EF4-FFF2-40B4-BE49-F238E27FC236}">
                <a16:creationId xmlns:a16="http://schemas.microsoft.com/office/drawing/2014/main" id="{D79BC83F-8DC7-4DB5-8AB5-D1C18745DAB9}"/>
              </a:ext>
            </a:extLst>
          </p:cNvPr>
          <p:cNvSpPr txBox="1"/>
          <p:nvPr/>
        </p:nvSpPr>
        <p:spPr>
          <a:xfrm>
            <a:off x="2646185" y="5729546"/>
            <a:ext cx="439789" cy="535531"/>
          </a:xfrm>
          <a:prstGeom prst="rect">
            <a:avLst/>
          </a:prstGeom>
          <a:noFill/>
        </p:spPr>
        <p:txBody>
          <a:bodyPr wrap="square" rtlCol="0">
            <a:spAutoFit/>
          </a:bodyPr>
          <a:lstStyle/>
          <a:p>
            <a:pPr algn="ctr">
              <a:lnSpc>
                <a:spcPct val="90000"/>
              </a:lnSpc>
            </a:pPr>
            <a:r>
              <a:rPr lang="en-US" sz="1600" b="0" dirty="0">
                <a:solidFill>
                  <a:srgbClr val="015873"/>
                </a:solidFill>
                <a:latin typeface="Calibri" panose="020F0502020204030204" pitchFamily="34" charset="0"/>
                <a:cs typeface="Calibri" panose="020F0502020204030204" pitchFamily="34" charset="0"/>
              </a:rPr>
              <a:t>36</a:t>
            </a:r>
            <a:br>
              <a:rPr lang="en-US" sz="1600" b="0" dirty="0">
                <a:solidFill>
                  <a:srgbClr val="015873"/>
                </a:solidFill>
                <a:latin typeface="Calibri" panose="020F0502020204030204" pitchFamily="34" charset="0"/>
                <a:cs typeface="Calibri" panose="020F0502020204030204" pitchFamily="34" charset="0"/>
              </a:rPr>
            </a:br>
            <a:r>
              <a:rPr lang="en-US" sz="1600" b="0" dirty="0">
                <a:solidFill>
                  <a:srgbClr val="E1471D"/>
                </a:solidFill>
                <a:latin typeface="Calibri" panose="020F0502020204030204" pitchFamily="34" charset="0"/>
                <a:cs typeface="Calibri" panose="020F0502020204030204" pitchFamily="34" charset="0"/>
              </a:rPr>
              <a:t>15</a:t>
            </a:r>
          </a:p>
        </p:txBody>
      </p:sp>
      <p:sp>
        <p:nvSpPr>
          <p:cNvPr id="56" name="TextBox 55">
            <a:extLst>
              <a:ext uri="{FF2B5EF4-FFF2-40B4-BE49-F238E27FC236}">
                <a16:creationId xmlns:a16="http://schemas.microsoft.com/office/drawing/2014/main" id="{0B364482-5EDC-422C-BC22-6F18BCAD180F}"/>
              </a:ext>
            </a:extLst>
          </p:cNvPr>
          <p:cNvSpPr txBox="1"/>
          <p:nvPr/>
        </p:nvSpPr>
        <p:spPr>
          <a:xfrm>
            <a:off x="3361622" y="5729546"/>
            <a:ext cx="439789" cy="535531"/>
          </a:xfrm>
          <a:prstGeom prst="rect">
            <a:avLst/>
          </a:prstGeom>
          <a:noFill/>
        </p:spPr>
        <p:txBody>
          <a:bodyPr wrap="square" rtlCol="0">
            <a:spAutoFit/>
          </a:bodyPr>
          <a:lstStyle/>
          <a:p>
            <a:pPr algn="ctr">
              <a:lnSpc>
                <a:spcPct val="90000"/>
              </a:lnSpc>
            </a:pPr>
            <a:r>
              <a:rPr lang="en-US" sz="1600" b="0" dirty="0">
                <a:solidFill>
                  <a:srgbClr val="015873"/>
                </a:solidFill>
                <a:latin typeface="Calibri" panose="020F0502020204030204" pitchFamily="34" charset="0"/>
                <a:cs typeface="Calibri" panose="020F0502020204030204" pitchFamily="34" charset="0"/>
              </a:rPr>
              <a:t>27</a:t>
            </a:r>
            <a:br>
              <a:rPr lang="en-US" sz="1600" b="0" dirty="0">
                <a:solidFill>
                  <a:srgbClr val="015873"/>
                </a:solidFill>
                <a:latin typeface="Calibri" panose="020F0502020204030204" pitchFamily="34" charset="0"/>
                <a:cs typeface="Calibri" panose="020F0502020204030204" pitchFamily="34" charset="0"/>
              </a:rPr>
            </a:br>
            <a:r>
              <a:rPr lang="en-US" sz="1600" b="0" dirty="0">
                <a:solidFill>
                  <a:srgbClr val="E1471D"/>
                </a:solidFill>
                <a:latin typeface="Calibri" panose="020F0502020204030204" pitchFamily="34" charset="0"/>
                <a:cs typeface="Calibri" panose="020F0502020204030204" pitchFamily="34" charset="0"/>
              </a:rPr>
              <a:t>13</a:t>
            </a:r>
          </a:p>
        </p:txBody>
      </p:sp>
      <p:sp>
        <p:nvSpPr>
          <p:cNvPr id="57" name="TextBox 56">
            <a:extLst>
              <a:ext uri="{FF2B5EF4-FFF2-40B4-BE49-F238E27FC236}">
                <a16:creationId xmlns:a16="http://schemas.microsoft.com/office/drawing/2014/main" id="{2862068F-13DC-426E-9005-81157645814B}"/>
              </a:ext>
            </a:extLst>
          </p:cNvPr>
          <p:cNvSpPr txBox="1"/>
          <p:nvPr/>
        </p:nvSpPr>
        <p:spPr>
          <a:xfrm>
            <a:off x="4077059" y="5729546"/>
            <a:ext cx="439789" cy="535531"/>
          </a:xfrm>
          <a:prstGeom prst="rect">
            <a:avLst/>
          </a:prstGeom>
          <a:noFill/>
        </p:spPr>
        <p:txBody>
          <a:bodyPr wrap="square" rtlCol="0">
            <a:spAutoFit/>
          </a:bodyPr>
          <a:lstStyle/>
          <a:p>
            <a:pPr algn="ctr">
              <a:lnSpc>
                <a:spcPct val="90000"/>
              </a:lnSpc>
            </a:pPr>
            <a:r>
              <a:rPr lang="en-US" sz="1600" b="0" dirty="0">
                <a:solidFill>
                  <a:srgbClr val="015873"/>
                </a:solidFill>
                <a:latin typeface="Calibri" panose="020F0502020204030204" pitchFamily="34" charset="0"/>
                <a:cs typeface="Calibri" panose="020F0502020204030204" pitchFamily="34" charset="0"/>
              </a:rPr>
              <a:t>17</a:t>
            </a:r>
            <a:br>
              <a:rPr lang="en-US" sz="1600" b="0" dirty="0">
                <a:solidFill>
                  <a:srgbClr val="015873"/>
                </a:solidFill>
                <a:latin typeface="Calibri" panose="020F0502020204030204" pitchFamily="34" charset="0"/>
                <a:cs typeface="Calibri" panose="020F0502020204030204" pitchFamily="34" charset="0"/>
              </a:rPr>
            </a:br>
            <a:r>
              <a:rPr lang="en-US" sz="1600" b="0" dirty="0">
                <a:solidFill>
                  <a:srgbClr val="E1471D"/>
                </a:solidFill>
                <a:latin typeface="Calibri" panose="020F0502020204030204" pitchFamily="34" charset="0"/>
                <a:cs typeface="Calibri" panose="020F0502020204030204" pitchFamily="34" charset="0"/>
              </a:rPr>
              <a:t>7</a:t>
            </a:r>
          </a:p>
        </p:txBody>
      </p:sp>
      <p:sp>
        <p:nvSpPr>
          <p:cNvPr id="58" name="TextBox 57">
            <a:extLst>
              <a:ext uri="{FF2B5EF4-FFF2-40B4-BE49-F238E27FC236}">
                <a16:creationId xmlns:a16="http://schemas.microsoft.com/office/drawing/2014/main" id="{773A43E8-006E-43F9-81C9-730B1E9C1EA1}"/>
              </a:ext>
            </a:extLst>
          </p:cNvPr>
          <p:cNvSpPr txBox="1"/>
          <p:nvPr/>
        </p:nvSpPr>
        <p:spPr>
          <a:xfrm>
            <a:off x="4792496" y="5729546"/>
            <a:ext cx="439789" cy="535531"/>
          </a:xfrm>
          <a:prstGeom prst="rect">
            <a:avLst/>
          </a:prstGeom>
          <a:noFill/>
        </p:spPr>
        <p:txBody>
          <a:bodyPr wrap="square" rtlCol="0">
            <a:spAutoFit/>
          </a:bodyPr>
          <a:lstStyle/>
          <a:p>
            <a:pPr algn="ctr">
              <a:lnSpc>
                <a:spcPct val="90000"/>
              </a:lnSpc>
            </a:pPr>
            <a:r>
              <a:rPr lang="en-US" sz="1600" b="0" dirty="0">
                <a:solidFill>
                  <a:srgbClr val="015873"/>
                </a:solidFill>
                <a:latin typeface="Calibri" panose="020F0502020204030204" pitchFamily="34" charset="0"/>
                <a:cs typeface="Calibri" panose="020F0502020204030204" pitchFamily="34" charset="0"/>
              </a:rPr>
              <a:t>9</a:t>
            </a:r>
            <a:br>
              <a:rPr lang="en-US" sz="1600" b="0" dirty="0">
                <a:solidFill>
                  <a:srgbClr val="015873"/>
                </a:solidFill>
                <a:latin typeface="Calibri" panose="020F0502020204030204" pitchFamily="34" charset="0"/>
                <a:cs typeface="Calibri" panose="020F0502020204030204" pitchFamily="34" charset="0"/>
              </a:rPr>
            </a:br>
            <a:r>
              <a:rPr lang="en-US" sz="1600" b="0" dirty="0">
                <a:solidFill>
                  <a:srgbClr val="E1471D"/>
                </a:solidFill>
                <a:latin typeface="Calibri" panose="020F0502020204030204" pitchFamily="34" charset="0"/>
                <a:cs typeface="Calibri" panose="020F0502020204030204" pitchFamily="34" charset="0"/>
              </a:rPr>
              <a:t>6</a:t>
            </a:r>
          </a:p>
        </p:txBody>
      </p:sp>
      <p:sp>
        <p:nvSpPr>
          <p:cNvPr id="59" name="TextBox 58">
            <a:extLst>
              <a:ext uri="{FF2B5EF4-FFF2-40B4-BE49-F238E27FC236}">
                <a16:creationId xmlns:a16="http://schemas.microsoft.com/office/drawing/2014/main" id="{7AA9B615-6E17-476F-B77E-C83982D7BA7E}"/>
              </a:ext>
            </a:extLst>
          </p:cNvPr>
          <p:cNvSpPr txBox="1"/>
          <p:nvPr/>
        </p:nvSpPr>
        <p:spPr>
          <a:xfrm>
            <a:off x="5507930" y="5729546"/>
            <a:ext cx="439789" cy="535531"/>
          </a:xfrm>
          <a:prstGeom prst="rect">
            <a:avLst/>
          </a:prstGeom>
          <a:noFill/>
        </p:spPr>
        <p:txBody>
          <a:bodyPr wrap="square" rtlCol="0">
            <a:spAutoFit/>
          </a:bodyPr>
          <a:lstStyle/>
          <a:p>
            <a:pPr algn="ctr">
              <a:lnSpc>
                <a:spcPct val="90000"/>
              </a:lnSpc>
            </a:pPr>
            <a:r>
              <a:rPr lang="en-US" sz="1600" b="0" dirty="0">
                <a:solidFill>
                  <a:srgbClr val="015873"/>
                </a:solidFill>
                <a:latin typeface="Calibri" panose="020F0502020204030204" pitchFamily="34" charset="0"/>
                <a:cs typeface="Calibri" panose="020F0502020204030204" pitchFamily="34" charset="0"/>
              </a:rPr>
              <a:t>5</a:t>
            </a:r>
            <a:br>
              <a:rPr lang="en-US" sz="1600" b="0" dirty="0">
                <a:solidFill>
                  <a:srgbClr val="015873"/>
                </a:solidFill>
                <a:latin typeface="Calibri" panose="020F0502020204030204" pitchFamily="34" charset="0"/>
                <a:cs typeface="Calibri" panose="020F0502020204030204" pitchFamily="34" charset="0"/>
              </a:rPr>
            </a:br>
            <a:r>
              <a:rPr lang="en-US" sz="1600" b="0" dirty="0">
                <a:solidFill>
                  <a:srgbClr val="E1471D"/>
                </a:solidFill>
                <a:latin typeface="Calibri" panose="020F0502020204030204" pitchFamily="34" charset="0"/>
                <a:cs typeface="Calibri" panose="020F0502020204030204" pitchFamily="34" charset="0"/>
              </a:rPr>
              <a:t>6</a:t>
            </a:r>
          </a:p>
        </p:txBody>
      </p:sp>
      <p:grpSp>
        <p:nvGrpSpPr>
          <p:cNvPr id="60" name="Group 59">
            <a:extLst>
              <a:ext uri="{FF2B5EF4-FFF2-40B4-BE49-F238E27FC236}">
                <a16:creationId xmlns:a16="http://schemas.microsoft.com/office/drawing/2014/main" id="{2896CC58-EA4A-4995-970F-9F2F63534B5A}"/>
              </a:ext>
            </a:extLst>
          </p:cNvPr>
          <p:cNvGrpSpPr/>
          <p:nvPr/>
        </p:nvGrpSpPr>
        <p:grpSpPr>
          <a:xfrm>
            <a:off x="1550400" y="4309150"/>
            <a:ext cx="1309303" cy="757130"/>
            <a:chOff x="4976166" y="2068724"/>
            <a:chExt cx="1309303" cy="757130"/>
          </a:xfrm>
        </p:grpSpPr>
        <p:sp>
          <p:nvSpPr>
            <p:cNvPr id="61" name="TextBox 60">
              <a:extLst>
                <a:ext uri="{FF2B5EF4-FFF2-40B4-BE49-F238E27FC236}">
                  <a16:creationId xmlns:a16="http://schemas.microsoft.com/office/drawing/2014/main" id="{8C7ED7F3-5B33-4C8C-9A46-4766E68110DE}"/>
                </a:ext>
              </a:extLst>
            </p:cNvPr>
            <p:cNvSpPr txBox="1"/>
            <p:nvPr/>
          </p:nvSpPr>
          <p:spPr>
            <a:xfrm>
              <a:off x="4976166" y="2068724"/>
              <a:ext cx="1309303" cy="757130"/>
            </a:xfrm>
            <a:prstGeom prst="rect">
              <a:avLst/>
            </a:prstGeom>
            <a:noFill/>
          </p:spPr>
          <p:txBody>
            <a:bodyPr wrap="square" rtlCol="0">
              <a:spAutoFit/>
            </a:bodyPr>
            <a:lstStyle/>
            <a:p>
              <a:pPr marL="231775" marR="0" lvl="0" indent="-231775" defTabSz="914400" eaLnBrk="1" fontAlgn="auto" latinLnBrk="0" hangingPunct="1">
                <a:lnSpc>
                  <a:spcPct val="9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Censored</a:t>
              </a:r>
              <a:b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Selinexor</a:t>
              </a:r>
              <a:b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Placebo</a:t>
              </a:r>
            </a:p>
          </p:txBody>
        </p:sp>
        <p:cxnSp>
          <p:nvCxnSpPr>
            <p:cNvPr id="62" name="Straight Connector 61">
              <a:extLst>
                <a:ext uri="{FF2B5EF4-FFF2-40B4-BE49-F238E27FC236}">
                  <a16:creationId xmlns:a16="http://schemas.microsoft.com/office/drawing/2014/main" id="{FBA2B122-7859-41C1-AFEC-3EFCCA7346F2}"/>
                </a:ext>
              </a:extLst>
            </p:cNvPr>
            <p:cNvCxnSpPr>
              <a:cxnSpLocks/>
            </p:cNvCxnSpPr>
            <p:nvPr/>
          </p:nvCxnSpPr>
          <p:spPr>
            <a:xfrm flipH="1">
              <a:off x="4989096" y="2435574"/>
              <a:ext cx="221584" cy="0"/>
            </a:xfrm>
            <a:prstGeom prst="line">
              <a:avLst/>
            </a:prstGeom>
            <a:noFill/>
            <a:ln w="28575" cap="flat" cmpd="sng" algn="ctr">
              <a:solidFill>
                <a:srgbClr val="015873"/>
              </a:solidFill>
              <a:prstDash val="solid"/>
            </a:ln>
            <a:effectLst/>
          </p:spPr>
        </p:cxnSp>
        <p:cxnSp>
          <p:nvCxnSpPr>
            <p:cNvPr id="63" name="Straight Connector 62">
              <a:extLst>
                <a:ext uri="{FF2B5EF4-FFF2-40B4-BE49-F238E27FC236}">
                  <a16:creationId xmlns:a16="http://schemas.microsoft.com/office/drawing/2014/main" id="{730EB789-A729-494A-87FA-CBC58D51A813}"/>
                </a:ext>
              </a:extLst>
            </p:cNvPr>
            <p:cNvCxnSpPr>
              <a:cxnSpLocks/>
            </p:cNvCxnSpPr>
            <p:nvPr/>
          </p:nvCxnSpPr>
          <p:spPr>
            <a:xfrm flipH="1">
              <a:off x="4989096" y="2635122"/>
              <a:ext cx="221584" cy="0"/>
            </a:xfrm>
            <a:prstGeom prst="line">
              <a:avLst/>
            </a:prstGeom>
            <a:noFill/>
            <a:ln w="28575" cap="flat" cmpd="sng" algn="ctr">
              <a:solidFill>
                <a:srgbClr val="E1471D"/>
              </a:solidFill>
              <a:prstDash val="solid"/>
            </a:ln>
            <a:effectLst/>
          </p:spPr>
        </p:cxnSp>
      </p:grpSp>
      <p:cxnSp>
        <p:nvCxnSpPr>
          <p:cNvPr id="64" name="Straight Connector 63">
            <a:extLst>
              <a:ext uri="{FF2B5EF4-FFF2-40B4-BE49-F238E27FC236}">
                <a16:creationId xmlns:a16="http://schemas.microsoft.com/office/drawing/2014/main" id="{0AB09C08-EBA4-46DF-8EEE-C408ECB9C23B}"/>
              </a:ext>
            </a:extLst>
          </p:cNvPr>
          <p:cNvCxnSpPr/>
          <p:nvPr/>
        </p:nvCxnSpPr>
        <p:spPr>
          <a:xfrm>
            <a:off x="1435205" y="3687090"/>
            <a:ext cx="4453658" cy="0"/>
          </a:xfrm>
          <a:prstGeom prst="line">
            <a:avLst/>
          </a:prstGeom>
          <a:noFill/>
          <a:ln w="28575" cap="flat" cmpd="sng" algn="ctr">
            <a:solidFill>
              <a:srgbClr val="000000"/>
            </a:solidFill>
            <a:prstDash val="sysDot"/>
          </a:ln>
          <a:effectLst/>
        </p:spPr>
      </p:cxnSp>
      <p:cxnSp>
        <p:nvCxnSpPr>
          <p:cNvPr id="65" name="Straight Connector 64">
            <a:extLst>
              <a:ext uri="{FF2B5EF4-FFF2-40B4-BE49-F238E27FC236}">
                <a16:creationId xmlns:a16="http://schemas.microsoft.com/office/drawing/2014/main" id="{00813A99-2B86-4878-9B34-8878EE377BCE}"/>
              </a:ext>
            </a:extLst>
          </p:cNvPr>
          <p:cNvCxnSpPr>
            <a:cxnSpLocks/>
          </p:cNvCxnSpPr>
          <p:nvPr/>
        </p:nvCxnSpPr>
        <p:spPr>
          <a:xfrm>
            <a:off x="7340715" y="5100888"/>
            <a:ext cx="4482859" cy="0"/>
          </a:xfrm>
          <a:prstGeom prst="line">
            <a:avLst/>
          </a:prstGeom>
          <a:noFill/>
          <a:ln w="28575" cap="flat" cmpd="sng" algn="ctr">
            <a:solidFill>
              <a:srgbClr val="000000"/>
            </a:solidFill>
            <a:prstDash val="solid"/>
          </a:ln>
          <a:effectLst/>
        </p:spPr>
      </p:cxnSp>
      <p:cxnSp>
        <p:nvCxnSpPr>
          <p:cNvPr id="66" name="Straight Connector 65">
            <a:extLst>
              <a:ext uri="{FF2B5EF4-FFF2-40B4-BE49-F238E27FC236}">
                <a16:creationId xmlns:a16="http://schemas.microsoft.com/office/drawing/2014/main" id="{5B3C97DF-8F04-4E4F-912D-1768F6FA19E6}"/>
              </a:ext>
            </a:extLst>
          </p:cNvPr>
          <p:cNvCxnSpPr>
            <a:cxnSpLocks/>
          </p:cNvCxnSpPr>
          <p:nvPr/>
        </p:nvCxnSpPr>
        <p:spPr>
          <a:xfrm flipV="1">
            <a:off x="7340715" y="2247364"/>
            <a:ext cx="0" cy="2853524"/>
          </a:xfrm>
          <a:prstGeom prst="line">
            <a:avLst/>
          </a:prstGeom>
          <a:noFill/>
          <a:ln w="28575" cap="flat" cmpd="sng" algn="ctr">
            <a:solidFill>
              <a:srgbClr val="000000"/>
            </a:solidFill>
            <a:prstDash val="solid"/>
          </a:ln>
          <a:effectLst/>
        </p:spPr>
      </p:cxnSp>
      <p:cxnSp>
        <p:nvCxnSpPr>
          <p:cNvPr id="67" name="Straight Connector 66">
            <a:extLst>
              <a:ext uri="{FF2B5EF4-FFF2-40B4-BE49-F238E27FC236}">
                <a16:creationId xmlns:a16="http://schemas.microsoft.com/office/drawing/2014/main" id="{E438F94B-306B-4AD7-A874-4F61A02FD327}"/>
              </a:ext>
            </a:extLst>
          </p:cNvPr>
          <p:cNvCxnSpPr>
            <a:cxnSpLocks/>
          </p:cNvCxnSpPr>
          <p:nvPr/>
        </p:nvCxnSpPr>
        <p:spPr>
          <a:xfrm flipH="1">
            <a:off x="7282870" y="2247364"/>
            <a:ext cx="57091" cy="0"/>
          </a:xfrm>
          <a:prstGeom prst="line">
            <a:avLst/>
          </a:prstGeom>
          <a:noFill/>
          <a:ln w="28575" cap="flat" cmpd="sng" algn="ctr">
            <a:solidFill>
              <a:srgbClr val="000000"/>
            </a:solidFill>
            <a:prstDash val="solid"/>
          </a:ln>
          <a:effectLst/>
        </p:spPr>
      </p:cxnSp>
      <p:cxnSp>
        <p:nvCxnSpPr>
          <p:cNvPr id="68" name="Straight Connector 67">
            <a:extLst>
              <a:ext uri="{FF2B5EF4-FFF2-40B4-BE49-F238E27FC236}">
                <a16:creationId xmlns:a16="http://schemas.microsoft.com/office/drawing/2014/main" id="{6DA6BAD0-1D55-4C49-98B3-BC45804D5CCE}"/>
              </a:ext>
            </a:extLst>
          </p:cNvPr>
          <p:cNvCxnSpPr>
            <a:cxnSpLocks/>
          </p:cNvCxnSpPr>
          <p:nvPr/>
        </p:nvCxnSpPr>
        <p:spPr>
          <a:xfrm flipH="1">
            <a:off x="7282870" y="2960745"/>
            <a:ext cx="57091" cy="0"/>
          </a:xfrm>
          <a:prstGeom prst="line">
            <a:avLst/>
          </a:prstGeom>
          <a:noFill/>
          <a:ln w="28575" cap="flat" cmpd="sng" algn="ctr">
            <a:solidFill>
              <a:srgbClr val="000000"/>
            </a:solidFill>
            <a:prstDash val="solid"/>
          </a:ln>
          <a:effectLst/>
        </p:spPr>
      </p:cxnSp>
      <p:cxnSp>
        <p:nvCxnSpPr>
          <p:cNvPr id="69" name="Straight Connector 68">
            <a:extLst>
              <a:ext uri="{FF2B5EF4-FFF2-40B4-BE49-F238E27FC236}">
                <a16:creationId xmlns:a16="http://schemas.microsoft.com/office/drawing/2014/main" id="{929DCEDA-C9E6-4F5F-B943-CF7C332A82C1}"/>
              </a:ext>
            </a:extLst>
          </p:cNvPr>
          <p:cNvCxnSpPr>
            <a:cxnSpLocks/>
          </p:cNvCxnSpPr>
          <p:nvPr/>
        </p:nvCxnSpPr>
        <p:spPr>
          <a:xfrm flipH="1">
            <a:off x="7282870" y="3674126"/>
            <a:ext cx="57091" cy="0"/>
          </a:xfrm>
          <a:prstGeom prst="line">
            <a:avLst/>
          </a:prstGeom>
          <a:noFill/>
          <a:ln w="28575" cap="flat" cmpd="sng" algn="ctr">
            <a:solidFill>
              <a:srgbClr val="000000"/>
            </a:solidFill>
            <a:prstDash val="solid"/>
          </a:ln>
          <a:effectLst/>
        </p:spPr>
      </p:cxnSp>
      <p:cxnSp>
        <p:nvCxnSpPr>
          <p:cNvPr id="70" name="Straight Connector 69">
            <a:extLst>
              <a:ext uri="{FF2B5EF4-FFF2-40B4-BE49-F238E27FC236}">
                <a16:creationId xmlns:a16="http://schemas.microsoft.com/office/drawing/2014/main" id="{477451FC-E9E9-470E-9F30-B5CC6B3614E2}"/>
              </a:ext>
            </a:extLst>
          </p:cNvPr>
          <p:cNvCxnSpPr>
            <a:cxnSpLocks/>
          </p:cNvCxnSpPr>
          <p:nvPr/>
        </p:nvCxnSpPr>
        <p:spPr>
          <a:xfrm flipH="1">
            <a:off x="7282870" y="4387507"/>
            <a:ext cx="57091" cy="0"/>
          </a:xfrm>
          <a:prstGeom prst="line">
            <a:avLst/>
          </a:prstGeom>
          <a:noFill/>
          <a:ln w="28575" cap="flat" cmpd="sng" algn="ctr">
            <a:solidFill>
              <a:srgbClr val="000000"/>
            </a:solidFill>
            <a:prstDash val="solid"/>
          </a:ln>
          <a:effectLst/>
        </p:spPr>
      </p:cxnSp>
      <p:cxnSp>
        <p:nvCxnSpPr>
          <p:cNvPr id="71" name="Straight Connector 70">
            <a:extLst>
              <a:ext uri="{FF2B5EF4-FFF2-40B4-BE49-F238E27FC236}">
                <a16:creationId xmlns:a16="http://schemas.microsoft.com/office/drawing/2014/main" id="{BE365F90-8048-4A21-BEE9-3FD4B1779C28}"/>
              </a:ext>
            </a:extLst>
          </p:cNvPr>
          <p:cNvCxnSpPr>
            <a:cxnSpLocks/>
          </p:cNvCxnSpPr>
          <p:nvPr/>
        </p:nvCxnSpPr>
        <p:spPr>
          <a:xfrm flipH="1">
            <a:off x="7282870" y="5100888"/>
            <a:ext cx="57091" cy="0"/>
          </a:xfrm>
          <a:prstGeom prst="line">
            <a:avLst/>
          </a:prstGeom>
          <a:noFill/>
          <a:ln w="28575" cap="flat" cmpd="sng" algn="ctr">
            <a:solidFill>
              <a:srgbClr val="000000"/>
            </a:solidFill>
            <a:prstDash val="solid"/>
          </a:ln>
          <a:effectLst/>
        </p:spPr>
      </p:cxnSp>
      <p:cxnSp>
        <p:nvCxnSpPr>
          <p:cNvPr id="72" name="Straight Connector 71">
            <a:extLst>
              <a:ext uri="{FF2B5EF4-FFF2-40B4-BE49-F238E27FC236}">
                <a16:creationId xmlns:a16="http://schemas.microsoft.com/office/drawing/2014/main" id="{18907276-61D0-4677-9040-6E8B95B5BBB5}"/>
              </a:ext>
            </a:extLst>
          </p:cNvPr>
          <p:cNvCxnSpPr>
            <a:cxnSpLocks/>
          </p:cNvCxnSpPr>
          <p:nvPr/>
        </p:nvCxnSpPr>
        <p:spPr>
          <a:xfrm>
            <a:off x="7339962" y="5100888"/>
            <a:ext cx="0" cy="64008"/>
          </a:xfrm>
          <a:prstGeom prst="line">
            <a:avLst/>
          </a:prstGeom>
          <a:noFill/>
          <a:ln w="28575" cap="flat" cmpd="sng" algn="ctr">
            <a:solidFill>
              <a:srgbClr val="000000"/>
            </a:solidFill>
            <a:prstDash val="solid"/>
          </a:ln>
          <a:effectLst/>
        </p:spPr>
      </p:cxnSp>
      <p:cxnSp>
        <p:nvCxnSpPr>
          <p:cNvPr id="73" name="Straight Connector 72">
            <a:extLst>
              <a:ext uri="{FF2B5EF4-FFF2-40B4-BE49-F238E27FC236}">
                <a16:creationId xmlns:a16="http://schemas.microsoft.com/office/drawing/2014/main" id="{CBA0ACE3-06E7-428C-AA53-D0AEB3378DD0}"/>
              </a:ext>
            </a:extLst>
          </p:cNvPr>
          <p:cNvCxnSpPr>
            <a:cxnSpLocks/>
          </p:cNvCxnSpPr>
          <p:nvPr/>
        </p:nvCxnSpPr>
        <p:spPr>
          <a:xfrm>
            <a:off x="8052399" y="5100888"/>
            <a:ext cx="0" cy="64008"/>
          </a:xfrm>
          <a:prstGeom prst="line">
            <a:avLst/>
          </a:prstGeom>
          <a:noFill/>
          <a:ln w="28575" cap="flat" cmpd="sng" algn="ctr">
            <a:solidFill>
              <a:srgbClr val="000000"/>
            </a:solidFill>
            <a:prstDash val="solid"/>
          </a:ln>
          <a:effectLst/>
        </p:spPr>
      </p:cxnSp>
      <p:cxnSp>
        <p:nvCxnSpPr>
          <p:cNvPr id="74" name="Straight Connector 73">
            <a:extLst>
              <a:ext uri="{FF2B5EF4-FFF2-40B4-BE49-F238E27FC236}">
                <a16:creationId xmlns:a16="http://schemas.microsoft.com/office/drawing/2014/main" id="{570E363C-2AB8-4F40-8E6A-3BF0B978EF22}"/>
              </a:ext>
            </a:extLst>
          </p:cNvPr>
          <p:cNvCxnSpPr>
            <a:cxnSpLocks/>
          </p:cNvCxnSpPr>
          <p:nvPr/>
        </p:nvCxnSpPr>
        <p:spPr>
          <a:xfrm>
            <a:off x="8764836" y="5100888"/>
            <a:ext cx="0" cy="64008"/>
          </a:xfrm>
          <a:prstGeom prst="line">
            <a:avLst/>
          </a:prstGeom>
          <a:noFill/>
          <a:ln w="28575" cap="flat" cmpd="sng" algn="ctr">
            <a:solidFill>
              <a:srgbClr val="000000"/>
            </a:solidFill>
            <a:prstDash val="solid"/>
          </a:ln>
          <a:effectLst/>
        </p:spPr>
      </p:cxnSp>
      <p:cxnSp>
        <p:nvCxnSpPr>
          <p:cNvPr id="75" name="Straight Connector 74">
            <a:extLst>
              <a:ext uri="{FF2B5EF4-FFF2-40B4-BE49-F238E27FC236}">
                <a16:creationId xmlns:a16="http://schemas.microsoft.com/office/drawing/2014/main" id="{2D46348F-95F0-43DC-8755-A5E1DF584CC3}"/>
              </a:ext>
            </a:extLst>
          </p:cNvPr>
          <p:cNvCxnSpPr>
            <a:cxnSpLocks/>
          </p:cNvCxnSpPr>
          <p:nvPr/>
        </p:nvCxnSpPr>
        <p:spPr>
          <a:xfrm>
            <a:off x="9477274" y="5100888"/>
            <a:ext cx="0" cy="64008"/>
          </a:xfrm>
          <a:prstGeom prst="line">
            <a:avLst/>
          </a:prstGeom>
          <a:noFill/>
          <a:ln w="28575" cap="flat" cmpd="sng" algn="ctr">
            <a:solidFill>
              <a:srgbClr val="000000"/>
            </a:solidFill>
            <a:prstDash val="solid"/>
          </a:ln>
          <a:effectLst/>
        </p:spPr>
      </p:cxnSp>
      <p:cxnSp>
        <p:nvCxnSpPr>
          <p:cNvPr id="76" name="Straight Connector 75">
            <a:extLst>
              <a:ext uri="{FF2B5EF4-FFF2-40B4-BE49-F238E27FC236}">
                <a16:creationId xmlns:a16="http://schemas.microsoft.com/office/drawing/2014/main" id="{1BE4E6DA-A745-47A7-941A-2BFCC5F4F24E}"/>
              </a:ext>
            </a:extLst>
          </p:cNvPr>
          <p:cNvCxnSpPr>
            <a:cxnSpLocks/>
          </p:cNvCxnSpPr>
          <p:nvPr/>
        </p:nvCxnSpPr>
        <p:spPr>
          <a:xfrm>
            <a:off x="10189711" y="5100888"/>
            <a:ext cx="0" cy="64008"/>
          </a:xfrm>
          <a:prstGeom prst="line">
            <a:avLst/>
          </a:prstGeom>
          <a:noFill/>
          <a:ln w="28575" cap="flat" cmpd="sng" algn="ctr">
            <a:solidFill>
              <a:srgbClr val="000000"/>
            </a:solidFill>
            <a:prstDash val="solid"/>
          </a:ln>
          <a:effectLst/>
        </p:spPr>
      </p:cxnSp>
      <p:cxnSp>
        <p:nvCxnSpPr>
          <p:cNvPr id="77" name="Straight Connector 76">
            <a:extLst>
              <a:ext uri="{FF2B5EF4-FFF2-40B4-BE49-F238E27FC236}">
                <a16:creationId xmlns:a16="http://schemas.microsoft.com/office/drawing/2014/main" id="{F19A2D6B-9343-44D6-B701-B4402195BBA9}"/>
              </a:ext>
            </a:extLst>
          </p:cNvPr>
          <p:cNvCxnSpPr>
            <a:cxnSpLocks/>
          </p:cNvCxnSpPr>
          <p:nvPr/>
        </p:nvCxnSpPr>
        <p:spPr>
          <a:xfrm>
            <a:off x="10902148" y="5100888"/>
            <a:ext cx="0" cy="64008"/>
          </a:xfrm>
          <a:prstGeom prst="line">
            <a:avLst/>
          </a:prstGeom>
          <a:noFill/>
          <a:ln w="28575" cap="flat" cmpd="sng" algn="ctr">
            <a:solidFill>
              <a:srgbClr val="000000"/>
            </a:solidFill>
            <a:prstDash val="solid"/>
          </a:ln>
          <a:effectLst/>
        </p:spPr>
      </p:cxnSp>
      <p:cxnSp>
        <p:nvCxnSpPr>
          <p:cNvPr id="78" name="Straight Connector 77">
            <a:extLst>
              <a:ext uri="{FF2B5EF4-FFF2-40B4-BE49-F238E27FC236}">
                <a16:creationId xmlns:a16="http://schemas.microsoft.com/office/drawing/2014/main" id="{A4952F0D-B353-4214-B5E9-65458AEAFB38}"/>
              </a:ext>
            </a:extLst>
          </p:cNvPr>
          <p:cNvCxnSpPr>
            <a:cxnSpLocks/>
          </p:cNvCxnSpPr>
          <p:nvPr/>
        </p:nvCxnSpPr>
        <p:spPr>
          <a:xfrm>
            <a:off x="11614585" y="5100888"/>
            <a:ext cx="0" cy="64008"/>
          </a:xfrm>
          <a:prstGeom prst="line">
            <a:avLst/>
          </a:prstGeom>
          <a:noFill/>
          <a:ln w="28575" cap="flat" cmpd="sng" algn="ctr">
            <a:solidFill>
              <a:srgbClr val="000000"/>
            </a:solidFill>
            <a:prstDash val="solid"/>
          </a:ln>
          <a:effectLst/>
        </p:spPr>
      </p:cxnSp>
      <p:sp>
        <p:nvSpPr>
          <p:cNvPr id="79" name="TextBox 78">
            <a:extLst>
              <a:ext uri="{FF2B5EF4-FFF2-40B4-BE49-F238E27FC236}">
                <a16:creationId xmlns:a16="http://schemas.microsoft.com/office/drawing/2014/main" id="{F85E4BD3-5B8C-4B01-8103-DE2EE5CDB378}"/>
              </a:ext>
            </a:extLst>
          </p:cNvPr>
          <p:cNvSpPr txBox="1"/>
          <p:nvPr/>
        </p:nvSpPr>
        <p:spPr>
          <a:xfrm>
            <a:off x="6713797" y="2067480"/>
            <a:ext cx="618169" cy="338554"/>
          </a:xfrm>
          <a:prstGeom prst="rect">
            <a:avLst/>
          </a:prstGeom>
          <a:noFill/>
        </p:spPr>
        <p:txBody>
          <a:bodyPr wrap="square" rtlCol="0">
            <a:spAutoFit/>
          </a:bodyPr>
          <a:lstStyle/>
          <a:p>
            <a:pPr algn="r"/>
            <a:r>
              <a:rPr lang="en-US" sz="1600" b="0" dirty="0">
                <a:solidFill>
                  <a:srgbClr val="000000"/>
                </a:solidFill>
                <a:latin typeface="Calibri" panose="020F0502020204030204" pitchFamily="34" charset="0"/>
                <a:cs typeface="Calibri" panose="020F0502020204030204" pitchFamily="34" charset="0"/>
              </a:rPr>
              <a:t>1.00</a:t>
            </a:r>
          </a:p>
        </p:txBody>
      </p:sp>
      <p:sp>
        <p:nvSpPr>
          <p:cNvPr id="80" name="TextBox 79">
            <a:extLst>
              <a:ext uri="{FF2B5EF4-FFF2-40B4-BE49-F238E27FC236}">
                <a16:creationId xmlns:a16="http://schemas.microsoft.com/office/drawing/2014/main" id="{F8F58FEF-72CD-4EF8-B487-3D81D5626129}"/>
              </a:ext>
            </a:extLst>
          </p:cNvPr>
          <p:cNvSpPr txBox="1"/>
          <p:nvPr/>
        </p:nvSpPr>
        <p:spPr>
          <a:xfrm>
            <a:off x="6713797" y="2779666"/>
            <a:ext cx="618169" cy="338554"/>
          </a:xfrm>
          <a:prstGeom prst="rect">
            <a:avLst/>
          </a:prstGeom>
          <a:noFill/>
        </p:spPr>
        <p:txBody>
          <a:bodyPr wrap="square" rtlCol="0">
            <a:spAutoFit/>
          </a:bodyPr>
          <a:lstStyle/>
          <a:p>
            <a:pPr algn="r"/>
            <a:r>
              <a:rPr lang="en-US" sz="1600" b="0" dirty="0">
                <a:solidFill>
                  <a:srgbClr val="000000"/>
                </a:solidFill>
                <a:latin typeface="Calibri" panose="020F0502020204030204" pitchFamily="34" charset="0"/>
                <a:cs typeface="Calibri" panose="020F0502020204030204" pitchFamily="34" charset="0"/>
              </a:rPr>
              <a:t>0.75</a:t>
            </a:r>
          </a:p>
        </p:txBody>
      </p:sp>
      <p:sp>
        <p:nvSpPr>
          <p:cNvPr id="81" name="TextBox 80">
            <a:extLst>
              <a:ext uri="{FF2B5EF4-FFF2-40B4-BE49-F238E27FC236}">
                <a16:creationId xmlns:a16="http://schemas.microsoft.com/office/drawing/2014/main" id="{1E5AAFB3-6E82-4B24-9F28-44F51CF1C084}"/>
              </a:ext>
            </a:extLst>
          </p:cNvPr>
          <p:cNvSpPr txBox="1"/>
          <p:nvPr/>
        </p:nvSpPr>
        <p:spPr>
          <a:xfrm>
            <a:off x="6713797" y="3491852"/>
            <a:ext cx="618169" cy="338554"/>
          </a:xfrm>
          <a:prstGeom prst="rect">
            <a:avLst/>
          </a:prstGeom>
          <a:noFill/>
        </p:spPr>
        <p:txBody>
          <a:bodyPr wrap="square" rtlCol="0">
            <a:spAutoFit/>
          </a:bodyPr>
          <a:lstStyle/>
          <a:p>
            <a:pPr algn="r"/>
            <a:r>
              <a:rPr lang="en-US" sz="1600" b="0" dirty="0">
                <a:solidFill>
                  <a:srgbClr val="000000"/>
                </a:solidFill>
                <a:latin typeface="Calibri" panose="020F0502020204030204" pitchFamily="34" charset="0"/>
                <a:cs typeface="Calibri" panose="020F0502020204030204" pitchFamily="34" charset="0"/>
              </a:rPr>
              <a:t>0.50</a:t>
            </a:r>
          </a:p>
        </p:txBody>
      </p:sp>
      <p:sp>
        <p:nvSpPr>
          <p:cNvPr id="82" name="TextBox 81">
            <a:extLst>
              <a:ext uri="{FF2B5EF4-FFF2-40B4-BE49-F238E27FC236}">
                <a16:creationId xmlns:a16="http://schemas.microsoft.com/office/drawing/2014/main" id="{602AEA90-CEDF-49A8-9ABE-0344AF595F9C}"/>
              </a:ext>
            </a:extLst>
          </p:cNvPr>
          <p:cNvSpPr txBox="1"/>
          <p:nvPr/>
        </p:nvSpPr>
        <p:spPr>
          <a:xfrm>
            <a:off x="6713797" y="4204038"/>
            <a:ext cx="618169" cy="338554"/>
          </a:xfrm>
          <a:prstGeom prst="rect">
            <a:avLst/>
          </a:prstGeom>
          <a:noFill/>
        </p:spPr>
        <p:txBody>
          <a:bodyPr wrap="square" rtlCol="0">
            <a:spAutoFit/>
          </a:bodyPr>
          <a:lstStyle/>
          <a:p>
            <a:pPr algn="r"/>
            <a:r>
              <a:rPr lang="en-US" sz="1600" b="0" dirty="0">
                <a:solidFill>
                  <a:srgbClr val="000000"/>
                </a:solidFill>
                <a:latin typeface="Calibri" panose="020F0502020204030204" pitchFamily="34" charset="0"/>
                <a:cs typeface="Calibri" panose="020F0502020204030204" pitchFamily="34" charset="0"/>
              </a:rPr>
              <a:t>0.25</a:t>
            </a:r>
          </a:p>
        </p:txBody>
      </p:sp>
      <p:sp>
        <p:nvSpPr>
          <p:cNvPr id="83" name="TextBox 82">
            <a:extLst>
              <a:ext uri="{FF2B5EF4-FFF2-40B4-BE49-F238E27FC236}">
                <a16:creationId xmlns:a16="http://schemas.microsoft.com/office/drawing/2014/main" id="{A2FC45F0-0D2E-4281-8105-B839D0DF53AF}"/>
              </a:ext>
            </a:extLst>
          </p:cNvPr>
          <p:cNvSpPr txBox="1"/>
          <p:nvPr/>
        </p:nvSpPr>
        <p:spPr>
          <a:xfrm>
            <a:off x="6713797" y="4916222"/>
            <a:ext cx="618169" cy="338554"/>
          </a:xfrm>
          <a:prstGeom prst="rect">
            <a:avLst/>
          </a:prstGeom>
          <a:noFill/>
        </p:spPr>
        <p:txBody>
          <a:bodyPr wrap="square" rtlCol="0">
            <a:spAutoFit/>
          </a:bodyPr>
          <a:lstStyle/>
          <a:p>
            <a:pPr algn="r"/>
            <a:r>
              <a:rPr lang="en-US" sz="1600" b="0" dirty="0">
                <a:solidFill>
                  <a:srgbClr val="000000"/>
                </a:solidFill>
                <a:latin typeface="Calibri" panose="020F0502020204030204" pitchFamily="34" charset="0"/>
                <a:cs typeface="Calibri" panose="020F0502020204030204" pitchFamily="34" charset="0"/>
              </a:rPr>
              <a:t>0</a:t>
            </a:r>
          </a:p>
        </p:txBody>
      </p:sp>
      <p:sp>
        <p:nvSpPr>
          <p:cNvPr id="84" name="TextBox 83">
            <a:extLst>
              <a:ext uri="{FF2B5EF4-FFF2-40B4-BE49-F238E27FC236}">
                <a16:creationId xmlns:a16="http://schemas.microsoft.com/office/drawing/2014/main" id="{46E2C89C-DBD8-4682-AF9A-EC4F1DB64269}"/>
              </a:ext>
            </a:extLst>
          </p:cNvPr>
          <p:cNvSpPr txBox="1"/>
          <p:nvPr/>
        </p:nvSpPr>
        <p:spPr>
          <a:xfrm rot="16200000">
            <a:off x="5111355" y="3517158"/>
            <a:ext cx="2853523" cy="313932"/>
          </a:xfrm>
          <a:prstGeom prst="rect">
            <a:avLst/>
          </a:prstGeom>
          <a:noFill/>
        </p:spPr>
        <p:txBody>
          <a:bodyPr wrap="square" rtlCol="0">
            <a:spAutoFit/>
          </a:bodyPr>
          <a:lstStyle/>
          <a:p>
            <a:pPr algn="ctr">
              <a:lnSpc>
                <a:spcPct val="90000"/>
              </a:lnSpc>
            </a:pPr>
            <a:r>
              <a:rPr lang="en-US" sz="1600" dirty="0">
                <a:solidFill>
                  <a:srgbClr val="000000"/>
                </a:solidFill>
                <a:latin typeface="Calibri" panose="020F0502020204030204" pitchFamily="34" charset="0"/>
                <a:cs typeface="Calibri" panose="020F0502020204030204" pitchFamily="34" charset="0"/>
              </a:rPr>
              <a:t>PFS Probability</a:t>
            </a:r>
          </a:p>
        </p:txBody>
      </p:sp>
      <p:sp>
        <p:nvSpPr>
          <p:cNvPr id="85" name="TextBox 84">
            <a:extLst>
              <a:ext uri="{FF2B5EF4-FFF2-40B4-BE49-F238E27FC236}">
                <a16:creationId xmlns:a16="http://schemas.microsoft.com/office/drawing/2014/main" id="{7251DA29-EFA7-4911-A11E-61257AEE5BF8}"/>
              </a:ext>
            </a:extLst>
          </p:cNvPr>
          <p:cNvSpPr txBox="1"/>
          <p:nvPr/>
        </p:nvSpPr>
        <p:spPr>
          <a:xfrm>
            <a:off x="7339962" y="5377915"/>
            <a:ext cx="4315866" cy="313932"/>
          </a:xfrm>
          <a:prstGeom prst="rect">
            <a:avLst/>
          </a:prstGeom>
          <a:noFill/>
        </p:spPr>
        <p:txBody>
          <a:bodyPr wrap="square" rtlCol="0">
            <a:spAutoFit/>
          </a:bodyPr>
          <a:lstStyle/>
          <a:p>
            <a:pPr algn="ctr">
              <a:lnSpc>
                <a:spcPct val="90000"/>
              </a:lnSpc>
            </a:pPr>
            <a:r>
              <a:rPr lang="en-US" sz="1600" dirty="0">
                <a:solidFill>
                  <a:srgbClr val="000000"/>
                </a:solidFill>
                <a:latin typeface="Calibri" panose="020F0502020204030204" pitchFamily="34" charset="0"/>
                <a:cs typeface="Calibri" panose="020F0502020204030204" pitchFamily="34" charset="0"/>
              </a:rPr>
              <a:t>Months</a:t>
            </a:r>
          </a:p>
        </p:txBody>
      </p:sp>
      <p:sp>
        <p:nvSpPr>
          <p:cNvPr id="86" name="TextBox 85">
            <a:extLst>
              <a:ext uri="{FF2B5EF4-FFF2-40B4-BE49-F238E27FC236}">
                <a16:creationId xmlns:a16="http://schemas.microsoft.com/office/drawing/2014/main" id="{51DFAD33-B936-4851-B115-E42225351C67}"/>
              </a:ext>
            </a:extLst>
          </p:cNvPr>
          <p:cNvSpPr txBox="1"/>
          <p:nvPr/>
        </p:nvSpPr>
        <p:spPr>
          <a:xfrm>
            <a:off x="11398688" y="5112627"/>
            <a:ext cx="436625" cy="338554"/>
          </a:xfrm>
          <a:prstGeom prst="rect">
            <a:avLst/>
          </a:prstGeom>
          <a:noFill/>
        </p:spPr>
        <p:txBody>
          <a:bodyPr wrap="square" rtlCol="0">
            <a:spAutoFit/>
          </a:bodyPr>
          <a:lstStyle/>
          <a:p>
            <a:pPr algn="ctr"/>
            <a:r>
              <a:rPr lang="en-US" sz="1600" b="0" dirty="0">
                <a:solidFill>
                  <a:srgbClr val="000000"/>
                </a:solidFill>
                <a:latin typeface="Calibri" panose="020F0502020204030204" pitchFamily="34" charset="0"/>
                <a:cs typeface="Calibri" panose="020F0502020204030204" pitchFamily="34" charset="0"/>
              </a:rPr>
              <a:t>18</a:t>
            </a:r>
          </a:p>
        </p:txBody>
      </p:sp>
      <p:sp>
        <p:nvSpPr>
          <p:cNvPr id="87" name="TextBox 86">
            <a:extLst>
              <a:ext uri="{FF2B5EF4-FFF2-40B4-BE49-F238E27FC236}">
                <a16:creationId xmlns:a16="http://schemas.microsoft.com/office/drawing/2014/main" id="{9BF4759C-FB8C-46FE-BD83-E3A95F19907B}"/>
              </a:ext>
            </a:extLst>
          </p:cNvPr>
          <p:cNvSpPr txBox="1"/>
          <p:nvPr/>
        </p:nvSpPr>
        <p:spPr>
          <a:xfrm>
            <a:off x="7151311" y="5112627"/>
            <a:ext cx="379834" cy="338554"/>
          </a:xfrm>
          <a:prstGeom prst="rect">
            <a:avLst/>
          </a:prstGeom>
          <a:noFill/>
        </p:spPr>
        <p:txBody>
          <a:bodyPr wrap="square" rtlCol="0">
            <a:spAutoFit/>
          </a:bodyPr>
          <a:lstStyle/>
          <a:p>
            <a:pPr algn="ctr"/>
            <a:r>
              <a:rPr lang="en-US" sz="1600" b="0" dirty="0">
                <a:solidFill>
                  <a:srgbClr val="000000"/>
                </a:solidFill>
                <a:latin typeface="Calibri" panose="020F0502020204030204" pitchFamily="34" charset="0"/>
                <a:cs typeface="Calibri" panose="020F0502020204030204" pitchFamily="34" charset="0"/>
              </a:rPr>
              <a:t>0</a:t>
            </a:r>
          </a:p>
        </p:txBody>
      </p:sp>
      <p:sp>
        <p:nvSpPr>
          <p:cNvPr id="88" name="TextBox 87">
            <a:extLst>
              <a:ext uri="{FF2B5EF4-FFF2-40B4-BE49-F238E27FC236}">
                <a16:creationId xmlns:a16="http://schemas.microsoft.com/office/drawing/2014/main" id="{FA71A965-BB2F-414D-8396-D2D13040358E}"/>
              </a:ext>
            </a:extLst>
          </p:cNvPr>
          <p:cNvSpPr txBox="1"/>
          <p:nvPr/>
        </p:nvSpPr>
        <p:spPr>
          <a:xfrm>
            <a:off x="7863326" y="5112627"/>
            <a:ext cx="379834" cy="338554"/>
          </a:xfrm>
          <a:prstGeom prst="rect">
            <a:avLst/>
          </a:prstGeom>
          <a:noFill/>
        </p:spPr>
        <p:txBody>
          <a:bodyPr wrap="square" rtlCol="0">
            <a:spAutoFit/>
          </a:bodyPr>
          <a:lstStyle/>
          <a:p>
            <a:pPr algn="ctr"/>
            <a:r>
              <a:rPr lang="en-US" sz="1600" b="0" dirty="0">
                <a:solidFill>
                  <a:srgbClr val="000000"/>
                </a:solidFill>
                <a:latin typeface="Calibri" panose="020F0502020204030204" pitchFamily="34" charset="0"/>
                <a:cs typeface="Calibri" panose="020F0502020204030204" pitchFamily="34" charset="0"/>
              </a:rPr>
              <a:t>3</a:t>
            </a:r>
          </a:p>
        </p:txBody>
      </p:sp>
      <p:sp>
        <p:nvSpPr>
          <p:cNvPr id="89" name="TextBox 88">
            <a:extLst>
              <a:ext uri="{FF2B5EF4-FFF2-40B4-BE49-F238E27FC236}">
                <a16:creationId xmlns:a16="http://schemas.microsoft.com/office/drawing/2014/main" id="{CAF40539-96B4-4EA2-9A04-C83AAC23244A}"/>
              </a:ext>
            </a:extLst>
          </p:cNvPr>
          <p:cNvSpPr txBox="1"/>
          <p:nvPr/>
        </p:nvSpPr>
        <p:spPr>
          <a:xfrm>
            <a:off x="8575342" y="5112627"/>
            <a:ext cx="379834" cy="338554"/>
          </a:xfrm>
          <a:prstGeom prst="rect">
            <a:avLst/>
          </a:prstGeom>
          <a:noFill/>
        </p:spPr>
        <p:txBody>
          <a:bodyPr wrap="square" rtlCol="0">
            <a:spAutoFit/>
          </a:bodyPr>
          <a:lstStyle/>
          <a:p>
            <a:pPr algn="ctr"/>
            <a:r>
              <a:rPr lang="en-US" sz="1600" b="0" dirty="0">
                <a:solidFill>
                  <a:srgbClr val="000000"/>
                </a:solidFill>
                <a:latin typeface="Calibri" panose="020F0502020204030204" pitchFamily="34" charset="0"/>
                <a:cs typeface="Calibri" panose="020F0502020204030204" pitchFamily="34" charset="0"/>
              </a:rPr>
              <a:t>6</a:t>
            </a:r>
          </a:p>
        </p:txBody>
      </p:sp>
      <p:sp>
        <p:nvSpPr>
          <p:cNvPr id="90" name="TextBox 89">
            <a:extLst>
              <a:ext uri="{FF2B5EF4-FFF2-40B4-BE49-F238E27FC236}">
                <a16:creationId xmlns:a16="http://schemas.microsoft.com/office/drawing/2014/main" id="{05FD40D6-141C-4421-A51B-DAAE4DB2B3A2}"/>
              </a:ext>
            </a:extLst>
          </p:cNvPr>
          <p:cNvSpPr txBox="1"/>
          <p:nvPr/>
        </p:nvSpPr>
        <p:spPr>
          <a:xfrm>
            <a:off x="9287357" y="5112627"/>
            <a:ext cx="379834" cy="338554"/>
          </a:xfrm>
          <a:prstGeom prst="rect">
            <a:avLst/>
          </a:prstGeom>
          <a:noFill/>
        </p:spPr>
        <p:txBody>
          <a:bodyPr wrap="square" rtlCol="0">
            <a:spAutoFit/>
          </a:bodyPr>
          <a:lstStyle/>
          <a:p>
            <a:pPr algn="ctr"/>
            <a:r>
              <a:rPr lang="en-US" sz="1600" b="0" dirty="0">
                <a:solidFill>
                  <a:srgbClr val="000000"/>
                </a:solidFill>
                <a:latin typeface="Calibri" panose="020F0502020204030204" pitchFamily="34" charset="0"/>
                <a:cs typeface="Calibri" panose="020F0502020204030204" pitchFamily="34" charset="0"/>
              </a:rPr>
              <a:t>9</a:t>
            </a:r>
          </a:p>
        </p:txBody>
      </p:sp>
      <p:sp>
        <p:nvSpPr>
          <p:cNvPr id="91" name="TextBox 90">
            <a:extLst>
              <a:ext uri="{FF2B5EF4-FFF2-40B4-BE49-F238E27FC236}">
                <a16:creationId xmlns:a16="http://schemas.microsoft.com/office/drawing/2014/main" id="{AE4C1E12-810D-46D6-966C-DC9D212F7BD7}"/>
              </a:ext>
            </a:extLst>
          </p:cNvPr>
          <p:cNvSpPr txBox="1"/>
          <p:nvPr/>
        </p:nvSpPr>
        <p:spPr>
          <a:xfrm>
            <a:off x="9974657" y="5112627"/>
            <a:ext cx="436625" cy="338554"/>
          </a:xfrm>
          <a:prstGeom prst="rect">
            <a:avLst/>
          </a:prstGeom>
          <a:noFill/>
        </p:spPr>
        <p:txBody>
          <a:bodyPr wrap="square" rtlCol="0">
            <a:spAutoFit/>
          </a:bodyPr>
          <a:lstStyle/>
          <a:p>
            <a:pPr algn="ctr"/>
            <a:r>
              <a:rPr lang="en-US" sz="1600" b="0" dirty="0">
                <a:solidFill>
                  <a:srgbClr val="000000"/>
                </a:solidFill>
                <a:latin typeface="Calibri" panose="020F0502020204030204" pitchFamily="34" charset="0"/>
                <a:cs typeface="Calibri" panose="020F0502020204030204" pitchFamily="34" charset="0"/>
              </a:rPr>
              <a:t>12</a:t>
            </a:r>
          </a:p>
        </p:txBody>
      </p:sp>
      <p:sp>
        <p:nvSpPr>
          <p:cNvPr id="92" name="TextBox 91">
            <a:extLst>
              <a:ext uri="{FF2B5EF4-FFF2-40B4-BE49-F238E27FC236}">
                <a16:creationId xmlns:a16="http://schemas.microsoft.com/office/drawing/2014/main" id="{4E15E3BF-211F-438A-A0E8-A18467676A71}"/>
              </a:ext>
            </a:extLst>
          </p:cNvPr>
          <p:cNvSpPr txBox="1"/>
          <p:nvPr/>
        </p:nvSpPr>
        <p:spPr>
          <a:xfrm>
            <a:off x="10686673" y="5112627"/>
            <a:ext cx="436625" cy="338554"/>
          </a:xfrm>
          <a:prstGeom prst="rect">
            <a:avLst/>
          </a:prstGeom>
          <a:noFill/>
        </p:spPr>
        <p:txBody>
          <a:bodyPr wrap="square" rtlCol="0">
            <a:spAutoFit/>
          </a:bodyPr>
          <a:lstStyle/>
          <a:p>
            <a:pPr algn="ctr"/>
            <a:r>
              <a:rPr lang="en-US" sz="1600" b="0" dirty="0">
                <a:solidFill>
                  <a:srgbClr val="000000"/>
                </a:solidFill>
                <a:latin typeface="Calibri" panose="020F0502020204030204" pitchFamily="34" charset="0"/>
                <a:cs typeface="Calibri" panose="020F0502020204030204" pitchFamily="34" charset="0"/>
              </a:rPr>
              <a:t>15</a:t>
            </a:r>
          </a:p>
        </p:txBody>
      </p:sp>
      <p:sp>
        <p:nvSpPr>
          <p:cNvPr id="93" name="TextBox 92">
            <a:extLst>
              <a:ext uri="{FF2B5EF4-FFF2-40B4-BE49-F238E27FC236}">
                <a16:creationId xmlns:a16="http://schemas.microsoft.com/office/drawing/2014/main" id="{C38EFE60-794F-4F95-9715-B96C69B6AD35}"/>
              </a:ext>
            </a:extLst>
          </p:cNvPr>
          <p:cNvSpPr txBox="1"/>
          <p:nvPr/>
        </p:nvSpPr>
        <p:spPr>
          <a:xfrm>
            <a:off x="5987379" y="5501465"/>
            <a:ext cx="1148382" cy="757130"/>
          </a:xfrm>
          <a:prstGeom prst="rect">
            <a:avLst/>
          </a:prstGeom>
          <a:noFill/>
        </p:spPr>
        <p:txBody>
          <a:bodyPr wrap="square" rtlCol="0">
            <a:spAutoFit/>
          </a:bodyPr>
          <a:lstStyle/>
          <a:p>
            <a:pPr algn="r">
              <a:lnSpc>
                <a:spcPct val="90000"/>
              </a:lnSpc>
            </a:pPr>
            <a:r>
              <a:rPr lang="en-US" sz="1600" dirty="0">
                <a:solidFill>
                  <a:srgbClr val="000000"/>
                </a:solidFill>
                <a:latin typeface="Calibri" panose="020F0502020204030204" pitchFamily="34" charset="0"/>
                <a:cs typeface="Calibri" panose="020F0502020204030204" pitchFamily="34" charset="0"/>
              </a:rPr>
              <a:t>No. at Risk</a:t>
            </a:r>
            <a:br>
              <a:rPr lang="en-US" sz="1600" b="0" dirty="0">
                <a:solidFill>
                  <a:srgbClr val="000000"/>
                </a:solidFill>
                <a:latin typeface="Calibri" panose="020F0502020204030204" pitchFamily="34" charset="0"/>
                <a:cs typeface="Calibri" panose="020F0502020204030204" pitchFamily="34" charset="0"/>
              </a:rPr>
            </a:br>
            <a:r>
              <a:rPr lang="en-US" sz="1600" b="0" dirty="0">
                <a:solidFill>
                  <a:srgbClr val="015873"/>
                </a:solidFill>
                <a:latin typeface="Calibri" panose="020F0502020204030204" pitchFamily="34" charset="0"/>
                <a:cs typeface="Calibri" panose="020F0502020204030204" pitchFamily="34" charset="0"/>
              </a:rPr>
              <a:t>Selinexor</a:t>
            </a:r>
            <a:br>
              <a:rPr lang="en-US" sz="1600" b="0" dirty="0">
                <a:solidFill>
                  <a:srgbClr val="015873"/>
                </a:solidFill>
                <a:latin typeface="Calibri" panose="020F0502020204030204" pitchFamily="34" charset="0"/>
                <a:cs typeface="Calibri" panose="020F0502020204030204" pitchFamily="34" charset="0"/>
              </a:rPr>
            </a:br>
            <a:r>
              <a:rPr lang="en-US" sz="1600" b="0" dirty="0">
                <a:solidFill>
                  <a:srgbClr val="E1471D"/>
                </a:solidFill>
                <a:latin typeface="Calibri" panose="020F0502020204030204" pitchFamily="34" charset="0"/>
                <a:cs typeface="Calibri" panose="020F0502020204030204" pitchFamily="34" charset="0"/>
              </a:rPr>
              <a:t>Placebo</a:t>
            </a:r>
          </a:p>
        </p:txBody>
      </p:sp>
      <p:sp>
        <p:nvSpPr>
          <p:cNvPr id="94" name="TextBox 93">
            <a:extLst>
              <a:ext uri="{FF2B5EF4-FFF2-40B4-BE49-F238E27FC236}">
                <a16:creationId xmlns:a16="http://schemas.microsoft.com/office/drawing/2014/main" id="{C1BB812C-00AC-49DC-8344-9E8E59CD0137}"/>
              </a:ext>
            </a:extLst>
          </p:cNvPr>
          <p:cNvSpPr txBox="1"/>
          <p:nvPr/>
        </p:nvSpPr>
        <p:spPr>
          <a:xfrm>
            <a:off x="7094571" y="5723064"/>
            <a:ext cx="506718" cy="535531"/>
          </a:xfrm>
          <a:prstGeom prst="rect">
            <a:avLst/>
          </a:prstGeom>
          <a:noFill/>
        </p:spPr>
        <p:txBody>
          <a:bodyPr wrap="square" rtlCol="0">
            <a:spAutoFit/>
          </a:bodyPr>
          <a:lstStyle/>
          <a:p>
            <a:pPr algn="ctr">
              <a:lnSpc>
                <a:spcPct val="90000"/>
              </a:lnSpc>
            </a:pPr>
            <a:r>
              <a:rPr lang="en-US" sz="1600" b="0" dirty="0">
                <a:solidFill>
                  <a:srgbClr val="015873"/>
                </a:solidFill>
                <a:latin typeface="Calibri" panose="020F0502020204030204" pitchFamily="34" charset="0"/>
                <a:cs typeface="Calibri" panose="020F0502020204030204" pitchFamily="34" charset="0"/>
              </a:rPr>
              <a:t>49</a:t>
            </a:r>
            <a:br>
              <a:rPr lang="en-US" sz="1600" b="0" dirty="0">
                <a:solidFill>
                  <a:srgbClr val="015873"/>
                </a:solidFill>
                <a:latin typeface="Calibri" panose="020F0502020204030204" pitchFamily="34" charset="0"/>
                <a:cs typeface="Calibri" panose="020F0502020204030204" pitchFamily="34" charset="0"/>
              </a:rPr>
            </a:br>
            <a:r>
              <a:rPr lang="en-US" sz="1600" b="0" dirty="0">
                <a:solidFill>
                  <a:srgbClr val="E1471D"/>
                </a:solidFill>
                <a:latin typeface="Calibri" panose="020F0502020204030204" pitchFamily="34" charset="0"/>
                <a:cs typeface="Calibri" panose="020F0502020204030204" pitchFamily="34" charset="0"/>
              </a:rPr>
              <a:t>28</a:t>
            </a:r>
          </a:p>
        </p:txBody>
      </p:sp>
      <p:sp>
        <p:nvSpPr>
          <p:cNvPr id="95" name="TextBox 94">
            <a:extLst>
              <a:ext uri="{FF2B5EF4-FFF2-40B4-BE49-F238E27FC236}">
                <a16:creationId xmlns:a16="http://schemas.microsoft.com/office/drawing/2014/main" id="{25B2F235-5B09-4E53-9A86-45B19DEAC5CB}"/>
              </a:ext>
            </a:extLst>
          </p:cNvPr>
          <p:cNvSpPr txBox="1"/>
          <p:nvPr/>
        </p:nvSpPr>
        <p:spPr>
          <a:xfrm>
            <a:off x="7827509" y="5723064"/>
            <a:ext cx="439789" cy="535531"/>
          </a:xfrm>
          <a:prstGeom prst="rect">
            <a:avLst/>
          </a:prstGeom>
          <a:noFill/>
        </p:spPr>
        <p:txBody>
          <a:bodyPr wrap="square" rtlCol="0">
            <a:spAutoFit/>
          </a:bodyPr>
          <a:lstStyle/>
          <a:p>
            <a:pPr algn="ctr">
              <a:lnSpc>
                <a:spcPct val="90000"/>
              </a:lnSpc>
            </a:pPr>
            <a:r>
              <a:rPr lang="en-US" sz="1600" b="0" dirty="0">
                <a:solidFill>
                  <a:srgbClr val="015873"/>
                </a:solidFill>
                <a:latin typeface="Calibri" panose="020F0502020204030204" pitchFamily="34" charset="0"/>
                <a:cs typeface="Calibri" panose="020F0502020204030204" pitchFamily="34" charset="0"/>
              </a:rPr>
              <a:t>25</a:t>
            </a:r>
            <a:br>
              <a:rPr lang="en-US" sz="1600" b="0" dirty="0">
                <a:solidFill>
                  <a:srgbClr val="015873"/>
                </a:solidFill>
                <a:latin typeface="Calibri" panose="020F0502020204030204" pitchFamily="34" charset="0"/>
                <a:cs typeface="Calibri" panose="020F0502020204030204" pitchFamily="34" charset="0"/>
              </a:rPr>
            </a:br>
            <a:r>
              <a:rPr lang="en-US" sz="1600" b="0" dirty="0">
                <a:solidFill>
                  <a:srgbClr val="E1471D"/>
                </a:solidFill>
                <a:latin typeface="Calibri" panose="020F0502020204030204" pitchFamily="34" charset="0"/>
                <a:cs typeface="Calibri" panose="020F0502020204030204" pitchFamily="34" charset="0"/>
              </a:rPr>
              <a:t>16</a:t>
            </a:r>
          </a:p>
        </p:txBody>
      </p:sp>
      <p:sp>
        <p:nvSpPr>
          <p:cNvPr id="96" name="TextBox 95">
            <a:extLst>
              <a:ext uri="{FF2B5EF4-FFF2-40B4-BE49-F238E27FC236}">
                <a16:creationId xmlns:a16="http://schemas.microsoft.com/office/drawing/2014/main" id="{604B1E41-77A4-4AF2-870B-44FDCF214DF3}"/>
              </a:ext>
            </a:extLst>
          </p:cNvPr>
          <p:cNvSpPr txBox="1"/>
          <p:nvPr/>
        </p:nvSpPr>
        <p:spPr>
          <a:xfrm>
            <a:off x="8542945" y="5723064"/>
            <a:ext cx="439789" cy="535531"/>
          </a:xfrm>
          <a:prstGeom prst="rect">
            <a:avLst/>
          </a:prstGeom>
          <a:noFill/>
        </p:spPr>
        <p:txBody>
          <a:bodyPr wrap="square" rtlCol="0">
            <a:spAutoFit/>
          </a:bodyPr>
          <a:lstStyle/>
          <a:p>
            <a:pPr algn="ctr">
              <a:lnSpc>
                <a:spcPct val="90000"/>
              </a:lnSpc>
            </a:pPr>
            <a:r>
              <a:rPr lang="en-US" sz="1600" b="0" dirty="0">
                <a:solidFill>
                  <a:srgbClr val="015873"/>
                </a:solidFill>
                <a:latin typeface="Calibri" panose="020F0502020204030204" pitchFamily="34" charset="0"/>
                <a:cs typeface="Calibri" panose="020F0502020204030204" pitchFamily="34" charset="0"/>
              </a:rPr>
              <a:t>10</a:t>
            </a:r>
            <a:br>
              <a:rPr lang="en-US" sz="1600" b="0" dirty="0">
                <a:solidFill>
                  <a:srgbClr val="015873"/>
                </a:solidFill>
                <a:latin typeface="Calibri" panose="020F0502020204030204" pitchFamily="34" charset="0"/>
                <a:cs typeface="Calibri" panose="020F0502020204030204" pitchFamily="34" charset="0"/>
              </a:rPr>
            </a:br>
            <a:r>
              <a:rPr lang="en-US" sz="1600" b="0" dirty="0">
                <a:solidFill>
                  <a:srgbClr val="E1471D"/>
                </a:solidFill>
                <a:latin typeface="Calibri" panose="020F0502020204030204" pitchFamily="34" charset="0"/>
                <a:cs typeface="Calibri" panose="020F0502020204030204" pitchFamily="34" charset="0"/>
              </a:rPr>
              <a:t>6</a:t>
            </a:r>
          </a:p>
        </p:txBody>
      </p:sp>
      <p:sp>
        <p:nvSpPr>
          <p:cNvPr id="97" name="TextBox 96">
            <a:extLst>
              <a:ext uri="{FF2B5EF4-FFF2-40B4-BE49-F238E27FC236}">
                <a16:creationId xmlns:a16="http://schemas.microsoft.com/office/drawing/2014/main" id="{53736E3B-1469-4D1F-AFEC-C36C45EDA812}"/>
              </a:ext>
            </a:extLst>
          </p:cNvPr>
          <p:cNvSpPr txBox="1"/>
          <p:nvPr/>
        </p:nvSpPr>
        <p:spPr>
          <a:xfrm>
            <a:off x="9258382" y="5723064"/>
            <a:ext cx="439789" cy="535531"/>
          </a:xfrm>
          <a:prstGeom prst="rect">
            <a:avLst/>
          </a:prstGeom>
          <a:noFill/>
        </p:spPr>
        <p:txBody>
          <a:bodyPr wrap="square" rtlCol="0">
            <a:spAutoFit/>
          </a:bodyPr>
          <a:lstStyle/>
          <a:p>
            <a:pPr algn="ctr">
              <a:lnSpc>
                <a:spcPct val="90000"/>
              </a:lnSpc>
            </a:pPr>
            <a:r>
              <a:rPr lang="en-US" sz="1600" b="0" dirty="0">
                <a:solidFill>
                  <a:srgbClr val="015873"/>
                </a:solidFill>
                <a:latin typeface="Calibri" panose="020F0502020204030204" pitchFamily="34" charset="0"/>
                <a:cs typeface="Calibri" panose="020F0502020204030204" pitchFamily="34" charset="0"/>
              </a:rPr>
              <a:t>6</a:t>
            </a:r>
            <a:br>
              <a:rPr lang="en-US" sz="1600" b="0" dirty="0">
                <a:solidFill>
                  <a:srgbClr val="015873"/>
                </a:solidFill>
                <a:latin typeface="Calibri" panose="020F0502020204030204" pitchFamily="34" charset="0"/>
                <a:cs typeface="Calibri" panose="020F0502020204030204" pitchFamily="34" charset="0"/>
              </a:rPr>
            </a:br>
            <a:r>
              <a:rPr lang="en-US" sz="1600" b="0" dirty="0">
                <a:solidFill>
                  <a:srgbClr val="E1471D"/>
                </a:solidFill>
                <a:latin typeface="Calibri" panose="020F0502020204030204" pitchFamily="34" charset="0"/>
                <a:cs typeface="Calibri" panose="020F0502020204030204" pitchFamily="34" charset="0"/>
              </a:rPr>
              <a:t>3</a:t>
            </a:r>
          </a:p>
        </p:txBody>
      </p:sp>
      <p:sp>
        <p:nvSpPr>
          <p:cNvPr id="98" name="TextBox 97">
            <a:extLst>
              <a:ext uri="{FF2B5EF4-FFF2-40B4-BE49-F238E27FC236}">
                <a16:creationId xmlns:a16="http://schemas.microsoft.com/office/drawing/2014/main" id="{71934604-F632-4F19-AC4F-DFCD70869342}"/>
              </a:ext>
            </a:extLst>
          </p:cNvPr>
          <p:cNvSpPr txBox="1"/>
          <p:nvPr/>
        </p:nvSpPr>
        <p:spPr>
          <a:xfrm>
            <a:off x="9973819" y="5723064"/>
            <a:ext cx="439789" cy="535531"/>
          </a:xfrm>
          <a:prstGeom prst="rect">
            <a:avLst/>
          </a:prstGeom>
          <a:noFill/>
        </p:spPr>
        <p:txBody>
          <a:bodyPr wrap="square" rtlCol="0">
            <a:spAutoFit/>
          </a:bodyPr>
          <a:lstStyle/>
          <a:p>
            <a:pPr algn="ctr">
              <a:lnSpc>
                <a:spcPct val="90000"/>
              </a:lnSpc>
            </a:pPr>
            <a:r>
              <a:rPr lang="en-US" sz="1600" b="0" dirty="0">
                <a:solidFill>
                  <a:srgbClr val="015873"/>
                </a:solidFill>
                <a:latin typeface="Calibri" panose="020F0502020204030204" pitchFamily="34" charset="0"/>
                <a:cs typeface="Calibri" panose="020F0502020204030204" pitchFamily="34" charset="0"/>
              </a:rPr>
              <a:t>2</a:t>
            </a:r>
            <a:br>
              <a:rPr lang="en-US" sz="1600" b="0" dirty="0">
                <a:solidFill>
                  <a:srgbClr val="015873"/>
                </a:solidFill>
                <a:latin typeface="Calibri" panose="020F0502020204030204" pitchFamily="34" charset="0"/>
                <a:cs typeface="Calibri" panose="020F0502020204030204" pitchFamily="34" charset="0"/>
              </a:rPr>
            </a:br>
            <a:r>
              <a:rPr lang="en-US" sz="1600" b="0" dirty="0">
                <a:solidFill>
                  <a:srgbClr val="E1471D"/>
                </a:solidFill>
                <a:latin typeface="Calibri" panose="020F0502020204030204" pitchFamily="34" charset="0"/>
                <a:cs typeface="Calibri" panose="020F0502020204030204" pitchFamily="34" charset="0"/>
              </a:rPr>
              <a:t>2</a:t>
            </a:r>
          </a:p>
        </p:txBody>
      </p:sp>
      <p:sp>
        <p:nvSpPr>
          <p:cNvPr id="99" name="TextBox 98">
            <a:extLst>
              <a:ext uri="{FF2B5EF4-FFF2-40B4-BE49-F238E27FC236}">
                <a16:creationId xmlns:a16="http://schemas.microsoft.com/office/drawing/2014/main" id="{E5A45367-C563-48F5-BE7C-3662471B6953}"/>
              </a:ext>
            </a:extLst>
          </p:cNvPr>
          <p:cNvSpPr txBox="1"/>
          <p:nvPr/>
        </p:nvSpPr>
        <p:spPr>
          <a:xfrm>
            <a:off x="10689256" y="5723064"/>
            <a:ext cx="439789" cy="535531"/>
          </a:xfrm>
          <a:prstGeom prst="rect">
            <a:avLst/>
          </a:prstGeom>
          <a:noFill/>
        </p:spPr>
        <p:txBody>
          <a:bodyPr wrap="square" rtlCol="0">
            <a:spAutoFit/>
          </a:bodyPr>
          <a:lstStyle/>
          <a:p>
            <a:pPr algn="ctr">
              <a:lnSpc>
                <a:spcPct val="90000"/>
              </a:lnSpc>
            </a:pPr>
            <a:r>
              <a:rPr lang="en-US" sz="1600" b="0" dirty="0">
                <a:solidFill>
                  <a:srgbClr val="015873"/>
                </a:solidFill>
                <a:latin typeface="Calibri" panose="020F0502020204030204" pitchFamily="34" charset="0"/>
                <a:cs typeface="Calibri" panose="020F0502020204030204" pitchFamily="34" charset="0"/>
              </a:rPr>
              <a:t>2</a:t>
            </a:r>
            <a:br>
              <a:rPr lang="en-US" sz="1600" b="0" dirty="0">
                <a:solidFill>
                  <a:srgbClr val="015873"/>
                </a:solidFill>
                <a:latin typeface="Calibri" panose="020F0502020204030204" pitchFamily="34" charset="0"/>
                <a:cs typeface="Calibri" panose="020F0502020204030204" pitchFamily="34" charset="0"/>
              </a:rPr>
            </a:br>
            <a:r>
              <a:rPr lang="en-US" sz="1600" b="0" dirty="0">
                <a:solidFill>
                  <a:srgbClr val="E1471D"/>
                </a:solidFill>
                <a:latin typeface="Calibri" panose="020F0502020204030204" pitchFamily="34" charset="0"/>
                <a:cs typeface="Calibri" panose="020F0502020204030204" pitchFamily="34" charset="0"/>
              </a:rPr>
              <a:t>2</a:t>
            </a:r>
          </a:p>
        </p:txBody>
      </p:sp>
      <p:sp>
        <p:nvSpPr>
          <p:cNvPr id="100" name="TextBox 99">
            <a:extLst>
              <a:ext uri="{FF2B5EF4-FFF2-40B4-BE49-F238E27FC236}">
                <a16:creationId xmlns:a16="http://schemas.microsoft.com/office/drawing/2014/main" id="{FC6493BA-FC80-4DF7-A6CE-B97B5464101D}"/>
              </a:ext>
            </a:extLst>
          </p:cNvPr>
          <p:cNvSpPr txBox="1"/>
          <p:nvPr/>
        </p:nvSpPr>
        <p:spPr>
          <a:xfrm>
            <a:off x="11404690" y="5723064"/>
            <a:ext cx="439789" cy="535531"/>
          </a:xfrm>
          <a:prstGeom prst="rect">
            <a:avLst/>
          </a:prstGeom>
          <a:noFill/>
        </p:spPr>
        <p:txBody>
          <a:bodyPr wrap="square" rtlCol="0">
            <a:spAutoFit/>
          </a:bodyPr>
          <a:lstStyle/>
          <a:p>
            <a:pPr algn="ctr">
              <a:lnSpc>
                <a:spcPct val="90000"/>
              </a:lnSpc>
            </a:pPr>
            <a:r>
              <a:rPr lang="en-US" sz="1600" b="0" dirty="0">
                <a:solidFill>
                  <a:srgbClr val="015873"/>
                </a:solidFill>
                <a:latin typeface="Calibri" panose="020F0502020204030204" pitchFamily="34" charset="0"/>
                <a:cs typeface="Calibri" panose="020F0502020204030204" pitchFamily="34" charset="0"/>
              </a:rPr>
              <a:t>1</a:t>
            </a:r>
            <a:br>
              <a:rPr lang="en-US" sz="1600" b="0" dirty="0">
                <a:solidFill>
                  <a:srgbClr val="015873"/>
                </a:solidFill>
                <a:latin typeface="Calibri" panose="020F0502020204030204" pitchFamily="34" charset="0"/>
                <a:cs typeface="Calibri" panose="020F0502020204030204" pitchFamily="34" charset="0"/>
              </a:rPr>
            </a:br>
            <a:r>
              <a:rPr lang="en-US" sz="1600" b="0" dirty="0">
                <a:solidFill>
                  <a:srgbClr val="E1471D"/>
                </a:solidFill>
                <a:latin typeface="Calibri" panose="020F0502020204030204" pitchFamily="34" charset="0"/>
                <a:cs typeface="Calibri" panose="020F0502020204030204" pitchFamily="34" charset="0"/>
              </a:rPr>
              <a:t>2</a:t>
            </a:r>
          </a:p>
        </p:txBody>
      </p:sp>
      <p:grpSp>
        <p:nvGrpSpPr>
          <p:cNvPr id="101" name="Group 100">
            <a:extLst>
              <a:ext uri="{FF2B5EF4-FFF2-40B4-BE49-F238E27FC236}">
                <a16:creationId xmlns:a16="http://schemas.microsoft.com/office/drawing/2014/main" id="{E51A41F6-4281-478B-BA52-A4092554FC7F}"/>
              </a:ext>
            </a:extLst>
          </p:cNvPr>
          <p:cNvGrpSpPr/>
          <p:nvPr/>
        </p:nvGrpSpPr>
        <p:grpSpPr>
          <a:xfrm>
            <a:off x="7447160" y="4302668"/>
            <a:ext cx="1309303" cy="757130"/>
            <a:chOff x="4976166" y="2068724"/>
            <a:chExt cx="1309303" cy="757130"/>
          </a:xfrm>
        </p:grpSpPr>
        <p:sp>
          <p:nvSpPr>
            <p:cNvPr id="102" name="TextBox 101">
              <a:extLst>
                <a:ext uri="{FF2B5EF4-FFF2-40B4-BE49-F238E27FC236}">
                  <a16:creationId xmlns:a16="http://schemas.microsoft.com/office/drawing/2014/main" id="{319569B4-4844-43E7-9F67-A9D79F527260}"/>
                </a:ext>
              </a:extLst>
            </p:cNvPr>
            <p:cNvSpPr txBox="1"/>
            <p:nvPr/>
          </p:nvSpPr>
          <p:spPr>
            <a:xfrm>
              <a:off x="4976166" y="2068724"/>
              <a:ext cx="1309303" cy="757130"/>
            </a:xfrm>
            <a:prstGeom prst="rect">
              <a:avLst/>
            </a:prstGeom>
            <a:noFill/>
          </p:spPr>
          <p:txBody>
            <a:bodyPr wrap="square" rtlCol="0">
              <a:spAutoFit/>
            </a:bodyPr>
            <a:lstStyle/>
            <a:p>
              <a:pPr marL="231775" marR="0" lvl="0" indent="-231775" defTabSz="914400" eaLnBrk="1" fontAlgn="auto" latinLnBrk="0" hangingPunct="1">
                <a:lnSpc>
                  <a:spcPct val="9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Censored</a:t>
              </a:r>
              <a:b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Selinexor</a:t>
              </a:r>
              <a:b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Placebo</a:t>
              </a:r>
            </a:p>
          </p:txBody>
        </p:sp>
        <p:cxnSp>
          <p:nvCxnSpPr>
            <p:cNvPr id="103" name="Straight Connector 102">
              <a:extLst>
                <a:ext uri="{FF2B5EF4-FFF2-40B4-BE49-F238E27FC236}">
                  <a16:creationId xmlns:a16="http://schemas.microsoft.com/office/drawing/2014/main" id="{3CDDBA8A-2E8F-4528-8560-6D6D558F723B}"/>
                </a:ext>
              </a:extLst>
            </p:cNvPr>
            <p:cNvCxnSpPr>
              <a:cxnSpLocks/>
            </p:cNvCxnSpPr>
            <p:nvPr/>
          </p:nvCxnSpPr>
          <p:spPr>
            <a:xfrm flipH="1">
              <a:off x="4989096" y="2435574"/>
              <a:ext cx="221584" cy="0"/>
            </a:xfrm>
            <a:prstGeom prst="line">
              <a:avLst/>
            </a:prstGeom>
            <a:noFill/>
            <a:ln w="28575" cap="flat" cmpd="sng" algn="ctr">
              <a:solidFill>
                <a:srgbClr val="015873"/>
              </a:solidFill>
              <a:prstDash val="solid"/>
            </a:ln>
            <a:effectLst/>
          </p:spPr>
        </p:cxnSp>
        <p:cxnSp>
          <p:nvCxnSpPr>
            <p:cNvPr id="104" name="Straight Connector 103">
              <a:extLst>
                <a:ext uri="{FF2B5EF4-FFF2-40B4-BE49-F238E27FC236}">
                  <a16:creationId xmlns:a16="http://schemas.microsoft.com/office/drawing/2014/main" id="{5A56BAD3-DA46-438F-94D8-55B12001448C}"/>
                </a:ext>
              </a:extLst>
            </p:cNvPr>
            <p:cNvCxnSpPr>
              <a:cxnSpLocks/>
            </p:cNvCxnSpPr>
            <p:nvPr/>
          </p:nvCxnSpPr>
          <p:spPr>
            <a:xfrm flipH="1">
              <a:off x="4989096" y="2635122"/>
              <a:ext cx="221584" cy="0"/>
            </a:xfrm>
            <a:prstGeom prst="line">
              <a:avLst/>
            </a:prstGeom>
            <a:noFill/>
            <a:ln w="28575" cap="flat" cmpd="sng" algn="ctr">
              <a:solidFill>
                <a:srgbClr val="E1471D"/>
              </a:solidFill>
              <a:prstDash val="solid"/>
            </a:ln>
            <a:effectLst/>
          </p:spPr>
        </p:cxnSp>
      </p:grpSp>
      <p:cxnSp>
        <p:nvCxnSpPr>
          <p:cNvPr id="105" name="Straight Connector 104">
            <a:extLst>
              <a:ext uri="{FF2B5EF4-FFF2-40B4-BE49-F238E27FC236}">
                <a16:creationId xmlns:a16="http://schemas.microsoft.com/office/drawing/2014/main" id="{DEB946BD-0258-465E-B2B6-5940661B0BE0}"/>
              </a:ext>
            </a:extLst>
          </p:cNvPr>
          <p:cNvCxnSpPr/>
          <p:nvPr/>
        </p:nvCxnSpPr>
        <p:spPr>
          <a:xfrm>
            <a:off x="7331965" y="3680608"/>
            <a:ext cx="4453658" cy="0"/>
          </a:xfrm>
          <a:prstGeom prst="line">
            <a:avLst/>
          </a:prstGeom>
          <a:noFill/>
          <a:ln w="28575" cap="flat" cmpd="sng" algn="ctr">
            <a:solidFill>
              <a:srgbClr val="000000"/>
            </a:solidFill>
            <a:prstDash val="sysDot"/>
          </a:ln>
          <a:effectLst/>
        </p:spPr>
      </p:cxnSp>
      <p:grpSp>
        <p:nvGrpSpPr>
          <p:cNvPr id="106" name="Group 105">
            <a:extLst>
              <a:ext uri="{FF2B5EF4-FFF2-40B4-BE49-F238E27FC236}">
                <a16:creationId xmlns:a16="http://schemas.microsoft.com/office/drawing/2014/main" id="{E27E632C-8717-4DB3-B63A-A0A0B896C496}"/>
              </a:ext>
            </a:extLst>
          </p:cNvPr>
          <p:cNvGrpSpPr/>
          <p:nvPr/>
        </p:nvGrpSpPr>
        <p:grpSpPr>
          <a:xfrm>
            <a:off x="1642533" y="2255391"/>
            <a:ext cx="4250267" cy="2032000"/>
            <a:chOff x="1642533" y="2366433"/>
            <a:chExt cx="4250267" cy="2032000"/>
          </a:xfrm>
        </p:grpSpPr>
        <p:sp>
          <p:nvSpPr>
            <p:cNvPr id="107" name="Freeform 5">
              <a:extLst>
                <a:ext uri="{FF2B5EF4-FFF2-40B4-BE49-F238E27FC236}">
                  <a16:creationId xmlns:a16="http://schemas.microsoft.com/office/drawing/2014/main" id="{280C97A8-2469-44FC-882F-36330D740724}"/>
                </a:ext>
              </a:extLst>
            </p:cNvPr>
            <p:cNvSpPr/>
            <p:nvPr/>
          </p:nvSpPr>
          <p:spPr>
            <a:xfrm>
              <a:off x="1824567" y="2429933"/>
              <a:ext cx="4068233" cy="1968500"/>
            </a:xfrm>
            <a:custGeom>
              <a:avLst/>
              <a:gdLst>
                <a:gd name="connsiteX0" fmla="*/ 4068233 w 4068233"/>
                <a:gd name="connsiteY0" fmla="*/ 1968500 h 1968500"/>
                <a:gd name="connsiteX1" fmla="*/ 2637366 w 4068233"/>
                <a:gd name="connsiteY1" fmla="*/ 1968500 h 1968500"/>
                <a:gd name="connsiteX2" fmla="*/ 2637366 w 4068233"/>
                <a:gd name="connsiteY2" fmla="*/ 1828800 h 1968500"/>
                <a:gd name="connsiteX3" fmla="*/ 2434166 w 4068233"/>
                <a:gd name="connsiteY3" fmla="*/ 1828800 h 1968500"/>
                <a:gd name="connsiteX4" fmla="*/ 2434166 w 4068233"/>
                <a:gd name="connsiteY4" fmla="*/ 1693334 h 1968500"/>
                <a:gd name="connsiteX5" fmla="*/ 1807633 w 4068233"/>
                <a:gd name="connsiteY5" fmla="*/ 1693334 h 1968500"/>
                <a:gd name="connsiteX6" fmla="*/ 1807633 w 4068233"/>
                <a:gd name="connsiteY6" fmla="*/ 1579034 h 1968500"/>
                <a:gd name="connsiteX7" fmla="*/ 1786466 w 4068233"/>
                <a:gd name="connsiteY7" fmla="*/ 1579034 h 1968500"/>
                <a:gd name="connsiteX8" fmla="*/ 1786466 w 4068233"/>
                <a:gd name="connsiteY8" fmla="*/ 1481667 h 1968500"/>
                <a:gd name="connsiteX9" fmla="*/ 956733 w 4068233"/>
                <a:gd name="connsiteY9" fmla="*/ 1481667 h 1968500"/>
                <a:gd name="connsiteX10" fmla="*/ 956733 w 4068233"/>
                <a:gd name="connsiteY10" fmla="*/ 1397000 h 1968500"/>
                <a:gd name="connsiteX11" fmla="*/ 512233 w 4068233"/>
                <a:gd name="connsiteY11" fmla="*/ 1397000 h 1968500"/>
                <a:gd name="connsiteX12" fmla="*/ 512233 w 4068233"/>
                <a:gd name="connsiteY12" fmla="*/ 1240367 h 1968500"/>
                <a:gd name="connsiteX13" fmla="*/ 512233 w 4068233"/>
                <a:gd name="connsiteY13" fmla="*/ 1240367 h 1968500"/>
                <a:gd name="connsiteX14" fmla="*/ 482600 w 4068233"/>
                <a:gd name="connsiteY14" fmla="*/ 1240367 h 1968500"/>
                <a:gd name="connsiteX15" fmla="*/ 482600 w 4068233"/>
                <a:gd name="connsiteY15" fmla="*/ 1092200 h 1968500"/>
                <a:gd name="connsiteX16" fmla="*/ 482600 w 4068233"/>
                <a:gd name="connsiteY16" fmla="*/ 1092200 h 1968500"/>
                <a:gd name="connsiteX17" fmla="*/ 482600 w 4068233"/>
                <a:gd name="connsiteY17" fmla="*/ 1092200 h 1968500"/>
                <a:gd name="connsiteX18" fmla="*/ 457200 w 4068233"/>
                <a:gd name="connsiteY18" fmla="*/ 1092200 h 1968500"/>
                <a:gd name="connsiteX19" fmla="*/ 457200 w 4068233"/>
                <a:gd name="connsiteY19" fmla="*/ 1024467 h 1968500"/>
                <a:gd name="connsiteX20" fmla="*/ 351366 w 4068233"/>
                <a:gd name="connsiteY20" fmla="*/ 1024467 h 1968500"/>
                <a:gd name="connsiteX21" fmla="*/ 351366 w 4068233"/>
                <a:gd name="connsiteY21" fmla="*/ 948267 h 1968500"/>
                <a:gd name="connsiteX22" fmla="*/ 110066 w 4068233"/>
                <a:gd name="connsiteY22" fmla="*/ 948267 h 1968500"/>
                <a:gd name="connsiteX23" fmla="*/ 110066 w 4068233"/>
                <a:gd name="connsiteY23" fmla="*/ 880534 h 1968500"/>
                <a:gd name="connsiteX24" fmla="*/ 71966 w 4068233"/>
                <a:gd name="connsiteY24" fmla="*/ 880534 h 1968500"/>
                <a:gd name="connsiteX25" fmla="*/ 71966 w 4068233"/>
                <a:gd name="connsiteY25" fmla="*/ 762000 h 1968500"/>
                <a:gd name="connsiteX26" fmla="*/ 55033 w 4068233"/>
                <a:gd name="connsiteY26" fmla="*/ 762000 h 1968500"/>
                <a:gd name="connsiteX27" fmla="*/ 55033 w 4068233"/>
                <a:gd name="connsiteY27" fmla="*/ 436034 h 1968500"/>
                <a:gd name="connsiteX28" fmla="*/ 55033 w 4068233"/>
                <a:gd name="connsiteY28" fmla="*/ 436034 h 1968500"/>
                <a:gd name="connsiteX29" fmla="*/ 55033 w 4068233"/>
                <a:gd name="connsiteY29" fmla="*/ 436034 h 1968500"/>
                <a:gd name="connsiteX30" fmla="*/ 29633 w 4068233"/>
                <a:gd name="connsiteY30" fmla="*/ 436034 h 1968500"/>
                <a:gd name="connsiteX31" fmla="*/ 29633 w 4068233"/>
                <a:gd name="connsiteY31" fmla="*/ 118534 h 1968500"/>
                <a:gd name="connsiteX32" fmla="*/ 29633 w 4068233"/>
                <a:gd name="connsiteY32" fmla="*/ 118534 h 1968500"/>
                <a:gd name="connsiteX33" fmla="*/ 0 w 4068233"/>
                <a:gd name="connsiteY33" fmla="*/ 118534 h 1968500"/>
                <a:gd name="connsiteX34" fmla="*/ 0 w 4068233"/>
                <a:gd name="connsiteY34" fmla="*/ 0 h 196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68233" h="1968500">
                  <a:moveTo>
                    <a:pt x="4068233" y="1968500"/>
                  </a:moveTo>
                  <a:lnTo>
                    <a:pt x="2637366" y="1968500"/>
                  </a:lnTo>
                  <a:lnTo>
                    <a:pt x="2637366" y="1828800"/>
                  </a:lnTo>
                  <a:lnTo>
                    <a:pt x="2434166" y="1828800"/>
                  </a:lnTo>
                  <a:lnTo>
                    <a:pt x="2434166" y="1693334"/>
                  </a:lnTo>
                  <a:lnTo>
                    <a:pt x="1807633" y="1693334"/>
                  </a:lnTo>
                  <a:lnTo>
                    <a:pt x="1807633" y="1579034"/>
                  </a:lnTo>
                  <a:lnTo>
                    <a:pt x="1786466" y="1579034"/>
                  </a:lnTo>
                  <a:lnTo>
                    <a:pt x="1786466" y="1481667"/>
                  </a:lnTo>
                  <a:lnTo>
                    <a:pt x="956733" y="1481667"/>
                  </a:lnTo>
                  <a:lnTo>
                    <a:pt x="956733" y="1397000"/>
                  </a:lnTo>
                  <a:lnTo>
                    <a:pt x="512233" y="1397000"/>
                  </a:lnTo>
                  <a:lnTo>
                    <a:pt x="512233" y="1240367"/>
                  </a:lnTo>
                  <a:lnTo>
                    <a:pt x="512233" y="1240367"/>
                  </a:lnTo>
                  <a:lnTo>
                    <a:pt x="482600" y="1240367"/>
                  </a:lnTo>
                  <a:lnTo>
                    <a:pt x="482600" y="1092200"/>
                  </a:lnTo>
                  <a:lnTo>
                    <a:pt x="482600" y="1092200"/>
                  </a:lnTo>
                  <a:lnTo>
                    <a:pt x="482600" y="1092200"/>
                  </a:lnTo>
                  <a:lnTo>
                    <a:pt x="457200" y="1092200"/>
                  </a:lnTo>
                  <a:lnTo>
                    <a:pt x="457200" y="1024467"/>
                  </a:lnTo>
                  <a:lnTo>
                    <a:pt x="351366" y="1024467"/>
                  </a:lnTo>
                  <a:lnTo>
                    <a:pt x="351366" y="948267"/>
                  </a:lnTo>
                  <a:lnTo>
                    <a:pt x="110066" y="948267"/>
                  </a:lnTo>
                  <a:lnTo>
                    <a:pt x="110066" y="880534"/>
                  </a:lnTo>
                  <a:lnTo>
                    <a:pt x="71966" y="880534"/>
                  </a:lnTo>
                  <a:lnTo>
                    <a:pt x="71966" y="762000"/>
                  </a:lnTo>
                  <a:lnTo>
                    <a:pt x="55033" y="762000"/>
                  </a:lnTo>
                  <a:lnTo>
                    <a:pt x="55033" y="436034"/>
                  </a:lnTo>
                  <a:lnTo>
                    <a:pt x="55033" y="436034"/>
                  </a:lnTo>
                  <a:lnTo>
                    <a:pt x="55033" y="436034"/>
                  </a:lnTo>
                  <a:lnTo>
                    <a:pt x="29633" y="436034"/>
                  </a:lnTo>
                  <a:lnTo>
                    <a:pt x="29633" y="118534"/>
                  </a:lnTo>
                  <a:lnTo>
                    <a:pt x="29633" y="118534"/>
                  </a:lnTo>
                  <a:lnTo>
                    <a:pt x="0" y="118534"/>
                  </a:lnTo>
                  <a:lnTo>
                    <a:pt x="0" y="0"/>
                  </a:lnTo>
                </a:path>
              </a:pathLst>
            </a:custGeom>
            <a:noFill/>
            <a:ln w="28575" cap="flat" cmpd="sng" algn="ctr">
              <a:solidFill>
                <a:srgbClr val="E1471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08" name="Freeform 8">
              <a:extLst>
                <a:ext uri="{FF2B5EF4-FFF2-40B4-BE49-F238E27FC236}">
                  <a16:creationId xmlns:a16="http://schemas.microsoft.com/office/drawing/2014/main" id="{8F637314-5B0C-49A4-A863-63901E89DB82}"/>
                </a:ext>
              </a:extLst>
            </p:cNvPr>
            <p:cNvSpPr/>
            <p:nvPr/>
          </p:nvSpPr>
          <p:spPr>
            <a:xfrm>
              <a:off x="1642533" y="2366433"/>
              <a:ext cx="173567" cy="84667"/>
            </a:xfrm>
            <a:custGeom>
              <a:avLst/>
              <a:gdLst>
                <a:gd name="connsiteX0" fmla="*/ 0 w 173567"/>
                <a:gd name="connsiteY0" fmla="*/ 0 h 84667"/>
                <a:gd name="connsiteX1" fmla="*/ 173567 w 173567"/>
                <a:gd name="connsiteY1" fmla="*/ 0 h 84667"/>
                <a:gd name="connsiteX2" fmla="*/ 173567 w 173567"/>
                <a:gd name="connsiteY2" fmla="*/ 84667 h 84667"/>
              </a:gdLst>
              <a:ahLst/>
              <a:cxnLst>
                <a:cxn ang="0">
                  <a:pos x="connsiteX0" y="connsiteY0"/>
                </a:cxn>
                <a:cxn ang="0">
                  <a:pos x="connsiteX1" y="connsiteY1"/>
                </a:cxn>
                <a:cxn ang="0">
                  <a:pos x="connsiteX2" y="connsiteY2"/>
                </a:cxn>
              </a:cxnLst>
              <a:rect l="l" t="t" r="r" b="b"/>
              <a:pathLst>
                <a:path w="173567" h="84667">
                  <a:moveTo>
                    <a:pt x="0" y="0"/>
                  </a:moveTo>
                  <a:lnTo>
                    <a:pt x="173567" y="0"/>
                  </a:lnTo>
                  <a:lnTo>
                    <a:pt x="173567" y="84667"/>
                  </a:lnTo>
                </a:path>
              </a:pathLst>
            </a:custGeom>
            <a:noFill/>
            <a:ln w="28575" cap="flat" cmpd="sng" algn="ctr">
              <a:solidFill>
                <a:srgbClr val="E1471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grpSp>
      <p:sp>
        <p:nvSpPr>
          <p:cNvPr id="109" name="Freeform 4">
            <a:extLst>
              <a:ext uri="{FF2B5EF4-FFF2-40B4-BE49-F238E27FC236}">
                <a16:creationId xmlns:a16="http://schemas.microsoft.com/office/drawing/2014/main" id="{FC2A5630-3D32-40D5-8949-B3A34D98C250}"/>
              </a:ext>
            </a:extLst>
          </p:cNvPr>
          <p:cNvSpPr/>
          <p:nvPr/>
        </p:nvSpPr>
        <p:spPr>
          <a:xfrm>
            <a:off x="1452033" y="2255391"/>
            <a:ext cx="4449234" cy="1794934"/>
          </a:xfrm>
          <a:custGeom>
            <a:avLst/>
            <a:gdLst>
              <a:gd name="connsiteX0" fmla="*/ 4449234 w 4449234"/>
              <a:gd name="connsiteY0" fmla="*/ 1794934 h 1794934"/>
              <a:gd name="connsiteX1" fmla="*/ 4449234 w 4449234"/>
              <a:gd name="connsiteY1" fmla="*/ 1794934 h 1794934"/>
              <a:gd name="connsiteX2" fmla="*/ 3297767 w 4449234"/>
              <a:gd name="connsiteY2" fmla="*/ 1794934 h 1794934"/>
              <a:gd name="connsiteX3" fmla="*/ 3297767 w 4449234"/>
              <a:gd name="connsiteY3" fmla="*/ 1697567 h 1794934"/>
              <a:gd name="connsiteX4" fmla="*/ 3234267 w 4449234"/>
              <a:gd name="connsiteY4" fmla="*/ 1697567 h 1794934"/>
              <a:gd name="connsiteX5" fmla="*/ 3234267 w 4449234"/>
              <a:gd name="connsiteY5" fmla="*/ 1608667 h 1794934"/>
              <a:gd name="connsiteX6" fmla="*/ 2971800 w 4449234"/>
              <a:gd name="connsiteY6" fmla="*/ 1608667 h 1794934"/>
              <a:gd name="connsiteX7" fmla="*/ 2971800 w 4449234"/>
              <a:gd name="connsiteY7" fmla="*/ 1524000 h 1794934"/>
              <a:gd name="connsiteX8" fmla="*/ 2755900 w 4449234"/>
              <a:gd name="connsiteY8" fmla="*/ 1524000 h 1794934"/>
              <a:gd name="connsiteX9" fmla="*/ 2755900 w 4449234"/>
              <a:gd name="connsiteY9" fmla="*/ 1435100 h 1794934"/>
              <a:gd name="connsiteX10" fmla="*/ 2146300 w 4449234"/>
              <a:gd name="connsiteY10" fmla="*/ 1435100 h 1794934"/>
              <a:gd name="connsiteX11" fmla="*/ 2146300 w 4449234"/>
              <a:gd name="connsiteY11" fmla="*/ 1384300 h 1794934"/>
              <a:gd name="connsiteX12" fmla="*/ 1714500 w 4449234"/>
              <a:gd name="connsiteY12" fmla="*/ 1384300 h 1794934"/>
              <a:gd name="connsiteX13" fmla="*/ 1714500 w 4449234"/>
              <a:gd name="connsiteY13" fmla="*/ 1341967 h 1794934"/>
              <a:gd name="connsiteX14" fmla="*/ 1621367 w 4449234"/>
              <a:gd name="connsiteY14" fmla="*/ 1341967 h 1794934"/>
              <a:gd name="connsiteX15" fmla="*/ 1621367 w 4449234"/>
              <a:gd name="connsiteY15" fmla="*/ 1295400 h 1794934"/>
              <a:gd name="connsiteX16" fmla="*/ 1494367 w 4449234"/>
              <a:gd name="connsiteY16" fmla="*/ 1295400 h 1794934"/>
              <a:gd name="connsiteX17" fmla="*/ 1494367 w 4449234"/>
              <a:gd name="connsiteY17" fmla="*/ 1253067 h 1794934"/>
              <a:gd name="connsiteX18" fmla="*/ 1346200 w 4449234"/>
              <a:gd name="connsiteY18" fmla="*/ 1253067 h 1794934"/>
              <a:gd name="connsiteX19" fmla="*/ 1346200 w 4449234"/>
              <a:gd name="connsiteY19" fmla="*/ 1193800 h 1794934"/>
              <a:gd name="connsiteX20" fmla="*/ 1346200 w 4449234"/>
              <a:gd name="connsiteY20" fmla="*/ 1193800 h 1794934"/>
              <a:gd name="connsiteX21" fmla="*/ 1346200 w 4449234"/>
              <a:gd name="connsiteY21" fmla="*/ 1193800 h 1794934"/>
              <a:gd name="connsiteX22" fmla="*/ 1308100 w 4449234"/>
              <a:gd name="connsiteY22" fmla="*/ 1193800 h 1794934"/>
              <a:gd name="connsiteX23" fmla="*/ 1308100 w 4449234"/>
              <a:gd name="connsiteY23" fmla="*/ 1121834 h 1794934"/>
              <a:gd name="connsiteX24" fmla="*/ 1270000 w 4449234"/>
              <a:gd name="connsiteY24" fmla="*/ 1121834 h 1794934"/>
              <a:gd name="connsiteX25" fmla="*/ 1270000 w 4449234"/>
              <a:gd name="connsiteY25" fmla="*/ 999067 h 1794934"/>
              <a:gd name="connsiteX26" fmla="*/ 897467 w 4449234"/>
              <a:gd name="connsiteY26" fmla="*/ 999067 h 1794934"/>
              <a:gd name="connsiteX27" fmla="*/ 897467 w 4449234"/>
              <a:gd name="connsiteY27" fmla="*/ 948267 h 1794934"/>
              <a:gd name="connsiteX28" fmla="*/ 897467 w 4449234"/>
              <a:gd name="connsiteY28" fmla="*/ 948267 h 1794934"/>
              <a:gd name="connsiteX29" fmla="*/ 897467 w 4449234"/>
              <a:gd name="connsiteY29" fmla="*/ 948267 h 1794934"/>
              <a:gd name="connsiteX30" fmla="*/ 855134 w 4449234"/>
              <a:gd name="connsiteY30" fmla="*/ 948267 h 1794934"/>
              <a:gd name="connsiteX31" fmla="*/ 855134 w 4449234"/>
              <a:gd name="connsiteY31" fmla="*/ 690034 h 1794934"/>
              <a:gd name="connsiteX32" fmla="*/ 833967 w 4449234"/>
              <a:gd name="connsiteY32" fmla="*/ 690034 h 1794934"/>
              <a:gd name="connsiteX33" fmla="*/ 833967 w 4449234"/>
              <a:gd name="connsiteY33" fmla="*/ 613834 h 1794934"/>
              <a:gd name="connsiteX34" fmla="*/ 833967 w 4449234"/>
              <a:gd name="connsiteY34" fmla="*/ 613834 h 1794934"/>
              <a:gd name="connsiteX35" fmla="*/ 833967 w 4449234"/>
              <a:gd name="connsiteY35" fmla="*/ 558800 h 1794934"/>
              <a:gd name="connsiteX36" fmla="*/ 596900 w 4449234"/>
              <a:gd name="connsiteY36" fmla="*/ 558800 h 1794934"/>
              <a:gd name="connsiteX37" fmla="*/ 596900 w 4449234"/>
              <a:gd name="connsiteY37" fmla="*/ 516467 h 1794934"/>
              <a:gd name="connsiteX38" fmla="*/ 457200 w 4449234"/>
              <a:gd name="connsiteY38" fmla="*/ 516467 h 1794934"/>
              <a:gd name="connsiteX39" fmla="*/ 457200 w 4449234"/>
              <a:gd name="connsiteY39" fmla="*/ 440267 h 1794934"/>
              <a:gd name="connsiteX40" fmla="*/ 457200 w 4449234"/>
              <a:gd name="connsiteY40" fmla="*/ 440267 h 1794934"/>
              <a:gd name="connsiteX41" fmla="*/ 419100 w 4449234"/>
              <a:gd name="connsiteY41" fmla="*/ 440267 h 1794934"/>
              <a:gd name="connsiteX42" fmla="*/ 419100 w 4449234"/>
              <a:gd name="connsiteY42" fmla="*/ 211667 h 1794934"/>
              <a:gd name="connsiteX43" fmla="*/ 419100 w 4449234"/>
              <a:gd name="connsiteY43" fmla="*/ 211667 h 1794934"/>
              <a:gd name="connsiteX44" fmla="*/ 419100 w 4449234"/>
              <a:gd name="connsiteY44" fmla="*/ 63500 h 1794934"/>
              <a:gd name="connsiteX45" fmla="*/ 296334 w 4449234"/>
              <a:gd name="connsiteY45" fmla="*/ 63500 h 1794934"/>
              <a:gd name="connsiteX46" fmla="*/ 296334 w 4449234"/>
              <a:gd name="connsiteY46" fmla="*/ 0 h 1794934"/>
              <a:gd name="connsiteX47" fmla="*/ 0 w 4449234"/>
              <a:gd name="connsiteY47" fmla="*/ 0 h 1794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49234" h="1794934">
                <a:moveTo>
                  <a:pt x="4449234" y="1794934"/>
                </a:moveTo>
                <a:lnTo>
                  <a:pt x="4449234" y="1794934"/>
                </a:lnTo>
                <a:lnTo>
                  <a:pt x="3297767" y="1794934"/>
                </a:lnTo>
                <a:lnTo>
                  <a:pt x="3297767" y="1697567"/>
                </a:lnTo>
                <a:lnTo>
                  <a:pt x="3234267" y="1697567"/>
                </a:lnTo>
                <a:lnTo>
                  <a:pt x="3234267" y="1608667"/>
                </a:lnTo>
                <a:lnTo>
                  <a:pt x="2971800" y="1608667"/>
                </a:lnTo>
                <a:lnTo>
                  <a:pt x="2971800" y="1524000"/>
                </a:lnTo>
                <a:lnTo>
                  <a:pt x="2755900" y="1524000"/>
                </a:lnTo>
                <a:lnTo>
                  <a:pt x="2755900" y="1435100"/>
                </a:lnTo>
                <a:lnTo>
                  <a:pt x="2146300" y="1435100"/>
                </a:lnTo>
                <a:lnTo>
                  <a:pt x="2146300" y="1384300"/>
                </a:lnTo>
                <a:lnTo>
                  <a:pt x="1714500" y="1384300"/>
                </a:lnTo>
                <a:lnTo>
                  <a:pt x="1714500" y="1341967"/>
                </a:lnTo>
                <a:lnTo>
                  <a:pt x="1621367" y="1341967"/>
                </a:lnTo>
                <a:lnTo>
                  <a:pt x="1621367" y="1295400"/>
                </a:lnTo>
                <a:lnTo>
                  <a:pt x="1494367" y="1295400"/>
                </a:lnTo>
                <a:lnTo>
                  <a:pt x="1494367" y="1253067"/>
                </a:lnTo>
                <a:lnTo>
                  <a:pt x="1346200" y="1253067"/>
                </a:lnTo>
                <a:lnTo>
                  <a:pt x="1346200" y="1193800"/>
                </a:lnTo>
                <a:lnTo>
                  <a:pt x="1346200" y="1193800"/>
                </a:lnTo>
                <a:lnTo>
                  <a:pt x="1346200" y="1193800"/>
                </a:lnTo>
                <a:lnTo>
                  <a:pt x="1308100" y="1193800"/>
                </a:lnTo>
                <a:lnTo>
                  <a:pt x="1308100" y="1121834"/>
                </a:lnTo>
                <a:lnTo>
                  <a:pt x="1270000" y="1121834"/>
                </a:lnTo>
                <a:lnTo>
                  <a:pt x="1270000" y="999067"/>
                </a:lnTo>
                <a:lnTo>
                  <a:pt x="897467" y="999067"/>
                </a:lnTo>
                <a:lnTo>
                  <a:pt x="897467" y="948267"/>
                </a:lnTo>
                <a:lnTo>
                  <a:pt x="897467" y="948267"/>
                </a:lnTo>
                <a:lnTo>
                  <a:pt x="897467" y="948267"/>
                </a:lnTo>
                <a:lnTo>
                  <a:pt x="855134" y="948267"/>
                </a:lnTo>
                <a:lnTo>
                  <a:pt x="855134" y="690034"/>
                </a:lnTo>
                <a:lnTo>
                  <a:pt x="833967" y="690034"/>
                </a:lnTo>
                <a:lnTo>
                  <a:pt x="833967" y="613834"/>
                </a:lnTo>
                <a:lnTo>
                  <a:pt x="833967" y="613834"/>
                </a:lnTo>
                <a:lnTo>
                  <a:pt x="833967" y="558800"/>
                </a:lnTo>
                <a:lnTo>
                  <a:pt x="596900" y="558800"/>
                </a:lnTo>
                <a:lnTo>
                  <a:pt x="596900" y="516467"/>
                </a:lnTo>
                <a:lnTo>
                  <a:pt x="457200" y="516467"/>
                </a:lnTo>
                <a:lnTo>
                  <a:pt x="457200" y="440267"/>
                </a:lnTo>
                <a:lnTo>
                  <a:pt x="457200" y="440267"/>
                </a:lnTo>
                <a:lnTo>
                  <a:pt x="419100" y="440267"/>
                </a:lnTo>
                <a:lnTo>
                  <a:pt x="419100" y="211667"/>
                </a:lnTo>
                <a:lnTo>
                  <a:pt x="419100" y="211667"/>
                </a:lnTo>
                <a:lnTo>
                  <a:pt x="419100" y="63500"/>
                </a:lnTo>
                <a:lnTo>
                  <a:pt x="296334" y="63500"/>
                </a:lnTo>
                <a:lnTo>
                  <a:pt x="296334" y="0"/>
                </a:lnTo>
                <a:lnTo>
                  <a:pt x="0" y="0"/>
                </a:lnTo>
              </a:path>
            </a:pathLst>
          </a:custGeom>
          <a:noFill/>
          <a:ln w="28575" cap="flat" cmpd="sng" algn="ctr">
            <a:solidFill>
              <a:srgbClr val="01587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10" name="TextBox 109">
            <a:extLst>
              <a:ext uri="{FF2B5EF4-FFF2-40B4-BE49-F238E27FC236}">
                <a16:creationId xmlns:a16="http://schemas.microsoft.com/office/drawing/2014/main" id="{6C0FCCDA-831E-4024-A70B-A1A04A838628}"/>
              </a:ext>
            </a:extLst>
          </p:cNvPr>
          <p:cNvSpPr txBox="1"/>
          <p:nvPr/>
        </p:nvSpPr>
        <p:spPr>
          <a:xfrm>
            <a:off x="1364216" y="2094701"/>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11" name="TextBox 110">
            <a:extLst>
              <a:ext uri="{FF2B5EF4-FFF2-40B4-BE49-F238E27FC236}">
                <a16:creationId xmlns:a16="http://schemas.microsoft.com/office/drawing/2014/main" id="{95CD568B-F9EC-46E2-B09F-0917CD1B4E3F}"/>
              </a:ext>
            </a:extLst>
          </p:cNvPr>
          <p:cNvSpPr txBox="1"/>
          <p:nvPr/>
        </p:nvSpPr>
        <p:spPr>
          <a:xfrm>
            <a:off x="1578016" y="2094701"/>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12" name="TextBox 111">
            <a:extLst>
              <a:ext uri="{FF2B5EF4-FFF2-40B4-BE49-F238E27FC236}">
                <a16:creationId xmlns:a16="http://schemas.microsoft.com/office/drawing/2014/main" id="{049C7EBD-9F69-4FFD-A0BF-3BA5ECC0C0B4}"/>
              </a:ext>
            </a:extLst>
          </p:cNvPr>
          <p:cNvSpPr txBox="1"/>
          <p:nvPr/>
        </p:nvSpPr>
        <p:spPr>
          <a:xfrm>
            <a:off x="1781717" y="2235241"/>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13" name="TextBox 112">
            <a:extLst>
              <a:ext uri="{FF2B5EF4-FFF2-40B4-BE49-F238E27FC236}">
                <a16:creationId xmlns:a16="http://schemas.microsoft.com/office/drawing/2014/main" id="{36D700E5-68A3-4BCA-8EFD-7A560674D656}"/>
              </a:ext>
            </a:extLst>
          </p:cNvPr>
          <p:cNvSpPr txBox="1"/>
          <p:nvPr/>
        </p:nvSpPr>
        <p:spPr>
          <a:xfrm>
            <a:off x="2201060" y="2698761"/>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14" name="TextBox 113">
            <a:extLst>
              <a:ext uri="{FF2B5EF4-FFF2-40B4-BE49-F238E27FC236}">
                <a16:creationId xmlns:a16="http://schemas.microsoft.com/office/drawing/2014/main" id="{3AF5E989-FFED-4A9D-B56B-58D2C60EF5BE}"/>
              </a:ext>
            </a:extLst>
          </p:cNvPr>
          <p:cNvSpPr txBox="1"/>
          <p:nvPr/>
        </p:nvSpPr>
        <p:spPr>
          <a:xfrm>
            <a:off x="1835975" y="2619215"/>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15" name="TextBox 114">
            <a:extLst>
              <a:ext uri="{FF2B5EF4-FFF2-40B4-BE49-F238E27FC236}">
                <a16:creationId xmlns:a16="http://schemas.microsoft.com/office/drawing/2014/main" id="{7384D083-10B9-4E37-8D8B-2392F741CA05}"/>
              </a:ext>
            </a:extLst>
          </p:cNvPr>
          <p:cNvSpPr txBox="1"/>
          <p:nvPr/>
        </p:nvSpPr>
        <p:spPr>
          <a:xfrm>
            <a:off x="1918352" y="2622139"/>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16" name="TextBox 115">
            <a:extLst>
              <a:ext uri="{FF2B5EF4-FFF2-40B4-BE49-F238E27FC236}">
                <a16:creationId xmlns:a16="http://schemas.microsoft.com/office/drawing/2014/main" id="{F8C0E21D-39BF-4AEC-BD07-A2748D3D5CD3}"/>
              </a:ext>
            </a:extLst>
          </p:cNvPr>
          <p:cNvSpPr txBox="1"/>
          <p:nvPr/>
        </p:nvSpPr>
        <p:spPr>
          <a:xfrm>
            <a:off x="2220506" y="2885148"/>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17" name="TextBox 116">
            <a:extLst>
              <a:ext uri="{FF2B5EF4-FFF2-40B4-BE49-F238E27FC236}">
                <a16:creationId xmlns:a16="http://schemas.microsoft.com/office/drawing/2014/main" id="{E381166A-4C7A-40CB-9044-7B91EF451A52}"/>
              </a:ext>
            </a:extLst>
          </p:cNvPr>
          <p:cNvSpPr txBox="1"/>
          <p:nvPr/>
        </p:nvSpPr>
        <p:spPr>
          <a:xfrm>
            <a:off x="2268890" y="3093139"/>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18" name="TextBox 117">
            <a:extLst>
              <a:ext uri="{FF2B5EF4-FFF2-40B4-BE49-F238E27FC236}">
                <a16:creationId xmlns:a16="http://schemas.microsoft.com/office/drawing/2014/main" id="{975642F2-1F07-4CB8-8000-DA85A69B08B2}"/>
              </a:ext>
            </a:extLst>
          </p:cNvPr>
          <p:cNvSpPr txBox="1"/>
          <p:nvPr/>
        </p:nvSpPr>
        <p:spPr>
          <a:xfrm>
            <a:off x="2912343" y="3394962"/>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19" name="TextBox 118">
            <a:extLst>
              <a:ext uri="{FF2B5EF4-FFF2-40B4-BE49-F238E27FC236}">
                <a16:creationId xmlns:a16="http://schemas.microsoft.com/office/drawing/2014/main" id="{987B41D0-6BC4-4783-90F5-E1D63FBA4D26}"/>
              </a:ext>
            </a:extLst>
          </p:cNvPr>
          <p:cNvSpPr txBox="1"/>
          <p:nvPr/>
        </p:nvSpPr>
        <p:spPr>
          <a:xfrm>
            <a:off x="3150637" y="3478869"/>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20" name="TextBox 119">
            <a:extLst>
              <a:ext uri="{FF2B5EF4-FFF2-40B4-BE49-F238E27FC236}">
                <a16:creationId xmlns:a16="http://schemas.microsoft.com/office/drawing/2014/main" id="{3E571822-98E5-4352-A3A4-05E6C462C474}"/>
              </a:ext>
            </a:extLst>
          </p:cNvPr>
          <p:cNvSpPr txBox="1"/>
          <p:nvPr/>
        </p:nvSpPr>
        <p:spPr>
          <a:xfrm>
            <a:off x="3204589" y="3484554"/>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21" name="TextBox 120">
            <a:extLst>
              <a:ext uri="{FF2B5EF4-FFF2-40B4-BE49-F238E27FC236}">
                <a16:creationId xmlns:a16="http://schemas.microsoft.com/office/drawing/2014/main" id="{F54A961D-5D22-4DE4-A69E-41BD39EF3954}"/>
              </a:ext>
            </a:extLst>
          </p:cNvPr>
          <p:cNvSpPr txBox="1"/>
          <p:nvPr/>
        </p:nvSpPr>
        <p:spPr>
          <a:xfrm>
            <a:off x="3309280" y="3482686"/>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22" name="TextBox 121">
            <a:extLst>
              <a:ext uri="{FF2B5EF4-FFF2-40B4-BE49-F238E27FC236}">
                <a16:creationId xmlns:a16="http://schemas.microsoft.com/office/drawing/2014/main" id="{F26A5291-83B7-40D4-8EDE-B866079BDE71}"/>
              </a:ext>
            </a:extLst>
          </p:cNvPr>
          <p:cNvSpPr txBox="1"/>
          <p:nvPr/>
        </p:nvSpPr>
        <p:spPr>
          <a:xfrm>
            <a:off x="3532519" y="3548850"/>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23" name="TextBox 122">
            <a:extLst>
              <a:ext uri="{FF2B5EF4-FFF2-40B4-BE49-F238E27FC236}">
                <a16:creationId xmlns:a16="http://schemas.microsoft.com/office/drawing/2014/main" id="{0F045E03-5EF4-4840-A99F-F15F29F33204}"/>
              </a:ext>
            </a:extLst>
          </p:cNvPr>
          <p:cNvSpPr txBox="1"/>
          <p:nvPr/>
        </p:nvSpPr>
        <p:spPr>
          <a:xfrm>
            <a:off x="3741389" y="3540897"/>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24" name="TextBox 123">
            <a:extLst>
              <a:ext uri="{FF2B5EF4-FFF2-40B4-BE49-F238E27FC236}">
                <a16:creationId xmlns:a16="http://schemas.microsoft.com/office/drawing/2014/main" id="{EF5AB99E-D680-4A7D-84EF-982F4165DA5F}"/>
              </a:ext>
            </a:extLst>
          </p:cNvPr>
          <p:cNvSpPr txBox="1"/>
          <p:nvPr/>
        </p:nvSpPr>
        <p:spPr>
          <a:xfrm>
            <a:off x="3974895" y="3540897"/>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25" name="TextBox 124">
            <a:extLst>
              <a:ext uri="{FF2B5EF4-FFF2-40B4-BE49-F238E27FC236}">
                <a16:creationId xmlns:a16="http://schemas.microsoft.com/office/drawing/2014/main" id="{1BA8DDA4-747E-4261-80BF-EFC0C680433D}"/>
              </a:ext>
            </a:extLst>
          </p:cNvPr>
          <p:cNvSpPr txBox="1"/>
          <p:nvPr/>
        </p:nvSpPr>
        <p:spPr>
          <a:xfrm>
            <a:off x="3815305" y="3544047"/>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26" name="TextBox 125">
            <a:extLst>
              <a:ext uri="{FF2B5EF4-FFF2-40B4-BE49-F238E27FC236}">
                <a16:creationId xmlns:a16="http://schemas.microsoft.com/office/drawing/2014/main" id="{6E090986-F59C-4050-B768-BBF182646819}"/>
              </a:ext>
            </a:extLst>
          </p:cNvPr>
          <p:cNvSpPr txBox="1"/>
          <p:nvPr/>
        </p:nvSpPr>
        <p:spPr>
          <a:xfrm>
            <a:off x="3886535" y="3540896"/>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27" name="TextBox 126">
            <a:extLst>
              <a:ext uri="{FF2B5EF4-FFF2-40B4-BE49-F238E27FC236}">
                <a16:creationId xmlns:a16="http://schemas.microsoft.com/office/drawing/2014/main" id="{0D17723D-E983-434E-850B-18924087C1FA}"/>
              </a:ext>
            </a:extLst>
          </p:cNvPr>
          <p:cNvSpPr txBox="1"/>
          <p:nvPr/>
        </p:nvSpPr>
        <p:spPr>
          <a:xfrm>
            <a:off x="3931848" y="3540895"/>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28" name="TextBox 127">
            <a:extLst>
              <a:ext uri="{FF2B5EF4-FFF2-40B4-BE49-F238E27FC236}">
                <a16:creationId xmlns:a16="http://schemas.microsoft.com/office/drawing/2014/main" id="{AF6E91C8-7B8A-436F-A746-11855F22EE1F}"/>
              </a:ext>
            </a:extLst>
          </p:cNvPr>
          <p:cNvSpPr txBox="1"/>
          <p:nvPr/>
        </p:nvSpPr>
        <p:spPr>
          <a:xfrm>
            <a:off x="4550505" y="3696398"/>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29" name="TextBox 128">
            <a:extLst>
              <a:ext uri="{FF2B5EF4-FFF2-40B4-BE49-F238E27FC236}">
                <a16:creationId xmlns:a16="http://schemas.microsoft.com/office/drawing/2014/main" id="{DD865C9E-3EDC-4917-8999-0E00B91423DA}"/>
              </a:ext>
            </a:extLst>
          </p:cNvPr>
          <p:cNvSpPr txBox="1"/>
          <p:nvPr/>
        </p:nvSpPr>
        <p:spPr>
          <a:xfrm>
            <a:off x="4590524" y="3790446"/>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30" name="TextBox 129">
            <a:extLst>
              <a:ext uri="{FF2B5EF4-FFF2-40B4-BE49-F238E27FC236}">
                <a16:creationId xmlns:a16="http://schemas.microsoft.com/office/drawing/2014/main" id="{CD7F4BEE-3F96-477F-BAC6-3E2608CCB082}"/>
              </a:ext>
            </a:extLst>
          </p:cNvPr>
          <p:cNvSpPr txBox="1"/>
          <p:nvPr/>
        </p:nvSpPr>
        <p:spPr>
          <a:xfrm>
            <a:off x="4621735" y="3786646"/>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31" name="TextBox 130">
            <a:extLst>
              <a:ext uri="{FF2B5EF4-FFF2-40B4-BE49-F238E27FC236}">
                <a16:creationId xmlns:a16="http://schemas.microsoft.com/office/drawing/2014/main" id="{EB9EBDA7-6670-45C6-9696-4CA37EDA019B}"/>
              </a:ext>
            </a:extLst>
          </p:cNvPr>
          <p:cNvSpPr txBox="1"/>
          <p:nvPr/>
        </p:nvSpPr>
        <p:spPr>
          <a:xfrm>
            <a:off x="4821398" y="3893512"/>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32" name="TextBox 131">
            <a:extLst>
              <a:ext uri="{FF2B5EF4-FFF2-40B4-BE49-F238E27FC236}">
                <a16:creationId xmlns:a16="http://schemas.microsoft.com/office/drawing/2014/main" id="{38598FE2-9FF6-4577-8E90-F8DBC16952D7}"/>
              </a:ext>
            </a:extLst>
          </p:cNvPr>
          <p:cNvSpPr txBox="1"/>
          <p:nvPr/>
        </p:nvSpPr>
        <p:spPr>
          <a:xfrm>
            <a:off x="4638110" y="3786894"/>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33" name="TextBox 132">
            <a:extLst>
              <a:ext uri="{FF2B5EF4-FFF2-40B4-BE49-F238E27FC236}">
                <a16:creationId xmlns:a16="http://schemas.microsoft.com/office/drawing/2014/main" id="{1EFF326A-A33E-4E81-984D-8765159F934F}"/>
              </a:ext>
            </a:extLst>
          </p:cNvPr>
          <p:cNvSpPr txBox="1"/>
          <p:nvPr/>
        </p:nvSpPr>
        <p:spPr>
          <a:xfrm>
            <a:off x="5117865" y="3897571"/>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34" name="TextBox 133">
            <a:extLst>
              <a:ext uri="{FF2B5EF4-FFF2-40B4-BE49-F238E27FC236}">
                <a16:creationId xmlns:a16="http://schemas.microsoft.com/office/drawing/2014/main" id="{B43D4408-A4AD-44BD-9791-70939C6AAD3F}"/>
              </a:ext>
            </a:extLst>
          </p:cNvPr>
          <p:cNvSpPr txBox="1"/>
          <p:nvPr/>
        </p:nvSpPr>
        <p:spPr>
          <a:xfrm>
            <a:off x="5249080" y="3888741"/>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35" name="TextBox 134">
            <a:extLst>
              <a:ext uri="{FF2B5EF4-FFF2-40B4-BE49-F238E27FC236}">
                <a16:creationId xmlns:a16="http://schemas.microsoft.com/office/drawing/2014/main" id="{98FD1CD5-49AA-4AD1-A06B-C9E776F6377D}"/>
              </a:ext>
            </a:extLst>
          </p:cNvPr>
          <p:cNvSpPr txBox="1"/>
          <p:nvPr/>
        </p:nvSpPr>
        <p:spPr>
          <a:xfrm>
            <a:off x="5268753" y="3888981"/>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36" name="TextBox 135">
            <a:extLst>
              <a:ext uri="{FF2B5EF4-FFF2-40B4-BE49-F238E27FC236}">
                <a16:creationId xmlns:a16="http://schemas.microsoft.com/office/drawing/2014/main" id="{1AC7BA48-AFEB-419D-B0DF-4DC5BF1372B2}"/>
              </a:ext>
            </a:extLst>
          </p:cNvPr>
          <p:cNvSpPr txBox="1"/>
          <p:nvPr/>
        </p:nvSpPr>
        <p:spPr>
          <a:xfrm>
            <a:off x="5402342" y="3888741"/>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37" name="TextBox 136">
            <a:extLst>
              <a:ext uri="{FF2B5EF4-FFF2-40B4-BE49-F238E27FC236}">
                <a16:creationId xmlns:a16="http://schemas.microsoft.com/office/drawing/2014/main" id="{ED52F3A8-1657-42BC-9D82-0B589D909820}"/>
              </a:ext>
            </a:extLst>
          </p:cNvPr>
          <p:cNvSpPr txBox="1"/>
          <p:nvPr/>
        </p:nvSpPr>
        <p:spPr>
          <a:xfrm>
            <a:off x="1793998" y="2911617"/>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138" name="TextBox 137">
            <a:extLst>
              <a:ext uri="{FF2B5EF4-FFF2-40B4-BE49-F238E27FC236}">
                <a16:creationId xmlns:a16="http://schemas.microsoft.com/office/drawing/2014/main" id="{9890DFCC-2F6B-4C9D-AAF7-AE0580164136}"/>
              </a:ext>
            </a:extLst>
          </p:cNvPr>
          <p:cNvSpPr txBox="1"/>
          <p:nvPr/>
        </p:nvSpPr>
        <p:spPr>
          <a:xfrm>
            <a:off x="2657081" y="3548850"/>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139" name="TextBox 138">
            <a:extLst>
              <a:ext uri="{FF2B5EF4-FFF2-40B4-BE49-F238E27FC236}">
                <a16:creationId xmlns:a16="http://schemas.microsoft.com/office/drawing/2014/main" id="{BC4ED8F0-3D1E-42B7-B3F3-940190E95E6E}"/>
              </a:ext>
            </a:extLst>
          </p:cNvPr>
          <p:cNvSpPr txBox="1"/>
          <p:nvPr/>
        </p:nvSpPr>
        <p:spPr>
          <a:xfrm>
            <a:off x="2894402" y="3640944"/>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140" name="TextBox 139">
            <a:extLst>
              <a:ext uri="{FF2B5EF4-FFF2-40B4-BE49-F238E27FC236}">
                <a16:creationId xmlns:a16="http://schemas.microsoft.com/office/drawing/2014/main" id="{3153DAF7-565A-47D0-8E0D-0CB371AEE1B9}"/>
              </a:ext>
            </a:extLst>
          </p:cNvPr>
          <p:cNvSpPr txBox="1"/>
          <p:nvPr/>
        </p:nvSpPr>
        <p:spPr>
          <a:xfrm>
            <a:off x="2247749" y="3482986"/>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141" name="TextBox 140">
            <a:extLst>
              <a:ext uri="{FF2B5EF4-FFF2-40B4-BE49-F238E27FC236}">
                <a16:creationId xmlns:a16="http://schemas.microsoft.com/office/drawing/2014/main" id="{69791B31-5089-4D3E-BFC5-55EA85896B96}"/>
              </a:ext>
            </a:extLst>
          </p:cNvPr>
          <p:cNvSpPr txBox="1"/>
          <p:nvPr/>
        </p:nvSpPr>
        <p:spPr>
          <a:xfrm>
            <a:off x="2573430" y="3548850"/>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142" name="TextBox 141">
            <a:extLst>
              <a:ext uri="{FF2B5EF4-FFF2-40B4-BE49-F238E27FC236}">
                <a16:creationId xmlns:a16="http://schemas.microsoft.com/office/drawing/2014/main" id="{4B41A136-8FD5-483D-8FB0-6E5441C4889F}"/>
              </a:ext>
            </a:extLst>
          </p:cNvPr>
          <p:cNvSpPr txBox="1"/>
          <p:nvPr/>
        </p:nvSpPr>
        <p:spPr>
          <a:xfrm>
            <a:off x="3466300" y="3648312"/>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143" name="TextBox 142">
            <a:extLst>
              <a:ext uri="{FF2B5EF4-FFF2-40B4-BE49-F238E27FC236}">
                <a16:creationId xmlns:a16="http://schemas.microsoft.com/office/drawing/2014/main" id="{6BC5A7A2-4A93-4D0E-A7D3-3B0F601BB40D}"/>
              </a:ext>
            </a:extLst>
          </p:cNvPr>
          <p:cNvSpPr txBox="1"/>
          <p:nvPr/>
        </p:nvSpPr>
        <p:spPr>
          <a:xfrm>
            <a:off x="3905632" y="3848492"/>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144" name="TextBox 143">
            <a:extLst>
              <a:ext uri="{FF2B5EF4-FFF2-40B4-BE49-F238E27FC236}">
                <a16:creationId xmlns:a16="http://schemas.microsoft.com/office/drawing/2014/main" id="{1C6AC07E-D848-4801-BC85-9E1856A087FF}"/>
              </a:ext>
            </a:extLst>
          </p:cNvPr>
          <p:cNvSpPr txBox="1"/>
          <p:nvPr/>
        </p:nvSpPr>
        <p:spPr>
          <a:xfrm>
            <a:off x="3923381" y="3848185"/>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145" name="TextBox 144">
            <a:extLst>
              <a:ext uri="{FF2B5EF4-FFF2-40B4-BE49-F238E27FC236}">
                <a16:creationId xmlns:a16="http://schemas.microsoft.com/office/drawing/2014/main" id="{14511C35-285D-4A9E-AED0-88A602AB8954}"/>
              </a:ext>
            </a:extLst>
          </p:cNvPr>
          <p:cNvSpPr txBox="1"/>
          <p:nvPr/>
        </p:nvSpPr>
        <p:spPr>
          <a:xfrm>
            <a:off x="3939757" y="3848326"/>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146" name="TextBox 145">
            <a:extLst>
              <a:ext uri="{FF2B5EF4-FFF2-40B4-BE49-F238E27FC236}">
                <a16:creationId xmlns:a16="http://schemas.microsoft.com/office/drawing/2014/main" id="{F56D6D47-B1D5-4615-8E54-095E9646B893}"/>
              </a:ext>
            </a:extLst>
          </p:cNvPr>
          <p:cNvSpPr txBox="1"/>
          <p:nvPr/>
        </p:nvSpPr>
        <p:spPr>
          <a:xfrm>
            <a:off x="3957430" y="3848240"/>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147" name="Freeform 195">
            <a:extLst>
              <a:ext uri="{FF2B5EF4-FFF2-40B4-BE49-F238E27FC236}">
                <a16:creationId xmlns:a16="http://schemas.microsoft.com/office/drawing/2014/main" id="{E4B9D5DE-1280-451A-9B82-869111293DC1}"/>
              </a:ext>
            </a:extLst>
          </p:cNvPr>
          <p:cNvSpPr/>
          <p:nvPr/>
        </p:nvSpPr>
        <p:spPr>
          <a:xfrm>
            <a:off x="7534275" y="2267033"/>
            <a:ext cx="4286250" cy="2533650"/>
          </a:xfrm>
          <a:custGeom>
            <a:avLst/>
            <a:gdLst>
              <a:gd name="connsiteX0" fmla="*/ 4286250 w 4286250"/>
              <a:gd name="connsiteY0" fmla="*/ 2533650 h 2533650"/>
              <a:gd name="connsiteX1" fmla="*/ 2622550 w 4286250"/>
              <a:gd name="connsiteY1" fmla="*/ 2533650 h 2533650"/>
              <a:gd name="connsiteX2" fmla="*/ 2622550 w 4286250"/>
              <a:gd name="connsiteY2" fmla="*/ 2368550 h 2533650"/>
              <a:gd name="connsiteX3" fmla="*/ 1571625 w 4286250"/>
              <a:gd name="connsiteY3" fmla="*/ 2368550 h 2533650"/>
              <a:gd name="connsiteX4" fmla="*/ 1571625 w 4286250"/>
              <a:gd name="connsiteY4" fmla="*/ 2339975 h 2533650"/>
              <a:gd name="connsiteX5" fmla="*/ 1571625 w 4286250"/>
              <a:gd name="connsiteY5" fmla="*/ 2209800 h 2533650"/>
              <a:gd name="connsiteX6" fmla="*/ 1527175 w 4286250"/>
              <a:gd name="connsiteY6" fmla="*/ 2209800 h 2533650"/>
              <a:gd name="connsiteX7" fmla="*/ 1527175 w 4286250"/>
              <a:gd name="connsiteY7" fmla="*/ 2044700 h 2533650"/>
              <a:gd name="connsiteX8" fmla="*/ 1498600 w 4286250"/>
              <a:gd name="connsiteY8" fmla="*/ 2044700 h 2533650"/>
              <a:gd name="connsiteX9" fmla="*/ 1498600 w 4286250"/>
              <a:gd name="connsiteY9" fmla="*/ 1892300 h 2533650"/>
              <a:gd name="connsiteX10" fmla="*/ 1143000 w 4286250"/>
              <a:gd name="connsiteY10" fmla="*/ 1892300 h 2533650"/>
              <a:gd name="connsiteX11" fmla="*/ 1143000 w 4286250"/>
              <a:gd name="connsiteY11" fmla="*/ 1571625 h 2533650"/>
              <a:gd name="connsiteX12" fmla="*/ 727075 w 4286250"/>
              <a:gd name="connsiteY12" fmla="*/ 1571625 h 2533650"/>
              <a:gd name="connsiteX13" fmla="*/ 727075 w 4286250"/>
              <a:gd name="connsiteY13" fmla="*/ 1466850 h 2533650"/>
              <a:gd name="connsiteX14" fmla="*/ 695325 w 4286250"/>
              <a:gd name="connsiteY14" fmla="*/ 1466850 h 2533650"/>
              <a:gd name="connsiteX15" fmla="*/ 695325 w 4286250"/>
              <a:gd name="connsiteY15" fmla="*/ 1209675 h 2533650"/>
              <a:gd name="connsiteX16" fmla="*/ 695325 w 4286250"/>
              <a:gd name="connsiteY16" fmla="*/ 1209675 h 2533650"/>
              <a:gd name="connsiteX17" fmla="*/ 676275 w 4286250"/>
              <a:gd name="connsiteY17" fmla="*/ 1209675 h 2533650"/>
              <a:gd name="connsiteX18" fmla="*/ 676275 w 4286250"/>
              <a:gd name="connsiteY18" fmla="*/ 965200 h 2533650"/>
              <a:gd name="connsiteX19" fmla="*/ 514350 w 4286250"/>
              <a:gd name="connsiteY19" fmla="*/ 965200 h 2533650"/>
              <a:gd name="connsiteX20" fmla="*/ 514350 w 4286250"/>
              <a:gd name="connsiteY20" fmla="*/ 857250 h 2533650"/>
              <a:gd name="connsiteX21" fmla="*/ 266700 w 4286250"/>
              <a:gd name="connsiteY21" fmla="*/ 857250 h 2533650"/>
              <a:gd name="connsiteX22" fmla="*/ 266700 w 4286250"/>
              <a:gd name="connsiteY22" fmla="*/ 428625 h 2533650"/>
              <a:gd name="connsiteX23" fmla="*/ 238125 w 4286250"/>
              <a:gd name="connsiteY23" fmla="*/ 428625 h 2533650"/>
              <a:gd name="connsiteX24" fmla="*/ 238125 w 4286250"/>
              <a:gd name="connsiteY24" fmla="*/ 203200 h 2533650"/>
              <a:gd name="connsiteX25" fmla="*/ 209550 w 4286250"/>
              <a:gd name="connsiteY25" fmla="*/ 203200 h 2533650"/>
              <a:gd name="connsiteX26" fmla="*/ 209550 w 4286250"/>
              <a:gd name="connsiteY26" fmla="*/ 107950 h 2533650"/>
              <a:gd name="connsiteX27" fmla="*/ 158750 w 4286250"/>
              <a:gd name="connsiteY27" fmla="*/ 107950 h 2533650"/>
              <a:gd name="connsiteX28" fmla="*/ 158750 w 4286250"/>
              <a:gd name="connsiteY28" fmla="*/ 0 h 2533650"/>
              <a:gd name="connsiteX29" fmla="*/ 0 w 4286250"/>
              <a:gd name="connsiteY29" fmla="*/ 0 h 2533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286250" h="2533650">
                <a:moveTo>
                  <a:pt x="4286250" y="2533650"/>
                </a:moveTo>
                <a:lnTo>
                  <a:pt x="2622550" y="2533650"/>
                </a:lnTo>
                <a:lnTo>
                  <a:pt x="2622550" y="2368550"/>
                </a:lnTo>
                <a:lnTo>
                  <a:pt x="1571625" y="2368550"/>
                </a:lnTo>
                <a:lnTo>
                  <a:pt x="1571625" y="2339975"/>
                </a:lnTo>
                <a:lnTo>
                  <a:pt x="1571625" y="2209800"/>
                </a:lnTo>
                <a:lnTo>
                  <a:pt x="1527175" y="2209800"/>
                </a:lnTo>
                <a:lnTo>
                  <a:pt x="1527175" y="2044700"/>
                </a:lnTo>
                <a:lnTo>
                  <a:pt x="1498600" y="2044700"/>
                </a:lnTo>
                <a:lnTo>
                  <a:pt x="1498600" y="1892300"/>
                </a:lnTo>
                <a:lnTo>
                  <a:pt x="1143000" y="1892300"/>
                </a:lnTo>
                <a:lnTo>
                  <a:pt x="1143000" y="1571625"/>
                </a:lnTo>
                <a:lnTo>
                  <a:pt x="727075" y="1571625"/>
                </a:lnTo>
                <a:lnTo>
                  <a:pt x="727075" y="1466850"/>
                </a:lnTo>
                <a:lnTo>
                  <a:pt x="695325" y="1466850"/>
                </a:lnTo>
                <a:lnTo>
                  <a:pt x="695325" y="1209675"/>
                </a:lnTo>
                <a:lnTo>
                  <a:pt x="695325" y="1209675"/>
                </a:lnTo>
                <a:lnTo>
                  <a:pt x="676275" y="1209675"/>
                </a:lnTo>
                <a:lnTo>
                  <a:pt x="676275" y="965200"/>
                </a:lnTo>
                <a:lnTo>
                  <a:pt x="514350" y="965200"/>
                </a:lnTo>
                <a:lnTo>
                  <a:pt x="514350" y="857250"/>
                </a:lnTo>
                <a:lnTo>
                  <a:pt x="266700" y="857250"/>
                </a:lnTo>
                <a:lnTo>
                  <a:pt x="266700" y="428625"/>
                </a:lnTo>
                <a:lnTo>
                  <a:pt x="238125" y="428625"/>
                </a:lnTo>
                <a:lnTo>
                  <a:pt x="238125" y="203200"/>
                </a:lnTo>
                <a:lnTo>
                  <a:pt x="209550" y="203200"/>
                </a:lnTo>
                <a:lnTo>
                  <a:pt x="209550" y="107950"/>
                </a:lnTo>
                <a:lnTo>
                  <a:pt x="158750" y="107950"/>
                </a:lnTo>
                <a:lnTo>
                  <a:pt x="158750" y="0"/>
                </a:lnTo>
                <a:lnTo>
                  <a:pt x="0" y="0"/>
                </a:lnTo>
              </a:path>
            </a:pathLst>
          </a:custGeom>
          <a:noFill/>
          <a:ln w="28575" cap="flat" cmpd="sng" algn="ctr">
            <a:solidFill>
              <a:srgbClr val="E1471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48" name="Freeform 194">
            <a:extLst>
              <a:ext uri="{FF2B5EF4-FFF2-40B4-BE49-F238E27FC236}">
                <a16:creationId xmlns:a16="http://schemas.microsoft.com/office/drawing/2014/main" id="{3CE40750-B416-4410-B86C-56F2CD68A8A6}"/>
              </a:ext>
            </a:extLst>
          </p:cNvPr>
          <p:cNvSpPr/>
          <p:nvPr/>
        </p:nvSpPr>
        <p:spPr>
          <a:xfrm>
            <a:off x="7353300" y="2267033"/>
            <a:ext cx="4467225" cy="2505075"/>
          </a:xfrm>
          <a:custGeom>
            <a:avLst/>
            <a:gdLst>
              <a:gd name="connsiteX0" fmla="*/ 4467225 w 4467225"/>
              <a:gd name="connsiteY0" fmla="*/ 2505075 h 2505075"/>
              <a:gd name="connsiteX1" fmla="*/ 4467225 w 4467225"/>
              <a:gd name="connsiteY1" fmla="*/ 2505075 h 2505075"/>
              <a:gd name="connsiteX2" fmla="*/ 2451100 w 4467225"/>
              <a:gd name="connsiteY2" fmla="*/ 2505075 h 2505075"/>
              <a:gd name="connsiteX3" fmla="*/ 2451100 w 4467225"/>
              <a:gd name="connsiteY3" fmla="*/ 2330450 h 2505075"/>
              <a:gd name="connsiteX4" fmla="*/ 2149475 w 4467225"/>
              <a:gd name="connsiteY4" fmla="*/ 2330450 h 2505075"/>
              <a:gd name="connsiteX5" fmla="*/ 2149475 w 4467225"/>
              <a:gd name="connsiteY5" fmla="*/ 2228850 h 2505075"/>
              <a:gd name="connsiteX6" fmla="*/ 1752600 w 4467225"/>
              <a:gd name="connsiteY6" fmla="*/ 2228850 h 2505075"/>
              <a:gd name="connsiteX7" fmla="*/ 1752600 w 4467225"/>
              <a:gd name="connsiteY7" fmla="*/ 2133600 h 2505075"/>
              <a:gd name="connsiteX8" fmla="*/ 1736725 w 4467225"/>
              <a:gd name="connsiteY8" fmla="*/ 2133600 h 2505075"/>
              <a:gd name="connsiteX9" fmla="*/ 1736725 w 4467225"/>
              <a:gd name="connsiteY9" fmla="*/ 2025650 h 2505075"/>
              <a:gd name="connsiteX10" fmla="*/ 1736725 w 4467225"/>
              <a:gd name="connsiteY10" fmla="*/ 2025650 h 2505075"/>
              <a:gd name="connsiteX11" fmla="*/ 1736725 w 4467225"/>
              <a:gd name="connsiteY11" fmla="*/ 1835150 h 2505075"/>
              <a:gd name="connsiteX12" fmla="*/ 1317625 w 4467225"/>
              <a:gd name="connsiteY12" fmla="*/ 1835150 h 2505075"/>
              <a:gd name="connsiteX13" fmla="*/ 1317625 w 4467225"/>
              <a:gd name="connsiteY13" fmla="*/ 1660525 h 2505075"/>
              <a:gd name="connsiteX14" fmla="*/ 1289050 w 4467225"/>
              <a:gd name="connsiteY14" fmla="*/ 1660525 h 2505075"/>
              <a:gd name="connsiteX15" fmla="*/ 1289050 w 4467225"/>
              <a:gd name="connsiteY15" fmla="*/ 1574800 h 2505075"/>
              <a:gd name="connsiteX16" fmla="*/ 1171575 w 4467225"/>
              <a:gd name="connsiteY16" fmla="*/ 1574800 h 2505075"/>
              <a:gd name="connsiteX17" fmla="*/ 1171575 w 4467225"/>
              <a:gd name="connsiteY17" fmla="*/ 1485900 h 2505075"/>
              <a:gd name="connsiteX18" fmla="*/ 901700 w 4467225"/>
              <a:gd name="connsiteY18" fmla="*/ 1485900 h 2505075"/>
              <a:gd name="connsiteX19" fmla="*/ 901700 w 4467225"/>
              <a:gd name="connsiteY19" fmla="*/ 1400175 h 2505075"/>
              <a:gd name="connsiteX20" fmla="*/ 873125 w 4467225"/>
              <a:gd name="connsiteY20" fmla="*/ 1400175 h 2505075"/>
              <a:gd name="connsiteX21" fmla="*/ 873125 w 4467225"/>
              <a:gd name="connsiteY21" fmla="*/ 1244600 h 2505075"/>
              <a:gd name="connsiteX22" fmla="*/ 873125 w 4467225"/>
              <a:gd name="connsiteY22" fmla="*/ 1244600 h 2505075"/>
              <a:gd name="connsiteX23" fmla="*/ 873125 w 4467225"/>
              <a:gd name="connsiteY23" fmla="*/ 1244600 h 2505075"/>
              <a:gd name="connsiteX24" fmla="*/ 850900 w 4467225"/>
              <a:gd name="connsiteY24" fmla="*/ 1244600 h 2505075"/>
              <a:gd name="connsiteX25" fmla="*/ 850900 w 4467225"/>
              <a:gd name="connsiteY25" fmla="*/ 1117600 h 2505075"/>
              <a:gd name="connsiteX26" fmla="*/ 787400 w 4467225"/>
              <a:gd name="connsiteY26" fmla="*/ 1117600 h 2505075"/>
              <a:gd name="connsiteX27" fmla="*/ 787400 w 4467225"/>
              <a:gd name="connsiteY27" fmla="*/ 1041400 h 2505075"/>
              <a:gd name="connsiteX28" fmla="*/ 660400 w 4467225"/>
              <a:gd name="connsiteY28" fmla="*/ 1041400 h 2505075"/>
              <a:gd name="connsiteX29" fmla="*/ 660400 w 4467225"/>
              <a:gd name="connsiteY29" fmla="*/ 974725 h 2505075"/>
              <a:gd name="connsiteX30" fmla="*/ 501650 w 4467225"/>
              <a:gd name="connsiteY30" fmla="*/ 974725 h 2505075"/>
              <a:gd name="connsiteX31" fmla="*/ 501650 w 4467225"/>
              <a:gd name="connsiteY31" fmla="*/ 892175 h 2505075"/>
              <a:gd name="connsiteX32" fmla="*/ 476250 w 4467225"/>
              <a:gd name="connsiteY32" fmla="*/ 892175 h 2505075"/>
              <a:gd name="connsiteX33" fmla="*/ 476250 w 4467225"/>
              <a:gd name="connsiteY33" fmla="*/ 765175 h 2505075"/>
              <a:gd name="connsiteX34" fmla="*/ 447675 w 4467225"/>
              <a:gd name="connsiteY34" fmla="*/ 765175 h 2505075"/>
              <a:gd name="connsiteX35" fmla="*/ 447675 w 4467225"/>
              <a:gd name="connsiteY35" fmla="*/ 406400 h 2505075"/>
              <a:gd name="connsiteX36" fmla="*/ 447675 w 4467225"/>
              <a:gd name="connsiteY36" fmla="*/ 406400 h 2505075"/>
              <a:gd name="connsiteX37" fmla="*/ 447675 w 4467225"/>
              <a:gd name="connsiteY37" fmla="*/ 136525 h 2505075"/>
              <a:gd name="connsiteX38" fmla="*/ 282575 w 4467225"/>
              <a:gd name="connsiteY38" fmla="*/ 136525 h 2505075"/>
              <a:gd name="connsiteX39" fmla="*/ 282575 w 4467225"/>
              <a:gd name="connsiteY39" fmla="*/ 69850 h 2505075"/>
              <a:gd name="connsiteX40" fmla="*/ 219075 w 4467225"/>
              <a:gd name="connsiteY40" fmla="*/ 69850 h 2505075"/>
              <a:gd name="connsiteX41" fmla="*/ 219075 w 4467225"/>
              <a:gd name="connsiteY41" fmla="*/ 0 h 2505075"/>
              <a:gd name="connsiteX42" fmla="*/ 0 w 4467225"/>
              <a:gd name="connsiteY42" fmla="*/ 0 h 2505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467225" h="2505075">
                <a:moveTo>
                  <a:pt x="4467225" y="2505075"/>
                </a:moveTo>
                <a:lnTo>
                  <a:pt x="4467225" y="2505075"/>
                </a:lnTo>
                <a:lnTo>
                  <a:pt x="2451100" y="2505075"/>
                </a:lnTo>
                <a:lnTo>
                  <a:pt x="2451100" y="2330450"/>
                </a:lnTo>
                <a:lnTo>
                  <a:pt x="2149475" y="2330450"/>
                </a:lnTo>
                <a:lnTo>
                  <a:pt x="2149475" y="2228850"/>
                </a:lnTo>
                <a:lnTo>
                  <a:pt x="1752600" y="2228850"/>
                </a:lnTo>
                <a:lnTo>
                  <a:pt x="1752600" y="2133600"/>
                </a:lnTo>
                <a:lnTo>
                  <a:pt x="1736725" y="2133600"/>
                </a:lnTo>
                <a:lnTo>
                  <a:pt x="1736725" y="2025650"/>
                </a:lnTo>
                <a:lnTo>
                  <a:pt x="1736725" y="2025650"/>
                </a:lnTo>
                <a:lnTo>
                  <a:pt x="1736725" y="1835150"/>
                </a:lnTo>
                <a:lnTo>
                  <a:pt x="1317625" y="1835150"/>
                </a:lnTo>
                <a:lnTo>
                  <a:pt x="1317625" y="1660525"/>
                </a:lnTo>
                <a:lnTo>
                  <a:pt x="1289050" y="1660525"/>
                </a:lnTo>
                <a:lnTo>
                  <a:pt x="1289050" y="1574800"/>
                </a:lnTo>
                <a:lnTo>
                  <a:pt x="1171575" y="1574800"/>
                </a:lnTo>
                <a:lnTo>
                  <a:pt x="1171575" y="1485900"/>
                </a:lnTo>
                <a:lnTo>
                  <a:pt x="901700" y="1485900"/>
                </a:lnTo>
                <a:lnTo>
                  <a:pt x="901700" y="1400175"/>
                </a:lnTo>
                <a:lnTo>
                  <a:pt x="873125" y="1400175"/>
                </a:lnTo>
                <a:lnTo>
                  <a:pt x="873125" y="1244600"/>
                </a:lnTo>
                <a:lnTo>
                  <a:pt x="873125" y="1244600"/>
                </a:lnTo>
                <a:lnTo>
                  <a:pt x="873125" y="1244600"/>
                </a:lnTo>
                <a:lnTo>
                  <a:pt x="850900" y="1244600"/>
                </a:lnTo>
                <a:lnTo>
                  <a:pt x="850900" y="1117600"/>
                </a:lnTo>
                <a:lnTo>
                  <a:pt x="787400" y="1117600"/>
                </a:lnTo>
                <a:lnTo>
                  <a:pt x="787400" y="1041400"/>
                </a:lnTo>
                <a:lnTo>
                  <a:pt x="660400" y="1041400"/>
                </a:lnTo>
                <a:lnTo>
                  <a:pt x="660400" y="974725"/>
                </a:lnTo>
                <a:lnTo>
                  <a:pt x="501650" y="974725"/>
                </a:lnTo>
                <a:lnTo>
                  <a:pt x="501650" y="892175"/>
                </a:lnTo>
                <a:lnTo>
                  <a:pt x="476250" y="892175"/>
                </a:lnTo>
                <a:lnTo>
                  <a:pt x="476250" y="765175"/>
                </a:lnTo>
                <a:lnTo>
                  <a:pt x="447675" y="765175"/>
                </a:lnTo>
                <a:lnTo>
                  <a:pt x="447675" y="406400"/>
                </a:lnTo>
                <a:lnTo>
                  <a:pt x="447675" y="406400"/>
                </a:lnTo>
                <a:lnTo>
                  <a:pt x="447675" y="136525"/>
                </a:lnTo>
                <a:lnTo>
                  <a:pt x="282575" y="136525"/>
                </a:lnTo>
                <a:lnTo>
                  <a:pt x="282575" y="69850"/>
                </a:lnTo>
                <a:lnTo>
                  <a:pt x="219075" y="69850"/>
                </a:lnTo>
                <a:lnTo>
                  <a:pt x="219075" y="0"/>
                </a:lnTo>
                <a:lnTo>
                  <a:pt x="0" y="0"/>
                </a:lnTo>
              </a:path>
            </a:pathLst>
          </a:custGeom>
          <a:noFill/>
          <a:ln w="28575" cap="flat" cmpd="sng" algn="ctr">
            <a:solidFill>
              <a:srgbClr val="01587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49" name="TextBox 148">
            <a:extLst>
              <a:ext uri="{FF2B5EF4-FFF2-40B4-BE49-F238E27FC236}">
                <a16:creationId xmlns:a16="http://schemas.microsoft.com/office/drawing/2014/main" id="{386F6315-D06C-45B9-8A00-4D1A211141CC}"/>
              </a:ext>
            </a:extLst>
          </p:cNvPr>
          <p:cNvSpPr txBox="1"/>
          <p:nvPr/>
        </p:nvSpPr>
        <p:spPr>
          <a:xfrm>
            <a:off x="11223477" y="4600732"/>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50" name="TextBox 149">
            <a:extLst>
              <a:ext uri="{FF2B5EF4-FFF2-40B4-BE49-F238E27FC236}">
                <a16:creationId xmlns:a16="http://schemas.microsoft.com/office/drawing/2014/main" id="{411DF43F-8681-4CAC-BFD8-681C61ED1B7F}"/>
              </a:ext>
            </a:extLst>
          </p:cNvPr>
          <p:cNvSpPr txBox="1"/>
          <p:nvPr/>
        </p:nvSpPr>
        <p:spPr>
          <a:xfrm>
            <a:off x="9431189" y="4436340"/>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51" name="TextBox 150">
            <a:extLst>
              <a:ext uri="{FF2B5EF4-FFF2-40B4-BE49-F238E27FC236}">
                <a16:creationId xmlns:a16="http://schemas.microsoft.com/office/drawing/2014/main" id="{4E5CDCA9-CE3C-4B75-B053-D5F5E5116490}"/>
              </a:ext>
            </a:extLst>
          </p:cNvPr>
          <p:cNvSpPr txBox="1"/>
          <p:nvPr/>
        </p:nvSpPr>
        <p:spPr>
          <a:xfrm>
            <a:off x="8206195" y="3589794"/>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52" name="TextBox 151">
            <a:extLst>
              <a:ext uri="{FF2B5EF4-FFF2-40B4-BE49-F238E27FC236}">
                <a16:creationId xmlns:a16="http://schemas.microsoft.com/office/drawing/2014/main" id="{A08A953D-D15A-47F9-A816-3A831124FE71}"/>
              </a:ext>
            </a:extLst>
          </p:cNvPr>
          <p:cNvSpPr txBox="1"/>
          <p:nvPr/>
        </p:nvSpPr>
        <p:spPr>
          <a:xfrm>
            <a:off x="8575342" y="3929083"/>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53" name="TextBox 152">
            <a:extLst>
              <a:ext uri="{FF2B5EF4-FFF2-40B4-BE49-F238E27FC236}">
                <a16:creationId xmlns:a16="http://schemas.microsoft.com/office/drawing/2014/main" id="{4259CCD8-EBF2-4943-BA34-ECE0974B410F}"/>
              </a:ext>
            </a:extLst>
          </p:cNvPr>
          <p:cNvSpPr txBox="1"/>
          <p:nvPr/>
        </p:nvSpPr>
        <p:spPr>
          <a:xfrm>
            <a:off x="7275237" y="2111206"/>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54" name="TextBox 153">
            <a:extLst>
              <a:ext uri="{FF2B5EF4-FFF2-40B4-BE49-F238E27FC236}">
                <a16:creationId xmlns:a16="http://schemas.microsoft.com/office/drawing/2014/main" id="{C808B9F1-3FAC-4F01-9077-902479DA4B12}"/>
              </a:ext>
            </a:extLst>
          </p:cNvPr>
          <p:cNvSpPr txBox="1"/>
          <p:nvPr/>
        </p:nvSpPr>
        <p:spPr>
          <a:xfrm>
            <a:off x="7470448" y="2111206"/>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155" name="TextBox 154">
            <a:extLst>
              <a:ext uri="{FF2B5EF4-FFF2-40B4-BE49-F238E27FC236}">
                <a16:creationId xmlns:a16="http://schemas.microsoft.com/office/drawing/2014/main" id="{251926C5-842D-488F-B6EA-85327E0805B5}"/>
              </a:ext>
            </a:extLst>
          </p:cNvPr>
          <p:cNvSpPr txBox="1"/>
          <p:nvPr/>
        </p:nvSpPr>
        <p:spPr>
          <a:xfrm>
            <a:off x="8118589" y="3356935"/>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26947049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SIENDO: PFS in Patients With Wild-Type P53 Endometrioid Carcinoma</a:t>
            </a:r>
          </a:p>
        </p:txBody>
      </p:sp>
      <p:graphicFrame>
        <p:nvGraphicFramePr>
          <p:cNvPr id="12" name="Group 32">
            <a:extLst>
              <a:ext uri="{FF2B5EF4-FFF2-40B4-BE49-F238E27FC236}">
                <a16:creationId xmlns:a16="http://schemas.microsoft.com/office/drawing/2014/main" id="{AA3E6B81-4BFD-D54B-9A70-756543DC55D0}"/>
              </a:ext>
            </a:extLst>
          </p:cNvPr>
          <p:cNvGraphicFramePr>
            <a:graphicFrameLocks noGrp="1"/>
          </p:cNvGraphicFramePr>
          <p:nvPr>
            <p:extLst>
              <p:ext uri="{D42A27DB-BD31-4B8C-83A1-F6EECF244321}">
                <p14:modId xmlns:p14="http://schemas.microsoft.com/office/powerpoint/2010/main" val="568826313"/>
              </p:ext>
            </p:extLst>
          </p:nvPr>
        </p:nvGraphicFramePr>
        <p:xfrm>
          <a:off x="6865997" y="2201819"/>
          <a:ext cx="4616391" cy="1828864"/>
        </p:xfrm>
        <a:graphic>
          <a:graphicData uri="http://schemas.openxmlformats.org/drawingml/2006/table">
            <a:tbl>
              <a:tblPr/>
              <a:tblGrid>
                <a:gridCol w="1752223">
                  <a:extLst>
                    <a:ext uri="{9D8B030D-6E8A-4147-A177-3AD203B41FA5}">
                      <a16:colId xmlns:a16="http://schemas.microsoft.com/office/drawing/2014/main" val="20000"/>
                    </a:ext>
                  </a:extLst>
                </a:gridCol>
                <a:gridCol w="1490442">
                  <a:extLst>
                    <a:ext uri="{9D8B030D-6E8A-4147-A177-3AD203B41FA5}">
                      <a16:colId xmlns:a16="http://schemas.microsoft.com/office/drawing/2014/main" val="20001"/>
                    </a:ext>
                  </a:extLst>
                </a:gridCol>
                <a:gridCol w="1373726">
                  <a:extLst>
                    <a:ext uri="{9D8B030D-6E8A-4147-A177-3AD203B41FA5}">
                      <a16:colId xmlns:a16="http://schemas.microsoft.com/office/drawing/2014/main" val="20002"/>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Parameter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Selinexor</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13.7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(9.20-NR)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(1.87-12.88)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0.375 (0.210-0.670)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One-sided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value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grpSp>
        <p:nvGrpSpPr>
          <p:cNvPr id="14" name="Group 13">
            <a:extLst>
              <a:ext uri="{FF2B5EF4-FFF2-40B4-BE49-F238E27FC236}">
                <a16:creationId xmlns:a16="http://schemas.microsoft.com/office/drawing/2014/main" id="{9DCC6CF5-217C-CC4B-992B-9E39A3FB5E2D}"/>
              </a:ext>
            </a:extLst>
          </p:cNvPr>
          <p:cNvGrpSpPr/>
          <p:nvPr/>
        </p:nvGrpSpPr>
        <p:grpSpPr>
          <a:xfrm>
            <a:off x="9392911" y="6207927"/>
            <a:ext cx="2488502" cy="454909"/>
            <a:chOff x="9392911" y="6207927"/>
            <a:chExt cx="2488502" cy="454909"/>
          </a:xfrm>
        </p:grpSpPr>
        <p:pic>
          <p:nvPicPr>
            <p:cNvPr id="15" name="Picture 14" descr="A picture containing text, ax, wheel&#10;&#10;Description automatically generated">
              <a:extLst>
                <a:ext uri="{FF2B5EF4-FFF2-40B4-BE49-F238E27FC236}">
                  <a16:creationId xmlns:a16="http://schemas.microsoft.com/office/drawing/2014/main" id="{9167623B-2B72-184E-B799-22C8C4926C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6" name="Rectangle 8">
              <a:extLst>
                <a:ext uri="{FF2B5EF4-FFF2-40B4-BE49-F238E27FC236}">
                  <a16:creationId xmlns:a16="http://schemas.microsoft.com/office/drawing/2014/main" id="{D15163D6-FE04-654E-B89C-F8D0285E589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7" name="Text Box 15">
            <a:extLst>
              <a:ext uri="{FF2B5EF4-FFF2-40B4-BE49-F238E27FC236}">
                <a16:creationId xmlns:a16="http://schemas.microsoft.com/office/drawing/2014/main" id="{10D5F85E-9820-F54A-A5D4-7C7F926F2770}"/>
              </a:ext>
            </a:extLst>
          </p:cNvPr>
          <p:cNvSpPr txBox="1">
            <a:spLocks noChangeArrowheads="1"/>
          </p:cNvSpPr>
          <p:nvPr/>
        </p:nvSpPr>
        <p:spPr bwMode="auto">
          <a:xfrm>
            <a:off x="435611" y="637748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err="1">
                <a:solidFill>
                  <a:schemeClr val="bg2"/>
                </a:solidFill>
                <a:latin typeface="Calibri" panose="020F0502020204030204" pitchFamily="34" charset="0"/>
              </a:rPr>
              <a:t>Vergote</a:t>
            </a:r>
            <a:r>
              <a:rPr lang="en-US" altLang="en-US" sz="1200" b="0" spc="-10" dirty="0">
                <a:solidFill>
                  <a:schemeClr val="bg2"/>
                </a:solidFill>
                <a:latin typeface="Calibri" panose="020F0502020204030204" pitchFamily="34" charset="0"/>
              </a:rPr>
              <a:t>. SGO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249.</a:t>
            </a:r>
            <a:endPar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p:txBody>
      </p:sp>
      <p:cxnSp>
        <p:nvCxnSpPr>
          <p:cNvPr id="10" name="Straight Connector 9">
            <a:extLst>
              <a:ext uri="{FF2B5EF4-FFF2-40B4-BE49-F238E27FC236}">
                <a16:creationId xmlns:a16="http://schemas.microsoft.com/office/drawing/2014/main" id="{663EEEB2-BC21-4D77-8634-8A269EDB80E4}"/>
              </a:ext>
            </a:extLst>
          </p:cNvPr>
          <p:cNvCxnSpPr>
            <a:cxnSpLocks/>
          </p:cNvCxnSpPr>
          <p:nvPr/>
        </p:nvCxnSpPr>
        <p:spPr>
          <a:xfrm>
            <a:off x="1679643" y="5058460"/>
            <a:ext cx="5025957" cy="0"/>
          </a:xfrm>
          <a:prstGeom prst="line">
            <a:avLst/>
          </a:prstGeom>
          <a:noFill/>
          <a:ln w="28575" cap="flat" cmpd="sng" algn="ctr">
            <a:solidFill>
              <a:srgbClr val="000000"/>
            </a:solidFill>
            <a:prstDash val="solid"/>
          </a:ln>
          <a:effectLst/>
        </p:spPr>
      </p:cxnSp>
      <p:cxnSp>
        <p:nvCxnSpPr>
          <p:cNvPr id="11" name="Straight Connector 10">
            <a:extLst>
              <a:ext uri="{FF2B5EF4-FFF2-40B4-BE49-F238E27FC236}">
                <a16:creationId xmlns:a16="http://schemas.microsoft.com/office/drawing/2014/main" id="{B116445D-9164-47EB-87E0-214B3DCC9A4E}"/>
              </a:ext>
            </a:extLst>
          </p:cNvPr>
          <p:cNvCxnSpPr>
            <a:cxnSpLocks/>
          </p:cNvCxnSpPr>
          <p:nvPr/>
        </p:nvCxnSpPr>
        <p:spPr>
          <a:xfrm flipV="1">
            <a:off x="1679643" y="2204936"/>
            <a:ext cx="0" cy="2853524"/>
          </a:xfrm>
          <a:prstGeom prst="line">
            <a:avLst/>
          </a:prstGeom>
          <a:noFill/>
          <a:ln w="28575" cap="flat" cmpd="sng" algn="ctr">
            <a:solidFill>
              <a:srgbClr val="000000"/>
            </a:solidFill>
            <a:prstDash val="solid"/>
          </a:ln>
          <a:effectLst/>
        </p:spPr>
      </p:cxnSp>
      <p:cxnSp>
        <p:nvCxnSpPr>
          <p:cNvPr id="13" name="Straight Connector 12">
            <a:extLst>
              <a:ext uri="{FF2B5EF4-FFF2-40B4-BE49-F238E27FC236}">
                <a16:creationId xmlns:a16="http://schemas.microsoft.com/office/drawing/2014/main" id="{216DFB45-F1D5-42D2-8688-A8380684BD13}"/>
              </a:ext>
            </a:extLst>
          </p:cNvPr>
          <p:cNvCxnSpPr>
            <a:cxnSpLocks/>
          </p:cNvCxnSpPr>
          <p:nvPr/>
        </p:nvCxnSpPr>
        <p:spPr>
          <a:xfrm flipH="1">
            <a:off x="1614791" y="2204936"/>
            <a:ext cx="64008" cy="0"/>
          </a:xfrm>
          <a:prstGeom prst="line">
            <a:avLst/>
          </a:prstGeom>
          <a:noFill/>
          <a:ln w="28575" cap="flat" cmpd="sng" algn="ctr">
            <a:solidFill>
              <a:srgbClr val="000000"/>
            </a:solidFill>
            <a:prstDash val="solid"/>
          </a:ln>
          <a:effectLst/>
        </p:spPr>
      </p:cxnSp>
      <p:cxnSp>
        <p:nvCxnSpPr>
          <p:cNvPr id="18" name="Straight Connector 17">
            <a:extLst>
              <a:ext uri="{FF2B5EF4-FFF2-40B4-BE49-F238E27FC236}">
                <a16:creationId xmlns:a16="http://schemas.microsoft.com/office/drawing/2014/main" id="{AC3E8F37-CA7D-46AC-9732-DEE39D391676}"/>
              </a:ext>
            </a:extLst>
          </p:cNvPr>
          <p:cNvCxnSpPr>
            <a:cxnSpLocks/>
          </p:cNvCxnSpPr>
          <p:nvPr/>
        </p:nvCxnSpPr>
        <p:spPr>
          <a:xfrm flipH="1">
            <a:off x="1614791" y="2918317"/>
            <a:ext cx="64008" cy="0"/>
          </a:xfrm>
          <a:prstGeom prst="line">
            <a:avLst/>
          </a:prstGeom>
          <a:noFill/>
          <a:ln w="28575" cap="flat" cmpd="sng" algn="ctr">
            <a:solidFill>
              <a:srgbClr val="000000"/>
            </a:solidFill>
            <a:prstDash val="solid"/>
          </a:ln>
          <a:effectLst/>
        </p:spPr>
      </p:cxnSp>
      <p:cxnSp>
        <p:nvCxnSpPr>
          <p:cNvPr id="19" name="Straight Connector 18">
            <a:extLst>
              <a:ext uri="{FF2B5EF4-FFF2-40B4-BE49-F238E27FC236}">
                <a16:creationId xmlns:a16="http://schemas.microsoft.com/office/drawing/2014/main" id="{3891FBC8-95E5-4167-AF08-B36188FEC94F}"/>
              </a:ext>
            </a:extLst>
          </p:cNvPr>
          <p:cNvCxnSpPr>
            <a:cxnSpLocks/>
          </p:cNvCxnSpPr>
          <p:nvPr/>
        </p:nvCxnSpPr>
        <p:spPr>
          <a:xfrm flipH="1">
            <a:off x="1614791" y="3631698"/>
            <a:ext cx="64008" cy="0"/>
          </a:xfrm>
          <a:prstGeom prst="line">
            <a:avLst/>
          </a:prstGeom>
          <a:noFill/>
          <a:ln w="28575" cap="flat" cmpd="sng" algn="ctr">
            <a:solidFill>
              <a:srgbClr val="000000"/>
            </a:solidFill>
            <a:prstDash val="solid"/>
          </a:ln>
          <a:effectLst/>
        </p:spPr>
      </p:cxnSp>
      <p:cxnSp>
        <p:nvCxnSpPr>
          <p:cNvPr id="20" name="Straight Connector 19">
            <a:extLst>
              <a:ext uri="{FF2B5EF4-FFF2-40B4-BE49-F238E27FC236}">
                <a16:creationId xmlns:a16="http://schemas.microsoft.com/office/drawing/2014/main" id="{194E020B-53F3-49E0-9062-7CA2122948C1}"/>
              </a:ext>
            </a:extLst>
          </p:cNvPr>
          <p:cNvCxnSpPr>
            <a:cxnSpLocks/>
          </p:cNvCxnSpPr>
          <p:nvPr/>
        </p:nvCxnSpPr>
        <p:spPr>
          <a:xfrm flipH="1">
            <a:off x="1614791" y="4345079"/>
            <a:ext cx="64008" cy="0"/>
          </a:xfrm>
          <a:prstGeom prst="line">
            <a:avLst/>
          </a:prstGeom>
          <a:noFill/>
          <a:ln w="28575" cap="flat" cmpd="sng" algn="ctr">
            <a:solidFill>
              <a:srgbClr val="000000"/>
            </a:solidFill>
            <a:prstDash val="solid"/>
          </a:ln>
          <a:effectLst/>
        </p:spPr>
      </p:cxnSp>
      <p:cxnSp>
        <p:nvCxnSpPr>
          <p:cNvPr id="21" name="Straight Connector 20">
            <a:extLst>
              <a:ext uri="{FF2B5EF4-FFF2-40B4-BE49-F238E27FC236}">
                <a16:creationId xmlns:a16="http://schemas.microsoft.com/office/drawing/2014/main" id="{0210D14F-289B-4653-914E-A10A71CDA8B8}"/>
              </a:ext>
            </a:extLst>
          </p:cNvPr>
          <p:cNvCxnSpPr>
            <a:cxnSpLocks/>
          </p:cNvCxnSpPr>
          <p:nvPr/>
        </p:nvCxnSpPr>
        <p:spPr>
          <a:xfrm flipH="1">
            <a:off x="1614791" y="5058460"/>
            <a:ext cx="64008" cy="0"/>
          </a:xfrm>
          <a:prstGeom prst="line">
            <a:avLst/>
          </a:prstGeom>
          <a:noFill/>
          <a:ln w="28575" cap="flat" cmpd="sng" algn="ctr">
            <a:solidFill>
              <a:srgbClr val="000000"/>
            </a:solidFill>
            <a:prstDash val="solid"/>
          </a:ln>
          <a:effectLst/>
        </p:spPr>
      </p:cxnSp>
      <p:cxnSp>
        <p:nvCxnSpPr>
          <p:cNvPr id="22" name="Straight Connector 21">
            <a:extLst>
              <a:ext uri="{FF2B5EF4-FFF2-40B4-BE49-F238E27FC236}">
                <a16:creationId xmlns:a16="http://schemas.microsoft.com/office/drawing/2014/main" id="{B72DAF9E-FC14-424C-BCA4-E6937750772D}"/>
              </a:ext>
            </a:extLst>
          </p:cNvPr>
          <p:cNvCxnSpPr>
            <a:cxnSpLocks/>
          </p:cNvCxnSpPr>
          <p:nvPr/>
        </p:nvCxnSpPr>
        <p:spPr>
          <a:xfrm>
            <a:off x="1678799" y="5058460"/>
            <a:ext cx="0" cy="64008"/>
          </a:xfrm>
          <a:prstGeom prst="line">
            <a:avLst/>
          </a:prstGeom>
          <a:noFill/>
          <a:ln w="28575" cap="flat" cmpd="sng" algn="ctr">
            <a:solidFill>
              <a:srgbClr val="000000"/>
            </a:solidFill>
            <a:prstDash val="solid"/>
          </a:ln>
          <a:effectLst/>
        </p:spPr>
      </p:cxnSp>
      <p:cxnSp>
        <p:nvCxnSpPr>
          <p:cNvPr id="23" name="Straight Connector 22">
            <a:extLst>
              <a:ext uri="{FF2B5EF4-FFF2-40B4-BE49-F238E27FC236}">
                <a16:creationId xmlns:a16="http://schemas.microsoft.com/office/drawing/2014/main" id="{7FB87CC5-D282-46C2-9DF1-2E9BD87D7CB5}"/>
              </a:ext>
            </a:extLst>
          </p:cNvPr>
          <p:cNvCxnSpPr>
            <a:cxnSpLocks/>
          </p:cNvCxnSpPr>
          <p:nvPr/>
        </p:nvCxnSpPr>
        <p:spPr>
          <a:xfrm>
            <a:off x="2477548" y="5058460"/>
            <a:ext cx="0" cy="64008"/>
          </a:xfrm>
          <a:prstGeom prst="line">
            <a:avLst/>
          </a:prstGeom>
          <a:noFill/>
          <a:ln w="28575" cap="flat" cmpd="sng" algn="ctr">
            <a:solidFill>
              <a:srgbClr val="000000"/>
            </a:solidFill>
            <a:prstDash val="solid"/>
          </a:ln>
          <a:effectLst/>
        </p:spPr>
      </p:cxnSp>
      <p:cxnSp>
        <p:nvCxnSpPr>
          <p:cNvPr id="24" name="Straight Connector 23">
            <a:extLst>
              <a:ext uri="{FF2B5EF4-FFF2-40B4-BE49-F238E27FC236}">
                <a16:creationId xmlns:a16="http://schemas.microsoft.com/office/drawing/2014/main" id="{038CC666-BB58-4FCB-8152-E2DFA9BAE61A}"/>
              </a:ext>
            </a:extLst>
          </p:cNvPr>
          <p:cNvCxnSpPr>
            <a:cxnSpLocks/>
          </p:cNvCxnSpPr>
          <p:nvPr/>
        </p:nvCxnSpPr>
        <p:spPr>
          <a:xfrm>
            <a:off x="3276297" y="5058460"/>
            <a:ext cx="0" cy="64008"/>
          </a:xfrm>
          <a:prstGeom prst="line">
            <a:avLst/>
          </a:prstGeom>
          <a:noFill/>
          <a:ln w="28575" cap="flat" cmpd="sng" algn="ctr">
            <a:solidFill>
              <a:srgbClr val="000000"/>
            </a:solidFill>
            <a:prstDash val="solid"/>
          </a:ln>
          <a:effectLst/>
        </p:spPr>
      </p:cxnSp>
      <p:cxnSp>
        <p:nvCxnSpPr>
          <p:cNvPr id="25" name="Straight Connector 24">
            <a:extLst>
              <a:ext uri="{FF2B5EF4-FFF2-40B4-BE49-F238E27FC236}">
                <a16:creationId xmlns:a16="http://schemas.microsoft.com/office/drawing/2014/main" id="{67D27C84-C80F-4CB1-955F-6F51AAEA0C49}"/>
              </a:ext>
            </a:extLst>
          </p:cNvPr>
          <p:cNvCxnSpPr>
            <a:cxnSpLocks/>
          </p:cNvCxnSpPr>
          <p:nvPr/>
        </p:nvCxnSpPr>
        <p:spPr>
          <a:xfrm>
            <a:off x="4075046" y="5058460"/>
            <a:ext cx="0" cy="64008"/>
          </a:xfrm>
          <a:prstGeom prst="line">
            <a:avLst/>
          </a:prstGeom>
          <a:noFill/>
          <a:ln w="28575" cap="flat" cmpd="sng" algn="ctr">
            <a:solidFill>
              <a:srgbClr val="000000"/>
            </a:solidFill>
            <a:prstDash val="solid"/>
          </a:ln>
          <a:effectLst/>
        </p:spPr>
      </p:cxnSp>
      <p:cxnSp>
        <p:nvCxnSpPr>
          <p:cNvPr id="26" name="Straight Connector 25">
            <a:extLst>
              <a:ext uri="{FF2B5EF4-FFF2-40B4-BE49-F238E27FC236}">
                <a16:creationId xmlns:a16="http://schemas.microsoft.com/office/drawing/2014/main" id="{3FA2FD55-1A33-4B54-A3DE-EA85A627417E}"/>
              </a:ext>
            </a:extLst>
          </p:cNvPr>
          <p:cNvCxnSpPr>
            <a:cxnSpLocks/>
          </p:cNvCxnSpPr>
          <p:nvPr/>
        </p:nvCxnSpPr>
        <p:spPr>
          <a:xfrm>
            <a:off x="4873795" y="5058460"/>
            <a:ext cx="0" cy="64008"/>
          </a:xfrm>
          <a:prstGeom prst="line">
            <a:avLst/>
          </a:prstGeom>
          <a:noFill/>
          <a:ln w="28575" cap="flat" cmpd="sng" algn="ctr">
            <a:solidFill>
              <a:srgbClr val="000000"/>
            </a:solidFill>
            <a:prstDash val="solid"/>
          </a:ln>
          <a:effectLst/>
        </p:spPr>
      </p:cxnSp>
      <p:cxnSp>
        <p:nvCxnSpPr>
          <p:cNvPr id="27" name="Straight Connector 26">
            <a:extLst>
              <a:ext uri="{FF2B5EF4-FFF2-40B4-BE49-F238E27FC236}">
                <a16:creationId xmlns:a16="http://schemas.microsoft.com/office/drawing/2014/main" id="{E12CD6C5-77A6-4108-967C-D3586E410FCE}"/>
              </a:ext>
            </a:extLst>
          </p:cNvPr>
          <p:cNvCxnSpPr>
            <a:cxnSpLocks/>
          </p:cNvCxnSpPr>
          <p:nvPr/>
        </p:nvCxnSpPr>
        <p:spPr>
          <a:xfrm>
            <a:off x="5672544" y="5058460"/>
            <a:ext cx="0" cy="64008"/>
          </a:xfrm>
          <a:prstGeom prst="line">
            <a:avLst/>
          </a:prstGeom>
          <a:noFill/>
          <a:ln w="28575" cap="flat" cmpd="sng" algn="ctr">
            <a:solidFill>
              <a:srgbClr val="000000"/>
            </a:solidFill>
            <a:prstDash val="solid"/>
          </a:ln>
          <a:effectLst/>
        </p:spPr>
      </p:cxnSp>
      <p:cxnSp>
        <p:nvCxnSpPr>
          <p:cNvPr id="28" name="Straight Connector 27">
            <a:extLst>
              <a:ext uri="{FF2B5EF4-FFF2-40B4-BE49-F238E27FC236}">
                <a16:creationId xmlns:a16="http://schemas.microsoft.com/office/drawing/2014/main" id="{11BAF97A-6CD0-4DAF-9AA9-B81BCC7026F9}"/>
              </a:ext>
            </a:extLst>
          </p:cNvPr>
          <p:cNvCxnSpPr>
            <a:cxnSpLocks/>
          </p:cNvCxnSpPr>
          <p:nvPr/>
        </p:nvCxnSpPr>
        <p:spPr>
          <a:xfrm>
            <a:off x="6471292" y="5058460"/>
            <a:ext cx="0" cy="64008"/>
          </a:xfrm>
          <a:prstGeom prst="line">
            <a:avLst/>
          </a:prstGeom>
          <a:noFill/>
          <a:ln w="28575" cap="flat" cmpd="sng" algn="ctr">
            <a:solidFill>
              <a:srgbClr val="000000"/>
            </a:solidFill>
            <a:prstDash val="solid"/>
          </a:ln>
          <a:effectLst/>
        </p:spPr>
      </p:cxnSp>
      <p:sp>
        <p:nvSpPr>
          <p:cNvPr id="29" name="TextBox 28">
            <a:extLst>
              <a:ext uri="{FF2B5EF4-FFF2-40B4-BE49-F238E27FC236}">
                <a16:creationId xmlns:a16="http://schemas.microsoft.com/office/drawing/2014/main" id="{AF0E7D63-EF9F-4C91-9664-D681534A57FE}"/>
              </a:ext>
            </a:extLst>
          </p:cNvPr>
          <p:cNvSpPr txBox="1"/>
          <p:nvPr/>
        </p:nvSpPr>
        <p:spPr>
          <a:xfrm>
            <a:off x="976775" y="2025052"/>
            <a:ext cx="693060" cy="369332"/>
          </a:xfrm>
          <a:prstGeom prst="rect">
            <a:avLst/>
          </a:prstGeom>
          <a:noFill/>
        </p:spPr>
        <p:txBody>
          <a:bodyPr wrap="square" rtlCol="0">
            <a:spAutoFit/>
          </a:bodyPr>
          <a:lstStyle/>
          <a:p>
            <a:pPr algn="r"/>
            <a:r>
              <a:rPr lang="en-US" b="0" dirty="0">
                <a:solidFill>
                  <a:srgbClr val="000000"/>
                </a:solidFill>
                <a:latin typeface="Calibri" panose="020F0502020204030204" pitchFamily="34" charset="0"/>
                <a:cs typeface="Calibri" panose="020F0502020204030204" pitchFamily="34" charset="0"/>
              </a:rPr>
              <a:t>1.00</a:t>
            </a:r>
          </a:p>
        </p:txBody>
      </p:sp>
      <p:sp>
        <p:nvSpPr>
          <p:cNvPr id="30" name="TextBox 29">
            <a:extLst>
              <a:ext uri="{FF2B5EF4-FFF2-40B4-BE49-F238E27FC236}">
                <a16:creationId xmlns:a16="http://schemas.microsoft.com/office/drawing/2014/main" id="{A6E2798A-2255-494B-886D-970C624AFC4A}"/>
              </a:ext>
            </a:extLst>
          </p:cNvPr>
          <p:cNvSpPr txBox="1"/>
          <p:nvPr/>
        </p:nvSpPr>
        <p:spPr>
          <a:xfrm>
            <a:off x="976775" y="2737238"/>
            <a:ext cx="693060" cy="369332"/>
          </a:xfrm>
          <a:prstGeom prst="rect">
            <a:avLst/>
          </a:prstGeom>
          <a:noFill/>
        </p:spPr>
        <p:txBody>
          <a:bodyPr wrap="square" rtlCol="0">
            <a:spAutoFit/>
          </a:bodyPr>
          <a:lstStyle/>
          <a:p>
            <a:pPr algn="r"/>
            <a:r>
              <a:rPr lang="en-US" b="0" dirty="0">
                <a:solidFill>
                  <a:srgbClr val="000000"/>
                </a:solidFill>
                <a:latin typeface="Calibri" panose="020F0502020204030204" pitchFamily="34" charset="0"/>
                <a:cs typeface="Calibri" panose="020F0502020204030204" pitchFamily="34" charset="0"/>
              </a:rPr>
              <a:t>0.75</a:t>
            </a:r>
          </a:p>
        </p:txBody>
      </p:sp>
      <p:sp>
        <p:nvSpPr>
          <p:cNvPr id="31" name="TextBox 30">
            <a:extLst>
              <a:ext uri="{FF2B5EF4-FFF2-40B4-BE49-F238E27FC236}">
                <a16:creationId xmlns:a16="http://schemas.microsoft.com/office/drawing/2014/main" id="{DE993C24-2705-4A26-8077-51B1E140DE80}"/>
              </a:ext>
            </a:extLst>
          </p:cNvPr>
          <p:cNvSpPr txBox="1"/>
          <p:nvPr/>
        </p:nvSpPr>
        <p:spPr>
          <a:xfrm>
            <a:off x="976775" y="3449424"/>
            <a:ext cx="693060" cy="369332"/>
          </a:xfrm>
          <a:prstGeom prst="rect">
            <a:avLst/>
          </a:prstGeom>
          <a:noFill/>
        </p:spPr>
        <p:txBody>
          <a:bodyPr wrap="square" rtlCol="0">
            <a:spAutoFit/>
          </a:bodyPr>
          <a:lstStyle/>
          <a:p>
            <a:pPr algn="r"/>
            <a:r>
              <a:rPr lang="en-US" b="0" dirty="0">
                <a:solidFill>
                  <a:srgbClr val="000000"/>
                </a:solidFill>
                <a:latin typeface="Calibri" panose="020F0502020204030204" pitchFamily="34" charset="0"/>
                <a:cs typeface="Calibri" panose="020F0502020204030204" pitchFamily="34" charset="0"/>
              </a:rPr>
              <a:t>0.50</a:t>
            </a:r>
          </a:p>
        </p:txBody>
      </p:sp>
      <p:sp>
        <p:nvSpPr>
          <p:cNvPr id="32" name="TextBox 31">
            <a:extLst>
              <a:ext uri="{FF2B5EF4-FFF2-40B4-BE49-F238E27FC236}">
                <a16:creationId xmlns:a16="http://schemas.microsoft.com/office/drawing/2014/main" id="{AFA065ED-B569-4788-9E8E-C5F5C19FA448}"/>
              </a:ext>
            </a:extLst>
          </p:cNvPr>
          <p:cNvSpPr txBox="1"/>
          <p:nvPr/>
        </p:nvSpPr>
        <p:spPr>
          <a:xfrm>
            <a:off x="976775" y="4161610"/>
            <a:ext cx="693060" cy="369332"/>
          </a:xfrm>
          <a:prstGeom prst="rect">
            <a:avLst/>
          </a:prstGeom>
          <a:noFill/>
        </p:spPr>
        <p:txBody>
          <a:bodyPr wrap="square" rtlCol="0">
            <a:spAutoFit/>
          </a:bodyPr>
          <a:lstStyle/>
          <a:p>
            <a:pPr algn="r"/>
            <a:r>
              <a:rPr lang="en-US" b="0" dirty="0">
                <a:solidFill>
                  <a:srgbClr val="000000"/>
                </a:solidFill>
                <a:latin typeface="Calibri" panose="020F0502020204030204" pitchFamily="34" charset="0"/>
                <a:cs typeface="Calibri" panose="020F0502020204030204" pitchFamily="34" charset="0"/>
              </a:rPr>
              <a:t>0.25</a:t>
            </a:r>
          </a:p>
        </p:txBody>
      </p:sp>
      <p:sp>
        <p:nvSpPr>
          <p:cNvPr id="33" name="TextBox 32">
            <a:extLst>
              <a:ext uri="{FF2B5EF4-FFF2-40B4-BE49-F238E27FC236}">
                <a16:creationId xmlns:a16="http://schemas.microsoft.com/office/drawing/2014/main" id="{12AB158C-3F6F-4973-BB09-28A0F63F11E7}"/>
              </a:ext>
            </a:extLst>
          </p:cNvPr>
          <p:cNvSpPr txBox="1"/>
          <p:nvPr/>
        </p:nvSpPr>
        <p:spPr>
          <a:xfrm>
            <a:off x="976775" y="4873794"/>
            <a:ext cx="693060" cy="369332"/>
          </a:xfrm>
          <a:prstGeom prst="rect">
            <a:avLst/>
          </a:prstGeom>
          <a:noFill/>
        </p:spPr>
        <p:txBody>
          <a:bodyPr wrap="square" rtlCol="0">
            <a:spAutoFit/>
          </a:bodyPr>
          <a:lstStyle/>
          <a:p>
            <a:pPr algn="r"/>
            <a:r>
              <a:rPr lang="en-US" b="0" dirty="0">
                <a:solidFill>
                  <a:srgbClr val="000000"/>
                </a:solidFill>
                <a:latin typeface="Calibri" panose="020F0502020204030204" pitchFamily="34" charset="0"/>
                <a:cs typeface="Calibri" panose="020F0502020204030204" pitchFamily="34" charset="0"/>
              </a:rPr>
              <a:t>0</a:t>
            </a:r>
          </a:p>
        </p:txBody>
      </p:sp>
      <p:sp>
        <p:nvSpPr>
          <p:cNvPr id="34" name="TextBox 33">
            <a:extLst>
              <a:ext uri="{FF2B5EF4-FFF2-40B4-BE49-F238E27FC236}">
                <a16:creationId xmlns:a16="http://schemas.microsoft.com/office/drawing/2014/main" id="{349FD59D-6B46-443A-8113-C89389403521}"/>
              </a:ext>
            </a:extLst>
          </p:cNvPr>
          <p:cNvSpPr txBox="1"/>
          <p:nvPr/>
        </p:nvSpPr>
        <p:spPr>
          <a:xfrm rot="16200000">
            <a:off x="-646951" y="3460879"/>
            <a:ext cx="2853523" cy="341632"/>
          </a:xfrm>
          <a:prstGeom prst="rect">
            <a:avLst/>
          </a:prstGeom>
          <a:noFill/>
        </p:spPr>
        <p:txBody>
          <a:bodyPr wrap="square" rtlCol="0">
            <a:spAutoFit/>
          </a:bodyPr>
          <a:lstStyle/>
          <a:p>
            <a:pPr algn="ctr">
              <a:lnSpc>
                <a:spcPct val="90000"/>
              </a:lnSpc>
            </a:pPr>
            <a:r>
              <a:rPr lang="en-US" dirty="0">
                <a:solidFill>
                  <a:srgbClr val="000000"/>
                </a:solidFill>
                <a:latin typeface="Calibri" panose="020F0502020204030204" pitchFamily="34" charset="0"/>
                <a:cs typeface="Calibri" panose="020F0502020204030204" pitchFamily="34" charset="0"/>
              </a:rPr>
              <a:t>PFS Probability</a:t>
            </a:r>
          </a:p>
        </p:txBody>
      </p:sp>
      <p:sp>
        <p:nvSpPr>
          <p:cNvPr id="35" name="TextBox 34">
            <a:extLst>
              <a:ext uri="{FF2B5EF4-FFF2-40B4-BE49-F238E27FC236}">
                <a16:creationId xmlns:a16="http://schemas.microsoft.com/office/drawing/2014/main" id="{28464B6E-B482-4AC2-BBE9-8AD5EB17F8D1}"/>
              </a:ext>
            </a:extLst>
          </p:cNvPr>
          <p:cNvSpPr txBox="1"/>
          <p:nvPr/>
        </p:nvSpPr>
        <p:spPr>
          <a:xfrm>
            <a:off x="1678799" y="5327249"/>
            <a:ext cx="4838733" cy="341632"/>
          </a:xfrm>
          <a:prstGeom prst="rect">
            <a:avLst/>
          </a:prstGeom>
          <a:noFill/>
        </p:spPr>
        <p:txBody>
          <a:bodyPr wrap="square" rtlCol="0">
            <a:spAutoFit/>
          </a:bodyPr>
          <a:lstStyle/>
          <a:p>
            <a:pPr algn="ctr">
              <a:lnSpc>
                <a:spcPct val="90000"/>
              </a:lnSpc>
            </a:pPr>
            <a:r>
              <a:rPr lang="en-US" dirty="0">
                <a:solidFill>
                  <a:srgbClr val="000000"/>
                </a:solidFill>
                <a:latin typeface="Calibri" panose="020F0502020204030204" pitchFamily="34" charset="0"/>
                <a:cs typeface="Calibri" panose="020F0502020204030204" pitchFamily="34" charset="0"/>
              </a:rPr>
              <a:t>Months</a:t>
            </a:r>
          </a:p>
        </p:txBody>
      </p:sp>
      <p:sp>
        <p:nvSpPr>
          <p:cNvPr id="36" name="TextBox 35">
            <a:extLst>
              <a:ext uri="{FF2B5EF4-FFF2-40B4-BE49-F238E27FC236}">
                <a16:creationId xmlns:a16="http://schemas.microsoft.com/office/drawing/2014/main" id="{9106CAEB-BC18-4B2A-BE07-45FA745CFECD}"/>
              </a:ext>
            </a:extLst>
          </p:cNvPr>
          <p:cNvSpPr txBox="1"/>
          <p:nvPr/>
        </p:nvSpPr>
        <p:spPr>
          <a:xfrm>
            <a:off x="6256949" y="5070199"/>
            <a:ext cx="425851" cy="369332"/>
          </a:xfrm>
          <a:prstGeom prst="rect">
            <a:avLst/>
          </a:prstGeom>
          <a:noFill/>
        </p:spPr>
        <p:txBody>
          <a:bodyPr wrap="square" rtlCol="0">
            <a:spAutoFit/>
          </a:bodyPr>
          <a:lstStyle/>
          <a:p>
            <a:pPr algn="ctr"/>
            <a:r>
              <a:rPr lang="en-US" b="0" dirty="0">
                <a:solidFill>
                  <a:srgbClr val="000000"/>
                </a:solidFill>
                <a:latin typeface="Calibri" panose="020F0502020204030204" pitchFamily="34" charset="0"/>
                <a:cs typeface="Calibri" panose="020F0502020204030204" pitchFamily="34" charset="0"/>
              </a:rPr>
              <a:t>18</a:t>
            </a:r>
          </a:p>
        </p:txBody>
      </p:sp>
      <p:sp>
        <p:nvSpPr>
          <p:cNvPr id="37" name="TextBox 36">
            <a:extLst>
              <a:ext uri="{FF2B5EF4-FFF2-40B4-BE49-F238E27FC236}">
                <a16:creationId xmlns:a16="http://schemas.microsoft.com/office/drawing/2014/main" id="{B0B3101F-C7DF-4C8C-9D6B-6AB3BE9A377C}"/>
              </a:ext>
            </a:extLst>
          </p:cNvPr>
          <p:cNvSpPr txBox="1"/>
          <p:nvPr/>
        </p:nvSpPr>
        <p:spPr>
          <a:xfrm>
            <a:off x="1467293" y="5070199"/>
            <a:ext cx="425851" cy="369332"/>
          </a:xfrm>
          <a:prstGeom prst="rect">
            <a:avLst/>
          </a:prstGeom>
          <a:noFill/>
        </p:spPr>
        <p:txBody>
          <a:bodyPr wrap="square" rtlCol="0">
            <a:spAutoFit/>
          </a:bodyPr>
          <a:lstStyle/>
          <a:p>
            <a:pPr algn="ctr"/>
            <a:r>
              <a:rPr lang="en-US" b="0" dirty="0">
                <a:solidFill>
                  <a:srgbClr val="000000"/>
                </a:solidFill>
                <a:latin typeface="Calibri" panose="020F0502020204030204" pitchFamily="34" charset="0"/>
                <a:cs typeface="Calibri" panose="020F0502020204030204" pitchFamily="34" charset="0"/>
              </a:rPr>
              <a:t>0</a:t>
            </a:r>
          </a:p>
        </p:txBody>
      </p:sp>
      <p:sp>
        <p:nvSpPr>
          <p:cNvPr id="38" name="TextBox 37">
            <a:extLst>
              <a:ext uri="{FF2B5EF4-FFF2-40B4-BE49-F238E27FC236}">
                <a16:creationId xmlns:a16="http://schemas.microsoft.com/office/drawing/2014/main" id="{A0E912B1-955A-437A-8E3E-C5F416EB90A0}"/>
              </a:ext>
            </a:extLst>
          </p:cNvPr>
          <p:cNvSpPr txBox="1"/>
          <p:nvPr/>
        </p:nvSpPr>
        <p:spPr>
          <a:xfrm>
            <a:off x="2265569" y="5070199"/>
            <a:ext cx="425851" cy="369332"/>
          </a:xfrm>
          <a:prstGeom prst="rect">
            <a:avLst/>
          </a:prstGeom>
          <a:noFill/>
        </p:spPr>
        <p:txBody>
          <a:bodyPr wrap="square" rtlCol="0">
            <a:spAutoFit/>
          </a:bodyPr>
          <a:lstStyle/>
          <a:p>
            <a:pPr algn="ctr"/>
            <a:r>
              <a:rPr lang="en-US" b="0" dirty="0">
                <a:solidFill>
                  <a:srgbClr val="000000"/>
                </a:solidFill>
                <a:latin typeface="Calibri" panose="020F0502020204030204" pitchFamily="34" charset="0"/>
                <a:cs typeface="Calibri" panose="020F0502020204030204" pitchFamily="34" charset="0"/>
              </a:rPr>
              <a:t>3</a:t>
            </a:r>
          </a:p>
        </p:txBody>
      </p:sp>
      <p:sp>
        <p:nvSpPr>
          <p:cNvPr id="39" name="TextBox 38">
            <a:extLst>
              <a:ext uri="{FF2B5EF4-FFF2-40B4-BE49-F238E27FC236}">
                <a16:creationId xmlns:a16="http://schemas.microsoft.com/office/drawing/2014/main" id="{F6D303F3-00F6-4D57-BED8-6BCF6A19BD0A}"/>
              </a:ext>
            </a:extLst>
          </p:cNvPr>
          <p:cNvSpPr txBox="1"/>
          <p:nvPr/>
        </p:nvSpPr>
        <p:spPr>
          <a:xfrm>
            <a:off x="3063845" y="5070199"/>
            <a:ext cx="425851" cy="369332"/>
          </a:xfrm>
          <a:prstGeom prst="rect">
            <a:avLst/>
          </a:prstGeom>
          <a:noFill/>
        </p:spPr>
        <p:txBody>
          <a:bodyPr wrap="square" rtlCol="0">
            <a:spAutoFit/>
          </a:bodyPr>
          <a:lstStyle/>
          <a:p>
            <a:pPr algn="ctr"/>
            <a:r>
              <a:rPr lang="en-US" b="0" dirty="0">
                <a:solidFill>
                  <a:srgbClr val="000000"/>
                </a:solidFill>
                <a:latin typeface="Calibri" panose="020F0502020204030204" pitchFamily="34" charset="0"/>
                <a:cs typeface="Calibri" panose="020F0502020204030204" pitchFamily="34" charset="0"/>
              </a:rPr>
              <a:t>6</a:t>
            </a:r>
          </a:p>
        </p:txBody>
      </p:sp>
      <p:sp>
        <p:nvSpPr>
          <p:cNvPr id="40" name="TextBox 39">
            <a:extLst>
              <a:ext uri="{FF2B5EF4-FFF2-40B4-BE49-F238E27FC236}">
                <a16:creationId xmlns:a16="http://schemas.microsoft.com/office/drawing/2014/main" id="{D9FAEAFB-6084-4BB5-A98A-A24EF7457B9D}"/>
              </a:ext>
            </a:extLst>
          </p:cNvPr>
          <p:cNvSpPr txBox="1"/>
          <p:nvPr/>
        </p:nvSpPr>
        <p:spPr>
          <a:xfrm>
            <a:off x="3862121" y="5070199"/>
            <a:ext cx="425851" cy="369332"/>
          </a:xfrm>
          <a:prstGeom prst="rect">
            <a:avLst/>
          </a:prstGeom>
          <a:noFill/>
        </p:spPr>
        <p:txBody>
          <a:bodyPr wrap="square" rtlCol="0">
            <a:spAutoFit/>
          </a:bodyPr>
          <a:lstStyle/>
          <a:p>
            <a:pPr algn="ctr"/>
            <a:r>
              <a:rPr lang="en-US" b="0" dirty="0">
                <a:solidFill>
                  <a:srgbClr val="000000"/>
                </a:solidFill>
                <a:latin typeface="Calibri" panose="020F0502020204030204" pitchFamily="34" charset="0"/>
                <a:cs typeface="Calibri" panose="020F0502020204030204" pitchFamily="34" charset="0"/>
              </a:rPr>
              <a:t>9</a:t>
            </a:r>
          </a:p>
        </p:txBody>
      </p:sp>
      <p:sp>
        <p:nvSpPr>
          <p:cNvPr id="41" name="TextBox 40">
            <a:extLst>
              <a:ext uri="{FF2B5EF4-FFF2-40B4-BE49-F238E27FC236}">
                <a16:creationId xmlns:a16="http://schemas.microsoft.com/office/drawing/2014/main" id="{BD85EB8C-106D-4F34-8F94-37B5CE7F6E62}"/>
              </a:ext>
            </a:extLst>
          </p:cNvPr>
          <p:cNvSpPr txBox="1"/>
          <p:nvPr/>
        </p:nvSpPr>
        <p:spPr>
          <a:xfrm>
            <a:off x="4660397" y="5070199"/>
            <a:ext cx="425851" cy="369332"/>
          </a:xfrm>
          <a:prstGeom prst="rect">
            <a:avLst/>
          </a:prstGeom>
          <a:noFill/>
        </p:spPr>
        <p:txBody>
          <a:bodyPr wrap="square" rtlCol="0">
            <a:spAutoFit/>
          </a:bodyPr>
          <a:lstStyle/>
          <a:p>
            <a:pPr algn="ctr"/>
            <a:r>
              <a:rPr lang="en-US" b="0" dirty="0">
                <a:solidFill>
                  <a:srgbClr val="000000"/>
                </a:solidFill>
                <a:latin typeface="Calibri" panose="020F0502020204030204" pitchFamily="34" charset="0"/>
                <a:cs typeface="Calibri" panose="020F0502020204030204" pitchFamily="34" charset="0"/>
              </a:rPr>
              <a:t>12</a:t>
            </a:r>
          </a:p>
        </p:txBody>
      </p:sp>
      <p:sp>
        <p:nvSpPr>
          <p:cNvPr id="42" name="TextBox 41">
            <a:extLst>
              <a:ext uri="{FF2B5EF4-FFF2-40B4-BE49-F238E27FC236}">
                <a16:creationId xmlns:a16="http://schemas.microsoft.com/office/drawing/2014/main" id="{9FDB0FE9-F6C1-40DF-A8AE-47499D933405}"/>
              </a:ext>
            </a:extLst>
          </p:cNvPr>
          <p:cNvSpPr txBox="1"/>
          <p:nvPr/>
        </p:nvSpPr>
        <p:spPr>
          <a:xfrm>
            <a:off x="5458673" y="5070199"/>
            <a:ext cx="425851" cy="369332"/>
          </a:xfrm>
          <a:prstGeom prst="rect">
            <a:avLst/>
          </a:prstGeom>
          <a:noFill/>
        </p:spPr>
        <p:txBody>
          <a:bodyPr wrap="square" rtlCol="0">
            <a:spAutoFit/>
          </a:bodyPr>
          <a:lstStyle/>
          <a:p>
            <a:pPr algn="ctr"/>
            <a:r>
              <a:rPr lang="en-US" b="0" dirty="0">
                <a:solidFill>
                  <a:srgbClr val="000000"/>
                </a:solidFill>
                <a:latin typeface="Calibri" panose="020F0502020204030204" pitchFamily="34" charset="0"/>
                <a:cs typeface="Calibri" panose="020F0502020204030204" pitchFamily="34" charset="0"/>
              </a:rPr>
              <a:t>15</a:t>
            </a:r>
          </a:p>
        </p:txBody>
      </p:sp>
      <p:sp>
        <p:nvSpPr>
          <p:cNvPr id="43" name="TextBox 42">
            <a:extLst>
              <a:ext uri="{FF2B5EF4-FFF2-40B4-BE49-F238E27FC236}">
                <a16:creationId xmlns:a16="http://schemas.microsoft.com/office/drawing/2014/main" id="{B15C185A-65B1-4AC3-9EB5-9E05464845DB}"/>
              </a:ext>
            </a:extLst>
          </p:cNvPr>
          <p:cNvSpPr txBox="1"/>
          <p:nvPr/>
        </p:nvSpPr>
        <p:spPr>
          <a:xfrm>
            <a:off x="347413" y="5409609"/>
            <a:ext cx="1000849" cy="674031"/>
          </a:xfrm>
          <a:prstGeom prst="rect">
            <a:avLst/>
          </a:prstGeom>
          <a:noFill/>
        </p:spPr>
        <p:txBody>
          <a:bodyPr wrap="square" rtlCol="0">
            <a:spAutoFit/>
          </a:bodyPr>
          <a:lstStyle/>
          <a:p>
            <a:pPr algn="r">
              <a:lnSpc>
                <a:spcPct val="90000"/>
              </a:lnSpc>
            </a:pPr>
            <a:r>
              <a:rPr lang="en-US" sz="1400" dirty="0">
                <a:solidFill>
                  <a:srgbClr val="000000"/>
                </a:solidFill>
                <a:latin typeface="Calibri" panose="020F0502020204030204" pitchFamily="34" charset="0"/>
                <a:cs typeface="Calibri" panose="020F0502020204030204" pitchFamily="34" charset="0"/>
              </a:rPr>
              <a:t>No. at Risk</a:t>
            </a:r>
            <a:br>
              <a:rPr lang="en-US" sz="1400" b="0" dirty="0">
                <a:solidFill>
                  <a:srgbClr val="000000"/>
                </a:solidFill>
                <a:latin typeface="Calibri" panose="020F0502020204030204" pitchFamily="34" charset="0"/>
                <a:cs typeface="Calibri" panose="020F0502020204030204" pitchFamily="34" charset="0"/>
              </a:rPr>
            </a:br>
            <a:r>
              <a:rPr lang="en-US" sz="1400" b="0" dirty="0">
                <a:solidFill>
                  <a:srgbClr val="015873"/>
                </a:solidFill>
                <a:latin typeface="Calibri" panose="020F0502020204030204" pitchFamily="34" charset="0"/>
                <a:cs typeface="Calibri" panose="020F0502020204030204" pitchFamily="34" charset="0"/>
              </a:rPr>
              <a:t>Selinexor</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Placebo</a:t>
            </a:r>
          </a:p>
        </p:txBody>
      </p:sp>
      <p:sp>
        <p:nvSpPr>
          <p:cNvPr id="44" name="TextBox 43">
            <a:extLst>
              <a:ext uri="{FF2B5EF4-FFF2-40B4-BE49-F238E27FC236}">
                <a16:creationId xmlns:a16="http://schemas.microsoft.com/office/drawing/2014/main" id="{17DC66A7-034A-4223-BC8C-6BFDFCEC2A30}"/>
              </a:ext>
            </a:extLst>
          </p:cNvPr>
          <p:cNvSpPr txBox="1"/>
          <p:nvPr/>
        </p:nvSpPr>
        <p:spPr>
          <a:xfrm>
            <a:off x="1423300" y="5603509"/>
            <a:ext cx="493069" cy="480131"/>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67</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36</a:t>
            </a:r>
          </a:p>
        </p:txBody>
      </p:sp>
      <p:sp>
        <p:nvSpPr>
          <p:cNvPr id="45" name="TextBox 44">
            <a:extLst>
              <a:ext uri="{FF2B5EF4-FFF2-40B4-BE49-F238E27FC236}">
                <a16:creationId xmlns:a16="http://schemas.microsoft.com/office/drawing/2014/main" id="{D5853E0D-1C94-46C8-82E9-34C6664B0F11}"/>
              </a:ext>
            </a:extLst>
          </p:cNvPr>
          <p:cNvSpPr txBox="1"/>
          <p:nvPr/>
        </p:nvSpPr>
        <p:spPr>
          <a:xfrm>
            <a:off x="2225412" y="5603509"/>
            <a:ext cx="493069" cy="480131"/>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48</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18</a:t>
            </a:r>
          </a:p>
        </p:txBody>
      </p:sp>
      <p:sp>
        <p:nvSpPr>
          <p:cNvPr id="46" name="TextBox 45">
            <a:extLst>
              <a:ext uri="{FF2B5EF4-FFF2-40B4-BE49-F238E27FC236}">
                <a16:creationId xmlns:a16="http://schemas.microsoft.com/office/drawing/2014/main" id="{78470E99-9C2B-4C24-BFCB-6EFA664B91A8}"/>
              </a:ext>
            </a:extLst>
          </p:cNvPr>
          <p:cNvSpPr txBox="1"/>
          <p:nvPr/>
        </p:nvSpPr>
        <p:spPr>
          <a:xfrm>
            <a:off x="3027524" y="5603509"/>
            <a:ext cx="493069" cy="480131"/>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33</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11</a:t>
            </a:r>
          </a:p>
        </p:txBody>
      </p:sp>
      <p:sp>
        <p:nvSpPr>
          <p:cNvPr id="47" name="TextBox 46">
            <a:extLst>
              <a:ext uri="{FF2B5EF4-FFF2-40B4-BE49-F238E27FC236}">
                <a16:creationId xmlns:a16="http://schemas.microsoft.com/office/drawing/2014/main" id="{A411F8BB-853B-44F1-8145-A526DDF98997}"/>
              </a:ext>
            </a:extLst>
          </p:cNvPr>
          <p:cNvSpPr txBox="1"/>
          <p:nvPr/>
        </p:nvSpPr>
        <p:spPr>
          <a:xfrm>
            <a:off x="3829636" y="5603509"/>
            <a:ext cx="493069" cy="480131"/>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24</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9</a:t>
            </a:r>
          </a:p>
        </p:txBody>
      </p:sp>
      <p:sp>
        <p:nvSpPr>
          <p:cNvPr id="48" name="TextBox 47">
            <a:extLst>
              <a:ext uri="{FF2B5EF4-FFF2-40B4-BE49-F238E27FC236}">
                <a16:creationId xmlns:a16="http://schemas.microsoft.com/office/drawing/2014/main" id="{25A39D06-FA34-46DA-BB53-25EE9CB5BBA7}"/>
              </a:ext>
            </a:extLst>
          </p:cNvPr>
          <p:cNvSpPr txBox="1"/>
          <p:nvPr/>
        </p:nvSpPr>
        <p:spPr>
          <a:xfrm>
            <a:off x="4631748" y="5603509"/>
            <a:ext cx="493069" cy="480131"/>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15</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6</a:t>
            </a:r>
          </a:p>
        </p:txBody>
      </p:sp>
      <p:sp>
        <p:nvSpPr>
          <p:cNvPr id="49" name="TextBox 48">
            <a:extLst>
              <a:ext uri="{FF2B5EF4-FFF2-40B4-BE49-F238E27FC236}">
                <a16:creationId xmlns:a16="http://schemas.microsoft.com/office/drawing/2014/main" id="{71FF4BB1-E974-4539-913F-43289BF64AC2}"/>
              </a:ext>
            </a:extLst>
          </p:cNvPr>
          <p:cNvSpPr txBox="1"/>
          <p:nvPr/>
        </p:nvSpPr>
        <p:spPr>
          <a:xfrm>
            <a:off x="5433860" y="5603509"/>
            <a:ext cx="493069" cy="480131"/>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10</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5</a:t>
            </a:r>
          </a:p>
        </p:txBody>
      </p:sp>
      <p:sp>
        <p:nvSpPr>
          <p:cNvPr id="50" name="TextBox 49">
            <a:extLst>
              <a:ext uri="{FF2B5EF4-FFF2-40B4-BE49-F238E27FC236}">
                <a16:creationId xmlns:a16="http://schemas.microsoft.com/office/drawing/2014/main" id="{8C256C22-BB7D-4604-8C15-9CCF946AC270}"/>
              </a:ext>
            </a:extLst>
          </p:cNvPr>
          <p:cNvSpPr txBox="1"/>
          <p:nvPr/>
        </p:nvSpPr>
        <p:spPr>
          <a:xfrm>
            <a:off x="6235969" y="5603509"/>
            <a:ext cx="493069" cy="480131"/>
          </a:xfrm>
          <a:prstGeom prst="rect">
            <a:avLst/>
          </a:prstGeom>
          <a:noFill/>
        </p:spPr>
        <p:txBody>
          <a:bodyPr wrap="square" rtlCol="0">
            <a:spAutoFit/>
          </a:bodyPr>
          <a:lstStyle/>
          <a:p>
            <a:pPr algn="ctr">
              <a:lnSpc>
                <a:spcPct val="90000"/>
              </a:lnSpc>
            </a:pPr>
            <a:r>
              <a:rPr lang="en-US" sz="1400" b="0" dirty="0">
                <a:solidFill>
                  <a:srgbClr val="015873"/>
                </a:solidFill>
                <a:latin typeface="Calibri" panose="020F0502020204030204" pitchFamily="34" charset="0"/>
                <a:cs typeface="Calibri" panose="020F0502020204030204" pitchFamily="34" charset="0"/>
              </a:rPr>
              <a:t>7</a:t>
            </a:r>
            <a:br>
              <a:rPr lang="en-US" sz="1400" b="0" dirty="0">
                <a:solidFill>
                  <a:srgbClr val="015873"/>
                </a:solidFill>
                <a:latin typeface="Calibri" panose="020F0502020204030204" pitchFamily="34" charset="0"/>
                <a:cs typeface="Calibri" panose="020F0502020204030204" pitchFamily="34" charset="0"/>
              </a:rPr>
            </a:br>
            <a:r>
              <a:rPr lang="en-US" sz="1400" b="0" dirty="0">
                <a:solidFill>
                  <a:srgbClr val="E1471D"/>
                </a:solidFill>
                <a:latin typeface="Calibri" panose="020F0502020204030204" pitchFamily="34" charset="0"/>
                <a:cs typeface="Calibri" panose="020F0502020204030204" pitchFamily="34" charset="0"/>
              </a:rPr>
              <a:t>5</a:t>
            </a:r>
          </a:p>
        </p:txBody>
      </p:sp>
      <p:sp>
        <p:nvSpPr>
          <p:cNvPr id="51" name="TextBox 50">
            <a:extLst>
              <a:ext uri="{FF2B5EF4-FFF2-40B4-BE49-F238E27FC236}">
                <a16:creationId xmlns:a16="http://schemas.microsoft.com/office/drawing/2014/main" id="{7DBEF0CA-3766-40A9-8B34-D8CEDC309E9D}"/>
              </a:ext>
            </a:extLst>
          </p:cNvPr>
          <p:cNvSpPr txBox="1"/>
          <p:nvPr/>
        </p:nvSpPr>
        <p:spPr>
          <a:xfrm>
            <a:off x="5294811" y="2068724"/>
            <a:ext cx="1301473" cy="674031"/>
          </a:xfrm>
          <a:prstGeom prst="rect">
            <a:avLst/>
          </a:prstGeom>
          <a:noFill/>
        </p:spPr>
        <p:txBody>
          <a:bodyPr wrap="square" rtlCol="0">
            <a:spAutoFit/>
          </a:bodyPr>
          <a:lstStyle/>
          <a:p>
            <a:pPr marL="231775" indent="-231775">
              <a:lnSpc>
                <a:spcPct val="90000"/>
              </a:lnSpc>
            </a:pPr>
            <a:r>
              <a:rPr lang="en-US" sz="1400" b="0" dirty="0">
                <a:solidFill>
                  <a:srgbClr val="000000"/>
                </a:solidFill>
                <a:latin typeface="Calibri" panose="020F0502020204030204" pitchFamily="34" charset="0"/>
                <a:cs typeface="Calibri" panose="020F0502020204030204" pitchFamily="34" charset="0"/>
              </a:rPr>
              <a:t>+	Censored</a:t>
            </a:r>
            <a:br>
              <a:rPr lang="en-US" sz="1400" b="0" dirty="0">
                <a:solidFill>
                  <a:srgbClr val="000000"/>
                </a:solidFill>
                <a:latin typeface="Calibri" panose="020F0502020204030204" pitchFamily="34" charset="0"/>
                <a:cs typeface="Calibri" panose="020F0502020204030204" pitchFamily="34" charset="0"/>
              </a:rPr>
            </a:br>
            <a:r>
              <a:rPr lang="en-US" sz="1400" b="0" dirty="0">
                <a:solidFill>
                  <a:srgbClr val="000000"/>
                </a:solidFill>
                <a:latin typeface="Calibri" panose="020F0502020204030204" pitchFamily="34" charset="0"/>
                <a:cs typeface="Calibri" panose="020F0502020204030204" pitchFamily="34" charset="0"/>
              </a:rPr>
              <a:t>Selinexor</a:t>
            </a:r>
            <a:br>
              <a:rPr lang="en-US" sz="1400" b="0" dirty="0">
                <a:solidFill>
                  <a:srgbClr val="000000"/>
                </a:solidFill>
                <a:latin typeface="Calibri" panose="020F0502020204030204" pitchFamily="34" charset="0"/>
                <a:cs typeface="Calibri" panose="020F0502020204030204" pitchFamily="34" charset="0"/>
              </a:rPr>
            </a:br>
            <a:r>
              <a:rPr lang="en-US" sz="1400" b="0" dirty="0">
                <a:solidFill>
                  <a:srgbClr val="000000"/>
                </a:solidFill>
                <a:latin typeface="Calibri" panose="020F0502020204030204" pitchFamily="34" charset="0"/>
                <a:cs typeface="Calibri" panose="020F0502020204030204" pitchFamily="34" charset="0"/>
              </a:rPr>
              <a:t>Placebo</a:t>
            </a:r>
          </a:p>
        </p:txBody>
      </p:sp>
      <p:cxnSp>
        <p:nvCxnSpPr>
          <p:cNvPr id="52" name="Straight Connector 51">
            <a:extLst>
              <a:ext uri="{FF2B5EF4-FFF2-40B4-BE49-F238E27FC236}">
                <a16:creationId xmlns:a16="http://schemas.microsoft.com/office/drawing/2014/main" id="{FE78C14A-8751-4AA6-926C-B37482292F37}"/>
              </a:ext>
            </a:extLst>
          </p:cNvPr>
          <p:cNvCxnSpPr>
            <a:cxnSpLocks/>
          </p:cNvCxnSpPr>
          <p:nvPr/>
        </p:nvCxnSpPr>
        <p:spPr>
          <a:xfrm flipH="1">
            <a:off x="5309307" y="2394384"/>
            <a:ext cx="248429" cy="0"/>
          </a:xfrm>
          <a:prstGeom prst="line">
            <a:avLst/>
          </a:prstGeom>
          <a:noFill/>
          <a:ln w="28575" cap="flat" cmpd="sng" algn="ctr">
            <a:solidFill>
              <a:srgbClr val="015873"/>
            </a:solidFill>
            <a:prstDash val="solid"/>
          </a:ln>
          <a:effectLst/>
        </p:spPr>
      </p:cxnSp>
      <p:cxnSp>
        <p:nvCxnSpPr>
          <p:cNvPr id="53" name="Straight Connector 52">
            <a:extLst>
              <a:ext uri="{FF2B5EF4-FFF2-40B4-BE49-F238E27FC236}">
                <a16:creationId xmlns:a16="http://schemas.microsoft.com/office/drawing/2014/main" id="{5DE102FD-E93B-47F8-AEF8-362465468E03}"/>
              </a:ext>
            </a:extLst>
          </p:cNvPr>
          <p:cNvCxnSpPr>
            <a:cxnSpLocks/>
          </p:cNvCxnSpPr>
          <p:nvPr/>
        </p:nvCxnSpPr>
        <p:spPr>
          <a:xfrm flipH="1">
            <a:off x="5309307" y="2585694"/>
            <a:ext cx="248429" cy="0"/>
          </a:xfrm>
          <a:prstGeom prst="line">
            <a:avLst/>
          </a:prstGeom>
          <a:noFill/>
          <a:ln w="28575" cap="flat" cmpd="sng" algn="ctr">
            <a:solidFill>
              <a:srgbClr val="E1471D"/>
            </a:solidFill>
            <a:prstDash val="solid"/>
          </a:ln>
          <a:effectLst/>
        </p:spPr>
      </p:cxnSp>
      <p:cxnSp>
        <p:nvCxnSpPr>
          <p:cNvPr id="54" name="Straight Connector 53">
            <a:extLst>
              <a:ext uri="{FF2B5EF4-FFF2-40B4-BE49-F238E27FC236}">
                <a16:creationId xmlns:a16="http://schemas.microsoft.com/office/drawing/2014/main" id="{660724FB-0058-4DEB-9A8E-AB445EF50CCE}"/>
              </a:ext>
            </a:extLst>
          </p:cNvPr>
          <p:cNvCxnSpPr/>
          <p:nvPr/>
        </p:nvCxnSpPr>
        <p:spPr>
          <a:xfrm>
            <a:off x="1669834" y="3638180"/>
            <a:ext cx="4993218" cy="0"/>
          </a:xfrm>
          <a:prstGeom prst="line">
            <a:avLst/>
          </a:prstGeom>
          <a:noFill/>
          <a:ln w="28575" cap="flat" cmpd="sng" algn="ctr">
            <a:solidFill>
              <a:srgbClr val="000000"/>
            </a:solidFill>
            <a:prstDash val="sysDot"/>
          </a:ln>
          <a:effectLst/>
        </p:spPr>
      </p:cxnSp>
      <p:sp>
        <p:nvSpPr>
          <p:cNvPr id="55" name="Freeform 2">
            <a:extLst>
              <a:ext uri="{FF2B5EF4-FFF2-40B4-BE49-F238E27FC236}">
                <a16:creationId xmlns:a16="http://schemas.microsoft.com/office/drawing/2014/main" id="{BA6BC832-694C-451D-A8DB-DCA8B30DB70C}"/>
              </a:ext>
            </a:extLst>
          </p:cNvPr>
          <p:cNvSpPr/>
          <p:nvPr/>
        </p:nvSpPr>
        <p:spPr>
          <a:xfrm>
            <a:off x="1696825" y="2210586"/>
            <a:ext cx="5043340" cy="1432874"/>
          </a:xfrm>
          <a:custGeom>
            <a:avLst/>
            <a:gdLst>
              <a:gd name="connsiteX0" fmla="*/ 5043340 w 5043340"/>
              <a:gd name="connsiteY0" fmla="*/ 1432874 h 1432874"/>
              <a:gd name="connsiteX1" fmla="*/ 3657600 w 5043340"/>
              <a:gd name="connsiteY1" fmla="*/ 1432874 h 1432874"/>
              <a:gd name="connsiteX2" fmla="*/ 3657600 w 5043340"/>
              <a:gd name="connsiteY2" fmla="*/ 1319752 h 1432874"/>
              <a:gd name="connsiteX3" fmla="*/ 3388936 w 5043340"/>
              <a:gd name="connsiteY3" fmla="*/ 1319752 h 1432874"/>
              <a:gd name="connsiteX4" fmla="*/ 3388936 w 5043340"/>
              <a:gd name="connsiteY4" fmla="*/ 1216057 h 1432874"/>
              <a:gd name="connsiteX5" fmla="*/ 3134412 w 5043340"/>
              <a:gd name="connsiteY5" fmla="*/ 1216057 h 1432874"/>
              <a:gd name="connsiteX6" fmla="*/ 3134412 w 5043340"/>
              <a:gd name="connsiteY6" fmla="*/ 1107649 h 1432874"/>
              <a:gd name="connsiteX7" fmla="*/ 2450969 w 5043340"/>
              <a:gd name="connsiteY7" fmla="*/ 1107649 h 1432874"/>
              <a:gd name="connsiteX8" fmla="*/ 2450969 w 5043340"/>
              <a:gd name="connsiteY8" fmla="*/ 1022808 h 1432874"/>
              <a:gd name="connsiteX9" fmla="*/ 1974915 w 5043340"/>
              <a:gd name="connsiteY9" fmla="*/ 1022808 h 1432874"/>
              <a:gd name="connsiteX10" fmla="*/ 1974915 w 5043340"/>
              <a:gd name="connsiteY10" fmla="*/ 970960 h 1432874"/>
              <a:gd name="connsiteX11" fmla="*/ 1951348 w 5043340"/>
              <a:gd name="connsiteY11" fmla="*/ 970960 h 1432874"/>
              <a:gd name="connsiteX12" fmla="*/ 1951348 w 5043340"/>
              <a:gd name="connsiteY12" fmla="*/ 904973 h 1432874"/>
              <a:gd name="connsiteX13" fmla="*/ 1701538 w 5043340"/>
              <a:gd name="connsiteY13" fmla="*/ 904973 h 1432874"/>
              <a:gd name="connsiteX14" fmla="*/ 1701538 w 5043340"/>
              <a:gd name="connsiteY14" fmla="*/ 829558 h 1432874"/>
              <a:gd name="connsiteX15" fmla="*/ 999241 w 5043340"/>
              <a:gd name="connsiteY15" fmla="*/ 829558 h 1432874"/>
              <a:gd name="connsiteX16" fmla="*/ 999241 w 5043340"/>
              <a:gd name="connsiteY16" fmla="*/ 740004 h 1432874"/>
              <a:gd name="connsiteX17" fmla="*/ 980387 w 5043340"/>
              <a:gd name="connsiteY17" fmla="*/ 740004 h 1432874"/>
              <a:gd name="connsiteX18" fmla="*/ 980387 w 5043340"/>
              <a:gd name="connsiteY18" fmla="*/ 603315 h 1432874"/>
              <a:gd name="connsiteX19" fmla="*/ 952107 w 5043340"/>
              <a:gd name="connsiteY19" fmla="*/ 603315 h 1432874"/>
              <a:gd name="connsiteX20" fmla="*/ 952107 w 5043340"/>
              <a:gd name="connsiteY20" fmla="*/ 438346 h 1432874"/>
              <a:gd name="connsiteX21" fmla="*/ 532614 w 5043340"/>
              <a:gd name="connsiteY21" fmla="*/ 438346 h 1432874"/>
              <a:gd name="connsiteX22" fmla="*/ 532614 w 5043340"/>
              <a:gd name="connsiteY22" fmla="*/ 320511 h 1432874"/>
              <a:gd name="connsiteX23" fmla="*/ 509047 w 5043340"/>
              <a:gd name="connsiteY23" fmla="*/ 320511 h 1432874"/>
              <a:gd name="connsiteX24" fmla="*/ 509047 w 5043340"/>
              <a:gd name="connsiteY24" fmla="*/ 268663 h 1432874"/>
              <a:gd name="connsiteX25" fmla="*/ 509047 w 5043340"/>
              <a:gd name="connsiteY25" fmla="*/ 268663 h 1432874"/>
              <a:gd name="connsiteX26" fmla="*/ 509047 w 5043340"/>
              <a:gd name="connsiteY26" fmla="*/ 268663 h 1432874"/>
              <a:gd name="connsiteX27" fmla="*/ 509047 w 5043340"/>
              <a:gd name="connsiteY27" fmla="*/ 268663 h 1432874"/>
              <a:gd name="connsiteX28" fmla="*/ 509047 w 5043340"/>
              <a:gd name="connsiteY28" fmla="*/ 268663 h 1432874"/>
              <a:gd name="connsiteX29" fmla="*/ 509047 w 5043340"/>
              <a:gd name="connsiteY29" fmla="*/ 268663 h 1432874"/>
              <a:gd name="connsiteX30" fmla="*/ 509047 w 5043340"/>
              <a:gd name="connsiteY30" fmla="*/ 268663 h 1432874"/>
              <a:gd name="connsiteX31" fmla="*/ 485480 w 5043340"/>
              <a:gd name="connsiteY31" fmla="*/ 245096 h 1432874"/>
              <a:gd name="connsiteX32" fmla="*/ 485480 w 5043340"/>
              <a:gd name="connsiteY32" fmla="*/ 94268 h 1432874"/>
              <a:gd name="connsiteX33" fmla="*/ 202676 w 5043340"/>
              <a:gd name="connsiteY33" fmla="*/ 94268 h 1432874"/>
              <a:gd name="connsiteX34" fmla="*/ 202676 w 5043340"/>
              <a:gd name="connsiteY34" fmla="*/ 42420 h 1432874"/>
              <a:gd name="connsiteX35" fmla="*/ 122548 w 5043340"/>
              <a:gd name="connsiteY35" fmla="*/ 42420 h 1432874"/>
              <a:gd name="connsiteX36" fmla="*/ 122548 w 5043340"/>
              <a:gd name="connsiteY36" fmla="*/ 0 h 1432874"/>
              <a:gd name="connsiteX37" fmla="*/ 0 w 5043340"/>
              <a:gd name="connsiteY37" fmla="*/ 0 h 1432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043340" h="1432874">
                <a:moveTo>
                  <a:pt x="5043340" y="1432874"/>
                </a:moveTo>
                <a:lnTo>
                  <a:pt x="3657600" y="1432874"/>
                </a:lnTo>
                <a:lnTo>
                  <a:pt x="3657600" y="1319752"/>
                </a:lnTo>
                <a:lnTo>
                  <a:pt x="3388936" y="1319752"/>
                </a:lnTo>
                <a:lnTo>
                  <a:pt x="3388936" y="1216057"/>
                </a:lnTo>
                <a:lnTo>
                  <a:pt x="3134412" y="1216057"/>
                </a:lnTo>
                <a:lnTo>
                  <a:pt x="3134412" y="1107649"/>
                </a:lnTo>
                <a:lnTo>
                  <a:pt x="2450969" y="1107649"/>
                </a:lnTo>
                <a:lnTo>
                  <a:pt x="2450969" y="1022808"/>
                </a:lnTo>
                <a:lnTo>
                  <a:pt x="1974915" y="1022808"/>
                </a:lnTo>
                <a:lnTo>
                  <a:pt x="1974915" y="970960"/>
                </a:lnTo>
                <a:lnTo>
                  <a:pt x="1951348" y="970960"/>
                </a:lnTo>
                <a:lnTo>
                  <a:pt x="1951348" y="904973"/>
                </a:lnTo>
                <a:lnTo>
                  <a:pt x="1701538" y="904973"/>
                </a:lnTo>
                <a:lnTo>
                  <a:pt x="1701538" y="829558"/>
                </a:lnTo>
                <a:lnTo>
                  <a:pt x="999241" y="829558"/>
                </a:lnTo>
                <a:lnTo>
                  <a:pt x="999241" y="740004"/>
                </a:lnTo>
                <a:lnTo>
                  <a:pt x="980387" y="740004"/>
                </a:lnTo>
                <a:lnTo>
                  <a:pt x="980387" y="603315"/>
                </a:lnTo>
                <a:lnTo>
                  <a:pt x="952107" y="603315"/>
                </a:lnTo>
                <a:lnTo>
                  <a:pt x="952107" y="438346"/>
                </a:lnTo>
                <a:lnTo>
                  <a:pt x="532614" y="438346"/>
                </a:lnTo>
                <a:lnTo>
                  <a:pt x="532614" y="320511"/>
                </a:lnTo>
                <a:lnTo>
                  <a:pt x="509047" y="320511"/>
                </a:lnTo>
                <a:lnTo>
                  <a:pt x="509047" y="268663"/>
                </a:lnTo>
                <a:lnTo>
                  <a:pt x="509047" y="268663"/>
                </a:lnTo>
                <a:lnTo>
                  <a:pt x="509047" y="268663"/>
                </a:lnTo>
                <a:lnTo>
                  <a:pt x="509047" y="268663"/>
                </a:lnTo>
                <a:lnTo>
                  <a:pt x="509047" y="268663"/>
                </a:lnTo>
                <a:lnTo>
                  <a:pt x="509047" y="268663"/>
                </a:lnTo>
                <a:lnTo>
                  <a:pt x="509047" y="268663"/>
                </a:lnTo>
                <a:lnTo>
                  <a:pt x="485480" y="245096"/>
                </a:lnTo>
                <a:lnTo>
                  <a:pt x="485480" y="94268"/>
                </a:lnTo>
                <a:lnTo>
                  <a:pt x="202676" y="94268"/>
                </a:lnTo>
                <a:lnTo>
                  <a:pt x="202676" y="42420"/>
                </a:lnTo>
                <a:lnTo>
                  <a:pt x="122548" y="42420"/>
                </a:lnTo>
                <a:lnTo>
                  <a:pt x="122548" y="0"/>
                </a:lnTo>
                <a:lnTo>
                  <a:pt x="0" y="0"/>
                </a:lnTo>
              </a:path>
            </a:pathLst>
          </a:custGeom>
          <a:noFill/>
          <a:ln w="28575" cap="flat" cmpd="sng" algn="ctr">
            <a:solidFill>
              <a:srgbClr val="01587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grpSp>
        <p:nvGrpSpPr>
          <p:cNvPr id="56" name="Group 55">
            <a:extLst>
              <a:ext uri="{FF2B5EF4-FFF2-40B4-BE49-F238E27FC236}">
                <a16:creationId xmlns:a16="http://schemas.microsoft.com/office/drawing/2014/main" id="{1B6444BD-54D8-48AF-955A-09ADA1493432}"/>
              </a:ext>
            </a:extLst>
          </p:cNvPr>
          <p:cNvGrpSpPr/>
          <p:nvPr/>
        </p:nvGrpSpPr>
        <p:grpSpPr>
          <a:xfrm>
            <a:off x="1682685" y="2201159"/>
            <a:ext cx="5057481" cy="2205872"/>
            <a:chOff x="1682685" y="2201159"/>
            <a:chExt cx="5057481" cy="2205872"/>
          </a:xfrm>
        </p:grpSpPr>
        <p:sp>
          <p:nvSpPr>
            <p:cNvPr id="57" name="Freeform 3">
              <a:extLst>
                <a:ext uri="{FF2B5EF4-FFF2-40B4-BE49-F238E27FC236}">
                  <a16:creationId xmlns:a16="http://schemas.microsoft.com/office/drawing/2014/main" id="{84D1CB6E-FFDA-4014-A4DA-5A508E1D5416}"/>
                </a:ext>
              </a:extLst>
            </p:cNvPr>
            <p:cNvSpPr/>
            <p:nvPr/>
          </p:nvSpPr>
          <p:spPr>
            <a:xfrm>
              <a:off x="4185502" y="4015819"/>
              <a:ext cx="2554664" cy="391212"/>
            </a:xfrm>
            <a:custGeom>
              <a:avLst/>
              <a:gdLst>
                <a:gd name="connsiteX0" fmla="*/ 2554664 w 2554664"/>
                <a:gd name="connsiteY0" fmla="*/ 391212 h 391212"/>
                <a:gd name="connsiteX1" fmla="*/ 942680 w 2554664"/>
                <a:gd name="connsiteY1" fmla="*/ 391212 h 391212"/>
                <a:gd name="connsiteX2" fmla="*/ 942680 w 2554664"/>
                <a:gd name="connsiteY2" fmla="*/ 254523 h 391212"/>
                <a:gd name="connsiteX3" fmla="*/ 702297 w 2554664"/>
                <a:gd name="connsiteY3" fmla="*/ 254523 h 391212"/>
                <a:gd name="connsiteX4" fmla="*/ 702297 w 2554664"/>
                <a:gd name="connsiteY4" fmla="*/ 127261 h 391212"/>
                <a:gd name="connsiteX5" fmla="*/ 0 w 2554664"/>
                <a:gd name="connsiteY5" fmla="*/ 127261 h 391212"/>
                <a:gd name="connsiteX6" fmla="*/ 0 w 2554664"/>
                <a:gd name="connsiteY6" fmla="*/ 0 h 39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4664" h="391212">
                  <a:moveTo>
                    <a:pt x="2554664" y="391212"/>
                  </a:moveTo>
                  <a:lnTo>
                    <a:pt x="942680" y="391212"/>
                  </a:lnTo>
                  <a:lnTo>
                    <a:pt x="942680" y="254523"/>
                  </a:lnTo>
                  <a:lnTo>
                    <a:pt x="702297" y="254523"/>
                  </a:lnTo>
                  <a:lnTo>
                    <a:pt x="702297" y="127261"/>
                  </a:lnTo>
                  <a:lnTo>
                    <a:pt x="0" y="127261"/>
                  </a:lnTo>
                  <a:lnTo>
                    <a:pt x="0" y="0"/>
                  </a:lnTo>
                </a:path>
              </a:pathLst>
            </a:custGeom>
            <a:noFill/>
            <a:ln w="28575" cap="flat" cmpd="sng" algn="ctr">
              <a:solidFill>
                <a:srgbClr val="E1471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58" name="Freeform 4">
              <a:extLst>
                <a:ext uri="{FF2B5EF4-FFF2-40B4-BE49-F238E27FC236}">
                  <a16:creationId xmlns:a16="http://schemas.microsoft.com/office/drawing/2014/main" id="{99195A60-BEBE-46E5-A9E4-8A945E6CD410}"/>
                </a:ext>
              </a:extLst>
            </p:cNvPr>
            <p:cNvSpPr/>
            <p:nvPr/>
          </p:nvSpPr>
          <p:spPr>
            <a:xfrm>
              <a:off x="1682685" y="2201159"/>
              <a:ext cx="2479249" cy="1828800"/>
            </a:xfrm>
            <a:custGeom>
              <a:avLst/>
              <a:gdLst>
                <a:gd name="connsiteX0" fmla="*/ 0 w 2479249"/>
                <a:gd name="connsiteY0" fmla="*/ 0 h 1828800"/>
                <a:gd name="connsiteX1" fmla="*/ 325224 w 2479249"/>
                <a:gd name="connsiteY1" fmla="*/ 0 h 1828800"/>
                <a:gd name="connsiteX2" fmla="*/ 325224 w 2479249"/>
                <a:gd name="connsiteY2" fmla="*/ 98981 h 1828800"/>
                <a:gd name="connsiteX3" fmla="*/ 428919 w 2479249"/>
                <a:gd name="connsiteY3" fmla="*/ 98981 h 1828800"/>
                <a:gd name="connsiteX4" fmla="*/ 428919 w 2479249"/>
                <a:gd name="connsiteY4" fmla="*/ 249810 h 1828800"/>
                <a:gd name="connsiteX5" fmla="*/ 457200 w 2479249"/>
                <a:gd name="connsiteY5" fmla="*/ 249810 h 1828800"/>
                <a:gd name="connsiteX6" fmla="*/ 457200 w 2479249"/>
                <a:gd name="connsiteY6" fmla="*/ 348792 h 1828800"/>
                <a:gd name="connsiteX7" fmla="*/ 476053 w 2479249"/>
                <a:gd name="connsiteY7" fmla="*/ 348792 h 1828800"/>
                <a:gd name="connsiteX8" fmla="*/ 476053 w 2479249"/>
                <a:gd name="connsiteY8" fmla="*/ 457200 h 1828800"/>
                <a:gd name="connsiteX9" fmla="*/ 476053 w 2479249"/>
                <a:gd name="connsiteY9" fmla="*/ 716437 h 1828800"/>
                <a:gd name="connsiteX10" fmla="*/ 499620 w 2479249"/>
                <a:gd name="connsiteY10" fmla="*/ 716437 h 1828800"/>
                <a:gd name="connsiteX11" fmla="*/ 499620 w 2479249"/>
                <a:gd name="connsiteY11" fmla="*/ 791851 h 1828800"/>
                <a:gd name="connsiteX12" fmla="*/ 499620 w 2479249"/>
                <a:gd name="connsiteY12" fmla="*/ 1055802 h 1828800"/>
                <a:gd name="connsiteX13" fmla="*/ 527901 w 2479249"/>
                <a:gd name="connsiteY13" fmla="*/ 1055802 h 1828800"/>
                <a:gd name="connsiteX14" fmla="*/ 527901 w 2479249"/>
                <a:gd name="connsiteY14" fmla="*/ 1159497 h 1828800"/>
                <a:gd name="connsiteX15" fmla="*/ 542041 w 2479249"/>
                <a:gd name="connsiteY15" fmla="*/ 1159497 h 1828800"/>
                <a:gd name="connsiteX16" fmla="*/ 542041 w 2479249"/>
                <a:gd name="connsiteY16" fmla="*/ 1234911 h 1828800"/>
                <a:gd name="connsiteX17" fmla="*/ 961534 w 2479249"/>
                <a:gd name="connsiteY17" fmla="*/ 1234911 h 1828800"/>
                <a:gd name="connsiteX18" fmla="*/ 961534 w 2479249"/>
                <a:gd name="connsiteY18" fmla="*/ 1428161 h 1828800"/>
                <a:gd name="connsiteX19" fmla="*/ 1003954 w 2479249"/>
                <a:gd name="connsiteY19" fmla="*/ 1428161 h 1828800"/>
                <a:gd name="connsiteX20" fmla="*/ 1003954 w 2479249"/>
                <a:gd name="connsiteY20" fmla="*/ 1597843 h 1828800"/>
                <a:gd name="connsiteX21" fmla="*/ 1376313 w 2479249"/>
                <a:gd name="connsiteY21" fmla="*/ 1597843 h 1828800"/>
                <a:gd name="connsiteX22" fmla="*/ 1376313 w 2479249"/>
                <a:gd name="connsiteY22" fmla="*/ 1682684 h 1828800"/>
                <a:gd name="connsiteX23" fmla="*/ 2479249 w 2479249"/>
                <a:gd name="connsiteY23" fmla="*/ 1682684 h 1828800"/>
                <a:gd name="connsiteX24" fmla="*/ 2479249 w 2479249"/>
                <a:gd name="connsiteY24"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79249" h="1828800">
                  <a:moveTo>
                    <a:pt x="0" y="0"/>
                  </a:moveTo>
                  <a:lnTo>
                    <a:pt x="325224" y="0"/>
                  </a:lnTo>
                  <a:lnTo>
                    <a:pt x="325224" y="98981"/>
                  </a:lnTo>
                  <a:lnTo>
                    <a:pt x="428919" y="98981"/>
                  </a:lnTo>
                  <a:lnTo>
                    <a:pt x="428919" y="249810"/>
                  </a:lnTo>
                  <a:lnTo>
                    <a:pt x="457200" y="249810"/>
                  </a:lnTo>
                  <a:lnTo>
                    <a:pt x="457200" y="348792"/>
                  </a:lnTo>
                  <a:lnTo>
                    <a:pt x="476053" y="348792"/>
                  </a:lnTo>
                  <a:lnTo>
                    <a:pt x="476053" y="457200"/>
                  </a:lnTo>
                  <a:lnTo>
                    <a:pt x="476053" y="716437"/>
                  </a:lnTo>
                  <a:lnTo>
                    <a:pt x="499620" y="716437"/>
                  </a:lnTo>
                  <a:lnTo>
                    <a:pt x="499620" y="791851"/>
                  </a:lnTo>
                  <a:lnTo>
                    <a:pt x="499620" y="1055802"/>
                  </a:lnTo>
                  <a:lnTo>
                    <a:pt x="527901" y="1055802"/>
                  </a:lnTo>
                  <a:lnTo>
                    <a:pt x="527901" y="1159497"/>
                  </a:lnTo>
                  <a:lnTo>
                    <a:pt x="542041" y="1159497"/>
                  </a:lnTo>
                  <a:lnTo>
                    <a:pt x="542041" y="1234911"/>
                  </a:lnTo>
                  <a:lnTo>
                    <a:pt x="961534" y="1234911"/>
                  </a:lnTo>
                  <a:lnTo>
                    <a:pt x="961534" y="1428161"/>
                  </a:lnTo>
                  <a:lnTo>
                    <a:pt x="1003954" y="1428161"/>
                  </a:lnTo>
                  <a:lnTo>
                    <a:pt x="1003954" y="1597843"/>
                  </a:lnTo>
                  <a:lnTo>
                    <a:pt x="1376313" y="1597843"/>
                  </a:lnTo>
                  <a:lnTo>
                    <a:pt x="1376313" y="1682684"/>
                  </a:lnTo>
                  <a:lnTo>
                    <a:pt x="2479249" y="1682684"/>
                  </a:lnTo>
                  <a:lnTo>
                    <a:pt x="2479249" y="1828800"/>
                  </a:lnTo>
                </a:path>
              </a:pathLst>
            </a:custGeom>
            <a:noFill/>
            <a:ln w="28575" cap="flat" cmpd="sng" algn="ctr">
              <a:solidFill>
                <a:srgbClr val="E1471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grpSp>
      <p:sp>
        <p:nvSpPr>
          <p:cNvPr id="59" name="TextBox 58">
            <a:extLst>
              <a:ext uri="{FF2B5EF4-FFF2-40B4-BE49-F238E27FC236}">
                <a16:creationId xmlns:a16="http://schemas.microsoft.com/office/drawing/2014/main" id="{FABA31ED-ED02-4DA2-A8DF-E15E781D4DAF}"/>
              </a:ext>
            </a:extLst>
          </p:cNvPr>
          <p:cNvSpPr txBox="1"/>
          <p:nvPr/>
        </p:nvSpPr>
        <p:spPr>
          <a:xfrm>
            <a:off x="2040887" y="2133600"/>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grpSp>
        <p:nvGrpSpPr>
          <p:cNvPr id="60" name="Group 59">
            <a:extLst>
              <a:ext uri="{FF2B5EF4-FFF2-40B4-BE49-F238E27FC236}">
                <a16:creationId xmlns:a16="http://schemas.microsoft.com/office/drawing/2014/main" id="{9D527AAF-A192-4D72-A41E-51EF2036B17B}"/>
              </a:ext>
            </a:extLst>
          </p:cNvPr>
          <p:cNvGrpSpPr/>
          <p:nvPr/>
        </p:nvGrpSpPr>
        <p:grpSpPr>
          <a:xfrm>
            <a:off x="1609219" y="2044959"/>
            <a:ext cx="4769975" cy="1754009"/>
            <a:chOff x="1609219" y="2044959"/>
            <a:chExt cx="4769975" cy="1754009"/>
          </a:xfrm>
        </p:grpSpPr>
        <p:sp>
          <p:nvSpPr>
            <p:cNvPr id="61" name="TextBox 60">
              <a:extLst>
                <a:ext uri="{FF2B5EF4-FFF2-40B4-BE49-F238E27FC236}">
                  <a16:creationId xmlns:a16="http://schemas.microsoft.com/office/drawing/2014/main" id="{573BE0FD-05C0-4B77-AC78-B7AE7C0BFFB8}"/>
                </a:ext>
              </a:extLst>
            </p:cNvPr>
            <p:cNvSpPr txBox="1"/>
            <p:nvPr/>
          </p:nvSpPr>
          <p:spPr>
            <a:xfrm>
              <a:off x="1609219" y="2044959"/>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62" name="TextBox 61">
              <a:extLst>
                <a:ext uri="{FF2B5EF4-FFF2-40B4-BE49-F238E27FC236}">
                  <a16:creationId xmlns:a16="http://schemas.microsoft.com/office/drawing/2014/main" id="{6C267DD7-24FF-4B15-9651-AE79A98D5227}"/>
                </a:ext>
              </a:extLst>
            </p:cNvPr>
            <p:cNvSpPr txBox="1"/>
            <p:nvPr/>
          </p:nvSpPr>
          <p:spPr>
            <a:xfrm>
              <a:off x="2079269" y="2184292"/>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63" name="TextBox 62">
              <a:extLst>
                <a:ext uri="{FF2B5EF4-FFF2-40B4-BE49-F238E27FC236}">
                  <a16:creationId xmlns:a16="http://schemas.microsoft.com/office/drawing/2014/main" id="{41B71B88-4E8E-4229-8346-5E40AB9B6691}"/>
                </a:ext>
              </a:extLst>
            </p:cNvPr>
            <p:cNvSpPr txBox="1"/>
            <p:nvPr/>
          </p:nvSpPr>
          <p:spPr>
            <a:xfrm>
              <a:off x="2150623" y="2480738"/>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64" name="TextBox 63">
              <a:extLst>
                <a:ext uri="{FF2B5EF4-FFF2-40B4-BE49-F238E27FC236}">
                  <a16:creationId xmlns:a16="http://schemas.microsoft.com/office/drawing/2014/main" id="{D8CE9963-F4FF-4EC5-9D24-CC12202685CB}"/>
                </a:ext>
              </a:extLst>
            </p:cNvPr>
            <p:cNvSpPr txBox="1"/>
            <p:nvPr/>
          </p:nvSpPr>
          <p:spPr>
            <a:xfrm>
              <a:off x="2558102" y="2475090"/>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65" name="TextBox 64">
              <a:extLst>
                <a:ext uri="{FF2B5EF4-FFF2-40B4-BE49-F238E27FC236}">
                  <a16:creationId xmlns:a16="http://schemas.microsoft.com/office/drawing/2014/main" id="{FB4E5D14-5168-4B9D-8328-70E22ACF8307}"/>
                </a:ext>
              </a:extLst>
            </p:cNvPr>
            <p:cNvSpPr txBox="1"/>
            <p:nvPr/>
          </p:nvSpPr>
          <p:spPr>
            <a:xfrm>
              <a:off x="2583817" y="2684249"/>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66" name="TextBox 65">
              <a:extLst>
                <a:ext uri="{FF2B5EF4-FFF2-40B4-BE49-F238E27FC236}">
                  <a16:creationId xmlns:a16="http://schemas.microsoft.com/office/drawing/2014/main" id="{F138F4F6-8E55-48FA-958D-FEEE232D8B2B}"/>
                </a:ext>
              </a:extLst>
            </p:cNvPr>
            <p:cNvSpPr txBox="1"/>
            <p:nvPr/>
          </p:nvSpPr>
          <p:spPr>
            <a:xfrm>
              <a:off x="2613683" y="2897471"/>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67" name="TextBox 66">
              <a:extLst>
                <a:ext uri="{FF2B5EF4-FFF2-40B4-BE49-F238E27FC236}">
                  <a16:creationId xmlns:a16="http://schemas.microsoft.com/office/drawing/2014/main" id="{0A92227B-B7F2-4C63-842C-BD368FC220FC}"/>
                </a:ext>
              </a:extLst>
            </p:cNvPr>
            <p:cNvSpPr txBox="1"/>
            <p:nvPr/>
          </p:nvSpPr>
          <p:spPr>
            <a:xfrm>
              <a:off x="2638723" y="2894596"/>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68" name="TextBox 67">
              <a:extLst>
                <a:ext uri="{FF2B5EF4-FFF2-40B4-BE49-F238E27FC236}">
                  <a16:creationId xmlns:a16="http://schemas.microsoft.com/office/drawing/2014/main" id="{B170D263-8299-4745-8A8E-79F125AA0D45}"/>
                </a:ext>
              </a:extLst>
            </p:cNvPr>
            <p:cNvSpPr txBox="1"/>
            <p:nvPr/>
          </p:nvSpPr>
          <p:spPr>
            <a:xfrm>
              <a:off x="3063845" y="2894242"/>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69" name="TextBox 68">
              <a:extLst>
                <a:ext uri="{FF2B5EF4-FFF2-40B4-BE49-F238E27FC236}">
                  <a16:creationId xmlns:a16="http://schemas.microsoft.com/office/drawing/2014/main" id="{903FE910-1647-47F7-9976-D7321DD876AB}"/>
                </a:ext>
              </a:extLst>
            </p:cNvPr>
            <p:cNvSpPr txBox="1"/>
            <p:nvPr/>
          </p:nvSpPr>
          <p:spPr>
            <a:xfrm>
              <a:off x="3112878" y="2896663"/>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70" name="TextBox 69">
              <a:extLst>
                <a:ext uri="{FF2B5EF4-FFF2-40B4-BE49-F238E27FC236}">
                  <a16:creationId xmlns:a16="http://schemas.microsoft.com/office/drawing/2014/main" id="{7B9E6CA4-54DA-4A1F-9780-007D6072F101}"/>
                </a:ext>
              </a:extLst>
            </p:cNvPr>
            <p:cNvSpPr txBox="1"/>
            <p:nvPr/>
          </p:nvSpPr>
          <p:spPr>
            <a:xfrm>
              <a:off x="3368645" y="2952681"/>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71" name="TextBox 70">
              <a:extLst>
                <a:ext uri="{FF2B5EF4-FFF2-40B4-BE49-F238E27FC236}">
                  <a16:creationId xmlns:a16="http://schemas.microsoft.com/office/drawing/2014/main" id="{669BFBB8-F37B-45B4-9416-7C49C063C627}"/>
                </a:ext>
              </a:extLst>
            </p:cNvPr>
            <p:cNvSpPr txBox="1"/>
            <p:nvPr/>
          </p:nvSpPr>
          <p:spPr>
            <a:xfrm>
              <a:off x="3556706" y="2959645"/>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72" name="TextBox 71">
              <a:extLst>
                <a:ext uri="{FF2B5EF4-FFF2-40B4-BE49-F238E27FC236}">
                  <a16:creationId xmlns:a16="http://schemas.microsoft.com/office/drawing/2014/main" id="{294373B4-967A-4C68-BF4D-AF280BE3517E}"/>
                </a:ext>
              </a:extLst>
            </p:cNvPr>
            <p:cNvSpPr txBox="1"/>
            <p:nvPr/>
          </p:nvSpPr>
          <p:spPr>
            <a:xfrm>
              <a:off x="3581404" y="3083869"/>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73" name="TextBox 72">
              <a:extLst>
                <a:ext uri="{FF2B5EF4-FFF2-40B4-BE49-F238E27FC236}">
                  <a16:creationId xmlns:a16="http://schemas.microsoft.com/office/drawing/2014/main" id="{DDF79623-2DB1-48F3-A1C2-9D71362B0BEB}"/>
                </a:ext>
              </a:extLst>
            </p:cNvPr>
            <p:cNvSpPr txBox="1"/>
            <p:nvPr/>
          </p:nvSpPr>
          <p:spPr>
            <a:xfrm>
              <a:off x="3651457" y="3082613"/>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74" name="TextBox 73">
              <a:extLst>
                <a:ext uri="{FF2B5EF4-FFF2-40B4-BE49-F238E27FC236}">
                  <a16:creationId xmlns:a16="http://schemas.microsoft.com/office/drawing/2014/main" id="{160233C3-FF42-4F8E-B8BF-AD609AC7B439}"/>
                </a:ext>
              </a:extLst>
            </p:cNvPr>
            <p:cNvSpPr txBox="1"/>
            <p:nvPr/>
          </p:nvSpPr>
          <p:spPr>
            <a:xfrm>
              <a:off x="3910902" y="3083870"/>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75" name="TextBox 74">
              <a:extLst>
                <a:ext uri="{FF2B5EF4-FFF2-40B4-BE49-F238E27FC236}">
                  <a16:creationId xmlns:a16="http://schemas.microsoft.com/office/drawing/2014/main" id="{BE198D73-465E-4190-8F2B-A89D44921302}"/>
                </a:ext>
              </a:extLst>
            </p:cNvPr>
            <p:cNvSpPr txBox="1"/>
            <p:nvPr/>
          </p:nvSpPr>
          <p:spPr>
            <a:xfrm>
              <a:off x="3718834" y="3083869"/>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76" name="TextBox 75">
              <a:extLst>
                <a:ext uri="{FF2B5EF4-FFF2-40B4-BE49-F238E27FC236}">
                  <a16:creationId xmlns:a16="http://schemas.microsoft.com/office/drawing/2014/main" id="{299B76C6-C375-4AB7-8C72-59D6FCEE0645}"/>
                </a:ext>
              </a:extLst>
            </p:cNvPr>
            <p:cNvSpPr txBox="1"/>
            <p:nvPr/>
          </p:nvSpPr>
          <p:spPr>
            <a:xfrm>
              <a:off x="4088495" y="3155376"/>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77" name="TextBox 76">
              <a:extLst>
                <a:ext uri="{FF2B5EF4-FFF2-40B4-BE49-F238E27FC236}">
                  <a16:creationId xmlns:a16="http://schemas.microsoft.com/office/drawing/2014/main" id="{782BB32C-81D9-4479-A5FE-99690D5E134D}"/>
                </a:ext>
              </a:extLst>
            </p:cNvPr>
            <p:cNvSpPr txBox="1"/>
            <p:nvPr/>
          </p:nvSpPr>
          <p:spPr>
            <a:xfrm>
              <a:off x="4398148" y="3155832"/>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78" name="TextBox 77">
              <a:extLst>
                <a:ext uri="{FF2B5EF4-FFF2-40B4-BE49-F238E27FC236}">
                  <a16:creationId xmlns:a16="http://schemas.microsoft.com/office/drawing/2014/main" id="{535C443F-A816-4274-B25E-26042AC76BB2}"/>
                </a:ext>
              </a:extLst>
            </p:cNvPr>
            <p:cNvSpPr txBox="1"/>
            <p:nvPr/>
          </p:nvSpPr>
          <p:spPr>
            <a:xfrm>
              <a:off x="4318603" y="3158577"/>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79" name="TextBox 78">
              <a:extLst>
                <a:ext uri="{FF2B5EF4-FFF2-40B4-BE49-F238E27FC236}">
                  <a16:creationId xmlns:a16="http://schemas.microsoft.com/office/drawing/2014/main" id="{5EE80FCB-F6C3-482E-82BE-9EB39B1F5611}"/>
                </a:ext>
              </a:extLst>
            </p:cNvPr>
            <p:cNvSpPr txBox="1"/>
            <p:nvPr/>
          </p:nvSpPr>
          <p:spPr>
            <a:xfrm>
              <a:off x="4541434" y="3152855"/>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80" name="TextBox 79">
              <a:extLst>
                <a:ext uri="{FF2B5EF4-FFF2-40B4-BE49-F238E27FC236}">
                  <a16:creationId xmlns:a16="http://schemas.microsoft.com/office/drawing/2014/main" id="{7B5EF79B-D7E1-48A6-9904-16DA38EC30FC}"/>
                </a:ext>
              </a:extLst>
            </p:cNvPr>
            <p:cNvSpPr txBox="1"/>
            <p:nvPr/>
          </p:nvSpPr>
          <p:spPr>
            <a:xfrm>
              <a:off x="4485753" y="3158577"/>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81" name="TextBox 80">
              <a:extLst>
                <a:ext uri="{FF2B5EF4-FFF2-40B4-BE49-F238E27FC236}">
                  <a16:creationId xmlns:a16="http://schemas.microsoft.com/office/drawing/2014/main" id="{CE17A5FF-5C06-47AA-B890-D21ED04146D5}"/>
                </a:ext>
              </a:extLst>
            </p:cNvPr>
            <p:cNvSpPr txBox="1"/>
            <p:nvPr/>
          </p:nvSpPr>
          <p:spPr>
            <a:xfrm>
              <a:off x="5876474" y="3485322"/>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82" name="TextBox 81">
              <a:extLst>
                <a:ext uri="{FF2B5EF4-FFF2-40B4-BE49-F238E27FC236}">
                  <a16:creationId xmlns:a16="http://schemas.microsoft.com/office/drawing/2014/main" id="{AD0D8D7E-0EB5-40C5-8269-A56DB85B7182}"/>
                </a:ext>
              </a:extLst>
            </p:cNvPr>
            <p:cNvSpPr txBox="1"/>
            <p:nvPr/>
          </p:nvSpPr>
          <p:spPr>
            <a:xfrm>
              <a:off x="5548966" y="3485614"/>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83" name="TextBox 82">
              <a:extLst>
                <a:ext uri="{FF2B5EF4-FFF2-40B4-BE49-F238E27FC236}">
                  <a16:creationId xmlns:a16="http://schemas.microsoft.com/office/drawing/2014/main" id="{2BE35C32-F089-49D9-A18F-5340ABB3DD04}"/>
                </a:ext>
              </a:extLst>
            </p:cNvPr>
            <p:cNvSpPr txBox="1"/>
            <p:nvPr/>
          </p:nvSpPr>
          <p:spPr>
            <a:xfrm>
              <a:off x="5328139" y="3491191"/>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84" name="TextBox 83">
              <a:extLst>
                <a:ext uri="{FF2B5EF4-FFF2-40B4-BE49-F238E27FC236}">
                  <a16:creationId xmlns:a16="http://schemas.microsoft.com/office/drawing/2014/main" id="{0A1AC6B0-5493-4280-A64D-6EB8E647EF5F}"/>
                </a:ext>
              </a:extLst>
            </p:cNvPr>
            <p:cNvSpPr txBox="1"/>
            <p:nvPr/>
          </p:nvSpPr>
          <p:spPr>
            <a:xfrm>
              <a:off x="5289583" y="3485322"/>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85" name="TextBox 84">
              <a:extLst>
                <a:ext uri="{FF2B5EF4-FFF2-40B4-BE49-F238E27FC236}">
                  <a16:creationId xmlns:a16="http://schemas.microsoft.com/office/drawing/2014/main" id="{06C5907F-CC3A-4EDE-B5BA-5B09682B2FF9}"/>
                </a:ext>
              </a:extLst>
            </p:cNvPr>
            <p:cNvSpPr txBox="1"/>
            <p:nvPr/>
          </p:nvSpPr>
          <p:spPr>
            <a:xfrm>
              <a:off x="6203983" y="3485322"/>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sp>
          <p:nvSpPr>
            <p:cNvPr id="86" name="TextBox 85">
              <a:extLst>
                <a:ext uri="{FF2B5EF4-FFF2-40B4-BE49-F238E27FC236}">
                  <a16:creationId xmlns:a16="http://schemas.microsoft.com/office/drawing/2014/main" id="{DED8A2FB-E2CD-42FD-8514-7993DA14F19C}"/>
                </a:ext>
              </a:extLst>
            </p:cNvPr>
            <p:cNvSpPr txBox="1"/>
            <p:nvPr/>
          </p:nvSpPr>
          <p:spPr>
            <a:xfrm>
              <a:off x="6048251" y="3485322"/>
              <a:ext cx="175211" cy="307777"/>
            </a:xfrm>
            <a:prstGeom prst="rect">
              <a:avLst/>
            </a:prstGeom>
            <a:noFill/>
          </p:spPr>
          <p:txBody>
            <a:bodyPr wrap="square" rtlCol="0">
              <a:spAutoFit/>
            </a:bodyPr>
            <a:lstStyle/>
            <a:p>
              <a:pPr algn="ctr"/>
              <a:r>
                <a:rPr lang="en-US" sz="1400" b="0" dirty="0">
                  <a:solidFill>
                    <a:srgbClr val="015873"/>
                  </a:solidFill>
                  <a:latin typeface="Calibri" panose="020F0502020204030204" pitchFamily="34" charset="0"/>
                  <a:cs typeface="Calibri" panose="020F0502020204030204" pitchFamily="34" charset="0"/>
                </a:rPr>
                <a:t>+</a:t>
              </a:r>
            </a:p>
          </p:txBody>
        </p:sp>
      </p:grpSp>
      <p:grpSp>
        <p:nvGrpSpPr>
          <p:cNvPr id="87" name="Group 86">
            <a:extLst>
              <a:ext uri="{FF2B5EF4-FFF2-40B4-BE49-F238E27FC236}">
                <a16:creationId xmlns:a16="http://schemas.microsoft.com/office/drawing/2014/main" id="{8BCC9921-67F7-4073-BD18-025F565A6EFA}"/>
              </a:ext>
            </a:extLst>
          </p:cNvPr>
          <p:cNvGrpSpPr/>
          <p:nvPr/>
        </p:nvGrpSpPr>
        <p:grpSpPr>
          <a:xfrm>
            <a:off x="2079269" y="2737238"/>
            <a:ext cx="2092784" cy="1292721"/>
            <a:chOff x="2079269" y="2737238"/>
            <a:chExt cx="2092784" cy="1292721"/>
          </a:xfrm>
        </p:grpSpPr>
        <p:sp>
          <p:nvSpPr>
            <p:cNvPr id="88" name="TextBox 87">
              <a:extLst>
                <a:ext uri="{FF2B5EF4-FFF2-40B4-BE49-F238E27FC236}">
                  <a16:creationId xmlns:a16="http://schemas.microsoft.com/office/drawing/2014/main" id="{148E5DC0-F37E-4D4D-A1B7-9EEBB8F974F1}"/>
                </a:ext>
              </a:extLst>
            </p:cNvPr>
            <p:cNvSpPr txBox="1"/>
            <p:nvPr/>
          </p:nvSpPr>
          <p:spPr>
            <a:xfrm>
              <a:off x="2079269" y="2737238"/>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89" name="TextBox 88">
              <a:extLst>
                <a:ext uri="{FF2B5EF4-FFF2-40B4-BE49-F238E27FC236}">
                  <a16:creationId xmlns:a16="http://schemas.microsoft.com/office/drawing/2014/main" id="{2D15BDFF-04D0-43D6-83E0-8936E5B096C3}"/>
                </a:ext>
              </a:extLst>
            </p:cNvPr>
            <p:cNvSpPr txBox="1"/>
            <p:nvPr/>
          </p:nvSpPr>
          <p:spPr>
            <a:xfrm>
              <a:off x="3345646" y="3719482"/>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90" name="TextBox 89">
              <a:extLst>
                <a:ext uri="{FF2B5EF4-FFF2-40B4-BE49-F238E27FC236}">
                  <a16:creationId xmlns:a16="http://schemas.microsoft.com/office/drawing/2014/main" id="{A7EA83B5-AE1A-459C-B648-9DD5BBB4B16C}"/>
                </a:ext>
              </a:extLst>
            </p:cNvPr>
            <p:cNvSpPr txBox="1"/>
            <p:nvPr/>
          </p:nvSpPr>
          <p:spPr>
            <a:xfrm>
              <a:off x="3086264" y="3721018"/>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91" name="TextBox 90">
              <a:extLst>
                <a:ext uri="{FF2B5EF4-FFF2-40B4-BE49-F238E27FC236}">
                  <a16:creationId xmlns:a16="http://schemas.microsoft.com/office/drawing/2014/main" id="{2FF5A404-4C05-45DA-B355-71A589707C7F}"/>
                </a:ext>
              </a:extLst>
            </p:cNvPr>
            <p:cNvSpPr txBox="1"/>
            <p:nvPr/>
          </p:nvSpPr>
          <p:spPr>
            <a:xfrm>
              <a:off x="2984120" y="3722182"/>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sp>
          <p:nvSpPr>
            <p:cNvPr id="92" name="TextBox 91">
              <a:extLst>
                <a:ext uri="{FF2B5EF4-FFF2-40B4-BE49-F238E27FC236}">
                  <a16:creationId xmlns:a16="http://schemas.microsoft.com/office/drawing/2014/main" id="{4E029BEF-54D1-49F3-9F06-29BA47C7EE3B}"/>
                </a:ext>
              </a:extLst>
            </p:cNvPr>
            <p:cNvSpPr txBox="1"/>
            <p:nvPr/>
          </p:nvSpPr>
          <p:spPr>
            <a:xfrm>
              <a:off x="3996842" y="3722182"/>
              <a:ext cx="175211" cy="307777"/>
            </a:xfrm>
            <a:prstGeom prst="rect">
              <a:avLst/>
            </a:prstGeom>
            <a:noFill/>
          </p:spPr>
          <p:txBody>
            <a:bodyPr wrap="square" rtlCol="0">
              <a:spAutoFit/>
            </a:bodyPr>
            <a:lstStyle/>
            <a:p>
              <a:pPr algn="ctr"/>
              <a:r>
                <a:rPr lang="en-US" sz="1400" b="0" dirty="0">
                  <a:solidFill>
                    <a:srgbClr val="E1471D"/>
                  </a:solidFill>
                  <a:latin typeface="Calibri" panose="020F0502020204030204" pitchFamily="34" charset="0"/>
                  <a:cs typeface="Calibri" panose="020F0502020204030204" pitchFamily="34" charset="0"/>
                </a:rPr>
                <a:t>+</a:t>
              </a:r>
            </a:p>
          </p:txBody>
        </p:sp>
      </p:grpSp>
    </p:spTree>
    <p:extLst>
      <p:ext uri="{BB962C8B-B14F-4D97-AF65-F5344CB8AC3E}">
        <p14:creationId xmlns:p14="http://schemas.microsoft.com/office/powerpoint/2010/main" val="24938762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SIENDO: TEAEs</a:t>
            </a:r>
          </a:p>
        </p:txBody>
      </p:sp>
      <p:graphicFrame>
        <p:nvGraphicFramePr>
          <p:cNvPr id="8" name="Group 32">
            <a:extLst>
              <a:ext uri="{FF2B5EF4-FFF2-40B4-BE49-F238E27FC236}">
                <a16:creationId xmlns:a16="http://schemas.microsoft.com/office/drawing/2014/main" id="{5447BC02-A4A6-4F7D-A5F4-4DDA36C1B7CE}"/>
              </a:ext>
            </a:extLst>
          </p:cNvPr>
          <p:cNvGraphicFramePr>
            <a:graphicFrameLocks noGrp="1"/>
          </p:cNvGraphicFramePr>
          <p:nvPr>
            <p:extLst>
              <p:ext uri="{D42A27DB-BD31-4B8C-83A1-F6EECF244321}">
                <p14:modId xmlns:p14="http://schemas.microsoft.com/office/powerpoint/2010/main" val="2105996214"/>
              </p:ext>
            </p:extLst>
          </p:nvPr>
        </p:nvGraphicFramePr>
        <p:xfrm>
          <a:off x="719137" y="1600122"/>
          <a:ext cx="10763065" cy="4358848"/>
        </p:xfrm>
        <a:graphic>
          <a:graphicData uri="http://schemas.openxmlformats.org/drawingml/2006/table">
            <a:tbl>
              <a:tblPr/>
              <a:tblGrid>
                <a:gridCol w="2772309">
                  <a:extLst>
                    <a:ext uri="{9D8B030D-6E8A-4147-A177-3AD203B41FA5}">
                      <a16:colId xmlns:a16="http://schemas.microsoft.com/office/drawing/2014/main" val="20000"/>
                    </a:ext>
                  </a:extLst>
                </a:gridCol>
                <a:gridCol w="2072878">
                  <a:extLst>
                    <a:ext uri="{9D8B030D-6E8A-4147-A177-3AD203B41FA5}">
                      <a16:colId xmlns:a16="http://schemas.microsoft.com/office/drawing/2014/main" val="20001"/>
                    </a:ext>
                  </a:extLst>
                </a:gridCol>
                <a:gridCol w="1876206">
                  <a:extLst>
                    <a:ext uri="{9D8B030D-6E8A-4147-A177-3AD203B41FA5}">
                      <a16:colId xmlns:a16="http://schemas.microsoft.com/office/drawing/2014/main" val="20002"/>
                    </a:ext>
                  </a:extLst>
                </a:gridCol>
                <a:gridCol w="2020836">
                  <a:extLst>
                    <a:ext uri="{9D8B030D-6E8A-4147-A177-3AD203B41FA5}">
                      <a16:colId xmlns:a16="http://schemas.microsoft.com/office/drawing/2014/main" val="601419057"/>
                    </a:ext>
                  </a:extLst>
                </a:gridCol>
                <a:gridCol w="2020836">
                  <a:extLst>
                    <a:ext uri="{9D8B030D-6E8A-4147-A177-3AD203B41FA5}">
                      <a16:colId xmlns:a16="http://schemas.microsoft.com/office/drawing/2014/main" val="673363773"/>
                    </a:ext>
                  </a:extLst>
                </a:gridCol>
              </a:tblGrid>
              <a:tr h="322102">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TEAEs,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err="1">
                          <a:ln>
                            <a:noFill/>
                          </a:ln>
                          <a:solidFill>
                            <a:schemeClr val="tx1"/>
                          </a:solidFill>
                          <a:effectLst/>
                          <a:latin typeface="Calibri" panose="020F0502020204030204" pitchFamily="34" charset="0"/>
                        </a:rPr>
                        <a:t>Selinexor</a:t>
                      </a:r>
                      <a:r>
                        <a:rPr kumimoji="0" lang="en-US" sz="1600" b="1" i="0" u="none" strike="noStrike" cap="none" normalizeH="0" baseline="0" dirty="0">
                          <a:ln>
                            <a:noFill/>
                          </a:ln>
                          <a:solidFill>
                            <a:schemeClr val="tx1"/>
                          </a:solidFill>
                          <a:effectLst/>
                          <a:latin typeface="Calibri" panose="020F0502020204030204" pitchFamily="34" charset="0"/>
                        </a:rPr>
                        <a:t> (n = 171)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(n = 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225989550"/>
                  </a:ext>
                </a:extLst>
              </a:tr>
              <a:tr h="322102">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22102">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22102">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22102">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22102">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0563155"/>
                  </a:ext>
                </a:extLst>
              </a:tr>
              <a:tr h="322102">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20534519"/>
                  </a:ext>
                </a:extLst>
              </a:tr>
              <a:tr h="322102">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78902717"/>
                  </a:ext>
                </a:extLst>
              </a:tr>
              <a:tr h="322102">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36260712"/>
                  </a:ext>
                </a:extLst>
              </a:tr>
              <a:tr h="322102">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Asthenia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47997414"/>
                  </a:ext>
                </a:extLst>
              </a:tr>
              <a:tr h="322102">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42135079"/>
                  </a:ext>
                </a:extLst>
              </a:tr>
              <a:tr h="322102">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85581827"/>
                  </a:ext>
                </a:extLst>
              </a:tr>
              <a:tr h="322102">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Abdominal pain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8675914"/>
                  </a:ext>
                </a:extLst>
              </a:tr>
            </a:tbl>
          </a:graphicData>
        </a:graphic>
      </p:graphicFrame>
      <p:sp>
        <p:nvSpPr>
          <p:cNvPr id="11" name="Content Placeholder 10">
            <a:extLst>
              <a:ext uri="{FF2B5EF4-FFF2-40B4-BE49-F238E27FC236}">
                <a16:creationId xmlns:a16="http://schemas.microsoft.com/office/drawing/2014/main" id="{68478534-5DBD-AF44-A6BB-7B9B79A3FF7B}"/>
              </a:ext>
            </a:extLst>
          </p:cNvPr>
          <p:cNvSpPr>
            <a:spLocks noGrp="1"/>
          </p:cNvSpPr>
          <p:nvPr>
            <p:ph idx="1"/>
          </p:nvPr>
        </p:nvSpPr>
        <p:spPr>
          <a:xfrm>
            <a:off x="604675" y="5972177"/>
            <a:ext cx="10877529" cy="348719"/>
          </a:xfrm>
        </p:spPr>
        <p:txBody>
          <a:bodyPr/>
          <a:lstStyle/>
          <a:p>
            <a:r>
              <a:rPr lang="en-US" sz="2200" dirty="0"/>
              <a:t>No febrile neutropenia, no severe bleeding in patients with thrombocytopenia</a:t>
            </a:r>
          </a:p>
        </p:txBody>
      </p:sp>
      <p:grpSp>
        <p:nvGrpSpPr>
          <p:cNvPr id="10" name="Group 9">
            <a:extLst>
              <a:ext uri="{FF2B5EF4-FFF2-40B4-BE49-F238E27FC236}">
                <a16:creationId xmlns:a16="http://schemas.microsoft.com/office/drawing/2014/main" id="{84A6D027-75A0-2F43-B200-02279E2797FE}"/>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E1B7B113-4F85-0B49-8D7D-D9402990D5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00245027-24AD-F746-BD26-7E299278267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Text Box 15">
            <a:extLst>
              <a:ext uri="{FF2B5EF4-FFF2-40B4-BE49-F238E27FC236}">
                <a16:creationId xmlns:a16="http://schemas.microsoft.com/office/drawing/2014/main" id="{09DA81B0-CFE1-AE4B-B677-E5E147B80207}"/>
              </a:ext>
            </a:extLst>
          </p:cNvPr>
          <p:cNvSpPr txBox="1">
            <a:spLocks noChangeArrowheads="1"/>
          </p:cNvSpPr>
          <p:nvPr/>
        </p:nvSpPr>
        <p:spPr bwMode="auto">
          <a:xfrm>
            <a:off x="424181" y="637748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err="1">
                <a:solidFill>
                  <a:srgbClr val="455560"/>
                </a:solidFill>
                <a:latin typeface="Calibri" panose="020F0502020204030204" pitchFamily="34" charset="0"/>
              </a:rPr>
              <a:t>Vergote</a:t>
            </a:r>
            <a:r>
              <a:rPr lang="en-US" altLang="en-US" sz="1200" b="0" spc="-10" dirty="0">
                <a:solidFill>
                  <a:srgbClr val="455560"/>
                </a:solidFill>
                <a:latin typeface="Calibri" panose="020F0502020204030204" pitchFamily="34" charset="0"/>
              </a:rPr>
              <a:t>. SGO 2022. </a:t>
            </a:r>
            <a:r>
              <a:rPr lang="en-US" altLang="en-US" sz="1200" b="0" spc="-10" dirty="0" err="1">
                <a:solidFill>
                  <a:srgbClr val="455560"/>
                </a:solidFill>
                <a:latin typeface="Calibri" panose="020F0502020204030204" pitchFamily="34" charset="0"/>
              </a:rPr>
              <a:t>Abstr</a:t>
            </a:r>
            <a:r>
              <a:rPr lang="en-US" altLang="en-US" sz="1200" b="0" spc="-10" dirty="0">
                <a:solidFill>
                  <a:srgbClr val="455560"/>
                </a:solidFill>
                <a:latin typeface="Calibri" panose="020F0502020204030204" pitchFamily="34" charset="0"/>
              </a:rPr>
              <a:t> 249.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6682914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SIENDO: Safety Summary and</a:t>
            </a:r>
            <a:br>
              <a:rPr lang="en-US" dirty="0"/>
            </a:br>
            <a:r>
              <a:rPr lang="en-US" dirty="0"/>
              <a:t>Patient-Reported Outcomes</a:t>
            </a:r>
          </a:p>
        </p:txBody>
      </p:sp>
      <p:graphicFrame>
        <p:nvGraphicFramePr>
          <p:cNvPr id="8" name="Group 32">
            <a:extLst>
              <a:ext uri="{FF2B5EF4-FFF2-40B4-BE49-F238E27FC236}">
                <a16:creationId xmlns:a16="http://schemas.microsoft.com/office/drawing/2014/main" id="{5447BC02-A4A6-4F7D-A5F4-4DDA36C1B7CE}"/>
              </a:ext>
            </a:extLst>
          </p:cNvPr>
          <p:cNvGraphicFramePr>
            <a:graphicFrameLocks noGrp="1"/>
          </p:cNvGraphicFramePr>
          <p:nvPr>
            <p:extLst>
              <p:ext uri="{D42A27DB-BD31-4B8C-83A1-F6EECF244321}">
                <p14:modId xmlns:p14="http://schemas.microsoft.com/office/powerpoint/2010/main" val="428235098"/>
              </p:ext>
            </p:extLst>
          </p:nvPr>
        </p:nvGraphicFramePr>
        <p:xfrm>
          <a:off x="719324" y="1612771"/>
          <a:ext cx="10763064" cy="2103200"/>
        </p:xfrm>
        <a:graphic>
          <a:graphicData uri="http://schemas.openxmlformats.org/drawingml/2006/table">
            <a:tbl>
              <a:tblPr/>
              <a:tblGrid>
                <a:gridCol w="4549562">
                  <a:extLst>
                    <a:ext uri="{9D8B030D-6E8A-4147-A177-3AD203B41FA5}">
                      <a16:colId xmlns:a16="http://schemas.microsoft.com/office/drawing/2014/main" val="20000"/>
                    </a:ext>
                  </a:extLst>
                </a:gridCol>
                <a:gridCol w="3151122">
                  <a:extLst>
                    <a:ext uri="{9D8B030D-6E8A-4147-A177-3AD203B41FA5}">
                      <a16:colId xmlns:a16="http://schemas.microsoft.com/office/drawing/2014/main" val="20001"/>
                    </a:ext>
                  </a:extLst>
                </a:gridCol>
                <a:gridCol w="3062380">
                  <a:extLst>
                    <a:ext uri="{9D8B030D-6E8A-4147-A177-3AD203B41FA5}">
                      <a16:colId xmlns:a16="http://schemas.microsoft.com/office/drawing/2014/main" val="20002"/>
                    </a:ext>
                  </a:extLst>
                </a:gridCol>
              </a:tblGrid>
              <a:tr h="20214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Safety Outcome Due to Treatment-Emergent AE, n (%)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Selinexor</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Dose reduction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85 (49.7)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Dose interruption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88 (51.5)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(18.2)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Discontinuation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(10.5)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78338605"/>
                  </a:ext>
                </a:extLst>
              </a:tr>
            </a:tbl>
          </a:graphicData>
        </a:graphic>
      </p:graphicFrame>
      <p:sp>
        <p:nvSpPr>
          <p:cNvPr id="9" name="Text Box 15">
            <a:extLst>
              <a:ext uri="{FF2B5EF4-FFF2-40B4-BE49-F238E27FC236}">
                <a16:creationId xmlns:a16="http://schemas.microsoft.com/office/drawing/2014/main" id="{DC31B86B-F29D-7042-BE40-66803923F13B}"/>
              </a:ext>
            </a:extLst>
          </p:cNvPr>
          <p:cNvSpPr txBox="1">
            <a:spLocks noChangeArrowheads="1"/>
          </p:cNvSpPr>
          <p:nvPr/>
        </p:nvSpPr>
        <p:spPr bwMode="auto">
          <a:xfrm>
            <a:off x="424181" y="637748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err="1">
                <a:solidFill>
                  <a:srgbClr val="455560"/>
                </a:solidFill>
                <a:latin typeface="Calibri" panose="020F0502020204030204" pitchFamily="34" charset="0"/>
              </a:rPr>
              <a:t>Vergote</a:t>
            </a:r>
            <a:r>
              <a:rPr lang="en-US" altLang="en-US" sz="1200" b="0" spc="-10" dirty="0">
                <a:solidFill>
                  <a:srgbClr val="455560"/>
                </a:solidFill>
                <a:latin typeface="Calibri" panose="020F0502020204030204" pitchFamily="34" charset="0"/>
              </a:rPr>
              <a:t>. SGO 2022. </a:t>
            </a:r>
            <a:r>
              <a:rPr lang="en-US" altLang="en-US" sz="1200" b="0" spc="-10" dirty="0" err="1">
                <a:solidFill>
                  <a:srgbClr val="455560"/>
                </a:solidFill>
                <a:latin typeface="Calibri" panose="020F0502020204030204" pitchFamily="34" charset="0"/>
              </a:rPr>
              <a:t>Abstr</a:t>
            </a:r>
            <a:r>
              <a:rPr lang="en-US" altLang="en-US" sz="1200" b="0" spc="-10" dirty="0">
                <a:solidFill>
                  <a:srgbClr val="455560"/>
                </a:solidFill>
                <a:latin typeface="Calibri" panose="020F0502020204030204" pitchFamily="34" charset="0"/>
              </a:rPr>
              <a:t> 249.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1" name="Group 10">
            <a:extLst>
              <a:ext uri="{FF2B5EF4-FFF2-40B4-BE49-F238E27FC236}">
                <a16:creationId xmlns:a16="http://schemas.microsoft.com/office/drawing/2014/main" id="{F5102EE0-D5AE-7E4F-B06C-84D9B32E9D3D}"/>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38CB10DB-CA1F-8C44-B5FE-AC180D5786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D0720179-E64A-4840-9546-F346380A1E7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Content Placeholder 2">
            <a:extLst>
              <a:ext uri="{FF2B5EF4-FFF2-40B4-BE49-F238E27FC236}">
                <a16:creationId xmlns:a16="http://schemas.microsoft.com/office/drawing/2014/main" id="{C73DB22E-7914-6845-9F83-50836EB26D3E}"/>
              </a:ext>
            </a:extLst>
          </p:cNvPr>
          <p:cNvSpPr txBox="1">
            <a:spLocks/>
          </p:cNvSpPr>
          <p:nvPr/>
        </p:nvSpPr>
        <p:spPr bwMode="auto">
          <a:xfrm>
            <a:off x="627064" y="4193629"/>
            <a:ext cx="11114322" cy="1746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Quality of life patient-reported outcomes (by EORTC QLQ-C30) showed no significant differences between treatment arms in global health, physical functioning, or symptoms including diarrhea and nausea/vomiting</a:t>
            </a:r>
          </a:p>
        </p:txBody>
      </p:sp>
    </p:spTree>
    <p:extLst>
      <p:ext uri="{BB962C8B-B14F-4D97-AF65-F5344CB8AC3E}">
        <p14:creationId xmlns:p14="http://schemas.microsoft.com/office/powerpoint/2010/main" val="22054670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C245E1E5-CAB2-41B7-996A-32F0099C16D2}"/>
              </a:ext>
            </a:extLst>
          </p:cNvPr>
          <p:cNvSpPr>
            <a:spLocks noGrp="1"/>
          </p:cNvSpPr>
          <p:nvPr>
            <p:ph type="title"/>
          </p:nvPr>
        </p:nvSpPr>
        <p:spPr>
          <a:xfrm>
            <a:off x="609765" y="238135"/>
            <a:ext cx="11141055" cy="1103313"/>
          </a:xfrm>
        </p:spPr>
        <p:txBody>
          <a:bodyPr/>
          <a:lstStyle/>
          <a:p>
            <a:r>
              <a:rPr lang="en-US" dirty="0"/>
              <a:t>Selected Ongoing Phase III Trials of Immunotherapy Combinations in Advanced/Recurrent EC</a:t>
            </a:r>
          </a:p>
        </p:txBody>
      </p:sp>
      <p:sp>
        <p:nvSpPr>
          <p:cNvPr id="11" name="Content Placeholder 3">
            <a:extLst>
              <a:ext uri="{FF2B5EF4-FFF2-40B4-BE49-F238E27FC236}">
                <a16:creationId xmlns:a16="http://schemas.microsoft.com/office/drawing/2014/main" id="{7050D6B7-80F5-4654-823C-35DB8EDCA1E0}"/>
              </a:ext>
            </a:extLst>
          </p:cNvPr>
          <p:cNvSpPr txBox="1">
            <a:spLocks/>
          </p:cNvSpPr>
          <p:nvPr/>
        </p:nvSpPr>
        <p:spPr>
          <a:xfrm>
            <a:off x="445770" y="6198868"/>
            <a:ext cx="10616184" cy="432146"/>
          </a:xfrm>
          <a:prstGeom prst="rect">
            <a:avLst/>
          </a:prstGeom>
        </p:spPr>
        <p:txBody>
          <a:bodyPr anchor="b"/>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eaLnBrk="1" hangingPunct="1">
              <a:buNone/>
              <a:defRPr/>
            </a:pPr>
            <a:r>
              <a:rPr lang="en-US" sz="1200" b="0" kern="1200" err="1">
                <a:solidFill>
                  <a:schemeClr val="bg2"/>
                </a:solidFill>
                <a:latin typeface="Calibri" panose="020F0502020204030204" pitchFamily="34" charset="0"/>
                <a:ea typeface="+mn-ea"/>
                <a:cs typeface="+mn-cs"/>
              </a:rPr>
              <a:t>Clinicaltrials</a:t>
            </a:r>
            <a:r>
              <a:rPr lang="en-US" sz="1200" b="0" kern="1200">
                <a:solidFill>
                  <a:schemeClr val="bg2"/>
                </a:solidFill>
                <a:latin typeface="Calibri" panose="020F0502020204030204" pitchFamily="34" charset="0"/>
                <a:ea typeface="+mn-ea"/>
                <a:cs typeface="+mn-cs"/>
              </a:rPr>
              <a:t>.gov</a:t>
            </a:r>
            <a:endParaRPr lang="en-US" altLang="en-US" sz="1200" b="0" dirty="0">
              <a:solidFill>
                <a:schemeClr val="bg2"/>
              </a:solidFill>
              <a:latin typeface="Calibri" panose="020F0502020204030204" pitchFamily="34" charset="0"/>
              <a:cs typeface="+mn-cs"/>
            </a:endParaRPr>
          </a:p>
        </p:txBody>
      </p:sp>
      <p:graphicFrame>
        <p:nvGraphicFramePr>
          <p:cNvPr id="20" name="Table 19">
            <a:extLst>
              <a:ext uri="{FF2B5EF4-FFF2-40B4-BE49-F238E27FC236}">
                <a16:creationId xmlns:a16="http://schemas.microsoft.com/office/drawing/2014/main" id="{EFB49FB4-B005-4323-841A-90E3B867F0BB}"/>
              </a:ext>
            </a:extLst>
          </p:cNvPr>
          <p:cNvGraphicFramePr>
            <a:graphicFrameLocks noGrp="1"/>
          </p:cNvGraphicFramePr>
          <p:nvPr>
            <p:extLst>
              <p:ext uri="{D42A27DB-BD31-4B8C-83A1-F6EECF244321}">
                <p14:modId xmlns:p14="http://schemas.microsoft.com/office/powerpoint/2010/main" val="277165398"/>
              </p:ext>
            </p:extLst>
          </p:nvPr>
        </p:nvGraphicFramePr>
        <p:xfrm>
          <a:off x="719137" y="1588160"/>
          <a:ext cx="10763252" cy="3962328"/>
        </p:xfrm>
        <a:graphic>
          <a:graphicData uri="http://schemas.openxmlformats.org/drawingml/2006/table">
            <a:tbl>
              <a:tblPr firstRow="1" bandRow="1">
                <a:tableStyleId>{5C22544A-7EE6-4342-B048-85BDC9FD1C3A}</a:tableStyleId>
              </a:tblPr>
              <a:tblGrid>
                <a:gridCol w="2067699">
                  <a:extLst>
                    <a:ext uri="{9D8B030D-6E8A-4147-A177-3AD203B41FA5}">
                      <a16:colId xmlns:a16="http://schemas.microsoft.com/office/drawing/2014/main" val="20000"/>
                    </a:ext>
                  </a:extLst>
                </a:gridCol>
                <a:gridCol w="990964">
                  <a:extLst>
                    <a:ext uri="{9D8B030D-6E8A-4147-A177-3AD203B41FA5}">
                      <a16:colId xmlns:a16="http://schemas.microsoft.com/office/drawing/2014/main" val="20001"/>
                    </a:ext>
                  </a:extLst>
                </a:gridCol>
                <a:gridCol w="1130734">
                  <a:extLst>
                    <a:ext uri="{9D8B030D-6E8A-4147-A177-3AD203B41FA5}">
                      <a16:colId xmlns:a16="http://schemas.microsoft.com/office/drawing/2014/main" val="1216774763"/>
                    </a:ext>
                  </a:extLst>
                </a:gridCol>
                <a:gridCol w="3354067">
                  <a:extLst>
                    <a:ext uri="{9D8B030D-6E8A-4147-A177-3AD203B41FA5}">
                      <a16:colId xmlns:a16="http://schemas.microsoft.com/office/drawing/2014/main" val="1603609942"/>
                    </a:ext>
                  </a:extLst>
                </a:gridCol>
                <a:gridCol w="1205549">
                  <a:extLst>
                    <a:ext uri="{9D8B030D-6E8A-4147-A177-3AD203B41FA5}">
                      <a16:colId xmlns:a16="http://schemas.microsoft.com/office/drawing/2014/main" val="255152719"/>
                    </a:ext>
                  </a:extLst>
                </a:gridCol>
                <a:gridCol w="2014239">
                  <a:extLst>
                    <a:ext uri="{9D8B030D-6E8A-4147-A177-3AD203B41FA5}">
                      <a16:colId xmlns:a16="http://schemas.microsoft.com/office/drawing/2014/main" val="2905282071"/>
                    </a:ext>
                  </a:extLst>
                </a:gridCol>
              </a:tblGrid>
              <a:tr h="0">
                <a:tc>
                  <a:txBody>
                    <a:bodyPr/>
                    <a:lstStyle/>
                    <a:p>
                      <a:r>
                        <a:rPr lang="en-US" sz="1400" dirty="0">
                          <a:latin typeface="Calibri" panose="020F0502020204030204" pitchFamily="34" charset="0"/>
                        </a:rPr>
                        <a:t>Name (NCT)</a:t>
                      </a: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latin typeface="Calibri" panose="020F0502020204030204" pitchFamily="34" charset="0"/>
                        </a:rPr>
                        <a:t>Setting</a:t>
                      </a:r>
                    </a:p>
                  </a:txBody>
                  <a:tcPr marL="121881" marR="121881" marT="45714" marB="45714">
                    <a:lnL w="12700" cmpd="sng">
                      <a:noFill/>
                    </a:lnL>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latin typeface="Calibri" panose="020F0502020204030204" pitchFamily="34" charset="0"/>
                        </a:rPr>
                        <a:t>Trial Status</a:t>
                      </a:r>
                    </a:p>
                  </a:txBody>
                  <a:tcPr marL="121881" marR="121881" marT="45714" marB="45714">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latin typeface="Calibri" panose="020F0502020204030204" pitchFamily="34" charset="0"/>
                        </a:rPr>
                        <a:t>Treatment Arms</a:t>
                      </a:r>
                    </a:p>
                  </a:txBody>
                  <a:tcPr marL="121881" marR="121881" marT="45714" marB="45714">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latin typeface="Calibri" panose="020F0502020204030204" pitchFamily="34" charset="0"/>
                        </a:rPr>
                        <a:t>Estimated N</a:t>
                      </a:r>
                    </a:p>
                  </a:txBody>
                  <a:tcPr marL="121881" marR="121881" marT="45714" marB="45714">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latin typeface="Calibri" panose="020F0502020204030204" pitchFamily="34" charset="0"/>
                        </a:rPr>
                        <a:t>Primary Endpoint(s)</a:t>
                      </a:r>
                    </a:p>
                  </a:txBody>
                  <a:tcPr marL="121881" marR="121881" marT="45714" marB="45714">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2578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2">
                              <a:lumMod val="10000"/>
                            </a:schemeClr>
                          </a:solidFill>
                          <a:latin typeface="Calibri" panose="020F0502020204030204" pitchFamily="34" charset="0"/>
                          <a:ea typeface="+mn-ea"/>
                          <a:cs typeface="+mn-cs"/>
                        </a:rPr>
                        <a:t>NRG-GY018</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2">
                              <a:lumMod val="10000"/>
                            </a:schemeClr>
                          </a:solidFill>
                          <a:latin typeface="Calibri" panose="020F0502020204030204" pitchFamily="34" charset="0"/>
                          <a:ea typeface="+mn-ea"/>
                          <a:cs typeface="+mn-cs"/>
                        </a:rPr>
                        <a:t>(NCT03914612)</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GB" altLang="en-US" sz="1400" kern="1200" dirty="0">
                          <a:solidFill>
                            <a:schemeClr val="bg2">
                              <a:lumMod val="10000"/>
                            </a:schemeClr>
                          </a:solidFill>
                          <a:latin typeface="Calibri" panose="020F0502020204030204" pitchFamily="34" charset="0"/>
                          <a:ea typeface="+mn-ea"/>
                          <a:cs typeface="+mn-cs"/>
                        </a:rPr>
                        <a:t>1L</a:t>
                      </a:r>
                      <a:endParaRPr lang="en-US" sz="1400" kern="1200" dirty="0">
                        <a:solidFill>
                          <a:schemeClr val="bg2">
                            <a:lumMod val="10000"/>
                          </a:schemeClr>
                        </a:solidFill>
                        <a:latin typeface="Calibri" panose="020F0502020204030204" pitchFamily="34" charset="0"/>
                        <a:ea typeface="+mn-ea"/>
                        <a:cs typeface="+mn-cs"/>
                      </a:endParaRP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kern="1200" dirty="0">
                          <a:solidFill>
                            <a:schemeClr val="bg2">
                              <a:lumMod val="10000"/>
                            </a:schemeClr>
                          </a:solidFill>
                          <a:latin typeface="Calibri" panose="020F0502020204030204" pitchFamily="34" charset="0"/>
                          <a:ea typeface="+mn-ea"/>
                          <a:cs typeface="+mn-cs"/>
                        </a:rPr>
                        <a:t>Recruiting</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kern="1200" dirty="0">
                          <a:solidFill>
                            <a:schemeClr val="bg2">
                              <a:lumMod val="10000"/>
                            </a:schemeClr>
                          </a:solidFill>
                          <a:latin typeface="Calibri" panose="020F0502020204030204" pitchFamily="34" charset="0"/>
                          <a:ea typeface="+mn-ea"/>
                          <a:cs typeface="+mn-cs"/>
                        </a:rPr>
                        <a:t>Pembro + carboplatin/paclitaxel vs </a:t>
                      </a:r>
                      <a:br>
                        <a:rPr lang="en-US" sz="1400" kern="1200" dirty="0">
                          <a:solidFill>
                            <a:schemeClr val="bg2">
                              <a:lumMod val="10000"/>
                            </a:schemeClr>
                          </a:solidFill>
                          <a:latin typeface="Calibri" panose="020F0502020204030204" pitchFamily="34" charset="0"/>
                          <a:ea typeface="+mn-ea"/>
                          <a:cs typeface="+mn-cs"/>
                        </a:rPr>
                      </a:br>
                      <a:r>
                        <a:rPr lang="en-US" sz="1400" kern="1200" dirty="0">
                          <a:solidFill>
                            <a:schemeClr val="bg2">
                              <a:lumMod val="10000"/>
                            </a:schemeClr>
                          </a:solidFill>
                          <a:latin typeface="Calibri" panose="020F0502020204030204" pitchFamily="34" charset="0"/>
                          <a:ea typeface="+mn-ea"/>
                          <a:cs typeface="+mn-cs"/>
                        </a:rPr>
                        <a:t>placebo + carboplatin/paclitaxel ± </a:t>
                      </a:r>
                      <a:br>
                        <a:rPr lang="en-US" sz="1400" kern="1200" dirty="0">
                          <a:solidFill>
                            <a:schemeClr val="bg2">
                              <a:lumMod val="10000"/>
                            </a:schemeClr>
                          </a:solidFill>
                          <a:latin typeface="Calibri" panose="020F0502020204030204" pitchFamily="34" charset="0"/>
                          <a:ea typeface="+mn-ea"/>
                          <a:cs typeface="+mn-cs"/>
                        </a:rPr>
                      </a:br>
                      <a:r>
                        <a:rPr lang="en-US" sz="1400" kern="1200" dirty="0">
                          <a:solidFill>
                            <a:schemeClr val="bg2">
                              <a:lumMod val="10000"/>
                            </a:schemeClr>
                          </a:solidFill>
                          <a:latin typeface="Calibri" panose="020F0502020204030204" pitchFamily="34" charset="0"/>
                          <a:ea typeface="+mn-ea"/>
                          <a:cs typeface="+mn-cs"/>
                        </a:rPr>
                        <a:t>Pembro maintenance</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2">
                              <a:lumMod val="10000"/>
                            </a:schemeClr>
                          </a:solidFill>
                          <a:latin typeface="Calibri" panose="020F0502020204030204" pitchFamily="34" charset="0"/>
                          <a:ea typeface="+mn-ea"/>
                          <a:cs typeface="+mn-cs"/>
                        </a:rPr>
                        <a:t>810</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2">
                              <a:lumMod val="10000"/>
                            </a:schemeClr>
                          </a:solidFill>
                          <a:latin typeface="Calibri" panose="020F0502020204030204" pitchFamily="34" charset="0"/>
                          <a:ea typeface="+mn-ea"/>
                          <a:cs typeface="+mn-cs"/>
                        </a:rPr>
                        <a:t>PFS</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r h="2639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2">
                              <a:lumMod val="10000"/>
                            </a:schemeClr>
                          </a:solidFill>
                          <a:latin typeface="Calibri" panose="020F0502020204030204" pitchFamily="34" charset="0"/>
                          <a:ea typeface="+mn-ea"/>
                          <a:cs typeface="+mn-cs"/>
                        </a:rPr>
                        <a:t>GOG 3031/RUBY/ ENGOT-EN6</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2">
                              <a:lumMod val="10000"/>
                            </a:schemeClr>
                          </a:solidFill>
                          <a:latin typeface="Calibri" panose="020F0502020204030204" pitchFamily="34" charset="0"/>
                          <a:ea typeface="+mn-ea"/>
                          <a:cs typeface="+mn-cs"/>
                        </a:rPr>
                        <a:t>(NCT03981796)</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kern="1200" dirty="0">
                          <a:solidFill>
                            <a:schemeClr val="bg2">
                              <a:lumMod val="10000"/>
                            </a:schemeClr>
                          </a:solidFill>
                          <a:latin typeface="Calibri" panose="020F0502020204030204" pitchFamily="34" charset="0"/>
                          <a:ea typeface="+mn-ea"/>
                          <a:cs typeface="+mn-cs"/>
                        </a:rPr>
                        <a:t>1L</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kern="1200" dirty="0">
                          <a:solidFill>
                            <a:schemeClr val="bg2">
                              <a:lumMod val="10000"/>
                            </a:schemeClr>
                          </a:solidFill>
                          <a:latin typeface="Calibri" panose="020F0502020204030204" pitchFamily="34" charset="0"/>
                          <a:ea typeface="+mn-ea"/>
                          <a:cs typeface="+mn-cs"/>
                        </a:rPr>
                        <a:t>Recruiting</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2">
                              <a:lumMod val="10000"/>
                            </a:schemeClr>
                          </a:solidFill>
                          <a:latin typeface="Calibri" panose="020F0502020204030204" pitchFamily="34" charset="0"/>
                          <a:ea typeface="+mn-ea"/>
                          <a:cs typeface="+mn-cs"/>
                        </a:rPr>
                        <a:t>Carboplatin/paclitaxel ± dostarlimab followed by placebo or dostarlimab, </a:t>
                      </a:r>
                      <a:br>
                        <a:rPr lang="en-US" sz="1400" kern="1200" dirty="0">
                          <a:solidFill>
                            <a:schemeClr val="bg2">
                              <a:lumMod val="10000"/>
                            </a:schemeClr>
                          </a:solidFill>
                          <a:latin typeface="Calibri" panose="020F0502020204030204" pitchFamily="34" charset="0"/>
                          <a:ea typeface="+mn-ea"/>
                          <a:cs typeface="+mn-cs"/>
                        </a:rPr>
                      </a:br>
                      <a:r>
                        <a:rPr lang="en-US" sz="1400" kern="1200" dirty="0">
                          <a:solidFill>
                            <a:schemeClr val="bg2">
                              <a:lumMod val="10000"/>
                            </a:schemeClr>
                          </a:solidFill>
                          <a:latin typeface="Calibri" panose="020F0502020204030204" pitchFamily="34" charset="0"/>
                          <a:ea typeface="+mn-ea"/>
                          <a:cs typeface="+mn-cs"/>
                        </a:rPr>
                        <a:t>or niraparib + dostarlimab</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2">
                              <a:lumMod val="10000"/>
                            </a:schemeClr>
                          </a:solidFill>
                          <a:latin typeface="Calibri" panose="020F0502020204030204" pitchFamily="34" charset="0"/>
                          <a:ea typeface="+mn-ea"/>
                          <a:cs typeface="+mn-cs"/>
                        </a:rPr>
                        <a:t>740</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2">
                              <a:lumMod val="10000"/>
                            </a:schemeClr>
                          </a:solidFill>
                          <a:latin typeface="Calibri" panose="020F0502020204030204" pitchFamily="34" charset="0"/>
                          <a:ea typeface="+mn-ea"/>
                          <a:cs typeface="+mn-cs"/>
                        </a:rPr>
                        <a:t>PFS</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68411235"/>
                  </a:ext>
                </a:extLst>
              </a:tr>
              <a:tr h="263922">
                <a:tc>
                  <a:txBody>
                    <a:bodyPr/>
                    <a:lstStyle/>
                    <a:p>
                      <a:pPr algn="l"/>
                      <a:r>
                        <a:rPr lang="en-US" sz="1400" kern="1200" dirty="0">
                          <a:solidFill>
                            <a:schemeClr val="bg2">
                              <a:lumMod val="10000"/>
                            </a:schemeClr>
                          </a:solidFill>
                          <a:latin typeface="Calibri" panose="020F0502020204030204" pitchFamily="34" charset="0"/>
                          <a:ea typeface="+mn-ea"/>
                          <a:cs typeface="+mn-cs"/>
                        </a:rPr>
                        <a:t>AtTEnd/</a:t>
                      </a:r>
                      <a:br>
                        <a:rPr lang="en-US" sz="1400" kern="1200" dirty="0">
                          <a:solidFill>
                            <a:schemeClr val="bg2">
                              <a:lumMod val="10000"/>
                            </a:schemeClr>
                          </a:solidFill>
                          <a:latin typeface="Calibri" panose="020F0502020204030204" pitchFamily="34" charset="0"/>
                          <a:ea typeface="+mn-ea"/>
                          <a:cs typeface="+mn-cs"/>
                        </a:rPr>
                      </a:br>
                      <a:r>
                        <a:rPr lang="en-US" sz="1400" kern="1200" dirty="0">
                          <a:solidFill>
                            <a:schemeClr val="bg2">
                              <a:lumMod val="10000"/>
                            </a:schemeClr>
                          </a:solidFill>
                          <a:latin typeface="Calibri" panose="020F0502020204030204" pitchFamily="34" charset="0"/>
                          <a:ea typeface="+mn-ea"/>
                          <a:cs typeface="+mn-cs"/>
                        </a:rPr>
                        <a:t>IRFMN-EN-7556 (NCT03603184)</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2">
                              <a:lumMod val="10000"/>
                            </a:schemeClr>
                          </a:solidFill>
                          <a:latin typeface="Calibri" panose="020F0502020204030204" pitchFamily="34" charset="0"/>
                          <a:ea typeface="+mn-ea"/>
                          <a:cs typeface="+mn-cs"/>
                        </a:rPr>
                        <a:t>1L</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2">
                              <a:lumMod val="10000"/>
                            </a:schemeClr>
                          </a:solidFill>
                          <a:latin typeface="Calibri" panose="020F0502020204030204" pitchFamily="34" charset="0"/>
                          <a:ea typeface="+mn-ea"/>
                          <a:cs typeface="+mn-cs"/>
                        </a:rPr>
                        <a:t>Recruiting</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2">
                              <a:lumMod val="10000"/>
                            </a:schemeClr>
                          </a:solidFill>
                          <a:latin typeface="Calibri" panose="020F0502020204030204" pitchFamily="34" charset="0"/>
                          <a:ea typeface="+mn-ea"/>
                          <a:cs typeface="+mn-cs"/>
                        </a:rPr>
                        <a:t>Atezolizumab + carboplatin/paclitaxel vs </a:t>
                      </a:r>
                      <a:br>
                        <a:rPr lang="en-US" sz="1400" kern="1200" dirty="0">
                          <a:solidFill>
                            <a:schemeClr val="bg2">
                              <a:lumMod val="10000"/>
                            </a:schemeClr>
                          </a:solidFill>
                          <a:latin typeface="Calibri" panose="020F0502020204030204" pitchFamily="34" charset="0"/>
                          <a:ea typeface="+mn-ea"/>
                          <a:cs typeface="+mn-cs"/>
                        </a:rPr>
                      </a:br>
                      <a:r>
                        <a:rPr lang="en-US" sz="1400" kern="1200" dirty="0">
                          <a:solidFill>
                            <a:schemeClr val="bg2">
                              <a:lumMod val="10000"/>
                            </a:schemeClr>
                          </a:solidFill>
                          <a:latin typeface="Calibri" panose="020F0502020204030204" pitchFamily="34" charset="0"/>
                          <a:ea typeface="+mn-ea"/>
                          <a:cs typeface="+mn-cs"/>
                        </a:rPr>
                        <a:t>placebo + carboplatin/paclitaxel</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kern="1200" dirty="0">
                          <a:solidFill>
                            <a:schemeClr val="bg2">
                              <a:lumMod val="10000"/>
                            </a:schemeClr>
                          </a:solidFill>
                          <a:latin typeface="Calibri" panose="020F0502020204030204" pitchFamily="34" charset="0"/>
                          <a:ea typeface="+mn-ea"/>
                          <a:cs typeface="+mn-cs"/>
                        </a:rPr>
                        <a:t>550</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kern="1200" dirty="0">
                          <a:solidFill>
                            <a:schemeClr val="bg2">
                              <a:lumMod val="10000"/>
                            </a:schemeClr>
                          </a:solidFill>
                          <a:latin typeface="Calibri" panose="020F0502020204030204" pitchFamily="34" charset="0"/>
                          <a:ea typeface="+mn-ea"/>
                          <a:cs typeface="+mn-cs"/>
                        </a:rPr>
                        <a:t>OS, PFS</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r h="2639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2">
                              <a:lumMod val="10000"/>
                            </a:schemeClr>
                          </a:solidFill>
                          <a:latin typeface="Calibri" panose="020F0502020204030204" pitchFamily="34" charset="0"/>
                          <a:ea typeface="+mn-ea"/>
                          <a:cs typeface="+mn-cs"/>
                        </a:rPr>
                        <a:t>GOG 3041/</a:t>
                      </a:r>
                      <a:br>
                        <a:rPr lang="en-US" sz="1400" kern="1200" dirty="0">
                          <a:solidFill>
                            <a:schemeClr val="bg2">
                              <a:lumMod val="10000"/>
                            </a:schemeClr>
                          </a:solidFill>
                          <a:latin typeface="Calibri" panose="020F0502020204030204" pitchFamily="34" charset="0"/>
                          <a:ea typeface="+mn-ea"/>
                          <a:cs typeface="+mn-cs"/>
                        </a:rPr>
                      </a:br>
                      <a:r>
                        <a:rPr lang="en-US" sz="1400" kern="1200" dirty="0">
                          <a:solidFill>
                            <a:schemeClr val="bg2">
                              <a:lumMod val="10000"/>
                            </a:schemeClr>
                          </a:solidFill>
                          <a:latin typeface="Calibri" panose="020F0502020204030204" pitchFamily="34" charset="0"/>
                          <a:ea typeface="+mn-ea"/>
                          <a:cs typeface="+mn-cs"/>
                        </a:rPr>
                        <a:t>DUO-E/ENGOT-EN10 (NCT04269200)</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kern="1200" dirty="0">
                          <a:solidFill>
                            <a:schemeClr val="bg2">
                              <a:lumMod val="10000"/>
                            </a:schemeClr>
                          </a:solidFill>
                          <a:latin typeface="Calibri" panose="020F0502020204030204" pitchFamily="34" charset="0"/>
                          <a:ea typeface="+mn-ea"/>
                          <a:cs typeface="+mn-cs"/>
                        </a:rPr>
                        <a:t>1L</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kern="1200" dirty="0">
                          <a:solidFill>
                            <a:schemeClr val="bg2">
                              <a:lumMod val="10000"/>
                            </a:schemeClr>
                          </a:solidFill>
                          <a:latin typeface="Calibri" panose="020F0502020204030204" pitchFamily="34" charset="0"/>
                          <a:ea typeface="+mn-ea"/>
                          <a:cs typeface="+mn-cs"/>
                        </a:rPr>
                        <a:t>Recruiting</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kern="1200" dirty="0">
                          <a:solidFill>
                            <a:schemeClr val="bg2">
                              <a:lumMod val="10000"/>
                            </a:schemeClr>
                          </a:solidFill>
                          <a:latin typeface="Calibri" panose="020F0502020204030204" pitchFamily="34" charset="0"/>
                          <a:ea typeface="+mn-ea"/>
                          <a:cs typeface="+mn-cs"/>
                        </a:rPr>
                        <a:t>Durvalumab + carboplatin/paclitaxel </a:t>
                      </a:r>
                      <a:br>
                        <a:rPr lang="en-US" sz="1400" kern="1200" dirty="0">
                          <a:solidFill>
                            <a:schemeClr val="bg2">
                              <a:lumMod val="10000"/>
                            </a:schemeClr>
                          </a:solidFill>
                          <a:latin typeface="Calibri" panose="020F0502020204030204" pitchFamily="34" charset="0"/>
                          <a:ea typeface="+mn-ea"/>
                          <a:cs typeface="+mn-cs"/>
                        </a:rPr>
                      </a:br>
                      <a:r>
                        <a:rPr lang="en-US" sz="1400" kern="1200" dirty="0">
                          <a:solidFill>
                            <a:schemeClr val="bg2">
                              <a:lumMod val="10000"/>
                            </a:schemeClr>
                          </a:solidFill>
                          <a:latin typeface="Calibri" panose="020F0502020204030204" pitchFamily="34" charset="0"/>
                          <a:ea typeface="+mn-ea"/>
                          <a:cs typeface="+mn-cs"/>
                        </a:rPr>
                        <a:t>followed by maintenance </a:t>
                      </a:r>
                      <a:br>
                        <a:rPr lang="en-US" sz="1400" kern="1200" dirty="0">
                          <a:solidFill>
                            <a:schemeClr val="bg2">
                              <a:lumMod val="10000"/>
                            </a:schemeClr>
                          </a:solidFill>
                          <a:latin typeface="Calibri" panose="020F0502020204030204" pitchFamily="34" charset="0"/>
                          <a:ea typeface="+mn-ea"/>
                          <a:cs typeface="+mn-cs"/>
                        </a:rPr>
                      </a:br>
                      <a:r>
                        <a:rPr lang="en-US" sz="1400" kern="1200" dirty="0">
                          <a:solidFill>
                            <a:schemeClr val="bg2">
                              <a:lumMod val="10000"/>
                            </a:schemeClr>
                          </a:solidFill>
                          <a:latin typeface="Calibri" panose="020F0502020204030204" pitchFamily="34" charset="0"/>
                          <a:ea typeface="+mn-ea"/>
                          <a:cs typeface="+mn-cs"/>
                        </a:rPr>
                        <a:t>durvalumab ± olaparib</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2">
                              <a:lumMod val="10000"/>
                            </a:schemeClr>
                          </a:solidFill>
                          <a:latin typeface="Calibri" panose="020F0502020204030204" pitchFamily="34" charset="0"/>
                          <a:ea typeface="+mn-ea"/>
                          <a:cs typeface="+mn-cs"/>
                        </a:rPr>
                        <a:t>699</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2">
                              <a:lumMod val="10000"/>
                            </a:schemeClr>
                          </a:solidFill>
                          <a:latin typeface="Calibri" panose="020F0502020204030204" pitchFamily="34" charset="0"/>
                          <a:ea typeface="+mn-ea"/>
                          <a:cs typeface="+mn-cs"/>
                        </a:rPr>
                        <a:t>PFS</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6"/>
                  </a:ext>
                </a:extLst>
              </a:tr>
              <a:tr h="263922">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kern="1200" dirty="0">
                          <a:solidFill>
                            <a:schemeClr val="bg2">
                              <a:lumMod val="10000"/>
                            </a:schemeClr>
                          </a:solidFill>
                          <a:latin typeface="Calibri" panose="020F0502020204030204" pitchFamily="34" charset="0"/>
                          <a:ea typeface="+mn-ea"/>
                          <a:cs typeface="+mn-cs"/>
                        </a:rPr>
                        <a:t>LEAP-001/ </a:t>
                      </a:r>
                      <a:br>
                        <a:rPr lang="en-US" sz="1400" kern="1200" dirty="0">
                          <a:solidFill>
                            <a:schemeClr val="bg2">
                              <a:lumMod val="10000"/>
                            </a:schemeClr>
                          </a:solidFill>
                          <a:latin typeface="Calibri" panose="020F0502020204030204" pitchFamily="34" charset="0"/>
                          <a:ea typeface="+mn-ea"/>
                          <a:cs typeface="+mn-cs"/>
                        </a:rPr>
                      </a:br>
                      <a:r>
                        <a:rPr lang="en-US" sz="1400" kern="1200" dirty="0">
                          <a:solidFill>
                            <a:schemeClr val="bg2">
                              <a:lumMod val="10000"/>
                            </a:schemeClr>
                          </a:solidFill>
                          <a:latin typeface="Calibri" panose="020F0502020204030204" pitchFamily="34" charset="0"/>
                          <a:ea typeface="+mn-ea"/>
                          <a:cs typeface="+mn-cs"/>
                        </a:rPr>
                        <a:t>ENGOT-EN9</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kern="1200" dirty="0">
                          <a:solidFill>
                            <a:schemeClr val="bg2">
                              <a:lumMod val="10000"/>
                            </a:schemeClr>
                          </a:solidFill>
                          <a:latin typeface="Calibri" panose="020F0502020204030204" pitchFamily="34" charset="0"/>
                          <a:ea typeface="+mn-ea"/>
                          <a:cs typeface="+mn-cs"/>
                        </a:rPr>
                        <a:t>(NCT03884101)</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kern="1200" dirty="0">
                          <a:solidFill>
                            <a:schemeClr val="bg2">
                              <a:lumMod val="10000"/>
                            </a:schemeClr>
                          </a:solidFill>
                          <a:latin typeface="Calibri" panose="020F0502020204030204" pitchFamily="34" charset="0"/>
                          <a:ea typeface="+mn-ea"/>
                          <a:cs typeface="+mn-cs"/>
                        </a:rPr>
                        <a:t>1L and 2L</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kern="1200" dirty="0">
                          <a:solidFill>
                            <a:schemeClr val="bg2">
                              <a:lumMod val="10000"/>
                            </a:schemeClr>
                          </a:solidFill>
                          <a:latin typeface="Calibri" panose="020F0502020204030204" pitchFamily="34" charset="0"/>
                          <a:ea typeface="+mn-ea"/>
                          <a:cs typeface="+mn-cs"/>
                        </a:rPr>
                        <a:t>Active not recruiting</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kern="1200" dirty="0">
                          <a:solidFill>
                            <a:schemeClr val="bg2">
                              <a:lumMod val="10000"/>
                            </a:schemeClr>
                          </a:solidFill>
                          <a:latin typeface="Calibri" panose="020F0502020204030204" pitchFamily="34" charset="0"/>
                          <a:ea typeface="+mn-ea"/>
                          <a:cs typeface="+mn-cs"/>
                        </a:rPr>
                        <a:t>Lenvatinib + pembrolizumab vs </a:t>
                      </a:r>
                      <a:br>
                        <a:rPr lang="en-US" sz="1400" kern="1200" dirty="0">
                          <a:solidFill>
                            <a:schemeClr val="bg2">
                              <a:lumMod val="10000"/>
                            </a:schemeClr>
                          </a:solidFill>
                          <a:latin typeface="Calibri" panose="020F0502020204030204" pitchFamily="34" charset="0"/>
                          <a:ea typeface="+mn-ea"/>
                          <a:cs typeface="+mn-cs"/>
                        </a:rPr>
                      </a:br>
                      <a:r>
                        <a:rPr lang="en-US" sz="1400" kern="1200" dirty="0">
                          <a:solidFill>
                            <a:schemeClr val="bg2">
                              <a:lumMod val="10000"/>
                            </a:schemeClr>
                          </a:solidFill>
                          <a:latin typeface="Calibri" panose="020F0502020204030204" pitchFamily="34" charset="0"/>
                          <a:ea typeface="+mn-ea"/>
                          <a:cs typeface="+mn-cs"/>
                        </a:rPr>
                        <a:t>carboplatin + paclitaxel </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2">
                              <a:lumMod val="10000"/>
                            </a:schemeClr>
                          </a:solidFill>
                          <a:latin typeface="Calibri" panose="020F0502020204030204" pitchFamily="34" charset="0"/>
                          <a:ea typeface="+mn-ea"/>
                          <a:cs typeface="+mn-cs"/>
                        </a:rPr>
                        <a:t>875</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bg2">
                              <a:lumMod val="10000"/>
                            </a:schemeClr>
                          </a:solidFill>
                          <a:latin typeface="Calibri" panose="020F0502020204030204" pitchFamily="34" charset="0"/>
                          <a:ea typeface="+mn-ea"/>
                          <a:cs typeface="+mn-cs"/>
                        </a:rPr>
                        <a:t>PFS, OS</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76425804"/>
                  </a:ext>
                </a:extLst>
              </a:tr>
            </a:tbl>
          </a:graphicData>
        </a:graphic>
      </p:graphicFrame>
      <p:grpSp>
        <p:nvGrpSpPr>
          <p:cNvPr id="8" name="Group 7">
            <a:extLst>
              <a:ext uri="{FF2B5EF4-FFF2-40B4-BE49-F238E27FC236}">
                <a16:creationId xmlns:a16="http://schemas.microsoft.com/office/drawing/2014/main" id="{0C35D20A-DDB3-47B4-9B1E-398174170EB7}"/>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95CA90F2-5AEE-4569-BDE9-677432AFB0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19AF9340-750B-4197-BDBD-47D8643FE53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9943381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p:txBody>
          <a:bodyPr>
            <a:normAutofit/>
          </a:bodyPr>
          <a:lstStyle/>
          <a:p>
            <a:pPr eaLnBrk="1" hangingPunct="1"/>
            <a:r>
              <a:rPr lang="it-IT" altLang="en-US" sz="4000" dirty="0"/>
              <a:t>Emerging Precision Medicine Data in Cervical Cancer </a:t>
            </a:r>
            <a:endParaRPr lang="en-US" altLang="en-US" sz="4000" dirty="0"/>
          </a:p>
        </p:txBody>
      </p:sp>
      <p:pic>
        <p:nvPicPr>
          <p:cNvPr id="5" name="Picture 4" descr="A picture containing graphical user interface&#10;&#10;Description automatically generated">
            <a:extLst>
              <a:ext uri="{FF2B5EF4-FFF2-40B4-BE49-F238E27FC236}">
                <a16:creationId xmlns:a16="http://schemas.microsoft.com/office/drawing/2014/main" id="{16AF1C43-7E1C-4F63-B59B-EF1945E77A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1581" y="481765"/>
            <a:ext cx="1657032" cy="884614"/>
          </a:xfrm>
          <a:prstGeom prst="rect">
            <a:avLst/>
          </a:prstGeom>
        </p:spPr>
      </p:pic>
    </p:spTree>
    <p:extLst>
      <p:ext uri="{BB962C8B-B14F-4D97-AF65-F5344CB8AC3E}">
        <p14:creationId xmlns:p14="http://schemas.microsoft.com/office/powerpoint/2010/main" val="38501085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C26F0-F3D8-4315-9CED-603BA7A7FEB3}"/>
              </a:ext>
            </a:extLst>
          </p:cNvPr>
          <p:cNvSpPr>
            <a:spLocks noGrp="1"/>
          </p:cNvSpPr>
          <p:nvPr>
            <p:ph type="title"/>
          </p:nvPr>
        </p:nvSpPr>
        <p:spPr/>
        <p:txBody>
          <a:bodyPr/>
          <a:lstStyle/>
          <a:p>
            <a:r>
              <a:rPr lang="en-US" dirty="0"/>
              <a:t>Cancer of the Cervix: Tumorigenesis and Prevention</a:t>
            </a:r>
          </a:p>
        </p:txBody>
      </p:sp>
      <p:sp>
        <p:nvSpPr>
          <p:cNvPr id="3" name="Content Placeholder 2">
            <a:extLst>
              <a:ext uri="{FF2B5EF4-FFF2-40B4-BE49-F238E27FC236}">
                <a16:creationId xmlns:a16="http://schemas.microsoft.com/office/drawing/2014/main" id="{F800C493-BF15-45B2-8047-C1D8790B6580}"/>
              </a:ext>
            </a:extLst>
          </p:cNvPr>
          <p:cNvSpPr>
            <a:spLocks noGrp="1"/>
          </p:cNvSpPr>
          <p:nvPr>
            <p:ph sz="half" idx="1"/>
          </p:nvPr>
        </p:nvSpPr>
        <p:spPr>
          <a:xfrm>
            <a:off x="601820" y="1510730"/>
            <a:ext cx="5650814" cy="4678738"/>
          </a:xfrm>
        </p:spPr>
        <p:txBody>
          <a:bodyPr/>
          <a:lstStyle/>
          <a:p>
            <a:r>
              <a:rPr lang="en-US" dirty="0"/>
              <a:t>HPV infection and tumorigenesis</a:t>
            </a:r>
            <a:r>
              <a:rPr lang="en-US" baseline="30000" dirty="0"/>
              <a:t>1</a:t>
            </a:r>
          </a:p>
        </p:txBody>
      </p:sp>
      <p:sp>
        <p:nvSpPr>
          <p:cNvPr id="4" name="Content Placeholder 3">
            <a:extLst>
              <a:ext uri="{FF2B5EF4-FFF2-40B4-BE49-F238E27FC236}">
                <a16:creationId xmlns:a16="http://schemas.microsoft.com/office/drawing/2014/main" id="{B380F7EA-0D00-46D7-8887-2C6FBC2C890F}"/>
              </a:ext>
            </a:extLst>
          </p:cNvPr>
          <p:cNvSpPr>
            <a:spLocks noGrp="1"/>
          </p:cNvSpPr>
          <p:nvPr>
            <p:ph sz="half" idx="2"/>
          </p:nvPr>
        </p:nvSpPr>
        <p:spPr>
          <a:xfrm>
            <a:off x="6252633" y="1510730"/>
            <a:ext cx="5650813" cy="4679462"/>
          </a:xfrm>
        </p:spPr>
        <p:txBody>
          <a:bodyPr/>
          <a:lstStyle/>
          <a:p>
            <a:r>
              <a:rPr lang="en-US" dirty="0"/>
              <a:t>HPV vaccination and preventive measures</a:t>
            </a:r>
            <a:r>
              <a:rPr lang="en-US" baseline="30000" dirty="0"/>
              <a:t>2</a:t>
            </a:r>
          </a:p>
        </p:txBody>
      </p:sp>
      <p:sp>
        <p:nvSpPr>
          <p:cNvPr id="5" name="Content Placeholder 3">
            <a:extLst>
              <a:ext uri="{FF2B5EF4-FFF2-40B4-BE49-F238E27FC236}">
                <a16:creationId xmlns:a16="http://schemas.microsoft.com/office/drawing/2014/main" id="{738316C3-8F4C-481E-AA26-7F4BEAD769BF}"/>
              </a:ext>
            </a:extLst>
          </p:cNvPr>
          <p:cNvSpPr txBox="1">
            <a:spLocks/>
          </p:cNvSpPr>
          <p:nvPr/>
        </p:nvSpPr>
        <p:spPr>
          <a:xfrm>
            <a:off x="423644" y="6212610"/>
            <a:ext cx="7389845" cy="432146"/>
          </a:xfrm>
          <a:prstGeom prst="rect">
            <a:avLst/>
          </a:prstGeom>
        </p:spPr>
        <p:txBody>
          <a:bodyPr anchor="b"/>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spcBef>
                <a:spcPts val="0"/>
              </a:spcBef>
              <a:buNone/>
            </a:pPr>
            <a:r>
              <a:rPr lang="en-US" sz="1200" b="0" dirty="0">
                <a:solidFill>
                  <a:schemeClr val="bg2"/>
                </a:solidFill>
              </a:rPr>
              <a:t>1. Stark. Acta Facultatis Medicae Naissensis. 2018;35:5. 2. Boda. Int J Oncol. 2018;52:637. </a:t>
            </a:r>
            <a:br>
              <a:rPr lang="en-US" sz="1200" b="0" dirty="0">
                <a:solidFill>
                  <a:schemeClr val="bg2"/>
                </a:solidFill>
              </a:rPr>
            </a:br>
            <a:r>
              <a:rPr lang="en-US" altLang="en-US" sz="1200" b="0" spc="-10" dirty="0">
                <a:solidFill>
                  <a:schemeClr val="bg2"/>
                </a:solidFill>
                <a:latin typeface="Calibri" panose="020F0502020204030204" pitchFamily="34" charset="0"/>
              </a:rPr>
              <a:t>These works are licensed under a Creative Commons Attribution 4.0 License. creativecommons.org/licenses/by/4.0/.</a:t>
            </a:r>
            <a:endParaRPr lang="en-US" sz="1200" dirty="0">
              <a:solidFill>
                <a:schemeClr val="bg2"/>
              </a:solidFill>
            </a:endParaRPr>
          </a:p>
        </p:txBody>
      </p:sp>
      <p:pic>
        <p:nvPicPr>
          <p:cNvPr id="9" name="Content Placeholder 7" descr="The-mechanisms-of-action-of-HPV-vaccines-HPV-human-papilloma-virus-mRNA-messenger_W640.jpg">
            <a:extLst>
              <a:ext uri="{FF2B5EF4-FFF2-40B4-BE49-F238E27FC236}">
                <a16:creationId xmlns:a16="http://schemas.microsoft.com/office/drawing/2014/main" id="{AC41E5AA-5456-4850-AA91-74975EB04EEC}"/>
              </a:ext>
            </a:extLst>
          </p:cNvPr>
          <p:cNvPicPr>
            <a:picLocks noChangeAspect="1"/>
          </p:cNvPicPr>
          <p:nvPr/>
        </p:nvPicPr>
        <p:blipFill>
          <a:blip r:embed="rId3">
            <a:extLst>
              <a:ext uri="{28A0092B-C50C-407E-A947-70E740481C1C}">
                <a14:useLocalDpi xmlns:a14="http://schemas.microsoft.com/office/drawing/2010/main" val="0"/>
              </a:ext>
            </a:extLst>
          </a:blip>
          <a:srcRect l="-3981" r="-3981"/>
          <a:stretch>
            <a:fillRect/>
          </a:stretch>
        </p:blipFill>
        <p:spPr bwMode="auto">
          <a:xfrm>
            <a:off x="6488152" y="2565241"/>
            <a:ext cx="5703848" cy="313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Pathogenesis of HPV in cervical cancer (copyright: © The Nobel Committee for Physiology or Medicine. Illustrator: Mattias Karlén) ">
            <a:extLst>
              <a:ext uri="{FF2B5EF4-FFF2-40B4-BE49-F238E27FC236}">
                <a16:creationId xmlns:a16="http://schemas.microsoft.com/office/drawing/2014/main" id="{D3F0EBA0-3BA3-49EA-AB9F-43091B262F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706" y="2755186"/>
            <a:ext cx="6181041" cy="2757011"/>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a:extLst>
              <a:ext uri="{FF2B5EF4-FFF2-40B4-BE49-F238E27FC236}">
                <a16:creationId xmlns:a16="http://schemas.microsoft.com/office/drawing/2014/main" id="{18753732-736F-4F07-92C4-53CACBCEE30D}"/>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77670E3E-BC71-4934-B929-2BC277996C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18CFF2DC-2753-464F-A17D-955A1A4B9DA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6"/>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1652931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itle 5">
            <a:extLst>
              <a:ext uri="{FF2B5EF4-FFF2-40B4-BE49-F238E27FC236}">
                <a16:creationId xmlns:a16="http://schemas.microsoft.com/office/drawing/2014/main" id="{E1283B4B-C8B1-4744-A50E-44C0B47EA7D9}"/>
              </a:ext>
            </a:extLst>
          </p:cNvPr>
          <p:cNvSpPr>
            <a:spLocks noGrp="1"/>
          </p:cNvSpPr>
          <p:nvPr/>
        </p:nvSpPr>
        <p:spPr bwMode="auto">
          <a:xfrm>
            <a:off x="508000" y="317462"/>
            <a:ext cx="11370071"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r>
              <a:rPr lang="en-US" dirty="0"/>
              <a:t>Cervical Cancer: Summary of Available Treatment Options </a:t>
            </a:r>
          </a:p>
        </p:txBody>
      </p:sp>
      <p:cxnSp>
        <p:nvCxnSpPr>
          <p:cNvPr id="72" name="Straight Arrow Connector 71">
            <a:extLst>
              <a:ext uri="{FF2B5EF4-FFF2-40B4-BE49-F238E27FC236}">
                <a16:creationId xmlns:a16="http://schemas.microsoft.com/office/drawing/2014/main" id="{1ED19405-472D-4A19-A8B7-DBDC2E4E50A2}"/>
              </a:ext>
            </a:extLst>
          </p:cNvPr>
          <p:cNvCxnSpPr>
            <a:cxnSpLocks/>
            <a:stCxn id="88" idx="2"/>
            <a:endCxn id="89" idx="0"/>
          </p:cNvCxnSpPr>
          <p:nvPr/>
        </p:nvCxnSpPr>
        <p:spPr bwMode="auto">
          <a:xfrm>
            <a:off x="9848051" y="4562615"/>
            <a:ext cx="793" cy="187360"/>
          </a:xfrm>
          <a:prstGeom prst="straightConnector1">
            <a:avLst/>
          </a:prstGeom>
          <a:noFill/>
          <a:ln w="28575" cap="flat" cmpd="sng" algn="ctr">
            <a:solidFill>
              <a:schemeClr val="bg1"/>
            </a:solidFill>
            <a:prstDash val="sysDot"/>
            <a:round/>
            <a:headEnd type="none" w="med" len="med"/>
            <a:tailEnd type="triangle"/>
          </a:ln>
          <a:effectLst/>
        </p:spPr>
      </p:cxnSp>
      <p:cxnSp>
        <p:nvCxnSpPr>
          <p:cNvPr id="73" name="Straight Arrow Connector 72">
            <a:extLst>
              <a:ext uri="{FF2B5EF4-FFF2-40B4-BE49-F238E27FC236}">
                <a16:creationId xmlns:a16="http://schemas.microsoft.com/office/drawing/2014/main" id="{6F128D1B-F816-4DF5-B6F6-8C7E0F6509EB}"/>
              </a:ext>
            </a:extLst>
          </p:cNvPr>
          <p:cNvCxnSpPr>
            <a:cxnSpLocks/>
          </p:cNvCxnSpPr>
          <p:nvPr/>
        </p:nvCxnSpPr>
        <p:spPr bwMode="auto">
          <a:xfrm flipH="1">
            <a:off x="9848052" y="2778807"/>
            <a:ext cx="0" cy="301591"/>
          </a:xfrm>
          <a:prstGeom prst="straightConnector1">
            <a:avLst/>
          </a:prstGeom>
          <a:noFill/>
          <a:ln w="28575" cap="flat" cmpd="sng" algn="ctr">
            <a:solidFill>
              <a:schemeClr val="bg1"/>
            </a:solidFill>
            <a:prstDash val="sysDot"/>
            <a:round/>
            <a:headEnd type="none" w="med" len="med"/>
            <a:tailEnd type="triangle"/>
          </a:ln>
          <a:effectLst/>
        </p:spPr>
      </p:cxnSp>
      <p:cxnSp>
        <p:nvCxnSpPr>
          <p:cNvPr id="74" name="Straight Arrow Connector 73">
            <a:extLst>
              <a:ext uri="{FF2B5EF4-FFF2-40B4-BE49-F238E27FC236}">
                <a16:creationId xmlns:a16="http://schemas.microsoft.com/office/drawing/2014/main" id="{5431D798-155A-4302-ADDC-6521F82C3BA1}"/>
              </a:ext>
            </a:extLst>
          </p:cNvPr>
          <p:cNvCxnSpPr>
            <a:cxnSpLocks/>
            <a:stCxn id="86" idx="2"/>
            <a:endCxn id="88" idx="0"/>
          </p:cNvCxnSpPr>
          <p:nvPr/>
        </p:nvCxnSpPr>
        <p:spPr bwMode="auto">
          <a:xfrm>
            <a:off x="9848051" y="3528023"/>
            <a:ext cx="0" cy="259474"/>
          </a:xfrm>
          <a:prstGeom prst="straightConnector1">
            <a:avLst/>
          </a:prstGeom>
          <a:noFill/>
          <a:ln w="28575" cap="flat" cmpd="sng" algn="ctr">
            <a:solidFill>
              <a:schemeClr val="bg1"/>
            </a:solidFill>
            <a:prstDash val="sysDot"/>
            <a:round/>
            <a:headEnd type="none" w="med" len="med"/>
            <a:tailEnd type="triangle"/>
          </a:ln>
          <a:effectLst/>
        </p:spPr>
      </p:cxnSp>
      <p:sp>
        <p:nvSpPr>
          <p:cNvPr id="75" name="Rectangle: Rounded Corners 74">
            <a:extLst>
              <a:ext uri="{FF2B5EF4-FFF2-40B4-BE49-F238E27FC236}">
                <a16:creationId xmlns:a16="http://schemas.microsoft.com/office/drawing/2014/main" id="{B14DD967-1220-4F4B-BBF6-25AE9BBBB56C}"/>
              </a:ext>
            </a:extLst>
          </p:cNvPr>
          <p:cNvSpPr/>
          <p:nvPr/>
        </p:nvSpPr>
        <p:spPr>
          <a:xfrm>
            <a:off x="3199068" y="2157343"/>
            <a:ext cx="1721773" cy="57932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Early disease</a:t>
            </a:r>
          </a:p>
        </p:txBody>
      </p:sp>
      <p:sp>
        <p:nvSpPr>
          <p:cNvPr id="76" name="Rectangle: Rounded Corners 75">
            <a:extLst>
              <a:ext uri="{FF2B5EF4-FFF2-40B4-BE49-F238E27FC236}">
                <a16:creationId xmlns:a16="http://schemas.microsoft.com/office/drawing/2014/main" id="{691F252B-9A01-405E-9C1F-AC21E20C105A}"/>
              </a:ext>
            </a:extLst>
          </p:cNvPr>
          <p:cNvSpPr/>
          <p:nvPr/>
        </p:nvSpPr>
        <p:spPr>
          <a:xfrm>
            <a:off x="719138" y="3070823"/>
            <a:ext cx="1381686" cy="4572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CIN 2/3</a:t>
            </a:r>
          </a:p>
        </p:txBody>
      </p:sp>
      <p:sp>
        <p:nvSpPr>
          <p:cNvPr id="77" name="Rectangle: Rounded Corners 76">
            <a:extLst>
              <a:ext uri="{FF2B5EF4-FFF2-40B4-BE49-F238E27FC236}">
                <a16:creationId xmlns:a16="http://schemas.microsoft.com/office/drawing/2014/main" id="{51B72015-33C6-467E-8911-9E3226CCAA62}"/>
              </a:ext>
            </a:extLst>
          </p:cNvPr>
          <p:cNvSpPr/>
          <p:nvPr/>
        </p:nvSpPr>
        <p:spPr>
          <a:xfrm>
            <a:off x="6321631" y="2136280"/>
            <a:ext cx="1896272" cy="579319"/>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Locally advanced disease</a:t>
            </a:r>
          </a:p>
        </p:txBody>
      </p:sp>
      <p:sp>
        <p:nvSpPr>
          <p:cNvPr id="78" name="Rectangle: Rounded Corners 77">
            <a:extLst>
              <a:ext uri="{FF2B5EF4-FFF2-40B4-BE49-F238E27FC236}">
                <a16:creationId xmlns:a16="http://schemas.microsoft.com/office/drawing/2014/main" id="{B9F527FD-819C-43B5-BF64-CA589079E832}"/>
              </a:ext>
            </a:extLst>
          </p:cNvPr>
          <p:cNvSpPr/>
          <p:nvPr/>
        </p:nvSpPr>
        <p:spPr>
          <a:xfrm>
            <a:off x="8852370" y="2143872"/>
            <a:ext cx="2028159" cy="601136"/>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Metastatic disease</a:t>
            </a:r>
          </a:p>
        </p:txBody>
      </p:sp>
      <p:sp>
        <p:nvSpPr>
          <p:cNvPr id="79" name="Rectangle: Rounded Corners 78">
            <a:extLst>
              <a:ext uri="{FF2B5EF4-FFF2-40B4-BE49-F238E27FC236}">
                <a16:creationId xmlns:a16="http://schemas.microsoft.com/office/drawing/2014/main" id="{88C6CE8C-8E05-49BB-8E8E-0C0D18C7AF5E}"/>
              </a:ext>
            </a:extLst>
          </p:cNvPr>
          <p:cNvSpPr/>
          <p:nvPr/>
        </p:nvSpPr>
        <p:spPr>
          <a:xfrm>
            <a:off x="719138" y="3815843"/>
            <a:ext cx="1381685" cy="1098590"/>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Cone biopsy</a:t>
            </a:r>
          </a:p>
          <a:p>
            <a:pPr algn="ctr" defTabSz="685800">
              <a:defRPr/>
            </a:pPr>
            <a:r>
              <a:rPr lang="en-US" sz="1400" b="1" dirty="0">
                <a:solidFill>
                  <a:srgbClr val="FFFFFF"/>
                </a:solidFill>
                <a:latin typeface="Calibri" panose="020F0502020204030204" pitchFamily="34" charset="0"/>
                <a:cs typeface="Calibri" panose="020F0502020204030204" pitchFamily="34" charset="0"/>
              </a:rPr>
              <a:t>Cryotherapy</a:t>
            </a:r>
          </a:p>
          <a:p>
            <a:pPr algn="ctr" defTabSz="685800">
              <a:defRPr/>
            </a:pPr>
            <a:r>
              <a:rPr lang="en-US" sz="1400" b="1" dirty="0">
                <a:solidFill>
                  <a:srgbClr val="FFFFFF"/>
                </a:solidFill>
                <a:latin typeface="Calibri" panose="020F0502020204030204" pitchFamily="34" charset="0"/>
                <a:cs typeface="Calibri" panose="020F0502020204030204" pitchFamily="34" charset="0"/>
              </a:rPr>
              <a:t>Laser therapy</a:t>
            </a:r>
          </a:p>
          <a:p>
            <a:pPr algn="ctr" defTabSz="685800">
              <a:defRPr/>
            </a:pPr>
            <a:r>
              <a:rPr lang="en-US" sz="1400" b="1" dirty="0">
                <a:solidFill>
                  <a:srgbClr val="FFFFFF"/>
                </a:solidFill>
                <a:latin typeface="Calibri" panose="020F0502020204030204" pitchFamily="34" charset="0"/>
                <a:cs typeface="Calibri" panose="020F0502020204030204" pitchFamily="34" charset="0"/>
              </a:rPr>
              <a:t>LEEP</a:t>
            </a:r>
          </a:p>
        </p:txBody>
      </p:sp>
      <p:sp>
        <p:nvSpPr>
          <p:cNvPr id="80" name="Rectangle: Rounded Corners 79">
            <a:extLst>
              <a:ext uri="{FF2B5EF4-FFF2-40B4-BE49-F238E27FC236}">
                <a16:creationId xmlns:a16="http://schemas.microsoft.com/office/drawing/2014/main" id="{913E0805-7363-4FA8-971A-15765C873566}"/>
              </a:ext>
            </a:extLst>
          </p:cNvPr>
          <p:cNvSpPr/>
          <p:nvPr/>
        </p:nvSpPr>
        <p:spPr>
          <a:xfrm>
            <a:off x="2245315" y="3070823"/>
            <a:ext cx="1168861" cy="4572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FIGO I</a:t>
            </a:r>
            <a:r>
              <a:rPr lang="en-US" sz="1400" b="1" baseline="-25000" dirty="0">
                <a:solidFill>
                  <a:srgbClr val="FFFFFF"/>
                </a:solidFill>
                <a:latin typeface="Calibri" panose="020F0502020204030204" pitchFamily="34" charset="0"/>
                <a:cs typeface="Calibri" panose="020F0502020204030204" pitchFamily="34" charset="0"/>
              </a:rPr>
              <a:t>A1</a:t>
            </a:r>
          </a:p>
        </p:txBody>
      </p:sp>
      <p:sp>
        <p:nvSpPr>
          <p:cNvPr id="81" name="Rectangle: Rounded Corners 80">
            <a:extLst>
              <a:ext uri="{FF2B5EF4-FFF2-40B4-BE49-F238E27FC236}">
                <a16:creationId xmlns:a16="http://schemas.microsoft.com/office/drawing/2014/main" id="{DCF0E0B3-BF13-442B-9BEC-774DC59B60B3}"/>
              </a:ext>
            </a:extLst>
          </p:cNvPr>
          <p:cNvSpPr/>
          <p:nvPr/>
        </p:nvSpPr>
        <p:spPr>
          <a:xfrm>
            <a:off x="3476800" y="3070823"/>
            <a:ext cx="1168861" cy="4572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FIGO I</a:t>
            </a:r>
            <a:r>
              <a:rPr lang="en-US" sz="1400" b="1" baseline="-25000" dirty="0">
                <a:solidFill>
                  <a:srgbClr val="FFFFFF"/>
                </a:solidFill>
                <a:latin typeface="Calibri" panose="020F0502020204030204" pitchFamily="34" charset="0"/>
                <a:cs typeface="Calibri" panose="020F0502020204030204" pitchFamily="34" charset="0"/>
              </a:rPr>
              <a:t>A2</a:t>
            </a:r>
          </a:p>
        </p:txBody>
      </p:sp>
      <p:sp>
        <p:nvSpPr>
          <p:cNvPr id="82" name="Rectangle: Rounded Corners 81">
            <a:extLst>
              <a:ext uri="{FF2B5EF4-FFF2-40B4-BE49-F238E27FC236}">
                <a16:creationId xmlns:a16="http://schemas.microsoft.com/office/drawing/2014/main" id="{9C962A0B-5CD8-4EE4-BC22-31E7EDD170A8}"/>
              </a:ext>
            </a:extLst>
          </p:cNvPr>
          <p:cNvSpPr/>
          <p:nvPr/>
        </p:nvSpPr>
        <p:spPr>
          <a:xfrm>
            <a:off x="4705733" y="3070823"/>
            <a:ext cx="1168861" cy="4572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FIGO I</a:t>
            </a:r>
            <a:r>
              <a:rPr lang="en-US" sz="1400" b="1" baseline="-25000" dirty="0">
                <a:solidFill>
                  <a:srgbClr val="FFFFFF"/>
                </a:solidFill>
                <a:latin typeface="Calibri" panose="020F0502020204030204" pitchFamily="34" charset="0"/>
                <a:cs typeface="Calibri" panose="020F0502020204030204" pitchFamily="34" charset="0"/>
              </a:rPr>
              <a:t>B2 </a:t>
            </a:r>
            <a:r>
              <a:rPr lang="en-US" sz="1400" b="1" dirty="0">
                <a:solidFill>
                  <a:srgbClr val="FFFFFF"/>
                </a:solidFill>
                <a:latin typeface="Calibri" panose="020F0502020204030204" pitchFamily="34" charset="0"/>
                <a:cs typeface="Calibri" panose="020F0502020204030204" pitchFamily="34" charset="0"/>
              </a:rPr>
              <a:t>+ II</a:t>
            </a:r>
            <a:r>
              <a:rPr lang="en-US" sz="1400" b="1" baseline="-25000" dirty="0">
                <a:solidFill>
                  <a:srgbClr val="FFFFFF"/>
                </a:solidFill>
                <a:latin typeface="Calibri" panose="020F0502020204030204" pitchFamily="34" charset="0"/>
                <a:cs typeface="Calibri" panose="020F0502020204030204" pitchFamily="34" charset="0"/>
              </a:rPr>
              <a:t>A </a:t>
            </a:r>
          </a:p>
        </p:txBody>
      </p:sp>
      <p:sp>
        <p:nvSpPr>
          <p:cNvPr id="83" name="Rectangle: Rounded Corners 82">
            <a:extLst>
              <a:ext uri="{FF2B5EF4-FFF2-40B4-BE49-F238E27FC236}">
                <a16:creationId xmlns:a16="http://schemas.microsoft.com/office/drawing/2014/main" id="{7CF5F6B6-1445-46B6-A9BE-AA9CFFAAED73}"/>
              </a:ext>
            </a:extLst>
          </p:cNvPr>
          <p:cNvSpPr/>
          <p:nvPr/>
        </p:nvSpPr>
        <p:spPr>
          <a:xfrm>
            <a:off x="2245314" y="3825537"/>
            <a:ext cx="3629280" cy="1048984"/>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Surgery followed by </a:t>
            </a:r>
          </a:p>
          <a:p>
            <a:pPr algn="ctr" defTabSz="685800">
              <a:defRPr/>
            </a:pPr>
            <a:r>
              <a:rPr lang="en-US" sz="1400" b="1" dirty="0">
                <a:solidFill>
                  <a:srgbClr val="FFFFFF"/>
                </a:solidFill>
                <a:latin typeface="Calibri" panose="020F0502020204030204" pitchFamily="34" charset="0"/>
                <a:cs typeface="Calibri" panose="020F0502020204030204" pitchFamily="34" charset="0"/>
              </a:rPr>
              <a:t>adjuvant treatment depending </a:t>
            </a:r>
            <a:br>
              <a:rPr lang="en-US" sz="1400" b="1" dirty="0">
                <a:solidFill>
                  <a:srgbClr val="FFFFFF"/>
                </a:solidFill>
                <a:latin typeface="Calibri" panose="020F0502020204030204" pitchFamily="34" charset="0"/>
                <a:cs typeface="Calibri" panose="020F0502020204030204" pitchFamily="34" charset="0"/>
              </a:rPr>
            </a:br>
            <a:r>
              <a:rPr lang="en-US" sz="1400" b="1" dirty="0">
                <a:solidFill>
                  <a:srgbClr val="FFFFFF"/>
                </a:solidFill>
                <a:latin typeface="Calibri" panose="020F0502020204030204" pitchFamily="34" charset="0"/>
                <a:cs typeface="Calibri" panose="020F0502020204030204" pitchFamily="34" charset="0"/>
              </a:rPr>
              <a:t>on risk factors</a:t>
            </a:r>
          </a:p>
        </p:txBody>
      </p:sp>
      <p:sp>
        <p:nvSpPr>
          <p:cNvPr id="84" name="Rectangle: Rounded Corners 83">
            <a:extLst>
              <a:ext uri="{FF2B5EF4-FFF2-40B4-BE49-F238E27FC236}">
                <a16:creationId xmlns:a16="http://schemas.microsoft.com/office/drawing/2014/main" id="{D5A18295-2E98-4A8D-BD1A-1BAB6A3F5F45}"/>
              </a:ext>
            </a:extLst>
          </p:cNvPr>
          <p:cNvSpPr/>
          <p:nvPr/>
        </p:nvSpPr>
        <p:spPr>
          <a:xfrm>
            <a:off x="6057506" y="3070823"/>
            <a:ext cx="1231173" cy="4572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FIGO I</a:t>
            </a:r>
            <a:r>
              <a:rPr lang="en-US" sz="1400" b="1" baseline="-25000" dirty="0">
                <a:solidFill>
                  <a:srgbClr val="FFFFFF"/>
                </a:solidFill>
                <a:latin typeface="Calibri" panose="020F0502020204030204" pitchFamily="34" charset="0"/>
                <a:cs typeface="Calibri" panose="020F0502020204030204" pitchFamily="34" charset="0"/>
              </a:rPr>
              <a:t>B3 </a:t>
            </a:r>
            <a:r>
              <a:rPr lang="en-US" sz="1400" b="1" dirty="0">
                <a:solidFill>
                  <a:srgbClr val="FFFFFF"/>
                </a:solidFill>
                <a:latin typeface="Calibri" panose="020F0502020204030204" pitchFamily="34" charset="0"/>
                <a:cs typeface="Calibri" panose="020F0502020204030204" pitchFamily="34" charset="0"/>
              </a:rPr>
              <a:t>/</a:t>
            </a:r>
            <a:br>
              <a:rPr lang="en-US" sz="1400" b="1" dirty="0">
                <a:solidFill>
                  <a:srgbClr val="FFFFFF"/>
                </a:solidFill>
                <a:latin typeface="Calibri" panose="020F0502020204030204" pitchFamily="34" charset="0"/>
                <a:cs typeface="Calibri" panose="020F0502020204030204" pitchFamily="34" charset="0"/>
              </a:rPr>
            </a:br>
            <a:r>
              <a:rPr lang="en-US" sz="1400" b="1" dirty="0">
                <a:solidFill>
                  <a:srgbClr val="FFFFFF"/>
                </a:solidFill>
                <a:latin typeface="Calibri" panose="020F0502020204030204" pitchFamily="34" charset="0"/>
                <a:cs typeface="Calibri" panose="020F0502020204030204" pitchFamily="34" charset="0"/>
              </a:rPr>
              <a:t>II</a:t>
            </a:r>
            <a:r>
              <a:rPr lang="en-US" sz="1400" b="1" baseline="-25000" dirty="0">
                <a:solidFill>
                  <a:srgbClr val="FFFFFF"/>
                </a:solidFill>
                <a:latin typeface="Calibri" panose="020F0502020204030204" pitchFamily="34" charset="0"/>
                <a:cs typeface="Calibri" panose="020F0502020204030204" pitchFamily="34" charset="0"/>
              </a:rPr>
              <a:t>B</a:t>
            </a:r>
            <a:r>
              <a:rPr lang="en-US" sz="1400" b="1" dirty="0">
                <a:solidFill>
                  <a:srgbClr val="FFFFFF"/>
                </a:solidFill>
                <a:latin typeface="Calibri" panose="020F0502020204030204" pitchFamily="34" charset="0"/>
                <a:cs typeface="Calibri" panose="020F0502020204030204" pitchFamily="34" charset="0"/>
              </a:rPr>
              <a:t>/III</a:t>
            </a:r>
            <a:r>
              <a:rPr lang="en-US" sz="1400" b="1" baseline="-25000" dirty="0">
                <a:solidFill>
                  <a:srgbClr val="FFFFFF"/>
                </a:solidFill>
                <a:latin typeface="Calibri" panose="020F0502020204030204" pitchFamily="34" charset="0"/>
                <a:cs typeface="Calibri" panose="020F0502020204030204" pitchFamily="34" charset="0"/>
              </a:rPr>
              <a:t>B </a:t>
            </a:r>
          </a:p>
        </p:txBody>
      </p:sp>
      <p:sp>
        <p:nvSpPr>
          <p:cNvPr id="85" name="Rectangle: Rounded Corners 84">
            <a:extLst>
              <a:ext uri="{FF2B5EF4-FFF2-40B4-BE49-F238E27FC236}">
                <a16:creationId xmlns:a16="http://schemas.microsoft.com/office/drawing/2014/main" id="{F5554833-9673-4904-B397-84B6B005B791}"/>
              </a:ext>
            </a:extLst>
          </p:cNvPr>
          <p:cNvSpPr/>
          <p:nvPr/>
        </p:nvSpPr>
        <p:spPr>
          <a:xfrm>
            <a:off x="7433170" y="3070823"/>
            <a:ext cx="1168861" cy="4572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FIGO IV</a:t>
            </a:r>
            <a:r>
              <a:rPr lang="en-US" sz="1400" b="1" baseline="-25000" dirty="0">
                <a:solidFill>
                  <a:srgbClr val="FFFFFF"/>
                </a:solidFill>
                <a:latin typeface="Calibri" panose="020F0502020204030204" pitchFamily="34" charset="0"/>
                <a:cs typeface="Calibri" panose="020F0502020204030204" pitchFamily="34" charset="0"/>
              </a:rPr>
              <a:t>A</a:t>
            </a:r>
          </a:p>
        </p:txBody>
      </p:sp>
      <p:sp>
        <p:nvSpPr>
          <p:cNvPr id="86" name="Rectangle: Rounded Corners 85">
            <a:extLst>
              <a:ext uri="{FF2B5EF4-FFF2-40B4-BE49-F238E27FC236}">
                <a16:creationId xmlns:a16="http://schemas.microsoft.com/office/drawing/2014/main" id="{354C05F8-3554-4346-97E8-B1C6F836292F}"/>
              </a:ext>
            </a:extLst>
          </p:cNvPr>
          <p:cNvSpPr/>
          <p:nvPr/>
        </p:nvSpPr>
        <p:spPr>
          <a:xfrm>
            <a:off x="8871877" y="3070823"/>
            <a:ext cx="1952348" cy="45720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FIGO IV</a:t>
            </a:r>
            <a:r>
              <a:rPr lang="en-US" sz="1400" b="1" baseline="-25000" dirty="0">
                <a:solidFill>
                  <a:srgbClr val="FFFFFF"/>
                </a:solidFill>
                <a:latin typeface="Calibri" panose="020F0502020204030204" pitchFamily="34" charset="0"/>
                <a:cs typeface="Calibri" panose="020F0502020204030204" pitchFamily="34" charset="0"/>
              </a:rPr>
              <a:t>B</a:t>
            </a:r>
          </a:p>
        </p:txBody>
      </p:sp>
      <p:sp>
        <p:nvSpPr>
          <p:cNvPr id="87" name="Rectangle: Rounded Corners 86">
            <a:extLst>
              <a:ext uri="{FF2B5EF4-FFF2-40B4-BE49-F238E27FC236}">
                <a16:creationId xmlns:a16="http://schemas.microsoft.com/office/drawing/2014/main" id="{49CFA310-579A-49B6-A427-C9A27B412A35}"/>
              </a:ext>
            </a:extLst>
          </p:cNvPr>
          <p:cNvSpPr/>
          <p:nvPr/>
        </p:nvSpPr>
        <p:spPr>
          <a:xfrm>
            <a:off x="6107569" y="3815843"/>
            <a:ext cx="2494463" cy="1058678"/>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Chemoradiotherapy (preferred)</a:t>
            </a:r>
          </a:p>
          <a:p>
            <a:pPr algn="ctr" defTabSz="685800">
              <a:defRPr/>
            </a:pPr>
            <a:r>
              <a:rPr lang="en-US" sz="1400" b="1" dirty="0">
                <a:solidFill>
                  <a:srgbClr val="FFFFFF"/>
                </a:solidFill>
                <a:latin typeface="Calibri" panose="020F0502020204030204" pitchFamily="34" charset="0"/>
                <a:cs typeface="Calibri" panose="020F0502020204030204" pitchFamily="34" charset="0"/>
              </a:rPr>
              <a:t>Surgery if feasible</a:t>
            </a:r>
          </a:p>
        </p:txBody>
      </p:sp>
      <mc:AlternateContent xmlns:mc="http://schemas.openxmlformats.org/markup-compatibility/2006" xmlns:a14="http://schemas.microsoft.com/office/drawing/2010/main">
        <mc:Choice Requires="a14">
          <p:sp>
            <p:nvSpPr>
              <p:cNvPr id="88" name="Rectangle: Rounded Corners 87">
                <a:extLst>
                  <a:ext uri="{FF2B5EF4-FFF2-40B4-BE49-F238E27FC236}">
                    <a16:creationId xmlns:a16="http://schemas.microsoft.com/office/drawing/2014/main" id="{DC5DAA7E-DB4A-442C-874A-D496082C5A49}"/>
                  </a:ext>
                </a:extLst>
              </p:cNvPr>
              <p:cNvSpPr/>
              <p:nvPr/>
            </p:nvSpPr>
            <p:spPr>
              <a:xfrm>
                <a:off x="8871877" y="3787497"/>
                <a:ext cx="1952348" cy="775118"/>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300" b="1" dirty="0">
                    <a:solidFill>
                      <a:srgbClr val="FFFFFF"/>
                    </a:solidFill>
                    <a:latin typeface="Calibri" panose="020F0502020204030204" pitchFamily="34" charset="0"/>
                    <a:cs typeface="Calibri" panose="020F0502020204030204" pitchFamily="34" charset="0"/>
                  </a:rPr>
                  <a:t>Platinum-based chemotherapy + </a:t>
                </a:r>
                <a:r>
                  <a:rPr lang="en-US" sz="1300" b="1" dirty="0" err="1">
                    <a:solidFill>
                      <a:srgbClr val="FFFFFF"/>
                    </a:solidFill>
                    <a:latin typeface="Calibri" panose="020F0502020204030204" pitchFamily="34" charset="0"/>
                    <a:cs typeface="Calibri" panose="020F0502020204030204" pitchFamily="34" charset="0"/>
                  </a:rPr>
                  <a:t>pembrolizumab</a:t>
                </a:r>
                <a14:m>
                  <m:oMath xmlns:m="http://schemas.openxmlformats.org/officeDocument/2006/math">
                    <m:r>
                      <a:rPr lang="en-US" sz="1300" b="1" i="0" smtClean="0">
                        <a:solidFill>
                          <a:srgbClr val="FFFFFF"/>
                        </a:solidFill>
                        <a:latin typeface="Cambria Math" panose="02040503050406030204" pitchFamily="18" charset="0"/>
                        <a:cs typeface="Calibri" panose="020F0502020204030204" pitchFamily="34" charset="0"/>
                      </a:rPr>
                      <m:t> </m:t>
                    </m:r>
                    <m:r>
                      <a:rPr lang="en-US" sz="1300" b="1" i="1" smtClean="0">
                        <a:solidFill>
                          <a:srgbClr val="FFFFFF"/>
                        </a:solidFill>
                        <a:latin typeface="Cambria Math" panose="02040503050406030204" pitchFamily="18" charset="0"/>
                        <a:cs typeface="Calibri" panose="020F0502020204030204" pitchFamily="34" charset="0"/>
                      </a:rPr>
                      <m:t>±</m:t>
                    </m:r>
                  </m:oMath>
                </a14:m>
                <a:r>
                  <a:rPr lang="en-US" sz="1300" b="1" dirty="0">
                    <a:solidFill>
                      <a:srgbClr val="FFFFFF"/>
                    </a:solidFill>
                    <a:latin typeface="Calibri" panose="020F0502020204030204" pitchFamily="34" charset="0"/>
                    <a:cs typeface="Calibri" panose="020F0502020204030204" pitchFamily="34" charset="0"/>
                  </a:rPr>
                  <a:t> bevacizumab</a:t>
                </a:r>
              </a:p>
            </p:txBody>
          </p:sp>
        </mc:Choice>
        <mc:Fallback xmlns="">
          <p:sp>
            <p:nvSpPr>
              <p:cNvPr id="88" name="Rectangle: Rounded Corners 87">
                <a:extLst>
                  <a:ext uri="{FF2B5EF4-FFF2-40B4-BE49-F238E27FC236}">
                    <a16:creationId xmlns:a16="http://schemas.microsoft.com/office/drawing/2014/main" id="{DC5DAA7E-DB4A-442C-874A-D496082C5A49}"/>
                  </a:ext>
                </a:extLst>
              </p:cNvPr>
              <p:cNvSpPr>
                <a:spLocks noRot="1" noChangeAspect="1" noMove="1" noResize="1" noEditPoints="1" noAdjustHandles="1" noChangeArrowheads="1" noChangeShapeType="1" noTextEdit="1"/>
              </p:cNvSpPr>
              <p:nvPr/>
            </p:nvSpPr>
            <p:spPr>
              <a:xfrm>
                <a:off x="8871877" y="3787497"/>
                <a:ext cx="1952348" cy="775118"/>
              </a:xfrm>
              <a:prstGeom prst="roundRect">
                <a:avLst>
                  <a:gd name="adj" fmla="val 0"/>
                </a:avLst>
              </a:prstGeom>
              <a:blipFill>
                <a:blip r:embed="rId3"/>
                <a:stretch>
                  <a:fillRect t="-7874" b="-14173"/>
                </a:stretch>
              </a:blipFill>
              <a:ln>
                <a:noFill/>
              </a:ln>
            </p:spPr>
            <p:txBody>
              <a:bodyPr/>
              <a:lstStyle/>
              <a:p>
                <a:r>
                  <a:rPr lang="en-US">
                    <a:noFill/>
                  </a:rPr>
                  <a:t> </a:t>
                </a:r>
              </a:p>
            </p:txBody>
          </p:sp>
        </mc:Fallback>
      </mc:AlternateContent>
      <p:sp>
        <p:nvSpPr>
          <p:cNvPr id="89" name="Rectangle: Rounded Corners 88">
            <a:extLst>
              <a:ext uri="{FF2B5EF4-FFF2-40B4-BE49-F238E27FC236}">
                <a16:creationId xmlns:a16="http://schemas.microsoft.com/office/drawing/2014/main" id="{1A73BF0B-F1E5-45CF-87B2-2C939D3AA296}"/>
              </a:ext>
            </a:extLst>
          </p:cNvPr>
          <p:cNvSpPr/>
          <p:nvPr/>
        </p:nvSpPr>
        <p:spPr>
          <a:xfrm>
            <a:off x="8863002" y="4749975"/>
            <a:ext cx="1971683" cy="1605084"/>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Pembrolizumab (PD-L1+/ MSI-H/MMRd/TMB-H), larotrectinib for </a:t>
            </a:r>
            <a:r>
              <a:rPr lang="en-US" sz="1400" b="1" i="1" dirty="0">
                <a:solidFill>
                  <a:srgbClr val="FFFFFF"/>
                </a:solidFill>
                <a:latin typeface="Calibri" panose="020F0502020204030204" pitchFamily="34" charset="0"/>
                <a:cs typeface="Calibri" panose="020F0502020204030204" pitchFamily="34" charset="0"/>
              </a:rPr>
              <a:t>NTRK </a:t>
            </a:r>
            <a:r>
              <a:rPr lang="en-US" sz="1400" b="1" dirty="0">
                <a:solidFill>
                  <a:srgbClr val="FFFFFF"/>
                </a:solidFill>
                <a:latin typeface="Calibri" panose="020F0502020204030204" pitchFamily="34" charset="0"/>
                <a:cs typeface="Calibri" panose="020F0502020204030204" pitchFamily="34" charset="0"/>
              </a:rPr>
              <a:t>gene fusion, bevacizumab, tisotumab vedotin, or single-agent chemotherapy </a:t>
            </a:r>
          </a:p>
        </p:txBody>
      </p:sp>
      <p:cxnSp>
        <p:nvCxnSpPr>
          <p:cNvPr id="90" name="Straight Arrow Connector 89">
            <a:extLst>
              <a:ext uri="{FF2B5EF4-FFF2-40B4-BE49-F238E27FC236}">
                <a16:creationId xmlns:a16="http://schemas.microsoft.com/office/drawing/2014/main" id="{74B4166C-7100-4DA9-BC65-47EB749D52D2}"/>
              </a:ext>
            </a:extLst>
          </p:cNvPr>
          <p:cNvCxnSpPr>
            <a:cxnSpLocks/>
            <a:stCxn id="76" idx="2"/>
            <a:endCxn id="79" idx="0"/>
          </p:cNvCxnSpPr>
          <p:nvPr/>
        </p:nvCxnSpPr>
        <p:spPr>
          <a:xfrm>
            <a:off x="1409981" y="3528023"/>
            <a:ext cx="0" cy="287820"/>
          </a:xfrm>
          <a:prstGeom prst="straightConnector1">
            <a:avLst/>
          </a:prstGeom>
          <a:ln w="12700">
            <a:solidFill>
              <a:schemeClr val="tx1">
                <a:lumMod val="65000"/>
                <a:lumOff val="3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FBCB1AD1-07CF-4D4E-9CA5-595A3A40D918}"/>
              </a:ext>
            </a:extLst>
          </p:cNvPr>
          <p:cNvCxnSpPr>
            <a:cxnSpLocks/>
            <a:endCxn id="80" idx="0"/>
          </p:cNvCxnSpPr>
          <p:nvPr/>
        </p:nvCxnSpPr>
        <p:spPr>
          <a:xfrm>
            <a:off x="2829745" y="2769555"/>
            <a:ext cx="1" cy="301268"/>
          </a:xfrm>
          <a:prstGeom prst="straightConnector1">
            <a:avLst/>
          </a:prstGeom>
          <a:ln w="12700">
            <a:solidFill>
              <a:schemeClr val="tx1">
                <a:lumMod val="65000"/>
                <a:lumOff val="3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C5489572-EE86-47EA-AA38-5393EB59B781}"/>
              </a:ext>
            </a:extLst>
          </p:cNvPr>
          <p:cNvCxnSpPr>
            <a:cxnSpLocks/>
            <a:stCxn id="80" idx="2"/>
          </p:cNvCxnSpPr>
          <p:nvPr/>
        </p:nvCxnSpPr>
        <p:spPr>
          <a:xfrm flipH="1">
            <a:off x="2829744" y="3528023"/>
            <a:ext cx="2" cy="11479"/>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3E7D15E7-3E98-4D24-AA68-2AAA725E8337}"/>
              </a:ext>
            </a:extLst>
          </p:cNvPr>
          <p:cNvCxnSpPr>
            <a:cxnSpLocks/>
          </p:cNvCxnSpPr>
          <p:nvPr/>
        </p:nvCxnSpPr>
        <p:spPr>
          <a:xfrm flipH="1">
            <a:off x="5334880" y="3445505"/>
            <a:ext cx="1" cy="93997"/>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A460845-1D91-4B99-A416-1EDAF154053D}"/>
              </a:ext>
            </a:extLst>
          </p:cNvPr>
          <p:cNvCxnSpPr>
            <a:cxnSpLocks/>
          </p:cNvCxnSpPr>
          <p:nvPr/>
        </p:nvCxnSpPr>
        <p:spPr>
          <a:xfrm flipH="1">
            <a:off x="6733904" y="3437767"/>
            <a:ext cx="1" cy="101735"/>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2DDCB906-03F9-45D8-AEF1-F5DA73D7D791}"/>
              </a:ext>
            </a:extLst>
          </p:cNvPr>
          <p:cNvCxnSpPr>
            <a:cxnSpLocks/>
          </p:cNvCxnSpPr>
          <p:nvPr/>
        </p:nvCxnSpPr>
        <p:spPr>
          <a:xfrm flipH="1">
            <a:off x="8027464" y="3437767"/>
            <a:ext cx="1" cy="101736"/>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8514A1B0-5D55-4B5F-8B5A-5FFDAC877CB7}"/>
              </a:ext>
            </a:extLst>
          </p:cNvPr>
          <p:cNvCxnSpPr>
            <a:cxnSpLocks/>
          </p:cNvCxnSpPr>
          <p:nvPr/>
        </p:nvCxnSpPr>
        <p:spPr>
          <a:xfrm>
            <a:off x="2829745" y="3539503"/>
            <a:ext cx="2505134" cy="0"/>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8D307730-7035-4F89-A867-344E3BDBDA8E}"/>
              </a:ext>
            </a:extLst>
          </p:cNvPr>
          <p:cNvCxnSpPr>
            <a:cxnSpLocks/>
          </p:cNvCxnSpPr>
          <p:nvPr/>
        </p:nvCxnSpPr>
        <p:spPr>
          <a:xfrm>
            <a:off x="6723153" y="3539502"/>
            <a:ext cx="1304310" cy="1"/>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2D542F60-B859-4402-83BA-A43B243D0245}"/>
              </a:ext>
            </a:extLst>
          </p:cNvPr>
          <p:cNvCxnSpPr>
            <a:cxnSpLocks/>
          </p:cNvCxnSpPr>
          <p:nvPr/>
        </p:nvCxnSpPr>
        <p:spPr>
          <a:xfrm>
            <a:off x="2829745" y="2749007"/>
            <a:ext cx="2505134" cy="0"/>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51966B4C-413F-4216-92C5-BEBA733B5E6F}"/>
              </a:ext>
            </a:extLst>
          </p:cNvPr>
          <p:cNvCxnSpPr>
            <a:cxnSpLocks/>
          </p:cNvCxnSpPr>
          <p:nvPr/>
        </p:nvCxnSpPr>
        <p:spPr>
          <a:xfrm>
            <a:off x="6723153" y="2765513"/>
            <a:ext cx="1304310" cy="1"/>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B295DD57-4A39-4332-9FDF-D9DAEDE549ED}"/>
              </a:ext>
            </a:extLst>
          </p:cNvPr>
          <p:cNvCxnSpPr>
            <a:cxnSpLocks/>
            <a:stCxn id="81" idx="2"/>
            <a:endCxn id="83" idx="0"/>
          </p:cNvCxnSpPr>
          <p:nvPr/>
        </p:nvCxnSpPr>
        <p:spPr>
          <a:xfrm flipH="1">
            <a:off x="4059954" y="3528023"/>
            <a:ext cx="1277" cy="297514"/>
          </a:xfrm>
          <a:prstGeom prst="straightConnector1">
            <a:avLst/>
          </a:prstGeom>
          <a:ln w="12700">
            <a:solidFill>
              <a:schemeClr val="tx1">
                <a:lumMod val="65000"/>
                <a:lumOff val="3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E04D025E-C77D-4121-AB1C-8F2AA7EE4148}"/>
              </a:ext>
            </a:extLst>
          </p:cNvPr>
          <p:cNvCxnSpPr>
            <a:cxnSpLocks/>
            <a:endCxn id="87" idx="0"/>
          </p:cNvCxnSpPr>
          <p:nvPr/>
        </p:nvCxnSpPr>
        <p:spPr>
          <a:xfrm>
            <a:off x="7354800" y="3464640"/>
            <a:ext cx="0" cy="351203"/>
          </a:xfrm>
          <a:prstGeom prst="straightConnector1">
            <a:avLst/>
          </a:prstGeom>
          <a:ln w="12700">
            <a:solidFill>
              <a:schemeClr val="tx1">
                <a:lumMod val="65000"/>
                <a:lumOff val="3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C52C565C-A782-420C-ADEA-3616B6DF6EF3}"/>
              </a:ext>
            </a:extLst>
          </p:cNvPr>
          <p:cNvCxnSpPr>
            <a:cxnSpLocks/>
            <a:stCxn id="77" idx="2"/>
          </p:cNvCxnSpPr>
          <p:nvPr/>
        </p:nvCxnSpPr>
        <p:spPr>
          <a:xfrm flipH="1">
            <a:off x="7265097" y="2715599"/>
            <a:ext cx="4671" cy="42870"/>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3" name="Rectangle: Rounded Corners 102">
            <a:extLst>
              <a:ext uri="{FF2B5EF4-FFF2-40B4-BE49-F238E27FC236}">
                <a16:creationId xmlns:a16="http://schemas.microsoft.com/office/drawing/2014/main" id="{36E095E5-D757-45F1-8317-0CB38BFEC76E}"/>
              </a:ext>
            </a:extLst>
          </p:cNvPr>
          <p:cNvSpPr/>
          <p:nvPr/>
        </p:nvSpPr>
        <p:spPr>
          <a:xfrm>
            <a:off x="719137" y="2157343"/>
            <a:ext cx="1401264" cy="591663"/>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Cervical dysplasia</a:t>
            </a:r>
            <a:r>
              <a:rPr lang="en-US" sz="1400" b="1" baseline="30000" dirty="0">
                <a:solidFill>
                  <a:srgbClr val="FFFFFF"/>
                </a:solidFill>
                <a:latin typeface="Calibri" panose="020F0502020204030204" pitchFamily="34" charset="0"/>
                <a:cs typeface="Calibri" panose="020F0502020204030204" pitchFamily="34" charset="0"/>
              </a:rPr>
              <a:t>2</a:t>
            </a:r>
          </a:p>
        </p:txBody>
      </p:sp>
      <p:sp>
        <p:nvSpPr>
          <p:cNvPr id="104" name="Rectangle: Rounded Corners 103">
            <a:extLst>
              <a:ext uri="{FF2B5EF4-FFF2-40B4-BE49-F238E27FC236}">
                <a16:creationId xmlns:a16="http://schemas.microsoft.com/office/drawing/2014/main" id="{DD6BA105-714B-4A4E-9469-6D50AA917858}"/>
              </a:ext>
            </a:extLst>
          </p:cNvPr>
          <p:cNvSpPr/>
          <p:nvPr/>
        </p:nvSpPr>
        <p:spPr>
          <a:xfrm>
            <a:off x="10856752" y="3795175"/>
            <a:ext cx="643717" cy="36023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1L</a:t>
            </a:r>
          </a:p>
        </p:txBody>
      </p:sp>
      <p:sp>
        <p:nvSpPr>
          <p:cNvPr id="105" name="Rectangle: Rounded Corners 104">
            <a:extLst>
              <a:ext uri="{FF2B5EF4-FFF2-40B4-BE49-F238E27FC236}">
                <a16:creationId xmlns:a16="http://schemas.microsoft.com/office/drawing/2014/main" id="{19967B4E-4A3B-4335-BC52-D0AD037D3204}"/>
              </a:ext>
            </a:extLst>
          </p:cNvPr>
          <p:cNvSpPr/>
          <p:nvPr/>
        </p:nvSpPr>
        <p:spPr>
          <a:xfrm>
            <a:off x="10880530" y="4749975"/>
            <a:ext cx="619940" cy="30777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srgbClr val="FFFFFF"/>
                </a:solidFill>
                <a:latin typeface="Calibri" panose="020F0502020204030204" pitchFamily="34" charset="0"/>
                <a:cs typeface="Calibri" panose="020F0502020204030204" pitchFamily="34" charset="0"/>
              </a:rPr>
              <a:t>2L+</a:t>
            </a:r>
          </a:p>
        </p:txBody>
      </p:sp>
      <p:cxnSp>
        <p:nvCxnSpPr>
          <p:cNvPr id="106" name="Connector: Elbow 105">
            <a:extLst>
              <a:ext uri="{FF2B5EF4-FFF2-40B4-BE49-F238E27FC236}">
                <a16:creationId xmlns:a16="http://schemas.microsoft.com/office/drawing/2014/main" id="{F4B785DC-CCE3-4BFE-8873-ADBB0501EC77}"/>
              </a:ext>
            </a:extLst>
          </p:cNvPr>
          <p:cNvCxnSpPr>
            <a:cxnSpLocks/>
          </p:cNvCxnSpPr>
          <p:nvPr/>
        </p:nvCxnSpPr>
        <p:spPr>
          <a:xfrm rot="5400000">
            <a:off x="3372537" y="-276323"/>
            <a:ext cx="404993" cy="4310528"/>
          </a:xfrm>
          <a:prstGeom prst="bentConnector3">
            <a:avLst>
              <a:gd name="adj1" fmla="val 50000"/>
            </a:avLst>
          </a:prstGeom>
          <a:ln w="28575">
            <a:solidFill>
              <a:schemeClr val="bg1"/>
            </a:solidFill>
            <a:tailEnd type="triangle"/>
          </a:ln>
        </p:spPr>
        <p:style>
          <a:lnRef idx="1">
            <a:schemeClr val="dk1"/>
          </a:lnRef>
          <a:fillRef idx="0">
            <a:schemeClr val="dk1"/>
          </a:fillRef>
          <a:effectRef idx="0">
            <a:schemeClr val="dk1"/>
          </a:effectRef>
          <a:fontRef idx="minor">
            <a:schemeClr val="tx1"/>
          </a:fontRef>
        </p:style>
      </p:cxnSp>
      <p:cxnSp>
        <p:nvCxnSpPr>
          <p:cNvPr id="107" name="Connector: Elbow 106">
            <a:extLst>
              <a:ext uri="{FF2B5EF4-FFF2-40B4-BE49-F238E27FC236}">
                <a16:creationId xmlns:a16="http://schemas.microsoft.com/office/drawing/2014/main" id="{251FABE7-1D8A-4D3D-A127-FEB9CEB6BABE}"/>
              </a:ext>
            </a:extLst>
          </p:cNvPr>
          <p:cNvCxnSpPr>
            <a:cxnSpLocks/>
          </p:cNvCxnSpPr>
          <p:nvPr/>
        </p:nvCxnSpPr>
        <p:spPr>
          <a:xfrm rot="5400000">
            <a:off x="4692629" y="1052869"/>
            <a:ext cx="404993" cy="1670343"/>
          </a:xfrm>
          <a:prstGeom prst="bentConnector3">
            <a:avLst>
              <a:gd name="adj1" fmla="val 50000"/>
            </a:avLst>
          </a:prstGeom>
          <a:ln w="28575">
            <a:solidFill>
              <a:schemeClr val="bg1"/>
            </a:solidFill>
            <a:tailEnd type="triangle"/>
          </a:ln>
        </p:spPr>
        <p:style>
          <a:lnRef idx="1">
            <a:schemeClr val="dk1"/>
          </a:lnRef>
          <a:fillRef idx="0">
            <a:schemeClr val="dk1"/>
          </a:fillRef>
          <a:effectRef idx="0">
            <a:schemeClr val="dk1"/>
          </a:effectRef>
          <a:fontRef idx="minor">
            <a:schemeClr val="tx1"/>
          </a:fontRef>
        </p:style>
      </p:cxnSp>
      <p:cxnSp>
        <p:nvCxnSpPr>
          <p:cNvPr id="108" name="Connector: Elbow 107">
            <a:extLst>
              <a:ext uri="{FF2B5EF4-FFF2-40B4-BE49-F238E27FC236}">
                <a16:creationId xmlns:a16="http://schemas.microsoft.com/office/drawing/2014/main" id="{BA290198-CE6A-40FA-A714-6BA2D49DBD59}"/>
              </a:ext>
            </a:extLst>
          </p:cNvPr>
          <p:cNvCxnSpPr>
            <a:cxnSpLocks/>
          </p:cNvCxnSpPr>
          <p:nvPr/>
        </p:nvCxnSpPr>
        <p:spPr>
          <a:xfrm rot="16200000" flipH="1">
            <a:off x="6455414" y="1098751"/>
            <a:ext cx="404993" cy="1578579"/>
          </a:xfrm>
          <a:prstGeom prst="bentConnector3">
            <a:avLst>
              <a:gd name="adj1" fmla="val 50000"/>
            </a:avLst>
          </a:prstGeom>
          <a:ln w="28575">
            <a:solidFill>
              <a:schemeClr val="bg1"/>
            </a:solidFill>
            <a:tailEnd type="triangle"/>
          </a:ln>
        </p:spPr>
        <p:style>
          <a:lnRef idx="1">
            <a:schemeClr val="dk1"/>
          </a:lnRef>
          <a:fillRef idx="0">
            <a:schemeClr val="dk1"/>
          </a:fillRef>
          <a:effectRef idx="0">
            <a:schemeClr val="dk1"/>
          </a:effectRef>
          <a:fontRef idx="minor">
            <a:schemeClr val="tx1"/>
          </a:fontRef>
        </p:style>
      </p:cxnSp>
      <p:sp>
        <p:nvSpPr>
          <p:cNvPr id="109" name="Rectangle 108">
            <a:extLst>
              <a:ext uri="{FF2B5EF4-FFF2-40B4-BE49-F238E27FC236}">
                <a16:creationId xmlns:a16="http://schemas.microsoft.com/office/drawing/2014/main" id="{B93BBDF2-156C-4A54-9F16-18AEDE58E9C6}"/>
              </a:ext>
            </a:extLst>
          </p:cNvPr>
          <p:cNvSpPr/>
          <p:nvPr/>
        </p:nvSpPr>
        <p:spPr>
          <a:xfrm>
            <a:off x="4847065" y="2282074"/>
            <a:ext cx="731945" cy="307777"/>
          </a:xfrm>
          <a:prstGeom prst="rect">
            <a:avLst/>
          </a:prstGeom>
          <a:noFill/>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defTabSz="685800">
              <a:defRPr/>
            </a:pPr>
            <a:r>
              <a:rPr lang="en-US" sz="1400" i="1" dirty="0">
                <a:solidFill>
                  <a:schemeClr val="bg1"/>
                </a:solidFill>
                <a:latin typeface="Calibri" panose="020F0502020204030204" pitchFamily="34" charset="0"/>
                <a:cs typeface="Calibri" panose="020F0502020204030204" pitchFamily="34" charset="0"/>
              </a:rPr>
              <a:t>44%</a:t>
            </a:r>
            <a:r>
              <a:rPr lang="en-US" sz="1400" i="1" baseline="30000" dirty="0">
                <a:solidFill>
                  <a:schemeClr val="bg1"/>
                </a:solidFill>
                <a:latin typeface="Calibri" panose="020F0502020204030204" pitchFamily="34" charset="0"/>
                <a:cs typeface="Calibri" panose="020F0502020204030204" pitchFamily="34" charset="0"/>
              </a:rPr>
              <a:t>1,3</a:t>
            </a:r>
          </a:p>
        </p:txBody>
      </p:sp>
      <p:sp>
        <p:nvSpPr>
          <p:cNvPr id="110" name="Rectangle 109">
            <a:extLst>
              <a:ext uri="{FF2B5EF4-FFF2-40B4-BE49-F238E27FC236}">
                <a16:creationId xmlns:a16="http://schemas.microsoft.com/office/drawing/2014/main" id="{08B5A383-A827-4D2E-AF85-7AFBC3DB6DA1}"/>
              </a:ext>
            </a:extLst>
          </p:cNvPr>
          <p:cNvSpPr/>
          <p:nvPr/>
        </p:nvSpPr>
        <p:spPr>
          <a:xfrm>
            <a:off x="8133648" y="2228223"/>
            <a:ext cx="653476" cy="307777"/>
          </a:xfrm>
          <a:prstGeom prst="rect">
            <a:avLst/>
          </a:prstGeom>
          <a:noFill/>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defTabSz="685800">
              <a:defRPr/>
            </a:pPr>
            <a:r>
              <a:rPr lang="en-US" sz="1400" i="1" dirty="0">
                <a:solidFill>
                  <a:schemeClr val="bg1"/>
                </a:solidFill>
                <a:latin typeface="Calibri" panose="020F0502020204030204" pitchFamily="34" charset="0"/>
                <a:cs typeface="Calibri" panose="020F0502020204030204" pitchFamily="34" charset="0"/>
              </a:rPr>
              <a:t>36%</a:t>
            </a:r>
            <a:r>
              <a:rPr lang="en-US" sz="1400" i="1" baseline="30000" dirty="0">
                <a:solidFill>
                  <a:schemeClr val="bg1"/>
                </a:solidFill>
                <a:latin typeface="Calibri" panose="020F0502020204030204" pitchFamily="34" charset="0"/>
                <a:cs typeface="Calibri" panose="020F0502020204030204" pitchFamily="34" charset="0"/>
              </a:rPr>
              <a:t>1,3</a:t>
            </a:r>
          </a:p>
        </p:txBody>
      </p:sp>
      <p:sp>
        <p:nvSpPr>
          <p:cNvPr id="111" name="Rectangle 110">
            <a:extLst>
              <a:ext uri="{FF2B5EF4-FFF2-40B4-BE49-F238E27FC236}">
                <a16:creationId xmlns:a16="http://schemas.microsoft.com/office/drawing/2014/main" id="{C08F7C4C-08E4-416B-A432-853E77E3B980}"/>
              </a:ext>
            </a:extLst>
          </p:cNvPr>
          <p:cNvSpPr/>
          <p:nvPr/>
        </p:nvSpPr>
        <p:spPr>
          <a:xfrm>
            <a:off x="10812242" y="2272050"/>
            <a:ext cx="653476" cy="307777"/>
          </a:xfrm>
          <a:prstGeom prst="rect">
            <a:avLst/>
          </a:prstGeom>
          <a:noFill/>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defTabSz="685800">
              <a:defRPr/>
            </a:pPr>
            <a:r>
              <a:rPr lang="en-US" sz="1400" i="1" dirty="0">
                <a:solidFill>
                  <a:schemeClr val="bg1"/>
                </a:solidFill>
                <a:latin typeface="Calibri" panose="020F0502020204030204" pitchFamily="34" charset="0"/>
                <a:cs typeface="Calibri" panose="020F0502020204030204" pitchFamily="34" charset="0"/>
              </a:rPr>
              <a:t>16%</a:t>
            </a:r>
            <a:r>
              <a:rPr lang="en-US" sz="1400" i="1" baseline="30000" dirty="0">
                <a:solidFill>
                  <a:schemeClr val="bg1"/>
                </a:solidFill>
                <a:latin typeface="Calibri" panose="020F0502020204030204" pitchFamily="34" charset="0"/>
                <a:cs typeface="Calibri" panose="020F0502020204030204" pitchFamily="34" charset="0"/>
              </a:rPr>
              <a:t>1,3</a:t>
            </a:r>
          </a:p>
        </p:txBody>
      </p:sp>
      <p:cxnSp>
        <p:nvCxnSpPr>
          <p:cNvPr id="112" name="Connector: Elbow 111">
            <a:extLst>
              <a:ext uri="{FF2B5EF4-FFF2-40B4-BE49-F238E27FC236}">
                <a16:creationId xmlns:a16="http://schemas.microsoft.com/office/drawing/2014/main" id="{5CD6C1ED-4EAA-4E01-8E34-41D99A02DBE9}"/>
              </a:ext>
            </a:extLst>
          </p:cNvPr>
          <p:cNvCxnSpPr>
            <a:cxnSpLocks/>
            <a:stCxn id="75" idx="2"/>
            <a:endCxn id="80" idx="0"/>
          </p:cNvCxnSpPr>
          <p:nvPr/>
        </p:nvCxnSpPr>
        <p:spPr>
          <a:xfrm rot="5400000">
            <a:off x="3277771" y="2288639"/>
            <a:ext cx="334160" cy="1230209"/>
          </a:xfrm>
          <a:prstGeom prst="bentConnector3">
            <a:avLst>
              <a:gd name="adj1" fmla="val 50000"/>
            </a:avLst>
          </a:prstGeom>
          <a:ln w="28575">
            <a:solidFill>
              <a:schemeClr val="bg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13" name="Connector: Elbow 112">
            <a:extLst>
              <a:ext uri="{FF2B5EF4-FFF2-40B4-BE49-F238E27FC236}">
                <a16:creationId xmlns:a16="http://schemas.microsoft.com/office/drawing/2014/main" id="{D018AD01-267E-4440-A62F-3B8DE964EB99}"/>
              </a:ext>
            </a:extLst>
          </p:cNvPr>
          <p:cNvCxnSpPr>
            <a:cxnSpLocks/>
            <a:stCxn id="75" idx="2"/>
            <a:endCxn id="82" idx="0"/>
          </p:cNvCxnSpPr>
          <p:nvPr/>
        </p:nvCxnSpPr>
        <p:spPr>
          <a:xfrm rot="16200000" flipH="1">
            <a:off x="4507979" y="2288638"/>
            <a:ext cx="334160" cy="1230209"/>
          </a:xfrm>
          <a:prstGeom prst="bentConnector3">
            <a:avLst>
              <a:gd name="adj1" fmla="val 50000"/>
            </a:avLst>
          </a:prstGeom>
          <a:ln w="28575">
            <a:solidFill>
              <a:schemeClr val="bg1">
                <a:lumMod val="6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328E60F6-A39A-4286-ACA4-5E27EA997D2F}"/>
              </a:ext>
            </a:extLst>
          </p:cNvPr>
          <p:cNvCxnSpPr>
            <a:endCxn id="81" idx="0"/>
          </p:cNvCxnSpPr>
          <p:nvPr/>
        </p:nvCxnSpPr>
        <p:spPr bwMode="auto">
          <a:xfrm>
            <a:off x="4059953" y="2926339"/>
            <a:ext cx="1278" cy="144484"/>
          </a:xfrm>
          <a:prstGeom prst="straightConnector1">
            <a:avLst/>
          </a:prstGeom>
          <a:noFill/>
          <a:ln w="28575" cap="flat" cmpd="sng" algn="ctr">
            <a:solidFill>
              <a:schemeClr val="bg1"/>
            </a:solidFill>
            <a:prstDash val="solid"/>
            <a:round/>
            <a:headEnd type="none" w="med" len="med"/>
            <a:tailEnd type="triangle"/>
          </a:ln>
          <a:effectLst/>
        </p:spPr>
      </p:cxnSp>
      <p:cxnSp>
        <p:nvCxnSpPr>
          <p:cNvPr id="115" name="Straight Arrow Connector 114">
            <a:extLst>
              <a:ext uri="{FF2B5EF4-FFF2-40B4-BE49-F238E27FC236}">
                <a16:creationId xmlns:a16="http://schemas.microsoft.com/office/drawing/2014/main" id="{6B2982A1-F278-4DCE-A10E-8D335D855FF4}"/>
              </a:ext>
            </a:extLst>
          </p:cNvPr>
          <p:cNvCxnSpPr>
            <a:cxnSpLocks/>
            <a:stCxn id="103" idx="2"/>
            <a:endCxn id="76" idx="0"/>
          </p:cNvCxnSpPr>
          <p:nvPr/>
        </p:nvCxnSpPr>
        <p:spPr bwMode="auto">
          <a:xfrm flipH="1">
            <a:off x="1409981" y="2749006"/>
            <a:ext cx="9788" cy="321817"/>
          </a:xfrm>
          <a:prstGeom prst="straightConnector1">
            <a:avLst/>
          </a:prstGeom>
          <a:noFill/>
          <a:ln w="28575" cap="flat" cmpd="sng" algn="ctr">
            <a:solidFill>
              <a:schemeClr val="bg1"/>
            </a:solidFill>
            <a:prstDash val="sysDot"/>
            <a:round/>
            <a:headEnd type="none" w="med" len="med"/>
            <a:tailEnd type="triangle"/>
          </a:ln>
          <a:effectLst/>
        </p:spPr>
      </p:cxnSp>
      <p:cxnSp>
        <p:nvCxnSpPr>
          <p:cNvPr id="116" name="Straight Arrow Connector 115">
            <a:extLst>
              <a:ext uri="{FF2B5EF4-FFF2-40B4-BE49-F238E27FC236}">
                <a16:creationId xmlns:a16="http://schemas.microsoft.com/office/drawing/2014/main" id="{98A11572-0379-405E-B216-A7B62F2EEC9D}"/>
              </a:ext>
            </a:extLst>
          </p:cNvPr>
          <p:cNvCxnSpPr>
            <a:cxnSpLocks/>
            <a:stCxn id="76" idx="2"/>
            <a:endCxn id="79" idx="0"/>
          </p:cNvCxnSpPr>
          <p:nvPr/>
        </p:nvCxnSpPr>
        <p:spPr bwMode="auto">
          <a:xfrm>
            <a:off x="1409981" y="3528023"/>
            <a:ext cx="0" cy="287820"/>
          </a:xfrm>
          <a:prstGeom prst="straightConnector1">
            <a:avLst/>
          </a:prstGeom>
          <a:noFill/>
          <a:ln w="28575" cap="flat" cmpd="sng" algn="ctr">
            <a:solidFill>
              <a:schemeClr val="bg1"/>
            </a:solidFill>
            <a:prstDash val="sysDot"/>
            <a:round/>
            <a:headEnd type="none" w="med" len="med"/>
            <a:tailEnd type="triangle"/>
          </a:ln>
          <a:effectLst/>
        </p:spPr>
      </p:cxnSp>
      <p:cxnSp>
        <p:nvCxnSpPr>
          <p:cNvPr id="117" name="Straight Arrow Connector 116">
            <a:extLst>
              <a:ext uri="{FF2B5EF4-FFF2-40B4-BE49-F238E27FC236}">
                <a16:creationId xmlns:a16="http://schemas.microsoft.com/office/drawing/2014/main" id="{BBE931A7-6997-4DFF-8DB2-80D2FC5051CD}"/>
              </a:ext>
            </a:extLst>
          </p:cNvPr>
          <p:cNvCxnSpPr>
            <a:cxnSpLocks/>
            <a:stCxn id="81" idx="2"/>
            <a:endCxn id="83" idx="0"/>
          </p:cNvCxnSpPr>
          <p:nvPr/>
        </p:nvCxnSpPr>
        <p:spPr bwMode="auto">
          <a:xfrm flipH="1">
            <a:off x="4059954" y="3528023"/>
            <a:ext cx="1277" cy="297514"/>
          </a:xfrm>
          <a:prstGeom prst="straightConnector1">
            <a:avLst/>
          </a:prstGeom>
          <a:noFill/>
          <a:ln w="28575" cap="flat" cmpd="sng" algn="ctr">
            <a:solidFill>
              <a:schemeClr val="bg1"/>
            </a:solidFill>
            <a:prstDash val="sysDot"/>
            <a:round/>
            <a:headEnd type="none" w="med" len="med"/>
            <a:tailEnd type="triangle"/>
          </a:ln>
          <a:effectLst/>
        </p:spPr>
      </p:cxnSp>
      <p:cxnSp>
        <p:nvCxnSpPr>
          <p:cNvPr id="118" name="Connector: Elbow 117">
            <a:extLst>
              <a:ext uri="{FF2B5EF4-FFF2-40B4-BE49-F238E27FC236}">
                <a16:creationId xmlns:a16="http://schemas.microsoft.com/office/drawing/2014/main" id="{9905013B-A812-4613-8AF1-C6677EEFD3C7}"/>
              </a:ext>
            </a:extLst>
          </p:cNvPr>
          <p:cNvCxnSpPr>
            <a:stCxn id="80" idx="2"/>
            <a:endCxn id="83" idx="0"/>
          </p:cNvCxnSpPr>
          <p:nvPr/>
        </p:nvCxnSpPr>
        <p:spPr bwMode="auto">
          <a:xfrm rot="16200000" flipH="1">
            <a:off x="3296093" y="3061676"/>
            <a:ext cx="297514" cy="1230208"/>
          </a:xfrm>
          <a:prstGeom prst="bentConnector3">
            <a:avLst/>
          </a:prstGeom>
          <a:noFill/>
          <a:ln w="28575" cap="flat" cmpd="sng" algn="ctr">
            <a:solidFill>
              <a:schemeClr val="bg1"/>
            </a:solidFill>
            <a:prstDash val="sysDot"/>
            <a:round/>
            <a:headEnd type="none" w="med" len="med"/>
            <a:tailEnd type="none" w="med" len="med"/>
          </a:ln>
          <a:effectLst/>
        </p:spPr>
      </p:cxnSp>
      <p:cxnSp>
        <p:nvCxnSpPr>
          <p:cNvPr id="120" name="Connector: Elbow 119">
            <a:extLst>
              <a:ext uri="{FF2B5EF4-FFF2-40B4-BE49-F238E27FC236}">
                <a16:creationId xmlns:a16="http://schemas.microsoft.com/office/drawing/2014/main" id="{D75AC3F9-CAB3-453A-B0C7-01F8BCFAEAD9}"/>
              </a:ext>
            </a:extLst>
          </p:cNvPr>
          <p:cNvCxnSpPr>
            <a:cxnSpLocks/>
            <a:stCxn id="82" idx="2"/>
            <a:endCxn id="83" idx="0"/>
          </p:cNvCxnSpPr>
          <p:nvPr/>
        </p:nvCxnSpPr>
        <p:spPr bwMode="auto">
          <a:xfrm rot="5400000">
            <a:off x="4526302" y="3061675"/>
            <a:ext cx="297514" cy="1230210"/>
          </a:xfrm>
          <a:prstGeom prst="bentConnector3">
            <a:avLst>
              <a:gd name="adj1" fmla="val 50000"/>
            </a:avLst>
          </a:prstGeom>
          <a:noFill/>
          <a:ln w="28575" cap="flat" cmpd="sng" algn="ctr">
            <a:solidFill>
              <a:schemeClr val="bg1"/>
            </a:solidFill>
            <a:prstDash val="sysDot"/>
            <a:round/>
            <a:headEnd type="none" w="med" len="med"/>
            <a:tailEnd type="none" w="med" len="med"/>
          </a:ln>
          <a:effectLst/>
        </p:spPr>
      </p:cxnSp>
      <p:cxnSp>
        <p:nvCxnSpPr>
          <p:cNvPr id="121" name="Connector: Elbow 120">
            <a:extLst>
              <a:ext uri="{FF2B5EF4-FFF2-40B4-BE49-F238E27FC236}">
                <a16:creationId xmlns:a16="http://schemas.microsoft.com/office/drawing/2014/main" id="{ABAB153F-31D3-4C91-80F1-18CAF64DDB59}"/>
              </a:ext>
            </a:extLst>
          </p:cNvPr>
          <p:cNvCxnSpPr>
            <a:cxnSpLocks/>
            <a:endCxn id="85" idx="0"/>
          </p:cNvCxnSpPr>
          <p:nvPr/>
        </p:nvCxnSpPr>
        <p:spPr>
          <a:xfrm rot="16200000" flipH="1">
            <a:off x="7492077" y="2545298"/>
            <a:ext cx="353333" cy="697716"/>
          </a:xfrm>
          <a:prstGeom prst="bentConnector3">
            <a:avLst>
              <a:gd name="adj1" fmla="val 50000"/>
            </a:avLst>
          </a:prstGeom>
          <a:ln w="28575">
            <a:solidFill>
              <a:schemeClr val="bg1">
                <a:lumMod val="6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22" name="Connector: Elbow 121">
            <a:extLst>
              <a:ext uri="{FF2B5EF4-FFF2-40B4-BE49-F238E27FC236}">
                <a16:creationId xmlns:a16="http://schemas.microsoft.com/office/drawing/2014/main" id="{8CDAF531-757C-40C7-96C3-23F592C801DE}"/>
              </a:ext>
            </a:extLst>
          </p:cNvPr>
          <p:cNvCxnSpPr>
            <a:cxnSpLocks/>
            <a:endCxn id="84" idx="0"/>
          </p:cNvCxnSpPr>
          <p:nvPr/>
        </p:nvCxnSpPr>
        <p:spPr>
          <a:xfrm rot="5400000">
            <a:off x="6819823" y="2570760"/>
            <a:ext cx="353333" cy="646792"/>
          </a:xfrm>
          <a:prstGeom prst="bentConnector3">
            <a:avLst>
              <a:gd name="adj1" fmla="val 50000"/>
            </a:avLst>
          </a:prstGeom>
          <a:ln w="28575">
            <a:solidFill>
              <a:schemeClr val="bg1">
                <a:lumMod val="6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78" name="Connector: Elbow 177">
            <a:extLst>
              <a:ext uri="{FF2B5EF4-FFF2-40B4-BE49-F238E27FC236}">
                <a16:creationId xmlns:a16="http://schemas.microsoft.com/office/drawing/2014/main" id="{754EDEDF-4FA0-4648-B516-61F08591012E}"/>
              </a:ext>
            </a:extLst>
          </p:cNvPr>
          <p:cNvCxnSpPr>
            <a:cxnSpLocks/>
            <a:stCxn id="84" idx="2"/>
            <a:endCxn id="87" idx="0"/>
          </p:cNvCxnSpPr>
          <p:nvPr/>
        </p:nvCxnSpPr>
        <p:spPr bwMode="auto">
          <a:xfrm rot="16200000" flipH="1">
            <a:off x="6870037" y="3331079"/>
            <a:ext cx="287820" cy="681708"/>
          </a:xfrm>
          <a:prstGeom prst="bentConnector3">
            <a:avLst>
              <a:gd name="adj1" fmla="val 50000"/>
            </a:avLst>
          </a:prstGeom>
          <a:noFill/>
          <a:ln w="28575" cap="flat" cmpd="sng" algn="ctr">
            <a:solidFill>
              <a:schemeClr val="bg1"/>
            </a:solidFill>
            <a:prstDash val="sysDot"/>
            <a:round/>
            <a:headEnd type="none" w="med" len="med"/>
            <a:tailEnd type="none" w="med" len="med"/>
          </a:ln>
          <a:effectLst/>
        </p:spPr>
      </p:cxnSp>
      <p:cxnSp>
        <p:nvCxnSpPr>
          <p:cNvPr id="179" name="Connector: Elbow 178">
            <a:extLst>
              <a:ext uri="{FF2B5EF4-FFF2-40B4-BE49-F238E27FC236}">
                <a16:creationId xmlns:a16="http://schemas.microsoft.com/office/drawing/2014/main" id="{58194577-8F06-4915-B655-89926C38F3F3}"/>
              </a:ext>
            </a:extLst>
          </p:cNvPr>
          <p:cNvCxnSpPr>
            <a:cxnSpLocks/>
            <a:stCxn id="85" idx="2"/>
            <a:endCxn id="87" idx="0"/>
          </p:cNvCxnSpPr>
          <p:nvPr/>
        </p:nvCxnSpPr>
        <p:spPr bwMode="auto">
          <a:xfrm rot="5400000">
            <a:off x="7542291" y="3340533"/>
            <a:ext cx="287820" cy="662800"/>
          </a:xfrm>
          <a:prstGeom prst="bentConnector3">
            <a:avLst>
              <a:gd name="adj1" fmla="val 50000"/>
            </a:avLst>
          </a:prstGeom>
          <a:noFill/>
          <a:ln w="28575" cap="flat" cmpd="sng" algn="ctr">
            <a:solidFill>
              <a:schemeClr val="bg1"/>
            </a:solidFill>
            <a:prstDash val="sysDot"/>
            <a:round/>
            <a:headEnd type="none" w="med" len="med"/>
            <a:tailEnd type="none" w="med" len="med"/>
          </a:ln>
          <a:effectLst/>
        </p:spPr>
      </p:cxnSp>
      <p:cxnSp>
        <p:nvCxnSpPr>
          <p:cNvPr id="180" name="Straight Arrow Connector 179">
            <a:extLst>
              <a:ext uri="{FF2B5EF4-FFF2-40B4-BE49-F238E27FC236}">
                <a16:creationId xmlns:a16="http://schemas.microsoft.com/office/drawing/2014/main" id="{1111F6D3-83FD-4E0F-9D27-98FA8CA709FC}"/>
              </a:ext>
            </a:extLst>
          </p:cNvPr>
          <p:cNvCxnSpPr>
            <a:cxnSpLocks/>
            <a:endCxn id="87" idx="0"/>
          </p:cNvCxnSpPr>
          <p:nvPr/>
        </p:nvCxnSpPr>
        <p:spPr bwMode="auto">
          <a:xfrm>
            <a:off x="7354800" y="3421590"/>
            <a:ext cx="0" cy="394253"/>
          </a:xfrm>
          <a:prstGeom prst="straightConnector1">
            <a:avLst/>
          </a:prstGeom>
          <a:noFill/>
          <a:ln w="28575" cap="flat" cmpd="sng" algn="ctr">
            <a:solidFill>
              <a:schemeClr val="bg1"/>
            </a:solidFill>
            <a:prstDash val="sysDot"/>
            <a:round/>
            <a:headEnd type="none" w="med" len="med"/>
            <a:tailEnd type="triangle"/>
          </a:ln>
          <a:effectLst/>
        </p:spPr>
      </p:cxnSp>
      <p:sp>
        <p:nvSpPr>
          <p:cNvPr id="181" name="Rectangle: Rounded Corners 180">
            <a:extLst>
              <a:ext uri="{FF2B5EF4-FFF2-40B4-BE49-F238E27FC236}">
                <a16:creationId xmlns:a16="http://schemas.microsoft.com/office/drawing/2014/main" id="{18C6D9FD-76B1-4393-BF28-059A35096B23}"/>
              </a:ext>
            </a:extLst>
          </p:cNvPr>
          <p:cNvSpPr/>
          <p:nvPr/>
        </p:nvSpPr>
        <p:spPr>
          <a:xfrm>
            <a:off x="4750626" y="1162532"/>
            <a:ext cx="2102237" cy="535604"/>
          </a:xfrm>
          <a:prstGeom prst="roundRect">
            <a:avLst>
              <a:gd name="adj" fmla="val 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defRPr/>
            </a:pPr>
            <a:r>
              <a:rPr lang="en-US" sz="1400" b="1" dirty="0">
                <a:solidFill>
                  <a:prstClr val="white"/>
                </a:solidFill>
                <a:latin typeface="Calibri" panose="020F0502020204030204" pitchFamily="34" charset="0"/>
                <a:cs typeface="Calibri" panose="020F0502020204030204" pitchFamily="34" charset="0"/>
              </a:rPr>
              <a:t>Initial diagnosis</a:t>
            </a:r>
            <a:r>
              <a:rPr lang="en-US" sz="1400" b="1" baseline="30000" dirty="0">
                <a:solidFill>
                  <a:prstClr val="white"/>
                </a:solidFill>
                <a:latin typeface="Calibri" panose="020F0502020204030204" pitchFamily="34" charset="0"/>
                <a:cs typeface="Calibri" panose="020F0502020204030204" pitchFamily="34" charset="0"/>
              </a:rPr>
              <a:t>1</a:t>
            </a:r>
          </a:p>
          <a:p>
            <a:pPr algn="ctr" defTabSz="685800">
              <a:defRPr/>
            </a:pPr>
            <a:r>
              <a:rPr lang="en-US" sz="1400" b="1" dirty="0">
                <a:solidFill>
                  <a:prstClr val="white"/>
                </a:solidFill>
                <a:latin typeface="Calibri" panose="020F0502020204030204" pitchFamily="34" charset="0"/>
                <a:cs typeface="Calibri" panose="020F0502020204030204" pitchFamily="34" charset="0"/>
              </a:rPr>
              <a:t>Colposcopy/biopsy</a:t>
            </a:r>
          </a:p>
        </p:txBody>
      </p:sp>
      <p:cxnSp>
        <p:nvCxnSpPr>
          <p:cNvPr id="182" name="Connector: Elbow 181">
            <a:extLst>
              <a:ext uri="{FF2B5EF4-FFF2-40B4-BE49-F238E27FC236}">
                <a16:creationId xmlns:a16="http://schemas.microsoft.com/office/drawing/2014/main" id="{67C28D1F-5A04-421D-B89A-2268B0EA4925}"/>
              </a:ext>
            </a:extLst>
          </p:cNvPr>
          <p:cNvCxnSpPr>
            <a:cxnSpLocks/>
            <a:stCxn id="181" idx="2"/>
            <a:endCxn id="78" idx="0"/>
          </p:cNvCxnSpPr>
          <p:nvPr/>
        </p:nvCxnSpPr>
        <p:spPr>
          <a:xfrm rot="16200000" flipH="1">
            <a:off x="7611229" y="-111349"/>
            <a:ext cx="445736" cy="4064705"/>
          </a:xfrm>
          <a:prstGeom prst="bentConnector3">
            <a:avLst>
              <a:gd name="adj1" fmla="val 50000"/>
            </a:avLst>
          </a:prstGeom>
          <a:ln w="28575">
            <a:solidFill>
              <a:schemeClr val="bg1"/>
            </a:solidFill>
            <a:tailEnd type="triangle"/>
          </a:ln>
        </p:spPr>
        <p:style>
          <a:lnRef idx="1">
            <a:schemeClr val="dk1"/>
          </a:lnRef>
          <a:fillRef idx="0">
            <a:schemeClr val="dk1"/>
          </a:fillRef>
          <a:effectRef idx="0">
            <a:schemeClr val="dk1"/>
          </a:effectRef>
          <a:fontRef idx="minor">
            <a:schemeClr val="tx1"/>
          </a:fontRef>
        </p:style>
      </p:cxnSp>
      <p:sp>
        <p:nvSpPr>
          <p:cNvPr id="187" name="Text Box 15">
            <a:extLst>
              <a:ext uri="{FF2B5EF4-FFF2-40B4-BE49-F238E27FC236}">
                <a16:creationId xmlns:a16="http://schemas.microsoft.com/office/drawing/2014/main" id="{098D5B1D-CFAB-4475-973C-25381B3D9D80}"/>
              </a:ext>
            </a:extLst>
          </p:cNvPr>
          <p:cNvSpPr txBox="1">
            <a:spLocks noChangeArrowheads="1"/>
          </p:cNvSpPr>
          <p:nvPr/>
        </p:nvSpPr>
        <p:spPr bwMode="auto">
          <a:xfrm>
            <a:off x="454572" y="5752188"/>
            <a:ext cx="5766965" cy="1015663"/>
          </a:xfrm>
          <a:prstGeom prst="rect">
            <a:avLst/>
          </a:prstGeom>
          <a:noFill/>
          <a:ln>
            <a:noFill/>
          </a:ln>
        </p:spPr>
        <p:txBody>
          <a:bodyPr wrap="square" anchor="b">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eaLnBrk="1" hangingPunct="1">
              <a:defRPr/>
            </a:pPr>
            <a:r>
              <a:rPr lang="en-US" altLang="en-US" sz="1200" b="0" spc="-10" dirty="0">
                <a:solidFill>
                  <a:schemeClr val="bg2"/>
                </a:solidFill>
                <a:latin typeface="Calibri" panose="020F0502020204030204" pitchFamily="34" charset="0"/>
                <a:cs typeface="+mn-cs"/>
              </a:rPr>
              <a:t>1. National Comprehensive Cancer Network. Clinical practice guidelines in oncology: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cervical cancer. v.1.2022. nccn.org.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2. cancer.gov/publications/dictionaries/cancer-terms/def/cin-2-3</a:t>
            </a:r>
          </a:p>
          <a:p>
            <a:pPr eaLnBrk="1" hangingPunct="1">
              <a:defRPr/>
            </a:pPr>
            <a:r>
              <a:rPr lang="en-US" altLang="en-US" sz="1200" b="0" spc="-10" dirty="0">
                <a:solidFill>
                  <a:schemeClr val="bg2"/>
                </a:solidFill>
                <a:latin typeface="Calibri" panose="020F0502020204030204" pitchFamily="34" charset="0"/>
                <a:cs typeface="+mn-cs"/>
              </a:rPr>
              <a:t>3. SEER Cancer Stat Facts: Cervical Cancer. National Cancer Institute. Bethesda, MD. </a:t>
            </a:r>
          </a:p>
          <a:p>
            <a:pPr eaLnBrk="1" hangingPunct="1">
              <a:defRPr/>
            </a:pPr>
            <a:r>
              <a:rPr lang="en-US" altLang="en-US" sz="1200" b="0" spc="-10" dirty="0">
                <a:solidFill>
                  <a:schemeClr val="bg2"/>
                </a:solidFill>
                <a:latin typeface="Calibri" panose="020F0502020204030204" pitchFamily="34" charset="0"/>
                <a:cs typeface="+mn-cs"/>
              </a:rPr>
              <a:t>4. Tisotumab vedotin PI. 5. Pembrolizumab PI. </a:t>
            </a:r>
          </a:p>
        </p:txBody>
      </p:sp>
      <p:grpSp>
        <p:nvGrpSpPr>
          <p:cNvPr id="188" name="Group 187">
            <a:extLst>
              <a:ext uri="{FF2B5EF4-FFF2-40B4-BE49-F238E27FC236}">
                <a16:creationId xmlns:a16="http://schemas.microsoft.com/office/drawing/2014/main" id="{99A60453-6C59-46A8-A929-3163F93C9FCF}"/>
              </a:ext>
            </a:extLst>
          </p:cNvPr>
          <p:cNvGrpSpPr/>
          <p:nvPr/>
        </p:nvGrpSpPr>
        <p:grpSpPr>
          <a:xfrm>
            <a:off x="9392911" y="6207927"/>
            <a:ext cx="2488502" cy="454909"/>
            <a:chOff x="9392911" y="6207927"/>
            <a:chExt cx="2488502" cy="454909"/>
          </a:xfrm>
        </p:grpSpPr>
        <p:pic>
          <p:nvPicPr>
            <p:cNvPr id="189" name="Picture 188" descr="A picture containing text, ax, wheel&#10;&#10;Description automatically generated">
              <a:extLst>
                <a:ext uri="{FF2B5EF4-FFF2-40B4-BE49-F238E27FC236}">
                  <a16:creationId xmlns:a16="http://schemas.microsoft.com/office/drawing/2014/main" id="{8BF13099-0BED-4991-BC8F-349B93474C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90" name="Rectangle 8">
              <a:extLst>
                <a:ext uri="{FF2B5EF4-FFF2-40B4-BE49-F238E27FC236}">
                  <a16:creationId xmlns:a16="http://schemas.microsoft.com/office/drawing/2014/main" id="{AD8F90E5-6386-4811-9027-F39DC9D9D08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063640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a:xfrm>
            <a:off x="609758" y="238127"/>
            <a:ext cx="11460321" cy="1103313"/>
          </a:xfrm>
        </p:spPr>
        <p:txBody>
          <a:bodyPr/>
          <a:lstStyle/>
          <a:p>
            <a:r>
              <a:rPr lang="en-US" dirty="0"/>
              <a:t>KEYNOTE-158 Phase II Basket Trial (Update): Pembrolizumab Monotherapy in Advanced Cervical Cancer  </a:t>
            </a:r>
          </a:p>
        </p:txBody>
      </p:sp>
      <p:sp>
        <p:nvSpPr>
          <p:cNvPr id="17" name="Text Box 15">
            <a:extLst>
              <a:ext uri="{FF2B5EF4-FFF2-40B4-BE49-F238E27FC236}">
                <a16:creationId xmlns:a16="http://schemas.microsoft.com/office/drawing/2014/main" id="{ABE7250B-8202-2841-80F3-BEA37B3D4C6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Chung. JCO. 2019;37:1470. 2. Chung. SGO 2021. Abstr 41.</a:t>
            </a:r>
            <a:endParaRPr lang="en-US" altLang="en-US" sz="1200" b="0" dirty="0">
              <a:solidFill>
                <a:schemeClr val="bg2"/>
              </a:solidFill>
              <a:latin typeface="Calibri" panose="020F0502020204030204" pitchFamily="34" charset="0"/>
              <a:cs typeface="+mn-cs"/>
            </a:endParaRPr>
          </a:p>
        </p:txBody>
      </p:sp>
      <p:sp>
        <p:nvSpPr>
          <p:cNvPr id="23" name="TextBox 22">
            <a:extLst>
              <a:ext uri="{FF2B5EF4-FFF2-40B4-BE49-F238E27FC236}">
                <a16:creationId xmlns:a16="http://schemas.microsoft.com/office/drawing/2014/main" id="{E08EC3C3-54A6-4786-BC64-D7A30EDE89F6}"/>
              </a:ext>
            </a:extLst>
          </p:cNvPr>
          <p:cNvSpPr txBox="1"/>
          <p:nvPr/>
        </p:nvSpPr>
        <p:spPr>
          <a:xfrm>
            <a:off x="8501633" y="1584233"/>
            <a:ext cx="3350030" cy="1055608"/>
          </a:xfrm>
          <a:prstGeom prst="roundRect">
            <a:avLst/>
          </a:prstGeom>
          <a:noFill/>
          <a:ln w="38100">
            <a:solidFill>
              <a:schemeClr val="accent3"/>
            </a:solidFill>
          </a:ln>
        </p:spPr>
        <p:txBody>
          <a:bodyPr wrap="square" rtlCol="0">
            <a:spAutoFit/>
          </a:bodyPr>
          <a:lstStyle/>
          <a:p>
            <a:pPr algn="ctr" eaLnBrk="1" fontAlgn="auto" hangingPunct="1">
              <a:spcBef>
                <a:spcPts val="0"/>
              </a:spcBef>
              <a:spcAft>
                <a:spcPts val="0"/>
              </a:spcAft>
            </a:pPr>
            <a:r>
              <a:rPr lang="en-US" sz="1400" dirty="0">
                <a:solidFill>
                  <a:prstClr val="black"/>
                </a:solidFill>
                <a:latin typeface="Calibri"/>
                <a:cs typeface="+mn-cs"/>
              </a:rPr>
              <a:t>FDA Approval June 2018</a:t>
            </a:r>
            <a:br>
              <a:rPr lang="en-US" sz="1400" b="0" dirty="0">
                <a:solidFill>
                  <a:prstClr val="black"/>
                </a:solidFill>
                <a:latin typeface="Calibri"/>
                <a:cs typeface="+mn-cs"/>
              </a:rPr>
            </a:br>
            <a:r>
              <a:rPr lang="en-US" sz="1400" b="0" dirty="0">
                <a:solidFill>
                  <a:prstClr val="black"/>
                </a:solidFill>
                <a:latin typeface="Calibri"/>
                <a:cs typeface="+mn-cs"/>
              </a:rPr>
              <a:t>For patients with recurrent/metastatic cervical cancer who are PD-L1+ (CPS1 ≥1), MSI-H or dMMR status </a:t>
            </a:r>
          </a:p>
        </p:txBody>
      </p:sp>
      <p:sp>
        <p:nvSpPr>
          <p:cNvPr id="24" name="Content Placeholder 2">
            <a:extLst>
              <a:ext uri="{FF2B5EF4-FFF2-40B4-BE49-F238E27FC236}">
                <a16:creationId xmlns:a16="http://schemas.microsoft.com/office/drawing/2014/main" id="{FAF53BE3-0FEC-4D7B-9B5A-C4D8AC4938C0}"/>
              </a:ext>
            </a:extLst>
          </p:cNvPr>
          <p:cNvSpPr>
            <a:spLocks noGrp="1"/>
          </p:cNvSpPr>
          <p:nvPr>
            <p:ph idx="1"/>
          </p:nvPr>
        </p:nvSpPr>
        <p:spPr>
          <a:xfrm>
            <a:off x="604675" y="1513047"/>
            <a:ext cx="10877529" cy="810411"/>
          </a:xfrm>
        </p:spPr>
        <p:txBody>
          <a:bodyPr/>
          <a:lstStyle/>
          <a:p>
            <a:r>
              <a:rPr lang="en-US" sz="2200" dirty="0"/>
              <a:t>Ongoing, international, multicohort, open-label phase II study</a:t>
            </a:r>
            <a:endParaRPr lang="en-US" sz="2200" baseline="30000" dirty="0"/>
          </a:p>
        </p:txBody>
      </p:sp>
      <p:sp>
        <p:nvSpPr>
          <p:cNvPr id="25" name="Rectangle 49">
            <a:extLst>
              <a:ext uri="{FF2B5EF4-FFF2-40B4-BE49-F238E27FC236}">
                <a16:creationId xmlns:a16="http://schemas.microsoft.com/office/drawing/2014/main" id="{138AF959-1669-43C2-9308-9A3B6DE3197B}"/>
              </a:ext>
            </a:extLst>
          </p:cNvPr>
          <p:cNvSpPr>
            <a:spLocks noChangeArrowheads="1"/>
          </p:cNvSpPr>
          <p:nvPr/>
        </p:nvSpPr>
        <p:spPr bwMode="auto">
          <a:xfrm>
            <a:off x="4074049" y="2498068"/>
            <a:ext cx="4191298" cy="122330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Pembrolizumab </a:t>
            </a:r>
            <a:r>
              <a:rPr lang="en-US" altLang="en-US" sz="1800" b="0" dirty="0">
                <a:solidFill>
                  <a:schemeClr val="tx1"/>
                </a:solidFill>
                <a:latin typeface="Calibri" panose="020F0502020204030204" pitchFamily="34" charset="0"/>
              </a:rPr>
              <a:t>200 mg Q3W</a:t>
            </a:r>
          </a:p>
        </p:txBody>
      </p:sp>
      <p:sp>
        <p:nvSpPr>
          <p:cNvPr id="26" name="Text Box 45">
            <a:extLst>
              <a:ext uri="{FF2B5EF4-FFF2-40B4-BE49-F238E27FC236}">
                <a16:creationId xmlns:a16="http://schemas.microsoft.com/office/drawing/2014/main" id="{3AE7A931-4436-46E8-8F94-510605F58122}"/>
              </a:ext>
            </a:extLst>
          </p:cNvPr>
          <p:cNvSpPr txBox="1">
            <a:spLocks noChangeArrowheads="1"/>
          </p:cNvSpPr>
          <p:nvPr/>
        </p:nvSpPr>
        <p:spPr bwMode="auto">
          <a:xfrm>
            <a:off x="604675" y="2323671"/>
            <a:ext cx="2730457"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Adult patients with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advanced cervical cancer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that progressed on or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was intolerant to ≥1 line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of standard therapy;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ECOG PS 0-1; tumor sample for biomarker analysis</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98)</a:t>
            </a:r>
            <a:endParaRPr lang="en-US" altLang="en-US" sz="1600" b="0" dirty="0">
              <a:solidFill>
                <a:schemeClr val="bg1"/>
              </a:solidFill>
              <a:latin typeface="Calibri" panose="020F0502020204030204" pitchFamily="34" charset="0"/>
            </a:endParaRPr>
          </a:p>
        </p:txBody>
      </p:sp>
      <p:sp>
        <p:nvSpPr>
          <p:cNvPr id="28" name="Text Box 45">
            <a:extLst>
              <a:ext uri="{FF2B5EF4-FFF2-40B4-BE49-F238E27FC236}">
                <a16:creationId xmlns:a16="http://schemas.microsoft.com/office/drawing/2014/main" id="{1E6916A1-6D8F-4100-9A90-868EABA67F86}"/>
              </a:ext>
            </a:extLst>
          </p:cNvPr>
          <p:cNvSpPr txBox="1">
            <a:spLocks noChangeArrowheads="1"/>
          </p:cNvSpPr>
          <p:nvPr/>
        </p:nvSpPr>
        <p:spPr bwMode="auto">
          <a:xfrm>
            <a:off x="9004264" y="2706499"/>
            <a:ext cx="189233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i="1" dirty="0">
                <a:solidFill>
                  <a:schemeClr val="bg1"/>
                </a:solidFill>
                <a:latin typeface="Calibri" panose="020F0502020204030204" pitchFamily="34" charset="0"/>
              </a:rPr>
              <a:t>For 2 yr or until unacceptable toxicity, progression, or withdrawal</a:t>
            </a:r>
            <a:endParaRPr lang="en-US" altLang="en-US" sz="1600" b="0" i="1" dirty="0">
              <a:solidFill>
                <a:schemeClr val="bg1"/>
              </a:solidFill>
              <a:latin typeface="Calibri" panose="020F0502020204030204" pitchFamily="34" charset="0"/>
            </a:endParaRPr>
          </a:p>
        </p:txBody>
      </p:sp>
      <p:sp>
        <p:nvSpPr>
          <p:cNvPr id="30" name="Content Placeholder 2">
            <a:extLst>
              <a:ext uri="{FF2B5EF4-FFF2-40B4-BE49-F238E27FC236}">
                <a16:creationId xmlns:a16="http://schemas.microsoft.com/office/drawing/2014/main" id="{FAFC7D2A-7EBD-49EB-A2C9-AC40C0FC3241}"/>
              </a:ext>
            </a:extLst>
          </p:cNvPr>
          <p:cNvSpPr txBox="1">
            <a:spLocks/>
          </p:cNvSpPr>
          <p:nvPr/>
        </p:nvSpPr>
        <p:spPr bwMode="auto">
          <a:xfrm>
            <a:off x="604675" y="4574138"/>
            <a:ext cx="5199225" cy="1570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200" kern="0" dirty="0"/>
              <a:t>Primary endpoint: </a:t>
            </a:r>
            <a:r>
              <a:rPr lang="en-US" sz="2200" b="0" kern="0" dirty="0"/>
              <a:t>ORR per RECIST v1.1 (per independent central review)</a:t>
            </a:r>
          </a:p>
          <a:p>
            <a:pPr lvl="1">
              <a:spcAft>
                <a:spcPts val="0"/>
              </a:spcAft>
            </a:pPr>
            <a:r>
              <a:rPr lang="en-US" sz="2000" b="0" kern="0" dirty="0"/>
              <a:t>Previous interim analysis showed 12.2% ORR (0% ORR in PD-L1–negative tumors)</a:t>
            </a:r>
          </a:p>
        </p:txBody>
      </p:sp>
      <p:cxnSp>
        <p:nvCxnSpPr>
          <p:cNvPr id="31" name="Straight Arrow Connector 30">
            <a:extLst>
              <a:ext uri="{FF2B5EF4-FFF2-40B4-BE49-F238E27FC236}">
                <a16:creationId xmlns:a16="http://schemas.microsoft.com/office/drawing/2014/main" id="{A49044D1-8797-474E-B5A3-4A8D803A0848}"/>
              </a:ext>
            </a:extLst>
          </p:cNvPr>
          <p:cNvCxnSpPr/>
          <p:nvPr/>
        </p:nvCxnSpPr>
        <p:spPr bwMode="auto">
          <a:xfrm>
            <a:off x="8585201" y="3157624"/>
            <a:ext cx="506642" cy="0"/>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BB421FDC-F705-4077-9914-A217FF31C80E}"/>
              </a:ext>
            </a:extLst>
          </p:cNvPr>
          <p:cNvCxnSpPr/>
          <p:nvPr/>
        </p:nvCxnSpPr>
        <p:spPr bwMode="auto">
          <a:xfrm>
            <a:off x="3325129" y="3125437"/>
            <a:ext cx="506642" cy="0"/>
          </a:xfrm>
          <a:prstGeom prst="straightConnector1">
            <a:avLst/>
          </a:prstGeom>
          <a:noFill/>
          <a:ln w="28575" cap="flat" cmpd="sng" algn="ctr">
            <a:solidFill>
              <a:schemeClr val="bg1"/>
            </a:solidFill>
            <a:prstDash val="solid"/>
            <a:round/>
            <a:headEnd type="none" w="med" len="med"/>
            <a:tailEnd type="triangle"/>
          </a:ln>
          <a:effectLst/>
        </p:spPr>
      </p:cxnSp>
      <p:sp>
        <p:nvSpPr>
          <p:cNvPr id="33" name="TextBox 32">
            <a:extLst>
              <a:ext uri="{FF2B5EF4-FFF2-40B4-BE49-F238E27FC236}">
                <a16:creationId xmlns:a16="http://schemas.microsoft.com/office/drawing/2014/main" id="{29794321-C5E8-49A0-B5F9-2840133BA777}"/>
              </a:ext>
            </a:extLst>
          </p:cNvPr>
          <p:cNvSpPr txBox="1"/>
          <p:nvPr/>
        </p:nvSpPr>
        <p:spPr bwMode="auto">
          <a:xfrm>
            <a:off x="6783204" y="5280413"/>
            <a:ext cx="4698999" cy="646331"/>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i="1" dirty="0">
                <a:solidFill>
                  <a:schemeClr val="accent3"/>
                </a:solidFill>
                <a:latin typeface="Calibri" panose="020F0502020204030204" pitchFamily="34" charset="0"/>
              </a:rPr>
              <a:t>This is an updated analysis of cervical cancer cohort with median 36.9 mo of follow-up</a:t>
            </a:r>
          </a:p>
        </p:txBody>
      </p:sp>
      <p:sp>
        <p:nvSpPr>
          <p:cNvPr id="34" name="TextBox 33">
            <a:extLst>
              <a:ext uri="{FF2B5EF4-FFF2-40B4-BE49-F238E27FC236}">
                <a16:creationId xmlns:a16="http://schemas.microsoft.com/office/drawing/2014/main" id="{B435E8B3-E7D6-4A25-AD35-6C69E07FD274}"/>
              </a:ext>
            </a:extLst>
          </p:cNvPr>
          <p:cNvSpPr txBox="1"/>
          <p:nvPr/>
        </p:nvSpPr>
        <p:spPr bwMode="auto">
          <a:xfrm>
            <a:off x="6433350" y="4537025"/>
            <a:ext cx="5557932"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342900" indent="-342900" algn="l">
              <a:lnSpc>
                <a:spcPct val="100000"/>
              </a:lnSpc>
              <a:spcBef>
                <a:spcPct val="50000"/>
              </a:spcBef>
              <a:spcAft>
                <a:spcPct val="0"/>
              </a:spcAft>
              <a:buClrTx/>
              <a:buFont typeface="Wingdings" panose="05000000000000000000" pitchFamily="2" charset="2"/>
              <a:buChar char="§"/>
            </a:pPr>
            <a:r>
              <a:rPr lang="en-US" sz="2200" kern="0" dirty="0">
                <a:solidFill>
                  <a:schemeClr val="bg1"/>
                </a:solidFill>
                <a:latin typeface="Calibri" panose="020F0502020204030204" pitchFamily="34" charset="0"/>
                <a:cs typeface="+mn-cs"/>
              </a:rPr>
              <a:t>Secondary endpoints: </a:t>
            </a:r>
            <a:r>
              <a:rPr lang="en-US" sz="2200" b="0" kern="0" dirty="0">
                <a:solidFill>
                  <a:schemeClr val="bg1"/>
                </a:solidFill>
                <a:latin typeface="Calibri" panose="020F0502020204030204" pitchFamily="34" charset="0"/>
                <a:cs typeface="+mn-cs"/>
              </a:rPr>
              <a:t>DoR, PFS, OS, safety</a:t>
            </a:r>
          </a:p>
          <a:p>
            <a:pPr marL="285750" indent="-285750" algn="l">
              <a:lnSpc>
                <a:spcPct val="100000"/>
              </a:lnSpc>
              <a:spcBef>
                <a:spcPct val="50000"/>
              </a:spcBef>
              <a:spcAft>
                <a:spcPct val="0"/>
              </a:spcAft>
              <a:buClrTx/>
              <a:buFont typeface="Wingdings" panose="05000000000000000000" pitchFamily="2" charset="2"/>
              <a:buChar char="§"/>
            </a:pPr>
            <a:endParaRPr lang="en-US" b="0" dirty="0">
              <a:solidFill>
                <a:schemeClr val="bg1"/>
              </a:solidFill>
              <a:latin typeface="Calibri" panose="020F0502020204030204" pitchFamily="34" charset="0"/>
            </a:endParaRPr>
          </a:p>
        </p:txBody>
      </p:sp>
      <p:grpSp>
        <p:nvGrpSpPr>
          <p:cNvPr id="18" name="Group 17">
            <a:extLst>
              <a:ext uri="{FF2B5EF4-FFF2-40B4-BE49-F238E27FC236}">
                <a16:creationId xmlns:a16="http://schemas.microsoft.com/office/drawing/2014/main" id="{F8F8CC92-8AF4-4A13-AF35-8F72C35575E9}"/>
              </a:ext>
            </a:extLst>
          </p:cNvPr>
          <p:cNvGrpSpPr/>
          <p:nvPr/>
        </p:nvGrpSpPr>
        <p:grpSpPr>
          <a:xfrm>
            <a:off x="9392911" y="6207927"/>
            <a:ext cx="2488502" cy="454909"/>
            <a:chOff x="9392911" y="6207927"/>
            <a:chExt cx="2488502" cy="454909"/>
          </a:xfrm>
        </p:grpSpPr>
        <p:pic>
          <p:nvPicPr>
            <p:cNvPr id="19" name="Picture 18" descr="A picture containing text, ax, wheel&#10;&#10;Description automatically generated">
              <a:extLst>
                <a:ext uri="{FF2B5EF4-FFF2-40B4-BE49-F238E27FC236}">
                  <a16:creationId xmlns:a16="http://schemas.microsoft.com/office/drawing/2014/main" id="{DA441BFF-458F-40AD-B769-4D2BBCEF44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0" name="Rectangle 8">
              <a:extLst>
                <a:ext uri="{FF2B5EF4-FFF2-40B4-BE49-F238E27FC236}">
                  <a16:creationId xmlns:a16="http://schemas.microsoft.com/office/drawing/2014/main" id="{33B76C92-A488-431A-93CF-C8153BC685A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68606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Title 1">
            <a:extLst>
              <a:ext uri="{FF2B5EF4-FFF2-40B4-BE49-F238E27FC236}">
                <a16:creationId xmlns:a16="http://schemas.microsoft.com/office/drawing/2014/main" id="{F37935CC-DF65-4552-A1CD-9F3E186BACEF}"/>
              </a:ext>
            </a:extLst>
          </p:cNvPr>
          <p:cNvSpPr>
            <a:spLocks noGrp="1"/>
          </p:cNvSpPr>
          <p:nvPr>
            <p:ph type="title"/>
          </p:nvPr>
        </p:nvSpPr>
        <p:spPr>
          <a:xfrm>
            <a:off x="609759" y="238135"/>
            <a:ext cx="10872444" cy="1103313"/>
          </a:xfrm>
        </p:spPr>
        <p:txBody>
          <a:bodyPr/>
          <a:lstStyle/>
          <a:p>
            <a:r>
              <a:rPr lang="en-US" dirty="0"/>
              <a:t>KEYNOTE-158 Update: Efficacy</a:t>
            </a:r>
          </a:p>
        </p:txBody>
      </p:sp>
      <p:grpSp>
        <p:nvGrpSpPr>
          <p:cNvPr id="335" name="Group 334">
            <a:extLst>
              <a:ext uri="{FF2B5EF4-FFF2-40B4-BE49-F238E27FC236}">
                <a16:creationId xmlns:a16="http://schemas.microsoft.com/office/drawing/2014/main" id="{6FD418B5-D115-46AC-9EB3-B30C607A3397}"/>
              </a:ext>
            </a:extLst>
          </p:cNvPr>
          <p:cNvGrpSpPr/>
          <p:nvPr/>
        </p:nvGrpSpPr>
        <p:grpSpPr>
          <a:xfrm>
            <a:off x="644080" y="1609008"/>
            <a:ext cx="6092892" cy="4400545"/>
            <a:chOff x="818071" y="3328600"/>
            <a:chExt cx="6092892" cy="4400545"/>
          </a:xfrm>
        </p:grpSpPr>
        <p:graphicFrame>
          <p:nvGraphicFramePr>
            <p:cNvPr id="336" name="Group 155">
              <a:extLst>
                <a:ext uri="{FF2B5EF4-FFF2-40B4-BE49-F238E27FC236}">
                  <a16:creationId xmlns:a16="http://schemas.microsoft.com/office/drawing/2014/main" id="{3629532F-E85E-4C81-A38D-FFEFF0BC6A08}"/>
                </a:ext>
              </a:extLst>
            </p:cNvPr>
            <p:cNvGraphicFramePr>
              <a:graphicFrameLocks/>
            </p:cNvGraphicFramePr>
            <p:nvPr>
              <p:extLst>
                <p:ext uri="{D42A27DB-BD31-4B8C-83A1-F6EECF244321}">
                  <p14:modId xmlns:p14="http://schemas.microsoft.com/office/powerpoint/2010/main" val="2107715195"/>
                </p:ext>
              </p:extLst>
            </p:nvPr>
          </p:nvGraphicFramePr>
          <p:xfrm>
            <a:off x="828831" y="3328600"/>
            <a:ext cx="5826540" cy="1981416"/>
          </p:xfrm>
          <a:graphic>
            <a:graphicData uri="http://schemas.openxmlformats.org/drawingml/2006/table">
              <a:tbl>
                <a:tblPr/>
                <a:tblGrid>
                  <a:gridCol w="2137350">
                    <a:extLst>
                      <a:ext uri="{9D8B030D-6E8A-4147-A177-3AD203B41FA5}">
                        <a16:colId xmlns:a16="http://schemas.microsoft.com/office/drawing/2014/main" val="20000"/>
                      </a:ext>
                    </a:extLst>
                  </a:gridCol>
                  <a:gridCol w="1198991">
                    <a:extLst>
                      <a:ext uri="{9D8B030D-6E8A-4147-A177-3AD203B41FA5}">
                        <a16:colId xmlns:a16="http://schemas.microsoft.com/office/drawing/2014/main" val="3873078834"/>
                      </a:ext>
                    </a:extLst>
                  </a:gridCol>
                  <a:gridCol w="1441747">
                    <a:extLst>
                      <a:ext uri="{9D8B030D-6E8A-4147-A177-3AD203B41FA5}">
                        <a16:colId xmlns:a16="http://schemas.microsoft.com/office/drawing/2014/main" val="1426269583"/>
                      </a:ext>
                    </a:extLst>
                  </a:gridCol>
                  <a:gridCol w="1048452">
                    <a:extLst>
                      <a:ext uri="{9D8B030D-6E8A-4147-A177-3AD203B41FA5}">
                        <a16:colId xmlns:a16="http://schemas.microsoft.com/office/drawing/2014/main" val="2847006986"/>
                      </a:ext>
                    </a:extLst>
                  </a:gridCol>
                </a:tblGrid>
                <a:tr h="3053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Parameter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400" b="1" i="0" dirty="0">
                            <a:latin typeface="Calibri" panose="020F0502020204030204" pitchFamily="34" charset="0"/>
                            <a:cs typeface="Calibri" panose="020F0502020204030204" pitchFamily="34" charset="0"/>
                          </a:rPr>
                          <a:t>Overall</a:t>
                        </a:r>
                      </a:p>
                      <a:p>
                        <a:pPr algn="ctr"/>
                        <a:r>
                          <a:rPr lang="en-US" sz="1400" b="1" i="0" dirty="0">
                            <a:latin typeface="Calibri" panose="020F0502020204030204" pitchFamily="34" charset="0"/>
                            <a:cs typeface="Calibri" panose="020F0502020204030204" pitchFamily="34" charset="0"/>
                          </a:rPr>
                          <a:t>(N = 98)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i="0" dirty="0">
                            <a:latin typeface="Calibri" panose="020F0502020204030204" pitchFamily="34" charset="0"/>
                            <a:cs typeface="Calibri" panose="020F0502020204030204" pitchFamily="34" charset="0"/>
                          </a:rPr>
                          <a:t>PD-L1+</a:t>
                        </a:r>
                      </a:p>
                      <a:p>
                        <a:pPr algn="ctr"/>
                        <a:r>
                          <a:rPr lang="en-US" sz="1400" b="1" i="0" dirty="0">
                            <a:latin typeface="Calibri" panose="020F0502020204030204" pitchFamily="34" charset="0"/>
                            <a:cs typeface="Calibri" panose="020F0502020204030204" pitchFamily="34" charset="0"/>
                          </a:rPr>
                          <a:t>(n = 82)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400" b="1" i="0" dirty="0">
                            <a:latin typeface="Calibri" panose="020F0502020204030204" pitchFamily="34" charset="0"/>
                            <a:cs typeface="Calibri" panose="020F0502020204030204" pitchFamily="34" charset="0"/>
                          </a:rPr>
                          <a:t>PD-L1-</a:t>
                        </a:r>
                      </a:p>
                      <a:p>
                        <a:pPr algn="ctr"/>
                        <a:r>
                          <a:rPr lang="en-US" sz="1400" b="1" i="0" dirty="0">
                            <a:latin typeface="Calibri" panose="020F0502020204030204" pitchFamily="34" charset="0"/>
                            <a:cs typeface="Calibri" panose="020F0502020204030204" pitchFamily="34" charset="0"/>
                          </a:rPr>
                          <a:t>(n = 15)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3141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(8.0-22.8)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(9.7-27.0)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(0-21.8)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10001"/>
                    </a:ext>
                  </a:extLst>
                </a:tr>
                <a:tr h="5728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Best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(16.3)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(15.9)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(20.0)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33419570"/>
                    </a:ext>
                  </a:extLst>
                </a:tr>
              </a:tbl>
            </a:graphicData>
          </a:graphic>
        </p:graphicFrame>
        <p:sp>
          <p:nvSpPr>
            <p:cNvPr id="337" name="Rounded Rectangle 10">
              <a:extLst>
                <a:ext uri="{FF2B5EF4-FFF2-40B4-BE49-F238E27FC236}">
                  <a16:creationId xmlns:a16="http://schemas.microsoft.com/office/drawing/2014/main" id="{3A9A5C3F-1F8C-4BCF-AC93-956506496C22}"/>
                </a:ext>
              </a:extLst>
            </p:cNvPr>
            <p:cNvSpPr/>
            <p:nvPr/>
          </p:nvSpPr>
          <p:spPr bwMode="auto">
            <a:xfrm>
              <a:off x="845843" y="3853657"/>
              <a:ext cx="5792515" cy="505174"/>
            </a:xfrm>
            <a:prstGeom prst="roundRect">
              <a:avLst>
                <a:gd name="adj" fmla="val 7917"/>
              </a:avLst>
            </a:prstGeom>
            <a:noFill/>
            <a:ln w="28575">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51435" tIns="25718" rIns="51435" bIns="25718" numCol="1" rtlCol="0" anchor="t" anchorCtr="0" compatLnSpc="1">
              <a:prstTxWarp prst="textNoShape">
                <a:avLst/>
              </a:prstTxWarp>
            </a:bodyPr>
            <a:lstStyle/>
            <a:p>
              <a:pPr defTabSz="514350">
                <a:defRPr/>
              </a:pPr>
              <a:endParaRPr lang="en-GB" sz="1125" dirty="0">
                <a:solidFill>
                  <a:srgbClr val="000000"/>
                </a:solidFill>
                <a:latin typeface="Imago Book" pitchFamily="-105" charset="0"/>
              </a:endParaRPr>
            </a:p>
          </p:txBody>
        </p:sp>
        <p:sp>
          <p:nvSpPr>
            <p:cNvPr id="338" name="Content Placeholder 2">
              <a:extLst>
                <a:ext uri="{FF2B5EF4-FFF2-40B4-BE49-F238E27FC236}">
                  <a16:creationId xmlns:a16="http://schemas.microsoft.com/office/drawing/2014/main" id="{03097AD1-8B6F-4520-B258-9F5AAA76975C}"/>
                </a:ext>
              </a:extLst>
            </p:cNvPr>
            <p:cNvSpPr txBox="1">
              <a:spLocks/>
            </p:cNvSpPr>
            <p:nvPr/>
          </p:nvSpPr>
          <p:spPr bwMode="auto">
            <a:xfrm>
              <a:off x="818071" y="5465699"/>
              <a:ext cx="6092892" cy="2263446"/>
            </a:xfrm>
            <a:prstGeom prst="rect">
              <a:avLst/>
            </a:prstGeom>
            <a:noFill/>
            <a:ln>
              <a:noFill/>
            </a:ln>
            <a:effectLst/>
          </p:spPr>
          <p:txBody>
            <a:bodyPr vert="horz" wrap="square" lIns="0" tIns="0" rIns="0" bIns="0" numCol="1" anchor="ctr" anchorCtr="0" compatLnSpc="1">
              <a:prstTxWarp prst="textNoShape">
                <a:avLst/>
              </a:prstTxWarp>
            </a:bodyPr>
            <a:lstStyle>
              <a:lvl1pPr marL="284163" indent="-284163" algn="l" rtl="0" eaLnBrk="0" fontAlgn="base" hangingPunct="0">
                <a:spcBef>
                  <a:spcPts val="1800"/>
                </a:spcBef>
                <a:spcAft>
                  <a:spcPct val="0"/>
                </a:spcAft>
                <a:buSzPct val="100000"/>
                <a:buChar char="•"/>
                <a:defRPr sz="2000">
                  <a:solidFill>
                    <a:srgbClr val="000000"/>
                  </a:solidFill>
                  <a:latin typeface="Arial" panose="020B0604020202020204" pitchFamily="34" charset="0"/>
                  <a:ea typeface="ＭＳ Ｐゴシック" pitchFamily="34" charset="-128"/>
                  <a:cs typeface="Arial" panose="020B0604020202020204" pitchFamily="34" charset="0"/>
                </a:defRPr>
              </a:lvl1pPr>
              <a:lvl2pPr marL="762000" indent="-287338" algn="l" rtl="0" eaLnBrk="0" fontAlgn="base" hangingPunct="0">
                <a:spcBef>
                  <a:spcPct val="30000"/>
                </a:spcBef>
                <a:spcAft>
                  <a:spcPct val="0"/>
                </a:spcAft>
                <a:buChar char="–"/>
                <a:defRPr sz="2000">
                  <a:solidFill>
                    <a:srgbClr val="000000"/>
                  </a:solidFill>
                  <a:latin typeface="Arial" panose="020B0604020202020204" pitchFamily="34" charset="0"/>
                  <a:ea typeface="ＭＳ Ｐゴシック" pitchFamily="34" charset="-128"/>
                  <a:cs typeface="Arial" panose="020B0604020202020204" pitchFamily="34" charset="0"/>
                </a:defRPr>
              </a:lvl2pPr>
              <a:lvl3pPr marL="1241425" indent="-287338" algn="l" rtl="0" eaLnBrk="0" fontAlgn="base" hangingPunct="0">
                <a:spcBef>
                  <a:spcPct val="20000"/>
                </a:spcBef>
                <a:spcAft>
                  <a:spcPct val="0"/>
                </a:spcAft>
                <a:buChar char="•"/>
                <a:defRPr sz="2000">
                  <a:solidFill>
                    <a:srgbClr val="000000"/>
                  </a:solidFill>
                  <a:latin typeface="Arial" panose="020B0604020202020204" pitchFamily="34" charset="0"/>
                  <a:ea typeface="ヒラギノ角ゴ Pro W3" pitchFamily="48" charset="-128"/>
                  <a:cs typeface="Arial" panose="020B0604020202020204" pitchFamily="34" charset="0"/>
                </a:defRPr>
              </a:lvl3pPr>
              <a:lvl4pPr marL="1719263" indent="-287338" algn="l" rtl="0" eaLnBrk="0" fontAlgn="base" hangingPunct="0">
                <a:spcBef>
                  <a:spcPct val="20000"/>
                </a:spcBef>
                <a:spcAft>
                  <a:spcPct val="0"/>
                </a:spcAft>
                <a:buChar char="–"/>
                <a:defRPr>
                  <a:solidFill>
                    <a:srgbClr val="000000"/>
                  </a:solidFill>
                  <a:latin typeface="Arial" panose="020B0604020202020204" pitchFamily="34" charset="0"/>
                  <a:ea typeface="ヒラギノ角ゴ Pro W3" pitchFamily="48" charset="-128"/>
                  <a:cs typeface="Arial" panose="020B0604020202020204" pitchFamily="34" charset="0"/>
                </a:defRPr>
              </a:lvl4pPr>
              <a:lvl5pPr marL="2195513" indent="-284163" algn="l" rtl="0" eaLnBrk="0" fontAlgn="base" hangingPunct="0">
                <a:spcBef>
                  <a:spcPct val="20000"/>
                </a:spcBef>
                <a:spcAft>
                  <a:spcPct val="0"/>
                </a:spcAft>
                <a:buChar char="»"/>
                <a:defRPr sz="1600">
                  <a:solidFill>
                    <a:srgbClr val="000000"/>
                  </a:solidFill>
                  <a:latin typeface="Arial" panose="020B0604020202020204" pitchFamily="34" charset="0"/>
                  <a:ea typeface="ヒラギノ角ゴ Pro W3" pitchFamily="48" charset="-128"/>
                  <a:cs typeface="Arial" panose="020B0604020202020204" pitchFamily="34" charset="0"/>
                </a:defRPr>
              </a:lvl5pPr>
              <a:lvl6pPr marL="2347913" indent="-285750" algn="l" rtl="0" fontAlgn="base">
                <a:spcBef>
                  <a:spcPct val="20000"/>
                </a:spcBef>
                <a:spcAft>
                  <a:spcPct val="0"/>
                </a:spcAft>
                <a:buChar char="»"/>
                <a:defRPr sz="1600">
                  <a:solidFill>
                    <a:srgbClr val="000000"/>
                  </a:solidFill>
                  <a:latin typeface="+mn-lt"/>
                  <a:ea typeface="ヒラギノ角ゴ Pro W3" pitchFamily="48" charset="-128"/>
                  <a:cs typeface="ヒラギノ角ゴ Pro W3" pitchFamily="48" charset="-128"/>
                </a:defRPr>
              </a:lvl6pPr>
              <a:lvl7pPr marL="2805113" indent="-285750" algn="l" rtl="0" fontAlgn="base">
                <a:spcBef>
                  <a:spcPct val="20000"/>
                </a:spcBef>
                <a:spcAft>
                  <a:spcPct val="0"/>
                </a:spcAft>
                <a:buChar char="»"/>
                <a:defRPr sz="1600">
                  <a:solidFill>
                    <a:srgbClr val="000000"/>
                  </a:solidFill>
                  <a:latin typeface="+mn-lt"/>
                  <a:ea typeface="ヒラギノ角ゴ Pro W3" pitchFamily="48" charset="-128"/>
                  <a:cs typeface="ヒラギノ角ゴ Pro W3" pitchFamily="48" charset="-128"/>
                </a:defRPr>
              </a:lvl7pPr>
              <a:lvl8pPr marL="3262313" indent="-285750" algn="l" rtl="0" fontAlgn="base">
                <a:spcBef>
                  <a:spcPct val="20000"/>
                </a:spcBef>
                <a:spcAft>
                  <a:spcPct val="0"/>
                </a:spcAft>
                <a:buChar char="»"/>
                <a:defRPr sz="1600">
                  <a:solidFill>
                    <a:srgbClr val="000000"/>
                  </a:solidFill>
                  <a:latin typeface="+mn-lt"/>
                  <a:ea typeface="ヒラギノ角ゴ Pro W3" pitchFamily="48" charset="-128"/>
                  <a:cs typeface="ヒラギノ角ゴ Pro W3" pitchFamily="48" charset="-128"/>
                </a:defRPr>
              </a:lvl8pPr>
              <a:lvl9pPr marL="3719513" indent="-285750" algn="l" rtl="0" fontAlgn="base">
                <a:spcBef>
                  <a:spcPct val="20000"/>
                </a:spcBef>
                <a:spcAft>
                  <a:spcPct val="0"/>
                </a:spcAft>
                <a:buChar char="»"/>
                <a:defRPr sz="1600">
                  <a:solidFill>
                    <a:srgbClr val="000000"/>
                  </a:solidFill>
                  <a:latin typeface="+mn-lt"/>
                  <a:ea typeface="ヒラギノ角ゴ Pro W3" pitchFamily="48" charset="-128"/>
                  <a:cs typeface="ヒラギノ角ゴ Pro W3" pitchFamily="48" charset="-128"/>
                </a:defRPr>
              </a:lvl9pPr>
            </a:lstStyle>
            <a:p>
              <a:pPr marL="395586" indent="-342900" defTabSz="514350">
                <a:spcBef>
                  <a:spcPts val="338"/>
                </a:spcBef>
                <a:spcAft>
                  <a:spcPts val="338"/>
                </a:spcAft>
                <a:buClr>
                  <a:schemeClr val="bg1"/>
                </a:buClr>
                <a:buFont typeface="Wingdings" pitchFamily="2" charset="2"/>
                <a:buChar char="§"/>
                <a:defRPr/>
              </a:pPr>
              <a:r>
                <a:rPr lang="en-GB" sz="2200" kern="0" dirty="0">
                  <a:latin typeface="Calibri" panose="020F0502020204030204" pitchFamily="34" charset="0"/>
                  <a:cs typeface="Calibri" panose="020F0502020204030204" pitchFamily="34" charset="0"/>
                </a:rPr>
                <a:t>Median time to response:  </a:t>
              </a:r>
              <a:r>
                <a:rPr lang="en-GB" sz="2200" b="0" kern="0" dirty="0">
                  <a:latin typeface="Calibri" panose="020F0502020204030204" pitchFamily="34" charset="0"/>
                  <a:cs typeface="Calibri" panose="020F0502020204030204" pitchFamily="34" charset="0"/>
                </a:rPr>
                <a:t>2.3 mo</a:t>
              </a:r>
              <a:br>
                <a:rPr lang="en-GB" sz="2200" b="0" kern="0" dirty="0">
                  <a:latin typeface="Calibri" panose="020F0502020204030204" pitchFamily="34" charset="0"/>
                  <a:cs typeface="Calibri" panose="020F0502020204030204" pitchFamily="34" charset="0"/>
                </a:rPr>
              </a:br>
              <a:r>
                <a:rPr lang="en-GB" sz="2200" b="0" kern="0" dirty="0">
                  <a:latin typeface="Calibri" panose="020F0502020204030204" pitchFamily="34" charset="0"/>
                  <a:cs typeface="Calibri" panose="020F0502020204030204" pitchFamily="34" charset="0"/>
                </a:rPr>
                <a:t>(range: 1.6-17.6)</a:t>
              </a:r>
            </a:p>
            <a:p>
              <a:pPr marL="395586" indent="-342900" defTabSz="514350">
                <a:spcBef>
                  <a:spcPts val="338"/>
                </a:spcBef>
                <a:spcAft>
                  <a:spcPts val="338"/>
                </a:spcAft>
                <a:buClr>
                  <a:schemeClr val="bg1"/>
                </a:buClr>
                <a:buFont typeface="Wingdings" pitchFamily="2" charset="2"/>
                <a:buChar char="§"/>
                <a:defRPr/>
              </a:pPr>
              <a:r>
                <a:rPr lang="en-GB" sz="2200" kern="0" dirty="0">
                  <a:latin typeface="Calibri" panose="020F0502020204030204" pitchFamily="34" charset="0"/>
                  <a:cs typeface="Calibri" panose="020F0502020204030204" pitchFamily="34" charset="0"/>
                </a:rPr>
                <a:t>Median DoR: </a:t>
              </a:r>
              <a:r>
                <a:rPr lang="en-GB" sz="2200" b="0" kern="0" dirty="0">
                  <a:latin typeface="Calibri" panose="020F0502020204030204" pitchFamily="34" charset="0"/>
                  <a:cs typeface="Calibri" panose="020F0502020204030204" pitchFamily="34" charset="0"/>
                </a:rPr>
                <a:t>not reached (range: 3.7-35.2+)</a:t>
              </a:r>
            </a:p>
            <a:p>
              <a:pPr marL="395586" indent="-342900" defTabSz="514350">
                <a:spcBef>
                  <a:spcPts val="338"/>
                </a:spcBef>
                <a:spcAft>
                  <a:spcPts val="338"/>
                </a:spcAft>
                <a:buClr>
                  <a:schemeClr val="bg1"/>
                </a:buClr>
                <a:buFont typeface="Wingdings" pitchFamily="2" charset="2"/>
                <a:buChar char="§"/>
                <a:defRPr/>
              </a:pPr>
              <a:r>
                <a:rPr lang="en-GB" sz="2200" kern="0" dirty="0">
                  <a:latin typeface="Calibri" panose="020F0502020204030204" pitchFamily="34" charset="0"/>
                  <a:cs typeface="Calibri" panose="020F0502020204030204" pitchFamily="34" charset="0"/>
                </a:rPr>
                <a:t>Ongoing responses: </a:t>
              </a:r>
              <a:r>
                <a:rPr lang="en-GB" sz="2200" b="0" kern="0" dirty="0">
                  <a:latin typeface="Calibri" panose="020F0502020204030204" pitchFamily="34" charset="0"/>
                  <a:cs typeface="Calibri" panose="020F0502020204030204" pitchFamily="34" charset="0"/>
                </a:rPr>
                <a:t>7/14 (50%) responses ongoing at data cutoff</a:t>
              </a:r>
            </a:p>
          </p:txBody>
        </p:sp>
      </p:grpSp>
      <p:sp>
        <p:nvSpPr>
          <p:cNvPr id="359" name="Text Box 15">
            <a:extLst>
              <a:ext uri="{FF2B5EF4-FFF2-40B4-BE49-F238E27FC236}">
                <a16:creationId xmlns:a16="http://schemas.microsoft.com/office/drawing/2014/main" id="{2CE25A19-D220-4D73-8443-FABDC2E0ED0F}"/>
              </a:ext>
            </a:extLst>
          </p:cNvPr>
          <p:cNvSpPr txBox="1">
            <a:spLocks noChangeArrowheads="1"/>
          </p:cNvSpPr>
          <p:nvPr/>
        </p:nvSpPr>
        <p:spPr bwMode="auto">
          <a:xfrm>
            <a:off x="412751" y="637748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Chung. SGO 2021. Abstr 41.</a:t>
            </a:r>
            <a:endParaRPr lang="en-US" altLang="en-US" sz="1200" b="0" dirty="0">
              <a:solidFill>
                <a:schemeClr val="bg2"/>
              </a:solidFill>
              <a:latin typeface="Calibri" panose="020F0502020204030204" pitchFamily="34" charset="0"/>
              <a:cs typeface="+mn-cs"/>
            </a:endParaRPr>
          </a:p>
        </p:txBody>
      </p:sp>
      <p:grpSp>
        <p:nvGrpSpPr>
          <p:cNvPr id="137" name="Group 136">
            <a:extLst>
              <a:ext uri="{FF2B5EF4-FFF2-40B4-BE49-F238E27FC236}">
                <a16:creationId xmlns:a16="http://schemas.microsoft.com/office/drawing/2014/main" id="{0964ADA1-5A8D-4DB8-BA4D-A9F28FD07A8E}"/>
              </a:ext>
            </a:extLst>
          </p:cNvPr>
          <p:cNvGrpSpPr/>
          <p:nvPr/>
        </p:nvGrpSpPr>
        <p:grpSpPr>
          <a:xfrm>
            <a:off x="6553202" y="1957817"/>
            <a:ext cx="5472614" cy="3299983"/>
            <a:chOff x="6096002" y="1495926"/>
            <a:chExt cx="5472614" cy="3299983"/>
          </a:xfrm>
        </p:grpSpPr>
        <p:sp>
          <p:nvSpPr>
            <p:cNvPr id="138" name="TextBox 137">
              <a:extLst>
                <a:ext uri="{FF2B5EF4-FFF2-40B4-BE49-F238E27FC236}">
                  <a16:creationId xmlns:a16="http://schemas.microsoft.com/office/drawing/2014/main" id="{7C268FB5-AAB6-49EA-AB38-A2F2C29FDEEC}"/>
                </a:ext>
              </a:extLst>
            </p:cNvPr>
            <p:cNvSpPr txBox="1"/>
            <p:nvPr/>
          </p:nvSpPr>
          <p:spPr bwMode="auto">
            <a:xfrm>
              <a:off x="6973157" y="1495926"/>
              <a:ext cx="3944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Lesion Size Best Change From Baseline</a:t>
              </a:r>
            </a:p>
          </p:txBody>
        </p:sp>
        <p:cxnSp>
          <p:nvCxnSpPr>
            <p:cNvPr id="139" name="Straight Connector 138">
              <a:extLst>
                <a:ext uri="{FF2B5EF4-FFF2-40B4-BE49-F238E27FC236}">
                  <a16:creationId xmlns:a16="http://schemas.microsoft.com/office/drawing/2014/main" id="{1FA80086-90DB-4995-9340-B8D619E682BA}"/>
                </a:ext>
              </a:extLst>
            </p:cNvPr>
            <p:cNvCxnSpPr>
              <a:cxnSpLocks/>
            </p:cNvCxnSpPr>
            <p:nvPr/>
          </p:nvCxnSpPr>
          <p:spPr bwMode="auto">
            <a:xfrm>
              <a:off x="6776977" y="1938759"/>
              <a:ext cx="4823" cy="2709441"/>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D6067881-E753-4C25-87D7-9AEA87904AD9}"/>
                </a:ext>
              </a:extLst>
            </p:cNvPr>
            <p:cNvCxnSpPr>
              <a:cxnSpLocks/>
            </p:cNvCxnSpPr>
            <p:nvPr/>
          </p:nvCxnSpPr>
          <p:spPr bwMode="auto">
            <a:xfrm flipH="1">
              <a:off x="6699812" y="3293962"/>
              <a:ext cx="4419600" cy="0"/>
            </a:xfrm>
            <a:prstGeom prst="line">
              <a:avLst/>
            </a:prstGeom>
            <a:noFill/>
            <a:ln w="28575" cap="flat" cmpd="sng" algn="ctr">
              <a:solidFill>
                <a:schemeClr val="bg1"/>
              </a:solidFill>
              <a:prstDash val="solid"/>
              <a:round/>
              <a:headEnd type="none" w="med" len="med"/>
              <a:tailEnd type="none" w="med" len="med"/>
            </a:ln>
            <a:effectLst/>
          </p:spPr>
        </p:cxnSp>
        <p:grpSp>
          <p:nvGrpSpPr>
            <p:cNvPr id="141" name="Group 140">
              <a:extLst>
                <a:ext uri="{FF2B5EF4-FFF2-40B4-BE49-F238E27FC236}">
                  <a16:creationId xmlns:a16="http://schemas.microsoft.com/office/drawing/2014/main" id="{7E57FEA4-CAFF-4233-B1F1-E17347F557B0}"/>
                </a:ext>
              </a:extLst>
            </p:cNvPr>
            <p:cNvGrpSpPr/>
            <p:nvPr/>
          </p:nvGrpSpPr>
          <p:grpSpPr>
            <a:xfrm>
              <a:off x="6681140" y="1958051"/>
              <a:ext cx="95837" cy="1067764"/>
              <a:chOff x="6650619" y="1958051"/>
              <a:chExt cx="228600" cy="1067764"/>
            </a:xfrm>
          </p:grpSpPr>
          <p:cxnSp>
            <p:nvCxnSpPr>
              <p:cNvPr id="253" name="Straight Connector 252">
                <a:extLst>
                  <a:ext uri="{FF2B5EF4-FFF2-40B4-BE49-F238E27FC236}">
                    <a16:creationId xmlns:a16="http://schemas.microsoft.com/office/drawing/2014/main" id="{880B9998-C098-4140-99CE-B513F92AD302}"/>
                  </a:ext>
                </a:extLst>
              </p:cNvPr>
              <p:cNvCxnSpPr>
                <a:cxnSpLocks/>
              </p:cNvCxnSpPr>
              <p:nvPr/>
            </p:nvCxnSpPr>
            <p:spPr bwMode="auto">
              <a:xfrm>
                <a:off x="6650619" y="1958051"/>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F03DC5C2-C4A5-408A-AC27-99D9AE60EBD4}"/>
                  </a:ext>
                </a:extLst>
              </p:cNvPr>
              <p:cNvCxnSpPr>
                <a:cxnSpLocks/>
              </p:cNvCxnSpPr>
              <p:nvPr/>
            </p:nvCxnSpPr>
            <p:spPr bwMode="auto">
              <a:xfrm>
                <a:off x="6650619" y="2224992"/>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765E2177-3550-4212-8172-3A4B5F4091D9}"/>
                  </a:ext>
                </a:extLst>
              </p:cNvPr>
              <p:cNvCxnSpPr>
                <a:cxnSpLocks/>
              </p:cNvCxnSpPr>
              <p:nvPr/>
            </p:nvCxnSpPr>
            <p:spPr bwMode="auto">
              <a:xfrm>
                <a:off x="6650619" y="2491933"/>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F0EB6507-22B3-4E53-9020-7A4E9B079C5A}"/>
                  </a:ext>
                </a:extLst>
              </p:cNvPr>
              <p:cNvCxnSpPr>
                <a:cxnSpLocks/>
              </p:cNvCxnSpPr>
              <p:nvPr/>
            </p:nvCxnSpPr>
            <p:spPr bwMode="auto">
              <a:xfrm>
                <a:off x="6650619" y="2758874"/>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6EA79A0A-0502-4BF4-A20B-B6071E466E76}"/>
                  </a:ext>
                </a:extLst>
              </p:cNvPr>
              <p:cNvCxnSpPr>
                <a:cxnSpLocks/>
              </p:cNvCxnSpPr>
              <p:nvPr/>
            </p:nvCxnSpPr>
            <p:spPr bwMode="auto">
              <a:xfrm>
                <a:off x="6650619" y="3025815"/>
                <a:ext cx="2286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2" name="Group 141">
              <a:extLst>
                <a:ext uri="{FF2B5EF4-FFF2-40B4-BE49-F238E27FC236}">
                  <a16:creationId xmlns:a16="http://schemas.microsoft.com/office/drawing/2014/main" id="{7ECFAFDE-12AD-4C49-8032-3FF20A2D61DB}"/>
                </a:ext>
              </a:extLst>
            </p:cNvPr>
            <p:cNvGrpSpPr/>
            <p:nvPr/>
          </p:nvGrpSpPr>
          <p:grpSpPr>
            <a:xfrm>
              <a:off x="6681140" y="3562211"/>
              <a:ext cx="95837" cy="1067764"/>
              <a:chOff x="6650619" y="1958051"/>
              <a:chExt cx="228600" cy="1067764"/>
            </a:xfrm>
          </p:grpSpPr>
          <p:cxnSp>
            <p:nvCxnSpPr>
              <p:cNvPr id="248" name="Straight Connector 247">
                <a:extLst>
                  <a:ext uri="{FF2B5EF4-FFF2-40B4-BE49-F238E27FC236}">
                    <a16:creationId xmlns:a16="http://schemas.microsoft.com/office/drawing/2014/main" id="{C6F1BEC1-BC95-4724-B752-9DDE81437195}"/>
                  </a:ext>
                </a:extLst>
              </p:cNvPr>
              <p:cNvCxnSpPr>
                <a:cxnSpLocks/>
              </p:cNvCxnSpPr>
              <p:nvPr/>
            </p:nvCxnSpPr>
            <p:spPr bwMode="auto">
              <a:xfrm>
                <a:off x="6650619" y="1958051"/>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B6C2901D-92F3-4DC1-9CA2-D79DD4D79A73}"/>
                  </a:ext>
                </a:extLst>
              </p:cNvPr>
              <p:cNvCxnSpPr>
                <a:cxnSpLocks/>
              </p:cNvCxnSpPr>
              <p:nvPr/>
            </p:nvCxnSpPr>
            <p:spPr bwMode="auto">
              <a:xfrm>
                <a:off x="6650619" y="2224992"/>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7B469B3F-058B-4C48-ACA9-9DADE4BC4808}"/>
                  </a:ext>
                </a:extLst>
              </p:cNvPr>
              <p:cNvCxnSpPr>
                <a:cxnSpLocks/>
              </p:cNvCxnSpPr>
              <p:nvPr/>
            </p:nvCxnSpPr>
            <p:spPr bwMode="auto">
              <a:xfrm>
                <a:off x="6650619" y="2491933"/>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C0A30E5B-AC6A-48F9-B55B-CE1EACDD62A6}"/>
                  </a:ext>
                </a:extLst>
              </p:cNvPr>
              <p:cNvCxnSpPr>
                <a:cxnSpLocks/>
              </p:cNvCxnSpPr>
              <p:nvPr/>
            </p:nvCxnSpPr>
            <p:spPr bwMode="auto">
              <a:xfrm>
                <a:off x="6650619" y="2758874"/>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385D56BB-4C6D-47FA-90C0-C39F09ACC387}"/>
                  </a:ext>
                </a:extLst>
              </p:cNvPr>
              <p:cNvCxnSpPr>
                <a:cxnSpLocks/>
              </p:cNvCxnSpPr>
              <p:nvPr/>
            </p:nvCxnSpPr>
            <p:spPr bwMode="auto">
              <a:xfrm>
                <a:off x="6650619" y="3025815"/>
                <a:ext cx="228600" cy="0"/>
              </a:xfrm>
              <a:prstGeom prst="line">
                <a:avLst/>
              </a:prstGeom>
              <a:noFill/>
              <a:ln w="28575" cap="flat" cmpd="sng" algn="ctr">
                <a:solidFill>
                  <a:schemeClr val="bg1"/>
                </a:solidFill>
                <a:prstDash val="solid"/>
                <a:round/>
                <a:headEnd type="none" w="med" len="med"/>
                <a:tailEnd type="none" w="med" len="med"/>
              </a:ln>
              <a:effectLst/>
            </p:spPr>
          </p:cxnSp>
        </p:grpSp>
        <p:sp>
          <p:nvSpPr>
            <p:cNvPr id="143" name="TextBox 142">
              <a:extLst>
                <a:ext uri="{FF2B5EF4-FFF2-40B4-BE49-F238E27FC236}">
                  <a16:creationId xmlns:a16="http://schemas.microsoft.com/office/drawing/2014/main" id="{76EB420E-BEE4-442C-A43B-91AA651B0B8D}"/>
                </a:ext>
              </a:extLst>
            </p:cNvPr>
            <p:cNvSpPr txBox="1"/>
            <p:nvPr/>
          </p:nvSpPr>
          <p:spPr bwMode="auto">
            <a:xfrm>
              <a:off x="6448268" y="3138867"/>
              <a:ext cx="27603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44" name="TextBox 143">
              <a:extLst>
                <a:ext uri="{FF2B5EF4-FFF2-40B4-BE49-F238E27FC236}">
                  <a16:creationId xmlns:a16="http://schemas.microsoft.com/office/drawing/2014/main" id="{21998690-1512-4E4A-B9F5-5B7E889FE7EA}"/>
                </a:ext>
              </a:extLst>
            </p:cNvPr>
            <p:cNvSpPr txBox="1"/>
            <p:nvPr/>
          </p:nvSpPr>
          <p:spPr bwMode="auto">
            <a:xfrm>
              <a:off x="6356898" y="2860675"/>
              <a:ext cx="36740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45" name="TextBox 144">
              <a:extLst>
                <a:ext uri="{FF2B5EF4-FFF2-40B4-BE49-F238E27FC236}">
                  <a16:creationId xmlns:a16="http://schemas.microsoft.com/office/drawing/2014/main" id="{36036315-2EBE-42FE-B7DF-E875DB4E49D1}"/>
                </a:ext>
              </a:extLst>
            </p:cNvPr>
            <p:cNvSpPr txBox="1"/>
            <p:nvPr/>
          </p:nvSpPr>
          <p:spPr bwMode="auto">
            <a:xfrm>
              <a:off x="6356898" y="2606455"/>
              <a:ext cx="36740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46" name="TextBox 145">
              <a:extLst>
                <a:ext uri="{FF2B5EF4-FFF2-40B4-BE49-F238E27FC236}">
                  <a16:creationId xmlns:a16="http://schemas.microsoft.com/office/drawing/2014/main" id="{F93FF074-FB15-4566-A702-A2A2BD5EBB35}"/>
                </a:ext>
              </a:extLst>
            </p:cNvPr>
            <p:cNvSpPr txBox="1"/>
            <p:nvPr/>
          </p:nvSpPr>
          <p:spPr bwMode="auto">
            <a:xfrm>
              <a:off x="6356898" y="2342484"/>
              <a:ext cx="36740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47" name="TextBox 146">
              <a:extLst>
                <a:ext uri="{FF2B5EF4-FFF2-40B4-BE49-F238E27FC236}">
                  <a16:creationId xmlns:a16="http://schemas.microsoft.com/office/drawing/2014/main" id="{E3324B54-38F6-4824-86B7-286754CD27B9}"/>
                </a:ext>
              </a:extLst>
            </p:cNvPr>
            <p:cNvSpPr txBox="1"/>
            <p:nvPr/>
          </p:nvSpPr>
          <p:spPr bwMode="auto">
            <a:xfrm>
              <a:off x="6356898" y="2061878"/>
              <a:ext cx="36740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48" name="TextBox 147">
              <a:extLst>
                <a:ext uri="{FF2B5EF4-FFF2-40B4-BE49-F238E27FC236}">
                  <a16:creationId xmlns:a16="http://schemas.microsoft.com/office/drawing/2014/main" id="{3E8F9B6D-D3DB-46AD-B2DA-64F4721A7300}"/>
                </a:ext>
              </a:extLst>
            </p:cNvPr>
            <p:cNvSpPr txBox="1"/>
            <p:nvPr/>
          </p:nvSpPr>
          <p:spPr bwMode="auto">
            <a:xfrm>
              <a:off x="6265526" y="1801534"/>
              <a:ext cx="45878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49" name="TextBox 148">
              <a:extLst>
                <a:ext uri="{FF2B5EF4-FFF2-40B4-BE49-F238E27FC236}">
                  <a16:creationId xmlns:a16="http://schemas.microsoft.com/office/drawing/2014/main" id="{4A430F60-8E5C-49DE-A2B7-128B37903D35}"/>
                </a:ext>
              </a:extLst>
            </p:cNvPr>
            <p:cNvSpPr txBox="1"/>
            <p:nvPr/>
          </p:nvSpPr>
          <p:spPr bwMode="auto">
            <a:xfrm>
              <a:off x="6302396" y="3392504"/>
              <a:ext cx="42191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50" name="TextBox 149">
              <a:extLst>
                <a:ext uri="{FF2B5EF4-FFF2-40B4-BE49-F238E27FC236}">
                  <a16:creationId xmlns:a16="http://schemas.microsoft.com/office/drawing/2014/main" id="{9702C4FA-784D-4171-87DB-1BD78F7E617A}"/>
                </a:ext>
              </a:extLst>
            </p:cNvPr>
            <p:cNvSpPr txBox="1"/>
            <p:nvPr/>
          </p:nvSpPr>
          <p:spPr bwMode="auto">
            <a:xfrm>
              <a:off x="6302396" y="3670696"/>
              <a:ext cx="42191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51" name="TextBox 150">
              <a:extLst>
                <a:ext uri="{FF2B5EF4-FFF2-40B4-BE49-F238E27FC236}">
                  <a16:creationId xmlns:a16="http://schemas.microsoft.com/office/drawing/2014/main" id="{18BFCE07-537B-433A-BD52-CDA56CBF152C}"/>
                </a:ext>
              </a:extLst>
            </p:cNvPr>
            <p:cNvSpPr txBox="1"/>
            <p:nvPr/>
          </p:nvSpPr>
          <p:spPr bwMode="auto">
            <a:xfrm>
              <a:off x="6302396" y="3956955"/>
              <a:ext cx="42191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52" name="TextBox 151">
              <a:extLst>
                <a:ext uri="{FF2B5EF4-FFF2-40B4-BE49-F238E27FC236}">
                  <a16:creationId xmlns:a16="http://schemas.microsoft.com/office/drawing/2014/main" id="{7AE74AFC-E10A-42D9-AB23-037C4BA77D7A}"/>
                </a:ext>
              </a:extLst>
            </p:cNvPr>
            <p:cNvSpPr txBox="1"/>
            <p:nvPr/>
          </p:nvSpPr>
          <p:spPr bwMode="auto">
            <a:xfrm>
              <a:off x="6302396" y="4203517"/>
              <a:ext cx="42191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53" name="TextBox 152">
              <a:extLst>
                <a:ext uri="{FF2B5EF4-FFF2-40B4-BE49-F238E27FC236}">
                  <a16:creationId xmlns:a16="http://schemas.microsoft.com/office/drawing/2014/main" id="{A83D51A4-1BFF-4C26-BB5F-DF51544E70D5}"/>
                </a:ext>
              </a:extLst>
            </p:cNvPr>
            <p:cNvSpPr txBox="1"/>
            <p:nvPr/>
          </p:nvSpPr>
          <p:spPr bwMode="auto">
            <a:xfrm>
              <a:off x="6211024" y="4488132"/>
              <a:ext cx="51328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54" name="TextBox 153">
              <a:extLst>
                <a:ext uri="{FF2B5EF4-FFF2-40B4-BE49-F238E27FC236}">
                  <a16:creationId xmlns:a16="http://schemas.microsoft.com/office/drawing/2014/main" id="{C20A0A67-DF6E-41B0-99BD-1E43F8839BF7}"/>
                </a:ext>
              </a:extLst>
            </p:cNvPr>
            <p:cNvSpPr txBox="1"/>
            <p:nvPr/>
          </p:nvSpPr>
          <p:spPr bwMode="auto">
            <a:xfrm>
              <a:off x="9846644" y="1853747"/>
              <a:ext cx="1371786" cy="738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PD-L1 positive</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PD-L1 negative</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PD-L1 unknown </a:t>
              </a:r>
            </a:p>
          </p:txBody>
        </p:sp>
        <p:sp>
          <p:nvSpPr>
            <p:cNvPr id="155" name="TextBox 154">
              <a:extLst>
                <a:ext uri="{FF2B5EF4-FFF2-40B4-BE49-F238E27FC236}">
                  <a16:creationId xmlns:a16="http://schemas.microsoft.com/office/drawing/2014/main" id="{9883BA49-2A74-4A3C-8EF5-56518DD000FD}"/>
                </a:ext>
              </a:extLst>
            </p:cNvPr>
            <p:cNvSpPr txBox="1"/>
            <p:nvPr/>
          </p:nvSpPr>
          <p:spPr bwMode="auto">
            <a:xfrm>
              <a:off x="11004318" y="3535660"/>
              <a:ext cx="55015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56" name="TextBox 155">
              <a:extLst>
                <a:ext uri="{FF2B5EF4-FFF2-40B4-BE49-F238E27FC236}">
                  <a16:creationId xmlns:a16="http://schemas.microsoft.com/office/drawing/2014/main" id="{547CEA30-DD75-4380-9820-DFACB59665CF}"/>
                </a:ext>
              </a:extLst>
            </p:cNvPr>
            <p:cNvSpPr txBox="1"/>
            <p:nvPr/>
          </p:nvSpPr>
          <p:spPr bwMode="auto">
            <a:xfrm rot="16200000">
              <a:off x="5420625" y="3143834"/>
              <a:ext cx="1658531"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Change From BL (%)</a:t>
              </a:r>
            </a:p>
          </p:txBody>
        </p:sp>
        <p:sp>
          <p:nvSpPr>
            <p:cNvPr id="157" name="Rectangle 156">
              <a:extLst>
                <a:ext uri="{FF2B5EF4-FFF2-40B4-BE49-F238E27FC236}">
                  <a16:creationId xmlns:a16="http://schemas.microsoft.com/office/drawing/2014/main" id="{7FD4989C-6BB6-486C-B5D4-8ED6D8684433}"/>
                </a:ext>
              </a:extLst>
            </p:cNvPr>
            <p:cNvSpPr/>
            <p:nvPr/>
          </p:nvSpPr>
          <p:spPr bwMode="auto">
            <a:xfrm>
              <a:off x="9717420" y="1918418"/>
              <a:ext cx="143460" cy="1434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Rectangle 157">
              <a:extLst>
                <a:ext uri="{FF2B5EF4-FFF2-40B4-BE49-F238E27FC236}">
                  <a16:creationId xmlns:a16="http://schemas.microsoft.com/office/drawing/2014/main" id="{606C2198-7640-424D-A6C8-76CAB2BBD4B5}"/>
                </a:ext>
              </a:extLst>
            </p:cNvPr>
            <p:cNvSpPr/>
            <p:nvPr/>
          </p:nvSpPr>
          <p:spPr bwMode="auto">
            <a:xfrm>
              <a:off x="9717420" y="2139517"/>
              <a:ext cx="143460" cy="14346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Rectangle 158">
              <a:extLst>
                <a:ext uri="{FF2B5EF4-FFF2-40B4-BE49-F238E27FC236}">
                  <a16:creationId xmlns:a16="http://schemas.microsoft.com/office/drawing/2014/main" id="{0D83C0F7-A2BD-4945-B79A-42F818563162}"/>
                </a:ext>
              </a:extLst>
            </p:cNvPr>
            <p:cNvSpPr/>
            <p:nvPr/>
          </p:nvSpPr>
          <p:spPr bwMode="auto">
            <a:xfrm>
              <a:off x="9717420" y="2377844"/>
              <a:ext cx="143460" cy="14346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Rectangle 159">
              <a:extLst>
                <a:ext uri="{FF2B5EF4-FFF2-40B4-BE49-F238E27FC236}">
                  <a16:creationId xmlns:a16="http://schemas.microsoft.com/office/drawing/2014/main" id="{1305C42D-6160-4673-9123-8C0C88AFDF78}"/>
                </a:ext>
              </a:extLst>
            </p:cNvPr>
            <p:cNvSpPr/>
            <p:nvPr/>
          </p:nvSpPr>
          <p:spPr bwMode="auto">
            <a:xfrm>
              <a:off x="6795348" y="1955421"/>
              <a:ext cx="45915" cy="13385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Rectangle 160">
              <a:extLst>
                <a:ext uri="{FF2B5EF4-FFF2-40B4-BE49-F238E27FC236}">
                  <a16:creationId xmlns:a16="http://schemas.microsoft.com/office/drawing/2014/main" id="{D6E93B3E-875F-46BC-96D0-3A223218229C}"/>
                </a:ext>
              </a:extLst>
            </p:cNvPr>
            <p:cNvSpPr/>
            <p:nvPr/>
          </p:nvSpPr>
          <p:spPr bwMode="auto">
            <a:xfrm>
              <a:off x="6841263" y="1955421"/>
              <a:ext cx="45915" cy="13385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Rectangle 161">
              <a:extLst>
                <a:ext uri="{FF2B5EF4-FFF2-40B4-BE49-F238E27FC236}">
                  <a16:creationId xmlns:a16="http://schemas.microsoft.com/office/drawing/2014/main" id="{B51D650E-7A2A-4114-AE9E-E5C4B2A1CE99}"/>
                </a:ext>
              </a:extLst>
            </p:cNvPr>
            <p:cNvSpPr/>
            <p:nvPr/>
          </p:nvSpPr>
          <p:spPr bwMode="auto">
            <a:xfrm>
              <a:off x="6887178" y="1955420"/>
              <a:ext cx="45915" cy="13385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Rectangle 162">
              <a:extLst>
                <a:ext uri="{FF2B5EF4-FFF2-40B4-BE49-F238E27FC236}">
                  <a16:creationId xmlns:a16="http://schemas.microsoft.com/office/drawing/2014/main" id="{CBB34527-8414-4131-A23A-1F5B84735A5C}"/>
                </a:ext>
              </a:extLst>
            </p:cNvPr>
            <p:cNvSpPr/>
            <p:nvPr/>
          </p:nvSpPr>
          <p:spPr bwMode="auto">
            <a:xfrm>
              <a:off x="6939242" y="2036233"/>
              <a:ext cx="49991" cy="125772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Rectangle 163">
              <a:extLst>
                <a:ext uri="{FF2B5EF4-FFF2-40B4-BE49-F238E27FC236}">
                  <a16:creationId xmlns:a16="http://schemas.microsoft.com/office/drawing/2014/main" id="{0E312B11-945B-4DC2-A780-3194708D11D6}"/>
                </a:ext>
              </a:extLst>
            </p:cNvPr>
            <p:cNvSpPr/>
            <p:nvPr/>
          </p:nvSpPr>
          <p:spPr bwMode="auto">
            <a:xfrm>
              <a:off x="6984190" y="2143476"/>
              <a:ext cx="54281" cy="11504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Rectangle 164">
              <a:extLst>
                <a:ext uri="{FF2B5EF4-FFF2-40B4-BE49-F238E27FC236}">
                  <a16:creationId xmlns:a16="http://schemas.microsoft.com/office/drawing/2014/main" id="{02774465-1BB6-40CC-BB19-32DAD466A783}"/>
                </a:ext>
              </a:extLst>
            </p:cNvPr>
            <p:cNvSpPr/>
            <p:nvPr/>
          </p:nvSpPr>
          <p:spPr bwMode="auto">
            <a:xfrm>
              <a:off x="7038526" y="2143476"/>
              <a:ext cx="54281" cy="11504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Rectangle 165">
              <a:extLst>
                <a:ext uri="{FF2B5EF4-FFF2-40B4-BE49-F238E27FC236}">
                  <a16:creationId xmlns:a16="http://schemas.microsoft.com/office/drawing/2014/main" id="{B2B88D75-52BB-4A72-9968-D26343A70697}"/>
                </a:ext>
              </a:extLst>
            </p:cNvPr>
            <p:cNvSpPr/>
            <p:nvPr/>
          </p:nvSpPr>
          <p:spPr bwMode="auto">
            <a:xfrm>
              <a:off x="7090590" y="2184400"/>
              <a:ext cx="45719" cy="110955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Rectangle 166">
              <a:extLst>
                <a:ext uri="{FF2B5EF4-FFF2-40B4-BE49-F238E27FC236}">
                  <a16:creationId xmlns:a16="http://schemas.microsoft.com/office/drawing/2014/main" id="{184CFA99-3C77-4D8A-AB78-80B4BE6AA0ED}"/>
                </a:ext>
              </a:extLst>
            </p:cNvPr>
            <p:cNvSpPr/>
            <p:nvPr/>
          </p:nvSpPr>
          <p:spPr bwMode="auto">
            <a:xfrm>
              <a:off x="7142099" y="2282977"/>
              <a:ext cx="45719" cy="101097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Rectangle 167">
              <a:extLst>
                <a:ext uri="{FF2B5EF4-FFF2-40B4-BE49-F238E27FC236}">
                  <a16:creationId xmlns:a16="http://schemas.microsoft.com/office/drawing/2014/main" id="{5E349E13-0392-4E77-A1F3-475E93CFE79F}"/>
                </a:ext>
              </a:extLst>
            </p:cNvPr>
            <p:cNvSpPr/>
            <p:nvPr/>
          </p:nvSpPr>
          <p:spPr bwMode="auto">
            <a:xfrm>
              <a:off x="7188964" y="2314988"/>
              <a:ext cx="45719" cy="97832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Rectangle 168">
              <a:extLst>
                <a:ext uri="{FF2B5EF4-FFF2-40B4-BE49-F238E27FC236}">
                  <a16:creationId xmlns:a16="http://schemas.microsoft.com/office/drawing/2014/main" id="{BBD241C3-8AB0-49A4-8283-CD432993E45D}"/>
                </a:ext>
              </a:extLst>
            </p:cNvPr>
            <p:cNvSpPr/>
            <p:nvPr/>
          </p:nvSpPr>
          <p:spPr bwMode="auto">
            <a:xfrm>
              <a:off x="7241028" y="2521304"/>
              <a:ext cx="45719" cy="77281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Rectangle 169">
              <a:extLst>
                <a:ext uri="{FF2B5EF4-FFF2-40B4-BE49-F238E27FC236}">
                  <a16:creationId xmlns:a16="http://schemas.microsoft.com/office/drawing/2014/main" id="{A7547108-E969-442F-ADF4-68FDCE4065B0}"/>
                </a:ext>
              </a:extLst>
            </p:cNvPr>
            <p:cNvSpPr/>
            <p:nvPr/>
          </p:nvSpPr>
          <p:spPr bwMode="auto">
            <a:xfrm>
              <a:off x="7287139" y="2521304"/>
              <a:ext cx="45719" cy="77281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Rectangle 170">
              <a:extLst>
                <a:ext uri="{FF2B5EF4-FFF2-40B4-BE49-F238E27FC236}">
                  <a16:creationId xmlns:a16="http://schemas.microsoft.com/office/drawing/2014/main" id="{F41E44B4-D5D2-4734-8817-A0D1EDAD92FB}"/>
                </a:ext>
              </a:extLst>
            </p:cNvPr>
            <p:cNvSpPr/>
            <p:nvPr/>
          </p:nvSpPr>
          <p:spPr bwMode="auto">
            <a:xfrm>
              <a:off x="7334403" y="2707418"/>
              <a:ext cx="45719" cy="58670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Rectangle 171">
              <a:extLst>
                <a:ext uri="{FF2B5EF4-FFF2-40B4-BE49-F238E27FC236}">
                  <a16:creationId xmlns:a16="http://schemas.microsoft.com/office/drawing/2014/main" id="{86E89C4C-2182-4867-A85E-562E3607095C}"/>
                </a:ext>
              </a:extLst>
            </p:cNvPr>
            <p:cNvSpPr/>
            <p:nvPr/>
          </p:nvSpPr>
          <p:spPr bwMode="auto">
            <a:xfrm>
              <a:off x="7382023" y="2707418"/>
              <a:ext cx="45719" cy="58670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Rectangle 172">
              <a:extLst>
                <a:ext uri="{FF2B5EF4-FFF2-40B4-BE49-F238E27FC236}">
                  <a16:creationId xmlns:a16="http://schemas.microsoft.com/office/drawing/2014/main" id="{60C4F8A6-EF42-43E6-92EE-963D3B1CE8B4}"/>
                </a:ext>
              </a:extLst>
            </p:cNvPr>
            <p:cNvSpPr/>
            <p:nvPr/>
          </p:nvSpPr>
          <p:spPr bwMode="auto">
            <a:xfrm>
              <a:off x="7434087" y="2707418"/>
              <a:ext cx="45719" cy="58670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Rectangle 173">
              <a:extLst>
                <a:ext uri="{FF2B5EF4-FFF2-40B4-BE49-F238E27FC236}">
                  <a16:creationId xmlns:a16="http://schemas.microsoft.com/office/drawing/2014/main" id="{9DA6409C-91D4-417E-91EE-F7622F035E19}"/>
                </a:ext>
              </a:extLst>
            </p:cNvPr>
            <p:cNvSpPr/>
            <p:nvPr/>
          </p:nvSpPr>
          <p:spPr bwMode="auto">
            <a:xfrm>
              <a:off x="7485488" y="2707418"/>
              <a:ext cx="45719" cy="58670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Rectangle 174">
              <a:extLst>
                <a:ext uri="{FF2B5EF4-FFF2-40B4-BE49-F238E27FC236}">
                  <a16:creationId xmlns:a16="http://schemas.microsoft.com/office/drawing/2014/main" id="{F78A5CA4-2F7F-495A-AB79-5FCD478804B2}"/>
                </a:ext>
              </a:extLst>
            </p:cNvPr>
            <p:cNvSpPr/>
            <p:nvPr/>
          </p:nvSpPr>
          <p:spPr bwMode="auto">
            <a:xfrm>
              <a:off x="7529175" y="2789865"/>
              <a:ext cx="55227" cy="50425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Rectangle 175">
              <a:extLst>
                <a:ext uri="{FF2B5EF4-FFF2-40B4-BE49-F238E27FC236}">
                  <a16:creationId xmlns:a16="http://schemas.microsoft.com/office/drawing/2014/main" id="{7FEBC350-F410-4FB0-9F10-5E6707A13411}"/>
                </a:ext>
              </a:extLst>
            </p:cNvPr>
            <p:cNvSpPr/>
            <p:nvPr/>
          </p:nvSpPr>
          <p:spPr bwMode="auto">
            <a:xfrm>
              <a:off x="7581239" y="2815369"/>
              <a:ext cx="53209" cy="4787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Rectangle 176">
              <a:extLst>
                <a:ext uri="{FF2B5EF4-FFF2-40B4-BE49-F238E27FC236}">
                  <a16:creationId xmlns:a16="http://schemas.microsoft.com/office/drawing/2014/main" id="{4AB2C29A-1966-4B69-A017-F3C7AB566927}"/>
                </a:ext>
              </a:extLst>
            </p:cNvPr>
            <p:cNvSpPr/>
            <p:nvPr/>
          </p:nvSpPr>
          <p:spPr bwMode="auto">
            <a:xfrm>
              <a:off x="7637498" y="2815369"/>
              <a:ext cx="49014" cy="4787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Rectangle 177">
              <a:extLst>
                <a:ext uri="{FF2B5EF4-FFF2-40B4-BE49-F238E27FC236}">
                  <a16:creationId xmlns:a16="http://schemas.microsoft.com/office/drawing/2014/main" id="{9B8EAF4B-2FE3-4144-B0AD-A62EACADE65B}"/>
                </a:ext>
              </a:extLst>
            </p:cNvPr>
            <p:cNvSpPr/>
            <p:nvPr/>
          </p:nvSpPr>
          <p:spPr bwMode="auto">
            <a:xfrm>
              <a:off x="7686132" y="2846567"/>
              <a:ext cx="45719" cy="45119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Rectangle 178">
              <a:extLst>
                <a:ext uri="{FF2B5EF4-FFF2-40B4-BE49-F238E27FC236}">
                  <a16:creationId xmlns:a16="http://schemas.microsoft.com/office/drawing/2014/main" id="{F8BA6713-BE12-41EA-9446-C6ED87A62DBD}"/>
                </a:ext>
              </a:extLst>
            </p:cNvPr>
            <p:cNvSpPr/>
            <p:nvPr/>
          </p:nvSpPr>
          <p:spPr bwMode="auto">
            <a:xfrm>
              <a:off x="7731293" y="2969812"/>
              <a:ext cx="45719" cy="3243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Rectangle 179">
              <a:extLst>
                <a:ext uri="{FF2B5EF4-FFF2-40B4-BE49-F238E27FC236}">
                  <a16:creationId xmlns:a16="http://schemas.microsoft.com/office/drawing/2014/main" id="{DD56C256-9272-4447-97C2-5F352A5A2179}"/>
                </a:ext>
              </a:extLst>
            </p:cNvPr>
            <p:cNvSpPr/>
            <p:nvPr/>
          </p:nvSpPr>
          <p:spPr bwMode="auto">
            <a:xfrm>
              <a:off x="7783535" y="2969811"/>
              <a:ext cx="45719" cy="32795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Rectangle 180">
              <a:extLst>
                <a:ext uri="{FF2B5EF4-FFF2-40B4-BE49-F238E27FC236}">
                  <a16:creationId xmlns:a16="http://schemas.microsoft.com/office/drawing/2014/main" id="{4CB51794-51BC-4D2A-8351-76AE7715F819}"/>
                </a:ext>
              </a:extLst>
            </p:cNvPr>
            <p:cNvSpPr/>
            <p:nvPr/>
          </p:nvSpPr>
          <p:spPr bwMode="auto">
            <a:xfrm>
              <a:off x="8033833" y="3013544"/>
              <a:ext cx="45719" cy="28421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Rectangle 181">
              <a:extLst>
                <a:ext uri="{FF2B5EF4-FFF2-40B4-BE49-F238E27FC236}">
                  <a16:creationId xmlns:a16="http://schemas.microsoft.com/office/drawing/2014/main" id="{2116524B-C1E1-4EDC-8352-845B0B4956EF}"/>
                </a:ext>
              </a:extLst>
            </p:cNvPr>
            <p:cNvSpPr/>
            <p:nvPr/>
          </p:nvSpPr>
          <p:spPr bwMode="auto">
            <a:xfrm>
              <a:off x="8426780" y="3124200"/>
              <a:ext cx="45719" cy="17356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Rectangle 182">
              <a:extLst>
                <a:ext uri="{FF2B5EF4-FFF2-40B4-BE49-F238E27FC236}">
                  <a16:creationId xmlns:a16="http://schemas.microsoft.com/office/drawing/2014/main" id="{83DAF9D5-3359-46AC-AFBD-9A7052B0B59C}"/>
                </a:ext>
              </a:extLst>
            </p:cNvPr>
            <p:cNvSpPr/>
            <p:nvPr/>
          </p:nvSpPr>
          <p:spPr bwMode="auto">
            <a:xfrm>
              <a:off x="8673092" y="3204376"/>
              <a:ext cx="45719" cy="9338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Rectangle 183">
              <a:extLst>
                <a:ext uri="{FF2B5EF4-FFF2-40B4-BE49-F238E27FC236}">
                  <a16:creationId xmlns:a16="http://schemas.microsoft.com/office/drawing/2014/main" id="{25D3BA30-88D6-4C07-967E-27C518BDE77A}"/>
                </a:ext>
              </a:extLst>
            </p:cNvPr>
            <p:cNvSpPr/>
            <p:nvPr/>
          </p:nvSpPr>
          <p:spPr bwMode="auto">
            <a:xfrm>
              <a:off x="7832314" y="2976713"/>
              <a:ext cx="45719" cy="3243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Rectangle 184">
              <a:extLst>
                <a:ext uri="{FF2B5EF4-FFF2-40B4-BE49-F238E27FC236}">
                  <a16:creationId xmlns:a16="http://schemas.microsoft.com/office/drawing/2014/main" id="{8E7C5DB4-CE26-42AB-B537-EB6995A97A00}"/>
                </a:ext>
              </a:extLst>
            </p:cNvPr>
            <p:cNvSpPr/>
            <p:nvPr/>
          </p:nvSpPr>
          <p:spPr bwMode="auto">
            <a:xfrm>
              <a:off x="7879970" y="2993665"/>
              <a:ext cx="59407" cy="30735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Rectangle 185">
              <a:extLst>
                <a:ext uri="{FF2B5EF4-FFF2-40B4-BE49-F238E27FC236}">
                  <a16:creationId xmlns:a16="http://schemas.microsoft.com/office/drawing/2014/main" id="{56EE521B-5556-4289-8234-BD342490830D}"/>
                </a:ext>
              </a:extLst>
            </p:cNvPr>
            <p:cNvSpPr/>
            <p:nvPr/>
          </p:nvSpPr>
          <p:spPr bwMode="auto">
            <a:xfrm>
              <a:off x="7931582" y="3007973"/>
              <a:ext cx="48181" cy="2914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Rectangle 186">
              <a:extLst>
                <a:ext uri="{FF2B5EF4-FFF2-40B4-BE49-F238E27FC236}">
                  <a16:creationId xmlns:a16="http://schemas.microsoft.com/office/drawing/2014/main" id="{3027D57D-EFC6-4C3B-BF6A-8183D23E2C71}"/>
                </a:ext>
              </a:extLst>
            </p:cNvPr>
            <p:cNvSpPr/>
            <p:nvPr/>
          </p:nvSpPr>
          <p:spPr bwMode="auto">
            <a:xfrm>
              <a:off x="7979300" y="3009569"/>
              <a:ext cx="51517" cy="2914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Rectangle 187">
              <a:extLst>
                <a:ext uri="{FF2B5EF4-FFF2-40B4-BE49-F238E27FC236}">
                  <a16:creationId xmlns:a16="http://schemas.microsoft.com/office/drawing/2014/main" id="{202DE020-C5E9-470D-857A-8772BAE3E76A}"/>
                </a:ext>
              </a:extLst>
            </p:cNvPr>
            <p:cNvSpPr/>
            <p:nvPr/>
          </p:nvSpPr>
          <p:spPr bwMode="auto">
            <a:xfrm>
              <a:off x="8079596" y="3053301"/>
              <a:ext cx="54588" cy="24612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Rectangle 188">
              <a:extLst>
                <a:ext uri="{FF2B5EF4-FFF2-40B4-BE49-F238E27FC236}">
                  <a16:creationId xmlns:a16="http://schemas.microsoft.com/office/drawing/2014/main" id="{06D657C9-C5AD-44EA-99B2-9FC6C27642A5}"/>
                </a:ext>
              </a:extLst>
            </p:cNvPr>
            <p:cNvSpPr/>
            <p:nvPr/>
          </p:nvSpPr>
          <p:spPr bwMode="auto">
            <a:xfrm>
              <a:off x="8133161" y="3072875"/>
              <a:ext cx="45719" cy="2182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Rectangle 189">
              <a:extLst>
                <a:ext uri="{FF2B5EF4-FFF2-40B4-BE49-F238E27FC236}">
                  <a16:creationId xmlns:a16="http://schemas.microsoft.com/office/drawing/2014/main" id="{C1CD1C55-9B0D-4824-B73D-4A5E2817FC14}"/>
                </a:ext>
              </a:extLst>
            </p:cNvPr>
            <p:cNvSpPr/>
            <p:nvPr/>
          </p:nvSpPr>
          <p:spPr bwMode="auto">
            <a:xfrm>
              <a:off x="8180130" y="3072875"/>
              <a:ext cx="45719" cy="2182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Rectangle 190">
              <a:extLst>
                <a:ext uri="{FF2B5EF4-FFF2-40B4-BE49-F238E27FC236}">
                  <a16:creationId xmlns:a16="http://schemas.microsoft.com/office/drawing/2014/main" id="{043716BF-9B03-4489-98FD-9B0B8421322B}"/>
                </a:ext>
              </a:extLst>
            </p:cNvPr>
            <p:cNvSpPr/>
            <p:nvPr/>
          </p:nvSpPr>
          <p:spPr bwMode="auto">
            <a:xfrm>
              <a:off x="8229891" y="3085343"/>
              <a:ext cx="55686" cy="20443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Rectangle 191">
              <a:extLst>
                <a:ext uri="{FF2B5EF4-FFF2-40B4-BE49-F238E27FC236}">
                  <a16:creationId xmlns:a16="http://schemas.microsoft.com/office/drawing/2014/main" id="{D78DB784-7E53-43AC-94DB-6C1C668B9828}"/>
                </a:ext>
              </a:extLst>
            </p:cNvPr>
            <p:cNvSpPr/>
            <p:nvPr/>
          </p:nvSpPr>
          <p:spPr bwMode="auto">
            <a:xfrm>
              <a:off x="8276860" y="3085343"/>
              <a:ext cx="55686" cy="20443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Rectangle 192">
              <a:extLst>
                <a:ext uri="{FF2B5EF4-FFF2-40B4-BE49-F238E27FC236}">
                  <a16:creationId xmlns:a16="http://schemas.microsoft.com/office/drawing/2014/main" id="{F9EF7D5B-3BB5-4CEA-BDDC-2D6737F243DB}"/>
                </a:ext>
              </a:extLst>
            </p:cNvPr>
            <p:cNvSpPr/>
            <p:nvPr/>
          </p:nvSpPr>
          <p:spPr bwMode="auto">
            <a:xfrm>
              <a:off x="8331096" y="3097342"/>
              <a:ext cx="45719" cy="1924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Rectangle 193">
              <a:extLst>
                <a:ext uri="{FF2B5EF4-FFF2-40B4-BE49-F238E27FC236}">
                  <a16:creationId xmlns:a16="http://schemas.microsoft.com/office/drawing/2014/main" id="{A24FEC0C-EA55-4918-903B-4DAFCD904C81}"/>
                </a:ext>
              </a:extLst>
            </p:cNvPr>
            <p:cNvSpPr/>
            <p:nvPr/>
          </p:nvSpPr>
          <p:spPr bwMode="auto">
            <a:xfrm>
              <a:off x="8379895" y="3138867"/>
              <a:ext cx="45719" cy="1534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Rectangle 194">
              <a:extLst>
                <a:ext uri="{FF2B5EF4-FFF2-40B4-BE49-F238E27FC236}">
                  <a16:creationId xmlns:a16="http://schemas.microsoft.com/office/drawing/2014/main" id="{D3C22E18-2129-4936-B3DC-8A732ADBA029}"/>
                </a:ext>
              </a:extLst>
            </p:cNvPr>
            <p:cNvSpPr/>
            <p:nvPr/>
          </p:nvSpPr>
          <p:spPr bwMode="auto">
            <a:xfrm>
              <a:off x="8474598" y="3144256"/>
              <a:ext cx="45719" cy="1534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Rectangle 195">
              <a:extLst>
                <a:ext uri="{FF2B5EF4-FFF2-40B4-BE49-F238E27FC236}">
                  <a16:creationId xmlns:a16="http://schemas.microsoft.com/office/drawing/2014/main" id="{D7BD7A1A-F9EE-4762-AE2F-A424C4B90F3D}"/>
                </a:ext>
              </a:extLst>
            </p:cNvPr>
            <p:cNvSpPr/>
            <p:nvPr/>
          </p:nvSpPr>
          <p:spPr bwMode="auto">
            <a:xfrm>
              <a:off x="8523959" y="3144256"/>
              <a:ext cx="45719" cy="1534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Rectangle 196">
              <a:extLst>
                <a:ext uri="{FF2B5EF4-FFF2-40B4-BE49-F238E27FC236}">
                  <a16:creationId xmlns:a16="http://schemas.microsoft.com/office/drawing/2014/main" id="{5316BE16-6CC5-4807-8EE0-CD60DE55631C}"/>
                </a:ext>
              </a:extLst>
            </p:cNvPr>
            <p:cNvSpPr/>
            <p:nvPr/>
          </p:nvSpPr>
          <p:spPr bwMode="auto">
            <a:xfrm>
              <a:off x="8572832" y="3161038"/>
              <a:ext cx="47356" cy="13668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Rectangle 197">
              <a:extLst>
                <a:ext uri="{FF2B5EF4-FFF2-40B4-BE49-F238E27FC236}">
                  <a16:creationId xmlns:a16="http://schemas.microsoft.com/office/drawing/2014/main" id="{CA62665A-2F10-4AF8-9C34-305DD74BD6EA}"/>
                </a:ext>
              </a:extLst>
            </p:cNvPr>
            <p:cNvSpPr/>
            <p:nvPr/>
          </p:nvSpPr>
          <p:spPr bwMode="auto">
            <a:xfrm>
              <a:off x="8624451" y="3204336"/>
              <a:ext cx="45719" cy="9338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Rectangle 198">
              <a:extLst>
                <a:ext uri="{FF2B5EF4-FFF2-40B4-BE49-F238E27FC236}">
                  <a16:creationId xmlns:a16="http://schemas.microsoft.com/office/drawing/2014/main" id="{4613E2B6-1468-44E4-A935-9829BF6B3AE1}"/>
                </a:ext>
              </a:extLst>
            </p:cNvPr>
            <p:cNvSpPr/>
            <p:nvPr/>
          </p:nvSpPr>
          <p:spPr bwMode="auto">
            <a:xfrm>
              <a:off x="8726661" y="3211946"/>
              <a:ext cx="45719" cy="8577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Rectangle 199">
              <a:extLst>
                <a:ext uri="{FF2B5EF4-FFF2-40B4-BE49-F238E27FC236}">
                  <a16:creationId xmlns:a16="http://schemas.microsoft.com/office/drawing/2014/main" id="{8660806A-2071-4411-A3FB-8ADF8FC1A009}"/>
                </a:ext>
              </a:extLst>
            </p:cNvPr>
            <p:cNvSpPr/>
            <p:nvPr/>
          </p:nvSpPr>
          <p:spPr bwMode="auto">
            <a:xfrm>
              <a:off x="8774315" y="3252002"/>
              <a:ext cx="45719"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Rectangle 200">
              <a:extLst>
                <a:ext uri="{FF2B5EF4-FFF2-40B4-BE49-F238E27FC236}">
                  <a16:creationId xmlns:a16="http://schemas.microsoft.com/office/drawing/2014/main" id="{9F2B9889-78B0-4887-8991-CE1196B4E7EE}"/>
                </a:ext>
              </a:extLst>
            </p:cNvPr>
            <p:cNvSpPr/>
            <p:nvPr/>
          </p:nvSpPr>
          <p:spPr bwMode="auto">
            <a:xfrm>
              <a:off x="9379388" y="3297398"/>
              <a:ext cx="51517" cy="20443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Rectangle 201">
              <a:extLst>
                <a:ext uri="{FF2B5EF4-FFF2-40B4-BE49-F238E27FC236}">
                  <a16:creationId xmlns:a16="http://schemas.microsoft.com/office/drawing/2014/main" id="{D357270F-A3BB-4435-8036-9355BC37EF49}"/>
                </a:ext>
              </a:extLst>
            </p:cNvPr>
            <p:cNvSpPr/>
            <p:nvPr/>
          </p:nvSpPr>
          <p:spPr bwMode="auto">
            <a:xfrm>
              <a:off x="10079010" y="3308270"/>
              <a:ext cx="45719" cy="48979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Rectangle 202">
              <a:extLst>
                <a:ext uri="{FF2B5EF4-FFF2-40B4-BE49-F238E27FC236}">
                  <a16:creationId xmlns:a16="http://schemas.microsoft.com/office/drawing/2014/main" id="{E7B16FA9-5910-4E09-8936-4EFFE46DCF93}"/>
                </a:ext>
              </a:extLst>
            </p:cNvPr>
            <p:cNvSpPr/>
            <p:nvPr/>
          </p:nvSpPr>
          <p:spPr bwMode="auto">
            <a:xfrm>
              <a:off x="9087820" y="3297398"/>
              <a:ext cx="45719" cy="8577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Rectangle 203">
              <a:extLst>
                <a:ext uri="{FF2B5EF4-FFF2-40B4-BE49-F238E27FC236}">
                  <a16:creationId xmlns:a16="http://schemas.microsoft.com/office/drawing/2014/main" id="{A4419D2D-884A-4DA3-851D-959A5F213C58}"/>
                </a:ext>
              </a:extLst>
            </p:cNvPr>
            <p:cNvSpPr/>
            <p:nvPr/>
          </p:nvSpPr>
          <p:spPr bwMode="auto">
            <a:xfrm>
              <a:off x="8982442" y="3306229"/>
              <a:ext cx="48109" cy="1828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Rectangle 204">
              <a:extLst>
                <a:ext uri="{FF2B5EF4-FFF2-40B4-BE49-F238E27FC236}">
                  <a16:creationId xmlns:a16="http://schemas.microsoft.com/office/drawing/2014/main" id="{EE5EFF4F-5E46-47FC-BF74-D9A27EA4B0D0}"/>
                </a:ext>
              </a:extLst>
            </p:cNvPr>
            <p:cNvSpPr/>
            <p:nvPr/>
          </p:nvSpPr>
          <p:spPr bwMode="auto">
            <a:xfrm>
              <a:off x="8875120" y="3306229"/>
              <a:ext cx="48109" cy="1828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Rectangle 205">
              <a:extLst>
                <a:ext uri="{FF2B5EF4-FFF2-40B4-BE49-F238E27FC236}">
                  <a16:creationId xmlns:a16="http://schemas.microsoft.com/office/drawing/2014/main" id="{1307944A-53D4-492C-B24B-A8FA70322CDA}"/>
                </a:ext>
              </a:extLst>
            </p:cNvPr>
            <p:cNvSpPr/>
            <p:nvPr/>
          </p:nvSpPr>
          <p:spPr bwMode="auto">
            <a:xfrm>
              <a:off x="8930916" y="3306229"/>
              <a:ext cx="48109" cy="182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Rectangle 206">
              <a:extLst>
                <a:ext uri="{FF2B5EF4-FFF2-40B4-BE49-F238E27FC236}">
                  <a16:creationId xmlns:a16="http://schemas.microsoft.com/office/drawing/2014/main" id="{65875F44-D8F2-41F2-BD74-9243EC367CA6}"/>
                </a:ext>
              </a:extLst>
            </p:cNvPr>
            <p:cNvSpPr/>
            <p:nvPr/>
          </p:nvSpPr>
          <p:spPr bwMode="auto">
            <a:xfrm>
              <a:off x="9031682" y="3308659"/>
              <a:ext cx="48109" cy="182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Rectangle 207">
              <a:extLst>
                <a:ext uri="{FF2B5EF4-FFF2-40B4-BE49-F238E27FC236}">
                  <a16:creationId xmlns:a16="http://schemas.microsoft.com/office/drawing/2014/main" id="{FA880C06-E9D4-4C0C-A04E-71BE5DF933C1}"/>
                </a:ext>
              </a:extLst>
            </p:cNvPr>
            <p:cNvSpPr/>
            <p:nvPr/>
          </p:nvSpPr>
          <p:spPr bwMode="auto">
            <a:xfrm>
              <a:off x="9132448" y="3301074"/>
              <a:ext cx="45719" cy="11273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Rectangle 208">
              <a:extLst>
                <a:ext uri="{FF2B5EF4-FFF2-40B4-BE49-F238E27FC236}">
                  <a16:creationId xmlns:a16="http://schemas.microsoft.com/office/drawing/2014/main" id="{827D1B58-2704-4483-87F5-3D8B38823B01}"/>
                </a:ext>
              </a:extLst>
            </p:cNvPr>
            <p:cNvSpPr/>
            <p:nvPr/>
          </p:nvSpPr>
          <p:spPr bwMode="auto">
            <a:xfrm>
              <a:off x="9180348" y="3302527"/>
              <a:ext cx="45719" cy="1236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Rectangle 209">
              <a:extLst>
                <a:ext uri="{FF2B5EF4-FFF2-40B4-BE49-F238E27FC236}">
                  <a16:creationId xmlns:a16="http://schemas.microsoft.com/office/drawing/2014/main" id="{8773D11F-7756-4044-B54C-18CCCC11F986}"/>
                </a:ext>
              </a:extLst>
            </p:cNvPr>
            <p:cNvSpPr/>
            <p:nvPr/>
          </p:nvSpPr>
          <p:spPr bwMode="auto">
            <a:xfrm>
              <a:off x="9226699" y="3305928"/>
              <a:ext cx="45720" cy="13471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Rectangle 210">
              <a:extLst>
                <a:ext uri="{FF2B5EF4-FFF2-40B4-BE49-F238E27FC236}">
                  <a16:creationId xmlns:a16="http://schemas.microsoft.com/office/drawing/2014/main" id="{2C321E78-B1E8-48CF-98C6-1964C7268E0E}"/>
                </a:ext>
              </a:extLst>
            </p:cNvPr>
            <p:cNvSpPr/>
            <p:nvPr/>
          </p:nvSpPr>
          <p:spPr bwMode="auto">
            <a:xfrm>
              <a:off x="9275815" y="3305928"/>
              <a:ext cx="45720" cy="13471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Rectangle 211">
              <a:extLst>
                <a:ext uri="{FF2B5EF4-FFF2-40B4-BE49-F238E27FC236}">
                  <a16:creationId xmlns:a16="http://schemas.microsoft.com/office/drawing/2014/main" id="{2F8DB118-CA05-4803-B682-9D6EC3D6FC41}"/>
                </a:ext>
              </a:extLst>
            </p:cNvPr>
            <p:cNvSpPr/>
            <p:nvPr/>
          </p:nvSpPr>
          <p:spPr bwMode="auto">
            <a:xfrm>
              <a:off x="9320895" y="3305927"/>
              <a:ext cx="52136" cy="1828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Rectangle 212">
              <a:extLst>
                <a:ext uri="{FF2B5EF4-FFF2-40B4-BE49-F238E27FC236}">
                  <a16:creationId xmlns:a16="http://schemas.microsoft.com/office/drawing/2014/main" id="{7AB8989A-BC8F-4F06-BE5F-3120A3EC15BB}"/>
                </a:ext>
              </a:extLst>
            </p:cNvPr>
            <p:cNvSpPr/>
            <p:nvPr/>
          </p:nvSpPr>
          <p:spPr bwMode="auto">
            <a:xfrm>
              <a:off x="9427864" y="3305927"/>
              <a:ext cx="52136" cy="1828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Rectangle 213">
              <a:extLst>
                <a:ext uri="{FF2B5EF4-FFF2-40B4-BE49-F238E27FC236}">
                  <a16:creationId xmlns:a16="http://schemas.microsoft.com/office/drawing/2014/main" id="{BBACA83B-C2A1-40EF-81C0-D0D73A5EB724}"/>
                </a:ext>
              </a:extLst>
            </p:cNvPr>
            <p:cNvSpPr/>
            <p:nvPr/>
          </p:nvSpPr>
          <p:spPr bwMode="auto">
            <a:xfrm>
              <a:off x="9478228" y="3305927"/>
              <a:ext cx="52136" cy="1828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Rectangle 214">
              <a:extLst>
                <a:ext uri="{FF2B5EF4-FFF2-40B4-BE49-F238E27FC236}">
                  <a16:creationId xmlns:a16="http://schemas.microsoft.com/office/drawing/2014/main" id="{ACADC729-4605-48ED-B85E-9068423D6210}"/>
                </a:ext>
              </a:extLst>
            </p:cNvPr>
            <p:cNvSpPr/>
            <p:nvPr/>
          </p:nvSpPr>
          <p:spPr bwMode="auto">
            <a:xfrm>
              <a:off x="9527678" y="3305927"/>
              <a:ext cx="45719" cy="24471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Rectangle 215">
              <a:extLst>
                <a:ext uri="{FF2B5EF4-FFF2-40B4-BE49-F238E27FC236}">
                  <a16:creationId xmlns:a16="http://schemas.microsoft.com/office/drawing/2014/main" id="{190C0EBC-8DB8-4D34-8BC7-67E11D6B9908}"/>
                </a:ext>
              </a:extLst>
            </p:cNvPr>
            <p:cNvSpPr/>
            <p:nvPr/>
          </p:nvSpPr>
          <p:spPr bwMode="auto">
            <a:xfrm>
              <a:off x="9570856" y="3307096"/>
              <a:ext cx="52136" cy="29843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Rectangle 216">
              <a:extLst>
                <a:ext uri="{FF2B5EF4-FFF2-40B4-BE49-F238E27FC236}">
                  <a16:creationId xmlns:a16="http://schemas.microsoft.com/office/drawing/2014/main" id="{5A650717-0D88-4E6E-8849-7A3221401701}"/>
                </a:ext>
              </a:extLst>
            </p:cNvPr>
            <p:cNvSpPr/>
            <p:nvPr/>
          </p:nvSpPr>
          <p:spPr bwMode="auto">
            <a:xfrm>
              <a:off x="9626970" y="3307096"/>
              <a:ext cx="45719" cy="31101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Rectangle 217">
              <a:extLst>
                <a:ext uri="{FF2B5EF4-FFF2-40B4-BE49-F238E27FC236}">
                  <a16:creationId xmlns:a16="http://schemas.microsoft.com/office/drawing/2014/main" id="{0EE5C3AA-389F-412E-886C-9CCE82B171DF}"/>
                </a:ext>
              </a:extLst>
            </p:cNvPr>
            <p:cNvSpPr/>
            <p:nvPr/>
          </p:nvSpPr>
          <p:spPr bwMode="auto">
            <a:xfrm>
              <a:off x="9676667" y="3307096"/>
              <a:ext cx="48193" cy="33689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Rectangle 218">
              <a:extLst>
                <a:ext uri="{FF2B5EF4-FFF2-40B4-BE49-F238E27FC236}">
                  <a16:creationId xmlns:a16="http://schemas.microsoft.com/office/drawing/2014/main" id="{7ED8B8BC-1813-4409-B315-1894484E3C79}"/>
                </a:ext>
              </a:extLst>
            </p:cNvPr>
            <p:cNvSpPr/>
            <p:nvPr/>
          </p:nvSpPr>
          <p:spPr bwMode="auto">
            <a:xfrm>
              <a:off x="9727038" y="3307096"/>
              <a:ext cx="48193" cy="33689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Rectangle 219">
              <a:extLst>
                <a:ext uri="{FF2B5EF4-FFF2-40B4-BE49-F238E27FC236}">
                  <a16:creationId xmlns:a16="http://schemas.microsoft.com/office/drawing/2014/main" id="{59B95A28-B7B6-4FEF-B53A-0D08B7C1ECCF}"/>
                </a:ext>
              </a:extLst>
            </p:cNvPr>
            <p:cNvSpPr/>
            <p:nvPr/>
          </p:nvSpPr>
          <p:spPr bwMode="auto">
            <a:xfrm>
              <a:off x="9775085" y="3307096"/>
              <a:ext cx="45719" cy="37319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Rectangle 220">
              <a:extLst>
                <a:ext uri="{FF2B5EF4-FFF2-40B4-BE49-F238E27FC236}">
                  <a16:creationId xmlns:a16="http://schemas.microsoft.com/office/drawing/2014/main" id="{69180B16-46A9-40BE-BE4A-16E3D481F1CB}"/>
                </a:ext>
              </a:extLst>
            </p:cNvPr>
            <p:cNvSpPr/>
            <p:nvPr/>
          </p:nvSpPr>
          <p:spPr bwMode="auto">
            <a:xfrm>
              <a:off x="9820256" y="3307096"/>
              <a:ext cx="52087" cy="3868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Rectangle 221">
              <a:extLst>
                <a:ext uri="{FF2B5EF4-FFF2-40B4-BE49-F238E27FC236}">
                  <a16:creationId xmlns:a16="http://schemas.microsoft.com/office/drawing/2014/main" id="{6EB377A7-D08F-4B41-8EAD-3933705F7297}"/>
                </a:ext>
              </a:extLst>
            </p:cNvPr>
            <p:cNvSpPr/>
            <p:nvPr/>
          </p:nvSpPr>
          <p:spPr bwMode="auto">
            <a:xfrm>
              <a:off x="9874660" y="3307096"/>
              <a:ext cx="47601" cy="4140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Rectangle 222">
              <a:extLst>
                <a:ext uri="{FF2B5EF4-FFF2-40B4-BE49-F238E27FC236}">
                  <a16:creationId xmlns:a16="http://schemas.microsoft.com/office/drawing/2014/main" id="{5271295D-B2E6-458E-A2EC-BE68D13E2B6B}"/>
                </a:ext>
              </a:extLst>
            </p:cNvPr>
            <p:cNvSpPr/>
            <p:nvPr/>
          </p:nvSpPr>
          <p:spPr bwMode="auto">
            <a:xfrm>
              <a:off x="9924632" y="3307095"/>
              <a:ext cx="45719" cy="4548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Rectangle 223">
              <a:extLst>
                <a:ext uri="{FF2B5EF4-FFF2-40B4-BE49-F238E27FC236}">
                  <a16:creationId xmlns:a16="http://schemas.microsoft.com/office/drawing/2014/main" id="{E2ABE341-8745-4EC9-A8CA-370AAD086719}"/>
                </a:ext>
              </a:extLst>
            </p:cNvPr>
            <p:cNvSpPr/>
            <p:nvPr/>
          </p:nvSpPr>
          <p:spPr bwMode="auto">
            <a:xfrm>
              <a:off x="9972650" y="3307095"/>
              <a:ext cx="49446" cy="4752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Rectangle 224">
              <a:extLst>
                <a:ext uri="{FF2B5EF4-FFF2-40B4-BE49-F238E27FC236}">
                  <a16:creationId xmlns:a16="http://schemas.microsoft.com/office/drawing/2014/main" id="{F2B961AF-9496-46FD-AAFD-8F57F60C447F}"/>
                </a:ext>
              </a:extLst>
            </p:cNvPr>
            <p:cNvSpPr/>
            <p:nvPr/>
          </p:nvSpPr>
          <p:spPr bwMode="auto">
            <a:xfrm>
              <a:off x="10025830" y="3307095"/>
              <a:ext cx="49446" cy="4752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Rectangle 225">
              <a:extLst>
                <a:ext uri="{FF2B5EF4-FFF2-40B4-BE49-F238E27FC236}">
                  <a16:creationId xmlns:a16="http://schemas.microsoft.com/office/drawing/2014/main" id="{CA9B0B06-CC0A-4B18-A4B4-F5ACF57FE3B1}"/>
                </a:ext>
              </a:extLst>
            </p:cNvPr>
            <p:cNvSpPr/>
            <p:nvPr/>
          </p:nvSpPr>
          <p:spPr bwMode="auto">
            <a:xfrm>
              <a:off x="10119674" y="3305318"/>
              <a:ext cx="59319" cy="5751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Rectangle 226">
              <a:extLst>
                <a:ext uri="{FF2B5EF4-FFF2-40B4-BE49-F238E27FC236}">
                  <a16:creationId xmlns:a16="http://schemas.microsoft.com/office/drawing/2014/main" id="{2C936A9F-5E5E-42F2-8842-55B27FEAB6DD}"/>
                </a:ext>
              </a:extLst>
            </p:cNvPr>
            <p:cNvSpPr/>
            <p:nvPr/>
          </p:nvSpPr>
          <p:spPr bwMode="auto">
            <a:xfrm>
              <a:off x="10173452" y="3305318"/>
              <a:ext cx="46046" cy="56102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Rectangle 227">
              <a:extLst>
                <a:ext uri="{FF2B5EF4-FFF2-40B4-BE49-F238E27FC236}">
                  <a16:creationId xmlns:a16="http://schemas.microsoft.com/office/drawing/2014/main" id="{553D32AE-5777-44B8-AA45-257EF0F3B312}"/>
                </a:ext>
              </a:extLst>
            </p:cNvPr>
            <p:cNvSpPr/>
            <p:nvPr/>
          </p:nvSpPr>
          <p:spPr bwMode="auto">
            <a:xfrm>
              <a:off x="10224222" y="3305318"/>
              <a:ext cx="45719" cy="5751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Rectangle 228">
              <a:extLst>
                <a:ext uri="{FF2B5EF4-FFF2-40B4-BE49-F238E27FC236}">
                  <a16:creationId xmlns:a16="http://schemas.microsoft.com/office/drawing/2014/main" id="{D03C1820-77C6-4068-B81D-FC68F541418C}"/>
                </a:ext>
              </a:extLst>
            </p:cNvPr>
            <p:cNvSpPr/>
            <p:nvPr/>
          </p:nvSpPr>
          <p:spPr bwMode="auto">
            <a:xfrm>
              <a:off x="10271602" y="3305318"/>
              <a:ext cx="45719" cy="57518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Rectangle 229">
              <a:extLst>
                <a:ext uri="{FF2B5EF4-FFF2-40B4-BE49-F238E27FC236}">
                  <a16:creationId xmlns:a16="http://schemas.microsoft.com/office/drawing/2014/main" id="{CE9F9CA9-59F3-4649-8F1A-001447911C06}"/>
                </a:ext>
              </a:extLst>
            </p:cNvPr>
            <p:cNvSpPr/>
            <p:nvPr/>
          </p:nvSpPr>
          <p:spPr bwMode="auto">
            <a:xfrm>
              <a:off x="10321827" y="3305317"/>
              <a:ext cx="45719" cy="65163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Rectangle 230">
              <a:extLst>
                <a:ext uri="{FF2B5EF4-FFF2-40B4-BE49-F238E27FC236}">
                  <a16:creationId xmlns:a16="http://schemas.microsoft.com/office/drawing/2014/main" id="{E2BA111D-2E51-4ADD-8E06-D25A03EBD67F}"/>
                </a:ext>
              </a:extLst>
            </p:cNvPr>
            <p:cNvSpPr/>
            <p:nvPr/>
          </p:nvSpPr>
          <p:spPr bwMode="auto">
            <a:xfrm>
              <a:off x="10370877" y="3305317"/>
              <a:ext cx="45719" cy="74708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Rectangle 231">
              <a:extLst>
                <a:ext uri="{FF2B5EF4-FFF2-40B4-BE49-F238E27FC236}">
                  <a16:creationId xmlns:a16="http://schemas.microsoft.com/office/drawing/2014/main" id="{EA593C7A-D393-4C96-9E0D-8A29FB623BF6}"/>
                </a:ext>
              </a:extLst>
            </p:cNvPr>
            <p:cNvSpPr/>
            <p:nvPr/>
          </p:nvSpPr>
          <p:spPr bwMode="auto">
            <a:xfrm>
              <a:off x="10421175" y="3305316"/>
              <a:ext cx="52087" cy="7906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Rectangle 232">
              <a:extLst>
                <a:ext uri="{FF2B5EF4-FFF2-40B4-BE49-F238E27FC236}">
                  <a16:creationId xmlns:a16="http://schemas.microsoft.com/office/drawing/2014/main" id="{FAF4B43F-9F04-48B7-A633-82B3FD4F80D2}"/>
                </a:ext>
              </a:extLst>
            </p:cNvPr>
            <p:cNvSpPr/>
            <p:nvPr/>
          </p:nvSpPr>
          <p:spPr bwMode="auto">
            <a:xfrm>
              <a:off x="10478382" y="3305316"/>
              <a:ext cx="45719" cy="7906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Rectangle 233">
              <a:extLst>
                <a:ext uri="{FF2B5EF4-FFF2-40B4-BE49-F238E27FC236}">
                  <a16:creationId xmlns:a16="http://schemas.microsoft.com/office/drawing/2014/main" id="{755A7D98-5344-4D23-9E32-8E2546292102}"/>
                </a:ext>
              </a:extLst>
            </p:cNvPr>
            <p:cNvSpPr/>
            <p:nvPr/>
          </p:nvSpPr>
          <p:spPr bwMode="auto">
            <a:xfrm>
              <a:off x="10524110" y="3305316"/>
              <a:ext cx="45719" cy="8982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Rectangle 234">
              <a:extLst>
                <a:ext uri="{FF2B5EF4-FFF2-40B4-BE49-F238E27FC236}">
                  <a16:creationId xmlns:a16="http://schemas.microsoft.com/office/drawing/2014/main" id="{84DE9E3F-C9A5-4F3B-94BA-DB715E234E3F}"/>
                </a:ext>
              </a:extLst>
            </p:cNvPr>
            <p:cNvSpPr/>
            <p:nvPr/>
          </p:nvSpPr>
          <p:spPr bwMode="auto">
            <a:xfrm>
              <a:off x="10568493" y="3305316"/>
              <a:ext cx="45719" cy="8982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Rectangle 235">
              <a:extLst>
                <a:ext uri="{FF2B5EF4-FFF2-40B4-BE49-F238E27FC236}">
                  <a16:creationId xmlns:a16="http://schemas.microsoft.com/office/drawing/2014/main" id="{A5A5545D-F42D-48D9-A3EF-68C2D3FB1843}"/>
                </a:ext>
              </a:extLst>
            </p:cNvPr>
            <p:cNvSpPr/>
            <p:nvPr/>
          </p:nvSpPr>
          <p:spPr bwMode="auto">
            <a:xfrm>
              <a:off x="10619180" y="3305316"/>
              <a:ext cx="49576" cy="9694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Rectangle 236">
              <a:extLst>
                <a:ext uri="{FF2B5EF4-FFF2-40B4-BE49-F238E27FC236}">
                  <a16:creationId xmlns:a16="http://schemas.microsoft.com/office/drawing/2014/main" id="{CAA0FA39-F154-4009-856A-245EF5741EC6}"/>
                </a:ext>
              </a:extLst>
            </p:cNvPr>
            <p:cNvSpPr/>
            <p:nvPr/>
          </p:nvSpPr>
          <p:spPr bwMode="auto">
            <a:xfrm>
              <a:off x="10673279" y="3305316"/>
              <a:ext cx="47664" cy="11600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Rectangle 237">
              <a:extLst>
                <a:ext uri="{FF2B5EF4-FFF2-40B4-BE49-F238E27FC236}">
                  <a16:creationId xmlns:a16="http://schemas.microsoft.com/office/drawing/2014/main" id="{2F2C4C7C-E8E4-4D53-B22F-E4BEE938AF78}"/>
                </a:ext>
              </a:extLst>
            </p:cNvPr>
            <p:cNvSpPr/>
            <p:nvPr/>
          </p:nvSpPr>
          <p:spPr bwMode="auto">
            <a:xfrm>
              <a:off x="10725344" y="3305315"/>
              <a:ext cx="45719" cy="13245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Rectangle 238">
              <a:extLst>
                <a:ext uri="{FF2B5EF4-FFF2-40B4-BE49-F238E27FC236}">
                  <a16:creationId xmlns:a16="http://schemas.microsoft.com/office/drawing/2014/main" id="{25CCCFBE-0B94-4D6A-811D-0C1A2DBCBB8C}"/>
                </a:ext>
              </a:extLst>
            </p:cNvPr>
            <p:cNvSpPr/>
            <p:nvPr/>
          </p:nvSpPr>
          <p:spPr bwMode="auto">
            <a:xfrm>
              <a:off x="10772511" y="3305315"/>
              <a:ext cx="45719" cy="13245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0" name="Rectangle 239">
              <a:extLst>
                <a:ext uri="{FF2B5EF4-FFF2-40B4-BE49-F238E27FC236}">
                  <a16:creationId xmlns:a16="http://schemas.microsoft.com/office/drawing/2014/main" id="{D64AC01F-B134-4C21-A4E1-A07D2DC45F84}"/>
                </a:ext>
              </a:extLst>
            </p:cNvPr>
            <p:cNvSpPr/>
            <p:nvPr/>
          </p:nvSpPr>
          <p:spPr bwMode="auto">
            <a:xfrm>
              <a:off x="10822456" y="3305315"/>
              <a:ext cx="45719" cy="13245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Rectangle 240">
              <a:extLst>
                <a:ext uri="{FF2B5EF4-FFF2-40B4-BE49-F238E27FC236}">
                  <a16:creationId xmlns:a16="http://schemas.microsoft.com/office/drawing/2014/main" id="{D38331E3-FDDA-43EE-9415-10BACAE27A01}"/>
                </a:ext>
              </a:extLst>
            </p:cNvPr>
            <p:cNvSpPr/>
            <p:nvPr/>
          </p:nvSpPr>
          <p:spPr bwMode="auto">
            <a:xfrm>
              <a:off x="10871958" y="3305315"/>
              <a:ext cx="45719" cy="13245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Rectangle 241">
              <a:extLst>
                <a:ext uri="{FF2B5EF4-FFF2-40B4-BE49-F238E27FC236}">
                  <a16:creationId xmlns:a16="http://schemas.microsoft.com/office/drawing/2014/main" id="{BDD44E76-5ED6-4D66-BEC7-6658A9E343B5}"/>
                </a:ext>
              </a:extLst>
            </p:cNvPr>
            <p:cNvSpPr/>
            <p:nvPr/>
          </p:nvSpPr>
          <p:spPr bwMode="auto">
            <a:xfrm>
              <a:off x="10923057" y="3305315"/>
              <a:ext cx="45719" cy="13245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Rectangle 242">
              <a:extLst>
                <a:ext uri="{FF2B5EF4-FFF2-40B4-BE49-F238E27FC236}">
                  <a16:creationId xmlns:a16="http://schemas.microsoft.com/office/drawing/2014/main" id="{8808EDC3-3C9A-4354-9D21-EE872C0F415D}"/>
                </a:ext>
              </a:extLst>
            </p:cNvPr>
            <p:cNvSpPr/>
            <p:nvPr/>
          </p:nvSpPr>
          <p:spPr bwMode="auto">
            <a:xfrm>
              <a:off x="10971895" y="3305315"/>
              <a:ext cx="45719" cy="13245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Rectangle 243">
              <a:extLst>
                <a:ext uri="{FF2B5EF4-FFF2-40B4-BE49-F238E27FC236}">
                  <a16:creationId xmlns:a16="http://schemas.microsoft.com/office/drawing/2014/main" id="{24867524-FB62-4186-9CA6-88EE9FF2F354}"/>
                </a:ext>
              </a:extLst>
            </p:cNvPr>
            <p:cNvSpPr/>
            <p:nvPr/>
          </p:nvSpPr>
          <p:spPr bwMode="auto">
            <a:xfrm>
              <a:off x="11019038" y="3305315"/>
              <a:ext cx="45719" cy="13245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45" name="Straight Connector 244">
              <a:extLst>
                <a:ext uri="{FF2B5EF4-FFF2-40B4-BE49-F238E27FC236}">
                  <a16:creationId xmlns:a16="http://schemas.microsoft.com/office/drawing/2014/main" id="{574CD6DF-EE2B-490D-B267-030214BFD4FD}"/>
                </a:ext>
              </a:extLst>
            </p:cNvPr>
            <p:cNvCxnSpPr/>
            <p:nvPr/>
          </p:nvCxnSpPr>
          <p:spPr bwMode="auto">
            <a:xfrm>
              <a:off x="6776977" y="3025815"/>
              <a:ext cx="4342435"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246" name="Straight Connector 245">
              <a:extLst>
                <a:ext uri="{FF2B5EF4-FFF2-40B4-BE49-F238E27FC236}">
                  <a16:creationId xmlns:a16="http://schemas.microsoft.com/office/drawing/2014/main" id="{ACEF4AD0-900A-4A6D-A36C-4B12A167BC78}"/>
                </a:ext>
              </a:extLst>
            </p:cNvPr>
            <p:cNvCxnSpPr/>
            <p:nvPr/>
          </p:nvCxnSpPr>
          <p:spPr bwMode="auto">
            <a:xfrm>
              <a:off x="6776977" y="3692763"/>
              <a:ext cx="4342435"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47" name="TextBox 246">
              <a:extLst>
                <a:ext uri="{FF2B5EF4-FFF2-40B4-BE49-F238E27FC236}">
                  <a16:creationId xmlns:a16="http://schemas.microsoft.com/office/drawing/2014/main" id="{FAACD84E-9785-44E1-9554-E072E9BD7FA1}"/>
                </a:ext>
              </a:extLst>
            </p:cNvPr>
            <p:cNvSpPr txBox="1"/>
            <p:nvPr/>
          </p:nvSpPr>
          <p:spPr bwMode="auto">
            <a:xfrm>
              <a:off x="10983199" y="2863978"/>
              <a:ext cx="58541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grpSp>
      <p:grpSp>
        <p:nvGrpSpPr>
          <p:cNvPr id="132" name="Group 131">
            <a:extLst>
              <a:ext uri="{FF2B5EF4-FFF2-40B4-BE49-F238E27FC236}">
                <a16:creationId xmlns:a16="http://schemas.microsoft.com/office/drawing/2014/main" id="{B20F1664-D861-4B3C-8A5D-36F4E3514A56}"/>
              </a:ext>
            </a:extLst>
          </p:cNvPr>
          <p:cNvGrpSpPr/>
          <p:nvPr/>
        </p:nvGrpSpPr>
        <p:grpSpPr>
          <a:xfrm>
            <a:off x="9392911" y="6207927"/>
            <a:ext cx="2488502" cy="454909"/>
            <a:chOff x="9392911" y="6207927"/>
            <a:chExt cx="2488502" cy="454909"/>
          </a:xfrm>
        </p:grpSpPr>
        <p:pic>
          <p:nvPicPr>
            <p:cNvPr id="133" name="Picture 132" descr="A picture containing text, ax, wheel&#10;&#10;Description automatically generated">
              <a:extLst>
                <a:ext uri="{FF2B5EF4-FFF2-40B4-BE49-F238E27FC236}">
                  <a16:creationId xmlns:a16="http://schemas.microsoft.com/office/drawing/2014/main" id="{CA8FB5B9-4E3C-46DA-9485-46EA2C1A02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4" name="Rectangle 8">
              <a:extLst>
                <a:ext uri="{FF2B5EF4-FFF2-40B4-BE49-F238E27FC236}">
                  <a16:creationId xmlns:a16="http://schemas.microsoft.com/office/drawing/2014/main" id="{4D24C892-7E15-4DAB-8E09-A42319452E7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9158525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a:xfrm>
            <a:off x="609759" y="238127"/>
            <a:ext cx="10872444" cy="1103313"/>
          </a:xfrm>
        </p:spPr>
        <p:txBody>
          <a:bodyPr/>
          <a:lstStyle/>
          <a:p>
            <a:r>
              <a:rPr lang="en-US" dirty="0"/>
              <a:t>KEYNOTE-158 Update: PFS and OS</a:t>
            </a:r>
          </a:p>
        </p:txBody>
      </p:sp>
      <p:sp>
        <p:nvSpPr>
          <p:cNvPr id="209" name="Text Box 15">
            <a:extLst>
              <a:ext uri="{FF2B5EF4-FFF2-40B4-BE49-F238E27FC236}">
                <a16:creationId xmlns:a16="http://schemas.microsoft.com/office/drawing/2014/main" id="{27857E63-C6C6-4022-8604-4EB1B95A6C4F}"/>
              </a:ext>
            </a:extLst>
          </p:cNvPr>
          <p:cNvSpPr txBox="1">
            <a:spLocks noChangeArrowheads="1"/>
          </p:cNvSpPr>
          <p:nvPr/>
        </p:nvSpPr>
        <p:spPr bwMode="auto">
          <a:xfrm>
            <a:off x="412751" y="635843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Chung. SGO 2021. Abstr 41.</a:t>
            </a:r>
            <a:endParaRPr lang="en-US" altLang="en-US" sz="1200" b="0" dirty="0">
              <a:solidFill>
                <a:schemeClr val="bg2"/>
              </a:solidFill>
              <a:latin typeface="Calibri" panose="020F0502020204030204" pitchFamily="34" charset="0"/>
              <a:cs typeface="+mn-cs"/>
            </a:endParaRPr>
          </a:p>
        </p:txBody>
      </p:sp>
      <p:sp>
        <p:nvSpPr>
          <p:cNvPr id="210" name="TextBox 209">
            <a:extLst>
              <a:ext uri="{FF2B5EF4-FFF2-40B4-BE49-F238E27FC236}">
                <a16:creationId xmlns:a16="http://schemas.microsoft.com/office/drawing/2014/main" id="{8E9581BA-FD5F-4D86-B051-5806F964C367}"/>
              </a:ext>
            </a:extLst>
          </p:cNvPr>
          <p:cNvSpPr txBox="1"/>
          <p:nvPr/>
        </p:nvSpPr>
        <p:spPr bwMode="auto">
          <a:xfrm>
            <a:off x="1440202" y="1469730"/>
            <a:ext cx="41966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400" dirty="0">
                <a:solidFill>
                  <a:schemeClr val="bg1"/>
                </a:solidFill>
                <a:latin typeface="Calibri" panose="020F0502020204030204" pitchFamily="34" charset="0"/>
              </a:rPr>
              <a:t>PFS</a:t>
            </a:r>
          </a:p>
        </p:txBody>
      </p:sp>
      <p:sp>
        <p:nvSpPr>
          <p:cNvPr id="211" name="TextBox 210">
            <a:extLst>
              <a:ext uri="{FF2B5EF4-FFF2-40B4-BE49-F238E27FC236}">
                <a16:creationId xmlns:a16="http://schemas.microsoft.com/office/drawing/2014/main" id="{B6A22A08-7184-437C-A2F0-3D3EC488147E}"/>
              </a:ext>
            </a:extLst>
          </p:cNvPr>
          <p:cNvSpPr txBox="1"/>
          <p:nvPr/>
        </p:nvSpPr>
        <p:spPr bwMode="auto">
          <a:xfrm>
            <a:off x="7176752" y="1469730"/>
            <a:ext cx="43054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400" dirty="0">
                <a:solidFill>
                  <a:schemeClr val="bg1"/>
                </a:solidFill>
                <a:latin typeface="Calibri" panose="020F0502020204030204" pitchFamily="34" charset="0"/>
              </a:rPr>
              <a:t>OS</a:t>
            </a:r>
          </a:p>
        </p:txBody>
      </p:sp>
      <p:sp>
        <p:nvSpPr>
          <p:cNvPr id="212" name="TextBox 211">
            <a:extLst>
              <a:ext uri="{FF2B5EF4-FFF2-40B4-BE49-F238E27FC236}">
                <a16:creationId xmlns:a16="http://schemas.microsoft.com/office/drawing/2014/main" id="{79B7479D-3EF7-482E-9E12-1FEDCD8718AE}"/>
              </a:ext>
            </a:extLst>
          </p:cNvPr>
          <p:cNvSpPr txBox="1"/>
          <p:nvPr/>
        </p:nvSpPr>
        <p:spPr bwMode="auto">
          <a:xfrm rot="16200000">
            <a:off x="5069453" y="3674905"/>
            <a:ext cx="2919597"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OS Probability (%)</a:t>
            </a:r>
          </a:p>
        </p:txBody>
      </p:sp>
      <p:sp>
        <p:nvSpPr>
          <p:cNvPr id="213" name="TextBox 212">
            <a:extLst>
              <a:ext uri="{FF2B5EF4-FFF2-40B4-BE49-F238E27FC236}">
                <a16:creationId xmlns:a16="http://schemas.microsoft.com/office/drawing/2014/main" id="{BBDDD00D-6893-4AD7-B701-3A693A77513D}"/>
              </a:ext>
            </a:extLst>
          </p:cNvPr>
          <p:cNvSpPr txBox="1"/>
          <p:nvPr/>
        </p:nvSpPr>
        <p:spPr bwMode="auto">
          <a:xfrm rot="16200000">
            <a:off x="-720235" y="3631333"/>
            <a:ext cx="2878747"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PFS Probability (%)</a:t>
            </a:r>
          </a:p>
        </p:txBody>
      </p:sp>
      <p:sp>
        <p:nvSpPr>
          <p:cNvPr id="214" name="Rectangle 213">
            <a:extLst>
              <a:ext uri="{FF2B5EF4-FFF2-40B4-BE49-F238E27FC236}">
                <a16:creationId xmlns:a16="http://schemas.microsoft.com/office/drawing/2014/main" id="{B99EB838-4140-4DBB-A2DF-7474855B7576}"/>
              </a:ext>
            </a:extLst>
          </p:cNvPr>
          <p:cNvSpPr/>
          <p:nvPr/>
        </p:nvSpPr>
        <p:spPr bwMode="auto">
          <a:xfrm>
            <a:off x="2413000" y="4817533"/>
            <a:ext cx="880533" cy="135467"/>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TextBox 214">
            <a:extLst>
              <a:ext uri="{FF2B5EF4-FFF2-40B4-BE49-F238E27FC236}">
                <a16:creationId xmlns:a16="http://schemas.microsoft.com/office/drawing/2014/main" id="{9DC88777-8157-4FDE-A4E9-FEFBA3A4DEDA}"/>
              </a:ext>
            </a:extLst>
          </p:cNvPr>
          <p:cNvSpPr txBox="1"/>
          <p:nvPr/>
        </p:nvSpPr>
        <p:spPr bwMode="auto">
          <a:xfrm>
            <a:off x="1440204" y="5556323"/>
            <a:ext cx="4127220"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216" name="Rectangle 215">
            <a:extLst>
              <a:ext uri="{FF2B5EF4-FFF2-40B4-BE49-F238E27FC236}">
                <a16:creationId xmlns:a16="http://schemas.microsoft.com/office/drawing/2014/main" id="{F4DBC163-1856-4E8D-B2E5-8981D4936FD0}"/>
              </a:ext>
            </a:extLst>
          </p:cNvPr>
          <p:cNvSpPr/>
          <p:nvPr/>
        </p:nvSpPr>
        <p:spPr bwMode="auto">
          <a:xfrm>
            <a:off x="8211834" y="4784971"/>
            <a:ext cx="880533" cy="135467"/>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aphicFrame>
        <p:nvGraphicFramePr>
          <p:cNvPr id="217" name="Table 15">
            <a:extLst>
              <a:ext uri="{FF2B5EF4-FFF2-40B4-BE49-F238E27FC236}">
                <a16:creationId xmlns:a16="http://schemas.microsoft.com/office/drawing/2014/main" id="{63E8AB3C-484C-4608-AE7B-7647F4905A43}"/>
              </a:ext>
            </a:extLst>
          </p:cNvPr>
          <p:cNvGraphicFramePr>
            <a:graphicFrameLocks noGrp="1"/>
          </p:cNvGraphicFramePr>
          <p:nvPr>
            <p:extLst>
              <p:ext uri="{D42A27DB-BD31-4B8C-83A1-F6EECF244321}">
                <p14:modId xmlns:p14="http://schemas.microsoft.com/office/powerpoint/2010/main" val="248343065"/>
              </p:ext>
            </p:extLst>
          </p:nvPr>
        </p:nvGraphicFramePr>
        <p:xfrm>
          <a:off x="3175262" y="1933767"/>
          <a:ext cx="2928420" cy="731520"/>
        </p:xfrm>
        <a:graphic>
          <a:graphicData uri="http://schemas.openxmlformats.org/drawingml/2006/table">
            <a:tbl>
              <a:tblPr firstRow="1" bandRow="1">
                <a:tableStyleId>{93296810-A885-4BE3-A3E7-6D5BEEA58F35}</a:tableStyleId>
              </a:tblPr>
              <a:tblGrid>
                <a:gridCol w="1464210">
                  <a:extLst>
                    <a:ext uri="{9D8B030D-6E8A-4147-A177-3AD203B41FA5}">
                      <a16:colId xmlns:a16="http://schemas.microsoft.com/office/drawing/2014/main" val="662196331"/>
                    </a:ext>
                  </a:extLst>
                </a:gridCol>
                <a:gridCol w="1464210">
                  <a:extLst>
                    <a:ext uri="{9D8B030D-6E8A-4147-A177-3AD203B41FA5}">
                      <a16:colId xmlns:a16="http://schemas.microsoft.com/office/drawing/2014/main" val="234444397"/>
                    </a:ext>
                  </a:extLst>
                </a:gridCol>
              </a:tblGrid>
              <a:tr h="0">
                <a:tc>
                  <a:txBody>
                    <a:bodyPr/>
                    <a:lstStyle/>
                    <a:p>
                      <a:pPr algn="ctr"/>
                      <a:r>
                        <a:rPr lang="en-US" dirty="0">
                          <a:latin typeface="Calibri" panose="020F0502020204030204" pitchFamily="34" charset="0"/>
                          <a:cs typeface="Calibri" panose="020F0502020204030204" pitchFamily="34" charset="0"/>
                        </a:rPr>
                        <a:t>n/N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latin typeface="Calibri" panose="020F0502020204030204" pitchFamily="34" charset="0"/>
                          <a:cs typeface="Calibri" panose="020F0502020204030204" pitchFamily="34" charset="0"/>
                        </a:rPr>
                        <a:t>Events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486225451"/>
                  </a:ext>
                </a:extLst>
              </a:tr>
              <a:tr h="0">
                <a:tc>
                  <a:txBody>
                    <a:bodyPr/>
                    <a:lstStyle/>
                    <a:p>
                      <a:pPr algn="ctr"/>
                      <a:r>
                        <a:rPr lang="en-US" dirty="0">
                          <a:solidFill>
                            <a:schemeClr val="bg1"/>
                          </a:solidFill>
                          <a:latin typeface="Calibri" panose="020F0502020204030204" pitchFamily="34" charset="0"/>
                          <a:cs typeface="Calibri" panose="020F0502020204030204" pitchFamily="34" charset="0"/>
                        </a:rPr>
                        <a:t>88/98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89.8%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57509225"/>
                  </a:ext>
                </a:extLst>
              </a:tr>
            </a:tbl>
          </a:graphicData>
        </a:graphic>
      </p:graphicFrame>
      <p:graphicFrame>
        <p:nvGraphicFramePr>
          <p:cNvPr id="218" name="Table 15">
            <a:extLst>
              <a:ext uri="{FF2B5EF4-FFF2-40B4-BE49-F238E27FC236}">
                <a16:creationId xmlns:a16="http://schemas.microsoft.com/office/drawing/2014/main" id="{229E4D5F-7AFA-49D5-B6B1-A9460A4D0FCE}"/>
              </a:ext>
            </a:extLst>
          </p:cNvPr>
          <p:cNvGraphicFramePr>
            <a:graphicFrameLocks noGrp="1"/>
          </p:cNvGraphicFramePr>
          <p:nvPr>
            <p:extLst>
              <p:ext uri="{D42A27DB-BD31-4B8C-83A1-F6EECF244321}">
                <p14:modId xmlns:p14="http://schemas.microsoft.com/office/powerpoint/2010/main" val="1502666901"/>
              </p:ext>
            </p:extLst>
          </p:nvPr>
        </p:nvGraphicFramePr>
        <p:xfrm>
          <a:off x="8553783" y="1933767"/>
          <a:ext cx="2928420" cy="731520"/>
        </p:xfrm>
        <a:graphic>
          <a:graphicData uri="http://schemas.openxmlformats.org/drawingml/2006/table">
            <a:tbl>
              <a:tblPr firstRow="1" bandRow="1">
                <a:tableStyleId>{93296810-A885-4BE3-A3E7-6D5BEEA58F35}</a:tableStyleId>
              </a:tblPr>
              <a:tblGrid>
                <a:gridCol w="1464210">
                  <a:extLst>
                    <a:ext uri="{9D8B030D-6E8A-4147-A177-3AD203B41FA5}">
                      <a16:colId xmlns:a16="http://schemas.microsoft.com/office/drawing/2014/main" val="662196331"/>
                    </a:ext>
                  </a:extLst>
                </a:gridCol>
                <a:gridCol w="1464210">
                  <a:extLst>
                    <a:ext uri="{9D8B030D-6E8A-4147-A177-3AD203B41FA5}">
                      <a16:colId xmlns:a16="http://schemas.microsoft.com/office/drawing/2014/main" val="234444397"/>
                    </a:ext>
                  </a:extLst>
                </a:gridCol>
              </a:tblGrid>
              <a:tr h="0">
                <a:tc>
                  <a:txBody>
                    <a:bodyPr/>
                    <a:lstStyle/>
                    <a:p>
                      <a:pPr algn="ctr"/>
                      <a:r>
                        <a:rPr lang="en-US" dirty="0">
                          <a:latin typeface="Calibri" panose="020F0502020204030204" pitchFamily="34" charset="0"/>
                          <a:cs typeface="Calibri" panose="020F0502020204030204" pitchFamily="34" charset="0"/>
                        </a:rPr>
                        <a:t>n/N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latin typeface="Calibri" panose="020F0502020204030204" pitchFamily="34" charset="0"/>
                          <a:cs typeface="Calibri" panose="020F0502020204030204" pitchFamily="34" charset="0"/>
                        </a:rPr>
                        <a:t>Death</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486225451"/>
                  </a:ext>
                </a:extLst>
              </a:tr>
              <a:tr h="0">
                <a:tc>
                  <a:txBody>
                    <a:bodyPr/>
                    <a:lstStyle/>
                    <a:p>
                      <a:pPr algn="ctr"/>
                      <a:r>
                        <a:rPr lang="en-US" dirty="0">
                          <a:solidFill>
                            <a:schemeClr val="bg1"/>
                          </a:solidFill>
                          <a:latin typeface="Calibri" panose="020F0502020204030204" pitchFamily="34" charset="0"/>
                          <a:cs typeface="Calibri" panose="020F0502020204030204" pitchFamily="34" charset="0"/>
                        </a:rPr>
                        <a:t>81/98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cs typeface="Calibri" panose="020F0502020204030204" pitchFamily="34" charset="0"/>
                        </a:rPr>
                        <a:t>82.7%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57509225"/>
                  </a:ext>
                </a:extLst>
              </a:tr>
            </a:tbl>
          </a:graphicData>
        </a:graphic>
      </p:graphicFrame>
      <p:cxnSp>
        <p:nvCxnSpPr>
          <p:cNvPr id="219" name="Straight Connector 218">
            <a:extLst>
              <a:ext uri="{FF2B5EF4-FFF2-40B4-BE49-F238E27FC236}">
                <a16:creationId xmlns:a16="http://schemas.microsoft.com/office/drawing/2014/main" id="{5C61ECB2-753E-4523-A352-E6CB43428CFC}"/>
              </a:ext>
            </a:extLst>
          </p:cNvPr>
          <p:cNvCxnSpPr>
            <a:cxnSpLocks/>
          </p:cNvCxnSpPr>
          <p:nvPr/>
        </p:nvCxnSpPr>
        <p:spPr bwMode="auto">
          <a:xfrm>
            <a:off x="1342663" y="5229225"/>
            <a:ext cx="4317357" cy="0"/>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E439EA99-84F5-4D68-9BC2-178CC51FBC9E}"/>
              </a:ext>
            </a:extLst>
          </p:cNvPr>
          <p:cNvCxnSpPr>
            <a:cxnSpLocks/>
          </p:cNvCxnSpPr>
          <p:nvPr/>
        </p:nvCxnSpPr>
        <p:spPr bwMode="auto">
          <a:xfrm flipV="1">
            <a:off x="1354238" y="2384384"/>
            <a:ext cx="0" cy="2844841"/>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3443DCC8-CFC1-4987-96BF-102055FC30DA}"/>
              </a:ext>
            </a:extLst>
          </p:cNvPr>
          <p:cNvCxnSpPr/>
          <p:nvPr/>
        </p:nvCxnSpPr>
        <p:spPr bwMode="auto">
          <a:xfrm>
            <a:off x="1342663" y="3819646"/>
            <a:ext cx="4317357" cy="0"/>
          </a:xfrm>
          <a:prstGeom prst="line">
            <a:avLst/>
          </a:prstGeom>
          <a:noFill/>
          <a:ln w="28575" cap="flat" cmpd="sng" algn="ctr">
            <a:solidFill>
              <a:schemeClr val="bg1"/>
            </a:solidFill>
            <a:prstDash val="sysDot"/>
            <a:round/>
            <a:headEnd type="none" w="med" len="med"/>
            <a:tailEnd type="none" w="med" len="med"/>
          </a:ln>
          <a:effectLst/>
        </p:spPr>
      </p:cxnSp>
      <p:cxnSp>
        <p:nvCxnSpPr>
          <p:cNvPr id="222" name="Straight Connector 221">
            <a:extLst>
              <a:ext uri="{FF2B5EF4-FFF2-40B4-BE49-F238E27FC236}">
                <a16:creationId xmlns:a16="http://schemas.microsoft.com/office/drawing/2014/main" id="{E7CD5C60-69BD-42B9-818D-02E2A09F6F0B}"/>
              </a:ext>
            </a:extLst>
          </p:cNvPr>
          <p:cNvCxnSpPr>
            <a:cxnSpLocks/>
          </p:cNvCxnSpPr>
          <p:nvPr/>
        </p:nvCxnSpPr>
        <p:spPr bwMode="auto">
          <a:xfrm flipV="1">
            <a:off x="2675681" y="2963119"/>
            <a:ext cx="0" cy="2266106"/>
          </a:xfrm>
          <a:prstGeom prst="line">
            <a:avLst/>
          </a:prstGeom>
          <a:noFill/>
          <a:ln w="28575" cap="flat" cmpd="sng" algn="ctr">
            <a:solidFill>
              <a:schemeClr val="bg1"/>
            </a:solidFill>
            <a:prstDash val="sysDot"/>
            <a:round/>
            <a:headEnd type="none" w="med" len="med"/>
            <a:tailEnd type="none" w="med" len="med"/>
          </a:ln>
          <a:effectLst/>
        </p:spPr>
      </p:cxnSp>
      <p:cxnSp>
        <p:nvCxnSpPr>
          <p:cNvPr id="223" name="Straight Connector 222">
            <a:extLst>
              <a:ext uri="{FF2B5EF4-FFF2-40B4-BE49-F238E27FC236}">
                <a16:creationId xmlns:a16="http://schemas.microsoft.com/office/drawing/2014/main" id="{A3399A80-1244-4E18-9711-6119CDCCDA3A}"/>
              </a:ext>
            </a:extLst>
          </p:cNvPr>
          <p:cNvCxnSpPr>
            <a:cxnSpLocks/>
          </p:cNvCxnSpPr>
          <p:nvPr/>
        </p:nvCxnSpPr>
        <p:spPr bwMode="auto">
          <a:xfrm flipV="1">
            <a:off x="3985549" y="2963119"/>
            <a:ext cx="0" cy="2266106"/>
          </a:xfrm>
          <a:prstGeom prst="line">
            <a:avLst/>
          </a:prstGeom>
          <a:noFill/>
          <a:ln w="28575" cap="flat" cmpd="sng" algn="ctr">
            <a:solidFill>
              <a:schemeClr val="bg1"/>
            </a:solidFill>
            <a:prstDash val="sysDot"/>
            <a:round/>
            <a:headEnd type="none" w="med" len="med"/>
            <a:tailEnd type="none" w="med" len="med"/>
          </a:ln>
          <a:effectLst/>
        </p:spPr>
      </p:cxnSp>
      <p:cxnSp>
        <p:nvCxnSpPr>
          <p:cNvPr id="224" name="Straight Connector 223">
            <a:extLst>
              <a:ext uri="{FF2B5EF4-FFF2-40B4-BE49-F238E27FC236}">
                <a16:creationId xmlns:a16="http://schemas.microsoft.com/office/drawing/2014/main" id="{44C21A81-4FC9-4927-8EC8-B5AB4B20BFE4}"/>
              </a:ext>
            </a:extLst>
          </p:cNvPr>
          <p:cNvCxnSpPr>
            <a:cxnSpLocks/>
          </p:cNvCxnSpPr>
          <p:nvPr/>
        </p:nvCxnSpPr>
        <p:spPr bwMode="auto">
          <a:xfrm flipV="1">
            <a:off x="5304411" y="2963119"/>
            <a:ext cx="0" cy="2266106"/>
          </a:xfrm>
          <a:prstGeom prst="line">
            <a:avLst/>
          </a:prstGeom>
          <a:noFill/>
          <a:ln w="28575" cap="flat" cmpd="sng" algn="ctr">
            <a:solidFill>
              <a:schemeClr val="bg1"/>
            </a:solidFill>
            <a:prstDash val="sysDot"/>
            <a:round/>
            <a:headEnd type="none" w="med" len="med"/>
            <a:tailEnd type="none" w="med" len="med"/>
          </a:ln>
          <a:effectLst/>
        </p:spPr>
      </p:cxnSp>
      <p:cxnSp>
        <p:nvCxnSpPr>
          <p:cNvPr id="225" name="Straight Connector 224">
            <a:extLst>
              <a:ext uri="{FF2B5EF4-FFF2-40B4-BE49-F238E27FC236}">
                <a16:creationId xmlns:a16="http://schemas.microsoft.com/office/drawing/2014/main" id="{D6E18F6E-B331-48A5-9154-4411B5402656}"/>
              </a:ext>
            </a:extLst>
          </p:cNvPr>
          <p:cNvCxnSpPr>
            <a:cxnSpLocks/>
          </p:cNvCxnSpPr>
          <p:nvPr/>
        </p:nvCxnSpPr>
        <p:spPr bwMode="auto">
          <a:xfrm flipH="1">
            <a:off x="1284791" y="23843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5CEAC701-7F3C-4B10-AD93-0B6CE6A04771}"/>
              </a:ext>
            </a:extLst>
          </p:cNvPr>
          <p:cNvCxnSpPr>
            <a:cxnSpLocks/>
          </p:cNvCxnSpPr>
          <p:nvPr/>
        </p:nvCxnSpPr>
        <p:spPr bwMode="auto">
          <a:xfrm flipH="1">
            <a:off x="1284791" y="266886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50E2EFC1-4DC7-42BF-AF7E-7D8DB11FC1E9}"/>
              </a:ext>
            </a:extLst>
          </p:cNvPr>
          <p:cNvCxnSpPr>
            <a:cxnSpLocks/>
          </p:cNvCxnSpPr>
          <p:nvPr/>
        </p:nvCxnSpPr>
        <p:spPr bwMode="auto">
          <a:xfrm flipH="1">
            <a:off x="1284791" y="2953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5B4D8299-76AC-49F2-A7C7-A24F8C1FFEEF}"/>
              </a:ext>
            </a:extLst>
          </p:cNvPr>
          <p:cNvCxnSpPr>
            <a:cxnSpLocks/>
          </p:cNvCxnSpPr>
          <p:nvPr/>
        </p:nvCxnSpPr>
        <p:spPr bwMode="auto">
          <a:xfrm flipH="1">
            <a:off x="1284791" y="323783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F538FE91-A46C-40E7-87DE-5F8465F44980}"/>
              </a:ext>
            </a:extLst>
          </p:cNvPr>
          <p:cNvCxnSpPr>
            <a:cxnSpLocks/>
          </p:cNvCxnSpPr>
          <p:nvPr/>
        </p:nvCxnSpPr>
        <p:spPr bwMode="auto">
          <a:xfrm flipH="1">
            <a:off x="1284791" y="35223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874EA547-0373-4C67-A3E5-E255E9BE0A95}"/>
              </a:ext>
            </a:extLst>
          </p:cNvPr>
          <p:cNvCxnSpPr>
            <a:cxnSpLocks/>
          </p:cNvCxnSpPr>
          <p:nvPr/>
        </p:nvCxnSpPr>
        <p:spPr bwMode="auto">
          <a:xfrm flipH="1">
            <a:off x="1284791" y="38068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B7D10DE7-5313-4D2F-8794-3C451D40F138}"/>
              </a:ext>
            </a:extLst>
          </p:cNvPr>
          <p:cNvCxnSpPr>
            <a:cxnSpLocks/>
          </p:cNvCxnSpPr>
          <p:nvPr/>
        </p:nvCxnSpPr>
        <p:spPr bwMode="auto">
          <a:xfrm flipH="1">
            <a:off x="1284791" y="40912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8357FDAE-8840-4816-9587-4D42B7987059}"/>
              </a:ext>
            </a:extLst>
          </p:cNvPr>
          <p:cNvCxnSpPr>
            <a:cxnSpLocks/>
          </p:cNvCxnSpPr>
          <p:nvPr/>
        </p:nvCxnSpPr>
        <p:spPr bwMode="auto">
          <a:xfrm flipH="1">
            <a:off x="1284791" y="437577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D64B8B32-80E9-4F67-82C3-495B5DCA8FAB}"/>
              </a:ext>
            </a:extLst>
          </p:cNvPr>
          <p:cNvCxnSpPr>
            <a:cxnSpLocks/>
          </p:cNvCxnSpPr>
          <p:nvPr/>
        </p:nvCxnSpPr>
        <p:spPr bwMode="auto">
          <a:xfrm flipH="1">
            <a:off x="1284791" y="46602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C31C07F9-4252-4301-9378-F4FD2CF2E8BD}"/>
              </a:ext>
            </a:extLst>
          </p:cNvPr>
          <p:cNvCxnSpPr>
            <a:cxnSpLocks/>
          </p:cNvCxnSpPr>
          <p:nvPr/>
        </p:nvCxnSpPr>
        <p:spPr bwMode="auto">
          <a:xfrm flipH="1">
            <a:off x="1284791" y="49447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DC60758F-F854-4DF7-9DC4-D4019FA633C1}"/>
              </a:ext>
            </a:extLst>
          </p:cNvPr>
          <p:cNvCxnSpPr>
            <a:cxnSpLocks/>
          </p:cNvCxnSpPr>
          <p:nvPr/>
        </p:nvCxnSpPr>
        <p:spPr bwMode="auto">
          <a:xfrm flipH="1">
            <a:off x="1284791" y="5229225"/>
            <a:ext cx="64008" cy="0"/>
          </a:xfrm>
          <a:prstGeom prst="line">
            <a:avLst/>
          </a:prstGeom>
          <a:noFill/>
          <a:ln w="28575" cap="flat" cmpd="sng" algn="ctr">
            <a:solidFill>
              <a:schemeClr val="bg1"/>
            </a:solidFill>
            <a:prstDash val="solid"/>
            <a:round/>
            <a:headEnd type="none" w="med" len="med"/>
            <a:tailEnd type="none" w="med" len="med"/>
          </a:ln>
          <a:effectLst/>
        </p:spPr>
      </p:cxnSp>
      <p:sp>
        <p:nvSpPr>
          <p:cNvPr id="236" name="TextBox 235">
            <a:extLst>
              <a:ext uri="{FF2B5EF4-FFF2-40B4-BE49-F238E27FC236}">
                <a16:creationId xmlns:a16="http://schemas.microsoft.com/office/drawing/2014/main" id="{D8DC5FA9-C897-4A9A-8C47-337A309BA036}"/>
              </a:ext>
            </a:extLst>
          </p:cNvPr>
          <p:cNvSpPr txBox="1"/>
          <p:nvPr/>
        </p:nvSpPr>
        <p:spPr bwMode="auto">
          <a:xfrm>
            <a:off x="671077" y="2210764"/>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37" name="TextBox 236">
            <a:extLst>
              <a:ext uri="{FF2B5EF4-FFF2-40B4-BE49-F238E27FC236}">
                <a16:creationId xmlns:a16="http://schemas.microsoft.com/office/drawing/2014/main" id="{A07E3D4F-FA58-4FEB-8C53-3726EDFC683B}"/>
              </a:ext>
            </a:extLst>
          </p:cNvPr>
          <p:cNvSpPr txBox="1"/>
          <p:nvPr/>
        </p:nvSpPr>
        <p:spPr bwMode="auto">
          <a:xfrm>
            <a:off x="671077" y="2495219"/>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90</a:t>
            </a:r>
          </a:p>
        </p:txBody>
      </p:sp>
      <p:sp>
        <p:nvSpPr>
          <p:cNvPr id="238" name="TextBox 237">
            <a:extLst>
              <a:ext uri="{FF2B5EF4-FFF2-40B4-BE49-F238E27FC236}">
                <a16:creationId xmlns:a16="http://schemas.microsoft.com/office/drawing/2014/main" id="{BAA45A3B-40FC-4216-9D66-0CA648DB732B}"/>
              </a:ext>
            </a:extLst>
          </p:cNvPr>
          <p:cNvSpPr txBox="1"/>
          <p:nvPr/>
        </p:nvSpPr>
        <p:spPr bwMode="auto">
          <a:xfrm>
            <a:off x="671077" y="2779674"/>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39" name="TextBox 238">
            <a:extLst>
              <a:ext uri="{FF2B5EF4-FFF2-40B4-BE49-F238E27FC236}">
                <a16:creationId xmlns:a16="http://schemas.microsoft.com/office/drawing/2014/main" id="{5D2C52EE-17A1-42B3-9CEC-9E05B41043B3}"/>
              </a:ext>
            </a:extLst>
          </p:cNvPr>
          <p:cNvSpPr txBox="1"/>
          <p:nvPr/>
        </p:nvSpPr>
        <p:spPr bwMode="auto">
          <a:xfrm>
            <a:off x="671077" y="3064129"/>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70</a:t>
            </a:r>
          </a:p>
        </p:txBody>
      </p:sp>
      <p:sp>
        <p:nvSpPr>
          <p:cNvPr id="240" name="TextBox 239">
            <a:extLst>
              <a:ext uri="{FF2B5EF4-FFF2-40B4-BE49-F238E27FC236}">
                <a16:creationId xmlns:a16="http://schemas.microsoft.com/office/drawing/2014/main" id="{A9EAE3BB-D4B6-40C2-8B20-ED68E69D12E9}"/>
              </a:ext>
            </a:extLst>
          </p:cNvPr>
          <p:cNvSpPr txBox="1"/>
          <p:nvPr/>
        </p:nvSpPr>
        <p:spPr bwMode="auto">
          <a:xfrm>
            <a:off x="671077" y="3348584"/>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41" name="TextBox 240">
            <a:extLst>
              <a:ext uri="{FF2B5EF4-FFF2-40B4-BE49-F238E27FC236}">
                <a16:creationId xmlns:a16="http://schemas.microsoft.com/office/drawing/2014/main" id="{59708DB0-285F-4F24-AF93-B56E82BACAD0}"/>
              </a:ext>
            </a:extLst>
          </p:cNvPr>
          <p:cNvSpPr txBox="1"/>
          <p:nvPr/>
        </p:nvSpPr>
        <p:spPr bwMode="auto">
          <a:xfrm>
            <a:off x="671077" y="3633039"/>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242" name="TextBox 241">
            <a:extLst>
              <a:ext uri="{FF2B5EF4-FFF2-40B4-BE49-F238E27FC236}">
                <a16:creationId xmlns:a16="http://schemas.microsoft.com/office/drawing/2014/main" id="{299557A4-7BDC-44EB-92BE-506E8FFF9507}"/>
              </a:ext>
            </a:extLst>
          </p:cNvPr>
          <p:cNvSpPr txBox="1"/>
          <p:nvPr/>
        </p:nvSpPr>
        <p:spPr bwMode="auto">
          <a:xfrm>
            <a:off x="671077" y="3917494"/>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43" name="TextBox 242">
            <a:extLst>
              <a:ext uri="{FF2B5EF4-FFF2-40B4-BE49-F238E27FC236}">
                <a16:creationId xmlns:a16="http://schemas.microsoft.com/office/drawing/2014/main" id="{2FCA1AE3-D81B-4914-86FB-BD9EF210190C}"/>
              </a:ext>
            </a:extLst>
          </p:cNvPr>
          <p:cNvSpPr txBox="1"/>
          <p:nvPr/>
        </p:nvSpPr>
        <p:spPr bwMode="auto">
          <a:xfrm>
            <a:off x="671077" y="4201949"/>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44" name="TextBox 243">
            <a:extLst>
              <a:ext uri="{FF2B5EF4-FFF2-40B4-BE49-F238E27FC236}">
                <a16:creationId xmlns:a16="http://schemas.microsoft.com/office/drawing/2014/main" id="{5F0ECCD5-A651-4EE4-821B-4C938995D7BF}"/>
              </a:ext>
            </a:extLst>
          </p:cNvPr>
          <p:cNvSpPr txBox="1"/>
          <p:nvPr/>
        </p:nvSpPr>
        <p:spPr bwMode="auto">
          <a:xfrm>
            <a:off x="671077" y="4486404"/>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45" name="TextBox 244">
            <a:extLst>
              <a:ext uri="{FF2B5EF4-FFF2-40B4-BE49-F238E27FC236}">
                <a16:creationId xmlns:a16="http://schemas.microsoft.com/office/drawing/2014/main" id="{7927C05A-34A4-483F-8EE3-B6FDDF00D250}"/>
              </a:ext>
            </a:extLst>
          </p:cNvPr>
          <p:cNvSpPr txBox="1"/>
          <p:nvPr/>
        </p:nvSpPr>
        <p:spPr bwMode="auto">
          <a:xfrm>
            <a:off x="671077" y="4770859"/>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246" name="TextBox 245">
            <a:extLst>
              <a:ext uri="{FF2B5EF4-FFF2-40B4-BE49-F238E27FC236}">
                <a16:creationId xmlns:a16="http://schemas.microsoft.com/office/drawing/2014/main" id="{2357EC04-DBF6-4145-ACA3-F5B4F0235C4D}"/>
              </a:ext>
            </a:extLst>
          </p:cNvPr>
          <p:cNvSpPr txBox="1"/>
          <p:nvPr/>
        </p:nvSpPr>
        <p:spPr bwMode="auto">
          <a:xfrm>
            <a:off x="671077" y="5055309"/>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cxnSp>
        <p:nvCxnSpPr>
          <p:cNvPr id="247" name="Straight Connector 246">
            <a:extLst>
              <a:ext uri="{FF2B5EF4-FFF2-40B4-BE49-F238E27FC236}">
                <a16:creationId xmlns:a16="http://schemas.microsoft.com/office/drawing/2014/main" id="{BD626637-31FC-48FF-9C1A-A80DE3B3CF4E}"/>
              </a:ext>
            </a:extLst>
          </p:cNvPr>
          <p:cNvCxnSpPr>
            <a:cxnSpLocks/>
          </p:cNvCxnSpPr>
          <p:nvPr/>
        </p:nvCxnSpPr>
        <p:spPr bwMode="auto">
          <a:xfrm>
            <a:off x="1354238"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4E5CEC53-2721-41DA-A4DB-A1ACEECE6934}"/>
              </a:ext>
            </a:extLst>
          </p:cNvPr>
          <p:cNvCxnSpPr>
            <a:cxnSpLocks/>
          </p:cNvCxnSpPr>
          <p:nvPr/>
        </p:nvCxnSpPr>
        <p:spPr bwMode="auto">
          <a:xfrm>
            <a:off x="1683671"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5ED17C6A-71FA-4B49-8213-C8F2FF50F3C3}"/>
              </a:ext>
            </a:extLst>
          </p:cNvPr>
          <p:cNvCxnSpPr>
            <a:cxnSpLocks/>
          </p:cNvCxnSpPr>
          <p:nvPr/>
        </p:nvCxnSpPr>
        <p:spPr bwMode="auto">
          <a:xfrm>
            <a:off x="2013104"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1DB3F252-34F5-4929-8377-68F1784A7ECF}"/>
              </a:ext>
            </a:extLst>
          </p:cNvPr>
          <p:cNvCxnSpPr>
            <a:cxnSpLocks/>
          </p:cNvCxnSpPr>
          <p:nvPr/>
        </p:nvCxnSpPr>
        <p:spPr bwMode="auto">
          <a:xfrm>
            <a:off x="2342537"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223BA1FA-DD8B-4D62-BA42-5C08F58F82BF}"/>
              </a:ext>
            </a:extLst>
          </p:cNvPr>
          <p:cNvCxnSpPr>
            <a:cxnSpLocks/>
          </p:cNvCxnSpPr>
          <p:nvPr/>
        </p:nvCxnSpPr>
        <p:spPr bwMode="auto">
          <a:xfrm>
            <a:off x="2671970"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ED2957DC-F3BD-4DEE-BF3D-61C82DD9DA59}"/>
              </a:ext>
            </a:extLst>
          </p:cNvPr>
          <p:cNvCxnSpPr>
            <a:cxnSpLocks/>
          </p:cNvCxnSpPr>
          <p:nvPr/>
        </p:nvCxnSpPr>
        <p:spPr bwMode="auto">
          <a:xfrm>
            <a:off x="3001403"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45DD258B-CAB4-4A96-8A5A-0680E8C3A07B}"/>
              </a:ext>
            </a:extLst>
          </p:cNvPr>
          <p:cNvCxnSpPr>
            <a:cxnSpLocks/>
          </p:cNvCxnSpPr>
          <p:nvPr/>
        </p:nvCxnSpPr>
        <p:spPr bwMode="auto">
          <a:xfrm>
            <a:off x="3330836"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4F115F95-EB00-437A-B759-4BE0EBA01CBE}"/>
              </a:ext>
            </a:extLst>
          </p:cNvPr>
          <p:cNvCxnSpPr>
            <a:cxnSpLocks/>
          </p:cNvCxnSpPr>
          <p:nvPr/>
        </p:nvCxnSpPr>
        <p:spPr bwMode="auto">
          <a:xfrm>
            <a:off x="3660269"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E708528B-38BD-475F-AEBC-C3BECEC8B396}"/>
              </a:ext>
            </a:extLst>
          </p:cNvPr>
          <p:cNvCxnSpPr>
            <a:cxnSpLocks/>
          </p:cNvCxnSpPr>
          <p:nvPr/>
        </p:nvCxnSpPr>
        <p:spPr bwMode="auto">
          <a:xfrm>
            <a:off x="3989702"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ADE5579B-4334-4A6C-A1E5-BFB6502481DB}"/>
              </a:ext>
            </a:extLst>
          </p:cNvPr>
          <p:cNvCxnSpPr>
            <a:cxnSpLocks/>
          </p:cNvCxnSpPr>
          <p:nvPr/>
        </p:nvCxnSpPr>
        <p:spPr bwMode="auto">
          <a:xfrm>
            <a:off x="4319135"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3F5B27C7-7AAB-46EA-A1A2-EBFB81E8C70E}"/>
              </a:ext>
            </a:extLst>
          </p:cNvPr>
          <p:cNvCxnSpPr>
            <a:cxnSpLocks/>
          </p:cNvCxnSpPr>
          <p:nvPr/>
        </p:nvCxnSpPr>
        <p:spPr bwMode="auto">
          <a:xfrm>
            <a:off x="4648568"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C22F91F4-C68D-43B7-9A21-9179A41F5667}"/>
              </a:ext>
            </a:extLst>
          </p:cNvPr>
          <p:cNvCxnSpPr>
            <a:cxnSpLocks/>
          </p:cNvCxnSpPr>
          <p:nvPr/>
        </p:nvCxnSpPr>
        <p:spPr bwMode="auto">
          <a:xfrm>
            <a:off x="4978001"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2283F162-06F0-4344-B6F1-0A38CA2AFFE1}"/>
              </a:ext>
            </a:extLst>
          </p:cNvPr>
          <p:cNvCxnSpPr>
            <a:cxnSpLocks/>
          </p:cNvCxnSpPr>
          <p:nvPr/>
        </p:nvCxnSpPr>
        <p:spPr bwMode="auto">
          <a:xfrm>
            <a:off x="5307434"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A659BE97-A38B-421F-ADA2-302805146E20}"/>
              </a:ext>
            </a:extLst>
          </p:cNvPr>
          <p:cNvCxnSpPr>
            <a:cxnSpLocks/>
          </p:cNvCxnSpPr>
          <p:nvPr/>
        </p:nvCxnSpPr>
        <p:spPr bwMode="auto">
          <a:xfrm>
            <a:off x="5636870" y="5239975"/>
            <a:ext cx="0" cy="64008"/>
          </a:xfrm>
          <a:prstGeom prst="line">
            <a:avLst/>
          </a:prstGeom>
          <a:noFill/>
          <a:ln w="28575" cap="flat" cmpd="sng" algn="ctr">
            <a:solidFill>
              <a:schemeClr val="bg1"/>
            </a:solidFill>
            <a:prstDash val="solid"/>
            <a:round/>
            <a:headEnd type="none" w="med" len="med"/>
            <a:tailEnd type="none" w="med" len="med"/>
          </a:ln>
          <a:effectLst/>
        </p:spPr>
      </p:cxnSp>
      <p:sp>
        <p:nvSpPr>
          <p:cNvPr id="261" name="TextBox 260">
            <a:extLst>
              <a:ext uri="{FF2B5EF4-FFF2-40B4-BE49-F238E27FC236}">
                <a16:creationId xmlns:a16="http://schemas.microsoft.com/office/drawing/2014/main" id="{84823A88-F8DD-45F2-B271-4DB84D572A3A}"/>
              </a:ext>
            </a:extLst>
          </p:cNvPr>
          <p:cNvSpPr txBox="1"/>
          <p:nvPr/>
        </p:nvSpPr>
        <p:spPr bwMode="auto">
          <a:xfrm>
            <a:off x="2651146" y="2904447"/>
            <a:ext cx="7879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17.2%</a:t>
            </a:r>
          </a:p>
        </p:txBody>
      </p:sp>
      <p:sp>
        <p:nvSpPr>
          <p:cNvPr id="262" name="TextBox 261">
            <a:extLst>
              <a:ext uri="{FF2B5EF4-FFF2-40B4-BE49-F238E27FC236}">
                <a16:creationId xmlns:a16="http://schemas.microsoft.com/office/drawing/2014/main" id="{1976AD40-9A61-466A-A2A2-777AD949F3C8}"/>
              </a:ext>
            </a:extLst>
          </p:cNvPr>
          <p:cNvSpPr txBox="1"/>
          <p:nvPr/>
        </p:nvSpPr>
        <p:spPr bwMode="auto">
          <a:xfrm>
            <a:off x="3958434" y="3009248"/>
            <a:ext cx="7879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12.9%</a:t>
            </a:r>
          </a:p>
        </p:txBody>
      </p:sp>
      <p:sp>
        <p:nvSpPr>
          <p:cNvPr id="263" name="TextBox 262">
            <a:extLst>
              <a:ext uri="{FF2B5EF4-FFF2-40B4-BE49-F238E27FC236}">
                <a16:creationId xmlns:a16="http://schemas.microsoft.com/office/drawing/2014/main" id="{C0AC2F25-323A-4438-AE9E-63C1BB76643E}"/>
              </a:ext>
            </a:extLst>
          </p:cNvPr>
          <p:cNvSpPr txBox="1"/>
          <p:nvPr/>
        </p:nvSpPr>
        <p:spPr bwMode="auto">
          <a:xfrm>
            <a:off x="5187367" y="3240462"/>
            <a:ext cx="7879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8.6%</a:t>
            </a:r>
          </a:p>
        </p:txBody>
      </p:sp>
      <p:sp>
        <p:nvSpPr>
          <p:cNvPr id="264" name="TextBox 263">
            <a:extLst>
              <a:ext uri="{FF2B5EF4-FFF2-40B4-BE49-F238E27FC236}">
                <a16:creationId xmlns:a16="http://schemas.microsoft.com/office/drawing/2014/main" id="{AB625A7B-9A75-45C0-8812-8F8211729EC7}"/>
              </a:ext>
            </a:extLst>
          </p:cNvPr>
          <p:cNvSpPr txBox="1"/>
          <p:nvPr/>
        </p:nvSpPr>
        <p:spPr bwMode="auto">
          <a:xfrm>
            <a:off x="5419660"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265" name="TextBox 264">
            <a:extLst>
              <a:ext uri="{FF2B5EF4-FFF2-40B4-BE49-F238E27FC236}">
                <a16:creationId xmlns:a16="http://schemas.microsoft.com/office/drawing/2014/main" id="{EBDCE6E3-CBB7-4CF1-9074-5E0B7D3126D0}"/>
              </a:ext>
            </a:extLst>
          </p:cNvPr>
          <p:cNvSpPr txBox="1"/>
          <p:nvPr/>
        </p:nvSpPr>
        <p:spPr bwMode="auto">
          <a:xfrm>
            <a:off x="1129084"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66" name="TextBox 265">
            <a:extLst>
              <a:ext uri="{FF2B5EF4-FFF2-40B4-BE49-F238E27FC236}">
                <a16:creationId xmlns:a16="http://schemas.microsoft.com/office/drawing/2014/main" id="{60669B06-07A1-4511-B1F7-1D545666DA36}"/>
              </a:ext>
            </a:extLst>
          </p:cNvPr>
          <p:cNvSpPr txBox="1"/>
          <p:nvPr/>
        </p:nvSpPr>
        <p:spPr bwMode="auto">
          <a:xfrm>
            <a:off x="1459128"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267" name="TextBox 266">
            <a:extLst>
              <a:ext uri="{FF2B5EF4-FFF2-40B4-BE49-F238E27FC236}">
                <a16:creationId xmlns:a16="http://schemas.microsoft.com/office/drawing/2014/main" id="{8B1B8E14-AABA-4120-8089-371BA9456D8E}"/>
              </a:ext>
            </a:extLst>
          </p:cNvPr>
          <p:cNvSpPr txBox="1"/>
          <p:nvPr/>
        </p:nvSpPr>
        <p:spPr bwMode="auto">
          <a:xfrm>
            <a:off x="1789172"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68" name="TextBox 267">
            <a:extLst>
              <a:ext uri="{FF2B5EF4-FFF2-40B4-BE49-F238E27FC236}">
                <a16:creationId xmlns:a16="http://schemas.microsoft.com/office/drawing/2014/main" id="{D60BCEC9-4B55-4107-87D0-5D5D029926BC}"/>
              </a:ext>
            </a:extLst>
          </p:cNvPr>
          <p:cNvSpPr txBox="1"/>
          <p:nvPr/>
        </p:nvSpPr>
        <p:spPr bwMode="auto">
          <a:xfrm>
            <a:off x="2119216"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269" name="TextBox 268">
            <a:extLst>
              <a:ext uri="{FF2B5EF4-FFF2-40B4-BE49-F238E27FC236}">
                <a16:creationId xmlns:a16="http://schemas.microsoft.com/office/drawing/2014/main" id="{48222972-EA7C-4C20-B811-64E2C7F3174B}"/>
              </a:ext>
            </a:extLst>
          </p:cNvPr>
          <p:cNvSpPr txBox="1"/>
          <p:nvPr/>
        </p:nvSpPr>
        <p:spPr bwMode="auto">
          <a:xfrm>
            <a:off x="2449260"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70" name="TextBox 269">
            <a:extLst>
              <a:ext uri="{FF2B5EF4-FFF2-40B4-BE49-F238E27FC236}">
                <a16:creationId xmlns:a16="http://schemas.microsoft.com/office/drawing/2014/main" id="{7700617F-D074-49E2-A660-D953E4CE1C72}"/>
              </a:ext>
            </a:extLst>
          </p:cNvPr>
          <p:cNvSpPr txBox="1"/>
          <p:nvPr/>
        </p:nvSpPr>
        <p:spPr bwMode="auto">
          <a:xfrm>
            <a:off x="2779304"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271" name="TextBox 270">
            <a:extLst>
              <a:ext uri="{FF2B5EF4-FFF2-40B4-BE49-F238E27FC236}">
                <a16:creationId xmlns:a16="http://schemas.microsoft.com/office/drawing/2014/main" id="{527DB605-45A5-4C17-A279-CFCF205E3C39}"/>
              </a:ext>
            </a:extLst>
          </p:cNvPr>
          <p:cNvSpPr txBox="1"/>
          <p:nvPr/>
        </p:nvSpPr>
        <p:spPr bwMode="auto">
          <a:xfrm>
            <a:off x="3109348"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72" name="TextBox 271">
            <a:extLst>
              <a:ext uri="{FF2B5EF4-FFF2-40B4-BE49-F238E27FC236}">
                <a16:creationId xmlns:a16="http://schemas.microsoft.com/office/drawing/2014/main" id="{EF31136D-5E1A-40CF-A23B-A31D579990FA}"/>
              </a:ext>
            </a:extLst>
          </p:cNvPr>
          <p:cNvSpPr txBox="1"/>
          <p:nvPr/>
        </p:nvSpPr>
        <p:spPr bwMode="auto">
          <a:xfrm>
            <a:off x="3439392"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273" name="TextBox 272">
            <a:extLst>
              <a:ext uri="{FF2B5EF4-FFF2-40B4-BE49-F238E27FC236}">
                <a16:creationId xmlns:a16="http://schemas.microsoft.com/office/drawing/2014/main" id="{E723158B-133D-4322-98B8-49D546B6737A}"/>
              </a:ext>
            </a:extLst>
          </p:cNvPr>
          <p:cNvSpPr txBox="1"/>
          <p:nvPr/>
        </p:nvSpPr>
        <p:spPr bwMode="auto">
          <a:xfrm>
            <a:off x="3769436"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74" name="TextBox 273">
            <a:extLst>
              <a:ext uri="{FF2B5EF4-FFF2-40B4-BE49-F238E27FC236}">
                <a16:creationId xmlns:a16="http://schemas.microsoft.com/office/drawing/2014/main" id="{10CC0821-B1B6-4055-92FB-F2DFB2D75B07}"/>
              </a:ext>
            </a:extLst>
          </p:cNvPr>
          <p:cNvSpPr txBox="1"/>
          <p:nvPr/>
        </p:nvSpPr>
        <p:spPr bwMode="auto">
          <a:xfrm>
            <a:off x="4099480"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275" name="TextBox 274">
            <a:extLst>
              <a:ext uri="{FF2B5EF4-FFF2-40B4-BE49-F238E27FC236}">
                <a16:creationId xmlns:a16="http://schemas.microsoft.com/office/drawing/2014/main" id="{288483D2-34FC-4844-A15A-325C7CB47427}"/>
              </a:ext>
            </a:extLst>
          </p:cNvPr>
          <p:cNvSpPr txBox="1"/>
          <p:nvPr/>
        </p:nvSpPr>
        <p:spPr bwMode="auto">
          <a:xfrm>
            <a:off x="4429524"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76" name="TextBox 275">
            <a:extLst>
              <a:ext uri="{FF2B5EF4-FFF2-40B4-BE49-F238E27FC236}">
                <a16:creationId xmlns:a16="http://schemas.microsoft.com/office/drawing/2014/main" id="{3EFB18BF-2682-4338-A4B1-6809FD60C0DC}"/>
              </a:ext>
            </a:extLst>
          </p:cNvPr>
          <p:cNvSpPr txBox="1"/>
          <p:nvPr/>
        </p:nvSpPr>
        <p:spPr bwMode="auto">
          <a:xfrm>
            <a:off x="4759568"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277" name="TextBox 276">
            <a:extLst>
              <a:ext uri="{FF2B5EF4-FFF2-40B4-BE49-F238E27FC236}">
                <a16:creationId xmlns:a16="http://schemas.microsoft.com/office/drawing/2014/main" id="{F1E5D6BC-4338-42B5-B933-1D3EDFCD1541}"/>
              </a:ext>
            </a:extLst>
          </p:cNvPr>
          <p:cNvSpPr txBox="1"/>
          <p:nvPr/>
        </p:nvSpPr>
        <p:spPr bwMode="auto">
          <a:xfrm>
            <a:off x="5089612"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278" name="TextBox 277">
            <a:extLst>
              <a:ext uri="{FF2B5EF4-FFF2-40B4-BE49-F238E27FC236}">
                <a16:creationId xmlns:a16="http://schemas.microsoft.com/office/drawing/2014/main" id="{9A5FAB32-A30B-44DA-BF53-CDCECCF2852E}"/>
              </a:ext>
            </a:extLst>
          </p:cNvPr>
          <p:cNvSpPr txBox="1"/>
          <p:nvPr/>
        </p:nvSpPr>
        <p:spPr bwMode="auto">
          <a:xfrm>
            <a:off x="174802" y="5688471"/>
            <a:ext cx="120592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at Risk, n</a:t>
            </a:r>
          </a:p>
        </p:txBody>
      </p:sp>
      <p:sp>
        <p:nvSpPr>
          <p:cNvPr id="279" name="TextBox 278">
            <a:extLst>
              <a:ext uri="{FF2B5EF4-FFF2-40B4-BE49-F238E27FC236}">
                <a16:creationId xmlns:a16="http://schemas.microsoft.com/office/drawing/2014/main" id="{F5792203-707C-4F87-834C-BD8B6D5DA815}"/>
              </a:ext>
            </a:extLst>
          </p:cNvPr>
          <p:cNvSpPr txBox="1"/>
          <p:nvPr/>
        </p:nvSpPr>
        <p:spPr bwMode="auto">
          <a:xfrm>
            <a:off x="1095099"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98</a:t>
            </a:r>
          </a:p>
        </p:txBody>
      </p:sp>
      <p:sp>
        <p:nvSpPr>
          <p:cNvPr id="280" name="TextBox 279">
            <a:extLst>
              <a:ext uri="{FF2B5EF4-FFF2-40B4-BE49-F238E27FC236}">
                <a16:creationId xmlns:a16="http://schemas.microsoft.com/office/drawing/2014/main" id="{3D0BA668-768E-4862-9585-37DDCA0F672F}"/>
              </a:ext>
            </a:extLst>
          </p:cNvPr>
          <p:cNvSpPr txBox="1"/>
          <p:nvPr/>
        </p:nvSpPr>
        <p:spPr bwMode="auto">
          <a:xfrm>
            <a:off x="1424532"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sp>
        <p:nvSpPr>
          <p:cNvPr id="281" name="TextBox 280">
            <a:extLst>
              <a:ext uri="{FF2B5EF4-FFF2-40B4-BE49-F238E27FC236}">
                <a16:creationId xmlns:a16="http://schemas.microsoft.com/office/drawing/2014/main" id="{C81BE3D4-362C-4654-B206-1C2EB7397237}"/>
              </a:ext>
            </a:extLst>
          </p:cNvPr>
          <p:cNvSpPr txBox="1"/>
          <p:nvPr/>
        </p:nvSpPr>
        <p:spPr bwMode="auto">
          <a:xfrm>
            <a:off x="1753965"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23</a:t>
            </a:r>
          </a:p>
        </p:txBody>
      </p:sp>
      <p:sp>
        <p:nvSpPr>
          <p:cNvPr id="282" name="TextBox 281">
            <a:extLst>
              <a:ext uri="{FF2B5EF4-FFF2-40B4-BE49-F238E27FC236}">
                <a16:creationId xmlns:a16="http://schemas.microsoft.com/office/drawing/2014/main" id="{68B5774A-AC63-4EFB-B193-10BC877ACEB2}"/>
              </a:ext>
            </a:extLst>
          </p:cNvPr>
          <p:cNvSpPr txBox="1"/>
          <p:nvPr/>
        </p:nvSpPr>
        <p:spPr bwMode="auto">
          <a:xfrm>
            <a:off x="2083398"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17</a:t>
            </a:r>
          </a:p>
        </p:txBody>
      </p:sp>
      <p:sp>
        <p:nvSpPr>
          <p:cNvPr id="283" name="TextBox 282">
            <a:extLst>
              <a:ext uri="{FF2B5EF4-FFF2-40B4-BE49-F238E27FC236}">
                <a16:creationId xmlns:a16="http://schemas.microsoft.com/office/drawing/2014/main" id="{8BF3CBE6-E811-411F-A926-15A2EA5EABB5}"/>
              </a:ext>
            </a:extLst>
          </p:cNvPr>
          <p:cNvSpPr txBox="1"/>
          <p:nvPr/>
        </p:nvSpPr>
        <p:spPr bwMode="auto">
          <a:xfrm>
            <a:off x="2412831"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284" name="TextBox 283">
            <a:extLst>
              <a:ext uri="{FF2B5EF4-FFF2-40B4-BE49-F238E27FC236}">
                <a16:creationId xmlns:a16="http://schemas.microsoft.com/office/drawing/2014/main" id="{DDEED143-8D40-40D0-9851-33AA39EDF97C}"/>
              </a:ext>
            </a:extLst>
          </p:cNvPr>
          <p:cNvSpPr txBox="1"/>
          <p:nvPr/>
        </p:nvSpPr>
        <p:spPr bwMode="auto">
          <a:xfrm>
            <a:off x="2742264"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285" name="TextBox 284">
            <a:extLst>
              <a:ext uri="{FF2B5EF4-FFF2-40B4-BE49-F238E27FC236}">
                <a16:creationId xmlns:a16="http://schemas.microsoft.com/office/drawing/2014/main" id="{1EEA3356-AA91-46E8-88BE-CD9F2E4E6DFD}"/>
              </a:ext>
            </a:extLst>
          </p:cNvPr>
          <p:cNvSpPr txBox="1"/>
          <p:nvPr/>
        </p:nvSpPr>
        <p:spPr bwMode="auto">
          <a:xfrm>
            <a:off x="3071697"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286" name="TextBox 285">
            <a:extLst>
              <a:ext uri="{FF2B5EF4-FFF2-40B4-BE49-F238E27FC236}">
                <a16:creationId xmlns:a16="http://schemas.microsoft.com/office/drawing/2014/main" id="{D43485B1-7877-4743-9DA3-5AB931A142F0}"/>
              </a:ext>
            </a:extLst>
          </p:cNvPr>
          <p:cNvSpPr txBox="1"/>
          <p:nvPr/>
        </p:nvSpPr>
        <p:spPr bwMode="auto">
          <a:xfrm>
            <a:off x="3401130"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287" name="TextBox 286">
            <a:extLst>
              <a:ext uri="{FF2B5EF4-FFF2-40B4-BE49-F238E27FC236}">
                <a16:creationId xmlns:a16="http://schemas.microsoft.com/office/drawing/2014/main" id="{1C12657E-56D8-4EB3-8178-44C9359878C6}"/>
              </a:ext>
            </a:extLst>
          </p:cNvPr>
          <p:cNvSpPr txBox="1"/>
          <p:nvPr/>
        </p:nvSpPr>
        <p:spPr bwMode="auto">
          <a:xfrm>
            <a:off x="3730563"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288" name="TextBox 287">
            <a:extLst>
              <a:ext uri="{FF2B5EF4-FFF2-40B4-BE49-F238E27FC236}">
                <a16:creationId xmlns:a16="http://schemas.microsoft.com/office/drawing/2014/main" id="{048B3048-7C43-4E5F-8945-5527C7ED95CF}"/>
              </a:ext>
            </a:extLst>
          </p:cNvPr>
          <p:cNvSpPr txBox="1"/>
          <p:nvPr/>
        </p:nvSpPr>
        <p:spPr bwMode="auto">
          <a:xfrm>
            <a:off x="4059996"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289" name="TextBox 288">
            <a:extLst>
              <a:ext uri="{FF2B5EF4-FFF2-40B4-BE49-F238E27FC236}">
                <a16:creationId xmlns:a16="http://schemas.microsoft.com/office/drawing/2014/main" id="{C413D84A-F1FF-421F-82C2-D22AB1BCC8E4}"/>
              </a:ext>
            </a:extLst>
          </p:cNvPr>
          <p:cNvSpPr txBox="1"/>
          <p:nvPr/>
        </p:nvSpPr>
        <p:spPr bwMode="auto">
          <a:xfrm>
            <a:off x="4389429"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290" name="TextBox 289">
            <a:extLst>
              <a:ext uri="{FF2B5EF4-FFF2-40B4-BE49-F238E27FC236}">
                <a16:creationId xmlns:a16="http://schemas.microsoft.com/office/drawing/2014/main" id="{6DA4AF21-A5E5-47B5-975C-4C3D7C4CEFDE}"/>
              </a:ext>
            </a:extLst>
          </p:cNvPr>
          <p:cNvSpPr txBox="1"/>
          <p:nvPr/>
        </p:nvSpPr>
        <p:spPr bwMode="auto">
          <a:xfrm>
            <a:off x="4718862"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291" name="TextBox 290">
            <a:extLst>
              <a:ext uri="{FF2B5EF4-FFF2-40B4-BE49-F238E27FC236}">
                <a16:creationId xmlns:a16="http://schemas.microsoft.com/office/drawing/2014/main" id="{F316536D-E6EC-44A7-8507-FB6D0C5B4901}"/>
              </a:ext>
            </a:extLst>
          </p:cNvPr>
          <p:cNvSpPr txBox="1"/>
          <p:nvPr/>
        </p:nvSpPr>
        <p:spPr bwMode="auto">
          <a:xfrm>
            <a:off x="5048295"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292" name="TextBox 291">
            <a:extLst>
              <a:ext uri="{FF2B5EF4-FFF2-40B4-BE49-F238E27FC236}">
                <a16:creationId xmlns:a16="http://schemas.microsoft.com/office/drawing/2014/main" id="{AE390820-857F-4F11-9282-7E82AC6EDD61}"/>
              </a:ext>
            </a:extLst>
          </p:cNvPr>
          <p:cNvSpPr txBox="1"/>
          <p:nvPr/>
        </p:nvSpPr>
        <p:spPr bwMode="auto">
          <a:xfrm>
            <a:off x="5377731"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93" name="Rectangle 292">
            <a:extLst>
              <a:ext uri="{FF2B5EF4-FFF2-40B4-BE49-F238E27FC236}">
                <a16:creationId xmlns:a16="http://schemas.microsoft.com/office/drawing/2014/main" id="{4DF4D8E4-F198-4D8B-86DB-6E53932B6957}"/>
              </a:ext>
            </a:extLst>
          </p:cNvPr>
          <p:cNvSpPr/>
          <p:nvPr/>
        </p:nvSpPr>
        <p:spPr bwMode="auto">
          <a:xfrm>
            <a:off x="8235515" y="4817533"/>
            <a:ext cx="880533" cy="135467"/>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4" name="TextBox 293">
            <a:extLst>
              <a:ext uri="{FF2B5EF4-FFF2-40B4-BE49-F238E27FC236}">
                <a16:creationId xmlns:a16="http://schemas.microsoft.com/office/drawing/2014/main" id="{132DC66B-C912-4D63-B3F9-6865B52404C2}"/>
              </a:ext>
            </a:extLst>
          </p:cNvPr>
          <p:cNvSpPr txBox="1"/>
          <p:nvPr/>
        </p:nvSpPr>
        <p:spPr bwMode="auto">
          <a:xfrm>
            <a:off x="7262719" y="5556323"/>
            <a:ext cx="4127220"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cxnSp>
        <p:nvCxnSpPr>
          <p:cNvPr id="295" name="Straight Connector 294">
            <a:extLst>
              <a:ext uri="{FF2B5EF4-FFF2-40B4-BE49-F238E27FC236}">
                <a16:creationId xmlns:a16="http://schemas.microsoft.com/office/drawing/2014/main" id="{E98D1B84-5689-4873-B92D-B0925F5B912D}"/>
              </a:ext>
            </a:extLst>
          </p:cNvPr>
          <p:cNvCxnSpPr>
            <a:cxnSpLocks/>
          </p:cNvCxnSpPr>
          <p:nvPr/>
        </p:nvCxnSpPr>
        <p:spPr bwMode="auto">
          <a:xfrm>
            <a:off x="7165178" y="5229225"/>
            <a:ext cx="4317357" cy="0"/>
          </a:xfrm>
          <a:prstGeom prst="line">
            <a:avLst/>
          </a:prstGeom>
          <a:noFill/>
          <a:ln w="28575" cap="flat" cmpd="sng" algn="ctr">
            <a:solidFill>
              <a:schemeClr val="bg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85C68085-7CD6-4925-A86F-9736EE7B3CC6}"/>
              </a:ext>
            </a:extLst>
          </p:cNvPr>
          <p:cNvCxnSpPr>
            <a:cxnSpLocks/>
          </p:cNvCxnSpPr>
          <p:nvPr/>
        </p:nvCxnSpPr>
        <p:spPr bwMode="auto">
          <a:xfrm flipV="1">
            <a:off x="7176753" y="2384384"/>
            <a:ext cx="0" cy="2844841"/>
          </a:xfrm>
          <a:prstGeom prst="line">
            <a:avLst/>
          </a:prstGeom>
          <a:noFill/>
          <a:ln w="28575" cap="flat" cmpd="sng" algn="ctr">
            <a:solidFill>
              <a:schemeClr val="bg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E32D4B4B-5D52-463C-B5D4-30BE949A1D19}"/>
              </a:ext>
            </a:extLst>
          </p:cNvPr>
          <p:cNvCxnSpPr/>
          <p:nvPr/>
        </p:nvCxnSpPr>
        <p:spPr bwMode="auto">
          <a:xfrm>
            <a:off x="7165178" y="3819646"/>
            <a:ext cx="4317357" cy="0"/>
          </a:xfrm>
          <a:prstGeom prst="line">
            <a:avLst/>
          </a:prstGeom>
          <a:noFill/>
          <a:ln w="28575" cap="flat" cmpd="sng" algn="ctr">
            <a:solidFill>
              <a:schemeClr val="bg1"/>
            </a:solidFill>
            <a:prstDash val="sysDot"/>
            <a:round/>
            <a:headEnd type="none" w="med" len="med"/>
            <a:tailEnd type="none" w="med" len="med"/>
          </a:ln>
          <a:effectLst/>
        </p:spPr>
      </p:cxnSp>
      <p:cxnSp>
        <p:nvCxnSpPr>
          <p:cNvPr id="298" name="Straight Connector 297">
            <a:extLst>
              <a:ext uri="{FF2B5EF4-FFF2-40B4-BE49-F238E27FC236}">
                <a16:creationId xmlns:a16="http://schemas.microsoft.com/office/drawing/2014/main" id="{4840C073-F976-4F17-93AE-7F29C4E5C539}"/>
              </a:ext>
            </a:extLst>
          </p:cNvPr>
          <p:cNvCxnSpPr>
            <a:cxnSpLocks/>
          </p:cNvCxnSpPr>
          <p:nvPr/>
        </p:nvCxnSpPr>
        <p:spPr bwMode="auto">
          <a:xfrm flipV="1">
            <a:off x="8400361" y="2963119"/>
            <a:ext cx="0" cy="2266106"/>
          </a:xfrm>
          <a:prstGeom prst="line">
            <a:avLst/>
          </a:prstGeom>
          <a:noFill/>
          <a:ln w="28575" cap="flat" cmpd="sng" algn="ctr">
            <a:solidFill>
              <a:schemeClr val="bg1"/>
            </a:solidFill>
            <a:prstDash val="sysDot"/>
            <a:round/>
            <a:headEnd type="none" w="med" len="med"/>
            <a:tailEnd type="none" w="med" len="med"/>
          </a:ln>
          <a:effectLst/>
        </p:spPr>
      </p:cxnSp>
      <p:cxnSp>
        <p:nvCxnSpPr>
          <p:cNvPr id="299" name="Straight Connector 298">
            <a:extLst>
              <a:ext uri="{FF2B5EF4-FFF2-40B4-BE49-F238E27FC236}">
                <a16:creationId xmlns:a16="http://schemas.microsoft.com/office/drawing/2014/main" id="{0B637A35-534A-4FC0-8548-8F84D789E465}"/>
              </a:ext>
            </a:extLst>
          </p:cNvPr>
          <p:cNvCxnSpPr>
            <a:cxnSpLocks/>
          </p:cNvCxnSpPr>
          <p:nvPr/>
        </p:nvCxnSpPr>
        <p:spPr bwMode="auto">
          <a:xfrm flipV="1">
            <a:off x="9627905" y="2963119"/>
            <a:ext cx="0" cy="2266106"/>
          </a:xfrm>
          <a:prstGeom prst="line">
            <a:avLst/>
          </a:prstGeom>
          <a:noFill/>
          <a:ln w="28575" cap="flat" cmpd="sng" algn="ctr">
            <a:solidFill>
              <a:schemeClr val="bg1"/>
            </a:solidFill>
            <a:prstDash val="sysDot"/>
            <a:round/>
            <a:headEnd type="none" w="med" len="med"/>
            <a:tailEnd type="none" w="med" len="med"/>
          </a:ln>
          <a:effectLst/>
        </p:spPr>
      </p:cxnSp>
      <p:cxnSp>
        <p:nvCxnSpPr>
          <p:cNvPr id="300" name="Straight Connector 299">
            <a:extLst>
              <a:ext uri="{FF2B5EF4-FFF2-40B4-BE49-F238E27FC236}">
                <a16:creationId xmlns:a16="http://schemas.microsoft.com/office/drawing/2014/main" id="{D9661ACA-9A5B-4F13-8A92-81C813B4D6CC}"/>
              </a:ext>
            </a:extLst>
          </p:cNvPr>
          <p:cNvCxnSpPr>
            <a:cxnSpLocks/>
          </p:cNvCxnSpPr>
          <p:nvPr/>
        </p:nvCxnSpPr>
        <p:spPr bwMode="auto">
          <a:xfrm flipV="1">
            <a:off x="10843315" y="2963119"/>
            <a:ext cx="0" cy="2266106"/>
          </a:xfrm>
          <a:prstGeom prst="line">
            <a:avLst/>
          </a:prstGeom>
          <a:noFill/>
          <a:ln w="28575" cap="flat" cmpd="sng" algn="ctr">
            <a:solidFill>
              <a:schemeClr val="bg1"/>
            </a:solidFill>
            <a:prstDash val="sysDot"/>
            <a:round/>
            <a:headEnd type="none" w="med" len="med"/>
            <a:tailEnd type="none" w="med" len="med"/>
          </a:ln>
          <a:effectLst/>
        </p:spPr>
      </p:cxnSp>
      <p:cxnSp>
        <p:nvCxnSpPr>
          <p:cNvPr id="301" name="Straight Connector 300">
            <a:extLst>
              <a:ext uri="{FF2B5EF4-FFF2-40B4-BE49-F238E27FC236}">
                <a16:creationId xmlns:a16="http://schemas.microsoft.com/office/drawing/2014/main" id="{331E17EC-36A3-49C4-9E15-98A49277F06A}"/>
              </a:ext>
            </a:extLst>
          </p:cNvPr>
          <p:cNvCxnSpPr>
            <a:cxnSpLocks/>
          </p:cNvCxnSpPr>
          <p:nvPr/>
        </p:nvCxnSpPr>
        <p:spPr bwMode="auto">
          <a:xfrm flipH="1">
            <a:off x="7107306" y="23843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428D4705-443E-4DF6-A676-F73F5DDF6332}"/>
              </a:ext>
            </a:extLst>
          </p:cNvPr>
          <p:cNvCxnSpPr>
            <a:cxnSpLocks/>
          </p:cNvCxnSpPr>
          <p:nvPr/>
        </p:nvCxnSpPr>
        <p:spPr bwMode="auto">
          <a:xfrm flipH="1">
            <a:off x="7107306" y="266886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9FD3F729-86BD-4550-81EA-2AC1A636F150}"/>
              </a:ext>
            </a:extLst>
          </p:cNvPr>
          <p:cNvCxnSpPr>
            <a:cxnSpLocks/>
          </p:cNvCxnSpPr>
          <p:nvPr/>
        </p:nvCxnSpPr>
        <p:spPr bwMode="auto">
          <a:xfrm flipH="1">
            <a:off x="7107306" y="29533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88E76CB0-237E-434C-B28D-4DEBF1E8D607}"/>
              </a:ext>
            </a:extLst>
          </p:cNvPr>
          <p:cNvCxnSpPr>
            <a:cxnSpLocks/>
          </p:cNvCxnSpPr>
          <p:nvPr/>
        </p:nvCxnSpPr>
        <p:spPr bwMode="auto">
          <a:xfrm flipH="1">
            <a:off x="7107306" y="323783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D979A95A-9E55-408F-B581-786C7068390F}"/>
              </a:ext>
            </a:extLst>
          </p:cNvPr>
          <p:cNvCxnSpPr>
            <a:cxnSpLocks/>
          </p:cNvCxnSpPr>
          <p:nvPr/>
        </p:nvCxnSpPr>
        <p:spPr bwMode="auto">
          <a:xfrm flipH="1">
            <a:off x="7107306" y="35223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CD7CF574-83A0-4FA1-B219-05D44AC5F491}"/>
              </a:ext>
            </a:extLst>
          </p:cNvPr>
          <p:cNvCxnSpPr>
            <a:cxnSpLocks/>
          </p:cNvCxnSpPr>
          <p:nvPr/>
        </p:nvCxnSpPr>
        <p:spPr bwMode="auto">
          <a:xfrm flipH="1">
            <a:off x="7107306" y="38068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E5FF09DF-07E8-4D24-88E7-AF211027BE83}"/>
              </a:ext>
            </a:extLst>
          </p:cNvPr>
          <p:cNvCxnSpPr>
            <a:cxnSpLocks/>
          </p:cNvCxnSpPr>
          <p:nvPr/>
        </p:nvCxnSpPr>
        <p:spPr bwMode="auto">
          <a:xfrm flipH="1">
            <a:off x="7107306" y="40912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8A74651B-B9E0-4B3B-997E-D7903565C0E5}"/>
              </a:ext>
            </a:extLst>
          </p:cNvPr>
          <p:cNvCxnSpPr>
            <a:cxnSpLocks/>
          </p:cNvCxnSpPr>
          <p:nvPr/>
        </p:nvCxnSpPr>
        <p:spPr bwMode="auto">
          <a:xfrm flipH="1">
            <a:off x="7107306" y="437577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661FEB41-79AC-4E85-902F-EE60B4DAAAB9}"/>
              </a:ext>
            </a:extLst>
          </p:cNvPr>
          <p:cNvCxnSpPr>
            <a:cxnSpLocks/>
          </p:cNvCxnSpPr>
          <p:nvPr/>
        </p:nvCxnSpPr>
        <p:spPr bwMode="auto">
          <a:xfrm flipH="1">
            <a:off x="7107306" y="46602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8E508DBB-AB42-463A-8C3E-D4293BD24E0F}"/>
              </a:ext>
            </a:extLst>
          </p:cNvPr>
          <p:cNvCxnSpPr>
            <a:cxnSpLocks/>
          </p:cNvCxnSpPr>
          <p:nvPr/>
        </p:nvCxnSpPr>
        <p:spPr bwMode="auto">
          <a:xfrm flipH="1">
            <a:off x="7107306" y="49447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B5689404-5682-468C-B9D0-47955ED3062A}"/>
              </a:ext>
            </a:extLst>
          </p:cNvPr>
          <p:cNvCxnSpPr>
            <a:cxnSpLocks/>
          </p:cNvCxnSpPr>
          <p:nvPr/>
        </p:nvCxnSpPr>
        <p:spPr bwMode="auto">
          <a:xfrm flipH="1">
            <a:off x="7107306" y="5229225"/>
            <a:ext cx="64008" cy="0"/>
          </a:xfrm>
          <a:prstGeom prst="line">
            <a:avLst/>
          </a:prstGeom>
          <a:noFill/>
          <a:ln w="28575" cap="flat" cmpd="sng" algn="ctr">
            <a:solidFill>
              <a:schemeClr val="bg1"/>
            </a:solidFill>
            <a:prstDash val="solid"/>
            <a:round/>
            <a:headEnd type="none" w="med" len="med"/>
            <a:tailEnd type="none" w="med" len="med"/>
          </a:ln>
          <a:effectLst/>
        </p:spPr>
      </p:cxnSp>
      <p:sp>
        <p:nvSpPr>
          <p:cNvPr id="312" name="TextBox 311">
            <a:extLst>
              <a:ext uri="{FF2B5EF4-FFF2-40B4-BE49-F238E27FC236}">
                <a16:creationId xmlns:a16="http://schemas.microsoft.com/office/drawing/2014/main" id="{5FFF9A2C-525F-482B-9231-CD0F4B121A97}"/>
              </a:ext>
            </a:extLst>
          </p:cNvPr>
          <p:cNvSpPr txBox="1"/>
          <p:nvPr/>
        </p:nvSpPr>
        <p:spPr bwMode="auto">
          <a:xfrm>
            <a:off x="6493592" y="2210764"/>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13" name="TextBox 312">
            <a:extLst>
              <a:ext uri="{FF2B5EF4-FFF2-40B4-BE49-F238E27FC236}">
                <a16:creationId xmlns:a16="http://schemas.microsoft.com/office/drawing/2014/main" id="{825E6530-A60E-41CC-BC0C-42F1AF783BF8}"/>
              </a:ext>
            </a:extLst>
          </p:cNvPr>
          <p:cNvSpPr txBox="1"/>
          <p:nvPr/>
        </p:nvSpPr>
        <p:spPr bwMode="auto">
          <a:xfrm>
            <a:off x="6493592" y="2495219"/>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90</a:t>
            </a:r>
          </a:p>
        </p:txBody>
      </p:sp>
      <p:sp>
        <p:nvSpPr>
          <p:cNvPr id="314" name="TextBox 313">
            <a:extLst>
              <a:ext uri="{FF2B5EF4-FFF2-40B4-BE49-F238E27FC236}">
                <a16:creationId xmlns:a16="http://schemas.microsoft.com/office/drawing/2014/main" id="{4EE6453C-C0FA-44EF-A742-E204D9C4154F}"/>
              </a:ext>
            </a:extLst>
          </p:cNvPr>
          <p:cNvSpPr txBox="1"/>
          <p:nvPr/>
        </p:nvSpPr>
        <p:spPr bwMode="auto">
          <a:xfrm>
            <a:off x="6493592" y="2779674"/>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15" name="TextBox 314">
            <a:extLst>
              <a:ext uri="{FF2B5EF4-FFF2-40B4-BE49-F238E27FC236}">
                <a16:creationId xmlns:a16="http://schemas.microsoft.com/office/drawing/2014/main" id="{04237546-346F-419D-A908-5747FC331A44}"/>
              </a:ext>
            </a:extLst>
          </p:cNvPr>
          <p:cNvSpPr txBox="1"/>
          <p:nvPr/>
        </p:nvSpPr>
        <p:spPr bwMode="auto">
          <a:xfrm>
            <a:off x="6493592" y="3064129"/>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70</a:t>
            </a:r>
          </a:p>
        </p:txBody>
      </p:sp>
      <p:sp>
        <p:nvSpPr>
          <p:cNvPr id="316" name="TextBox 315">
            <a:extLst>
              <a:ext uri="{FF2B5EF4-FFF2-40B4-BE49-F238E27FC236}">
                <a16:creationId xmlns:a16="http://schemas.microsoft.com/office/drawing/2014/main" id="{D96A93AA-802D-41B4-AA8A-152A42A66A29}"/>
              </a:ext>
            </a:extLst>
          </p:cNvPr>
          <p:cNvSpPr txBox="1"/>
          <p:nvPr/>
        </p:nvSpPr>
        <p:spPr bwMode="auto">
          <a:xfrm>
            <a:off x="6493592" y="3348584"/>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17" name="TextBox 316">
            <a:extLst>
              <a:ext uri="{FF2B5EF4-FFF2-40B4-BE49-F238E27FC236}">
                <a16:creationId xmlns:a16="http://schemas.microsoft.com/office/drawing/2014/main" id="{AF2CFCFB-7C4C-46AF-BA56-EBA3DB49B091}"/>
              </a:ext>
            </a:extLst>
          </p:cNvPr>
          <p:cNvSpPr txBox="1"/>
          <p:nvPr/>
        </p:nvSpPr>
        <p:spPr bwMode="auto">
          <a:xfrm>
            <a:off x="6493592" y="3633039"/>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318" name="TextBox 317">
            <a:extLst>
              <a:ext uri="{FF2B5EF4-FFF2-40B4-BE49-F238E27FC236}">
                <a16:creationId xmlns:a16="http://schemas.microsoft.com/office/drawing/2014/main" id="{B39A75F0-0B20-4582-B531-6D266FB98A7B}"/>
              </a:ext>
            </a:extLst>
          </p:cNvPr>
          <p:cNvSpPr txBox="1"/>
          <p:nvPr/>
        </p:nvSpPr>
        <p:spPr bwMode="auto">
          <a:xfrm>
            <a:off x="6493592" y="3917494"/>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19" name="TextBox 318">
            <a:extLst>
              <a:ext uri="{FF2B5EF4-FFF2-40B4-BE49-F238E27FC236}">
                <a16:creationId xmlns:a16="http://schemas.microsoft.com/office/drawing/2014/main" id="{6FD790B6-F1DE-49C9-A574-9EDA6AEB6A7B}"/>
              </a:ext>
            </a:extLst>
          </p:cNvPr>
          <p:cNvSpPr txBox="1"/>
          <p:nvPr/>
        </p:nvSpPr>
        <p:spPr bwMode="auto">
          <a:xfrm>
            <a:off x="6493592" y="4201949"/>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20" name="TextBox 319">
            <a:extLst>
              <a:ext uri="{FF2B5EF4-FFF2-40B4-BE49-F238E27FC236}">
                <a16:creationId xmlns:a16="http://schemas.microsoft.com/office/drawing/2014/main" id="{67BDF9B0-A978-44AB-9EBD-F8B4D484410C}"/>
              </a:ext>
            </a:extLst>
          </p:cNvPr>
          <p:cNvSpPr txBox="1"/>
          <p:nvPr/>
        </p:nvSpPr>
        <p:spPr bwMode="auto">
          <a:xfrm>
            <a:off x="6493592" y="4486404"/>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21" name="TextBox 320">
            <a:extLst>
              <a:ext uri="{FF2B5EF4-FFF2-40B4-BE49-F238E27FC236}">
                <a16:creationId xmlns:a16="http://schemas.microsoft.com/office/drawing/2014/main" id="{E106D303-0110-488A-8A37-3AAD0E5B344B}"/>
              </a:ext>
            </a:extLst>
          </p:cNvPr>
          <p:cNvSpPr txBox="1"/>
          <p:nvPr/>
        </p:nvSpPr>
        <p:spPr bwMode="auto">
          <a:xfrm>
            <a:off x="6493592" y="4770859"/>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22" name="TextBox 321">
            <a:extLst>
              <a:ext uri="{FF2B5EF4-FFF2-40B4-BE49-F238E27FC236}">
                <a16:creationId xmlns:a16="http://schemas.microsoft.com/office/drawing/2014/main" id="{A09ACD85-2C64-42CC-B53E-6696829ABB79}"/>
              </a:ext>
            </a:extLst>
          </p:cNvPr>
          <p:cNvSpPr txBox="1"/>
          <p:nvPr/>
        </p:nvSpPr>
        <p:spPr bwMode="auto">
          <a:xfrm>
            <a:off x="6493592" y="5055309"/>
            <a:ext cx="6727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cxnSp>
        <p:nvCxnSpPr>
          <p:cNvPr id="323" name="Straight Connector 322">
            <a:extLst>
              <a:ext uri="{FF2B5EF4-FFF2-40B4-BE49-F238E27FC236}">
                <a16:creationId xmlns:a16="http://schemas.microsoft.com/office/drawing/2014/main" id="{AC151501-9E10-4632-A765-73089DA22841}"/>
              </a:ext>
            </a:extLst>
          </p:cNvPr>
          <p:cNvCxnSpPr>
            <a:cxnSpLocks/>
          </p:cNvCxnSpPr>
          <p:nvPr/>
        </p:nvCxnSpPr>
        <p:spPr bwMode="auto">
          <a:xfrm>
            <a:off x="7176753"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B3EA07A7-48BE-43E4-A2E8-6798B445D3BC}"/>
              </a:ext>
            </a:extLst>
          </p:cNvPr>
          <p:cNvCxnSpPr>
            <a:cxnSpLocks/>
          </p:cNvCxnSpPr>
          <p:nvPr/>
        </p:nvCxnSpPr>
        <p:spPr bwMode="auto">
          <a:xfrm>
            <a:off x="7482655"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39B9C5B8-3E77-4FA0-9DE1-4164D19F31C0}"/>
              </a:ext>
            </a:extLst>
          </p:cNvPr>
          <p:cNvCxnSpPr>
            <a:cxnSpLocks/>
          </p:cNvCxnSpPr>
          <p:nvPr/>
        </p:nvCxnSpPr>
        <p:spPr bwMode="auto">
          <a:xfrm>
            <a:off x="7788557"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07EB396D-2742-4780-828E-7DD5382DBF87}"/>
              </a:ext>
            </a:extLst>
          </p:cNvPr>
          <p:cNvCxnSpPr>
            <a:cxnSpLocks/>
          </p:cNvCxnSpPr>
          <p:nvPr/>
        </p:nvCxnSpPr>
        <p:spPr bwMode="auto">
          <a:xfrm>
            <a:off x="8094459"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173BE7E8-62A1-4D1E-9F68-C39D2C2F430C}"/>
              </a:ext>
            </a:extLst>
          </p:cNvPr>
          <p:cNvCxnSpPr>
            <a:cxnSpLocks/>
          </p:cNvCxnSpPr>
          <p:nvPr/>
        </p:nvCxnSpPr>
        <p:spPr bwMode="auto">
          <a:xfrm>
            <a:off x="8400361"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014575DA-E124-4C9D-8551-4D5CB32E844E}"/>
              </a:ext>
            </a:extLst>
          </p:cNvPr>
          <p:cNvCxnSpPr>
            <a:cxnSpLocks/>
          </p:cNvCxnSpPr>
          <p:nvPr/>
        </p:nvCxnSpPr>
        <p:spPr bwMode="auto">
          <a:xfrm>
            <a:off x="8706263"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FCD63C03-2FE0-4811-B2EF-CF6EAC48A732}"/>
              </a:ext>
            </a:extLst>
          </p:cNvPr>
          <p:cNvCxnSpPr>
            <a:cxnSpLocks/>
          </p:cNvCxnSpPr>
          <p:nvPr/>
        </p:nvCxnSpPr>
        <p:spPr bwMode="auto">
          <a:xfrm>
            <a:off x="9012165"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50FB3962-8768-4FAE-8DBC-63EB29B3D720}"/>
              </a:ext>
            </a:extLst>
          </p:cNvPr>
          <p:cNvCxnSpPr>
            <a:cxnSpLocks/>
          </p:cNvCxnSpPr>
          <p:nvPr/>
        </p:nvCxnSpPr>
        <p:spPr bwMode="auto">
          <a:xfrm>
            <a:off x="9318067"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7784AE6F-3D78-4FC7-B2BC-0237D9B25D27}"/>
              </a:ext>
            </a:extLst>
          </p:cNvPr>
          <p:cNvCxnSpPr>
            <a:cxnSpLocks/>
          </p:cNvCxnSpPr>
          <p:nvPr/>
        </p:nvCxnSpPr>
        <p:spPr bwMode="auto">
          <a:xfrm>
            <a:off x="9623969"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5A1648B2-D339-4BB9-811C-90C8FC880D84}"/>
              </a:ext>
            </a:extLst>
          </p:cNvPr>
          <p:cNvCxnSpPr>
            <a:cxnSpLocks/>
          </p:cNvCxnSpPr>
          <p:nvPr/>
        </p:nvCxnSpPr>
        <p:spPr bwMode="auto">
          <a:xfrm>
            <a:off x="9929871"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CD71E361-408C-4646-BAE4-108E89037291}"/>
              </a:ext>
            </a:extLst>
          </p:cNvPr>
          <p:cNvCxnSpPr>
            <a:cxnSpLocks/>
          </p:cNvCxnSpPr>
          <p:nvPr/>
        </p:nvCxnSpPr>
        <p:spPr bwMode="auto">
          <a:xfrm>
            <a:off x="10235773"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40041997-44C0-47A4-BC89-81C08C28E2E1}"/>
              </a:ext>
            </a:extLst>
          </p:cNvPr>
          <p:cNvCxnSpPr>
            <a:cxnSpLocks/>
          </p:cNvCxnSpPr>
          <p:nvPr/>
        </p:nvCxnSpPr>
        <p:spPr bwMode="auto">
          <a:xfrm>
            <a:off x="10541675"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980C1B4D-3110-45ED-A563-6851CB107F03}"/>
              </a:ext>
            </a:extLst>
          </p:cNvPr>
          <p:cNvCxnSpPr>
            <a:cxnSpLocks/>
          </p:cNvCxnSpPr>
          <p:nvPr/>
        </p:nvCxnSpPr>
        <p:spPr bwMode="auto">
          <a:xfrm>
            <a:off x="10847577" y="52399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40BEE0C0-E35B-4D69-9C21-AC788118705E}"/>
              </a:ext>
            </a:extLst>
          </p:cNvPr>
          <p:cNvCxnSpPr>
            <a:cxnSpLocks/>
          </p:cNvCxnSpPr>
          <p:nvPr/>
        </p:nvCxnSpPr>
        <p:spPr bwMode="auto">
          <a:xfrm>
            <a:off x="11459385" y="5239975"/>
            <a:ext cx="0" cy="64008"/>
          </a:xfrm>
          <a:prstGeom prst="line">
            <a:avLst/>
          </a:prstGeom>
          <a:noFill/>
          <a:ln w="28575" cap="flat" cmpd="sng" algn="ctr">
            <a:solidFill>
              <a:schemeClr val="bg1"/>
            </a:solidFill>
            <a:prstDash val="solid"/>
            <a:round/>
            <a:headEnd type="none" w="med" len="med"/>
            <a:tailEnd type="none" w="med" len="med"/>
          </a:ln>
          <a:effectLst/>
        </p:spPr>
      </p:cxnSp>
      <p:sp>
        <p:nvSpPr>
          <p:cNvPr id="337" name="TextBox 336">
            <a:extLst>
              <a:ext uri="{FF2B5EF4-FFF2-40B4-BE49-F238E27FC236}">
                <a16:creationId xmlns:a16="http://schemas.microsoft.com/office/drawing/2014/main" id="{E3F8EB99-5590-4F2A-9233-5B5022020FF7}"/>
              </a:ext>
            </a:extLst>
          </p:cNvPr>
          <p:cNvSpPr txBox="1"/>
          <p:nvPr/>
        </p:nvSpPr>
        <p:spPr bwMode="auto">
          <a:xfrm>
            <a:off x="8473661" y="2904447"/>
            <a:ext cx="7879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40.2%</a:t>
            </a:r>
          </a:p>
        </p:txBody>
      </p:sp>
      <p:sp>
        <p:nvSpPr>
          <p:cNvPr id="338" name="TextBox 337">
            <a:extLst>
              <a:ext uri="{FF2B5EF4-FFF2-40B4-BE49-F238E27FC236}">
                <a16:creationId xmlns:a16="http://schemas.microsoft.com/office/drawing/2014/main" id="{F280B227-B631-47DF-AEFC-E40F7843DF49}"/>
              </a:ext>
            </a:extLst>
          </p:cNvPr>
          <p:cNvSpPr txBox="1"/>
          <p:nvPr/>
        </p:nvSpPr>
        <p:spPr bwMode="auto">
          <a:xfrm>
            <a:off x="9780949" y="3009248"/>
            <a:ext cx="7879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23.7%</a:t>
            </a:r>
          </a:p>
        </p:txBody>
      </p:sp>
      <p:sp>
        <p:nvSpPr>
          <p:cNvPr id="339" name="TextBox 338">
            <a:extLst>
              <a:ext uri="{FF2B5EF4-FFF2-40B4-BE49-F238E27FC236}">
                <a16:creationId xmlns:a16="http://schemas.microsoft.com/office/drawing/2014/main" id="{2F63BC2B-B1D8-4EC8-B8B0-297A23B6EA45}"/>
              </a:ext>
            </a:extLst>
          </p:cNvPr>
          <p:cNvSpPr txBox="1"/>
          <p:nvPr/>
        </p:nvSpPr>
        <p:spPr bwMode="auto">
          <a:xfrm>
            <a:off x="11115758" y="3240462"/>
            <a:ext cx="7879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15.9%</a:t>
            </a:r>
          </a:p>
        </p:txBody>
      </p:sp>
      <p:sp>
        <p:nvSpPr>
          <p:cNvPr id="340" name="TextBox 339">
            <a:extLst>
              <a:ext uri="{FF2B5EF4-FFF2-40B4-BE49-F238E27FC236}">
                <a16:creationId xmlns:a16="http://schemas.microsoft.com/office/drawing/2014/main" id="{FBCFF8CC-FA97-48FE-B8D6-188816B071B0}"/>
              </a:ext>
            </a:extLst>
          </p:cNvPr>
          <p:cNvSpPr txBox="1"/>
          <p:nvPr/>
        </p:nvSpPr>
        <p:spPr bwMode="auto">
          <a:xfrm>
            <a:off x="11242175"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341" name="TextBox 340">
            <a:extLst>
              <a:ext uri="{FF2B5EF4-FFF2-40B4-BE49-F238E27FC236}">
                <a16:creationId xmlns:a16="http://schemas.microsoft.com/office/drawing/2014/main" id="{AB2F1EB7-F253-4701-8581-7B30495CE5B4}"/>
              </a:ext>
            </a:extLst>
          </p:cNvPr>
          <p:cNvSpPr txBox="1"/>
          <p:nvPr/>
        </p:nvSpPr>
        <p:spPr bwMode="auto">
          <a:xfrm>
            <a:off x="6951599"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42" name="TextBox 341">
            <a:extLst>
              <a:ext uri="{FF2B5EF4-FFF2-40B4-BE49-F238E27FC236}">
                <a16:creationId xmlns:a16="http://schemas.microsoft.com/office/drawing/2014/main" id="{AC4E0796-DF7B-4DC1-90CF-27F338769B32}"/>
              </a:ext>
            </a:extLst>
          </p:cNvPr>
          <p:cNvSpPr txBox="1"/>
          <p:nvPr/>
        </p:nvSpPr>
        <p:spPr bwMode="auto">
          <a:xfrm>
            <a:off x="7258069"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343" name="TextBox 342">
            <a:extLst>
              <a:ext uri="{FF2B5EF4-FFF2-40B4-BE49-F238E27FC236}">
                <a16:creationId xmlns:a16="http://schemas.microsoft.com/office/drawing/2014/main" id="{1CCE4ED9-1D46-4440-A323-F0084D586801}"/>
              </a:ext>
            </a:extLst>
          </p:cNvPr>
          <p:cNvSpPr txBox="1"/>
          <p:nvPr/>
        </p:nvSpPr>
        <p:spPr bwMode="auto">
          <a:xfrm>
            <a:off x="7564539"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44" name="TextBox 343">
            <a:extLst>
              <a:ext uri="{FF2B5EF4-FFF2-40B4-BE49-F238E27FC236}">
                <a16:creationId xmlns:a16="http://schemas.microsoft.com/office/drawing/2014/main" id="{9738F410-C622-4927-8D49-FE43D72B092A}"/>
              </a:ext>
            </a:extLst>
          </p:cNvPr>
          <p:cNvSpPr txBox="1"/>
          <p:nvPr/>
        </p:nvSpPr>
        <p:spPr bwMode="auto">
          <a:xfrm>
            <a:off x="7871009"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345" name="TextBox 344">
            <a:extLst>
              <a:ext uri="{FF2B5EF4-FFF2-40B4-BE49-F238E27FC236}">
                <a16:creationId xmlns:a16="http://schemas.microsoft.com/office/drawing/2014/main" id="{C87C624E-A6AF-49BC-8359-3C27C2CC3431}"/>
              </a:ext>
            </a:extLst>
          </p:cNvPr>
          <p:cNvSpPr txBox="1"/>
          <p:nvPr/>
        </p:nvSpPr>
        <p:spPr bwMode="auto">
          <a:xfrm>
            <a:off x="8177479"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46" name="TextBox 345">
            <a:extLst>
              <a:ext uri="{FF2B5EF4-FFF2-40B4-BE49-F238E27FC236}">
                <a16:creationId xmlns:a16="http://schemas.microsoft.com/office/drawing/2014/main" id="{99525952-651A-4FD9-A2F9-74644862A9DE}"/>
              </a:ext>
            </a:extLst>
          </p:cNvPr>
          <p:cNvSpPr txBox="1"/>
          <p:nvPr/>
        </p:nvSpPr>
        <p:spPr bwMode="auto">
          <a:xfrm>
            <a:off x="8483949"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347" name="TextBox 346">
            <a:extLst>
              <a:ext uri="{FF2B5EF4-FFF2-40B4-BE49-F238E27FC236}">
                <a16:creationId xmlns:a16="http://schemas.microsoft.com/office/drawing/2014/main" id="{A8D14013-3063-4972-8745-56826E9123AD}"/>
              </a:ext>
            </a:extLst>
          </p:cNvPr>
          <p:cNvSpPr txBox="1"/>
          <p:nvPr/>
        </p:nvSpPr>
        <p:spPr bwMode="auto">
          <a:xfrm>
            <a:off x="8790419"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348" name="TextBox 347">
            <a:extLst>
              <a:ext uri="{FF2B5EF4-FFF2-40B4-BE49-F238E27FC236}">
                <a16:creationId xmlns:a16="http://schemas.microsoft.com/office/drawing/2014/main" id="{F38485B3-0F36-4DB5-A41B-37317281AF94}"/>
              </a:ext>
            </a:extLst>
          </p:cNvPr>
          <p:cNvSpPr txBox="1"/>
          <p:nvPr/>
        </p:nvSpPr>
        <p:spPr bwMode="auto">
          <a:xfrm>
            <a:off x="9096889"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349" name="TextBox 348">
            <a:extLst>
              <a:ext uri="{FF2B5EF4-FFF2-40B4-BE49-F238E27FC236}">
                <a16:creationId xmlns:a16="http://schemas.microsoft.com/office/drawing/2014/main" id="{24DDE24E-041F-4AA7-8D02-49C8D47F1300}"/>
              </a:ext>
            </a:extLst>
          </p:cNvPr>
          <p:cNvSpPr txBox="1"/>
          <p:nvPr/>
        </p:nvSpPr>
        <p:spPr bwMode="auto">
          <a:xfrm>
            <a:off x="9403359"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350" name="TextBox 349">
            <a:extLst>
              <a:ext uri="{FF2B5EF4-FFF2-40B4-BE49-F238E27FC236}">
                <a16:creationId xmlns:a16="http://schemas.microsoft.com/office/drawing/2014/main" id="{0045DC3B-7FAA-4D48-BBCB-91804F027245}"/>
              </a:ext>
            </a:extLst>
          </p:cNvPr>
          <p:cNvSpPr txBox="1"/>
          <p:nvPr/>
        </p:nvSpPr>
        <p:spPr bwMode="auto">
          <a:xfrm>
            <a:off x="9709829"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351" name="TextBox 350">
            <a:extLst>
              <a:ext uri="{FF2B5EF4-FFF2-40B4-BE49-F238E27FC236}">
                <a16:creationId xmlns:a16="http://schemas.microsoft.com/office/drawing/2014/main" id="{E77CC02E-FB97-428F-91EB-BB21C222E916}"/>
              </a:ext>
            </a:extLst>
          </p:cNvPr>
          <p:cNvSpPr txBox="1"/>
          <p:nvPr/>
        </p:nvSpPr>
        <p:spPr bwMode="auto">
          <a:xfrm>
            <a:off x="10016299"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52" name="TextBox 351">
            <a:extLst>
              <a:ext uri="{FF2B5EF4-FFF2-40B4-BE49-F238E27FC236}">
                <a16:creationId xmlns:a16="http://schemas.microsoft.com/office/drawing/2014/main" id="{47FE5DE3-8C79-4BFA-AAD3-26312026C2DE}"/>
              </a:ext>
            </a:extLst>
          </p:cNvPr>
          <p:cNvSpPr txBox="1"/>
          <p:nvPr/>
        </p:nvSpPr>
        <p:spPr bwMode="auto">
          <a:xfrm>
            <a:off x="10322769"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353" name="TextBox 352">
            <a:extLst>
              <a:ext uri="{FF2B5EF4-FFF2-40B4-BE49-F238E27FC236}">
                <a16:creationId xmlns:a16="http://schemas.microsoft.com/office/drawing/2014/main" id="{BA055DF1-EAAC-40ED-8BCB-B3F73849482B}"/>
              </a:ext>
            </a:extLst>
          </p:cNvPr>
          <p:cNvSpPr txBox="1"/>
          <p:nvPr/>
        </p:nvSpPr>
        <p:spPr bwMode="auto">
          <a:xfrm>
            <a:off x="10629239"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354" name="TextBox 353">
            <a:extLst>
              <a:ext uri="{FF2B5EF4-FFF2-40B4-BE49-F238E27FC236}">
                <a16:creationId xmlns:a16="http://schemas.microsoft.com/office/drawing/2014/main" id="{4346F66D-1DA3-4013-AB7F-B56AAFC42230}"/>
              </a:ext>
            </a:extLst>
          </p:cNvPr>
          <p:cNvSpPr txBox="1"/>
          <p:nvPr/>
        </p:nvSpPr>
        <p:spPr bwMode="auto">
          <a:xfrm>
            <a:off x="6021617" y="5691349"/>
            <a:ext cx="120592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600" dirty="0">
                <a:solidFill>
                  <a:schemeClr val="bg1"/>
                </a:solidFill>
                <a:latin typeface="Calibri" panose="020F0502020204030204" pitchFamily="34" charset="0"/>
              </a:rPr>
              <a:t>Patients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at Risk, n</a:t>
            </a:r>
          </a:p>
        </p:txBody>
      </p:sp>
      <p:sp>
        <p:nvSpPr>
          <p:cNvPr id="355" name="TextBox 354">
            <a:extLst>
              <a:ext uri="{FF2B5EF4-FFF2-40B4-BE49-F238E27FC236}">
                <a16:creationId xmlns:a16="http://schemas.microsoft.com/office/drawing/2014/main" id="{B1D258C0-30AB-4754-9849-C836E58136AC}"/>
              </a:ext>
            </a:extLst>
          </p:cNvPr>
          <p:cNvSpPr txBox="1"/>
          <p:nvPr/>
        </p:nvSpPr>
        <p:spPr bwMode="auto">
          <a:xfrm>
            <a:off x="6917614"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98</a:t>
            </a:r>
          </a:p>
        </p:txBody>
      </p:sp>
      <p:sp>
        <p:nvSpPr>
          <p:cNvPr id="356" name="TextBox 355">
            <a:extLst>
              <a:ext uri="{FF2B5EF4-FFF2-40B4-BE49-F238E27FC236}">
                <a16:creationId xmlns:a16="http://schemas.microsoft.com/office/drawing/2014/main" id="{307B676C-479B-418C-A350-F086C94EAADE}"/>
              </a:ext>
            </a:extLst>
          </p:cNvPr>
          <p:cNvSpPr txBox="1"/>
          <p:nvPr/>
        </p:nvSpPr>
        <p:spPr bwMode="auto">
          <a:xfrm>
            <a:off x="7223516"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82</a:t>
            </a:r>
          </a:p>
        </p:txBody>
      </p:sp>
      <p:sp>
        <p:nvSpPr>
          <p:cNvPr id="357" name="TextBox 356">
            <a:extLst>
              <a:ext uri="{FF2B5EF4-FFF2-40B4-BE49-F238E27FC236}">
                <a16:creationId xmlns:a16="http://schemas.microsoft.com/office/drawing/2014/main" id="{9657778F-D36E-4F48-969F-9062D8BDB83C}"/>
              </a:ext>
            </a:extLst>
          </p:cNvPr>
          <p:cNvSpPr txBox="1"/>
          <p:nvPr/>
        </p:nvSpPr>
        <p:spPr bwMode="auto">
          <a:xfrm>
            <a:off x="7529418"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71</a:t>
            </a:r>
          </a:p>
        </p:txBody>
      </p:sp>
      <p:sp>
        <p:nvSpPr>
          <p:cNvPr id="358" name="TextBox 357">
            <a:extLst>
              <a:ext uri="{FF2B5EF4-FFF2-40B4-BE49-F238E27FC236}">
                <a16:creationId xmlns:a16="http://schemas.microsoft.com/office/drawing/2014/main" id="{A472F0BB-D670-4C16-8CF3-643A27050814}"/>
              </a:ext>
            </a:extLst>
          </p:cNvPr>
          <p:cNvSpPr txBox="1"/>
          <p:nvPr/>
        </p:nvSpPr>
        <p:spPr bwMode="auto">
          <a:xfrm>
            <a:off x="7835320"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51</a:t>
            </a:r>
          </a:p>
        </p:txBody>
      </p:sp>
      <p:sp>
        <p:nvSpPr>
          <p:cNvPr id="359" name="TextBox 358">
            <a:extLst>
              <a:ext uri="{FF2B5EF4-FFF2-40B4-BE49-F238E27FC236}">
                <a16:creationId xmlns:a16="http://schemas.microsoft.com/office/drawing/2014/main" id="{D27899E5-7181-4515-B518-3E7613694891}"/>
              </a:ext>
            </a:extLst>
          </p:cNvPr>
          <p:cNvSpPr txBox="1"/>
          <p:nvPr/>
        </p:nvSpPr>
        <p:spPr bwMode="auto">
          <a:xfrm>
            <a:off x="8141222"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39</a:t>
            </a:r>
          </a:p>
        </p:txBody>
      </p:sp>
      <p:sp>
        <p:nvSpPr>
          <p:cNvPr id="360" name="TextBox 359">
            <a:extLst>
              <a:ext uri="{FF2B5EF4-FFF2-40B4-BE49-F238E27FC236}">
                <a16:creationId xmlns:a16="http://schemas.microsoft.com/office/drawing/2014/main" id="{8AAC9B5D-B83D-4B65-B385-EF76954B97B1}"/>
              </a:ext>
            </a:extLst>
          </p:cNvPr>
          <p:cNvSpPr txBox="1"/>
          <p:nvPr/>
        </p:nvSpPr>
        <p:spPr bwMode="auto">
          <a:xfrm>
            <a:off x="8447124"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361" name="TextBox 360">
            <a:extLst>
              <a:ext uri="{FF2B5EF4-FFF2-40B4-BE49-F238E27FC236}">
                <a16:creationId xmlns:a16="http://schemas.microsoft.com/office/drawing/2014/main" id="{F7208BA1-5B61-4FA5-B6BC-D9D85FD03E5A}"/>
              </a:ext>
            </a:extLst>
          </p:cNvPr>
          <p:cNvSpPr txBox="1"/>
          <p:nvPr/>
        </p:nvSpPr>
        <p:spPr bwMode="auto">
          <a:xfrm>
            <a:off x="8753026"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28</a:t>
            </a:r>
          </a:p>
        </p:txBody>
      </p:sp>
      <p:sp>
        <p:nvSpPr>
          <p:cNvPr id="362" name="TextBox 361">
            <a:extLst>
              <a:ext uri="{FF2B5EF4-FFF2-40B4-BE49-F238E27FC236}">
                <a16:creationId xmlns:a16="http://schemas.microsoft.com/office/drawing/2014/main" id="{0548C7DF-A651-4869-9093-C32513FE27CA}"/>
              </a:ext>
            </a:extLst>
          </p:cNvPr>
          <p:cNvSpPr txBox="1"/>
          <p:nvPr/>
        </p:nvSpPr>
        <p:spPr bwMode="auto">
          <a:xfrm>
            <a:off x="9058928"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23</a:t>
            </a:r>
          </a:p>
        </p:txBody>
      </p:sp>
      <p:sp>
        <p:nvSpPr>
          <p:cNvPr id="363" name="TextBox 362">
            <a:extLst>
              <a:ext uri="{FF2B5EF4-FFF2-40B4-BE49-F238E27FC236}">
                <a16:creationId xmlns:a16="http://schemas.microsoft.com/office/drawing/2014/main" id="{E96EA388-78B5-4F30-A04B-6ECE05EC6368}"/>
              </a:ext>
            </a:extLst>
          </p:cNvPr>
          <p:cNvSpPr txBox="1"/>
          <p:nvPr/>
        </p:nvSpPr>
        <p:spPr bwMode="auto">
          <a:xfrm>
            <a:off x="9364830"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22</a:t>
            </a:r>
          </a:p>
        </p:txBody>
      </p:sp>
      <p:sp>
        <p:nvSpPr>
          <p:cNvPr id="364" name="TextBox 363">
            <a:extLst>
              <a:ext uri="{FF2B5EF4-FFF2-40B4-BE49-F238E27FC236}">
                <a16:creationId xmlns:a16="http://schemas.microsoft.com/office/drawing/2014/main" id="{F9528CAB-0AB6-4CB4-BE51-FEE0CE59ADA4}"/>
              </a:ext>
            </a:extLst>
          </p:cNvPr>
          <p:cNvSpPr txBox="1"/>
          <p:nvPr/>
        </p:nvSpPr>
        <p:spPr bwMode="auto">
          <a:xfrm>
            <a:off x="9670732"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19</a:t>
            </a:r>
          </a:p>
        </p:txBody>
      </p:sp>
      <p:sp>
        <p:nvSpPr>
          <p:cNvPr id="365" name="TextBox 364">
            <a:extLst>
              <a:ext uri="{FF2B5EF4-FFF2-40B4-BE49-F238E27FC236}">
                <a16:creationId xmlns:a16="http://schemas.microsoft.com/office/drawing/2014/main" id="{B9D5F2BE-970D-4AD6-9846-5765173AF429}"/>
              </a:ext>
            </a:extLst>
          </p:cNvPr>
          <p:cNvSpPr txBox="1"/>
          <p:nvPr/>
        </p:nvSpPr>
        <p:spPr bwMode="auto">
          <a:xfrm>
            <a:off x="9976634"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366" name="TextBox 365">
            <a:extLst>
              <a:ext uri="{FF2B5EF4-FFF2-40B4-BE49-F238E27FC236}">
                <a16:creationId xmlns:a16="http://schemas.microsoft.com/office/drawing/2014/main" id="{22272818-E96C-4A31-A839-D790425A8843}"/>
              </a:ext>
            </a:extLst>
          </p:cNvPr>
          <p:cNvSpPr txBox="1"/>
          <p:nvPr/>
        </p:nvSpPr>
        <p:spPr bwMode="auto">
          <a:xfrm>
            <a:off x="10282536"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367" name="TextBox 366">
            <a:extLst>
              <a:ext uri="{FF2B5EF4-FFF2-40B4-BE49-F238E27FC236}">
                <a16:creationId xmlns:a16="http://schemas.microsoft.com/office/drawing/2014/main" id="{B01B3DBF-7AF0-451D-9083-3392E05B1AF4}"/>
              </a:ext>
            </a:extLst>
          </p:cNvPr>
          <p:cNvSpPr txBox="1"/>
          <p:nvPr/>
        </p:nvSpPr>
        <p:spPr bwMode="auto">
          <a:xfrm>
            <a:off x="10894340"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368" name="TextBox 367">
            <a:extLst>
              <a:ext uri="{FF2B5EF4-FFF2-40B4-BE49-F238E27FC236}">
                <a16:creationId xmlns:a16="http://schemas.microsoft.com/office/drawing/2014/main" id="{8178B21A-0CB4-4597-B901-11DC1A6CDDC9}"/>
              </a:ext>
            </a:extLst>
          </p:cNvPr>
          <p:cNvSpPr txBox="1"/>
          <p:nvPr/>
        </p:nvSpPr>
        <p:spPr bwMode="auto">
          <a:xfrm>
            <a:off x="11200246"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cxnSp>
        <p:nvCxnSpPr>
          <p:cNvPr id="369" name="Straight Connector 368">
            <a:extLst>
              <a:ext uri="{FF2B5EF4-FFF2-40B4-BE49-F238E27FC236}">
                <a16:creationId xmlns:a16="http://schemas.microsoft.com/office/drawing/2014/main" id="{04FD2B1F-BBD9-4211-83A4-C91C2F72F575}"/>
              </a:ext>
            </a:extLst>
          </p:cNvPr>
          <p:cNvCxnSpPr>
            <a:cxnSpLocks/>
          </p:cNvCxnSpPr>
          <p:nvPr/>
        </p:nvCxnSpPr>
        <p:spPr bwMode="auto">
          <a:xfrm>
            <a:off x="11153479" y="5239975"/>
            <a:ext cx="0" cy="64008"/>
          </a:xfrm>
          <a:prstGeom prst="line">
            <a:avLst/>
          </a:prstGeom>
          <a:noFill/>
          <a:ln w="28575" cap="flat" cmpd="sng" algn="ctr">
            <a:solidFill>
              <a:schemeClr val="bg1"/>
            </a:solidFill>
            <a:prstDash val="solid"/>
            <a:round/>
            <a:headEnd type="none" w="med" len="med"/>
            <a:tailEnd type="none" w="med" len="med"/>
          </a:ln>
          <a:effectLst/>
        </p:spPr>
      </p:cxnSp>
      <p:sp>
        <p:nvSpPr>
          <p:cNvPr id="370" name="TextBox 369">
            <a:extLst>
              <a:ext uri="{FF2B5EF4-FFF2-40B4-BE49-F238E27FC236}">
                <a16:creationId xmlns:a16="http://schemas.microsoft.com/office/drawing/2014/main" id="{EAD61BBD-A784-432B-9782-3C651A29C180}"/>
              </a:ext>
            </a:extLst>
          </p:cNvPr>
          <p:cNvSpPr txBox="1"/>
          <p:nvPr/>
        </p:nvSpPr>
        <p:spPr bwMode="auto">
          <a:xfrm>
            <a:off x="10935709" y="5269574"/>
            <a:ext cx="4377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371" name="TextBox 370">
            <a:extLst>
              <a:ext uri="{FF2B5EF4-FFF2-40B4-BE49-F238E27FC236}">
                <a16:creationId xmlns:a16="http://schemas.microsoft.com/office/drawing/2014/main" id="{3ED9B893-3C85-477E-80ED-BC106572A706}"/>
              </a:ext>
            </a:extLst>
          </p:cNvPr>
          <p:cNvSpPr txBox="1"/>
          <p:nvPr/>
        </p:nvSpPr>
        <p:spPr bwMode="auto">
          <a:xfrm>
            <a:off x="10588438" y="5924261"/>
            <a:ext cx="5182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72" name="TextBox 371">
            <a:extLst>
              <a:ext uri="{FF2B5EF4-FFF2-40B4-BE49-F238E27FC236}">
                <a16:creationId xmlns:a16="http://schemas.microsoft.com/office/drawing/2014/main" id="{75A3217B-D9AA-4AD8-BC5C-0C1FAC82FD5E}"/>
              </a:ext>
            </a:extLst>
          </p:cNvPr>
          <p:cNvSpPr txBox="1"/>
          <p:nvPr/>
        </p:nvSpPr>
        <p:spPr bwMode="auto">
          <a:xfrm>
            <a:off x="5286898" y="3826131"/>
            <a:ext cx="10300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2.1 mo</a:t>
            </a:r>
          </a:p>
        </p:txBody>
      </p:sp>
      <p:sp>
        <p:nvSpPr>
          <p:cNvPr id="373" name="TextBox 372">
            <a:extLst>
              <a:ext uri="{FF2B5EF4-FFF2-40B4-BE49-F238E27FC236}">
                <a16:creationId xmlns:a16="http://schemas.microsoft.com/office/drawing/2014/main" id="{227C10B4-F0BB-40AD-8BE1-6DC2BF7DBAC3}"/>
              </a:ext>
            </a:extLst>
          </p:cNvPr>
          <p:cNvSpPr txBox="1"/>
          <p:nvPr/>
        </p:nvSpPr>
        <p:spPr bwMode="auto">
          <a:xfrm>
            <a:off x="10786631" y="3809311"/>
            <a:ext cx="10300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9.3 mo</a:t>
            </a:r>
          </a:p>
        </p:txBody>
      </p:sp>
      <p:sp>
        <p:nvSpPr>
          <p:cNvPr id="374" name="Freeform 8">
            <a:extLst>
              <a:ext uri="{FF2B5EF4-FFF2-40B4-BE49-F238E27FC236}">
                <a16:creationId xmlns:a16="http://schemas.microsoft.com/office/drawing/2014/main" id="{7A1CA5B8-F58F-4FEA-A236-563C1F158672}"/>
              </a:ext>
            </a:extLst>
          </p:cNvPr>
          <p:cNvSpPr/>
          <p:nvPr/>
        </p:nvSpPr>
        <p:spPr bwMode="auto">
          <a:xfrm>
            <a:off x="1390650" y="2393950"/>
            <a:ext cx="4083050" cy="2597150"/>
          </a:xfrm>
          <a:custGeom>
            <a:avLst/>
            <a:gdLst>
              <a:gd name="connsiteX0" fmla="*/ 4083050 w 4083050"/>
              <a:gd name="connsiteY0" fmla="*/ 2597150 h 2597150"/>
              <a:gd name="connsiteX1" fmla="*/ 3416300 w 4083050"/>
              <a:gd name="connsiteY1" fmla="*/ 2597150 h 2597150"/>
              <a:gd name="connsiteX2" fmla="*/ 3416300 w 4083050"/>
              <a:gd name="connsiteY2" fmla="*/ 2597150 h 2597150"/>
              <a:gd name="connsiteX3" fmla="*/ 3416300 w 4083050"/>
              <a:gd name="connsiteY3" fmla="*/ 2597150 h 2597150"/>
              <a:gd name="connsiteX4" fmla="*/ 3416300 w 4083050"/>
              <a:gd name="connsiteY4" fmla="*/ 2546350 h 2597150"/>
              <a:gd name="connsiteX5" fmla="*/ 3054350 w 4083050"/>
              <a:gd name="connsiteY5" fmla="*/ 2546350 h 2597150"/>
              <a:gd name="connsiteX6" fmla="*/ 3054350 w 4083050"/>
              <a:gd name="connsiteY6" fmla="*/ 2514600 h 2597150"/>
              <a:gd name="connsiteX7" fmla="*/ 2908300 w 4083050"/>
              <a:gd name="connsiteY7" fmla="*/ 2514600 h 2597150"/>
              <a:gd name="connsiteX8" fmla="*/ 2908300 w 4083050"/>
              <a:gd name="connsiteY8" fmla="*/ 2489200 h 2597150"/>
              <a:gd name="connsiteX9" fmla="*/ 2908300 w 4083050"/>
              <a:gd name="connsiteY9" fmla="*/ 2489200 h 2597150"/>
              <a:gd name="connsiteX10" fmla="*/ 2876550 w 4083050"/>
              <a:gd name="connsiteY10" fmla="*/ 2457450 h 2597150"/>
              <a:gd name="connsiteX11" fmla="*/ 1670050 w 4083050"/>
              <a:gd name="connsiteY11" fmla="*/ 2457450 h 2597150"/>
              <a:gd name="connsiteX12" fmla="*/ 1670050 w 4083050"/>
              <a:gd name="connsiteY12" fmla="*/ 2393950 h 2597150"/>
              <a:gd name="connsiteX13" fmla="*/ 1670050 w 4083050"/>
              <a:gd name="connsiteY13" fmla="*/ 2393950 h 2597150"/>
              <a:gd name="connsiteX14" fmla="*/ 1644650 w 4083050"/>
              <a:gd name="connsiteY14" fmla="*/ 2368550 h 2597150"/>
              <a:gd name="connsiteX15" fmla="*/ 1441450 w 4083050"/>
              <a:gd name="connsiteY15" fmla="*/ 2368550 h 2597150"/>
              <a:gd name="connsiteX16" fmla="*/ 1441450 w 4083050"/>
              <a:gd name="connsiteY16" fmla="*/ 2368550 h 2597150"/>
              <a:gd name="connsiteX17" fmla="*/ 1441450 w 4083050"/>
              <a:gd name="connsiteY17" fmla="*/ 2368550 h 2597150"/>
              <a:gd name="connsiteX18" fmla="*/ 1441450 w 4083050"/>
              <a:gd name="connsiteY18" fmla="*/ 2368550 h 2597150"/>
              <a:gd name="connsiteX19" fmla="*/ 1441450 w 4083050"/>
              <a:gd name="connsiteY19" fmla="*/ 2368550 h 2597150"/>
              <a:gd name="connsiteX20" fmla="*/ 1441450 w 4083050"/>
              <a:gd name="connsiteY20" fmla="*/ 2368550 h 2597150"/>
              <a:gd name="connsiteX21" fmla="*/ 1441450 w 4083050"/>
              <a:gd name="connsiteY21" fmla="*/ 2324100 h 2597150"/>
              <a:gd name="connsiteX22" fmla="*/ 1219200 w 4083050"/>
              <a:gd name="connsiteY22" fmla="*/ 2324100 h 2597150"/>
              <a:gd name="connsiteX23" fmla="*/ 1219200 w 4083050"/>
              <a:gd name="connsiteY23" fmla="*/ 2292350 h 2597150"/>
              <a:gd name="connsiteX24" fmla="*/ 882650 w 4083050"/>
              <a:gd name="connsiteY24" fmla="*/ 2292350 h 2597150"/>
              <a:gd name="connsiteX25" fmla="*/ 882650 w 4083050"/>
              <a:gd name="connsiteY25" fmla="*/ 2292350 h 2597150"/>
              <a:gd name="connsiteX26" fmla="*/ 882650 w 4083050"/>
              <a:gd name="connsiteY26" fmla="*/ 2292350 h 2597150"/>
              <a:gd name="connsiteX27" fmla="*/ 882650 w 4083050"/>
              <a:gd name="connsiteY27" fmla="*/ 2241550 h 2597150"/>
              <a:gd name="connsiteX28" fmla="*/ 768350 w 4083050"/>
              <a:gd name="connsiteY28" fmla="*/ 2241550 h 2597150"/>
              <a:gd name="connsiteX29" fmla="*/ 768350 w 4083050"/>
              <a:gd name="connsiteY29" fmla="*/ 2209800 h 2597150"/>
              <a:gd name="connsiteX30" fmla="*/ 654050 w 4083050"/>
              <a:gd name="connsiteY30" fmla="*/ 2209800 h 2597150"/>
              <a:gd name="connsiteX31" fmla="*/ 654050 w 4083050"/>
              <a:gd name="connsiteY31" fmla="*/ 2133600 h 2597150"/>
              <a:gd name="connsiteX32" fmla="*/ 558800 w 4083050"/>
              <a:gd name="connsiteY32" fmla="*/ 2133600 h 2597150"/>
              <a:gd name="connsiteX33" fmla="*/ 558800 w 4083050"/>
              <a:gd name="connsiteY33" fmla="*/ 2095500 h 2597150"/>
              <a:gd name="connsiteX34" fmla="*/ 488950 w 4083050"/>
              <a:gd name="connsiteY34" fmla="*/ 2095500 h 2597150"/>
              <a:gd name="connsiteX35" fmla="*/ 488950 w 4083050"/>
              <a:gd name="connsiteY35" fmla="*/ 2063750 h 2597150"/>
              <a:gd name="connsiteX36" fmla="*/ 425450 w 4083050"/>
              <a:gd name="connsiteY36" fmla="*/ 2063750 h 2597150"/>
              <a:gd name="connsiteX37" fmla="*/ 425450 w 4083050"/>
              <a:gd name="connsiteY37" fmla="*/ 1987550 h 2597150"/>
              <a:gd name="connsiteX38" fmla="*/ 374650 w 4083050"/>
              <a:gd name="connsiteY38" fmla="*/ 1987550 h 2597150"/>
              <a:gd name="connsiteX39" fmla="*/ 374650 w 4083050"/>
              <a:gd name="connsiteY39" fmla="*/ 1930400 h 2597150"/>
              <a:gd name="connsiteX40" fmla="*/ 374650 w 4083050"/>
              <a:gd name="connsiteY40" fmla="*/ 1930400 h 2597150"/>
              <a:gd name="connsiteX41" fmla="*/ 349250 w 4083050"/>
              <a:gd name="connsiteY41" fmla="*/ 1905000 h 2597150"/>
              <a:gd name="connsiteX42" fmla="*/ 285750 w 4083050"/>
              <a:gd name="connsiteY42" fmla="*/ 1905000 h 2597150"/>
              <a:gd name="connsiteX43" fmla="*/ 285750 w 4083050"/>
              <a:gd name="connsiteY43" fmla="*/ 1860550 h 2597150"/>
              <a:gd name="connsiteX44" fmla="*/ 228600 w 4083050"/>
              <a:gd name="connsiteY44" fmla="*/ 1860550 h 2597150"/>
              <a:gd name="connsiteX45" fmla="*/ 228600 w 4083050"/>
              <a:gd name="connsiteY45" fmla="*/ 1803400 h 2597150"/>
              <a:gd name="connsiteX46" fmla="*/ 209550 w 4083050"/>
              <a:gd name="connsiteY46" fmla="*/ 1803400 h 2597150"/>
              <a:gd name="connsiteX47" fmla="*/ 209550 w 4083050"/>
              <a:gd name="connsiteY47" fmla="*/ 1708150 h 2597150"/>
              <a:gd name="connsiteX48" fmla="*/ 196850 w 4083050"/>
              <a:gd name="connsiteY48" fmla="*/ 1708150 h 2597150"/>
              <a:gd name="connsiteX49" fmla="*/ 196850 w 4083050"/>
              <a:gd name="connsiteY49" fmla="*/ 1193800 h 2597150"/>
              <a:gd name="connsiteX50" fmla="*/ 184150 w 4083050"/>
              <a:gd name="connsiteY50" fmla="*/ 1193800 h 2597150"/>
              <a:gd name="connsiteX51" fmla="*/ 184150 w 4083050"/>
              <a:gd name="connsiteY51" fmla="*/ 1041400 h 2597150"/>
              <a:gd name="connsiteX52" fmla="*/ 171450 w 4083050"/>
              <a:gd name="connsiteY52" fmla="*/ 1041400 h 2597150"/>
              <a:gd name="connsiteX53" fmla="*/ 171450 w 4083050"/>
              <a:gd name="connsiteY53" fmla="*/ 762000 h 2597150"/>
              <a:gd name="connsiteX54" fmla="*/ 165100 w 4083050"/>
              <a:gd name="connsiteY54" fmla="*/ 768350 h 2597150"/>
              <a:gd name="connsiteX55" fmla="*/ 165100 w 4083050"/>
              <a:gd name="connsiteY55" fmla="*/ 457200 h 2597150"/>
              <a:gd name="connsiteX56" fmla="*/ 165100 w 4083050"/>
              <a:gd name="connsiteY56" fmla="*/ 457200 h 2597150"/>
              <a:gd name="connsiteX57" fmla="*/ 165100 w 4083050"/>
              <a:gd name="connsiteY57" fmla="*/ 400050 h 2597150"/>
              <a:gd name="connsiteX58" fmla="*/ 114300 w 4083050"/>
              <a:gd name="connsiteY58" fmla="*/ 400050 h 2597150"/>
              <a:gd name="connsiteX59" fmla="*/ 114300 w 4083050"/>
              <a:gd name="connsiteY59" fmla="*/ 336550 h 2597150"/>
              <a:gd name="connsiteX60" fmla="*/ 76200 w 4083050"/>
              <a:gd name="connsiteY60" fmla="*/ 336550 h 2597150"/>
              <a:gd name="connsiteX61" fmla="*/ 76200 w 4083050"/>
              <a:gd name="connsiteY61" fmla="*/ 254000 h 2597150"/>
              <a:gd name="connsiteX62" fmla="*/ 76200 w 4083050"/>
              <a:gd name="connsiteY62" fmla="*/ 254000 h 2597150"/>
              <a:gd name="connsiteX63" fmla="*/ 76200 w 4083050"/>
              <a:gd name="connsiteY63" fmla="*/ 152400 h 2597150"/>
              <a:gd name="connsiteX64" fmla="*/ 19050 w 4083050"/>
              <a:gd name="connsiteY64" fmla="*/ 152400 h 2597150"/>
              <a:gd name="connsiteX65" fmla="*/ 19050 w 4083050"/>
              <a:gd name="connsiteY65" fmla="*/ 19050 h 2597150"/>
              <a:gd name="connsiteX66" fmla="*/ 0 w 4083050"/>
              <a:gd name="connsiteY66" fmla="*/ 0 h 2597150"/>
              <a:gd name="connsiteX0" fmla="*/ 4083050 w 4083050"/>
              <a:gd name="connsiteY0" fmla="*/ 2597150 h 2597150"/>
              <a:gd name="connsiteX1" fmla="*/ 3416300 w 4083050"/>
              <a:gd name="connsiteY1" fmla="*/ 2597150 h 2597150"/>
              <a:gd name="connsiteX2" fmla="*/ 3416300 w 4083050"/>
              <a:gd name="connsiteY2" fmla="*/ 2597150 h 2597150"/>
              <a:gd name="connsiteX3" fmla="*/ 3416300 w 4083050"/>
              <a:gd name="connsiteY3" fmla="*/ 2597150 h 2597150"/>
              <a:gd name="connsiteX4" fmla="*/ 3416300 w 4083050"/>
              <a:gd name="connsiteY4" fmla="*/ 2546350 h 2597150"/>
              <a:gd name="connsiteX5" fmla="*/ 3054350 w 4083050"/>
              <a:gd name="connsiteY5" fmla="*/ 2546350 h 2597150"/>
              <a:gd name="connsiteX6" fmla="*/ 3054350 w 4083050"/>
              <a:gd name="connsiteY6" fmla="*/ 2514600 h 2597150"/>
              <a:gd name="connsiteX7" fmla="*/ 2908300 w 4083050"/>
              <a:gd name="connsiteY7" fmla="*/ 2514600 h 2597150"/>
              <a:gd name="connsiteX8" fmla="*/ 2908300 w 4083050"/>
              <a:gd name="connsiteY8" fmla="*/ 2489200 h 2597150"/>
              <a:gd name="connsiteX9" fmla="*/ 2908300 w 4083050"/>
              <a:gd name="connsiteY9" fmla="*/ 2489200 h 2597150"/>
              <a:gd name="connsiteX10" fmla="*/ 2876550 w 4083050"/>
              <a:gd name="connsiteY10" fmla="*/ 2457450 h 2597150"/>
              <a:gd name="connsiteX11" fmla="*/ 1670050 w 4083050"/>
              <a:gd name="connsiteY11" fmla="*/ 2457450 h 2597150"/>
              <a:gd name="connsiteX12" fmla="*/ 1670050 w 4083050"/>
              <a:gd name="connsiteY12" fmla="*/ 2393950 h 2597150"/>
              <a:gd name="connsiteX13" fmla="*/ 1670050 w 4083050"/>
              <a:gd name="connsiteY13" fmla="*/ 2393950 h 2597150"/>
              <a:gd name="connsiteX14" fmla="*/ 1644650 w 4083050"/>
              <a:gd name="connsiteY14" fmla="*/ 2368550 h 2597150"/>
              <a:gd name="connsiteX15" fmla="*/ 1441450 w 4083050"/>
              <a:gd name="connsiteY15" fmla="*/ 2368550 h 2597150"/>
              <a:gd name="connsiteX16" fmla="*/ 1441450 w 4083050"/>
              <a:gd name="connsiteY16" fmla="*/ 2368550 h 2597150"/>
              <a:gd name="connsiteX17" fmla="*/ 1441450 w 4083050"/>
              <a:gd name="connsiteY17" fmla="*/ 2368550 h 2597150"/>
              <a:gd name="connsiteX18" fmla="*/ 1441450 w 4083050"/>
              <a:gd name="connsiteY18" fmla="*/ 2368550 h 2597150"/>
              <a:gd name="connsiteX19" fmla="*/ 1441450 w 4083050"/>
              <a:gd name="connsiteY19" fmla="*/ 2368550 h 2597150"/>
              <a:gd name="connsiteX20" fmla="*/ 1441450 w 4083050"/>
              <a:gd name="connsiteY20" fmla="*/ 2368550 h 2597150"/>
              <a:gd name="connsiteX21" fmla="*/ 1441450 w 4083050"/>
              <a:gd name="connsiteY21" fmla="*/ 2324100 h 2597150"/>
              <a:gd name="connsiteX22" fmla="*/ 1219200 w 4083050"/>
              <a:gd name="connsiteY22" fmla="*/ 2324100 h 2597150"/>
              <a:gd name="connsiteX23" fmla="*/ 1219200 w 4083050"/>
              <a:gd name="connsiteY23" fmla="*/ 2292350 h 2597150"/>
              <a:gd name="connsiteX24" fmla="*/ 882650 w 4083050"/>
              <a:gd name="connsiteY24" fmla="*/ 2292350 h 2597150"/>
              <a:gd name="connsiteX25" fmla="*/ 882650 w 4083050"/>
              <a:gd name="connsiteY25" fmla="*/ 2292350 h 2597150"/>
              <a:gd name="connsiteX26" fmla="*/ 882650 w 4083050"/>
              <a:gd name="connsiteY26" fmla="*/ 2292350 h 2597150"/>
              <a:gd name="connsiteX27" fmla="*/ 882650 w 4083050"/>
              <a:gd name="connsiteY27" fmla="*/ 2241550 h 2597150"/>
              <a:gd name="connsiteX28" fmla="*/ 768350 w 4083050"/>
              <a:gd name="connsiteY28" fmla="*/ 2241550 h 2597150"/>
              <a:gd name="connsiteX29" fmla="*/ 768350 w 4083050"/>
              <a:gd name="connsiteY29" fmla="*/ 2209800 h 2597150"/>
              <a:gd name="connsiteX30" fmla="*/ 654050 w 4083050"/>
              <a:gd name="connsiteY30" fmla="*/ 2209800 h 2597150"/>
              <a:gd name="connsiteX31" fmla="*/ 654050 w 4083050"/>
              <a:gd name="connsiteY31" fmla="*/ 2133600 h 2597150"/>
              <a:gd name="connsiteX32" fmla="*/ 558800 w 4083050"/>
              <a:gd name="connsiteY32" fmla="*/ 2133600 h 2597150"/>
              <a:gd name="connsiteX33" fmla="*/ 558800 w 4083050"/>
              <a:gd name="connsiteY33" fmla="*/ 2095500 h 2597150"/>
              <a:gd name="connsiteX34" fmla="*/ 488950 w 4083050"/>
              <a:gd name="connsiteY34" fmla="*/ 2095500 h 2597150"/>
              <a:gd name="connsiteX35" fmla="*/ 488950 w 4083050"/>
              <a:gd name="connsiteY35" fmla="*/ 2063750 h 2597150"/>
              <a:gd name="connsiteX36" fmla="*/ 425450 w 4083050"/>
              <a:gd name="connsiteY36" fmla="*/ 2063750 h 2597150"/>
              <a:gd name="connsiteX37" fmla="*/ 425450 w 4083050"/>
              <a:gd name="connsiteY37" fmla="*/ 1987550 h 2597150"/>
              <a:gd name="connsiteX38" fmla="*/ 374650 w 4083050"/>
              <a:gd name="connsiteY38" fmla="*/ 1987550 h 2597150"/>
              <a:gd name="connsiteX39" fmla="*/ 374650 w 4083050"/>
              <a:gd name="connsiteY39" fmla="*/ 1930400 h 2597150"/>
              <a:gd name="connsiteX40" fmla="*/ 374650 w 4083050"/>
              <a:gd name="connsiteY40" fmla="*/ 1930400 h 2597150"/>
              <a:gd name="connsiteX41" fmla="*/ 349250 w 4083050"/>
              <a:gd name="connsiteY41" fmla="*/ 1905000 h 2597150"/>
              <a:gd name="connsiteX42" fmla="*/ 285750 w 4083050"/>
              <a:gd name="connsiteY42" fmla="*/ 1905000 h 2597150"/>
              <a:gd name="connsiteX43" fmla="*/ 285750 w 4083050"/>
              <a:gd name="connsiteY43" fmla="*/ 1860550 h 2597150"/>
              <a:gd name="connsiteX44" fmla="*/ 228600 w 4083050"/>
              <a:gd name="connsiteY44" fmla="*/ 1860550 h 2597150"/>
              <a:gd name="connsiteX45" fmla="*/ 228600 w 4083050"/>
              <a:gd name="connsiteY45" fmla="*/ 1803400 h 2597150"/>
              <a:gd name="connsiteX46" fmla="*/ 209550 w 4083050"/>
              <a:gd name="connsiteY46" fmla="*/ 1803400 h 2597150"/>
              <a:gd name="connsiteX47" fmla="*/ 209550 w 4083050"/>
              <a:gd name="connsiteY47" fmla="*/ 1708150 h 2597150"/>
              <a:gd name="connsiteX48" fmla="*/ 196850 w 4083050"/>
              <a:gd name="connsiteY48" fmla="*/ 1708150 h 2597150"/>
              <a:gd name="connsiteX49" fmla="*/ 196850 w 4083050"/>
              <a:gd name="connsiteY49" fmla="*/ 1193800 h 2597150"/>
              <a:gd name="connsiteX50" fmla="*/ 184150 w 4083050"/>
              <a:gd name="connsiteY50" fmla="*/ 1193800 h 2597150"/>
              <a:gd name="connsiteX51" fmla="*/ 184150 w 4083050"/>
              <a:gd name="connsiteY51" fmla="*/ 1041400 h 2597150"/>
              <a:gd name="connsiteX52" fmla="*/ 171450 w 4083050"/>
              <a:gd name="connsiteY52" fmla="*/ 1041400 h 2597150"/>
              <a:gd name="connsiteX53" fmla="*/ 171450 w 4083050"/>
              <a:gd name="connsiteY53" fmla="*/ 762000 h 2597150"/>
              <a:gd name="connsiteX54" fmla="*/ 165100 w 4083050"/>
              <a:gd name="connsiteY54" fmla="*/ 768350 h 2597150"/>
              <a:gd name="connsiteX55" fmla="*/ 165100 w 4083050"/>
              <a:gd name="connsiteY55" fmla="*/ 457200 h 2597150"/>
              <a:gd name="connsiteX56" fmla="*/ 165100 w 4083050"/>
              <a:gd name="connsiteY56" fmla="*/ 457200 h 2597150"/>
              <a:gd name="connsiteX57" fmla="*/ 165100 w 4083050"/>
              <a:gd name="connsiteY57" fmla="*/ 400050 h 2597150"/>
              <a:gd name="connsiteX58" fmla="*/ 114300 w 4083050"/>
              <a:gd name="connsiteY58" fmla="*/ 400050 h 2597150"/>
              <a:gd name="connsiteX59" fmla="*/ 114300 w 4083050"/>
              <a:gd name="connsiteY59" fmla="*/ 336550 h 2597150"/>
              <a:gd name="connsiteX60" fmla="*/ 76200 w 4083050"/>
              <a:gd name="connsiteY60" fmla="*/ 336550 h 2597150"/>
              <a:gd name="connsiteX61" fmla="*/ 76200 w 4083050"/>
              <a:gd name="connsiteY61" fmla="*/ 254000 h 2597150"/>
              <a:gd name="connsiteX62" fmla="*/ 76200 w 4083050"/>
              <a:gd name="connsiteY62" fmla="*/ 254000 h 2597150"/>
              <a:gd name="connsiteX63" fmla="*/ 50800 w 4083050"/>
              <a:gd name="connsiteY63" fmla="*/ 203200 h 2597150"/>
              <a:gd name="connsiteX64" fmla="*/ 19050 w 4083050"/>
              <a:gd name="connsiteY64" fmla="*/ 152400 h 2597150"/>
              <a:gd name="connsiteX65" fmla="*/ 19050 w 4083050"/>
              <a:gd name="connsiteY65" fmla="*/ 19050 h 2597150"/>
              <a:gd name="connsiteX66" fmla="*/ 0 w 4083050"/>
              <a:gd name="connsiteY66" fmla="*/ 0 h 2597150"/>
              <a:gd name="connsiteX0" fmla="*/ 4083050 w 4083050"/>
              <a:gd name="connsiteY0" fmla="*/ 2597150 h 2597150"/>
              <a:gd name="connsiteX1" fmla="*/ 3416300 w 4083050"/>
              <a:gd name="connsiteY1" fmla="*/ 2597150 h 2597150"/>
              <a:gd name="connsiteX2" fmla="*/ 3416300 w 4083050"/>
              <a:gd name="connsiteY2" fmla="*/ 2597150 h 2597150"/>
              <a:gd name="connsiteX3" fmla="*/ 3416300 w 4083050"/>
              <a:gd name="connsiteY3" fmla="*/ 2597150 h 2597150"/>
              <a:gd name="connsiteX4" fmla="*/ 3416300 w 4083050"/>
              <a:gd name="connsiteY4" fmla="*/ 2546350 h 2597150"/>
              <a:gd name="connsiteX5" fmla="*/ 3054350 w 4083050"/>
              <a:gd name="connsiteY5" fmla="*/ 2546350 h 2597150"/>
              <a:gd name="connsiteX6" fmla="*/ 3054350 w 4083050"/>
              <a:gd name="connsiteY6" fmla="*/ 2514600 h 2597150"/>
              <a:gd name="connsiteX7" fmla="*/ 2908300 w 4083050"/>
              <a:gd name="connsiteY7" fmla="*/ 2514600 h 2597150"/>
              <a:gd name="connsiteX8" fmla="*/ 2908300 w 4083050"/>
              <a:gd name="connsiteY8" fmla="*/ 2489200 h 2597150"/>
              <a:gd name="connsiteX9" fmla="*/ 2908300 w 4083050"/>
              <a:gd name="connsiteY9" fmla="*/ 2489200 h 2597150"/>
              <a:gd name="connsiteX10" fmla="*/ 2876550 w 4083050"/>
              <a:gd name="connsiteY10" fmla="*/ 2457450 h 2597150"/>
              <a:gd name="connsiteX11" fmla="*/ 1670050 w 4083050"/>
              <a:gd name="connsiteY11" fmla="*/ 2457450 h 2597150"/>
              <a:gd name="connsiteX12" fmla="*/ 1670050 w 4083050"/>
              <a:gd name="connsiteY12" fmla="*/ 2393950 h 2597150"/>
              <a:gd name="connsiteX13" fmla="*/ 1670050 w 4083050"/>
              <a:gd name="connsiteY13" fmla="*/ 2393950 h 2597150"/>
              <a:gd name="connsiteX14" fmla="*/ 1644650 w 4083050"/>
              <a:gd name="connsiteY14" fmla="*/ 2368550 h 2597150"/>
              <a:gd name="connsiteX15" fmla="*/ 1441450 w 4083050"/>
              <a:gd name="connsiteY15" fmla="*/ 2368550 h 2597150"/>
              <a:gd name="connsiteX16" fmla="*/ 1441450 w 4083050"/>
              <a:gd name="connsiteY16" fmla="*/ 2368550 h 2597150"/>
              <a:gd name="connsiteX17" fmla="*/ 1441450 w 4083050"/>
              <a:gd name="connsiteY17" fmla="*/ 2368550 h 2597150"/>
              <a:gd name="connsiteX18" fmla="*/ 1441450 w 4083050"/>
              <a:gd name="connsiteY18" fmla="*/ 2368550 h 2597150"/>
              <a:gd name="connsiteX19" fmla="*/ 1441450 w 4083050"/>
              <a:gd name="connsiteY19" fmla="*/ 2368550 h 2597150"/>
              <a:gd name="connsiteX20" fmla="*/ 1441450 w 4083050"/>
              <a:gd name="connsiteY20" fmla="*/ 2368550 h 2597150"/>
              <a:gd name="connsiteX21" fmla="*/ 1441450 w 4083050"/>
              <a:gd name="connsiteY21" fmla="*/ 2324100 h 2597150"/>
              <a:gd name="connsiteX22" fmla="*/ 1219200 w 4083050"/>
              <a:gd name="connsiteY22" fmla="*/ 2324100 h 2597150"/>
              <a:gd name="connsiteX23" fmla="*/ 1219200 w 4083050"/>
              <a:gd name="connsiteY23" fmla="*/ 2292350 h 2597150"/>
              <a:gd name="connsiteX24" fmla="*/ 882650 w 4083050"/>
              <a:gd name="connsiteY24" fmla="*/ 2292350 h 2597150"/>
              <a:gd name="connsiteX25" fmla="*/ 882650 w 4083050"/>
              <a:gd name="connsiteY25" fmla="*/ 2292350 h 2597150"/>
              <a:gd name="connsiteX26" fmla="*/ 882650 w 4083050"/>
              <a:gd name="connsiteY26" fmla="*/ 2292350 h 2597150"/>
              <a:gd name="connsiteX27" fmla="*/ 882650 w 4083050"/>
              <a:gd name="connsiteY27" fmla="*/ 2241550 h 2597150"/>
              <a:gd name="connsiteX28" fmla="*/ 768350 w 4083050"/>
              <a:gd name="connsiteY28" fmla="*/ 2241550 h 2597150"/>
              <a:gd name="connsiteX29" fmla="*/ 768350 w 4083050"/>
              <a:gd name="connsiteY29" fmla="*/ 2209800 h 2597150"/>
              <a:gd name="connsiteX30" fmla="*/ 654050 w 4083050"/>
              <a:gd name="connsiteY30" fmla="*/ 2209800 h 2597150"/>
              <a:gd name="connsiteX31" fmla="*/ 654050 w 4083050"/>
              <a:gd name="connsiteY31" fmla="*/ 2133600 h 2597150"/>
              <a:gd name="connsiteX32" fmla="*/ 558800 w 4083050"/>
              <a:gd name="connsiteY32" fmla="*/ 2133600 h 2597150"/>
              <a:gd name="connsiteX33" fmla="*/ 558800 w 4083050"/>
              <a:gd name="connsiteY33" fmla="*/ 2095500 h 2597150"/>
              <a:gd name="connsiteX34" fmla="*/ 488950 w 4083050"/>
              <a:gd name="connsiteY34" fmla="*/ 2095500 h 2597150"/>
              <a:gd name="connsiteX35" fmla="*/ 488950 w 4083050"/>
              <a:gd name="connsiteY35" fmla="*/ 2063750 h 2597150"/>
              <a:gd name="connsiteX36" fmla="*/ 425450 w 4083050"/>
              <a:gd name="connsiteY36" fmla="*/ 2063750 h 2597150"/>
              <a:gd name="connsiteX37" fmla="*/ 425450 w 4083050"/>
              <a:gd name="connsiteY37" fmla="*/ 1987550 h 2597150"/>
              <a:gd name="connsiteX38" fmla="*/ 374650 w 4083050"/>
              <a:gd name="connsiteY38" fmla="*/ 1987550 h 2597150"/>
              <a:gd name="connsiteX39" fmla="*/ 374650 w 4083050"/>
              <a:gd name="connsiteY39" fmla="*/ 1930400 h 2597150"/>
              <a:gd name="connsiteX40" fmla="*/ 374650 w 4083050"/>
              <a:gd name="connsiteY40" fmla="*/ 1930400 h 2597150"/>
              <a:gd name="connsiteX41" fmla="*/ 349250 w 4083050"/>
              <a:gd name="connsiteY41" fmla="*/ 1905000 h 2597150"/>
              <a:gd name="connsiteX42" fmla="*/ 285750 w 4083050"/>
              <a:gd name="connsiteY42" fmla="*/ 1905000 h 2597150"/>
              <a:gd name="connsiteX43" fmla="*/ 285750 w 4083050"/>
              <a:gd name="connsiteY43" fmla="*/ 1860550 h 2597150"/>
              <a:gd name="connsiteX44" fmla="*/ 228600 w 4083050"/>
              <a:gd name="connsiteY44" fmla="*/ 1860550 h 2597150"/>
              <a:gd name="connsiteX45" fmla="*/ 228600 w 4083050"/>
              <a:gd name="connsiteY45" fmla="*/ 1803400 h 2597150"/>
              <a:gd name="connsiteX46" fmla="*/ 209550 w 4083050"/>
              <a:gd name="connsiteY46" fmla="*/ 1803400 h 2597150"/>
              <a:gd name="connsiteX47" fmla="*/ 209550 w 4083050"/>
              <a:gd name="connsiteY47" fmla="*/ 1708150 h 2597150"/>
              <a:gd name="connsiteX48" fmla="*/ 196850 w 4083050"/>
              <a:gd name="connsiteY48" fmla="*/ 1708150 h 2597150"/>
              <a:gd name="connsiteX49" fmla="*/ 196850 w 4083050"/>
              <a:gd name="connsiteY49" fmla="*/ 1193800 h 2597150"/>
              <a:gd name="connsiteX50" fmla="*/ 184150 w 4083050"/>
              <a:gd name="connsiteY50" fmla="*/ 1193800 h 2597150"/>
              <a:gd name="connsiteX51" fmla="*/ 184150 w 4083050"/>
              <a:gd name="connsiteY51" fmla="*/ 1041400 h 2597150"/>
              <a:gd name="connsiteX52" fmla="*/ 171450 w 4083050"/>
              <a:gd name="connsiteY52" fmla="*/ 1041400 h 2597150"/>
              <a:gd name="connsiteX53" fmla="*/ 171450 w 4083050"/>
              <a:gd name="connsiteY53" fmla="*/ 762000 h 2597150"/>
              <a:gd name="connsiteX54" fmla="*/ 165100 w 4083050"/>
              <a:gd name="connsiteY54" fmla="*/ 768350 h 2597150"/>
              <a:gd name="connsiteX55" fmla="*/ 165100 w 4083050"/>
              <a:gd name="connsiteY55" fmla="*/ 457200 h 2597150"/>
              <a:gd name="connsiteX56" fmla="*/ 165100 w 4083050"/>
              <a:gd name="connsiteY56" fmla="*/ 457200 h 2597150"/>
              <a:gd name="connsiteX57" fmla="*/ 165100 w 4083050"/>
              <a:gd name="connsiteY57" fmla="*/ 400050 h 2597150"/>
              <a:gd name="connsiteX58" fmla="*/ 114300 w 4083050"/>
              <a:gd name="connsiteY58" fmla="*/ 400050 h 2597150"/>
              <a:gd name="connsiteX59" fmla="*/ 114300 w 4083050"/>
              <a:gd name="connsiteY59" fmla="*/ 336550 h 2597150"/>
              <a:gd name="connsiteX60" fmla="*/ 76200 w 4083050"/>
              <a:gd name="connsiteY60" fmla="*/ 336550 h 2597150"/>
              <a:gd name="connsiteX61" fmla="*/ 76200 w 4083050"/>
              <a:gd name="connsiteY61" fmla="*/ 254000 h 2597150"/>
              <a:gd name="connsiteX62" fmla="*/ 76200 w 4083050"/>
              <a:gd name="connsiteY62" fmla="*/ 254000 h 2597150"/>
              <a:gd name="connsiteX63" fmla="*/ 38100 w 4083050"/>
              <a:gd name="connsiteY63" fmla="*/ 158750 h 2597150"/>
              <a:gd name="connsiteX64" fmla="*/ 19050 w 4083050"/>
              <a:gd name="connsiteY64" fmla="*/ 152400 h 2597150"/>
              <a:gd name="connsiteX65" fmla="*/ 19050 w 4083050"/>
              <a:gd name="connsiteY65" fmla="*/ 19050 h 2597150"/>
              <a:gd name="connsiteX66" fmla="*/ 0 w 4083050"/>
              <a:gd name="connsiteY66" fmla="*/ 0 h 2597150"/>
              <a:gd name="connsiteX0" fmla="*/ 4083050 w 4083050"/>
              <a:gd name="connsiteY0" fmla="*/ 2597150 h 2597150"/>
              <a:gd name="connsiteX1" fmla="*/ 3416300 w 4083050"/>
              <a:gd name="connsiteY1" fmla="*/ 2597150 h 2597150"/>
              <a:gd name="connsiteX2" fmla="*/ 3416300 w 4083050"/>
              <a:gd name="connsiteY2" fmla="*/ 2597150 h 2597150"/>
              <a:gd name="connsiteX3" fmla="*/ 3416300 w 4083050"/>
              <a:gd name="connsiteY3" fmla="*/ 2597150 h 2597150"/>
              <a:gd name="connsiteX4" fmla="*/ 3416300 w 4083050"/>
              <a:gd name="connsiteY4" fmla="*/ 2546350 h 2597150"/>
              <a:gd name="connsiteX5" fmla="*/ 3054350 w 4083050"/>
              <a:gd name="connsiteY5" fmla="*/ 2546350 h 2597150"/>
              <a:gd name="connsiteX6" fmla="*/ 3054350 w 4083050"/>
              <a:gd name="connsiteY6" fmla="*/ 2514600 h 2597150"/>
              <a:gd name="connsiteX7" fmla="*/ 2908300 w 4083050"/>
              <a:gd name="connsiteY7" fmla="*/ 2514600 h 2597150"/>
              <a:gd name="connsiteX8" fmla="*/ 2908300 w 4083050"/>
              <a:gd name="connsiteY8" fmla="*/ 2489200 h 2597150"/>
              <a:gd name="connsiteX9" fmla="*/ 2908300 w 4083050"/>
              <a:gd name="connsiteY9" fmla="*/ 2489200 h 2597150"/>
              <a:gd name="connsiteX10" fmla="*/ 2876550 w 4083050"/>
              <a:gd name="connsiteY10" fmla="*/ 2457450 h 2597150"/>
              <a:gd name="connsiteX11" fmla="*/ 1670050 w 4083050"/>
              <a:gd name="connsiteY11" fmla="*/ 2457450 h 2597150"/>
              <a:gd name="connsiteX12" fmla="*/ 1670050 w 4083050"/>
              <a:gd name="connsiteY12" fmla="*/ 2393950 h 2597150"/>
              <a:gd name="connsiteX13" fmla="*/ 1670050 w 4083050"/>
              <a:gd name="connsiteY13" fmla="*/ 2393950 h 2597150"/>
              <a:gd name="connsiteX14" fmla="*/ 1644650 w 4083050"/>
              <a:gd name="connsiteY14" fmla="*/ 2368550 h 2597150"/>
              <a:gd name="connsiteX15" fmla="*/ 1441450 w 4083050"/>
              <a:gd name="connsiteY15" fmla="*/ 2368550 h 2597150"/>
              <a:gd name="connsiteX16" fmla="*/ 1441450 w 4083050"/>
              <a:gd name="connsiteY16" fmla="*/ 2368550 h 2597150"/>
              <a:gd name="connsiteX17" fmla="*/ 1441450 w 4083050"/>
              <a:gd name="connsiteY17" fmla="*/ 2368550 h 2597150"/>
              <a:gd name="connsiteX18" fmla="*/ 1441450 w 4083050"/>
              <a:gd name="connsiteY18" fmla="*/ 2368550 h 2597150"/>
              <a:gd name="connsiteX19" fmla="*/ 1441450 w 4083050"/>
              <a:gd name="connsiteY19" fmla="*/ 2368550 h 2597150"/>
              <a:gd name="connsiteX20" fmla="*/ 1441450 w 4083050"/>
              <a:gd name="connsiteY20" fmla="*/ 2368550 h 2597150"/>
              <a:gd name="connsiteX21" fmla="*/ 1441450 w 4083050"/>
              <a:gd name="connsiteY21" fmla="*/ 2324100 h 2597150"/>
              <a:gd name="connsiteX22" fmla="*/ 1219200 w 4083050"/>
              <a:gd name="connsiteY22" fmla="*/ 2324100 h 2597150"/>
              <a:gd name="connsiteX23" fmla="*/ 1219200 w 4083050"/>
              <a:gd name="connsiteY23" fmla="*/ 2292350 h 2597150"/>
              <a:gd name="connsiteX24" fmla="*/ 882650 w 4083050"/>
              <a:gd name="connsiteY24" fmla="*/ 2292350 h 2597150"/>
              <a:gd name="connsiteX25" fmla="*/ 882650 w 4083050"/>
              <a:gd name="connsiteY25" fmla="*/ 2292350 h 2597150"/>
              <a:gd name="connsiteX26" fmla="*/ 882650 w 4083050"/>
              <a:gd name="connsiteY26" fmla="*/ 2292350 h 2597150"/>
              <a:gd name="connsiteX27" fmla="*/ 882650 w 4083050"/>
              <a:gd name="connsiteY27" fmla="*/ 2241550 h 2597150"/>
              <a:gd name="connsiteX28" fmla="*/ 768350 w 4083050"/>
              <a:gd name="connsiteY28" fmla="*/ 2241550 h 2597150"/>
              <a:gd name="connsiteX29" fmla="*/ 768350 w 4083050"/>
              <a:gd name="connsiteY29" fmla="*/ 2209800 h 2597150"/>
              <a:gd name="connsiteX30" fmla="*/ 654050 w 4083050"/>
              <a:gd name="connsiteY30" fmla="*/ 2209800 h 2597150"/>
              <a:gd name="connsiteX31" fmla="*/ 654050 w 4083050"/>
              <a:gd name="connsiteY31" fmla="*/ 2133600 h 2597150"/>
              <a:gd name="connsiteX32" fmla="*/ 558800 w 4083050"/>
              <a:gd name="connsiteY32" fmla="*/ 2133600 h 2597150"/>
              <a:gd name="connsiteX33" fmla="*/ 558800 w 4083050"/>
              <a:gd name="connsiteY33" fmla="*/ 2095500 h 2597150"/>
              <a:gd name="connsiteX34" fmla="*/ 488950 w 4083050"/>
              <a:gd name="connsiteY34" fmla="*/ 2095500 h 2597150"/>
              <a:gd name="connsiteX35" fmla="*/ 488950 w 4083050"/>
              <a:gd name="connsiteY35" fmla="*/ 2063750 h 2597150"/>
              <a:gd name="connsiteX36" fmla="*/ 425450 w 4083050"/>
              <a:gd name="connsiteY36" fmla="*/ 2063750 h 2597150"/>
              <a:gd name="connsiteX37" fmla="*/ 425450 w 4083050"/>
              <a:gd name="connsiteY37" fmla="*/ 1987550 h 2597150"/>
              <a:gd name="connsiteX38" fmla="*/ 374650 w 4083050"/>
              <a:gd name="connsiteY38" fmla="*/ 1987550 h 2597150"/>
              <a:gd name="connsiteX39" fmla="*/ 374650 w 4083050"/>
              <a:gd name="connsiteY39" fmla="*/ 1930400 h 2597150"/>
              <a:gd name="connsiteX40" fmla="*/ 374650 w 4083050"/>
              <a:gd name="connsiteY40" fmla="*/ 1930400 h 2597150"/>
              <a:gd name="connsiteX41" fmla="*/ 349250 w 4083050"/>
              <a:gd name="connsiteY41" fmla="*/ 1905000 h 2597150"/>
              <a:gd name="connsiteX42" fmla="*/ 285750 w 4083050"/>
              <a:gd name="connsiteY42" fmla="*/ 1905000 h 2597150"/>
              <a:gd name="connsiteX43" fmla="*/ 285750 w 4083050"/>
              <a:gd name="connsiteY43" fmla="*/ 1860550 h 2597150"/>
              <a:gd name="connsiteX44" fmla="*/ 228600 w 4083050"/>
              <a:gd name="connsiteY44" fmla="*/ 1860550 h 2597150"/>
              <a:gd name="connsiteX45" fmla="*/ 228600 w 4083050"/>
              <a:gd name="connsiteY45" fmla="*/ 1803400 h 2597150"/>
              <a:gd name="connsiteX46" fmla="*/ 209550 w 4083050"/>
              <a:gd name="connsiteY46" fmla="*/ 1803400 h 2597150"/>
              <a:gd name="connsiteX47" fmla="*/ 209550 w 4083050"/>
              <a:gd name="connsiteY47" fmla="*/ 1708150 h 2597150"/>
              <a:gd name="connsiteX48" fmla="*/ 196850 w 4083050"/>
              <a:gd name="connsiteY48" fmla="*/ 1708150 h 2597150"/>
              <a:gd name="connsiteX49" fmla="*/ 196850 w 4083050"/>
              <a:gd name="connsiteY49" fmla="*/ 1193800 h 2597150"/>
              <a:gd name="connsiteX50" fmla="*/ 184150 w 4083050"/>
              <a:gd name="connsiteY50" fmla="*/ 1193800 h 2597150"/>
              <a:gd name="connsiteX51" fmla="*/ 184150 w 4083050"/>
              <a:gd name="connsiteY51" fmla="*/ 1041400 h 2597150"/>
              <a:gd name="connsiteX52" fmla="*/ 171450 w 4083050"/>
              <a:gd name="connsiteY52" fmla="*/ 1041400 h 2597150"/>
              <a:gd name="connsiteX53" fmla="*/ 171450 w 4083050"/>
              <a:gd name="connsiteY53" fmla="*/ 762000 h 2597150"/>
              <a:gd name="connsiteX54" fmla="*/ 165100 w 4083050"/>
              <a:gd name="connsiteY54" fmla="*/ 768350 h 2597150"/>
              <a:gd name="connsiteX55" fmla="*/ 165100 w 4083050"/>
              <a:gd name="connsiteY55" fmla="*/ 457200 h 2597150"/>
              <a:gd name="connsiteX56" fmla="*/ 165100 w 4083050"/>
              <a:gd name="connsiteY56" fmla="*/ 457200 h 2597150"/>
              <a:gd name="connsiteX57" fmla="*/ 165100 w 4083050"/>
              <a:gd name="connsiteY57" fmla="*/ 400050 h 2597150"/>
              <a:gd name="connsiteX58" fmla="*/ 114300 w 4083050"/>
              <a:gd name="connsiteY58" fmla="*/ 400050 h 2597150"/>
              <a:gd name="connsiteX59" fmla="*/ 114300 w 4083050"/>
              <a:gd name="connsiteY59" fmla="*/ 336550 h 2597150"/>
              <a:gd name="connsiteX60" fmla="*/ 76200 w 4083050"/>
              <a:gd name="connsiteY60" fmla="*/ 336550 h 2597150"/>
              <a:gd name="connsiteX61" fmla="*/ 76200 w 4083050"/>
              <a:gd name="connsiteY61" fmla="*/ 254000 h 2597150"/>
              <a:gd name="connsiteX62" fmla="*/ 31750 w 4083050"/>
              <a:gd name="connsiteY62" fmla="*/ 260350 h 2597150"/>
              <a:gd name="connsiteX63" fmla="*/ 38100 w 4083050"/>
              <a:gd name="connsiteY63" fmla="*/ 158750 h 2597150"/>
              <a:gd name="connsiteX64" fmla="*/ 19050 w 4083050"/>
              <a:gd name="connsiteY64" fmla="*/ 152400 h 2597150"/>
              <a:gd name="connsiteX65" fmla="*/ 19050 w 4083050"/>
              <a:gd name="connsiteY65" fmla="*/ 19050 h 2597150"/>
              <a:gd name="connsiteX66" fmla="*/ 0 w 4083050"/>
              <a:gd name="connsiteY66" fmla="*/ 0 h 2597150"/>
              <a:gd name="connsiteX0" fmla="*/ 4083050 w 4083050"/>
              <a:gd name="connsiteY0" fmla="*/ 2597150 h 2597150"/>
              <a:gd name="connsiteX1" fmla="*/ 3416300 w 4083050"/>
              <a:gd name="connsiteY1" fmla="*/ 2597150 h 2597150"/>
              <a:gd name="connsiteX2" fmla="*/ 3416300 w 4083050"/>
              <a:gd name="connsiteY2" fmla="*/ 2597150 h 2597150"/>
              <a:gd name="connsiteX3" fmla="*/ 3416300 w 4083050"/>
              <a:gd name="connsiteY3" fmla="*/ 2597150 h 2597150"/>
              <a:gd name="connsiteX4" fmla="*/ 3416300 w 4083050"/>
              <a:gd name="connsiteY4" fmla="*/ 2546350 h 2597150"/>
              <a:gd name="connsiteX5" fmla="*/ 3054350 w 4083050"/>
              <a:gd name="connsiteY5" fmla="*/ 2546350 h 2597150"/>
              <a:gd name="connsiteX6" fmla="*/ 3054350 w 4083050"/>
              <a:gd name="connsiteY6" fmla="*/ 2514600 h 2597150"/>
              <a:gd name="connsiteX7" fmla="*/ 2908300 w 4083050"/>
              <a:gd name="connsiteY7" fmla="*/ 2514600 h 2597150"/>
              <a:gd name="connsiteX8" fmla="*/ 2908300 w 4083050"/>
              <a:gd name="connsiteY8" fmla="*/ 2489200 h 2597150"/>
              <a:gd name="connsiteX9" fmla="*/ 2861408 w 4083050"/>
              <a:gd name="connsiteY9" fmla="*/ 2512646 h 2597150"/>
              <a:gd name="connsiteX10" fmla="*/ 2876550 w 4083050"/>
              <a:gd name="connsiteY10" fmla="*/ 2457450 h 2597150"/>
              <a:gd name="connsiteX11" fmla="*/ 1670050 w 4083050"/>
              <a:gd name="connsiteY11" fmla="*/ 2457450 h 2597150"/>
              <a:gd name="connsiteX12" fmla="*/ 1670050 w 4083050"/>
              <a:gd name="connsiteY12" fmla="*/ 2393950 h 2597150"/>
              <a:gd name="connsiteX13" fmla="*/ 1670050 w 4083050"/>
              <a:gd name="connsiteY13" fmla="*/ 2393950 h 2597150"/>
              <a:gd name="connsiteX14" fmla="*/ 1644650 w 4083050"/>
              <a:gd name="connsiteY14" fmla="*/ 2368550 h 2597150"/>
              <a:gd name="connsiteX15" fmla="*/ 1441450 w 4083050"/>
              <a:gd name="connsiteY15" fmla="*/ 2368550 h 2597150"/>
              <a:gd name="connsiteX16" fmla="*/ 1441450 w 4083050"/>
              <a:gd name="connsiteY16" fmla="*/ 2368550 h 2597150"/>
              <a:gd name="connsiteX17" fmla="*/ 1441450 w 4083050"/>
              <a:gd name="connsiteY17" fmla="*/ 2368550 h 2597150"/>
              <a:gd name="connsiteX18" fmla="*/ 1441450 w 4083050"/>
              <a:gd name="connsiteY18" fmla="*/ 2368550 h 2597150"/>
              <a:gd name="connsiteX19" fmla="*/ 1441450 w 4083050"/>
              <a:gd name="connsiteY19" fmla="*/ 2368550 h 2597150"/>
              <a:gd name="connsiteX20" fmla="*/ 1441450 w 4083050"/>
              <a:gd name="connsiteY20" fmla="*/ 2368550 h 2597150"/>
              <a:gd name="connsiteX21" fmla="*/ 1441450 w 4083050"/>
              <a:gd name="connsiteY21" fmla="*/ 2324100 h 2597150"/>
              <a:gd name="connsiteX22" fmla="*/ 1219200 w 4083050"/>
              <a:gd name="connsiteY22" fmla="*/ 2324100 h 2597150"/>
              <a:gd name="connsiteX23" fmla="*/ 1219200 w 4083050"/>
              <a:gd name="connsiteY23" fmla="*/ 2292350 h 2597150"/>
              <a:gd name="connsiteX24" fmla="*/ 882650 w 4083050"/>
              <a:gd name="connsiteY24" fmla="*/ 2292350 h 2597150"/>
              <a:gd name="connsiteX25" fmla="*/ 882650 w 4083050"/>
              <a:gd name="connsiteY25" fmla="*/ 2292350 h 2597150"/>
              <a:gd name="connsiteX26" fmla="*/ 882650 w 4083050"/>
              <a:gd name="connsiteY26" fmla="*/ 2292350 h 2597150"/>
              <a:gd name="connsiteX27" fmla="*/ 882650 w 4083050"/>
              <a:gd name="connsiteY27" fmla="*/ 2241550 h 2597150"/>
              <a:gd name="connsiteX28" fmla="*/ 768350 w 4083050"/>
              <a:gd name="connsiteY28" fmla="*/ 2241550 h 2597150"/>
              <a:gd name="connsiteX29" fmla="*/ 768350 w 4083050"/>
              <a:gd name="connsiteY29" fmla="*/ 2209800 h 2597150"/>
              <a:gd name="connsiteX30" fmla="*/ 654050 w 4083050"/>
              <a:gd name="connsiteY30" fmla="*/ 2209800 h 2597150"/>
              <a:gd name="connsiteX31" fmla="*/ 654050 w 4083050"/>
              <a:gd name="connsiteY31" fmla="*/ 2133600 h 2597150"/>
              <a:gd name="connsiteX32" fmla="*/ 558800 w 4083050"/>
              <a:gd name="connsiteY32" fmla="*/ 2133600 h 2597150"/>
              <a:gd name="connsiteX33" fmla="*/ 558800 w 4083050"/>
              <a:gd name="connsiteY33" fmla="*/ 2095500 h 2597150"/>
              <a:gd name="connsiteX34" fmla="*/ 488950 w 4083050"/>
              <a:gd name="connsiteY34" fmla="*/ 2095500 h 2597150"/>
              <a:gd name="connsiteX35" fmla="*/ 488950 w 4083050"/>
              <a:gd name="connsiteY35" fmla="*/ 2063750 h 2597150"/>
              <a:gd name="connsiteX36" fmla="*/ 425450 w 4083050"/>
              <a:gd name="connsiteY36" fmla="*/ 2063750 h 2597150"/>
              <a:gd name="connsiteX37" fmla="*/ 425450 w 4083050"/>
              <a:gd name="connsiteY37" fmla="*/ 1987550 h 2597150"/>
              <a:gd name="connsiteX38" fmla="*/ 374650 w 4083050"/>
              <a:gd name="connsiteY38" fmla="*/ 1987550 h 2597150"/>
              <a:gd name="connsiteX39" fmla="*/ 374650 w 4083050"/>
              <a:gd name="connsiteY39" fmla="*/ 1930400 h 2597150"/>
              <a:gd name="connsiteX40" fmla="*/ 374650 w 4083050"/>
              <a:gd name="connsiteY40" fmla="*/ 1930400 h 2597150"/>
              <a:gd name="connsiteX41" fmla="*/ 349250 w 4083050"/>
              <a:gd name="connsiteY41" fmla="*/ 1905000 h 2597150"/>
              <a:gd name="connsiteX42" fmla="*/ 285750 w 4083050"/>
              <a:gd name="connsiteY42" fmla="*/ 1905000 h 2597150"/>
              <a:gd name="connsiteX43" fmla="*/ 285750 w 4083050"/>
              <a:gd name="connsiteY43" fmla="*/ 1860550 h 2597150"/>
              <a:gd name="connsiteX44" fmla="*/ 228600 w 4083050"/>
              <a:gd name="connsiteY44" fmla="*/ 1860550 h 2597150"/>
              <a:gd name="connsiteX45" fmla="*/ 228600 w 4083050"/>
              <a:gd name="connsiteY45" fmla="*/ 1803400 h 2597150"/>
              <a:gd name="connsiteX46" fmla="*/ 209550 w 4083050"/>
              <a:gd name="connsiteY46" fmla="*/ 1803400 h 2597150"/>
              <a:gd name="connsiteX47" fmla="*/ 209550 w 4083050"/>
              <a:gd name="connsiteY47" fmla="*/ 1708150 h 2597150"/>
              <a:gd name="connsiteX48" fmla="*/ 196850 w 4083050"/>
              <a:gd name="connsiteY48" fmla="*/ 1708150 h 2597150"/>
              <a:gd name="connsiteX49" fmla="*/ 196850 w 4083050"/>
              <a:gd name="connsiteY49" fmla="*/ 1193800 h 2597150"/>
              <a:gd name="connsiteX50" fmla="*/ 184150 w 4083050"/>
              <a:gd name="connsiteY50" fmla="*/ 1193800 h 2597150"/>
              <a:gd name="connsiteX51" fmla="*/ 184150 w 4083050"/>
              <a:gd name="connsiteY51" fmla="*/ 1041400 h 2597150"/>
              <a:gd name="connsiteX52" fmla="*/ 171450 w 4083050"/>
              <a:gd name="connsiteY52" fmla="*/ 1041400 h 2597150"/>
              <a:gd name="connsiteX53" fmla="*/ 171450 w 4083050"/>
              <a:gd name="connsiteY53" fmla="*/ 762000 h 2597150"/>
              <a:gd name="connsiteX54" fmla="*/ 165100 w 4083050"/>
              <a:gd name="connsiteY54" fmla="*/ 768350 h 2597150"/>
              <a:gd name="connsiteX55" fmla="*/ 165100 w 4083050"/>
              <a:gd name="connsiteY55" fmla="*/ 457200 h 2597150"/>
              <a:gd name="connsiteX56" fmla="*/ 165100 w 4083050"/>
              <a:gd name="connsiteY56" fmla="*/ 457200 h 2597150"/>
              <a:gd name="connsiteX57" fmla="*/ 165100 w 4083050"/>
              <a:gd name="connsiteY57" fmla="*/ 400050 h 2597150"/>
              <a:gd name="connsiteX58" fmla="*/ 114300 w 4083050"/>
              <a:gd name="connsiteY58" fmla="*/ 400050 h 2597150"/>
              <a:gd name="connsiteX59" fmla="*/ 114300 w 4083050"/>
              <a:gd name="connsiteY59" fmla="*/ 336550 h 2597150"/>
              <a:gd name="connsiteX60" fmla="*/ 76200 w 4083050"/>
              <a:gd name="connsiteY60" fmla="*/ 336550 h 2597150"/>
              <a:gd name="connsiteX61" fmla="*/ 76200 w 4083050"/>
              <a:gd name="connsiteY61" fmla="*/ 254000 h 2597150"/>
              <a:gd name="connsiteX62" fmla="*/ 31750 w 4083050"/>
              <a:gd name="connsiteY62" fmla="*/ 260350 h 2597150"/>
              <a:gd name="connsiteX63" fmla="*/ 38100 w 4083050"/>
              <a:gd name="connsiteY63" fmla="*/ 158750 h 2597150"/>
              <a:gd name="connsiteX64" fmla="*/ 19050 w 4083050"/>
              <a:gd name="connsiteY64" fmla="*/ 152400 h 2597150"/>
              <a:gd name="connsiteX65" fmla="*/ 19050 w 4083050"/>
              <a:gd name="connsiteY65" fmla="*/ 19050 h 2597150"/>
              <a:gd name="connsiteX66" fmla="*/ 0 w 4083050"/>
              <a:gd name="connsiteY66" fmla="*/ 0 h 2597150"/>
              <a:gd name="connsiteX0" fmla="*/ 4083050 w 4083050"/>
              <a:gd name="connsiteY0" fmla="*/ 2597150 h 2597150"/>
              <a:gd name="connsiteX1" fmla="*/ 3416300 w 4083050"/>
              <a:gd name="connsiteY1" fmla="*/ 2597150 h 2597150"/>
              <a:gd name="connsiteX2" fmla="*/ 3416300 w 4083050"/>
              <a:gd name="connsiteY2" fmla="*/ 2597150 h 2597150"/>
              <a:gd name="connsiteX3" fmla="*/ 3416300 w 4083050"/>
              <a:gd name="connsiteY3" fmla="*/ 2597150 h 2597150"/>
              <a:gd name="connsiteX4" fmla="*/ 3416300 w 4083050"/>
              <a:gd name="connsiteY4" fmla="*/ 2546350 h 2597150"/>
              <a:gd name="connsiteX5" fmla="*/ 3054350 w 4083050"/>
              <a:gd name="connsiteY5" fmla="*/ 2546350 h 2597150"/>
              <a:gd name="connsiteX6" fmla="*/ 3054350 w 4083050"/>
              <a:gd name="connsiteY6" fmla="*/ 2514600 h 2597150"/>
              <a:gd name="connsiteX7" fmla="*/ 2903611 w 4083050"/>
              <a:gd name="connsiteY7" fmla="*/ 2528668 h 2597150"/>
              <a:gd name="connsiteX8" fmla="*/ 2908300 w 4083050"/>
              <a:gd name="connsiteY8" fmla="*/ 2489200 h 2597150"/>
              <a:gd name="connsiteX9" fmla="*/ 2861408 w 4083050"/>
              <a:gd name="connsiteY9" fmla="*/ 2512646 h 2597150"/>
              <a:gd name="connsiteX10" fmla="*/ 2876550 w 4083050"/>
              <a:gd name="connsiteY10" fmla="*/ 2457450 h 2597150"/>
              <a:gd name="connsiteX11" fmla="*/ 1670050 w 4083050"/>
              <a:gd name="connsiteY11" fmla="*/ 2457450 h 2597150"/>
              <a:gd name="connsiteX12" fmla="*/ 1670050 w 4083050"/>
              <a:gd name="connsiteY12" fmla="*/ 2393950 h 2597150"/>
              <a:gd name="connsiteX13" fmla="*/ 1670050 w 4083050"/>
              <a:gd name="connsiteY13" fmla="*/ 2393950 h 2597150"/>
              <a:gd name="connsiteX14" fmla="*/ 1644650 w 4083050"/>
              <a:gd name="connsiteY14" fmla="*/ 2368550 h 2597150"/>
              <a:gd name="connsiteX15" fmla="*/ 1441450 w 4083050"/>
              <a:gd name="connsiteY15" fmla="*/ 2368550 h 2597150"/>
              <a:gd name="connsiteX16" fmla="*/ 1441450 w 4083050"/>
              <a:gd name="connsiteY16" fmla="*/ 2368550 h 2597150"/>
              <a:gd name="connsiteX17" fmla="*/ 1441450 w 4083050"/>
              <a:gd name="connsiteY17" fmla="*/ 2368550 h 2597150"/>
              <a:gd name="connsiteX18" fmla="*/ 1441450 w 4083050"/>
              <a:gd name="connsiteY18" fmla="*/ 2368550 h 2597150"/>
              <a:gd name="connsiteX19" fmla="*/ 1441450 w 4083050"/>
              <a:gd name="connsiteY19" fmla="*/ 2368550 h 2597150"/>
              <a:gd name="connsiteX20" fmla="*/ 1441450 w 4083050"/>
              <a:gd name="connsiteY20" fmla="*/ 2368550 h 2597150"/>
              <a:gd name="connsiteX21" fmla="*/ 1441450 w 4083050"/>
              <a:gd name="connsiteY21" fmla="*/ 2324100 h 2597150"/>
              <a:gd name="connsiteX22" fmla="*/ 1219200 w 4083050"/>
              <a:gd name="connsiteY22" fmla="*/ 2324100 h 2597150"/>
              <a:gd name="connsiteX23" fmla="*/ 1219200 w 4083050"/>
              <a:gd name="connsiteY23" fmla="*/ 2292350 h 2597150"/>
              <a:gd name="connsiteX24" fmla="*/ 882650 w 4083050"/>
              <a:gd name="connsiteY24" fmla="*/ 2292350 h 2597150"/>
              <a:gd name="connsiteX25" fmla="*/ 882650 w 4083050"/>
              <a:gd name="connsiteY25" fmla="*/ 2292350 h 2597150"/>
              <a:gd name="connsiteX26" fmla="*/ 882650 w 4083050"/>
              <a:gd name="connsiteY26" fmla="*/ 2292350 h 2597150"/>
              <a:gd name="connsiteX27" fmla="*/ 882650 w 4083050"/>
              <a:gd name="connsiteY27" fmla="*/ 2241550 h 2597150"/>
              <a:gd name="connsiteX28" fmla="*/ 768350 w 4083050"/>
              <a:gd name="connsiteY28" fmla="*/ 2241550 h 2597150"/>
              <a:gd name="connsiteX29" fmla="*/ 768350 w 4083050"/>
              <a:gd name="connsiteY29" fmla="*/ 2209800 h 2597150"/>
              <a:gd name="connsiteX30" fmla="*/ 654050 w 4083050"/>
              <a:gd name="connsiteY30" fmla="*/ 2209800 h 2597150"/>
              <a:gd name="connsiteX31" fmla="*/ 654050 w 4083050"/>
              <a:gd name="connsiteY31" fmla="*/ 2133600 h 2597150"/>
              <a:gd name="connsiteX32" fmla="*/ 558800 w 4083050"/>
              <a:gd name="connsiteY32" fmla="*/ 2133600 h 2597150"/>
              <a:gd name="connsiteX33" fmla="*/ 558800 w 4083050"/>
              <a:gd name="connsiteY33" fmla="*/ 2095500 h 2597150"/>
              <a:gd name="connsiteX34" fmla="*/ 488950 w 4083050"/>
              <a:gd name="connsiteY34" fmla="*/ 2095500 h 2597150"/>
              <a:gd name="connsiteX35" fmla="*/ 488950 w 4083050"/>
              <a:gd name="connsiteY35" fmla="*/ 2063750 h 2597150"/>
              <a:gd name="connsiteX36" fmla="*/ 425450 w 4083050"/>
              <a:gd name="connsiteY36" fmla="*/ 2063750 h 2597150"/>
              <a:gd name="connsiteX37" fmla="*/ 425450 w 4083050"/>
              <a:gd name="connsiteY37" fmla="*/ 1987550 h 2597150"/>
              <a:gd name="connsiteX38" fmla="*/ 374650 w 4083050"/>
              <a:gd name="connsiteY38" fmla="*/ 1987550 h 2597150"/>
              <a:gd name="connsiteX39" fmla="*/ 374650 w 4083050"/>
              <a:gd name="connsiteY39" fmla="*/ 1930400 h 2597150"/>
              <a:gd name="connsiteX40" fmla="*/ 374650 w 4083050"/>
              <a:gd name="connsiteY40" fmla="*/ 1930400 h 2597150"/>
              <a:gd name="connsiteX41" fmla="*/ 349250 w 4083050"/>
              <a:gd name="connsiteY41" fmla="*/ 1905000 h 2597150"/>
              <a:gd name="connsiteX42" fmla="*/ 285750 w 4083050"/>
              <a:gd name="connsiteY42" fmla="*/ 1905000 h 2597150"/>
              <a:gd name="connsiteX43" fmla="*/ 285750 w 4083050"/>
              <a:gd name="connsiteY43" fmla="*/ 1860550 h 2597150"/>
              <a:gd name="connsiteX44" fmla="*/ 228600 w 4083050"/>
              <a:gd name="connsiteY44" fmla="*/ 1860550 h 2597150"/>
              <a:gd name="connsiteX45" fmla="*/ 228600 w 4083050"/>
              <a:gd name="connsiteY45" fmla="*/ 1803400 h 2597150"/>
              <a:gd name="connsiteX46" fmla="*/ 209550 w 4083050"/>
              <a:gd name="connsiteY46" fmla="*/ 1803400 h 2597150"/>
              <a:gd name="connsiteX47" fmla="*/ 209550 w 4083050"/>
              <a:gd name="connsiteY47" fmla="*/ 1708150 h 2597150"/>
              <a:gd name="connsiteX48" fmla="*/ 196850 w 4083050"/>
              <a:gd name="connsiteY48" fmla="*/ 1708150 h 2597150"/>
              <a:gd name="connsiteX49" fmla="*/ 196850 w 4083050"/>
              <a:gd name="connsiteY49" fmla="*/ 1193800 h 2597150"/>
              <a:gd name="connsiteX50" fmla="*/ 184150 w 4083050"/>
              <a:gd name="connsiteY50" fmla="*/ 1193800 h 2597150"/>
              <a:gd name="connsiteX51" fmla="*/ 184150 w 4083050"/>
              <a:gd name="connsiteY51" fmla="*/ 1041400 h 2597150"/>
              <a:gd name="connsiteX52" fmla="*/ 171450 w 4083050"/>
              <a:gd name="connsiteY52" fmla="*/ 1041400 h 2597150"/>
              <a:gd name="connsiteX53" fmla="*/ 171450 w 4083050"/>
              <a:gd name="connsiteY53" fmla="*/ 762000 h 2597150"/>
              <a:gd name="connsiteX54" fmla="*/ 165100 w 4083050"/>
              <a:gd name="connsiteY54" fmla="*/ 768350 h 2597150"/>
              <a:gd name="connsiteX55" fmla="*/ 165100 w 4083050"/>
              <a:gd name="connsiteY55" fmla="*/ 457200 h 2597150"/>
              <a:gd name="connsiteX56" fmla="*/ 165100 w 4083050"/>
              <a:gd name="connsiteY56" fmla="*/ 457200 h 2597150"/>
              <a:gd name="connsiteX57" fmla="*/ 165100 w 4083050"/>
              <a:gd name="connsiteY57" fmla="*/ 400050 h 2597150"/>
              <a:gd name="connsiteX58" fmla="*/ 114300 w 4083050"/>
              <a:gd name="connsiteY58" fmla="*/ 400050 h 2597150"/>
              <a:gd name="connsiteX59" fmla="*/ 114300 w 4083050"/>
              <a:gd name="connsiteY59" fmla="*/ 336550 h 2597150"/>
              <a:gd name="connsiteX60" fmla="*/ 76200 w 4083050"/>
              <a:gd name="connsiteY60" fmla="*/ 336550 h 2597150"/>
              <a:gd name="connsiteX61" fmla="*/ 76200 w 4083050"/>
              <a:gd name="connsiteY61" fmla="*/ 254000 h 2597150"/>
              <a:gd name="connsiteX62" fmla="*/ 31750 w 4083050"/>
              <a:gd name="connsiteY62" fmla="*/ 260350 h 2597150"/>
              <a:gd name="connsiteX63" fmla="*/ 38100 w 4083050"/>
              <a:gd name="connsiteY63" fmla="*/ 158750 h 2597150"/>
              <a:gd name="connsiteX64" fmla="*/ 19050 w 4083050"/>
              <a:gd name="connsiteY64" fmla="*/ 152400 h 2597150"/>
              <a:gd name="connsiteX65" fmla="*/ 19050 w 4083050"/>
              <a:gd name="connsiteY65" fmla="*/ 19050 h 2597150"/>
              <a:gd name="connsiteX66" fmla="*/ 0 w 4083050"/>
              <a:gd name="connsiteY66" fmla="*/ 0 h 2597150"/>
              <a:gd name="connsiteX0" fmla="*/ 4083050 w 4083050"/>
              <a:gd name="connsiteY0" fmla="*/ 2597150 h 2597150"/>
              <a:gd name="connsiteX1" fmla="*/ 3416300 w 4083050"/>
              <a:gd name="connsiteY1" fmla="*/ 2597150 h 2597150"/>
              <a:gd name="connsiteX2" fmla="*/ 3416300 w 4083050"/>
              <a:gd name="connsiteY2" fmla="*/ 2597150 h 2597150"/>
              <a:gd name="connsiteX3" fmla="*/ 3416300 w 4083050"/>
              <a:gd name="connsiteY3" fmla="*/ 2597150 h 2597150"/>
              <a:gd name="connsiteX4" fmla="*/ 3416300 w 4083050"/>
              <a:gd name="connsiteY4" fmla="*/ 2546350 h 2597150"/>
              <a:gd name="connsiteX5" fmla="*/ 3054350 w 4083050"/>
              <a:gd name="connsiteY5" fmla="*/ 2546350 h 2597150"/>
              <a:gd name="connsiteX6" fmla="*/ 3054350 w 4083050"/>
              <a:gd name="connsiteY6" fmla="*/ 2533357 h 2597150"/>
              <a:gd name="connsiteX7" fmla="*/ 2903611 w 4083050"/>
              <a:gd name="connsiteY7" fmla="*/ 2528668 h 2597150"/>
              <a:gd name="connsiteX8" fmla="*/ 2908300 w 4083050"/>
              <a:gd name="connsiteY8" fmla="*/ 2489200 h 2597150"/>
              <a:gd name="connsiteX9" fmla="*/ 2861408 w 4083050"/>
              <a:gd name="connsiteY9" fmla="*/ 2512646 h 2597150"/>
              <a:gd name="connsiteX10" fmla="*/ 2876550 w 4083050"/>
              <a:gd name="connsiteY10" fmla="*/ 2457450 h 2597150"/>
              <a:gd name="connsiteX11" fmla="*/ 1670050 w 4083050"/>
              <a:gd name="connsiteY11" fmla="*/ 2457450 h 2597150"/>
              <a:gd name="connsiteX12" fmla="*/ 1670050 w 4083050"/>
              <a:gd name="connsiteY12" fmla="*/ 2393950 h 2597150"/>
              <a:gd name="connsiteX13" fmla="*/ 1670050 w 4083050"/>
              <a:gd name="connsiteY13" fmla="*/ 2393950 h 2597150"/>
              <a:gd name="connsiteX14" fmla="*/ 1644650 w 4083050"/>
              <a:gd name="connsiteY14" fmla="*/ 2368550 h 2597150"/>
              <a:gd name="connsiteX15" fmla="*/ 1441450 w 4083050"/>
              <a:gd name="connsiteY15" fmla="*/ 2368550 h 2597150"/>
              <a:gd name="connsiteX16" fmla="*/ 1441450 w 4083050"/>
              <a:gd name="connsiteY16" fmla="*/ 2368550 h 2597150"/>
              <a:gd name="connsiteX17" fmla="*/ 1441450 w 4083050"/>
              <a:gd name="connsiteY17" fmla="*/ 2368550 h 2597150"/>
              <a:gd name="connsiteX18" fmla="*/ 1441450 w 4083050"/>
              <a:gd name="connsiteY18" fmla="*/ 2368550 h 2597150"/>
              <a:gd name="connsiteX19" fmla="*/ 1441450 w 4083050"/>
              <a:gd name="connsiteY19" fmla="*/ 2368550 h 2597150"/>
              <a:gd name="connsiteX20" fmla="*/ 1441450 w 4083050"/>
              <a:gd name="connsiteY20" fmla="*/ 2368550 h 2597150"/>
              <a:gd name="connsiteX21" fmla="*/ 1441450 w 4083050"/>
              <a:gd name="connsiteY21" fmla="*/ 2324100 h 2597150"/>
              <a:gd name="connsiteX22" fmla="*/ 1219200 w 4083050"/>
              <a:gd name="connsiteY22" fmla="*/ 2324100 h 2597150"/>
              <a:gd name="connsiteX23" fmla="*/ 1219200 w 4083050"/>
              <a:gd name="connsiteY23" fmla="*/ 2292350 h 2597150"/>
              <a:gd name="connsiteX24" fmla="*/ 882650 w 4083050"/>
              <a:gd name="connsiteY24" fmla="*/ 2292350 h 2597150"/>
              <a:gd name="connsiteX25" fmla="*/ 882650 w 4083050"/>
              <a:gd name="connsiteY25" fmla="*/ 2292350 h 2597150"/>
              <a:gd name="connsiteX26" fmla="*/ 882650 w 4083050"/>
              <a:gd name="connsiteY26" fmla="*/ 2292350 h 2597150"/>
              <a:gd name="connsiteX27" fmla="*/ 882650 w 4083050"/>
              <a:gd name="connsiteY27" fmla="*/ 2241550 h 2597150"/>
              <a:gd name="connsiteX28" fmla="*/ 768350 w 4083050"/>
              <a:gd name="connsiteY28" fmla="*/ 2241550 h 2597150"/>
              <a:gd name="connsiteX29" fmla="*/ 768350 w 4083050"/>
              <a:gd name="connsiteY29" fmla="*/ 2209800 h 2597150"/>
              <a:gd name="connsiteX30" fmla="*/ 654050 w 4083050"/>
              <a:gd name="connsiteY30" fmla="*/ 2209800 h 2597150"/>
              <a:gd name="connsiteX31" fmla="*/ 654050 w 4083050"/>
              <a:gd name="connsiteY31" fmla="*/ 2133600 h 2597150"/>
              <a:gd name="connsiteX32" fmla="*/ 558800 w 4083050"/>
              <a:gd name="connsiteY32" fmla="*/ 2133600 h 2597150"/>
              <a:gd name="connsiteX33" fmla="*/ 558800 w 4083050"/>
              <a:gd name="connsiteY33" fmla="*/ 2095500 h 2597150"/>
              <a:gd name="connsiteX34" fmla="*/ 488950 w 4083050"/>
              <a:gd name="connsiteY34" fmla="*/ 2095500 h 2597150"/>
              <a:gd name="connsiteX35" fmla="*/ 488950 w 4083050"/>
              <a:gd name="connsiteY35" fmla="*/ 2063750 h 2597150"/>
              <a:gd name="connsiteX36" fmla="*/ 425450 w 4083050"/>
              <a:gd name="connsiteY36" fmla="*/ 2063750 h 2597150"/>
              <a:gd name="connsiteX37" fmla="*/ 425450 w 4083050"/>
              <a:gd name="connsiteY37" fmla="*/ 1987550 h 2597150"/>
              <a:gd name="connsiteX38" fmla="*/ 374650 w 4083050"/>
              <a:gd name="connsiteY38" fmla="*/ 1987550 h 2597150"/>
              <a:gd name="connsiteX39" fmla="*/ 374650 w 4083050"/>
              <a:gd name="connsiteY39" fmla="*/ 1930400 h 2597150"/>
              <a:gd name="connsiteX40" fmla="*/ 374650 w 4083050"/>
              <a:gd name="connsiteY40" fmla="*/ 1930400 h 2597150"/>
              <a:gd name="connsiteX41" fmla="*/ 349250 w 4083050"/>
              <a:gd name="connsiteY41" fmla="*/ 1905000 h 2597150"/>
              <a:gd name="connsiteX42" fmla="*/ 285750 w 4083050"/>
              <a:gd name="connsiteY42" fmla="*/ 1905000 h 2597150"/>
              <a:gd name="connsiteX43" fmla="*/ 285750 w 4083050"/>
              <a:gd name="connsiteY43" fmla="*/ 1860550 h 2597150"/>
              <a:gd name="connsiteX44" fmla="*/ 228600 w 4083050"/>
              <a:gd name="connsiteY44" fmla="*/ 1860550 h 2597150"/>
              <a:gd name="connsiteX45" fmla="*/ 228600 w 4083050"/>
              <a:gd name="connsiteY45" fmla="*/ 1803400 h 2597150"/>
              <a:gd name="connsiteX46" fmla="*/ 209550 w 4083050"/>
              <a:gd name="connsiteY46" fmla="*/ 1803400 h 2597150"/>
              <a:gd name="connsiteX47" fmla="*/ 209550 w 4083050"/>
              <a:gd name="connsiteY47" fmla="*/ 1708150 h 2597150"/>
              <a:gd name="connsiteX48" fmla="*/ 196850 w 4083050"/>
              <a:gd name="connsiteY48" fmla="*/ 1708150 h 2597150"/>
              <a:gd name="connsiteX49" fmla="*/ 196850 w 4083050"/>
              <a:gd name="connsiteY49" fmla="*/ 1193800 h 2597150"/>
              <a:gd name="connsiteX50" fmla="*/ 184150 w 4083050"/>
              <a:gd name="connsiteY50" fmla="*/ 1193800 h 2597150"/>
              <a:gd name="connsiteX51" fmla="*/ 184150 w 4083050"/>
              <a:gd name="connsiteY51" fmla="*/ 1041400 h 2597150"/>
              <a:gd name="connsiteX52" fmla="*/ 171450 w 4083050"/>
              <a:gd name="connsiteY52" fmla="*/ 1041400 h 2597150"/>
              <a:gd name="connsiteX53" fmla="*/ 171450 w 4083050"/>
              <a:gd name="connsiteY53" fmla="*/ 762000 h 2597150"/>
              <a:gd name="connsiteX54" fmla="*/ 165100 w 4083050"/>
              <a:gd name="connsiteY54" fmla="*/ 768350 h 2597150"/>
              <a:gd name="connsiteX55" fmla="*/ 165100 w 4083050"/>
              <a:gd name="connsiteY55" fmla="*/ 457200 h 2597150"/>
              <a:gd name="connsiteX56" fmla="*/ 165100 w 4083050"/>
              <a:gd name="connsiteY56" fmla="*/ 457200 h 2597150"/>
              <a:gd name="connsiteX57" fmla="*/ 165100 w 4083050"/>
              <a:gd name="connsiteY57" fmla="*/ 400050 h 2597150"/>
              <a:gd name="connsiteX58" fmla="*/ 114300 w 4083050"/>
              <a:gd name="connsiteY58" fmla="*/ 400050 h 2597150"/>
              <a:gd name="connsiteX59" fmla="*/ 114300 w 4083050"/>
              <a:gd name="connsiteY59" fmla="*/ 336550 h 2597150"/>
              <a:gd name="connsiteX60" fmla="*/ 76200 w 4083050"/>
              <a:gd name="connsiteY60" fmla="*/ 336550 h 2597150"/>
              <a:gd name="connsiteX61" fmla="*/ 76200 w 4083050"/>
              <a:gd name="connsiteY61" fmla="*/ 254000 h 2597150"/>
              <a:gd name="connsiteX62" fmla="*/ 31750 w 4083050"/>
              <a:gd name="connsiteY62" fmla="*/ 260350 h 2597150"/>
              <a:gd name="connsiteX63" fmla="*/ 38100 w 4083050"/>
              <a:gd name="connsiteY63" fmla="*/ 158750 h 2597150"/>
              <a:gd name="connsiteX64" fmla="*/ 19050 w 4083050"/>
              <a:gd name="connsiteY64" fmla="*/ 152400 h 2597150"/>
              <a:gd name="connsiteX65" fmla="*/ 19050 w 4083050"/>
              <a:gd name="connsiteY65" fmla="*/ 19050 h 2597150"/>
              <a:gd name="connsiteX66" fmla="*/ 0 w 4083050"/>
              <a:gd name="connsiteY66" fmla="*/ 0 h 2597150"/>
              <a:gd name="connsiteX0" fmla="*/ 4083050 w 4083050"/>
              <a:gd name="connsiteY0" fmla="*/ 2597150 h 2597150"/>
              <a:gd name="connsiteX1" fmla="*/ 3416300 w 4083050"/>
              <a:gd name="connsiteY1" fmla="*/ 2597150 h 2597150"/>
              <a:gd name="connsiteX2" fmla="*/ 3416300 w 4083050"/>
              <a:gd name="connsiteY2" fmla="*/ 2597150 h 2597150"/>
              <a:gd name="connsiteX3" fmla="*/ 3416300 w 4083050"/>
              <a:gd name="connsiteY3" fmla="*/ 2597150 h 2597150"/>
              <a:gd name="connsiteX4" fmla="*/ 3416300 w 4083050"/>
              <a:gd name="connsiteY4" fmla="*/ 2546350 h 2597150"/>
              <a:gd name="connsiteX5" fmla="*/ 3054350 w 4083050"/>
              <a:gd name="connsiteY5" fmla="*/ 2546350 h 2597150"/>
              <a:gd name="connsiteX6" fmla="*/ 3054350 w 4083050"/>
              <a:gd name="connsiteY6" fmla="*/ 2533357 h 2597150"/>
              <a:gd name="connsiteX7" fmla="*/ 2903611 w 4083050"/>
              <a:gd name="connsiteY7" fmla="*/ 2528668 h 2597150"/>
              <a:gd name="connsiteX8" fmla="*/ 2908300 w 4083050"/>
              <a:gd name="connsiteY8" fmla="*/ 2489200 h 2597150"/>
              <a:gd name="connsiteX9" fmla="*/ 2861408 w 4083050"/>
              <a:gd name="connsiteY9" fmla="*/ 2512646 h 2597150"/>
              <a:gd name="connsiteX10" fmla="*/ 2862482 w 4083050"/>
              <a:gd name="connsiteY10" fmla="*/ 2462139 h 2597150"/>
              <a:gd name="connsiteX11" fmla="*/ 1670050 w 4083050"/>
              <a:gd name="connsiteY11" fmla="*/ 2457450 h 2597150"/>
              <a:gd name="connsiteX12" fmla="*/ 1670050 w 4083050"/>
              <a:gd name="connsiteY12" fmla="*/ 2393950 h 2597150"/>
              <a:gd name="connsiteX13" fmla="*/ 1670050 w 4083050"/>
              <a:gd name="connsiteY13" fmla="*/ 2393950 h 2597150"/>
              <a:gd name="connsiteX14" fmla="*/ 1644650 w 4083050"/>
              <a:gd name="connsiteY14" fmla="*/ 2368550 h 2597150"/>
              <a:gd name="connsiteX15" fmla="*/ 1441450 w 4083050"/>
              <a:gd name="connsiteY15" fmla="*/ 2368550 h 2597150"/>
              <a:gd name="connsiteX16" fmla="*/ 1441450 w 4083050"/>
              <a:gd name="connsiteY16" fmla="*/ 2368550 h 2597150"/>
              <a:gd name="connsiteX17" fmla="*/ 1441450 w 4083050"/>
              <a:gd name="connsiteY17" fmla="*/ 2368550 h 2597150"/>
              <a:gd name="connsiteX18" fmla="*/ 1441450 w 4083050"/>
              <a:gd name="connsiteY18" fmla="*/ 2368550 h 2597150"/>
              <a:gd name="connsiteX19" fmla="*/ 1441450 w 4083050"/>
              <a:gd name="connsiteY19" fmla="*/ 2368550 h 2597150"/>
              <a:gd name="connsiteX20" fmla="*/ 1441450 w 4083050"/>
              <a:gd name="connsiteY20" fmla="*/ 2368550 h 2597150"/>
              <a:gd name="connsiteX21" fmla="*/ 1441450 w 4083050"/>
              <a:gd name="connsiteY21" fmla="*/ 2324100 h 2597150"/>
              <a:gd name="connsiteX22" fmla="*/ 1219200 w 4083050"/>
              <a:gd name="connsiteY22" fmla="*/ 2324100 h 2597150"/>
              <a:gd name="connsiteX23" fmla="*/ 1219200 w 4083050"/>
              <a:gd name="connsiteY23" fmla="*/ 2292350 h 2597150"/>
              <a:gd name="connsiteX24" fmla="*/ 882650 w 4083050"/>
              <a:gd name="connsiteY24" fmla="*/ 2292350 h 2597150"/>
              <a:gd name="connsiteX25" fmla="*/ 882650 w 4083050"/>
              <a:gd name="connsiteY25" fmla="*/ 2292350 h 2597150"/>
              <a:gd name="connsiteX26" fmla="*/ 882650 w 4083050"/>
              <a:gd name="connsiteY26" fmla="*/ 2292350 h 2597150"/>
              <a:gd name="connsiteX27" fmla="*/ 882650 w 4083050"/>
              <a:gd name="connsiteY27" fmla="*/ 2241550 h 2597150"/>
              <a:gd name="connsiteX28" fmla="*/ 768350 w 4083050"/>
              <a:gd name="connsiteY28" fmla="*/ 2241550 h 2597150"/>
              <a:gd name="connsiteX29" fmla="*/ 768350 w 4083050"/>
              <a:gd name="connsiteY29" fmla="*/ 2209800 h 2597150"/>
              <a:gd name="connsiteX30" fmla="*/ 654050 w 4083050"/>
              <a:gd name="connsiteY30" fmla="*/ 2209800 h 2597150"/>
              <a:gd name="connsiteX31" fmla="*/ 654050 w 4083050"/>
              <a:gd name="connsiteY31" fmla="*/ 2133600 h 2597150"/>
              <a:gd name="connsiteX32" fmla="*/ 558800 w 4083050"/>
              <a:gd name="connsiteY32" fmla="*/ 2133600 h 2597150"/>
              <a:gd name="connsiteX33" fmla="*/ 558800 w 4083050"/>
              <a:gd name="connsiteY33" fmla="*/ 2095500 h 2597150"/>
              <a:gd name="connsiteX34" fmla="*/ 488950 w 4083050"/>
              <a:gd name="connsiteY34" fmla="*/ 2095500 h 2597150"/>
              <a:gd name="connsiteX35" fmla="*/ 488950 w 4083050"/>
              <a:gd name="connsiteY35" fmla="*/ 2063750 h 2597150"/>
              <a:gd name="connsiteX36" fmla="*/ 425450 w 4083050"/>
              <a:gd name="connsiteY36" fmla="*/ 2063750 h 2597150"/>
              <a:gd name="connsiteX37" fmla="*/ 425450 w 4083050"/>
              <a:gd name="connsiteY37" fmla="*/ 1987550 h 2597150"/>
              <a:gd name="connsiteX38" fmla="*/ 374650 w 4083050"/>
              <a:gd name="connsiteY38" fmla="*/ 1987550 h 2597150"/>
              <a:gd name="connsiteX39" fmla="*/ 374650 w 4083050"/>
              <a:gd name="connsiteY39" fmla="*/ 1930400 h 2597150"/>
              <a:gd name="connsiteX40" fmla="*/ 374650 w 4083050"/>
              <a:gd name="connsiteY40" fmla="*/ 1930400 h 2597150"/>
              <a:gd name="connsiteX41" fmla="*/ 349250 w 4083050"/>
              <a:gd name="connsiteY41" fmla="*/ 1905000 h 2597150"/>
              <a:gd name="connsiteX42" fmla="*/ 285750 w 4083050"/>
              <a:gd name="connsiteY42" fmla="*/ 1905000 h 2597150"/>
              <a:gd name="connsiteX43" fmla="*/ 285750 w 4083050"/>
              <a:gd name="connsiteY43" fmla="*/ 1860550 h 2597150"/>
              <a:gd name="connsiteX44" fmla="*/ 228600 w 4083050"/>
              <a:gd name="connsiteY44" fmla="*/ 1860550 h 2597150"/>
              <a:gd name="connsiteX45" fmla="*/ 228600 w 4083050"/>
              <a:gd name="connsiteY45" fmla="*/ 1803400 h 2597150"/>
              <a:gd name="connsiteX46" fmla="*/ 209550 w 4083050"/>
              <a:gd name="connsiteY46" fmla="*/ 1803400 h 2597150"/>
              <a:gd name="connsiteX47" fmla="*/ 209550 w 4083050"/>
              <a:gd name="connsiteY47" fmla="*/ 1708150 h 2597150"/>
              <a:gd name="connsiteX48" fmla="*/ 196850 w 4083050"/>
              <a:gd name="connsiteY48" fmla="*/ 1708150 h 2597150"/>
              <a:gd name="connsiteX49" fmla="*/ 196850 w 4083050"/>
              <a:gd name="connsiteY49" fmla="*/ 1193800 h 2597150"/>
              <a:gd name="connsiteX50" fmla="*/ 184150 w 4083050"/>
              <a:gd name="connsiteY50" fmla="*/ 1193800 h 2597150"/>
              <a:gd name="connsiteX51" fmla="*/ 184150 w 4083050"/>
              <a:gd name="connsiteY51" fmla="*/ 1041400 h 2597150"/>
              <a:gd name="connsiteX52" fmla="*/ 171450 w 4083050"/>
              <a:gd name="connsiteY52" fmla="*/ 1041400 h 2597150"/>
              <a:gd name="connsiteX53" fmla="*/ 171450 w 4083050"/>
              <a:gd name="connsiteY53" fmla="*/ 762000 h 2597150"/>
              <a:gd name="connsiteX54" fmla="*/ 165100 w 4083050"/>
              <a:gd name="connsiteY54" fmla="*/ 768350 h 2597150"/>
              <a:gd name="connsiteX55" fmla="*/ 165100 w 4083050"/>
              <a:gd name="connsiteY55" fmla="*/ 457200 h 2597150"/>
              <a:gd name="connsiteX56" fmla="*/ 165100 w 4083050"/>
              <a:gd name="connsiteY56" fmla="*/ 457200 h 2597150"/>
              <a:gd name="connsiteX57" fmla="*/ 165100 w 4083050"/>
              <a:gd name="connsiteY57" fmla="*/ 400050 h 2597150"/>
              <a:gd name="connsiteX58" fmla="*/ 114300 w 4083050"/>
              <a:gd name="connsiteY58" fmla="*/ 400050 h 2597150"/>
              <a:gd name="connsiteX59" fmla="*/ 114300 w 4083050"/>
              <a:gd name="connsiteY59" fmla="*/ 336550 h 2597150"/>
              <a:gd name="connsiteX60" fmla="*/ 76200 w 4083050"/>
              <a:gd name="connsiteY60" fmla="*/ 336550 h 2597150"/>
              <a:gd name="connsiteX61" fmla="*/ 76200 w 4083050"/>
              <a:gd name="connsiteY61" fmla="*/ 254000 h 2597150"/>
              <a:gd name="connsiteX62" fmla="*/ 31750 w 4083050"/>
              <a:gd name="connsiteY62" fmla="*/ 260350 h 2597150"/>
              <a:gd name="connsiteX63" fmla="*/ 38100 w 4083050"/>
              <a:gd name="connsiteY63" fmla="*/ 158750 h 2597150"/>
              <a:gd name="connsiteX64" fmla="*/ 19050 w 4083050"/>
              <a:gd name="connsiteY64" fmla="*/ 152400 h 2597150"/>
              <a:gd name="connsiteX65" fmla="*/ 19050 w 4083050"/>
              <a:gd name="connsiteY65" fmla="*/ 19050 h 2597150"/>
              <a:gd name="connsiteX66" fmla="*/ 0 w 4083050"/>
              <a:gd name="connsiteY66" fmla="*/ 0 h 2597150"/>
              <a:gd name="connsiteX0" fmla="*/ 4083050 w 4083050"/>
              <a:gd name="connsiteY0" fmla="*/ 2597150 h 2597150"/>
              <a:gd name="connsiteX1" fmla="*/ 3416300 w 4083050"/>
              <a:gd name="connsiteY1" fmla="*/ 2597150 h 2597150"/>
              <a:gd name="connsiteX2" fmla="*/ 3416300 w 4083050"/>
              <a:gd name="connsiteY2" fmla="*/ 2597150 h 2597150"/>
              <a:gd name="connsiteX3" fmla="*/ 3416300 w 4083050"/>
              <a:gd name="connsiteY3" fmla="*/ 2597150 h 2597150"/>
              <a:gd name="connsiteX4" fmla="*/ 3416300 w 4083050"/>
              <a:gd name="connsiteY4" fmla="*/ 2546350 h 2597150"/>
              <a:gd name="connsiteX5" fmla="*/ 3054350 w 4083050"/>
              <a:gd name="connsiteY5" fmla="*/ 2546350 h 2597150"/>
              <a:gd name="connsiteX6" fmla="*/ 3054350 w 4083050"/>
              <a:gd name="connsiteY6" fmla="*/ 2533357 h 2597150"/>
              <a:gd name="connsiteX7" fmla="*/ 2903611 w 4083050"/>
              <a:gd name="connsiteY7" fmla="*/ 2528668 h 2597150"/>
              <a:gd name="connsiteX8" fmla="*/ 2908300 w 4083050"/>
              <a:gd name="connsiteY8" fmla="*/ 2512646 h 2597150"/>
              <a:gd name="connsiteX9" fmla="*/ 2861408 w 4083050"/>
              <a:gd name="connsiteY9" fmla="*/ 2512646 h 2597150"/>
              <a:gd name="connsiteX10" fmla="*/ 2862482 w 4083050"/>
              <a:gd name="connsiteY10" fmla="*/ 2462139 h 2597150"/>
              <a:gd name="connsiteX11" fmla="*/ 1670050 w 4083050"/>
              <a:gd name="connsiteY11" fmla="*/ 2457450 h 2597150"/>
              <a:gd name="connsiteX12" fmla="*/ 1670050 w 4083050"/>
              <a:gd name="connsiteY12" fmla="*/ 2393950 h 2597150"/>
              <a:gd name="connsiteX13" fmla="*/ 1670050 w 4083050"/>
              <a:gd name="connsiteY13" fmla="*/ 2393950 h 2597150"/>
              <a:gd name="connsiteX14" fmla="*/ 1644650 w 4083050"/>
              <a:gd name="connsiteY14" fmla="*/ 2368550 h 2597150"/>
              <a:gd name="connsiteX15" fmla="*/ 1441450 w 4083050"/>
              <a:gd name="connsiteY15" fmla="*/ 2368550 h 2597150"/>
              <a:gd name="connsiteX16" fmla="*/ 1441450 w 4083050"/>
              <a:gd name="connsiteY16" fmla="*/ 2368550 h 2597150"/>
              <a:gd name="connsiteX17" fmla="*/ 1441450 w 4083050"/>
              <a:gd name="connsiteY17" fmla="*/ 2368550 h 2597150"/>
              <a:gd name="connsiteX18" fmla="*/ 1441450 w 4083050"/>
              <a:gd name="connsiteY18" fmla="*/ 2368550 h 2597150"/>
              <a:gd name="connsiteX19" fmla="*/ 1441450 w 4083050"/>
              <a:gd name="connsiteY19" fmla="*/ 2368550 h 2597150"/>
              <a:gd name="connsiteX20" fmla="*/ 1441450 w 4083050"/>
              <a:gd name="connsiteY20" fmla="*/ 2368550 h 2597150"/>
              <a:gd name="connsiteX21" fmla="*/ 1441450 w 4083050"/>
              <a:gd name="connsiteY21" fmla="*/ 2324100 h 2597150"/>
              <a:gd name="connsiteX22" fmla="*/ 1219200 w 4083050"/>
              <a:gd name="connsiteY22" fmla="*/ 2324100 h 2597150"/>
              <a:gd name="connsiteX23" fmla="*/ 1219200 w 4083050"/>
              <a:gd name="connsiteY23" fmla="*/ 2292350 h 2597150"/>
              <a:gd name="connsiteX24" fmla="*/ 882650 w 4083050"/>
              <a:gd name="connsiteY24" fmla="*/ 2292350 h 2597150"/>
              <a:gd name="connsiteX25" fmla="*/ 882650 w 4083050"/>
              <a:gd name="connsiteY25" fmla="*/ 2292350 h 2597150"/>
              <a:gd name="connsiteX26" fmla="*/ 882650 w 4083050"/>
              <a:gd name="connsiteY26" fmla="*/ 2292350 h 2597150"/>
              <a:gd name="connsiteX27" fmla="*/ 882650 w 4083050"/>
              <a:gd name="connsiteY27" fmla="*/ 2241550 h 2597150"/>
              <a:gd name="connsiteX28" fmla="*/ 768350 w 4083050"/>
              <a:gd name="connsiteY28" fmla="*/ 2241550 h 2597150"/>
              <a:gd name="connsiteX29" fmla="*/ 768350 w 4083050"/>
              <a:gd name="connsiteY29" fmla="*/ 2209800 h 2597150"/>
              <a:gd name="connsiteX30" fmla="*/ 654050 w 4083050"/>
              <a:gd name="connsiteY30" fmla="*/ 2209800 h 2597150"/>
              <a:gd name="connsiteX31" fmla="*/ 654050 w 4083050"/>
              <a:gd name="connsiteY31" fmla="*/ 2133600 h 2597150"/>
              <a:gd name="connsiteX32" fmla="*/ 558800 w 4083050"/>
              <a:gd name="connsiteY32" fmla="*/ 2133600 h 2597150"/>
              <a:gd name="connsiteX33" fmla="*/ 558800 w 4083050"/>
              <a:gd name="connsiteY33" fmla="*/ 2095500 h 2597150"/>
              <a:gd name="connsiteX34" fmla="*/ 488950 w 4083050"/>
              <a:gd name="connsiteY34" fmla="*/ 2095500 h 2597150"/>
              <a:gd name="connsiteX35" fmla="*/ 488950 w 4083050"/>
              <a:gd name="connsiteY35" fmla="*/ 2063750 h 2597150"/>
              <a:gd name="connsiteX36" fmla="*/ 425450 w 4083050"/>
              <a:gd name="connsiteY36" fmla="*/ 2063750 h 2597150"/>
              <a:gd name="connsiteX37" fmla="*/ 425450 w 4083050"/>
              <a:gd name="connsiteY37" fmla="*/ 1987550 h 2597150"/>
              <a:gd name="connsiteX38" fmla="*/ 374650 w 4083050"/>
              <a:gd name="connsiteY38" fmla="*/ 1987550 h 2597150"/>
              <a:gd name="connsiteX39" fmla="*/ 374650 w 4083050"/>
              <a:gd name="connsiteY39" fmla="*/ 1930400 h 2597150"/>
              <a:gd name="connsiteX40" fmla="*/ 374650 w 4083050"/>
              <a:gd name="connsiteY40" fmla="*/ 1930400 h 2597150"/>
              <a:gd name="connsiteX41" fmla="*/ 349250 w 4083050"/>
              <a:gd name="connsiteY41" fmla="*/ 1905000 h 2597150"/>
              <a:gd name="connsiteX42" fmla="*/ 285750 w 4083050"/>
              <a:gd name="connsiteY42" fmla="*/ 1905000 h 2597150"/>
              <a:gd name="connsiteX43" fmla="*/ 285750 w 4083050"/>
              <a:gd name="connsiteY43" fmla="*/ 1860550 h 2597150"/>
              <a:gd name="connsiteX44" fmla="*/ 228600 w 4083050"/>
              <a:gd name="connsiteY44" fmla="*/ 1860550 h 2597150"/>
              <a:gd name="connsiteX45" fmla="*/ 228600 w 4083050"/>
              <a:gd name="connsiteY45" fmla="*/ 1803400 h 2597150"/>
              <a:gd name="connsiteX46" fmla="*/ 209550 w 4083050"/>
              <a:gd name="connsiteY46" fmla="*/ 1803400 h 2597150"/>
              <a:gd name="connsiteX47" fmla="*/ 209550 w 4083050"/>
              <a:gd name="connsiteY47" fmla="*/ 1708150 h 2597150"/>
              <a:gd name="connsiteX48" fmla="*/ 196850 w 4083050"/>
              <a:gd name="connsiteY48" fmla="*/ 1708150 h 2597150"/>
              <a:gd name="connsiteX49" fmla="*/ 196850 w 4083050"/>
              <a:gd name="connsiteY49" fmla="*/ 1193800 h 2597150"/>
              <a:gd name="connsiteX50" fmla="*/ 184150 w 4083050"/>
              <a:gd name="connsiteY50" fmla="*/ 1193800 h 2597150"/>
              <a:gd name="connsiteX51" fmla="*/ 184150 w 4083050"/>
              <a:gd name="connsiteY51" fmla="*/ 1041400 h 2597150"/>
              <a:gd name="connsiteX52" fmla="*/ 171450 w 4083050"/>
              <a:gd name="connsiteY52" fmla="*/ 1041400 h 2597150"/>
              <a:gd name="connsiteX53" fmla="*/ 171450 w 4083050"/>
              <a:gd name="connsiteY53" fmla="*/ 762000 h 2597150"/>
              <a:gd name="connsiteX54" fmla="*/ 165100 w 4083050"/>
              <a:gd name="connsiteY54" fmla="*/ 768350 h 2597150"/>
              <a:gd name="connsiteX55" fmla="*/ 165100 w 4083050"/>
              <a:gd name="connsiteY55" fmla="*/ 457200 h 2597150"/>
              <a:gd name="connsiteX56" fmla="*/ 165100 w 4083050"/>
              <a:gd name="connsiteY56" fmla="*/ 457200 h 2597150"/>
              <a:gd name="connsiteX57" fmla="*/ 165100 w 4083050"/>
              <a:gd name="connsiteY57" fmla="*/ 400050 h 2597150"/>
              <a:gd name="connsiteX58" fmla="*/ 114300 w 4083050"/>
              <a:gd name="connsiteY58" fmla="*/ 400050 h 2597150"/>
              <a:gd name="connsiteX59" fmla="*/ 114300 w 4083050"/>
              <a:gd name="connsiteY59" fmla="*/ 336550 h 2597150"/>
              <a:gd name="connsiteX60" fmla="*/ 76200 w 4083050"/>
              <a:gd name="connsiteY60" fmla="*/ 336550 h 2597150"/>
              <a:gd name="connsiteX61" fmla="*/ 76200 w 4083050"/>
              <a:gd name="connsiteY61" fmla="*/ 254000 h 2597150"/>
              <a:gd name="connsiteX62" fmla="*/ 31750 w 4083050"/>
              <a:gd name="connsiteY62" fmla="*/ 260350 h 2597150"/>
              <a:gd name="connsiteX63" fmla="*/ 38100 w 4083050"/>
              <a:gd name="connsiteY63" fmla="*/ 158750 h 2597150"/>
              <a:gd name="connsiteX64" fmla="*/ 19050 w 4083050"/>
              <a:gd name="connsiteY64" fmla="*/ 152400 h 2597150"/>
              <a:gd name="connsiteX65" fmla="*/ 19050 w 4083050"/>
              <a:gd name="connsiteY65" fmla="*/ 19050 h 2597150"/>
              <a:gd name="connsiteX66" fmla="*/ 0 w 4083050"/>
              <a:gd name="connsiteY66" fmla="*/ 0 h 259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083050" h="2597150">
                <a:moveTo>
                  <a:pt x="4083050" y="2597150"/>
                </a:moveTo>
                <a:lnTo>
                  <a:pt x="3416300" y="2597150"/>
                </a:lnTo>
                <a:lnTo>
                  <a:pt x="3416300" y="2597150"/>
                </a:lnTo>
                <a:lnTo>
                  <a:pt x="3416300" y="2597150"/>
                </a:lnTo>
                <a:lnTo>
                  <a:pt x="3416300" y="2546350"/>
                </a:lnTo>
                <a:lnTo>
                  <a:pt x="3054350" y="2546350"/>
                </a:lnTo>
                <a:lnTo>
                  <a:pt x="3054350" y="2533357"/>
                </a:lnTo>
                <a:lnTo>
                  <a:pt x="2903611" y="2528668"/>
                </a:lnTo>
                <a:lnTo>
                  <a:pt x="2908300" y="2512646"/>
                </a:lnTo>
                <a:lnTo>
                  <a:pt x="2861408" y="2512646"/>
                </a:lnTo>
                <a:lnTo>
                  <a:pt x="2862482" y="2462139"/>
                </a:lnTo>
                <a:lnTo>
                  <a:pt x="1670050" y="2457450"/>
                </a:lnTo>
                <a:lnTo>
                  <a:pt x="1670050" y="2393950"/>
                </a:lnTo>
                <a:lnTo>
                  <a:pt x="1670050" y="2393950"/>
                </a:lnTo>
                <a:lnTo>
                  <a:pt x="1644650" y="2368550"/>
                </a:lnTo>
                <a:lnTo>
                  <a:pt x="1441450" y="2368550"/>
                </a:lnTo>
                <a:lnTo>
                  <a:pt x="1441450" y="2368550"/>
                </a:lnTo>
                <a:lnTo>
                  <a:pt x="1441450" y="2368550"/>
                </a:lnTo>
                <a:lnTo>
                  <a:pt x="1441450" y="2368550"/>
                </a:lnTo>
                <a:lnTo>
                  <a:pt x="1441450" y="2368550"/>
                </a:lnTo>
                <a:lnTo>
                  <a:pt x="1441450" y="2368550"/>
                </a:lnTo>
                <a:lnTo>
                  <a:pt x="1441450" y="2324100"/>
                </a:lnTo>
                <a:lnTo>
                  <a:pt x="1219200" y="2324100"/>
                </a:lnTo>
                <a:lnTo>
                  <a:pt x="1219200" y="2292350"/>
                </a:lnTo>
                <a:lnTo>
                  <a:pt x="882650" y="2292350"/>
                </a:lnTo>
                <a:lnTo>
                  <a:pt x="882650" y="2292350"/>
                </a:lnTo>
                <a:lnTo>
                  <a:pt x="882650" y="2292350"/>
                </a:lnTo>
                <a:lnTo>
                  <a:pt x="882650" y="2241550"/>
                </a:lnTo>
                <a:lnTo>
                  <a:pt x="768350" y="2241550"/>
                </a:lnTo>
                <a:lnTo>
                  <a:pt x="768350" y="2209800"/>
                </a:lnTo>
                <a:lnTo>
                  <a:pt x="654050" y="2209800"/>
                </a:lnTo>
                <a:lnTo>
                  <a:pt x="654050" y="2133600"/>
                </a:lnTo>
                <a:lnTo>
                  <a:pt x="558800" y="2133600"/>
                </a:lnTo>
                <a:lnTo>
                  <a:pt x="558800" y="2095500"/>
                </a:lnTo>
                <a:lnTo>
                  <a:pt x="488950" y="2095500"/>
                </a:lnTo>
                <a:lnTo>
                  <a:pt x="488950" y="2063750"/>
                </a:lnTo>
                <a:lnTo>
                  <a:pt x="425450" y="2063750"/>
                </a:lnTo>
                <a:lnTo>
                  <a:pt x="425450" y="1987550"/>
                </a:lnTo>
                <a:lnTo>
                  <a:pt x="374650" y="1987550"/>
                </a:lnTo>
                <a:lnTo>
                  <a:pt x="374650" y="1930400"/>
                </a:lnTo>
                <a:lnTo>
                  <a:pt x="374650" y="1930400"/>
                </a:lnTo>
                <a:lnTo>
                  <a:pt x="349250" y="1905000"/>
                </a:lnTo>
                <a:lnTo>
                  <a:pt x="285750" y="1905000"/>
                </a:lnTo>
                <a:lnTo>
                  <a:pt x="285750" y="1860550"/>
                </a:lnTo>
                <a:lnTo>
                  <a:pt x="228600" y="1860550"/>
                </a:lnTo>
                <a:lnTo>
                  <a:pt x="228600" y="1803400"/>
                </a:lnTo>
                <a:lnTo>
                  <a:pt x="209550" y="1803400"/>
                </a:lnTo>
                <a:lnTo>
                  <a:pt x="209550" y="1708150"/>
                </a:lnTo>
                <a:lnTo>
                  <a:pt x="196850" y="1708150"/>
                </a:lnTo>
                <a:lnTo>
                  <a:pt x="196850" y="1193800"/>
                </a:lnTo>
                <a:lnTo>
                  <a:pt x="184150" y="1193800"/>
                </a:lnTo>
                <a:lnTo>
                  <a:pt x="184150" y="1041400"/>
                </a:lnTo>
                <a:lnTo>
                  <a:pt x="171450" y="1041400"/>
                </a:lnTo>
                <a:lnTo>
                  <a:pt x="171450" y="762000"/>
                </a:lnTo>
                <a:lnTo>
                  <a:pt x="165100" y="768350"/>
                </a:lnTo>
                <a:lnTo>
                  <a:pt x="165100" y="457200"/>
                </a:lnTo>
                <a:lnTo>
                  <a:pt x="165100" y="457200"/>
                </a:lnTo>
                <a:lnTo>
                  <a:pt x="165100" y="400050"/>
                </a:lnTo>
                <a:lnTo>
                  <a:pt x="114300" y="400050"/>
                </a:lnTo>
                <a:lnTo>
                  <a:pt x="114300" y="336550"/>
                </a:lnTo>
                <a:lnTo>
                  <a:pt x="76200" y="336550"/>
                </a:lnTo>
                <a:lnTo>
                  <a:pt x="76200" y="254000"/>
                </a:lnTo>
                <a:lnTo>
                  <a:pt x="31750" y="260350"/>
                </a:lnTo>
                <a:lnTo>
                  <a:pt x="38100" y="158750"/>
                </a:lnTo>
                <a:lnTo>
                  <a:pt x="19050" y="152400"/>
                </a:lnTo>
                <a:lnTo>
                  <a:pt x="19050" y="1905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375" name="Freeform 15">
            <a:extLst>
              <a:ext uri="{FF2B5EF4-FFF2-40B4-BE49-F238E27FC236}">
                <a16:creationId xmlns:a16="http://schemas.microsoft.com/office/drawing/2014/main" id="{8A137987-2ED9-4F18-9F92-E79371919F4B}"/>
              </a:ext>
            </a:extLst>
          </p:cNvPr>
          <p:cNvSpPr/>
          <p:nvPr/>
        </p:nvSpPr>
        <p:spPr bwMode="auto">
          <a:xfrm>
            <a:off x="7183174" y="2415581"/>
            <a:ext cx="4083016" cy="2376462"/>
          </a:xfrm>
          <a:custGeom>
            <a:avLst/>
            <a:gdLst>
              <a:gd name="connsiteX0" fmla="*/ 4083016 w 4083016"/>
              <a:gd name="connsiteY0" fmla="*/ 2376462 h 2376462"/>
              <a:gd name="connsiteX1" fmla="*/ 3422888 w 4083016"/>
              <a:gd name="connsiteY1" fmla="*/ 2376462 h 2376462"/>
              <a:gd name="connsiteX2" fmla="*/ 3422888 w 4083016"/>
              <a:gd name="connsiteY2" fmla="*/ 2332453 h 2376462"/>
              <a:gd name="connsiteX3" fmla="*/ 3354430 w 4083016"/>
              <a:gd name="connsiteY3" fmla="*/ 2332453 h 2376462"/>
              <a:gd name="connsiteX4" fmla="*/ 3354430 w 4083016"/>
              <a:gd name="connsiteY4" fmla="*/ 2332453 h 2376462"/>
              <a:gd name="connsiteX5" fmla="*/ 3354430 w 4083016"/>
              <a:gd name="connsiteY5" fmla="*/ 2283555 h 2376462"/>
              <a:gd name="connsiteX6" fmla="*/ 2982802 w 4083016"/>
              <a:gd name="connsiteY6" fmla="*/ 2283555 h 2376462"/>
              <a:gd name="connsiteX7" fmla="*/ 2982802 w 4083016"/>
              <a:gd name="connsiteY7" fmla="*/ 2283555 h 2376462"/>
              <a:gd name="connsiteX8" fmla="*/ 2860556 w 4083016"/>
              <a:gd name="connsiteY8" fmla="*/ 2283555 h 2376462"/>
              <a:gd name="connsiteX9" fmla="*/ 2860556 w 4083016"/>
              <a:gd name="connsiteY9" fmla="*/ 2229767 h 2376462"/>
              <a:gd name="connsiteX10" fmla="*/ 2704082 w 4083016"/>
              <a:gd name="connsiteY10" fmla="*/ 2229767 h 2376462"/>
              <a:gd name="connsiteX11" fmla="*/ 2704082 w 4083016"/>
              <a:gd name="connsiteY11" fmla="*/ 2180868 h 2376462"/>
              <a:gd name="connsiteX12" fmla="*/ 2459590 w 4083016"/>
              <a:gd name="connsiteY12" fmla="*/ 2180868 h 2376462"/>
              <a:gd name="connsiteX13" fmla="*/ 2459590 w 4083016"/>
              <a:gd name="connsiteY13" fmla="*/ 2180868 h 2376462"/>
              <a:gd name="connsiteX14" fmla="*/ 2459590 w 4083016"/>
              <a:gd name="connsiteY14" fmla="*/ 2180868 h 2376462"/>
              <a:gd name="connsiteX15" fmla="*/ 2459590 w 4083016"/>
              <a:gd name="connsiteY15" fmla="*/ 2131970 h 2376462"/>
              <a:gd name="connsiteX16" fmla="*/ 2141750 w 4083016"/>
              <a:gd name="connsiteY16" fmla="*/ 2131970 h 2376462"/>
              <a:gd name="connsiteX17" fmla="*/ 2141750 w 4083016"/>
              <a:gd name="connsiteY17" fmla="*/ 2102631 h 2376462"/>
              <a:gd name="connsiteX18" fmla="*/ 2019504 w 4083016"/>
              <a:gd name="connsiteY18" fmla="*/ 2102631 h 2376462"/>
              <a:gd name="connsiteX19" fmla="*/ 2019504 w 4083016"/>
              <a:gd name="connsiteY19" fmla="*/ 2102631 h 2376462"/>
              <a:gd name="connsiteX20" fmla="*/ 2019504 w 4083016"/>
              <a:gd name="connsiteY20" fmla="*/ 2053732 h 2376462"/>
              <a:gd name="connsiteX21" fmla="*/ 1970606 w 4083016"/>
              <a:gd name="connsiteY21" fmla="*/ 2053732 h 2376462"/>
              <a:gd name="connsiteX22" fmla="*/ 1970606 w 4083016"/>
              <a:gd name="connsiteY22" fmla="*/ 2029283 h 2376462"/>
              <a:gd name="connsiteX23" fmla="*/ 1936377 w 4083016"/>
              <a:gd name="connsiteY23" fmla="*/ 2029283 h 2376462"/>
              <a:gd name="connsiteX24" fmla="*/ 1936377 w 4083016"/>
              <a:gd name="connsiteY24" fmla="*/ 1999944 h 2376462"/>
              <a:gd name="connsiteX25" fmla="*/ 1726114 w 4083016"/>
              <a:gd name="connsiteY25" fmla="*/ 1999944 h 2376462"/>
              <a:gd name="connsiteX26" fmla="*/ 1726114 w 4083016"/>
              <a:gd name="connsiteY26" fmla="*/ 1999944 h 2376462"/>
              <a:gd name="connsiteX27" fmla="*/ 1726114 w 4083016"/>
              <a:gd name="connsiteY27" fmla="*/ 1999944 h 2376462"/>
              <a:gd name="connsiteX28" fmla="*/ 1726114 w 4083016"/>
              <a:gd name="connsiteY28" fmla="*/ 1955936 h 2376462"/>
              <a:gd name="connsiteX29" fmla="*/ 1618537 w 4083016"/>
              <a:gd name="connsiteY29" fmla="*/ 1955936 h 2376462"/>
              <a:gd name="connsiteX30" fmla="*/ 1618537 w 4083016"/>
              <a:gd name="connsiteY30" fmla="*/ 1926597 h 2376462"/>
              <a:gd name="connsiteX31" fmla="*/ 1510961 w 4083016"/>
              <a:gd name="connsiteY31" fmla="*/ 1926597 h 2376462"/>
              <a:gd name="connsiteX32" fmla="*/ 1510961 w 4083016"/>
              <a:gd name="connsiteY32" fmla="*/ 1926597 h 2376462"/>
              <a:gd name="connsiteX33" fmla="*/ 1510961 w 4083016"/>
              <a:gd name="connsiteY33" fmla="*/ 1926597 h 2376462"/>
              <a:gd name="connsiteX34" fmla="*/ 1510961 w 4083016"/>
              <a:gd name="connsiteY34" fmla="*/ 1926597 h 2376462"/>
              <a:gd name="connsiteX35" fmla="*/ 1510961 w 4083016"/>
              <a:gd name="connsiteY35" fmla="*/ 1892368 h 2376462"/>
              <a:gd name="connsiteX36" fmla="*/ 1442503 w 4083016"/>
              <a:gd name="connsiteY36" fmla="*/ 1892368 h 2376462"/>
              <a:gd name="connsiteX37" fmla="*/ 1442503 w 4083016"/>
              <a:gd name="connsiteY37" fmla="*/ 1819020 h 2376462"/>
              <a:gd name="connsiteX38" fmla="*/ 1378935 w 4083016"/>
              <a:gd name="connsiteY38" fmla="*/ 1819020 h 2376462"/>
              <a:gd name="connsiteX39" fmla="*/ 1393605 w 4083016"/>
              <a:gd name="connsiteY39" fmla="*/ 1804350 h 2376462"/>
              <a:gd name="connsiteX40" fmla="*/ 1393605 w 4083016"/>
              <a:gd name="connsiteY40" fmla="*/ 1804350 h 2376462"/>
              <a:gd name="connsiteX41" fmla="*/ 1393605 w 4083016"/>
              <a:gd name="connsiteY41" fmla="*/ 1804350 h 2376462"/>
              <a:gd name="connsiteX42" fmla="*/ 1393605 w 4083016"/>
              <a:gd name="connsiteY42" fmla="*/ 1804350 h 2376462"/>
              <a:gd name="connsiteX43" fmla="*/ 1354486 w 4083016"/>
              <a:gd name="connsiteY43" fmla="*/ 1804350 h 2376462"/>
              <a:gd name="connsiteX44" fmla="*/ 1354486 w 4083016"/>
              <a:gd name="connsiteY44" fmla="*/ 1735893 h 2376462"/>
              <a:gd name="connsiteX45" fmla="*/ 1334927 w 4083016"/>
              <a:gd name="connsiteY45" fmla="*/ 1735893 h 2376462"/>
              <a:gd name="connsiteX46" fmla="*/ 1334927 w 4083016"/>
              <a:gd name="connsiteY46" fmla="*/ 1711444 h 2376462"/>
              <a:gd name="connsiteX47" fmla="*/ 1246909 w 4083016"/>
              <a:gd name="connsiteY47" fmla="*/ 1711444 h 2376462"/>
              <a:gd name="connsiteX48" fmla="*/ 1246909 w 4083016"/>
              <a:gd name="connsiteY48" fmla="*/ 1677215 h 2376462"/>
              <a:gd name="connsiteX49" fmla="*/ 1246909 w 4083016"/>
              <a:gd name="connsiteY49" fmla="*/ 1677215 h 2376462"/>
              <a:gd name="connsiteX50" fmla="*/ 1212681 w 4083016"/>
              <a:gd name="connsiteY50" fmla="*/ 1642987 h 2376462"/>
              <a:gd name="connsiteX51" fmla="*/ 1144223 w 4083016"/>
              <a:gd name="connsiteY51" fmla="*/ 1642987 h 2376462"/>
              <a:gd name="connsiteX52" fmla="*/ 1144223 w 4083016"/>
              <a:gd name="connsiteY52" fmla="*/ 1642987 h 2376462"/>
              <a:gd name="connsiteX53" fmla="*/ 1100213 w 4083016"/>
              <a:gd name="connsiteY53" fmla="*/ 1598977 h 2376462"/>
              <a:gd name="connsiteX54" fmla="*/ 1100213 w 4083016"/>
              <a:gd name="connsiteY54" fmla="*/ 1554969 h 2376462"/>
              <a:gd name="connsiteX55" fmla="*/ 1026867 w 4083016"/>
              <a:gd name="connsiteY55" fmla="*/ 1554969 h 2376462"/>
              <a:gd name="connsiteX56" fmla="*/ 1026867 w 4083016"/>
              <a:gd name="connsiteY56" fmla="*/ 1437613 h 2376462"/>
              <a:gd name="connsiteX57" fmla="*/ 948629 w 4083016"/>
              <a:gd name="connsiteY57" fmla="*/ 1437613 h 2376462"/>
              <a:gd name="connsiteX58" fmla="*/ 948629 w 4083016"/>
              <a:gd name="connsiteY58" fmla="*/ 1349595 h 2376462"/>
              <a:gd name="connsiteX59" fmla="*/ 948629 w 4083016"/>
              <a:gd name="connsiteY59" fmla="*/ 1349595 h 2376462"/>
              <a:gd name="connsiteX60" fmla="*/ 948629 w 4083016"/>
              <a:gd name="connsiteY60" fmla="*/ 1349595 h 2376462"/>
              <a:gd name="connsiteX61" fmla="*/ 899731 w 4083016"/>
              <a:gd name="connsiteY61" fmla="*/ 1349595 h 2376462"/>
              <a:gd name="connsiteX62" fmla="*/ 899731 w 4083016"/>
              <a:gd name="connsiteY62" fmla="*/ 1271358 h 2376462"/>
              <a:gd name="connsiteX63" fmla="*/ 845943 w 4083016"/>
              <a:gd name="connsiteY63" fmla="*/ 1271358 h 2376462"/>
              <a:gd name="connsiteX64" fmla="*/ 845943 w 4083016"/>
              <a:gd name="connsiteY64" fmla="*/ 1217570 h 2376462"/>
              <a:gd name="connsiteX65" fmla="*/ 845943 w 4083016"/>
              <a:gd name="connsiteY65" fmla="*/ 1217570 h 2376462"/>
              <a:gd name="connsiteX66" fmla="*/ 821493 w 4083016"/>
              <a:gd name="connsiteY66" fmla="*/ 1193120 h 2376462"/>
              <a:gd name="connsiteX67" fmla="*/ 792155 w 4083016"/>
              <a:gd name="connsiteY67" fmla="*/ 1163782 h 2376462"/>
              <a:gd name="connsiteX68" fmla="*/ 757925 w 4083016"/>
              <a:gd name="connsiteY68" fmla="*/ 1129552 h 2376462"/>
              <a:gd name="connsiteX69" fmla="*/ 757925 w 4083016"/>
              <a:gd name="connsiteY69" fmla="*/ 953518 h 2376462"/>
              <a:gd name="connsiteX70" fmla="*/ 728586 w 4083016"/>
              <a:gd name="connsiteY70" fmla="*/ 953518 h 2376462"/>
              <a:gd name="connsiteX71" fmla="*/ 728586 w 4083016"/>
              <a:gd name="connsiteY71" fmla="*/ 889951 h 2376462"/>
              <a:gd name="connsiteX72" fmla="*/ 728586 w 4083016"/>
              <a:gd name="connsiteY72" fmla="*/ 889951 h 2376462"/>
              <a:gd name="connsiteX73" fmla="*/ 728586 w 4083016"/>
              <a:gd name="connsiteY73" fmla="*/ 889951 h 2376462"/>
              <a:gd name="connsiteX74" fmla="*/ 689468 w 4083016"/>
              <a:gd name="connsiteY74" fmla="*/ 889951 h 2376462"/>
              <a:gd name="connsiteX75" fmla="*/ 689468 w 4083016"/>
              <a:gd name="connsiteY75" fmla="*/ 801933 h 2376462"/>
              <a:gd name="connsiteX76" fmla="*/ 689468 w 4083016"/>
              <a:gd name="connsiteY76" fmla="*/ 801933 h 2376462"/>
              <a:gd name="connsiteX77" fmla="*/ 689468 w 4083016"/>
              <a:gd name="connsiteY77" fmla="*/ 743255 h 2376462"/>
              <a:gd name="connsiteX78" fmla="*/ 562332 w 4083016"/>
              <a:gd name="connsiteY78" fmla="*/ 743255 h 2376462"/>
              <a:gd name="connsiteX79" fmla="*/ 562332 w 4083016"/>
              <a:gd name="connsiteY79" fmla="*/ 699247 h 2376462"/>
              <a:gd name="connsiteX80" fmla="*/ 537883 w 4083016"/>
              <a:gd name="connsiteY80" fmla="*/ 699247 h 2376462"/>
              <a:gd name="connsiteX81" fmla="*/ 537883 w 4083016"/>
              <a:gd name="connsiteY81" fmla="*/ 655238 h 2376462"/>
              <a:gd name="connsiteX82" fmla="*/ 479205 w 4083016"/>
              <a:gd name="connsiteY82" fmla="*/ 655238 h 2376462"/>
              <a:gd name="connsiteX83" fmla="*/ 479205 w 4083016"/>
              <a:gd name="connsiteY83" fmla="*/ 621009 h 2376462"/>
              <a:gd name="connsiteX84" fmla="*/ 479205 w 4083016"/>
              <a:gd name="connsiteY84" fmla="*/ 621009 h 2376462"/>
              <a:gd name="connsiteX85" fmla="*/ 479205 w 4083016"/>
              <a:gd name="connsiteY85" fmla="*/ 567221 h 2376462"/>
              <a:gd name="connsiteX86" fmla="*/ 420527 w 4083016"/>
              <a:gd name="connsiteY86" fmla="*/ 567221 h 2376462"/>
              <a:gd name="connsiteX87" fmla="*/ 420527 w 4083016"/>
              <a:gd name="connsiteY87" fmla="*/ 498763 h 2376462"/>
              <a:gd name="connsiteX88" fmla="*/ 376518 w 4083016"/>
              <a:gd name="connsiteY88" fmla="*/ 498763 h 2376462"/>
              <a:gd name="connsiteX89" fmla="*/ 376518 w 4083016"/>
              <a:gd name="connsiteY89" fmla="*/ 454755 h 2376462"/>
              <a:gd name="connsiteX90" fmla="*/ 376518 w 4083016"/>
              <a:gd name="connsiteY90" fmla="*/ 454755 h 2376462"/>
              <a:gd name="connsiteX91" fmla="*/ 347179 w 4083016"/>
              <a:gd name="connsiteY91" fmla="*/ 425416 h 2376462"/>
              <a:gd name="connsiteX92" fmla="*/ 224933 w 4083016"/>
              <a:gd name="connsiteY92" fmla="*/ 425416 h 2376462"/>
              <a:gd name="connsiteX93" fmla="*/ 224933 w 4083016"/>
              <a:gd name="connsiteY93" fmla="*/ 317839 h 2376462"/>
              <a:gd name="connsiteX94" fmla="*/ 224933 w 4083016"/>
              <a:gd name="connsiteY94" fmla="*/ 317839 h 2376462"/>
              <a:gd name="connsiteX95" fmla="*/ 190704 w 4083016"/>
              <a:gd name="connsiteY95" fmla="*/ 317839 h 2376462"/>
              <a:gd name="connsiteX96" fmla="*/ 190704 w 4083016"/>
              <a:gd name="connsiteY96" fmla="*/ 264051 h 2376462"/>
              <a:gd name="connsiteX97" fmla="*/ 176035 w 4083016"/>
              <a:gd name="connsiteY97" fmla="*/ 264051 h 2376462"/>
              <a:gd name="connsiteX98" fmla="*/ 176035 w 4083016"/>
              <a:gd name="connsiteY98" fmla="*/ 190703 h 2376462"/>
              <a:gd name="connsiteX99" fmla="*/ 176035 w 4083016"/>
              <a:gd name="connsiteY99" fmla="*/ 190703 h 2376462"/>
              <a:gd name="connsiteX100" fmla="*/ 146696 w 4083016"/>
              <a:gd name="connsiteY100" fmla="*/ 161364 h 2376462"/>
              <a:gd name="connsiteX101" fmla="*/ 117356 w 4083016"/>
              <a:gd name="connsiteY101" fmla="*/ 161364 h 2376462"/>
              <a:gd name="connsiteX102" fmla="*/ 117356 w 4083016"/>
              <a:gd name="connsiteY102" fmla="*/ 83127 h 2376462"/>
              <a:gd name="connsiteX103" fmla="*/ 68458 w 4083016"/>
              <a:gd name="connsiteY103" fmla="*/ 83127 h 2376462"/>
              <a:gd name="connsiteX104" fmla="*/ 68458 w 4083016"/>
              <a:gd name="connsiteY104" fmla="*/ 0 h 2376462"/>
              <a:gd name="connsiteX105" fmla="*/ 0 w 4083016"/>
              <a:gd name="connsiteY105" fmla="*/ 0 h 2376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4083016" h="2376462">
                <a:moveTo>
                  <a:pt x="4083016" y="2376462"/>
                </a:moveTo>
                <a:lnTo>
                  <a:pt x="3422888" y="2376462"/>
                </a:lnTo>
                <a:lnTo>
                  <a:pt x="3422888" y="2332453"/>
                </a:lnTo>
                <a:lnTo>
                  <a:pt x="3354430" y="2332453"/>
                </a:lnTo>
                <a:lnTo>
                  <a:pt x="3354430" y="2332453"/>
                </a:lnTo>
                <a:lnTo>
                  <a:pt x="3354430" y="2283555"/>
                </a:lnTo>
                <a:lnTo>
                  <a:pt x="2982802" y="2283555"/>
                </a:lnTo>
                <a:lnTo>
                  <a:pt x="2982802" y="2283555"/>
                </a:lnTo>
                <a:lnTo>
                  <a:pt x="2860556" y="2283555"/>
                </a:lnTo>
                <a:lnTo>
                  <a:pt x="2860556" y="2229767"/>
                </a:lnTo>
                <a:lnTo>
                  <a:pt x="2704082" y="2229767"/>
                </a:lnTo>
                <a:lnTo>
                  <a:pt x="2704082" y="2180868"/>
                </a:lnTo>
                <a:lnTo>
                  <a:pt x="2459590" y="2180868"/>
                </a:lnTo>
                <a:lnTo>
                  <a:pt x="2459590" y="2180868"/>
                </a:lnTo>
                <a:lnTo>
                  <a:pt x="2459590" y="2180868"/>
                </a:lnTo>
                <a:lnTo>
                  <a:pt x="2459590" y="2131970"/>
                </a:lnTo>
                <a:lnTo>
                  <a:pt x="2141750" y="2131970"/>
                </a:lnTo>
                <a:lnTo>
                  <a:pt x="2141750" y="2102631"/>
                </a:lnTo>
                <a:lnTo>
                  <a:pt x="2019504" y="2102631"/>
                </a:lnTo>
                <a:lnTo>
                  <a:pt x="2019504" y="2102631"/>
                </a:lnTo>
                <a:lnTo>
                  <a:pt x="2019504" y="2053732"/>
                </a:lnTo>
                <a:lnTo>
                  <a:pt x="1970606" y="2053732"/>
                </a:lnTo>
                <a:lnTo>
                  <a:pt x="1970606" y="2029283"/>
                </a:lnTo>
                <a:lnTo>
                  <a:pt x="1936377" y="2029283"/>
                </a:lnTo>
                <a:lnTo>
                  <a:pt x="1936377" y="1999944"/>
                </a:lnTo>
                <a:lnTo>
                  <a:pt x="1726114" y="1999944"/>
                </a:lnTo>
                <a:lnTo>
                  <a:pt x="1726114" y="1999944"/>
                </a:lnTo>
                <a:lnTo>
                  <a:pt x="1726114" y="1999944"/>
                </a:lnTo>
                <a:lnTo>
                  <a:pt x="1726114" y="1955936"/>
                </a:lnTo>
                <a:lnTo>
                  <a:pt x="1618537" y="1955936"/>
                </a:lnTo>
                <a:lnTo>
                  <a:pt x="1618537" y="1926597"/>
                </a:lnTo>
                <a:lnTo>
                  <a:pt x="1510961" y="1926597"/>
                </a:lnTo>
                <a:lnTo>
                  <a:pt x="1510961" y="1926597"/>
                </a:lnTo>
                <a:lnTo>
                  <a:pt x="1510961" y="1926597"/>
                </a:lnTo>
                <a:lnTo>
                  <a:pt x="1510961" y="1926597"/>
                </a:lnTo>
                <a:lnTo>
                  <a:pt x="1510961" y="1892368"/>
                </a:lnTo>
                <a:lnTo>
                  <a:pt x="1442503" y="1892368"/>
                </a:lnTo>
                <a:lnTo>
                  <a:pt x="1442503" y="1819020"/>
                </a:lnTo>
                <a:lnTo>
                  <a:pt x="1378935" y="1819020"/>
                </a:lnTo>
                <a:lnTo>
                  <a:pt x="1393605" y="1804350"/>
                </a:lnTo>
                <a:lnTo>
                  <a:pt x="1393605" y="1804350"/>
                </a:lnTo>
                <a:lnTo>
                  <a:pt x="1393605" y="1804350"/>
                </a:lnTo>
                <a:lnTo>
                  <a:pt x="1393605" y="1804350"/>
                </a:lnTo>
                <a:lnTo>
                  <a:pt x="1354486" y="1804350"/>
                </a:lnTo>
                <a:lnTo>
                  <a:pt x="1354486" y="1735893"/>
                </a:lnTo>
                <a:lnTo>
                  <a:pt x="1334927" y="1735893"/>
                </a:lnTo>
                <a:lnTo>
                  <a:pt x="1334927" y="1711444"/>
                </a:lnTo>
                <a:lnTo>
                  <a:pt x="1246909" y="1711444"/>
                </a:lnTo>
                <a:lnTo>
                  <a:pt x="1246909" y="1677215"/>
                </a:lnTo>
                <a:lnTo>
                  <a:pt x="1246909" y="1677215"/>
                </a:lnTo>
                <a:lnTo>
                  <a:pt x="1212681" y="1642987"/>
                </a:lnTo>
                <a:lnTo>
                  <a:pt x="1144223" y="1642987"/>
                </a:lnTo>
                <a:lnTo>
                  <a:pt x="1144223" y="1642987"/>
                </a:lnTo>
                <a:lnTo>
                  <a:pt x="1100213" y="1598977"/>
                </a:lnTo>
                <a:lnTo>
                  <a:pt x="1100213" y="1554969"/>
                </a:lnTo>
                <a:lnTo>
                  <a:pt x="1026867" y="1554969"/>
                </a:lnTo>
                <a:lnTo>
                  <a:pt x="1026867" y="1437613"/>
                </a:lnTo>
                <a:lnTo>
                  <a:pt x="948629" y="1437613"/>
                </a:lnTo>
                <a:lnTo>
                  <a:pt x="948629" y="1349595"/>
                </a:lnTo>
                <a:lnTo>
                  <a:pt x="948629" y="1349595"/>
                </a:lnTo>
                <a:lnTo>
                  <a:pt x="948629" y="1349595"/>
                </a:lnTo>
                <a:lnTo>
                  <a:pt x="899731" y="1349595"/>
                </a:lnTo>
                <a:lnTo>
                  <a:pt x="899731" y="1271358"/>
                </a:lnTo>
                <a:lnTo>
                  <a:pt x="845943" y="1271358"/>
                </a:lnTo>
                <a:lnTo>
                  <a:pt x="845943" y="1217570"/>
                </a:lnTo>
                <a:lnTo>
                  <a:pt x="845943" y="1217570"/>
                </a:lnTo>
                <a:lnTo>
                  <a:pt x="821493" y="1193120"/>
                </a:lnTo>
                <a:lnTo>
                  <a:pt x="792155" y="1163782"/>
                </a:lnTo>
                <a:lnTo>
                  <a:pt x="757925" y="1129552"/>
                </a:lnTo>
                <a:lnTo>
                  <a:pt x="757925" y="953518"/>
                </a:lnTo>
                <a:lnTo>
                  <a:pt x="728586" y="953518"/>
                </a:lnTo>
                <a:lnTo>
                  <a:pt x="728586" y="889951"/>
                </a:lnTo>
                <a:lnTo>
                  <a:pt x="728586" y="889951"/>
                </a:lnTo>
                <a:lnTo>
                  <a:pt x="728586" y="889951"/>
                </a:lnTo>
                <a:lnTo>
                  <a:pt x="689468" y="889951"/>
                </a:lnTo>
                <a:lnTo>
                  <a:pt x="689468" y="801933"/>
                </a:lnTo>
                <a:lnTo>
                  <a:pt x="689468" y="801933"/>
                </a:lnTo>
                <a:lnTo>
                  <a:pt x="689468" y="743255"/>
                </a:lnTo>
                <a:lnTo>
                  <a:pt x="562332" y="743255"/>
                </a:lnTo>
                <a:lnTo>
                  <a:pt x="562332" y="699247"/>
                </a:lnTo>
                <a:lnTo>
                  <a:pt x="537883" y="699247"/>
                </a:lnTo>
                <a:lnTo>
                  <a:pt x="537883" y="655238"/>
                </a:lnTo>
                <a:lnTo>
                  <a:pt x="479205" y="655238"/>
                </a:lnTo>
                <a:lnTo>
                  <a:pt x="479205" y="621009"/>
                </a:lnTo>
                <a:lnTo>
                  <a:pt x="479205" y="621009"/>
                </a:lnTo>
                <a:lnTo>
                  <a:pt x="479205" y="567221"/>
                </a:lnTo>
                <a:lnTo>
                  <a:pt x="420527" y="567221"/>
                </a:lnTo>
                <a:lnTo>
                  <a:pt x="420527" y="498763"/>
                </a:lnTo>
                <a:lnTo>
                  <a:pt x="376518" y="498763"/>
                </a:lnTo>
                <a:lnTo>
                  <a:pt x="376518" y="454755"/>
                </a:lnTo>
                <a:lnTo>
                  <a:pt x="376518" y="454755"/>
                </a:lnTo>
                <a:lnTo>
                  <a:pt x="347179" y="425416"/>
                </a:lnTo>
                <a:lnTo>
                  <a:pt x="224933" y="425416"/>
                </a:lnTo>
                <a:lnTo>
                  <a:pt x="224933" y="317839"/>
                </a:lnTo>
                <a:lnTo>
                  <a:pt x="224933" y="317839"/>
                </a:lnTo>
                <a:lnTo>
                  <a:pt x="190704" y="317839"/>
                </a:lnTo>
                <a:lnTo>
                  <a:pt x="190704" y="264051"/>
                </a:lnTo>
                <a:lnTo>
                  <a:pt x="176035" y="264051"/>
                </a:lnTo>
                <a:lnTo>
                  <a:pt x="176035" y="190703"/>
                </a:lnTo>
                <a:lnTo>
                  <a:pt x="176035" y="190703"/>
                </a:lnTo>
                <a:lnTo>
                  <a:pt x="146696" y="161364"/>
                </a:lnTo>
                <a:lnTo>
                  <a:pt x="117356" y="161364"/>
                </a:lnTo>
                <a:lnTo>
                  <a:pt x="117356" y="83127"/>
                </a:lnTo>
                <a:lnTo>
                  <a:pt x="68458" y="83127"/>
                </a:lnTo>
                <a:lnTo>
                  <a:pt x="68458" y="0"/>
                </a:lnTo>
                <a:lnTo>
                  <a:pt x="0" y="0"/>
                </a:lnTo>
              </a:path>
            </a:pathLst>
          </a:custGeom>
          <a:noFill/>
          <a:ln w="28575">
            <a:solidFill>
              <a:schemeClr val="accent1"/>
            </a:solidFill>
            <a:miter lim="800000"/>
            <a:headEnd/>
            <a:tailEnd/>
          </a:ln>
        </p:spPr>
        <p:txBody>
          <a:bodyPr rtlCol="0" anchor="ctr"/>
          <a:lstStyle/>
          <a:p>
            <a:pPr algn="ctr"/>
            <a:endParaRPr lang="en-US" dirty="0"/>
          </a:p>
        </p:txBody>
      </p:sp>
      <p:cxnSp>
        <p:nvCxnSpPr>
          <p:cNvPr id="376" name="Straight Connector 375">
            <a:extLst>
              <a:ext uri="{FF2B5EF4-FFF2-40B4-BE49-F238E27FC236}">
                <a16:creationId xmlns:a16="http://schemas.microsoft.com/office/drawing/2014/main" id="{3A815824-5EC7-4C41-949B-85CC23C8E3A3}"/>
              </a:ext>
            </a:extLst>
          </p:cNvPr>
          <p:cNvCxnSpPr/>
          <p:nvPr/>
        </p:nvCxnSpPr>
        <p:spPr bwMode="auto">
          <a:xfrm>
            <a:off x="9318067" y="4450668"/>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9330AF83-6D79-4CDB-B303-943C659C6843}"/>
              </a:ext>
            </a:extLst>
          </p:cNvPr>
          <p:cNvCxnSpPr/>
          <p:nvPr/>
        </p:nvCxnSpPr>
        <p:spPr bwMode="auto">
          <a:xfrm>
            <a:off x="10057248" y="4629969"/>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F0719838-910E-49A4-9F28-CFD2A5625031}"/>
              </a:ext>
            </a:extLst>
          </p:cNvPr>
          <p:cNvCxnSpPr>
            <a:cxnSpLocks/>
          </p:cNvCxnSpPr>
          <p:nvPr/>
        </p:nvCxnSpPr>
        <p:spPr bwMode="auto">
          <a:xfrm>
            <a:off x="10796428" y="4712697"/>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2D3529C7-C821-4D89-868E-98BE35C2096E}"/>
              </a:ext>
            </a:extLst>
          </p:cNvPr>
          <p:cNvCxnSpPr>
            <a:cxnSpLocks/>
          </p:cNvCxnSpPr>
          <p:nvPr/>
        </p:nvCxnSpPr>
        <p:spPr bwMode="auto">
          <a:xfrm>
            <a:off x="10723896" y="4712697"/>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63015E83-C231-4A54-8F6E-E7436BAEA404}"/>
              </a:ext>
            </a:extLst>
          </p:cNvPr>
          <p:cNvCxnSpPr>
            <a:cxnSpLocks/>
          </p:cNvCxnSpPr>
          <p:nvPr/>
        </p:nvCxnSpPr>
        <p:spPr bwMode="auto">
          <a:xfrm>
            <a:off x="10842067" y="4712697"/>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A0583AED-FDB1-441B-A723-F9779881EE4B}"/>
              </a:ext>
            </a:extLst>
          </p:cNvPr>
          <p:cNvCxnSpPr>
            <a:cxnSpLocks/>
          </p:cNvCxnSpPr>
          <p:nvPr/>
        </p:nvCxnSpPr>
        <p:spPr bwMode="auto">
          <a:xfrm>
            <a:off x="11136272" y="4712697"/>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64C4473E-05C3-4266-8B29-1A8F2D608359}"/>
              </a:ext>
            </a:extLst>
          </p:cNvPr>
          <p:cNvCxnSpPr>
            <a:cxnSpLocks/>
          </p:cNvCxnSpPr>
          <p:nvPr/>
        </p:nvCxnSpPr>
        <p:spPr bwMode="auto">
          <a:xfrm>
            <a:off x="11254444" y="4712697"/>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10D5614C-DFF3-4548-B631-08E4833D972D}"/>
              </a:ext>
            </a:extLst>
          </p:cNvPr>
          <p:cNvCxnSpPr>
            <a:cxnSpLocks/>
          </p:cNvCxnSpPr>
          <p:nvPr/>
        </p:nvCxnSpPr>
        <p:spPr bwMode="auto">
          <a:xfrm>
            <a:off x="10893410" y="4712697"/>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C9B9B718-2522-4A91-A675-C74322EF4567}"/>
              </a:ext>
            </a:extLst>
          </p:cNvPr>
          <p:cNvCxnSpPr>
            <a:cxnSpLocks/>
          </p:cNvCxnSpPr>
          <p:nvPr/>
        </p:nvCxnSpPr>
        <p:spPr bwMode="auto">
          <a:xfrm>
            <a:off x="10977352" y="4712697"/>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F877141F-2318-4F35-AE04-C47FB5F6CF13}"/>
              </a:ext>
            </a:extLst>
          </p:cNvPr>
          <p:cNvCxnSpPr>
            <a:cxnSpLocks/>
          </p:cNvCxnSpPr>
          <p:nvPr/>
        </p:nvCxnSpPr>
        <p:spPr bwMode="auto">
          <a:xfrm>
            <a:off x="10924379" y="4712697"/>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64E828C7-1A03-4CF1-8078-291B0C36BB58}"/>
              </a:ext>
            </a:extLst>
          </p:cNvPr>
          <p:cNvCxnSpPr/>
          <p:nvPr/>
        </p:nvCxnSpPr>
        <p:spPr bwMode="auto">
          <a:xfrm>
            <a:off x="1982690" y="4445237"/>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4FA26CF4-AD7D-49CF-A832-8377312C4523}"/>
              </a:ext>
            </a:extLst>
          </p:cNvPr>
          <p:cNvCxnSpPr>
            <a:cxnSpLocks/>
          </p:cNvCxnSpPr>
          <p:nvPr/>
        </p:nvCxnSpPr>
        <p:spPr bwMode="auto">
          <a:xfrm>
            <a:off x="5086413" y="4908164"/>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B3549429-3851-4719-99A0-41E94141B064}"/>
              </a:ext>
            </a:extLst>
          </p:cNvPr>
          <p:cNvCxnSpPr>
            <a:cxnSpLocks/>
          </p:cNvCxnSpPr>
          <p:nvPr/>
        </p:nvCxnSpPr>
        <p:spPr bwMode="auto">
          <a:xfrm>
            <a:off x="5133853" y="4908164"/>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CEFCFBBC-5624-473D-9BA3-D52FA2939253}"/>
              </a:ext>
            </a:extLst>
          </p:cNvPr>
          <p:cNvCxnSpPr>
            <a:cxnSpLocks/>
          </p:cNvCxnSpPr>
          <p:nvPr/>
        </p:nvCxnSpPr>
        <p:spPr bwMode="auto">
          <a:xfrm>
            <a:off x="5187367" y="4908164"/>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58133DAD-0521-416B-AB65-19B16049DD63}"/>
              </a:ext>
            </a:extLst>
          </p:cNvPr>
          <p:cNvCxnSpPr>
            <a:cxnSpLocks/>
          </p:cNvCxnSpPr>
          <p:nvPr/>
        </p:nvCxnSpPr>
        <p:spPr bwMode="auto">
          <a:xfrm>
            <a:off x="5298867" y="4908164"/>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F8D73524-91EB-414D-AE54-454B345119A6}"/>
              </a:ext>
            </a:extLst>
          </p:cNvPr>
          <p:cNvCxnSpPr>
            <a:cxnSpLocks/>
          </p:cNvCxnSpPr>
          <p:nvPr/>
        </p:nvCxnSpPr>
        <p:spPr bwMode="auto">
          <a:xfrm>
            <a:off x="5369843" y="4908164"/>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6998B8F4-7073-444B-B1BD-640F79A0AE15}"/>
              </a:ext>
            </a:extLst>
          </p:cNvPr>
          <p:cNvCxnSpPr>
            <a:cxnSpLocks/>
          </p:cNvCxnSpPr>
          <p:nvPr/>
        </p:nvCxnSpPr>
        <p:spPr bwMode="auto">
          <a:xfrm>
            <a:off x="5265228" y="4908164"/>
            <a:ext cx="0" cy="73152"/>
          </a:xfrm>
          <a:prstGeom prst="line">
            <a:avLst/>
          </a:prstGeom>
          <a:noFill/>
          <a:ln w="28575" cap="flat" cmpd="sng" algn="ctr">
            <a:solidFill>
              <a:schemeClr val="accent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2581D90D-8E8A-4F8F-8F94-91C86C32109B}"/>
              </a:ext>
            </a:extLst>
          </p:cNvPr>
          <p:cNvCxnSpPr>
            <a:cxnSpLocks/>
          </p:cNvCxnSpPr>
          <p:nvPr/>
        </p:nvCxnSpPr>
        <p:spPr bwMode="auto">
          <a:xfrm>
            <a:off x="5454249" y="4908164"/>
            <a:ext cx="0" cy="73152"/>
          </a:xfrm>
          <a:prstGeom prst="line">
            <a:avLst/>
          </a:prstGeom>
          <a:noFill/>
          <a:ln w="28575" cap="flat" cmpd="sng" algn="ctr">
            <a:solidFill>
              <a:schemeClr val="accent1"/>
            </a:solidFill>
            <a:prstDash val="solid"/>
            <a:round/>
            <a:headEnd type="none" w="med" len="med"/>
            <a:tailEnd type="none" w="med" len="med"/>
          </a:ln>
          <a:effectLst/>
        </p:spPr>
      </p:cxnSp>
      <p:grpSp>
        <p:nvGrpSpPr>
          <p:cNvPr id="191" name="Group 190">
            <a:extLst>
              <a:ext uri="{FF2B5EF4-FFF2-40B4-BE49-F238E27FC236}">
                <a16:creationId xmlns:a16="http://schemas.microsoft.com/office/drawing/2014/main" id="{EF624C0C-B2C9-4D8D-981E-BA173E897FEB}"/>
              </a:ext>
            </a:extLst>
          </p:cNvPr>
          <p:cNvGrpSpPr/>
          <p:nvPr/>
        </p:nvGrpSpPr>
        <p:grpSpPr>
          <a:xfrm>
            <a:off x="9392911" y="6207927"/>
            <a:ext cx="2488502" cy="454909"/>
            <a:chOff x="9392911" y="6207927"/>
            <a:chExt cx="2488502" cy="454909"/>
          </a:xfrm>
        </p:grpSpPr>
        <p:pic>
          <p:nvPicPr>
            <p:cNvPr id="192" name="Picture 191" descr="A picture containing text, ax, wheel&#10;&#10;Description automatically generated">
              <a:extLst>
                <a:ext uri="{FF2B5EF4-FFF2-40B4-BE49-F238E27FC236}">
                  <a16:creationId xmlns:a16="http://schemas.microsoft.com/office/drawing/2014/main" id="{BAC6BE1C-D067-4C00-8830-0C88FA3F0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93" name="Rectangle 8">
              <a:extLst>
                <a:ext uri="{FF2B5EF4-FFF2-40B4-BE49-F238E27FC236}">
                  <a16:creationId xmlns:a16="http://schemas.microsoft.com/office/drawing/2014/main" id="{BE275226-7700-42BC-B67C-ADEE40DCAD4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615101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Box 15">
            <a:extLst>
              <a:ext uri="{FF2B5EF4-FFF2-40B4-BE49-F238E27FC236}">
                <a16:creationId xmlns:a16="http://schemas.microsoft.com/office/drawing/2014/main" id="{BEAB98BC-DEA5-49F3-BB07-DCAE8BA09722}"/>
              </a:ext>
            </a:extLst>
          </p:cNvPr>
          <p:cNvSpPr txBox="1">
            <a:spLocks noChangeArrowheads="1"/>
          </p:cNvSpPr>
          <p:nvPr/>
        </p:nvSpPr>
        <p:spPr bwMode="auto">
          <a:xfrm>
            <a:off x="412751" y="637748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Colombo. NEJM. 2021; 385:1856.</a:t>
            </a:r>
            <a:r>
              <a:rPr lang="en-US" altLang="en-US" sz="1200" b="0" dirty="0">
                <a:solidFill>
                  <a:schemeClr val="bg2"/>
                </a:solidFill>
                <a:latin typeface="Calibri" panose="020F0502020204030204" pitchFamily="34" charset="0"/>
              </a:rPr>
              <a:t> </a:t>
            </a:r>
            <a:r>
              <a:rPr lang="en-US" altLang="en-US" sz="1200" b="0" spc="-10" dirty="0">
                <a:solidFill>
                  <a:schemeClr val="bg2"/>
                </a:solidFill>
                <a:latin typeface="Calibri" panose="020F0502020204030204" pitchFamily="34" charset="0"/>
                <a:cs typeface="+mn-cs"/>
              </a:rPr>
              <a:t>Pembrolizumab PI.</a:t>
            </a:r>
            <a:endParaRPr lang="en-US" altLang="en-US" sz="1200" b="0" dirty="0">
              <a:solidFill>
                <a:schemeClr val="bg2"/>
              </a:solidFill>
              <a:latin typeface="Calibri" panose="020F0502020204030204" pitchFamily="34" charset="0"/>
              <a:cs typeface="+mn-cs"/>
            </a:endParaRPr>
          </a:p>
        </p:txBody>
      </p:sp>
      <p:sp>
        <p:nvSpPr>
          <p:cNvPr id="54" name="Title 1">
            <a:extLst>
              <a:ext uri="{FF2B5EF4-FFF2-40B4-BE49-F238E27FC236}">
                <a16:creationId xmlns:a16="http://schemas.microsoft.com/office/drawing/2014/main" id="{919D13EF-AAF8-4444-82B4-8F6AD361B051}"/>
              </a:ext>
            </a:extLst>
          </p:cNvPr>
          <p:cNvSpPr>
            <a:spLocks noGrp="1"/>
          </p:cNvSpPr>
          <p:nvPr>
            <p:ph type="title"/>
          </p:nvPr>
        </p:nvSpPr>
        <p:spPr>
          <a:xfrm>
            <a:off x="609759" y="238127"/>
            <a:ext cx="11141055" cy="1103313"/>
          </a:xfrm>
        </p:spPr>
        <p:txBody>
          <a:bodyPr/>
          <a:lstStyle/>
          <a:p>
            <a:r>
              <a:rPr lang="en-US" dirty="0"/>
              <a:t>KEYNOTE-826: Pembrolizumab + CT vs Placebo + CT </a:t>
            </a:r>
            <a:br>
              <a:rPr lang="en-US" dirty="0"/>
            </a:br>
            <a:r>
              <a:rPr lang="en-US" dirty="0"/>
              <a:t>in Cervical Cancer: Study Design</a:t>
            </a:r>
          </a:p>
        </p:txBody>
      </p:sp>
      <p:sp>
        <p:nvSpPr>
          <p:cNvPr id="55" name="Content Placeholder 21">
            <a:extLst>
              <a:ext uri="{FF2B5EF4-FFF2-40B4-BE49-F238E27FC236}">
                <a16:creationId xmlns:a16="http://schemas.microsoft.com/office/drawing/2014/main" id="{E6E37562-185B-4CED-8A9C-6A96774E119F}"/>
              </a:ext>
            </a:extLst>
          </p:cNvPr>
          <p:cNvSpPr txBox="1">
            <a:spLocks/>
          </p:cNvSpPr>
          <p:nvPr/>
        </p:nvSpPr>
        <p:spPr>
          <a:xfrm>
            <a:off x="604675" y="1513047"/>
            <a:ext cx="10877529" cy="32313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t>International, randomized, double-blind phase III trial</a:t>
            </a:r>
          </a:p>
        </p:txBody>
      </p:sp>
      <p:sp>
        <p:nvSpPr>
          <p:cNvPr id="56" name="Rectangle 49">
            <a:extLst>
              <a:ext uri="{FF2B5EF4-FFF2-40B4-BE49-F238E27FC236}">
                <a16:creationId xmlns:a16="http://schemas.microsoft.com/office/drawing/2014/main" id="{FEACC41E-D2B7-4ECA-9408-2BB50FC16725}"/>
              </a:ext>
            </a:extLst>
          </p:cNvPr>
          <p:cNvSpPr>
            <a:spLocks noChangeArrowheads="1"/>
          </p:cNvSpPr>
          <p:nvPr/>
        </p:nvSpPr>
        <p:spPr bwMode="auto">
          <a:xfrm>
            <a:off x="3928665" y="2891640"/>
            <a:ext cx="3333809" cy="789495"/>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Pembrolizumab* </a:t>
            </a:r>
            <a:r>
              <a:rPr lang="en-US" altLang="en-US" sz="1600" b="0" dirty="0">
                <a:solidFill>
                  <a:schemeClr val="tx1"/>
                </a:solidFill>
                <a:latin typeface="Calibri" panose="020F0502020204030204" pitchFamily="34" charset="0"/>
              </a:rPr>
              <a:t>200 mg IV Q3W +</a:t>
            </a:r>
            <a:br>
              <a:rPr lang="en-US" altLang="en-US" sz="1600" b="0" dirty="0">
                <a:solidFill>
                  <a:schemeClr val="tx1"/>
                </a:solidFill>
                <a:latin typeface="Calibri" panose="020F0502020204030204" pitchFamily="34" charset="0"/>
              </a:rPr>
            </a:br>
            <a:r>
              <a:rPr lang="en-US" altLang="en-US" sz="1600" dirty="0">
                <a:solidFill>
                  <a:schemeClr val="tx1"/>
                </a:solidFill>
                <a:latin typeface="Calibri" panose="020F0502020204030204" pitchFamily="34" charset="0"/>
              </a:rPr>
              <a:t>CT</a:t>
            </a:r>
            <a:r>
              <a:rPr lang="en-US" altLang="en-US" sz="1600" baseline="30000" dirty="0">
                <a:solidFill>
                  <a:schemeClr val="tx1"/>
                </a:solidFill>
                <a:latin typeface="Calibri" panose="020F0502020204030204" pitchFamily="34" charset="0"/>
              </a:rPr>
              <a:t> †</a:t>
            </a:r>
            <a:r>
              <a:rPr lang="en-US" altLang="en-US" sz="1600" b="0" dirty="0">
                <a:solidFill>
                  <a:schemeClr val="tx1"/>
                </a:solidFill>
                <a:latin typeface="Calibri" panose="020F0502020204030204" pitchFamily="34" charset="0"/>
              </a:rPr>
              <a:t> IV Q3W ± </a:t>
            </a:r>
            <a:br>
              <a:rPr lang="en-US" altLang="en-US" sz="1600" b="0" dirty="0">
                <a:solidFill>
                  <a:schemeClr val="tx1"/>
                </a:solidFill>
                <a:latin typeface="Calibri" panose="020F0502020204030204" pitchFamily="34" charset="0"/>
              </a:rPr>
            </a:br>
            <a:r>
              <a:rPr lang="en-US" altLang="en-US" sz="1600" dirty="0">
                <a:solidFill>
                  <a:schemeClr val="tx1"/>
                </a:solidFill>
                <a:latin typeface="Calibri" panose="020F0502020204030204" pitchFamily="34" charset="0"/>
              </a:rPr>
              <a:t>Bevacizumab</a:t>
            </a:r>
            <a:r>
              <a:rPr lang="en-US" altLang="en-US" sz="1600" b="0" dirty="0">
                <a:solidFill>
                  <a:schemeClr val="tx1"/>
                </a:solidFill>
                <a:latin typeface="Calibri" panose="020F0502020204030204" pitchFamily="34" charset="0"/>
              </a:rPr>
              <a:t> 15 mg/kg IV Q3W</a:t>
            </a:r>
          </a:p>
        </p:txBody>
      </p:sp>
      <p:cxnSp>
        <p:nvCxnSpPr>
          <p:cNvPr id="57" name="Straight Arrow Connector 56">
            <a:extLst>
              <a:ext uri="{FF2B5EF4-FFF2-40B4-BE49-F238E27FC236}">
                <a16:creationId xmlns:a16="http://schemas.microsoft.com/office/drawing/2014/main" id="{A4BD35E4-2BCB-4EC8-BF41-D62BCFD49A54}"/>
              </a:ext>
            </a:extLst>
          </p:cNvPr>
          <p:cNvCxnSpPr>
            <a:cxnSpLocks/>
          </p:cNvCxnSpPr>
          <p:nvPr/>
        </p:nvCxnSpPr>
        <p:spPr bwMode="auto">
          <a:xfrm flipV="1">
            <a:off x="3061925" y="3355417"/>
            <a:ext cx="758032" cy="269690"/>
          </a:xfrm>
          <a:prstGeom prst="straightConnector1">
            <a:avLst/>
          </a:prstGeom>
          <a:noFill/>
          <a:ln w="28575" cap="flat" cmpd="sng" algn="ctr">
            <a:solidFill>
              <a:schemeClr val="bg1"/>
            </a:solidFill>
            <a:prstDash val="solid"/>
            <a:round/>
            <a:headEnd type="none" w="med" len="med"/>
            <a:tailEnd type="triangle"/>
          </a:ln>
          <a:effectLst/>
        </p:spPr>
      </p:cxnSp>
      <p:sp>
        <p:nvSpPr>
          <p:cNvPr id="58" name="Text Box 45">
            <a:extLst>
              <a:ext uri="{FF2B5EF4-FFF2-40B4-BE49-F238E27FC236}">
                <a16:creationId xmlns:a16="http://schemas.microsoft.com/office/drawing/2014/main" id="{13AB8D8B-5F19-44CE-9878-4460C8CA9F54}"/>
              </a:ext>
            </a:extLst>
          </p:cNvPr>
          <p:cNvSpPr txBox="1">
            <a:spLocks noChangeArrowheads="1"/>
          </p:cNvSpPr>
          <p:nvPr/>
        </p:nvSpPr>
        <p:spPr bwMode="auto">
          <a:xfrm>
            <a:off x="184373" y="3167042"/>
            <a:ext cx="287755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Adults with persistent, recurrent, or metastatic cervical cancer; no prior systemic chemotherapy; ECOG PS 0-1</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 (N = 548)</a:t>
            </a:r>
          </a:p>
        </p:txBody>
      </p:sp>
      <p:sp>
        <p:nvSpPr>
          <p:cNvPr id="59" name="Rectangle 49">
            <a:extLst>
              <a:ext uri="{FF2B5EF4-FFF2-40B4-BE49-F238E27FC236}">
                <a16:creationId xmlns:a16="http://schemas.microsoft.com/office/drawing/2014/main" id="{55B3208D-2296-44D2-800C-24B1E7D86A0F}"/>
              </a:ext>
            </a:extLst>
          </p:cNvPr>
          <p:cNvSpPr>
            <a:spLocks noChangeArrowheads="1"/>
          </p:cNvSpPr>
          <p:nvPr/>
        </p:nvSpPr>
        <p:spPr bwMode="auto">
          <a:xfrm>
            <a:off x="3928665" y="4025135"/>
            <a:ext cx="3335735" cy="789495"/>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Placebo* </a:t>
            </a:r>
            <a:r>
              <a:rPr lang="en-US" altLang="en-US" sz="1600" b="0" dirty="0">
                <a:solidFill>
                  <a:schemeClr val="tx1"/>
                </a:solidFill>
                <a:latin typeface="Calibri" panose="020F0502020204030204" pitchFamily="34" charset="0"/>
              </a:rPr>
              <a:t>IV Q3W + </a:t>
            </a:r>
            <a:br>
              <a:rPr lang="en-US" altLang="en-US" sz="1600" b="0" dirty="0">
                <a:solidFill>
                  <a:schemeClr val="tx1"/>
                </a:solidFill>
                <a:latin typeface="Calibri" panose="020F0502020204030204" pitchFamily="34" charset="0"/>
              </a:rPr>
            </a:br>
            <a:r>
              <a:rPr lang="en-US" altLang="en-US" sz="1600" dirty="0">
                <a:solidFill>
                  <a:schemeClr val="tx1"/>
                </a:solidFill>
                <a:latin typeface="Calibri" panose="020F0502020204030204" pitchFamily="34" charset="0"/>
              </a:rPr>
              <a:t>CT</a:t>
            </a:r>
            <a:r>
              <a:rPr lang="en-US" altLang="en-US" sz="1600" baseline="30000" dirty="0">
                <a:solidFill>
                  <a:schemeClr val="tx1"/>
                </a:solidFill>
                <a:latin typeface="Calibri" panose="020F0502020204030204" pitchFamily="34" charset="0"/>
              </a:rPr>
              <a:t>†</a:t>
            </a:r>
            <a:r>
              <a:rPr lang="en-US" altLang="en-US" sz="1600" b="0" dirty="0">
                <a:solidFill>
                  <a:schemeClr val="tx1"/>
                </a:solidFill>
                <a:latin typeface="Calibri" panose="020F0502020204030204" pitchFamily="34" charset="0"/>
              </a:rPr>
              <a:t> IV Q3W ± </a:t>
            </a:r>
            <a:br>
              <a:rPr lang="en-US" altLang="en-US" sz="1600" b="0" dirty="0">
                <a:solidFill>
                  <a:schemeClr val="tx1"/>
                </a:solidFill>
                <a:latin typeface="Calibri" panose="020F0502020204030204" pitchFamily="34" charset="0"/>
              </a:rPr>
            </a:br>
            <a:r>
              <a:rPr lang="en-US" altLang="en-US" sz="1600" dirty="0">
                <a:solidFill>
                  <a:schemeClr val="tx1"/>
                </a:solidFill>
                <a:latin typeface="Calibri" panose="020F0502020204030204" pitchFamily="34" charset="0"/>
              </a:rPr>
              <a:t>Bevacizumab</a:t>
            </a:r>
            <a:r>
              <a:rPr lang="en-US" altLang="en-US" sz="1600" b="0" dirty="0">
                <a:solidFill>
                  <a:schemeClr val="tx1"/>
                </a:solidFill>
                <a:latin typeface="Calibri" panose="020F0502020204030204" pitchFamily="34" charset="0"/>
              </a:rPr>
              <a:t> 15 mg/kg IV Q3W</a:t>
            </a:r>
          </a:p>
        </p:txBody>
      </p:sp>
      <p:cxnSp>
        <p:nvCxnSpPr>
          <p:cNvPr id="60" name="Straight Arrow Connector 59">
            <a:extLst>
              <a:ext uri="{FF2B5EF4-FFF2-40B4-BE49-F238E27FC236}">
                <a16:creationId xmlns:a16="http://schemas.microsoft.com/office/drawing/2014/main" id="{D7064C4A-A2A3-4585-AF25-F60F29F8DC22}"/>
              </a:ext>
            </a:extLst>
          </p:cNvPr>
          <p:cNvCxnSpPr>
            <a:cxnSpLocks/>
          </p:cNvCxnSpPr>
          <p:nvPr/>
        </p:nvCxnSpPr>
        <p:spPr bwMode="auto">
          <a:xfrm>
            <a:off x="3100025" y="3999090"/>
            <a:ext cx="719932" cy="317956"/>
          </a:xfrm>
          <a:prstGeom prst="straightConnector1">
            <a:avLst/>
          </a:prstGeom>
          <a:noFill/>
          <a:ln w="28575" cap="flat" cmpd="sng" algn="ctr">
            <a:solidFill>
              <a:schemeClr val="bg1"/>
            </a:solidFill>
            <a:prstDash val="solid"/>
            <a:round/>
            <a:headEnd type="none" w="med" len="med"/>
            <a:tailEnd type="triangle"/>
          </a:ln>
          <a:effectLst/>
        </p:spPr>
      </p:cxnSp>
      <p:sp>
        <p:nvSpPr>
          <p:cNvPr id="61" name="TextBox 60">
            <a:extLst>
              <a:ext uri="{FF2B5EF4-FFF2-40B4-BE49-F238E27FC236}">
                <a16:creationId xmlns:a16="http://schemas.microsoft.com/office/drawing/2014/main" id="{381FA1CD-A703-4D86-A501-87957FD4BA68}"/>
              </a:ext>
            </a:extLst>
          </p:cNvPr>
          <p:cNvSpPr txBox="1"/>
          <p:nvPr/>
        </p:nvSpPr>
        <p:spPr bwMode="auto">
          <a:xfrm>
            <a:off x="2925813" y="4843870"/>
            <a:ext cx="5340299"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1"/>
                </a:solidFill>
                <a:latin typeface="Calibri" panose="020F0502020204030204" pitchFamily="34" charset="0"/>
              </a:rPr>
              <a:t>*≤35 cycles pembrolizumab/placebo. </a:t>
            </a:r>
            <a:r>
              <a:rPr lang="en-US" altLang="en-US" sz="140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CT: ≤6 cycles: paclitaxel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175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 (cisplatin 50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or carboplatin AUC 5 mg/mL/min). </a:t>
            </a:r>
          </a:p>
        </p:txBody>
      </p:sp>
      <p:cxnSp>
        <p:nvCxnSpPr>
          <p:cNvPr id="62" name="Straight Arrow Connector 61">
            <a:extLst>
              <a:ext uri="{FF2B5EF4-FFF2-40B4-BE49-F238E27FC236}">
                <a16:creationId xmlns:a16="http://schemas.microsoft.com/office/drawing/2014/main" id="{D615D8E6-A78C-4D74-8396-7FD066736702}"/>
              </a:ext>
            </a:extLst>
          </p:cNvPr>
          <p:cNvCxnSpPr>
            <a:cxnSpLocks/>
          </p:cNvCxnSpPr>
          <p:nvPr/>
        </p:nvCxnSpPr>
        <p:spPr bwMode="auto">
          <a:xfrm>
            <a:off x="7106769" y="3859862"/>
            <a:ext cx="302874" cy="0"/>
          </a:xfrm>
          <a:prstGeom prst="straightConnector1">
            <a:avLst/>
          </a:prstGeom>
          <a:noFill/>
          <a:ln w="28575" cap="flat" cmpd="sng" algn="ctr">
            <a:solidFill>
              <a:schemeClr val="bg1"/>
            </a:solidFill>
            <a:prstDash val="solid"/>
            <a:round/>
            <a:headEnd type="none" w="med" len="med"/>
            <a:tailEnd type="triangle"/>
          </a:ln>
          <a:effectLst/>
        </p:spPr>
      </p:cxnSp>
      <p:sp>
        <p:nvSpPr>
          <p:cNvPr id="63" name="TextBox 62">
            <a:extLst>
              <a:ext uri="{FF2B5EF4-FFF2-40B4-BE49-F238E27FC236}">
                <a16:creationId xmlns:a16="http://schemas.microsoft.com/office/drawing/2014/main" id="{8DE41DA2-A0CB-4197-86C7-DF9427F1CE05}"/>
              </a:ext>
            </a:extLst>
          </p:cNvPr>
          <p:cNvSpPr txBox="1"/>
          <p:nvPr/>
        </p:nvSpPr>
        <p:spPr bwMode="auto">
          <a:xfrm>
            <a:off x="7446498" y="3447155"/>
            <a:ext cx="3164352"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Treatment until death, radiographic progression, unacceptable toxicity, or study completion</a:t>
            </a:r>
          </a:p>
        </p:txBody>
      </p:sp>
      <p:sp>
        <p:nvSpPr>
          <p:cNvPr id="64" name="TextBox 63">
            <a:extLst>
              <a:ext uri="{FF2B5EF4-FFF2-40B4-BE49-F238E27FC236}">
                <a16:creationId xmlns:a16="http://schemas.microsoft.com/office/drawing/2014/main" id="{02896573-C08E-4513-BD48-5BD13D13F4EE}"/>
              </a:ext>
            </a:extLst>
          </p:cNvPr>
          <p:cNvSpPr txBox="1"/>
          <p:nvPr/>
        </p:nvSpPr>
        <p:spPr bwMode="auto">
          <a:xfrm>
            <a:off x="1394714" y="1966173"/>
            <a:ext cx="5067902"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metastatic disease (yes vs no), PD-L1 CPS </a:t>
            </a:r>
            <a:br>
              <a:rPr lang="en-US" sz="1400" b="0" i="1"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(&lt;1 vs 1 to &lt;10 vs ≥10), planned bevacizumab (yes vs no) </a:t>
            </a:r>
          </a:p>
        </p:txBody>
      </p:sp>
      <p:cxnSp>
        <p:nvCxnSpPr>
          <p:cNvPr id="65" name="Straight Arrow Connector 64">
            <a:extLst>
              <a:ext uri="{FF2B5EF4-FFF2-40B4-BE49-F238E27FC236}">
                <a16:creationId xmlns:a16="http://schemas.microsoft.com/office/drawing/2014/main" id="{CF5D0383-7F47-4F58-9CAA-70605F407907}"/>
              </a:ext>
            </a:extLst>
          </p:cNvPr>
          <p:cNvCxnSpPr>
            <a:cxnSpLocks/>
          </p:cNvCxnSpPr>
          <p:nvPr/>
        </p:nvCxnSpPr>
        <p:spPr bwMode="auto">
          <a:xfrm flipH="1">
            <a:off x="3439496" y="2638422"/>
            <a:ext cx="963" cy="275415"/>
          </a:xfrm>
          <a:prstGeom prst="straightConnector1">
            <a:avLst/>
          </a:prstGeom>
          <a:noFill/>
          <a:ln w="28575" cap="flat" cmpd="sng" algn="ctr">
            <a:solidFill>
              <a:schemeClr val="bg1"/>
            </a:solidFill>
            <a:prstDash val="solid"/>
            <a:round/>
            <a:headEnd type="none" w="med" len="med"/>
            <a:tailEnd type="triangle"/>
          </a:ln>
          <a:effectLst/>
        </p:spPr>
      </p:cxnSp>
      <p:sp>
        <p:nvSpPr>
          <p:cNvPr id="66" name="Content Placeholder 2">
            <a:extLst>
              <a:ext uri="{FF2B5EF4-FFF2-40B4-BE49-F238E27FC236}">
                <a16:creationId xmlns:a16="http://schemas.microsoft.com/office/drawing/2014/main" id="{7EA0218B-F799-4EC1-9AC3-15656415B0A8}"/>
              </a:ext>
            </a:extLst>
          </p:cNvPr>
          <p:cNvSpPr txBox="1">
            <a:spLocks/>
          </p:cNvSpPr>
          <p:nvPr/>
        </p:nvSpPr>
        <p:spPr bwMode="auto">
          <a:xfrm>
            <a:off x="604675" y="5452884"/>
            <a:ext cx="3970075" cy="522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1800" kern="0" dirty="0"/>
              <a:t>Dual primary endpoints: </a:t>
            </a:r>
            <a:r>
              <a:rPr lang="en-US" sz="1800" b="0" kern="0" dirty="0"/>
              <a:t>OS and PFS</a:t>
            </a:r>
          </a:p>
        </p:txBody>
      </p:sp>
      <p:sp>
        <p:nvSpPr>
          <p:cNvPr id="67" name="TextBox 66">
            <a:extLst>
              <a:ext uri="{FF2B5EF4-FFF2-40B4-BE49-F238E27FC236}">
                <a16:creationId xmlns:a16="http://schemas.microsoft.com/office/drawing/2014/main" id="{B47BE096-C1D6-493C-99CB-0A752F33FEA7}"/>
              </a:ext>
            </a:extLst>
          </p:cNvPr>
          <p:cNvSpPr txBox="1"/>
          <p:nvPr/>
        </p:nvSpPr>
        <p:spPr>
          <a:xfrm>
            <a:off x="7829231" y="1267151"/>
            <a:ext cx="4062786" cy="2009061"/>
          </a:xfrm>
          <a:prstGeom prst="roundRect">
            <a:avLst/>
          </a:prstGeom>
          <a:noFill/>
          <a:ln w="38100">
            <a:solidFill>
              <a:schemeClr val="accent3"/>
            </a:solidFill>
          </a:ln>
        </p:spPr>
        <p:txBody>
          <a:bodyPr wrap="square" rtlCol="0">
            <a:spAutoFit/>
          </a:bodyPr>
          <a:lstStyle/>
          <a:p>
            <a:pPr algn="ctr" eaLnBrk="1" fontAlgn="auto" hangingPunct="1">
              <a:spcBef>
                <a:spcPts val="0"/>
              </a:spcBef>
              <a:spcAft>
                <a:spcPts val="0"/>
              </a:spcAft>
            </a:pPr>
            <a:r>
              <a:rPr lang="en-US" sz="1600" dirty="0">
                <a:solidFill>
                  <a:prstClr val="black"/>
                </a:solidFill>
                <a:latin typeface="Calibri"/>
                <a:cs typeface="+mn-cs"/>
              </a:rPr>
              <a:t>FDA Approval October 2021</a:t>
            </a:r>
            <a:br>
              <a:rPr lang="en-US" sz="1600" b="0" dirty="0">
                <a:solidFill>
                  <a:prstClr val="black"/>
                </a:solidFill>
                <a:latin typeface="Calibri"/>
                <a:cs typeface="+mn-cs"/>
              </a:rPr>
            </a:br>
            <a:r>
              <a:rPr lang="en-US" sz="1600" b="0" dirty="0">
                <a:solidFill>
                  <a:prstClr val="black"/>
                </a:solidFill>
                <a:latin typeface="Calibri"/>
                <a:cs typeface="+mn-cs"/>
              </a:rPr>
              <a:t>Pembrolizumab in combination with chemotherapy, with or without bevacizumab, for patients with persistent recurrent or metastatic cervical cancer </a:t>
            </a:r>
            <a:r>
              <a:rPr lang="en-US" sz="1600" dirty="0">
                <a:solidFill>
                  <a:prstClr val="black"/>
                </a:solidFill>
                <a:latin typeface="Calibri"/>
                <a:cs typeface="+mn-cs"/>
              </a:rPr>
              <a:t>whose tumors express PD-L1 (CPS ≥1), </a:t>
            </a:r>
            <a:br>
              <a:rPr lang="en-US" sz="1600" dirty="0">
                <a:solidFill>
                  <a:prstClr val="black"/>
                </a:solidFill>
                <a:latin typeface="Calibri"/>
                <a:cs typeface="+mn-cs"/>
              </a:rPr>
            </a:br>
            <a:r>
              <a:rPr lang="en-US" sz="1600" b="0" dirty="0">
                <a:solidFill>
                  <a:prstClr val="black"/>
                </a:solidFill>
                <a:latin typeface="Calibri"/>
                <a:cs typeface="+mn-cs"/>
              </a:rPr>
              <a:t>as determined by an FDA-approved test  </a:t>
            </a:r>
          </a:p>
        </p:txBody>
      </p:sp>
      <p:sp>
        <p:nvSpPr>
          <p:cNvPr id="68" name="Content Placeholder 2">
            <a:extLst>
              <a:ext uri="{FF2B5EF4-FFF2-40B4-BE49-F238E27FC236}">
                <a16:creationId xmlns:a16="http://schemas.microsoft.com/office/drawing/2014/main" id="{F2F3AC98-800C-4D86-A927-695D34260D82}"/>
              </a:ext>
            </a:extLst>
          </p:cNvPr>
          <p:cNvSpPr txBox="1">
            <a:spLocks/>
          </p:cNvSpPr>
          <p:nvPr/>
        </p:nvSpPr>
        <p:spPr bwMode="auto">
          <a:xfrm>
            <a:off x="4985278" y="5446324"/>
            <a:ext cx="6780742" cy="105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1800" kern="0" dirty="0">
                <a:solidFill>
                  <a:schemeClr val="bg1"/>
                </a:solidFill>
              </a:rPr>
              <a:t>Secondary endpoints: </a:t>
            </a:r>
            <a:r>
              <a:rPr lang="en-US" sz="1800" b="0" kern="0" dirty="0">
                <a:solidFill>
                  <a:schemeClr val="bg1"/>
                </a:solidFill>
              </a:rPr>
              <a:t>ORR, DoR, 12-mo PFS, safety</a:t>
            </a:r>
          </a:p>
          <a:p>
            <a:pPr>
              <a:spcAft>
                <a:spcPts val="0"/>
              </a:spcAft>
            </a:pPr>
            <a:r>
              <a:rPr lang="en-US" sz="1800" kern="0" dirty="0"/>
              <a:t>Exploratory endpoints: </a:t>
            </a:r>
            <a:r>
              <a:rPr lang="en-US" sz="1800" b="0" kern="0" dirty="0"/>
              <a:t>PROs assessed per EuroQol EQ-5D-5L VAS</a:t>
            </a:r>
            <a:endParaRPr lang="en-US" sz="1800" b="0" kern="0" dirty="0">
              <a:solidFill>
                <a:schemeClr val="bg1"/>
              </a:solidFill>
            </a:endParaRPr>
          </a:p>
        </p:txBody>
      </p:sp>
      <p:grpSp>
        <p:nvGrpSpPr>
          <p:cNvPr id="21" name="Group 20">
            <a:extLst>
              <a:ext uri="{FF2B5EF4-FFF2-40B4-BE49-F238E27FC236}">
                <a16:creationId xmlns:a16="http://schemas.microsoft.com/office/drawing/2014/main" id="{25D827C0-3C99-4267-8BE0-1DEFA9A5D930}"/>
              </a:ext>
            </a:extLst>
          </p:cNvPr>
          <p:cNvGrpSpPr/>
          <p:nvPr/>
        </p:nvGrpSpPr>
        <p:grpSpPr>
          <a:xfrm>
            <a:off x="9392911" y="6207927"/>
            <a:ext cx="2488502" cy="454909"/>
            <a:chOff x="9392911" y="6207927"/>
            <a:chExt cx="2488502" cy="454909"/>
          </a:xfrm>
        </p:grpSpPr>
        <p:pic>
          <p:nvPicPr>
            <p:cNvPr id="22" name="Picture 21" descr="A picture containing text, ax, wheel&#10;&#10;Description automatically generated">
              <a:extLst>
                <a:ext uri="{FF2B5EF4-FFF2-40B4-BE49-F238E27FC236}">
                  <a16:creationId xmlns:a16="http://schemas.microsoft.com/office/drawing/2014/main" id="{06CBBAE2-E455-4100-9C8E-52F1729075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3" name="Rectangle 8">
              <a:extLst>
                <a:ext uri="{FF2B5EF4-FFF2-40B4-BE49-F238E27FC236}">
                  <a16:creationId xmlns:a16="http://schemas.microsoft.com/office/drawing/2014/main" id="{F3295D36-5CF5-4979-B033-12AD0D36849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1065207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2" name="Group 451">
            <a:extLst>
              <a:ext uri="{FF2B5EF4-FFF2-40B4-BE49-F238E27FC236}">
                <a16:creationId xmlns:a16="http://schemas.microsoft.com/office/drawing/2014/main" id="{C062473C-79B2-427B-9AED-74BF92930C4C}"/>
              </a:ext>
            </a:extLst>
          </p:cNvPr>
          <p:cNvGrpSpPr/>
          <p:nvPr/>
        </p:nvGrpSpPr>
        <p:grpSpPr>
          <a:xfrm>
            <a:off x="1255455" y="3356632"/>
            <a:ext cx="4214353" cy="307777"/>
            <a:chOff x="1255455" y="3386600"/>
            <a:chExt cx="4214353" cy="307777"/>
          </a:xfrm>
        </p:grpSpPr>
        <p:sp>
          <p:nvSpPr>
            <p:cNvPr id="453" name="TextBox 452">
              <a:extLst>
                <a:ext uri="{FF2B5EF4-FFF2-40B4-BE49-F238E27FC236}">
                  <a16:creationId xmlns:a16="http://schemas.microsoft.com/office/drawing/2014/main" id="{5D2AC50A-DD2D-4677-A17B-AF69800A23F9}"/>
                </a:ext>
              </a:extLst>
            </p:cNvPr>
            <p:cNvSpPr txBox="1"/>
            <p:nvPr/>
          </p:nvSpPr>
          <p:spPr bwMode="auto">
            <a:xfrm>
              <a:off x="1255455" y="3386600"/>
              <a:ext cx="2396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54" name="TextBox 453">
              <a:extLst>
                <a:ext uri="{FF2B5EF4-FFF2-40B4-BE49-F238E27FC236}">
                  <a16:creationId xmlns:a16="http://schemas.microsoft.com/office/drawing/2014/main" id="{CCA86A8C-D2D9-492D-B8FA-E272B1018EA6}"/>
                </a:ext>
              </a:extLst>
            </p:cNvPr>
            <p:cNvSpPr txBox="1"/>
            <p:nvPr/>
          </p:nvSpPr>
          <p:spPr bwMode="auto">
            <a:xfrm>
              <a:off x="1679471" y="3386600"/>
              <a:ext cx="2396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455" name="TextBox 454">
              <a:extLst>
                <a:ext uri="{FF2B5EF4-FFF2-40B4-BE49-F238E27FC236}">
                  <a16:creationId xmlns:a16="http://schemas.microsoft.com/office/drawing/2014/main" id="{86F5C42F-7CBE-43F4-B53A-CE3CEEDC480D}"/>
                </a:ext>
              </a:extLst>
            </p:cNvPr>
            <p:cNvSpPr txBox="1"/>
            <p:nvPr/>
          </p:nvSpPr>
          <p:spPr bwMode="auto">
            <a:xfrm>
              <a:off x="2110862" y="3386600"/>
              <a:ext cx="2396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456" name="TextBox 455">
              <a:extLst>
                <a:ext uri="{FF2B5EF4-FFF2-40B4-BE49-F238E27FC236}">
                  <a16:creationId xmlns:a16="http://schemas.microsoft.com/office/drawing/2014/main" id="{CAC9E2B5-B493-4F91-80A7-4721AE79D89E}"/>
                </a:ext>
              </a:extLst>
            </p:cNvPr>
            <p:cNvSpPr txBox="1"/>
            <p:nvPr/>
          </p:nvSpPr>
          <p:spPr bwMode="auto">
            <a:xfrm>
              <a:off x="2547783" y="3386600"/>
              <a:ext cx="2396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457" name="TextBox 456">
              <a:extLst>
                <a:ext uri="{FF2B5EF4-FFF2-40B4-BE49-F238E27FC236}">
                  <a16:creationId xmlns:a16="http://schemas.microsoft.com/office/drawing/2014/main" id="{FD83F597-E9DD-4777-9A6C-C0C9C608DBCD}"/>
                </a:ext>
              </a:extLst>
            </p:cNvPr>
            <p:cNvSpPr txBox="1"/>
            <p:nvPr/>
          </p:nvSpPr>
          <p:spPr bwMode="auto">
            <a:xfrm>
              <a:off x="2923867" y="3386600"/>
              <a:ext cx="3871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458" name="TextBox 457">
              <a:extLst>
                <a:ext uri="{FF2B5EF4-FFF2-40B4-BE49-F238E27FC236}">
                  <a16:creationId xmlns:a16="http://schemas.microsoft.com/office/drawing/2014/main" id="{9A5C7FC7-056F-41B5-B6A5-8A08F3D129F9}"/>
                </a:ext>
              </a:extLst>
            </p:cNvPr>
            <p:cNvSpPr txBox="1"/>
            <p:nvPr/>
          </p:nvSpPr>
          <p:spPr bwMode="auto">
            <a:xfrm>
              <a:off x="3362632" y="3386600"/>
              <a:ext cx="3871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459" name="TextBox 458">
              <a:extLst>
                <a:ext uri="{FF2B5EF4-FFF2-40B4-BE49-F238E27FC236}">
                  <a16:creationId xmlns:a16="http://schemas.microsoft.com/office/drawing/2014/main" id="{1BF6E94E-3F3A-49B9-9847-9D6379ECF34D}"/>
                </a:ext>
              </a:extLst>
            </p:cNvPr>
            <p:cNvSpPr txBox="1"/>
            <p:nvPr/>
          </p:nvSpPr>
          <p:spPr bwMode="auto">
            <a:xfrm>
              <a:off x="3784805" y="3386600"/>
              <a:ext cx="3871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460" name="TextBox 459">
              <a:extLst>
                <a:ext uri="{FF2B5EF4-FFF2-40B4-BE49-F238E27FC236}">
                  <a16:creationId xmlns:a16="http://schemas.microsoft.com/office/drawing/2014/main" id="{C0CCA96D-2BA4-4D48-982D-79C242BD923C}"/>
                </a:ext>
              </a:extLst>
            </p:cNvPr>
            <p:cNvSpPr txBox="1"/>
            <p:nvPr/>
          </p:nvSpPr>
          <p:spPr bwMode="auto">
            <a:xfrm>
              <a:off x="4223570" y="3386600"/>
              <a:ext cx="3871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461" name="TextBox 460">
              <a:extLst>
                <a:ext uri="{FF2B5EF4-FFF2-40B4-BE49-F238E27FC236}">
                  <a16:creationId xmlns:a16="http://schemas.microsoft.com/office/drawing/2014/main" id="{0EBAAA96-AEFF-48FD-8821-71D362CCEEFE}"/>
                </a:ext>
              </a:extLst>
            </p:cNvPr>
            <p:cNvSpPr txBox="1"/>
            <p:nvPr/>
          </p:nvSpPr>
          <p:spPr bwMode="auto">
            <a:xfrm>
              <a:off x="4654959" y="3386600"/>
              <a:ext cx="3871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462" name="TextBox 461">
              <a:extLst>
                <a:ext uri="{FF2B5EF4-FFF2-40B4-BE49-F238E27FC236}">
                  <a16:creationId xmlns:a16="http://schemas.microsoft.com/office/drawing/2014/main" id="{2D60A221-7AB4-4322-81B7-543C88060107}"/>
                </a:ext>
              </a:extLst>
            </p:cNvPr>
            <p:cNvSpPr txBox="1"/>
            <p:nvPr/>
          </p:nvSpPr>
          <p:spPr bwMode="auto">
            <a:xfrm>
              <a:off x="5082662" y="3386600"/>
              <a:ext cx="3871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grpSp>
      <p:sp>
        <p:nvSpPr>
          <p:cNvPr id="463" name="Title 1">
            <a:extLst>
              <a:ext uri="{FF2B5EF4-FFF2-40B4-BE49-F238E27FC236}">
                <a16:creationId xmlns:a16="http://schemas.microsoft.com/office/drawing/2014/main" id="{55B01A20-6CD1-4912-AA42-409408DD6DFF}"/>
              </a:ext>
            </a:extLst>
          </p:cNvPr>
          <p:cNvSpPr>
            <a:spLocks noGrp="1"/>
          </p:cNvSpPr>
          <p:nvPr>
            <p:ph type="title"/>
          </p:nvPr>
        </p:nvSpPr>
        <p:spPr>
          <a:xfrm>
            <a:off x="609759" y="238127"/>
            <a:ext cx="11141055" cy="1103313"/>
          </a:xfrm>
        </p:spPr>
        <p:txBody>
          <a:bodyPr/>
          <a:lstStyle/>
          <a:p>
            <a:r>
              <a:rPr lang="en-US" dirty="0"/>
              <a:t>KEYNOTE-826: PFS</a:t>
            </a:r>
          </a:p>
        </p:txBody>
      </p:sp>
      <p:sp>
        <p:nvSpPr>
          <p:cNvPr id="467" name="TextBox 466">
            <a:extLst>
              <a:ext uri="{FF2B5EF4-FFF2-40B4-BE49-F238E27FC236}">
                <a16:creationId xmlns:a16="http://schemas.microsoft.com/office/drawing/2014/main" id="{0059A97F-E244-4D74-9E52-6D7F8D0EDBA9}"/>
              </a:ext>
            </a:extLst>
          </p:cNvPr>
          <p:cNvSpPr txBox="1"/>
          <p:nvPr/>
        </p:nvSpPr>
        <p:spPr bwMode="auto">
          <a:xfrm>
            <a:off x="5224026" y="4068091"/>
            <a:ext cx="16017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PD-L1 CPS ≥10</a:t>
            </a:r>
          </a:p>
        </p:txBody>
      </p:sp>
      <p:sp>
        <p:nvSpPr>
          <p:cNvPr id="468" name="Rectangle 467">
            <a:extLst>
              <a:ext uri="{FF2B5EF4-FFF2-40B4-BE49-F238E27FC236}">
                <a16:creationId xmlns:a16="http://schemas.microsoft.com/office/drawing/2014/main" id="{ABAB1380-86B4-424B-B980-F8DEFFF7226A}"/>
              </a:ext>
            </a:extLst>
          </p:cNvPr>
          <p:cNvSpPr/>
          <p:nvPr/>
        </p:nvSpPr>
        <p:spPr bwMode="auto">
          <a:xfrm>
            <a:off x="8029352" y="1368166"/>
            <a:ext cx="2942580" cy="535901"/>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9" name="TextBox 468">
            <a:extLst>
              <a:ext uri="{FF2B5EF4-FFF2-40B4-BE49-F238E27FC236}">
                <a16:creationId xmlns:a16="http://schemas.microsoft.com/office/drawing/2014/main" id="{2B1D7A2F-F5C4-4775-AAAF-9E468109905E}"/>
              </a:ext>
            </a:extLst>
          </p:cNvPr>
          <p:cNvSpPr txBox="1"/>
          <p:nvPr/>
        </p:nvSpPr>
        <p:spPr bwMode="auto">
          <a:xfrm>
            <a:off x="8016802" y="1089683"/>
            <a:ext cx="29311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PD-L1 CPS ≥1 (FDA Approval)</a:t>
            </a:r>
          </a:p>
        </p:txBody>
      </p:sp>
      <p:sp>
        <p:nvSpPr>
          <p:cNvPr id="470" name="TextBox 469">
            <a:extLst>
              <a:ext uri="{FF2B5EF4-FFF2-40B4-BE49-F238E27FC236}">
                <a16:creationId xmlns:a16="http://schemas.microsoft.com/office/drawing/2014/main" id="{80093953-2C30-486F-B2BD-27DF2E195424}"/>
              </a:ext>
            </a:extLst>
          </p:cNvPr>
          <p:cNvSpPr txBox="1"/>
          <p:nvPr/>
        </p:nvSpPr>
        <p:spPr bwMode="auto">
          <a:xfrm>
            <a:off x="9151011" y="3422715"/>
            <a:ext cx="6346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471" name="TextBox 470">
            <a:extLst>
              <a:ext uri="{FF2B5EF4-FFF2-40B4-BE49-F238E27FC236}">
                <a16:creationId xmlns:a16="http://schemas.microsoft.com/office/drawing/2014/main" id="{3AB19F3D-39B2-4C2F-A0B1-D5222FEF903D}"/>
              </a:ext>
            </a:extLst>
          </p:cNvPr>
          <p:cNvSpPr txBox="1"/>
          <p:nvPr/>
        </p:nvSpPr>
        <p:spPr bwMode="auto">
          <a:xfrm>
            <a:off x="1400103" y="3016202"/>
            <a:ext cx="29700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HR: 0.65 (95% CI: 0.53-0.79;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&lt;.001)</a:t>
            </a:r>
          </a:p>
        </p:txBody>
      </p:sp>
      <p:sp>
        <p:nvSpPr>
          <p:cNvPr id="472" name="TextBox 471">
            <a:extLst>
              <a:ext uri="{FF2B5EF4-FFF2-40B4-BE49-F238E27FC236}">
                <a16:creationId xmlns:a16="http://schemas.microsoft.com/office/drawing/2014/main" id="{E9A24AFD-0ED5-40DD-B956-C30087B203B4}"/>
              </a:ext>
            </a:extLst>
          </p:cNvPr>
          <p:cNvSpPr txBox="1"/>
          <p:nvPr/>
        </p:nvSpPr>
        <p:spPr bwMode="auto">
          <a:xfrm>
            <a:off x="3038066" y="3496655"/>
            <a:ext cx="6346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473" name="Text Box 15">
            <a:extLst>
              <a:ext uri="{FF2B5EF4-FFF2-40B4-BE49-F238E27FC236}">
                <a16:creationId xmlns:a16="http://schemas.microsoft.com/office/drawing/2014/main" id="{25F0372A-BAFE-40F1-8161-9918739021F2}"/>
              </a:ext>
            </a:extLst>
          </p:cNvPr>
          <p:cNvSpPr txBox="1">
            <a:spLocks noChangeArrowheads="1"/>
          </p:cNvSpPr>
          <p:nvPr/>
        </p:nvSpPr>
        <p:spPr bwMode="auto">
          <a:xfrm>
            <a:off x="412751" y="637198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Colombo. NEJM. 2021; 385:1856.</a:t>
            </a:r>
            <a:endParaRPr lang="en-US" altLang="en-US" sz="1200" b="0" dirty="0">
              <a:solidFill>
                <a:schemeClr val="bg2"/>
              </a:solidFill>
              <a:latin typeface="Calibri" panose="020F0502020204030204" pitchFamily="34" charset="0"/>
            </a:endParaRPr>
          </a:p>
        </p:txBody>
      </p:sp>
      <p:sp>
        <p:nvSpPr>
          <p:cNvPr id="474" name="Rectangle 473">
            <a:extLst>
              <a:ext uri="{FF2B5EF4-FFF2-40B4-BE49-F238E27FC236}">
                <a16:creationId xmlns:a16="http://schemas.microsoft.com/office/drawing/2014/main" id="{4BC9458C-ED6F-416E-A3A9-11E88EF3D315}"/>
              </a:ext>
            </a:extLst>
          </p:cNvPr>
          <p:cNvSpPr/>
          <p:nvPr/>
        </p:nvSpPr>
        <p:spPr bwMode="auto">
          <a:xfrm>
            <a:off x="2247321" y="1293642"/>
            <a:ext cx="2942580" cy="535901"/>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5" name="TextBox 474">
            <a:extLst>
              <a:ext uri="{FF2B5EF4-FFF2-40B4-BE49-F238E27FC236}">
                <a16:creationId xmlns:a16="http://schemas.microsoft.com/office/drawing/2014/main" id="{FE7949DC-307C-4E9A-9C68-2AECCDC9406B}"/>
              </a:ext>
            </a:extLst>
          </p:cNvPr>
          <p:cNvSpPr txBox="1"/>
          <p:nvPr/>
        </p:nvSpPr>
        <p:spPr bwMode="auto">
          <a:xfrm>
            <a:off x="2413938" y="1179428"/>
            <a:ext cx="15698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ITT Population</a:t>
            </a:r>
          </a:p>
        </p:txBody>
      </p:sp>
      <p:sp>
        <p:nvSpPr>
          <p:cNvPr id="476" name="TextBox 475">
            <a:extLst>
              <a:ext uri="{FF2B5EF4-FFF2-40B4-BE49-F238E27FC236}">
                <a16:creationId xmlns:a16="http://schemas.microsoft.com/office/drawing/2014/main" id="{32099740-89D3-45A8-86EA-AE2294A987A7}"/>
              </a:ext>
            </a:extLst>
          </p:cNvPr>
          <p:cNvSpPr txBox="1"/>
          <p:nvPr/>
        </p:nvSpPr>
        <p:spPr bwMode="auto">
          <a:xfrm>
            <a:off x="7422529" y="2940394"/>
            <a:ext cx="29700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HR: 0.62 (95% CI: 0.50-0.77;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&lt;.001)</a:t>
            </a:r>
          </a:p>
        </p:txBody>
      </p:sp>
      <p:sp>
        <p:nvSpPr>
          <p:cNvPr id="477" name="Freeform: Shape 476">
            <a:extLst>
              <a:ext uri="{FF2B5EF4-FFF2-40B4-BE49-F238E27FC236}">
                <a16:creationId xmlns:a16="http://schemas.microsoft.com/office/drawing/2014/main" id="{1178B540-9F74-45B9-B080-A284CA93AB90}"/>
              </a:ext>
            </a:extLst>
          </p:cNvPr>
          <p:cNvSpPr/>
          <p:nvPr/>
        </p:nvSpPr>
        <p:spPr bwMode="auto">
          <a:xfrm>
            <a:off x="1391672" y="1508900"/>
            <a:ext cx="3873934" cy="1839952"/>
          </a:xfrm>
          <a:custGeom>
            <a:avLst/>
            <a:gdLst>
              <a:gd name="connsiteX0" fmla="*/ 0 w 3887315"/>
              <a:gd name="connsiteY0" fmla="*/ 0 h 1835491"/>
              <a:gd name="connsiteX1" fmla="*/ 0 w 3887315"/>
              <a:gd name="connsiteY1" fmla="*/ 1835491 h 1835491"/>
              <a:gd name="connsiteX2" fmla="*/ 3887315 w 3887315"/>
              <a:gd name="connsiteY2" fmla="*/ 1835491 h 1835491"/>
            </a:gdLst>
            <a:ahLst/>
            <a:cxnLst>
              <a:cxn ang="0">
                <a:pos x="connsiteX0" y="connsiteY0"/>
              </a:cxn>
              <a:cxn ang="0">
                <a:pos x="connsiteX1" y="connsiteY1"/>
              </a:cxn>
              <a:cxn ang="0">
                <a:pos x="connsiteX2" y="connsiteY2"/>
              </a:cxn>
            </a:cxnLst>
            <a:rect l="l" t="t" r="r" b="b"/>
            <a:pathLst>
              <a:path w="3887315" h="1835491">
                <a:moveTo>
                  <a:pt x="0" y="0"/>
                </a:moveTo>
                <a:lnTo>
                  <a:pt x="0" y="1835491"/>
                </a:lnTo>
                <a:lnTo>
                  <a:pt x="3887315" y="1835491"/>
                </a:lnTo>
              </a:path>
            </a:pathLst>
          </a:custGeom>
          <a:noFill/>
          <a:ln w="28575">
            <a:solidFill>
              <a:schemeClr val="bg1"/>
            </a:solidFill>
            <a:miter lim="800000"/>
            <a:headEnd/>
            <a:tailEnd/>
          </a:ln>
        </p:spPr>
        <p:txBody>
          <a:bodyPr rtlCol="0" anchor="ctr"/>
          <a:lstStyle/>
          <a:p>
            <a:pPr algn="ctr"/>
            <a:endParaRPr lang="en-US" dirty="0"/>
          </a:p>
        </p:txBody>
      </p:sp>
      <p:sp>
        <p:nvSpPr>
          <p:cNvPr id="478" name="TextBox 477">
            <a:extLst>
              <a:ext uri="{FF2B5EF4-FFF2-40B4-BE49-F238E27FC236}">
                <a16:creationId xmlns:a16="http://schemas.microsoft.com/office/drawing/2014/main" id="{C17F392A-E81D-4FE3-AD48-D7F1C85BBAB8}"/>
              </a:ext>
            </a:extLst>
          </p:cNvPr>
          <p:cNvSpPr txBox="1"/>
          <p:nvPr/>
        </p:nvSpPr>
        <p:spPr bwMode="auto">
          <a:xfrm rot="16200000">
            <a:off x="-315137" y="2232109"/>
            <a:ext cx="23763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 (%)</a:t>
            </a:r>
          </a:p>
        </p:txBody>
      </p:sp>
      <p:cxnSp>
        <p:nvCxnSpPr>
          <p:cNvPr id="479" name="Straight Connector 478">
            <a:extLst>
              <a:ext uri="{FF2B5EF4-FFF2-40B4-BE49-F238E27FC236}">
                <a16:creationId xmlns:a16="http://schemas.microsoft.com/office/drawing/2014/main" id="{82A529B9-D8FB-48E5-B31E-0D9F5827BC3C}"/>
              </a:ext>
            </a:extLst>
          </p:cNvPr>
          <p:cNvCxnSpPr/>
          <p:nvPr/>
        </p:nvCxnSpPr>
        <p:spPr bwMode="auto">
          <a:xfrm>
            <a:off x="1310760" y="1540735"/>
            <a:ext cx="86647" cy="0"/>
          </a:xfrm>
          <a:prstGeom prst="line">
            <a:avLst/>
          </a:prstGeom>
          <a:noFill/>
          <a:ln w="28575" cap="flat" cmpd="sng" algn="ctr">
            <a:solidFill>
              <a:schemeClr val="bg1"/>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8F55C0BC-D760-440F-8FB4-5EE57F79086E}"/>
              </a:ext>
            </a:extLst>
          </p:cNvPr>
          <p:cNvCxnSpPr/>
          <p:nvPr/>
        </p:nvCxnSpPr>
        <p:spPr bwMode="auto">
          <a:xfrm>
            <a:off x="1310760" y="1902439"/>
            <a:ext cx="86647" cy="0"/>
          </a:xfrm>
          <a:prstGeom prst="line">
            <a:avLst/>
          </a:prstGeom>
          <a:noFill/>
          <a:ln w="28575" cap="flat" cmpd="sng" algn="ctr">
            <a:solidFill>
              <a:schemeClr val="bg1"/>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9C81DE97-3589-4052-AD17-AAB4B468FD51}"/>
              </a:ext>
            </a:extLst>
          </p:cNvPr>
          <p:cNvCxnSpPr/>
          <p:nvPr/>
        </p:nvCxnSpPr>
        <p:spPr bwMode="auto">
          <a:xfrm>
            <a:off x="1310760" y="2264143"/>
            <a:ext cx="86647" cy="0"/>
          </a:xfrm>
          <a:prstGeom prst="line">
            <a:avLst/>
          </a:prstGeom>
          <a:noFill/>
          <a:ln w="28575" cap="flat" cmpd="sng" algn="ctr">
            <a:solidFill>
              <a:schemeClr val="bg1"/>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097E52A5-F9EA-434D-8BA5-867EAECEE39E}"/>
              </a:ext>
            </a:extLst>
          </p:cNvPr>
          <p:cNvCxnSpPr/>
          <p:nvPr/>
        </p:nvCxnSpPr>
        <p:spPr bwMode="auto">
          <a:xfrm>
            <a:off x="1310760" y="2625847"/>
            <a:ext cx="86647" cy="0"/>
          </a:xfrm>
          <a:prstGeom prst="line">
            <a:avLst/>
          </a:prstGeom>
          <a:noFill/>
          <a:ln w="28575" cap="flat" cmpd="sng" algn="ctr">
            <a:solidFill>
              <a:schemeClr val="bg1"/>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54649DD1-BB7F-4A3A-918F-6ED2B2900DD0}"/>
              </a:ext>
            </a:extLst>
          </p:cNvPr>
          <p:cNvCxnSpPr/>
          <p:nvPr/>
        </p:nvCxnSpPr>
        <p:spPr bwMode="auto">
          <a:xfrm>
            <a:off x="1310760" y="2987551"/>
            <a:ext cx="86647" cy="0"/>
          </a:xfrm>
          <a:prstGeom prst="line">
            <a:avLst/>
          </a:prstGeom>
          <a:noFill/>
          <a:ln w="28575" cap="flat" cmpd="sng" algn="ctr">
            <a:solidFill>
              <a:schemeClr val="bg1"/>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C8B70E0D-2DE3-47D2-932A-F20B1D59FCB4}"/>
              </a:ext>
            </a:extLst>
          </p:cNvPr>
          <p:cNvCxnSpPr/>
          <p:nvPr/>
        </p:nvCxnSpPr>
        <p:spPr bwMode="auto">
          <a:xfrm>
            <a:off x="1310760" y="3349255"/>
            <a:ext cx="86647" cy="0"/>
          </a:xfrm>
          <a:prstGeom prst="line">
            <a:avLst/>
          </a:prstGeom>
          <a:noFill/>
          <a:ln w="28575" cap="flat" cmpd="sng" algn="ctr">
            <a:solidFill>
              <a:schemeClr val="bg1"/>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04A512BB-2124-43DC-982C-9E2EE830E608}"/>
              </a:ext>
            </a:extLst>
          </p:cNvPr>
          <p:cNvCxnSpPr>
            <a:cxnSpLocks/>
          </p:cNvCxnSpPr>
          <p:nvPr/>
        </p:nvCxnSpPr>
        <p:spPr bwMode="auto">
          <a:xfrm>
            <a:off x="1391880" y="3343729"/>
            <a:ext cx="0" cy="82956"/>
          </a:xfrm>
          <a:prstGeom prst="line">
            <a:avLst/>
          </a:prstGeom>
          <a:noFill/>
          <a:ln w="28575" cap="flat" cmpd="sng" algn="ctr">
            <a:solidFill>
              <a:schemeClr val="bg1"/>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697CA52B-1B95-4360-9729-CD2DB6504739}"/>
              </a:ext>
            </a:extLst>
          </p:cNvPr>
          <p:cNvCxnSpPr>
            <a:cxnSpLocks/>
          </p:cNvCxnSpPr>
          <p:nvPr/>
        </p:nvCxnSpPr>
        <p:spPr bwMode="auto">
          <a:xfrm>
            <a:off x="1822246" y="3343729"/>
            <a:ext cx="0" cy="82956"/>
          </a:xfrm>
          <a:prstGeom prst="line">
            <a:avLst/>
          </a:prstGeom>
          <a:noFill/>
          <a:ln w="28575" cap="flat" cmpd="sng" algn="ctr">
            <a:solidFill>
              <a:schemeClr val="bg1"/>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B0057309-EF7C-4D6E-B93D-23D86E2AEBCB}"/>
              </a:ext>
            </a:extLst>
          </p:cNvPr>
          <p:cNvCxnSpPr>
            <a:cxnSpLocks/>
          </p:cNvCxnSpPr>
          <p:nvPr/>
        </p:nvCxnSpPr>
        <p:spPr bwMode="auto">
          <a:xfrm>
            <a:off x="2252612" y="3343729"/>
            <a:ext cx="0" cy="82956"/>
          </a:xfrm>
          <a:prstGeom prst="line">
            <a:avLst/>
          </a:prstGeom>
          <a:noFill/>
          <a:ln w="28575" cap="flat" cmpd="sng" algn="ctr">
            <a:solidFill>
              <a:schemeClr val="bg1"/>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D7EC27ED-20F4-48D5-8303-02224C95DE4B}"/>
              </a:ext>
            </a:extLst>
          </p:cNvPr>
          <p:cNvCxnSpPr>
            <a:cxnSpLocks/>
          </p:cNvCxnSpPr>
          <p:nvPr/>
        </p:nvCxnSpPr>
        <p:spPr bwMode="auto">
          <a:xfrm>
            <a:off x="2682978" y="3343729"/>
            <a:ext cx="0" cy="82956"/>
          </a:xfrm>
          <a:prstGeom prst="line">
            <a:avLst/>
          </a:prstGeom>
          <a:noFill/>
          <a:ln w="28575" cap="flat" cmpd="sng" algn="ctr">
            <a:solidFill>
              <a:schemeClr val="bg1"/>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71574E51-48B9-45AE-9C44-DE6180D3BEC9}"/>
              </a:ext>
            </a:extLst>
          </p:cNvPr>
          <p:cNvCxnSpPr>
            <a:cxnSpLocks/>
          </p:cNvCxnSpPr>
          <p:nvPr/>
        </p:nvCxnSpPr>
        <p:spPr bwMode="auto">
          <a:xfrm>
            <a:off x="3113344" y="3343729"/>
            <a:ext cx="0" cy="82956"/>
          </a:xfrm>
          <a:prstGeom prst="line">
            <a:avLst/>
          </a:prstGeom>
          <a:noFill/>
          <a:ln w="28575" cap="flat" cmpd="sng" algn="ctr">
            <a:solidFill>
              <a:schemeClr val="bg1"/>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DA64528D-EE08-4438-ABF9-F8CA6A39B15B}"/>
              </a:ext>
            </a:extLst>
          </p:cNvPr>
          <p:cNvCxnSpPr>
            <a:cxnSpLocks/>
          </p:cNvCxnSpPr>
          <p:nvPr/>
        </p:nvCxnSpPr>
        <p:spPr bwMode="auto">
          <a:xfrm>
            <a:off x="3543710" y="3343729"/>
            <a:ext cx="0" cy="82956"/>
          </a:xfrm>
          <a:prstGeom prst="line">
            <a:avLst/>
          </a:prstGeom>
          <a:noFill/>
          <a:ln w="28575" cap="flat" cmpd="sng" algn="ctr">
            <a:solidFill>
              <a:schemeClr val="bg1"/>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DC904D60-E938-433F-8DE6-98E31F0648F8}"/>
              </a:ext>
            </a:extLst>
          </p:cNvPr>
          <p:cNvCxnSpPr>
            <a:cxnSpLocks/>
          </p:cNvCxnSpPr>
          <p:nvPr/>
        </p:nvCxnSpPr>
        <p:spPr bwMode="auto">
          <a:xfrm>
            <a:off x="3974076" y="3343729"/>
            <a:ext cx="0" cy="82956"/>
          </a:xfrm>
          <a:prstGeom prst="line">
            <a:avLst/>
          </a:prstGeom>
          <a:noFill/>
          <a:ln w="28575" cap="flat" cmpd="sng" algn="ctr">
            <a:solidFill>
              <a:schemeClr val="bg1"/>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15523187-4B7D-4732-AC44-9C6A44779AED}"/>
              </a:ext>
            </a:extLst>
          </p:cNvPr>
          <p:cNvCxnSpPr>
            <a:cxnSpLocks/>
          </p:cNvCxnSpPr>
          <p:nvPr/>
        </p:nvCxnSpPr>
        <p:spPr bwMode="auto">
          <a:xfrm>
            <a:off x="4404442" y="3343729"/>
            <a:ext cx="0" cy="82956"/>
          </a:xfrm>
          <a:prstGeom prst="line">
            <a:avLst/>
          </a:prstGeom>
          <a:noFill/>
          <a:ln w="28575" cap="flat" cmpd="sng" algn="ctr">
            <a:solidFill>
              <a:schemeClr val="bg1"/>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6C05CF4D-4284-47CC-B176-BB765A33012C}"/>
              </a:ext>
            </a:extLst>
          </p:cNvPr>
          <p:cNvCxnSpPr>
            <a:cxnSpLocks/>
          </p:cNvCxnSpPr>
          <p:nvPr/>
        </p:nvCxnSpPr>
        <p:spPr bwMode="auto">
          <a:xfrm>
            <a:off x="4834808" y="3343729"/>
            <a:ext cx="0" cy="82956"/>
          </a:xfrm>
          <a:prstGeom prst="line">
            <a:avLst/>
          </a:prstGeom>
          <a:noFill/>
          <a:ln w="28575" cap="flat" cmpd="sng" algn="ctr">
            <a:solidFill>
              <a:schemeClr val="bg1"/>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F4A1C613-67B3-48FD-B0EE-3E0A41FDCFCE}"/>
              </a:ext>
            </a:extLst>
          </p:cNvPr>
          <p:cNvCxnSpPr>
            <a:cxnSpLocks/>
          </p:cNvCxnSpPr>
          <p:nvPr/>
        </p:nvCxnSpPr>
        <p:spPr bwMode="auto">
          <a:xfrm>
            <a:off x="5265174" y="3343729"/>
            <a:ext cx="0" cy="82956"/>
          </a:xfrm>
          <a:prstGeom prst="line">
            <a:avLst/>
          </a:prstGeom>
          <a:noFill/>
          <a:ln w="28575" cap="flat" cmpd="sng" algn="ctr">
            <a:solidFill>
              <a:schemeClr val="bg1"/>
            </a:solidFill>
            <a:prstDash val="solid"/>
            <a:round/>
            <a:headEnd type="none" w="med" len="med"/>
            <a:tailEnd type="none" w="med" len="med"/>
          </a:ln>
          <a:effectLst/>
        </p:spPr>
      </p:cxnSp>
      <p:sp>
        <p:nvSpPr>
          <p:cNvPr id="513" name="TextBox 512">
            <a:extLst>
              <a:ext uri="{FF2B5EF4-FFF2-40B4-BE49-F238E27FC236}">
                <a16:creationId xmlns:a16="http://schemas.microsoft.com/office/drawing/2014/main" id="{436647DB-545C-4A6A-B593-F82299952CF3}"/>
              </a:ext>
            </a:extLst>
          </p:cNvPr>
          <p:cNvSpPr txBox="1"/>
          <p:nvPr/>
        </p:nvSpPr>
        <p:spPr bwMode="auto">
          <a:xfrm>
            <a:off x="3924198" y="2357242"/>
            <a:ext cx="15117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Pembrolizumab</a:t>
            </a:r>
          </a:p>
        </p:txBody>
      </p:sp>
      <p:sp>
        <p:nvSpPr>
          <p:cNvPr id="514" name="TextBox 513">
            <a:extLst>
              <a:ext uri="{FF2B5EF4-FFF2-40B4-BE49-F238E27FC236}">
                <a16:creationId xmlns:a16="http://schemas.microsoft.com/office/drawing/2014/main" id="{E0830969-CB8E-48DB-A549-91AD48365A49}"/>
              </a:ext>
            </a:extLst>
          </p:cNvPr>
          <p:cNvSpPr txBox="1"/>
          <p:nvPr/>
        </p:nvSpPr>
        <p:spPr bwMode="auto">
          <a:xfrm>
            <a:off x="1124563" y="3190713"/>
            <a:ext cx="2396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15" name="TextBox 514">
            <a:extLst>
              <a:ext uri="{FF2B5EF4-FFF2-40B4-BE49-F238E27FC236}">
                <a16:creationId xmlns:a16="http://schemas.microsoft.com/office/drawing/2014/main" id="{72166CBE-83D4-4972-8064-C594A6E89FF7}"/>
              </a:ext>
            </a:extLst>
          </p:cNvPr>
          <p:cNvSpPr txBox="1"/>
          <p:nvPr/>
        </p:nvSpPr>
        <p:spPr bwMode="auto">
          <a:xfrm>
            <a:off x="1023169" y="2829378"/>
            <a:ext cx="3779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516" name="TextBox 515">
            <a:extLst>
              <a:ext uri="{FF2B5EF4-FFF2-40B4-BE49-F238E27FC236}">
                <a16:creationId xmlns:a16="http://schemas.microsoft.com/office/drawing/2014/main" id="{F400F537-9537-47FA-BC35-EAF9B45861BC}"/>
              </a:ext>
            </a:extLst>
          </p:cNvPr>
          <p:cNvSpPr txBox="1"/>
          <p:nvPr/>
        </p:nvSpPr>
        <p:spPr bwMode="auto">
          <a:xfrm>
            <a:off x="1023169" y="2468043"/>
            <a:ext cx="3779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517" name="TextBox 516">
            <a:extLst>
              <a:ext uri="{FF2B5EF4-FFF2-40B4-BE49-F238E27FC236}">
                <a16:creationId xmlns:a16="http://schemas.microsoft.com/office/drawing/2014/main" id="{8F0574CC-E751-488A-A248-094683A69A80}"/>
              </a:ext>
            </a:extLst>
          </p:cNvPr>
          <p:cNvSpPr txBox="1"/>
          <p:nvPr/>
        </p:nvSpPr>
        <p:spPr bwMode="auto">
          <a:xfrm>
            <a:off x="1023169" y="2106708"/>
            <a:ext cx="3779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518" name="TextBox 517">
            <a:extLst>
              <a:ext uri="{FF2B5EF4-FFF2-40B4-BE49-F238E27FC236}">
                <a16:creationId xmlns:a16="http://schemas.microsoft.com/office/drawing/2014/main" id="{6AFCF9DC-1D37-4ADE-8E9F-B59D61517F7D}"/>
              </a:ext>
            </a:extLst>
          </p:cNvPr>
          <p:cNvSpPr txBox="1"/>
          <p:nvPr/>
        </p:nvSpPr>
        <p:spPr bwMode="auto">
          <a:xfrm>
            <a:off x="1023169" y="1737999"/>
            <a:ext cx="3779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519" name="TextBox 518">
            <a:extLst>
              <a:ext uri="{FF2B5EF4-FFF2-40B4-BE49-F238E27FC236}">
                <a16:creationId xmlns:a16="http://schemas.microsoft.com/office/drawing/2014/main" id="{9B8225E0-23BB-40B4-92C8-2DBD313B419C}"/>
              </a:ext>
            </a:extLst>
          </p:cNvPr>
          <p:cNvSpPr txBox="1"/>
          <p:nvPr/>
        </p:nvSpPr>
        <p:spPr bwMode="auto">
          <a:xfrm>
            <a:off x="938366" y="1384038"/>
            <a:ext cx="4627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nvGrpSpPr>
          <p:cNvPr id="520" name="Group 519">
            <a:extLst>
              <a:ext uri="{FF2B5EF4-FFF2-40B4-BE49-F238E27FC236}">
                <a16:creationId xmlns:a16="http://schemas.microsoft.com/office/drawing/2014/main" id="{C66E475C-3057-4C1A-8B79-D461DE229C03}"/>
              </a:ext>
            </a:extLst>
          </p:cNvPr>
          <p:cNvGrpSpPr/>
          <p:nvPr/>
        </p:nvGrpSpPr>
        <p:grpSpPr>
          <a:xfrm>
            <a:off x="1403048" y="1521851"/>
            <a:ext cx="3759200" cy="1605038"/>
            <a:chOff x="1403048" y="1551819"/>
            <a:chExt cx="3759200" cy="1605038"/>
          </a:xfrm>
        </p:grpSpPr>
        <p:sp>
          <p:nvSpPr>
            <p:cNvPr id="521" name="Freeform: Shape 520">
              <a:extLst>
                <a:ext uri="{FF2B5EF4-FFF2-40B4-BE49-F238E27FC236}">
                  <a16:creationId xmlns:a16="http://schemas.microsoft.com/office/drawing/2014/main" id="{CE2AD1AE-66F3-405B-8695-F3DB8E04F236}"/>
                </a:ext>
              </a:extLst>
            </p:cNvPr>
            <p:cNvSpPr/>
            <p:nvPr/>
          </p:nvSpPr>
          <p:spPr bwMode="auto">
            <a:xfrm>
              <a:off x="2075543" y="2087638"/>
              <a:ext cx="3086705" cy="1069219"/>
            </a:xfrm>
            <a:custGeom>
              <a:avLst/>
              <a:gdLst>
                <a:gd name="connsiteX0" fmla="*/ 3086705 w 3086705"/>
                <a:gd name="connsiteY0" fmla="*/ 1069219 h 1069219"/>
                <a:gd name="connsiteX1" fmla="*/ 2710543 w 3086705"/>
                <a:gd name="connsiteY1" fmla="*/ 1069219 h 1069219"/>
                <a:gd name="connsiteX2" fmla="*/ 2710543 w 3086705"/>
                <a:gd name="connsiteY2" fmla="*/ 1017210 h 1069219"/>
                <a:gd name="connsiteX3" fmla="*/ 2660952 w 3086705"/>
                <a:gd name="connsiteY3" fmla="*/ 1017210 h 1069219"/>
                <a:gd name="connsiteX4" fmla="*/ 2660952 w 3086705"/>
                <a:gd name="connsiteY4" fmla="*/ 976086 h 1069219"/>
                <a:gd name="connsiteX5" fmla="*/ 2333171 w 3086705"/>
                <a:gd name="connsiteY5" fmla="*/ 976086 h 1069219"/>
                <a:gd name="connsiteX6" fmla="*/ 2333171 w 3086705"/>
                <a:gd name="connsiteY6" fmla="*/ 959152 h 1069219"/>
                <a:gd name="connsiteX7" fmla="*/ 2295676 w 3086705"/>
                <a:gd name="connsiteY7" fmla="*/ 959152 h 1069219"/>
                <a:gd name="connsiteX8" fmla="*/ 2295676 w 3086705"/>
                <a:gd name="connsiteY8" fmla="*/ 933752 h 1069219"/>
                <a:gd name="connsiteX9" fmla="*/ 2275114 w 3086705"/>
                <a:gd name="connsiteY9" fmla="*/ 933752 h 1069219"/>
                <a:gd name="connsiteX10" fmla="*/ 2275114 w 3086705"/>
                <a:gd name="connsiteY10" fmla="*/ 919238 h 1069219"/>
                <a:gd name="connsiteX11" fmla="*/ 1913467 w 3086705"/>
                <a:gd name="connsiteY11" fmla="*/ 919238 h 1069219"/>
                <a:gd name="connsiteX12" fmla="*/ 1913467 w 3086705"/>
                <a:gd name="connsiteY12" fmla="*/ 897467 h 1069219"/>
                <a:gd name="connsiteX13" fmla="*/ 1894114 w 3086705"/>
                <a:gd name="connsiteY13" fmla="*/ 897467 h 1069219"/>
                <a:gd name="connsiteX14" fmla="*/ 1894114 w 3086705"/>
                <a:gd name="connsiteY14" fmla="*/ 884162 h 1069219"/>
                <a:gd name="connsiteX15" fmla="*/ 1878390 w 3086705"/>
                <a:gd name="connsiteY15" fmla="*/ 884162 h 1069219"/>
                <a:gd name="connsiteX16" fmla="*/ 1878390 w 3086705"/>
                <a:gd name="connsiteY16" fmla="*/ 864810 h 1069219"/>
                <a:gd name="connsiteX17" fmla="*/ 1860247 w 3086705"/>
                <a:gd name="connsiteY17" fmla="*/ 864810 h 1069219"/>
                <a:gd name="connsiteX18" fmla="*/ 1860247 w 3086705"/>
                <a:gd name="connsiteY18" fmla="*/ 862391 h 1069219"/>
                <a:gd name="connsiteX19" fmla="*/ 1770743 w 3086705"/>
                <a:gd name="connsiteY19" fmla="*/ 862391 h 1069219"/>
                <a:gd name="connsiteX20" fmla="*/ 1770743 w 3086705"/>
                <a:gd name="connsiteY20" fmla="*/ 840619 h 1069219"/>
                <a:gd name="connsiteX21" fmla="*/ 1565124 w 3086705"/>
                <a:gd name="connsiteY21" fmla="*/ 840619 h 1069219"/>
                <a:gd name="connsiteX22" fmla="*/ 1565124 w 3086705"/>
                <a:gd name="connsiteY22" fmla="*/ 824895 h 1069219"/>
                <a:gd name="connsiteX23" fmla="*/ 1528838 w 3086705"/>
                <a:gd name="connsiteY23" fmla="*/ 824895 h 1069219"/>
                <a:gd name="connsiteX24" fmla="*/ 1528838 w 3086705"/>
                <a:gd name="connsiteY24" fmla="*/ 811591 h 1069219"/>
                <a:gd name="connsiteX25" fmla="*/ 1504647 w 3086705"/>
                <a:gd name="connsiteY25" fmla="*/ 811591 h 1069219"/>
                <a:gd name="connsiteX26" fmla="*/ 1504647 w 3086705"/>
                <a:gd name="connsiteY26" fmla="*/ 793448 h 1069219"/>
                <a:gd name="connsiteX27" fmla="*/ 1405467 w 3086705"/>
                <a:gd name="connsiteY27" fmla="*/ 793448 h 1069219"/>
                <a:gd name="connsiteX28" fmla="*/ 1405467 w 3086705"/>
                <a:gd name="connsiteY28" fmla="*/ 782562 h 1069219"/>
                <a:gd name="connsiteX29" fmla="*/ 1257905 w 3086705"/>
                <a:gd name="connsiteY29" fmla="*/ 782562 h 1069219"/>
                <a:gd name="connsiteX30" fmla="*/ 1257905 w 3086705"/>
                <a:gd name="connsiteY30" fmla="*/ 774095 h 1069219"/>
                <a:gd name="connsiteX31" fmla="*/ 1211943 w 3086705"/>
                <a:gd name="connsiteY31" fmla="*/ 774095 h 1069219"/>
                <a:gd name="connsiteX32" fmla="*/ 1211943 w 3086705"/>
                <a:gd name="connsiteY32" fmla="*/ 764419 h 1069219"/>
                <a:gd name="connsiteX33" fmla="*/ 1164771 w 3086705"/>
                <a:gd name="connsiteY33" fmla="*/ 764419 h 1069219"/>
                <a:gd name="connsiteX34" fmla="*/ 1164771 w 3086705"/>
                <a:gd name="connsiteY34" fmla="*/ 747486 h 1069219"/>
                <a:gd name="connsiteX35" fmla="*/ 1111552 w 3086705"/>
                <a:gd name="connsiteY35" fmla="*/ 747486 h 1069219"/>
                <a:gd name="connsiteX36" fmla="*/ 1111552 w 3086705"/>
                <a:gd name="connsiteY36" fmla="*/ 739019 h 1069219"/>
                <a:gd name="connsiteX37" fmla="*/ 1094619 w 3086705"/>
                <a:gd name="connsiteY37" fmla="*/ 739019 h 1069219"/>
                <a:gd name="connsiteX38" fmla="*/ 1094619 w 3086705"/>
                <a:gd name="connsiteY38" fmla="*/ 720876 h 1069219"/>
                <a:gd name="connsiteX39" fmla="*/ 1078895 w 3086705"/>
                <a:gd name="connsiteY39" fmla="*/ 720876 h 1069219"/>
                <a:gd name="connsiteX40" fmla="*/ 1078895 w 3086705"/>
                <a:gd name="connsiteY40" fmla="*/ 695476 h 1069219"/>
                <a:gd name="connsiteX41" fmla="*/ 970038 w 3086705"/>
                <a:gd name="connsiteY41" fmla="*/ 695476 h 1069219"/>
                <a:gd name="connsiteX42" fmla="*/ 970038 w 3086705"/>
                <a:gd name="connsiteY42" fmla="*/ 677333 h 1069219"/>
                <a:gd name="connsiteX43" fmla="*/ 910771 w 3086705"/>
                <a:gd name="connsiteY43" fmla="*/ 677333 h 1069219"/>
                <a:gd name="connsiteX44" fmla="*/ 910771 w 3086705"/>
                <a:gd name="connsiteY44" fmla="*/ 664029 h 1069219"/>
                <a:gd name="connsiteX45" fmla="*/ 830943 w 3086705"/>
                <a:gd name="connsiteY45" fmla="*/ 664029 h 1069219"/>
                <a:gd name="connsiteX46" fmla="*/ 830943 w 3086705"/>
                <a:gd name="connsiteY46" fmla="*/ 647095 h 1069219"/>
                <a:gd name="connsiteX47" fmla="*/ 805543 w 3086705"/>
                <a:gd name="connsiteY47" fmla="*/ 647095 h 1069219"/>
                <a:gd name="connsiteX48" fmla="*/ 805543 w 3086705"/>
                <a:gd name="connsiteY48" fmla="*/ 602343 h 1069219"/>
                <a:gd name="connsiteX49" fmla="*/ 783771 w 3086705"/>
                <a:gd name="connsiteY49" fmla="*/ 602343 h 1069219"/>
                <a:gd name="connsiteX50" fmla="*/ 783771 w 3086705"/>
                <a:gd name="connsiteY50" fmla="*/ 572105 h 1069219"/>
                <a:gd name="connsiteX51" fmla="*/ 753533 w 3086705"/>
                <a:gd name="connsiteY51" fmla="*/ 572105 h 1069219"/>
                <a:gd name="connsiteX52" fmla="*/ 753533 w 3086705"/>
                <a:gd name="connsiteY52" fmla="*/ 560010 h 1069219"/>
                <a:gd name="connsiteX53" fmla="*/ 726924 w 3086705"/>
                <a:gd name="connsiteY53" fmla="*/ 560010 h 1069219"/>
                <a:gd name="connsiteX54" fmla="*/ 726924 w 3086705"/>
                <a:gd name="connsiteY54" fmla="*/ 547914 h 1069219"/>
                <a:gd name="connsiteX55" fmla="*/ 584200 w 3086705"/>
                <a:gd name="connsiteY55" fmla="*/ 547914 h 1069219"/>
                <a:gd name="connsiteX56" fmla="*/ 584200 w 3086705"/>
                <a:gd name="connsiteY56" fmla="*/ 528562 h 1069219"/>
                <a:gd name="connsiteX57" fmla="*/ 543076 w 3086705"/>
                <a:gd name="connsiteY57" fmla="*/ 528562 h 1069219"/>
                <a:gd name="connsiteX58" fmla="*/ 543076 w 3086705"/>
                <a:gd name="connsiteY58" fmla="*/ 512838 h 1069219"/>
                <a:gd name="connsiteX59" fmla="*/ 532190 w 3086705"/>
                <a:gd name="connsiteY59" fmla="*/ 512838 h 1069219"/>
                <a:gd name="connsiteX60" fmla="*/ 532190 w 3086705"/>
                <a:gd name="connsiteY60" fmla="*/ 462038 h 1069219"/>
                <a:gd name="connsiteX61" fmla="*/ 509209 w 3086705"/>
                <a:gd name="connsiteY61" fmla="*/ 462038 h 1069219"/>
                <a:gd name="connsiteX62" fmla="*/ 509209 w 3086705"/>
                <a:gd name="connsiteY62" fmla="*/ 400352 h 1069219"/>
                <a:gd name="connsiteX63" fmla="*/ 493486 w 3086705"/>
                <a:gd name="connsiteY63" fmla="*/ 400352 h 1069219"/>
                <a:gd name="connsiteX64" fmla="*/ 493486 w 3086705"/>
                <a:gd name="connsiteY64" fmla="*/ 377372 h 1069219"/>
                <a:gd name="connsiteX65" fmla="*/ 475343 w 3086705"/>
                <a:gd name="connsiteY65" fmla="*/ 377372 h 1069219"/>
                <a:gd name="connsiteX66" fmla="*/ 475343 w 3086705"/>
                <a:gd name="connsiteY66" fmla="*/ 362857 h 1069219"/>
                <a:gd name="connsiteX67" fmla="*/ 411238 w 3086705"/>
                <a:gd name="connsiteY67" fmla="*/ 362857 h 1069219"/>
                <a:gd name="connsiteX68" fmla="*/ 411238 w 3086705"/>
                <a:gd name="connsiteY68" fmla="*/ 353181 h 1069219"/>
                <a:gd name="connsiteX69" fmla="*/ 372533 w 3086705"/>
                <a:gd name="connsiteY69" fmla="*/ 353181 h 1069219"/>
                <a:gd name="connsiteX70" fmla="*/ 372533 w 3086705"/>
                <a:gd name="connsiteY70" fmla="*/ 339876 h 1069219"/>
                <a:gd name="connsiteX71" fmla="*/ 341086 w 3086705"/>
                <a:gd name="connsiteY71" fmla="*/ 339876 h 1069219"/>
                <a:gd name="connsiteX72" fmla="*/ 341086 w 3086705"/>
                <a:gd name="connsiteY72" fmla="*/ 322943 h 1069219"/>
                <a:gd name="connsiteX73" fmla="*/ 303590 w 3086705"/>
                <a:gd name="connsiteY73" fmla="*/ 322943 h 1069219"/>
                <a:gd name="connsiteX74" fmla="*/ 303590 w 3086705"/>
                <a:gd name="connsiteY74" fmla="*/ 302381 h 1069219"/>
                <a:gd name="connsiteX75" fmla="*/ 256419 w 3086705"/>
                <a:gd name="connsiteY75" fmla="*/ 302381 h 1069219"/>
                <a:gd name="connsiteX76" fmla="*/ 256419 w 3086705"/>
                <a:gd name="connsiteY76" fmla="*/ 291495 h 1069219"/>
                <a:gd name="connsiteX77" fmla="*/ 244324 w 3086705"/>
                <a:gd name="connsiteY77" fmla="*/ 291495 h 1069219"/>
                <a:gd name="connsiteX78" fmla="*/ 244324 w 3086705"/>
                <a:gd name="connsiteY78" fmla="*/ 275772 h 1069219"/>
                <a:gd name="connsiteX79" fmla="*/ 222552 w 3086705"/>
                <a:gd name="connsiteY79" fmla="*/ 275772 h 1069219"/>
                <a:gd name="connsiteX80" fmla="*/ 222552 w 3086705"/>
                <a:gd name="connsiteY80" fmla="*/ 206829 h 1069219"/>
                <a:gd name="connsiteX81" fmla="*/ 204409 w 3086705"/>
                <a:gd name="connsiteY81" fmla="*/ 206829 h 1069219"/>
                <a:gd name="connsiteX82" fmla="*/ 204409 w 3086705"/>
                <a:gd name="connsiteY82" fmla="*/ 140305 h 1069219"/>
                <a:gd name="connsiteX83" fmla="*/ 188686 w 3086705"/>
                <a:gd name="connsiteY83" fmla="*/ 140305 h 1069219"/>
                <a:gd name="connsiteX84" fmla="*/ 188686 w 3086705"/>
                <a:gd name="connsiteY84" fmla="*/ 94343 h 1069219"/>
                <a:gd name="connsiteX85" fmla="*/ 180219 w 3086705"/>
                <a:gd name="connsiteY85" fmla="*/ 85876 h 1069219"/>
                <a:gd name="connsiteX86" fmla="*/ 180219 w 3086705"/>
                <a:gd name="connsiteY86" fmla="*/ 43543 h 1069219"/>
                <a:gd name="connsiteX87" fmla="*/ 151190 w 3086705"/>
                <a:gd name="connsiteY87" fmla="*/ 43543 h 1069219"/>
                <a:gd name="connsiteX88" fmla="*/ 151190 w 3086705"/>
                <a:gd name="connsiteY88" fmla="*/ 30238 h 1069219"/>
                <a:gd name="connsiteX89" fmla="*/ 45962 w 3086705"/>
                <a:gd name="connsiteY89" fmla="*/ 30238 h 1069219"/>
                <a:gd name="connsiteX90" fmla="*/ 45962 w 3086705"/>
                <a:gd name="connsiteY90" fmla="*/ 12095 h 1069219"/>
                <a:gd name="connsiteX91" fmla="*/ 30238 w 3086705"/>
                <a:gd name="connsiteY91" fmla="*/ 12095 h 1069219"/>
                <a:gd name="connsiteX92" fmla="*/ 30238 w 3086705"/>
                <a:gd name="connsiteY92" fmla="*/ 0 h 1069219"/>
                <a:gd name="connsiteX93" fmla="*/ 0 w 3086705"/>
                <a:gd name="connsiteY93" fmla="*/ 0 h 1069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3086705" h="1069219">
                  <a:moveTo>
                    <a:pt x="3086705" y="1069219"/>
                  </a:moveTo>
                  <a:lnTo>
                    <a:pt x="2710543" y="1069219"/>
                  </a:lnTo>
                  <a:lnTo>
                    <a:pt x="2710543" y="1017210"/>
                  </a:lnTo>
                  <a:lnTo>
                    <a:pt x="2660952" y="1017210"/>
                  </a:lnTo>
                  <a:lnTo>
                    <a:pt x="2660952" y="976086"/>
                  </a:lnTo>
                  <a:lnTo>
                    <a:pt x="2333171" y="976086"/>
                  </a:lnTo>
                  <a:lnTo>
                    <a:pt x="2333171" y="959152"/>
                  </a:lnTo>
                  <a:lnTo>
                    <a:pt x="2295676" y="959152"/>
                  </a:lnTo>
                  <a:lnTo>
                    <a:pt x="2295676" y="933752"/>
                  </a:lnTo>
                  <a:lnTo>
                    <a:pt x="2275114" y="933752"/>
                  </a:lnTo>
                  <a:lnTo>
                    <a:pt x="2275114" y="919238"/>
                  </a:lnTo>
                  <a:lnTo>
                    <a:pt x="1913467" y="919238"/>
                  </a:lnTo>
                  <a:lnTo>
                    <a:pt x="1913467" y="897467"/>
                  </a:lnTo>
                  <a:lnTo>
                    <a:pt x="1894114" y="897467"/>
                  </a:lnTo>
                  <a:lnTo>
                    <a:pt x="1894114" y="884162"/>
                  </a:lnTo>
                  <a:lnTo>
                    <a:pt x="1878390" y="884162"/>
                  </a:lnTo>
                  <a:lnTo>
                    <a:pt x="1878390" y="864810"/>
                  </a:lnTo>
                  <a:lnTo>
                    <a:pt x="1860247" y="864810"/>
                  </a:lnTo>
                  <a:lnTo>
                    <a:pt x="1860247" y="862391"/>
                  </a:lnTo>
                  <a:lnTo>
                    <a:pt x="1770743" y="862391"/>
                  </a:lnTo>
                  <a:lnTo>
                    <a:pt x="1770743" y="840619"/>
                  </a:lnTo>
                  <a:lnTo>
                    <a:pt x="1565124" y="840619"/>
                  </a:lnTo>
                  <a:lnTo>
                    <a:pt x="1565124" y="824895"/>
                  </a:lnTo>
                  <a:lnTo>
                    <a:pt x="1528838" y="824895"/>
                  </a:lnTo>
                  <a:lnTo>
                    <a:pt x="1528838" y="811591"/>
                  </a:lnTo>
                  <a:lnTo>
                    <a:pt x="1504647" y="811591"/>
                  </a:lnTo>
                  <a:lnTo>
                    <a:pt x="1504647" y="793448"/>
                  </a:lnTo>
                  <a:lnTo>
                    <a:pt x="1405467" y="793448"/>
                  </a:lnTo>
                  <a:lnTo>
                    <a:pt x="1405467" y="782562"/>
                  </a:lnTo>
                  <a:lnTo>
                    <a:pt x="1257905" y="782562"/>
                  </a:lnTo>
                  <a:lnTo>
                    <a:pt x="1257905" y="774095"/>
                  </a:lnTo>
                  <a:lnTo>
                    <a:pt x="1211943" y="774095"/>
                  </a:lnTo>
                  <a:lnTo>
                    <a:pt x="1211943" y="764419"/>
                  </a:lnTo>
                  <a:lnTo>
                    <a:pt x="1164771" y="764419"/>
                  </a:lnTo>
                  <a:lnTo>
                    <a:pt x="1164771" y="747486"/>
                  </a:lnTo>
                  <a:lnTo>
                    <a:pt x="1111552" y="747486"/>
                  </a:lnTo>
                  <a:lnTo>
                    <a:pt x="1111552" y="739019"/>
                  </a:lnTo>
                  <a:lnTo>
                    <a:pt x="1094619" y="739019"/>
                  </a:lnTo>
                  <a:lnTo>
                    <a:pt x="1094619" y="720876"/>
                  </a:lnTo>
                  <a:lnTo>
                    <a:pt x="1078895" y="720876"/>
                  </a:lnTo>
                  <a:lnTo>
                    <a:pt x="1078895" y="695476"/>
                  </a:lnTo>
                  <a:lnTo>
                    <a:pt x="970038" y="695476"/>
                  </a:lnTo>
                  <a:lnTo>
                    <a:pt x="970038" y="677333"/>
                  </a:lnTo>
                  <a:lnTo>
                    <a:pt x="910771" y="677333"/>
                  </a:lnTo>
                  <a:lnTo>
                    <a:pt x="910771" y="664029"/>
                  </a:lnTo>
                  <a:lnTo>
                    <a:pt x="830943" y="664029"/>
                  </a:lnTo>
                  <a:lnTo>
                    <a:pt x="830943" y="647095"/>
                  </a:lnTo>
                  <a:lnTo>
                    <a:pt x="805543" y="647095"/>
                  </a:lnTo>
                  <a:lnTo>
                    <a:pt x="805543" y="602343"/>
                  </a:lnTo>
                  <a:lnTo>
                    <a:pt x="783771" y="602343"/>
                  </a:lnTo>
                  <a:lnTo>
                    <a:pt x="783771" y="572105"/>
                  </a:lnTo>
                  <a:lnTo>
                    <a:pt x="753533" y="572105"/>
                  </a:lnTo>
                  <a:lnTo>
                    <a:pt x="753533" y="560010"/>
                  </a:lnTo>
                  <a:lnTo>
                    <a:pt x="726924" y="560010"/>
                  </a:lnTo>
                  <a:lnTo>
                    <a:pt x="726924" y="547914"/>
                  </a:lnTo>
                  <a:lnTo>
                    <a:pt x="584200" y="547914"/>
                  </a:lnTo>
                  <a:lnTo>
                    <a:pt x="584200" y="528562"/>
                  </a:lnTo>
                  <a:lnTo>
                    <a:pt x="543076" y="528562"/>
                  </a:lnTo>
                  <a:lnTo>
                    <a:pt x="543076" y="512838"/>
                  </a:lnTo>
                  <a:lnTo>
                    <a:pt x="532190" y="512838"/>
                  </a:lnTo>
                  <a:lnTo>
                    <a:pt x="532190" y="462038"/>
                  </a:lnTo>
                  <a:lnTo>
                    <a:pt x="509209" y="462038"/>
                  </a:lnTo>
                  <a:lnTo>
                    <a:pt x="509209" y="400352"/>
                  </a:lnTo>
                  <a:lnTo>
                    <a:pt x="493486" y="400352"/>
                  </a:lnTo>
                  <a:lnTo>
                    <a:pt x="493486" y="377372"/>
                  </a:lnTo>
                  <a:lnTo>
                    <a:pt x="475343" y="377372"/>
                  </a:lnTo>
                  <a:lnTo>
                    <a:pt x="475343" y="362857"/>
                  </a:lnTo>
                  <a:lnTo>
                    <a:pt x="411238" y="362857"/>
                  </a:lnTo>
                  <a:lnTo>
                    <a:pt x="411238" y="353181"/>
                  </a:lnTo>
                  <a:lnTo>
                    <a:pt x="372533" y="353181"/>
                  </a:lnTo>
                  <a:lnTo>
                    <a:pt x="372533" y="339876"/>
                  </a:lnTo>
                  <a:lnTo>
                    <a:pt x="341086" y="339876"/>
                  </a:lnTo>
                  <a:lnTo>
                    <a:pt x="341086" y="322943"/>
                  </a:lnTo>
                  <a:lnTo>
                    <a:pt x="303590" y="322943"/>
                  </a:lnTo>
                  <a:lnTo>
                    <a:pt x="303590" y="302381"/>
                  </a:lnTo>
                  <a:lnTo>
                    <a:pt x="256419" y="302381"/>
                  </a:lnTo>
                  <a:lnTo>
                    <a:pt x="256419" y="291495"/>
                  </a:lnTo>
                  <a:lnTo>
                    <a:pt x="244324" y="291495"/>
                  </a:lnTo>
                  <a:lnTo>
                    <a:pt x="244324" y="275772"/>
                  </a:lnTo>
                  <a:lnTo>
                    <a:pt x="222552" y="275772"/>
                  </a:lnTo>
                  <a:lnTo>
                    <a:pt x="222552" y="206829"/>
                  </a:lnTo>
                  <a:lnTo>
                    <a:pt x="204409" y="206829"/>
                  </a:lnTo>
                  <a:lnTo>
                    <a:pt x="204409" y="140305"/>
                  </a:lnTo>
                  <a:lnTo>
                    <a:pt x="188686" y="140305"/>
                  </a:lnTo>
                  <a:lnTo>
                    <a:pt x="188686" y="94343"/>
                  </a:lnTo>
                  <a:lnTo>
                    <a:pt x="180219" y="85876"/>
                  </a:lnTo>
                  <a:lnTo>
                    <a:pt x="180219" y="43543"/>
                  </a:lnTo>
                  <a:lnTo>
                    <a:pt x="151190" y="43543"/>
                  </a:lnTo>
                  <a:lnTo>
                    <a:pt x="151190" y="30238"/>
                  </a:lnTo>
                  <a:lnTo>
                    <a:pt x="45962" y="30238"/>
                  </a:lnTo>
                  <a:lnTo>
                    <a:pt x="45962" y="12095"/>
                  </a:lnTo>
                  <a:lnTo>
                    <a:pt x="30238" y="12095"/>
                  </a:lnTo>
                  <a:lnTo>
                    <a:pt x="30238"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522" name="Freeform: Shape 521">
              <a:extLst>
                <a:ext uri="{FF2B5EF4-FFF2-40B4-BE49-F238E27FC236}">
                  <a16:creationId xmlns:a16="http://schemas.microsoft.com/office/drawing/2014/main" id="{08A8FF81-A2E0-4049-93D5-9162CFE37289}"/>
                </a:ext>
              </a:extLst>
            </p:cNvPr>
            <p:cNvSpPr/>
            <p:nvPr/>
          </p:nvSpPr>
          <p:spPr bwMode="auto">
            <a:xfrm>
              <a:off x="1403048" y="1551819"/>
              <a:ext cx="703942" cy="534610"/>
            </a:xfrm>
            <a:custGeom>
              <a:avLst/>
              <a:gdLst>
                <a:gd name="connsiteX0" fmla="*/ 703942 w 703942"/>
                <a:gd name="connsiteY0" fmla="*/ 534610 h 534610"/>
                <a:gd name="connsiteX1" fmla="*/ 633790 w 703942"/>
                <a:gd name="connsiteY1" fmla="*/ 534610 h 534610"/>
                <a:gd name="connsiteX2" fmla="*/ 633790 w 703942"/>
                <a:gd name="connsiteY2" fmla="*/ 518886 h 534610"/>
                <a:gd name="connsiteX3" fmla="*/ 612019 w 703942"/>
                <a:gd name="connsiteY3" fmla="*/ 518886 h 534610"/>
                <a:gd name="connsiteX4" fmla="*/ 612019 w 703942"/>
                <a:gd name="connsiteY4" fmla="*/ 477762 h 534610"/>
                <a:gd name="connsiteX5" fmla="*/ 593876 w 703942"/>
                <a:gd name="connsiteY5" fmla="*/ 477762 h 534610"/>
                <a:gd name="connsiteX6" fmla="*/ 593876 w 703942"/>
                <a:gd name="connsiteY6" fmla="*/ 428171 h 534610"/>
                <a:gd name="connsiteX7" fmla="*/ 584200 w 703942"/>
                <a:gd name="connsiteY7" fmla="*/ 428171 h 534610"/>
                <a:gd name="connsiteX8" fmla="*/ 584200 w 703942"/>
                <a:gd name="connsiteY8" fmla="*/ 378581 h 534610"/>
                <a:gd name="connsiteX9" fmla="*/ 572104 w 703942"/>
                <a:gd name="connsiteY9" fmla="*/ 378581 h 534610"/>
                <a:gd name="connsiteX10" fmla="*/ 572104 w 703942"/>
                <a:gd name="connsiteY10" fmla="*/ 347133 h 534610"/>
                <a:gd name="connsiteX11" fmla="*/ 562428 w 703942"/>
                <a:gd name="connsiteY11" fmla="*/ 347133 h 534610"/>
                <a:gd name="connsiteX12" fmla="*/ 562428 w 703942"/>
                <a:gd name="connsiteY12" fmla="*/ 313267 h 534610"/>
                <a:gd name="connsiteX13" fmla="*/ 545495 w 703942"/>
                <a:gd name="connsiteY13" fmla="*/ 313267 h 534610"/>
                <a:gd name="connsiteX14" fmla="*/ 545495 w 703942"/>
                <a:gd name="connsiteY14" fmla="*/ 303591 h 534610"/>
                <a:gd name="connsiteX15" fmla="*/ 516466 w 703942"/>
                <a:gd name="connsiteY15" fmla="*/ 303591 h 534610"/>
                <a:gd name="connsiteX16" fmla="*/ 516466 w 703942"/>
                <a:gd name="connsiteY16" fmla="*/ 287867 h 534610"/>
                <a:gd name="connsiteX17" fmla="*/ 437847 w 703942"/>
                <a:gd name="connsiteY17" fmla="*/ 287867 h 534610"/>
                <a:gd name="connsiteX18" fmla="*/ 437847 w 703942"/>
                <a:gd name="connsiteY18" fmla="*/ 268514 h 534610"/>
                <a:gd name="connsiteX19" fmla="*/ 417285 w 703942"/>
                <a:gd name="connsiteY19" fmla="*/ 268514 h 534610"/>
                <a:gd name="connsiteX20" fmla="*/ 417285 w 703942"/>
                <a:gd name="connsiteY20" fmla="*/ 251581 h 534610"/>
                <a:gd name="connsiteX21" fmla="*/ 344714 w 703942"/>
                <a:gd name="connsiteY21" fmla="*/ 251581 h 534610"/>
                <a:gd name="connsiteX22" fmla="*/ 344714 w 703942"/>
                <a:gd name="connsiteY22" fmla="*/ 243114 h 534610"/>
                <a:gd name="connsiteX23" fmla="*/ 330200 w 703942"/>
                <a:gd name="connsiteY23" fmla="*/ 243114 h 534610"/>
                <a:gd name="connsiteX24" fmla="*/ 330200 w 703942"/>
                <a:gd name="connsiteY24" fmla="*/ 227391 h 534610"/>
                <a:gd name="connsiteX25" fmla="*/ 319314 w 703942"/>
                <a:gd name="connsiteY25" fmla="*/ 227391 h 534610"/>
                <a:gd name="connsiteX26" fmla="*/ 319314 w 703942"/>
                <a:gd name="connsiteY26" fmla="*/ 212876 h 534610"/>
                <a:gd name="connsiteX27" fmla="*/ 298752 w 703942"/>
                <a:gd name="connsiteY27" fmla="*/ 212876 h 534610"/>
                <a:gd name="connsiteX28" fmla="*/ 298752 w 703942"/>
                <a:gd name="connsiteY28" fmla="*/ 187476 h 534610"/>
                <a:gd name="connsiteX29" fmla="*/ 289076 w 703942"/>
                <a:gd name="connsiteY29" fmla="*/ 187476 h 534610"/>
                <a:gd name="connsiteX30" fmla="*/ 289076 w 703942"/>
                <a:gd name="connsiteY30" fmla="*/ 141514 h 534610"/>
                <a:gd name="connsiteX31" fmla="*/ 280610 w 703942"/>
                <a:gd name="connsiteY31" fmla="*/ 133048 h 534610"/>
                <a:gd name="connsiteX32" fmla="*/ 280610 w 703942"/>
                <a:gd name="connsiteY32" fmla="*/ 85876 h 534610"/>
                <a:gd name="connsiteX33" fmla="*/ 247952 w 703942"/>
                <a:gd name="connsiteY33" fmla="*/ 85876 h 534610"/>
                <a:gd name="connsiteX34" fmla="*/ 247952 w 703942"/>
                <a:gd name="connsiteY34" fmla="*/ 76200 h 534610"/>
                <a:gd name="connsiteX35" fmla="*/ 152400 w 703942"/>
                <a:gd name="connsiteY35" fmla="*/ 76200 h 534610"/>
                <a:gd name="connsiteX36" fmla="*/ 152400 w 703942"/>
                <a:gd name="connsiteY36" fmla="*/ 59267 h 534610"/>
                <a:gd name="connsiteX37" fmla="*/ 119742 w 703942"/>
                <a:gd name="connsiteY37" fmla="*/ 59267 h 534610"/>
                <a:gd name="connsiteX38" fmla="*/ 119742 w 703942"/>
                <a:gd name="connsiteY38" fmla="*/ 32657 h 534610"/>
                <a:gd name="connsiteX39" fmla="*/ 29028 w 703942"/>
                <a:gd name="connsiteY39" fmla="*/ 32657 h 534610"/>
                <a:gd name="connsiteX40" fmla="*/ 29028 w 703942"/>
                <a:gd name="connsiteY40" fmla="*/ 15724 h 534610"/>
                <a:gd name="connsiteX41" fmla="*/ 19352 w 703942"/>
                <a:gd name="connsiteY41" fmla="*/ 15724 h 534610"/>
                <a:gd name="connsiteX42" fmla="*/ 19352 w 703942"/>
                <a:gd name="connsiteY42" fmla="*/ 0 h 534610"/>
                <a:gd name="connsiteX43" fmla="*/ 0 w 703942"/>
                <a:gd name="connsiteY43" fmla="*/ 0 h 534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03942" h="534610">
                  <a:moveTo>
                    <a:pt x="703942" y="534610"/>
                  </a:moveTo>
                  <a:lnTo>
                    <a:pt x="633790" y="534610"/>
                  </a:lnTo>
                  <a:lnTo>
                    <a:pt x="633790" y="518886"/>
                  </a:lnTo>
                  <a:lnTo>
                    <a:pt x="612019" y="518886"/>
                  </a:lnTo>
                  <a:lnTo>
                    <a:pt x="612019" y="477762"/>
                  </a:lnTo>
                  <a:lnTo>
                    <a:pt x="593876" y="477762"/>
                  </a:lnTo>
                  <a:lnTo>
                    <a:pt x="593876" y="428171"/>
                  </a:lnTo>
                  <a:lnTo>
                    <a:pt x="584200" y="428171"/>
                  </a:lnTo>
                  <a:lnTo>
                    <a:pt x="584200" y="378581"/>
                  </a:lnTo>
                  <a:lnTo>
                    <a:pt x="572104" y="378581"/>
                  </a:lnTo>
                  <a:lnTo>
                    <a:pt x="572104" y="347133"/>
                  </a:lnTo>
                  <a:lnTo>
                    <a:pt x="562428" y="347133"/>
                  </a:lnTo>
                  <a:lnTo>
                    <a:pt x="562428" y="313267"/>
                  </a:lnTo>
                  <a:lnTo>
                    <a:pt x="545495" y="313267"/>
                  </a:lnTo>
                  <a:lnTo>
                    <a:pt x="545495" y="303591"/>
                  </a:lnTo>
                  <a:lnTo>
                    <a:pt x="516466" y="303591"/>
                  </a:lnTo>
                  <a:lnTo>
                    <a:pt x="516466" y="287867"/>
                  </a:lnTo>
                  <a:lnTo>
                    <a:pt x="437847" y="287867"/>
                  </a:lnTo>
                  <a:lnTo>
                    <a:pt x="437847" y="268514"/>
                  </a:lnTo>
                  <a:lnTo>
                    <a:pt x="417285" y="268514"/>
                  </a:lnTo>
                  <a:lnTo>
                    <a:pt x="417285" y="251581"/>
                  </a:lnTo>
                  <a:lnTo>
                    <a:pt x="344714" y="251581"/>
                  </a:lnTo>
                  <a:lnTo>
                    <a:pt x="344714" y="243114"/>
                  </a:lnTo>
                  <a:lnTo>
                    <a:pt x="330200" y="243114"/>
                  </a:lnTo>
                  <a:lnTo>
                    <a:pt x="330200" y="227391"/>
                  </a:lnTo>
                  <a:lnTo>
                    <a:pt x="319314" y="227391"/>
                  </a:lnTo>
                  <a:lnTo>
                    <a:pt x="319314" y="212876"/>
                  </a:lnTo>
                  <a:lnTo>
                    <a:pt x="298752" y="212876"/>
                  </a:lnTo>
                  <a:lnTo>
                    <a:pt x="298752" y="187476"/>
                  </a:lnTo>
                  <a:lnTo>
                    <a:pt x="289076" y="187476"/>
                  </a:lnTo>
                  <a:lnTo>
                    <a:pt x="289076" y="141514"/>
                  </a:lnTo>
                  <a:lnTo>
                    <a:pt x="280610" y="133048"/>
                  </a:lnTo>
                  <a:lnTo>
                    <a:pt x="280610" y="85876"/>
                  </a:lnTo>
                  <a:lnTo>
                    <a:pt x="247952" y="85876"/>
                  </a:lnTo>
                  <a:lnTo>
                    <a:pt x="247952" y="76200"/>
                  </a:lnTo>
                  <a:lnTo>
                    <a:pt x="152400" y="76200"/>
                  </a:lnTo>
                  <a:lnTo>
                    <a:pt x="152400" y="59267"/>
                  </a:lnTo>
                  <a:lnTo>
                    <a:pt x="119742" y="59267"/>
                  </a:lnTo>
                  <a:lnTo>
                    <a:pt x="119742" y="32657"/>
                  </a:lnTo>
                  <a:lnTo>
                    <a:pt x="29028" y="32657"/>
                  </a:lnTo>
                  <a:lnTo>
                    <a:pt x="29028" y="15724"/>
                  </a:lnTo>
                  <a:lnTo>
                    <a:pt x="19352" y="15724"/>
                  </a:lnTo>
                  <a:lnTo>
                    <a:pt x="19352" y="0"/>
                  </a:lnTo>
                  <a:lnTo>
                    <a:pt x="0" y="0"/>
                  </a:lnTo>
                </a:path>
              </a:pathLst>
            </a:custGeom>
            <a:noFill/>
            <a:ln w="28575">
              <a:solidFill>
                <a:schemeClr val="accent3"/>
              </a:solidFill>
              <a:miter lim="800000"/>
              <a:headEnd/>
              <a:tailEnd/>
            </a:ln>
          </p:spPr>
          <p:txBody>
            <a:bodyPr rtlCol="0" anchor="ctr"/>
            <a:lstStyle/>
            <a:p>
              <a:pPr algn="ctr"/>
              <a:endParaRPr lang="en-US" dirty="0"/>
            </a:p>
          </p:txBody>
        </p:sp>
      </p:grpSp>
      <p:grpSp>
        <p:nvGrpSpPr>
          <p:cNvPr id="523" name="Group 522">
            <a:extLst>
              <a:ext uri="{FF2B5EF4-FFF2-40B4-BE49-F238E27FC236}">
                <a16:creationId xmlns:a16="http://schemas.microsoft.com/office/drawing/2014/main" id="{7C7E2788-EDBF-46BF-96D8-F4D578D4F023}"/>
              </a:ext>
            </a:extLst>
          </p:cNvPr>
          <p:cNvGrpSpPr/>
          <p:nvPr/>
        </p:nvGrpSpPr>
        <p:grpSpPr>
          <a:xfrm>
            <a:off x="1825171" y="1729889"/>
            <a:ext cx="3332241" cy="1395793"/>
            <a:chOff x="1825171" y="1759857"/>
            <a:chExt cx="3332241" cy="1395793"/>
          </a:xfrm>
        </p:grpSpPr>
        <p:cxnSp>
          <p:nvCxnSpPr>
            <p:cNvPr id="524" name="Straight Connector 523">
              <a:extLst>
                <a:ext uri="{FF2B5EF4-FFF2-40B4-BE49-F238E27FC236}">
                  <a16:creationId xmlns:a16="http://schemas.microsoft.com/office/drawing/2014/main" id="{597091AE-8A9C-433B-A7A0-F08F00D8E7DD}"/>
                </a:ext>
              </a:extLst>
            </p:cNvPr>
            <p:cNvCxnSpPr/>
            <p:nvPr/>
          </p:nvCxnSpPr>
          <p:spPr bwMode="auto">
            <a:xfrm>
              <a:off x="1825171" y="1759857"/>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DD4BFA89-4C05-469A-BC8A-FE139B148D42}"/>
                </a:ext>
              </a:extLst>
            </p:cNvPr>
            <p:cNvCxnSpPr/>
            <p:nvPr/>
          </p:nvCxnSpPr>
          <p:spPr bwMode="auto">
            <a:xfrm>
              <a:off x="1888066" y="1785257"/>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88CB323D-BACC-4323-8AEF-2A0D320BB3F6}"/>
                </a:ext>
              </a:extLst>
            </p:cNvPr>
            <p:cNvCxnSpPr/>
            <p:nvPr/>
          </p:nvCxnSpPr>
          <p:spPr bwMode="auto">
            <a:xfrm>
              <a:off x="2034418" y="2018695"/>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C0A59ED0-160B-483D-928A-44FE118CA20F}"/>
                </a:ext>
              </a:extLst>
            </p:cNvPr>
            <p:cNvCxnSpPr/>
            <p:nvPr/>
          </p:nvCxnSpPr>
          <p:spPr bwMode="auto">
            <a:xfrm>
              <a:off x="2385180" y="2347685"/>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B4289958-2572-4EAF-B6A2-6720ED698838}"/>
                </a:ext>
              </a:extLst>
            </p:cNvPr>
            <p:cNvCxnSpPr/>
            <p:nvPr/>
          </p:nvCxnSpPr>
          <p:spPr bwMode="auto">
            <a:xfrm>
              <a:off x="2571447" y="2433561"/>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8D99C0C1-CF8D-470F-8DFA-2BB8F0A8A213}"/>
                </a:ext>
              </a:extLst>
            </p:cNvPr>
            <p:cNvCxnSpPr/>
            <p:nvPr/>
          </p:nvCxnSpPr>
          <p:spPr bwMode="auto">
            <a:xfrm>
              <a:off x="2639180" y="2560561"/>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429ABC68-EA5F-441B-8F8B-E665C6B95BE8}"/>
                </a:ext>
              </a:extLst>
            </p:cNvPr>
            <p:cNvCxnSpPr/>
            <p:nvPr/>
          </p:nvCxnSpPr>
          <p:spPr bwMode="auto">
            <a:xfrm>
              <a:off x="2842380" y="2599266"/>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31" name="Straight Connector 530">
              <a:extLst>
                <a:ext uri="{FF2B5EF4-FFF2-40B4-BE49-F238E27FC236}">
                  <a16:creationId xmlns:a16="http://schemas.microsoft.com/office/drawing/2014/main" id="{77E5C58E-D268-4387-8A71-A6097DE9B4A0}"/>
                </a:ext>
              </a:extLst>
            </p:cNvPr>
            <p:cNvCxnSpPr/>
            <p:nvPr/>
          </p:nvCxnSpPr>
          <p:spPr bwMode="auto">
            <a:xfrm>
              <a:off x="3098799" y="2723847"/>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72128E6D-101A-4F27-8F3C-1F5C5430CC9D}"/>
                </a:ext>
              </a:extLst>
            </p:cNvPr>
            <p:cNvCxnSpPr/>
            <p:nvPr/>
          </p:nvCxnSpPr>
          <p:spPr bwMode="auto">
            <a:xfrm>
              <a:off x="3106056" y="2723847"/>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CC1DEA2D-4155-4C8D-896D-A544EB431546}"/>
                </a:ext>
              </a:extLst>
            </p:cNvPr>
            <p:cNvCxnSpPr/>
            <p:nvPr/>
          </p:nvCxnSpPr>
          <p:spPr bwMode="auto">
            <a:xfrm>
              <a:off x="3269342" y="2797628"/>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34" name="Straight Connector 533">
              <a:extLst>
                <a:ext uri="{FF2B5EF4-FFF2-40B4-BE49-F238E27FC236}">
                  <a16:creationId xmlns:a16="http://schemas.microsoft.com/office/drawing/2014/main" id="{7DA5321E-BC62-4F0B-96D4-C024D0D0C49B}"/>
                </a:ext>
              </a:extLst>
            </p:cNvPr>
            <p:cNvCxnSpPr/>
            <p:nvPr/>
          </p:nvCxnSpPr>
          <p:spPr bwMode="auto">
            <a:xfrm>
              <a:off x="3499154" y="2824238"/>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27F6594F-EA36-413A-8387-F72672583AE9}"/>
                </a:ext>
              </a:extLst>
            </p:cNvPr>
            <p:cNvCxnSpPr/>
            <p:nvPr/>
          </p:nvCxnSpPr>
          <p:spPr bwMode="auto">
            <a:xfrm>
              <a:off x="3547535" y="2827867"/>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AD28DDB6-5E3B-4FDA-BD37-F40940342A68}"/>
                </a:ext>
              </a:extLst>
            </p:cNvPr>
            <p:cNvCxnSpPr/>
            <p:nvPr/>
          </p:nvCxnSpPr>
          <p:spPr bwMode="auto">
            <a:xfrm>
              <a:off x="3554792" y="2830286"/>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7B559ECB-B42C-4AED-BCF4-14A35A211E01}"/>
                </a:ext>
              </a:extLst>
            </p:cNvPr>
            <p:cNvCxnSpPr/>
            <p:nvPr/>
          </p:nvCxnSpPr>
          <p:spPr bwMode="auto">
            <a:xfrm>
              <a:off x="3564469" y="2830286"/>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38" name="Straight Connector 537">
              <a:extLst>
                <a:ext uri="{FF2B5EF4-FFF2-40B4-BE49-F238E27FC236}">
                  <a16:creationId xmlns:a16="http://schemas.microsoft.com/office/drawing/2014/main" id="{1F122F95-8657-4866-8A1B-6BEE7432C2A3}"/>
                </a:ext>
              </a:extLst>
            </p:cNvPr>
            <p:cNvCxnSpPr/>
            <p:nvPr/>
          </p:nvCxnSpPr>
          <p:spPr bwMode="auto">
            <a:xfrm>
              <a:off x="3577774" y="2837543"/>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2FFDA153-FE94-4EAB-B30D-39835C70BDF1}"/>
                </a:ext>
              </a:extLst>
            </p:cNvPr>
            <p:cNvCxnSpPr/>
            <p:nvPr/>
          </p:nvCxnSpPr>
          <p:spPr bwMode="auto">
            <a:xfrm>
              <a:off x="3615269" y="2872619"/>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9E6EC125-8726-459E-9D2C-078F13C51A60}"/>
                </a:ext>
              </a:extLst>
            </p:cNvPr>
            <p:cNvCxnSpPr/>
            <p:nvPr/>
          </p:nvCxnSpPr>
          <p:spPr bwMode="auto">
            <a:xfrm>
              <a:off x="3720498" y="2881086"/>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9A43F667-0238-4A8E-B88B-F042D15B5E8E}"/>
                </a:ext>
              </a:extLst>
            </p:cNvPr>
            <p:cNvCxnSpPr/>
            <p:nvPr/>
          </p:nvCxnSpPr>
          <p:spPr bwMode="auto">
            <a:xfrm>
              <a:off x="3778555" y="2881086"/>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942C2A4A-20F1-4901-94AB-13B63F6C60CA}"/>
                </a:ext>
              </a:extLst>
            </p:cNvPr>
            <p:cNvCxnSpPr/>
            <p:nvPr/>
          </p:nvCxnSpPr>
          <p:spPr bwMode="auto">
            <a:xfrm>
              <a:off x="3842660" y="2893182"/>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43" name="Straight Connector 542">
              <a:extLst>
                <a:ext uri="{FF2B5EF4-FFF2-40B4-BE49-F238E27FC236}">
                  <a16:creationId xmlns:a16="http://schemas.microsoft.com/office/drawing/2014/main" id="{0FA2EEA6-8720-4375-8AFA-A23B1C0805EA}"/>
                </a:ext>
              </a:extLst>
            </p:cNvPr>
            <p:cNvCxnSpPr/>
            <p:nvPr/>
          </p:nvCxnSpPr>
          <p:spPr bwMode="auto">
            <a:xfrm>
              <a:off x="3940631" y="2907696"/>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032C077C-B1A6-43AA-A3C3-41FB5ADE7773}"/>
                </a:ext>
              </a:extLst>
            </p:cNvPr>
            <p:cNvCxnSpPr/>
            <p:nvPr/>
          </p:nvCxnSpPr>
          <p:spPr bwMode="auto">
            <a:xfrm>
              <a:off x="3956354" y="2918582"/>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BE49D6CE-ACB4-4930-8DD3-3B97FB4A6D6C}"/>
                </a:ext>
              </a:extLst>
            </p:cNvPr>
            <p:cNvCxnSpPr/>
            <p:nvPr/>
          </p:nvCxnSpPr>
          <p:spPr bwMode="auto">
            <a:xfrm>
              <a:off x="3967240" y="2924629"/>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B5B1B0BE-6B2F-44A1-8296-B6EF480F2A19}"/>
                </a:ext>
              </a:extLst>
            </p:cNvPr>
            <p:cNvCxnSpPr/>
            <p:nvPr/>
          </p:nvCxnSpPr>
          <p:spPr bwMode="auto">
            <a:xfrm>
              <a:off x="3976916" y="2937934"/>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47" name="Straight Connector 546">
              <a:extLst>
                <a:ext uri="{FF2B5EF4-FFF2-40B4-BE49-F238E27FC236}">
                  <a16:creationId xmlns:a16="http://schemas.microsoft.com/office/drawing/2014/main" id="{57479F77-4569-4E84-B372-740F37CCAFEA}"/>
                </a:ext>
              </a:extLst>
            </p:cNvPr>
            <p:cNvCxnSpPr/>
            <p:nvPr/>
          </p:nvCxnSpPr>
          <p:spPr bwMode="auto">
            <a:xfrm>
              <a:off x="3981754" y="2943982"/>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E040156A-BAA0-4D5F-B05A-FAC38979D05C}"/>
                </a:ext>
              </a:extLst>
            </p:cNvPr>
            <p:cNvCxnSpPr/>
            <p:nvPr/>
          </p:nvCxnSpPr>
          <p:spPr bwMode="auto">
            <a:xfrm>
              <a:off x="4018040" y="2959706"/>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4A055ACE-1927-4FF0-B2FD-A49E22622DD5}"/>
                </a:ext>
              </a:extLst>
            </p:cNvPr>
            <p:cNvCxnSpPr/>
            <p:nvPr/>
          </p:nvCxnSpPr>
          <p:spPr bwMode="auto">
            <a:xfrm>
              <a:off x="4027719" y="2957286"/>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06413D30-64FD-4A3B-8708-4B040354318D}"/>
                </a:ext>
              </a:extLst>
            </p:cNvPr>
            <p:cNvCxnSpPr/>
            <p:nvPr/>
          </p:nvCxnSpPr>
          <p:spPr bwMode="auto">
            <a:xfrm>
              <a:off x="4070052" y="2957286"/>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236AFEBB-C584-4C01-893E-5237C2907425}"/>
                </a:ext>
              </a:extLst>
            </p:cNvPr>
            <p:cNvCxnSpPr/>
            <p:nvPr/>
          </p:nvCxnSpPr>
          <p:spPr bwMode="auto">
            <a:xfrm>
              <a:off x="4143831" y="2957286"/>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5F4BDB54-CAA5-4076-AC40-7FB53D444B35}"/>
                </a:ext>
              </a:extLst>
            </p:cNvPr>
            <p:cNvCxnSpPr/>
            <p:nvPr/>
          </p:nvCxnSpPr>
          <p:spPr bwMode="auto">
            <a:xfrm>
              <a:off x="4187374" y="2957286"/>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0386E62C-4EBD-4562-986D-B3D78832A808}"/>
                </a:ext>
              </a:extLst>
            </p:cNvPr>
            <p:cNvCxnSpPr/>
            <p:nvPr/>
          </p:nvCxnSpPr>
          <p:spPr bwMode="auto">
            <a:xfrm>
              <a:off x="4330098" y="2957286"/>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6D407440-EFCB-49C9-8A37-F9687E81F147}"/>
                </a:ext>
              </a:extLst>
            </p:cNvPr>
            <p:cNvCxnSpPr/>
            <p:nvPr/>
          </p:nvCxnSpPr>
          <p:spPr bwMode="auto">
            <a:xfrm>
              <a:off x="4342193" y="2957286"/>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9D264144-F595-44B8-A132-EF5880C01F48}"/>
                </a:ext>
              </a:extLst>
            </p:cNvPr>
            <p:cNvCxnSpPr/>
            <p:nvPr/>
          </p:nvCxnSpPr>
          <p:spPr bwMode="auto">
            <a:xfrm>
              <a:off x="4362755" y="2977848"/>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7F2F7633-C6E6-4DF7-97AE-D378D4D242D0}"/>
                </a:ext>
              </a:extLst>
            </p:cNvPr>
            <p:cNvCxnSpPr/>
            <p:nvPr/>
          </p:nvCxnSpPr>
          <p:spPr bwMode="auto">
            <a:xfrm>
              <a:off x="4377269" y="2988733"/>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8782B3D7-FBBB-4634-AD5F-E1D6FFAA2436}"/>
                </a:ext>
              </a:extLst>
            </p:cNvPr>
            <p:cNvCxnSpPr/>
            <p:nvPr/>
          </p:nvCxnSpPr>
          <p:spPr bwMode="auto">
            <a:xfrm>
              <a:off x="4407507" y="3017763"/>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E54DD9DB-D002-4A43-9C2D-B1B102F77709}"/>
                </a:ext>
              </a:extLst>
            </p:cNvPr>
            <p:cNvCxnSpPr/>
            <p:nvPr/>
          </p:nvCxnSpPr>
          <p:spPr bwMode="auto">
            <a:xfrm>
              <a:off x="4474031" y="3017763"/>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00A10E77-79EC-4572-91CE-9D23F94F9009}"/>
                </a:ext>
              </a:extLst>
            </p:cNvPr>
            <p:cNvCxnSpPr/>
            <p:nvPr/>
          </p:nvCxnSpPr>
          <p:spPr bwMode="auto">
            <a:xfrm>
              <a:off x="4593774" y="3017763"/>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188C6721-5465-434B-B92E-2DE8861AF35A}"/>
                </a:ext>
              </a:extLst>
            </p:cNvPr>
            <p:cNvCxnSpPr/>
            <p:nvPr/>
          </p:nvCxnSpPr>
          <p:spPr bwMode="auto">
            <a:xfrm>
              <a:off x="4700212" y="3017763"/>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B708E09C-DDE4-4B51-AB86-DF561A505582}"/>
                </a:ext>
              </a:extLst>
            </p:cNvPr>
            <p:cNvCxnSpPr/>
            <p:nvPr/>
          </p:nvCxnSpPr>
          <p:spPr bwMode="auto">
            <a:xfrm>
              <a:off x="4766735" y="3046792"/>
              <a:ext cx="0" cy="53219"/>
            </a:xfrm>
            <a:prstGeom prst="line">
              <a:avLst/>
            </a:prstGeom>
            <a:noFill/>
            <a:ln w="12700" cap="flat" cmpd="sng" algn="ctr">
              <a:solidFill>
                <a:schemeClr val="accent3"/>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8F257B92-8D66-4BB2-8F55-18B4D1A9E692}"/>
                </a:ext>
              </a:extLst>
            </p:cNvPr>
            <p:cNvCxnSpPr/>
            <p:nvPr/>
          </p:nvCxnSpPr>
          <p:spPr bwMode="auto">
            <a:xfrm>
              <a:off x="5157412" y="3102431"/>
              <a:ext cx="0" cy="53219"/>
            </a:xfrm>
            <a:prstGeom prst="line">
              <a:avLst/>
            </a:prstGeom>
            <a:noFill/>
            <a:ln w="12700" cap="flat" cmpd="sng" algn="ctr">
              <a:solidFill>
                <a:schemeClr val="accent3"/>
              </a:solidFill>
              <a:prstDash val="solid"/>
              <a:round/>
              <a:headEnd type="none" w="med" len="med"/>
              <a:tailEnd type="none" w="med" len="med"/>
            </a:ln>
            <a:effectLst/>
          </p:spPr>
        </p:cxnSp>
      </p:grpSp>
      <p:sp>
        <p:nvSpPr>
          <p:cNvPr id="563" name="Freeform: Shape 562">
            <a:extLst>
              <a:ext uri="{FF2B5EF4-FFF2-40B4-BE49-F238E27FC236}">
                <a16:creationId xmlns:a16="http://schemas.microsoft.com/office/drawing/2014/main" id="{A975FF58-22B5-4C9A-A61C-3F079CE856B3}"/>
              </a:ext>
            </a:extLst>
          </p:cNvPr>
          <p:cNvSpPr/>
          <p:nvPr/>
        </p:nvSpPr>
        <p:spPr bwMode="auto">
          <a:xfrm>
            <a:off x="1402347" y="1540821"/>
            <a:ext cx="3752516" cy="1235243"/>
          </a:xfrm>
          <a:custGeom>
            <a:avLst/>
            <a:gdLst>
              <a:gd name="connsiteX0" fmla="*/ 3752516 w 3752516"/>
              <a:gd name="connsiteY0" fmla="*/ 1235243 h 1235243"/>
              <a:gd name="connsiteX1" fmla="*/ 3368842 w 3752516"/>
              <a:gd name="connsiteY1" fmla="*/ 1235243 h 1235243"/>
              <a:gd name="connsiteX2" fmla="*/ 3368842 w 3752516"/>
              <a:gd name="connsiteY2" fmla="*/ 1200485 h 1235243"/>
              <a:gd name="connsiteX3" fmla="*/ 3330074 w 3752516"/>
              <a:gd name="connsiteY3" fmla="*/ 1200485 h 1235243"/>
              <a:gd name="connsiteX4" fmla="*/ 3330074 w 3752516"/>
              <a:gd name="connsiteY4" fmla="*/ 1172411 h 1235243"/>
              <a:gd name="connsiteX5" fmla="*/ 3046664 w 3752516"/>
              <a:gd name="connsiteY5" fmla="*/ 1172411 h 1235243"/>
              <a:gd name="connsiteX6" fmla="*/ 3046664 w 3752516"/>
              <a:gd name="connsiteY6" fmla="*/ 1155032 h 1235243"/>
              <a:gd name="connsiteX7" fmla="*/ 2966453 w 3752516"/>
              <a:gd name="connsiteY7" fmla="*/ 1155032 h 1235243"/>
              <a:gd name="connsiteX8" fmla="*/ 2966453 w 3752516"/>
              <a:gd name="connsiteY8" fmla="*/ 1148348 h 1235243"/>
              <a:gd name="connsiteX9" fmla="*/ 2854158 w 3752516"/>
              <a:gd name="connsiteY9" fmla="*/ 1148348 h 1235243"/>
              <a:gd name="connsiteX10" fmla="*/ 2854158 w 3752516"/>
              <a:gd name="connsiteY10" fmla="*/ 1130969 h 1235243"/>
              <a:gd name="connsiteX11" fmla="*/ 2802021 w 3752516"/>
              <a:gd name="connsiteY11" fmla="*/ 1130969 h 1235243"/>
              <a:gd name="connsiteX12" fmla="*/ 2802021 w 3752516"/>
              <a:gd name="connsiteY12" fmla="*/ 1118937 h 1235243"/>
              <a:gd name="connsiteX13" fmla="*/ 2565400 w 3752516"/>
              <a:gd name="connsiteY13" fmla="*/ 1118937 h 1235243"/>
              <a:gd name="connsiteX14" fmla="*/ 2565400 w 3752516"/>
              <a:gd name="connsiteY14" fmla="*/ 1104232 h 1235243"/>
              <a:gd name="connsiteX15" fmla="*/ 2201779 w 3752516"/>
              <a:gd name="connsiteY15" fmla="*/ 1104232 h 1235243"/>
              <a:gd name="connsiteX16" fmla="*/ 2201779 w 3752516"/>
              <a:gd name="connsiteY16" fmla="*/ 1094874 h 1235243"/>
              <a:gd name="connsiteX17" fmla="*/ 2175042 w 3752516"/>
              <a:gd name="connsiteY17" fmla="*/ 1094874 h 1235243"/>
              <a:gd name="connsiteX18" fmla="*/ 2175042 w 3752516"/>
              <a:gd name="connsiteY18" fmla="*/ 1074822 h 1235243"/>
              <a:gd name="connsiteX19" fmla="*/ 2154990 w 3752516"/>
              <a:gd name="connsiteY19" fmla="*/ 1074822 h 1235243"/>
              <a:gd name="connsiteX20" fmla="*/ 2154990 w 3752516"/>
              <a:gd name="connsiteY20" fmla="*/ 1058779 h 1235243"/>
              <a:gd name="connsiteX21" fmla="*/ 1832811 w 3752516"/>
              <a:gd name="connsiteY21" fmla="*/ 1058779 h 1235243"/>
              <a:gd name="connsiteX22" fmla="*/ 1832811 w 3752516"/>
              <a:gd name="connsiteY22" fmla="*/ 1049422 h 1235243"/>
              <a:gd name="connsiteX23" fmla="*/ 1788695 w 3752516"/>
              <a:gd name="connsiteY23" fmla="*/ 1049422 h 1235243"/>
              <a:gd name="connsiteX24" fmla="*/ 1788695 w 3752516"/>
              <a:gd name="connsiteY24" fmla="*/ 1032043 h 1235243"/>
              <a:gd name="connsiteX25" fmla="*/ 1760621 w 3752516"/>
              <a:gd name="connsiteY25" fmla="*/ 1032043 h 1235243"/>
              <a:gd name="connsiteX26" fmla="*/ 1760621 w 3752516"/>
              <a:gd name="connsiteY26" fmla="*/ 1014664 h 1235243"/>
              <a:gd name="connsiteX27" fmla="*/ 1729874 w 3752516"/>
              <a:gd name="connsiteY27" fmla="*/ 1014664 h 1235243"/>
              <a:gd name="connsiteX28" fmla="*/ 1729874 w 3752516"/>
              <a:gd name="connsiteY28" fmla="*/ 999958 h 1235243"/>
              <a:gd name="connsiteX29" fmla="*/ 1692442 w 3752516"/>
              <a:gd name="connsiteY29" fmla="*/ 999958 h 1235243"/>
              <a:gd name="connsiteX30" fmla="*/ 1692442 w 3752516"/>
              <a:gd name="connsiteY30" fmla="*/ 979906 h 1235243"/>
              <a:gd name="connsiteX31" fmla="*/ 1600200 w 3752516"/>
              <a:gd name="connsiteY31" fmla="*/ 979906 h 1235243"/>
              <a:gd name="connsiteX32" fmla="*/ 1600200 w 3752516"/>
              <a:gd name="connsiteY32" fmla="*/ 966537 h 1235243"/>
              <a:gd name="connsiteX33" fmla="*/ 1517316 w 3752516"/>
              <a:gd name="connsiteY33" fmla="*/ 966537 h 1235243"/>
              <a:gd name="connsiteX34" fmla="*/ 1517316 w 3752516"/>
              <a:gd name="connsiteY34" fmla="*/ 953169 h 1235243"/>
              <a:gd name="connsiteX35" fmla="*/ 1502611 w 3752516"/>
              <a:gd name="connsiteY35" fmla="*/ 953169 h 1235243"/>
              <a:gd name="connsiteX36" fmla="*/ 1502611 w 3752516"/>
              <a:gd name="connsiteY36" fmla="*/ 925095 h 1235243"/>
              <a:gd name="connsiteX37" fmla="*/ 1481221 w 3752516"/>
              <a:gd name="connsiteY37" fmla="*/ 925095 h 1235243"/>
              <a:gd name="connsiteX38" fmla="*/ 1481221 w 3752516"/>
              <a:gd name="connsiteY38" fmla="*/ 875632 h 1235243"/>
              <a:gd name="connsiteX39" fmla="*/ 1466516 w 3752516"/>
              <a:gd name="connsiteY39" fmla="*/ 875632 h 1235243"/>
              <a:gd name="connsiteX40" fmla="*/ 1466516 w 3752516"/>
              <a:gd name="connsiteY40" fmla="*/ 860927 h 1235243"/>
              <a:gd name="connsiteX41" fmla="*/ 1441116 w 3752516"/>
              <a:gd name="connsiteY41" fmla="*/ 860927 h 1235243"/>
              <a:gd name="connsiteX42" fmla="*/ 1441116 w 3752516"/>
              <a:gd name="connsiteY42" fmla="*/ 834190 h 1235243"/>
              <a:gd name="connsiteX43" fmla="*/ 1397000 w 3752516"/>
              <a:gd name="connsiteY43" fmla="*/ 834190 h 1235243"/>
              <a:gd name="connsiteX44" fmla="*/ 1397000 w 3752516"/>
              <a:gd name="connsiteY44" fmla="*/ 822158 h 1235243"/>
              <a:gd name="connsiteX45" fmla="*/ 1376948 w 3752516"/>
              <a:gd name="connsiteY45" fmla="*/ 822158 h 1235243"/>
              <a:gd name="connsiteX46" fmla="*/ 1376948 w 3752516"/>
              <a:gd name="connsiteY46" fmla="*/ 807453 h 1235243"/>
              <a:gd name="connsiteX47" fmla="*/ 1302085 w 3752516"/>
              <a:gd name="connsiteY47" fmla="*/ 807453 h 1235243"/>
              <a:gd name="connsiteX48" fmla="*/ 1302085 w 3752516"/>
              <a:gd name="connsiteY48" fmla="*/ 790074 h 1235243"/>
              <a:gd name="connsiteX49" fmla="*/ 1267327 w 3752516"/>
              <a:gd name="connsiteY49" fmla="*/ 790074 h 1235243"/>
              <a:gd name="connsiteX50" fmla="*/ 1267327 w 3752516"/>
              <a:gd name="connsiteY50" fmla="*/ 775369 h 1235243"/>
              <a:gd name="connsiteX51" fmla="*/ 1197811 w 3752516"/>
              <a:gd name="connsiteY51" fmla="*/ 775369 h 1235243"/>
              <a:gd name="connsiteX52" fmla="*/ 1197811 w 3752516"/>
              <a:gd name="connsiteY52" fmla="*/ 735264 h 1235243"/>
              <a:gd name="connsiteX53" fmla="*/ 1183106 w 3752516"/>
              <a:gd name="connsiteY53" fmla="*/ 735264 h 1235243"/>
              <a:gd name="connsiteX54" fmla="*/ 1183106 w 3752516"/>
              <a:gd name="connsiteY54" fmla="*/ 681790 h 1235243"/>
              <a:gd name="connsiteX55" fmla="*/ 1160379 w 3752516"/>
              <a:gd name="connsiteY55" fmla="*/ 681790 h 1235243"/>
              <a:gd name="connsiteX56" fmla="*/ 1160379 w 3752516"/>
              <a:gd name="connsiteY56" fmla="*/ 657727 h 1235243"/>
              <a:gd name="connsiteX57" fmla="*/ 1149685 w 3752516"/>
              <a:gd name="connsiteY57" fmla="*/ 657727 h 1235243"/>
              <a:gd name="connsiteX58" fmla="*/ 1149685 w 3752516"/>
              <a:gd name="connsiteY58" fmla="*/ 640348 h 1235243"/>
              <a:gd name="connsiteX59" fmla="*/ 1126958 w 3752516"/>
              <a:gd name="connsiteY59" fmla="*/ 640348 h 1235243"/>
              <a:gd name="connsiteX60" fmla="*/ 1126958 w 3752516"/>
              <a:gd name="connsiteY60" fmla="*/ 614948 h 1235243"/>
              <a:gd name="connsiteX61" fmla="*/ 1010653 w 3752516"/>
              <a:gd name="connsiteY61" fmla="*/ 614948 h 1235243"/>
              <a:gd name="connsiteX62" fmla="*/ 1010653 w 3752516"/>
              <a:gd name="connsiteY62" fmla="*/ 601579 h 1235243"/>
              <a:gd name="connsiteX63" fmla="*/ 939800 w 3752516"/>
              <a:gd name="connsiteY63" fmla="*/ 601579 h 1235243"/>
              <a:gd name="connsiteX64" fmla="*/ 939800 w 3752516"/>
              <a:gd name="connsiteY64" fmla="*/ 585537 h 1235243"/>
              <a:gd name="connsiteX65" fmla="*/ 914400 w 3752516"/>
              <a:gd name="connsiteY65" fmla="*/ 585537 h 1235243"/>
              <a:gd name="connsiteX66" fmla="*/ 914400 w 3752516"/>
              <a:gd name="connsiteY66" fmla="*/ 566822 h 1235243"/>
              <a:gd name="connsiteX67" fmla="*/ 899695 w 3752516"/>
              <a:gd name="connsiteY67" fmla="*/ 566822 h 1235243"/>
              <a:gd name="connsiteX68" fmla="*/ 899695 w 3752516"/>
              <a:gd name="connsiteY68" fmla="*/ 498643 h 1235243"/>
              <a:gd name="connsiteX69" fmla="*/ 883653 w 3752516"/>
              <a:gd name="connsiteY69" fmla="*/ 498643 h 1235243"/>
              <a:gd name="connsiteX70" fmla="*/ 883653 w 3752516"/>
              <a:gd name="connsiteY70" fmla="*/ 426453 h 1235243"/>
              <a:gd name="connsiteX71" fmla="*/ 859590 w 3752516"/>
              <a:gd name="connsiteY71" fmla="*/ 426453 h 1235243"/>
              <a:gd name="connsiteX72" fmla="*/ 859590 w 3752516"/>
              <a:gd name="connsiteY72" fmla="*/ 355600 h 1235243"/>
              <a:gd name="connsiteX73" fmla="*/ 844885 w 3752516"/>
              <a:gd name="connsiteY73" fmla="*/ 355600 h 1235243"/>
              <a:gd name="connsiteX74" fmla="*/ 844885 w 3752516"/>
              <a:gd name="connsiteY74" fmla="*/ 346243 h 1235243"/>
              <a:gd name="connsiteX75" fmla="*/ 808790 w 3752516"/>
              <a:gd name="connsiteY75" fmla="*/ 346243 h 1235243"/>
              <a:gd name="connsiteX76" fmla="*/ 808790 w 3752516"/>
              <a:gd name="connsiteY76" fmla="*/ 332874 h 1235243"/>
              <a:gd name="connsiteX77" fmla="*/ 691148 w 3752516"/>
              <a:gd name="connsiteY77" fmla="*/ 332874 h 1235243"/>
              <a:gd name="connsiteX78" fmla="*/ 691148 w 3752516"/>
              <a:gd name="connsiteY78" fmla="*/ 314158 h 1235243"/>
              <a:gd name="connsiteX79" fmla="*/ 645695 w 3752516"/>
              <a:gd name="connsiteY79" fmla="*/ 314158 h 1235243"/>
              <a:gd name="connsiteX80" fmla="*/ 645695 w 3752516"/>
              <a:gd name="connsiteY80" fmla="*/ 299453 h 1235243"/>
              <a:gd name="connsiteX81" fmla="*/ 622969 w 3752516"/>
              <a:gd name="connsiteY81" fmla="*/ 299453 h 1235243"/>
              <a:gd name="connsiteX82" fmla="*/ 622969 w 3752516"/>
              <a:gd name="connsiteY82" fmla="*/ 287422 h 1235243"/>
              <a:gd name="connsiteX83" fmla="*/ 597569 w 3752516"/>
              <a:gd name="connsiteY83" fmla="*/ 287422 h 1235243"/>
              <a:gd name="connsiteX84" fmla="*/ 597569 w 3752516"/>
              <a:gd name="connsiteY84" fmla="*/ 259348 h 1235243"/>
              <a:gd name="connsiteX85" fmla="*/ 589548 w 3752516"/>
              <a:gd name="connsiteY85" fmla="*/ 259348 h 1235243"/>
              <a:gd name="connsiteX86" fmla="*/ 589548 w 3752516"/>
              <a:gd name="connsiteY86" fmla="*/ 224590 h 1235243"/>
              <a:gd name="connsiteX87" fmla="*/ 552116 w 3752516"/>
              <a:gd name="connsiteY87" fmla="*/ 224590 h 1235243"/>
              <a:gd name="connsiteX88" fmla="*/ 552116 w 3752516"/>
              <a:gd name="connsiteY88" fmla="*/ 201864 h 1235243"/>
              <a:gd name="connsiteX89" fmla="*/ 520032 w 3752516"/>
              <a:gd name="connsiteY89" fmla="*/ 201864 h 1235243"/>
              <a:gd name="connsiteX90" fmla="*/ 529390 w 3752516"/>
              <a:gd name="connsiteY90" fmla="*/ 192506 h 1235243"/>
              <a:gd name="connsiteX91" fmla="*/ 450516 w 3752516"/>
              <a:gd name="connsiteY91" fmla="*/ 192506 h 1235243"/>
              <a:gd name="connsiteX92" fmla="*/ 450516 w 3752516"/>
              <a:gd name="connsiteY92" fmla="*/ 177800 h 1235243"/>
              <a:gd name="connsiteX93" fmla="*/ 410411 w 3752516"/>
              <a:gd name="connsiteY93" fmla="*/ 177800 h 1235243"/>
              <a:gd name="connsiteX94" fmla="*/ 410411 w 3752516"/>
              <a:gd name="connsiteY94" fmla="*/ 156411 h 1235243"/>
              <a:gd name="connsiteX95" fmla="*/ 343569 w 3752516"/>
              <a:gd name="connsiteY95" fmla="*/ 156411 h 1235243"/>
              <a:gd name="connsiteX96" fmla="*/ 343569 w 3752516"/>
              <a:gd name="connsiteY96" fmla="*/ 135022 h 1235243"/>
              <a:gd name="connsiteX97" fmla="*/ 308811 w 3752516"/>
              <a:gd name="connsiteY97" fmla="*/ 135022 h 1235243"/>
              <a:gd name="connsiteX98" fmla="*/ 308811 w 3752516"/>
              <a:gd name="connsiteY98" fmla="*/ 117643 h 1235243"/>
              <a:gd name="connsiteX99" fmla="*/ 280737 w 3752516"/>
              <a:gd name="connsiteY99" fmla="*/ 117643 h 1235243"/>
              <a:gd name="connsiteX100" fmla="*/ 280737 w 3752516"/>
              <a:gd name="connsiteY100" fmla="*/ 92243 h 1235243"/>
              <a:gd name="connsiteX101" fmla="*/ 263358 w 3752516"/>
              <a:gd name="connsiteY101" fmla="*/ 92243 h 1235243"/>
              <a:gd name="connsiteX102" fmla="*/ 263358 w 3752516"/>
              <a:gd name="connsiteY102" fmla="*/ 58822 h 1235243"/>
              <a:gd name="connsiteX103" fmla="*/ 179137 w 3752516"/>
              <a:gd name="connsiteY103" fmla="*/ 58822 h 1235243"/>
              <a:gd name="connsiteX104" fmla="*/ 179137 w 3752516"/>
              <a:gd name="connsiteY104" fmla="*/ 49464 h 1235243"/>
              <a:gd name="connsiteX105" fmla="*/ 98927 w 3752516"/>
              <a:gd name="connsiteY105" fmla="*/ 49464 h 1235243"/>
              <a:gd name="connsiteX106" fmla="*/ 98927 w 3752516"/>
              <a:gd name="connsiteY106" fmla="*/ 32085 h 1235243"/>
              <a:gd name="connsiteX107" fmla="*/ 85558 w 3752516"/>
              <a:gd name="connsiteY107" fmla="*/ 32085 h 1235243"/>
              <a:gd name="connsiteX108" fmla="*/ 85558 w 3752516"/>
              <a:gd name="connsiteY108" fmla="*/ 14706 h 1235243"/>
              <a:gd name="connsiteX109" fmla="*/ 64169 w 3752516"/>
              <a:gd name="connsiteY109" fmla="*/ 14706 h 1235243"/>
              <a:gd name="connsiteX110" fmla="*/ 64169 w 3752516"/>
              <a:gd name="connsiteY110" fmla="*/ 0 h 1235243"/>
              <a:gd name="connsiteX111" fmla="*/ 0 w 3752516"/>
              <a:gd name="connsiteY111" fmla="*/ 0 h 1235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752516" h="1235243">
                <a:moveTo>
                  <a:pt x="3752516" y="1235243"/>
                </a:moveTo>
                <a:lnTo>
                  <a:pt x="3368842" y="1235243"/>
                </a:lnTo>
                <a:lnTo>
                  <a:pt x="3368842" y="1200485"/>
                </a:lnTo>
                <a:lnTo>
                  <a:pt x="3330074" y="1200485"/>
                </a:lnTo>
                <a:lnTo>
                  <a:pt x="3330074" y="1172411"/>
                </a:lnTo>
                <a:lnTo>
                  <a:pt x="3046664" y="1172411"/>
                </a:lnTo>
                <a:lnTo>
                  <a:pt x="3046664" y="1155032"/>
                </a:lnTo>
                <a:lnTo>
                  <a:pt x="2966453" y="1155032"/>
                </a:lnTo>
                <a:lnTo>
                  <a:pt x="2966453" y="1148348"/>
                </a:lnTo>
                <a:lnTo>
                  <a:pt x="2854158" y="1148348"/>
                </a:lnTo>
                <a:lnTo>
                  <a:pt x="2854158" y="1130969"/>
                </a:lnTo>
                <a:lnTo>
                  <a:pt x="2802021" y="1130969"/>
                </a:lnTo>
                <a:lnTo>
                  <a:pt x="2802021" y="1118937"/>
                </a:lnTo>
                <a:lnTo>
                  <a:pt x="2565400" y="1118937"/>
                </a:lnTo>
                <a:lnTo>
                  <a:pt x="2565400" y="1104232"/>
                </a:lnTo>
                <a:lnTo>
                  <a:pt x="2201779" y="1104232"/>
                </a:lnTo>
                <a:lnTo>
                  <a:pt x="2201779" y="1094874"/>
                </a:lnTo>
                <a:lnTo>
                  <a:pt x="2175042" y="1094874"/>
                </a:lnTo>
                <a:lnTo>
                  <a:pt x="2175042" y="1074822"/>
                </a:lnTo>
                <a:lnTo>
                  <a:pt x="2154990" y="1074822"/>
                </a:lnTo>
                <a:lnTo>
                  <a:pt x="2154990" y="1058779"/>
                </a:lnTo>
                <a:lnTo>
                  <a:pt x="1832811" y="1058779"/>
                </a:lnTo>
                <a:lnTo>
                  <a:pt x="1832811" y="1049422"/>
                </a:lnTo>
                <a:lnTo>
                  <a:pt x="1788695" y="1049422"/>
                </a:lnTo>
                <a:lnTo>
                  <a:pt x="1788695" y="1032043"/>
                </a:lnTo>
                <a:lnTo>
                  <a:pt x="1760621" y="1032043"/>
                </a:lnTo>
                <a:lnTo>
                  <a:pt x="1760621" y="1014664"/>
                </a:lnTo>
                <a:lnTo>
                  <a:pt x="1729874" y="1014664"/>
                </a:lnTo>
                <a:lnTo>
                  <a:pt x="1729874" y="999958"/>
                </a:lnTo>
                <a:lnTo>
                  <a:pt x="1692442" y="999958"/>
                </a:lnTo>
                <a:lnTo>
                  <a:pt x="1692442" y="979906"/>
                </a:lnTo>
                <a:lnTo>
                  <a:pt x="1600200" y="979906"/>
                </a:lnTo>
                <a:lnTo>
                  <a:pt x="1600200" y="966537"/>
                </a:lnTo>
                <a:lnTo>
                  <a:pt x="1517316" y="966537"/>
                </a:lnTo>
                <a:lnTo>
                  <a:pt x="1517316" y="953169"/>
                </a:lnTo>
                <a:lnTo>
                  <a:pt x="1502611" y="953169"/>
                </a:lnTo>
                <a:lnTo>
                  <a:pt x="1502611" y="925095"/>
                </a:lnTo>
                <a:lnTo>
                  <a:pt x="1481221" y="925095"/>
                </a:lnTo>
                <a:lnTo>
                  <a:pt x="1481221" y="875632"/>
                </a:lnTo>
                <a:lnTo>
                  <a:pt x="1466516" y="875632"/>
                </a:lnTo>
                <a:lnTo>
                  <a:pt x="1466516" y="860927"/>
                </a:lnTo>
                <a:lnTo>
                  <a:pt x="1441116" y="860927"/>
                </a:lnTo>
                <a:lnTo>
                  <a:pt x="1441116" y="834190"/>
                </a:lnTo>
                <a:lnTo>
                  <a:pt x="1397000" y="834190"/>
                </a:lnTo>
                <a:lnTo>
                  <a:pt x="1397000" y="822158"/>
                </a:lnTo>
                <a:lnTo>
                  <a:pt x="1376948" y="822158"/>
                </a:lnTo>
                <a:lnTo>
                  <a:pt x="1376948" y="807453"/>
                </a:lnTo>
                <a:lnTo>
                  <a:pt x="1302085" y="807453"/>
                </a:lnTo>
                <a:lnTo>
                  <a:pt x="1302085" y="790074"/>
                </a:lnTo>
                <a:lnTo>
                  <a:pt x="1267327" y="790074"/>
                </a:lnTo>
                <a:lnTo>
                  <a:pt x="1267327" y="775369"/>
                </a:lnTo>
                <a:lnTo>
                  <a:pt x="1197811" y="775369"/>
                </a:lnTo>
                <a:lnTo>
                  <a:pt x="1197811" y="735264"/>
                </a:lnTo>
                <a:lnTo>
                  <a:pt x="1183106" y="735264"/>
                </a:lnTo>
                <a:lnTo>
                  <a:pt x="1183106" y="681790"/>
                </a:lnTo>
                <a:lnTo>
                  <a:pt x="1160379" y="681790"/>
                </a:lnTo>
                <a:lnTo>
                  <a:pt x="1160379" y="657727"/>
                </a:lnTo>
                <a:lnTo>
                  <a:pt x="1149685" y="657727"/>
                </a:lnTo>
                <a:lnTo>
                  <a:pt x="1149685" y="640348"/>
                </a:lnTo>
                <a:lnTo>
                  <a:pt x="1126958" y="640348"/>
                </a:lnTo>
                <a:lnTo>
                  <a:pt x="1126958" y="614948"/>
                </a:lnTo>
                <a:lnTo>
                  <a:pt x="1010653" y="614948"/>
                </a:lnTo>
                <a:lnTo>
                  <a:pt x="1010653" y="601579"/>
                </a:lnTo>
                <a:lnTo>
                  <a:pt x="939800" y="601579"/>
                </a:lnTo>
                <a:lnTo>
                  <a:pt x="939800" y="585537"/>
                </a:lnTo>
                <a:lnTo>
                  <a:pt x="914400" y="585537"/>
                </a:lnTo>
                <a:lnTo>
                  <a:pt x="914400" y="566822"/>
                </a:lnTo>
                <a:lnTo>
                  <a:pt x="899695" y="566822"/>
                </a:lnTo>
                <a:lnTo>
                  <a:pt x="899695" y="498643"/>
                </a:lnTo>
                <a:lnTo>
                  <a:pt x="883653" y="498643"/>
                </a:lnTo>
                <a:lnTo>
                  <a:pt x="883653" y="426453"/>
                </a:lnTo>
                <a:lnTo>
                  <a:pt x="859590" y="426453"/>
                </a:lnTo>
                <a:lnTo>
                  <a:pt x="859590" y="355600"/>
                </a:lnTo>
                <a:lnTo>
                  <a:pt x="844885" y="355600"/>
                </a:lnTo>
                <a:lnTo>
                  <a:pt x="844885" y="346243"/>
                </a:lnTo>
                <a:lnTo>
                  <a:pt x="808790" y="346243"/>
                </a:lnTo>
                <a:lnTo>
                  <a:pt x="808790" y="332874"/>
                </a:lnTo>
                <a:lnTo>
                  <a:pt x="691148" y="332874"/>
                </a:lnTo>
                <a:lnTo>
                  <a:pt x="691148" y="314158"/>
                </a:lnTo>
                <a:lnTo>
                  <a:pt x="645695" y="314158"/>
                </a:lnTo>
                <a:lnTo>
                  <a:pt x="645695" y="299453"/>
                </a:lnTo>
                <a:lnTo>
                  <a:pt x="622969" y="299453"/>
                </a:lnTo>
                <a:lnTo>
                  <a:pt x="622969" y="287422"/>
                </a:lnTo>
                <a:lnTo>
                  <a:pt x="597569" y="287422"/>
                </a:lnTo>
                <a:lnTo>
                  <a:pt x="597569" y="259348"/>
                </a:lnTo>
                <a:lnTo>
                  <a:pt x="589548" y="259348"/>
                </a:lnTo>
                <a:lnTo>
                  <a:pt x="589548" y="224590"/>
                </a:lnTo>
                <a:lnTo>
                  <a:pt x="552116" y="224590"/>
                </a:lnTo>
                <a:lnTo>
                  <a:pt x="552116" y="201864"/>
                </a:lnTo>
                <a:lnTo>
                  <a:pt x="520032" y="201864"/>
                </a:lnTo>
                <a:lnTo>
                  <a:pt x="529390" y="192506"/>
                </a:lnTo>
                <a:lnTo>
                  <a:pt x="450516" y="192506"/>
                </a:lnTo>
                <a:lnTo>
                  <a:pt x="450516" y="177800"/>
                </a:lnTo>
                <a:lnTo>
                  <a:pt x="410411" y="177800"/>
                </a:lnTo>
                <a:lnTo>
                  <a:pt x="410411" y="156411"/>
                </a:lnTo>
                <a:lnTo>
                  <a:pt x="343569" y="156411"/>
                </a:lnTo>
                <a:lnTo>
                  <a:pt x="343569" y="135022"/>
                </a:lnTo>
                <a:lnTo>
                  <a:pt x="308811" y="135022"/>
                </a:lnTo>
                <a:lnTo>
                  <a:pt x="308811" y="117643"/>
                </a:lnTo>
                <a:lnTo>
                  <a:pt x="280737" y="117643"/>
                </a:lnTo>
                <a:lnTo>
                  <a:pt x="280737" y="92243"/>
                </a:lnTo>
                <a:lnTo>
                  <a:pt x="263358" y="92243"/>
                </a:lnTo>
                <a:lnTo>
                  <a:pt x="263358" y="58822"/>
                </a:lnTo>
                <a:lnTo>
                  <a:pt x="179137" y="58822"/>
                </a:lnTo>
                <a:lnTo>
                  <a:pt x="179137" y="49464"/>
                </a:lnTo>
                <a:lnTo>
                  <a:pt x="98927" y="49464"/>
                </a:lnTo>
                <a:lnTo>
                  <a:pt x="98927" y="32085"/>
                </a:lnTo>
                <a:lnTo>
                  <a:pt x="85558" y="32085"/>
                </a:lnTo>
                <a:lnTo>
                  <a:pt x="85558" y="14706"/>
                </a:lnTo>
                <a:lnTo>
                  <a:pt x="64169" y="14706"/>
                </a:lnTo>
                <a:lnTo>
                  <a:pt x="64169"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564" name="Group 563">
            <a:extLst>
              <a:ext uri="{FF2B5EF4-FFF2-40B4-BE49-F238E27FC236}">
                <a16:creationId xmlns:a16="http://schemas.microsoft.com/office/drawing/2014/main" id="{F5097706-707E-49DA-B273-92BC7C6629DD}"/>
              </a:ext>
            </a:extLst>
          </p:cNvPr>
          <p:cNvGrpSpPr/>
          <p:nvPr/>
        </p:nvGrpSpPr>
        <p:grpSpPr>
          <a:xfrm>
            <a:off x="1393721" y="1476329"/>
            <a:ext cx="3763435" cy="1302981"/>
            <a:chOff x="1393721" y="1506297"/>
            <a:chExt cx="3763435" cy="1302981"/>
          </a:xfrm>
        </p:grpSpPr>
        <p:cxnSp>
          <p:nvCxnSpPr>
            <p:cNvPr id="565" name="Straight Connector 564">
              <a:extLst>
                <a:ext uri="{FF2B5EF4-FFF2-40B4-BE49-F238E27FC236}">
                  <a16:creationId xmlns:a16="http://schemas.microsoft.com/office/drawing/2014/main" id="{D3D49411-BBED-46C8-BFD8-C369DAB19A1F}"/>
                </a:ext>
              </a:extLst>
            </p:cNvPr>
            <p:cNvCxnSpPr>
              <a:cxnSpLocks/>
            </p:cNvCxnSpPr>
            <p:nvPr/>
          </p:nvCxnSpPr>
          <p:spPr bwMode="auto">
            <a:xfrm>
              <a:off x="1419565" y="1506297"/>
              <a:ext cx="0" cy="53219"/>
            </a:xfrm>
            <a:prstGeom prst="line">
              <a:avLst/>
            </a:prstGeom>
            <a:noFill/>
            <a:ln w="12700" cap="flat" cmpd="sng" algn="ctr">
              <a:solidFill>
                <a:schemeClr val="accent1"/>
              </a:solidFill>
              <a:prstDash val="solid"/>
              <a:round/>
              <a:headEnd type="none" w="med" len="med"/>
              <a:tailEnd type="none" w="med" len="med"/>
            </a:ln>
            <a:effectLst/>
          </p:spPr>
        </p:cxnSp>
        <p:grpSp>
          <p:nvGrpSpPr>
            <p:cNvPr id="566" name="Group 565">
              <a:extLst>
                <a:ext uri="{FF2B5EF4-FFF2-40B4-BE49-F238E27FC236}">
                  <a16:creationId xmlns:a16="http://schemas.microsoft.com/office/drawing/2014/main" id="{AB69BD1A-F8AB-438B-804C-C999D4407E57}"/>
                </a:ext>
              </a:extLst>
            </p:cNvPr>
            <p:cNvGrpSpPr/>
            <p:nvPr/>
          </p:nvGrpSpPr>
          <p:grpSpPr>
            <a:xfrm>
              <a:off x="1393721" y="1506297"/>
              <a:ext cx="3763435" cy="1302981"/>
              <a:chOff x="1393721" y="1506297"/>
              <a:chExt cx="3763435" cy="1302981"/>
            </a:xfrm>
          </p:grpSpPr>
          <p:cxnSp>
            <p:nvCxnSpPr>
              <p:cNvPr id="567" name="Straight Connector 566">
                <a:extLst>
                  <a:ext uri="{FF2B5EF4-FFF2-40B4-BE49-F238E27FC236}">
                    <a16:creationId xmlns:a16="http://schemas.microsoft.com/office/drawing/2014/main" id="{F8138D5C-38C3-4E32-9510-ACE629C703D5}"/>
                  </a:ext>
                </a:extLst>
              </p:cNvPr>
              <p:cNvCxnSpPr/>
              <p:nvPr/>
            </p:nvCxnSpPr>
            <p:spPr bwMode="auto">
              <a:xfrm>
                <a:off x="5157156" y="2756059"/>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D2FE10EA-A175-49B2-ACB0-9BDCAB8730B6}"/>
                  </a:ext>
                </a:extLst>
              </p:cNvPr>
              <p:cNvCxnSpPr/>
              <p:nvPr/>
            </p:nvCxnSpPr>
            <p:spPr bwMode="auto">
              <a:xfrm>
                <a:off x="5147311" y="2756059"/>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D5619EC6-FB81-4195-BCD3-CAF5AB12041E}"/>
                  </a:ext>
                </a:extLst>
              </p:cNvPr>
              <p:cNvCxnSpPr/>
              <p:nvPr/>
            </p:nvCxnSpPr>
            <p:spPr bwMode="auto">
              <a:xfrm>
                <a:off x="5132543" y="2756059"/>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8BB2E66C-44AC-44D1-AB0D-CFC40D3C7CC5}"/>
                  </a:ext>
                </a:extLst>
              </p:cNvPr>
              <p:cNvCxnSpPr/>
              <p:nvPr/>
            </p:nvCxnSpPr>
            <p:spPr bwMode="auto">
              <a:xfrm>
                <a:off x="4924557" y="2756059"/>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E3DDE2D1-5FEF-47F1-B1BA-E17AD20C3676}"/>
                  </a:ext>
                </a:extLst>
              </p:cNvPr>
              <p:cNvCxnSpPr/>
              <p:nvPr/>
            </p:nvCxnSpPr>
            <p:spPr bwMode="auto">
              <a:xfrm>
                <a:off x="4866715" y="2756059"/>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72" name="Straight Connector 571">
                <a:extLst>
                  <a:ext uri="{FF2B5EF4-FFF2-40B4-BE49-F238E27FC236}">
                    <a16:creationId xmlns:a16="http://schemas.microsoft.com/office/drawing/2014/main" id="{85965472-2DF5-42C4-9B9F-B32DF3B5A06A}"/>
                  </a:ext>
                </a:extLst>
              </p:cNvPr>
              <p:cNvCxnSpPr/>
              <p:nvPr/>
            </p:nvCxnSpPr>
            <p:spPr bwMode="auto">
              <a:xfrm>
                <a:off x="4822410" y="2756059"/>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CB14813C-0C50-46B0-9F35-02DABE2530E0}"/>
                  </a:ext>
                </a:extLst>
              </p:cNvPr>
              <p:cNvCxnSpPr/>
              <p:nvPr/>
            </p:nvCxnSpPr>
            <p:spPr bwMode="auto">
              <a:xfrm>
                <a:off x="4803950" y="2756059"/>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22D4F87D-4059-4041-81ED-7D14CDDDF522}"/>
                  </a:ext>
                </a:extLst>
              </p:cNvPr>
              <p:cNvCxnSpPr/>
              <p:nvPr/>
            </p:nvCxnSpPr>
            <p:spPr bwMode="auto">
              <a:xfrm>
                <a:off x="4792874" y="2756059"/>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801ED4E0-F8CE-4CE0-8CB4-AADD0B0B655F}"/>
                  </a:ext>
                </a:extLst>
              </p:cNvPr>
              <p:cNvCxnSpPr/>
              <p:nvPr/>
            </p:nvCxnSpPr>
            <p:spPr bwMode="auto">
              <a:xfrm>
                <a:off x="4771952" y="2721600"/>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76" name="Straight Connector 575">
                <a:extLst>
                  <a:ext uri="{FF2B5EF4-FFF2-40B4-BE49-F238E27FC236}">
                    <a16:creationId xmlns:a16="http://schemas.microsoft.com/office/drawing/2014/main" id="{9B0603BB-8A28-4F16-AC26-E2CC2573741E}"/>
                  </a:ext>
                </a:extLst>
              </p:cNvPr>
              <p:cNvCxnSpPr/>
              <p:nvPr/>
            </p:nvCxnSpPr>
            <p:spPr bwMode="auto">
              <a:xfrm>
                <a:off x="4764568" y="2721600"/>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F1C87225-71C8-42D1-91B5-FDC285548783}"/>
                  </a:ext>
                </a:extLst>
              </p:cNvPr>
              <p:cNvCxnSpPr/>
              <p:nvPr/>
            </p:nvCxnSpPr>
            <p:spPr bwMode="auto">
              <a:xfrm>
                <a:off x="4752261" y="2721600"/>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78" name="Straight Connector 577">
                <a:extLst>
                  <a:ext uri="{FF2B5EF4-FFF2-40B4-BE49-F238E27FC236}">
                    <a16:creationId xmlns:a16="http://schemas.microsoft.com/office/drawing/2014/main" id="{96FC3AEB-3388-44F2-9052-61AE9C34599A}"/>
                  </a:ext>
                </a:extLst>
              </p:cNvPr>
              <p:cNvCxnSpPr/>
              <p:nvPr/>
            </p:nvCxnSpPr>
            <p:spPr bwMode="auto">
              <a:xfrm>
                <a:off x="4728878" y="2693294"/>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79" name="Straight Connector 578">
                <a:extLst>
                  <a:ext uri="{FF2B5EF4-FFF2-40B4-BE49-F238E27FC236}">
                    <a16:creationId xmlns:a16="http://schemas.microsoft.com/office/drawing/2014/main" id="{5CFA2FC4-D6DB-40E2-8992-A05DA6AD9C43}"/>
                  </a:ext>
                </a:extLst>
              </p:cNvPr>
              <p:cNvCxnSpPr/>
              <p:nvPr/>
            </p:nvCxnSpPr>
            <p:spPr bwMode="auto">
              <a:xfrm>
                <a:off x="4712879" y="2693294"/>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E2E82D19-7222-4982-8BDB-D7A867BC80FB}"/>
                  </a:ext>
                </a:extLst>
              </p:cNvPr>
              <p:cNvCxnSpPr/>
              <p:nvPr/>
            </p:nvCxnSpPr>
            <p:spPr bwMode="auto">
              <a:xfrm>
                <a:off x="4719033" y="2693294"/>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AF168D49-F2F9-452F-8E92-8FF6D8D33A68}"/>
                  </a:ext>
                </a:extLst>
              </p:cNvPr>
              <p:cNvCxnSpPr/>
              <p:nvPr/>
            </p:nvCxnSpPr>
            <p:spPr bwMode="auto">
              <a:xfrm>
                <a:off x="4566428" y="2693294"/>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82" name="Straight Connector 581">
                <a:extLst>
                  <a:ext uri="{FF2B5EF4-FFF2-40B4-BE49-F238E27FC236}">
                    <a16:creationId xmlns:a16="http://schemas.microsoft.com/office/drawing/2014/main" id="{43CEE5E8-F480-4C90-BF62-A894CBC99DF3}"/>
                  </a:ext>
                </a:extLst>
              </p:cNvPr>
              <p:cNvCxnSpPr/>
              <p:nvPr/>
            </p:nvCxnSpPr>
            <p:spPr bwMode="auto">
              <a:xfrm>
                <a:off x="4517201" y="2693294"/>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E06CA6C9-22AD-4AAB-A91C-2173C8FC2E17}"/>
                  </a:ext>
                </a:extLst>
              </p:cNvPr>
              <p:cNvCxnSpPr/>
              <p:nvPr/>
            </p:nvCxnSpPr>
            <p:spPr bwMode="auto">
              <a:xfrm>
                <a:off x="4486434" y="2693294"/>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84" name="Straight Connector 583">
                <a:extLst>
                  <a:ext uri="{FF2B5EF4-FFF2-40B4-BE49-F238E27FC236}">
                    <a16:creationId xmlns:a16="http://schemas.microsoft.com/office/drawing/2014/main" id="{0377AFAC-A582-416C-B011-154E185A37A9}"/>
                  </a:ext>
                </a:extLst>
              </p:cNvPr>
              <p:cNvCxnSpPr/>
              <p:nvPr/>
            </p:nvCxnSpPr>
            <p:spPr bwMode="auto">
              <a:xfrm>
                <a:off x="4435977" y="2671142"/>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85" name="Straight Connector 584">
                <a:extLst>
                  <a:ext uri="{FF2B5EF4-FFF2-40B4-BE49-F238E27FC236}">
                    <a16:creationId xmlns:a16="http://schemas.microsoft.com/office/drawing/2014/main" id="{BC115EC4-EA83-4C14-9FE3-1FBEA210603E}"/>
                  </a:ext>
                </a:extLst>
              </p:cNvPr>
              <p:cNvCxnSpPr/>
              <p:nvPr/>
            </p:nvCxnSpPr>
            <p:spPr bwMode="auto">
              <a:xfrm>
                <a:off x="4394134" y="2671142"/>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A5253702-E778-45B1-8BD8-179D2A3BEC15}"/>
                  </a:ext>
                </a:extLst>
              </p:cNvPr>
              <p:cNvCxnSpPr/>
              <p:nvPr/>
            </p:nvCxnSpPr>
            <p:spPr bwMode="auto">
              <a:xfrm>
                <a:off x="4371982" y="2671142"/>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07365CC9-BB0F-4DA1-9BAD-EEBC1EEC6391}"/>
                  </a:ext>
                </a:extLst>
              </p:cNvPr>
              <p:cNvCxnSpPr/>
              <p:nvPr/>
            </p:nvCxnSpPr>
            <p:spPr bwMode="auto">
              <a:xfrm>
                <a:off x="4357214" y="266129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88" name="Straight Connector 587">
                <a:extLst>
                  <a:ext uri="{FF2B5EF4-FFF2-40B4-BE49-F238E27FC236}">
                    <a16:creationId xmlns:a16="http://schemas.microsoft.com/office/drawing/2014/main" id="{165FF33B-F9FE-4E91-A247-B4DD41F9DD5A}"/>
                  </a:ext>
                </a:extLst>
              </p:cNvPr>
              <p:cNvCxnSpPr/>
              <p:nvPr/>
            </p:nvCxnSpPr>
            <p:spPr bwMode="auto">
              <a:xfrm>
                <a:off x="4353522" y="266129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6362B8E2-8891-4C66-82DD-F0BCCB85D686}"/>
                  </a:ext>
                </a:extLst>
              </p:cNvPr>
              <p:cNvCxnSpPr/>
              <p:nvPr/>
            </p:nvCxnSpPr>
            <p:spPr bwMode="auto">
              <a:xfrm>
                <a:off x="4348599" y="266129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90" name="Straight Connector 589">
                <a:extLst>
                  <a:ext uri="{FF2B5EF4-FFF2-40B4-BE49-F238E27FC236}">
                    <a16:creationId xmlns:a16="http://schemas.microsoft.com/office/drawing/2014/main" id="{086EB577-BE43-4220-A6B4-0866ECACD4CA}"/>
                  </a:ext>
                </a:extLst>
              </p:cNvPr>
              <p:cNvCxnSpPr/>
              <p:nvPr/>
            </p:nvCxnSpPr>
            <p:spPr bwMode="auto">
              <a:xfrm>
                <a:off x="4335061" y="266129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0B660003-56E0-4B9B-87A2-D5B025FD14EF}"/>
                  </a:ext>
                </a:extLst>
              </p:cNvPr>
              <p:cNvCxnSpPr/>
              <p:nvPr/>
            </p:nvCxnSpPr>
            <p:spPr bwMode="auto">
              <a:xfrm>
                <a:off x="4303063" y="266129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92" name="Straight Connector 591">
                <a:extLst>
                  <a:ext uri="{FF2B5EF4-FFF2-40B4-BE49-F238E27FC236}">
                    <a16:creationId xmlns:a16="http://schemas.microsoft.com/office/drawing/2014/main" id="{545DB08E-9FDA-459D-A04F-57F3FB3E7D3F}"/>
                  </a:ext>
                </a:extLst>
              </p:cNvPr>
              <p:cNvCxnSpPr/>
              <p:nvPr/>
            </p:nvCxnSpPr>
            <p:spPr bwMode="auto">
              <a:xfrm>
                <a:off x="4015082" y="2635452"/>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792FA571-2FBC-4E0D-9531-EAF99288F5B2}"/>
                  </a:ext>
                </a:extLst>
              </p:cNvPr>
              <p:cNvCxnSpPr/>
              <p:nvPr/>
            </p:nvCxnSpPr>
            <p:spPr bwMode="auto">
              <a:xfrm>
                <a:off x="4007698" y="2635452"/>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94" name="Straight Connector 593">
                <a:extLst>
                  <a:ext uri="{FF2B5EF4-FFF2-40B4-BE49-F238E27FC236}">
                    <a16:creationId xmlns:a16="http://schemas.microsoft.com/office/drawing/2014/main" id="{9F18FD42-F63C-4D30-A24F-CF76445CC8C8}"/>
                  </a:ext>
                </a:extLst>
              </p:cNvPr>
              <p:cNvCxnSpPr/>
              <p:nvPr/>
            </p:nvCxnSpPr>
            <p:spPr bwMode="auto">
              <a:xfrm>
                <a:off x="3996622" y="2635452"/>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231745FF-0377-4BBB-8E85-ADD16950C406}"/>
                  </a:ext>
                </a:extLst>
              </p:cNvPr>
              <p:cNvCxnSpPr/>
              <p:nvPr/>
            </p:nvCxnSpPr>
            <p:spPr bwMode="auto">
              <a:xfrm>
                <a:off x="3986776" y="2635452"/>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3EE8CBE3-969A-419B-8EE5-4044CA4FDE07}"/>
                  </a:ext>
                </a:extLst>
              </p:cNvPr>
              <p:cNvCxnSpPr/>
              <p:nvPr/>
            </p:nvCxnSpPr>
            <p:spPr bwMode="auto">
              <a:xfrm>
                <a:off x="3970777" y="262314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E0F3D19F-B82B-48D8-BFD9-2210FDE92E48}"/>
                  </a:ext>
                </a:extLst>
              </p:cNvPr>
              <p:cNvCxnSpPr/>
              <p:nvPr/>
            </p:nvCxnSpPr>
            <p:spPr bwMode="auto">
              <a:xfrm>
                <a:off x="3958470" y="262314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8A90DDFB-8A42-4655-9DA9-2DD8D289E3A5}"/>
                  </a:ext>
                </a:extLst>
              </p:cNvPr>
              <p:cNvCxnSpPr/>
              <p:nvPr/>
            </p:nvCxnSpPr>
            <p:spPr bwMode="auto">
              <a:xfrm>
                <a:off x="3944933" y="262314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F3C563BD-4743-420E-B1B7-D59A26794D06}"/>
                  </a:ext>
                </a:extLst>
              </p:cNvPr>
              <p:cNvCxnSpPr/>
              <p:nvPr/>
            </p:nvCxnSpPr>
            <p:spPr bwMode="auto">
              <a:xfrm>
                <a:off x="3936318" y="262314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00" name="Straight Connector 599">
                <a:extLst>
                  <a:ext uri="{FF2B5EF4-FFF2-40B4-BE49-F238E27FC236}">
                    <a16:creationId xmlns:a16="http://schemas.microsoft.com/office/drawing/2014/main" id="{FEA07E19-8175-442D-8CAF-A61E6F7D47B6}"/>
                  </a:ext>
                </a:extLst>
              </p:cNvPr>
              <p:cNvCxnSpPr/>
              <p:nvPr/>
            </p:nvCxnSpPr>
            <p:spPr bwMode="auto">
              <a:xfrm>
                <a:off x="3893244" y="262314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0E7D2E75-90C5-49DC-9571-B9D2BB0ED426}"/>
                  </a:ext>
                </a:extLst>
              </p:cNvPr>
              <p:cNvCxnSpPr/>
              <p:nvPr/>
            </p:nvCxnSpPr>
            <p:spPr bwMode="auto">
              <a:xfrm>
                <a:off x="3880937" y="262314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AB66EFB6-C6A3-421F-B0DB-2E99CF999A5B}"/>
                  </a:ext>
                </a:extLst>
              </p:cNvPr>
              <p:cNvCxnSpPr/>
              <p:nvPr/>
            </p:nvCxnSpPr>
            <p:spPr bwMode="auto">
              <a:xfrm>
                <a:off x="3863707" y="262314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B6BD65A3-27EC-4F0B-B74C-99348E94B09E}"/>
                  </a:ext>
                </a:extLst>
              </p:cNvPr>
              <p:cNvCxnSpPr/>
              <p:nvPr/>
            </p:nvCxnSpPr>
            <p:spPr bwMode="auto">
              <a:xfrm>
                <a:off x="3868630" y="262314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801BB212-793D-4611-9CE5-70FAA2D7BC92}"/>
                  </a:ext>
                </a:extLst>
              </p:cNvPr>
              <p:cNvCxnSpPr/>
              <p:nvPr/>
            </p:nvCxnSpPr>
            <p:spPr bwMode="auto">
              <a:xfrm>
                <a:off x="3862476" y="262314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20909DD5-A6D0-4AC3-B33F-C3F112BE92DC}"/>
                  </a:ext>
                </a:extLst>
              </p:cNvPr>
              <p:cNvCxnSpPr>
                <a:cxnSpLocks/>
              </p:cNvCxnSpPr>
              <p:nvPr/>
            </p:nvCxnSpPr>
            <p:spPr bwMode="auto">
              <a:xfrm>
                <a:off x="3617569" y="262314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DADFC671-A027-4C99-B525-CAA0FBD5A064}"/>
                  </a:ext>
                </a:extLst>
              </p:cNvPr>
              <p:cNvCxnSpPr>
                <a:cxnSpLocks/>
              </p:cNvCxnSpPr>
              <p:nvPr/>
            </p:nvCxnSpPr>
            <p:spPr bwMode="auto">
              <a:xfrm>
                <a:off x="3602801" y="262314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72A24F7C-93E5-412A-B06C-CA37AACEB112}"/>
                  </a:ext>
                </a:extLst>
              </p:cNvPr>
              <p:cNvCxnSpPr>
                <a:cxnSpLocks/>
              </p:cNvCxnSpPr>
              <p:nvPr/>
            </p:nvCxnSpPr>
            <p:spPr bwMode="auto">
              <a:xfrm>
                <a:off x="3602801" y="2612070"/>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08" name="Straight Connector 607">
                <a:extLst>
                  <a:ext uri="{FF2B5EF4-FFF2-40B4-BE49-F238E27FC236}">
                    <a16:creationId xmlns:a16="http://schemas.microsoft.com/office/drawing/2014/main" id="{A9BC4FA2-DCA1-4BA1-9247-F0EB2D04EE7F}"/>
                  </a:ext>
                </a:extLst>
              </p:cNvPr>
              <p:cNvCxnSpPr>
                <a:cxnSpLocks/>
              </p:cNvCxnSpPr>
              <p:nvPr/>
            </p:nvCxnSpPr>
            <p:spPr bwMode="auto">
              <a:xfrm>
                <a:off x="3594187" y="2609608"/>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D256A524-8790-4122-BDA9-D139423F285A}"/>
                  </a:ext>
                </a:extLst>
              </p:cNvPr>
              <p:cNvCxnSpPr>
                <a:cxnSpLocks/>
              </p:cNvCxnSpPr>
              <p:nvPr/>
            </p:nvCxnSpPr>
            <p:spPr bwMode="auto">
              <a:xfrm>
                <a:off x="3583111" y="2599763"/>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D038D177-DB8D-4E2C-9E7D-3A04FBDF93CA}"/>
                  </a:ext>
                </a:extLst>
              </p:cNvPr>
              <p:cNvCxnSpPr>
                <a:cxnSpLocks/>
              </p:cNvCxnSpPr>
              <p:nvPr/>
            </p:nvCxnSpPr>
            <p:spPr bwMode="auto">
              <a:xfrm>
                <a:off x="3567113" y="2591148"/>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0E58B541-1B7C-4695-8044-A52996FE317B}"/>
                  </a:ext>
                </a:extLst>
              </p:cNvPr>
              <p:cNvCxnSpPr>
                <a:cxnSpLocks/>
              </p:cNvCxnSpPr>
              <p:nvPr/>
            </p:nvCxnSpPr>
            <p:spPr bwMode="auto">
              <a:xfrm>
                <a:off x="3564652" y="258745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12" name="Straight Connector 611">
                <a:extLst>
                  <a:ext uri="{FF2B5EF4-FFF2-40B4-BE49-F238E27FC236}">
                    <a16:creationId xmlns:a16="http://schemas.microsoft.com/office/drawing/2014/main" id="{6C902C20-02BD-402C-94BB-CC7D1A5AE3F1}"/>
                  </a:ext>
                </a:extLst>
              </p:cNvPr>
              <p:cNvCxnSpPr>
                <a:cxnSpLocks/>
              </p:cNvCxnSpPr>
              <p:nvPr/>
            </p:nvCxnSpPr>
            <p:spPr bwMode="auto">
              <a:xfrm>
                <a:off x="3560960" y="2587456"/>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240C37BA-2C9F-4D0C-917B-186B2A767FAC}"/>
                  </a:ext>
                </a:extLst>
              </p:cNvPr>
              <p:cNvCxnSpPr>
                <a:cxnSpLocks/>
              </p:cNvCxnSpPr>
              <p:nvPr/>
            </p:nvCxnSpPr>
            <p:spPr bwMode="auto">
              <a:xfrm>
                <a:off x="3536346" y="2580071"/>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177B22B1-3EBE-491F-A045-B5DCF3A6041C}"/>
                  </a:ext>
                </a:extLst>
              </p:cNvPr>
              <p:cNvCxnSpPr>
                <a:cxnSpLocks/>
              </p:cNvCxnSpPr>
              <p:nvPr/>
            </p:nvCxnSpPr>
            <p:spPr bwMode="auto">
              <a:xfrm>
                <a:off x="3544961" y="2580071"/>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146439B3-F845-46F0-BB6B-8EEFCB730277}"/>
                  </a:ext>
                </a:extLst>
              </p:cNvPr>
              <p:cNvCxnSpPr>
                <a:cxnSpLocks/>
              </p:cNvCxnSpPr>
              <p:nvPr/>
            </p:nvCxnSpPr>
            <p:spPr bwMode="auto">
              <a:xfrm>
                <a:off x="3546191" y="2580071"/>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16" name="Straight Connector 615">
                <a:extLst>
                  <a:ext uri="{FF2B5EF4-FFF2-40B4-BE49-F238E27FC236}">
                    <a16:creationId xmlns:a16="http://schemas.microsoft.com/office/drawing/2014/main" id="{7066D227-56F2-4629-9926-B83D822B2BBC}"/>
                  </a:ext>
                </a:extLst>
              </p:cNvPr>
              <p:cNvCxnSpPr>
                <a:cxnSpLocks/>
              </p:cNvCxnSpPr>
              <p:nvPr/>
            </p:nvCxnSpPr>
            <p:spPr bwMode="auto">
              <a:xfrm>
                <a:off x="3176985" y="2556688"/>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52811A0E-6A49-4262-B1AE-1C85D09B2BCF}"/>
                  </a:ext>
                </a:extLst>
              </p:cNvPr>
              <p:cNvCxnSpPr>
                <a:cxnSpLocks/>
              </p:cNvCxnSpPr>
              <p:nvPr/>
            </p:nvCxnSpPr>
            <p:spPr bwMode="auto">
              <a:xfrm>
                <a:off x="2636713" y="2294552"/>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18" name="Straight Connector 617">
                <a:extLst>
                  <a:ext uri="{FF2B5EF4-FFF2-40B4-BE49-F238E27FC236}">
                    <a16:creationId xmlns:a16="http://schemas.microsoft.com/office/drawing/2014/main" id="{301C3019-9730-4A53-9CED-0E9788756403}"/>
                  </a:ext>
                </a:extLst>
              </p:cNvPr>
              <p:cNvCxnSpPr>
                <a:cxnSpLocks/>
              </p:cNvCxnSpPr>
              <p:nvPr/>
            </p:nvCxnSpPr>
            <p:spPr bwMode="auto">
              <a:xfrm>
                <a:off x="2621945" y="2293321"/>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19" name="Straight Connector 618">
                <a:extLst>
                  <a:ext uri="{FF2B5EF4-FFF2-40B4-BE49-F238E27FC236}">
                    <a16:creationId xmlns:a16="http://schemas.microsoft.com/office/drawing/2014/main" id="{E52118F3-CFCB-4B15-9C18-DAC31920E719}"/>
                  </a:ext>
                </a:extLst>
              </p:cNvPr>
              <p:cNvCxnSpPr>
                <a:cxnSpLocks/>
              </p:cNvCxnSpPr>
              <p:nvPr/>
            </p:nvCxnSpPr>
            <p:spPr bwMode="auto">
              <a:xfrm>
                <a:off x="2260124" y="1879811"/>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20" name="Straight Connector 619">
                <a:extLst>
                  <a:ext uri="{FF2B5EF4-FFF2-40B4-BE49-F238E27FC236}">
                    <a16:creationId xmlns:a16="http://schemas.microsoft.com/office/drawing/2014/main" id="{757706A5-5ECA-4471-B04F-DB923353EB2D}"/>
                  </a:ext>
                </a:extLst>
              </p:cNvPr>
              <p:cNvCxnSpPr>
                <a:cxnSpLocks/>
              </p:cNvCxnSpPr>
              <p:nvPr/>
            </p:nvCxnSpPr>
            <p:spPr bwMode="auto">
              <a:xfrm>
                <a:off x="1980758" y="1743204"/>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09C6D532-5F1A-4EB4-B2E1-11E78650C104}"/>
                  </a:ext>
                </a:extLst>
              </p:cNvPr>
              <p:cNvCxnSpPr>
                <a:cxnSpLocks/>
              </p:cNvCxnSpPr>
              <p:nvPr/>
            </p:nvCxnSpPr>
            <p:spPr bwMode="auto">
              <a:xfrm>
                <a:off x="1887226" y="1707514"/>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22" name="Straight Connector 621">
                <a:extLst>
                  <a:ext uri="{FF2B5EF4-FFF2-40B4-BE49-F238E27FC236}">
                    <a16:creationId xmlns:a16="http://schemas.microsoft.com/office/drawing/2014/main" id="{A0833CCC-0C56-40A9-B5D8-E196452FC4D3}"/>
                  </a:ext>
                </a:extLst>
              </p:cNvPr>
              <p:cNvCxnSpPr>
                <a:cxnSpLocks/>
              </p:cNvCxnSpPr>
              <p:nvPr/>
            </p:nvCxnSpPr>
            <p:spPr bwMode="auto">
              <a:xfrm>
                <a:off x="1696469" y="1620135"/>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23" name="Straight Connector 622">
                <a:extLst>
                  <a:ext uri="{FF2B5EF4-FFF2-40B4-BE49-F238E27FC236}">
                    <a16:creationId xmlns:a16="http://schemas.microsoft.com/office/drawing/2014/main" id="{861275FF-A772-4D97-AFD4-CBC84DA818E7}"/>
                  </a:ext>
                </a:extLst>
              </p:cNvPr>
              <p:cNvCxnSpPr>
                <a:cxnSpLocks/>
              </p:cNvCxnSpPr>
              <p:nvPr/>
            </p:nvCxnSpPr>
            <p:spPr bwMode="auto">
              <a:xfrm>
                <a:off x="1652164" y="1576138"/>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24" name="Straight Connector 623">
                <a:extLst>
                  <a:ext uri="{FF2B5EF4-FFF2-40B4-BE49-F238E27FC236}">
                    <a16:creationId xmlns:a16="http://schemas.microsoft.com/office/drawing/2014/main" id="{50548D94-6B6D-45AB-AAB1-926F28F12FF1}"/>
                  </a:ext>
                </a:extLst>
              </p:cNvPr>
              <p:cNvCxnSpPr>
                <a:cxnSpLocks/>
              </p:cNvCxnSpPr>
              <p:nvPr/>
            </p:nvCxnSpPr>
            <p:spPr bwMode="auto">
              <a:xfrm>
                <a:off x="1604168" y="1575215"/>
                <a:ext cx="0" cy="53219"/>
              </a:xfrm>
              <a:prstGeom prst="line">
                <a:avLst/>
              </a:prstGeom>
              <a:noFill/>
              <a:ln w="12700" cap="flat" cmpd="sng" algn="ctr">
                <a:solidFill>
                  <a:schemeClr val="accent1"/>
                </a:solidFill>
                <a:prstDash val="solid"/>
                <a:round/>
                <a:headEnd type="none" w="med" len="med"/>
                <a:tailEnd type="none" w="med" len="med"/>
              </a:ln>
              <a:effectLst/>
            </p:spPr>
          </p:cxnSp>
          <p:cxnSp>
            <p:nvCxnSpPr>
              <p:cNvPr id="625" name="Straight Connector 624">
                <a:extLst>
                  <a:ext uri="{FF2B5EF4-FFF2-40B4-BE49-F238E27FC236}">
                    <a16:creationId xmlns:a16="http://schemas.microsoft.com/office/drawing/2014/main" id="{5B8C4ECF-55B4-43B5-8D50-CFDF817510DC}"/>
                  </a:ext>
                </a:extLst>
              </p:cNvPr>
              <p:cNvCxnSpPr>
                <a:cxnSpLocks/>
              </p:cNvCxnSpPr>
              <p:nvPr/>
            </p:nvCxnSpPr>
            <p:spPr bwMode="auto">
              <a:xfrm>
                <a:off x="1393721" y="1506297"/>
                <a:ext cx="0" cy="53219"/>
              </a:xfrm>
              <a:prstGeom prst="line">
                <a:avLst/>
              </a:prstGeom>
              <a:noFill/>
              <a:ln w="12700" cap="flat" cmpd="sng" algn="ctr">
                <a:solidFill>
                  <a:schemeClr val="accent1"/>
                </a:solidFill>
                <a:prstDash val="solid"/>
                <a:round/>
                <a:headEnd type="none" w="med" len="med"/>
                <a:tailEnd type="none" w="med" len="med"/>
              </a:ln>
              <a:effectLst/>
            </p:spPr>
          </p:cxnSp>
        </p:grpSp>
      </p:grpSp>
      <p:sp>
        <p:nvSpPr>
          <p:cNvPr id="626" name="TextBox 625">
            <a:extLst>
              <a:ext uri="{FF2B5EF4-FFF2-40B4-BE49-F238E27FC236}">
                <a16:creationId xmlns:a16="http://schemas.microsoft.com/office/drawing/2014/main" id="{2DC97729-6690-43CF-8346-EB93AD7DD92E}"/>
              </a:ext>
            </a:extLst>
          </p:cNvPr>
          <p:cNvSpPr txBox="1"/>
          <p:nvPr/>
        </p:nvSpPr>
        <p:spPr bwMode="auto">
          <a:xfrm>
            <a:off x="4509807" y="3083526"/>
            <a:ext cx="7541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a:t>
            </a:r>
          </a:p>
        </p:txBody>
      </p:sp>
      <p:sp>
        <p:nvSpPr>
          <p:cNvPr id="627" name="TextBox 626">
            <a:extLst>
              <a:ext uri="{FF2B5EF4-FFF2-40B4-BE49-F238E27FC236}">
                <a16:creationId xmlns:a16="http://schemas.microsoft.com/office/drawing/2014/main" id="{CD7B2484-C2EC-4DC6-8C14-9DE74416AE8A}"/>
              </a:ext>
            </a:extLst>
          </p:cNvPr>
          <p:cNvSpPr txBox="1"/>
          <p:nvPr/>
        </p:nvSpPr>
        <p:spPr bwMode="auto">
          <a:xfrm rot="16200000">
            <a:off x="5720704" y="1845050"/>
            <a:ext cx="23763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dirty="0">
                <a:solidFill>
                  <a:schemeClr val="bg1"/>
                </a:solidFill>
                <a:latin typeface="Calibri" panose="020F0502020204030204" pitchFamily="34" charset="0"/>
              </a:rPr>
              <a:t>PFS (%)</a:t>
            </a:r>
          </a:p>
        </p:txBody>
      </p:sp>
      <p:sp>
        <p:nvSpPr>
          <p:cNvPr id="628" name="Freeform: Shape 627">
            <a:extLst>
              <a:ext uri="{FF2B5EF4-FFF2-40B4-BE49-F238E27FC236}">
                <a16:creationId xmlns:a16="http://schemas.microsoft.com/office/drawing/2014/main" id="{461FF2C4-9AEA-4346-95DF-253FDF2AD12D}"/>
              </a:ext>
            </a:extLst>
          </p:cNvPr>
          <p:cNvSpPr/>
          <p:nvPr/>
        </p:nvSpPr>
        <p:spPr bwMode="auto">
          <a:xfrm>
            <a:off x="7427656" y="1408000"/>
            <a:ext cx="4028154" cy="1876732"/>
          </a:xfrm>
          <a:custGeom>
            <a:avLst/>
            <a:gdLst>
              <a:gd name="connsiteX0" fmla="*/ 0 w 4028154"/>
              <a:gd name="connsiteY0" fmla="*/ 0 h 1876732"/>
              <a:gd name="connsiteX1" fmla="*/ 0 w 4028154"/>
              <a:gd name="connsiteY1" fmla="*/ 1876732 h 1876732"/>
              <a:gd name="connsiteX2" fmla="*/ 4028154 w 4028154"/>
              <a:gd name="connsiteY2" fmla="*/ 1876732 h 1876732"/>
            </a:gdLst>
            <a:ahLst/>
            <a:cxnLst>
              <a:cxn ang="0">
                <a:pos x="connsiteX0" y="connsiteY0"/>
              </a:cxn>
              <a:cxn ang="0">
                <a:pos x="connsiteX1" y="connsiteY1"/>
              </a:cxn>
              <a:cxn ang="0">
                <a:pos x="connsiteX2" y="connsiteY2"/>
              </a:cxn>
            </a:cxnLst>
            <a:rect l="l" t="t" r="r" b="b"/>
            <a:pathLst>
              <a:path w="4028154" h="1876732">
                <a:moveTo>
                  <a:pt x="0" y="0"/>
                </a:moveTo>
                <a:lnTo>
                  <a:pt x="0" y="1876732"/>
                </a:lnTo>
                <a:lnTo>
                  <a:pt x="4028154" y="1876732"/>
                </a:lnTo>
              </a:path>
            </a:pathLst>
          </a:custGeom>
          <a:noFill/>
          <a:ln w="28575">
            <a:solidFill>
              <a:schemeClr val="bg1"/>
            </a:solidFill>
            <a:miter lim="800000"/>
            <a:headEnd/>
            <a:tailEnd/>
          </a:ln>
        </p:spPr>
        <p:txBody>
          <a:bodyPr rtlCol="0" anchor="ctr"/>
          <a:lstStyle/>
          <a:p>
            <a:pPr algn="ctr"/>
            <a:endParaRPr lang="en-US" dirty="0"/>
          </a:p>
        </p:txBody>
      </p:sp>
      <p:cxnSp>
        <p:nvCxnSpPr>
          <p:cNvPr id="629" name="Straight Connector 628">
            <a:extLst>
              <a:ext uri="{FF2B5EF4-FFF2-40B4-BE49-F238E27FC236}">
                <a16:creationId xmlns:a16="http://schemas.microsoft.com/office/drawing/2014/main" id="{50DB4371-6904-4D64-9595-AE960D984B60}"/>
              </a:ext>
            </a:extLst>
          </p:cNvPr>
          <p:cNvCxnSpPr/>
          <p:nvPr/>
        </p:nvCxnSpPr>
        <p:spPr bwMode="auto">
          <a:xfrm>
            <a:off x="7343553" y="3284554"/>
            <a:ext cx="87896" cy="0"/>
          </a:xfrm>
          <a:prstGeom prst="line">
            <a:avLst/>
          </a:prstGeom>
          <a:noFill/>
          <a:ln w="28575" cap="flat" cmpd="sng" algn="ctr">
            <a:solidFill>
              <a:schemeClr val="bg1"/>
            </a:solidFill>
            <a:prstDash val="solid"/>
            <a:round/>
            <a:headEnd type="none" w="med" len="med"/>
            <a:tailEnd type="none" w="med" len="med"/>
          </a:ln>
          <a:effectLst/>
        </p:spPr>
      </p:cxnSp>
      <p:cxnSp>
        <p:nvCxnSpPr>
          <p:cNvPr id="630" name="Straight Connector 629">
            <a:extLst>
              <a:ext uri="{FF2B5EF4-FFF2-40B4-BE49-F238E27FC236}">
                <a16:creationId xmlns:a16="http://schemas.microsoft.com/office/drawing/2014/main" id="{5331FB1A-1BCC-4FFE-8BE6-BC53EE18A290}"/>
              </a:ext>
            </a:extLst>
          </p:cNvPr>
          <p:cNvCxnSpPr/>
          <p:nvPr/>
        </p:nvCxnSpPr>
        <p:spPr bwMode="auto">
          <a:xfrm>
            <a:off x="7343553" y="2910003"/>
            <a:ext cx="87896" cy="0"/>
          </a:xfrm>
          <a:prstGeom prst="line">
            <a:avLst/>
          </a:prstGeom>
          <a:noFill/>
          <a:ln w="28575" cap="flat" cmpd="sng" algn="ctr">
            <a:solidFill>
              <a:schemeClr val="bg1"/>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0BAE0930-5526-47CA-B755-FA9C3A2CDF16}"/>
              </a:ext>
            </a:extLst>
          </p:cNvPr>
          <p:cNvCxnSpPr/>
          <p:nvPr/>
        </p:nvCxnSpPr>
        <p:spPr bwMode="auto">
          <a:xfrm>
            <a:off x="7343553" y="2535454"/>
            <a:ext cx="87896" cy="0"/>
          </a:xfrm>
          <a:prstGeom prst="line">
            <a:avLst/>
          </a:prstGeom>
          <a:noFill/>
          <a:ln w="28575" cap="flat" cmpd="sng" algn="ctr">
            <a:solidFill>
              <a:schemeClr val="bg1"/>
            </a:solidFill>
            <a:prstDash val="solid"/>
            <a:round/>
            <a:headEnd type="none" w="med" len="med"/>
            <a:tailEnd type="none" w="med" len="med"/>
          </a:ln>
          <a:effectLst/>
        </p:spPr>
      </p:cxnSp>
      <p:cxnSp>
        <p:nvCxnSpPr>
          <p:cNvPr id="632" name="Straight Connector 631">
            <a:extLst>
              <a:ext uri="{FF2B5EF4-FFF2-40B4-BE49-F238E27FC236}">
                <a16:creationId xmlns:a16="http://schemas.microsoft.com/office/drawing/2014/main" id="{90B4FF0C-7979-46C8-89D5-2A67F30085BC}"/>
              </a:ext>
            </a:extLst>
          </p:cNvPr>
          <p:cNvCxnSpPr/>
          <p:nvPr/>
        </p:nvCxnSpPr>
        <p:spPr bwMode="auto">
          <a:xfrm>
            <a:off x="7343553" y="2160905"/>
            <a:ext cx="87896" cy="0"/>
          </a:xfrm>
          <a:prstGeom prst="line">
            <a:avLst/>
          </a:prstGeom>
          <a:noFill/>
          <a:ln w="28575" cap="flat" cmpd="sng" algn="ctr">
            <a:solidFill>
              <a:schemeClr val="bg1"/>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FE5CAD03-1E8E-4894-B3B3-EA7F25490C74}"/>
              </a:ext>
            </a:extLst>
          </p:cNvPr>
          <p:cNvCxnSpPr/>
          <p:nvPr/>
        </p:nvCxnSpPr>
        <p:spPr bwMode="auto">
          <a:xfrm>
            <a:off x="7343553" y="1786356"/>
            <a:ext cx="87896" cy="0"/>
          </a:xfrm>
          <a:prstGeom prst="line">
            <a:avLst/>
          </a:prstGeom>
          <a:noFill/>
          <a:ln w="28575" cap="flat" cmpd="sng" algn="ctr">
            <a:solidFill>
              <a:schemeClr val="bg1"/>
            </a:solidFill>
            <a:prstDash val="solid"/>
            <a:round/>
            <a:headEnd type="none" w="med" len="med"/>
            <a:tailEnd type="none" w="med" len="med"/>
          </a:ln>
          <a:effectLst/>
        </p:spPr>
      </p:cxnSp>
      <p:cxnSp>
        <p:nvCxnSpPr>
          <p:cNvPr id="634" name="Straight Connector 633">
            <a:extLst>
              <a:ext uri="{FF2B5EF4-FFF2-40B4-BE49-F238E27FC236}">
                <a16:creationId xmlns:a16="http://schemas.microsoft.com/office/drawing/2014/main" id="{F0AB0734-DD13-4054-819F-61EE469500A4}"/>
              </a:ext>
            </a:extLst>
          </p:cNvPr>
          <p:cNvCxnSpPr/>
          <p:nvPr/>
        </p:nvCxnSpPr>
        <p:spPr bwMode="auto">
          <a:xfrm>
            <a:off x="7343553" y="1411807"/>
            <a:ext cx="87896" cy="0"/>
          </a:xfrm>
          <a:prstGeom prst="line">
            <a:avLst/>
          </a:prstGeom>
          <a:noFill/>
          <a:ln w="28575" cap="flat" cmpd="sng" algn="ctr">
            <a:solidFill>
              <a:schemeClr val="bg1"/>
            </a:solidFill>
            <a:prstDash val="solid"/>
            <a:round/>
            <a:headEnd type="none" w="med" len="med"/>
            <a:tailEnd type="none" w="med" len="med"/>
          </a:ln>
          <a:effectLst/>
        </p:spPr>
      </p:cxnSp>
      <p:cxnSp>
        <p:nvCxnSpPr>
          <p:cNvPr id="635" name="Straight Connector 634">
            <a:extLst>
              <a:ext uri="{FF2B5EF4-FFF2-40B4-BE49-F238E27FC236}">
                <a16:creationId xmlns:a16="http://schemas.microsoft.com/office/drawing/2014/main" id="{EC1F9447-AD8F-459A-85AC-D52A645F78C7}"/>
              </a:ext>
            </a:extLst>
          </p:cNvPr>
          <p:cNvCxnSpPr>
            <a:cxnSpLocks/>
          </p:cNvCxnSpPr>
          <p:nvPr/>
        </p:nvCxnSpPr>
        <p:spPr bwMode="auto">
          <a:xfrm>
            <a:off x="7428005" y="3290927"/>
            <a:ext cx="0" cy="73495"/>
          </a:xfrm>
          <a:prstGeom prst="line">
            <a:avLst/>
          </a:prstGeom>
          <a:noFill/>
          <a:ln w="28575" cap="flat" cmpd="sng" algn="ctr">
            <a:solidFill>
              <a:schemeClr val="bg1"/>
            </a:solidFill>
            <a:prstDash val="solid"/>
            <a:round/>
            <a:headEnd type="none" w="med" len="med"/>
            <a:tailEnd type="none" w="med" len="med"/>
          </a:ln>
          <a:effectLst/>
        </p:spPr>
      </p:cxnSp>
      <p:cxnSp>
        <p:nvCxnSpPr>
          <p:cNvPr id="636" name="Straight Connector 635">
            <a:extLst>
              <a:ext uri="{FF2B5EF4-FFF2-40B4-BE49-F238E27FC236}">
                <a16:creationId xmlns:a16="http://schemas.microsoft.com/office/drawing/2014/main" id="{0F083EFB-2525-4D5C-84FC-B147256DF39A}"/>
              </a:ext>
            </a:extLst>
          </p:cNvPr>
          <p:cNvCxnSpPr>
            <a:cxnSpLocks/>
          </p:cNvCxnSpPr>
          <p:nvPr/>
        </p:nvCxnSpPr>
        <p:spPr bwMode="auto">
          <a:xfrm>
            <a:off x="7874855" y="3290927"/>
            <a:ext cx="0" cy="73495"/>
          </a:xfrm>
          <a:prstGeom prst="line">
            <a:avLst/>
          </a:prstGeom>
          <a:noFill/>
          <a:ln w="28575" cap="flat" cmpd="sng" algn="ctr">
            <a:solidFill>
              <a:schemeClr val="bg1"/>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A346B75B-F122-4BA3-AE85-B0FBC7D42D87}"/>
              </a:ext>
            </a:extLst>
          </p:cNvPr>
          <p:cNvCxnSpPr>
            <a:cxnSpLocks/>
          </p:cNvCxnSpPr>
          <p:nvPr/>
        </p:nvCxnSpPr>
        <p:spPr bwMode="auto">
          <a:xfrm>
            <a:off x="8321705" y="3290927"/>
            <a:ext cx="0" cy="73495"/>
          </a:xfrm>
          <a:prstGeom prst="line">
            <a:avLst/>
          </a:prstGeom>
          <a:noFill/>
          <a:ln w="28575" cap="flat" cmpd="sng" algn="ctr">
            <a:solidFill>
              <a:schemeClr val="bg1"/>
            </a:solidFill>
            <a:prstDash val="solid"/>
            <a:round/>
            <a:headEnd type="none" w="med" len="med"/>
            <a:tailEnd type="none" w="med" len="med"/>
          </a:ln>
          <a:effectLst/>
        </p:spPr>
      </p:cxnSp>
      <p:cxnSp>
        <p:nvCxnSpPr>
          <p:cNvPr id="638" name="Straight Connector 637">
            <a:extLst>
              <a:ext uri="{FF2B5EF4-FFF2-40B4-BE49-F238E27FC236}">
                <a16:creationId xmlns:a16="http://schemas.microsoft.com/office/drawing/2014/main" id="{95AB3A9E-ED68-46D5-BCC0-5FC1434111E1}"/>
              </a:ext>
            </a:extLst>
          </p:cNvPr>
          <p:cNvCxnSpPr>
            <a:cxnSpLocks/>
          </p:cNvCxnSpPr>
          <p:nvPr/>
        </p:nvCxnSpPr>
        <p:spPr bwMode="auto">
          <a:xfrm>
            <a:off x="8768555" y="3290927"/>
            <a:ext cx="0" cy="73495"/>
          </a:xfrm>
          <a:prstGeom prst="line">
            <a:avLst/>
          </a:prstGeom>
          <a:noFill/>
          <a:ln w="28575" cap="flat" cmpd="sng" algn="ctr">
            <a:solidFill>
              <a:schemeClr val="bg1"/>
            </a:solidFill>
            <a:prstDash val="solid"/>
            <a:round/>
            <a:headEnd type="none" w="med" len="med"/>
            <a:tailEnd type="none" w="med" len="med"/>
          </a:ln>
          <a:effectLst/>
        </p:spPr>
      </p:cxnSp>
      <p:cxnSp>
        <p:nvCxnSpPr>
          <p:cNvPr id="639" name="Straight Connector 638">
            <a:extLst>
              <a:ext uri="{FF2B5EF4-FFF2-40B4-BE49-F238E27FC236}">
                <a16:creationId xmlns:a16="http://schemas.microsoft.com/office/drawing/2014/main" id="{872EE61C-4ADF-4987-8BBA-E5C985D9464C}"/>
              </a:ext>
            </a:extLst>
          </p:cNvPr>
          <p:cNvCxnSpPr>
            <a:cxnSpLocks/>
          </p:cNvCxnSpPr>
          <p:nvPr/>
        </p:nvCxnSpPr>
        <p:spPr bwMode="auto">
          <a:xfrm>
            <a:off x="9215405" y="3290927"/>
            <a:ext cx="0" cy="73495"/>
          </a:xfrm>
          <a:prstGeom prst="line">
            <a:avLst/>
          </a:prstGeom>
          <a:noFill/>
          <a:ln w="28575" cap="flat" cmpd="sng" algn="ctr">
            <a:solidFill>
              <a:schemeClr val="bg1"/>
            </a:solidFill>
            <a:prstDash val="solid"/>
            <a:round/>
            <a:headEnd type="none" w="med" len="med"/>
            <a:tailEnd type="none" w="med" len="med"/>
          </a:ln>
          <a:effectLst/>
        </p:spPr>
      </p:cxnSp>
      <p:cxnSp>
        <p:nvCxnSpPr>
          <p:cNvPr id="640" name="Straight Connector 639">
            <a:extLst>
              <a:ext uri="{FF2B5EF4-FFF2-40B4-BE49-F238E27FC236}">
                <a16:creationId xmlns:a16="http://schemas.microsoft.com/office/drawing/2014/main" id="{C8F7D82E-274F-4CCF-98D1-81217096FFB1}"/>
              </a:ext>
            </a:extLst>
          </p:cNvPr>
          <p:cNvCxnSpPr>
            <a:cxnSpLocks/>
          </p:cNvCxnSpPr>
          <p:nvPr/>
        </p:nvCxnSpPr>
        <p:spPr bwMode="auto">
          <a:xfrm>
            <a:off x="9662255" y="3290927"/>
            <a:ext cx="0" cy="73495"/>
          </a:xfrm>
          <a:prstGeom prst="line">
            <a:avLst/>
          </a:prstGeom>
          <a:noFill/>
          <a:ln w="28575" cap="flat" cmpd="sng" algn="ctr">
            <a:solidFill>
              <a:schemeClr val="bg1"/>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5B1E153C-4340-4C87-8A34-A3F94FCB1B8F}"/>
              </a:ext>
            </a:extLst>
          </p:cNvPr>
          <p:cNvCxnSpPr>
            <a:cxnSpLocks/>
          </p:cNvCxnSpPr>
          <p:nvPr/>
        </p:nvCxnSpPr>
        <p:spPr bwMode="auto">
          <a:xfrm>
            <a:off x="10109105" y="3290927"/>
            <a:ext cx="0" cy="73495"/>
          </a:xfrm>
          <a:prstGeom prst="line">
            <a:avLst/>
          </a:prstGeom>
          <a:noFill/>
          <a:ln w="28575" cap="flat" cmpd="sng" algn="ctr">
            <a:solidFill>
              <a:schemeClr val="bg1"/>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677EC123-B4B3-4CBA-87C7-D2CB8E20C0AA}"/>
              </a:ext>
            </a:extLst>
          </p:cNvPr>
          <p:cNvCxnSpPr>
            <a:cxnSpLocks/>
          </p:cNvCxnSpPr>
          <p:nvPr/>
        </p:nvCxnSpPr>
        <p:spPr bwMode="auto">
          <a:xfrm>
            <a:off x="10555955" y="3290927"/>
            <a:ext cx="0" cy="73495"/>
          </a:xfrm>
          <a:prstGeom prst="line">
            <a:avLst/>
          </a:prstGeom>
          <a:noFill/>
          <a:ln w="28575" cap="flat" cmpd="sng" algn="ctr">
            <a:solidFill>
              <a:schemeClr val="bg1"/>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BC4563AF-BFD5-4F79-87EA-7A1FBA976081}"/>
              </a:ext>
            </a:extLst>
          </p:cNvPr>
          <p:cNvCxnSpPr>
            <a:cxnSpLocks/>
          </p:cNvCxnSpPr>
          <p:nvPr/>
        </p:nvCxnSpPr>
        <p:spPr bwMode="auto">
          <a:xfrm>
            <a:off x="11002805" y="3290927"/>
            <a:ext cx="0" cy="73495"/>
          </a:xfrm>
          <a:prstGeom prst="line">
            <a:avLst/>
          </a:prstGeom>
          <a:noFill/>
          <a:ln w="28575" cap="flat" cmpd="sng" algn="ctr">
            <a:solidFill>
              <a:schemeClr val="bg1"/>
            </a:solidFill>
            <a:prstDash val="solid"/>
            <a:round/>
            <a:headEnd type="none" w="med" len="med"/>
            <a:tailEnd type="none" w="med" len="med"/>
          </a:ln>
          <a:effectLst/>
        </p:spPr>
      </p:cxnSp>
      <p:cxnSp>
        <p:nvCxnSpPr>
          <p:cNvPr id="644" name="Straight Connector 643">
            <a:extLst>
              <a:ext uri="{FF2B5EF4-FFF2-40B4-BE49-F238E27FC236}">
                <a16:creationId xmlns:a16="http://schemas.microsoft.com/office/drawing/2014/main" id="{337D920C-EEE6-4044-9A05-36F3314617B2}"/>
              </a:ext>
            </a:extLst>
          </p:cNvPr>
          <p:cNvCxnSpPr>
            <a:cxnSpLocks/>
          </p:cNvCxnSpPr>
          <p:nvPr/>
        </p:nvCxnSpPr>
        <p:spPr bwMode="auto">
          <a:xfrm>
            <a:off x="11449656" y="3290927"/>
            <a:ext cx="0" cy="73495"/>
          </a:xfrm>
          <a:prstGeom prst="line">
            <a:avLst/>
          </a:prstGeom>
          <a:noFill/>
          <a:ln w="28575" cap="flat" cmpd="sng" algn="ctr">
            <a:solidFill>
              <a:schemeClr val="bg1"/>
            </a:solidFill>
            <a:prstDash val="solid"/>
            <a:round/>
            <a:headEnd type="none" w="med" len="med"/>
            <a:tailEnd type="none" w="med" len="med"/>
          </a:ln>
          <a:effectLst/>
        </p:spPr>
      </p:cxnSp>
      <p:sp>
        <p:nvSpPr>
          <p:cNvPr id="645" name="TextBox 644">
            <a:extLst>
              <a:ext uri="{FF2B5EF4-FFF2-40B4-BE49-F238E27FC236}">
                <a16:creationId xmlns:a16="http://schemas.microsoft.com/office/drawing/2014/main" id="{0888306B-7913-4A26-BBC8-FF17D7A6C7F6}"/>
              </a:ext>
            </a:extLst>
          </p:cNvPr>
          <p:cNvSpPr txBox="1"/>
          <p:nvPr/>
        </p:nvSpPr>
        <p:spPr bwMode="auto">
          <a:xfrm>
            <a:off x="7294691" y="3282383"/>
            <a:ext cx="232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46" name="TextBox 645">
            <a:extLst>
              <a:ext uri="{FF2B5EF4-FFF2-40B4-BE49-F238E27FC236}">
                <a16:creationId xmlns:a16="http://schemas.microsoft.com/office/drawing/2014/main" id="{1A6180D3-3193-42C1-BB11-CD38E22FC7E6}"/>
              </a:ext>
            </a:extLst>
          </p:cNvPr>
          <p:cNvSpPr txBox="1"/>
          <p:nvPr/>
        </p:nvSpPr>
        <p:spPr bwMode="auto">
          <a:xfrm>
            <a:off x="7157958" y="3128559"/>
            <a:ext cx="232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47" name="TextBox 646">
            <a:extLst>
              <a:ext uri="{FF2B5EF4-FFF2-40B4-BE49-F238E27FC236}">
                <a16:creationId xmlns:a16="http://schemas.microsoft.com/office/drawing/2014/main" id="{163A1990-FFC7-43DF-80F7-4982567C15BC}"/>
              </a:ext>
            </a:extLst>
          </p:cNvPr>
          <p:cNvSpPr txBox="1"/>
          <p:nvPr/>
        </p:nvSpPr>
        <p:spPr bwMode="auto">
          <a:xfrm>
            <a:off x="7732236" y="3282383"/>
            <a:ext cx="232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648" name="TextBox 647">
            <a:extLst>
              <a:ext uri="{FF2B5EF4-FFF2-40B4-BE49-F238E27FC236}">
                <a16:creationId xmlns:a16="http://schemas.microsoft.com/office/drawing/2014/main" id="{548C7072-3195-4D06-9655-5C22012B15AE}"/>
              </a:ext>
            </a:extLst>
          </p:cNvPr>
          <p:cNvSpPr txBox="1"/>
          <p:nvPr/>
        </p:nvSpPr>
        <p:spPr bwMode="auto">
          <a:xfrm>
            <a:off x="8188582" y="3282383"/>
            <a:ext cx="232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649" name="TextBox 648">
            <a:extLst>
              <a:ext uri="{FF2B5EF4-FFF2-40B4-BE49-F238E27FC236}">
                <a16:creationId xmlns:a16="http://schemas.microsoft.com/office/drawing/2014/main" id="{5A1107EB-3AC3-418D-B675-06CEDED8241E}"/>
              </a:ext>
            </a:extLst>
          </p:cNvPr>
          <p:cNvSpPr txBox="1"/>
          <p:nvPr/>
        </p:nvSpPr>
        <p:spPr bwMode="auto">
          <a:xfrm>
            <a:off x="8626127" y="3282383"/>
            <a:ext cx="232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650" name="TextBox 649">
            <a:extLst>
              <a:ext uri="{FF2B5EF4-FFF2-40B4-BE49-F238E27FC236}">
                <a16:creationId xmlns:a16="http://schemas.microsoft.com/office/drawing/2014/main" id="{E75BBBBF-56A4-4E0B-83BD-0F0E120C85C6}"/>
              </a:ext>
            </a:extLst>
          </p:cNvPr>
          <p:cNvSpPr txBox="1"/>
          <p:nvPr/>
        </p:nvSpPr>
        <p:spPr bwMode="auto">
          <a:xfrm>
            <a:off x="9032905" y="3282383"/>
            <a:ext cx="4016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651" name="TextBox 650">
            <a:extLst>
              <a:ext uri="{FF2B5EF4-FFF2-40B4-BE49-F238E27FC236}">
                <a16:creationId xmlns:a16="http://schemas.microsoft.com/office/drawing/2014/main" id="{ABD29B53-2340-4ABD-9AF9-BFCB4BF31EEF}"/>
              </a:ext>
            </a:extLst>
          </p:cNvPr>
          <p:cNvSpPr txBox="1"/>
          <p:nvPr/>
        </p:nvSpPr>
        <p:spPr bwMode="auto">
          <a:xfrm>
            <a:off x="9470450" y="3282383"/>
            <a:ext cx="4016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652" name="TextBox 651">
            <a:extLst>
              <a:ext uri="{FF2B5EF4-FFF2-40B4-BE49-F238E27FC236}">
                <a16:creationId xmlns:a16="http://schemas.microsoft.com/office/drawing/2014/main" id="{047E6A44-CEA8-4DDA-9368-0E6168D57938}"/>
              </a:ext>
            </a:extLst>
          </p:cNvPr>
          <p:cNvSpPr txBox="1"/>
          <p:nvPr/>
        </p:nvSpPr>
        <p:spPr bwMode="auto">
          <a:xfrm>
            <a:off x="9925086" y="3282383"/>
            <a:ext cx="4016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653" name="TextBox 652">
            <a:extLst>
              <a:ext uri="{FF2B5EF4-FFF2-40B4-BE49-F238E27FC236}">
                <a16:creationId xmlns:a16="http://schemas.microsoft.com/office/drawing/2014/main" id="{DFCCFF15-0217-4350-9566-ED94165B8FDE}"/>
              </a:ext>
            </a:extLst>
          </p:cNvPr>
          <p:cNvSpPr txBox="1"/>
          <p:nvPr/>
        </p:nvSpPr>
        <p:spPr bwMode="auto">
          <a:xfrm>
            <a:off x="10374595" y="3282383"/>
            <a:ext cx="4016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654" name="TextBox 653">
            <a:extLst>
              <a:ext uri="{FF2B5EF4-FFF2-40B4-BE49-F238E27FC236}">
                <a16:creationId xmlns:a16="http://schemas.microsoft.com/office/drawing/2014/main" id="{8CE4184D-3BFD-43AD-84E0-DC91B6C02201}"/>
              </a:ext>
            </a:extLst>
          </p:cNvPr>
          <p:cNvSpPr txBox="1"/>
          <p:nvPr/>
        </p:nvSpPr>
        <p:spPr bwMode="auto">
          <a:xfrm>
            <a:off x="10824104" y="3282383"/>
            <a:ext cx="4016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655" name="TextBox 654">
            <a:extLst>
              <a:ext uri="{FF2B5EF4-FFF2-40B4-BE49-F238E27FC236}">
                <a16:creationId xmlns:a16="http://schemas.microsoft.com/office/drawing/2014/main" id="{227A02C5-F59E-4191-AE9A-CBDFF6907E96}"/>
              </a:ext>
            </a:extLst>
          </p:cNvPr>
          <p:cNvSpPr txBox="1"/>
          <p:nvPr/>
        </p:nvSpPr>
        <p:spPr bwMode="auto">
          <a:xfrm>
            <a:off x="11281562" y="3282383"/>
            <a:ext cx="4016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656" name="TextBox 655">
            <a:extLst>
              <a:ext uri="{FF2B5EF4-FFF2-40B4-BE49-F238E27FC236}">
                <a16:creationId xmlns:a16="http://schemas.microsoft.com/office/drawing/2014/main" id="{D117A1A7-C39B-48DD-B19F-EA986FC33FFD}"/>
              </a:ext>
            </a:extLst>
          </p:cNvPr>
          <p:cNvSpPr txBox="1"/>
          <p:nvPr/>
        </p:nvSpPr>
        <p:spPr bwMode="auto">
          <a:xfrm>
            <a:off x="7065663" y="2754252"/>
            <a:ext cx="376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657" name="TextBox 656">
            <a:extLst>
              <a:ext uri="{FF2B5EF4-FFF2-40B4-BE49-F238E27FC236}">
                <a16:creationId xmlns:a16="http://schemas.microsoft.com/office/drawing/2014/main" id="{C976671D-940B-46C8-9FFD-B2AA9006DB9C}"/>
              </a:ext>
            </a:extLst>
          </p:cNvPr>
          <p:cNvSpPr txBox="1"/>
          <p:nvPr/>
        </p:nvSpPr>
        <p:spPr bwMode="auto">
          <a:xfrm>
            <a:off x="7065663" y="2378237"/>
            <a:ext cx="376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658" name="TextBox 657">
            <a:extLst>
              <a:ext uri="{FF2B5EF4-FFF2-40B4-BE49-F238E27FC236}">
                <a16:creationId xmlns:a16="http://schemas.microsoft.com/office/drawing/2014/main" id="{CB7B799B-AB44-4D54-8778-637CA093213A}"/>
              </a:ext>
            </a:extLst>
          </p:cNvPr>
          <p:cNvSpPr txBox="1"/>
          <p:nvPr/>
        </p:nvSpPr>
        <p:spPr bwMode="auto">
          <a:xfrm>
            <a:off x="7065663" y="1995386"/>
            <a:ext cx="376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659" name="TextBox 658">
            <a:extLst>
              <a:ext uri="{FF2B5EF4-FFF2-40B4-BE49-F238E27FC236}">
                <a16:creationId xmlns:a16="http://schemas.microsoft.com/office/drawing/2014/main" id="{539A9653-D931-4C83-ACA4-C0ACD9A98CD3}"/>
              </a:ext>
            </a:extLst>
          </p:cNvPr>
          <p:cNvSpPr txBox="1"/>
          <p:nvPr/>
        </p:nvSpPr>
        <p:spPr bwMode="auto">
          <a:xfrm>
            <a:off x="7065663" y="1626208"/>
            <a:ext cx="376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660" name="TextBox 659">
            <a:extLst>
              <a:ext uri="{FF2B5EF4-FFF2-40B4-BE49-F238E27FC236}">
                <a16:creationId xmlns:a16="http://schemas.microsoft.com/office/drawing/2014/main" id="{6F5B5C9E-B189-47AF-BA3A-681846D126A0}"/>
              </a:ext>
            </a:extLst>
          </p:cNvPr>
          <p:cNvSpPr txBox="1"/>
          <p:nvPr/>
        </p:nvSpPr>
        <p:spPr bwMode="auto">
          <a:xfrm>
            <a:off x="6968241" y="1248484"/>
            <a:ext cx="473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661" name="Freeform: Shape 660">
            <a:extLst>
              <a:ext uri="{FF2B5EF4-FFF2-40B4-BE49-F238E27FC236}">
                <a16:creationId xmlns:a16="http://schemas.microsoft.com/office/drawing/2014/main" id="{DB7B655B-DCEF-4A58-B20C-B9FC4D5570EC}"/>
              </a:ext>
            </a:extLst>
          </p:cNvPr>
          <p:cNvSpPr/>
          <p:nvPr/>
        </p:nvSpPr>
        <p:spPr bwMode="auto">
          <a:xfrm>
            <a:off x="7435921" y="1410983"/>
            <a:ext cx="3906749" cy="1610474"/>
          </a:xfrm>
          <a:custGeom>
            <a:avLst/>
            <a:gdLst>
              <a:gd name="connsiteX0" fmla="*/ 3906749 w 3906749"/>
              <a:gd name="connsiteY0" fmla="*/ 1610474 h 1610474"/>
              <a:gd name="connsiteX1" fmla="*/ 3500919 w 3906749"/>
              <a:gd name="connsiteY1" fmla="*/ 1610474 h 1610474"/>
              <a:gd name="connsiteX2" fmla="*/ 3500919 w 3906749"/>
              <a:gd name="connsiteY2" fmla="*/ 1557819 h 1610474"/>
              <a:gd name="connsiteX3" fmla="*/ 3464960 w 3906749"/>
              <a:gd name="connsiteY3" fmla="*/ 1557819 h 1610474"/>
              <a:gd name="connsiteX4" fmla="*/ 3464960 w 3906749"/>
              <a:gd name="connsiteY4" fmla="*/ 1526996 h 1610474"/>
              <a:gd name="connsiteX5" fmla="*/ 3114354 w 3906749"/>
              <a:gd name="connsiteY5" fmla="*/ 1526996 h 1610474"/>
              <a:gd name="connsiteX6" fmla="*/ 3114354 w 3906749"/>
              <a:gd name="connsiteY6" fmla="*/ 1496174 h 1610474"/>
              <a:gd name="connsiteX7" fmla="*/ 3082248 w 3906749"/>
              <a:gd name="connsiteY7" fmla="*/ 1496174 h 1610474"/>
              <a:gd name="connsiteX8" fmla="*/ 3082248 w 3906749"/>
              <a:gd name="connsiteY8" fmla="*/ 1475625 h 1610474"/>
              <a:gd name="connsiteX9" fmla="*/ 3070689 w 3906749"/>
              <a:gd name="connsiteY9" fmla="*/ 1475625 h 1610474"/>
              <a:gd name="connsiteX10" fmla="*/ 3070689 w 3906749"/>
              <a:gd name="connsiteY10" fmla="*/ 1455077 h 1610474"/>
              <a:gd name="connsiteX11" fmla="*/ 2681555 w 3906749"/>
              <a:gd name="connsiteY11" fmla="*/ 1455077 h 1610474"/>
              <a:gd name="connsiteX12" fmla="*/ 2681555 w 3906749"/>
              <a:gd name="connsiteY12" fmla="*/ 1428107 h 1610474"/>
              <a:gd name="connsiteX13" fmla="*/ 2667428 w 3906749"/>
              <a:gd name="connsiteY13" fmla="*/ 1428107 h 1610474"/>
              <a:gd name="connsiteX14" fmla="*/ 2667428 w 3906749"/>
              <a:gd name="connsiteY14" fmla="*/ 1403706 h 1610474"/>
              <a:gd name="connsiteX15" fmla="*/ 2539001 w 3906749"/>
              <a:gd name="connsiteY15" fmla="*/ 1403706 h 1610474"/>
              <a:gd name="connsiteX16" fmla="*/ 2539001 w 3906749"/>
              <a:gd name="connsiteY16" fmla="*/ 1392148 h 1610474"/>
              <a:gd name="connsiteX17" fmla="*/ 2318107 w 3906749"/>
              <a:gd name="connsiteY17" fmla="*/ 1392148 h 1610474"/>
              <a:gd name="connsiteX18" fmla="*/ 2318107 w 3906749"/>
              <a:gd name="connsiteY18" fmla="*/ 1380589 h 1610474"/>
              <a:gd name="connsiteX19" fmla="*/ 2282148 w 3906749"/>
              <a:gd name="connsiteY19" fmla="*/ 1380589 h 1610474"/>
              <a:gd name="connsiteX20" fmla="*/ 2282148 w 3906749"/>
              <a:gd name="connsiteY20" fmla="*/ 1362610 h 1610474"/>
              <a:gd name="connsiteX21" fmla="*/ 2211513 w 3906749"/>
              <a:gd name="connsiteY21" fmla="*/ 1362610 h 1610474"/>
              <a:gd name="connsiteX22" fmla="*/ 2211513 w 3906749"/>
              <a:gd name="connsiteY22" fmla="*/ 1351051 h 1610474"/>
              <a:gd name="connsiteX23" fmla="*/ 2021441 w 3906749"/>
              <a:gd name="connsiteY23" fmla="*/ 1351051 h 1610474"/>
              <a:gd name="connsiteX24" fmla="*/ 2021441 w 3906749"/>
              <a:gd name="connsiteY24" fmla="*/ 1340777 h 1610474"/>
              <a:gd name="connsiteX25" fmla="*/ 1972639 w 3906749"/>
              <a:gd name="connsiteY25" fmla="*/ 1340777 h 1610474"/>
              <a:gd name="connsiteX26" fmla="*/ 1972639 w 3906749"/>
              <a:gd name="connsiteY26" fmla="*/ 1321513 h 1610474"/>
              <a:gd name="connsiteX27" fmla="*/ 1912278 w 3906749"/>
              <a:gd name="connsiteY27" fmla="*/ 1321513 h 1610474"/>
              <a:gd name="connsiteX28" fmla="*/ 1912278 w 3906749"/>
              <a:gd name="connsiteY28" fmla="*/ 1303533 h 1610474"/>
              <a:gd name="connsiteX29" fmla="*/ 1855770 w 3906749"/>
              <a:gd name="connsiteY29" fmla="*/ 1303533 h 1610474"/>
              <a:gd name="connsiteX30" fmla="*/ 1855770 w 3906749"/>
              <a:gd name="connsiteY30" fmla="*/ 1288122 h 1610474"/>
              <a:gd name="connsiteX31" fmla="*/ 1832653 w 3906749"/>
              <a:gd name="connsiteY31" fmla="*/ 1288122 h 1610474"/>
              <a:gd name="connsiteX32" fmla="*/ 1832653 w 3906749"/>
              <a:gd name="connsiteY32" fmla="*/ 1263721 h 1610474"/>
              <a:gd name="connsiteX33" fmla="*/ 1814673 w 3906749"/>
              <a:gd name="connsiteY33" fmla="*/ 1263721 h 1610474"/>
              <a:gd name="connsiteX34" fmla="*/ 1814673 w 3906749"/>
              <a:gd name="connsiteY34" fmla="*/ 1229046 h 1610474"/>
              <a:gd name="connsiteX35" fmla="*/ 1688815 w 3906749"/>
              <a:gd name="connsiteY35" fmla="*/ 1229046 h 1610474"/>
              <a:gd name="connsiteX36" fmla="*/ 1688815 w 3906749"/>
              <a:gd name="connsiteY36" fmla="*/ 1218771 h 1610474"/>
              <a:gd name="connsiteX37" fmla="*/ 1638728 w 3906749"/>
              <a:gd name="connsiteY37" fmla="*/ 1218771 h 1610474"/>
              <a:gd name="connsiteX38" fmla="*/ 1638728 w 3906749"/>
              <a:gd name="connsiteY38" fmla="*/ 1211066 h 1610474"/>
              <a:gd name="connsiteX39" fmla="*/ 1588642 w 3906749"/>
              <a:gd name="connsiteY39" fmla="*/ 1211066 h 1610474"/>
              <a:gd name="connsiteX40" fmla="*/ 1588642 w 3906749"/>
              <a:gd name="connsiteY40" fmla="*/ 1196939 h 1610474"/>
              <a:gd name="connsiteX41" fmla="*/ 1537271 w 3906749"/>
              <a:gd name="connsiteY41" fmla="*/ 1196939 h 1610474"/>
              <a:gd name="connsiteX42" fmla="*/ 1537271 w 3906749"/>
              <a:gd name="connsiteY42" fmla="*/ 1150705 h 1610474"/>
              <a:gd name="connsiteX43" fmla="*/ 1510301 w 3906749"/>
              <a:gd name="connsiteY43" fmla="*/ 1150705 h 1610474"/>
              <a:gd name="connsiteX44" fmla="*/ 1510301 w 3906749"/>
              <a:gd name="connsiteY44" fmla="*/ 1117314 h 1610474"/>
              <a:gd name="connsiteX45" fmla="*/ 1491037 w 3906749"/>
              <a:gd name="connsiteY45" fmla="*/ 1117314 h 1610474"/>
              <a:gd name="connsiteX46" fmla="*/ 1491037 w 3906749"/>
              <a:gd name="connsiteY46" fmla="*/ 1104471 h 1610474"/>
              <a:gd name="connsiteX47" fmla="*/ 1467921 w 3906749"/>
              <a:gd name="connsiteY47" fmla="*/ 1104471 h 1610474"/>
              <a:gd name="connsiteX48" fmla="*/ 1467921 w 3906749"/>
              <a:gd name="connsiteY48" fmla="*/ 1092913 h 1610474"/>
              <a:gd name="connsiteX49" fmla="*/ 1338209 w 3906749"/>
              <a:gd name="connsiteY49" fmla="*/ 1092913 h 1610474"/>
              <a:gd name="connsiteX50" fmla="*/ 1338209 w 3906749"/>
              <a:gd name="connsiteY50" fmla="*/ 1071080 h 1610474"/>
              <a:gd name="connsiteX51" fmla="*/ 1273996 w 3906749"/>
              <a:gd name="connsiteY51" fmla="*/ 1071080 h 1610474"/>
              <a:gd name="connsiteX52" fmla="*/ 1273996 w 3906749"/>
              <a:gd name="connsiteY52" fmla="*/ 1038974 h 1610474"/>
              <a:gd name="connsiteX53" fmla="*/ 1250879 w 3906749"/>
              <a:gd name="connsiteY53" fmla="*/ 1038974 h 1610474"/>
              <a:gd name="connsiteX54" fmla="*/ 1250879 w 3906749"/>
              <a:gd name="connsiteY54" fmla="*/ 1008151 h 1610474"/>
              <a:gd name="connsiteX55" fmla="*/ 1229046 w 3906749"/>
              <a:gd name="connsiteY55" fmla="*/ 1008151 h 1610474"/>
              <a:gd name="connsiteX56" fmla="*/ 1229046 w 3906749"/>
              <a:gd name="connsiteY56" fmla="*/ 951643 h 1610474"/>
              <a:gd name="connsiteX57" fmla="*/ 1213635 w 3906749"/>
              <a:gd name="connsiteY57" fmla="*/ 951643 h 1610474"/>
              <a:gd name="connsiteX58" fmla="*/ 1213635 w 3906749"/>
              <a:gd name="connsiteY58" fmla="*/ 932379 h 1610474"/>
              <a:gd name="connsiteX59" fmla="*/ 1193087 w 3906749"/>
              <a:gd name="connsiteY59" fmla="*/ 932379 h 1610474"/>
              <a:gd name="connsiteX60" fmla="*/ 1193087 w 3906749"/>
              <a:gd name="connsiteY60" fmla="*/ 923389 h 1610474"/>
              <a:gd name="connsiteX61" fmla="*/ 1136579 w 3906749"/>
              <a:gd name="connsiteY61" fmla="*/ 923389 h 1610474"/>
              <a:gd name="connsiteX62" fmla="*/ 1136579 w 3906749"/>
              <a:gd name="connsiteY62" fmla="*/ 913115 h 1610474"/>
              <a:gd name="connsiteX63" fmla="*/ 1105757 w 3906749"/>
              <a:gd name="connsiteY63" fmla="*/ 913115 h 1610474"/>
              <a:gd name="connsiteX64" fmla="*/ 1105757 w 3906749"/>
              <a:gd name="connsiteY64" fmla="*/ 900273 h 1610474"/>
              <a:gd name="connsiteX65" fmla="*/ 1083924 w 3906749"/>
              <a:gd name="connsiteY65" fmla="*/ 900273 h 1610474"/>
              <a:gd name="connsiteX66" fmla="*/ 1083924 w 3906749"/>
              <a:gd name="connsiteY66" fmla="*/ 887430 h 1610474"/>
              <a:gd name="connsiteX67" fmla="*/ 1045396 w 3906749"/>
              <a:gd name="connsiteY67" fmla="*/ 887430 h 1610474"/>
              <a:gd name="connsiteX68" fmla="*/ 1045396 w 3906749"/>
              <a:gd name="connsiteY68" fmla="*/ 873303 h 1610474"/>
              <a:gd name="connsiteX69" fmla="*/ 1019710 w 3906749"/>
              <a:gd name="connsiteY69" fmla="*/ 873303 h 1610474"/>
              <a:gd name="connsiteX70" fmla="*/ 1019710 w 3906749"/>
              <a:gd name="connsiteY70" fmla="*/ 860460 h 1610474"/>
              <a:gd name="connsiteX71" fmla="*/ 958066 w 3906749"/>
              <a:gd name="connsiteY71" fmla="*/ 860460 h 1610474"/>
              <a:gd name="connsiteX72" fmla="*/ 958066 w 3906749"/>
              <a:gd name="connsiteY72" fmla="*/ 834775 h 1610474"/>
              <a:gd name="connsiteX73" fmla="*/ 938801 w 3906749"/>
              <a:gd name="connsiteY73" fmla="*/ 834775 h 1610474"/>
              <a:gd name="connsiteX74" fmla="*/ 938801 w 3906749"/>
              <a:gd name="connsiteY74" fmla="*/ 748729 h 1610474"/>
              <a:gd name="connsiteX75" fmla="*/ 927243 w 3906749"/>
              <a:gd name="connsiteY75" fmla="*/ 748729 h 1610474"/>
              <a:gd name="connsiteX76" fmla="*/ 927243 w 3906749"/>
              <a:gd name="connsiteY76" fmla="*/ 725612 h 1610474"/>
              <a:gd name="connsiteX77" fmla="*/ 915685 w 3906749"/>
              <a:gd name="connsiteY77" fmla="*/ 725612 h 1610474"/>
              <a:gd name="connsiteX78" fmla="*/ 915685 w 3906749"/>
              <a:gd name="connsiteY78" fmla="*/ 710201 h 1610474"/>
              <a:gd name="connsiteX79" fmla="*/ 906695 w 3906749"/>
              <a:gd name="connsiteY79" fmla="*/ 701211 h 1610474"/>
              <a:gd name="connsiteX80" fmla="*/ 906695 w 3906749"/>
              <a:gd name="connsiteY80" fmla="*/ 676810 h 1610474"/>
              <a:gd name="connsiteX81" fmla="*/ 892568 w 3906749"/>
              <a:gd name="connsiteY81" fmla="*/ 676810 h 1610474"/>
              <a:gd name="connsiteX82" fmla="*/ 892568 w 3906749"/>
              <a:gd name="connsiteY82" fmla="*/ 616449 h 1610474"/>
              <a:gd name="connsiteX83" fmla="*/ 874588 w 3906749"/>
              <a:gd name="connsiteY83" fmla="*/ 616449 h 1610474"/>
              <a:gd name="connsiteX84" fmla="*/ 874588 w 3906749"/>
              <a:gd name="connsiteY84" fmla="*/ 604891 h 1610474"/>
              <a:gd name="connsiteX85" fmla="*/ 847618 w 3906749"/>
              <a:gd name="connsiteY85" fmla="*/ 604891 h 1610474"/>
              <a:gd name="connsiteX86" fmla="*/ 847618 w 3906749"/>
              <a:gd name="connsiteY86" fmla="*/ 590764 h 1610474"/>
              <a:gd name="connsiteX87" fmla="*/ 762857 w 3906749"/>
              <a:gd name="connsiteY87" fmla="*/ 590764 h 1610474"/>
              <a:gd name="connsiteX88" fmla="*/ 762857 w 3906749"/>
              <a:gd name="connsiteY88" fmla="*/ 584342 h 1610474"/>
              <a:gd name="connsiteX89" fmla="*/ 735887 w 3906749"/>
              <a:gd name="connsiteY89" fmla="*/ 584342 h 1610474"/>
              <a:gd name="connsiteX90" fmla="*/ 735887 w 3906749"/>
              <a:gd name="connsiteY90" fmla="*/ 563794 h 1610474"/>
              <a:gd name="connsiteX91" fmla="*/ 703780 w 3906749"/>
              <a:gd name="connsiteY91" fmla="*/ 563794 h 1610474"/>
              <a:gd name="connsiteX92" fmla="*/ 703780 w 3906749"/>
              <a:gd name="connsiteY92" fmla="*/ 552236 h 1610474"/>
              <a:gd name="connsiteX93" fmla="*/ 660115 w 3906749"/>
              <a:gd name="connsiteY93" fmla="*/ 552236 h 1610474"/>
              <a:gd name="connsiteX94" fmla="*/ 660115 w 3906749"/>
              <a:gd name="connsiteY94" fmla="*/ 536824 h 1610474"/>
              <a:gd name="connsiteX95" fmla="*/ 645988 w 3906749"/>
              <a:gd name="connsiteY95" fmla="*/ 536824 h 1610474"/>
              <a:gd name="connsiteX96" fmla="*/ 645988 w 3906749"/>
              <a:gd name="connsiteY96" fmla="*/ 506002 h 1610474"/>
              <a:gd name="connsiteX97" fmla="*/ 624155 w 3906749"/>
              <a:gd name="connsiteY97" fmla="*/ 506002 h 1610474"/>
              <a:gd name="connsiteX98" fmla="*/ 624155 w 3906749"/>
              <a:gd name="connsiteY98" fmla="*/ 457200 h 1610474"/>
              <a:gd name="connsiteX99" fmla="*/ 620302 w 3906749"/>
              <a:gd name="connsiteY99" fmla="*/ 453347 h 1610474"/>
              <a:gd name="connsiteX100" fmla="*/ 611313 w 3906749"/>
              <a:gd name="connsiteY100" fmla="*/ 453347 h 1610474"/>
              <a:gd name="connsiteX101" fmla="*/ 611313 w 3906749"/>
              <a:gd name="connsiteY101" fmla="*/ 360879 h 1610474"/>
              <a:gd name="connsiteX102" fmla="*/ 592049 w 3906749"/>
              <a:gd name="connsiteY102" fmla="*/ 360879 h 1610474"/>
              <a:gd name="connsiteX103" fmla="*/ 592049 w 3906749"/>
              <a:gd name="connsiteY103" fmla="*/ 323636 h 1610474"/>
              <a:gd name="connsiteX104" fmla="*/ 590764 w 3906749"/>
              <a:gd name="connsiteY104" fmla="*/ 322351 h 1610474"/>
              <a:gd name="connsiteX105" fmla="*/ 590764 w 3906749"/>
              <a:gd name="connsiteY105" fmla="*/ 304371 h 1610474"/>
              <a:gd name="connsiteX106" fmla="*/ 545815 w 3906749"/>
              <a:gd name="connsiteY106" fmla="*/ 304371 h 1610474"/>
              <a:gd name="connsiteX107" fmla="*/ 545815 w 3906749"/>
              <a:gd name="connsiteY107" fmla="*/ 291529 h 1610474"/>
              <a:gd name="connsiteX108" fmla="*/ 480317 w 3906749"/>
              <a:gd name="connsiteY108" fmla="*/ 291529 h 1610474"/>
              <a:gd name="connsiteX109" fmla="*/ 480317 w 3906749"/>
              <a:gd name="connsiteY109" fmla="*/ 273549 h 1610474"/>
              <a:gd name="connsiteX110" fmla="*/ 457200 w 3906749"/>
              <a:gd name="connsiteY110" fmla="*/ 273549 h 1610474"/>
              <a:gd name="connsiteX111" fmla="*/ 457200 w 3906749"/>
              <a:gd name="connsiteY111" fmla="*/ 241442 h 1610474"/>
              <a:gd name="connsiteX112" fmla="*/ 349322 w 3906749"/>
              <a:gd name="connsiteY112" fmla="*/ 241442 h 1610474"/>
              <a:gd name="connsiteX113" fmla="*/ 349322 w 3906749"/>
              <a:gd name="connsiteY113" fmla="*/ 224747 h 1610474"/>
              <a:gd name="connsiteX114" fmla="*/ 330058 w 3906749"/>
              <a:gd name="connsiteY114" fmla="*/ 224747 h 1610474"/>
              <a:gd name="connsiteX115" fmla="*/ 330058 w 3906749"/>
              <a:gd name="connsiteY115" fmla="*/ 204198 h 1610474"/>
              <a:gd name="connsiteX116" fmla="*/ 308225 w 3906749"/>
              <a:gd name="connsiteY116" fmla="*/ 204198 h 1610474"/>
              <a:gd name="connsiteX117" fmla="*/ 308225 w 3906749"/>
              <a:gd name="connsiteY117" fmla="*/ 138701 h 1610474"/>
              <a:gd name="connsiteX118" fmla="*/ 296667 w 3906749"/>
              <a:gd name="connsiteY118" fmla="*/ 138701 h 1610474"/>
              <a:gd name="connsiteX119" fmla="*/ 296667 w 3906749"/>
              <a:gd name="connsiteY119" fmla="*/ 115584 h 1610474"/>
              <a:gd name="connsiteX120" fmla="*/ 278687 w 3906749"/>
              <a:gd name="connsiteY120" fmla="*/ 115584 h 1610474"/>
              <a:gd name="connsiteX121" fmla="*/ 278687 w 3906749"/>
              <a:gd name="connsiteY121" fmla="*/ 91183 h 1610474"/>
              <a:gd name="connsiteX122" fmla="*/ 256854 w 3906749"/>
              <a:gd name="connsiteY122" fmla="*/ 91183 h 1610474"/>
              <a:gd name="connsiteX123" fmla="*/ 256854 w 3906749"/>
              <a:gd name="connsiteY123" fmla="*/ 74487 h 1610474"/>
              <a:gd name="connsiteX124" fmla="*/ 188788 w 3906749"/>
              <a:gd name="connsiteY124" fmla="*/ 74487 h 1610474"/>
              <a:gd name="connsiteX125" fmla="*/ 188788 w 3906749"/>
              <a:gd name="connsiteY125" fmla="*/ 53939 h 1610474"/>
              <a:gd name="connsiteX126" fmla="*/ 160534 w 3906749"/>
              <a:gd name="connsiteY126" fmla="*/ 53939 h 1610474"/>
              <a:gd name="connsiteX127" fmla="*/ 160534 w 3906749"/>
              <a:gd name="connsiteY127" fmla="*/ 38528 h 1610474"/>
              <a:gd name="connsiteX128" fmla="*/ 115585 w 3906749"/>
              <a:gd name="connsiteY128" fmla="*/ 38528 h 1610474"/>
              <a:gd name="connsiteX129" fmla="*/ 115585 w 3906749"/>
              <a:gd name="connsiteY129" fmla="*/ 25685 h 1610474"/>
              <a:gd name="connsiteX130" fmla="*/ 53940 w 3906749"/>
              <a:gd name="connsiteY130" fmla="*/ 25685 h 1610474"/>
              <a:gd name="connsiteX131" fmla="*/ 53940 w 3906749"/>
              <a:gd name="connsiteY131" fmla="*/ 11558 h 1610474"/>
              <a:gd name="connsiteX132" fmla="*/ 38528 w 3906749"/>
              <a:gd name="connsiteY132" fmla="*/ 11558 h 1610474"/>
              <a:gd name="connsiteX133" fmla="*/ 38528 w 3906749"/>
              <a:gd name="connsiteY133" fmla="*/ 0 h 1610474"/>
              <a:gd name="connsiteX134" fmla="*/ 0 w 3906749"/>
              <a:gd name="connsiteY134" fmla="*/ 0 h 161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3906749" h="1610474">
                <a:moveTo>
                  <a:pt x="3906749" y="1610474"/>
                </a:moveTo>
                <a:lnTo>
                  <a:pt x="3500919" y="1610474"/>
                </a:lnTo>
                <a:lnTo>
                  <a:pt x="3500919" y="1557819"/>
                </a:lnTo>
                <a:lnTo>
                  <a:pt x="3464960" y="1557819"/>
                </a:lnTo>
                <a:lnTo>
                  <a:pt x="3464960" y="1526996"/>
                </a:lnTo>
                <a:lnTo>
                  <a:pt x="3114354" y="1526996"/>
                </a:lnTo>
                <a:lnTo>
                  <a:pt x="3114354" y="1496174"/>
                </a:lnTo>
                <a:lnTo>
                  <a:pt x="3082248" y="1496174"/>
                </a:lnTo>
                <a:lnTo>
                  <a:pt x="3082248" y="1475625"/>
                </a:lnTo>
                <a:lnTo>
                  <a:pt x="3070689" y="1475625"/>
                </a:lnTo>
                <a:lnTo>
                  <a:pt x="3070689" y="1455077"/>
                </a:lnTo>
                <a:lnTo>
                  <a:pt x="2681555" y="1455077"/>
                </a:lnTo>
                <a:lnTo>
                  <a:pt x="2681555" y="1428107"/>
                </a:lnTo>
                <a:lnTo>
                  <a:pt x="2667428" y="1428107"/>
                </a:lnTo>
                <a:lnTo>
                  <a:pt x="2667428" y="1403706"/>
                </a:lnTo>
                <a:lnTo>
                  <a:pt x="2539001" y="1403706"/>
                </a:lnTo>
                <a:lnTo>
                  <a:pt x="2539001" y="1392148"/>
                </a:lnTo>
                <a:lnTo>
                  <a:pt x="2318107" y="1392148"/>
                </a:lnTo>
                <a:lnTo>
                  <a:pt x="2318107" y="1380589"/>
                </a:lnTo>
                <a:lnTo>
                  <a:pt x="2282148" y="1380589"/>
                </a:lnTo>
                <a:lnTo>
                  <a:pt x="2282148" y="1362610"/>
                </a:lnTo>
                <a:lnTo>
                  <a:pt x="2211513" y="1362610"/>
                </a:lnTo>
                <a:lnTo>
                  <a:pt x="2211513" y="1351051"/>
                </a:lnTo>
                <a:lnTo>
                  <a:pt x="2021441" y="1351051"/>
                </a:lnTo>
                <a:lnTo>
                  <a:pt x="2021441" y="1340777"/>
                </a:lnTo>
                <a:lnTo>
                  <a:pt x="1972639" y="1340777"/>
                </a:lnTo>
                <a:lnTo>
                  <a:pt x="1972639" y="1321513"/>
                </a:lnTo>
                <a:lnTo>
                  <a:pt x="1912278" y="1321513"/>
                </a:lnTo>
                <a:lnTo>
                  <a:pt x="1912278" y="1303533"/>
                </a:lnTo>
                <a:lnTo>
                  <a:pt x="1855770" y="1303533"/>
                </a:lnTo>
                <a:lnTo>
                  <a:pt x="1855770" y="1288122"/>
                </a:lnTo>
                <a:lnTo>
                  <a:pt x="1832653" y="1288122"/>
                </a:lnTo>
                <a:lnTo>
                  <a:pt x="1832653" y="1263721"/>
                </a:lnTo>
                <a:lnTo>
                  <a:pt x="1814673" y="1263721"/>
                </a:lnTo>
                <a:lnTo>
                  <a:pt x="1814673" y="1229046"/>
                </a:lnTo>
                <a:lnTo>
                  <a:pt x="1688815" y="1229046"/>
                </a:lnTo>
                <a:lnTo>
                  <a:pt x="1688815" y="1218771"/>
                </a:lnTo>
                <a:lnTo>
                  <a:pt x="1638728" y="1218771"/>
                </a:lnTo>
                <a:lnTo>
                  <a:pt x="1638728" y="1211066"/>
                </a:lnTo>
                <a:lnTo>
                  <a:pt x="1588642" y="1211066"/>
                </a:lnTo>
                <a:lnTo>
                  <a:pt x="1588642" y="1196939"/>
                </a:lnTo>
                <a:lnTo>
                  <a:pt x="1537271" y="1196939"/>
                </a:lnTo>
                <a:lnTo>
                  <a:pt x="1537271" y="1150705"/>
                </a:lnTo>
                <a:lnTo>
                  <a:pt x="1510301" y="1150705"/>
                </a:lnTo>
                <a:lnTo>
                  <a:pt x="1510301" y="1117314"/>
                </a:lnTo>
                <a:lnTo>
                  <a:pt x="1491037" y="1117314"/>
                </a:lnTo>
                <a:lnTo>
                  <a:pt x="1491037" y="1104471"/>
                </a:lnTo>
                <a:lnTo>
                  <a:pt x="1467921" y="1104471"/>
                </a:lnTo>
                <a:lnTo>
                  <a:pt x="1467921" y="1092913"/>
                </a:lnTo>
                <a:lnTo>
                  <a:pt x="1338209" y="1092913"/>
                </a:lnTo>
                <a:lnTo>
                  <a:pt x="1338209" y="1071080"/>
                </a:lnTo>
                <a:lnTo>
                  <a:pt x="1273996" y="1071080"/>
                </a:lnTo>
                <a:lnTo>
                  <a:pt x="1273996" y="1038974"/>
                </a:lnTo>
                <a:lnTo>
                  <a:pt x="1250879" y="1038974"/>
                </a:lnTo>
                <a:lnTo>
                  <a:pt x="1250879" y="1008151"/>
                </a:lnTo>
                <a:lnTo>
                  <a:pt x="1229046" y="1008151"/>
                </a:lnTo>
                <a:lnTo>
                  <a:pt x="1229046" y="951643"/>
                </a:lnTo>
                <a:lnTo>
                  <a:pt x="1213635" y="951643"/>
                </a:lnTo>
                <a:lnTo>
                  <a:pt x="1213635" y="932379"/>
                </a:lnTo>
                <a:lnTo>
                  <a:pt x="1193087" y="932379"/>
                </a:lnTo>
                <a:lnTo>
                  <a:pt x="1193087" y="923389"/>
                </a:lnTo>
                <a:lnTo>
                  <a:pt x="1136579" y="923389"/>
                </a:lnTo>
                <a:lnTo>
                  <a:pt x="1136579" y="913115"/>
                </a:lnTo>
                <a:lnTo>
                  <a:pt x="1105757" y="913115"/>
                </a:lnTo>
                <a:lnTo>
                  <a:pt x="1105757" y="900273"/>
                </a:lnTo>
                <a:lnTo>
                  <a:pt x="1083924" y="900273"/>
                </a:lnTo>
                <a:lnTo>
                  <a:pt x="1083924" y="887430"/>
                </a:lnTo>
                <a:lnTo>
                  <a:pt x="1045396" y="887430"/>
                </a:lnTo>
                <a:lnTo>
                  <a:pt x="1045396" y="873303"/>
                </a:lnTo>
                <a:lnTo>
                  <a:pt x="1019710" y="873303"/>
                </a:lnTo>
                <a:lnTo>
                  <a:pt x="1019710" y="860460"/>
                </a:lnTo>
                <a:lnTo>
                  <a:pt x="958066" y="860460"/>
                </a:lnTo>
                <a:lnTo>
                  <a:pt x="958066" y="834775"/>
                </a:lnTo>
                <a:lnTo>
                  <a:pt x="938801" y="834775"/>
                </a:lnTo>
                <a:lnTo>
                  <a:pt x="938801" y="748729"/>
                </a:lnTo>
                <a:lnTo>
                  <a:pt x="927243" y="748729"/>
                </a:lnTo>
                <a:lnTo>
                  <a:pt x="927243" y="725612"/>
                </a:lnTo>
                <a:lnTo>
                  <a:pt x="915685" y="725612"/>
                </a:lnTo>
                <a:lnTo>
                  <a:pt x="915685" y="710201"/>
                </a:lnTo>
                <a:lnTo>
                  <a:pt x="906695" y="701211"/>
                </a:lnTo>
                <a:lnTo>
                  <a:pt x="906695" y="676810"/>
                </a:lnTo>
                <a:lnTo>
                  <a:pt x="892568" y="676810"/>
                </a:lnTo>
                <a:lnTo>
                  <a:pt x="892568" y="616449"/>
                </a:lnTo>
                <a:lnTo>
                  <a:pt x="874588" y="616449"/>
                </a:lnTo>
                <a:lnTo>
                  <a:pt x="874588" y="604891"/>
                </a:lnTo>
                <a:lnTo>
                  <a:pt x="847618" y="604891"/>
                </a:lnTo>
                <a:lnTo>
                  <a:pt x="847618" y="590764"/>
                </a:lnTo>
                <a:lnTo>
                  <a:pt x="762857" y="590764"/>
                </a:lnTo>
                <a:lnTo>
                  <a:pt x="762857" y="584342"/>
                </a:lnTo>
                <a:lnTo>
                  <a:pt x="735887" y="584342"/>
                </a:lnTo>
                <a:lnTo>
                  <a:pt x="735887" y="563794"/>
                </a:lnTo>
                <a:lnTo>
                  <a:pt x="703780" y="563794"/>
                </a:lnTo>
                <a:lnTo>
                  <a:pt x="703780" y="552236"/>
                </a:lnTo>
                <a:lnTo>
                  <a:pt x="660115" y="552236"/>
                </a:lnTo>
                <a:lnTo>
                  <a:pt x="660115" y="536824"/>
                </a:lnTo>
                <a:lnTo>
                  <a:pt x="645988" y="536824"/>
                </a:lnTo>
                <a:lnTo>
                  <a:pt x="645988" y="506002"/>
                </a:lnTo>
                <a:lnTo>
                  <a:pt x="624155" y="506002"/>
                </a:lnTo>
                <a:lnTo>
                  <a:pt x="624155" y="457200"/>
                </a:lnTo>
                <a:lnTo>
                  <a:pt x="620302" y="453347"/>
                </a:lnTo>
                <a:lnTo>
                  <a:pt x="611313" y="453347"/>
                </a:lnTo>
                <a:lnTo>
                  <a:pt x="611313" y="360879"/>
                </a:lnTo>
                <a:lnTo>
                  <a:pt x="592049" y="360879"/>
                </a:lnTo>
                <a:lnTo>
                  <a:pt x="592049" y="323636"/>
                </a:lnTo>
                <a:lnTo>
                  <a:pt x="590764" y="322351"/>
                </a:lnTo>
                <a:lnTo>
                  <a:pt x="590764" y="304371"/>
                </a:lnTo>
                <a:lnTo>
                  <a:pt x="545815" y="304371"/>
                </a:lnTo>
                <a:lnTo>
                  <a:pt x="545815" y="291529"/>
                </a:lnTo>
                <a:lnTo>
                  <a:pt x="480317" y="291529"/>
                </a:lnTo>
                <a:lnTo>
                  <a:pt x="480317" y="273549"/>
                </a:lnTo>
                <a:lnTo>
                  <a:pt x="457200" y="273549"/>
                </a:lnTo>
                <a:lnTo>
                  <a:pt x="457200" y="241442"/>
                </a:lnTo>
                <a:lnTo>
                  <a:pt x="349322" y="241442"/>
                </a:lnTo>
                <a:lnTo>
                  <a:pt x="349322" y="224747"/>
                </a:lnTo>
                <a:lnTo>
                  <a:pt x="330058" y="224747"/>
                </a:lnTo>
                <a:lnTo>
                  <a:pt x="330058" y="204198"/>
                </a:lnTo>
                <a:lnTo>
                  <a:pt x="308225" y="204198"/>
                </a:lnTo>
                <a:lnTo>
                  <a:pt x="308225" y="138701"/>
                </a:lnTo>
                <a:lnTo>
                  <a:pt x="296667" y="138701"/>
                </a:lnTo>
                <a:lnTo>
                  <a:pt x="296667" y="115584"/>
                </a:lnTo>
                <a:lnTo>
                  <a:pt x="278687" y="115584"/>
                </a:lnTo>
                <a:lnTo>
                  <a:pt x="278687" y="91183"/>
                </a:lnTo>
                <a:lnTo>
                  <a:pt x="256854" y="91183"/>
                </a:lnTo>
                <a:lnTo>
                  <a:pt x="256854" y="74487"/>
                </a:lnTo>
                <a:lnTo>
                  <a:pt x="188788" y="74487"/>
                </a:lnTo>
                <a:lnTo>
                  <a:pt x="188788" y="53939"/>
                </a:lnTo>
                <a:lnTo>
                  <a:pt x="160534" y="53939"/>
                </a:lnTo>
                <a:lnTo>
                  <a:pt x="160534" y="38528"/>
                </a:lnTo>
                <a:lnTo>
                  <a:pt x="115585" y="38528"/>
                </a:lnTo>
                <a:lnTo>
                  <a:pt x="115585" y="25685"/>
                </a:lnTo>
                <a:lnTo>
                  <a:pt x="53940" y="25685"/>
                </a:lnTo>
                <a:lnTo>
                  <a:pt x="53940" y="11558"/>
                </a:lnTo>
                <a:lnTo>
                  <a:pt x="38528" y="11558"/>
                </a:lnTo>
                <a:lnTo>
                  <a:pt x="38528"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662" name="Group 661">
            <a:extLst>
              <a:ext uri="{FF2B5EF4-FFF2-40B4-BE49-F238E27FC236}">
                <a16:creationId xmlns:a16="http://schemas.microsoft.com/office/drawing/2014/main" id="{BB74D05B-21A9-424E-A2DC-E41A0685448F}"/>
              </a:ext>
            </a:extLst>
          </p:cNvPr>
          <p:cNvGrpSpPr/>
          <p:nvPr/>
        </p:nvGrpSpPr>
        <p:grpSpPr>
          <a:xfrm>
            <a:off x="7885416" y="1610045"/>
            <a:ext cx="3452117" cy="1410125"/>
            <a:chOff x="7885416" y="1640013"/>
            <a:chExt cx="3452117" cy="1410125"/>
          </a:xfrm>
        </p:grpSpPr>
        <p:cxnSp>
          <p:nvCxnSpPr>
            <p:cNvPr id="663" name="Straight Connector 662">
              <a:extLst>
                <a:ext uri="{FF2B5EF4-FFF2-40B4-BE49-F238E27FC236}">
                  <a16:creationId xmlns:a16="http://schemas.microsoft.com/office/drawing/2014/main" id="{05A70D67-87F2-460E-A533-71AF08131499}"/>
                </a:ext>
              </a:extLst>
            </p:cNvPr>
            <p:cNvCxnSpPr/>
            <p:nvPr/>
          </p:nvCxnSpPr>
          <p:spPr bwMode="auto">
            <a:xfrm>
              <a:off x="8460769" y="2259030"/>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64" name="Straight Connector 663">
              <a:extLst>
                <a:ext uri="{FF2B5EF4-FFF2-40B4-BE49-F238E27FC236}">
                  <a16:creationId xmlns:a16="http://schemas.microsoft.com/office/drawing/2014/main" id="{109C9473-F5EE-4BAA-BEDA-CB8872FEBD23}"/>
                </a:ext>
              </a:extLst>
            </p:cNvPr>
            <p:cNvCxnSpPr/>
            <p:nvPr/>
          </p:nvCxnSpPr>
          <p:spPr bwMode="auto">
            <a:xfrm>
              <a:off x="8938517" y="2496620"/>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65" name="Straight Connector 664">
              <a:extLst>
                <a:ext uri="{FF2B5EF4-FFF2-40B4-BE49-F238E27FC236}">
                  <a16:creationId xmlns:a16="http://schemas.microsoft.com/office/drawing/2014/main" id="{71C05660-A889-4BEE-9AE8-868722C110BC}"/>
                </a:ext>
              </a:extLst>
            </p:cNvPr>
            <p:cNvCxnSpPr/>
            <p:nvPr/>
          </p:nvCxnSpPr>
          <p:spPr bwMode="auto">
            <a:xfrm>
              <a:off x="8661114" y="2346360"/>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66" name="Straight Connector 665">
              <a:extLst>
                <a:ext uri="{FF2B5EF4-FFF2-40B4-BE49-F238E27FC236}">
                  <a16:creationId xmlns:a16="http://schemas.microsoft.com/office/drawing/2014/main" id="{04936DC8-2E71-4D49-A3DF-F0F6E3DA03EF}"/>
                </a:ext>
              </a:extLst>
            </p:cNvPr>
            <p:cNvCxnSpPr/>
            <p:nvPr/>
          </p:nvCxnSpPr>
          <p:spPr bwMode="auto">
            <a:xfrm>
              <a:off x="8720191" y="2455523"/>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67" name="Straight Connector 666">
              <a:extLst>
                <a:ext uri="{FF2B5EF4-FFF2-40B4-BE49-F238E27FC236}">
                  <a16:creationId xmlns:a16="http://schemas.microsoft.com/office/drawing/2014/main" id="{F383F026-FD18-4641-B835-821BF4991071}"/>
                </a:ext>
              </a:extLst>
            </p:cNvPr>
            <p:cNvCxnSpPr/>
            <p:nvPr/>
          </p:nvCxnSpPr>
          <p:spPr bwMode="auto">
            <a:xfrm>
              <a:off x="9204360" y="2616057"/>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68" name="Straight Connector 667">
              <a:extLst>
                <a:ext uri="{FF2B5EF4-FFF2-40B4-BE49-F238E27FC236}">
                  <a16:creationId xmlns:a16="http://schemas.microsoft.com/office/drawing/2014/main" id="{5B4046DA-6986-4AC7-B657-ABD96A3D0062}"/>
                </a:ext>
              </a:extLst>
            </p:cNvPr>
            <p:cNvCxnSpPr/>
            <p:nvPr/>
          </p:nvCxnSpPr>
          <p:spPr bwMode="auto">
            <a:xfrm>
              <a:off x="9213350" y="2616057"/>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678F7704-370B-45B3-B1A2-2A9390D9EFA6}"/>
                </a:ext>
              </a:extLst>
            </p:cNvPr>
            <p:cNvCxnSpPr/>
            <p:nvPr/>
          </p:nvCxnSpPr>
          <p:spPr bwMode="auto">
            <a:xfrm>
              <a:off x="9384158" y="2703387"/>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70" name="Straight Connector 669">
              <a:extLst>
                <a:ext uri="{FF2B5EF4-FFF2-40B4-BE49-F238E27FC236}">
                  <a16:creationId xmlns:a16="http://schemas.microsoft.com/office/drawing/2014/main" id="{31D7F28F-BA83-4F5E-921F-FA3591BCFAC1}"/>
                </a:ext>
              </a:extLst>
            </p:cNvPr>
            <p:cNvCxnSpPr/>
            <p:nvPr/>
          </p:nvCxnSpPr>
          <p:spPr bwMode="auto">
            <a:xfrm>
              <a:off x="9617895" y="2738062"/>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71" name="Straight Connector 670">
              <a:extLst>
                <a:ext uri="{FF2B5EF4-FFF2-40B4-BE49-F238E27FC236}">
                  <a16:creationId xmlns:a16="http://schemas.microsoft.com/office/drawing/2014/main" id="{28F3BF34-AF9E-4BE2-9545-904B92D52CA1}"/>
                </a:ext>
              </a:extLst>
            </p:cNvPr>
            <p:cNvCxnSpPr/>
            <p:nvPr/>
          </p:nvCxnSpPr>
          <p:spPr bwMode="auto">
            <a:xfrm>
              <a:off x="9666698" y="2744484"/>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72" name="Straight Connector 671">
              <a:extLst>
                <a:ext uri="{FF2B5EF4-FFF2-40B4-BE49-F238E27FC236}">
                  <a16:creationId xmlns:a16="http://schemas.microsoft.com/office/drawing/2014/main" id="{CE841D77-C9A0-4178-9B22-8CCAF5159D97}"/>
                </a:ext>
              </a:extLst>
            </p:cNvPr>
            <p:cNvCxnSpPr/>
            <p:nvPr/>
          </p:nvCxnSpPr>
          <p:spPr bwMode="auto">
            <a:xfrm>
              <a:off x="9671835" y="2744484"/>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450463CE-46E3-4C40-9D8F-F5B9852E6B01}"/>
                </a:ext>
              </a:extLst>
            </p:cNvPr>
            <p:cNvCxnSpPr/>
            <p:nvPr/>
          </p:nvCxnSpPr>
          <p:spPr bwMode="auto">
            <a:xfrm>
              <a:off x="9689814" y="2744484"/>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74" name="Straight Connector 673">
              <a:extLst>
                <a:ext uri="{FF2B5EF4-FFF2-40B4-BE49-F238E27FC236}">
                  <a16:creationId xmlns:a16="http://schemas.microsoft.com/office/drawing/2014/main" id="{9788425B-7A87-42F9-B17E-B73B4EF24538}"/>
                </a:ext>
              </a:extLst>
            </p:cNvPr>
            <p:cNvCxnSpPr/>
            <p:nvPr/>
          </p:nvCxnSpPr>
          <p:spPr bwMode="auto">
            <a:xfrm>
              <a:off x="9696236" y="2744484"/>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566CE454-4760-46BA-AF99-73122D7A4FB0}"/>
                </a:ext>
              </a:extLst>
            </p:cNvPr>
            <p:cNvCxnSpPr/>
            <p:nvPr/>
          </p:nvCxnSpPr>
          <p:spPr bwMode="auto">
            <a:xfrm>
              <a:off x="9698805" y="2744484"/>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76" name="Straight Connector 675">
              <a:extLst>
                <a:ext uri="{FF2B5EF4-FFF2-40B4-BE49-F238E27FC236}">
                  <a16:creationId xmlns:a16="http://schemas.microsoft.com/office/drawing/2014/main" id="{81BA28AF-8580-4855-BE99-A38DD63F46FC}"/>
                </a:ext>
              </a:extLst>
            </p:cNvPr>
            <p:cNvCxnSpPr/>
            <p:nvPr/>
          </p:nvCxnSpPr>
          <p:spPr bwMode="auto">
            <a:xfrm>
              <a:off x="9847780" y="2775305"/>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77" name="Straight Connector 676">
              <a:extLst>
                <a:ext uri="{FF2B5EF4-FFF2-40B4-BE49-F238E27FC236}">
                  <a16:creationId xmlns:a16="http://schemas.microsoft.com/office/drawing/2014/main" id="{1C53974C-4F30-4FBD-A259-E8DADD1CE2C4}"/>
                </a:ext>
              </a:extLst>
            </p:cNvPr>
            <p:cNvCxnSpPr/>
            <p:nvPr/>
          </p:nvCxnSpPr>
          <p:spPr bwMode="auto">
            <a:xfrm>
              <a:off x="9904288" y="2775305"/>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78" name="Straight Connector 677">
              <a:extLst>
                <a:ext uri="{FF2B5EF4-FFF2-40B4-BE49-F238E27FC236}">
                  <a16:creationId xmlns:a16="http://schemas.microsoft.com/office/drawing/2014/main" id="{515D904F-F94B-4C52-BAA2-2772A9C9B8EF}"/>
                </a:ext>
              </a:extLst>
            </p:cNvPr>
            <p:cNvCxnSpPr/>
            <p:nvPr/>
          </p:nvCxnSpPr>
          <p:spPr bwMode="auto">
            <a:xfrm>
              <a:off x="9981344" y="2795853"/>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95F05547-41E9-4418-B942-FCAFC901E309}"/>
                </a:ext>
              </a:extLst>
            </p:cNvPr>
            <p:cNvCxnSpPr>
              <a:cxnSpLocks/>
            </p:cNvCxnSpPr>
            <p:nvPr/>
          </p:nvCxnSpPr>
          <p:spPr bwMode="auto">
            <a:xfrm>
              <a:off x="10073812" y="2795853"/>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80" name="Straight Connector 679">
              <a:extLst>
                <a:ext uri="{FF2B5EF4-FFF2-40B4-BE49-F238E27FC236}">
                  <a16:creationId xmlns:a16="http://schemas.microsoft.com/office/drawing/2014/main" id="{4ABF546C-2016-401E-A584-8FB68D2C1C6E}"/>
                </a:ext>
              </a:extLst>
            </p:cNvPr>
            <p:cNvCxnSpPr>
              <a:cxnSpLocks/>
            </p:cNvCxnSpPr>
            <p:nvPr/>
          </p:nvCxnSpPr>
          <p:spPr bwMode="auto">
            <a:xfrm>
              <a:off x="10086654" y="2795853"/>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81" name="Straight Connector 680">
              <a:extLst>
                <a:ext uri="{FF2B5EF4-FFF2-40B4-BE49-F238E27FC236}">
                  <a16:creationId xmlns:a16="http://schemas.microsoft.com/office/drawing/2014/main" id="{A01F0D28-5E12-4B76-A3DA-B74A90C7B361}"/>
                </a:ext>
              </a:extLst>
            </p:cNvPr>
            <p:cNvCxnSpPr>
              <a:cxnSpLocks/>
            </p:cNvCxnSpPr>
            <p:nvPr/>
          </p:nvCxnSpPr>
          <p:spPr bwMode="auto">
            <a:xfrm>
              <a:off x="10098213" y="2795853"/>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82" name="Straight Connector 681">
              <a:extLst>
                <a:ext uri="{FF2B5EF4-FFF2-40B4-BE49-F238E27FC236}">
                  <a16:creationId xmlns:a16="http://schemas.microsoft.com/office/drawing/2014/main" id="{F4DD1449-A80B-4229-A3E3-40BB66996365}"/>
                </a:ext>
              </a:extLst>
            </p:cNvPr>
            <p:cNvCxnSpPr>
              <a:cxnSpLocks/>
            </p:cNvCxnSpPr>
            <p:nvPr/>
          </p:nvCxnSpPr>
          <p:spPr bwMode="auto">
            <a:xfrm>
              <a:off x="10102065" y="2795853"/>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83" name="Straight Connector 682">
              <a:extLst>
                <a:ext uri="{FF2B5EF4-FFF2-40B4-BE49-F238E27FC236}">
                  <a16:creationId xmlns:a16="http://schemas.microsoft.com/office/drawing/2014/main" id="{009711D1-A77C-46E6-BDF0-4448D33FAFE9}"/>
                </a:ext>
              </a:extLst>
            </p:cNvPr>
            <p:cNvCxnSpPr>
              <a:cxnSpLocks/>
            </p:cNvCxnSpPr>
            <p:nvPr/>
          </p:nvCxnSpPr>
          <p:spPr bwMode="auto">
            <a:xfrm>
              <a:off x="10111055" y="2804843"/>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84" name="Straight Connector 683">
              <a:extLst>
                <a:ext uri="{FF2B5EF4-FFF2-40B4-BE49-F238E27FC236}">
                  <a16:creationId xmlns:a16="http://schemas.microsoft.com/office/drawing/2014/main" id="{9F11840B-A47D-48C9-B7F7-831955910CC0}"/>
                </a:ext>
              </a:extLst>
            </p:cNvPr>
            <p:cNvCxnSpPr>
              <a:cxnSpLocks/>
            </p:cNvCxnSpPr>
            <p:nvPr/>
          </p:nvCxnSpPr>
          <p:spPr bwMode="auto">
            <a:xfrm>
              <a:off x="10127751" y="2835665"/>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85" name="Straight Connector 684">
              <a:extLst>
                <a:ext uri="{FF2B5EF4-FFF2-40B4-BE49-F238E27FC236}">
                  <a16:creationId xmlns:a16="http://schemas.microsoft.com/office/drawing/2014/main" id="{E0ACD37D-69E9-4B66-B8D2-913889FF4989}"/>
                </a:ext>
              </a:extLst>
            </p:cNvPr>
            <p:cNvCxnSpPr>
              <a:cxnSpLocks/>
            </p:cNvCxnSpPr>
            <p:nvPr/>
          </p:nvCxnSpPr>
          <p:spPr bwMode="auto">
            <a:xfrm>
              <a:off x="10156004" y="2835665"/>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86" name="Straight Connector 685">
              <a:extLst>
                <a:ext uri="{FF2B5EF4-FFF2-40B4-BE49-F238E27FC236}">
                  <a16:creationId xmlns:a16="http://schemas.microsoft.com/office/drawing/2014/main" id="{91ED3708-50C0-4B71-9A7E-55344FDD80E6}"/>
                </a:ext>
              </a:extLst>
            </p:cNvPr>
            <p:cNvCxnSpPr>
              <a:cxnSpLocks/>
            </p:cNvCxnSpPr>
            <p:nvPr/>
          </p:nvCxnSpPr>
          <p:spPr bwMode="auto">
            <a:xfrm>
              <a:off x="10164994" y="2835665"/>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87" name="Straight Connector 686">
              <a:extLst>
                <a:ext uri="{FF2B5EF4-FFF2-40B4-BE49-F238E27FC236}">
                  <a16:creationId xmlns:a16="http://schemas.microsoft.com/office/drawing/2014/main" id="{C4F0B261-A506-4337-83E3-CC4821D8B6D8}"/>
                </a:ext>
              </a:extLst>
            </p:cNvPr>
            <p:cNvCxnSpPr>
              <a:cxnSpLocks/>
            </p:cNvCxnSpPr>
            <p:nvPr/>
          </p:nvCxnSpPr>
          <p:spPr bwMode="auto">
            <a:xfrm>
              <a:off x="10176553" y="2835665"/>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88" name="Straight Connector 687">
              <a:extLst>
                <a:ext uri="{FF2B5EF4-FFF2-40B4-BE49-F238E27FC236}">
                  <a16:creationId xmlns:a16="http://schemas.microsoft.com/office/drawing/2014/main" id="{1FD0AFD6-E2FA-4F83-885E-3EC219AB5388}"/>
                </a:ext>
              </a:extLst>
            </p:cNvPr>
            <p:cNvCxnSpPr>
              <a:cxnSpLocks/>
            </p:cNvCxnSpPr>
            <p:nvPr/>
          </p:nvCxnSpPr>
          <p:spPr bwMode="auto">
            <a:xfrm>
              <a:off x="10208660" y="2835665"/>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89" name="Straight Connector 688">
              <a:extLst>
                <a:ext uri="{FF2B5EF4-FFF2-40B4-BE49-F238E27FC236}">
                  <a16:creationId xmlns:a16="http://schemas.microsoft.com/office/drawing/2014/main" id="{D86A3361-7AC9-456B-B274-1E0A99B9768E}"/>
                </a:ext>
              </a:extLst>
            </p:cNvPr>
            <p:cNvCxnSpPr>
              <a:cxnSpLocks/>
            </p:cNvCxnSpPr>
            <p:nvPr/>
          </p:nvCxnSpPr>
          <p:spPr bwMode="auto">
            <a:xfrm>
              <a:off x="10331950" y="2835665"/>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90" name="Straight Connector 689">
              <a:extLst>
                <a:ext uri="{FF2B5EF4-FFF2-40B4-BE49-F238E27FC236}">
                  <a16:creationId xmlns:a16="http://schemas.microsoft.com/office/drawing/2014/main" id="{90A72630-1F42-471B-BDBE-B058945ADDA1}"/>
                </a:ext>
              </a:extLst>
            </p:cNvPr>
            <p:cNvCxnSpPr>
              <a:cxnSpLocks/>
            </p:cNvCxnSpPr>
            <p:nvPr/>
          </p:nvCxnSpPr>
          <p:spPr bwMode="auto">
            <a:xfrm>
              <a:off x="10483493" y="2835665"/>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91" name="Straight Connector 690">
              <a:extLst>
                <a:ext uri="{FF2B5EF4-FFF2-40B4-BE49-F238E27FC236}">
                  <a16:creationId xmlns:a16="http://schemas.microsoft.com/office/drawing/2014/main" id="{58BBC8E2-79B5-470B-9CC3-2AE70E10BB5E}"/>
                </a:ext>
              </a:extLst>
            </p:cNvPr>
            <p:cNvCxnSpPr>
              <a:cxnSpLocks/>
            </p:cNvCxnSpPr>
            <p:nvPr/>
          </p:nvCxnSpPr>
          <p:spPr bwMode="auto">
            <a:xfrm>
              <a:off x="10493767" y="2835665"/>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92" name="Straight Connector 691">
              <a:extLst>
                <a:ext uri="{FF2B5EF4-FFF2-40B4-BE49-F238E27FC236}">
                  <a16:creationId xmlns:a16="http://schemas.microsoft.com/office/drawing/2014/main" id="{E0AE1B2F-1837-4891-AA93-D2E1A04BAB4C}"/>
                </a:ext>
              </a:extLst>
            </p:cNvPr>
            <p:cNvCxnSpPr>
              <a:cxnSpLocks/>
            </p:cNvCxnSpPr>
            <p:nvPr/>
          </p:nvCxnSpPr>
          <p:spPr bwMode="auto">
            <a:xfrm>
              <a:off x="10506610" y="2858782"/>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93" name="Straight Connector 692">
              <a:extLst>
                <a:ext uri="{FF2B5EF4-FFF2-40B4-BE49-F238E27FC236}">
                  <a16:creationId xmlns:a16="http://schemas.microsoft.com/office/drawing/2014/main" id="{8973F038-C0AC-4C22-A82A-CE6B020FAA70}"/>
                </a:ext>
              </a:extLst>
            </p:cNvPr>
            <p:cNvCxnSpPr>
              <a:cxnSpLocks/>
            </p:cNvCxnSpPr>
            <p:nvPr/>
          </p:nvCxnSpPr>
          <p:spPr bwMode="auto">
            <a:xfrm>
              <a:off x="10514316" y="2858782"/>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94" name="Straight Connector 693">
              <a:extLst>
                <a:ext uri="{FF2B5EF4-FFF2-40B4-BE49-F238E27FC236}">
                  <a16:creationId xmlns:a16="http://schemas.microsoft.com/office/drawing/2014/main" id="{B5770646-6BAC-4C25-B165-0C7F81DB8E4A}"/>
                </a:ext>
              </a:extLst>
            </p:cNvPr>
            <p:cNvCxnSpPr>
              <a:cxnSpLocks/>
            </p:cNvCxnSpPr>
            <p:nvPr/>
          </p:nvCxnSpPr>
          <p:spPr bwMode="auto">
            <a:xfrm>
              <a:off x="10528443" y="2878046"/>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95" name="Straight Connector 694">
              <a:extLst>
                <a:ext uri="{FF2B5EF4-FFF2-40B4-BE49-F238E27FC236}">
                  <a16:creationId xmlns:a16="http://schemas.microsoft.com/office/drawing/2014/main" id="{C04B8066-B6CE-44BC-9FF1-C66159A66AAF}"/>
                </a:ext>
              </a:extLst>
            </p:cNvPr>
            <p:cNvCxnSpPr>
              <a:cxnSpLocks/>
            </p:cNvCxnSpPr>
            <p:nvPr/>
          </p:nvCxnSpPr>
          <p:spPr bwMode="auto">
            <a:xfrm>
              <a:off x="10561834" y="2905016"/>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96" name="Straight Connector 695">
              <a:extLst>
                <a:ext uri="{FF2B5EF4-FFF2-40B4-BE49-F238E27FC236}">
                  <a16:creationId xmlns:a16="http://schemas.microsoft.com/office/drawing/2014/main" id="{2E32FCAA-5779-4542-9531-E83188A3B58D}"/>
                </a:ext>
              </a:extLst>
            </p:cNvPr>
            <p:cNvCxnSpPr>
              <a:cxnSpLocks/>
            </p:cNvCxnSpPr>
            <p:nvPr/>
          </p:nvCxnSpPr>
          <p:spPr bwMode="auto">
            <a:xfrm>
              <a:off x="10620910" y="2905016"/>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97" name="Straight Connector 696">
              <a:extLst>
                <a:ext uri="{FF2B5EF4-FFF2-40B4-BE49-F238E27FC236}">
                  <a16:creationId xmlns:a16="http://schemas.microsoft.com/office/drawing/2014/main" id="{B7D45A5D-50B6-4DFD-A1C0-8BB5422DA75A}"/>
                </a:ext>
              </a:extLst>
            </p:cNvPr>
            <p:cNvCxnSpPr>
              <a:cxnSpLocks/>
            </p:cNvCxnSpPr>
            <p:nvPr/>
          </p:nvCxnSpPr>
          <p:spPr bwMode="auto">
            <a:xfrm>
              <a:off x="10638890" y="2905016"/>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98" name="Straight Connector 697">
              <a:extLst>
                <a:ext uri="{FF2B5EF4-FFF2-40B4-BE49-F238E27FC236}">
                  <a16:creationId xmlns:a16="http://schemas.microsoft.com/office/drawing/2014/main" id="{441AFD3C-DADE-419D-A3EB-C7BC82403E88}"/>
                </a:ext>
              </a:extLst>
            </p:cNvPr>
            <p:cNvCxnSpPr>
              <a:cxnSpLocks/>
            </p:cNvCxnSpPr>
            <p:nvPr/>
          </p:nvCxnSpPr>
          <p:spPr bwMode="auto">
            <a:xfrm>
              <a:off x="10755758" y="2905016"/>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699" name="Straight Connector 698">
              <a:extLst>
                <a:ext uri="{FF2B5EF4-FFF2-40B4-BE49-F238E27FC236}">
                  <a16:creationId xmlns:a16="http://schemas.microsoft.com/office/drawing/2014/main" id="{E16B1E88-9DF8-431F-8AA4-F46CFB61E212}"/>
                </a:ext>
              </a:extLst>
            </p:cNvPr>
            <p:cNvCxnSpPr>
              <a:cxnSpLocks/>
            </p:cNvCxnSpPr>
            <p:nvPr/>
          </p:nvCxnSpPr>
          <p:spPr bwMode="auto">
            <a:xfrm>
              <a:off x="10858500" y="2905016"/>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700" name="Straight Connector 699">
              <a:extLst>
                <a:ext uri="{FF2B5EF4-FFF2-40B4-BE49-F238E27FC236}">
                  <a16:creationId xmlns:a16="http://schemas.microsoft.com/office/drawing/2014/main" id="{93EAB537-F739-48F1-A64D-343F46368C07}"/>
                </a:ext>
              </a:extLst>
            </p:cNvPr>
            <p:cNvCxnSpPr>
              <a:cxnSpLocks/>
            </p:cNvCxnSpPr>
            <p:nvPr/>
          </p:nvCxnSpPr>
          <p:spPr bwMode="auto">
            <a:xfrm>
              <a:off x="10927851" y="2947397"/>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701" name="Straight Connector 700">
              <a:extLst>
                <a:ext uri="{FF2B5EF4-FFF2-40B4-BE49-F238E27FC236}">
                  <a16:creationId xmlns:a16="http://schemas.microsoft.com/office/drawing/2014/main" id="{7ECDBD10-93EE-4BC1-9395-75D9AD7B5F93}"/>
                </a:ext>
              </a:extLst>
            </p:cNvPr>
            <p:cNvCxnSpPr>
              <a:cxnSpLocks/>
            </p:cNvCxnSpPr>
            <p:nvPr/>
          </p:nvCxnSpPr>
          <p:spPr bwMode="auto">
            <a:xfrm>
              <a:off x="10956105" y="2994915"/>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702" name="Straight Connector 701">
              <a:extLst>
                <a:ext uri="{FF2B5EF4-FFF2-40B4-BE49-F238E27FC236}">
                  <a16:creationId xmlns:a16="http://schemas.microsoft.com/office/drawing/2014/main" id="{5ED0C6C6-430B-4F47-B0DD-CCCF0BB646A8}"/>
                </a:ext>
              </a:extLst>
            </p:cNvPr>
            <p:cNvCxnSpPr>
              <a:cxnSpLocks/>
            </p:cNvCxnSpPr>
            <p:nvPr/>
          </p:nvCxnSpPr>
          <p:spPr bwMode="auto">
            <a:xfrm>
              <a:off x="10966379" y="2994915"/>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703" name="Straight Connector 702">
              <a:extLst>
                <a:ext uri="{FF2B5EF4-FFF2-40B4-BE49-F238E27FC236}">
                  <a16:creationId xmlns:a16="http://schemas.microsoft.com/office/drawing/2014/main" id="{241FCE7B-9D75-4262-B2BA-63700E55D583}"/>
                </a:ext>
              </a:extLst>
            </p:cNvPr>
            <p:cNvCxnSpPr>
              <a:cxnSpLocks/>
            </p:cNvCxnSpPr>
            <p:nvPr/>
          </p:nvCxnSpPr>
          <p:spPr bwMode="auto">
            <a:xfrm>
              <a:off x="11337533" y="2994915"/>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704" name="Straight Connector 703">
              <a:extLst>
                <a:ext uri="{FF2B5EF4-FFF2-40B4-BE49-F238E27FC236}">
                  <a16:creationId xmlns:a16="http://schemas.microsoft.com/office/drawing/2014/main" id="{6CC57972-933D-471B-834C-20CFA3BF50F2}"/>
                </a:ext>
              </a:extLst>
            </p:cNvPr>
            <p:cNvCxnSpPr/>
            <p:nvPr/>
          </p:nvCxnSpPr>
          <p:spPr bwMode="auto">
            <a:xfrm>
              <a:off x="8108879" y="1923836"/>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705" name="Straight Connector 704">
              <a:extLst>
                <a:ext uri="{FF2B5EF4-FFF2-40B4-BE49-F238E27FC236}">
                  <a16:creationId xmlns:a16="http://schemas.microsoft.com/office/drawing/2014/main" id="{2807854B-652C-48F1-B43F-045BAD4EE24E}"/>
                </a:ext>
              </a:extLst>
            </p:cNvPr>
            <p:cNvCxnSpPr/>
            <p:nvPr/>
          </p:nvCxnSpPr>
          <p:spPr bwMode="auto">
            <a:xfrm>
              <a:off x="8081909" y="1895582"/>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706" name="Straight Connector 705">
              <a:extLst>
                <a:ext uri="{FF2B5EF4-FFF2-40B4-BE49-F238E27FC236}">
                  <a16:creationId xmlns:a16="http://schemas.microsoft.com/office/drawing/2014/main" id="{E646952D-A5C2-4884-AAB5-6A204DECB996}"/>
                </a:ext>
              </a:extLst>
            </p:cNvPr>
            <p:cNvCxnSpPr/>
            <p:nvPr/>
          </p:nvCxnSpPr>
          <p:spPr bwMode="auto">
            <a:xfrm>
              <a:off x="8043381" y="1750460"/>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707" name="Straight Connector 706">
              <a:extLst>
                <a:ext uri="{FF2B5EF4-FFF2-40B4-BE49-F238E27FC236}">
                  <a16:creationId xmlns:a16="http://schemas.microsoft.com/office/drawing/2014/main" id="{85F30F26-3721-452E-88B8-574BF5323DA2}"/>
                </a:ext>
              </a:extLst>
            </p:cNvPr>
            <p:cNvCxnSpPr/>
            <p:nvPr/>
          </p:nvCxnSpPr>
          <p:spPr bwMode="auto">
            <a:xfrm>
              <a:off x="7947061" y="1674688"/>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708" name="Straight Connector 707">
              <a:extLst>
                <a:ext uri="{FF2B5EF4-FFF2-40B4-BE49-F238E27FC236}">
                  <a16:creationId xmlns:a16="http://schemas.microsoft.com/office/drawing/2014/main" id="{00388C12-30EC-4035-AA31-103462A66A76}"/>
                </a:ext>
              </a:extLst>
            </p:cNvPr>
            <p:cNvCxnSpPr/>
            <p:nvPr/>
          </p:nvCxnSpPr>
          <p:spPr bwMode="auto">
            <a:xfrm>
              <a:off x="7889269" y="1640013"/>
              <a:ext cx="0" cy="55223"/>
            </a:xfrm>
            <a:prstGeom prst="line">
              <a:avLst/>
            </a:prstGeom>
            <a:noFill/>
            <a:ln w="19050" cap="flat" cmpd="sng" algn="ctr">
              <a:solidFill>
                <a:schemeClr val="accent3"/>
              </a:solidFill>
              <a:prstDash val="solid"/>
              <a:round/>
              <a:headEnd type="none" w="med" len="med"/>
              <a:tailEnd type="none" w="med" len="med"/>
            </a:ln>
            <a:effectLst/>
          </p:spPr>
        </p:cxnSp>
        <p:cxnSp>
          <p:nvCxnSpPr>
            <p:cNvPr id="709" name="Straight Connector 708">
              <a:extLst>
                <a:ext uri="{FF2B5EF4-FFF2-40B4-BE49-F238E27FC236}">
                  <a16:creationId xmlns:a16="http://schemas.microsoft.com/office/drawing/2014/main" id="{9B56A51E-F761-497E-8BFC-C0A221C54F55}"/>
                </a:ext>
              </a:extLst>
            </p:cNvPr>
            <p:cNvCxnSpPr/>
            <p:nvPr/>
          </p:nvCxnSpPr>
          <p:spPr bwMode="auto">
            <a:xfrm>
              <a:off x="7885416" y="1640013"/>
              <a:ext cx="0" cy="55223"/>
            </a:xfrm>
            <a:prstGeom prst="line">
              <a:avLst/>
            </a:prstGeom>
            <a:noFill/>
            <a:ln w="19050" cap="flat" cmpd="sng" algn="ctr">
              <a:solidFill>
                <a:schemeClr val="accent3"/>
              </a:solidFill>
              <a:prstDash val="solid"/>
              <a:round/>
              <a:headEnd type="none" w="med" len="med"/>
              <a:tailEnd type="none" w="med" len="med"/>
            </a:ln>
            <a:effectLst/>
          </p:spPr>
        </p:cxnSp>
      </p:grpSp>
      <p:sp>
        <p:nvSpPr>
          <p:cNvPr id="710" name="Freeform: Shape 709">
            <a:extLst>
              <a:ext uri="{FF2B5EF4-FFF2-40B4-BE49-F238E27FC236}">
                <a16:creationId xmlns:a16="http://schemas.microsoft.com/office/drawing/2014/main" id="{F152B960-E5B4-412F-8BD7-E808F1B5D048}"/>
              </a:ext>
            </a:extLst>
          </p:cNvPr>
          <p:cNvSpPr/>
          <p:nvPr/>
        </p:nvSpPr>
        <p:spPr bwMode="auto">
          <a:xfrm>
            <a:off x="7434637" y="1408414"/>
            <a:ext cx="3908033" cy="1256016"/>
          </a:xfrm>
          <a:custGeom>
            <a:avLst/>
            <a:gdLst>
              <a:gd name="connsiteX0" fmla="*/ 3908033 w 3908033"/>
              <a:gd name="connsiteY0" fmla="*/ 1256016 h 1256016"/>
              <a:gd name="connsiteX1" fmla="*/ 3498351 w 3908033"/>
              <a:gd name="connsiteY1" fmla="*/ 1256016 h 1256016"/>
              <a:gd name="connsiteX2" fmla="*/ 3498351 w 3908033"/>
              <a:gd name="connsiteY2" fmla="*/ 1211066 h 1256016"/>
              <a:gd name="connsiteX3" fmla="*/ 3453401 w 3908033"/>
              <a:gd name="connsiteY3" fmla="*/ 1211066 h 1256016"/>
              <a:gd name="connsiteX4" fmla="*/ 3453401 w 3908033"/>
              <a:gd name="connsiteY4" fmla="*/ 1181528 h 1256016"/>
              <a:gd name="connsiteX5" fmla="*/ 3169578 w 3908033"/>
              <a:gd name="connsiteY5" fmla="*/ 1181528 h 1256016"/>
              <a:gd name="connsiteX6" fmla="*/ 3169578 w 3908033"/>
              <a:gd name="connsiteY6" fmla="*/ 1163548 h 1256016"/>
              <a:gd name="connsiteX7" fmla="*/ 2975653 w 3908033"/>
              <a:gd name="connsiteY7" fmla="*/ 1163548 h 1256016"/>
              <a:gd name="connsiteX8" fmla="*/ 2975653 w 3908033"/>
              <a:gd name="connsiteY8" fmla="*/ 1153274 h 1256016"/>
              <a:gd name="connsiteX9" fmla="*/ 2905018 w 3908033"/>
              <a:gd name="connsiteY9" fmla="*/ 1153274 h 1256016"/>
              <a:gd name="connsiteX10" fmla="*/ 2905018 w 3908033"/>
              <a:gd name="connsiteY10" fmla="*/ 1145569 h 1256016"/>
              <a:gd name="connsiteX11" fmla="*/ 2684124 w 3908033"/>
              <a:gd name="connsiteY11" fmla="*/ 1145569 h 1256016"/>
              <a:gd name="connsiteX12" fmla="*/ 2684124 w 3908033"/>
              <a:gd name="connsiteY12" fmla="*/ 1126305 h 1256016"/>
              <a:gd name="connsiteX13" fmla="*/ 2547991 w 3908033"/>
              <a:gd name="connsiteY13" fmla="*/ 1126305 h 1256016"/>
              <a:gd name="connsiteX14" fmla="*/ 2547991 w 3908033"/>
              <a:gd name="connsiteY14" fmla="*/ 1116030 h 1256016"/>
              <a:gd name="connsiteX15" fmla="*/ 2286000 w 3908033"/>
              <a:gd name="connsiteY15" fmla="*/ 1116030 h 1256016"/>
              <a:gd name="connsiteX16" fmla="*/ 2286000 w 3908033"/>
              <a:gd name="connsiteY16" fmla="*/ 1098051 h 1256016"/>
              <a:gd name="connsiteX17" fmla="*/ 2261599 w 3908033"/>
              <a:gd name="connsiteY17" fmla="*/ 1098051 h 1256016"/>
              <a:gd name="connsiteX18" fmla="*/ 2261599 w 3908033"/>
              <a:gd name="connsiteY18" fmla="*/ 1089061 h 1256016"/>
              <a:gd name="connsiteX19" fmla="*/ 2238482 w 3908033"/>
              <a:gd name="connsiteY19" fmla="*/ 1089061 h 1256016"/>
              <a:gd name="connsiteX20" fmla="*/ 2238482 w 3908033"/>
              <a:gd name="connsiteY20" fmla="*/ 1078787 h 1256016"/>
              <a:gd name="connsiteX21" fmla="*/ 1869897 w 3908033"/>
              <a:gd name="connsiteY21" fmla="*/ 1078787 h 1256016"/>
              <a:gd name="connsiteX22" fmla="*/ 1869897 w 3908033"/>
              <a:gd name="connsiteY22" fmla="*/ 1062091 h 1256016"/>
              <a:gd name="connsiteX23" fmla="*/ 1824947 w 3908033"/>
              <a:gd name="connsiteY23" fmla="*/ 1062091 h 1256016"/>
              <a:gd name="connsiteX24" fmla="*/ 1824947 w 3908033"/>
              <a:gd name="connsiteY24" fmla="*/ 1041543 h 1256016"/>
              <a:gd name="connsiteX25" fmla="*/ 1824947 w 3908033"/>
              <a:gd name="connsiteY25" fmla="*/ 1041543 h 1256016"/>
              <a:gd name="connsiteX26" fmla="*/ 1824947 w 3908033"/>
              <a:gd name="connsiteY26" fmla="*/ 1024847 h 1256016"/>
              <a:gd name="connsiteX27" fmla="*/ 1786419 w 3908033"/>
              <a:gd name="connsiteY27" fmla="*/ 1024847 h 1256016"/>
              <a:gd name="connsiteX28" fmla="*/ 1786419 w 3908033"/>
              <a:gd name="connsiteY28" fmla="*/ 1009436 h 1256016"/>
              <a:gd name="connsiteX29" fmla="*/ 1754312 w 3908033"/>
              <a:gd name="connsiteY29" fmla="*/ 1009436 h 1256016"/>
              <a:gd name="connsiteX30" fmla="*/ 1754312 w 3908033"/>
              <a:gd name="connsiteY30" fmla="*/ 996593 h 1256016"/>
              <a:gd name="connsiteX31" fmla="*/ 1660561 w 3908033"/>
              <a:gd name="connsiteY31" fmla="*/ 996593 h 1256016"/>
              <a:gd name="connsiteX32" fmla="*/ 1660561 w 3908033"/>
              <a:gd name="connsiteY32" fmla="*/ 981182 h 1256016"/>
              <a:gd name="connsiteX33" fmla="*/ 1584789 w 3908033"/>
              <a:gd name="connsiteY33" fmla="*/ 981182 h 1256016"/>
              <a:gd name="connsiteX34" fmla="*/ 1584789 w 3908033"/>
              <a:gd name="connsiteY34" fmla="*/ 952928 h 1256016"/>
              <a:gd name="connsiteX35" fmla="*/ 1559103 w 3908033"/>
              <a:gd name="connsiteY35" fmla="*/ 952928 h 1256016"/>
              <a:gd name="connsiteX36" fmla="*/ 1559103 w 3908033"/>
              <a:gd name="connsiteY36" fmla="*/ 934948 h 1256016"/>
              <a:gd name="connsiteX37" fmla="*/ 1548829 w 3908033"/>
              <a:gd name="connsiteY37" fmla="*/ 934948 h 1256016"/>
              <a:gd name="connsiteX38" fmla="*/ 1548829 w 3908033"/>
              <a:gd name="connsiteY38" fmla="*/ 897705 h 1256016"/>
              <a:gd name="connsiteX39" fmla="*/ 1532134 w 3908033"/>
              <a:gd name="connsiteY39" fmla="*/ 897705 h 1256016"/>
              <a:gd name="connsiteX40" fmla="*/ 1532134 w 3908033"/>
              <a:gd name="connsiteY40" fmla="*/ 875872 h 1256016"/>
              <a:gd name="connsiteX41" fmla="*/ 1520575 w 3908033"/>
              <a:gd name="connsiteY41" fmla="*/ 875872 h 1256016"/>
              <a:gd name="connsiteX42" fmla="*/ 1520575 w 3908033"/>
              <a:gd name="connsiteY42" fmla="*/ 855324 h 1256016"/>
              <a:gd name="connsiteX43" fmla="*/ 1509017 w 3908033"/>
              <a:gd name="connsiteY43" fmla="*/ 855324 h 1256016"/>
              <a:gd name="connsiteX44" fmla="*/ 1509017 w 3908033"/>
              <a:gd name="connsiteY44" fmla="*/ 833491 h 1256016"/>
              <a:gd name="connsiteX45" fmla="*/ 1451225 w 3908033"/>
              <a:gd name="connsiteY45" fmla="*/ 833491 h 1256016"/>
              <a:gd name="connsiteX46" fmla="*/ 1451225 w 3908033"/>
              <a:gd name="connsiteY46" fmla="*/ 823217 h 1256016"/>
              <a:gd name="connsiteX47" fmla="*/ 1417834 w 3908033"/>
              <a:gd name="connsiteY47" fmla="*/ 823217 h 1256016"/>
              <a:gd name="connsiteX48" fmla="*/ 1417834 w 3908033"/>
              <a:gd name="connsiteY48" fmla="*/ 805237 h 1256016"/>
              <a:gd name="connsiteX49" fmla="*/ 1345915 w 3908033"/>
              <a:gd name="connsiteY49" fmla="*/ 805237 h 1256016"/>
              <a:gd name="connsiteX50" fmla="*/ 1345915 w 3908033"/>
              <a:gd name="connsiteY50" fmla="*/ 782120 h 1256016"/>
              <a:gd name="connsiteX51" fmla="*/ 1306102 w 3908033"/>
              <a:gd name="connsiteY51" fmla="*/ 782120 h 1256016"/>
              <a:gd name="connsiteX52" fmla="*/ 1306102 w 3908033"/>
              <a:gd name="connsiteY52" fmla="*/ 769278 h 1256016"/>
              <a:gd name="connsiteX53" fmla="*/ 1275280 w 3908033"/>
              <a:gd name="connsiteY53" fmla="*/ 769278 h 1256016"/>
              <a:gd name="connsiteX54" fmla="*/ 1275280 w 3908033"/>
              <a:gd name="connsiteY54" fmla="*/ 750014 h 1256016"/>
              <a:gd name="connsiteX55" fmla="*/ 1240605 w 3908033"/>
              <a:gd name="connsiteY55" fmla="*/ 750014 h 1256016"/>
              <a:gd name="connsiteX56" fmla="*/ 1240605 w 3908033"/>
              <a:gd name="connsiteY56" fmla="*/ 721760 h 1256016"/>
              <a:gd name="connsiteX57" fmla="*/ 1227762 w 3908033"/>
              <a:gd name="connsiteY57" fmla="*/ 721760 h 1256016"/>
              <a:gd name="connsiteX58" fmla="*/ 1227762 w 3908033"/>
              <a:gd name="connsiteY58" fmla="*/ 661399 h 1256016"/>
              <a:gd name="connsiteX59" fmla="*/ 1209782 w 3908033"/>
              <a:gd name="connsiteY59" fmla="*/ 661399 h 1256016"/>
              <a:gd name="connsiteX60" fmla="*/ 1209782 w 3908033"/>
              <a:gd name="connsiteY60" fmla="*/ 639566 h 1256016"/>
              <a:gd name="connsiteX61" fmla="*/ 1193087 w 3908033"/>
              <a:gd name="connsiteY61" fmla="*/ 639566 h 1256016"/>
              <a:gd name="connsiteX62" fmla="*/ 1193087 w 3908033"/>
              <a:gd name="connsiteY62" fmla="*/ 621587 h 1256016"/>
              <a:gd name="connsiteX63" fmla="*/ 1104472 w 3908033"/>
              <a:gd name="connsiteY63" fmla="*/ 621587 h 1256016"/>
              <a:gd name="connsiteX64" fmla="*/ 1104472 w 3908033"/>
              <a:gd name="connsiteY64" fmla="*/ 603607 h 1256016"/>
              <a:gd name="connsiteX65" fmla="*/ 1044111 w 3908033"/>
              <a:gd name="connsiteY65" fmla="*/ 603607 h 1256016"/>
              <a:gd name="connsiteX66" fmla="*/ 1044111 w 3908033"/>
              <a:gd name="connsiteY66" fmla="*/ 593333 h 1256016"/>
              <a:gd name="connsiteX67" fmla="*/ 981182 w 3908033"/>
              <a:gd name="connsiteY67" fmla="*/ 593333 h 1256016"/>
              <a:gd name="connsiteX68" fmla="*/ 981182 w 3908033"/>
              <a:gd name="connsiteY68" fmla="*/ 584343 h 1256016"/>
              <a:gd name="connsiteX69" fmla="*/ 969624 w 3908033"/>
              <a:gd name="connsiteY69" fmla="*/ 584343 h 1256016"/>
              <a:gd name="connsiteX70" fmla="*/ 969624 w 3908033"/>
              <a:gd name="connsiteY70" fmla="*/ 571500 h 1256016"/>
              <a:gd name="connsiteX71" fmla="*/ 956781 w 3908033"/>
              <a:gd name="connsiteY71" fmla="*/ 571500 h 1256016"/>
              <a:gd name="connsiteX72" fmla="*/ 956781 w 3908033"/>
              <a:gd name="connsiteY72" fmla="*/ 558657 h 1256016"/>
              <a:gd name="connsiteX73" fmla="*/ 940085 w 3908033"/>
              <a:gd name="connsiteY73" fmla="*/ 558657 h 1256016"/>
              <a:gd name="connsiteX74" fmla="*/ 940085 w 3908033"/>
              <a:gd name="connsiteY74" fmla="*/ 525266 h 1256016"/>
              <a:gd name="connsiteX75" fmla="*/ 934948 w 3908033"/>
              <a:gd name="connsiteY75" fmla="*/ 525266 h 1256016"/>
              <a:gd name="connsiteX76" fmla="*/ 934948 w 3908033"/>
              <a:gd name="connsiteY76" fmla="*/ 473896 h 1256016"/>
              <a:gd name="connsiteX77" fmla="*/ 918253 w 3908033"/>
              <a:gd name="connsiteY77" fmla="*/ 473896 h 1256016"/>
              <a:gd name="connsiteX78" fmla="*/ 918253 w 3908033"/>
              <a:gd name="connsiteY78" fmla="*/ 428946 h 1256016"/>
              <a:gd name="connsiteX79" fmla="*/ 913116 w 3908033"/>
              <a:gd name="connsiteY79" fmla="*/ 428946 h 1256016"/>
              <a:gd name="connsiteX80" fmla="*/ 913116 w 3908033"/>
              <a:gd name="connsiteY80" fmla="*/ 378860 h 1256016"/>
              <a:gd name="connsiteX81" fmla="*/ 896420 w 3908033"/>
              <a:gd name="connsiteY81" fmla="*/ 378860 h 1256016"/>
              <a:gd name="connsiteX82" fmla="*/ 896420 w 3908033"/>
              <a:gd name="connsiteY82" fmla="*/ 349321 h 1256016"/>
              <a:gd name="connsiteX83" fmla="*/ 852755 w 3908033"/>
              <a:gd name="connsiteY83" fmla="*/ 349321 h 1256016"/>
              <a:gd name="connsiteX84" fmla="*/ 852755 w 3908033"/>
              <a:gd name="connsiteY84" fmla="*/ 331342 h 1256016"/>
              <a:gd name="connsiteX85" fmla="*/ 782120 w 3908033"/>
              <a:gd name="connsiteY85" fmla="*/ 331342 h 1256016"/>
              <a:gd name="connsiteX86" fmla="*/ 782120 w 3908033"/>
              <a:gd name="connsiteY86" fmla="*/ 319783 h 1256016"/>
              <a:gd name="connsiteX87" fmla="*/ 714054 w 3908033"/>
              <a:gd name="connsiteY87" fmla="*/ 319783 h 1256016"/>
              <a:gd name="connsiteX88" fmla="*/ 714054 w 3908033"/>
              <a:gd name="connsiteY88" fmla="*/ 305656 h 1256016"/>
              <a:gd name="connsiteX89" fmla="*/ 688369 w 3908033"/>
              <a:gd name="connsiteY89" fmla="*/ 305656 h 1256016"/>
              <a:gd name="connsiteX90" fmla="*/ 688369 w 3908033"/>
              <a:gd name="connsiteY90" fmla="*/ 288961 h 1256016"/>
              <a:gd name="connsiteX91" fmla="*/ 645988 w 3908033"/>
              <a:gd name="connsiteY91" fmla="*/ 288961 h 1256016"/>
              <a:gd name="connsiteX92" fmla="*/ 645988 w 3908033"/>
              <a:gd name="connsiteY92" fmla="*/ 272265 h 1256016"/>
              <a:gd name="connsiteX93" fmla="*/ 622871 w 3908033"/>
              <a:gd name="connsiteY93" fmla="*/ 272265 h 1256016"/>
              <a:gd name="connsiteX94" fmla="*/ 622871 w 3908033"/>
              <a:gd name="connsiteY94" fmla="*/ 210620 h 1256016"/>
              <a:gd name="connsiteX95" fmla="*/ 602323 w 3908033"/>
              <a:gd name="connsiteY95" fmla="*/ 210620 h 1256016"/>
              <a:gd name="connsiteX96" fmla="*/ 602323 w 3908033"/>
              <a:gd name="connsiteY96" fmla="*/ 201630 h 1256016"/>
              <a:gd name="connsiteX97" fmla="*/ 577921 w 3908033"/>
              <a:gd name="connsiteY97" fmla="*/ 201630 h 1256016"/>
              <a:gd name="connsiteX98" fmla="*/ 577921 w 3908033"/>
              <a:gd name="connsiteY98" fmla="*/ 183651 h 1256016"/>
              <a:gd name="connsiteX99" fmla="*/ 565079 w 3908033"/>
              <a:gd name="connsiteY99" fmla="*/ 183651 h 1256016"/>
              <a:gd name="connsiteX100" fmla="*/ 565079 w 3908033"/>
              <a:gd name="connsiteY100" fmla="*/ 166955 h 1256016"/>
              <a:gd name="connsiteX101" fmla="*/ 484170 w 3908033"/>
              <a:gd name="connsiteY101" fmla="*/ 166955 h 1256016"/>
              <a:gd name="connsiteX102" fmla="*/ 484170 w 3908033"/>
              <a:gd name="connsiteY102" fmla="*/ 146407 h 1256016"/>
              <a:gd name="connsiteX103" fmla="*/ 366017 w 3908033"/>
              <a:gd name="connsiteY103" fmla="*/ 146407 h 1256016"/>
              <a:gd name="connsiteX104" fmla="*/ 366017 w 3908033"/>
              <a:gd name="connsiteY104" fmla="*/ 134848 h 1256016"/>
              <a:gd name="connsiteX105" fmla="*/ 344184 w 3908033"/>
              <a:gd name="connsiteY105" fmla="*/ 134848 h 1256016"/>
              <a:gd name="connsiteX106" fmla="*/ 344184 w 3908033"/>
              <a:gd name="connsiteY106" fmla="*/ 118153 h 1256016"/>
              <a:gd name="connsiteX107" fmla="*/ 309509 w 3908033"/>
              <a:gd name="connsiteY107" fmla="*/ 118153 h 1256016"/>
              <a:gd name="connsiteX108" fmla="*/ 309509 w 3908033"/>
              <a:gd name="connsiteY108" fmla="*/ 104026 h 1256016"/>
              <a:gd name="connsiteX109" fmla="*/ 294098 w 3908033"/>
              <a:gd name="connsiteY109" fmla="*/ 104026 h 1256016"/>
              <a:gd name="connsiteX110" fmla="*/ 294098 w 3908033"/>
              <a:gd name="connsiteY110" fmla="*/ 91183 h 1256016"/>
              <a:gd name="connsiteX111" fmla="*/ 277402 w 3908033"/>
              <a:gd name="connsiteY111" fmla="*/ 91183 h 1256016"/>
              <a:gd name="connsiteX112" fmla="*/ 277402 w 3908033"/>
              <a:gd name="connsiteY112" fmla="*/ 79625 h 1256016"/>
              <a:gd name="connsiteX113" fmla="*/ 244011 w 3908033"/>
              <a:gd name="connsiteY113" fmla="*/ 79625 h 1256016"/>
              <a:gd name="connsiteX114" fmla="*/ 240159 w 3908033"/>
              <a:gd name="connsiteY114" fmla="*/ 75773 h 1256016"/>
              <a:gd name="connsiteX115" fmla="*/ 208052 w 3908033"/>
              <a:gd name="connsiteY115" fmla="*/ 75773 h 1256016"/>
              <a:gd name="connsiteX116" fmla="*/ 208052 w 3908033"/>
              <a:gd name="connsiteY116" fmla="*/ 59076 h 1256016"/>
              <a:gd name="connsiteX117" fmla="*/ 161818 w 3908033"/>
              <a:gd name="connsiteY117" fmla="*/ 59076 h 1256016"/>
              <a:gd name="connsiteX118" fmla="*/ 161818 w 3908033"/>
              <a:gd name="connsiteY118" fmla="*/ 48802 h 1256016"/>
              <a:gd name="connsiteX119" fmla="*/ 96320 w 3908033"/>
              <a:gd name="connsiteY119" fmla="*/ 48802 h 1256016"/>
              <a:gd name="connsiteX120" fmla="*/ 96320 w 3908033"/>
              <a:gd name="connsiteY120" fmla="*/ 28254 h 1256016"/>
              <a:gd name="connsiteX121" fmla="*/ 84762 w 3908033"/>
              <a:gd name="connsiteY121" fmla="*/ 28254 h 1256016"/>
              <a:gd name="connsiteX122" fmla="*/ 84762 w 3908033"/>
              <a:gd name="connsiteY122" fmla="*/ 14127 h 1256016"/>
              <a:gd name="connsiteX123" fmla="*/ 62929 w 3908033"/>
              <a:gd name="connsiteY123" fmla="*/ 14127 h 1256016"/>
              <a:gd name="connsiteX124" fmla="*/ 62929 w 3908033"/>
              <a:gd name="connsiteY124" fmla="*/ 0 h 1256016"/>
              <a:gd name="connsiteX125" fmla="*/ 0 w 3908033"/>
              <a:gd name="connsiteY125" fmla="*/ 0 h 1256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3908033" h="1256016">
                <a:moveTo>
                  <a:pt x="3908033" y="1256016"/>
                </a:moveTo>
                <a:lnTo>
                  <a:pt x="3498351" y="1256016"/>
                </a:lnTo>
                <a:lnTo>
                  <a:pt x="3498351" y="1211066"/>
                </a:lnTo>
                <a:lnTo>
                  <a:pt x="3453401" y="1211066"/>
                </a:lnTo>
                <a:lnTo>
                  <a:pt x="3453401" y="1181528"/>
                </a:lnTo>
                <a:lnTo>
                  <a:pt x="3169578" y="1181528"/>
                </a:lnTo>
                <a:lnTo>
                  <a:pt x="3169578" y="1163548"/>
                </a:lnTo>
                <a:lnTo>
                  <a:pt x="2975653" y="1163548"/>
                </a:lnTo>
                <a:lnTo>
                  <a:pt x="2975653" y="1153274"/>
                </a:lnTo>
                <a:lnTo>
                  <a:pt x="2905018" y="1153274"/>
                </a:lnTo>
                <a:lnTo>
                  <a:pt x="2905018" y="1145569"/>
                </a:lnTo>
                <a:lnTo>
                  <a:pt x="2684124" y="1145569"/>
                </a:lnTo>
                <a:lnTo>
                  <a:pt x="2684124" y="1126305"/>
                </a:lnTo>
                <a:lnTo>
                  <a:pt x="2547991" y="1126305"/>
                </a:lnTo>
                <a:lnTo>
                  <a:pt x="2547991" y="1116030"/>
                </a:lnTo>
                <a:lnTo>
                  <a:pt x="2286000" y="1116030"/>
                </a:lnTo>
                <a:lnTo>
                  <a:pt x="2286000" y="1098051"/>
                </a:lnTo>
                <a:lnTo>
                  <a:pt x="2261599" y="1098051"/>
                </a:lnTo>
                <a:lnTo>
                  <a:pt x="2261599" y="1089061"/>
                </a:lnTo>
                <a:lnTo>
                  <a:pt x="2238482" y="1089061"/>
                </a:lnTo>
                <a:lnTo>
                  <a:pt x="2238482" y="1078787"/>
                </a:lnTo>
                <a:lnTo>
                  <a:pt x="1869897" y="1078787"/>
                </a:lnTo>
                <a:lnTo>
                  <a:pt x="1869897" y="1062091"/>
                </a:lnTo>
                <a:lnTo>
                  <a:pt x="1824947" y="1062091"/>
                </a:lnTo>
                <a:lnTo>
                  <a:pt x="1824947" y="1041543"/>
                </a:lnTo>
                <a:lnTo>
                  <a:pt x="1824947" y="1041543"/>
                </a:lnTo>
                <a:lnTo>
                  <a:pt x="1824947" y="1024847"/>
                </a:lnTo>
                <a:lnTo>
                  <a:pt x="1786419" y="1024847"/>
                </a:lnTo>
                <a:lnTo>
                  <a:pt x="1786419" y="1009436"/>
                </a:lnTo>
                <a:lnTo>
                  <a:pt x="1754312" y="1009436"/>
                </a:lnTo>
                <a:lnTo>
                  <a:pt x="1754312" y="996593"/>
                </a:lnTo>
                <a:lnTo>
                  <a:pt x="1660561" y="996593"/>
                </a:lnTo>
                <a:lnTo>
                  <a:pt x="1660561" y="981182"/>
                </a:lnTo>
                <a:lnTo>
                  <a:pt x="1584789" y="981182"/>
                </a:lnTo>
                <a:lnTo>
                  <a:pt x="1584789" y="952928"/>
                </a:lnTo>
                <a:lnTo>
                  <a:pt x="1559103" y="952928"/>
                </a:lnTo>
                <a:lnTo>
                  <a:pt x="1559103" y="934948"/>
                </a:lnTo>
                <a:lnTo>
                  <a:pt x="1548829" y="934948"/>
                </a:lnTo>
                <a:lnTo>
                  <a:pt x="1548829" y="897705"/>
                </a:lnTo>
                <a:lnTo>
                  <a:pt x="1532134" y="897705"/>
                </a:lnTo>
                <a:lnTo>
                  <a:pt x="1532134" y="875872"/>
                </a:lnTo>
                <a:lnTo>
                  <a:pt x="1520575" y="875872"/>
                </a:lnTo>
                <a:lnTo>
                  <a:pt x="1520575" y="855324"/>
                </a:lnTo>
                <a:lnTo>
                  <a:pt x="1509017" y="855324"/>
                </a:lnTo>
                <a:lnTo>
                  <a:pt x="1509017" y="833491"/>
                </a:lnTo>
                <a:lnTo>
                  <a:pt x="1451225" y="833491"/>
                </a:lnTo>
                <a:lnTo>
                  <a:pt x="1451225" y="823217"/>
                </a:lnTo>
                <a:lnTo>
                  <a:pt x="1417834" y="823217"/>
                </a:lnTo>
                <a:lnTo>
                  <a:pt x="1417834" y="805237"/>
                </a:lnTo>
                <a:lnTo>
                  <a:pt x="1345915" y="805237"/>
                </a:lnTo>
                <a:lnTo>
                  <a:pt x="1345915" y="782120"/>
                </a:lnTo>
                <a:lnTo>
                  <a:pt x="1306102" y="782120"/>
                </a:lnTo>
                <a:lnTo>
                  <a:pt x="1306102" y="769278"/>
                </a:lnTo>
                <a:lnTo>
                  <a:pt x="1275280" y="769278"/>
                </a:lnTo>
                <a:lnTo>
                  <a:pt x="1275280" y="750014"/>
                </a:lnTo>
                <a:lnTo>
                  <a:pt x="1240605" y="750014"/>
                </a:lnTo>
                <a:lnTo>
                  <a:pt x="1240605" y="721760"/>
                </a:lnTo>
                <a:lnTo>
                  <a:pt x="1227762" y="721760"/>
                </a:lnTo>
                <a:lnTo>
                  <a:pt x="1227762" y="661399"/>
                </a:lnTo>
                <a:lnTo>
                  <a:pt x="1209782" y="661399"/>
                </a:lnTo>
                <a:lnTo>
                  <a:pt x="1209782" y="639566"/>
                </a:lnTo>
                <a:lnTo>
                  <a:pt x="1193087" y="639566"/>
                </a:lnTo>
                <a:lnTo>
                  <a:pt x="1193087" y="621587"/>
                </a:lnTo>
                <a:lnTo>
                  <a:pt x="1104472" y="621587"/>
                </a:lnTo>
                <a:lnTo>
                  <a:pt x="1104472" y="603607"/>
                </a:lnTo>
                <a:lnTo>
                  <a:pt x="1044111" y="603607"/>
                </a:lnTo>
                <a:lnTo>
                  <a:pt x="1044111" y="593333"/>
                </a:lnTo>
                <a:lnTo>
                  <a:pt x="981182" y="593333"/>
                </a:lnTo>
                <a:lnTo>
                  <a:pt x="981182" y="584343"/>
                </a:lnTo>
                <a:lnTo>
                  <a:pt x="969624" y="584343"/>
                </a:lnTo>
                <a:lnTo>
                  <a:pt x="969624" y="571500"/>
                </a:lnTo>
                <a:lnTo>
                  <a:pt x="956781" y="571500"/>
                </a:lnTo>
                <a:lnTo>
                  <a:pt x="956781" y="558657"/>
                </a:lnTo>
                <a:lnTo>
                  <a:pt x="940085" y="558657"/>
                </a:lnTo>
                <a:lnTo>
                  <a:pt x="940085" y="525266"/>
                </a:lnTo>
                <a:lnTo>
                  <a:pt x="934948" y="525266"/>
                </a:lnTo>
                <a:lnTo>
                  <a:pt x="934948" y="473896"/>
                </a:lnTo>
                <a:lnTo>
                  <a:pt x="918253" y="473896"/>
                </a:lnTo>
                <a:lnTo>
                  <a:pt x="918253" y="428946"/>
                </a:lnTo>
                <a:lnTo>
                  <a:pt x="913116" y="428946"/>
                </a:lnTo>
                <a:lnTo>
                  <a:pt x="913116" y="378860"/>
                </a:lnTo>
                <a:lnTo>
                  <a:pt x="896420" y="378860"/>
                </a:lnTo>
                <a:lnTo>
                  <a:pt x="896420" y="349321"/>
                </a:lnTo>
                <a:lnTo>
                  <a:pt x="852755" y="349321"/>
                </a:lnTo>
                <a:lnTo>
                  <a:pt x="852755" y="331342"/>
                </a:lnTo>
                <a:lnTo>
                  <a:pt x="782120" y="331342"/>
                </a:lnTo>
                <a:lnTo>
                  <a:pt x="782120" y="319783"/>
                </a:lnTo>
                <a:lnTo>
                  <a:pt x="714054" y="319783"/>
                </a:lnTo>
                <a:lnTo>
                  <a:pt x="714054" y="305656"/>
                </a:lnTo>
                <a:lnTo>
                  <a:pt x="688369" y="305656"/>
                </a:lnTo>
                <a:lnTo>
                  <a:pt x="688369" y="288961"/>
                </a:lnTo>
                <a:lnTo>
                  <a:pt x="645988" y="288961"/>
                </a:lnTo>
                <a:lnTo>
                  <a:pt x="645988" y="272265"/>
                </a:lnTo>
                <a:lnTo>
                  <a:pt x="622871" y="272265"/>
                </a:lnTo>
                <a:lnTo>
                  <a:pt x="622871" y="210620"/>
                </a:lnTo>
                <a:lnTo>
                  <a:pt x="602323" y="210620"/>
                </a:lnTo>
                <a:lnTo>
                  <a:pt x="602323" y="201630"/>
                </a:lnTo>
                <a:lnTo>
                  <a:pt x="577921" y="201630"/>
                </a:lnTo>
                <a:lnTo>
                  <a:pt x="577921" y="183651"/>
                </a:lnTo>
                <a:lnTo>
                  <a:pt x="565079" y="183651"/>
                </a:lnTo>
                <a:lnTo>
                  <a:pt x="565079" y="166955"/>
                </a:lnTo>
                <a:lnTo>
                  <a:pt x="484170" y="166955"/>
                </a:lnTo>
                <a:lnTo>
                  <a:pt x="484170" y="146407"/>
                </a:lnTo>
                <a:lnTo>
                  <a:pt x="366017" y="146407"/>
                </a:lnTo>
                <a:lnTo>
                  <a:pt x="366017" y="134848"/>
                </a:lnTo>
                <a:lnTo>
                  <a:pt x="344184" y="134848"/>
                </a:lnTo>
                <a:lnTo>
                  <a:pt x="344184" y="118153"/>
                </a:lnTo>
                <a:lnTo>
                  <a:pt x="309509" y="118153"/>
                </a:lnTo>
                <a:lnTo>
                  <a:pt x="309509" y="104026"/>
                </a:lnTo>
                <a:lnTo>
                  <a:pt x="294098" y="104026"/>
                </a:lnTo>
                <a:lnTo>
                  <a:pt x="294098" y="91183"/>
                </a:lnTo>
                <a:lnTo>
                  <a:pt x="277402" y="91183"/>
                </a:lnTo>
                <a:lnTo>
                  <a:pt x="277402" y="79625"/>
                </a:lnTo>
                <a:lnTo>
                  <a:pt x="244011" y="79625"/>
                </a:lnTo>
                <a:lnTo>
                  <a:pt x="240159" y="75773"/>
                </a:lnTo>
                <a:lnTo>
                  <a:pt x="208052" y="75773"/>
                </a:lnTo>
                <a:lnTo>
                  <a:pt x="208052" y="59076"/>
                </a:lnTo>
                <a:lnTo>
                  <a:pt x="161818" y="59076"/>
                </a:lnTo>
                <a:lnTo>
                  <a:pt x="161818" y="48802"/>
                </a:lnTo>
                <a:lnTo>
                  <a:pt x="96320" y="48802"/>
                </a:lnTo>
                <a:lnTo>
                  <a:pt x="96320" y="28254"/>
                </a:lnTo>
                <a:lnTo>
                  <a:pt x="84762" y="28254"/>
                </a:lnTo>
                <a:lnTo>
                  <a:pt x="84762" y="14127"/>
                </a:lnTo>
                <a:lnTo>
                  <a:pt x="62929" y="14127"/>
                </a:lnTo>
                <a:lnTo>
                  <a:pt x="62929"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711" name="Group 710">
            <a:extLst>
              <a:ext uri="{FF2B5EF4-FFF2-40B4-BE49-F238E27FC236}">
                <a16:creationId xmlns:a16="http://schemas.microsoft.com/office/drawing/2014/main" id="{B601C78D-8BD8-46DB-B772-53B3317C93E3}"/>
              </a:ext>
            </a:extLst>
          </p:cNvPr>
          <p:cNvGrpSpPr/>
          <p:nvPr/>
        </p:nvGrpSpPr>
        <p:grpSpPr>
          <a:xfrm>
            <a:off x="7434207" y="1349337"/>
            <a:ext cx="3910604" cy="1318515"/>
            <a:chOff x="7434207" y="1379305"/>
            <a:chExt cx="3910604" cy="1318515"/>
          </a:xfrm>
        </p:grpSpPr>
        <p:cxnSp>
          <p:nvCxnSpPr>
            <p:cNvPr id="712" name="Straight Connector 711">
              <a:extLst>
                <a:ext uri="{FF2B5EF4-FFF2-40B4-BE49-F238E27FC236}">
                  <a16:creationId xmlns:a16="http://schemas.microsoft.com/office/drawing/2014/main" id="{A3BF583D-DCD2-4329-9C88-017DA52CB329}"/>
                </a:ext>
              </a:extLst>
            </p:cNvPr>
            <p:cNvCxnSpPr>
              <a:cxnSpLocks/>
            </p:cNvCxnSpPr>
            <p:nvPr/>
          </p:nvCxnSpPr>
          <p:spPr bwMode="auto">
            <a:xfrm>
              <a:off x="11344811" y="2642597"/>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13" name="Straight Connector 712">
              <a:extLst>
                <a:ext uri="{FF2B5EF4-FFF2-40B4-BE49-F238E27FC236}">
                  <a16:creationId xmlns:a16="http://schemas.microsoft.com/office/drawing/2014/main" id="{F064383D-4E46-4225-B061-A7737263C924}"/>
                </a:ext>
              </a:extLst>
            </p:cNvPr>
            <p:cNvCxnSpPr>
              <a:cxnSpLocks/>
            </p:cNvCxnSpPr>
            <p:nvPr/>
          </p:nvCxnSpPr>
          <p:spPr bwMode="auto">
            <a:xfrm>
              <a:off x="11325547" y="2642597"/>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14" name="Straight Connector 713">
              <a:extLst>
                <a:ext uri="{FF2B5EF4-FFF2-40B4-BE49-F238E27FC236}">
                  <a16:creationId xmlns:a16="http://schemas.microsoft.com/office/drawing/2014/main" id="{BEBF2E7A-F144-43F9-B82A-6EC5CB3A1857}"/>
                </a:ext>
              </a:extLst>
            </p:cNvPr>
            <p:cNvCxnSpPr>
              <a:cxnSpLocks/>
            </p:cNvCxnSpPr>
            <p:nvPr/>
          </p:nvCxnSpPr>
          <p:spPr bwMode="auto">
            <a:xfrm>
              <a:off x="11306283" y="2642597"/>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15" name="Straight Connector 714">
              <a:extLst>
                <a:ext uri="{FF2B5EF4-FFF2-40B4-BE49-F238E27FC236}">
                  <a16:creationId xmlns:a16="http://schemas.microsoft.com/office/drawing/2014/main" id="{71169121-3CD1-4F03-906D-1D68A2FE71DF}"/>
                </a:ext>
              </a:extLst>
            </p:cNvPr>
            <p:cNvCxnSpPr>
              <a:cxnSpLocks/>
            </p:cNvCxnSpPr>
            <p:nvPr/>
          </p:nvCxnSpPr>
          <p:spPr bwMode="auto">
            <a:xfrm>
              <a:off x="11098231" y="2642597"/>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16" name="Straight Connector 715">
              <a:extLst>
                <a:ext uri="{FF2B5EF4-FFF2-40B4-BE49-F238E27FC236}">
                  <a16:creationId xmlns:a16="http://schemas.microsoft.com/office/drawing/2014/main" id="{5CB71155-9655-4787-903D-807041D71A89}"/>
                </a:ext>
              </a:extLst>
            </p:cNvPr>
            <p:cNvCxnSpPr>
              <a:cxnSpLocks/>
            </p:cNvCxnSpPr>
            <p:nvPr/>
          </p:nvCxnSpPr>
          <p:spPr bwMode="auto">
            <a:xfrm>
              <a:off x="11034018" y="2642597"/>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17" name="Straight Connector 716">
              <a:extLst>
                <a:ext uri="{FF2B5EF4-FFF2-40B4-BE49-F238E27FC236}">
                  <a16:creationId xmlns:a16="http://schemas.microsoft.com/office/drawing/2014/main" id="{A17CC7AC-FF5B-496A-AC4E-E0ACD884AE8E}"/>
                </a:ext>
              </a:extLst>
            </p:cNvPr>
            <p:cNvCxnSpPr>
              <a:cxnSpLocks/>
            </p:cNvCxnSpPr>
            <p:nvPr/>
          </p:nvCxnSpPr>
          <p:spPr bwMode="auto">
            <a:xfrm>
              <a:off x="10980078" y="2642597"/>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18" name="Straight Connector 717">
              <a:extLst>
                <a:ext uri="{FF2B5EF4-FFF2-40B4-BE49-F238E27FC236}">
                  <a16:creationId xmlns:a16="http://schemas.microsoft.com/office/drawing/2014/main" id="{D65504BC-73C4-4C00-B367-86AB21F9C05A}"/>
                </a:ext>
              </a:extLst>
            </p:cNvPr>
            <p:cNvCxnSpPr>
              <a:cxnSpLocks/>
            </p:cNvCxnSpPr>
            <p:nvPr/>
          </p:nvCxnSpPr>
          <p:spPr bwMode="auto">
            <a:xfrm>
              <a:off x="10945403" y="2642597"/>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19" name="Straight Connector 718">
              <a:extLst>
                <a:ext uri="{FF2B5EF4-FFF2-40B4-BE49-F238E27FC236}">
                  <a16:creationId xmlns:a16="http://schemas.microsoft.com/office/drawing/2014/main" id="{886678BC-467E-4B69-A33E-D1AA0EF280AF}"/>
                </a:ext>
              </a:extLst>
            </p:cNvPr>
            <p:cNvCxnSpPr>
              <a:cxnSpLocks/>
            </p:cNvCxnSpPr>
            <p:nvPr/>
          </p:nvCxnSpPr>
          <p:spPr bwMode="auto">
            <a:xfrm>
              <a:off x="10928708" y="2593794"/>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20" name="Straight Connector 719">
              <a:extLst>
                <a:ext uri="{FF2B5EF4-FFF2-40B4-BE49-F238E27FC236}">
                  <a16:creationId xmlns:a16="http://schemas.microsoft.com/office/drawing/2014/main" id="{A4261BFC-1036-477C-8674-50ABE3FBC08E}"/>
                </a:ext>
              </a:extLst>
            </p:cNvPr>
            <p:cNvCxnSpPr>
              <a:cxnSpLocks/>
            </p:cNvCxnSpPr>
            <p:nvPr/>
          </p:nvCxnSpPr>
          <p:spPr bwMode="auto">
            <a:xfrm>
              <a:off x="10917149" y="2593794"/>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21" name="Straight Connector 720">
              <a:extLst>
                <a:ext uri="{FF2B5EF4-FFF2-40B4-BE49-F238E27FC236}">
                  <a16:creationId xmlns:a16="http://schemas.microsoft.com/office/drawing/2014/main" id="{26CEC432-C31A-4F16-86DB-A4F3ADC000D6}"/>
                </a:ext>
              </a:extLst>
            </p:cNvPr>
            <p:cNvCxnSpPr>
              <a:cxnSpLocks/>
            </p:cNvCxnSpPr>
            <p:nvPr/>
          </p:nvCxnSpPr>
          <p:spPr bwMode="auto">
            <a:xfrm>
              <a:off x="10904306" y="2593794"/>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22" name="Straight Connector 721">
              <a:extLst>
                <a:ext uri="{FF2B5EF4-FFF2-40B4-BE49-F238E27FC236}">
                  <a16:creationId xmlns:a16="http://schemas.microsoft.com/office/drawing/2014/main" id="{8A1871FB-D56D-485A-A448-DCED6779DDD9}"/>
                </a:ext>
              </a:extLst>
            </p:cNvPr>
            <p:cNvCxnSpPr>
              <a:cxnSpLocks/>
            </p:cNvCxnSpPr>
            <p:nvPr/>
          </p:nvCxnSpPr>
          <p:spPr bwMode="auto">
            <a:xfrm>
              <a:off x="10894032" y="2569393"/>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D961AC3A-83B8-46EF-8643-DDF8808CAB83}"/>
                </a:ext>
              </a:extLst>
            </p:cNvPr>
            <p:cNvCxnSpPr>
              <a:cxnSpLocks/>
            </p:cNvCxnSpPr>
            <p:nvPr/>
          </p:nvCxnSpPr>
          <p:spPr bwMode="auto">
            <a:xfrm>
              <a:off x="10882473" y="2569393"/>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24" name="Straight Connector 723">
              <a:extLst>
                <a:ext uri="{FF2B5EF4-FFF2-40B4-BE49-F238E27FC236}">
                  <a16:creationId xmlns:a16="http://schemas.microsoft.com/office/drawing/2014/main" id="{76449A68-60B1-454F-AF5B-A97B5F4976D1}"/>
                </a:ext>
              </a:extLst>
            </p:cNvPr>
            <p:cNvCxnSpPr>
              <a:cxnSpLocks/>
            </p:cNvCxnSpPr>
            <p:nvPr/>
          </p:nvCxnSpPr>
          <p:spPr bwMode="auto">
            <a:xfrm>
              <a:off x="10867062" y="2569393"/>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25" name="Straight Connector 724">
              <a:extLst>
                <a:ext uri="{FF2B5EF4-FFF2-40B4-BE49-F238E27FC236}">
                  <a16:creationId xmlns:a16="http://schemas.microsoft.com/office/drawing/2014/main" id="{CB76E923-98D5-4F23-A51F-E27C0D5F3957}"/>
                </a:ext>
              </a:extLst>
            </p:cNvPr>
            <p:cNvCxnSpPr>
              <a:cxnSpLocks/>
            </p:cNvCxnSpPr>
            <p:nvPr/>
          </p:nvCxnSpPr>
          <p:spPr bwMode="auto">
            <a:xfrm>
              <a:off x="10720655" y="2569393"/>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26" name="Straight Connector 725">
              <a:extLst>
                <a:ext uri="{FF2B5EF4-FFF2-40B4-BE49-F238E27FC236}">
                  <a16:creationId xmlns:a16="http://schemas.microsoft.com/office/drawing/2014/main" id="{5D256A54-D642-4438-A23C-F88C503E4474}"/>
                </a:ext>
              </a:extLst>
            </p:cNvPr>
            <p:cNvCxnSpPr>
              <a:cxnSpLocks/>
            </p:cNvCxnSpPr>
            <p:nvPr/>
          </p:nvCxnSpPr>
          <p:spPr bwMode="auto">
            <a:xfrm>
              <a:off x="10666716" y="2569393"/>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27" name="Straight Connector 726">
              <a:extLst>
                <a:ext uri="{FF2B5EF4-FFF2-40B4-BE49-F238E27FC236}">
                  <a16:creationId xmlns:a16="http://schemas.microsoft.com/office/drawing/2014/main" id="{33A6ED34-3493-4C16-8E97-29D92E489F14}"/>
                </a:ext>
              </a:extLst>
            </p:cNvPr>
            <p:cNvCxnSpPr>
              <a:cxnSpLocks/>
            </p:cNvCxnSpPr>
            <p:nvPr/>
          </p:nvCxnSpPr>
          <p:spPr bwMode="auto">
            <a:xfrm>
              <a:off x="10639746" y="2569393"/>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28" name="Straight Connector 727">
              <a:extLst>
                <a:ext uri="{FF2B5EF4-FFF2-40B4-BE49-F238E27FC236}">
                  <a16:creationId xmlns:a16="http://schemas.microsoft.com/office/drawing/2014/main" id="{33A0BBF8-0D41-43A9-8016-DFE5E0AE5641}"/>
                </a:ext>
              </a:extLst>
            </p:cNvPr>
            <p:cNvCxnSpPr>
              <a:cxnSpLocks/>
            </p:cNvCxnSpPr>
            <p:nvPr/>
          </p:nvCxnSpPr>
          <p:spPr bwMode="auto">
            <a:xfrm>
              <a:off x="10589660" y="2544992"/>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29" name="Straight Connector 728">
              <a:extLst>
                <a:ext uri="{FF2B5EF4-FFF2-40B4-BE49-F238E27FC236}">
                  <a16:creationId xmlns:a16="http://schemas.microsoft.com/office/drawing/2014/main" id="{A3EC0ABA-8500-48C9-983E-B934F9291377}"/>
                </a:ext>
              </a:extLst>
            </p:cNvPr>
            <p:cNvCxnSpPr>
              <a:cxnSpLocks/>
            </p:cNvCxnSpPr>
            <p:nvPr/>
          </p:nvCxnSpPr>
          <p:spPr bwMode="auto">
            <a:xfrm>
              <a:off x="10583239" y="2544992"/>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30" name="Straight Connector 729">
              <a:extLst>
                <a:ext uri="{FF2B5EF4-FFF2-40B4-BE49-F238E27FC236}">
                  <a16:creationId xmlns:a16="http://schemas.microsoft.com/office/drawing/2014/main" id="{A54D8E9D-BA26-4EF5-9E73-70B539BC03A8}"/>
                </a:ext>
              </a:extLst>
            </p:cNvPr>
            <p:cNvCxnSpPr>
              <a:cxnSpLocks/>
            </p:cNvCxnSpPr>
            <p:nvPr/>
          </p:nvCxnSpPr>
          <p:spPr bwMode="auto">
            <a:xfrm>
              <a:off x="10556269" y="2544992"/>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31" name="Straight Connector 730">
              <a:extLst>
                <a:ext uri="{FF2B5EF4-FFF2-40B4-BE49-F238E27FC236}">
                  <a16:creationId xmlns:a16="http://schemas.microsoft.com/office/drawing/2014/main" id="{FA509A0A-E6F7-4D67-B866-DDC6E3E0E6A3}"/>
                </a:ext>
              </a:extLst>
            </p:cNvPr>
            <p:cNvCxnSpPr>
              <a:cxnSpLocks/>
            </p:cNvCxnSpPr>
            <p:nvPr/>
          </p:nvCxnSpPr>
          <p:spPr bwMode="auto">
            <a:xfrm>
              <a:off x="10538289" y="2544992"/>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32" name="Straight Connector 731">
              <a:extLst>
                <a:ext uri="{FF2B5EF4-FFF2-40B4-BE49-F238E27FC236}">
                  <a16:creationId xmlns:a16="http://schemas.microsoft.com/office/drawing/2014/main" id="{A6DE4992-D4CA-4DC7-A137-318D57D54AE4}"/>
                </a:ext>
              </a:extLst>
            </p:cNvPr>
            <p:cNvCxnSpPr>
              <a:cxnSpLocks/>
            </p:cNvCxnSpPr>
            <p:nvPr/>
          </p:nvCxnSpPr>
          <p:spPr bwMode="auto">
            <a:xfrm>
              <a:off x="10520309" y="2544992"/>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33" name="Straight Connector 732">
              <a:extLst>
                <a:ext uri="{FF2B5EF4-FFF2-40B4-BE49-F238E27FC236}">
                  <a16:creationId xmlns:a16="http://schemas.microsoft.com/office/drawing/2014/main" id="{A695A8A1-CFD7-4964-86AE-280DD3DF344A}"/>
                </a:ext>
              </a:extLst>
            </p:cNvPr>
            <p:cNvCxnSpPr>
              <a:cxnSpLocks/>
            </p:cNvCxnSpPr>
            <p:nvPr/>
          </p:nvCxnSpPr>
          <p:spPr bwMode="auto">
            <a:xfrm>
              <a:off x="10507466" y="2544992"/>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34" name="Straight Connector 733">
              <a:extLst>
                <a:ext uri="{FF2B5EF4-FFF2-40B4-BE49-F238E27FC236}">
                  <a16:creationId xmlns:a16="http://schemas.microsoft.com/office/drawing/2014/main" id="{AE78F965-8731-4DF7-8D70-FF7E419E93C1}"/>
                </a:ext>
              </a:extLst>
            </p:cNvPr>
            <p:cNvCxnSpPr>
              <a:cxnSpLocks/>
            </p:cNvCxnSpPr>
            <p:nvPr/>
          </p:nvCxnSpPr>
          <p:spPr bwMode="auto">
            <a:xfrm>
              <a:off x="10495908" y="2544992"/>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35" name="Straight Connector 734">
              <a:extLst>
                <a:ext uri="{FF2B5EF4-FFF2-40B4-BE49-F238E27FC236}">
                  <a16:creationId xmlns:a16="http://schemas.microsoft.com/office/drawing/2014/main" id="{5783D6DD-B84A-47F7-837D-E745C2F6B07B}"/>
                </a:ext>
              </a:extLst>
            </p:cNvPr>
            <p:cNvCxnSpPr>
              <a:cxnSpLocks/>
            </p:cNvCxnSpPr>
            <p:nvPr/>
          </p:nvCxnSpPr>
          <p:spPr bwMode="auto">
            <a:xfrm>
              <a:off x="10479212" y="2544992"/>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36" name="Straight Connector 735">
              <a:extLst>
                <a:ext uri="{FF2B5EF4-FFF2-40B4-BE49-F238E27FC236}">
                  <a16:creationId xmlns:a16="http://schemas.microsoft.com/office/drawing/2014/main" id="{BE9DD5F6-4D52-49A3-824F-94AF0E96B12A}"/>
                </a:ext>
              </a:extLst>
            </p:cNvPr>
            <p:cNvCxnSpPr>
              <a:cxnSpLocks/>
            </p:cNvCxnSpPr>
            <p:nvPr/>
          </p:nvCxnSpPr>
          <p:spPr bwMode="auto">
            <a:xfrm>
              <a:off x="10450958" y="2544992"/>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37" name="Straight Connector 736">
              <a:extLst>
                <a:ext uri="{FF2B5EF4-FFF2-40B4-BE49-F238E27FC236}">
                  <a16:creationId xmlns:a16="http://schemas.microsoft.com/office/drawing/2014/main" id="{D5D3C741-079A-462C-AC6C-D35AC0ACF925}"/>
                </a:ext>
              </a:extLst>
            </p:cNvPr>
            <p:cNvCxnSpPr>
              <a:cxnSpLocks/>
            </p:cNvCxnSpPr>
            <p:nvPr/>
          </p:nvCxnSpPr>
          <p:spPr bwMode="auto">
            <a:xfrm>
              <a:off x="10431694" y="2544992"/>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38" name="Straight Connector 737">
              <a:extLst>
                <a:ext uri="{FF2B5EF4-FFF2-40B4-BE49-F238E27FC236}">
                  <a16:creationId xmlns:a16="http://schemas.microsoft.com/office/drawing/2014/main" id="{5AD5D555-3EB0-43F2-B6B2-41981ED9FE0B}"/>
                </a:ext>
              </a:extLst>
            </p:cNvPr>
            <p:cNvCxnSpPr>
              <a:cxnSpLocks/>
            </p:cNvCxnSpPr>
            <p:nvPr/>
          </p:nvCxnSpPr>
          <p:spPr bwMode="auto">
            <a:xfrm>
              <a:off x="10151723" y="2528296"/>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39" name="Straight Connector 738">
              <a:extLst>
                <a:ext uri="{FF2B5EF4-FFF2-40B4-BE49-F238E27FC236}">
                  <a16:creationId xmlns:a16="http://schemas.microsoft.com/office/drawing/2014/main" id="{F4E98AAC-80D2-4BE6-8A1C-60220DABF751}"/>
                </a:ext>
              </a:extLst>
            </p:cNvPr>
            <p:cNvCxnSpPr>
              <a:cxnSpLocks/>
            </p:cNvCxnSpPr>
            <p:nvPr/>
          </p:nvCxnSpPr>
          <p:spPr bwMode="auto">
            <a:xfrm>
              <a:off x="10138880" y="2528296"/>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40" name="Straight Connector 739">
              <a:extLst>
                <a:ext uri="{FF2B5EF4-FFF2-40B4-BE49-F238E27FC236}">
                  <a16:creationId xmlns:a16="http://schemas.microsoft.com/office/drawing/2014/main" id="{E392AD43-4927-4027-AD9C-1EBC48F56C38}"/>
                </a:ext>
              </a:extLst>
            </p:cNvPr>
            <p:cNvCxnSpPr>
              <a:cxnSpLocks/>
            </p:cNvCxnSpPr>
            <p:nvPr/>
          </p:nvCxnSpPr>
          <p:spPr bwMode="auto">
            <a:xfrm>
              <a:off x="10124753" y="2528296"/>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41" name="Straight Connector 740">
              <a:extLst>
                <a:ext uri="{FF2B5EF4-FFF2-40B4-BE49-F238E27FC236}">
                  <a16:creationId xmlns:a16="http://schemas.microsoft.com/office/drawing/2014/main" id="{4578ADB5-CC9C-4A60-883A-4C56CAFE3C86}"/>
                </a:ext>
              </a:extLst>
            </p:cNvPr>
            <p:cNvCxnSpPr>
              <a:cxnSpLocks/>
            </p:cNvCxnSpPr>
            <p:nvPr/>
          </p:nvCxnSpPr>
          <p:spPr bwMode="auto">
            <a:xfrm>
              <a:off x="10108058" y="2506464"/>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42" name="Straight Connector 741">
              <a:extLst>
                <a:ext uri="{FF2B5EF4-FFF2-40B4-BE49-F238E27FC236}">
                  <a16:creationId xmlns:a16="http://schemas.microsoft.com/office/drawing/2014/main" id="{C824DFAE-19B2-4398-9554-2FC9C9D2AD29}"/>
                </a:ext>
              </a:extLst>
            </p:cNvPr>
            <p:cNvCxnSpPr>
              <a:cxnSpLocks/>
            </p:cNvCxnSpPr>
            <p:nvPr/>
          </p:nvCxnSpPr>
          <p:spPr bwMode="auto">
            <a:xfrm>
              <a:off x="10091362" y="2506464"/>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43" name="Straight Connector 742">
              <a:extLst>
                <a:ext uri="{FF2B5EF4-FFF2-40B4-BE49-F238E27FC236}">
                  <a16:creationId xmlns:a16="http://schemas.microsoft.com/office/drawing/2014/main" id="{D076689A-3021-4213-978B-020FECE53CF2}"/>
                </a:ext>
              </a:extLst>
            </p:cNvPr>
            <p:cNvCxnSpPr>
              <a:cxnSpLocks/>
            </p:cNvCxnSpPr>
            <p:nvPr/>
          </p:nvCxnSpPr>
          <p:spPr bwMode="auto">
            <a:xfrm>
              <a:off x="10078520" y="2506464"/>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44" name="Straight Connector 743">
              <a:extLst>
                <a:ext uri="{FF2B5EF4-FFF2-40B4-BE49-F238E27FC236}">
                  <a16:creationId xmlns:a16="http://schemas.microsoft.com/office/drawing/2014/main" id="{970B8F60-70BF-4468-BBA9-E9F03C193187}"/>
                </a:ext>
              </a:extLst>
            </p:cNvPr>
            <p:cNvCxnSpPr>
              <a:cxnSpLocks/>
            </p:cNvCxnSpPr>
            <p:nvPr/>
          </p:nvCxnSpPr>
          <p:spPr bwMode="auto">
            <a:xfrm>
              <a:off x="10029717" y="2506464"/>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45" name="Straight Connector 744">
              <a:extLst>
                <a:ext uri="{FF2B5EF4-FFF2-40B4-BE49-F238E27FC236}">
                  <a16:creationId xmlns:a16="http://schemas.microsoft.com/office/drawing/2014/main" id="{5C7EC94A-4A1E-43D9-BCA9-25B7A62CE140}"/>
                </a:ext>
              </a:extLst>
            </p:cNvPr>
            <p:cNvCxnSpPr>
              <a:cxnSpLocks/>
            </p:cNvCxnSpPr>
            <p:nvPr/>
          </p:nvCxnSpPr>
          <p:spPr bwMode="auto">
            <a:xfrm>
              <a:off x="10010453" y="2506464"/>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46" name="Straight Connector 745">
              <a:extLst>
                <a:ext uri="{FF2B5EF4-FFF2-40B4-BE49-F238E27FC236}">
                  <a16:creationId xmlns:a16="http://schemas.microsoft.com/office/drawing/2014/main" id="{BF48E794-F910-48F9-98CC-3012E3E092E1}"/>
                </a:ext>
              </a:extLst>
            </p:cNvPr>
            <p:cNvCxnSpPr>
              <a:cxnSpLocks/>
            </p:cNvCxnSpPr>
            <p:nvPr/>
          </p:nvCxnSpPr>
          <p:spPr bwMode="auto">
            <a:xfrm>
              <a:off x="9992473" y="2506464"/>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47" name="Straight Connector 746">
              <a:extLst>
                <a:ext uri="{FF2B5EF4-FFF2-40B4-BE49-F238E27FC236}">
                  <a16:creationId xmlns:a16="http://schemas.microsoft.com/office/drawing/2014/main" id="{7F7CA458-F549-4A61-B1EE-086DFF374300}"/>
                </a:ext>
              </a:extLst>
            </p:cNvPr>
            <p:cNvCxnSpPr>
              <a:cxnSpLocks/>
            </p:cNvCxnSpPr>
            <p:nvPr/>
          </p:nvCxnSpPr>
          <p:spPr bwMode="auto">
            <a:xfrm>
              <a:off x="9735619" y="2497474"/>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48" name="Straight Connector 747">
              <a:extLst>
                <a:ext uri="{FF2B5EF4-FFF2-40B4-BE49-F238E27FC236}">
                  <a16:creationId xmlns:a16="http://schemas.microsoft.com/office/drawing/2014/main" id="{77F1DAA5-0EE4-4B33-9FD9-0DD40DFC39D5}"/>
                </a:ext>
              </a:extLst>
            </p:cNvPr>
            <p:cNvCxnSpPr>
              <a:cxnSpLocks/>
            </p:cNvCxnSpPr>
            <p:nvPr/>
          </p:nvCxnSpPr>
          <p:spPr bwMode="auto">
            <a:xfrm>
              <a:off x="9718923" y="2479494"/>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49" name="Straight Connector 748">
              <a:extLst>
                <a:ext uri="{FF2B5EF4-FFF2-40B4-BE49-F238E27FC236}">
                  <a16:creationId xmlns:a16="http://schemas.microsoft.com/office/drawing/2014/main" id="{BF4A5FE9-2327-4B62-A8D9-696D777A3E79}"/>
                </a:ext>
              </a:extLst>
            </p:cNvPr>
            <p:cNvCxnSpPr>
              <a:cxnSpLocks/>
            </p:cNvCxnSpPr>
            <p:nvPr/>
          </p:nvCxnSpPr>
          <p:spPr bwMode="auto">
            <a:xfrm>
              <a:off x="9698375" y="2475641"/>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50" name="Straight Connector 749">
              <a:extLst>
                <a:ext uri="{FF2B5EF4-FFF2-40B4-BE49-F238E27FC236}">
                  <a16:creationId xmlns:a16="http://schemas.microsoft.com/office/drawing/2014/main" id="{BE8697EB-B6C5-42AE-B94C-94D53750B127}"/>
                </a:ext>
              </a:extLst>
            </p:cNvPr>
            <p:cNvCxnSpPr>
              <a:cxnSpLocks/>
            </p:cNvCxnSpPr>
            <p:nvPr/>
          </p:nvCxnSpPr>
          <p:spPr bwMode="auto">
            <a:xfrm>
              <a:off x="9688101" y="2475641"/>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51" name="Straight Connector 750">
              <a:extLst>
                <a:ext uri="{FF2B5EF4-FFF2-40B4-BE49-F238E27FC236}">
                  <a16:creationId xmlns:a16="http://schemas.microsoft.com/office/drawing/2014/main" id="{457C6723-1FAE-4BC7-B6A5-5A1EA57881BA}"/>
                </a:ext>
              </a:extLst>
            </p:cNvPr>
            <p:cNvCxnSpPr>
              <a:cxnSpLocks/>
            </p:cNvCxnSpPr>
            <p:nvPr/>
          </p:nvCxnSpPr>
          <p:spPr bwMode="auto">
            <a:xfrm>
              <a:off x="9677827" y="2464083"/>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52" name="Straight Connector 751">
              <a:extLst>
                <a:ext uri="{FF2B5EF4-FFF2-40B4-BE49-F238E27FC236}">
                  <a16:creationId xmlns:a16="http://schemas.microsoft.com/office/drawing/2014/main" id="{36420B36-08D1-4252-B595-1CFE87B48579}"/>
                </a:ext>
              </a:extLst>
            </p:cNvPr>
            <p:cNvCxnSpPr>
              <a:cxnSpLocks/>
            </p:cNvCxnSpPr>
            <p:nvPr/>
          </p:nvCxnSpPr>
          <p:spPr bwMode="auto">
            <a:xfrm>
              <a:off x="9663700" y="2464083"/>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53" name="Straight Connector 752">
              <a:extLst>
                <a:ext uri="{FF2B5EF4-FFF2-40B4-BE49-F238E27FC236}">
                  <a16:creationId xmlns:a16="http://schemas.microsoft.com/office/drawing/2014/main" id="{A6520C6B-35A8-4C56-BF88-F03C9C792095}"/>
                </a:ext>
              </a:extLst>
            </p:cNvPr>
            <p:cNvCxnSpPr>
              <a:cxnSpLocks/>
            </p:cNvCxnSpPr>
            <p:nvPr/>
          </p:nvCxnSpPr>
          <p:spPr bwMode="auto">
            <a:xfrm>
              <a:off x="9278419" y="2442250"/>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54" name="Straight Connector 753">
              <a:extLst>
                <a:ext uri="{FF2B5EF4-FFF2-40B4-BE49-F238E27FC236}">
                  <a16:creationId xmlns:a16="http://schemas.microsoft.com/office/drawing/2014/main" id="{97CEDC69-B527-4C79-A463-01A760983B42}"/>
                </a:ext>
              </a:extLst>
            </p:cNvPr>
            <p:cNvCxnSpPr>
              <a:cxnSpLocks/>
            </p:cNvCxnSpPr>
            <p:nvPr/>
          </p:nvCxnSpPr>
          <p:spPr bwMode="auto">
            <a:xfrm>
              <a:off x="8721045" y="2157142"/>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55" name="Straight Connector 754">
              <a:extLst>
                <a:ext uri="{FF2B5EF4-FFF2-40B4-BE49-F238E27FC236}">
                  <a16:creationId xmlns:a16="http://schemas.microsoft.com/office/drawing/2014/main" id="{257AF6EC-C0C1-4B19-903E-0E7F336B9AB8}"/>
                </a:ext>
              </a:extLst>
            </p:cNvPr>
            <p:cNvCxnSpPr>
              <a:cxnSpLocks/>
            </p:cNvCxnSpPr>
            <p:nvPr/>
          </p:nvCxnSpPr>
          <p:spPr bwMode="auto">
            <a:xfrm>
              <a:off x="8697928" y="2146868"/>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56" name="Straight Connector 755">
              <a:extLst>
                <a:ext uri="{FF2B5EF4-FFF2-40B4-BE49-F238E27FC236}">
                  <a16:creationId xmlns:a16="http://schemas.microsoft.com/office/drawing/2014/main" id="{67D1AB82-3FB2-4117-940A-133F6F806AC5}"/>
                </a:ext>
              </a:extLst>
            </p:cNvPr>
            <p:cNvCxnSpPr>
              <a:cxnSpLocks/>
            </p:cNvCxnSpPr>
            <p:nvPr/>
          </p:nvCxnSpPr>
          <p:spPr bwMode="auto">
            <a:xfrm>
              <a:off x="8696644" y="2140446"/>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57" name="Straight Connector 756">
              <a:extLst>
                <a:ext uri="{FF2B5EF4-FFF2-40B4-BE49-F238E27FC236}">
                  <a16:creationId xmlns:a16="http://schemas.microsoft.com/office/drawing/2014/main" id="{D614994F-2913-4289-9768-4F815C7B3EC4}"/>
                </a:ext>
              </a:extLst>
            </p:cNvPr>
            <p:cNvCxnSpPr>
              <a:cxnSpLocks/>
            </p:cNvCxnSpPr>
            <p:nvPr/>
          </p:nvCxnSpPr>
          <p:spPr bwMode="auto">
            <a:xfrm>
              <a:off x="8706918" y="2140446"/>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58" name="Straight Connector 757">
              <a:extLst>
                <a:ext uri="{FF2B5EF4-FFF2-40B4-BE49-F238E27FC236}">
                  <a16:creationId xmlns:a16="http://schemas.microsoft.com/office/drawing/2014/main" id="{06616BAB-A0C9-490A-8428-747458BF1F3A}"/>
                </a:ext>
              </a:extLst>
            </p:cNvPr>
            <p:cNvCxnSpPr>
              <a:cxnSpLocks/>
            </p:cNvCxnSpPr>
            <p:nvPr/>
          </p:nvCxnSpPr>
          <p:spPr bwMode="auto">
            <a:xfrm>
              <a:off x="8334479" y="1747460"/>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59" name="Straight Connector 758">
              <a:extLst>
                <a:ext uri="{FF2B5EF4-FFF2-40B4-BE49-F238E27FC236}">
                  <a16:creationId xmlns:a16="http://schemas.microsoft.com/office/drawing/2014/main" id="{1BE45FE9-568E-4E5F-8442-F6730A5AD89B}"/>
                </a:ext>
              </a:extLst>
            </p:cNvPr>
            <p:cNvCxnSpPr>
              <a:cxnSpLocks/>
            </p:cNvCxnSpPr>
            <p:nvPr/>
          </p:nvCxnSpPr>
          <p:spPr bwMode="auto">
            <a:xfrm>
              <a:off x="8316499" y="1747460"/>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60" name="Straight Connector 759">
              <a:extLst>
                <a:ext uri="{FF2B5EF4-FFF2-40B4-BE49-F238E27FC236}">
                  <a16:creationId xmlns:a16="http://schemas.microsoft.com/office/drawing/2014/main" id="{7B52F3AF-363F-46B9-8D86-7AB934FED410}"/>
                </a:ext>
              </a:extLst>
            </p:cNvPr>
            <p:cNvCxnSpPr>
              <a:cxnSpLocks/>
            </p:cNvCxnSpPr>
            <p:nvPr/>
          </p:nvCxnSpPr>
          <p:spPr bwMode="auto">
            <a:xfrm>
              <a:off x="7942776" y="1544977"/>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61" name="Straight Connector 760">
              <a:extLst>
                <a:ext uri="{FF2B5EF4-FFF2-40B4-BE49-F238E27FC236}">
                  <a16:creationId xmlns:a16="http://schemas.microsoft.com/office/drawing/2014/main" id="{C6AA51EA-D129-4CC1-803B-3C9F76B3C34F}"/>
                </a:ext>
              </a:extLst>
            </p:cNvPr>
            <p:cNvCxnSpPr>
              <a:cxnSpLocks/>
            </p:cNvCxnSpPr>
            <p:nvPr/>
          </p:nvCxnSpPr>
          <p:spPr bwMode="auto">
            <a:xfrm>
              <a:off x="7751420" y="1492322"/>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62" name="Straight Connector 761">
              <a:extLst>
                <a:ext uri="{FF2B5EF4-FFF2-40B4-BE49-F238E27FC236}">
                  <a16:creationId xmlns:a16="http://schemas.microsoft.com/office/drawing/2014/main" id="{31B6B9A3-5A34-419E-A49E-732EFC54EB80}"/>
                </a:ext>
              </a:extLst>
            </p:cNvPr>
            <p:cNvCxnSpPr>
              <a:cxnSpLocks/>
            </p:cNvCxnSpPr>
            <p:nvPr/>
          </p:nvCxnSpPr>
          <p:spPr bwMode="auto">
            <a:xfrm>
              <a:off x="7741146" y="1492322"/>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63" name="Straight Connector 762">
              <a:extLst>
                <a:ext uri="{FF2B5EF4-FFF2-40B4-BE49-F238E27FC236}">
                  <a16:creationId xmlns:a16="http://schemas.microsoft.com/office/drawing/2014/main" id="{87B543B8-14C3-43BA-92B8-00C7A6A37A9E}"/>
                </a:ext>
              </a:extLst>
            </p:cNvPr>
            <p:cNvCxnSpPr>
              <a:cxnSpLocks/>
            </p:cNvCxnSpPr>
            <p:nvPr/>
          </p:nvCxnSpPr>
          <p:spPr bwMode="auto">
            <a:xfrm>
              <a:off x="7710324" y="1460215"/>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64" name="Straight Connector 763">
              <a:extLst>
                <a:ext uri="{FF2B5EF4-FFF2-40B4-BE49-F238E27FC236}">
                  <a16:creationId xmlns:a16="http://schemas.microsoft.com/office/drawing/2014/main" id="{D970924D-D23E-443A-AEF9-FD1B4839C5F1}"/>
                </a:ext>
              </a:extLst>
            </p:cNvPr>
            <p:cNvCxnSpPr>
              <a:cxnSpLocks/>
            </p:cNvCxnSpPr>
            <p:nvPr/>
          </p:nvCxnSpPr>
          <p:spPr bwMode="auto">
            <a:xfrm>
              <a:off x="7697481" y="1460215"/>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65" name="Straight Connector 764">
              <a:extLst>
                <a:ext uri="{FF2B5EF4-FFF2-40B4-BE49-F238E27FC236}">
                  <a16:creationId xmlns:a16="http://schemas.microsoft.com/office/drawing/2014/main" id="{56F9AB44-8F5B-4A15-9B5B-C945987986BB}"/>
                </a:ext>
              </a:extLst>
            </p:cNvPr>
            <p:cNvCxnSpPr>
              <a:cxnSpLocks/>
            </p:cNvCxnSpPr>
            <p:nvPr/>
          </p:nvCxnSpPr>
          <p:spPr bwMode="auto">
            <a:xfrm>
              <a:off x="7653816" y="1453793"/>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66" name="Straight Connector 765">
              <a:extLst>
                <a:ext uri="{FF2B5EF4-FFF2-40B4-BE49-F238E27FC236}">
                  <a16:creationId xmlns:a16="http://schemas.microsoft.com/office/drawing/2014/main" id="{494D22AC-1EA1-4869-8028-321D13816575}"/>
                </a:ext>
              </a:extLst>
            </p:cNvPr>
            <p:cNvCxnSpPr>
              <a:cxnSpLocks/>
            </p:cNvCxnSpPr>
            <p:nvPr/>
          </p:nvCxnSpPr>
          <p:spPr bwMode="auto">
            <a:xfrm>
              <a:off x="7461176" y="1379305"/>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67" name="Straight Connector 766">
              <a:extLst>
                <a:ext uri="{FF2B5EF4-FFF2-40B4-BE49-F238E27FC236}">
                  <a16:creationId xmlns:a16="http://schemas.microsoft.com/office/drawing/2014/main" id="{D42EA21D-7CB1-43E9-A866-A0DD5FB3B83E}"/>
                </a:ext>
              </a:extLst>
            </p:cNvPr>
            <p:cNvCxnSpPr>
              <a:cxnSpLocks/>
            </p:cNvCxnSpPr>
            <p:nvPr/>
          </p:nvCxnSpPr>
          <p:spPr bwMode="auto">
            <a:xfrm>
              <a:off x="7443197" y="1379305"/>
              <a:ext cx="0" cy="55223"/>
            </a:xfrm>
            <a:prstGeom prst="line">
              <a:avLst/>
            </a:prstGeom>
            <a:noFill/>
            <a:ln w="19050" cap="flat" cmpd="sng" algn="ctr">
              <a:solidFill>
                <a:schemeClr val="accent1"/>
              </a:solidFill>
              <a:prstDash val="solid"/>
              <a:round/>
              <a:headEnd type="none" w="med" len="med"/>
              <a:tailEnd type="none" w="med" len="med"/>
            </a:ln>
            <a:effectLst/>
          </p:spPr>
        </p:cxnSp>
        <p:cxnSp>
          <p:nvCxnSpPr>
            <p:cNvPr id="768" name="Straight Connector 767">
              <a:extLst>
                <a:ext uri="{FF2B5EF4-FFF2-40B4-BE49-F238E27FC236}">
                  <a16:creationId xmlns:a16="http://schemas.microsoft.com/office/drawing/2014/main" id="{F5643E9C-3965-4082-A08F-C320F3FC3AEA}"/>
                </a:ext>
              </a:extLst>
            </p:cNvPr>
            <p:cNvCxnSpPr>
              <a:cxnSpLocks/>
            </p:cNvCxnSpPr>
            <p:nvPr/>
          </p:nvCxnSpPr>
          <p:spPr bwMode="auto">
            <a:xfrm>
              <a:off x="7434207" y="1379305"/>
              <a:ext cx="0" cy="55223"/>
            </a:xfrm>
            <a:prstGeom prst="line">
              <a:avLst/>
            </a:prstGeom>
            <a:noFill/>
            <a:ln w="19050" cap="flat" cmpd="sng" algn="ctr">
              <a:solidFill>
                <a:schemeClr val="accent1"/>
              </a:solidFill>
              <a:prstDash val="solid"/>
              <a:round/>
              <a:headEnd type="none" w="med" len="med"/>
              <a:tailEnd type="none" w="med" len="med"/>
            </a:ln>
            <a:effectLst/>
          </p:spPr>
        </p:cxnSp>
      </p:grpSp>
      <p:sp>
        <p:nvSpPr>
          <p:cNvPr id="769" name="TextBox 768">
            <a:extLst>
              <a:ext uri="{FF2B5EF4-FFF2-40B4-BE49-F238E27FC236}">
                <a16:creationId xmlns:a16="http://schemas.microsoft.com/office/drawing/2014/main" id="{AB6E9336-C1D8-4AFE-83F4-F139E45D4177}"/>
              </a:ext>
            </a:extLst>
          </p:cNvPr>
          <p:cNvSpPr txBox="1"/>
          <p:nvPr/>
        </p:nvSpPr>
        <p:spPr bwMode="auto">
          <a:xfrm>
            <a:off x="10144331" y="2246629"/>
            <a:ext cx="15117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Pembrolizumab</a:t>
            </a:r>
          </a:p>
        </p:txBody>
      </p:sp>
      <p:sp>
        <p:nvSpPr>
          <p:cNvPr id="770" name="TextBox 769">
            <a:extLst>
              <a:ext uri="{FF2B5EF4-FFF2-40B4-BE49-F238E27FC236}">
                <a16:creationId xmlns:a16="http://schemas.microsoft.com/office/drawing/2014/main" id="{180D2AFA-B1B0-477E-80C3-6D5EA5A8C937}"/>
              </a:ext>
            </a:extLst>
          </p:cNvPr>
          <p:cNvSpPr txBox="1"/>
          <p:nvPr/>
        </p:nvSpPr>
        <p:spPr bwMode="auto">
          <a:xfrm>
            <a:off x="10728260" y="2965538"/>
            <a:ext cx="7541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a:t>
            </a:r>
          </a:p>
        </p:txBody>
      </p:sp>
      <p:grpSp>
        <p:nvGrpSpPr>
          <p:cNvPr id="771" name="Group 770">
            <a:extLst>
              <a:ext uri="{FF2B5EF4-FFF2-40B4-BE49-F238E27FC236}">
                <a16:creationId xmlns:a16="http://schemas.microsoft.com/office/drawing/2014/main" id="{14E28824-355F-4F34-B184-36DE959ED464}"/>
              </a:ext>
            </a:extLst>
          </p:cNvPr>
          <p:cNvGrpSpPr/>
          <p:nvPr/>
        </p:nvGrpSpPr>
        <p:grpSpPr>
          <a:xfrm>
            <a:off x="3460756" y="3942413"/>
            <a:ext cx="4911460" cy="2452860"/>
            <a:chOff x="3460756" y="4019368"/>
            <a:chExt cx="4911460" cy="2676033"/>
          </a:xfrm>
        </p:grpSpPr>
        <p:sp>
          <p:nvSpPr>
            <p:cNvPr id="772" name="TextBox 771">
              <a:extLst>
                <a:ext uri="{FF2B5EF4-FFF2-40B4-BE49-F238E27FC236}">
                  <a16:creationId xmlns:a16="http://schemas.microsoft.com/office/drawing/2014/main" id="{96620F7B-D709-4F40-9F41-B611A70B412D}"/>
                </a:ext>
              </a:extLst>
            </p:cNvPr>
            <p:cNvSpPr txBox="1"/>
            <p:nvPr/>
          </p:nvSpPr>
          <p:spPr bwMode="auto">
            <a:xfrm>
              <a:off x="5939650" y="6356847"/>
              <a:ext cx="6346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773" name="TextBox 772">
              <a:extLst>
                <a:ext uri="{FF2B5EF4-FFF2-40B4-BE49-F238E27FC236}">
                  <a16:creationId xmlns:a16="http://schemas.microsoft.com/office/drawing/2014/main" id="{809E02B2-F0F3-4564-A0AB-173F06097E74}"/>
                </a:ext>
              </a:extLst>
            </p:cNvPr>
            <p:cNvSpPr txBox="1"/>
            <p:nvPr/>
          </p:nvSpPr>
          <p:spPr bwMode="auto">
            <a:xfrm>
              <a:off x="3676393" y="4164954"/>
              <a:ext cx="4858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nvGrpSpPr>
            <p:cNvPr id="774" name="Group 773">
              <a:extLst>
                <a:ext uri="{FF2B5EF4-FFF2-40B4-BE49-F238E27FC236}">
                  <a16:creationId xmlns:a16="http://schemas.microsoft.com/office/drawing/2014/main" id="{05B18532-7236-409C-875F-6F461A801893}"/>
                </a:ext>
              </a:extLst>
            </p:cNvPr>
            <p:cNvGrpSpPr/>
            <p:nvPr/>
          </p:nvGrpSpPr>
          <p:grpSpPr>
            <a:xfrm>
              <a:off x="4120745" y="4269325"/>
              <a:ext cx="3904339" cy="1251695"/>
              <a:chOff x="4314604" y="4020424"/>
              <a:chExt cx="3904339" cy="1251695"/>
            </a:xfrm>
          </p:grpSpPr>
          <p:cxnSp>
            <p:nvCxnSpPr>
              <p:cNvPr id="845" name="Straight Connector 844">
                <a:extLst>
                  <a:ext uri="{FF2B5EF4-FFF2-40B4-BE49-F238E27FC236}">
                    <a16:creationId xmlns:a16="http://schemas.microsoft.com/office/drawing/2014/main" id="{870E4000-F341-40EF-ACD0-A3B47A2AA7AE}"/>
                  </a:ext>
                </a:extLst>
              </p:cNvPr>
              <p:cNvCxnSpPr>
                <a:cxnSpLocks/>
              </p:cNvCxnSpPr>
              <p:nvPr/>
            </p:nvCxnSpPr>
            <p:spPr bwMode="auto">
              <a:xfrm>
                <a:off x="8218943" y="5222691"/>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46" name="Straight Connector 845">
                <a:extLst>
                  <a:ext uri="{FF2B5EF4-FFF2-40B4-BE49-F238E27FC236}">
                    <a16:creationId xmlns:a16="http://schemas.microsoft.com/office/drawing/2014/main" id="{970519AB-C717-40F1-83DE-0276E0EF56A0}"/>
                  </a:ext>
                </a:extLst>
              </p:cNvPr>
              <p:cNvCxnSpPr>
                <a:cxnSpLocks/>
              </p:cNvCxnSpPr>
              <p:nvPr/>
            </p:nvCxnSpPr>
            <p:spPr bwMode="auto">
              <a:xfrm>
                <a:off x="8205638" y="5222691"/>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47" name="Straight Connector 846">
                <a:extLst>
                  <a:ext uri="{FF2B5EF4-FFF2-40B4-BE49-F238E27FC236}">
                    <a16:creationId xmlns:a16="http://schemas.microsoft.com/office/drawing/2014/main" id="{41549E65-720D-4EF9-8C68-5B70103FFEEB}"/>
                  </a:ext>
                </a:extLst>
              </p:cNvPr>
              <p:cNvCxnSpPr>
                <a:cxnSpLocks/>
              </p:cNvCxnSpPr>
              <p:nvPr/>
            </p:nvCxnSpPr>
            <p:spPr bwMode="auto">
              <a:xfrm>
                <a:off x="8192334" y="5222691"/>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48" name="Straight Connector 847">
                <a:extLst>
                  <a:ext uri="{FF2B5EF4-FFF2-40B4-BE49-F238E27FC236}">
                    <a16:creationId xmlns:a16="http://schemas.microsoft.com/office/drawing/2014/main" id="{04F841CB-3CB0-484D-870F-0DDF31B2CF88}"/>
                  </a:ext>
                </a:extLst>
              </p:cNvPr>
              <p:cNvCxnSpPr>
                <a:cxnSpLocks/>
              </p:cNvCxnSpPr>
              <p:nvPr/>
            </p:nvCxnSpPr>
            <p:spPr bwMode="auto">
              <a:xfrm>
                <a:off x="7972200" y="5222691"/>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49" name="Straight Connector 848">
                <a:extLst>
                  <a:ext uri="{FF2B5EF4-FFF2-40B4-BE49-F238E27FC236}">
                    <a16:creationId xmlns:a16="http://schemas.microsoft.com/office/drawing/2014/main" id="{52B06089-9EE7-4871-9566-D5BA8C86C50C}"/>
                  </a:ext>
                </a:extLst>
              </p:cNvPr>
              <p:cNvCxnSpPr>
                <a:cxnSpLocks/>
              </p:cNvCxnSpPr>
              <p:nvPr/>
            </p:nvCxnSpPr>
            <p:spPr bwMode="auto">
              <a:xfrm>
                <a:off x="7829477" y="5222691"/>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50" name="Straight Connector 849">
                <a:extLst>
                  <a:ext uri="{FF2B5EF4-FFF2-40B4-BE49-F238E27FC236}">
                    <a16:creationId xmlns:a16="http://schemas.microsoft.com/office/drawing/2014/main" id="{60F27774-DD6B-44EF-944C-A23AA2609944}"/>
                  </a:ext>
                </a:extLst>
              </p:cNvPr>
              <p:cNvCxnSpPr>
                <a:cxnSpLocks/>
              </p:cNvCxnSpPr>
              <p:nvPr/>
            </p:nvCxnSpPr>
            <p:spPr bwMode="auto">
              <a:xfrm>
                <a:off x="7812544" y="5222691"/>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51" name="Straight Connector 850">
                <a:extLst>
                  <a:ext uri="{FF2B5EF4-FFF2-40B4-BE49-F238E27FC236}">
                    <a16:creationId xmlns:a16="http://schemas.microsoft.com/office/drawing/2014/main" id="{2F7334AC-535E-48B6-A0E6-FB4C67893DC0}"/>
                  </a:ext>
                </a:extLst>
              </p:cNvPr>
              <p:cNvCxnSpPr>
                <a:cxnSpLocks/>
              </p:cNvCxnSpPr>
              <p:nvPr/>
            </p:nvCxnSpPr>
            <p:spPr bwMode="auto">
              <a:xfrm>
                <a:off x="7793191" y="5222691"/>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52" name="Straight Connector 851">
                <a:extLst>
                  <a:ext uri="{FF2B5EF4-FFF2-40B4-BE49-F238E27FC236}">
                    <a16:creationId xmlns:a16="http://schemas.microsoft.com/office/drawing/2014/main" id="{29F371DF-51EC-40F6-BE7D-0599B8B5DE90}"/>
                  </a:ext>
                </a:extLst>
              </p:cNvPr>
              <p:cNvCxnSpPr>
                <a:cxnSpLocks/>
              </p:cNvCxnSpPr>
              <p:nvPr/>
            </p:nvCxnSpPr>
            <p:spPr bwMode="auto">
              <a:xfrm>
                <a:off x="7775050" y="5168262"/>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53" name="Straight Connector 852">
                <a:extLst>
                  <a:ext uri="{FF2B5EF4-FFF2-40B4-BE49-F238E27FC236}">
                    <a16:creationId xmlns:a16="http://schemas.microsoft.com/office/drawing/2014/main" id="{033AB4C4-75A8-4A04-A461-7E59332DA600}"/>
                  </a:ext>
                </a:extLst>
              </p:cNvPr>
              <p:cNvCxnSpPr>
                <a:cxnSpLocks/>
              </p:cNvCxnSpPr>
              <p:nvPr/>
            </p:nvCxnSpPr>
            <p:spPr bwMode="auto">
              <a:xfrm>
                <a:off x="7764164" y="5168262"/>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54" name="Straight Connector 853">
                <a:extLst>
                  <a:ext uri="{FF2B5EF4-FFF2-40B4-BE49-F238E27FC236}">
                    <a16:creationId xmlns:a16="http://schemas.microsoft.com/office/drawing/2014/main" id="{70143B3E-766D-4DD5-9104-5B7C74DE8035}"/>
                  </a:ext>
                </a:extLst>
              </p:cNvPr>
              <p:cNvCxnSpPr>
                <a:cxnSpLocks/>
              </p:cNvCxnSpPr>
              <p:nvPr/>
            </p:nvCxnSpPr>
            <p:spPr bwMode="auto">
              <a:xfrm>
                <a:off x="7755697" y="5168262"/>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55" name="Straight Connector 854">
                <a:extLst>
                  <a:ext uri="{FF2B5EF4-FFF2-40B4-BE49-F238E27FC236}">
                    <a16:creationId xmlns:a16="http://schemas.microsoft.com/office/drawing/2014/main" id="{E30C70D5-6107-4491-84AB-4EFF66947761}"/>
                  </a:ext>
                </a:extLst>
              </p:cNvPr>
              <p:cNvCxnSpPr>
                <a:cxnSpLocks/>
              </p:cNvCxnSpPr>
              <p:nvPr/>
            </p:nvCxnSpPr>
            <p:spPr bwMode="auto">
              <a:xfrm>
                <a:off x="7608135" y="5168262"/>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56" name="Straight Connector 855">
                <a:extLst>
                  <a:ext uri="{FF2B5EF4-FFF2-40B4-BE49-F238E27FC236}">
                    <a16:creationId xmlns:a16="http://schemas.microsoft.com/office/drawing/2014/main" id="{B10D7AF7-32D3-4C5C-9755-7C73F0D36E71}"/>
                  </a:ext>
                </a:extLst>
              </p:cNvPr>
              <p:cNvCxnSpPr>
                <a:cxnSpLocks/>
              </p:cNvCxnSpPr>
              <p:nvPr/>
            </p:nvCxnSpPr>
            <p:spPr bwMode="auto">
              <a:xfrm>
                <a:off x="7556125" y="5168262"/>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57" name="Straight Connector 856">
                <a:extLst>
                  <a:ext uri="{FF2B5EF4-FFF2-40B4-BE49-F238E27FC236}">
                    <a16:creationId xmlns:a16="http://schemas.microsoft.com/office/drawing/2014/main" id="{2AD0E71E-274E-4A13-8789-BC8A4A97CBF7}"/>
                  </a:ext>
                </a:extLst>
              </p:cNvPr>
              <p:cNvCxnSpPr>
                <a:cxnSpLocks/>
              </p:cNvCxnSpPr>
              <p:nvPr/>
            </p:nvCxnSpPr>
            <p:spPr bwMode="auto">
              <a:xfrm>
                <a:off x="7536773" y="5168262"/>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58" name="Straight Connector 857">
                <a:extLst>
                  <a:ext uri="{FF2B5EF4-FFF2-40B4-BE49-F238E27FC236}">
                    <a16:creationId xmlns:a16="http://schemas.microsoft.com/office/drawing/2014/main" id="{DB01A143-0687-4D9D-AFD5-85BF4C1C19DE}"/>
                  </a:ext>
                </a:extLst>
              </p:cNvPr>
              <p:cNvCxnSpPr>
                <a:cxnSpLocks/>
              </p:cNvCxnSpPr>
              <p:nvPr/>
            </p:nvCxnSpPr>
            <p:spPr bwMode="auto">
              <a:xfrm>
                <a:off x="7533144" y="5168262"/>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59" name="Straight Connector 858">
                <a:extLst>
                  <a:ext uri="{FF2B5EF4-FFF2-40B4-BE49-F238E27FC236}">
                    <a16:creationId xmlns:a16="http://schemas.microsoft.com/office/drawing/2014/main" id="{C35E2543-38EE-44FA-B8BA-1EF05D2DF2C7}"/>
                  </a:ext>
                </a:extLst>
              </p:cNvPr>
              <p:cNvCxnSpPr>
                <a:cxnSpLocks/>
              </p:cNvCxnSpPr>
              <p:nvPr/>
            </p:nvCxnSpPr>
            <p:spPr bwMode="auto">
              <a:xfrm>
                <a:off x="7479925" y="5135605"/>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60" name="Straight Connector 859">
                <a:extLst>
                  <a:ext uri="{FF2B5EF4-FFF2-40B4-BE49-F238E27FC236}">
                    <a16:creationId xmlns:a16="http://schemas.microsoft.com/office/drawing/2014/main" id="{487E4D8A-2CCA-4596-93FD-6A0AE4658A9A}"/>
                  </a:ext>
                </a:extLst>
              </p:cNvPr>
              <p:cNvCxnSpPr>
                <a:cxnSpLocks/>
              </p:cNvCxnSpPr>
              <p:nvPr/>
            </p:nvCxnSpPr>
            <p:spPr bwMode="auto">
              <a:xfrm>
                <a:off x="7465411" y="5135605"/>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61" name="Straight Connector 860">
                <a:extLst>
                  <a:ext uri="{FF2B5EF4-FFF2-40B4-BE49-F238E27FC236}">
                    <a16:creationId xmlns:a16="http://schemas.microsoft.com/office/drawing/2014/main" id="{21E26A24-D547-4F80-87A1-BDA6B10BBB8A}"/>
                  </a:ext>
                </a:extLst>
              </p:cNvPr>
              <p:cNvCxnSpPr>
                <a:cxnSpLocks/>
              </p:cNvCxnSpPr>
              <p:nvPr/>
            </p:nvCxnSpPr>
            <p:spPr bwMode="auto">
              <a:xfrm>
                <a:off x="7435173" y="5135605"/>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62" name="Straight Connector 861">
                <a:extLst>
                  <a:ext uri="{FF2B5EF4-FFF2-40B4-BE49-F238E27FC236}">
                    <a16:creationId xmlns:a16="http://schemas.microsoft.com/office/drawing/2014/main" id="{BD951AD8-5E97-41FA-B08D-5DE6538F69F3}"/>
                  </a:ext>
                </a:extLst>
              </p:cNvPr>
              <p:cNvCxnSpPr>
                <a:cxnSpLocks/>
              </p:cNvCxnSpPr>
              <p:nvPr/>
            </p:nvCxnSpPr>
            <p:spPr bwMode="auto">
              <a:xfrm>
                <a:off x="7421868" y="5135605"/>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63" name="Straight Connector 862">
                <a:extLst>
                  <a:ext uri="{FF2B5EF4-FFF2-40B4-BE49-F238E27FC236}">
                    <a16:creationId xmlns:a16="http://schemas.microsoft.com/office/drawing/2014/main" id="{354A9D0C-E1C6-483F-A687-60C1FAD2B52A}"/>
                  </a:ext>
                </a:extLst>
              </p:cNvPr>
              <p:cNvCxnSpPr>
                <a:cxnSpLocks/>
              </p:cNvCxnSpPr>
              <p:nvPr/>
            </p:nvCxnSpPr>
            <p:spPr bwMode="auto">
              <a:xfrm>
                <a:off x="7408563" y="5135605"/>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64" name="Straight Connector 863">
                <a:extLst>
                  <a:ext uri="{FF2B5EF4-FFF2-40B4-BE49-F238E27FC236}">
                    <a16:creationId xmlns:a16="http://schemas.microsoft.com/office/drawing/2014/main" id="{553E56C4-01DD-4A30-9074-74B7BEB1143E}"/>
                  </a:ext>
                </a:extLst>
              </p:cNvPr>
              <p:cNvCxnSpPr>
                <a:cxnSpLocks/>
              </p:cNvCxnSpPr>
              <p:nvPr/>
            </p:nvCxnSpPr>
            <p:spPr bwMode="auto">
              <a:xfrm>
                <a:off x="7373487" y="5135605"/>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65" name="Straight Connector 864">
                <a:extLst>
                  <a:ext uri="{FF2B5EF4-FFF2-40B4-BE49-F238E27FC236}">
                    <a16:creationId xmlns:a16="http://schemas.microsoft.com/office/drawing/2014/main" id="{C6A3B987-E97C-472C-9DD8-80BE4535CC2B}"/>
                  </a:ext>
                </a:extLst>
              </p:cNvPr>
              <p:cNvCxnSpPr>
                <a:cxnSpLocks/>
              </p:cNvCxnSpPr>
              <p:nvPr/>
            </p:nvCxnSpPr>
            <p:spPr bwMode="auto">
              <a:xfrm>
                <a:off x="7363811" y="5135605"/>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66" name="Straight Connector 865">
                <a:extLst>
                  <a:ext uri="{FF2B5EF4-FFF2-40B4-BE49-F238E27FC236}">
                    <a16:creationId xmlns:a16="http://schemas.microsoft.com/office/drawing/2014/main" id="{CBD10B65-15A7-43B0-8F52-F311804F0F6A}"/>
                  </a:ext>
                </a:extLst>
              </p:cNvPr>
              <p:cNvCxnSpPr>
                <a:cxnSpLocks/>
              </p:cNvCxnSpPr>
              <p:nvPr/>
            </p:nvCxnSpPr>
            <p:spPr bwMode="auto">
              <a:xfrm>
                <a:off x="7335992" y="5135605"/>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67" name="Straight Connector 866">
                <a:extLst>
                  <a:ext uri="{FF2B5EF4-FFF2-40B4-BE49-F238E27FC236}">
                    <a16:creationId xmlns:a16="http://schemas.microsoft.com/office/drawing/2014/main" id="{51427300-B6DC-40E2-89CF-4EBB9BCD548B}"/>
                  </a:ext>
                </a:extLst>
              </p:cNvPr>
              <p:cNvCxnSpPr>
                <a:cxnSpLocks/>
              </p:cNvCxnSpPr>
              <p:nvPr/>
            </p:nvCxnSpPr>
            <p:spPr bwMode="auto">
              <a:xfrm>
                <a:off x="7325107" y="5135605"/>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68" name="Straight Connector 867">
                <a:extLst>
                  <a:ext uri="{FF2B5EF4-FFF2-40B4-BE49-F238E27FC236}">
                    <a16:creationId xmlns:a16="http://schemas.microsoft.com/office/drawing/2014/main" id="{9DBCC85C-6B4D-4787-BEB8-5C2208E23788}"/>
                  </a:ext>
                </a:extLst>
              </p:cNvPr>
              <p:cNvCxnSpPr>
                <a:cxnSpLocks/>
              </p:cNvCxnSpPr>
              <p:nvPr/>
            </p:nvCxnSpPr>
            <p:spPr bwMode="auto">
              <a:xfrm>
                <a:off x="7031192" y="5135605"/>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69" name="Straight Connector 868">
                <a:extLst>
                  <a:ext uri="{FF2B5EF4-FFF2-40B4-BE49-F238E27FC236}">
                    <a16:creationId xmlns:a16="http://schemas.microsoft.com/office/drawing/2014/main" id="{27CDCF98-89C9-4A40-B6AF-5270C7FE6F4B}"/>
                  </a:ext>
                </a:extLst>
              </p:cNvPr>
              <p:cNvCxnSpPr>
                <a:cxnSpLocks/>
              </p:cNvCxnSpPr>
              <p:nvPr/>
            </p:nvCxnSpPr>
            <p:spPr bwMode="auto">
              <a:xfrm>
                <a:off x="7026354" y="5135605"/>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70" name="Straight Connector 869">
                <a:extLst>
                  <a:ext uri="{FF2B5EF4-FFF2-40B4-BE49-F238E27FC236}">
                    <a16:creationId xmlns:a16="http://schemas.microsoft.com/office/drawing/2014/main" id="{D130C685-263D-4DC8-A826-7DBC84B48154}"/>
                  </a:ext>
                </a:extLst>
              </p:cNvPr>
              <p:cNvCxnSpPr>
                <a:cxnSpLocks/>
              </p:cNvCxnSpPr>
              <p:nvPr/>
            </p:nvCxnSpPr>
            <p:spPr bwMode="auto">
              <a:xfrm>
                <a:off x="7013049" y="5135605"/>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71" name="Straight Connector 870">
                <a:extLst>
                  <a:ext uri="{FF2B5EF4-FFF2-40B4-BE49-F238E27FC236}">
                    <a16:creationId xmlns:a16="http://schemas.microsoft.com/office/drawing/2014/main" id="{9641839F-A89C-44DD-9F48-D5A5ED754FC6}"/>
                  </a:ext>
                </a:extLst>
              </p:cNvPr>
              <p:cNvCxnSpPr>
                <a:cxnSpLocks/>
              </p:cNvCxnSpPr>
              <p:nvPr/>
            </p:nvCxnSpPr>
            <p:spPr bwMode="auto">
              <a:xfrm>
                <a:off x="7008211" y="5135605"/>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72" name="Straight Connector 871">
                <a:extLst>
                  <a:ext uri="{FF2B5EF4-FFF2-40B4-BE49-F238E27FC236}">
                    <a16:creationId xmlns:a16="http://schemas.microsoft.com/office/drawing/2014/main" id="{86B2C0CE-F46F-46DE-8C00-089F1D386416}"/>
                  </a:ext>
                </a:extLst>
              </p:cNvPr>
              <p:cNvCxnSpPr>
                <a:cxnSpLocks/>
              </p:cNvCxnSpPr>
              <p:nvPr/>
            </p:nvCxnSpPr>
            <p:spPr bwMode="auto">
              <a:xfrm>
                <a:off x="6993697" y="5112624"/>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73" name="Straight Connector 872">
                <a:extLst>
                  <a:ext uri="{FF2B5EF4-FFF2-40B4-BE49-F238E27FC236}">
                    <a16:creationId xmlns:a16="http://schemas.microsoft.com/office/drawing/2014/main" id="{FD6000B5-6AE5-4244-AAE1-C0A6E87A92AE}"/>
                  </a:ext>
                </a:extLst>
              </p:cNvPr>
              <p:cNvCxnSpPr>
                <a:cxnSpLocks/>
              </p:cNvCxnSpPr>
              <p:nvPr/>
            </p:nvCxnSpPr>
            <p:spPr bwMode="auto">
              <a:xfrm>
                <a:off x="6979183" y="5112624"/>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74" name="Straight Connector 873">
                <a:extLst>
                  <a:ext uri="{FF2B5EF4-FFF2-40B4-BE49-F238E27FC236}">
                    <a16:creationId xmlns:a16="http://schemas.microsoft.com/office/drawing/2014/main" id="{5588C525-F3AE-4677-804D-A5A6A8BE8B48}"/>
                  </a:ext>
                </a:extLst>
              </p:cNvPr>
              <p:cNvCxnSpPr>
                <a:cxnSpLocks/>
              </p:cNvCxnSpPr>
              <p:nvPr/>
            </p:nvCxnSpPr>
            <p:spPr bwMode="auto">
              <a:xfrm>
                <a:off x="6963460" y="5112624"/>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75" name="Straight Connector 874">
                <a:extLst>
                  <a:ext uri="{FF2B5EF4-FFF2-40B4-BE49-F238E27FC236}">
                    <a16:creationId xmlns:a16="http://schemas.microsoft.com/office/drawing/2014/main" id="{63E8027D-2389-4278-B4A3-5C7314B647BE}"/>
                  </a:ext>
                </a:extLst>
              </p:cNvPr>
              <p:cNvCxnSpPr>
                <a:cxnSpLocks/>
              </p:cNvCxnSpPr>
              <p:nvPr/>
            </p:nvCxnSpPr>
            <p:spPr bwMode="auto">
              <a:xfrm>
                <a:off x="6905402" y="5112624"/>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76" name="Straight Connector 875">
                <a:extLst>
                  <a:ext uri="{FF2B5EF4-FFF2-40B4-BE49-F238E27FC236}">
                    <a16:creationId xmlns:a16="http://schemas.microsoft.com/office/drawing/2014/main" id="{2C70CC2D-22DC-4BC6-8F00-B06D9D83E054}"/>
                  </a:ext>
                </a:extLst>
              </p:cNvPr>
              <p:cNvCxnSpPr>
                <a:cxnSpLocks/>
              </p:cNvCxnSpPr>
              <p:nvPr/>
            </p:nvCxnSpPr>
            <p:spPr bwMode="auto">
              <a:xfrm>
                <a:off x="6900564" y="5112624"/>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77" name="Straight Connector 876">
                <a:extLst>
                  <a:ext uri="{FF2B5EF4-FFF2-40B4-BE49-F238E27FC236}">
                    <a16:creationId xmlns:a16="http://schemas.microsoft.com/office/drawing/2014/main" id="{C0F1DEF8-646C-4052-A6AE-7BE939B5B8AB}"/>
                  </a:ext>
                </a:extLst>
              </p:cNvPr>
              <p:cNvCxnSpPr>
                <a:cxnSpLocks/>
              </p:cNvCxnSpPr>
              <p:nvPr/>
            </p:nvCxnSpPr>
            <p:spPr bwMode="auto">
              <a:xfrm>
                <a:off x="6619955" y="5112624"/>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78" name="Straight Connector 877">
                <a:extLst>
                  <a:ext uri="{FF2B5EF4-FFF2-40B4-BE49-F238E27FC236}">
                    <a16:creationId xmlns:a16="http://schemas.microsoft.com/office/drawing/2014/main" id="{61DFC9D3-9539-4668-AAB7-421C76F9043B}"/>
                  </a:ext>
                </a:extLst>
              </p:cNvPr>
              <p:cNvCxnSpPr>
                <a:cxnSpLocks/>
              </p:cNvCxnSpPr>
              <p:nvPr/>
            </p:nvCxnSpPr>
            <p:spPr bwMode="auto">
              <a:xfrm>
                <a:off x="6598184" y="5112624"/>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79" name="Straight Connector 878">
                <a:extLst>
                  <a:ext uri="{FF2B5EF4-FFF2-40B4-BE49-F238E27FC236}">
                    <a16:creationId xmlns:a16="http://schemas.microsoft.com/office/drawing/2014/main" id="{5D94D18F-3E9F-4E82-8B97-EE8B0FD94AF8}"/>
                  </a:ext>
                </a:extLst>
              </p:cNvPr>
              <p:cNvCxnSpPr>
                <a:cxnSpLocks/>
              </p:cNvCxnSpPr>
              <p:nvPr/>
            </p:nvCxnSpPr>
            <p:spPr bwMode="auto">
              <a:xfrm>
                <a:off x="6601813" y="5112624"/>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80" name="Straight Connector 879">
                <a:extLst>
                  <a:ext uri="{FF2B5EF4-FFF2-40B4-BE49-F238E27FC236}">
                    <a16:creationId xmlns:a16="http://schemas.microsoft.com/office/drawing/2014/main" id="{77553AD6-F2DF-43FA-B907-2469CD9BF87E}"/>
                  </a:ext>
                </a:extLst>
              </p:cNvPr>
              <p:cNvCxnSpPr>
                <a:cxnSpLocks/>
              </p:cNvCxnSpPr>
              <p:nvPr/>
            </p:nvCxnSpPr>
            <p:spPr bwMode="auto">
              <a:xfrm>
                <a:off x="6581251" y="5112624"/>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81" name="Straight Connector 880">
                <a:extLst>
                  <a:ext uri="{FF2B5EF4-FFF2-40B4-BE49-F238E27FC236}">
                    <a16:creationId xmlns:a16="http://schemas.microsoft.com/office/drawing/2014/main" id="{1E65188F-F349-4C2F-8BC3-C268C3827D78}"/>
                  </a:ext>
                </a:extLst>
              </p:cNvPr>
              <p:cNvCxnSpPr>
                <a:cxnSpLocks/>
              </p:cNvCxnSpPr>
              <p:nvPr/>
            </p:nvCxnSpPr>
            <p:spPr bwMode="auto">
              <a:xfrm>
                <a:off x="6567946" y="5112624"/>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82" name="Straight Connector 881">
                <a:extLst>
                  <a:ext uri="{FF2B5EF4-FFF2-40B4-BE49-F238E27FC236}">
                    <a16:creationId xmlns:a16="http://schemas.microsoft.com/office/drawing/2014/main" id="{69823586-7A04-4238-BF16-CE4296977675}"/>
                  </a:ext>
                </a:extLst>
              </p:cNvPr>
              <p:cNvCxnSpPr>
                <a:cxnSpLocks/>
              </p:cNvCxnSpPr>
              <p:nvPr/>
            </p:nvCxnSpPr>
            <p:spPr bwMode="auto">
              <a:xfrm>
                <a:off x="6555851" y="5100529"/>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83" name="Straight Connector 882">
                <a:extLst>
                  <a:ext uri="{FF2B5EF4-FFF2-40B4-BE49-F238E27FC236}">
                    <a16:creationId xmlns:a16="http://schemas.microsoft.com/office/drawing/2014/main" id="{6EFCE0BB-54F5-44A7-A727-C1D20EF6F6A0}"/>
                  </a:ext>
                </a:extLst>
              </p:cNvPr>
              <p:cNvCxnSpPr>
                <a:cxnSpLocks/>
              </p:cNvCxnSpPr>
              <p:nvPr/>
            </p:nvCxnSpPr>
            <p:spPr bwMode="auto">
              <a:xfrm>
                <a:off x="6540127" y="5100529"/>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84" name="Straight Connector 883">
                <a:extLst>
                  <a:ext uri="{FF2B5EF4-FFF2-40B4-BE49-F238E27FC236}">
                    <a16:creationId xmlns:a16="http://schemas.microsoft.com/office/drawing/2014/main" id="{044F919F-D017-46E1-8955-1647C76B19F3}"/>
                  </a:ext>
                </a:extLst>
              </p:cNvPr>
              <p:cNvCxnSpPr>
                <a:cxnSpLocks/>
              </p:cNvCxnSpPr>
              <p:nvPr/>
            </p:nvCxnSpPr>
            <p:spPr bwMode="auto">
              <a:xfrm>
                <a:off x="5602746" y="4789682"/>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85" name="Straight Connector 884">
                <a:extLst>
                  <a:ext uri="{FF2B5EF4-FFF2-40B4-BE49-F238E27FC236}">
                    <a16:creationId xmlns:a16="http://schemas.microsoft.com/office/drawing/2014/main" id="{CEBD822D-A0C5-4EF1-B8F1-26AFF473C040}"/>
                  </a:ext>
                </a:extLst>
              </p:cNvPr>
              <p:cNvCxnSpPr>
                <a:cxnSpLocks/>
              </p:cNvCxnSpPr>
              <p:nvPr/>
            </p:nvCxnSpPr>
            <p:spPr bwMode="auto">
              <a:xfrm>
                <a:off x="5590651" y="4775167"/>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86" name="Straight Connector 885">
                <a:extLst>
                  <a:ext uri="{FF2B5EF4-FFF2-40B4-BE49-F238E27FC236}">
                    <a16:creationId xmlns:a16="http://schemas.microsoft.com/office/drawing/2014/main" id="{2754D161-A430-486C-8180-4BF5DC91EBEC}"/>
                  </a:ext>
                </a:extLst>
              </p:cNvPr>
              <p:cNvCxnSpPr>
                <a:cxnSpLocks/>
              </p:cNvCxnSpPr>
              <p:nvPr/>
            </p:nvCxnSpPr>
            <p:spPr bwMode="auto">
              <a:xfrm>
                <a:off x="5583394" y="4775167"/>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87" name="Straight Connector 886">
                <a:extLst>
                  <a:ext uri="{FF2B5EF4-FFF2-40B4-BE49-F238E27FC236}">
                    <a16:creationId xmlns:a16="http://schemas.microsoft.com/office/drawing/2014/main" id="{1A78D6A8-7A3D-4274-B39A-6A5E37342043}"/>
                  </a:ext>
                </a:extLst>
              </p:cNvPr>
              <p:cNvCxnSpPr>
                <a:cxnSpLocks/>
              </p:cNvCxnSpPr>
              <p:nvPr/>
            </p:nvCxnSpPr>
            <p:spPr bwMode="auto">
              <a:xfrm>
                <a:off x="5221746" y="4325224"/>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88" name="Straight Connector 887">
                <a:extLst>
                  <a:ext uri="{FF2B5EF4-FFF2-40B4-BE49-F238E27FC236}">
                    <a16:creationId xmlns:a16="http://schemas.microsoft.com/office/drawing/2014/main" id="{0E3C7B5A-7DB9-4D0D-B689-AF6FA0904A67}"/>
                  </a:ext>
                </a:extLst>
              </p:cNvPr>
              <p:cNvCxnSpPr>
                <a:cxnSpLocks/>
              </p:cNvCxnSpPr>
              <p:nvPr/>
            </p:nvCxnSpPr>
            <p:spPr bwMode="auto">
              <a:xfrm>
                <a:off x="5209651" y="4325224"/>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89" name="Straight Connector 888">
                <a:extLst>
                  <a:ext uri="{FF2B5EF4-FFF2-40B4-BE49-F238E27FC236}">
                    <a16:creationId xmlns:a16="http://schemas.microsoft.com/office/drawing/2014/main" id="{FEC5E790-3CFC-4058-9A98-7541DD18BDCF}"/>
                  </a:ext>
                </a:extLst>
              </p:cNvPr>
              <p:cNvCxnSpPr>
                <a:cxnSpLocks/>
              </p:cNvCxnSpPr>
              <p:nvPr/>
            </p:nvCxnSpPr>
            <p:spPr bwMode="auto">
              <a:xfrm>
                <a:off x="4827442" y="4167986"/>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90" name="Straight Connector 889">
                <a:extLst>
                  <a:ext uri="{FF2B5EF4-FFF2-40B4-BE49-F238E27FC236}">
                    <a16:creationId xmlns:a16="http://schemas.microsoft.com/office/drawing/2014/main" id="{20BC95D2-F614-4455-BDF5-72C9512FD6F3}"/>
                  </a:ext>
                </a:extLst>
              </p:cNvPr>
              <p:cNvCxnSpPr>
                <a:cxnSpLocks/>
              </p:cNvCxnSpPr>
              <p:nvPr/>
            </p:nvCxnSpPr>
            <p:spPr bwMode="auto">
              <a:xfrm>
                <a:off x="4594003" y="4100253"/>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91" name="Straight Connector 890">
                <a:extLst>
                  <a:ext uri="{FF2B5EF4-FFF2-40B4-BE49-F238E27FC236}">
                    <a16:creationId xmlns:a16="http://schemas.microsoft.com/office/drawing/2014/main" id="{801F63BF-79E7-4769-8009-10434F2088E8}"/>
                  </a:ext>
                </a:extLst>
              </p:cNvPr>
              <p:cNvCxnSpPr>
                <a:cxnSpLocks/>
              </p:cNvCxnSpPr>
              <p:nvPr/>
            </p:nvCxnSpPr>
            <p:spPr bwMode="auto">
              <a:xfrm>
                <a:off x="4580699" y="4100253"/>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92" name="Straight Connector 891">
                <a:extLst>
                  <a:ext uri="{FF2B5EF4-FFF2-40B4-BE49-F238E27FC236}">
                    <a16:creationId xmlns:a16="http://schemas.microsoft.com/office/drawing/2014/main" id="{17C3D0B6-C5F7-4314-AB9D-93B4EF2CE61A}"/>
                  </a:ext>
                </a:extLst>
              </p:cNvPr>
              <p:cNvCxnSpPr>
                <a:cxnSpLocks/>
              </p:cNvCxnSpPr>
              <p:nvPr/>
            </p:nvCxnSpPr>
            <p:spPr bwMode="auto">
              <a:xfrm>
                <a:off x="4350890" y="4020424"/>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93" name="Straight Connector 892">
                <a:extLst>
                  <a:ext uri="{FF2B5EF4-FFF2-40B4-BE49-F238E27FC236}">
                    <a16:creationId xmlns:a16="http://schemas.microsoft.com/office/drawing/2014/main" id="{B4839490-DF3F-4C69-8AB2-3C63C869A61B}"/>
                  </a:ext>
                </a:extLst>
              </p:cNvPr>
              <p:cNvCxnSpPr>
                <a:cxnSpLocks/>
              </p:cNvCxnSpPr>
              <p:nvPr/>
            </p:nvCxnSpPr>
            <p:spPr bwMode="auto">
              <a:xfrm>
                <a:off x="4332747" y="4020424"/>
                <a:ext cx="0" cy="49428"/>
              </a:xfrm>
              <a:prstGeom prst="line">
                <a:avLst/>
              </a:prstGeom>
              <a:noFill/>
              <a:ln w="19050" cap="flat" cmpd="sng" algn="ctr">
                <a:solidFill>
                  <a:schemeClr val="accent1"/>
                </a:solidFill>
                <a:prstDash val="solid"/>
                <a:round/>
                <a:headEnd type="none" w="med" len="med"/>
                <a:tailEnd type="none" w="med" len="med"/>
              </a:ln>
              <a:effectLst/>
            </p:spPr>
          </p:cxnSp>
          <p:cxnSp>
            <p:nvCxnSpPr>
              <p:cNvPr id="894" name="Straight Connector 893">
                <a:extLst>
                  <a:ext uri="{FF2B5EF4-FFF2-40B4-BE49-F238E27FC236}">
                    <a16:creationId xmlns:a16="http://schemas.microsoft.com/office/drawing/2014/main" id="{5CD4ADFB-0465-41BC-878A-7BABA2792A14}"/>
                  </a:ext>
                </a:extLst>
              </p:cNvPr>
              <p:cNvCxnSpPr>
                <a:cxnSpLocks/>
              </p:cNvCxnSpPr>
              <p:nvPr/>
            </p:nvCxnSpPr>
            <p:spPr bwMode="auto">
              <a:xfrm>
                <a:off x="4314604" y="4020424"/>
                <a:ext cx="0" cy="49428"/>
              </a:xfrm>
              <a:prstGeom prst="line">
                <a:avLst/>
              </a:prstGeom>
              <a:noFill/>
              <a:ln w="19050" cap="flat" cmpd="sng" algn="ctr">
                <a:solidFill>
                  <a:schemeClr val="accent1"/>
                </a:solidFill>
                <a:prstDash val="solid"/>
                <a:round/>
                <a:headEnd type="none" w="med" len="med"/>
                <a:tailEnd type="none" w="med" len="med"/>
              </a:ln>
              <a:effectLst/>
            </p:spPr>
          </p:cxnSp>
        </p:grpSp>
        <p:sp>
          <p:nvSpPr>
            <p:cNvPr id="775" name="TextBox 774">
              <a:extLst>
                <a:ext uri="{FF2B5EF4-FFF2-40B4-BE49-F238E27FC236}">
                  <a16:creationId xmlns:a16="http://schemas.microsoft.com/office/drawing/2014/main" id="{8B235C54-DD4C-450A-A57D-1FC8808EC966}"/>
                </a:ext>
              </a:extLst>
            </p:cNvPr>
            <p:cNvSpPr txBox="1"/>
            <p:nvPr/>
          </p:nvSpPr>
          <p:spPr bwMode="auto">
            <a:xfrm>
              <a:off x="4092678" y="5888592"/>
              <a:ext cx="29700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HR: 0.58 (95% CI: 0.44-0.77;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&lt;.001)</a:t>
              </a:r>
            </a:p>
          </p:txBody>
        </p:sp>
        <p:sp>
          <p:nvSpPr>
            <p:cNvPr id="776" name="Freeform: Shape 775">
              <a:extLst>
                <a:ext uri="{FF2B5EF4-FFF2-40B4-BE49-F238E27FC236}">
                  <a16:creationId xmlns:a16="http://schemas.microsoft.com/office/drawing/2014/main" id="{0FDAB5F9-15D6-4EC8-A437-91EEF6C8970A}"/>
                </a:ext>
              </a:extLst>
            </p:cNvPr>
            <p:cNvSpPr/>
            <p:nvPr/>
          </p:nvSpPr>
          <p:spPr bwMode="auto">
            <a:xfrm>
              <a:off x="4124595" y="4317081"/>
              <a:ext cx="4022379" cy="1881145"/>
            </a:xfrm>
            <a:custGeom>
              <a:avLst/>
              <a:gdLst>
                <a:gd name="connsiteX0" fmla="*/ 0 w 4022379"/>
                <a:gd name="connsiteY0" fmla="*/ 0 h 1881145"/>
                <a:gd name="connsiteX1" fmla="*/ 0 w 4022379"/>
                <a:gd name="connsiteY1" fmla="*/ 1881145 h 1881145"/>
                <a:gd name="connsiteX2" fmla="*/ 4022379 w 4022379"/>
                <a:gd name="connsiteY2" fmla="*/ 1881145 h 1881145"/>
              </a:gdLst>
              <a:ahLst/>
              <a:cxnLst>
                <a:cxn ang="0">
                  <a:pos x="connsiteX0" y="connsiteY0"/>
                </a:cxn>
                <a:cxn ang="0">
                  <a:pos x="connsiteX1" y="connsiteY1"/>
                </a:cxn>
                <a:cxn ang="0">
                  <a:pos x="connsiteX2" y="connsiteY2"/>
                </a:cxn>
              </a:cxnLst>
              <a:rect l="l" t="t" r="r" b="b"/>
              <a:pathLst>
                <a:path w="4022379" h="1881145">
                  <a:moveTo>
                    <a:pt x="0" y="0"/>
                  </a:moveTo>
                  <a:lnTo>
                    <a:pt x="0" y="1881145"/>
                  </a:lnTo>
                  <a:lnTo>
                    <a:pt x="4022379" y="1881145"/>
                  </a:lnTo>
                </a:path>
              </a:pathLst>
            </a:custGeom>
            <a:noFill/>
            <a:ln w="28575">
              <a:solidFill>
                <a:schemeClr val="bg1"/>
              </a:solidFill>
              <a:miter lim="800000"/>
              <a:headEnd/>
              <a:tailEnd/>
            </a:ln>
          </p:spPr>
          <p:txBody>
            <a:bodyPr rtlCol="0" anchor="ctr"/>
            <a:lstStyle/>
            <a:p>
              <a:pPr algn="ctr"/>
              <a:endParaRPr lang="en-US" dirty="0"/>
            </a:p>
          </p:txBody>
        </p:sp>
        <p:sp>
          <p:nvSpPr>
            <p:cNvPr id="777" name="TextBox 776">
              <a:extLst>
                <a:ext uri="{FF2B5EF4-FFF2-40B4-BE49-F238E27FC236}">
                  <a16:creationId xmlns:a16="http://schemas.microsoft.com/office/drawing/2014/main" id="{DCCA5BE9-F2FC-4FEA-B91B-2681B72AF01E}"/>
                </a:ext>
              </a:extLst>
            </p:cNvPr>
            <p:cNvSpPr txBox="1"/>
            <p:nvPr/>
          </p:nvSpPr>
          <p:spPr bwMode="auto">
            <a:xfrm rot="16200000">
              <a:off x="2437231" y="5042893"/>
              <a:ext cx="23548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dirty="0">
                  <a:solidFill>
                    <a:schemeClr val="bg1"/>
                  </a:solidFill>
                  <a:latin typeface="Calibri" panose="020F0502020204030204" pitchFamily="34" charset="0"/>
                </a:rPr>
                <a:t>PFS (%)</a:t>
              </a:r>
            </a:p>
          </p:txBody>
        </p:sp>
        <p:cxnSp>
          <p:nvCxnSpPr>
            <p:cNvPr id="778" name="Straight Connector 777">
              <a:extLst>
                <a:ext uri="{FF2B5EF4-FFF2-40B4-BE49-F238E27FC236}">
                  <a16:creationId xmlns:a16="http://schemas.microsoft.com/office/drawing/2014/main" id="{B81A0778-3059-41AE-A4CF-E656012395DB}"/>
                </a:ext>
              </a:extLst>
            </p:cNvPr>
            <p:cNvCxnSpPr>
              <a:cxnSpLocks/>
            </p:cNvCxnSpPr>
            <p:nvPr/>
          </p:nvCxnSpPr>
          <p:spPr bwMode="auto">
            <a:xfrm>
              <a:off x="4046078" y="6198224"/>
              <a:ext cx="86697" cy="0"/>
            </a:xfrm>
            <a:prstGeom prst="line">
              <a:avLst/>
            </a:prstGeom>
            <a:noFill/>
            <a:ln w="28575" cap="flat" cmpd="sng" algn="ctr">
              <a:solidFill>
                <a:schemeClr val="bg1"/>
              </a:solidFill>
              <a:prstDash val="solid"/>
              <a:round/>
              <a:headEnd type="none" w="med" len="med"/>
              <a:tailEnd type="none" w="med" len="med"/>
            </a:ln>
            <a:effectLst/>
          </p:spPr>
        </p:cxnSp>
        <p:cxnSp>
          <p:nvCxnSpPr>
            <p:cNvPr id="779" name="Straight Connector 778">
              <a:extLst>
                <a:ext uri="{FF2B5EF4-FFF2-40B4-BE49-F238E27FC236}">
                  <a16:creationId xmlns:a16="http://schemas.microsoft.com/office/drawing/2014/main" id="{CD87C693-DCCF-455E-8252-9EF5D8D49C33}"/>
                </a:ext>
              </a:extLst>
            </p:cNvPr>
            <p:cNvCxnSpPr>
              <a:cxnSpLocks/>
            </p:cNvCxnSpPr>
            <p:nvPr/>
          </p:nvCxnSpPr>
          <p:spPr bwMode="auto">
            <a:xfrm>
              <a:off x="4046078" y="5823305"/>
              <a:ext cx="86697" cy="0"/>
            </a:xfrm>
            <a:prstGeom prst="line">
              <a:avLst/>
            </a:prstGeom>
            <a:noFill/>
            <a:ln w="28575" cap="flat" cmpd="sng" algn="ctr">
              <a:solidFill>
                <a:schemeClr val="bg1"/>
              </a:solidFill>
              <a:prstDash val="solid"/>
              <a:round/>
              <a:headEnd type="none" w="med" len="med"/>
              <a:tailEnd type="none" w="med" len="med"/>
            </a:ln>
            <a:effectLst/>
          </p:spPr>
        </p:cxnSp>
        <p:cxnSp>
          <p:nvCxnSpPr>
            <p:cNvPr id="780" name="Straight Connector 779">
              <a:extLst>
                <a:ext uri="{FF2B5EF4-FFF2-40B4-BE49-F238E27FC236}">
                  <a16:creationId xmlns:a16="http://schemas.microsoft.com/office/drawing/2014/main" id="{C850AB89-EEA8-44B6-BD84-06055E801EAB}"/>
                </a:ext>
              </a:extLst>
            </p:cNvPr>
            <p:cNvCxnSpPr>
              <a:cxnSpLocks/>
            </p:cNvCxnSpPr>
            <p:nvPr/>
          </p:nvCxnSpPr>
          <p:spPr bwMode="auto">
            <a:xfrm>
              <a:off x="4046078" y="5448384"/>
              <a:ext cx="86697" cy="0"/>
            </a:xfrm>
            <a:prstGeom prst="line">
              <a:avLst/>
            </a:prstGeom>
            <a:noFill/>
            <a:ln w="28575" cap="flat" cmpd="sng" algn="ctr">
              <a:solidFill>
                <a:schemeClr val="bg1"/>
              </a:solidFill>
              <a:prstDash val="solid"/>
              <a:round/>
              <a:headEnd type="none" w="med" len="med"/>
              <a:tailEnd type="none" w="med" len="med"/>
            </a:ln>
            <a:effectLst/>
          </p:spPr>
        </p:cxnSp>
        <p:cxnSp>
          <p:nvCxnSpPr>
            <p:cNvPr id="781" name="Straight Connector 780">
              <a:extLst>
                <a:ext uri="{FF2B5EF4-FFF2-40B4-BE49-F238E27FC236}">
                  <a16:creationId xmlns:a16="http://schemas.microsoft.com/office/drawing/2014/main" id="{8AE5E8DB-57BE-453F-9CD8-33F65845876D}"/>
                </a:ext>
              </a:extLst>
            </p:cNvPr>
            <p:cNvCxnSpPr>
              <a:cxnSpLocks/>
            </p:cNvCxnSpPr>
            <p:nvPr/>
          </p:nvCxnSpPr>
          <p:spPr bwMode="auto">
            <a:xfrm>
              <a:off x="4046078" y="5073463"/>
              <a:ext cx="86697" cy="0"/>
            </a:xfrm>
            <a:prstGeom prst="line">
              <a:avLst/>
            </a:prstGeom>
            <a:noFill/>
            <a:ln w="28575" cap="flat" cmpd="sng" algn="ctr">
              <a:solidFill>
                <a:schemeClr val="bg1"/>
              </a:solidFill>
              <a:prstDash val="solid"/>
              <a:round/>
              <a:headEnd type="none" w="med" len="med"/>
              <a:tailEnd type="none" w="med" len="med"/>
            </a:ln>
            <a:effectLst/>
          </p:spPr>
        </p:cxnSp>
        <p:cxnSp>
          <p:nvCxnSpPr>
            <p:cNvPr id="782" name="Straight Connector 781">
              <a:extLst>
                <a:ext uri="{FF2B5EF4-FFF2-40B4-BE49-F238E27FC236}">
                  <a16:creationId xmlns:a16="http://schemas.microsoft.com/office/drawing/2014/main" id="{DF5558FE-2BA7-4E57-B4AE-3205048134CE}"/>
                </a:ext>
              </a:extLst>
            </p:cNvPr>
            <p:cNvCxnSpPr>
              <a:cxnSpLocks/>
            </p:cNvCxnSpPr>
            <p:nvPr/>
          </p:nvCxnSpPr>
          <p:spPr bwMode="auto">
            <a:xfrm>
              <a:off x="4046078" y="4698542"/>
              <a:ext cx="86697" cy="0"/>
            </a:xfrm>
            <a:prstGeom prst="line">
              <a:avLst/>
            </a:prstGeom>
            <a:noFill/>
            <a:ln w="28575" cap="flat" cmpd="sng" algn="ctr">
              <a:solidFill>
                <a:schemeClr val="bg1"/>
              </a:solidFill>
              <a:prstDash val="solid"/>
              <a:round/>
              <a:headEnd type="none" w="med" len="med"/>
              <a:tailEnd type="none" w="med" len="med"/>
            </a:ln>
            <a:effectLst/>
          </p:spPr>
        </p:cxnSp>
        <p:cxnSp>
          <p:nvCxnSpPr>
            <p:cNvPr id="783" name="Straight Connector 782">
              <a:extLst>
                <a:ext uri="{FF2B5EF4-FFF2-40B4-BE49-F238E27FC236}">
                  <a16:creationId xmlns:a16="http://schemas.microsoft.com/office/drawing/2014/main" id="{BF7534E9-9DF1-4804-B849-4DBC526643FE}"/>
                </a:ext>
              </a:extLst>
            </p:cNvPr>
            <p:cNvCxnSpPr>
              <a:cxnSpLocks/>
            </p:cNvCxnSpPr>
            <p:nvPr/>
          </p:nvCxnSpPr>
          <p:spPr bwMode="auto">
            <a:xfrm>
              <a:off x="4046078" y="4323621"/>
              <a:ext cx="86697" cy="0"/>
            </a:xfrm>
            <a:prstGeom prst="line">
              <a:avLst/>
            </a:prstGeom>
            <a:noFill/>
            <a:ln w="28575" cap="flat" cmpd="sng" algn="ctr">
              <a:solidFill>
                <a:schemeClr val="bg1"/>
              </a:solidFill>
              <a:prstDash val="solid"/>
              <a:round/>
              <a:headEnd type="none" w="med" len="med"/>
              <a:tailEnd type="none" w="med" len="med"/>
            </a:ln>
            <a:effectLst/>
          </p:spPr>
        </p:cxnSp>
        <p:cxnSp>
          <p:nvCxnSpPr>
            <p:cNvPr id="784" name="Straight Connector 783">
              <a:extLst>
                <a:ext uri="{FF2B5EF4-FFF2-40B4-BE49-F238E27FC236}">
                  <a16:creationId xmlns:a16="http://schemas.microsoft.com/office/drawing/2014/main" id="{7FE1624F-296A-4974-A93E-94991DB2C69C}"/>
                </a:ext>
              </a:extLst>
            </p:cNvPr>
            <p:cNvCxnSpPr>
              <a:cxnSpLocks/>
            </p:cNvCxnSpPr>
            <p:nvPr/>
          </p:nvCxnSpPr>
          <p:spPr bwMode="auto">
            <a:xfrm>
              <a:off x="4122960" y="6201497"/>
              <a:ext cx="0" cy="80154"/>
            </a:xfrm>
            <a:prstGeom prst="line">
              <a:avLst/>
            </a:prstGeom>
            <a:noFill/>
            <a:ln w="28575" cap="flat" cmpd="sng" algn="ctr">
              <a:solidFill>
                <a:schemeClr val="bg1"/>
              </a:solidFill>
              <a:prstDash val="solid"/>
              <a:round/>
              <a:headEnd type="none" w="med" len="med"/>
              <a:tailEnd type="none" w="med" len="med"/>
            </a:ln>
            <a:effectLst/>
          </p:spPr>
        </p:cxnSp>
        <p:cxnSp>
          <p:nvCxnSpPr>
            <p:cNvPr id="785" name="Straight Connector 784">
              <a:extLst>
                <a:ext uri="{FF2B5EF4-FFF2-40B4-BE49-F238E27FC236}">
                  <a16:creationId xmlns:a16="http://schemas.microsoft.com/office/drawing/2014/main" id="{05E01FEA-E21E-4054-8F44-64BC9D4B2655}"/>
                </a:ext>
              </a:extLst>
            </p:cNvPr>
            <p:cNvCxnSpPr>
              <a:cxnSpLocks/>
            </p:cNvCxnSpPr>
            <p:nvPr/>
          </p:nvCxnSpPr>
          <p:spPr bwMode="auto">
            <a:xfrm>
              <a:off x="4569164" y="6201497"/>
              <a:ext cx="0" cy="80154"/>
            </a:xfrm>
            <a:prstGeom prst="line">
              <a:avLst/>
            </a:prstGeom>
            <a:noFill/>
            <a:ln w="28575" cap="flat" cmpd="sng" algn="ctr">
              <a:solidFill>
                <a:schemeClr val="bg1"/>
              </a:solidFill>
              <a:prstDash val="solid"/>
              <a:round/>
              <a:headEnd type="none" w="med" len="med"/>
              <a:tailEnd type="none" w="med" len="med"/>
            </a:ln>
            <a:effectLst/>
          </p:spPr>
        </p:cxnSp>
        <p:cxnSp>
          <p:nvCxnSpPr>
            <p:cNvPr id="786" name="Straight Connector 785">
              <a:extLst>
                <a:ext uri="{FF2B5EF4-FFF2-40B4-BE49-F238E27FC236}">
                  <a16:creationId xmlns:a16="http://schemas.microsoft.com/office/drawing/2014/main" id="{33006116-04B4-47F3-AEA6-5644EE448C61}"/>
                </a:ext>
              </a:extLst>
            </p:cNvPr>
            <p:cNvCxnSpPr>
              <a:cxnSpLocks/>
            </p:cNvCxnSpPr>
            <p:nvPr/>
          </p:nvCxnSpPr>
          <p:spPr bwMode="auto">
            <a:xfrm>
              <a:off x="5015368" y="6201497"/>
              <a:ext cx="0" cy="80154"/>
            </a:xfrm>
            <a:prstGeom prst="line">
              <a:avLst/>
            </a:prstGeom>
            <a:noFill/>
            <a:ln w="28575" cap="flat" cmpd="sng" algn="ctr">
              <a:solidFill>
                <a:schemeClr val="bg1"/>
              </a:solidFill>
              <a:prstDash val="solid"/>
              <a:round/>
              <a:headEnd type="none" w="med" len="med"/>
              <a:tailEnd type="none" w="med" len="med"/>
            </a:ln>
            <a:effectLst/>
          </p:spPr>
        </p:cxnSp>
        <p:cxnSp>
          <p:nvCxnSpPr>
            <p:cNvPr id="787" name="Straight Connector 786">
              <a:extLst>
                <a:ext uri="{FF2B5EF4-FFF2-40B4-BE49-F238E27FC236}">
                  <a16:creationId xmlns:a16="http://schemas.microsoft.com/office/drawing/2014/main" id="{CE26BC71-0B71-4F12-9E7B-4772DE0DCF51}"/>
                </a:ext>
              </a:extLst>
            </p:cNvPr>
            <p:cNvCxnSpPr>
              <a:cxnSpLocks/>
            </p:cNvCxnSpPr>
            <p:nvPr/>
          </p:nvCxnSpPr>
          <p:spPr bwMode="auto">
            <a:xfrm>
              <a:off x="5461572" y="6201497"/>
              <a:ext cx="0" cy="80154"/>
            </a:xfrm>
            <a:prstGeom prst="line">
              <a:avLst/>
            </a:prstGeom>
            <a:noFill/>
            <a:ln w="28575" cap="flat" cmpd="sng" algn="ctr">
              <a:solidFill>
                <a:schemeClr val="bg1"/>
              </a:solidFill>
              <a:prstDash val="solid"/>
              <a:round/>
              <a:headEnd type="none" w="med" len="med"/>
              <a:tailEnd type="none" w="med" len="med"/>
            </a:ln>
            <a:effectLst/>
          </p:spPr>
        </p:cxnSp>
        <p:cxnSp>
          <p:nvCxnSpPr>
            <p:cNvPr id="788" name="Straight Connector 787">
              <a:extLst>
                <a:ext uri="{FF2B5EF4-FFF2-40B4-BE49-F238E27FC236}">
                  <a16:creationId xmlns:a16="http://schemas.microsoft.com/office/drawing/2014/main" id="{C0104531-D91C-48BE-9323-D722ED415D8B}"/>
                </a:ext>
              </a:extLst>
            </p:cNvPr>
            <p:cNvCxnSpPr>
              <a:cxnSpLocks/>
            </p:cNvCxnSpPr>
            <p:nvPr/>
          </p:nvCxnSpPr>
          <p:spPr bwMode="auto">
            <a:xfrm>
              <a:off x="5907776" y="6201497"/>
              <a:ext cx="0" cy="80154"/>
            </a:xfrm>
            <a:prstGeom prst="line">
              <a:avLst/>
            </a:prstGeom>
            <a:noFill/>
            <a:ln w="28575" cap="flat" cmpd="sng" algn="ctr">
              <a:solidFill>
                <a:schemeClr val="bg1"/>
              </a:solidFill>
              <a:prstDash val="solid"/>
              <a:round/>
              <a:headEnd type="none" w="med" len="med"/>
              <a:tailEnd type="none" w="med" len="med"/>
            </a:ln>
            <a:effectLst/>
          </p:spPr>
        </p:cxnSp>
        <p:cxnSp>
          <p:nvCxnSpPr>
            <p:cNvPr id="789" name="Straight Connector 788">
              <a:extLst>
                <a:ext uri="{FF2B5EF4-FFF2-40B4-BE49-F238E27FC236}">
                  <a16:creationId xmlns:a16="http://schemas.microsoft.com/office/drawing/2014/main" id="{1D50E9F4-482B-4B8A-B920-ABF8AB1C6298}"/>
                </a:ext>
              </a:extLst>
            </p:cNvPr>
            <p:cNvCxnSpPr>
              <a:cxnSpLocks/>
            </p:cNvCxnSpPr>
            <p:nvPr/>
          </p:nvCxnSpPr>
          <p:spPr bwMode="auto">
            <a:xfrm>
              <a:off x="6353980" y="6201497"/>
              <a:ext cx="0" cy="80154"/>
            </a:xfrm>
            <a:prstGeom prst="line">
              <a:avLst/>
            </a:prstGeom>
            <a:noFill/>
            <a:ln w="28575" cap="flat" cmpd="sng" algn="ctr">
              <a:solidFill>
                <a:schemeClr val="bg1"/>
              </a:solidFill>
              <a:prstDash val="solid"/>
              <a:round/>
              <a:headEnd type="none" w="med" len="med"/>
              <a:tailEnd type="none" w="med" len="med"/>
            </a:ln>
            <a:effectLst/>
          </p:spPr>
        </p:cxnSp>
        <p:cxnSp>
          <p:nvCxnSpPr>
            <p:cNvPr id="790" name="Straight Connector 789">
              <a:extLst>
                <a:ext uri="{FF2B5EF4-FFF2-40B4-BE49-F238E27FC236}">
                  <a16:creationId xmlns:a16="http://schemas.microsoft.com/office/drawing/2014/main" id="{F8970DD1-31F5-482B-A6A6-C6535014162A}"/>
                </a:ext>
              </a:extLst>
            </p:cNvPr>
            <p:cNvCxnSpPr>
              <a:cxnSpLocks/>
            </p:cNvCxnSpPr>
            <p:nvPr/>
          </p:nvCxnSpPr>
          <p:spPr bwMode="auto">
            <a:xfrm>
              <a:off x="6800184" y="6201497"/>
              <a:ext cx="0" cy="80154"/>
            </a:xfrm>
            <a:prstGeom prst="line">
              <a:avLst/>
            </a:prstGeom>
            <a:noFill/>
            <a:ln w="28575" cap="flat" cmpd="sng" algn="ctr">
              <a:solidFill>
                <a:schemeClr val="bg1"/>
              </a:solidFill>
              <a:prstDash val="solid"/>
              <a:round/>
              <a:headEnd type="none" w="med" len="med"/>
              <a:tailEnd type="none" w="med" len="med"/>
            </a:ln>
            <a:effectLst/>
          </p:spPr>
        </p:cxnSp>
        <p:cxnSp>
          <p:nvCxnSpPr>
            <p:cNvPr id="791" name="Straight Connector 790">
              <a:extLst>
                <a:ext uri="{FF2B5EF4-FFF2-40B4-BE49-F238E27FC236}">
                  <a16:creationId xmlns:a16="http://schemas.microsoft.com/office/drawing/2014/main" id="{7077FBD8-57D3-443F-90C6-A998EE05E0F5}"/>
                </a:ext>
              </a:extLst>
            </p:cNvPr>
            <p:cNvCxnSpPr>
              <a:cxnSpLocks/>
            </p:cNvCxnSpPr>
            <p:nvPr/>
          </p:nvCxnSpPr>
          <p:spPr bwMode="auto">
            <a:xfrm>
              <a:off x="7246388" y="6201497"/>
              <a:ext cx="0" cy="80154"/>
            </a:xfrm>
            <a:prstGeom prst="line">
              <a:avLst/>
            </a:prstGeom>
            <a:noFill/>
            <a:ln w="28575" cap="flat" cmpd="sng" algn="ctr">
              <a:solidFill>
                <a:schemeClr val="bg1"/>
              </a:solidFill>
              <a:prstDash val="solid"/>
              <a:round/>
              <a:headEnd type="none" w="med" len="med"/>
              <a:tailEnd type="none" w="med" len="med"/>
            </a:ln>
            <a:effectLst/>
          </p:spPr>
        </p:cxnSp>
        <p:cxnSp>
          <p:nvCxnSpPr>
            <p:cNvPr id="792" name="Straight Connector 791">
              <a:extLst>
                <a:ext uri="{FF2B5EF4-FFF2-40B4-BE49-F238E27FC236}">
                  <a16:creationId xmlns:a16="http://schemas.microsoft.com/office/drawing/2014/main" id="{C39744F9-9CFC-40AA-A99F-281213C0E05A}"/>
                </a:ext>
              </a:extLst>
            </p:cNvPr>
            <p:cNvCxnSpPr>
              <a:cxnSpLocks/>
            </p:cNvCxnSpPr>
            <p:nvPr/>
          </p:nvCxnSpPr>
          <p:spPr bwMode="auto">
            <a:xfrm>
              <a:off x="7692592" y="6201497"/>
              <a:ext cx="0" cy="80154"/>
            </a:xfrm>
            <a:prstGeom prst="line">
              <a:avLst/>
            </a:prstGeom>
            <a:noFill/>
            <a:ln w="28575" cap="flat" cmpd="sng" algn="ctr">
              <a:solidFill>
                <a:schemeClr val="bg1"/>
              </a:solidFill>
              <a:prstDash val="solid"/>
              <a:round/>
              <a:headEnd type="none" w="med" len="med"/>
              <a:tailEnd type="none" w="med" len="med"/>
            </a:ln>
            <a:effectLst/>
          </p:spPr>
        </p:cxnSp>
        <p:cxnSp>
          <p:nvCxnSpPr>
            <p:cNvPr id="793" name="Straight Connector 792">
              <a:extLst>
                <a:ext uri="{FF2B5EF4-FFF2-40B4-BE49-F238E27FC236}">
                  <a16:creationId xmlns:a16="http://schemas.microsoft.com/office/drawing/2014/main" id="{DA80768F-CD5D-48DE-979E-C8645C3DACF5}"/>
                </a:ext>
              </a:extLst>
            </p:cNvPr>
            <p:cNvCxnSpPr>
              <a:cxnSpLocks/>
            </p:cNvCxnSpPr>
            <p:nvPr/>
          </p:nvCxnSpPr>
          <p:spPr bwMode="auto">
            <a:xfrm>
              <a:off x="8138795" y="6201497"/>
              <a:ext cx="0" cy="80154"/>
            </a:xfrm>
            <a:prstGeom prst="line">
              <a:avLst/>
            </a:prstGeom>
            <a:noFill/>
            <a:ln w="28575" cap="flat" cmpd="sng" algn="ctr">
              <a:solidFill>
                <a:schemeClr val="bg1"/>
              </a:solidFill>
              <a:prstDash val="solid"/>
              <a:round/>
              <a:headEnd type="none" w="med" len="med"/>
              <a:tailEnd type="none" w="med" len="med"/>
            </a:ln>
            <a:effectLst/>
          </p:spPr>
        </p:cxnSp>
        <p:sp>
          <p:nvSpPr>
            <p:cNvPr id="794" name="TextBox 793">
              <a:extLst>
                <a:ext uri="{FF2B5EF4-FFF2-40B4-BE49-F238E27FC236}">
                  <a16:creationId xmlns:a16="http://schemas.microsoft.com/office/drawing/2014/main" id="{AC0D1084-DAE8-40F7-8D35-8FE421724EC7}"/>
                </a:ext>
              </a:extLst>
            </p:cNvPr>
            <p:cNvSpPr txBox="1"/>
            <p:nvPr/>
          </p:nvSpPr>
          <p:spPr bwMode="auto">
            <a:xfrm>
              <a:off x="3854691" y="6033012"/>
              <a:ext cx="1897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795" name="TextBox 794">
              <a:extLst>
                <a:ext uri="{FF2B5EF4-FFF2-40B4-BE49-F238E27FC236}">
                  <a16:creationId xmlns:a16="http://schemas.microsoft.com/office/drawing/2014/main" id="{C23ADCCC-C11A-41C5-B219-3F96AF9C1514}"/>
                </a:ext>
              </a:extLst>
            </p:cNvPr>
            <p:cNvSpPr txBox="1"/>
            <p:nvPr/>
          </p:nvSpPr>
          <p:spPr bwMode="auto">
            <a:xfrm>
              <a:off x="3982281" y="6208041"/>
              <a:ext cx="1897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796" name="TextBox 795">
              <a:extLst>
                <a:ext uri="{FF2B5EF4-FFF2-40B4-BE49-F238E27FC236}">
                  <a16:creationId xmlns:a16="http://schemas.microsoft.com/office/drawing/2014/main" id="{47658A17-BFD0-4254-97D5-E1687FE56FB8}"/>
                </a:ext>
              </a:extLst>
            </p:cNvPr>
            <p:cNvSpPr txBox="1"/>
            <p:nvPr/>
          </p:nvSpPr>
          <p:spPr bwMode="auto">
            <a:xfrm>
              <a:off x="4432120" y="6208041"/>
              <a:ext cx="1897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797" name="TextBox 796">
              <a:extLst>
                <a:ext uri="{FF2B5EF4-FFF2-40B4-BE49-F238E27FC236}">
                  <a16:creationId xmlns:a16="http://schemas.microsoft.com/office/drawing/2014/main" id="{6D87246E-0C2F-45A8-8E2B-DA45987927BE}"/>
                </a:ext>
              </a:extLst>
            </p:cNvPr>
            <p:cNvSpPr txBox="1"/>
            <p:nvPr/>
          </p:nvSpPr>
          <p:spPr bwMode="auto">
            <a:xfrm>
              <a:off x="4885231" y="6208041"/>
              <a:ext cx="1897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798" name="TextBox 797">
              <a:extLst>
                <a:ext uri="{FF2B5EF4-FFF2-40B4-BE49-F238E27FC236}">
                  <a16:creationId xmlns:a16="http://schemas.microsoft.com/office/drawing/2014/main" id="{0E40545D-A187-4562-9FC5-2813ED11430E}"/>
                </a:ext>
              </a:extLst>
            </p:cNvPr>
            <p:cNvSpPr txBox="1"/>
            <p:nvPr/>
          </p:nvSpPr>
          <p:spPr bwMode="auto">
            <a:xfrm>
              <a:off x="5320347" y="6208041"/>
              <a:ext cx="1897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799" name="TextBox 798">
              <a:extLst>
                <a:ext uri="{FF2B5EF4-FFF2-40B4-BE49-F238E27FC236}">
                  <a16:creationId xmlns:a16="http://schemas.microsoft.com/office/drawing/2014/main" id="{95AFA4FD-29E8-4892-A205-3E9DE967D93F}"/>
                </a:ext>
              </a:extLst>
            </p:cNvPr>
            <p:cNvSpPr txBox="1"/>
            <p:nvPr/>
          </p:nvSpPr>
          <p:spPr bwMode="auto">
            <a:xfrm>
              <a:off x="5730239" y="6208041"/>
              <a:ext cx="4227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800" name="TextBox 799">
              <a:extLst>
                <a:ext uri="{FF2B5EF4-FFF2-40B4-BE49-F238E27FC236}">
                  <a16:creationId xmlns:a16="http://schemas.microsoft.com/office/drawing/2014/main" id="{43A73F35-C873-4F36-B486-D74E6E778FE8}"/>
                </a:ext>
              </a:extLst>
            </p:cNvPr>
            <p:cNvSpPr txBox="1"/>
            <p:nvPr/>
          </p:nvSpPr>
          <p:spPr bwMode="auto">
            <a:xfrm>
              <a:off x="6176807" y="6208041"/>
              <a:ext cx="4227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801" name="TextBox 800">
              <a:extLst>
                <a:ext uri="{FF2B5EF4-FFF2-40B4-BE49-F238E27FC236}">
                  <a16:creationId xmlns:a16="http://schemas.microsoft.com/office/drawing/2014/main" id="{A4AE81B2-FC88-4BFA-A70F-A48FC743D721}"/>
                </a:ext>
              </a:extLst>
            </p:cNvPr>
            <p:cNvSpPr txBox="1"/>
            <p:nvPr/>
          </p:nvSpPr>
          <p:spPr bwMode="auto">
            <a:xfrm>
              <a:off x="6631554" y="6208041"/>
              <a:ext cx="4227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802" name="TextBox 801">
              <a:extLst>
                <a:ext uri="{FF2B5EF4-FFF2-40B4-BE49-F238E27FC236}">
                  <a16:creationId xmlns:a16="http://schemas.microsoft.com/office/drawing/2014/main" id="{5278199B-90B0-4C75-9C90-F4ED61FD9BB0}"/>
                </a:ext>
              </a:extLst>
            </p:cNvPr>
            <p:cNvSpPr txBox="1"/>
            <p:nvPr/>
          </p:nvSpPr>
          <p:spPr bwMode="auto">
            <a:xfrm>
              <a:off x="7068307" y="6208041"/>
              <a:ext cx="4227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803" name="TextBox 802">
              <a:extLst>
                <a:ext uri="{FF2B5EF4-FFF2-40B4-BE49-F238E27FC236}">
                  <a16:creationId xmlns:a16="http://schemas.microsoft.com/office/drawing/2014/main" id="{7AE2BF7F-2679-4240-BC71-8B5D106B014D}"/>
                </a:ext>
              </a:extLst>
            </p:cNvPr>
            <p:cNvSpPr txBox="1"/>
            <p:nvPr/>
          </p:nvSpPr>
          <p:spPr bwMode="auto">
            <a:xfrm>
              <a:off x="7519782" y="6208041"/>
              <a:ext cx="4227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804" name="TextBox 803">
              <a:extLst>
                <a:ext uri="{FF2B5EF4-FFF2-40B4-BE49-F238E27FC236}">
                  <a16:creationId xmlns:a16="http://schemas.microsoft.com/office/drawing/2014/main" id="{C576FBBB-851D-4664-AC0B-B83252F6F3CA}"/>
                </a:ext>
              </a:extLst>
            </p:cNvPr>
            <p:cNvSpPr txBox="1"/>
            <p:nvPr/>
          </p:nvSpPr>
          <p:spPr bwMode="auto">
            <a:xfrm>
              <a:off x="7945084" y="6208041"/>
              <a:ext cx="4227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805" name="TextBox 804">
              <a:extLst>
                <a:ext uri="{FF2B5EF4-FFF2-40B4-BE49-F238E27FC236}">
                  <a16:creationId xmlns:a16="http://schemas.microsoft.com/office/drawing/2014/main" id="{23203B75-CA55-4CF7-8D69-180A3DCD7620}"/>
                </a:ext>
              </a:extLst>
            </p:cNvPr>
            <p:cNvSpPr txBox="1"/>
            <p:nvPr/>
          </p:nvSpPr>
          <p:spPr bwMode="auto">
            <a:xfrm>
              <a:off x="3754909" y="5669870"/>
              <a:ext cx="3647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806" name="TextBox 805">
              <a:extLst>
                <a:ext uri="{FF2B5EF4-FFF2-40B4-BE49-F238E27FC236}">
                  <a16:creationId xmlns:a16="http://schemas.microsoft.com/office/drawing/2014/main" id="{FFA57D2A-A3D1-442D-91B5-31D2FDF06A65}"/>
                </a:ext>
              </a:extLst>
            </p:cNvPr>
            <p:cNvSpPr txBox="1"/>
            <p:nvPr/>
          </p:nvSpPr>
          <p:spPr bwMode="auto">
            <a:xfrm>
              <a:off x="3754909" y="5292005"/>
              <a:ext cx="3647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807" name="TextBox 806">
              <a:extLst>
                <a:ext uri="{FF2B5EF4-FFF2-40B4-BE49-F238E27FC236}">
                  <a16:creationId xmlns:a16="http://schemas.microsoft.com/office/drawing/2014/main" id="{93C6775C-57B4-4ABF-8846-FDD0646121CE}"/>
                </a:ext>
              </a:extLst>
            </p:cNvPr>
            <p:cNvSpPr txBox="1"/>
            <p:nvPr/>
          </p:nvSpPr>
          <p:spPr bwMode="auto">
            <a:xfrm>
              <a:off x="3754909" y="4904326"/>
              <a:ext cx="3647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808" name="TextBox 807">
              <a:extLst>
                <a:ext uri="{FF2B5EF4-FFF2-40B4-BE49-F238E27FC236}">
                  <a16:creationId xmlns:a16="http://schemas.microsoft.com/office/drawing/2014/main" id="{4B2F281E-A4DC-4471-8D5E-64D078835B1D}"/>
                </a:ext>
              </a:extLst>
            </p:cNvPr>
            <p:cNvSpPr txBox="1"/>
            <p:nvPr/>
          </p:nvSpPr>
          <p:spPr bwMode="auto">
            <a:xfrm>
              <a:off x="3754909" y="4544455"/>
              <a:ext cx="3647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809" name="Freeform: Shape 808">
              <a:extLst>
                <a:ext uri="{FF2B5EF4-FFF2-40B4-BE49-F238E27FC236}">
                  <a16:creationId xmlns:a16="http://schemas.microsoft.com/office/drawing/2014/main" id="{E629E10F-D45F-4EF8-9133-6EC0D179A693}"/>
                </a:ext>
              </a:extLst>
            </p:cNvPr>
            <p:cNvSpPr/>
            <p:nvPr/>
          </p:nvSpPr>
          <p:spPr bwMode="auto">
            <a:xfrm>
              <a:off x="4129829" y="4323100"/>
              <a:ext cx="3523441" cy="1575781"/>
            </a:xfrm>
            <a:custGeom>
              <a:avLst/>
              <a:gdLst>
                <a:gd name="connsiteX0" fmla="*/ 3523441 w 3523441"/>
                <a:gd name="connsiteY0" fmla="*/ 1575781 h 1575781"/>
                <a:gd name="connsiteX1" fmla="*/ 3523441 w 3523441"/>
                <a:gd name="connsiteY1" fmla="*/ 1575781 h 1575781"/>
                <a:gd name="connsiteX2" fmla="*/ 3064476 w 3523441"/>
                <a:gd name="connsiteY2" fmla="*/ 1575781 h 1575781"/>
                <a:gd name="connsiteX3" fmla="*/ 3064476 w 3523441"/>
                <a:gd name="connsiteY3" fmla="*/ 1514586 h 1575781"/>
                <a:gd name="connsiteX4" fmla="*/ 2678474 w 3523441"/>
                <a:gd name="connsiteY4" fmla="*/ 1514586 h 1575781"/>
                <a:gd name="connsiteX5" fmla="*/ 2678474 w 3523441"/>
                <a:gd name="connsiteY5" fmla="*/ 1459274 h 1575781"/>
                <a:gd name="connsiteX6" fmla="*/ 2623163 w 3523441"/>
                <a:gd name="connsiteY6" fmla="*/ 1459274 h 1575781"/>
                <a:gd name="connsiteX7" fmla="*/ 2623163 w 3523441"/>
                <a:gd name="connsiteY7" fmla="*/ 1441622 h 1575781"/>
                <a:gd name="connsiteX8" fmla="*/ 2325424 w 3523441"/>
                <a:gd name="connsiteY8" fmla="*/ 1441622 h 1575781"/>
                <a:gd name="connsiteX9" fmla="*/ 2325424 w 3523441"/>
                <a:gd name="connsiteY9" fmla="*/ 1433384 h 1575781"/>
                <a:gd name="connsiteX10" fmla="*/ 2278351 w 3523441"/>
                <a:gd name="connsiteY10" fmla="*/ 1433384 h 1575781"/>
                <a:gd name="connsiteX11" fmla="*/ 2278351 w 3523441"/>
                <a:gd name="connsiteY11" fmla="*/ 1402786 h 1575781"/>
                <a:gd name="connsiteX12" fmla="*/ 2159490 w 3523441"/>
                <a:gd name="connsiteY12" fmla="*/ 1402786 h 1575781"/>
                <a:gd name="connsiteX13" fmla="*/ 2159490 w 3523441"/>
                <a:gd name="connsiteY13" fmla="*/ 1387487 h 1575781"/>
                <a:gd name="connsiteX14" fmla="*/ 2024154 w 3523441"/>
                <a:gd name="connsiteY14" fmla="*/ 1387487 h 1575781"/>
                <a:gd name="connsiteX15" fmla="*/ 2024154 w 3523441"/>
                <a:gd name="connsiteY15" fmla="*/ 1374542 h 1575781"/>
                <a:gd name="connsiteX16" fmla="*/ 1978258 w 3523441"/>
                <a:gd name="connsiteY16" fmla="*/ 1374542 h 1575781"/>
                <a:gd name="connsiteX17" fmla="*/ 1978258 w 3523441"/>
                <a:gd name="connsiteY17" fmla="*/ 1358067 h 1575781"/>
                <a:gd name="connsiteX18" fmla="*/ 1913532 w 3523441"/>
                <a:gd name="connsiteY18" fmla="*/ 1358067 h 1575781"/>
                <a:gd name="connsiteX19" fmla="*/ 1913532 w 3523441"/>
                <a:gd name="connsiteY19" fmla="*/ 1341591 h 1575781"/>
                <a:gd name="connsiteX20" fmla="*/ 1844099 w 3523441"/>
                <a:gd name="connsiteY20" fmla="*/ 1341591 h 1575781"/>
                <a:gd name="connsiteX21" fmla="*/ 1844099 w 3523441"/>
                <a:gd name="connsiteY21" fmla="*/ 1325115 h 1575781"/>
                <a:gd name="connsiteX22" fmla="*/ 1834684 w 3523441"/>
                <a:gd name="connsiteY22" fmla="*/ 1325115 h 1575781"/>
                <a:gd name="connsiteX23" fmla="*/ 1834684 w 3523441"/>
                <a:gd name="connsiteY23" fmla="*/ 1289810 h 1575781"/>
                <a:gd name="connsiteX24" fmla="*/ 1813501 w 3523441"/>
                <a:gd name="connsiteY24" fmla="*/ 1289810 h 1575781"/>
                <a:gd name="connsiteX25" fmla="*/ 1813501 w 3523441"/>
                <a:gd name="connsiteY25" fmla="*/ 1266274 h 1575781"/>
                <a:gd name="connsiteX26" fmla="*/ 1800556 w 3523441"/>
                <a:gd name="connsiteY26" fmla="*/ 1266274 h 1575781"/>
                <a:gd name="connsiteX27" fmla="*/ 1800556 w 3523441"/>
                <a:gd name="connsiteY27" fmla="*/ 1247444 h 1575781"/>
                <a:gd name="connsiteX28" fmla="*/ 1644037 w 3523441"/>
                <a:gd name="connsiteY28" fmla="*/ 1247444 h 1575781"/>
                <a:gd name="connsiteX29" fmla="*/ 1644037 w 3523441"/>
                <a:gd name="connsiteY29" fmla="*/ 1238030 h 1575781"/>
                <a:gd name="connsiteX30" fmla="*/ 1535768 w 3523441"/>
                <a:gd name="connsiteY30" fmla="*/ 1238030 h 1575781"/>
                <a:gd name="connsiteX31" fmla="*/ 1535768 w 3523441"/>
                <a:gd name="connsiteY31" fmla="*/ 1183895 h 1575781"/>
                <a:gd name="connsiteX32" fmla="*/ 1524000 w 3523441"/>
                <a:gd name="connsiteY32" fmla="*/ 1183895 h 1575781"/>
                <a:gd name="connsiteX33" fmla="*/ 1524000 w 3523441"/>
                <a:gd name="connsiteY33" fmla="*/ 1165066 h 1575781"/>
                <a:gd name="connsiteX34" fmla="*/ 1505171 w 3523441"/>
                <a:gd name="connsiteY34" fmla="*/ 1165066 h 1575781"/>
                <a:gd name="connsiteX35" fmla="*/ 1505171 w 3523441"/>
                <a:gd name="connsiteY35" fmla="*/ 1114462 h 1575781"/>
                <a:gd name="connsiteX36" fmla="*/ 1463981 w 3523441"/>
                <a:gd name="connsiteY36" fmla="*/ 1114462 h 1575781"/>
                <a:gd name="connsiteX37" fmla="*/ 1463981 w 3523441"/>
                <a:gd name="connsiteY37" fmla="*/ 1101517 h 1575781"/>
                <a:gd name="connsiteX38" fmla="*/ 1329822 w 3523441"/>
                <a:gd name="connsiteY38" fmla="*/ 1101517 h 1575781"/>
                <a:gd name="connsiteX39" fmla="*/ 1329822 w 3523441"/>
                <a:gd name="connsiteY39" fmla="*/ 1089748 h 1575781"/>
                <a:gd name="connsiteX40" fmla="*/ 1306286 w 3523441"/>
                <a:gd name="connsiteY40" fmla="*/ 1089748 h 1575781"/>
                <a:gd name="connsiteX41" fmla="*/ 1306286 w 3523441"/>
                <a:gd name="connsiteY41" fmla="*/ 1077980 h 1575781"/>
                <a:gd name="connsiteX42" fmla="*/ 1259212 w 3523441"/>
                <a:gd name="connsiteY42" fmla="*/ 1077980 h 1575781"/>
                <a:gd name="connsiteX43" fmla="*/ 1259212 w 3523441"/>
                <a:gd name="connsiteY43" fmla="*/ 1043852 h 1575781"/>
                <a:gd name="connsiteX44" fmla="*/ 1247444 w 3523441"/>
                <a:gd name="connsiteY44" fmla="*/ 1043852 h 1575781"/>
                <a:gd name="connsiteX45" fmla="*/ 1247444 w 3523441"/>
                <a:gd name="connsiteY45" fmla="*/ 1013254 h 1575781"/>
                <a:gd name="connsiteX46" fmla="*/ 1236853 w 3523441"/>
                <a:gd name="connsiteY46" fmla="*/ 1013254 h 1575781"/>
                <a:gd name="connsiteX47" fmla="*/ 1236853 w 3523441"/>
                <a:gd name="connsiteY47" fmla="*/ 983833 h 1575781"/>
                <a:gd name="connsiteX48" fmla="*/ 1225084 w 3523441"/>
                <a:gd name="connsiteY48" fmla="*/ 983833 h 1575781"/>
                <a:gd name="connsiteX49" fmla="*/ 1225084 w 3523441"/>
                <a:gd name="connsiteY49" fmla="*/ 954413 h 1575781"/>
                <a:gd name="connsiteX50" fmla="*/ 1196840 w 3523441"/>
                <a:gd name="connsiteY50" fmla="*/ 954413 h 1575781"/>
                <a:gd name="connsiteX51" fmla="*/ 1196840 w 3523441"/>
                <a:gd name="connsiteY51" fmla="*/ 933230 h 1575781"/>
                <a:gd name="connsiteX52" fmla="*/ 1133291 w 3523441"/>
                <a:gd name="connsiteY52" fmla="*/ 933230 h 1575781"/>
                <a:gd name="connsiteX53" fmla="*/ 1133291 w 3523441"/>
                <a:gd name="connsiteY53" fmla="*/ 921461 h 1575781"/>
                <a:gd name="connsiteX54" fmla="*/ 1096809 w 3523441"/>
                <a:gd name="connsiteY54" fmla="*/ 921461 h 1575781"/>
                <a:gd name="connsiteX55" fmla="*/ 1096809 w 3523441"/>
                <a:gd name="connsiteY55" fmla="*/ 901455 h 1575781"/>
                <a:gd name="connsiteX56" fmla="*/ 1073273 w 3523441"/>
                <a:gd name="connsiteY56" fmla="*/ 901455 h 1575781"/>
                <a:gd name="connsiteX57" fmla="*/ 1073273 w 3523441"/>
                <a:gd name="connsiteY57" fmla="*/ 893217 h 1575781"/>
                <a:gd name="connsiteX58" fmla="*/ 1049736 w 3523441"/>
                <a:gd name="connsiteY58" fmla="*/ 893217 h 1575781"/>
                <a:gd name="connsiteX59" fmla="*/ 1049736 w 3523441"/>
                <a:gd name="connsiteY59" fmla="*/ 877918 h 1575781"/>
                <a:gd name="connsiteX60" fmla="*/ 1019138 w 3523441"/>
                <a:gd name="connsiteY60" fmla="*/ 877918 h 1575781"/>
                <a:gd name="connsiteX61" fmla="*/ 1019138 w 3523441"/>
                <a:gd name="connsiteY61" fmla="*/ 859089 h 1575781"/>
                <a:gd name="connsiteX62" fmla="*/ 921461 w 3523441"/>
                <a:gd name="connsiteY62" fmla="*/ 859089 h 1575781"/>
                <a:gd name="connsiteX63" fmla="*/ 921461 w 3523441"/>
                <a:gd name="connsiteY63" fmla="*/ 773180 h 1575781"/>
                <a:gd name="connsiteX64" fmla="*/ 915577 w 3523441"/>
                <a:gd name="connsiteY64" fmla="*/ 767296 h 1575781"/>
                <a:gd name="connsiteX65" fmla="*/ 915577 w 3523441"/>
                <a:gd name="connsiteY65" fmla="*/ 724930 h 1575781"/>
                <a:gd name="connsiteX66" fmla="*/ 893217 w 3523441"/>
                <a:gd name="connsiteY66" fmla="*/ 724930 h 1575781"/>
                <a:gd name="connsiteX67" fmla="*/ 893217 w 3523441"/>
                <a:gd name="connsiteY67" fmla="*/ 669619 h 1575781"/>
                <a:gd name="connsiteX68" fmla="*/ 867327 w 3523441"/>
                <a:gd name="connsiteY68" fmla="*/ 669619 h 1575781"/>
                <a:gd name="connsiteX69" fmla="*/ 867327 w 3523441"/>
                <a:gd name="connsiteY69" fmla="*/ 646082 h 1575781"/>
                <a:gd name="connsiteX70" fmla="*/ 837906 w 3523441"/>
                <a:gd name="connsiteY70" fmla="*/ 646082 h 1575781"/>
                <a:gd name="connsiteX71" fmla="*/ 837906 w 3523441"/>
                <a:gd name="connsiteY71" fmla="*/ 633137 h 1575781"/>
                <a:gd name="connsiteX72" fmla="*/ 734344 w 3523441"/>
                <a:gd name="connsiteY72" fmla="*/ 633137 h 1575781"/>
                <a:gd name="connsiteX73" fmla="*/ 734344 w 3523441"/>
                <a:gd name="connsiteY73" fmla="*/ 619015 h 1575781"/>
                <a:gd name="connsiteX74" fmla="*/ 703747 w 3523441"/>
                <a:gd name="connsiteY74" fmla="*/ 619015 h 1575781"/>
                <a:gd name="connsiteX75" fmla="*/ 703747 w 3523441"/>
                <a:gd name="connsiteY75" fmla="*/ 602539 h 1575781"/>
                <a:gd name="connsiteX76" fmla="*/ 670795 w 3523441"/>
                <a:gd name="connsiteY76" fmla="*/ 602539 h 1575781"/>
                <a:gd name="connsiteX77" fmla="*/ 670795 w 3523441"/>
                <a:gd name="connsiteY77" fmla="*/ 579003 h 1575781"/>
                <a:gd name="connsiteX78" fmla="*/ 641375 w 3523441"/>
                <a:gd name="connsiteY78" fmla="*/ 579003 h 1575781"/>
                <a:gd name="connsiteX79" fmla="*/ 641375 w 3523441"/>
                <a:gd name="connsiteY79" fmla="*/ 564881 h 1575781"/>
                <a:gd name="connsiteX80" fmla="*/ 627253 w 3523441"/>
                <a:gd name="connsiteY80" fmla="*/ 564881 h 1575781"/>
                <a:gd name="connsiteX81" fmla="*/ 627253 w 3523441"/>
                <a:gd name="connsiteY81" fmla="*/ 521338 h 1575781"/>
                <a:gd name="connsiteX82" fmla="*/ 613131 w 3523441"/>
                <a:gd name="connsiteY82" fmla="*/ 521338 h 1575781"/>
                <a:gd name="connsiteX83" fmla="*/ 613131 w 3523441"/>
                <a:gd name="connsiteY83" fmla="*/ 430721 h 1575781"/>
                <a:gd name="connsiteX84" fmla="*/ 602539 w 3523441"/>
                <a:gd name="connsiteY84" fmla="*/ 430721 h 1575781"/>
                <a:gd name="connsiteX85" fmla="*/ 602539 w 3523441"/>
                <a:gd name="connsiteY85" fmla="*/ 403654 h 1575781"/>
                <a:gd name="connsiteX86" fmla="*/ 596655 w 3523441"/>
                <a:gd name="connsiteY86" fmla="*/ 397770 h 1575781"/>
                <a:gd name="connsiteX87" fmla="*/ 596655 w 3523441"/>
                <a:gd name="connsiteY87" fmla="*/ 368349 h 1575781"/>
                <a:gd name="connsiteX88" fmla="*/ 584887 w 3523441"/>
                <a:gd name="connsiteY88" fmla="*/ 368349 h 1575781"/>
                <a:gd name="connsiteX89" fmla="*/ 584887 w 3523441"/>
                <a:gd name="connsiteY89" fmla="*/ 320099 h 1575781"/>
                <a:gd name="connsiteX90" fmla="*/ 568411 w 3523441"/>
                <a:gd name="connsiteY90" fmla="*/ 320099 h 1575781"/>
                <a:gd name="connsiteX91" fmla="*/ 568411 w 3523441"/>
                <a:gd name="connsiteY91" fmla="*/ 300093 h 1575781"/>
                <a:gd name="connsiteX92" fmla="*/ 543697 w 3523441"/>
                <a:gd name="connsiteY92" fmla="*/ 300093 h 1575781"/>
                <a:gd name="connsiteX93" fmla="*/ 543697 w 3523441"/>
                <a:gd name="connsiteY93" fmla="*/ 284794 h 1575781"/>
                <a:gd name="connsiteX94" fmla="*/ 471910 w 3523441"/>
                <a:gd name="connsiteY94" fmla="*/ 284794 h 1575781"/>
                <a:gd name="connsiteX95" fmla="*/ 471910 w 3523441"/>
                <a:gd name="connsiteY95" fmla="*/ 269495 h 1575781"/>
                <a:gd name="connsiteX96" fmla="*/ 450727 w 3523441"/>
                <a:gd name="connsiteY96" fmla="*/ 269495 h 1575781"/>
                <a:gd name="connsiteX97" fmla="*/ 450727 w 3523441"/>
                <a:gd name="connsiteY97" fmla="*/ 258904 h 1575781"/>
                <a:gd name="connsiteX98" fmla="*/ 373056 w 3523441"/>
                <a:gd name="connsiteY98" fmla="*/ 258904 h 1575781"/>
                <a:gd name="connsiteX99" fmla="*/ 373056 w 3523441"/>
                <a:gd name="connsiteY99" fmla="*/ 249489 h 1575781"/>
                <a:gd name="connsiteX100" fmla="*/ 347166 w 3523441"/>
                <a:gd name="connsiteY100" fmla="*/ 249489 h 1575781"/>
                <a:gd name="connsiteX101" fmla="*/ 347166 w 3523441"/>
                <a:gd name="connsiteY101" fmla="*/ 231837 h 1575781"/>
                <a:gd name="connsiteX102" fmla="*/ 325983 w 3523441"/>
                <a:gd name="connsiteY102" fmla="*/ 231837 h 1575781"/>
                <a:gd name="connsiteX103" fmla="*/ 325983 w 3523441"/>
                <a:gd name="connsiteY103" fmla="*/ 215361 h 1575781"/>
                <a:gd name="connsiteX104" fmla="*/ 313038 w 3523441"/>
                <a:gd name="connsiteY104" fmla="*/ 215361 h 1575781"/>
                <a:gd name="connsiteX105" fmla="*/ 313038 w 3523441"/>
                <a:gd name="connsiteY105" fmla="*/ 198885 h 1575781"/>
                <a:gd name="connsiteX106" fmla="*/ 305977 w 3523441"/>
                <a:gd name="connsiteY106" fmla="*/ 198885 h 1575781"/>
                <a:gd name="connsiteX107" fmla="*/ 305977 w 3523441"/>
                <a:gd name="connsiteY107" fmla="*/ 157696 h 1575781"/>
                <a:gd name="connsiteX108" fmla="*/ 290678 w 3523441"/>
                <a:gd name="connsiteY108" fmla="*/ 157696 h 1575781"/>
                <a:gd name="connsiteX109" fmla="*/ 290678 w 3523441"/>
                <a:gd name="connsiteY109" fmla="*/ 140043 h 1575781"/>
                <a:gd name="connsiteX110" fmla="*/ 276556 w 3523441"/>
                <a:gd name="connsiteY110" fmla="*/ 140043 h 1575781"/>
                <a:gd name="connsiteX111" fmla="*/ 276556 w 3523441"/>
                <a:gd name="connsiteY111" fmla="*/ 124745 h 1575781"/>
                <a:gd name="connsiteX112" fmla="*/ 253019 w 3523441"/>
                <a:gd name="connsiteY112" fmla="*/ 124745 h 1575781"/>
                <a:gd name="connsiteX113" fmla="*/ 253019 w 3523441"/>
                <a:gd name="connsiteY113" fmla="*/ 120037 h 1575781"/>
                <a:gd name="connsiteX114" fmla="*/ 229483 w 3523441"/>
                <a:gd name="connsiteY114" fmla="*/ 120037 h 1575781"/>
                <a:gd name="connsiteX115" fmla="*/ 229483 w 3523441"/>
                <a:gd name="connsiteY115" fmla="*/ 95324 h 1575781"/>
                <a:gd name="connsiteX116" fmla="*/ 183586 w 3523441"/>
                <a:gd name="connsiteY116" fmla="*/ 95324 h 1575781"/>
                <a:gd name="connsiteX117" fmla="*/ 183586 w 3523441"/>
                <a:gd name="connsiteY117" fmla="*/ 69433 h 1575781"/>
                <a:gd name="connsiteX118" fmla="*/ 160049 w 3523441"/>
                <a:gd name="connsiteY118" fmla="*/ 69433 h 1575781"/>
                <a:gd name="connsiteX119" fmla="*/ 160049 w 3523441"/>
                <a:gd name="connsiteY119" fmla="*/ 61196 h 1575781"/>
                <a:gd name="connsiteX120" fmla="*/ 143574 w 3523441"/>
                <a:gd name="connsiteY120" fmla="*/ 61196 h 1575781"/>
                <a:gd name="connsiteX121" fmla="*/ 143574 w 3523441"/>
                <a:gd name="connsiteY121" fmla="*/ 44720 h 1575781"/>
                <a:gd name="connsiteX122" fmla="*/ 124744 w 3523441"/>
                <a:gd name="connsiteY122" fmla="*/ 44720 h 1575781"/>
                <a:gd name="connsiteX123" fmla="*/ 124744 w 3523441"/>
                <a:gd name="connsiteY123" fmla="*/ 30598 h 1575781"/>
                <a:gd name="connsiteX124" fmla="*/ 71787 w 3523441"/>
                <a:gd name="connsiteY124" fmla="*/ 30598 h 1575781"/>
                <a:gd name="connsiteX125" fmla="*/ 71787 w 3523441"/>
                <a:gd name="connsiteY125" fmla="*/ 14122 h 1575781"/>
                <a:gd name="connsiteX126" fmla="*/ 30598 w 3523441"/>
                <a:gd name="connsiteY126" fmla="*/ 14122 h 1575781"/>
                <a:gd name="connsiteX127" fmla="*/ 30598 w 3523441"/>
                <a:gd name="connsiteY127" fmla="*/ 0 h 1575781"/>
                <a:gd name="connsiteX128" fmla="*/ 0 w 3523441"/>
                <a:gd name="connsiteY128" fmla="*/ 0 h 1575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3523441" h="1575781">
                  <a:moveTo>
                    <a:pt x="3523441" y="1575781"/>
                  </a:moveTo>
                  <a:lnTo>
                    <a:pt x="3523441" y="1575781"/>
                  </a:lnTo>
                  <a:lnTo>
                    <a:pt x="3064476" y="1575781"/>
                  </a:lnTo>
                  <a:lnTo>
                    <a:pt x="3064476" y="1514586"/>
                  </a:lnTo>
                  <a:lnTo>
                    <a:pt x="2678474" y="1514586"/>
                  </a:lnTo>
                  <a:lnTo>
                    <a:pt x="2678474" y="1459274"/>
                  </a:lnTo>
                  <a:lnTo>
                    <a:pt x="2623163" y="1459274"/>
                  </a:lnTo>
                  <a:lnTo>
                    <a:pt x="2623163" y="1441622"/>
                  </a:lnTo>
                  <a:lnTo>
                    <a:pt x="2325424" y="1441622"/>
                  </a:lnTo>
                  <a:lnTo>
                    <a:pt x="2325424" y="1433384"/>
                  </a:lnTo>
                  <a:lnTo>
                    <a:pt x="2278351" y="1433384"/>
                  </a:lnTo>
                  <a:lnTo>
                    <a:pt x="2278351" y="1402786"/>
                  </a:lnTo>
                  <a:lnTo>
                    <a:pt x="2159490" y="1402786"/>
                  </a:lnTo>
                  <a:lnTo>
                    <a:pt x="2159490" y="1387487"/>
                  </a:lnTo>
                  <a:lnTo>
                    <a:pt x="2024154" y="1387487"/>
                  </a:lnTo>
                  <a:lnTo>
                    <a:pt x="2024154" y="1374542"/>
                  </a:lnTo>
                  <a:lnTo>
                    <a:pt x="1978258" y="1374542"/>
                  </a:lnTo>
                  <a:lnTo>
                    <a:pt x="1978258" y="1358067"/>
                  </a:lnTo>
                  <a:lnTo>
                    <a:pt x="1913532" y="1358067"/>
                  </a:lnTo>
                  <a:lnTo>
                    <a:pt x="1913532" y="1341591"/>
                  </a:lnTo>
                  <a:lnTo>
                    <a:pt x="1844099" y="1341591"/>
                  </a:lnTo>
                  <a:lnTo>
                    <a:pt x="1844099" y="1325115"/>
                  </a:lnTo>
                  <a:lnTo>
                    <a:pt x="1834684" y="1325115"/>
                  </a:lnTo>
                  <a:lnTo>
                    <a:pt x="1834684" y="1289810"/>
                  </a:lnTo>
                  <a:lnTo>
                    <a:pt x="1813501" y="1289810"/>
                  </a:lnTo>
                  <a:lnTo>
                    <a:pt x="1813501" y="1266274"/>
                  </a:lnTo>
                  <a:lnTo>
                    <a:pt x="1800556" y="1266274"/>
                  </a:lnTo>
                  <a:lnTo>
                    <a:pt x="1800556" y="1247444"/>
                  </a:lnTo>
                  <a:lnTo>
                    <a:pt x="1644037" y="1247444"/>
                  </a:lnTo>
                  <a:lnTo>
                    <a:pt x="1644037" y="1238030"/>
                  </a:lnTo>
                  <a:lnTo>
                    <a:pt x="1535768" y="1238030"/>
                  </a:lnTo>
                  <a:lnTo>
                    <a:pt x="1535768" y="1183895"/>
                  </a:lnTo>
                  <a:lnTo>
                    <a:pt x="1524000" y="1183895"/>
                  </a:lnTo>
                  <a:lnTo>
                    <a:pt x="1524000" y="1165066"/>
                  </a:lnTo>
                  <a:lnTo>
                    <a:pt x="1505171" y="1165066"/>
                  </a:lnTo>
                  <a:lnTo>
                    <a:pt x="1505171" y="1114462"/>
                  </a:lnTo>
                  <a:lnTo>
                    <a:pt x="1463981" y="1114462"/>
                  </a:lnTo>
                  <a:lnTo>
                    <a:pt x="1463981" y="1101517"/>
                  </a:lnTo>
                  <a:lnTo>
                    <a:pt x="1329822" y="1101517"/>
                  </a:lnTo>
                  <a:lnTo>
                    <a:pt x="1329822" y="1089748"/>
                  </a:lnTo>
                  <a:lnTo>
                    <a:pt x="1306286" y="1089748"/>
                  </a:lnTo>
                  <a:lnTo>
                    <a:pt x="1306286" y="1077980"/>
                  </a:lnTo>
                  <a:lnTo>
                    <a:pt x="1259212" y="1077980"/>
                  </a:lnTo>
                  <a:lnTo>
                    <a:pt x="1259212" y="1043852"/>
                  </a:lnTo>
                  <a:lnTo>
                    <a:pt x="1247444" y="1043852"/>
                  </a:lnTo>
                  <a:lnTo>
                    <a:pt x="1247444" y="1013254"/>
                  </a:lnTo>
                  <a:lnTo>
                    <a:pt x="1236853" y="1013254"/>
                  </a:lnTo>
                  <a:lnTo>
                    <a:pt x="1236853" y="983833"/>
                  </a:lnTo>
                  <a:lnTo>
                    <a:pt x="1225084" y="983833"/>
                  </a:lnTo>
                  <a:lnTo>
                    <a:pt x="1225084" y="954413"/>
                  </a:lnTo>
                  <a:lnTo>
                    <a:pt x="1196840" y="954413"/>
                  </a:lnTo>
                  <a:lnTo>
                    <a:pt x="1196840" y="933230"/>
                  </a:lnTo>
                  <a:lnTo>
                    <a:pt x="1133291" y="933230"/>
                  </a:lnTo>
                  <a:lnTo>
                    <a:pt x="1133291" y="921461"/>
                  </a:lnTo>
                  <a:lnTo>
                    <a:pt x="1096809" y="921461"/>
                  </a:lnTo>
                  <a:lnTo>
                    <a:pt x="1096809" y="901455"/>
                  </a:lnTo>
                  <a:lnTo>
                    <a:pt x="1073273" y="901455"/>
                  </a:lnTo>
                  <a:lnTo>
                    <a:pt x="1073273" y="893217"/>
                  </a:lnTo>
                  <a:lnTo>
                    <a:pt x="1049736" y="893217"/>
                  </a:lnTo>
                  <a:lnTo>
                    <a:pt x="1049736" y="877918"/>
                  </a:lnTo>
                  <a:lnTo>
                    <a:pt x="1019138" y="877918"/>
                  </a:lnTo>
                  <a:lnTo>
                    <a:pt x="1019138" y="859089"/>
                  </a:lnTo>
                  <a:lnTo>
                    <a:pt x="921461" y="859089"/>
                  </a:lnTo>
                  <a:lnTo>
                    <a:pt x="921461" y="773180"/>
                  </a:lnTo>
                  <a:lnTo>
                    <a:pt x="915577" y="767296"/>
                  </a:lnTo>
                  <a:lnTo>
                    <a:pt x="915577" y="724930"/>
                  </a:lnTo>
                  <a:lnTo>
                    <a:pt x="893217" y="724930"/>
                  </a:lnTo>
                  <a:lnTo>
                    <a:pt x="893217" y="669619"/>
                  </a:lnTo>
                  <a:lnTo>
                    <a:pt x="867327" y="669619"/>
                  </a:lnTo>
                  <a:lnTo>
                    <a:pt x="867327" y="646082"/>
                  </a:lnTo>
                  <a:lnTo>
                    <a:pt x="837906" y="646082"/>
                  </a:lnTo>
                  <a:lnTo>
                    <a:pt x="837906" y="633137"/>
                  </a:lnTo>
                  <a:lnTo>
                    <a:pt x="734344" y="633137"/>
                  </a:lnTo>
                  <a:lnTo>
                    <a:pt x="734344" y="619015"/>
                  </a:lnTo>
                  <a:lnTo>
                    <a:pt x="703747" y="619015"/>
                  </a:lnTo>
                  <a:lnTo>
                    <a:pt x="703747" y="602539"/>
                  </a:lnTo>
                  <a:lnTo>
                    <a:pt x="670795" y="602539"/>
                  </a:lnTo>
                  <a:lnTo>
                    <a:pt x="670795" y="579003"/>
                  </a:lnTo>
                  <a:lnTo>
                    <a:pt x="641375" y="579003"/>
                  </a:lnTo>
                  <a:lnTo>
                    <a:pt x="641375" y="564881"/>
                  </a:lnTo>
                  <a:lnTo>
                    <a:pt x="627253" y="564881"/>
                  </a:lnTo>
                  <a:lnTo>
                    <a:pt x="627253" y="521338"/>
                  </a:lnTo>
                  <a:lnTo>
                    <a:pt x="613131" y="521338"/>
                  </a:lnTo>
                  <a:lnTo>
                    <a:pt x="613131" y="430721"/>
                  </a:lnTo>
                  <a:lnTo>
                    <a:pt x="602539" y="430721"/>
                  </a:lnTo>
                  <a:lnTo>
                    <a:pt x="602539" y="403654"/>
                  </a:lnTo>
                  <a:lnTo>
                    <a:pt x="596655" y="397770"/>
                  </a:lnTo>
                  <a:lnTo>
                    <a:pt x="596655" y="368349"/>
                  </a:lnTo>
                  <a:lnTo>
                    <a:pt x="584887" y="368349"/>
                  </a:lnTo>
                  <a:lnTo>
                    <a:pt x="584887" y="320099"/>
                  </a:lnTo>
                  <a:lnTo>
                    <a:pt x="568411" y="320099"/>
                  </a:lnTo>
                  <a:lnTo>
                    <a:pt x="568411" y="300093"/>
                  </a:lnTo>
                  <a:lnTo>
                    <a:pt x="543697" y="300093"/>
                  </a:lnTo>
                  <a:lnTo>
                    <a:pt x="543697" y="284794"/>
                  </a:lnTo>
                  <a:lnTo>
                    <a:pt x="471910" y="284794"/>
                  </a:lnTo>
                  <a:lnTo>
                    <a:pt x="471910" y="269495"/>
                  </a:lnTo>
                  <a:lnTo>
                    <a:pt x="450727" y="269495"/>
                  </a:lnTo>
                  <a:lnTo>
                    <a:pt x="450727" y="258904"/>
                  </a:lnTo>
                  <a:lnTo>
                    <a:pt x="373056" y="258904"/>
                  </a:lnTo>
                  <a:lnTo>
                    <a:pt x="373056" y="249489"/>
                  </a:lnTo>
                  <a:lnTo>
                    <a:pt x="347166" y="249489"/>
                  </a:lnTo>
                  <a:lnTo>
                    <a:pt x="347166" y="231837"/>
                  </a:lnTo>
                  <a:lnTo>
                    <a:pt x="325983" y="231837"/>
                  </a:lnTo>
                  <a:lnTo>
                    <a:pt x="325983" y="215361"/>
                  </a:lnTo>
                  <a:lnTo>
                    <a:pt x="313038" y="215361"/>
                  </a:lnTo>
                  <a:lnTo>
                    <a:pt x="313038" y="198885"/>
                  </a:lnTo>
                  <a:lnTo>
                    <a:pt x="305977" y="198885"/>
                  </a:lnTo>
                  <a:lnTo>
                    <a:pt x="305977" y="157696"/>
                  </a:lnTo>
                  <a:lnTo>
                    <a:pt x="290678" y="157696"/>
                  </a:lnTo>
                  <a:lnTo>
                    <a:pt x="290678" y="140043"/>
                  </a:lnTo>
                  <a:lnTo>
                    <a:pt x="276556" y="140043"/>
                  </a:lnTo>
                  <a:lnTo>
                    <a:pt x="276556" y="124745"/>
                  </a:lnTo>
                  <a:lnTo>
                    <a:pt x="253019" y="124745"/>
                  </a:lnTo>
                  <a:lnTo>
                    <a:pt x="253019" y="120037"/>
                  </a:lnTo>
                  <a:lnTo>
                    <a:pt x="229483" y="120037"/>
                  </a:lnTo>
                  <a:lnTo>
                    <a:pt x="229483" y="95324"/>
                  </a:lnTo>
                  <a:lnTo>
                    <a:pt x="183586" y="95324"/>
                  </a:lnTo>
                  <a:lnTo>
                    <a:pt x="183586" y="69433"/>
                  </a:lnTo>
                  <a:lnTo>
                    <a:pt x="160049" y="69433"/>
                  </a:lnTo>
                  <a:lnTo>
                    <a:pt x="160049" y="61196"/>
                  </a:lnTo>
                  <a:lnTo>
                    <a:pt x="143574" y="61196"/>
                  </a:lnTo>
                  <a:lnTo>
                    <a:pt x="143574" y="44720"/>
                  </a:lnTo>
                  <a:lnTo>
                    <a:pt x="124744" y="44720"/>
                  </a:lnTo>
                  <a:lnTo>
                    <a:pt x="124744" y="30598"/>
                  </a:lnTo>
                  <a:lnTo>
                    <a:pt x="71787" y="30598"/>
                  </a:lnTo>
                  <a:lnTo>
                    <a:pt x="71787" y="14122"/>
                  </a:lnTo>
                  <a:lnTo>
                    <a:pt x="30598" y="14122"/>
                  </a:lnTo>
                  <a:lnTo>
                    <a:pt x="30598"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810" name="Group 809">
              <a:extLst>
                <a:ext uri="{FF2B5EF4-FFF2-40B4-BE49-F238E27FC236}">
                  <a16:creationId xmlns:a16="http://schemas.microsoft.com/office/drawing/2014/main" id="{19FB0142-4BE8-4687-9A67-B872498D922A}"/>
                </a:ext>
              </a:extLst>
            </p:cNvPr>
            <p:cNvGrpSpPr/>
            <p:nvPr/>
          </p:nvGrpSpPr>
          <p:grpSpPr>
            <a:xfrm>
              <a:off x="4415800" y="4420777"/>
              <a:ext cx="3235114" cy="1476926"/>
              <a:chOff x="4609659" y="4171876"/>
              <a:chExt cx="3235114" cy="1476926"/>
            </a:xfrm>
          </p:grpSpPr>
          <p:cxnSp>
            <p:nvCxnSpPr>
              <p:cNvPr id="814" name="Straight Connector 813">
                <a:extLst>
                  <a:ext uri="{FF2B5EF4-FFF2-40B4-BE49-F238E27FC236}">
                    <a16:creationId xmlns:a16="http://schemas.microsoft.com/office/drawing/2014/main" id="{43479282-734E-4841-BB94-30A1084CA481}"/>
                  </a:ext>
                </a:extLst>
              </p:cNvPr>
              <p:cNvCxnSpPr>
                <a:cxnSpLocks/>
              </p:cNvCxnSpPr>
              <p:nvPr/>
            </p:nvCxnSpPr>
            <p:spPr bwMode="auto">
              <a:xfrm>
                <a:off x="5349887" y="4899159"/>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15" name="Straight Connector 814">
                <a:extLst>
                  <a:ext uri="{FF2B5EF4-FFF2-40B4-BE49-F238E27FC236}">
                    <a16:creationId xmlns:a16="http://schemas.microsoft.com/office/drawing/2014/main" id="{3DBDD5C0-7C1F-43A5-A97F-39C4DC584D09}"/>
                  </a:ext>
                </a:extLst>
              </p:cNvPr>
              <p:cNvCxnSpPr>
                <a:cxnSpLocks/>
              </p:cNvCxnSpPr>
              <p:nvPr/>
            </p:nvCxnSpPr>
            <p:spPr bwMode="auto">
              <a:xfrm>
                <a:off x="4781476" y="4284852"/>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16" name="Straight Connector 815">
                <a:extLst>
                  <a:ext uri="{FF2B5EF4-FFF2-40B4-BE49-F238E27FC236}">
                    <a16:creationId xmlns:a16="http://schemas.microsoft.com/office/drawing/2014/main" id="{374F4245-4984-4B1A-9CFF-71235068AE69}"/>
                  </a:ext>
                </a:extLst>
              </p:cNvPr>
              <p:cNvCxnSpPr>
                <a:cxnSpLocks/>
              </p:cNvCxnSpPr>
              <p:nvPr/>
            </p:nvCxnSpPr>
            <p:spPr bwMode="auto">
              <a:xfrm>
                <a:off x="4768531" y="4284852"/>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17" name="Straight Connector 816">
                <a:extLst>
                  <a:ext uri="{FF2B5EF4-FFF2-40B4-BE49-F238E27FC236}">
                    <a16:creationId xmlns:a16="http://schemas.microsoft.com/office/drawing/2014/main" id="{D301215B-29DF-48CA-94BD-D6F26888EA87}"/>
                  </a:ext>
                </a:extLst>
              </p:cNvPr>
              <p:cNvCxnSpPr>
                <a:cxnSpLocks/>
              </p:cNvCxnSpPr>
              <p:nvPr/>
            </p:nvCxnSpPr>
            <p:spPr bwMode="auto">
              <a:xfrm>
                <a:off x="4609659" y="4171876"/>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18" name="Straight Connector 817">
                <a:extLst>
                  <a:ext uri="{FF2B5EF4-FFF2-40B4-BE49-F238E27FC236}">
                    <a16:creationId xmlns:a16="http://schemas.microsoft.com/office/drawing/2014/main" id="{B32DE580-FC15-436A-B92E-9ADA8E80B873}"/>
                  </a:ext>
                </a:extLst>
              </p:cNvPr>
              <p:cNvCxnSpPr>
                <a:cxnSpLocks/>
              </p:cNvCxnSpPr>
              <p:nvPr/>
            </p:nvCxnSpPr>
            <p:spPr bwMode="auto">
              <a:xfrm>
                <a:off x="5547596" y="4976831"/>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19" name="Straight Connector 818">
                <a:extLst>
                  <a:ext uri="{FF2B5EF4-FFF2-40B4-BE49-F238E27FC236}">
                    <a16:creationId xmlns:a16="http://schemas.microsoft.com/office/drawing/2014/main" id="{91B0A15A-1479-4FCD-8E1B-97BA35EE1A6F}"/>
                  </a:ext>
                </a:extLst>
              </p:cNvPr>
              <p:cNvCxnSpPr>
                <a:cxnSpLocks/>
              </p:cNvCxnSpPr>
              <p:nvPr/>
            </p:nvCxnSpPr>
            <p:spPr bwMode="auto">
              <a:xfrm>
                <a:off x="5826505" y="5139234"/>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20" name="Straight Connector 819">
                <a:extLst>
                  <a:ext uri="{FF2B5EF4-FFF2-40B4-BE49-F238E27FC236}">
                    <a16:creationId xmlns:a16="http://schemas.microsoft.com/office/drawing/2014/main" id="{FECF1A4E-1C82-4AC1-9100-DA4F7E5915DF}"/>
                  </a:ext>
                </a:extLst>
              </p:cNvPr>
              <p:cNvCxnSpPr>
                <a:cxnSpLocks/>
              </p:cNvCxnSpPr>
              <p:nvPr/>
            </p:nvCxnSpPr>
            <p:spPr bwMode="auto">
              <a:xfrm>
                <a:off x="6499654" y="5420497"/>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21" name="Straight Connector 820">
                <a:extLst>
                  <a:ext uri="{FF2B5EF4-FFF2-40B4-BE49-F238E27FC236}">
                    <a16:creationId xmlns:a16="http://schemas.microsoft.com/office/drawing/2014/main" id="{DA0134C9-38CA-4E4C-B3E4-D6F9B73ED82B}"/>
                  </a:ext>
                </a:extLst>
              </p:cNvPr>
              <p:cNvCxnSpPr>
                <a:cxnSpLocks/>
              </p:cNvCxnSpPr>
              <p:nvPr/>
            </p:nvCxnSpPr>
            <p:spPr bwMode="auto">
              <a:xfrm>
                <a:off x="6554965" y="5420497"/>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22" name="Straight Connector 821">
                <a:extLst>
                  <a:ext uri="{FF2B5EF4-FFF2-40B4-BE49-F238E27FC236}">
                    <a16:creationId xmlns:a16="http://schemas.microsoft.com/office/drawing/2014/main" id="{DA7B10B4-D5FD-488B-96C9-0B1228B2D7AE}"/>
                  </a:ext>
                </a:extLst>
              </p:cNvPr>
              <p:cNvCxnSpPr>
                <a:cxnSpLocks/>
              </p:cNvCxnSpPr>
              <p:nvPr/>
            </p:nvCxnSpPr>
            <p:spPr bwMode="auto">
              <a:xfrm>
                <a:off x="6567910" y="5420497"/>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23" name="Straight Connector 822">
                <a:extLst>
                  <a:ext uri="{FF2B5EF4-FFF2-40B4-BE49-F238E27FC236}">
                    <a16:creationId xmlns:a16="http://schemas.microsoft.com/office/drawing/2014/main" id="{63E2C970-342C-4DDB-BA6C-FB2B6F57EEE2}"/>
                  </a:ext>
                </a:extLst>
              </p:cNvPr>
              <p:cNvCxnSpPr>
                <a:cxnSpLocks/>
              </p:cNvCxnSpPr>
              <p:nvPr/>
            </p:nvCxnSpPr>
            <p:spPr bwMode="auto">
              <a:xfrm>
                <a:off x="6580855" y="5420497"/>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24" name="Straight Connector 823">
                <a:extLst>
                  <a:ext uri="{FF2B5EF4-FFF2-40B4-BE49-F238E27FC236}">
                    <a16:creationId xmlns:a16="http://schemas.microsoft.com/office/drawing/2014/main" id="{2A0F3DD0-D026-4DEC-AC59-3D656B402689}"/>
                  </a:ext>
                </a:extLst>
              </p:cNvPr>
              <p:cNvCxnSpPr>
                <a:cxnSpLocks/>
              </p:cNvCxnSpPr>
              <p:nvPr/>
            </p:nvCxnSpPr>
            <p:spPr bwMode="auto">
              <a:xfrm>
                <a:off x="6586739" y="5420497"/>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25" name="Straight Connector 824">
                <a:extLst>
                  <a:ext uri="{FF2B5EF4-FFF2-40B4-BE49-F238E27FC236}">
                    <a16:creationId xmlns:a16="http://schemas.microsoft.com/office/drawing/2014/main" id="{AB043F3F-6D9D-490C-8F16-9D5099FF0A59}"/>
                  </a:ext>
                </a:extLst>
              </p:cNvPr>
              <p:cNvCxnSpPr>
                <a:cxnSpLocks/>
              </p:cNvCxnSpPr>
              <p:nvPr/>
            </p:nvCxnSpPr>
            <p:spPr bwMode="auto">
              <a:xfrm>
                <a:off x="6731490" y="5466393"/>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26" name="Straight Connector 825">
                <a:extLst>
                  <a:ext uri="{FF2B5EF4-FFF2-40B4-BE49-F238E27FC236}">
                    <a16:creationId xmlns:a16="http://schemas.microsoft.com/office/drawing/2014/main" id="{DE6A72A7-699C-433E-9BFF-406DF0219CC4}"/>
                  </a:ext>
                </a:extLst>
              </p:cNvPr>
              <p:cNvCxnSpPr>
                <a:cxnSpLocks/>
              </p:cNvCxnSpPr>
              <p:nvPr/>
            </p:nvCxnSpPr>
            <p:spPr bwMode="auto">
              <a:xfrm>
                <a:off x="6792685" y="5466393"/>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27" name="Straight Connector 826">
                <a:extLst>
                  <a:ext uri="{FF2B5EF4-FFF2-40B4-BE49-F238E27FC236}">
                    <a16:creationId xmlns:a16="http://schemas.microsoft.com/office/drawing/2014/main" id="{3E800A08-85A9-49FA-87AC-B6FF8DF1ADDB}"/>
                  </a:ext>
                </a:extLst>
              </p:cNvPr>
              <p:cNvCxnSpPr>
                <a:cxnSpLocks/>
              </p:cNvCxnSpPr>
              <p:nvPr/>
            </p:nvCxnSpPr>
            <p:spPr bwMode="auto">
              <a:xfrm>
                <a:off x="6960972" y="5482868"/>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28" name="Straight Connector 827">
                <a:extLst>
                  <a:ext uri="{FF2B5EF4-FFF2-40B4-BE49-F238E27FC236}">
                    <a16:creationId xmlns:a16="http://schemas.microsoft.com/office/drawing/2014/main" id="{3AF0CE4A-45E6-4640-8185-C014837AD007}"/>
                  </a:ext>
                </a:extLst>
              </p:cNvPr>
              <p:cNvCxnSpPr>
                <a:cxnSpLocks/>
              </p:cNvCxnSpPr>
              <p:nvPr/>
            </p:nvCxnSpPr>
            <p:spPr bwMode="auto">
              <a:xfrm>
                <a:off x="6973917" y="5482868"/>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29" name="Straight Connector 828">
                <a:extLst>
                  <a:ext uri="{FF2B5EF4-FFF2-40B4-BE49-F238E27FC236}">
                    <a16:creationId xmlns:a16="http://schemas.microsoft.com/office/drawing/2014/main" id="{87FED9EB-42B3-46A8-8EC5-6C040213A0B8}"/>
                  </a:ext>
                </a:extLst>
              </p:cNvPr>
              <p:cNvCxnSpPr>
                <a:cxnSpLocks/>
              </p:cNvCxnSpPr>
              <p:nvPr/>
            </p:nvCxnSpPr>
            <p:spPr bwMode="auto">
              <a:xfrm>
                <a:off x="6983332" y="5482868"/>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30" name="Straight Connector 829">
                <a:extLst>
                  <a:ext uri="{FF2B5EF4-FFF2-40B4-BE49-F238E27FC236}">
                    <a16:creationId xmlns:a16="http://schemas.microsoft.com/office/drawing/2014/main" id="{92682405-0E13-4432-8A29-05E98A18DF66}"/>
                  </a:ext>
                </a:extLst>
              </p:cNvPr>
              <p:cNvCxnSpPr>
                <a:cxnSpLocks/>
              </p:cNvCxnSpPr>
              <p:nvPr/>
            </p:nvCxnSpPr>
            <p:spPr bwMode="auto">
              <a:xfrm>
                <a:off x="6997454" y="5482868"/>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31" name="Straight Connector 830">
                <a:extLst>
                  <a:ext uri="{FF2B5EF4-FFF2-40B4-BE49-F238E27FC236}">
                    <a16:creationId xmlns:a16="http://schemas.microsoft.com/office/drawing/2014/main" id="{09D45802-E3AD-4919-86D2-E50037AC9CEC}"/>
                  </a:ext>
                </a:extLst>
              </p:cNvPr>
              <p:cNvCxnSpPr>
                <a:cxnSpLocks/>
              </p:cNvCxnSpPr>
              <p:nvPr/>
            </p:nvCxnSpPr>
            <p:spPr bwMode="auto">
              <a:xfrm>
                <a:off x="7019814" y="5534649"/>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32" name="Straight Connector 831">
                <a:extLst>
                  <a:ext uri="{FF2B5EF4-FFF2-40B4-BE49-F238E27FC236}">
                    <a16:creationId xmlns:a16="http://schemas.microsoft.com/office/drawing/2014/main" id="{48FDD927-D1DE-43EB-9C5E-5BAB271A14CE}"/>
                  </a:ext>
                </a:extLst>
              </p:cNvPr>
              <p:cNvCxnSpPr>
                <a:cxnSpLocks/>
              </p:cNvCxnSpPr>
              <p:nvPr/>
            </p:nvCxnSpPr>
            <p:spPr bwMode="auto">
              <a:xfrm>
                <a:off x="7036290" y="5534649"/>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33" name="Straight Connector 832">
                <a:extLst>
                  <a:ext uri="{FF2B5EF4-FFF2-40B4-BE49-F238E27FC236}">
                    <a16:creationId xmlns:a16="http://schemas.microsoft.com/office/drawing/2014/main" id="{D52243F2-B641-41E0-8BCC-A649BE3192FF}"/>
                  </a:ext>
                </a:extLst>
              </p:cNvPr>
              <p:cNvCxnSpPr>
                <a:cxnSpLocks/>
              </p:cNvCxnSpPr>
              <p:nvPr/>
            </p:nvCxnSpPr>
            <p:spPr bwMode="auto">
              <a:xfrm>
                <a:off x="7050412" y="5534649"/>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34" name="Straight Connector 833">
                <a:extLst>
                  <a:ext uri="{FF2B5EF4-FFF2-40B4-BE49-F238E27FC236}">
                    <a16:creationId xmlns:a16="http://schemas.microsoft.com/office/drawing/2014/main" id="{F6E23931-FFB4-4C2F-9B24-5902B09E406F}"/>
                  </a:ext>
                </a:extLst>
              </p:cNvPr>
              <p:cNvCxnSpPr>
                <a:cxnSpLocks/>
              </p:cNvCxnSpPr>
              <p:nvPr/>
            </p:nvCxnSpPr>
            <p:spPr bwMode="auto">
              <a:xfrm>
                <a:off x="7053942" y="5534649"/>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35" name="Straight Connector 834">
                <a:extLst>
                  <a:ext uri="{FF2B5EF4-FFF2-40B4-BE49-F238E27FC236}">
                    <a16:creationId xmlns:a16="http://schemas.microsoft.com/office/drawing/2014/main" id="{BA1F4CB2-ACAB-4808-A13A-6525455E2EEB}"/>
                  </a:ext>
                </a:extLst>
              </p:cNvPr>
              <p:cNvCxnSpPr>
                <a:cxnSpLocks/>
              </p:cNvCxnSpPr>
              <p:nvPr/>
            </p:nvCxnSpPr>
            <p:spPr bwMode="auto">
              <a:xfrm>
                <a:off x="7090424" y="5534649"/>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36" name="Straight Connector 835">
                <a:extLst>
                  <a:ext uri="{FF2B5EF4-FFF2-40B4-BE49-F238E27FC236}">
                    <a16:creationId xmlns:a16="http://schemas.microsoft.com/office/drawing/2014/main" id="{80BA3C50-4707-4D5D-B69F-186B2D64AC0C}"/>
                  </a:ext>
                </a:extLst>
              </p:cNvPr>
              <p:cNvCxnSpPr>
                <a:cxnSpLocks/>
              </p:cNvCxnSpPr>
              <p:nvPr/>
            </p:nvCxnSpPr>
            <p:spPr bwMode="auto">
              <a:xfrm>
                <a:off x="7213991" y="5534649"/>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37" name="Straight Connector 836">
                <a:extLst>
                  <a:ext uri="{FF2B5EF4-FFF2-40B4-BE49-F238E27FC236}">
                    <a16:creationId xmlns:a16="http://schemas.microsoft.com/office/drawing/2014/main" id="{1662F2C1-139B-4B1F-A1B6-CD15EB1B2338}"/>
                  </a:ext>
                </a:extLst>
              </p:cNvPr>
              <p:cNvCxnSpPr>
                <a:cxnSpLocks/>
              </p:cNvCxnSpPr>
              <p:nvPr/>
            </p:nvCxnSpPr>
            <p:spPr bwMode="auto">
              <a:xfrm>
                <a:off x="7361096" y="5534649"/>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38" name="Straight Connector 837">
                <a:extLst>
                  <a:ext uri="{FF2B5EF4-FFF2-40B4-BE49-F238E27FC236}">
                    <a16:creationId xmlns:a16="http://schemas.microsoft.com/office/drawing/2014/main" id="{488E8397-6B14-475B-944F-D706D3B4ED7F}"/>
                  </a:ext>
                </a:extLst>
              </p:cNvPr>
              <p:cNvCxnSpPr>
                <a:cxnSpLocks/>
              </p:cNvCxnSpPr>
              <p:nvPr/>
            </p:nvCxnSpPr>
            <p:spPr bwMode="auto">
              <a:xfrm>
                <a:off x="7378748" y="5534649"/>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39" name="Straight Connector 838">
                <a:extLst>
                  <a:ext uri="{FF2B5EF4-FFF2-40B4-BE49-F238E27FC236}">
                    <a16:creationId xmlns:a16="http://schemas.microsoft.com/office/drawing/2014/main" id="{D20EDF97-7D9C-444B-A893-7F936AC04533}"/>
                  </a:ext>
                </a:extLst>
              </p:cNvPr>
              <p:cNvCxnSpPr>
                <a:cxnSpLocks/>
              </p:cNvCxnSpPr>
              <p:nvPr/>
            </p:nvCxnSpPr>
            <p:spPr bwMode="auto">
              <a:xfrm>
                <a:off x="7415230" y="5599374"/>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40" name="Straight Connector 839">
                <a:extLst>
                  <a:ext uri="{FF2B5EF4-FFF2-40B4-BE49-F238E27FC236}">
                    <a16:creationId xmlns:a16="http://schemas.microsoft.com/office/drawing/2014/main" id="{6BFE6CD6-EACF-4056-92E5-8CCDEDB5D76B}"/>
                  </a:ext>
                </a:extLst>
              </p:cNvPr>
              <p:cNvCxnSpPr>
                <a:cxnSpLocks/>
              </p:cNvCxnSpPr>
              <p:nvPr/>
            </p:nvCxnSpPr>
            <p:spPr bwMode="auto">
              <a:xfrm>
                <a:off x="7405815" y="5599374"/>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41" name="Straight Connector 840">
                <a:extLst>
                  <a:ext uri="{FF2B5EF4-FFF2-40B4-BE49-F238E27FC236}">
                    <a16:creationId xmlns:a16="http://schemas.microsoft.com/office/drawing/2014/main" id="{3BF15605-D9CB-4DBF-A8C8-17515DA91F91}"/>
                  </a:ext>
                </a:extLst>
              </p:cNvPr>
              <p:cNvCxnSpPr>
                <a:cxnSpLocks/>
              </p:cNvCxnSpPr>
              <p:nvPr/>
            </p:nvCxnSpPr>
            <p:spPr bwMode="auto">
              <a:xfrm>
                <a:off x="7505846" y="5594667"/>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42" name="Straight Connector 841">
                <a:extLst>
                  <a:ext uri="{FF2B5EF4-FFF2-40B4-BE49-F238E27FC236}">
                    <a16:creationId xmlns:a16="http://schemas.microsoft.com/office/drawing/2014/main" id="{B14DDE0F-BF14-4894-9ABD-C1107FCEEAB5}"/>
                  </a:ext>
                </a:extLst>
              </p:cNvPr>
              <p:cNvCxnSpPr>
                <a:cxnSpLocks/>
              </p:cNvCxnSpPr>
              <p:nvPr/>
            </p:nvCxnSpPr>
            <p:spPr bwMode="auto">
              <a:xfrm>
                <a:off x="7811822" y="5594667"/>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43" name="Straight Connector 842">
                <a:extLst>
                  <a:ext uri="{FF2B5EF4-FFF2-40B4-BE49-F238E27FC236}">
                    <a16:creationId xmlns:a16="http://schemas.microsoft.com/office/drawing/2014/main" id="{CE966EFC-90BA-4E59-B5A7-07717FCD468D}"/>
                  </a:ext>
                </a:extLst>
              </p:cNvPr>
              <p:cNvCxnSpPr>
                <a:cxnSpLocks/>
              </p:cNvCxnSpPr>
              <p:nvPr/>
            </p:nvCxnSpPr>
            <p:spPr bwMode="auto">
              <a:xfrm>
                <a:off x="7820060" y="5594667"/>
                <a:ext cx="0" cy="49428"/>
              </a:xfrm>
              <a:prstGeom prst="line">
                <a:avLst/>
              </a:prstGeom>
              <a:noFill/>
              <a:ln w="19050" cap="flat" cmpd="sng" algn="ctr">
                <a:solidFill>
                  <a:schemeClr val="accent3"/>
                </a:solidFill>
                <a:prstDash val="solid"/>
                <a:round/>
                <a:headEnd type="none" w="med" len="med"/>
                <a:tailEnd type="none" w="med" len="med"/>
              </a:ln>
              <a:effectLst/>
            </p:spPr>
          </p:cxnSp>
          <p:cxnSp>
            <p:nvCxnSpPr>
              <p:cNvPr id="844" name="Straight Connector 843">
                <a:extLst>
                  <a:ext uri="{FF2B5EF4-FFF2-40B4-BE49-F238E27FC236}">
                    <a16:creationId xmlns:a16="http://schemas.microsoft.com/office/drawing/2014/main" id="{6AAC36C1-E963-49B6-8AD2-9DDA8997E331}"/>
                  </a:ext>
                </a:extLst>
              </p:cNvPr>
              <p:cNvCxnSpPr>
                <a:cxnSpLocks/>
              </p:cNvCxnSpPr>
              <p:nvPr/>
            </p:nvCxnSpPr>
            <p:spPr bwMode="auto">
              <a:xfrm>
                <a:off x="7844773" y="5594667"/>
                <a:ext cx="0" cy="49428"/>
              </a:xfrm>
              <a:prstGeom prst="line">
                <a:avLst/>
              </a:prstGeom>
              <a:noFill/>
              <a:ln w="19050" cap="flat" cmpd="sng" algn="ctr">
                <a:solidFill>
                  <a:schemeClr val="accent3"/>
                </a:solidFill>
                <a:prstDash val="solid"/>
                <a:round/>
                <a:headEnd type="none" w="med" len="med"/>
                <a:tailEnd type="none" w="med" len="med"/>
              </a:ln>
              <a:effectLst/>
            </p:spPr>
          </p:cxnSp>
        </p:grpSp>
        <p:sp>
          <p:nvSpPr>
            <p:cNvPr id="811" name="Freeform: Shape 810">
              <a:extLst>
                <a:ext uri="{FF2B5EF4-FFF2-40B4-BE49-F238E27FC236}">
                  <a16:creationId xmlns:a16="http://schemas.microsoft.com/office/drawing/2014/main" id="{A968BF78-4BDB-407A-8FD2-1702B7767490}"/>
                </a:ext>
              </a:extLst>
            </p:cNvPr>
            <p:cNvSpPr/>
            <p:nvPr/>
          </p:nvSpPr>
          <p:spPr bwMode="auto">
            <a:xfrm>
              <a:off x="4125351" y="4327415"/>
              <a:ext cx="3903133" cy="1202267"/>
            </a:xfrm>
            <a:custGeom>
              <a:avLst/>
              <a:gdLst>
                <a:gd name="connsiteX0" fmla="*/ 3903133 w 3903133"/>
                <a:gd name="connsiteY0" fmla="*/ 1202267 h 1202267"/>
                <a:gd name="connsiteX1" fmla="*/ 3462866 w 3903133"/>
                <a:gd name="connsiteY1" fmla="*/ 1202267 h 1202267"/>
                <a:gd name="connsiteX2" fmla="*/ 3462866 w 3903133"/>
                <a:gd name="connsiteY2" fmla="*/ 1144210 h 1202267"/>
                <a:gd name="connsiteX3" fmla="*/ 3161695 w 3903133"/>
                <a:gd name="connsiteY3" fmla="*/ 1144210 h 1202267"/>
                <a:gd name="connsiteX4" fmla="*/ 3161695 w 3903133"/>
                <a:gd name="connsiteY4" fmla="*/ 1110343 h 1202267"/>
                <a:gd name="connsiteX5" fmla="*/ 2674257 w 3903133"/>
                <a:gd name="connsiteY5" fmla="*/ 1110343 h 1202267"/>
                <a:gd name="connsiteX6" fmla="*/ 2674257 w 3903133"/>
                <a:gd name="connsiteY6" fmla="*/ 1089781 h 1202267"/>
                <a:gd name="connsiteX7" fmla="*/ 2254552 w 3903133"/>
                <a:gd name="connsiteY7" fmla="*/ 1089781 h 1202267"/>
                <a:gd name="connsiteX8" fmla="*/ 2254552 w 3903133"/>
                <a:gd name="connsiteY8" fmla="*/ 1074057 h 1202267"/>
                <a:gd name="connsiteX9" fmla="*/ 1871133 w 3903133"/>
                <a:gd name="connsiteY9" fmla="*/ 1074057 h 1202267"/>
                <a:gd name="connsiteX10" fmla="*/ 1871133 w 3903133"/>
                <a:gd name="connsiteY10" fmla="*/ 1059543 h 1202267"/>
                <a:gd name="connsiteX11" fmla="*/ 1851780 w 3903133"/>
                <a:gd name="connsiteY11" fmla="*/ 1059543 h 1202267"/>
                <a:gd name="connsiteX12" fmla="*/ 1851780 w 3903133"/>
                <a:gd name="connsiteY12" fmla="*/ 1047448 h 1202267"/>
                <a:gd name="connsiteX13" fmla="*/ 1793723 w 3903133"/>
                <a:gd name="connsiteY13" fmla="*/ 1047448 h 1202267"/>
                <a:gd name="connsiteX14" fmla="*/ 1793723 w 3903133"/>
                <a:gd name="connsiteY14" fmla="*/ 1032934 h 1202267"/>
                <a:gd name="connsiteX15" fmla="*/ 1769533 w 3903133"/>
                <a:gd name="connsiteY15" fmla="*/ 1032934 h 1202267"/>
                <a:gd name="connsiteX16" fmla="*/ 1769533 w 3903133"/>
                <a:gd name="connsiteY16" fmla="*/ 1024467 h 1202267"/>
                <a:gd name="connsiteX17" fmla="*/ 1601409 w 3903133"/>
                <a:gd name="connsiteY17" fmla="*/ 1024467 h 1202267"/>
                <a:gd name="connsiteX18" fmla="*/ 1601409 w 3903133"/>
                <a:gd name="connsiteY18" fmla="*/ 1009953 h 1202267"/>
                <a:gd name="connsiteX19" fmla="*/ 1578428 w 3903133"/>
                <a:gd name="connsiteY19" fmla="*/ 1009953 h 1202267"/>
                <a:gd name="connsiteX20" fmla="*/ 1578428 w 3903133"/>
                <a:gd name="connsiteY20" fmla="*/ 982134 h 1202267"/>
                <a:gd name="connsiteX21" fmla="*/ 1566333 w 3903133"/>
                <a:gd name="connsiteY21" fmla="*/ 982134 h 1202267"/>
                <a:gd name="connsiteX22" fmla="*/ 1566333 w 3903133"/>
                <a:gd name="connsiteY22" fmla="*/ 962781 h 1202267"/>
                <a:gd name="connsiteX23" fmla="*/ 1553028 w 3903133"/>
                <a:gd name="connsiteY23" fmla="*/ 962781 h 1202267"/>
                <a:gd name="connsiteX24" fmla="*/ 1553028 w 3903133"/>
                <a:gd name="connsiteY24" fmla="*/ 915610 h 1202267"/>
                <a:gd name="connsiteX25" fmla="*/ 1542142 w 3903133"/>
                <a:gd name="connsiteY25" fmla="*/ 915610 h 1202267"/>
                <a:gd name="connsiteX26" fmla="*/ 1542142 w 3903133"/>
                <a:gd name="connsiteY26" fmla="*/ 879324 h 1202267"/>
                <a:gd name="connsiteX27" fmla="*/ 1531257 w 3903133"/>
                <a:gd name="connsiteY27" fmla="*/ 879324 h 1202267"/>
                <a:gd name="connsiteX28" fmla="*/ 1531257 w 3903133"/>
                <a:gd name="connsiteY28" fmla="*/ 863600 h 1202267"/>
                <a:gd name="connsiteX29" fmla="*/ 1517952 w 3903133"/>
                <a:gd name="connsiteY29" fmla="*/ 863600 h 1202267"/>
                <a:gd name="connsiteX30" fmla="*/ 1517952 w 3903133"/>
                <a:gd name="connsiteY30" fmla="*/ 853924 h 1202267"/>
                <a:gd name="connsiteX31" fmla="*/ 1501019 w 3903133"/>
                <a:gd name="connsiteY31" fmla="*/ 853924 h 1202267"/>
                <a:gd name="connsiteX32" fmla="*/ 1501019 w 3903133"/>
                <a:gd name="connsiteY32" fmla="*/ 828524 h 1202267"/>
                <a:gd name="connsiteX33" fmla="*/ 1463523 w 3903133"/>
                <a:gd name="connsiteY33" fmla="*/ 828524 h 1202267"/>
                <a:gd name="connsiteX34" fmla="*/ 1463523 w 3903133"/>
                <a:gd name="connsiteY34" fmla="*/ 814010 h 1202267"/>
                <a:gd name="connsiteX35" fmla="*/ 1401838 w 3903133"/>
                <a:gd name="connsiteY35" fmla="*/ 814010 h 1202267"/>
                <a:gd name="connsiteX36" fmla="*/ 1401838 w 3903133"/>
                <a:gd name="connsiteY36" fmla="*/ 801915 h 1202267"/>
                <a:gd name="connsiteX37" fmla="*/ 1326847 w 3903133"/>
                <a:gd name="connsiteY37" fmla="*/ 801915 h 1202267"/>
                <a:gd name="connsiteX38" fmla="*/ 1326847 w 3903133"/>
                <a:gd name="connsiteY38" fmla="*/ 766838 h 1202267"/>
                <a:gd name="connsiteX39" fmla="*/ 1276047 w 3903133"/>
                <a:gd name="connsiteY39" fmla="*/ 766838 h 1202267"/>
                <a:gd name="connsiteX40" fmla="*/ 1276047 w 3903133"/>
                <a:gd name="connsiteY40" fmla="*/ 749905 h 1202267"/>
                <a:gd name="connsiteX41" fmla="*/ 1243390 w 3903133"/>
                <a:gd name="connsiteY41" fmla="*/ 749905 h 1202267"/>
                <a:gd name="connsiteX42" fmla="*/ 1243390 w 3903133"/>
                <a:gd name="connsiteY42" fmla="*/ 702734 h 1202267"/>
                <a:gd name="connsiteX43" fmla="*/ 1237342 w 3903133"/>
                <a:gd name="connsiteY43" fmla="*/ 702734 h 1202267"/>
                <a:gd name="connsiteX44" fmla="*/ 1237342 w 3903133"/>
                <a:gd name="connsiteY44" fmla="*/ 661610 h 1202267"/>
                <a:gd name="connsiteX45" fmla="*/ 1225247 w 3903133"/>
                <a:gd name="connsiteY45" fmla="*/ 661610 h 1202267"/>
                <a:gd name="connsiteX46" fmla="*/ 1225247 w 3903133"/>
                <a:gd name="connsiteY46" fmla="*/ 637419 h 1202267"/>
                <a:gd name="connsiteX47" fmla="*/ 1199847 w 3903133"/>
                <a:gd name="connsiteY47" fmla="*/ 637419 h 1202267"/>
                <a:gd name="connsiteX48" fmla="*/ 1199847 w 3903133"/>
                <a:gd name="connsiteY48" fmla="*/ 616857 h 1202267"/>
                <a:gd name="connsiteX49" fmla="*/ 1112761 w 3903133"/>
                <a:gd name="connsiteY49" fmla="*/ 616857 h 1202267"/>
                <a:gd name="connsiteX50" fmla="*/ 1112761 w 3903133"/>
                <a:gd name="connsiteY50" fmla="*/ 603553 h 1202267"/>
                <a:gd name="connsiteX51" fmla="*/ 1061961 w 3903133"/>
                <a:gd name="connsiteY51" fmla="*/ 603553 h 1202267"/>
                <a:gd name="connsiteX52" fmla="*/ 1061961 w 3903133"/>
                <a:gd name="connsiteY52" fmla="*/ 587829 h 1202267"/>
                <a:gd name="connsiteX53" fmla="*/ 1047447 w 3903133"/>
                <a:gd name="connsiteY53" fmla="*/ 587829 h 1202267"/>
                <a:gd name="connsiteX54" fmla="*/ 1047447 w 3903133"/>
                <a:gd name="connsiteY54" fmla="*/ 566057 h 1202267"/>
                <a:gd name="connsiteX55" fmla="*/ 1023257 w 3903133"/>
                <a:gd name="connsiteY55" fmla="*/ 566057 h 1202267"/>
                <a:gd name="connsiteX56" fmla="*/ 1023257 w 3903133"/>
                <a:gd name="connsiteY56" fmla="*/ 553962 h 1202267"/>
                <a:gd name="connsiteX57" fmla="*/ 953104 w 3903133"/>
                <a:gd name="connsiteY57" fmla="*/ 553962 h 1202267"/>
                <a:gd name="connsiteX58" fmla="*/ 953104 w 3903133"/>
                <a:gd name="connsiteY58" fmla="*/ 543076 h 1202267"/>
                <a:gd name="connsiteX59" fmla="*/ 943428 w 3903133"/>
                <a:gd name="connsiteY59" fmla="*/ 543076 h 1202267"/>
                <a:gd name="connsiteX60" fmla="*/ 943428 w 3903133"/>
                <a:gd name="connsiteY60" fmla="*/ 497115 h 1202267"/>
                <a:gd name="connsiteX61" fmla="*/ 922866 w 3903133"/>
                <a:gd name="connsiteY61" fmla="*/ 497115 h 1202267"/>
                <a:gd name="connsiteX62" fmla="*/ 922866 w 3903133"/>
                <a:gd name="connsiteY62" fmla="*/ 387048 h 1202267"/>
                <a:gd name="connsiteX63" fmla="*/ 918028 w 3903133"/>
                <a:gd name="connsiteY63" fmla="*/ 382210 h 1202267"/>
                <a:gd name="connsiteX64" fmla="*/ 918028 w 3903133"/>
                <a:gd name="connsiteY64" fmla="*/ 348343 h 1202267"/>
                <a:gd name="connsiteX65" fmla="*/ 904723 w 3903133"/>
                <a:gd name="connsiteY65" fmla="*/ 348343 h 1202267"/>
                <a:gd name="connsiteX66" fmla="*/ 904723 w 3903133"/>
                <a:gd name="connsiteY66" fmla="*/ 291496 h 1202267"/>
                <a:gd name="connsiteX67" fmla="*/ 885371 w 3903133"/>
                <a:gd name="connsiteY67" fmla="*/ 291496 h 1202267"/>
                <a:gd name="connsiteX68" fmla="*/ 885371 w 3903133"/>
                <a:gd name="connsiteY68" fmla="*/ 275772 h 1202267"/>
                <a:gd name="connsiteX69" fmla="*/ 787400 w 3903133"/>
                <a:gd name="connsiteY69" fmla="*/ 275772 h 1202267"/>
                <a:gd name="connsiteX70" fmla="*/ 787400 w 3903133"/>
                <a:gd name="connsiteY70" fmla="*/ 260048 h 1202267"/>
                <a:gd name="connsiteX71" fmla="*/ 691847 w 3903133"/>
                <a:gd name="connsiteY71" fmla="*/ 260048 h 1202267"/>
                <a:gd name="connsiteX72" fmla="*/ 691847 w 3903133"/>
                <a:gd name="connsiteY72" fmla="*/ 245534 h 1202267"/>
                <a:gd name="connsiteX73" fmla="*/ 651933 w 3903133"/>
                <a:gd name="connsiteY73" fmla="*/ 245534 h 1202267"/>
                <a:gd name="connsiteX74" fmla="*/ 651933 w 3903133"/>
                <a:gd name="connsiteY74" fmla="*/ 235857 h 1202267"/>
                <a:gd name="connsiteX75" fmla="*/ 621695 w 3903133"/>
                <a:gd name="connsiteY75" fmla="*/ 235857 h 1202267"/>
                <a:gd name="connsiteX76" fmla="*/ 621695 w 3903133"/>
                <a:gd name="connsiteY76" fmla="*/ 181429 h 1202267"/>
                <a:gd name="connsiteX77" fmla="*/ 612019 w 3903133"/>
                <a:gd name="connsiteY77" fmla="*/ 181429 h 1202267"/>
                <a:gd name="connsiteX78" fmla="*/ 612019 w 3903133"/>
                <a:gd name="connsiteY78" fmla="*/ 159657 h 1202267"/>
                <a:gd name="connsiteX79" fmla="*/ 556380 w 3903133"/>
                <a:gd name="connsiteY79" fmla="*/ 159657 h 1202267"/>
                <a:gd name="connsiteX80" fmla="*/ 556380 w 3903133"/>
                <a:gd name="connsiteY80" fmla="*/ 143934 h 1202267"/>
                <a:gd name="connsiteX81" fmla="*/ 372533 w 3903133"/>
                <a:gd name="connsiteY81" fmla="*/ 143934 h 1202267"/>
                <a:gd name="connsiteX82" fmla="*/ 372533 w 3903133"/>
                <a:gd name="connsiteY82" fmla="*/ 133048 h 1202267"/>
                <a:gd name="connsiteX83" fmla="*/ 347133 w 3903133"/>
                <a:gd name="connsiteY83" fmla="*/ 133048 h 1202267"/>
                <a:gd name="connsiteX84" fmla="*/ 347133 w 3903133"/>
                <a:gd name="connsiteY84" fmla="*/ 110067 h 1202267"/>
                <a:gd name="connsiteX85" fmla="*/ 309638 w 3903133"/>
                <a:gd name="connsiteY85" fmla="*/ 110067 h 1202267"/>
                <a:gd name="connsiteX86" fmla="*/ 309638 w 3903133"/>
                <a:gd name="connsiteY86" fmla="*/ 90715 h 1202267"/>
                <a:gd name="connsiteX87" fmla="*/ 266095 w 3903133"/>
                <a:gd name="connsiteY87" fmla="*/ 90715 h 1202267"/>
                <a:gd name="connsiteX88" fmla="*/ 266095 w 3903133"/>
                <a:gd name="connsiteY88" fmla="*/ 72572 h 1202267"/>
                <a:gd name="connsiteX89" fmla="*/ 136676 w 3903133"/>
                <a:gd name="connsiteY89" fmla="*/ 72572 h 1202267"/>
                <a:gd name="connsiteX90" fmla="*/ 136676 w 3903133"/>
                <a:gd name="connsiteY90" fmla="*/ 56848 h 1202267"/>
                <a:gd name="connsiteX91" fmla="*/ 97971 w 3903133"/>
                <a:gd name="connsiteY91" fmla="*/ 56848 h 1202267"/>
                <a:gd name="connsiteX92" fmla="*/ 97971 w 3903133"/>
                <a:gd name="connsiteY92" fmla="*/ 33867 h 1202267"/>
                <a:gd name="connsiteX93" fmla="*/ 88295 w 3903133"/>
                <a:gd name="connsiteY93" fmla="*/ 33867 h 1202267"/>
                <a:gd name="connsiteX94" fmla="*/ 88295 w 3903133"/>
                <a:gd name="connsiteY94" fmla="*/ 22981 h 1202267"/>
                <a:gd name="connsiteX95" fmla="*/ 76200 w 3903133"/>
                <a:gd name="connsiteY95" fmla="*/ 22981 h 1202267"/>
                <a:gd name="connsiteX96" fmla="*/ 76200 w 3903133"/>
                <a:gd name="connsiteY96" fmla="*/ 6048 h 1202267"/>
                <a:gd name="connsiteX97" fmla="*/ 48380 w 3903133"/>
                <a:gd name="connsiteY97" fmla="*/ 6048 h 1202267"/>
                <a:gd name="connsiteX98" fmla="*/ 54428 w 3903133"/>
                <a:gd name="connsiteY98" fmla="*/ 0 h 1202267"/>
                <a:gd name="connsiteX99" fmla="*/ 0 w 3903133"/>
                <a:gd name="connsiteY99" fmla="*/ 0 h 1202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3903133" h="1202267">
                  <a:moveTo>
                    <a:pt x="3903133" y="1202267"/>
                  </a:moveTo>
                  <a:lnTo>
                    <a:pt x="3462866" y="1202267"/>
                  </a:lnTo>
                  <a:lnTo>
                    <a:pt x="3462866" y="1144210"/>
                  </a:lnTo>
                  <a:lnTo>
                    <a:pt x="3161695" y="1144210"/>
                  </a:lnTo>
                  <a:lnTo>
                    <a:pt x="3161695" y="1110343"/>
                  </a:lnTo>
                  <a:lnTo>
                    <a:pt x="2674257" y="1110343"/>
                  </a:lnTo>
                  <a:lnTo>
                    <a:pt x="2674257" y="1089781"/>
                  </a:lnTo>
                  <a:lnTo>
                    <a:pt x="2254552" y="1089781"/>
                  </a:lnTo>
                  <a:lnTo>
                    <a:pt x="2254552" y="1074057"/>
                  </a:lnTo>
                  <a:lnTo>
                    <a:pt x="1871133" y="1074057"/>
                  </a:lnTo>
                  <a:lnTo>
                    <a:pt x="1871133" y="1059543"/>
                  </a:lnTo>
                  <a:lnTo>
                    <a:pt x="1851780" y="1059543"/>
                  </a:lnTo>
                  <a:lnTo>
                    <a:pt x="1851780" y="1047448"/>
                  </a:lnTo>
                  <a:lnTo>
                    <a:pt x="1793723" y="1047448"/>
                  </a:lnTo>
                  <a:lnTo>
                    <a:pt x="1793723" y="1032934"/>
                  </a:lnTo>
                  <a:lnTo>
                    <a:pt x="1769533" y="1032934"/>
                  </a:lnTo>
                  <a:lnTo>
                    <a:pt x="1769533" y="1024467"/>
                  </a:lnTo>
                  <a:lnTo>
                    <a:pt x="1601409" y="1024467"/>
                  </a:lnTo>
                  <a:lnTo>
                    <a:pt x="1601409" y="1009953"/>
                  </a:lnTo>
                  <a:lnTo>
                    <a:pt x="1578428" y="1009953"/>
                  </a:lnTo>
                  <a:lnTo>
                    <a:pt x="1578428" y="982134"/>
                  </a:lnTo>
                  <a:lnTo>
                    <a:pt x="1566333" y="982134"/>
                  </a:lnTo>
                  <a:lnTo>
                    <a:pt x="1566333" y="962781"/>
                  </a:lnTo>
                  <a:lnTo>
                    <a:pt x="1553028" y="962781"/>
                  </a:lnTo>
                  <a:lnTo>
                    <a:pt x="1553028" y="915610"/>
                  </a:lnTo>
                  <a:lnTo>
                    <a:pt x="1542142" y="915610"/>
                  </a:lnTo>
                  <a:lnTo>
                    <a:pt x="1542142" y="879324"/>
                  </a:lnTo>
                  <a:lnTo>
                    <a:pt x="1531257" y="879324"/>
                  </a:lnTo>
                  <a:lnTo>
                    <a:pt x="1531257" y="863600"/>
                  </a:lnTo>
                  <a:lnTo>
                    <a:pt x="1517952" y="863600"/>
                  </a:lnTo>
                  <a:lnTo>
                    <a:pt x="1517952" y="853924"/>
                  </a:lnTo>
                  <a:lnTo>
                    <a:pt x="1501019" y="853924"/>
                  </a:lnTo>
                  <a:lnTo>
                    <a:pt x="1501019" y="828524"/>
                  </a:lnTo>
                  <a:lnTo>
                    <a:pt x="1463523" y="828524"/>
                  </a:lnTo>
                  <a:lnTo>
                    <a:pt x="1463523" y="814010"/>
                  </a:lnTo>
                  <a:lnTo>
                    <a:pt x="1401838" y="814010"/>
                  </a:lnTo>
                  <a:lnTo>
                    <a:pt x="1401838" y="801915"/>
                  </a:lnTo>
                  <a:lnTo>
                    <a:pt x="1326847" y="801915"/>
                  </a:lnTo>
                  <a:lnTo>
                    <a:pt x="1326847" y="766838"/>
                  </a:lnTo>
                  <a:lnTo>
                    <a:pt x="1276047" y="766838"/>
                  </a:lnTo>
                  <a:lnTo>
                    <a:pt x="1276047" y="749905"/>
                  </a:lnTo>
                  <a:lnTo>
                    <a:pt x="1243390" y="749905"/>
                  </a:lnTo>
                  <a:lnTo>
                    <a:pt x="1243390" y="702734"/>
                  </a:lnTo>
                  <a:lnTo>
                    <a:pt x="1237342" y="702734"/>
                  </a:lnTo>
                  <a:lnTo>
                    <a:pt x="1237342" y="661610"/>
                  </a:lnTo>
                  <a:lnTo>
                    <a:pt x="1225247" y="661610"/>
                  </a:lnTo>
                  <a:lnTo>
                    <a:pt x="1225247" y="637419"/>
                  </a:lnTo>
                  <a:lnTo>
                    <a:pt x="1199847" y="637419"/>
                  </a:lnTo>
                  <a:lnTo>
                    <a:pt x="1199847" y="616857"/>
                  </a:lnTo>
                  <a:lnTo>
                    <a:pt x="1112761" y="616857"/>
                  </a:lnTo>
                  <a:lnTo>
                    <a:pt x="1112761" y="603553"/>
                  </a:lnTo>
                  <a:lnTo>
                    <a:pt x="1061961" y="603553"/>
                  </a:lnTo>
                  <a:lnTo>
                    <a:pt x="1061961" y="587829"/>
                  </a:lnTo>
                  <a:lnTo>
                    <a:pt x="1047447" y="587829"/>
                  </a:lnTo>
                  <a:lnTo>
                    <a:pt x="1047447" y="566057"/>
                  </a:lnTo>
                  <a:lnTo>
                    <a:pt x="1023257" y="566057"/>
                  </a:lnTo>
                  <a:lnTo>
                    <a:pt x="1023257" y="553962"/>
                  </a:lnTo>
                  <a:lnTo>
                    <a:pt x="953104" y="553962"/>
                  </a:lnTo>
                  <a:lnTo>
                    <a:pt x="953104" y="543076"/>
                  </a:lnTo>
                  <a:lnTo>
                    <a:pt x="943428" y="543076"/>
                  </a:lnTo>
                  <a:lnTo>
                    <a:pt x="943428" y="497115"/>
                  </a:lnTo>
                  <a:lnTo>
                    <a:pt x="922866" y="497115"/>
                  </a:lnTo>
                  <a:lnTo>
                    <a:pt x="922866" y="387048"/>
                  </a:lnTo>
                  <a:lnTo>
                    <a:pt x="918028" y="382210"/>
                  </a:lnTo>
                  <a:lnTo>
                    <a:pt x="918028" y="348343"/>
                  </a:lnTo>
                  <a:lnTo>
                    <a:pt x="904723" y="348343"/>
                  </a:lnTo>
                  <a:lnTo>
                    <a:pt x="904723" y="291496"/>
                  </a:lnTo>
                  <a:lnTo>
                    <a:pt x="885371" y="291496"/>
                  </a:lnTo>
                  <a:lnTo>
                    <a:pt x="885371" y="275772"/>
                  </a:lnTo>
                  <a:lnTo>
                    <a:pt x="787400" y="275772"/>
                  </a:lnTo>
                  <a:lnTo>
                    <a:pt x="787400" y="260048"/>
                  </a:lnTo>
                  <a:lnTo>
                    <a:pt x="691847" y="260048"/>
                  </a:lnTo>
                  <a:lnTo>
                    <a:pt x="691847" y="245534"/>
                  </a:lnTo>
                  <a:lnTo>
                    <a:pt x="651933" y="245534"/>
                  </a:lnTo>
                  <a:lnTo>
                    <a:pt x="651933" y="235857"/>
                  </a:lnTo>
                  <a:lnTo>
                    <a:pt x="621695" y="235857"/>
                  </a:lnTo>
                  <a:lnTo>
                    <a:pt x="621695" y="181429"/>
                  </a:lnTo>
                  <a:lnTo>
                    <a:pt x="612019" y="181429"/>
                  </a:lnTo>
                  <a:lnTo>
                    <a:pt x="612019" y="159657"/>
                  </a:lnTo>
                  <a:lnTo>
                    <a:pt x="556380" y="159657"/>
                  </a:lnTo>
                  <a:lnTo>
                    <a:pt x="556380" y="143934"/>
                  </a:lnTo>
                  <a:lnTo>
                    <a:pt x="372533" y="143934"/>
                  </a:lnTo>
                  <a:lnTo>
                    <a:pt x="372533" y="133048"/>
                  </a:lnTo>
                  <a:lnTo>
                    <a:pt x="347133" y="133048"/>
                  </a:lnTo>
                  <a:lnTo>
                    <a:pt x="347133" y="110067"/>
                  </a:lnTo>
                  <a:lnTo>
                    <a:pt x="309638" y="110067"/>
                  </a:lnTo>
                  <a:lnTo>
                    <a:pt x="309638" y="90715"/>
                  </a:lnTo>
                  <a:lnTo>
                    <a:pt x="266095" y="90715"/>
                  </a:lnTo>
                  <a:lnTo>
                    <a:pt x="266095" y="72572"/>
                  </a:lnTo>
                  <a:lnTo>
                    <a:pt x="136676" y="72572"/>
                  </a:lnTo>
                  <a:lnTo>
                    <a:pt x="136676" y="56848"/>
                  </a:lnTo>
                  <a:lnTo>
                    <a:pt x="97971" y="56848"/>
                  </a:lnTo>
                  <a:lnTo>
                    <a:pt x="97971" y="33867"/>
                  </a:lnTo>
                  <a:lnTo>
                    <a:pt x="88295" y="33867"/>
                  </a:lnTo>
                  <a:lnTo>
                    <a:pt x="88295" y="22981"/>
                  </a:lnTo>
                  <a:lnTo>
                    <a:pt x="76200" y="22981"/>
                  </a:lnTo>
                  <a:lnTo>
                    <a:pt x="76200" y="6048"/>
                  </a:lnTo>
                  <a:lnTo>
                    <a:pt x="48380" y="6048"/>
                  </a:lnTo>
                  <a:lnTo>
                    <a:pt x="54428"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812" name="TextBox 811">
              <a:extLst>
                <a:ext uri="{FF2B5EF4-FFF2-40B4-BE49-F238E27FC236}">
                  <a16:creationId xmlns:a16="http://schemas.microsoft.com/office/drawing/2014/main" id="{7B9CCBCB-1FB7-4DF8-8CA4-782C6A6B4AFA}"/>
                </a:ext>
              </a:extLst>
            </p:cNvPr>
            <p:cNvSpPr txBox="1"/>
            <p:nvPr/>
          </p:nvSpPr>
          <p:spPr bwMode="auto">
            <a:xfrm>
              <a:off x="6860507" y="5111881"/>
              <a:ext cx="15117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Pembrolizumab</a:t>
              </a:r>
            </a:p>
          </p:txBody>
        </p:sp>
        <p:sp>
          <p:nvSpPr>
            <p:cNvPr id="813" name="TextBox 812">
              <a:extLst>
                <a:ext uri="{FF2B5EF4-FFF2-40B4-BE49-F238E27FC236}">
                  <a16:creationId xmlns:a16="http://schemas.microsoft.com/office/drawing/2014/main" id="{701DA7CF-64FF-424A-92BC-8236A0F9B4C5}"/>
                </a:ext>
              </a:extLst>
            </p:cNvPr>
            <p:cNvSpPr txBox="1"/>
            <p:nvPr/>
          </p:nvSpPr>
          <p:spPr bwMode="auto">
            <a:xfrm>
              <a:off x="7467899" y="5851794"/>
              <a:ext cx="7931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a:t>
              </a:r>
            </a:p>
          </p:txBody>
        </p:sp>
      </p:grpSp>
      <p:grpSp>
        <p:nvGrpSpPr>
          <p:cNvPr id="895" name="Group 894">
            <a:extLst>
              <a:ext uri="{FF2B5EF4-FFF2-40B4-BE49-F238E27FC236}">
                <a16:creationId xmlns:a16="http://schemas.microsoft.com/office/drawing/2014/main" id="{95771EBB-F69A-4BA9-9D40-0322D7B27AAA}"/>
              </a:ext>
            </a:extLst>
          </p:cNvPr>
          <p:cNvGrpSpPr/>
          <p:nvPr/>
        </p:nvGrpSpPr>
        <p:grpSpPr>
          <a:xfrm>
            <a:off x="9411354" y="1362579"/>
            <a:ext cx="2176908" cy="754062"/>
            <a:chOff x="2965046" y="845348"/>
            <a:chExt cx="2275573" cy="788238"/>
          </a:xfrm>
        </p:grpSpPr>
        <p:sp>
          <p:nvSpPr>
            <p:cNvPr id="896" name="TextBox 895">
              <a:extLst>
                <a:ext uri="{FF2B5EF4-FFF2-40B4-BE49-F238E27FC236}">
                  <a16:creationId xmlns:a16="http://schemas.microsoft.com/office/drawing/2014/main" id="{8FE23F17-7023-4366-AB02-A6958CF1B90A}"/>
                </a:ext>
              </a:extLst>
            </p:cNvPr>
            <p:cNvSpPr txBox="1"/>
            <p:nvPr/>
          </p:nvSpPr>
          <p:spPr bwMode="auto">
            <a:xfrm>
              <a:off x="3738024" y="845348"/>
              <a:ext cx="1502595" cy="772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a:t>
              </a:r>
              <a:r>
                <a:rPr lang="en-US" sz="1400" dirty="0">
                  <a:solidFill>
                    <a:srgbClr val="000000"/>
                  </a:solidFill>
                  <a:latin typeface="Calibri" panose="020F0502020204030204" pitchFamily="34" charset="0"/>
                </a:rPr>
                <a:t>PFS</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Mo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10.4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8.2  </a:t>
              </a:r>
            </a:p>
          </p:txBody>
        </p:sp>
        <p:grpSp>
          <p:nvGrpSpPr>
            <p:cNvPr id="897" name="Group 896">
              <a:extLst>
                <a:ext uri="{FF2B5EF4-FFF2-40B4-BE49-F238E27FC236}">
                  <a16:creationId xmlns:a16="http://schemas.microsoft.com/office/drawing/2014/main" id="{DA6CBF75-7733-4098-B844-0F7A6E7E546A}"/>
                </a:ext>
              </a:extLst>
            </p:cNvPr>
            <p:cNvGrpSpPr/>
            <p:nvPr/>
          </p:nvGrpSpPr>
          <p:grpSpPr>
            <a:xfrm>
              <a:off x="2965046" y="1086653"/>
              <a:ext cx="982633" cy="546933"/>
              <a:chOff x="3190681" y="1277553"/>
              <a:chExt cx="982633" cy="546933"/>
            </a:xfrm>
          </p:grpSpPr>
          <p:sp>
            <p:nvSpPr>
              <p:cNvPr id="898" name="TextBox 897">
                <a:extLst>
                  <a:ext uri="{FF2B5EF4-FFF2-40B4-BE49-F238E27FC236}">
                    <a16:creationId xmlns:a16="http://schemas.microsoft.com/office/drawing/2014/main" id="{73921AAB-0AD9-4BBA-95CE-625D89DF6440}"/>
                  </a:ext>
                </a:extLst>
              </p:cNvPr>
              <p:cNvSpPr txBox="1"/>
              <p:nvPr/>
            </p:nvSpPr>
            <p:spPr bwMode="auto">
              <a:xfrm>
                <a:off x="3378383" y="1277553"/>
                <a:ext cx="794931" cy="546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Pembro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Placebo</a:t>
                </a:r>
              </a:p>
            </p:txBody>
          </p:sp>
          <p:cxnSp>
            <p:nvCxnSpPr>
              <p:cNvPr id="899" name="Straight Connector 898">
                <a:extLst>
                  <a:ext uri="{FF2B5EF4-FFF2-40B4-BE49-F238E27FC236}">
                    <a16:creationId xmlns:a16="http://schemas.microsoft.com/office/drawing/2014/main" id="{4ED29174-D6D5-4471-8038-FFAD15641860}"/>
                  </a:ext>
                </a:extLst>
              </p:cNvPr>
              <p:cNvCxnSpPr/>
              <p:nvPr/>
            </p:nvCxnSpPr>
            <p:spPr bwMode="auto">
              <a:xfrm>
                <a:off x="3190681" y="1471265"/>
                <a:ext cx="209353" cy="0"/>
              </a:xfrm>
              <a:prstGeom prst="line">
                <a:avLst/>
              </a:prstGeom>
              <a:noFill/>
              <a:ln w="28575" cap="flat" cmpd="sng" algn="ctr">
                <a:solidFill>
                  <a:schemeClr val="accent1"/>
                </a:solidFill>
                <a:prstDash val="solid"/>
                <a:round/>
                <a:headEnd type="none" w="med" len="med"/>
                <a:tailEnd type="none" w="med" len="med"/>
              </a:ln>
              <a:effectLst/>
            </p:spPr>
          </p:cxnSp>
          <p:cxnSp>
            <p:nvCxnSpPr>
              <p:cNvPr id="900" name="Straight Connector 899">
                <a:extLst>
                  <a:ext uri="{FF2B5EF4-FFF2-40B4-BE49-F238E27FC236}">
                    <a16:creationId xmlns:a16="http://schemas.microsoft.com/office/drawing/2014/main" id="{4347EB9E-9E30-44B9-86A4-BC739E28972A}"/>
                  </a:ext>
                </a:extLst>
              </p:cNvPr>
              <p:cNvCxnSpPr/>
              <p:nvPr/>
            </p:nvCxnSpPr>
            <p:spPr bwMode="auto">
              <a:xfrm>
                <a:off x="3194890" y="1678957"/>
                <a:ext cx="209353" cy="0"/>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901" name="Group 900">
            <a:extLst>
              <a:ext uri="{FF2B5EF4-FFF2-40B4-BE49-F238E27FC236}">
                <a16:creationId xmlns:a16="http://schemas.microsoft.com/office/drawing/2014/main" id="{141F61D9-9320-4FA5-B1A1-9E8DDCCA4FC3}"/>
              </a:ext>
            </a:extLst>
          </p:cNvPr>
          <p:cNvGrpSpPr/>
          <p:nvPr/>
        </p:nvGrpSpPr>
        <p:grpSpPr>
          <a:xfrm>
            <a:off x="6115726" y="4269250"/>
            <a:ext cx="2176908" cy="754062"/>
            <a:chOff x="2965046" y="845348"/>
            <a:chExt cx="2275573" cy="788238"/>
          </a:xfrm>
        </p:grpSpPr>
        <p:sp>
          <p:nvSpPr>
            <p:cNvPr id="902" name="TextBox 901">
              <a:extLst>
                <a:ext uri="{FF2B5EF4-FFF2-40B4-BE49-F238E27FC236}">
                  <a16:creationId xmlns:a16="http://schemas.microsoft.com/office/drawing/2014/main" id="{E50C7CE0-1EAA-4EBE-90D8-A2B3E8C3030A}"/>
                </a:ext>
              </a:extLst>
            </p:cNvPr>
            <p:cNvSpPr txBox="1"/>
            <p:nvPr/>
          </p:nvSpPr>
          <p:spPr bwMode="auto">
            <a:xfrm>
              <a:off x="3738024" y="845348"/>
              <a:ext cx="1502595" cy="772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a:t>
              </a:r>
              <a:r>
                <a:rPr lang="en-US" sz="1400" dirty="0">
                  <a:solidFill>
                    <a:srgbClr val="000000"/>
                  </a:solidFill>
                  <a:latin typeface="Calibri" panose="020F0502020204030204" pitchFamily="34" charset="0"/>
                </a:rPr>
                <a:t>PFS</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Mo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10.4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8.1  </a:t>
              </a:r>
            </a:p>
          </p:txBody>
        </p:sp>
        <p:grpSp>
          <p:nvGrpSpPr>
            <p:cNvPr id="903" name="Group 902">
              <a:extLst>
                <a:ext uri="{FF2B5EF4-FFF2-40B4-BE49-F238E27FC236}">
                  <a16:creationId xmlns:a16="http://schemas.microsoft.com/office/drawing/2014/main" id="{A905BEEE-8488-4013-8734-8448C6C981EA}"/>
                </a:ext>
              </a:extLst>
            </p:cNvPr>
            <p:cNvGrpSpPr/>
            <p:nvPr/>
          </p:nvGrpSpPr>
          <p:grpSpPr>
            <a:xfrm>
              <a:off x="2965046" y="1086653"/>
              <a:ext cx="982633" cy="546933"/>
              <a:chOff x="3190681" y="1277553"/>
              <a:chExt cx="982633" cy="546933"/>
            </a:xfrm>
          </p:grpSpPr>
          <p:sp>
            <p:nvSpPr>
              <p:cNvPr id="904" name="TextBox 903">
                <a:extLst>
                  <a:ext uri="{FF2B5EF4-FFF2-40B4-BE49-F238E27FC236}">
                    <a16:creationId xmlns:a16="http://schemas.microsoft.com/office/drawing/2014/main" id="{752A69ED-D37F-4DAC-AFB4-FA562DEE54F3}"/>
                  </a:ext>
                </a:extLst>
              </p:cNvPr>
              <p:cNvSpPr txBox="1"/>
              <p:nvPr/>
            </p:nvSpPr>
            <p:spPr bwMode="auto">
              <a:xfrm>
                <a:off x="3378383" y="1277553"/>
                <a:ext cx="794931" cy="546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Pembro</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Placebo</a:t>
                </a:r>
              </a:p>
            </p:txBody>
          </p:sp>
          <p:cxnSp>
            <p:nvCxnSpPr>
              <p:cNvPr id="905" name="Straight Connector 904">
                <a:extLst>
                  <a:ext uri="{FF2B5EF4-FFF2-40B4-BE49-F238E27FC236}">
                    <a16:creationId xmlns:a16="http://schemas.microsoft.com/office/drawing/2014/main" id="{82D91288-BF53-4291-880B-5D52AE11F3A9}"/>
                  </a:ext>
                </a:extLst>
              </p:cNvPr>
              <p:cNvCxnSpPr/>
              <p:nvPr/>
            </p:nvCxnSpPr>
            <p:spPr bwMode="auto">
              <a:xfrm>
                <a:off x="3190681" y="1471265"/>
                <a:ext cx="209353" cy="0"/>
              </a:xfrm>
              <a:prstGeom prst="line">
                <a:avLst/>
              </a:prstGeom>
              <a:noFill/>
              <a:ln w="28575" cap="flat" cmpd="sng" algn="ctr">
                <a:solidFill>
                  <a:schemeClr val="accent1"/>
                </a:solidFill>
                <a:prstDash val="solid"/>
                <a:round/>
                <a:headEnd type="none" w="med" len="med"/>
                <a:tailEnd type="none" w="med" len="med"/>
              </a:ln>
              <a:effectLst/>
            </p:spPr>
          </p:cxnSp>
          <p:cxnSp>
            <p:nvCxnSpPr>
              <p:cNvPr id="906" name="Straight Connector 905">
                <a:extLst>
                  <a:ext uri="{FF2B5EF4-FFF2-40B4-BE49-F238E27FC236}">
                    <a16:creationId xmlns:a16="http://schemas.microsoft.com/office/drawing/2014/main" id="{6CD7092B-15DE-4A90-940E-35B3AC573CC3}"/>
                  </a:ext>
                </a:extLst>
              </p:cNvPr>
              <p:cNvCxnSpPr/>
              <p:nvPr/>
            </p:nvCxnSpPr>
            <p:spPr bwMode="auto">
              <a:xfrm>
                <a:off x="3194890" y="1678957"/>
                <a:ext cx="209353" cy="0"/>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907" name="Group 906">
            <a:extLst>
              <a:ext uri="{FF2B5EF4-FFF2-40B4-BE49-F238E27FC236}">
                <a16:creationId xmlns:a16="http://schemas.microsoft.com/office/drawing/2014/main" id="{59518ACC-2C7D-4A63-975C-CFAC8F93990A}"/>
              </a:ext>
            </a:extLst>
          </p:cNvPr>
          <p:cNvGrpSpPr/>
          <p:nvPr/>
        </p:nvGrpSpPr>
        <p:grpSpPr>
          <a:xfrm>
            <a:off x="3184989" y="1503314"/>
            <a:ext cx="2176908" cy="754062"/>
            <a:chOff x="2965046" y="845348"/>
            <a:chExt cx="2275573" cy="788238"/>
          </a:xfrm>
        </p:grpSpPr>
        <p:sp>
          <p:nvSpPr>
            <p:cNvPr id="908" name="TextBox 907">
              <a:extLst>
                <a:ext uri="{FF2B5EF4-FFF2-40B4-BE49-F238E27FC236}">
                  <a16:creationId xmlns:a16="http://schemas.microsoft.com/office/drawing/2014/main" id="{7C868285-2204-4E90-839B-1426AA4784AF}"/>
                </a:ext>
              </a:extLst>
            </p:cNvPr>
            <p:cNvSpPr txBox="1"/>
            <p:nvPr/>
          </p:nvSpPr>
          <p:spPr bwMode="auto">
            <a:xfrm>
              <a:off x="3738024" y="845348"/>
              <a:ext cx="1502595" cy="772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a:t>
              </a:r>
              <a:r>
                <a:rPr lang="en-US" sz="1400" dirty="0">
                  <a:solidFill>
                    <a:srgbClr val="000000"/>
                  </a:solidFill>
                  <a:latin typeface="Calibri" panose="020F0502020204030204" pitchFamily="34" charset="0"/>
                </a:rPr>
                <a:t>PFS</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Mo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10.4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8.2 </a:t>
              </a:r>
            </a:p>
          </p:txBody>
        </p:sp>
        <p:grpSp>
          <p:nvGrpSpPr>
            <p:cNvPr id="909" name="Group 908">
              <a:extLst>
                <a:ext uri="{FF2B5EF4-FFF2-40B4-BE49-F238E27FC236}">
                  <a16:creationId xmlns:a16="http://schemas.microsoft.com/office/drawing/2014/main" id="{15539B1E-FD2B-4B21-B1A0-EEF451D34EB9}"/>
                </a:ext>
              </a:extLst>
            </p:cNvPr>
            <p:cNvGrpSpPr/>
            <p:nvPr/>
          </p:nvGrpSpPr>
          <p:grpSpPr>
            <a:xfrm>
              <a:off x="2965046" y="1086653"/>
              <a:ext cx="982633" cy="546933"/>
              <a:chOff x="3190681" y="1277553"/>
              <a:chExt cx="982633" cy="546933"/>
            </a:xfrm>
          </p:grpSpPr>
          <p:sp>
            <p:nvSpPr>
              <p:cNvPr id="910" name="TextBox 909">
                <a:extLst>
                  <a:ext uri="{FF2B5EF4-FFF2-40B4-BE49-F238E27FC236}">
                    <a16:creationId xmlns:a16="http://schemas.microsoft.com/office/drawing/2014/main" id="{F5956EB1-1ACD-47D4-8B8E-19874457F70A}"/>
                  </a:ext>
                </a:extLst>
              </p:cNvPr>
              <p:cNvSpPr txBox="1"/>
              <p:nvPr/>
            </p:nvSpPr>
            <p:spPr bwMode="auto">
              <a:xfrm>
                <a:off x="3378383" y="1277553"/>
                <a:ext cx="794931" cy="546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Pembro</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Placebo</a:t>
                </a:r>
              </a:p>
            </p:txBody>
          </p:sp>
          <p:cxnSp>
            <p:nvCxnSpPr>
              <p:cNvPr id="911" name="Straight Connector 910">
                <a:extLst>
                  <a:ext uri="{FF2B5EF4-FFF2-40B4-BE49-F238E27FC236}">
                    <a16:creationId xmlns:a16="http://schemas.microsoft.com/office/drawing/2014/main" id="{7B5A6D1E-E2D7-4C80-B09E-48EC82BC6E07}"/>
                  </a:ext>
                </a:extLst>
              </p:cNvPr>
              <p:cNvCxnSpPr/>
              <p:nvPr/>
            </p:nvCxnSpPr>
            <p:spPr bwMode="auto">
              <a:xfrm>
                <a:off x="3190681" y="1471265"/>
                <a:ext cx="209353" cy="0"/>
              </a:xfrm>
              <a:prstGeom prst="line">
                <a:avLst/>
              </a:prstGeom>
              <a:noFill/>
              <a:ln w="28575" cap="flat" cmpd="sng" algn="ctr">
                <a:solidFill>
                  <a:schemeClr val="accent1"/>
                </a:solidFill>
                <a:prstDash val="solid"/>
                <a:round/>
                <a:headEnd type="none" w="med" len="med"/>
                <a:tailEnd type="none" w="med" len="med"/>
              </a:ln>
              <a:effectLst/>
            </p:spPr>
          </p:cxnSp>
          <p:cxnSp>
            <p:nvCxnSpPr>
              <p:cNvPr id="912" name="Straight Connector 911">
                <a:extLst>
                  <a:ext uri="{FF2B5EF4-FFF2-40B4-BE49-F238E27FC236}">
                    <a16:creationId xmlns:a16="http://schemas.microsoft.com/office/drawing/2014/main" id="{6CB32DDB-6DA3-412E-B360-3CA42700AC96}"/>
                  </a:ext>
                </a:extLst>
              </p:cNvPr>
              <p:cNvCxnSpPr/>
              <p:nvPr/>
            </p:nvCxnSpPr>
            <p:spPr bwMode="auto">
              <a:xfrm>
                <a:off x="3194890" y="1678957"/>
                <a:ext cx="209353" cy="0"/>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913" name="Group 912">
            <a:extLst>
              <a:ext uri="{FF2B5EF4-FFF2-40B4-BE49-F238E27FC236}">
                <a16:creationId xmlns:a16="http://schemas.microsoft.com/office/drawing/2014/main" id="{72DFDC83-CB5B-4F2F-AA37-E8E1F386EFD0}"/>
              </a:ext>
            </a:extLst>
          </p:cNvPr>
          <p:cNvGrpSpPr/>
          <p:nvPr/>
        </p:nvGrpSpPr>
        <p:grpSpPr>
          <a:xfrm>
            <a:off x="1154465" y="3712427"/>
            <a:ext cx="4315343" cy="397032"/>
            <a:chOff x="1154465" y="3386600"/>
            <a:chExt cx="4315343" cy="397032"/>
          </a:xfrm>
        </p:grpSpPr>
        <p:sp>
          <p:nvSpPr>
            <p:cNvPr id="914" name="TextBox 913">
              <a:extLst>
                <a:ext uri="{FF2B5EF4-FFF2-40B4-BE49-F238E27FC236}">
                  <a16:creationId xmlns:a16="http://schemas.microsoft.com/office/drawing/2014/main" id="{06C84B8F-DEA4-4421-A4D1-5D78C137490D}"/>
                </a:ext>
              </a:extLst>
            </p:cNvPr>
            <p:cNvSpPr txBox="1"/>
            <p:nvPr/>
          </p:nvSpPr>
          <p:spPr bwMode="auto">
            <a:xfrm>
              <a:off x="1154465" y="3386600"/>
              <a:ext cx="45017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308</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309</a:t>
              </a:r>
            </a:p>
          </p:txBody>
        </p:sp>
        <p:sp>
          <p:nvSpPr>
            <p:cNvPr id="915" name="TextBox 914">
              <a:extLst>
                <a:ext uri="{FF2B5EF4-FFF2-40B4-BE49-F238E27FC236}">
                  <a16:creationId xmlns:a16="http://schemas.microsoft.com/office/drawing/2014/main" id="{E9D06EED-A1F6-46A4-8836-9BB53974823B}"/>
                </a:ext>
              </a:extLst>
            </p:cNvPr>
            <p:cNvSpPr txBox="1"/>
            <p:nvPr/>
          </p:nvSpPr>
          <p:spPr bwMode="auto">
            <a:xfrm>
              <a:off x="1576947" y="3386600"/>
              <a:ext cx="495815"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263</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259</a:t>
              </a:r>
            </a:p>
          </p:txBody>
        </p:sp>
        <p:sp>
          <p:nvSpPr>
            <p:cNvPr id="916" name="TextBox 915">
              <a:extLst>
                <a:ext uri="{FF2B5EF4-FFF2-40B4-BE49-F238E27FC236}">
                  <a16:creationId xmlns:a16="http://schemas.microsoft.com/office/drawing/2014/main" id="{3878EEE6-0434-49CE-B2BB-2F752E75CF11}"/>
                </a:ext>
              </a:extLst>
            </p:cNvPr>
            <p:cNvSpPr txBox="1"/>
            <p:nvPr/>
          </p:nvSpPr>
          <p:spPr bwMode="auto">
            <a:xfrm>
              <a:off x="2024471" y="3386600"/>
              <a:ext cx="456603"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229</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195</a:t>
              </a:r>
            </a:p>
          </p:txBody>
        </p:sp>
        <p:sp>
          <p:nvSpPr>
            <p:cNvPr id="917" name="TextBox 916">
              <a:extLst>
                <a:ext uri="{FF2B5EF4-FFF2-40B4-BE49-F238E27FC236}">
                  <a16:creationId xmlns:a16="http://schemas.microsoft.com/office/drawing/2014/main" id="{D7240C8A-FA2C-4839-AC8F-6201C88B1B7F}"/>
                </a:ext>
              </a:extLst>
            </p:cNvPr>
            <p:cNvSpPr txBox="1"/>
            <p:nvPr/>
          </p:nvSpPr>
          <p:spPr bwMode="auto">
            <a:xfrm>
              <a:off x="2453924" y="3386600"/>
              <a:ext cx="481424"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155</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113</a:t>
              </a:r>
            </a:p>
          </p:txBody>
        </p:sp>
        <p:sp>
          <p:nvSpPr>
            <p:cNvPr id="918" name="TextBox 917">
              <a:extLst>
                <a:ext uri="{FF2B5EF4-FFF2-40B4-BE49-F238E27FC236}">
                  <a16:creationId xmlns:a16="http://schemas.microsoft.com/office/drawing/2014/main" id="{F5C51CD5-C74A-430F-8DEC-4D0862172F0C}"/>
                </a:ext>
              </a:extLst>
            </p:cNvPr>
            <p:cNvSpPr txBox="1"/>
            <p:nvPr/>
          </p:nvSpPr>
          <p:spPr bwMode="auto">
            <a:xfrm>
              <a:off x="2897847" y="3386600"/>
              <a:ext cx="455501"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123</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89</a:t>
              </a:r>
            </a:p>
          </p:txBody>
        </p:sp>
        <p:sp>
          <p:nvSpPr>
            <p:cNvPr id="919" name="TextBox 918">
              <a:extLst>
                <a:ext uri="{FF2B5EF4-FFF2-40B4-BE49-F238E27FC236}">
                  <a16:creationId xmlns:a16="http://schemas.microsoft.com/office/drawing/2014/main" id="{02229D3D-0476-443C-BC42-B59546C7364C}"/>
                </a:ext>
              </a:extLst>
            </p:cNvPr>
            <p:cNvSpPr txBox="1"/>
            <p:nvPr/>
          </p:nvSpPr>
          <p:spPr bwMode="auto">
            <a:xfrm>
              <a:off x="3342802" y="3386600"/>
              <a:ext cx="423910"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110</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71</a:t>
              </a:r>
            </a:p>
          </p:txBody>
        </p:sp>
        <p:sp>
          <p:nvSpPr>
            <p:cNvPr id="920" name="TextBox 919">
              <a:extLst>
                <a:ext uri="{FF2B5EF4-FFF2-40B4-BE49-F238E27FC236}">
                  <a16:creationId xmlns:a16="http://schemas.microsoft.com/office/drawing/2014/main" id="{E4496F6A-8239-4A68-8AF4-2339A657A05C}"/>
                </a:ext>
              </a:extLst>
            </p:cNvPr>
            <p:cNvSpPr txBox="1"/>
            <p:nvPr/>
          </p:nvSpPr>
          <p:spPr bwMode="auto">
            <a:xfrm>
              <a:off x="3784805"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70</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39</a:t>
              </a:r>
            </a:p>
          </p:txBody>
        </p:sp>
        <p:sp>
          <p:nvSpPr>
            <p:cNvPr id="921" name="TextBox 920">
              <a:extLst>
                <a:ext uri="{FF2B5EF4-FFF2-40B4-BE49-F238E27FC236}">
                  <a16:creationId xmlns:a16="http://schemas.microsoft.com/office/drawing/2014/main" id="{1324C883-58A7-4ED2-800B-5ECE18C30129}"/>
                </a:ext>
              </a:extLst>
            </p:cNvPr>
            <p:cNvSpPr txBox="1"/>
            <p:nvPr/>
          </p:nvSpPr>
          <p:spPr bwMode="auto">
            <a:xfrm>
              <a:off x="4223570"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35</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13</a:t>
              </a:r>
            </a:p>
          </p:txBody>
        </p:sp>
        <p:sp>
          <p:nvSpPr>
            <p:cNvPr id="922" name="TextBox 921">
              <a:extLst>
                <a:ext uri="{FF2B5EF4-FFF2-40B4-BE49-F238E27FC236}">
                  <a16:creationId xmlns:a16="http://schemas.microsoft.com/office/drawing/2014/main" id="{6F3B5BD2-6A1F-4EA8-B517-5F4A8509080B}"/>
                </a:ext>
              </a:extLst>
            </p:cNvPr>
            <p:cNvSpPr txBox="1"/>
            <p:nvPr/>
          </p:nvSpPr>
          <p:spPr bwMode="auto">
            <a:xfrm>
              <a:off x="4654959"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10</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a:t>
              </a:r>
            </a:p>
          </p:txBody>
        </p:sp>
        <p:sp>
          <p:nvSpPr>
            <p:cNvPr id="923" name="TextBox 922">
              <a:extLst>
                <a:ext uri="{FF2B5EF4-FFF2-40B4-BE49-F238E27FC236}">
                  <a16:creationId xmlns:a16="http://schemas.microsoft.com/office/drawing/2014/main" id="{65E4142A-3FAC-4933-A2F8-114619850792}"/>
                </a:ext>
              </a:extLst>
            </p:cNvPr>
            <p:cNvSpPr txBox="1"/>
            <p:nvPr/>
          </p:nvSpPr>
          <p:spPr bwMode="auto">
            <a:xfrm>
              <a:off x="5082662"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0</a:t>
              </a:r>
            </a:p>
          </p:txBody>
        </p:sp>
      </p:grpSp>
      <p:sp>
        <p:nvSpPr>
          <p:cNvPr id="924" name="TextBox 923">
            <a:extLst>
              <a:ext uri="{FF2B5EF4-FFF2-40B4-BE49-F238E27FC236}">
                <a16:creationId xmlns:a16="http://schemas.microsoft.com/office/drawing/2014/main" id="{31059E1E-D566-44B3-ACEC-18878091FC3D}"/>
              </a:ext>
            </a:extLst>
          </p:cNvPr>
          <p:cNvSpPr txBox="1"/>
          <p:nvPr/>
        </p:nvSpPr>
        <p:spPr bwMode="auto">
          <a:xfrm>
            <a:off x="391819" y="3475438"/>
            <a:ext cx="8677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No. at Risk</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err="1">
                <a:ln>
                  <a:noFill/>
                </a:ln>
                <a:solidFill>
                  <a:schemeClr val="accent1"/>
                </a:solidFill>
                <a:effectLst/>
                <a:uLnTx/>
                <a:uFillTx/>
                <a:latin typeface="Calibri" panose="020F0502020204030204" pitchFamily="34" charset="0"/>
                <a:ea typeface="+mn-ea"/>
                <a:cs typeface="Arial" panose="020B0604020202020204" pitchFamily="34" charset="0"/>
              </a:rPr>
              <a:t>Pembro</a:t>
            </a:r>
            <a:endPar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endParaRP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Placebo</a:t>
            </a:r>
          </a:p>
        </p:txBody>
      </p:sp>
      <p:grpSp>
        <p:nvGrpSpPr>
          <p:cNvPr id="925" name="Group 924">
            <a:extLst>
              <a:ext uri="{FF2B5EF4-FFF2-40B4-BE49-F238E27FC236}">
                <a16:creationId xmlns:a16="http://schemas.microsoft.com/office/drawing/2014/main" id="{5B8EDA71-EAA1-40E7-BDCA-717718585FD7}"/>
              </a:ext>
            </a:extLst>
          </p:cNvPr>
          <p:cNvGrpSpPr/>
          <p:nvPr/>
        </p:nvGrpSpPr>
        <p:grpSpPr>
          <a:xfrm>
            <a:off x="7219814" y="3712427"/>
            <a:ext cx="4463399" cy="397032"/>
            <a:chOff x="1154465" y="3386600"/>
            <a:chExt cx="4315343" cy="397032"/>
          </a:xfrm>
        </p:grpSpPr>
        <p:sp>
          <p:nvSpPr>
            <p:cNvPr id="926" name="TextBox 925">
              <a:extLst>
                <a:ext uri="{FF2B5EF4-FFF2-40B4-BE49-F238E27FC236}">
                  <a16:creationId xmlns:a16="http://schemas.microsoft.com/office/drawing/2014/main" id="{0F7E432D-286E-4393-8D0E-E2D140A28F40}"/>
                </a:ext>
              </a:extLst>
            </p:cNvPr>
            <p:cNvSpPr txBox="1"/>
            <p:nvPr/>
          </p:nvSpPr>
          <p:spPr bwMode="auto">
            <a:xfrm>
              <a:off x="1154465" y="3386600"/>
              <a:ext cx="45017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273</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275</a:t>
              </a:r>
            </a:p>
          </p:txBody>
        </p:sp>
        <p:sp>
          <p:nvSpPr>
            <p:cNvPr id="927" name="TextBox 926">
              <a:extLst>
                <a:ext uri="{FF2B5EF4-FFF2-40B4-BE49-F238E27FC236}">
                  <a16:creationId xmlns:a16="http://schemas.microsoft.com/office/drawing/2014/main" id="{FFDEA9D0-F338-40BB-9AC2-3E191D040780}"/>
                </a:ext>
              </a:extLst>
            </p:cNvPr>
            <p:cNvSpPr txBox="1"/>
            <p:nvPr/>
          </p:nvSpPr>
          <p:spPr bwMode="auto">
            <a:xfrm>
              <a:off x="1576947" y="3386600"/>
              <a:ext cx="495815"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238</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229</a:t>
              </a:r>
            </a:p>
          </p:txBody>
        </p:sp>
        <p:sp>
          <p:nvSpPr>
            <p:cNvPr id="928" name="TextBox 927">
              <a:extLst>
                <a:ext uri="{FF2B5EF4-FFF2-40B4-BE49-F238E27FC236}">
                  <a16:creationId xmlns:a16="http://schemas.microsoft.com/office/drawing/2014/main" id="{D6997529-D26A-48B4-A5D4-BA121C07982B}"/>
                </a:ext>
              </a:extLst>
            </p:cNvPr>
            <p:cNvSpPr txBox="1"/>
            <p:nvPr/>
          </p:nvSpPr>
          <p:spPr bwMode="auto">
            <a:xfrm>
              <a:off x="2024471" y="3386600"/>
              <a:ext cx="456603"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208</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170</a:t>
              </a:r>
            </a:p>
          </p:txBody>
        </p:sp>
        <p:sp>
          <p:nvSpPr>
            <p:cNvPr id="929" name="TextBox 928">
              <a:extLst>
                <a:ext uri="{FF2B5EF4-FFF2-40B4-BE49-F238E27FC236}">
                  <a16:creationId xmlns:a16="http://schemas.microsoft.com/office/drawing/2014/main" id="{218760D0-5998-4DB1-9BC3-C84C189FD67F}"/>
                </a:ext>
              </a:extLst>
            </p:cNvPr>
            <p:cNvSpPr txBox="1"/>
            <p:nvPr/>
          </p:nvSpPr>
          <p:spPr bwMode="auto">
            <a:xfrm>
              <a:off x="2453924" y="3386600"/>
              <a:ext cx="481424"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143</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103</a:t>
              </a:r>
            </a:p>
          </p:txBody>
        </p:sp>
        <p:sp>
          <p:nvSpPr>
            <p:cNvPr id="930" name="TextBox 929">
              <a:extLst>
                <a:ext uri="{FF2B5EF4-FFF2-40B4-BE49-F238E27FC236}">
                  <a16:creationId xmlns:a16="http://schemas.microsoft.com/office/drawing/2014/main" id="{B9125990-A280-4086-BEA1-BEC576017378}"/>
                </a:ext>
              </a:extLst>
            </p:cNvPr>
            <p:cNvSpPr txBox="1"/>
            <p:nvPr/>
          </p:nvSpPr>
          <p:spPr bwMode="auto">
            <a:xfrm>
              <a:off x="2897847" y="3386600"/>
              <a:ext cx="455501"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112</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81</a:t>
              </a:r>
            </a:p>
          </p:txBody>
        </p:sp>
        <p:sp>
          <p:nvSpPr>
            <p:cNvPr id="931" name="TextBox 930">
              <a:extLst>
                <a:ext uri="{FF2B5EF4-FFF2-40B4-BE49-F238E27FC236}">
                  <a16:creationId xmlns:a16="http://schemas.microsoft.com/office/drawing/2014/main" id="{10878CE0-CD9E-48F0-BD8D-76BAE9E95626}"/>
                </a:ext>
              </a:extLst>
            </p:cNvPr>
            <p:cNvSpPr txBox="1"/>
            <p:nvPr/>
          </p:nvSpPr>
          <p:spPr bwMode="auto">
            <a:xfrm>
              <a:off x="3342802" y="3386600"/>
              <a:ext cx="423910"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101</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63</a:t>
              </a:r>
            </a:p>
          </p:txBody>
        </p:sp>
        <p:sp>
          <p:nvSpPr>
            <p:cNvPr id="932" name="TextBox 931">
              <a:extLst>
                <a:ext uri="{FF2B5EF4-FFF2-40B4-BE49-F238E27FC236}">
                  <a16:creationId xmlns:a16="http://schemas.microsoft.com/office/drawing/2014/main" id="{B69AF851-81AE-4249-B9E5-E3063DFB6D12}"/>
                </a:ext>
              </a:extLst>
            </p:cNvPr>
            <p:cNvSpPr txBox="1"/>
            <p:nvPr/>
          </p:nvSpPr>
          <p:spPr bwMode="auto">
            <a:xfrm>
              <a:off x="3784805"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66</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38</a:t>
              </a:r>
            </a:p>
          </p:txBody>
        </p:sp>
        <p:sp>
          <p:nvSpPr>
            <p:cNvPr id="933" name="TextBox 932">
              <a:extLst>
                <a:ext uri="{FF2B5EF4-FFF2-40B4-BE49-F238E27FC236}">
                  <a16:creationId xmlns:a16="http://schemas.microsoft.com/office/drawing/2014/main" id="{306FE263-CBD9-4861-97FF-3513548B6D7C}"/>
                </a:ext>
              </a:extLst>
            </p:cNvPr>
            <p:cNvSpPr txBox="1"/>
            <p:nvPr/>
          </p:nvSpPr>
          <p:spPr bwMode="auto">
            <a:xfrm>
              <a:off x="4223570"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34</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13</a:t>
              </a:r>
            </a:p>
          </p:txBody>
        </p:sp>
        <p:sp>
          <p:nvSpPr>
            <p:cNvPr id="934" name="TextBox 933">
              <a:extLst>
                <a:ext uri="{FF2B5EF4-FFF2-40B4-BE49-F238E27FC236}">
                  <a16:creationId xmlns:a16="http://schemas.microsoft.com/office/drawing/2014/main" id="{06405A20-6830-4698-B330-570756DEF75C}"/>
                </a:ext>
              </a:extLst>
            </p:cNvPr>
            <p:cNvSpPr txBox="1"/>
            <p:nvPr/>
          </p:nvSpPr>
          <p:spPr bwMode="auto">
            <a:xfrm>
              <a:off x="4654959"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10</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a:t>
              </a:r>
            </a:p>
          </p:txBody>
        </p:sp>
        <p:sp>
          <p:nvSpPr>
            <p:cNvPr id="935" name="TextBox 934">
              <a:extLst>
                <a:ext uri="{FF2B5EF4-FFF2-40B4-BE49-F238E27FC236}">
                  <a16:creationId xmlns:a16="http://schemas.microsoft.com/office/drawing/2014/main" id="{D6BA27EA-EEBC-4DF5-BC13-87DFCDD489CB}"/>
                </a:ext>
              </a:extLst>
            </p:cNvPr>
            <p:cNvSpPr txBox="1"/>
            <p:nvPr/>
          </p:nvSpPr>
          <p:spPr bwMode="auto">
            <a:xfrm>
              <a:off x="5082662"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0</a:t>
              </a:r>
            </a:p>
          </p:txBody>
        </p:sp>
      </p:grpSp>
      <p:sp>
        <p:nvSpPr>
          <p:cNvPr id="936" name="TextBox 935">
            <a:extLst>
              <a:ext uri="{FF2B5EF4-FFF2-40B4-BE49-F238E27FC236}">
                <a16:creationId xmlns:a16="http://schemas.microsoft.com/office/drawing/2014/main" id="{12A5290B-10FA-43E6-A365-3AFB85A7F1B7}"/>
              </a:ext>
            </a:extLst>
          </p:cNvPr>
          <p:cNvSpPr txBox="1"/>
          <p:nvPr/>
        </p:nvSpPr>
        <p:spPr bwMode="auto">
          <a:xfrm>
            <a:off x="6457168" y="3475438"/>
            <a:ext cx="8677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No. at Risk</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Pembro</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Placebo</a:t>
            </a:r>
          </a:p>
        </p:txBody>
      </p:sp>
      <p:grpSp>
        <p:nvGrpSpPr>
          <p:cNvPr id="937" name="Group 936">
            <a:extLst>
              <a:ext uri="{FF2B5EF4-FFF2-40B4-BE49-F238E27FC236}">
                <a16:creationId xmlns:a16="http://schemas.microsoft.com/office/drawing/2014/main" id="{72290F43-19D8-45C6-852F-56E3020736CB}"/>
              </a:ext>
            </a:extLst>
          </p:cNvPr>
          <p:cNvGrpSpPr/>
          <p:nvPr/>
        </p:nvGrpSpPr>
        <p:grpSpPr>
          <a:xfrm>
            <a:off x="3893244" y="6256983"/>
            <a:ext cx="4463399" cy="397032"/>
            <a:chOff x="1154465" y="3386600"/>
            <a:chExt cx="4315343" cy="397032"/>
          </a:xfrm>
        </p:grpSpPr>
        <p:sp>
          <p:nvSpPr>
            <p:cNvPr id="938" name="TextBox 937">
              <a:extLst>
                <a:ext uri="{FF2B5EF4-FFF2-40B4-BE49-F238E27FC236}">
                  <a16:creationId xmlns:a16="http://schemas.microsoft.com/office/drawing/2014/main" id="{CFC9828F-9058-4CC4-820F-0F575A32DC37}"/>
                </a:ext>
              </a:extLst>
            </p:cNvPr>
            <p:cNvSpPr txBox="1"/>
            <p:nvPr/>
          </p:nvSpPr>
          <p:spPr bwMode="auto">
            <a:xfrm>
              <a:off x="1154465" y="3386600"/>
              <a:ext cx="45017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158</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159</a:t>
              </a:r>
            </a:p>
          </p:txBody>
        </p:sp>
        <p:sp>
          <p:nvSpPr>
            <p:cNvPr id="939" name="TextBox 938">
              <a:extLst>
                <a:ext uri="{FF2B5EF4-FFF2-40B4-BE49-F238E27FC236}">
                  <a16:creationId xmlns:a16="http://schemas.microsoft.com/office/drawing/2014/main" id="{40749FA9-2F70-4592-8DDB-FC190A16F2FD}"/>
                </a:ext>
              </a:extLst>
            </p:cNvPr>
            <p:cNvSpPr txBox="1"/>
            <p:nvPr/>
          </p:nvSpPr>
          <p:spPr bwMode="auto">
            <a:xfrm>
              <a:off x="1576947" y="3386600"/>
              <a:ext cx="495815"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138</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131</a:t>
              </a:r>
            </a:p>
          </p:txBody>
        </p:sp>
        <p:sp>
          <p:nvSpPr>
            <p:cNvPr id="940" name="TextBox 939">
              <a:extLst>
                <a:ext uri="{FF2B5EF4-FFF2-40B4-BE49-F238E27FC236}">
                  <a16:creationId xmlns:a16="http://schemas.microsoft.com/office/drawing/2014/main" id="{1457C4D8-41E3-498D-8C5F-088361390890}"/>
                </a:ext>
              </a:extLst>
            </p:cNvPr>
            <p:cNvSpPr txBox="1"/>
            <p:nvPr/>
          </p:nvSpPr>
          <p:spPr bwMode="auto">
            <a:xfrm>
              <a:off x="2024471" y="3386600"/>
              <a:ext cx="456603"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124</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95</a:t>
              </a:r>
            </a:p>
          </p:txBody>
        </p:sp>
        <p:sp>
          <p:nvSpPr>
            <p:cNvPr id="941" name="TextBox 940">
              <a:extLst>
                <a:ext uri="{FF2B5EF4-FFF2-40B4-BE49-F238E27FC236}">
                  <a16:creationId xmlns:a16="http://schemas.microsoft.com/office/drawing/2014/main" id="{82A039F9-C492-44F3-A077-B0E2A063A3DA}"/>
                </a:ext>
              </a:extLst>
            </p:cNvPr>
            <p:cNvSpPr txBox="1"/>
            <p:nvPr/>
          </p:nvSpPr>
          <p:spPr bwMode="auto">
            <a:xfrm>
              <a:off x="2453924" y="3386600"/>
              <a:ext cx="481424"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80</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60</a:t>
              </a:r>
            </a:p>
          </p:txBody>
        </p:sp>
        <p:sp>
          <p:nvSpPr>
            <p:cNvPr id="942" name="TextBox 941">
              <a:extLst>
                <a:ext uri="{FF2B5EF4-FFF2-40B4-BE49-F238E27FC236}">
                  <a16:creationId xmlns:a16="http://schemas.microsoft.com/office/drawing/2014/main" id="{564AB647-4780-4981-A837-421CB18B87D3}"/>
                </a:ext>
              </a:extLst>
            </p:cNvPr>
            <p:cNvSpPr txBox="1"/>
            <p:nvPr/>
          </p:nvSpPr>
          <p:spPr bwMode="auto">
            <a:xfrm>
              <a:off x="2897847" y="3386600"/>
              <a:ext cx="455501"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62</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47</a:t>
              </a:r>
            </a:p>
          </p:txBody>
        </p:sp>
        <p:sp>
          <p:nvSpPr>
            <p:cNvPr id="943" name="TextBox 942">
              <a:extLst>
                <a:ext uri="{FF2B5EF4-FFF2-40B4-BE49-F238E27FC236}">
                  <a16:creationId xmlns:a16="http://schemas.microsoft.com/office/drawing/2014/main" id="{753D77BA-C9BE-4A5F-A093-28A7B0983994}"/>
                </a:ext>
              </a:extLst>
            </p:cNvPr>
            <p:cNvSpPr txBox="1"/>
            <p:nvPr/>
          </p:nvSpPr>
          <p:spPr bwMode="auto">
            <a:xfrm>
              <a:off x="3342802" y="3386600"/>
              <a:ext cx="423910"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58</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35</a:t>
              </a:r>
            </a:p>
          </p:txBody>
        </p:sp>
        <p:sp>
          <p:nvSpPr>
            <p:cNvPr id="944" name="TextBox 943">
              <a:extLst>
                <a:ext uri="{FF2B5EF4-FFF2-40B4-BE49-F238E27FC236}">
                  <a16:creationId xmlns:a16="http://schemas.microsoft.com/office/drawing/2014/main" id="{CF967ACD-6703-4995-BA58-A4D1017E44FD}"/>
                </a:ext>
              </a:extLst>
            </p:cNvPr>
            <p:cNvSpPr txBox="1"/>
            <p:nvPr/>
          </p:nvSpPr>
          <p:spPr bwMode="auto">
            <a:xfrm>
              <a:off x="3784805"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35</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19</a:t>
              </a:r>
            </a:p>
          </p:txBody>
        </p:sp>
        <p:sp>
          <p:nvSpPr>
            <p:cNvPr id="945" name="TextBox 944">
              <a:extLst>
                <a:ext uri="{FF2B5EF4-FFF2-40B4-BE49-F238E27FC236}">
                  <a16:creationId xmlns:a16="http://schemas.microsoft.com/office/drawing/2014/main" id="{9B89ED4C-B9F1-42E4-9BDD-6F8E812F559F}"/>
                </a:ext>
              </a:extLst>
            </p:cNvPr>
            <p:cNvSpPr txBox="1"/>
            <p:nvPr/>
          </p:nvSpPr>
          <p:spPr bwMode="auto">
            <a:xfrm>
              <a:off x="4223570"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21</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a:t>
              </a:r>
            </a:p>
          </p:txBody>
        </p:sp>
        <p:sp>
          <p:nvSpPr>
            <p:cNvPr id="946" name="TextBox 945">
              <a:extLst>
                <a:ext uri="{FF2B5EF4-FFF2-40B4-BE49-F238E27FC236}">
                  <a16:creationId xmlns:a16="http://schemas.microsoft.com/office/drawing/2014/main" id="{1164F02E-32B2-46E7-A501-D85A02DFEA42}"/>
                </a:ext>
              </a:extLst>
            </p:cNvPr>
            <p:cNvSpPr txBox="1"/>
            <p:nvPr/>
          </p:nvSpPr>
          <p:spPr bwMode="auto">
            <a:xfrm>
              <a:off x="4654959"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7</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0</a:t>
              </a:r>
            </a:p>
          </p:txBody>
        </p:sp>
        <p:sp>
          <p:nvSpPr>
            <p:cNvPr id="947" name="TextBox 946">
              <a:extLst>
                <a:ext uri="{FF2B5EF4-FFF2-40B4-BE49-F238E27FC236}">
                  <a16:creationId xmlns:a16="http://schemas.microsoft.com/office/drawing/2014/main" id="{1ABC4101-B562-4ED8-9D1C-ED8CD1CFBDC9}"/>
                </a:ext>
              </a:extLst>
            </p:cNvPr>
            <p:cNvSpPr txBox="1"/>
            <p:nvPr/>
          </p:nvSpPr>
          <p:spPr bwMode="auto">
            <a:xfrm>
              <a:off x="5082662"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0</a:t>
              </a:r>
            </a:p>
          </p:txBody>
        </p:sp>
      </p:grpSp>
      <p:sp>
        <p:nvSpPr>
          <p:cNvPr id="948" name="TextBox 947">
            <a:extLst>
              <a:ext uri="{FF2B5EF4-FFF2-40B4-BE49-F238E27FC236}">
                <a16:creationId xmlns:a16="http://schemas.microsoft.com/office/drawing/2014/main" id="{7C5BD61E-7179-4210-8864-C6DC6062FF72}"/>
              </a:ext>
            </a:extLst>
          </p:cNvPr>
          <p:cNvSpPr txBox="1"/>
          <p:nvPr/>
        </p:nvSpPr>
        <p:spPr bwMode="auto">
          <a:xfrm>
            <a:off x="3130598" y="6019994"/>
            <a:ext cx="8677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No. at Risk</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err="1">
                <a:ln>
                  <a:noFill/>
                </a:ln>
                <a:solidFill>
                  <a:schemeClr val="accent1"/>
                </a:solidFill>
                <a:effectLst/>
                <a:uLnTx/>
                <a:uFillTx/>
                <a:latin typeface="Calibri" panose="020F0502020204030204" pitchFamily="34" charset="0"/>
                <a:ea typeface="+mn-ea"/>
                <a:cs typeface="Arial" panose="020B0604020202020204" pitchFamily="34" charset="0"/>
              </a:rPr>
              <a:t>Pembro</a:t>
            </a:r>
            <a:endPar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endParaRP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Placebo</a:t>
            </a:r>
          </a:p>
        </p:txBody>
      </p:sp>
      <p:grpSp>
        <p:nvGrpSpPr>
          <p:cNvPr id="481" name="Group 480">
            <a:extLst>
              <a:ext uri="{FF2B5EF4-FFF2-40B4-BE49-F238E27FC236}">
                <a16:creationId xmlns:a16="http://schemas.microsoft.com/office/drawing/2014/main" id="{ED31C903-130A-459A-8F1A-522B7DDEAFC8}"/>
              </a:ext>
            </a:extLst>
          </p:cNvPr>
          <p:cNvGrpSpPr/>
          <p:nvPr/>
        </p:nvGrpSpPr>
        <p:grpSpPr>
          <a:xfrm>
            <a:off x="9392911" y="6207927"/>
            <a:ext cx="2488502" cy="454909"/>
            <a:chOff x="9392911" y="6207927"/>
            <a:chExt cx="2488502" cy="454909"/>
          </a:xfrm>
        </p:grpSpPr>
        <p:pic>
          <p:nvPicPr>
            <p:cNvPr id="482" name="Picture 481" descr="A picture containing text, ax, wheel&#10;&#10;Description automatically generated">
              <a:extLst>
                <a:ext uri="{FF2B5EF4-FFF2-40B4-BE49-F238E27FC236}">
                  <a16:creationId xmlns:a16="http://schemas.microsoft.com/office/drawing/2014/main" id="{02EC161E-B8F3-49F1-A17E-5DB348B78C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483" name="Rectangle 8">
              <a:extLst>
                <a:ext uri="{FF2B5EF4-FFF2-40B4-BE49-F238E27FC236}">
                  <a16:creationId xmlns:a16="http://schemas.microsoft.com/office/drawing/2014/main" id="{75C983FC-EA4C-451D-ABC1-DE818411A6E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9638018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6" name="Title 1">
            <a:extLst>
              <a:ext uri="{FF2B5EF4-FFF2-40B4-BE49-F238E27FC236}">
                <a16:creationId xmlns:a16="http://schemas.microsoft.com/office/drawing/2014/main" id="{8676A650-E38F-46B3-BB7D-EEBC2D680024}"/>
              </a:ext>
            </a:extLst>
          </p:cNvPr>
          <p:cNvSpPr>
            <a:spLocks noGrp="1"/>
          </p:cNvSpPr>
          <p:nvPr>
            <p:ph type="title"/>
          </p:nvPr>
        </p:nvSpPr>
        <p:spPr>
          <a:xfrm>
            <a:off x="609759" y="238127"/>
            <a:ext cx="11141055" cy="1103313"/>
          </a:xfrm>
        </p:spPr>
        <p:txBody>
          <a:bodyPr/>
          <a:lstStyle/>
          <a:p>
            <a:r>
              <a:rPr lang="en-US" dirty="0"/>
              <a:t>KEYNOTE-826: OS</a:t>
            </a:r>
          </a:p>
        </p:txBody>
      </p:sp>
      <p:sp>
        <p:nvSpPr>
          <p:cNvPr id="737" name="Text Box 15">
            <a:extLst>
              <a:ext uri="{FF2B5EF4-FFF2-40B4-BE49-F238E27FC236}">
                <a16:creationId xmlns:a16="http://schemas.microsoft.com/office/drawing/2014/main" id="{6D628D11-FFC1-45E7-B281-5DF62A5AF92F}"/>
              </a:ext>
            </a:extLst>
          </p:cNvPr>
          <p:cNvSpPr txBox="1">
            <a:spLocks noChangeArrowheads="1"/>
          </p:cNvSpPr>
          <p:nvPr/>
        </p:nvSpPr>
        <p:spPr bwMode="auto">
          <a:xfrm>
            <a:off x="412751" y="636966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Colombo. NEJM. 2021; 385:1856.</a:t>
            </a:r>
            <a:endParaRPr lang="en-US" altLang="en-US" sz="1200" b="0" dirty="0">
              <a:solidFill>
                <a:schemeClr val="bg2"/>
              </a:solidFill>
              <a:latin typeface="Calibri" panose="020F0502020204030204" pitchFamily="34" charset="0"/>
            </a:endParaRPr>
          </a:p>
        </p:txBody>
      </p:sp>
      <p:sp>
        <p:nvSpPr>
          <p:cNvPr id="741" name="TextBox 740">
            <a:extLst>
              <a:ext uri="{FF2B5EF4-FFF2-40B4-BE49-F238E27FC236}">
                <a16:creationId xmlns:a16="http://schemas.microsoft.com/office/drawing/2014/main" id="{216D796D-217F-4C2B-BF67-A2568BC8625F}"/>
              </a:ext>
            </a:extLst>
          </p:cNvPr>
          <p:cNvSpPr txBox="1"/>
          <p:nvPr/>
        </p:nvSpPr>
        <p:spPr bwMode="auto">
          <a:xfrm>
            <a:off x="7812806" y="1135450"/>
            <a:ext cx="29311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PD-L1 CPS ≥1 (FDA Approval)</a:t>
            </a:r>
          </a:p>
        </p:txBody>
      </p:sp>
      <p:sp>
        <p:nvSpPr>
          <p:cNvPr id="742" name="Rectangle 741">
            <a:extLst>
              <a:ext uri="{FF2B5EF4-FFF2-40B4-BE49-F238E27FC236}">
                <a16:creationId xmlns:a16="http://schemas.microsoft.com/office/drawing/2014/main" id="{9EBAAD2B-86BA-4D04-9655-A13C2DD390FC}"/>
              </a:ext>
            </a:extLst>
          </p:cNvPr>
          <p:cNvSpPr/>
          <p:nvPr/>
        </p:nvSpPr>
        <p:spPr bwMode="auto">
          <a:xfrm>
            <a:off x="5464112" y="3887610"/>
            <a:ext cx="1822413" cy="423134"/>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3" name="TextBox 742">
            <a:extLst>
              <a:ext uri="{FF2B5EF4-FFF2-40B4-BE49-F238E27FC236}">
                <a16:creationId xmlns:a16="http://schemas.microsoft.com/office/drawing/2014/main" id="{BAFDF2DC-A394-4D4A-93EA-239D06582579}"/>
              </a:ext>
            </a:extLst>
          </p:cNvPr>
          <p:cNvSpPr txBox="1"/>
          <p:nvPr/>
        </p:nvSpPr>
        <p:spPr bwMode="auto">
          <a:xfrm>
            <a:off x="2912064" y="1135450"/>
            <a:ext cx="15698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ITT Population</a:t>
            </a:r>
          </a:p>
        </p:txBody>
      </p:sp>
      <p:grpSp>
        <p:nvGrpSpPr>
          <p:cNvPr id="744" name="Group 743">
            <a:extLst>
              <a:ext uri="{FF2B5EF4-FFF2-40B4-BE49-F238E27FC236}">
                <a16:creationId xmlns:a16="http://schemas.microsoft.com/office/drawing/2014/main" id="{06D4EA19-FFAE-4ECE-9990-775E94A9A02D}"/>
              </a:ext>
            </a:extLst>
          </p:cNvPr>
          <p:cNvGrpSpPr/>
          <p:nvPr/>
        </p:nvGrpSpPr>
        <p:grpSpPr>
          <a:xfrm>
            <a:off x="6177836" y="1221169"/>
            <a:ext cx="5462954" cy="2475504"/>
            <a:chOff x="6177836" y="1504290"/>
            <a:chExt cx="5462954" cy="2712805"/>
          </a:xfrm>
        </p:grpSpPr>
        <p:sp>
          <p:nvSpPr>
            <p:cNvPr id="745" name="TextBox 744">
              <a:extLst>
                <a:ext uri="{FF2B5EF4-FFF2-40B4-BE49-F238E27FC236}">
                  <a16:creationId xmlns:a16="http://schemas.microsoft.com/office/drawing/2014/main" id="{B0FB365F-A375-4C13-8AD5-174440EFB821}"/>
                </a:ext>
              </a:extLst>
            </p:cNvPr>
            <p:cNvSpPr txBox="1"/>
            <p:nvPr/>
          </p:nvSpPr>
          <p:spPr bwMode="auto">
            <a:xfrm>
              <a:off x="8779758" y="3856807"/>
              <a:ext cx="699947" cy="36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746" name="TextBox 745">
              <a:extLst>
                <a:ext uri="{FF2B5EF4-FFF2-40B4-BE49-F238E27FC236}">
                  <a16:creationId xmlns:a16="http://schemas.microsoft.com/office/drawing/2014/main" id="{4135305B-BF76-46FD-BD45-E46F2B6109C4}"/>
                </a:ext>
              </a:extLst>
            </p:cNvPr>
            <p:cNvSpPr txBox="1"/>
            <p:nvPr/>
          </p:nvSpPr>
          <p:spPr bwMode="auto">
            <a:xfrm>
              <a:off x="7004283" y="3344748"/>
              <a:ext cx="32756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HR: 0.64 (95% CI: 0.50-0.81;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&lt;.001)</a:t>
              </a:r>
            </a:p>
          </p:txBody>
        </p:sp>
        <p:sp>
          <p:nvSpPr>
            <p:cNvPr id="747" name="TextBox 746">
              <a:extLst>
                <a:ext uri="{FF2B5EF4-FFF2-40B4-BE49-F238E27FC236}">
                  <a16:creationId xmlns:a16="http://schemas.microsoft.com/office/drawing/2014/main" id="{4ED4CD55-1409-45C0-956A-3537EE35046A}"/>
                </a:ext>
              </a:extLst>
            </p:cNvPr>
            <p:cNvSpPr txBox="1"/>
            <p:nvPr/>
          </p:nvSpPr>
          <p:spPr bwMode="auto">
            <a:xfrm rot="16200000">
              <a:off x="5350887" y="2331239"/>
              <a:ext cx="2023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bg1"/>
                  </a:solidFill>
                  <a:latin typeface="Calibri" panose="020F0502020204030204" pitchFamily="34" charset="0"/>
                </a:rPr>
                <a:t>OS (%)</a:t>
              </a:r>
            </a:p>
          </p:txBody>
        </p:sp>
        <p:sp>
          <p:nvSpPr>
            <p:cNvPr id="748" name="Freeform: Shape 747">
              <a:extLst>
                <a:ext uri="{FF2B5EF4-FFF2-40B4-BE49-F238E27FC236}">
                  <a16:creationId xmlns:a16="http://schemas.microsoft.com/office/drawing/2014/main" id="{FEB1EAD3-2786-47A9-8DA8-A5F5AD607247}"/>
                </a:ext>
              </a:extLst>
            </p:cNvPr>
            <p:cNvSpPr/>
            <p:nvPr/>
          </p:nvSpPr>
          <p:spPr bwMode="auto">
            <a:xfrm>
              <a:off x="6984091" y="1674796"/>
              <a:ext cx="4419921" cy="2000129"/>
            </a:xfrm>
            <a:custGeom>
              <a:avLst/>
              <a:gdLst>
                <a:gd name="connsiteX0" fmla="*/ 0 w 4419921"/>
                <a:gd name="connsiteY0" fmla="*/ 0 h 2000129"/>
                <a:gd name="connsiteX1" fmla="*/ 0 w 4419921"/>
                <a:gd name="connsiteY1" fmla="*/ 2000129 h 2000129"/>
                <a:gd name="connsiteX2" fmla="*/ 4419921 w 4419921"/>
                <a:gd name="connsiteY2" fmla="*/ 2000129 h 2000129"/>
              </a:gdLst>
              <a:ahLst/>
              <a:cxnLst>
                <a:cxn ang="0">
                  <a:pos x="connsiteX0" y="connsiteY0"/>
                </a:cxn>
                <a:cxn ang="0">
                  <a:pos x="connsiteX1" y="connsiteY1"/>
                </a:cxn>
                <a:cxn ang="0">
                  <a:pos x="connsiteX2" y="connsiteY2"/>
                </a:cxn>
              </a:cxnLst>
              <a:rect l="l" t="t" r="r" b="b"/>
              <a:pathLst>
                <a:path w="4419921" h="2000129">
                  <a:moveTo>
                    <a:pt x="0" y="0"/>
                  </a:moveTo>
                  <a:lnTo>
                    <a:pt x="0" y="2000129"/>
                  </a:lnTo>
                  <a:lnTo>
                    <a:pt x="4419921" y="2000129"/>
                  </a:lnTo>
                </a:path>
              </a:pathLst>
            </a:custGeom>
            <a:noFill/>
            <a:ln w="28575">
              <a:solidFill>
                <a:schemeClr val="bg1"/>
              </a:solidFill>
              <a:miter lim="800000"/>
              <a:headEnd/>
              <a:tailEnd/>
            </a:ln>
          </p:spPr>
          <p:txBody>
            <a:bodyPr rtlCol="0" anchor="ctr"/>
            <a:lstStyle/>
            <a:p>
              <a:pPr algn="ctr"/>
              <a:endParaRPr lang="en-US" dirty="0"/>
            </a:p>
          </p:txBody>
        </p:sp>
        <p:cxnSp>
          <p:nvCxnSpPr>
            <p:cNvPr id="749" name="Straight Connector 748">
              <a:extLst>
                <a:ext uri="{FF2B5EF4-FFF2-40B4-BE49-F238E27FC236}">
                  <a16:creationId xmlns:a16="http://schemas.microsoft.com/office/drawing/2014/main" id="{5CC1E85A-6276-4A68-833A-688D6F092FDD}"/>
                </a:ext>
              </a:extLst>
            </p:cNvPr>
            <p:cNvCxnSpPr>
              <a:cxnSpLocks/>
            </p:cNvCxnSpPr>
            <p:nvPr/>
          </p:nvCxnSpPr>
          <p:spPr bwMode="auto">
            <a:xfrm>
              <a:off x="6897464" y="1678646"/>
              <a:ext cx="92402" cy="0"/>
            </a:xfrm>
            <a:prstGeom prst="line">
              <a:avLst/>
            </a:prstGeom>
            <a:noFill/>
            <a:ln w="28575" cap="flat" cmpd="sng" algn="ctr">
              <a:solidFill>
                <a:schemeClr val="bg1"/>
              </a:solidFill>
              <a:prstDash val="solid"/>
              <a:round/>
              <a:headEnd type="none" w="med" len="med"/>
              <a:tailEnd type="none" w="med" len="med"/>
            </a:ln>
            <a:effectLst/>
          </p:spPr>
        </p:cxnSp>
        <p:cxnSp>
          <p:nvCxnSpPr>
            <p:cNvPr id="750" name="Straight Connector 749">
              <a:extLst>
                <a:ext uri="{FF2B5EF4-FFF2-40B4-BE49-F238E27FC236}">
                  <a16:creationId xmlns:a16="http://schemas.microsoft.com/office/drawing/2014/main" id="{208F5A5B-3F02-4A3C-9FE3-80CC59D4C34B}"/>
                </a:ext>
              </a:extLst>
            </p:cNvPr>
            <p:cNvCxnSpPr>
              <a:cxnSpLocks/>
            </p:cNvCxnSpPr>
            <p:nvPr/>
          </p:nvCxnSpPr>
          <p:spPr bwMode="auto">
            <a:xfrm>
              <a:off x="6897464" y="2077902"/>
              <a:ext cx="92402" cy="0"/>
            </a:xfrm>
            <a:prstGeom prst="line">
              <a:avLst/>
            </a:prstGeom>
            <a:noFill/>
            <a:ln w="28575" cap="flat" cmpd="sng" algn="ctr">
              <a:solidFill>
                <a:schemeClr val="bg1"/>
              </a:solidFill>
              <a:prstDash val="solid"/>
              <a:round/>
              <a:headEnd type="none" w="med" len="med"/>
              <a:tailEnd type="none" w="med" len="med"/>
            </a:ln>
            <a:effectLst/>
          </p:spPr>
        </p:cxnSp>
        <p:cxnSp>
          <p:nvCxnSpPr>
            <p:cNvPr id="751" name="Straight Connector 750">
              <a:extLst>
                <a:ext uri="{FF2B5EF4-FFF2-40B4-BE49-F238E27FC236}">
                  <a16:creationId xmlns:a16="http://schemas.microsoft.com/office/drawing/2014/main" id="{DCC5A232-1218-47B5-8E14-FC46C1C2083B}"/>
                </a:ext>
              </a:extLst>
            </p:cNvPr>
            <p:cNvCxnSpPr>
              <a:cxnSpLocks/>
            </p:cNvCxnSpPr>
            <p:nvPr/>
          </p:nvCxnSpPr>
          <p:spPr bwMode="auto">
            <a:xfrm>
              <a:off x="6897464" y="2477158"/>
              <a:ext cx="92402" cy="0"/>
            </a:xfrm>
            <a:prstGeom prst="line">
              <a:avLst/>
            </a:prstGeom>
            <a:noFill/>
            <a:ln w="28575" cap="flat" cmpd="sng" algn="ctr">
              <a:solidFill>
                <a:schemeClr val="bg1"/>
              </a:solidFill>
              <a:prstDash val="solid"/>
              <a:round/>
              <a:headEnd type="none" w="med" len="med"/>
              <a:tailEnd type="none" w="med" len="med"/>
            </a:ln>
            <a:effectLst/>
          </p:spPr>
        </p:cxnSp>
        <p:cxnSp>
          <p:nvCxnSpPr>
            <p:cNvPr id="752" name="Straight Connector 751">
              <a:extLst>
                <a:ext uri="{FF2B5EF4-FFF2-40B4-BE49-F238E27FC236}">
                  <a16:creationId xmlns:a16="http://schemas.microsoft.com/office/drawing/2014/main" id="{01E6E8D8-5C7A-414C-873C-3075E377638A}"/>
                </a:ext>
              </a:extLst>
            </p:cNvPr>
            <p:cNvCxnSpPr>
              <a:cxnSpLocks/>
            </p:cNvCxnSpPr>
            <p:nvPr/>
          </p:nvCxnSpPr>
          <p:spPr bwMode="auto">
            <a:xfrm>
              <a:off x="6897464" y="2876414"/>
              <a:ext cx="92402" cy="0"/>
            </a:xfrm>
            <a:prstGeom prst="line">
              <a:avLst/>
            </a:prstGeom>
            <a:noFill/>
            <a:ln w="28575" cap="flat" cmpd="sng" algn="ctr">
              <a:solidFill>
                <a:schemeClr val="bg1"/>
              </a:solidFill>
              <a:prstDash val="solid"/>
              <a:round/>
              <a:headEnd type="none" w="med" len="med"/>
              <a:tailEnd type="none" w="med" len="med"/>
            </a:ln>
            <a:effectLst/>
          </p:spPr>
        </p:cxnSp>
        <p:cxnSp>
          <p:nvCxnSpPr>
            <p:cNvPr id="753" name="Straight Connector 752">
              <a:extLst>
                <a:ext uri="{FF2B5EF4-FFF2-40B4-BE49-F238E27FC236}">
                  <a16:creationId xmlns:a16="http://schemas.microsoft.com/office/drawing/2014/main" id="{E11B02C9-EC75-45D9-A98D-7624028B08BF}"/>
                </a:ext>
              </a:extLst>
            </p:cNvPr>
            <p:cNvCxnSpPr>
              <a:cxnSpLocks/>
            </p:cNvCxnSpPr>
            <p:nvPr/>
          </p:nvCxnSpPr>
          <p:spPr bwMode="auto">
            <a:xfrm>
              <a:off x="6897464" y="3275670"/>
              <a:ext cx="92402" cy="0"/>
            </a:xfrm>
            <a:prstGeom prst="line">
              <a:avLst/>
            </a:prstGeom>
            <a:noFill/>
            <a:ln w="28575" cap="flat" cmpd="sng" algn="ctr">
              <a:solidFill>
                <a:schemeClr val="bg1"/>
              </a:solidFill>
              <a:prstDash val="solid"/>
              <a:round/>
              <a:headEnd type="none" w="med" len="med"/>
              <a:tailEnd type="none" w="med" len="med"/>
            </a:ln>
            <a:effectLst/>
          </p:spPr>
        </p:cxnSp>
        <p:cxnSp>
          <p:nvCxnSpPr>
            <p:cNvPr id="754" name="Straight Connector 753">
              <a:extLst>
                <a:ext uri="{FF2B5EF4-FFF2-40B4-BE49-F238E27FC236}">
                  <a16:creationId xmlns:a16="http://schemas.microsoft.com/office/drawing/2014/main" id="{E27B6AD4-4DCF-4808-8E11-4D3CB6FB9E0E}"/>
                </a:ext>
              </a:extLst>
            </p:cNvPr>
            <p:cNvCxnSpPr>
              <a:cxnSpLocks/>
            </p:cNvCxnSpPr>
            <p:nvPr/>
          </p:nvCxnSpPr>
          <p:spPr bwMode="auto">
            <a:xfrm>
              <a:off x="6897464" y="3674926"/>
              <a:ext cx="92402" cy="0"/>
            </a:xfrm>
            <a:prstGeom prst="line">
              <a:avLst/>
            </a:prstGeom>
            <a:noFill/>
            <a:ln w="28575" cap="flat" cmpd="sng" algn="ctr">
              <a:solidFill>
                <a:schemeClr val="bg1"/>
              </a:solidFill>
              <a:prstDash val="solid"/>
              <a:round/>
              <a:headEnd type="none" w="med" len="med"/>
              <a:tailEnd type="none" w="med" len="med"/>
            </a:ln>
            <a:effectLst/>
          </p:spPr>
        </p:cxnSp>
        <p:cxnSp>
          <p:nvCxnSpPr>
            <p:cNvPr id="755" name="Straight Connector 754">
              <a:extLst>
                <a:ext uri="{FF2B5EF4-FFF2-40B4-BE49-F238E27FC236}">
                  <a16:creationId xmlns:a16="http://schemas.microsoft.com/office/drawing/2014/main" id="{86D90429-003F-4E24-8834-E1CA986ED100}"/>
                </a:ext>
              </a:extLst>
            </p:cNvPr>
            <p:cNvCxnSpPr>
              <a:cxnSpLocks/>
            </p:cNvCxnSpPr>
            <p:nvPr/>
          </p:nvCxnSpPr>
          <p:spPr bwMode="auto">
            <a:xfrm>
              <a:off x="6984091" y="3671076"/>
              <a:ext cx="0" cy="82777"/>
            </a:xfrm>
            <a:prstGeom prst="line">
              <a:avLst/>
            </a:prstGeom>
            <a:noFill/>
            <a:ln w="28575" cap="flat" cmpd="sng" algn="ctr">
              <a:solidFill>
                <a:schemeClr val="bg1"/>
              </a:solidFill>
              <a:prstDash val="solid"/>
              <a:round/>
              <a:headEnd type="none" w="med" len="med"/>
              <a:tailEnd type="none" w="med" len="med"/>
            </a:ln>
            <a:effectLst/>
          </p:spPr>
        </p:cxnSp>
        <p:cxnSp>
          <p:nvCxnSpPr>
            <p:cNvPr id="756" name="Straight Connector 755">
              <a:extLst>
                <a:ext uri="{FF2B5EF4-FFF2-40B4-BE49-F238E27FC236}">
                  <a16:creationId xmlns:a16="http://schemas.microsoft.com/office/drawing/2014/main" id="{2A378B43-2E4E-420D-B34B-BE898AC4D082}"/>
                </a:ext>
              </a:extLst>
            </p:cNvPr>
            <p:cNvCxnSpPr>
              <a:cxnSpLocks/>
            </p:cNvCxnSpPr>
            <p:nvPr/>
          </p:nvCxnSpPr>
          <p:spPr bwMode="auto">
            <a:xfrm>
              <a:off x="7425698" y="3671076"/>
              <a:ext cx="0" cy="82777"/>
            </a:xfrm>
            <a:prstGeom prst="line">
              <a:avLst/>
            </a:prstGeom>
            <a:noFill/>
            <a:ln w="28575" cap="flat" cmpd="sng" algn="ctr">
              <a:solidFill>
                <a:schemeClr val="bg1"/>
              </a:solidFill>
              <a:prstDash val="solid"/>
              <a:round/>
              <a:headEnd type="none" w="med" len="med"/>
              <a:tailEnd type="none" w="med" len="med"/>
            </a:ln>
            <a:effectLst/>
          </p:spPr>
        </p:cxnSp>
        <p:cxnSp>
          <p:nvCxnSpPr>
            <p:cNvPr id="757" name="Straight Connector 756">
              <a:extLst>
                <a:ext uri="{FF2B5EF4-FFF2-40B4-BE49-F238E27FC236}">
                  <a16:creationId xmlns:a16="http://schemas.microsoft.com/office/drawing/2014/main" id="{0177AFFD-286E-405D-BC15-508D64DE29CD}"/>
                </a:ext>
              </a:extLst>
            </p:cNvPr>
            <p:cNvCxnSpPr>
              <a:cxnSpLocks/>
            </p:cNvCxnSpPr>
            <p:nvPr/>
          </p:nvCxnSpPr>
          <p:spPr bwMode="auto">
            <a:xfrm>
              <a:off x="7867305" y="3671076"/>
              <a:ext cx="0" cy="82777"/>
            </a:xfrm>
            <a:prstGeom prst="line">
              <a:avLst/>
            </a:prstGeom>
            <a:noFill/>
            <a:ln w="28575" cap="flat" cmpd="sng" algn="ctr">
              <a:solidFill>
                <a:schemeClr val="bg1"/>
              </a:solidFill>
              <a:prstDash val="solid"/>
              <a:round/>
              <a:headEnd type="none" w="med" len="med"/>
              <a:tailEnd type="none" w="med" len="med"/>
            </a:ln>
            <a:effectLst/>
          </p:spPr>
        </p:cxnSp>
        <p:cxnSp>
          <p:nvCxnSpPr>
            <p:cNvPr id="758" name="Straight Connector 757">
              <a:extLst>
                <a:ext uri="{FF2B5EF4-FFF2-40B4-BE49-F238E27FC236}">
                  <a16:creationId xmlns:a16="http://schemas.microsoft.com/office/drawing/2014/main" id="{23118226-8190-4A81-A7CA-3A6C5A5A18EA}"/>
                </a:ext>
              </a:extLst>
            </p:cNvPr>
            <p:cNvCxnSpPr>
              <a:cxnSpLocks/>
            </p:cNvCxnSpPr>
            <p:nvPr/>
          </p:nvCxnSpPr>
          <p:spPr bwMode="auto">
            <a:xfrm>
              <a:off x="8308912" y="3671076"/>
              <a:ext cx="0" cy="82777"/>
            </a:xfrm>
            <a:prstGeom prst="line">
              <a:avLst/>
            </a:prstGeom>
            <a:noFill/>
            <a:ln w="28575" cap="flat" cmpd="sng" algn="ctr">
              <a:solidFill>
                <a:schemeClr val="bg1"/>
              </a:solidFill>
              <a:prstDash val="solid"/>
              <a:round/>
              <a:headEnd type="none" w="med" len="med"/>
              <a:tailEnd type="none" w="med" len="med"/>
            </a:ln>
            <a:effectLst/>
          </p:spPr>
        </p:cxnSp>
        <p:cxnSp>
          <p:nvCxnSpPr>
            <p:cNvPr id="759" name="Straight Connector 758">
              <a:extLst>
                <a:ext uri="{FF2B5EF4-FFF2-40B4-BE49-F238E27FC236}">
                  <a16:creationId xmlns:a16="http://schemas.microsoft.com/office/drawing/2014/main" id="{E7B22ED9-BB5B-431F-A623-C84E5143C1FF}"/>
                </a:ext>
              </a:extLst>
            </p:cNvPr>
            <p:cNvCxnSpPr>
              <a:cxnSpLocks/>
            </p:cNvCxnSpPr>
            <p:nvPr/>
          </p:nvCxnSpPr>
          <p:spPr bwMode="auto">
            <a:xfrm>
              <a:off x="8750519" y="3671076"/>
              <a:ext cx="0" cy="82777"/>
            </a:xfrm>
            <a:prstGeom prst="line">
              <a:avLst/>
            </a:prstGeom>
            <a:noFill/>
            <a:ln w="28575" cap="flat" cmpd="sng" algn="ctr">
              <a:solidFill>
                <a:schemeClr val="bg1"/>
              </a:solidFill>
              <a:prstDash val="solid"/>
              <a:round/>
              <a:headEnd type="none" w="med" len="med"/>
              <a:tailEnd type="none" w="med" len="med"/>
            </a:ln>
            <a:effectLst/>
          </p:spPr>
        </p:cxnSp>
        <p:cxnSp>
          <p:nvCxnSpPr>
            <p:cNvPr id="760" name="Straight Connector 759">
              <a:extLst>
                <a:ext uri="{FF2B5EF4-FFF2-40B4-BE49-F238E27FC236}">
                  <a16:creationId xmlns:a16="http://schemas.microsoft.com/office/drawing/2014/main" id="{5F51CFF7-2FE7-4864-BC04-2F512E78BCB6}"/>
                </a:ext>
              </a:extLst>
            </p:cNvPr>
            <p:cNvCxnSpPr>
              <a:cxnSpLocks/>
            </p:cNvCxnSpPr>
            <p:nvPr/>
          </p:nvCxnSpPr>
          <p:spPr bwMode="auto">
            <a:xfrm>
              <a:off x="9192126" y="3671076"/>
              <a:ext cx="0" cy="82777"/>
            </a:xfrm>
            <a:prstGeom prst="line">
              <a:avLst/>
            </a:prstGeom>
            <a:noFill/>
            <a:ln w="28575" cap="flat" cmpd="sng" algn="ctr">
              <a:solidFill>
                <a:schemeClr val="bg1"/>
              </a:solidFill>
              <a:prstDash val="solid"/>
              <a:round/>
              <a:headEnd type="none" w="med" len="med"/>
              <a:tailEnd type="none" w="med" len="med"/>
            </a:ln>
            <a:effectLst/>
          </p:spPr>
        </p:cxnSp>
        <p:cxnSp>
          <p:nvCxnSpPr>
            <p:cNvPr id="761" name="Straight Connector 760">
              <a:extLst>
                <a:ext uri="{FF2B5EF4-FFF2-40B4-BE49-F238E27FC236}">
                  <a16:creationId xmlns:a16="http://schemas.microsoft.com/office/drawing/2014/main" id="{AF1F4B87-7ABC-44B5-820E-BD28A9BE1708}"/>
                </a:ext>
              </a:extLst>
            </p:cNvPr>
            <p:cNvCxnSpPr>
              <a:cxnSpLocks/>
            </p:cNvCxnSpPr>
            <p:nvPr/>
          </p:nvCxnSpPr>
          <p:spPr bwMode="auto">
            <a:xfrm>
              <a:off x="9633733" y="3671076"/>
              <a:ext cx="0" cy="82777"/>
            </a:xfrm>
            <a:prstGeom prst="line">
              <a:avLst/>
            </a:prstGeom>
            <a:noFill/>
            <a:ln w="28575" cap="flat" cmpd="sng" algn="ctr">
              <a:solidFill>
                <a:schemeClr val="bg1"/>
              </a:solidFill>
              <a:prstDash val="solid"/>
              <a:round/>
              <a:headEnd type="none" w="med" len="med"/>
              <a:tailEnd type="none" w="med" len="med"/>
            </a:ln>
            <a:effectLst/>
          </p:spPr>
        </p:cxnSp>
        <p:cxnSp>
          <p:nvCxnSpPr>
            <p:cNvPr id="762" name="Straight Connector 761">
              <a:extLst>
                <a:ext uri="{FF2B5EF4-FFF2-40B4-BE49-F238E27FC236}">
                  <a16:creationId xmlns:a16="http://schemas.microsoft.com/office/drawing/2014/main" id="{5791044C-87C9-4068-9737-3D44343F2C06}"/>
                </a:ext>
              </a:extLst>
            </p:cNvPr>
            <p:cNvCxnSpPr>
              <a:cxnSpLocks/>
            </p:cNvCxnSpPr>
            <p:nvPr/>
          </p:nvCxnSpPr>
          <p:spPr bwMode="auto">
            <a:xfrm>
              <a:off x="10075340" y="3671076"/>
              <a:ext cx="0" cy="82777"/>
            </a:xfrm>
            <a:prstGeom prst="line">
              <a:avLst/>
            </a:prstGeom>
            <a:noFill/>
            <a:ln w="28575" cap="flat" cmpd="sng" algn="ctr">
              <a:solidFill>
                <a:schemeClr val="bg1"/>
              </a:solidFill>
              <a:prstDash val="solid"/>
              <a:round/>
              <a:headEnd type="none" w="med" len="med"/>
              <a:tailEnd type="none" w="med" len="med"/>
            </a:ln>
            <a:effectLst/>
          </p:spPr>
        </p:cxnSp>
        <p:cxnSp>
          <p:nvCxnSpPr>
            <p:cNvPr id="763" name="Straight Connector 762">
              <a:extLst>
                <a:ext uri="{FF2B5EF4-FFF2-40B4-BE49-F238E27FC236}">
                  <a16:creationId xmlns:a16="http://schemas.microsoft.com/office/drawing/2014/main" id="{CFEE1AC6-A9C3-4C43-860E-E508568CAAE5}"/>
                </a:ext>
              </a:extLst>
            </p:cNvPr>
            <p:cNvCxnSpPr>
              <a:cxnSpLocks/>
            </p:cNvCxnSpPr>
            <p:nvPr/>
          </p:nvCxnSpPr>
          <p:spPr bwMode="auto">
            <a:xfrm>
              <a:off x="10516947" y="3671076"/>
              <a:ext cx="0" cy="82777"/>
            </a:xfrm>
            <a:prstGeom prst="line">
              <a:avLst/>
            </a:prstGeom>
            <a:noFill/>
            <a:ln w="28575" cap="flat" cmpd="sng" algn="ctr">
              <a:solidFill>
                <a:schemeClr val="bg1"/>
              </a:solidFill>
              <a:prstDash val="solid"/>
              <a:round/>
              <a:headEnd type="none" w="med" len="med"/>
              <a:tailEnd type="none" w="med" len="med"/>
            </a:ln>
            <a:effectLst/>
          </p:spPr>
        </p:cxnSp>
        <p:cxnSp>
          <p:nvCxnSpPr>
            <p:cNvPr id="764" name="Straight Connector 763">
              <a:extLst>
                <a:ext uri="{FF2B5EF4-FFF2-40B4-BE49-F238E27FC236}">
                  <a16:creationId xmlns:a16="http://schemas.microsoft.com/office/drawing/2014/main" id="{E541D1BA-CCD1-4995-96E1-B97E33F2BF7B}"/>
                </a:ext>
              </a:extLst>
            </p:cNvPr>
            <p:cNvCxnSpPr>
              <a:cxnSpLocks/>
            </p:cNvCxnSpPr>
            <p:nvPr/>
          </p:nvCxnSpPr>
          <p:spPr bwMode="auto">
            <a:xfrm>
              <a:off x="10958554" y="3671076"/>
              <a:ext cx="0" cy="82777"/>
            </a:xfrm>
            <a:prstGeom prst="line">
              <a:avLst/>
            </a:prstGeom>
            <a:noFill/>
            <a:ln w="28575" cap="flat" cmpd="sng" algn="ctr">
              <a:solidFill>
                <a:schemeClr val="bg1"/>
              </a:solidFill>
              <a:prstDash val="solid"/>
              <a:round/>
              <a:headEnd type="none" w="med" len="med"/>
              <a:tailEnd type="none" w="med" len="med"/>
            </a:ln>
            <a:effectLst/>
          </p:spPr>
        </p:cxnSp>
        <p:cxnSp>
          <p:nvCxnSpPr>
            <p:cNvPr id="765" name="Straight Connector 764">
              <a:extLst>
                <a:ext uri="{FF2B5EF4-FFF2-40B4-BE49-F238E27FC236}">
                  <a16:creationId xmlns:a16="http://schemas.microsoft.com/office/drawing/2014/main" id="{5DB714DF-3814-4185-9825-706A806FD607}"/>
                </a:ext>
              </a:extLst>
            </p:cNvPr>
            <p:cNvCxnSpPr>
              <a:cxnSpLocks/>
            </p:cNvCxnSpPr>
            <p:nvPr/>
          </p:nvCxnSpPr>
          <p:spPr bwMode="auto">
            <a:xfrm>
              <a:off x="11400162" y="3671076"/>
              <a:ext cx="0" cy="82777"/>
            </a:xfrm>
            <a:prstGeom prst="line">
              <a:avLst/>
            </a:prstGeom>
            <a:noFill/>
            <a:ln w="28575" cap="flat" cmpd="sng" algn="ctr">
              <a:solidFill>
                <a:schemeClr val="bg1"/>
              </a:solidFill>
              <a:prstDash val="solid"/>
              <a:round/>
              <a:headEnd type="none" w="med" len="med"/>
              <a:tailEnd type="none" w="med" len="med"/>
            </a:ln>
            <a:effectLst/>
          </p:spPr>
        </p:cxnSp>
        <p:sp>
          <p:nvSpPr>
            <p:cNvPr id="766" name="TextBox 765">
              <a:extLst>
                <a:ext uri="{FF2B5EF4-FFF2-40B4-BE49-F238E27FC236}">
                  <a16:creationId xmlns:a16="http://schemas.microsoft.com/office/drawing/2014/main" id="{71189C71-CD2A-4D9A-8D2C-F4D5D5E5F6FE}"/>
                </a:ext>
              </a:extLst>
            </p:cNvPr>
            <p:cNvSpPr txBox="1"/>
            <p:nvPr/>
          </p:nvSpPr>
          <p:spPr bwMode="auto">
            <a:xfrm>
              <a:off x="6841638" y="3674925"/>
              <a:ext cx="273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767" name="TextBox 766">
              <a:extLst>
                <a:ext uri="{FF2B5EF4-FFF2-40B4-BE49-F238E27FC236}">
                  <a16:creationId xmlns:a16="http://schemas.microsoft.com/office/drawing/2014/main" id="{67443818-6FF5-4815-A059-83A1CD4FC1A6}"/>
                </a:ext>
              </a:extLst>
            </p:cNvPr>
            <p:cNvSpPr txBox="1"/>
            <p:nvPr/>
          </p:nvSpPr>
          <p:spPr bwMode="auto">
            <a:xfrm>
              <a:off x="7286325" y="3674925"/>
              <a:ext cx="273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768" name="TextBox 767">
              <a:extLst>
                <a:ext uri="{FF2B5EF4-FFF2-40B4-BE49-F238E27FC236}">
                  <a16:creationId xmlns:a16="http://schemas.microsoft.com/office/drawing/2014/main" id="{C599A72F-1528-4F79-940E-156EEA9DFF76}"/>
                </a:ext>
              </a:extLst>
            </p:cNvPr>
            <p:cNvSpPr txBox="1"/>
            <p:nvPr/>
          </p:nvSpPr>
          <p:spPr bwMode="auto">
            <a:xfrm>
              <a:off x="7723312" y="3674925"/>
              <a:ext cx="273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769" name="TextBox 768">
              <a:extLst>
                <a:ext uri="{FF2B5EF4-FFF2-40B4-BE49-F238E27FC236}">
                  <a16:creationId xmlns:a16="http://schemas.microsoft.com/office/drawing/2014/main" id="{28090F26-46B9-4079-A635-BADFAFF00A8E}"/>
                </a:ext>
              </a:extLst>
            </p:cNvPr>
            <p:cNvSpPr txBox="1"/>
            <p:nvPr/>
          </p:nvSpPr>
          <p:spPr bwMode="auto">
            <a:xfrm>
              <a:off x="8156449" y="3674925"/>
              <a:ext cx="273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770" name="TextBox 769">
              <a:extLst>
                <a:ext uri="{FF2B5EF4-FFF2-40B4-BE49-F238E27FC236}">
                  <a16:creationId xmlns:a16="http://schemas.microsoft.com/office/drawing/2014/main" id="{4091DC54-4C91-41E1-A785-B1BCC90916C1}"/>
                </a:ext>
              </a:extLst>
            </p:cNvPr>
            <p:cNvSpPr txBox="1"/>
            <p:nvPr/>
          </p:nvSpPr>
          <p:spPr bwMode="auto">
            <a:xfrm>
              <a:off x="8554934" y="3674925"/>
              <a:ext cx="4177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771" name="TextBox 770">
              <a:extLst>
                <a:ext uri="{FF2B5EF4-FFF2-40B4-BE49-F238E27FC236}">
                  <a16:creationId xmlns:a16="http://schemas.microsoft.com/office/drawing/2014/main" id="{49504D16-CFB7-4F15-84FC-96AC4BA5CACF}"/>
                </a:ext>
              </a:extLst>
            </p:cNvPr>
            <p:cNvSpPr txBox="1"/>
            <p:nvPr/>
          </p:nvSpPr>
          <p:spPr bwMode="auto">
            <a:xfrm>
              <a:off x="9005397" y="3674925"/>
              <a:ext cx="4177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772" name="TextBox 771">
              <a:extLst>
                <a:ext uri="{FF2B5EF4-FFF2-40B4-BE49-F238E27FC236}">
                  <a16:creationId xmlns:a16="http://schemas.microsoft.com/office/drawing/2014/main" id="{398B0BA1-6642-4F52-959E-4E96B73DED9D}"/>
                </a:ext>
              </a:extLst>
            </p:cNvPr>
            <p:cNvSpPr txBox="1"/>
            <p:nvPr/>
          </p:nvSpPr>
          <p:spPr bwMode="auto">
            <a:xfrm>
              <a:off x="9430833" y="3674925"/>
              <a:ext cx="4177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773" name="TextBox 772">
              <a:extLst>
                <a:ext uri="{FF2B5EF4-FFF2-40B4-BE49-F238E27FC236}">
                  <a16:creationId xmlns:a16="http://schemas.microsoft.com/office/drawing/2014/main" id="{CEBD67A3-57E9-4ACF-84B2-2D6CFC85D300}"/>
                </a:ext>
              </a:extLst>
            </p:cNvPr>
            <p:cNvSpPr txBox="1"/>
            <p:nvPr/>
          </p:nvSpPr>
          <p:spPr bwMode="auto">
            <a:xfrm>
              <a:off x="9881295" y="3674925"/>
              <a:ext cx="4177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774" name="TextBox 773">
              <a:extLst>
                <a:ext uri="{FF2B5EF4-FFF2-40B4-BE49-F238E27FC236}">
                  <a16:creationId xmlns:a16="http://schemas.microsoft.com/office/drawing/2014/main" id="{4A96FF1C-17CF-4B23-91D5-E0EF2DD7BC72}"/>
                </a:ext>
              </a:extLst>
            </p:cNvPr>
            <p:cNvSpPr txBox="1"/>
            <p:nvPr/>
          </p:nvSpPr>
          <p:spPr bwMode="auto">
            <a:xfrm>
              <a:off x="10324057" y="3674925"/>
              <a:ext cx="4177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775" name="TextBox 774">
              <a:extLst>
                <a:ext uri="{FF2B5EF4-FFF2-40B4-BE49-F238E27FC236}">
                  <a16:creationId xmlns:a16="http://schemas.microsoft.com/office/drawing/2014/main" id="{77C7591B-6A67-442B-8528-B6B7436DD26E}"/>
                </a:ext>
              </a:extLst>
            </p:cNvPr>
            <p:cNvSpPr txBox="1"/>
            <p:nvPr/>
          </p:nvSpPr>
          <p:spPr bwMode="auto">
            <a:xfrm>
              <a:off x="10766818" y="3674925"/>
              <a:ext cx="4177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776" name="TextBox 775">
              <a:extLst>
                <a:ext uri="{FF2B5EF4-FFF2-40B4-BE49-F238E27FC236}">
                  <a16:creationId xmlns:a16="http://schemas.microsoft.com/office/drawing/2014/main" id="{014BC59C-5A62-4091-9BE1-53E344FDCE50}"/>
                </a:ext>
              </a:extLst>
            </p:cNvPr>
            <p:cNvSpPr txBox="1"/>
            <p:nvPr/>
          </p:nvSpPr>
          <p:spPr bwMode="auto">
            <a:xfrm>
              <a:off x="11223055" y="3674925"/>
              <a:ext cx="4177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777" name="TextBox 776">
              <a:extLst>
                <a:ext uri="{FF2B5EF4-FFF2-40B4-BE49-F238E27FC236}">
                  <a16:creationId xmlns:a16="http://schemas.microsoft.com/office/drawing/2014/main" id="{19FB8D4D-00DB-4E9A-8A85-BAC9413A0D66}"/>
                </a:ext>
              </a:extLst>
            </p:cNvPr>
            <p:cNvSpPr txBox="1"/>
            <p:nvPr/>
          </p:nvSpPr>
          <p:spPr bwMode="auto">
            <a:xfrm>
              <a:off x="6685709" y="3486270"/>
              <a:ext cx="273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778" name="TextBox 777">
              <a:extLst>
                <a:ext uri="{FF2B5EF4-FFF2-40B4-BE49-F238E27FC236}">
                  <a16:creationId xmlns:a16="http://schemas.microsoft.com/office/drawing/2014/main" id="{5D5DBD4A-7437-4FC6-88B7-C7DC793ED47E}"/>
                </a:ext>
              </a:extLst>
            </p:cNvPr>
            <p:cNvSpPr txBox="1"/>
            <p:nvPr/>
          </p:nvSpPr>
          <p:spPr bwMode="auto">
            <a:xfrm>
              <a:off x="6577904" y="3099335"/>
              <a:ext cx="40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779" name="TextBox 778">
              <a:extLst>
                <a:ext uri="{FF2B5EF4-FFF2-40B4-BE49-F238E27FC236}">
                  <a16:creationId xmlns:a16="http://schemas.microsoft.com/office/drawing/2014/main" id="{EB27B089-C8E8-4528-A047-1A737B42A3F7}"/>
                </a:ext>
              </a:extLst>
            </p:cNvPr>
            <p:cNvSpPr txBox="1"/>
            <p:nvPr/>
          </p:nvSpPr>
          <p:spPr bwMode="auto">
            <a:xfrm>
              <a:off x="6577904" y="2696999"/>
              <a:ext cx="40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780" name="TextBox 779">
              <a:extLst>
                <a:ext uri="{FF2B5EF4-FFF2-40B4-BE49-F238E27FC236}">
                  <a16:creationId xmlns:a16="http://schemas.microsoft.com/office/drawing/2014/main" id="{D123F408-CCF3-4660-BC8D-29922066FABF}"/>
                </a:ext>
              </a:extLst>
            </p:cNvPr>
            <p:cNvSpPr txBox="1"/>
            <p:nvPr/>
          </p:nvSpPr>
          <p:spPr bwMode="auto">
            <a:xfrm>
              <a:off x="6577904" y="2294663"/>
              <a:ext cx="40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781" name="TextBox 780">
              <a:extLst>
                <a:ext uri="{FF2B5EF4-FFF2-40B4-BE49-F238E27FC236}">
                  <a16:creationId xmlns:a16="http://schemas.microsoft.com/office/drawing/2014/main" id="{4FE19DD4-8CEC-4249-AC65-0DB5925F03C2}"/>
                </a:ext>
              </a:extLst>
            </p:cNvPr>
            <p:cNvSpPr txBox="1"/>
            <p:nvPr/>
          </p:nvSpPr>
          <p:spPr bwMode="auto">
            <a:xfrm>
              <a:off x="6577904" y="1907727"/>
              <a:ext cx="40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782" name="TextBox 781">
              <a:extLst>
                <a:ext uri="{FF2B5EF4-FFF2-40B4-BE49-F238E27FC236}">
                  <a16:creationId xmlns:a16="http://schemas.microsoft.com/office/drawing/2014/main" id="{4C06B87D-7A25-44E1-BB10-898B0546D271}"/>
                </a:ext>
              </a:extLst>
            </p:cNvPr>
            <p:cNvSpPr txBox="1"/>
            <p:nvPr/>
          </p:nvSpPr>
          <p:spPr bwMode="auto">
            <a:xfrm>
              <a:off x="6473952" y="1511166"/>
              <a:ext cx="5101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783" name="Freeform: Shape 782">
              <a:extLst>
                <a:ext uri="{FF2B5EF4-FFF2-40B4-BE49-F238E27FC236}">
                  <a16:creationId xmlns:a16="http://schemas.microsoft.com/office/drawing/2014/main" id="{53C05C01-5F46-42FE-A72A-9BC97B2FA96F}"/>
                </a:ext>
              </a:extLst>
            </p:cNvPr>
            <p:cNvSpPr/>
            <p:nvPr/>
          </p:nvSpPr>
          <p:spPr bwMode="auto">
            <a:xfrm>
              <a:off x="6982178" y="1672167"/>
              <a:ext cx="4219222" cy="1384300"/>
            </a:xfrm>
            <a:custGeom>
              <a:avLst/>
              <a:gdLst>
                <a:gd name="connsiteX0" fmla="*/ 4219222 w 4219222"/>
                <a:gd name="connsiteY0" fmla="*/ 1384300 h 1384300"/>
                <a:gd name="connsiteX1" fmla="*/ 3822700 w 4219222"/>
                <a:gd name="connsiteY1" fmla="*/ 1384300 h 1384300"/>
                <a:gd name="connsiteX2" fmla="*/ 3822700 w 4219222"/>
                <a:gd name="connsiteY2" fmla="*/ 1305277 h 1384300"/>
                <a:gd name="connsiteX3" fmla="*/ 3716866 w 4219222"/>
                <a:gd name="connsiteY3" fmla="*/ 1305277 h 1384300"/>
                <a:gd name="connsiteX4" fmla="*/ 3716866 w 4219222"/>
                <a:gd name="connsiteY4" fmla="*/ 1255889 h 1384300"/>
                <a:gd name="connsiteX5" fmla="*/ 3687233 w 4219222"/>
                <a:gd name="connsiteY5" fmla="*/ 1255889 h 1384300"/>
                <a:gd name="connsiteX6" fmla="*/ 3687233 w 4219222"/>
                <a:gd name="connsiteY6" fmla="*/ 1217789 h 1384300"/>
                <a:gd name="connsiteX7" fmla="*/ 3654778 w 4219222"/>
                <a:gd name="connsiteY7" fmla="*/ 1217789 h 1384300"/>
                <a:gd name="connsiteX8" fmla="*/ 3654778 w 4219222"/>
                <a:gd name="connsiteY8" fmla="*/ 1168400 h 1384300"/>
                <a:gd name="connsiteX9" fmla="*/ 3465689 w 4219222"/>
                <a:gd name="connsiteY9" fmla="*/ 1168400 h 1384300"/>
                <a:gd name="connsiteX10" fmla="*/ 3465689 w 4219222"/>
                <a:gd name="connsiteY10" fmla="*/ 1131711 h 1384300"/>
                <a:gd name="connsiteX11" fmla="*/ 3098800 w 4219222"/>
                <a:gd name="connsiteY11" fmla="*/ 1131711 h 1384300"/>
                <a:gd name="connsiteX12" fmla="*/ 3098800 w 4219222"/>
                <a:gd name="connsiteY12" fmla="*/ 1109133 h 1384300"/>
                <a:gd name="connsiteX13" fmla="*/ 2854678 w 4219222"/>
                <a:gd name="connsiteY13" fmla="*/ 1109133 h 1384300"/>
                <a:gd name="connsiteX14" fmla="*/ 2854678 w 4219222"/>
                <a:gd name="connsiteY14" fmla="*/ 1093611 h 1384300"/>
                <a:gd name="connsiteX15" fmla="*/ 2741789 w 4219222"/>
                <a:gd name="connsiteY15" fmla="*/ 1093611 h 1384300"/>
                <a:gd name="connsiteX16" fmla="*/ 2741789 w 4219222"/>
                <a:gd name="connsiteY16" fmla="*/ 1079500 h 1384300"/>
                <a:gd name="connsiteX17" fmla="*/ 2690989 w 4219222"/>
                <a:gd name="connsiteY17" fmla="*/ 1079500 h 1384300"/>
                <a:gd name="connsiteX18" fmla="*/ 2690989 w 4219222"/>
                <a:gd name="connsiteY18" fmla="*/ 1065389 h 1384300"/>
                <a:gd name="connsiteX19" fmla="*/ 2563989 w 4219222"/>
                <a:gd name="connsiteY19" fmla="*/ 1065389 h 1384300"/>
                <a:gd name="connsiteX20" fmla="*/ 2563989 w 4219222"/>
                <a:gd name="connsiteY20" fmla="*/ 1048455 h 1384300"/>
                <a:gd name="connsiteX21" fmla="*/ 2455333 w 4219222"/>
                <a:gd name="connsiteY21" fmla="*/ 1048455 h 1384300"/>
                <a:gd name="connsiteX22" fmla="*/ 2455333 w 4219222"/>
                <a:gd name="connsiteY22" fmla="*/ 1031522 h 1384300"/>
                <a:gd name="connsiteX23" fmla="*/ 2422878 w 4219222"/>
                <a:gd name="connsiteY23" fmla="*/ 1031522 h 1384300"/>
                <a:gd name="connsiteX24" fmla="*/ 2422878 w 4219222"/>
                <a:gd name="connsiteY24" fmla="*/ 1011766 h 1384300"/>
                <a:gd name="connsiteX25" fmla="*/ 2410178 w 4219222"/>
                <a:gd name="connsiteY25" fmla="*/ 1011766 h 1384300"/>
                <a:gd name="connsiteX26" fmla="*/ 2410178 w 4219222"/>
                <a:gd name="connsiteY26" fmla="*/ 994833 h 1384300"/>
                <a:gd name="connsiteX27" fmla="*/ 2380544 w 4219222"/>
                <a:gd name="connsiteY27" fmla="*/ 994833 h 1384300"/>
                <a:gd name="connsiteX28" fmla="*/ 2380544 w 4219222"/>
                <a:gd name="connsiteY28" fmla="*/ 980722 h 1384300"/>
                <a:gd name="connsiteX29" fmla="*/ 2352322 w 4219222"/>
                <a:gd name="connsiteY29" fmla="*/ 980722 h 1384300"/>
                <a:gd name="connsiteX30" fmla="*/ 2352322 w 4219222"/>
                <a:gd name="connsiteY30" fmla="*/ 959555 h 1384300"/>
                <a:gd name="connsiteX31" fmla="*/ 2331155 w 4219222"/>
                <a:gd name="connsiteY31" fmla="*/ 959555 h 1384300"/>
                <a:gd name="connsiteX32" fmla="*/ 2331155 w 4219222"/>
                <a:gd name="connsiteY32" fmla="*/ 944033 h 1384300"/>
                <a:gd name="connsiteX33" fmla="*/ 2262011 w 4219222"/>
                <a:gd name="connsiteY33" fmla="*/ 944033 h 1384300"/>
                <a:gd name="connsiteX34" fmla="*/ 2262011 w 4219222"/>
                <a:gd name="connsiteY34" fmla="*/ 922866 h 1384300"/>
                <a:gd name="connsiteX35" fmla="*/ 2174522 w 4219222"/>
                <a:gd name="connsiteY35" fmla="*/ 922866 h 1384300"/>
                <a:gd name="connsiteX36" fmla="*/ 2168878 w 4219222"/>
                <a:gd name="connsiteY36" fmla="*/ 917222 h 1384300"/>
                <a:gd name="connsiteX37" fmla="*/ 2139244 w 4219222"/>
                <a:gd name="connsiteY37" fmla="*/ 917222 h 1384300"/>
                <a:gd name="connsiteX38" fmla="*/ 2139244 w 4219222"/>
                <a:gd name="connsiteY38" fmla="*/ 883355 h 1384300"/>
                <a:gd name="connsiteX39" fmla="*/ 2113844 w 4219222"/>
                <a:gd name="connsiteY39" fmla="*/ 883355 h 1384300"/>
                <a:gd name="connsiteX40" fmla="*/ 2113844 w 4219222"/>
                <a:gd name="connsiteY40" fmla="*/ 862189 h 1384300"/>
                <a:gd name="connsiteX41" fmla="*/ 2060222 w 4219222"/>
                <a:gd name="connsiteY41" fmla="*/ 862189 h 1384300"/>
                <a:gd name="connsiteX42" fmla="*/ 2060222 w 4219222"/>
                <a:gd name="connsiteY42" fmla="*/ 826911 h 1384300"/>
                <a:gd name="connsiteX43" fmla="*/ 1968500 w 4219222"/>
                <a:gd name="connsiteY43" fmla="*/ 826911 h 1384300"/>
                <a:gd name="connsiteX44" fmla="*/ 1968500 w 4219222"/>
                <a:gd name="connsiteY44" fmla="*/ 815622 h 1384300"/>
                <a:gd name="connsiteX45" fmla="*/ 1920522 w 4219222"/>
                <a:gd name="connsiteY45" fmla="*/ 815622 h 1384300"/>
                <a:gd name="connsiteX46" fmla="*/ 1920522 w 4219222"/>
                <a:gd name="connsiteY46" fmla="*/ 791633 h 1384300"/>
                <a:gd name="connsiteX47" fmla="*/ 1889478 w 4219222"/>
                <a:gd name="connsiteY47" fmla="*/ 791633 h 1384300"/>
                <a:gd name="connsiteX48" fmla="*/ 1889478 w 4219222"/>
                <a:gd name="connsiteY48" fmla="*/ 771877 h 1384300"/>
                <a:gd name="connsiteX49" fmla="*/ 1864078 w 4219222"/>
                <a:gd name="connsiteY49" fmla="*/ 771877 h 1384300"/>
                <a:gd name="connsiteX50" fmla="*/ 1864078 w 4219222"/>
                <a:gd name="connsiteY50" fmla="*/ 753533 h 1384300"/>
                <a:gd name="connsiteX51" fmla="*/ 1776589 w 4219222"/>
                <a:gd name="connsiteY51" fmla="*/ 753533 h 1384300"/>
                <a:gd name="connsiteX52" fmla="*/ 1776589 w 4219222"/>
                <a:gd name="connsiteY52" fmla="*/ 729544 h 1384300"/>
                <a:gd name="connsiteX53" fmla="*/ 1751189 w 4219222"/>
                <a:gd name="connsiteY53" fmla="*/ 729544 h 1384300"/>
                <a:gd name="connsiteX54" fmla="*/ 1751189 w 4219222"/>
                <a:gd name="connsiteY54" fmla="*/ 714022 h 1384300"/>
                <a:gd name="connsiteX55" fmla="*/ 1714500 w 4219222"/>
                <a:gd name="connsiteY55" fmla="*/ 714022 h 1384300"/>
                <a:gd name="connsiteX56" fmla="*/ 1714500 w 4219222"/>
                <a:gd name="connsiteY56" fmla="*/ 675922 h 1384300"/>
                <a:gd name="connsiteX57" fmla="*/ 1698978 w 4219222"/>
                <a:gd name="connsiteY57" fmla="*/ 675922 h 1384300"/>
                <a:gd name="connsiteX58" fmla="*/ 1698978 w 4219222"/>
                <a:gd name="connsiteY58" fmla="*/ 660400 h 1384300"/>
                <a:gd name="connsiteX59" fmla="*/ 1624189 w 4219222"/>
                <a:gd name="connsiteY59" fmla="*/ 660400 h 1384300"/>
                <a:gd name="connsiteX60" fmla="*/ 1624189 w 4219222"/>
                <a:gd name="connsiteY60" fmla="*/ 639233 h 1384300"/>
                <a:gd name="connsiteX61" fmla="*/ 1495778 w 4219222"/>
                <a:gd name="connsiteY61" fmla="*/ 639233 h 1384300"/>
                <a:gd name="connsiteX62" fmla="*/ 1495778 w 4219222"/>
                <a:gd name="connsiteY62" fmla="*/ 611011 h 1384300"/>
                <a:gd name="connsiteX63" fmla="*/ 1484489 w 4219222"/>
                <a:gd name="connsiteY63" fmla="*/ 611011 h 1384300"/>
                <a:gd name="connsiteX64" fmla="*/ 1484489 w 4219222"/>
                <a:gd name="connsiteY64" fmla="*/ 591255 h 1384300"/>
                <a:gd name="connsiteX65" fmla="*/ 1450622 w 4219222"/>
                <a:gd name="connsiteY65" fmla="*/ 591255 h 1384300"/>
                <a:gd name="connsiteX66" fmla="*/ 1450622 w 4219222"/>
                <a:gd name="connsiteY66" fmla="*/ 575733 h 1384300"/>
                <a:gd name="connsiteX67" fmla="*/ 1418166 w 4219222"/>
                <a:gd name="connsiteY67" fmla="*/ 575733 h 1384300"/>
                <a:gd name="connsiteX68" fmla="*/ 1418166 w 4219222"/>
                <a:gd name="connsiteY68" fmla="*/ 551744 h 1384300"/>
                <a:gd name="connsiteX69" fmla="*/ 1370189 w 4219222"/>
                <a:gd name="connsiteY69" fmla="*/ 551744 h 1384300"/>
                <a:gd name="connsiteX70" fmla="*/ 1370189 w 4219222"/>
                <a:gd name="connsiteY70" fmla="*/ 523522 h 1384300"/>
                <a:gd name="connsiteX71" fmla="*/ 1341966 w 4219222"/>
                <a:gd name="connsiteY71" fmla="*/ 523522 h 1384300"/>
                <a:gd name="connsiteX72" fmla="*/ 1341966 w 4219222"/>
                <a:gd name="connsiteY72" fmla="*/ 503766 h 1384300"/>
                <a:gd name="connsiteX73" fmla="*/ 1315155 w 4219222"/>
                <a:gd name="connsiteY73" fmla="*/ 503766 h 1384300"/>
                <a:gd name="connsiteX74" fmla="*/ 1315155 w 4219222"/>
                <a:gd name="connsiteY74" fmla="*/ 488244 h 1384300"/>
                <a:gd name="connsiteX75" fmla="*/ 1262944 w 4219222"/>
                <a:gd name="connsiteY75" fmla="*/ 488244 h 1384300"/>
                <a:gd name="connsiteX76" fmla="*/ 1262944 w 4219222"/>
                <a:gd name="connsiteY76" fmla="*/ 462844 h 1384300"/>
                <a:gd name="connsiteX77" fmla="*/ 1216378 w 4219222"/>
                <a:gd name="connsiteY77" fmla="*/ 462844 h 1384300"/>
                <a:gd name="connsiteX78" fmla="*/ 1216378 w 4219222"/>
                <a:gd name="connsiteY78" fmla="*/ 444500 h 1384300"/>
                <a:gd name="connsiteX79" fmla="*/ 1164166 w 4219222"/>
                <a:gd name="connsiteY79" fmla="*/ 444500 h 1384300"/>
                <a:gd name="connsiteX80" fmla="*/ 1164166 w 4219222"/>
                <a:gd name="connsiteY80" fmla="*/ 428977 h 1384300"/>
                <a:gd name="connsiteX81" fmla="*/ 1144411 w 4219222"/>
                <a:gd name="connsiteY81" fmla="*/ 428977 h 1384300"/>
                <a:gd name="connsiteX82" fmla="*/ 1144411 w 4219222"/>
                <a:gd name="connsiteY82" fmla="*/ 413455 h 1384300"/>
                <a:gd name="connsiteX83" fmla="*/ 1117600 w 4219222"/>
                <a:gd name="connsiteY83" fmla="*/ 413455 h 1384300"/>
                <a:gd name="connsiteX84" fmla="*/ 1117600 w 4219222"/>
                <a:gd name="connsiteY84" fmla="*/ 399344 h 1384300"/>
                <a:gd name="connsiteX85" fmla="*/ 1086555 w 4219222"/>
                <a:gd name="connsiteY85" fmla="*/ 399344 h 1384300"/>
                <a:gd name="connsiteX86" fmla="*/ 1086555 w 4219222"/>
                <a:gd name="connsiteY86" fmla="*/ 381000 h 1384300"/>
                <a:gd name="connsiteX87" fmla="*/ 1061155 w 4219222"/>
                <a:gd name="connsiteY87" fmla="*/ 381000 h 1384300"/>
                <a:gd name="connsiteX88" fmla="*/ 1061155 w 4219222"/>
                <a:gd name="connsiteY88" fmla="*/ 359833 h 1384300"/>
                <a:gd name="connsiteX89" fmla="*/ 992011 w 4219222"/>
                <a:gd name="connsiteY89" fmla="*/ 359833 h 1384300"/>
                <a:gd name="connsiteX90" fmla="*/ 992011 w 4219222"/>
                <a:gd name="connsiteY90" fmla="*/ 347133 h 1384300"/>
                <a:gd name="connsiteX91" fmla="*/ 975078 w 4219222"/>
                <a:gd name="connsiteY91" fmla="*/ 347133 h 1384300"/>
                <a:gd name="connsiteX92" fmla="*/ 975078 w 4219222"/>
                <a:gd name="connsiteY92" fmla="*/ 309033 h 1384300"/>
                <a:gd name="connsiteX93" fmla="*/ 907344 w 4219222"/>
                <a:gd name="connsiteY93" fmla="*/ 309033 h 1384300"/>
                <a:gd name="connsiteX94" fmla="*/ 907344 w 4219222"/>
                <a:gd name="connsiteY94" fmla="*/ 292100 h 1384300"/>
                <a:gd name="connsiteX95" fmla="*/ 849489 w 4219222"/>
                <a:gd name="connsiteY95" fmla="*/ 292100 h 1384300"/>
                <a:gd name="connsiteX96" fmla="*/ 849489 w 4219222"/>
                <a:gd name="connsiteY96" fmla="*/ 268111 h 1384300"/>
                <a:gd name="connsiteX97" fmla="*/ 818444 w 4219222"/>
                <a:gd name="connsiteY97" fmla="*/ 268111 h 1384300"/>
                <a:gd name="connsiteX98" fmla="*/ 818444 w 4219222"/>
                <a:gd name="connsiteY98" fmla="*/ 244122 h 1384300"/>
                <a:gd name="connsiteX99" fmla="*/ 753533 w 4219222"/>
                <a:gd name="connsiteY99" fmla="*/ 244122 h 1384300"/>
                <a:gd name="connsiteX100" fmla="*/ 753533 w 4219222"/>
                <a:gd name="connsiteY100" fmla="*/ 234244 h 1384300"/>
                <a:gd name="connsiteX101" fmla="*/ 729544 w 4219222"/>
                <a:gd name="connsiteY101" fmla="*/ 234244 h 1384300"/>
                <a:gd name="connsiteX102" fmla="*/ 729544 w 4219222"/>
                <a:gd name="connsiteY102" fmla="*/ 207433 h 1384300"/>
                <a:gd name="connsiteX103" fmla="*/ 708378 w 4219222"/>
                <a:gd name="connsiteY103" fmla="*/ 207433 h 1384300"/>
                <a:gd name="connsiteX104" fmla="*/ 708378 w 4219222"/>
                <a:gd name="connsiteY104" fmla="*/ 187677 h 1384300"/>
                <a:gd name="connsiteX105" fmla="*/ 673100 w 4219222"/>
                <a:gd name="connsiteY105" fmla="*/ 187677 h 1384300"/>
                <a:gd name="connsiteX106" fmla="*/ 673100 w 4219222"/>
                <a:gd name="connsiteY106" fmla="*/ 176389 h 1384300"/>
                <a:gd name="connsiteX107" fmla="*/ 622300 w 4219222"/>
                <a:gd name="connsiteY107" fmla="*/ 176389 h 1384300"/>
                <a:gd name="connsiteX108" fmla="*/ 622300 w 4219222"/>
                <a:gd name="connsiteY108" fmla="*/ 167922 h 1384300"/>
                <a:gd name="connsiteX109" fmla="*/ 596900 w 4219222"/>
                <a:gd name="connsiteY109" fmla="*/ 167922 h 1384300"/>
                <a:gd name="connsiteX110" fmla="*/ 596900 w 4219222"/>
                <a:gd name="connsiteY110" fmla="*/ 146755 h 1384300"/>
                <a:gd name="connsiteX111" fmla="*/ 553155 w 4219222"/>
                <a:gd name="connsiteY111" fmla="*/ 146755 h 1384300"/>
                <a:gd name="connsiteX112" fmla="*/ 553155 w 4219222"/>
                <a:gd name="connsiteY112" fmla="*/ 129822 h 1384300"/>
                <a:gd name="connsiteX113" fmla="*/ 474133 w 4219222"/>
                <a:gd name="connsiteY113" fmla="*/ 129822 h 1384300"/>
                <a:gd name="connsiteX114" fmla="*/ 474133 w 4219222"/>
                <a:gd name="connsiteY114" fmla="*/ 114300 h 1384300"/>
                <a:gd name="connsiteX115" fmla="*/ 396522 w 4219222"/>
                <a:gd name="connsiteY115" fmla="*/ 114300 h 1384300"/>
                <a:gd name="connsiteX116" fmla="*/ 396522 w 4219222"/>
                <a:gd name="connsiteY116" fmla="*/ 98777 h 1384300"/>
                <a:gd name="connsiteX117" fmla="*/ 369711 w 4219222"/>
                <a:gd name="connsiteY117" fmla="*/ 98777 h 1384300"/>
                <a:gd name="connsiteX118" fmla="*/ 369711 w 4219222"/>
                <a:gd name="connsiteY118" fmla="*/ 74789 h 1384300"/>
                <a:gd name="connsiteX119" fmla="*/ 277989 w 4219222"/>
                <a:gd name="connsiteY119" fmla="*/ 74789 h 1384300"/>
                <a:gd name="connsiteX120" fmla="*/ 277989 w 4219222"/>
                <a:gd name="connsiteY120" fmla="*/ 53622 h 1384300"/>
                <a:gd name="connsiteX121" fmla="*/ 215900 w 4219222"/>
                <a:gd name="connsiteY121" fmla="*/ 53622 h 1384300"/>
                <a:gd name="connsiteX122" fmla="*/ 215900 w 4219222"/>
                <a:gd name="connsiteY122" fmla="*/ 46566 h 1384300"/>
                <a:gd name="connsiteX123" fmla="*/ 177800 w 4219222"/>
                <a:gd name="connsiteY123" fmla="*/ 46566 h 1384300"/>
                <a:gd name="connsiteX124" fmla="*/ 177800 w 4219222"/>
                <a:gd name="connsiteY124" fmla="*/ 29633 h 1384300"/>
                <a:gd name="connsiteX125" fmla="*/ 127000 w 4219222"/>
                <a:gd name="connsiteY125" fmla="*/ 29633 h 1384300"/>
                <a:gd name="connsiteX126" fmla="*/ 127000 w 4219222"/>
                <a:gd name="connsiteY126" fmla="*/ 18344 h 1384300"/>
                <a:gd name="connsiteX127" fmla="*/ 31044 w 4219222"/>
                <a:gd name="connsiteY127" fmla="*/ 18344 h 1384300"/>
                <a:gd name="connsiteX128" fmla="*/ 31044 w 4219222"/>
                <a:gd name="connsiteY128" fmla="*/ 0 h 1384300"/>
                <a:gd name="connsiteX129" fmla="*/ 0 w 4219222"/>
                <a:gd name="connsiteY129" fmla="*/ 0 h 138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4219222" h="1384300">
                  <a:moveTo>
                    <a:pt x="4219222" y="1384300"/>
                  </a:moveTo>
                  <a:lnTo>
                    <a:pt x="3822700" y="1384300"/>
                  </a:lnTo>
                  <a:lnTo>
                    <a:pt x="3822700" y="1305277"/>
                  </a:lnTo>
                  <a:lnTo>
                    <a:pt x="3716866" y="1305277"/>
                  </a:lnTo>
                  <a:lnTo>
                    <a:pt x="3716866" y="1255889"/>
                  </a:lnTo>
                  <a:lnTo>
                    <a:pt x="3687233" y="1255889"/>
                  </a:lnTo>
                  <a:lnTo>
                    <a:pt x="3687233" y="1217789"/>
                  </a:lnTo>
                  <a:lnTo>
                    <a:pt x="3654778" y="1217789"/>
                  </a:lnTo>
                  <a:lnTo>
                    <a:pt x="3654778" y="1168400"/>
                  </a:lnTo>
                  <a:lnTo>
                    <a:pt x="3465689" y="1168400"/>
                  </a:lnTo>
                  <a:lnTo>
                    <a:pt x="3465689" y="1131711"/>
                  </a:lnTo>
                  <a:lnTo>
                    <a:pt x="3098800" y="1131711"/>
                  </a:lnTo>
                  <a:lnTo>
                    <a:pt x="3098800" y="1109133"/>
                  </a:lnTo>
                  <a:lnTo>
                    <a:pt x="2854678" y="1109133"/>
                  </a:lnTo>
                  <a:lnTo>
                    <a:pt x="2854678" y="1093611"/>
                  </a:lnTo>
                  <a:lnTo>
                    <a:pt x="2741789" y="1093611"/>
                  </a:lnTo>
                  <a:lnTo>
                    <a:pt x="2741789" y="1079500"/>
                  </a:lnTo>
                  <a:lnTo>
                    <a:pt x="2690989" y="1079500"/>
                  </a:lnTo>
                  <a:lnTo>
                    <a:pt x="2690989" y="1065389"/>
                  </a:lnTo>
                  <a:lnTo>
                    <a:pt x="2563989" y="1065389"/>
                  </a:lnTo>
                  <a:lnTo>
                    <a:pt x="2563989" y="1048455"/>
                  </a:lnTo>
                  <a:lnTo>
                    <a:pt x="2455333" y="1048455"/>
                  </a:lnTo>
                  <a:lnTo>
                    <a:pt x="2455333" y="1031522"/>
                  </a:lnTo>
                  <a:lnTo>
                    <a:pt x="2422878" y="1031522"/>
                  </a:lnTo>
                  <a:lnTo>
                    <a:pt x="2422878" y="1011766"/>
                  </a:lnTo>
                  <a:lnTo>
                    <a:pt x="2410178" y="1011766"/>
                  </a:lnTo>
                  <a:lnTo>
                    <a:pt x="2410178" y="994833"/>
                  </a:lnTo>
                  <a:lnTo>
                    <a:pt x="2380544" y="994833"/>
                  </a:lnTo>
                  <a:lnTo>
                    <a:pt x="2380544" y="980722"/>
                  </a:lnTo>
                  <a:lnTo>
                    <a:pt x="2352322" y="980722"/>
                  </a:lnTo>
                  <a:lnTo>
                    <a:pt x="2352322" y="959555"/>
                  </a:lnTo>
                  <a:lnTo>
                    <a:pt x="2331155" y="959555"/>
                  </a:lnTo>
                  <a:lnTo>
                    <a:pt x="2331155" y="944033"/>
                  </a:lnTo>
                  <a:lnTo>
                    <a:pt x="2262011" y="944033"/>
                  </a:lnTo>
                  <a:lnTo>
                    <a:pt x="2262011" y="922866"/>
                  </a:lnTo>
                  <a:lnTo>
                    <a:pt x="2174522" y="922866"/>
                  </a:lnTo>
                  <a:lnTo>
                    <a:pt x="2168878" y="917222"/>
                  </a:lnTo>
                  <a:lnTo>
                    <a:pt x="2139244" y="917222"/>
                  </a:lnTo>
                  <a:lnTo>
                    <a:pt x="2139244" y="883355"/>
                  </a:lnTo>
                  <a:lnTo>
                    <a:pt x="2113844" y="883355"/>
                  </a:lnTo>
                  <a:lnTo>
                    <a:pt x="2113844" y="862189"/>
                  </a:lnTo>
                  <a:lnTo>
                    <a:pt x="2060222" y="862189"/>
                  </a:lnTo>
                  <a:lnTo>
                    <a:pt x="2060222" y="826911"/>
                  </a:lnTo>
                  <a:lnTo>
                    <a:pt x="1968500" y="826911"/>
                  </a:lnTo>
                  <a:lnTo>
                    <a:pt x="1968500" y="815622"/>
                  </a:lnTo>
                  <a:lnTo>
                    <a:pt x="1920522" y="815622"/>
                  </a:lnTo>
                  <a:lnTo>
                    <a:pt x="1920522" y="791633"/>
                  </a:lnTo>
                  <a:lnTo>
                    <a:pt x="1889478" y="791633"/>
                  </a:lnTo>
                  <a:lnTo>
                    <a:pt x="1889478" y="771877"/>
                  </a:lnTo>
                  <a:lnTo>
                    <a:pt x="1864078" y="771877"/>
                  </a:lnTo>
                  <a:lnTo>
                    <a:pt x="1864078" y="753533"/>
                  </a:lnTo>
                  <a:lnTo>
                    <a:pt x="1776589" y="753533"/>
                  </a:lnTo>
                  <a:lnTo>
                    <a:pt x="1776589" y="729544"/>
                  </a:lnTo>
                  <a:lnTo>
                    <a:pt x="1751189" y="729544"/>
                  </a:lnTo>
                  <a:lnTo>
                    <a:pt x="1751189" y="714022"/>
                  </a:lnTo>
                  <a:lnTo>
                    <a:pt x="1714500" y="714022"/>
                  </a:lnTo>
                  <a:lnTo>
                    <a:pt x="1714500" y="675922"/>
                  </a:lnTo>
                  <a:lnTo>
                    <a:pt x="1698978" y="675922"/>
                  </a:lnTo>
                  <a:lnTo>
                    <a:pt x="1698978" y="660400"/>
                  </a:lnTo>
                  <a:lnTo>
                    <a:pt x="1624189" y="660400"/>
                  </a:lnTo>
                  <a:lnTo>
                    <a:pt x="1624189" y="639233"/>
                  </a:lnTo>
                  <a:lnTo>
                    <a:pt x="1495778" y="639233"/>
                  </a:lnTo>
                  <a:lnTo>
                    <a:pt x="1495778" y="611011"/>
                  </a:lnTo>
                  <a:lnTo>
                    <a:pt x="1484489" y="611011"/>
                  </a:lnTo>
                  <a:lnTo>
                    <a:pt x="1484489" y="591255"/>
                  </a:lnTo>
                  <a:lnTo>
                    <a:pt x="1450622" y="591255"/>
                  </a:lnTo>
                  <a:lnTo>
                    <a:pt x="1450622" y="575733"/>
                  </a:lnTo>
                  <a:lnTo>
                    <a:pt x="1418166" y="575733"/>
                  </a:lnTo>
                  <a:lnTo>
                    <a:pt x="1418166" y="551744"/>
                  </a:lnTo>
                  <a:lnTo>
                    <a:pt x="1370189" y="551744"/>
                  </a:lnTo>
                  <a:lnTo>
                    <a:pt x="1370189" y="523522"/>
                  </a:lnTo>
                  <a:lnTo>
                    <a:pt x="1341966" y="523522"/>
                  </a:lnTo>
                  <a:lnTo>
                    <a:pt x="1341966" y="503766"/>
                  </a:lnTo>
                  <a:lnTo>
                    <a:pt x="1315155" y="503766"/>
                  </a:lnTo>
                  <a:lnTo>
                    <a:pt x="1315155" y="488244"/>
                  </a:lnTo>
                  <a:lnTo>
                    <a:pt x="1262944" y="488244"/>
                  </a:lnTo>
                  <a:lnTo>
                    <a:pt x="1262944" y="462844"/>
                  </a:lnTo>
                  <a:lnTo>
                    <a:pt x="1216378" y="462844"/>
                  </a:lnTo>
                  <a:lnTo>
                    <a:pt x="1216378" y="444500"/>
                  </a:lnTo>
                  <a:lnTo>
                    <a:pt x="1164166" y="444500"/>
                  </a:lnTo>
                  <a:lnTo>
                    <a:pt x="1164166" y="428977"/>
                  </a:lnTo>
                  <a:lnTo>
                    <a:pt x="1144411" y="428977"/>
                  </a:lnTo>
                  <a:lnTo>
                    <a:pt x="1144411" y="413455"/>
                  </a:lnTo>
                  <a:lnTo>
                    <a:pt x="1117600" y="413455"/>
                  </a:lnTo>
                  <a:lnTo>
                    <a:pt x="1117600" y="399344"/>
                  </a:lnTo>
                  <a:lnTo>
                    <a:pt x="1086555" y="399344"/>
                  </a:lnTo>
                  <a:lnTo>
                    <a:pt x="1086555" y="381000"/>
                  </a:lnTo>
                  <a:lnTo>
                    <a:pt x="1061155" y="381000"/>
                  </a:lnTo>
                  <a:lnTo>
                    <a:pt x="1061155" y="359833"/>
                  </a:lnTo>
                  <a:lnTo>
                    <a:pt x="992011" y="359833"/>
                  </a:lnTo>
                  <a:lnTo>
                    <a:pt x="992011" y="347133"/>
                  </a:lnTo>
                  <a:lnTo>
                    <a:pt x="975078" y="347133"/>
                  </a:lnTo>
                  <a:lnTo>
                    <a:pt x="975078" y="309033"/>
                  </a:lnTo>
                  <a:lnTo>
                    <a:pt x="907344" y="309033"/>
                  </a:lnTo>
                  <a:lnTo>
                    <a:pt x="907344" y="292100"/>
                  </a:lnTo>
                  <a:lnTo>
                    <a:pt x="849489" y="292100"/>
                  </a:lnTo>
                  <a:lnTo>
                    <a:pt x="849489" y="268111"/>
                  </a:lnTo>
                  <a:lnTo>
                    <a:pt x="818444" y="268111"/>
                  </a:lnTo>
                  <a:lnTo>
                    <a:pt x="818444" y="244122"/>
                  </a:lnTo>
                  <a:lnTo>
                    <a:pt x="753533" y="244122"/>
                  </a:lnTo>
                  <a:lnTo>
                    <a:pt x="753533" y="234244"/>
                  </a:lnTo>
                  <a:lnTo>
                    <a:pt x="729544" y="234244"/>
                  </a:lnTo>
                  <a:lnTo>
                    <a:pt x="729544" y="207433"/>
                  </a:lnTo>
                  <a:lnTo>
                    <a:pt x="708378" y="207433"/>
                  </a:lnTo>
                  <a:lnTo>
                    <a:pt x="708378" y="187677"/>
                  </a:lnTo>
                  <a:lnTo>
                    <a:pt x="673100" y="187677"/>
                  </a:lnTo>
                  <a:lnTo>
                    <a:pt x="673100" y="176389"/>
                  </a:lnTo>
                  <a:lnTo>
                    <a:pt x="622300" y="176389"/>
                  </a:lnTo>
                  <a:lnTo>
                    <a:pt x="622300" y="167922"/>
                  </a:lnTo>
                  <a:lnTo>
                    <a:pt x="596900" y="167922"/>
                  </a:lnTo>
                  <a:lnTo>
                    <a:pt x="596900" y="146755"/>
                  </a:lnTo>
                  <a:lnTo>
                    <a:pt x="553155" y="146755"/>
                  </a:lnTo>
                  <a:lnTo>
                    <a:pt x="553155" y="129822"/>
                  </a:lnTo>
                  <a:lnTo>
                    <a:pt x="474133" y="129822"/>
                  </a:lnTo>
                  <a:lnTo>
                    <a:pt x="474133" y="114300"/>
                  </a:lnTo>
                  <a:lnTo>
                    <a:pt x="396522" y="114300"/>
                  </a:lnTo>
                  <a:lnTo>
                    <a:pt x="396522" y="98777"/>
                  </a:lnTo>
                  <a:lnTo>
                    <a:pt x="369711" y="98777"/>
                  </a:lnTo>
                  <a:lnTo>
                    <a:pt x="369711" y="74789"/>
                  </a:lnTo>
                  <a:lnTo>
                    <a:pt x="277989" y="74789"/>
                  </a:lnTo>
                  <a:lnTo>
                    <a:pt x="277989" y="53622"/>
                  </a:lnTo>
                  <a:lnTo>
                    <a:pt x="215900" y="53622"/>
                  </a:lnTo>
                  <a:lnTo>
                    <a:pt x="215900" y="46566"/>
                  </a:lnTo>
                  <a:lnTo>
                    <a:pt x="177800" y="46566"/>
                  </a:lnTo>
                  <a:lnTo>
                    <a:pt x="177800" y="29633"/>
                  </a:lnTo>
                  <a:lnTo>
                    <a:pt x="127000" y="29633"/>
                  </a:lnTo>
                  <a:lnTo>
                    <a:pt x="127000" y="18344"/>
                  </a:lnTo>
                  <a:lnTo>
                    <a:pt x="31044" y="18344"/>
                  </a:lnTo>
                  <a:lnTo>
                    <a:pt x="31044"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784" name="Group 783">
              <a:extLst>
                <a:ext uri="{FF2B5EF4-FFF2-40B4-BE49-F238E27FC236}">
                  <a16:creationId xmlns:a16="http://schemas.microsoft.com/office/drawing/2014/main" id="{1C16B3C2-6243-47E1-9F10-175B55D37CEB}"/>
                </a:ext>
              </a:extLst>
            </p:cNvPr>
            <p:cNvGrpSpPr/>
            <p:nvPr/>
          </p:nvGrpSpPr>
          <p:grpSpPr>
            <a:xfrm>
              <a:off x="8159045" y="2053167"/>
              <a:ext cx="3040945" cy="1004709"/>
              <a:chOff x="8159045" y="2053167"/>
              <a:chExt cx="3040945" cy="1004709"/>
            </a:xfrm>
          </p:grpSpPr>
          <p:cxnSp>
            <p:nvCxnSpPr>
              <p:cNvPr id="905" name="Straight Connector 904">
                <a:extLst>
                  <a:ext uri="{FF2B5EF4-FFF2-40B4-BE49-F238E27FC236}">
                    <a16:creationId xmlns:a16="http://schemas.microsoft.com/office/drawing/2014/main" id="{2757B8A1-A3B5-4995-88E0-1B5BA503CAF5}"/>
                  </a:ext>
                </a:extLst>
              </p:cNvPr>
              <p:cNvCxnSpPr/>
              <p:nvPr/>
            </p:nvCxnSpPr>
            <p:spPr bwMode="auto">
              <a:xfrm>
                <a:off x="8159045" y="2053167"/>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06" name="Straight Connector 905">
                <a:extLst>
                  <a:ext uri="{FF2B5EF4-FFF2-40B4-BE49-F238E27FC236}">
                    <a16:creationId xmlns:a16="http://schemas.microsoft.com/office/drawing/2014/main" id="{94932C21-B4D9-4E00-9C69-C541456EF11E}"/>
                  </a:ext>
                </a:extLst>
              </p:cNvPr>
              <p:cNvCxnSpPr/>
              <p:nvPr/>
            </p:nvCxnSpPr>
            <p:spPr bwMode="auto">
              <a:xfrm>
                <a:off x="8404578" y="2177344"/>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07" name="Straight Connector 906">
                <a:extLst>
                  <a:ext uri="{FF2B5EF4-FFF2-40B4-BE49-F238E27FC236}">
                    <a16:creationId xmlns:a16="http://schemas.microsoft.com/office/drawing/2014/main" id="{BB89AF09-0221-4E12-984F-9538625F9EA3}"/>
                  </a:ext>
                </a:extLst>
              </p:cNvPr>
              <p:cNvCxnSpPr/>
              <p:nvPr/>
            </p:nvCxnSpPr>
            <p:spPr bwMode="auto">
              <a:xfrm>
                <a:off x="8422923" y="2177344"/>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08" name="Straight Connector 907">
                <a:extLst>
                  <a:ext uri="{FF2B5EF4-FFF2-40B4-BE49-F238E27FC236}">
                    <a16:creationId xmlns:a16="http://schemas.microsoft.com/office/drawing/2014/main" id="{BEF0A30B-D157-4E1C-8593-74F9F05F979A}"/>
                  </a:ext>
                </a:extLst>
              </p:cNvPr>
              <p:cNvCxnSpPr/>
              <p:nvPr/>
            </p:nvCxnSpPr>
            <p:spPr bwMode="auto">
              <a:xfrm>
                <a:off x="8452556" y="220556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09" name="Straight Connector 908">
                <a:extLst>
                  <a:ext uri="{FF2B5EF4-FFF2-40B4-BE49-F238E27FC236}">
                    <a16:creationId xmlns:a16="http://schemas.microsoft.com/office/drawing/2014/main" id="{1B6A6889-E9A2-4495-B780-2E231DCE0F8A}"/>
                  </a:ext>
                </a:extLst>
              </p:cNvPr>
              <p:cNvCxnSpPr/>
              <p:nvPr/>
            </p:nvCxnSpPr>
            <p:spPr bwMode="auto">
              <a:xfrm>
                <a:off x="8463845" y="220556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10" name="Straight Connector 909">
                <a:extLst>
                  <a:ext uri="{FF2B5EF4-FFF2-40B4-BE49-F238E27FC236}">
                    <a16:creationId xmlns:a16="http://schemas.microsoft.com/office/drawing/2014/main" id="{2AB15B0E-ADF0-4540-B9AA-7ACDE446D911}"/>
                  </a:ext>
                </a:extLst>
              </p:cNvPr>
              <p:cNvCxnSpPr/>
              <p:nvPr/>
            </p:nvCxnSpPr>
            <p:spPr bwMode="auto">
              <a:xfrm>
                <a:off x="8566856" y="225636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11" name="Straight Connector 910">
                <a:extLst>
                  <a:ext uri="{FF2B5EF4-FFF2-40B4-BE49-F238E27FC236}">
                    <a16:creationId xmlns:a16="http://schemas.microsoft.com/office/drawing/2014/main" id="{1B069456-49DC-46FC-8851-A2558523A62A}"/>
                  </a:ext>
                </a:extLst>
              </p:cNvPr>
              <p:cNvCxnSpPr/>
              <p:nvPr/>
            </p:nvCxnSpPr>
            <p:spPr bwMode="auto">
              <a:xfrm>
                <a:off x="8699501" y="2300110"/>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12" name="Straight Connector 911">
                <a:extLst>
                  <a:ext uri="{FF2B5EF4-FFF2-40B4-BE49-F238E27FC236}">
                    <a16:creationId xmlns:a16="http://schemas.microsoft.com/office/drawing/2014/main" id="{4EF6B982-4C20-405F-AF91-7A7B028849FE}"/>
                  </a:ext>
                </a:extLst>
              </p:cNvPr>
              <p:cNvCxnSpPr/>
              <p:nvPr/>
            </p:nvCxnSpPr>
            <p:spPr bwMode="auto">
              <a:xfrm>
                <a:off x="8768645" y="2359377"/>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13" name="Straight Connector 912">
                <a:extLst>
                  <a:ext uri="{FF2B5EF4-FFF2-40B4-BE49-F238E27FC236}">
                    <a16:creationId xmlns:a16="http://schemas.microsoft.com/office/drawing/2014/main" id="{15B4259B-C056-4C79-B64A-81E5F1155FB0}"/>
                  </a:ext>
                </a:extLst>
              </p:cNvPr>
              <p:cNvCxnSpPr/>
              <p:nvPr/>
            </p:nvCxnSpPr>
            <p:spPr bwMode="auto">
              <a:xfrm>
                <a:off x="9080501" y="248073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14" name="Straight Connector 913">
                <a:extLst>
                  <a:ext uri="{FF2B5EF4-FFF2-40B4-BE49-F238E27FC236}">
                    <a16:creationId xmlns:a16="http://schemas.microsoft.com/office/drawing/2014/main" id="{EFF98312-9926-4B96-AF5A-E62446E4396F}"/>
                  </a:ext>
                </a:extLst>
              </p:cNvPr>
              <p:cNvCxnSpPr/>
              <p:nvPr/>
            </p:nvCxnSpPr>
            <p:spPr bwMode="auto">
              <a:xfrm>
                <a:off x="9134123" y="252306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15" name="Straight Connector 914">
                <a:extLst>
                  <a:ext uri="{FF2B5EF4-FFF2-40B4-BE49-F238E27FC236}">
                    <a16:creationId xmlns:a16="http://schemas.microsoft.com/office/drawing/2014/main" id="{6C3F7A8F-2038-4426-836F-2814C2594000}"/>
                  </a:ext>
                </a:extLst>
              </p:cNvPr>
              <p:cNvCxnSpPr/>
              <p:nvPr/>
            </p:nvCxnSpPr>
            <p:spPr bwMode="auto">
              <a:xfrm>
                <a:off x="9183511" y="252729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16" name="Straight Connector 915">
                <a:extLst>
                  <a:ext uri="{FF2B5EF4-FFF2-40B4-BE49-F238E27FC236}">
                    <a16:creationId xmlns:a16="http://schemas.microsoft.com/office/drawing/2014/main" id="{F7002882-82AB-4B44-A920-5CD891575DFF}"/>
                  </a:ext>
                </a:extLst>
              </p:cNvPr>
              <p:cNvCxnSpPr/>
              <p:nvPr/>
            </p:nvCxnSpPr>
            <p:spPr bwMode="auto">
              <a:xfrm>
                <a:off x="9302044" y="2562577"/>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17" name="Straight Connector 916">
                <a:extLst>
                  <a:ext uri="{FF2B5EF4-FFF2-40B4-BE49-F238E27FC236}">
                    <a16:creationId xmlns:a16="http://schemas.microsoft.com/office/drawing/2014/main" id="{F2BD6286-3CDC-4F68-A1EE-EB0518341137}"/>
                  </a:ext>
                </a:extLst>
              </p:cNvPr>
              <p:cNvCxnSpPr/>
              <p:nvPr/>
            </p:nvCxnSpPr>
            <p:spPr bwMode="auto">
              <a:xfrm>
                <a:off x="9326033" y="2562577"/>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18" name="Straight Connector 917">
                <a:extLst>
                  <a:ext uri="{FF2B5EF4-FFF2-40B4-BE49-F238E27FC236}">
                    <a16:creationId xmlns:a16="http://schemas.microsoft.com/office/drawing/2014/main" id="{8DEC35B1-4DC2-4285-9C45-B02C4E25F1C6}"/>
                  </a:ext>
                </a:extLst>
              </p:cNvPr>
              <p:cNvCxnSpPr/>
              <p:nvPr/>
            </p:nvCxnSpPr>
            <p:spPr bwMode="auto">
              <a:xfrm>
                <a:off x="9333089" y="25837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19" name="Straight Connector 918">
                <a:extLst>
                  <a:ext uri="{FF2B5EF4-FFF2-40B4-BE49-F238E27FC236}">
                    <a16:creationId xmlns:a16="http://schemas.microsoft.com/office/drawing/2014/main" id="{A447385E-B6B6-4097-99D8-6A201A5CA548}"/>
                  </a:ext>
                </a:extLst>
              </p:cNvPr>
              <p:cNvCxnSpPr/>
              <p:nvPr/>
            </p:nvCxnSpPr>
            <p:spPr bwMode="auto">
              <a:xfrm>
                <a:off x="9341555" y="2585154"/>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20" name="Straight Connector 919">
                <a:extLst>
                  <a:ext uri="{FF2B5EF4-FFF2-40B4-BE49-F238E27FC236}">
                    <a16:creationId xmlns:a16="http://schemas.microsoft.com/office/drawing/2014/main" id="{3DCD1F2C-965C-447B-ADEC-82348FEC0A23}"/>
                  </a:ext>
                </a:extLst>
              </p:cNvPr>
              <p:cNvCxnSpPr/>
              <p:nvPr/>
            </p:nvCxnSpPr>
            <p:spPr bwMode="auto">
              <a:xfrm>
                <a:off x="9351433" y="2587977"/>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21" name="Straight Connector 920">
                <a:extLst>
                  <a:ext uri="{FF2B5EF4-FFF2-40B4-BE49-F238E27FC236}">
                    <a16:creationId xmlns:a16="http://schemas.microsoft.com/office/drawing/2014/main" id="{4F371743-63E6-4926-95EC-485E80336828}"/>
                  </a:ext>
                </a:extLst>
              </p:cNvPr>
              <p:cNvCxnSpPr/>
              <p:nvPr/>
            </p:nvCxnSpPr>
            <p:spPr bwMode="auto">
              <a:xfrm>
                <a:off x="9365544" y="2599265"/>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22" name="Straight Connector 921">
                <a:extLst>
                  <a:ext uri="{FF2B5EF4-FFF2-40B4-BE49-F238E27FC236}">
                    <a16:creationId xmlns:a16="http://schemas.microsoft.com/office/drawing/2014/main" id="{353A0E21-2A35-4319-82F7-3365B4E222AD}"/>
                  </a:ext>
                </a:extLst>
              </p:cNvPr>
              <p:cNvCxnSpPr/>
              <p:nvPr/>
            </p:nvCxnSpPr>
            <p:spPr bwMode="auto">
              <a:xfrm>
                <a:off x="9385299" y="26133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23" name="Straight Connector 922">
                <a:extLst>
                  <a:ext uri="{FF2B5EF4-FFF2-40B4-BE49-F238E27FC236}">
                    <a16:creationId xmlns:a16="http://schemas.microsoft.com/office/drawing/2014/main" id="{63622327-CB5D-419D-BB4D-55F7D280AE52}"/>
                  </a:ext>
                </a:extLst>
              </p:cNvPr>
              <p:cNvCxnSpPr/>
              <p:nvPr/>
            </p:nvCxnSpPr>
            <p:spPr bwMode="auto">
              <a:xfrm>
                <a:off x="9402232" y="2640187"/>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24" name="Straight Connector 923">
                <a:extLst>
                  <a:ext uri="{FF2B5EF4-FFF2-40B4-BE49-F238E27FC236}">
                    <a16:creationId xmlns:a16="http://schemas.microsoft.com/office/drawing/2014/main" id="{63899855-12D6-4A86-88A9-7A0E6FDDEABA}"/>
                  </a:ext>
                </a:extLst>
              </p:cNvPr>
              <p:cNvCxnSpPr/>
              <p:nvPr/>
            </p:nvCxnSpPr>
            <p:spPr bwMode="auto">
              <a:xfrm>
                <a:off x="9431865" y="2648654"/>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25" name="Straight Connector 924">
                <a:extLst>
                  <a:ext uri="{FF2B5EF4-FFF2-40B4-BE49-F238E27FC236}">
                    <a16:creationId xmlns:a16="http://schemas.microsoft.com/office/drawing/2014/main" id="{9DB42420-B4CD-4B6D-85EF-2FA91F8F1D17}"/>
                  </a:ext>
                </a:extLst>
              </p:cNvPr>
              <p:cNvCxnSpPr/>
              <p:nvPr/>
            </p:nvCxnSpPr>
            <p:spPr bwMode="auto">
              <a:xfrm>
                <a:off x="9464321" y="2662765"/>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26" name="Straight Connector 925">
                <a:extLst>
                  <a:ext uri="{FF2B5EF4-FFF2-40B4-BE49-F238E27FC236}">
                    <a16:creationId xmlns:a16="http://schemas.microsoft.com/office/drawing/2014/main" id="{51BC514D-311F-4BAE-B07F-0C9D0C718A41}"/>
                  </a:ext>
                </a:extLst>
              </p:cNvPr>
              <p:cNvCxnSpPr/>
              <p:nvPr/>
            </p:nvCxnSpPr>
            <p:spPr bwMode="auto">
              <a:xfrm>
                <a:off x="9485488" y="2662765"/>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27" name="Straight Connector 926">
                <a:extLst>
                  <a:ext uri="{FF2B5EF4-FFF2-40B4-BE49-F238E27FC236}">
                    <a16:creationId xmlns:a16="http://schemas.microsoft.com/office/drawing/2014/main" id="{77055E40-6391-4AA3-AAED-AA93AD1D527F}"/>
                  </a:ext>
                </a:extLst>
              </p:cNvPr>
              <p:cNvCxnSpPr/>
              <p:nvPr/>
            </p:nvCxnSpPr>
            <p:spPr bwMode="auto">
              <a:xfrm>
                <a:off x="9509477" y="2662765"/>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28" name="Straight Connector 927">
                <a:extLst>
                  <a:ext uri="{FF2B5EF4-FFF2-40B4-BE49-F238E27FC236}">
                    <a16:creationId xmlns:a16="http://schemas.microsoft.com/office/drawing/2014/main" id="{59533B75-FFBF-4E18-BAEB-841D78F169CA}"/>
                  </a:ext>
                </a:extLst>
              </p:cNvPr>
              <p:cNvCxnSpPr/>
              <p:nvPr/>
            </p:nvCxnSpPr>
            <p:spPr bwMode="auto">
              <a:xfrm>
                <a:off x="9496777" y="2662765"/>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29" name="Straight Connector 928">
                <a:extLst>
                  <a:ext uri="{FF2B5EF4-FFF2-40B4-BE49-F238E27FC236}">
                    <a16:creationId xmlns:a16="http://schemas.microsoft.com/office/drawing/2014/main" id="{F0628FFC-E4CF-4835-BD0C-79760FB584D8}"/>
                  </a:ext>
                </a:extLst>
              </p:cNvPr>
              <p:cNvCxnSpPr/>
              <p:nvPr/>
            </p:nvCxnSpPr>
            <p:spPr bwMode="auto">
              <a:xfrm>
                <a:off x="9529232" y="2662765"/>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30" name="Straight Connector 929">
                <a:extLst>
                  <a:ext uri="{FF2B5EF4-FFF2-40B4-BE49-F238E27FC236}">
                    <a16:creationId xmlns:a16="http://schemas.microsoft.com/office/drawing/2014/main" id="{F9661366-6BED-4C12-8A3E-F46622C06C0C}"/>
                  </a:ext>
                </a:extLst>
              </p:cNvPr>
              <p:cNvCxnSpPr/>
              <p:nvPr/>
            </p:nvCxnSpPr>
            <p:spPr bwMode="auto">
              <a:xfrm>
                <a:off x="9578621" y="2669821"/>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31" name="Straight Connector 930">
                <a:extLst>
                  <a:ext uri="{FF2B5EF4-FFF2-40B4-BE49-F238E27FC236}">
                    <a16:creationId xmlns:a16="http://schemas.microsoft.com/office/drawing/2014/main" id="{5D7C04EC-5D1D-4E01-A37F-3B0E516CD6B8}"/>
                  </a:ext>
                </a:extLst>
              </p:cNvPr>
              <p:cNvCxnSpPr/>
              <p:nvPr/>
            </p:nvCxnSpPr>
            <p:spPr bwMode="auto">
              <a:xfrm>
                <a:off x="9582854" y="26768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32" name="Straight Connector 931">
                <a:extLst>
                  <a:ext uri="{FF2B5EF4-FFF2-40B4-BE49-F238E27FC236}">
                    <a16:creationId xmlns:a16="http://schemas.microsoft.com/office/drawing/2014/main" id="{084D33F7-A0DC-4B4C-97B7-F5EF7B948E66}"/>
                  </a:ext>
                </a:extLst>
              </p:cNvPr>
              <p:cNvCxnSpPr/>
              <p:nvPr/>
            </p:nvCxnSpPr>
            <p:spPr bwMode="auto">
              <a:xfrm>
                <a:off x="9596965" y="26768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33" name="Straight Connector 932">
                <a:extLst>
                  <a:ext uri="{FF2B5EF4-FFF2-40B4-BE49-F238E27FC236}">
                    <a16:creationId xmlns:a16="http://schemas.microsoft.com/office/drawing/2014/main" id="{E18EB14E-84B9-41BD-98F0-76EB38443BAA}"/>
                  </a:ext>
                </a:extLst>
              </p:cNvPr>
              <p:cNvCxnSpPr/>
              <p:nvPr/>
            </p:nvCxnSpPr>
            <p:spPr bwMode="auto">
              <a:xfrm>
                <a:off x="9616720" y="26768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34" name="Straight Connector 933">
                <a:extLst>
                  <a:ext uri="{FF2B5EF4-FFF2-40B4-BE49-F238E27FC236}">
                    <a16:creationId xmlns:a16="http://schemas.microsoft.com/office/drawing/2014/main" id="{807505AC-983D-40C3-BE9A-BD3F8D166461}"/>
                  </a:ext>
                </a:extLst>
              </p:cNvPr>
              <p:cNvCxnSpPr/>
              <p:nvPr/>
            </p:nvCxnSpPr>
            <p:spPr bwMode="auto">
              <a:xfrm>
                <a:off x="9651998" y="26768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35" name="Straight Connector 934">
                <a:extLst>
                  <a:ext uri="{FF2B5EF4-FFF2-40B4-BE49-F238E27FC236}">
                    <a16:creationId xmlns:a16="http://schemas.microsoft.com/office/drawing/2014/main" id="{756834AD-50FB-4FE7-9062-723200D849E0}"/>
                  </a:ext>
                </a:extLst>
              </p:cNvPr>
              <p:cNvCxnSpPr/>
              <p:nvPr/>
            </p:nvCxnSpPr>
            <p:spPr bwMode="auto">
              <a:xfrm>
                <a:off x="9661876" y="26768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36" name="Straight Connector 935">
                <a:extLst>
                  <a:ext uri="{FF2B5EF4-FFF2-40B4-BE49-F238E27FC236}">
                    <a16:creationId xmlns:a16="http://schemas.microsoft.com/office/drawing/2014/main" id="{7287BA54-8842-466E-A94F-967FFCF6C9B8}"/>
                  </a:ext>
                </a:extLst>
              </p:cNvPr>
              <p:cNvCxnSpPr/>
              <p:nvPr/>
            </p:nvCxnSpPr>
            <p:spPr bwMode="auto">
              <a:xfrm>
                <a:off x="9674576" y="2692398"/>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37" name="Straight Connector 936">
                <a:extLst>
                  <a:ext uri="{FF2B5EF4-FFF2-40B4-BE49-F238E27FC236}">
                    <a16:creationId xmlns:a16="http://schemas.microsoft.com/office/drawing/2014/main" id="{67D7A697-B907-4361-A3EF-FFD6AB1D7B36}"/>
                  </a:ext>
                </a:extLst>
              </p:cNvPr>
              <p:cNvCxnSpPr/>
              <p:nvPr/>
            </p:nvCxnSpPr>
            <p:spPr bwMode="auto">
              <a:xfrm>
                <a:off x="9698565" y="26938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38" name="Straight Connector 937">
                <a:extLst>
                  <a:ext uri="{FF2B5EF4-FFF2-40B4-BE49-F238E27FC236}">
                    <a16:creationId xmlns:a16="http://schemas.microsoft.com/office/drawing/2014/main" id="{E86F254D-20D1-4BE2-98C5-B6A3554E44D9}"/>
                  </a:ext>
                </a:extLst>
              </p:cNvPr>
              <p:cNvCxnSpPr/>
              <p:nvPr/>
            </p:nvCxnSpPr>
            <p:spPr bwMode="auto">
              <a:xfrm>
                <a:off x="9707032" y="27149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39" name="Straight Connector 938">
                <a:extLst>
                  <a:ext uri="{FF2B5EF4-FFF2-40B4-BE49-F238E27FC236}">
                    <a16:creationId xmlns:a16="http://schemas.microsoft.com/office/drawing/2014/main" id="{BF4763FB-BFD7-49BC-AB41-5D8658A811A1}"/>
                  </a:ext>
                </a:extLst>
              </p:cNvPr>
              <p:cNvCxnSpPr/>
              <p:nvPr/>
            </p:nvCxnSpPr>
            <p:spPr bwMode="auto">
              <a:xfrm>
                <a:off x="9733843" y="2712154"/>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40" name="Straight Connector 939">
                <a:extLst>
                  <a:ext uri="{FF2B5EF4-FFF2-40B4-BE49-F238E27FC236}">
                    <a16:creationId xmlns:a16="http://schemas.microsoft.com/office/drawing/2014/main" id="{583CF41E-9B53-4463-8F7B-E8F4994C3087}"/>
                  </a:ext>
                </a:extLst>
              </p:cNvPr>
              <p:cNvCxnSpPr/>
              <p:nvPr/>
            </p:nvCxnSpPr>
            <p:spPr bwMode="auto">
              <a:xfrm>
                <a:off x="9757832" y="27107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41" name="Straight Connector 940">
                <a:extLst>
                  <a:ext uri="{FF2B5EF4-FFF2-40B4-BE49-F238E27FC236}">
                    <a16:creationId xmlns:a16="http://schemas.microsoft.com/office/drawing/2014/main" id="{58F4F380-5276-472F-A4F0-123123C5884C}"/>
                  </a:ext>
                </a:extLst>
              </p:cNvPr>
              <p:cNvCxnSpPr/>
              <p:nvPr/>
            </p:nvCxnSpPr>
            <p:spPr bwMode="auto">
              <a:xfrm>
                <a:off x="9770532" y="2717798"/>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42" name="Straight Connector 941">
                <a:extLst>
                  <a:ext uri="{FF2B5EF4-FFF2-40B4-BE49-F238E27FC236}">
                    <a16:creationId xmlns:a16="http://schemas.microsoft.com/office/drawing/2014/main" id="{395EE521-850F-43D9-AE8E-B6B64A84737B}"/>
                  </a:ext>
                </a:extLst>
              </p:cNvPr>
              <p:cNvCxnSpPr/>
              <p:nvPr/>
            </p:nvCxnSpPr>
            <p:spPr bwMode="auto">
              <a:xfrm>
                <a:off x="9781821" y="2717798"/>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43" name="Straight Connector 942">
                <a:extLst>
                  <a:ext uri="{FF2B5EF4-FFF2-40B4-BE49-F238E27FC236}">
                    <a16:creationId xmlns:a16="http://schemas.microsoft.com/office/drawing/2014/main" id="{51F3D00D-430D-47DD-B79A-27FF883686F7}"/>
                  </a:ext>
                </a:extLst>
              </p:cNvPr>
              <p:cNvCxnSpPr/>
              <p:nvPr/>
            </p:nvCxnSpPr>
            <p:spPr bwMode="auto">
              <a:xfrm>
                <a:off x="9801577" y="2717798"/>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44" name="Straight Connector 943">
                <a:extLst>
                  <a:ext uri="{FF2B5EF4-FFF2-40B4-BE49-F238E27FC236}">
                    <a16:creationId xmlns:a16="http://schemas.microsoft.com/office/drawing/2014/main" id="{30209A2A-5756-4DBF-8A81-8EEC35BAA60C}"/>
                  </a:ext>
                </a:extLst>
              </p:cNvPr>
              <p:cNvCxnSpPr/>
              <p:nvPr/>
            </p:nvCxnSpPr>
            <p:spPr bwMode="auto">
              <a:xfrm>
                <a:off x="9822744" y="2717798"/>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45" name="Straight Connector 944">
                <a:extLst>
                  <a:ext uri="{FF2B5EF4-FFF2-40B4-BE49-F238E27FC236}">
                    <a16:creationId xmlns:a16="http://schemas.microsoft.com/office/drawing/2014/main" id="{7D13D36D-2D84-4C74-BBCC-414F4BCE33EF}"/>
                  </a:ext>
                </a:extLst>
              </p:cNvPr>
              <p:cNvCxnSpPr/>
              <p:nvPr/>
            </p:nvCxnSpPr>
            <p:spPr bwMode="auto">
              <a:xfrm>
                <a:off x="9839677" y="2717798"/>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46" name="Straight Connector 945">
                <a:extLst>
                  <a:ext uri="{FF2B5EF4-FFF2-40B4-BE49-F238E27FC236}">
                    <a16:creationId xmlns:a16="http://schemas.microsoft.com/office/drawing/2014/main" id="{D5B51B23-C52C-430A-BE87-E9618A920D9B}"/>
                  </a:ext>
                </a:extLst>
              </p:cNvPr>
              <p:cNvCxnSpPr/>
              <p:nvPr/>
            </p:nvCxnSpPr>
            <p:spPr bwMode="auto">
              <a:xfrm>
                <a:off x="9884833"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47" name="Straight Connector 946">
                <a:extLst>
                  <a:ext uri="{FF2B5EF4-FFF2-40B4-BE49-F238E27FC236}">
                    <a16:creationId xmlns:a16="http://schemas.microsoft.com/office/drawing/2014/main" id="{D9BFB76D-C03A-422E-95D9-7DEABC667C1A}"/>
                  </a:ext>
                </a:extLst>
              </p:cNvPr>
              <p:cNvCxnSpPr/>
              <p:nvPr/>
            </p:nvCxnSpPr>
            <p:spPr bwMode="auto">
              <a:xfrm>
                <a:off x="9900355"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48" name="Straight Connector 947">
                <a:extLst>
                  <a:ext uri="{FF2B5EF4-FFF2-40B4-BE49-F238E27FC236}">
                    <a16:creationId xmlns:a16="http://schemas.microsoft.com/office/drawing/2014/main" id="{5880CE4C-3BE5-4079-ABD0-58D9B79CE35C}"/>
                  </a:ext>
                </a:extLst>
              </p:cNvPr>
              <p:cNvCxnSpPr/>
              <p:nvPr/>
            </p:nvCxnSpPr>
            <p:spPr bwMode="auto">
              <a:xfrm>
                <a:off x="9915877"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49" name="Straight Connector 948">
                <a:extLst>
                  <a:ext uri="{FF2B5EF4-FFF2-40B4-BE49-F238E27FC236}">
                    <a16:creationId xmlns:a16="http://schemas.microsoft.com/office/drawing/2014/main" id="{C2D8E6D2-372D-4186-873A-A8B04C473087}"/>
                  </a:ext>
                </a:extLst>
              </p:cNvPr>
              <p:cNvCxnSpPr/>
              <p:nvPr/>
            </p:nvCxnSpPr>
            <p:spPr bwMode="auto">
              <a:xfrm>
                <a:off x="9927166"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50" name="Straight Connector 949">
                <a:extLst>
                  <a:ext uri="{FF2B5EF4-FFF2-40B4-BE49-F238E27FC236}">
                    <a16:creationId xmlns:a16="http://schemas.microsoft.com/office/drawing/2014/main" id="{AF45303D-E04C-4908-8412-557FFABC0918}"/>
                  </a:ext>
                </a:extLst>
              </p:cNvPr>
              <p:cNvCxnSpPr/>
              <p:nvPr/>
            </p:nvCxnSpPr>
            <p:spPr bwMode="auto">
              <a:xfrm>
                <a:off x="9946921"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51" name="Straight Connector 950">
                <a:extLst>
                  <a:ext uri="{FF2B5EF4-FFF2-40B4-BE49-F238E27FC236}">
                    <a16:creationId xmlns:a16="http://schemas.microsoft.com/office/drawing/2014/main" id="{4F841729-ABDD-4C90-BC15-F0C59594EA61}"/>
                  </a:ext>
                </a:extLst>
              </p:cNvPr>
              <p:cNvCxnSpPr/>
              <p:nvPr/>
            </p:nvCxnSpPr>
            <p:spPr bwMode="auto">
              <a:xfrm>
                <a:off x="9959621"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52" name="Straight Connector 951">
                <a:extLst>
                  <a:ext uri="{FF2B5EF4-FFF2-40B4-BE49-F238E27FC236}">
                    <a16:creationId xmlns:a16="http://schemas.microsoft.com/office/drawing/2014/main" id="{5F5EC026-C007-42DC-B7A9-22070E31B05D}"/>
                  </a:ext>
                </a:extLst>
              </p:cNvPr>
              <p:cNvCxnSpPr/>
              <p:nvPr/>
            </p:nvCxnSpPr>
            <p:spPr bwMode="auto">
              <a:xfrm>
                <a:off x="9969499"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53" name="Straight Connector 952">
                <a:extLst>
                  <a:ext uri="{FF2B5EF4-FFF2-40B4-BE49-F238E27FC236}">
                    <a16:creationId xmlns:a16="http://schemas.microsoft.com/office/drawing/2014/main" id="{D3FF6E94-28E6-496E-B560-E4DC95422025}"/>
                  </a:ext>
                </a:extLst>
              </p:cNvPr>
              <p:cNvCxnSpPr/>
              <p:nvPr/>
            </p:nvCxnSpPr>
            <p:spPr bwMode="auto">
              <a:xfrm>
                <a:off x="9976555"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54" name="Straight Connector 953">
                <a:extLst>
                  <a:ext uri="{FF2B5EF4-FFF2-40B4-BE49-F238E27FC236}">
                    <a16:creationId xmlns:a16="http://schemas.microsoft.com/office/drawing/2014/main" id="{FD702B89-5A62-41EE-9D76-8EFCB3239611}"/>
                  </a:ext>
                </a:extLst>
              </p:cNvPr>
              <p:cNvCxnSpPr/>
              <p:nvPr/>
            </p:nvCxnSpPr>
            <p:spPr bwMode="auto">
              <a:xfrm>
                <a:off x="9985022"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55" name="Straight Connector 954">
                <a:extLst>
                  <a:ext uri="{FF2B5EF4-FFF2-40B4-BE49-F238E27FC236}">
                    <a16:creationId xmlns:a16="http://schemas.microsoft.com/office/drawing/2014/main" id="{EEB691DD-1F7A-4C19-B69F-77A3A8127F1E}"/>
                  </a:ext>
                </a:extLst>
              </p:cNvPr>
              <p:cNvCxnSpPr/>
              <p:nvPr/>
            </p:nvCxnSpPr>
            <p:spPr bwMode="auto">
              <a:xfrm>
                <a:off x="9993489"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56" name="Straight Connector 955">
                <a:extLst>
                  <a:ext uri="{FF2B5EF4-FFF2-40B4-BE49-F238E27FC236}">
                    <a16:creationId xmlns:a16="http://schemas.microsoft.com/office/drawing/2014/main" id="{78D030A5-A6B5-4CAB-BD19-BEE80AED6470}"/>
                  </a:ext>
                </a:extLst>
              </p:cNvPr>
              <p:cNvCxnSpPr/>
              <p:nvPr/>
            </p:nvCxnSpPr>
            <p:spPr bwMode="auto">
              <a:xfrm>
                <a:off x="10010422"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57" name="Straight Connector 956">
                <a:extLst>
                  <a:ext uri="{FF2B5EF4-FFF2-40B4-BE49-F238E27FC236}">
                    <a16:creationId xmlns:a16="http://schemas.microsoft.com/office/drawing/2014/main" id="{79EB8027-FA44-41F7-BA33-75103EF939A6}"/>
                  </a:ext>
                </a:extLst>
              </p:cNvPr>
              <p:cNvCxnSpPr/>
              <p:nvPr/>
            </p:nvCxnSpPr>
            <p:spPr bwMode="auto">
              <a:xfrm>
                <a:off x="10020300"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58" name="Straight Connector 957">
                <a:extLst>
                  <a:ext uri="{FF2B5EF4-FFF2-40B4-BE49-F238E27FC236}">
                    <a16:creationId xmlns:a16="http://schemas.microsoft.com/office/drawing/2014/main" id="{DF07E670-06BB-45F3-AF67-1599CC01CF89}"/>
                  </a:ext>
                </a:extLst>
              </p:cNvPr>
              <p:cNvCxnSpPr/>
              <p:nvPr/>
            </p:nvCxnSpPr>
            <p:spPr bwMode="auto">
              <a:xfrm>
                <a:off x="10034411"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59" name="Straight Connector 958">
                <a:extLst>
                  <a:ext uri="{FF2B5EF4-FFF2-40B4-BE49-F238E27FC236}">
                    <a16:creationId xmlns:a16="http://schemas.microsoft.com/office/drawing/2014/main" id="{8CDEDF28-5929-4371-8F33-AEE924CE329B}"/>
                  </a:ext>
                </a:extLst>
              </p:cNvPr>
              <p:cNvCxnSpPr/>
              <p:nvPr/>
            </p:nvCxnSpPr>
            <p:spPr bwMode="auto">
              <a:xfrm>
                <a:off x="10055578"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60" name="Straight Connector 959">
                <a:extLst>
                  <a:ext uri="{FF2B5EF4-FFF2-40B4-BE49-F238E27FC236}">
                    <a16:creationId xmlns:a16="http://schemas.microsoft.com/office/drawing/2014/main" id="{77E57F3E-B105-49F3-BF3F-510D11D5E20B}"/>
                  </a:ext>
                </a:extLst>
              </p:cNvPr>
              <p:cNvCxnSpPr/>
              <p:nvPr/>
            </p:nvCxnSpPr>
            <p:spPr bwMode="auto">
              <a:xfrm>
                <a:off x="10071100" y="2736143"/>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61" name="Straight Connector 960">
                <a:extLst>
                  <a:ext uri="{FF2B5EF4-FFF2-40B4-BE49-F238E27FC236}">
                    <a16:creationId xmlns:a16="http://schemas.microsoft.com/office/drawing/2014/main" id="{ABFF5093-9AE9-4DFC-8F94-661EC4E0F4F9}"/>
                  </a:ext>
                </a:extLst>
              </p:cNvPr>
              <p:cNvCxnSpPr/>
              <p:nvPr/>
            </p:nvCxnSpPr>
            <p:spPr bwMode="auto">
              <a:xfrm>
                <a:off x="10088034"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62" name="Straight Connector 961">
                <a:extLst>
                  <a:ext uri="{FF2B5EF4-FFF2-40B4-BE49-F238E27FC236}">
                    <a16:creationId xmlns:a16="http://schemas.microsoft.com/office/drawing/2014/main" id="{2E6ABE12-84E1-4A4A-B0D4-E8E7D4F90BAD}"/>
                  </a:ext>
                </a:extLst>
              </p:cNvPr>
              <p:cNvCxnSpPr/>
              <p:nvPr/>
            </p:nvCxnSpPr>
            <p:spPr bwMode="auto">
              <a:xfrm>
                <a:off x="10128956"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63" name="Straight Connector 962">
                <a:extLst>
                  <a:ext uri="{FF2B5EF4-FFF2-40B4-BE49-F238E27FC236}">
                    <a16:creationId xmlns:a16="http://schemas.microsoft.com/office/drawing/2014/main" id="{6E9AEF2E-3621-4C65-BE51-4A38E0C282CC}"/>
                  </a:ext>
                </a:extLst>
              </p:cNvPr>
              <p:cNvCxnSpPr/>
              <p:nvPr/>
            </p:nvCxnSpPr>
            <p:spPr bwMode="auto">
              <a:xfrm>
                <a:off x="10147300"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64" name="Straight Connector 963">
                <a:extLst>
                  <a:ext uri="{FF2B5EF4-FFF2-40B4-BE49-F238E27FC236}">
                    <a16:creationId xmlns:a16="http://schemas.microsoft.com/office/drawing/2014/main" id="{5C7B726D-ACB3-4CAD-9CE5-41188D825F50}"/>
                  </a:ext>
                </a:extLst>
              </p:cNvPr>
              <p:cNvCxnSpPr/>
              <p:nvPr/>
            </p:nvCxnSpPr>
            <p:spPr bwMode="auto">
              <a:xfrm>
                <a:off x="10152945"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65" name="Straight Connector 964">
                <a:extLst>
                  <a:ext uri="{FF2B5EF4-FFF2-40B4-BE49-F238E27FC236}">
                    <a16:creationId xmlns:a16="http://schemas.microsoft.com/office/drawing/2014/main" id="{26FB0247-5333-45A0-8DE8-F60FF539B497}"/>
                  </a:ext>
                </a:extLst>
              </p:cNvPr>
              <p:cNvCxnSpPr/>
              <p:nvPr/>
            </p:nvCxnSpPr>
            <p:spPr bwMode="auto">
              <a:xfrm>
                <a:off x="10164234"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66" name="Straight Connector 965">
                <a:extLst>
                  <a:ext uri="{FF2B5EF4-FFF2-40B4-BE49-F238E27FC236}">
                    <a16:creationId xmlns:a16="http://schemas.microsoft.com/office/drawing/2014/main" id="{B8B3A826-A903-4F6E-911F-5ED0E15465BC}"/>
                  </a:ext>
                </a:extLst>
              </p:cNvPr>
              <p:cNvCxnSpPr/>
              <p:nvPr/>
            </p:nvCxnSpPr>
            <p:spPr bwMode="auto">
              <a:xfrm>
                <a:off x="10181167"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67" name="Straight Connector 966">
                <a:extLst>
                  <a:ext uri="{FF2B5EF4-FFF2-40B4-BE49-F238E27FC236}">
                    <a16:creationId xmlns:a16="http://schemas.microsoft.com/office/drawing/2014/main" id="{4BA1B74A-F9CB-4393-8A75-23FDC60C2563}"/>
                  </a:ext>
                </a:extLst>
              </p:cNvPr>
              <p:cNvCxnSpPr/>
              <p:nvPr/>
            </p:nvCxnSpPr>
            <p:spPr bwMode="auto">
              <a:xfrm>
                <a:off x="10217856"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68" name="Straight Connector 967">
                <a:extLst>
                  <a:ext uri="{FF2B5EF4-FFF2-40B4-BE49-F238E27FC236}">
                    <a16:creationId xmlns:a16="http://schemas.microsoft.com/office/drawing/2014/main" id="{5C9D5F5E-C2DD-416B-AD94-C16C619DA121}"/>
                  </a:ext>
                </a:extLst>
              </p:cNvPr>
              <p:cNvCxnSpPr/>
              <p:nvPr/>
            </p:nvCxnSpPr>
            <p:spPr bwMode="auto">
              <a:xfrm>
                <a:off x="10237612"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69" name="Straight Connector 968">
                <a:extLst>
                  <a:ext uri="{FF2B5EF4-FFF2-40B4-BE49-F238E27FC236}">
                    <a16:creationId xmlns:a16="http://schemas.microsoft.com/office/drawing/2014/main" id="{BE6F9891-6A5F-4B82-B676-7996B48CB6F6}"/>
                  </a:ext>
                </a:extLst>
              </p:cNvPr>
              <p:cNvCxnSpPr/>
              <p:nvPr/>
            </p:nvCxnSpPr>
            <p:spPr bwMode="auto">
              <a:xfrm>
                <a:off x="10247489"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70" name="Straight Connector 969">
                <a:extLst>
                  <a:ext uri="{FF2B5EF4-FFF2-40B4-BE49-F238E27FC236}">
                    <a16:creationId xmlns:a16="http://schemas.microsoft.com/office/drawing/2014/main" id="{88E65BC2-231B-46F9-9362-0678D172B87E}"/>
                  </a:ext>
                </a:extLst>
              </p:cNvPr>
              <p:cNvCxnSpPr/>
              <p:nvPr/>
            </p:nvCxnSpPr>
            <p:spPr bwMode="auto">
              <a:xfrm>
                <a:off x="10268656"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71" name="Straight Connector 970">
                <a:extLst>
                  <a:ext uri="{FF2B5EF4-FFF2-40B4-BE49-F238E27FC236}">
                    <a16:creationId xmlns:a16="http://schemas.microsoft.com/office/drawing/2014/main" id="{4E07BD1A-9933-44D6-B9E8-23DAC7709B31}"/>
                  </a:ext>
                </a:extLst>
              </p:cNvPr>
              <p:cNvCxnSpPr/>
              <p:nvPr/>
            </p:nvCxnSpPr>
            <p:spPr bwMode="auto">
              <a:xfrm>
                <a:off x="10289823"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72" name="Straight Connector 971">
                <a:extLst>
                  <a:ext uri="{FF2B5EF4-FFF2-40B4-BE49-F238E27FC236}">
                    <a16:creationId xmlns:a16="http://schemas.microsoft.com/office/drawing/2014/main" id="{E8019992-73B6-426E-B3B6-B3B193FB3597}"/>
                  </a:ext>
                </a:extLst>
              </p:cNvPr>
              <p:cNvCxnSpPr/>
              <p:nvPr/>
            </p:nvCxnSpPr>
            <p:spPr bwMode="auto">
              <a:xfrm>
                <a:off x="10308168"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73" name="Straight Connector 972">
                <a:extLst>
                  <a:ext uri="{FF2B5EF4-FFF2-40B4-BE49-F238E27FC236}">
                    <a16:creationId xmlns:a16="http://schemas.microsoft.com/office/drawing/2014/main" id="{33AFA284-2F96-486C-9B3D-D319D0C527D6}"/>
                  </a:ext>
                </a:extLst>
              </p:cNvPr>
              <p:cNvCxnSpPr/>
              <p:nvPr/>
            </p:nvCxnSpPr>
            <p:spPr bwMode="auto">
              <a:xfrm>
                <a:off x="10274301"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74" name="Straight Connector 973">
                <a:extLst>
                  <a:ext uri="{FF2B5EF4-FFF2-40B4-BE49-F238E27FC236}">
                    <a16:creationId xmlns:a16="http://schemas.microsoft.com/office/drawing/2014/main" id="{C742A996-6EAD-4070-B0D8-6466BB62B072}"/>
                  </a:ext>
                </a:extLst>
              </p:cNvPr>
              <p:cNvCxnSpPr/>
              <p:nvPr/>
            </p:nvCxnSpPr>
            <p:spPr bwMode="auto">
              <a:xfrm>
                <a:off x="10268657"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75" name="Straight Connector 974">
                <a:extLst>
                  <a:ext uri="{FF2B5EF4-FFF2-40B4-BE49-F238E27FC236}">
                    <a16:creationId xmlns:a16="http://schemas.microsoft.com/office/drawing/2014/main" id="{4F1C52B6-1EB3-4B1C-9B86-FAFB3422D09D}"/>
                  </a:ext>
                </a:extLst>
              </p:cNvPr>
              <p:cNvCxnSpPr/>
              <p:nvPr/>
            </p:nvCxnSpPr>
            <p:spPr bwMode="auto">
              <a:xfrm>
                <a:off x="10350502"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76" name="Straight Connector 975">
                <a:extLst>
                  <a:ext uri="{FF2B5EF4-FFF2-40B4-BE49-F238E27FC236}">
                    <a16:creationId xmlns:a16="http://schemas.microsoft.com/office/drawing/2014/main" id="{E2387C50-2925-4A2B-8AFC-91AB053B9F69}"/>
                  </a:ext>
                </a:extLst>
              </p:cNvPr>
              <p:cNvCxnSpPr/>
              <p:nvPr/>
            </p:nvCxnSpPr>
            <p:spPr bwMode="auto">
              <a:xfrm>
                <a:off x="10368846"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77" name="Straight Connector 976">
                <a:extLst>
                  <a:ext uri="{FF2B5EF4-FFF2-40B4-BE49-F238E27FC236}">
                    <a16:creationId xmlns:a16="http://schemas.microsoft.com/office/drawing/2014/main" id="{C85CBBBA-B502-480E-83DC-9BC562DABCD1}"/>
                  </a:ext>
                </a:extLst>
              </p:cNvPr>
              <p:cNvCxnSpPr/>
              <p:nvPr/>
            </p:nvCxnSpPr>
            <p:spPr bwMode="auto">
              <a:xfrm>
                <a:off x="10385779"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78" name="Straight Connector 977">
                <a:extLst>
                  <a:ext uri="{FF2B5EF4-FFF2-40B4-BE49-F238E27FC236}">
                    <a16:creationId xmlns:a16="http://schemas.microsoft.com/office/drawing/2014/main" id="{16A3719C-09F6-490B-AD09-8C5211FB90EA}"/>
                  </a:ext>
                </a:extLst>
              </p:cNvPr>
              <p:cNvCxnSpPr/>
              <p:nvPr/>
            </p:nvCxnSpPr>
            <p:spPr bwMode="auto">
              <a:xfrm>
                <a:off x="10414001"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79" name="Straight Connector 978">
                <a:extLst>
                  <a:ext uri="{FF2B5EF4-FFF2-40B4-BE49-F238E27FC236}">
                    <a16:creationId xmlns:a16="http://schemas.microsoft.com/office/drawing/2014/main" id="{BDBD8EEE-E139-4DBB-B118-9D70CCB0A2F4}"/>
                  </a:ext>
                </a:extLst>
              </p:cNvPr>
              <p:cNvCxnSpPr/>
              <p:nvPr/>
            </p:nvCxnSpPr>
            <p:spPr bwMode="auto">
              <a:xfrm>
                <a:off x="10409767"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80" name="Straight Connector 979">
                <a:extLst>
                  <a:ext uri="{FF2B5EF4-FFF2-40B4-BE49-F238E27FC236}">
                    <a16:creationId xmlns:a16="http://schemas.microsoft.com/office/drawing/2014/main" id="{A7D521A4-CF54-464A-8C97-39342692A0DB}"/>
                  </a:ext>
                </a:extLst>
              </p:cNvPr>
              <p:cNvCxnSpPr/>
              <p:nvPr/>
            </p:nvCxnSpPr>
            <p:spPr bwMode="auto">
              <a:xfrm>
                <a:off x="10405533"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81" name="Straight Connector 980">
                <a:extLst>
                  <a:ext uri="{FF2B5EF4-FFF2-40B4-BE49-F238E27FC236}">
                    <a16:creationId xmlns:a16="http://schemas.microsoft.com/office/drawing/2014/main" id="{575883E7-3990-4216-BCD1-DDBDFFCEA7CD}"/>
                  </a:ext>
                </a:extLst>
              </p:cNvPr>
              <p:cNvCxnSpPr/>
              <p:nvPr/>
            </p:nvCxnSpPr>
            <p:spPr bwMode="auto">
              <a:xfrm>
                <a:off x="10432344" y="27446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82" name="Straight Connector 981">
                <a:extLst>
                  <a:ext uri="{FF2B5EF4-FFF2-40B4-BE49-F238E27FC236}">
                    <a16:creationId xmlns:a16="http://schemas.microsoft.com/office/drawing/2014/main" id="{85959A09-01F0-4A10-8B77-F3F92820F19C}"/>
                  </a:ext>
                </a:extLst>
              </p:cNvPr>
              <p:cNvCxnSpPr/>
              <p:nvPr/>
            </p:nvCxnSpPr>
            <p:spPr bwMode="auto">
              <a:xfrm>
                <a:off x="10454922" y="27784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83" name="Straight Connector 982">
                <a:extLst>
                  <a:ext uri="{FF2B5EF4-FFF2-40B4-BE49-F238E27FC236}">
                    <a16:creationId xmlns:a16="http://schemas.microsoft.com/office/drawing/2014/main" id="{A0F53A05-F76A-4825-BD77-4AE8048A70FC}"/>
                  </a:ext>
                </a:extLst>
              </p:cNvPr>
              <p:cNvCxnSpPr/>
              <p:nvPr/>
            </p:nvCxnSpPr>
            <p:spPr bwMode="auto">
              <a:xfrm>
                <a:off x="10538178" y="27784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84" name="Straight Connector 983">
                <a:extLst>
                  <a:ext uri="{FF2B5EF4-FFF2-40B4-BE49-F238E27FC236}">
                    <a16:creationId xmlns:a16="http://schemas.microsoft.com/office/drawing/2014/main" id="{21BCB10D-169C-49D3-A0FD-A306E0D074BD}"/>
                  </a:ext>
                </a:extLst>
              </p:cNvPr>
              <p:cNvCxnSpPr/>
              <p:nvPr/>
            </p:nvCxnSpPr>
            <p:spPr bwMode="auto">
              <a:xfrm>
                <a:off x="10550878" y="27784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85" name="Straight Connector 984">
                <a:extLst>
                  <a:ext uri="{FF2B5EF4-FFF2-40B4-BE49-F238E27FC236}">
                    <a16:creationId xmlns:a16="http://schemas.microsoft.com/office/drawing/2014/main" id="{08D601AC-1902-4E1C-A044-E2DBFF706F02}"/>
                  </a:ext>
                </a:extLst>
              </p:cNvPr>
              <p:cNvCxnSpPr/>
              <p:nvPr/>
            </p:nvCxnSpPr>
            <p:spPr bwMode="auto">
              <a:xfrm>
                <a:off x="10559345" y="27784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86" name="Straight Connector 985">
                <a:extLst>
                  <a:ext uri="{FF2B5EF4-FFF2-40B4-BE49-F238E27FC236}">
                    <a16:creationId xmlns:a16="http://schemas.microsoft.com/office/drawing/2014/main" id="{726AF3F1-7E1F-4CCA-A7E8-C2E16755F1FC}"/>
                  </a:ext>
                </a:extLst>
              </p:cNvPr>
              <p:cNvCxnSpPr/>
              <p:nvPr/>
            </p:nvCxnSpPr>
            <p:spPr bwMode="auto">
              <a:xfrm>
                <a:off x="10572045" y="27784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87" name="Straight Connector 986">
                <a:extLst>
                  <a:ext uri="{FF2B5EF4-FFF2-40B4-BE49-F238E27FC236}">
                    <a16:creationId xmlns:a16="http://schemas.microsoft.com/office/drawing/2014/main" id="{5B6B3361-04DF-471B-941B-0B8E0F30009D}"/>
                  </a:ext>
                </a:extLst>
              </p:cNvPr>
              <p:cNvCxnSpPr/>
              <p:nvPr/>
            </p:nvCxnSpPr>
            <p:spPr bwMode="auto">
              <a:xfrm>
                <a:off x="10642600" y="28208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88" name="Straight Connector 987">
                <a:extLst>
                  <a:ext uri="{FF2B5EF4-FFF2-40B4-BE49-F238E27FC236}">
                    <a16:creationId xmlns:a16="http://schemas.microsoft.com/office/drawing/2014/main" id="{693F824B-A203-46DD-9A3B-CD1FC051BFA5}"/>
                  </a:ext>
                </a:extLst>
              </p:cNvPr>
              <p:cNvCxnSpPr/>
              <p:nvPr/>
            </p:nvCxnSpPr>
            <p:spPr bwMode="auto">
              <a:xfrm>
                <a:off x="10638367" y="28208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89" name="Straight Connector 988">
                <a:extLst>
                  <a:ext uri="{FF2B5EF4-FFF2-40B4-BE49-F238E27FC236}">
                    <a16:creationId xmlns:a16="http://schemas.microsoft.com/office/drawing/2014/main" id="{CDD02058-77BD-4093-89AB-71735977D5A0}"/>
                  </a:ext>
                </a:extLst>
              </p:cNvPr>
              <p:cNvCxnSpPr/>
              <p:nvPr/>
            </p:nvCxnSpPr>
            <p:spPr bwMode="auto">
              <a:xfrm>
                <a:off x="10682112" y="2858909"/>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90" name="Straight Connector 989">
                <a:extLst>
                  <a:ext uri="{FF2B5EF4-FFF2-40B4-BE49-F238E27FC236}">
                    <a16:creationId xmlns:a16="http://schemas.microsoft.com/office/drawing/2014/main" id="{D5EBDA58-D72C-4845-8EB8-CDC3931B0B57}"/>
                  </a:ext>
                </a:extLst>
              </p:cNvPr>
              <p:cNvCxnSpPr/>
              <p:nvPr/>
            </p:nvCxnSpPr>
            <p:spPr bwMode="auto">
              <a:xfrm>
                <a:off x="10708923" y="29181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91" name="Straight Connector 990">
                <a:extLst>
                  <a:ext uri="{FF2B5EF4-FFF2-40B4-BE49-F238E27FC236}">
                    <a16:creationId xmlns:a16="http://schemas.microsoft.com/office/drawing/2014/main" id="{8963A3C6-0C7C-4B86-8762-2DC32F55837F}"/>
                  </a:ext>
                </a:extLst>
              </p:cNvPr>
              <p:cNvCxnSpPr/>
              <p:nvPr/>
            </p:nvCxnSpPr>
            <p:spPr bwMode="auto">
              <a:xfrm>
                <a:off x="10752667" y="29181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92" name="Straight Connector 991">
                <a:extLst>
                  <a:ext uri="{FF2B5EF4-FFF2-40B4-BE49-F238E27FC236}">
                    <a16:creationId xmlns:a16="http://schemas.microsoft.com/office/drawing/2014/main" id="{3A30A34F-606E-4E57-AACB-E25F58554A40}"/>
                  </a:ext>
                </a:extLst>
              </p:cNvPr>
              <p:cNvCxnSpPr/>
              <p:nvPr/>
            </p:nvCxnSpPr>
            <p:spPr bwMode="auto">
              <a:xfrm>
                <a:off x="10769601" y="29181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93" name="Straight Connector 992">
                <a:extLst>
                  <a:ext uri="{FF2B5EF4-FFF2-40B4-BE49-F238E27FC236}">
                    <a16:creationId xmlns:a16="http://schemas.microsoft.com/office/drawing/2014/main" id="{3C79B127-0618-413A-AEA2-63312BDB5C15}"/>
                  </a:ext>
                </a:extLst>
              </p:cNvPr>
              <p:cNvCxnSpPr/>
              <p:nvPr/>
            </p:nvCxnSpPr>
            <p:spPr bwMode="auto">
              <a:xfrm>
                <a:off x="10776656" y="29181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94" name="Straight Connector 993">
                <a:extLst>
                  <a:ext uri="{FF2B5EF4-FFF2-40B4-BE49-F238E27FC236}">
                    <a16:creationId xmlns:a16="http://schemas.microsoft.com/office/drawing/2014/main" id="{01B5D8AF-7A2E-42E6-9458-1F9ACA16F8AE}"/>
                  </a:ext>
                </a:extLst>
              </p:cNvPr>
              <p:cNvCxnSpPr/>
              <p:nvPr/>
            </p:nvCxnSpPr>
            <p:spPr bwMode="auto">
              <a:xfrm>
                <a:off x="10806290" y="29181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95" name="Straight Connector 994">
                <a:extLst>
                  <a:ext uri="{FF2B5EF4-FFF2-40B4-BE49-F238E27FC236}">
                    <a16:creationId xmlns:a16="http://schemas.microsoft.com/office/drawing/2014/main" id="{3EEA245B-1607-47B3-84E2-99FE3795F68F}"/>
                  </a:ext>
                </a:extLst>
              </p:cNvPr>
              <p:cNvCxnSpPr/>
              <p:nvPr/>
            </p:nvCxnSpPr>
            <p:spPr bwMode="auto">
              <a:xfrm>
                <a:off x="10833101" y="29943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96" name="Straight Connector 995">
                <a:extLst>
                  <a:ext uri="{FF2B5EF4-FFF2-40B4-BE49-F238E27FC236}">
                    <a16:creationId xmlns:a16="http://schemas.microsoft.com/office/drawing/2014/main" id="{FAD2AB3D-F997-4F8A-9917-7468C59EE24A}"/>
                  </a:ext>
                </a:extLst>
              </p:cNvPr>
              <p:cNvCxnSpPr/>
              <p:nvPr/>
            </p:nvCxnSpPr>
            <p:spPr bwMode="auto">
              <a:xfrm>
                <a:off x="10838745" y="29943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97" name="Straight Connector 996">
                <a:extLst>
                  <a:ext uri="{FF2B5EF4-FFF2-40B4-BE49-F238E27FC236}">
                    <a16:creationId xmlns:a16="http://schemas.microsoft.com/office/drawing/2014/main" id="{303EF3B6-76CB-479B-BF77-E38D40D32972}"/>
                  </a:ext>
                </a:extLst>
              </p:cNvPr>
              <p:cNvCxnSpPr/>
              <p:nvPr/>
            </p:nvCxnSpPr>
            <p:spPr bwMode="auto">
              <a:xfrm>
                <a:off x="10868379" y="29943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98" name="Straight Connector 997">
                <a:extLst>
                  <a:ext uri="{FF2B5EF4-FFF2-40B4-BE49-F238E27FC236}">
                    <a16:creationId xmlns:a16="http://schemas.microsoft.com/office/drawing/2014/main" id="{16C1F0AF-B42A-4274-ABF6-2CBA4810D1EB}"/>
                  </a:ext>
                </a:extLst>
              </p:cNvPr>
              <p:cNvCxnSpPr>
                <a:cxnSpLocks/>
              </p:cNvCxnSpPr>
              <p:nvPr/>
            </p:nvCxnSpPr>
            <p:spPr bwMode="auto">
              <a:xfrm>
                <a:off x="10978446" y="29943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999" name="Straight Connector 998">
                <a:extLst>
                  <a:ext uri="{FF2B5EF4-FFF2-40B4-BE49-F238E27FC236}">
                    <a16:creationId xmlns:a16="http://schemas.microsoft.com/office/drawing/2014/main" id="{6782E8CF-6361-44F5-828A-8B8DC90CFD96}"/>
                  </a:ext>
                </a:extLst>
              </p:cNvPr>
              <p:cNvCxnSpPr>
                <a:cxnSpLocks/>
              </p:cNvCxnSpPr>
              <p:nvPr/>
            </p:nvCxnSpPr>
            <p:spPr bwMode="auto">
              <a:xfrm>
                <a:off x="11027835" y="29943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1000" name="Straight Connector 999">
                <a:extLst>
                  <a:ext uri="{FF2B5EF4-FFF2-40B4-BE49-F238E27FC236}">
                    <a16:creationId xmlns:a16="http://schemas.microsoft.com/office/drawing/2014/main" id="{034B01FB-58C7-4A48-BFA4-B01962233371}"/>
                  </a:ext>
                </a:extLst>
              </p:cNvPr>
              <p:cNvCxnSpPr>
                <a:cxnSpLocks/>
              </p:cNvCxnSpPr>
              <p:nvPr/>
            </p:nvCxnSpPr>
            <p:spPr bwMode="auto">
              <a:xfrm>
                <a:off x="11049001" y="29943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1001" name="Straight Connector 1000">
                <a:extLst>
                  <a:ext uri="{FF2B5EF4-FFF2-40B4-BE49-F238E27FC236}">
                    <a16:creationId xmlns:a16="http://schemas.microsoft.com/office/drawing/2014/main" id="{7E12CA4D-91E2-4900-809D-058F0E35DB8F}"/>
                  </a:ext>
                </a:extLst>
              </p:cNvPr>
              <p:cNvCxnSpPr>
                <a:cxnSpLocks/>
              </p:cNvCxnSpPr>
              <p:nvPr/>
            </p:nvCxnSpPr>
            <p:spPr bwMode="auto">
              <a:xfrm>
                <a:off x="11199990" y="29943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1002" name="Straight Connector 1001">
                <a:extLst>
                  <a:ext uri="{FF2B5EF4-FFF2-40B4-BE49-F238E27FC236}">
                    <a16:creationId xmlns:a16="http://schemas.microsoft.com/office/drawing/2014/main" id="{96A6D8CF-FAF3-430D-B83D-83AA58A0509C}"/>
                  </a:ext>
                </a:extLst>
              </p:cNvPr>
              <p:cNvCxnSpPr>
                <a:cxnSpLocks/>
              </p:cNvCxnSpPr>
              <p:nvPr/>
            </p:nvCxnSpPr>
            <p:spPr bwMode="auto">
              <a:xfrm>
                <a:off x="11041946" y="2994376"/>
                <a:ext cx="0" cy="63500"/>
              </a:xfrm>
              <a:prstGeom prst="line">
                <a:avLst/>
              </a:prstGeom>
              <a:noFill/>
              <a:ln w="19050" cap="flat" cmpd="sng" algn="ctr">
                <a:solidFill>
                  <a:schemeClr val="accent3"/>
                </a:solidFill>
                <a:prstDash val="solid"/>
                <a:round/>
                <a:headEnd type="none" w="med" len="med"/>
                <a:tailEnd type="none" w="med" len="med"/>
              </a:ln>
              <a:effectLst/>
            </p:spPr>
          </p:cxnSp>
          <p:cxnSp>
            <p:nvCxnSpPr>
              <p:cNvPr id="1003" name="Straight Connector 1002">
                <a:extLst>
                  <a:ext uri="{FF2B5EF4-FFF2-40B4-BE49-F238E27FC236}">
                    <a16:creationId xmlns:a16="http://schemas.microsoft.com/office/drawing/2014/main" id="{E1376B26-EFA6-4E1D-BA69-932C557F214E}"/>
                  </a:ext>
                </a:extLst>
              </p:cNvPr>
              <p:cNvCxnSpPr>
                <a:cxnSpLocks/>
              </p:cNvCxnSpPr>
              <p:nvPr/>
            </p:nvCxnSpPr>
            <p:spPr bwMode="auto">
              <a:xfrm>
                <a:off x="11019368" y="2994376"/>
                <a:ext cx="0" cy="63500"/>
              </a:xfrm>
              <a:prstGeom prst="line">
                <a:avLst/>
              </a:prstGeom>
              <a:noFill/>
              <a:ln w="19050" cap="flat" cmpd="sng" algn="ctr">
                <a:solidFill>
                  <a:schemeClr val="accent3"/>
                </a:solidFill>
                <a:prstDash val="solid"/>
                <a:round/>
                <a:headEnd type="none" w="med" len="med"/>
                <a:tailEnd type="none" w="med" len="med"/>
              </a:ln>
              <a:effectLst/>
            </p:spPr>
          </p:cxnSp>
        </p:grpSp>
        <p:sp>
          <p:nvSpPr>
            <p:cNvPr id="785" name="Freeform: Shape 784">
              <a:extLst>
                <a:ext uri="{FF2B5EF4-FFF2-40B4-BE49-F238E27FC236}">
                  <a16:creationId xmlns:a16="http://schemas.microsoft.com/office/drawing/2014/main" id="{B2E29099-3C2D-4F0B-862B-12F58D98319D}"/>
                </a:ext>
              </a:extLst>
            </p:cNvPr>
            <p:cNvSpPr/>
            <p:nvPr/>
          </p:nvSpPr>
          <p:spPr bwMode="auto">
            <a:xfrm>
              <a:off x="6992056" y="1666522"/>
              <a:ext cx="4236155" cy="984956"/>
            </a:xfrm>
            <a:custGeom>
              <a:avLst/>
              <a:gdLst>
                <a:gd name="connsiteX0" fmla="*/ 4236155 w 4236155"/>
                <a:gd name="connsiteY0" fmla="*/ 984956 h 984956"/>
                <a:gd name="connsiteX1" fmla="*/ 3596922 w 4236155"/>
                <a:gd name="connsiteY1" fmla="*/ 984956 h 984956"/>
                <a:gd name="connsiteX2" fmla="*/ 3596922 w 4236155"/>
                <a:gd name="connsiteY2" fmla="*/ 956734 h 984956"/>
                <a:gd name="connsiteX3" fmla="*/ 3461455 w 4236155"/>
                <a:gd name="connsiteY3" fmla="*/ 956734 h 984956"/>
                <a:gd name="connsiteX4" fmla="*/ 3461455 w 4236155"/>
                <a:gd name="connsiteY4" fmla="*/ 922867 h 984956"/>
                <a:gd name="connsiteX5" fmla="*/ 3280833 w 4236155"/>
                <a:gd name="connsiteY5" fmla="*/ 922867 h 984956"/>
                <a:gd name="connsiteX6" fmla="*/ 3280833 w 4236155"/>
                <a:gd name="connsiteY6" fmla="*/ 910167 h 984956"/>
                <a:gd name="connsiteX7" fmla="*/ 3143955 w 4236155"/>
                <a:gd name="connsiteY7" fmla="*/ 910167 h 984956"/>
                <a:gd name="connsiteX8" fmla="*/ 3135488 w 4236155"/>
                <a:gd name="connsiteY8" fmla="*/ 901700 h 984956"/>
                <a:gd name="connsiteX9" fmla="*/ 2935111 w 4236155"/>
                <a:gd name="connsiteY9" fmla="*/ 901700 h 984956"/>
                <a:gd name="connsiteX10" fmla="*/ 2935111 w 4236155"/>
                <a:gd name="connsiteY10" fmla="*/ 886178 h 984956"/>
                <a:gd name="connsiteX11" fmla="*/ 2916766 w 4236155"/>
                <a:gd name="connsiteY11" fmla="*/ 886178 h 984956"/>
                <a:gd name="connsiteX12" fmla="*/ 2916766 w 4236155"/>
                <a:gd name="connsiteY12" fmla="*/ 869245 h 984956"/>
                <a:gd name="connsiteX13" fmla="*/ 2826455 w 4236155"/>
                <a:gd name="connsiteY13" fmla="*/ 869245 h 984956"/>
                <a:gd name="connsiteX14" fmla="*/ 2826455 w 4236155"/>
                <a:gd name="connsiteY14" fmla="*/ 857956 h 984956"/>
                <a:gd name="connsiteX15" fmla="*/ 2812344 w 4236155"/>
                <a:gd name="connsiteY15" fmla="*/ 857956 h 984956"/>
                <a:gd name="connsiteX16" fmla="*/ 2812344 w 4236155"/>
                <a:gd name="connsiteY16" fmla="*/ 845256 h 984956"/>
                <a:gd name="connsiteX17" fmla="*/ 2778477 w 4236155"/>
                <a:gd name="connsiteY17" fmla="*/ 845256 h 984956"/>
                <a:gd name="connsiteX18" fmla="*/ 2778477 w 4236155"/>
                <a:gd name="connsiteY18" fmla="*/ 826911 h 984956"/>
                <a:gd name="connsiteX19" fmla="*/ 2747433 w 4236155"/>
                <a:gd name="connsiteY19" fmla="*/ 826911 h 984956"/>
                <a:gd name="connsiteX20" fmla="*/ 2747433 w 4236155"/>
                <a:gd name="connsiteY20" fmla="*/ 815622 h 984956"/>
                <a:gd name="connsiteX21" fmla="*/ 2690988 w 4236155"/>
                <a:gd name="connsiteY21" fmla="*/ 815622 h 984956"/>
                <a:gd name="connsiteX22" fmla="*/ 2690988 w 4236155"/>
                <a:gd name="connsiteY22" fmla="*/ 797278 h 984956"/>
                <a:gd name="connsiteX23" fmla="*/ 2610555 w 4236155"/>
                <a:gd name="connsiteY23" fmla="*/ 797278 h 984956"/>
                <a:gd name="connsiteX24" fmla="*/ 2610555 w 4236155"/>
                <a:gd name="connsiteY24" fmla="*/ 778934 h 984956"/>
                <a:gd name="connsiteX25" fmla="*/ 2590800 w 4236155"/>
                <a:gd name="connsiteY25" fmla="*/ 778934 h 984956"/>
                <a:gd name="connsiteX26" fmla="*/ 2590800 w 4236155"/>
                <a:gd name="connsiteY26" fmla="*/ 762000 h 984956"/>
                <a:gd name="connsiteX27" fmla="*/ 2531533 w 4236155"/>
                <a:gd name="connsiteY27" fmla="*/ 762000 h 984956"/>
                <a:gd name="connsiteX28" fmla="*/ 2531533 w 4236155"/>
                <a:gd name="connsiteY28" fmla="*/ 750711 h 984956"/>
                <a:gd name="connsiteX29" fmla="*/ 2508955 w 4236155"/>
                <a:gd name="connsiteY29" fmla="*/ 750711 h 984956"/>
                <a:gd name="connsiteX30" fmla="*/ 2508955 w 4236155"/>
                <a:gd name="connsiteY30" fmla="*/ 730956 h 984956"/>
                <a:gd name="connsiteX31" fmla="*/ 2484966 w 4236155"/>
                <a:gd name="connsiteY31" fmla="*/ 730956 h 984956"/>
                <a:gd name="connsiteX32" fmla="*/ 2484966 w 4236155"/>
                <a:gd name="connsiteY32" fmla="*/ 706967 h 984956"/>
                <a:gd name="connsiteX33" fmla="*/ 2438400 w 4236155"/>
                <a:gd name="connsiteY33" fmla="*/ 706967 h 984956"/>
                <a:gd name="connsiteX34" fmla="*/ 2438400 w 4236155"/>
                <a:gd name="connsiteY34" fmla="*/ 685800 h 984956"/>
                <a:gd name="connsiteX35" fmla="*/ 2335388 w 4236155"/>
                <a:gd name="connsiteY35" fmla="*/ 685800 h 984956"/>
                <a:gd name="connsiteX36" fmla="*/ 2335388 w 4236155"/>
                <a:gd name="connsiteY36" fmla="*/ 660400 h 984956"/>
                <a:gd name="connsiteX37" fmla="*/ 2280355 w 4236155"/>
                <a:gd name="connsiteY37" fmla="*/ 660400 h 984956"/>
                <a:gd name="connsiteX38" fmla="*/ 2280355 w 4236155"/>
                <a:gd name="connsiteY38" fmla="*/ 643467 h 984956"/>
                <a:gd name="connsiteX39" fmla="*/ 2219677 w 4236155"/>
                <a:gd name="connsiteY39" fmla="*/ 643467 h 984956"/>
                <a:gd name="connsiteX40" fmla="*/ 2219677 w 4236155"/>
                <a:gd name="connsiteY40" fmla="*/ 635000 h 984956"/>
                <a:gd name="connsiteX41" fmla="*/ 2192866 w 4236155"/>
                <a:gd name="connsiteY41" fmla="*/ 635000 h 984956"/>
                <a:gd name="connsiteX42" fmla="*/ 2192866 w 4236155"/>
                <a:gd name="connsiteY42" fmla="*/ 612422 h 984956"/>
                <a:gd name="connsiteX43" fmla="*/ 2109611 w 4236155"/>
                <a:gd name="connsiteY43" fmla="*/ 612422 h 984956"/>
                <a:gd name="connsiteX44" fmla="*/ 2109611 w 4236155"/>
                <a:gd name="connsiteY44" fmla="*/ 592667 h 984956"/>
                <a:gd name="connsiteX45" fmla="*/ 2070100 w 4236155"/>
                <a:gd name="connsiteY45" fmla="*/ 592667 h 984956"/>
                <a:gd name="connsiteX46" fmla="*/ 2070100 w 4236155"/>
                <a:gd name="connsiteY46" fmla="*/ 575734 h 984956"/>
                <a:gd name="connsiteX47" fmla="*/ 1934633 w 4236155"/>
                <a:gd name="connsiteY47" fmla="*/ 575734 h 984956"/>
                <a:gd name="connsiteX48" fmla="*/ 1934633 w 4236155"/>
                <a:gd name="connsiteY48" fmla="*/ 561622 h 984956"/>
                <a:gd name="connsiteX49" fmla="*/ 1878188 w 4236155"/>
                <a:gd name="connsiteY49" fmla="*/ 561622 h 984956"/>
                <a:gd name="connsiteX50" fmla="*/ 1878188 w 4236155"/>
                <a:gd name="connsiteY50" fmla="*/ 546100 h 984956"/>
                <a:gd name="connsiteX51" fmla="*/ 1841500 w 4236155"/>
                <a:gd name="connsiteY51" fmla="*/ 546100 h 984956"/>
                <a:gd name="connsiteX52" fmla="*/ 1841500 w 4236155"/>
                <a:gd name="connsiteY52" fmla="*/ 531989 h 984956"/>
                <a:gd name="connsiteX53" fmla="*/ 1799166 w 4236155"/>
                <a:gd name="connsiteY53" fmla="*/ 531989 h 984956"/>
                <a:gd name="connsiteX54" fmla="*/ 1799166 w 4236155"/>
                <a:gd name="connsiteY54" fmla="*/ 493889 h 984956"/>
                <a:gd name="connsiteX55" fmla="*/ 1752600 w 4236155"/>
                <a:gd name="connsiteY55" fmla="*/ 493889 h 984956"/>
                <a:gd name="connsiteX56" fmla="*/ 1752600 w 4236155"/>
                <a:gd name="connsiteY56" fmla="*/ 478367 h 984956"/>
                <a:gd name="connsiteX57" fmla="*/ 1728611 w 4236155"/>
                <a:gd name="connsiteY57" fmla="*/ 478367 h 984956"/>
                <a:gd name="connsiteX58" fmla="*/ 1728611 w 4236155"/>
                <a:gd name="connsiteY58" fmla="*/ 454378 h 984956"/>
                <a:gd name="connsiteX59" fmla="*/ 1651000 w 4236155"/>
                <a:gd name="connsiteY59" fmla="*/ 454378 h 984956"/>
                <a:gd name="connsiteX60" fmla="*/ 1651000 w 4236155"/>
                <a:gd name="connsiteY60" fmla="*/ 438856 h 984956"/>
                <a:gd name="connsiteX61" fmla="*/ 1625600 w 4236155"/>
                <a:gd name="connsiteY61" fmla="*/ 438856 h 984956"/>
                <a:gd name="connsiteX62" fmla="*/ 1625600 w 4236155"/>
                <a:gd name="connsiteY62" fmla="*/ 423334 h 984956"/>
                <a:gd name="connsiteX63" fmla="*/ 1597377 w 4236155"/>
                <a:gd name="connsiteY63" fmla="*/ 423334 h 984956"/>
                <a:gd name="connsiteX64" fmla="*/ 1597377 w 4236155"/>
                <a:gd name="connsiteY64" fmla="*/ 400756 h 984956"/>
                <a:gd name="connsiteX65" fmla="*/ 1539522 w 4236155"/>
                <a:gd name="connsiteY65" fmla="*/ 400756 h 984956"/>
                <a:gd name="connsiteX66" fmla="*/ 1539522 w 4236155"/>
                <a:gd name="connsiteY66" fmla="*/ 373945 h 984956"/>
                <a:gd name="connsiteX67" fmla="*/ 1505655 w 4236155"/>
                <a:gd name="connsiteY67" fmla="*/ 373945 h 984956"/>
                <a:gd name="connsiteX68" fmla="*/ 1505655 w 4236155"/>
                <a:gd name="connsiteY68" fmla="*/ 355600 h 984956"/>
                <a:gd name="connsiteX69" fmla="*/ 1454855 w 4236155"/>
                <a:gd name="connsiteY69" fmla="*/ 355600 h 984956"/>
                <a:gd name="connsiteX70" fmla="*/ 1454855 w 4236155"/>
                <a:gd name="connsiteY70" fmla="*/ 340078 h 984956"/>
                <a:gd name="connsiteX71" fmla="*/ 1382888 w 4236155"/>
                <a:gd name="connsiteY71" fmla="*/ 340078 h 984956"/>
                <a:gd name="connsiteX72" fmla="*/ 1382888 w 4236155"/>
                <a:gd name="connsiteY72" fmla="*/ 313267 h 984956"/>
                <a:gd name="connsiteX73" fmla="*/ 1293988 w 4236155"/>
                <a:gd name="connsiteY73" fmla="*/ 313267 h 984956"/>
                <a:gd name="connsiteX74" fmla="*/ 1293988 w 4236155"/>
                <a:gd name="connsiteY74" fmla="*/ 300567 h 984956"/>
                <a:gd name="connsiteX75" fmla="*/ 1257300 w 4236155"/>
                <a:gd name="connsiteY75" fmla="*/ 300567 h 984956"/>
                <a:gd name="connsiteX76" fmla="*/ 1257300 w 4236155"/>
                <a:gd name="connsiteY76" fmla="*/ 280811 h 984956"/>
                <a:gd name="connsiteX77" fmla="*/ 1199444 w 4236155"/>
                <a:gd name="connsiteY77" fmla="*/ 280811 h 984956"/>
                <a:gd name="connsiteX78" fmla="*/ 1192388 w 4236155"/>
                <a:gd name="connsiteY78" fmla="*/ 273755 h 984956"/>
                <a:gd name="connsiteX79" fmla="*/ 1110544 w 4236155"/>
                <a:gd name="connsiteY79" fmla="*/ 273755 h 984956"/>
                <a:gd name="connsiteX80" fmla="*/ 1110544 w 4236155"/>
                <a:gd name="connsiteY80" fmla="*/ 255411 h 984956"/>
                <a:gd name="connsiteX81" fmla="*/ 1087966 w 4236155"/>
                <a:gd name="connsiteY81" fmla="*/ 255411 h 984956"/>
                <a:gd name="connsiteX82" fmla="*/ 1087966 w 4236155"/>
                <a:gd name="connsiteY82" fmla="*/ 232834 h 984956"/>
                <a:gd name="connsiteX83" fmla="*/ 1055511 w 4236155"/>
                <a:gd name="connsiteY83" fmla="*/ 232834 h 984956"/>
                <a:gd name="connsiteX84" fmla="*/ 1055511 w 4236155"/>
                <a:gd name="connsiteY84" fmla="*/ 217311 h 984956"/>
                <a:gd name="connsiteX85" fmla="*/ 1023055 w 4236155"/>
                <a:gd name="connsiteY85" fmla="*/ 217311 h 984956"/>
                <a:gd name="connsiteX86" fmla="*/ 1023055 w 4236155"/>
                <a:gd name="connsiteY86" fmla="*/ 201789 h 984956"/>
                <a:gd name="connsiteX87" fmla="*/ 907344 w 4236155"/>
                <a:gd name="connsiteY87" fmla="*/ 201789 h 984956"/>
                <a:gd name="connsiteX88" fmla="*/ 907344 w 4236155"/>
                <a:gd name="connsiteY88" fmla="*/ 179211 h 984956"/>
                <a:gd name="connsiteX89" fmla="*/ 889000 w 4236155"/>
                <a:gd name="connsiteY89" fmla="*/ 179211 h 984956"/>
                <a:gd name="connsiteX90" fmla="*/ 889000 w 4236155"/>
                <a:gd name="connsiteY90" fmla="*/ 163689 h 984956"/>
                <a:gd name="connsiteX91" fmla="*/ 774700 w 4236155"/>
                <a:gd name="connsiteY91" fmla="*/ 163689 h 984956"/>
                <a:gd name="connsiteX92" fmla="*/ 774700 w 4236155"/>
                <a:gd name="connsiteY92" fmla="*/ 149578 h 984956"/>
                <a:gd name="connsiteX93" fmla="*/ 668866 w 4236155"/>
                <a:gd name="connsiteY93" fmla="*/ 149578 h 984956"/>
                <a:gd name="connsiteX94" fmla="*/ 668866 w 4236155"/>
                <a:gd name="connsiteY94" fmla="*/ 132645 h 984956"/>
                <a:gd name="connsiteX95" fmla="*/ 632177 w 4236155"/>
                <a:gd name="connsiteY95" fmla="*/ 132645 h 984956"/>
                <a:gd name="connsiteX96" fmla="*/ 632177 w 4236155"/>
                <a:gd name="connsiteY96" fmla="*/ 115711 h 984956"/>
                <a:gd name="connsiteX97" fmla="*/ 551744 w 4236155"/>
                <a:gd name="connsiteY97" fmla="*/ 115711 h 984956"/>
                <a:gd name="connsiteX98" fmla="*/ 551744 w 4236155"/>
                <a:gd name="connsiteY98" fmla="*/ 100189 h 984956"/>
                <a:gd name="connsiteX99" fmla="*/ 433211 w 4236155"/>
                <a:gd name="connsiteY99" fmla="*/ 100189 h 984956"/>
                <a:gd name="connsiteX100" fmla="*/ 433211 w 4236155"/>
                <a:gd name="connsiteY100" fmla="*/ 83256 h 984956"/>
                <a:gd name="connsiteX101" fmla="*/ 359833 w 4236155"/>
                <a:gd name="connsiteY101" fmla="*/ 83256 h 984956"/>
                <a:gd name="connsiteX102" fmla="*/ 359833 w 4236155"/>
                <a:gd name="connsiteY102" fmla="*/ 64911 h 984956"/>
                <a:gd name="connsiteX103" fmla="*/ 258233 w 4236155"/>
                <a:gd name="connsiteY103" fmla="*/ 64911 h 984956"/>
                <a:gd name="connsiteX104" fmla="*/ 258233 w 4236155"/>
                <a:gd name="connsiteY104" fmla="*/ 50800 h 984956"/>
                <a:gd name="connsiteX105" fmla="*/ 187677 w 4236155"/>
                <a:gd name="connsiteY105" fmla="*/ 50800 h 984956"/>
                <a:gd name="connsiteX106" fmla="*/ 187677 w 4236155"/>
                <a:gd name="connsiteY106" fmla="*/ 31045 h 984956"/>
                <a:gd name="connsiteX107" fmla="*/ 73377 w 4236155"/>
                <a:gd name="connsiteY107" fmla="*/ 31045 h 984956"/>
                <a:gd name="connsiteX108" fmla="*/ 73377 w 4236155"/>
                <a:gd name="connsiteY108" fmla="*/ 21167 h 984956"/>
                <a:gd name="connsiteX109" fmla="*/ 60677 w 4236155"/>
                <a:gd name="connsiteY109" fmla="*/ 21167 h 984956"/>
                <a:gd name="connsiteX110" fmla="*/ 60677 w 4236155"/>
                <a:gd name="connsiteY110" fmla="*/ 0 h 984956"/>
                <a:gd name="connsiteX111" fmla="*/ 0 w 4236155"/>
                <a:gd name="connsiteY111" fmla="*/ 0 h 984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4236155" h="984956">
                  <a:moveTo>
                    <a:pt x="4236155" y="984956"/>
                  </a:moveTo>
                  <a:lnTo>
                    <a:pt x="3596922" y="984956"/>
                  </a:lnTo>
                  <a:lnTo>
                    <a:pt x="3596922" y="956734"/>
                  </a:lnTo>
                  <a:lnTo>
                    <a:pt x="3461455" y="956734"/>
                  </a:lnTo>
                  <a:lnTo>
                    <a:pt x="3461455" y="922867"/>
                  </a:lnTo>
                  <a:lnTo>
                    <a:pt x="3280833" y="922867"/>
                  </a:lnTo>
                  <a:lnTo>
                    <a:pt x="3280833" y="910167"/>
                  </a:lnTo>
                  <a:lnTo>
                    <a:pt x="3143955" y="910167"/>
                  </a:lnTo>
                  <a:lnTo>
                    <a:pt x="3135488" y="901700"/>
                  </a:lnTo>
                  <a:lnTo>
                    <a:pt x="2935111" y="901700"/>
                  </a:lnTo>
                  <a:lnTo>
                    <a:pt x="2935111" y="886178"/>
                  </a:lnTo>
                  <a:lnTo>
                    <a:pt x="2916766" y="886178"/>
                  </a:lnTo>
                  <a:lnTo>
                    <a:pt x="2916766" y="869245"/>
                  </a:lnTo>
                  <a:lnTo>
                    <a:pt x="2826455" y="869245"/>
                  </a:lnTo>
                  <a:lnTo>
                    <a:pt x="2826455" y="857956"/>
                  </a:lnTo>
                  <a:lnTo>
                    <a:pt x="2812344" y="857956"/>
                  </a:lnTo>
                  <a:lnTo>
                    <a:pt x="2812344" y="845256"/>
                  </a:lnTo>
                  <a:lnTo>
                    <a:pt x="2778477" y="845256"/>
                  </a:lnTo>
                  <a:lnTo>
                    <a:pt x="2778477" y="826911"/>
                  </a:lnTo>
                  <a:lnTo>
                    <a:pt x="2747433" y="826911"/>
                  </a:lnTo>
                  <a:lnTo>
                    <a:pt x="2747433" y="815622"/>
                  </a:lnTo>
                  <a:lnTo>
                    <a:pt x="2690988" y="815622"/>
                  </a:lnTo>
                  <a:lnTo>
                    <a:pt x="2690988" y="797278"/>
                  </a:lnTo>
                  <a:lnTo>
                    <a:pt x="2610555" y="797278"/>
                  </a:lnTo>
                  <a:lnTo>
                    <a:pt x="2610555" y="778934"/>
                  </a:lnTo>
                  <a:lnTo>
                    <a:pt x="2590800" y="778934"/>
                  </a:lnTo>
                  <a:lnTo>
                    <a:pt x="2590800" y="762000"/>
                  </a:lnTo>
                  <a:lnTo>
                    <a:pt x="2531533" y="762000"/>
                  </a:lnTo>
                  <a:lnTo>
                    <a:pt x="2531533" y="750711"/>
                  </a:lnTo>
                  <a:lnTo>
                    <a:pt x="2508955" y="750711"/>
                  </a:lnTo>
                  <a:lnTo>
                    <a:pt x="2508955" y="730956"/>
                  </a:lnTo>
                  <a:lnTo>
                    <a:pt x="2484966" y="730956"/>
                  </a:lnTo>
                  <a:lnTo>
                    <a:pt x="2484966" y="706967"/>
                  </a:lnTo>
                  <a:lnTo>
                    <a:pt x="2438400" y="706967"/>
                  </a:lnTo>
                  <a:lnTo>
                    <a:pt x="2438400" y="685800"/>
                  </a:lnTo>
                  <a:lnTo>
                    <a:pt x="2335388" y="685800"/>
                  </a:lnTo>
                  <a:lnTo>
                    <a:pt x="2335388" y="660400"/>
                  </a:lnTo>
                  <a:lnTo>
                    <a:pt x="2280355" y="660400"/>
                  </a:lnTo>
                  <a:lnTo>
                    <a:pt x="2280355" y="643467"/>
                  </a:lnTo>
                  <a:lnTo>
                    <a:pt x="2219677" y="643467"/>
                  </a:lnTo>
                  <a:lnTo>
                    <a:pt x="2219677" y="635000"/>
                  </a:lnTo>
                  <a:lnTo>
                    <a:pt x="2192866" y="635000"/>
                  </a:lnTo>
                  <a:lnTo>
                    <a:pt x="2192866" y="612422"/>
                  </a:lnTo>
                  <a:lnTo>
                    <a:pt x="2109611" y="612422"/>
                  </a:lnTo>
                  <a:lnTo>
                    <a:pt x="2109611" y="592667"/>
                  </a:lnTo>
                  <a:lnTo>
                    <a:pt x="2070100" y="592667"/>
                  </a:lnTo>
                  <a:lnTo>
                    <a:pt x="2070100" y="575734"/>
                  </a:lnTo>
                  <a:lnTo>
                    <a:pt x="1934633" y="575734"/>
                  </a:lnTo>
                  <a:lnTo>
                    <a:pt x="1934633" y="561622"/>
                  </a:lnTo>
                  <a:lnTo>
                    <a:pt x="1878188" y="561622"/>
                  </a:lnTo>
                  <a:lnTo>
                    <a:pt x="1878188" y="546100"/>
                  </a:lnTo>
                  <a:lnTo>
                    <a:pt x="1841500" y="546100"/>
                  </a:lnTo>
                  <a:lnTo>
                    <a:pt x="1841500" y="531989"/>
                  </a:lnTo>
                  <a:lnTo>
                    <a:pt x="1799166" y="531989"/>
                  </a:lnTo>
                  <a:lnTo>
                    <a:pt x="1799166" y="493889"/>
                  </a:lnTo>
                  <a:lnTo>
                    <a:pt x="1752600" y="493889"/>
                  </a:lnTo>
                  <a:lnTo>
                    <a:pt x="1752600" y="478367"/>
                  </a:lnTo>
                  <a:lnTo>
                    <a:pt x="1728611" y="478367"/>
                  </a:lnTo>
                  <a:lnTo>
                    <a:pt x="1728611" y="454378"/>
                  </a:lnTo>
                  <a:lnTo>
                    <a:pt x="1651000" y="454378"/>
                  </a:lnTo>
                  <a:lnTo>
                    <a:pt x="1651000" y="438856"/>
                  </a:lnTo>
                  <a:lnTo>
                    <a:pt x="1625600" y="438856"/>
                  </a:lnTo>
                  <a:lnTo>
                    <a:pt x="1625600" y="423334"/>
                  </a:lnTo>
                  <a:lnTo>
                    <a:pt x="1597377" y="423334"/>
                  </a:lnTo>
                  <a:lnTo>
                    <a:pt x="1597377" y="400756"/>
                  </a:lnTo>
                  <a:lnTo>
                    <a:pt x="1539522" y="400756"/>
                  </a:lnTo>
                  <a:lnTo>
                    <a:pt x="1539522" y="373945"/>
                  </a:lnTo>
                  <a:lnTo>
                    <a:pt x="1505655" y="373945"/>
                  </a:lnTo>
                  <a:lnTo>
                    <a:pt x="1505655" y="355600"/>
                  </a:lnTo>
                  <a:lnTo>
                    <a:pt x="1454855" y="355600"/>
                  </a:lnTo>
                  <a:lnTo>
                    <a:pt x="1454855" y="340078"/>
                  </a:lnTo>
                  <a:lnTo>
                    <a:pt x="1382888" y="340078"/>
                  </a:lnTo>
                  <a:lnTo>
                    <a:pt x="1382888" y="313267"/>
                  </a:lnTo>
                  <a:lnTo>
                    <a:pt x="1293988" y="313267"/>
                  </a:lnTo>
                  <a:lnTo>
                    <a:pt x="1293988" y="300567"/>
                  </a:lnTo>
                  <a:lnTo>
                    <a:pt x="1257300" y="300567"/>
                  </a:lnTo>
                  <a:lnTo>
                    <a:pt x="1257300" y="280811"/>
                  </a:lnTo>
                  <a:lnTo>
                    <a:pt x="1199444" y="280811"/>
                  </a:lnTo>
                  <a:lnTo>
                    <a:pt x="1192388" y="273755"/>
                  </a:lnTo>
                  <a:lnTo>
                    <a:pt x="1110544" y="273755"/>
                  </a:lnTo>
                  <a:lnTo>
                    <a:pt x="1110544" y="255411"/>
                  </a:lnTo>
                  <a:lnTo>
                    <a:pt x="1087966" y="255411"/>
                  </a:lnTo>
                  <a:lnTo>
                    <a:pt x="1087966" y="232834"/>
                  </a:lnTo>
                  <a:lnTo>
                    <a:pt x="1055511" y="232834"/>
                  </a:lnTo>
                  <a:lnTo>
                    <a:pt x="1055511" y="217311"/>
                  </a:lnTo>
                  <a:lnTo>
                    <a:pt x="1023055" y="217311"/>
                  </a:lnTo>
                  <a:lnTo>
                    <a:pt x="1023055" y="201789"/>
                  </a:lnTo>
                  <a:lnTo>
                    <a:pt x="907344" y="201789"/>
                  </a:lnTo>
                  <a:lnTo>
                    <a:pt x="907344" y="179211"/>
                  </a:lnTo>
                  <a:lnTo>
                    <a:pt x="889000" y="179211"/>
                  </a:lnTo>
                  <a:lnTo>
                    <a:pt x="889000" y="163689"/>
                  </a:lnTo>
                  <a:lnTo>
                    <a:pt x="774700" y="163689"/>
                  </a:lnTo>
                  <a:lnTo>
                    <a:pt x="774700" y="149578"/>
                  </a:lnTo>
                  <a:lnTo>
                    <a:pt x="668866" y="149578"/>
                  </a:lnTo>
                  <a:lnTo>
                    <a:pt x="668866" y="132645"/>
                  </a:lnTo>
                  <a:lnTo>
                    <a:pt x="632177" y="132645"/>
                  </a:lnTo>
                  <a:lnTo>
                    <a:pt x="632177" y="115711"/>
                  </a:lnTo>
                  <a:lnTo>
                    <a:pt x="551744" y="115711"/>
                  </a:lnTo>
                  <a:lnTo>
                    <a:pt x="551744" y="100189"/>
                  </a:lnTo>
                  <a:lnTo>
                    <a:pt x="433211" y="100189"/>
                  </a:lnTo>
                  <a:lnTo>
                    <a:pt x="433211" y="83256"/>
                  </a:lnTo>
                  <a:lnTo>
                    <a:pt x="359833" y="83256"/>
                  </a:lnTo>
                  <a:lnTo>
                    <a:pt x="359833" y="64911"/>
                  </a:lnTo>
                  <a:lnTo>
                    <a:pt x="258233" y="64911"/>
                  </a:lnTo>
                  <a:lnTo>
                    <a:pt x="258233" y="50800"/>
                  </a:lnTo>
                  <a:lnTo>
                    <a:pt x="187677" y="50800"/>
                  </a:lnTo>
                  <a:lnTo>
                    <a:pt x="187677" y="31045"/>
                  </a:lnTo>
                  <a:lnTo>
                    <a:pt x="73377" y="31045"/>
                  </a:lnTo>
                  <a:lnTo>
                    <a:pt x="73377" y="21167"/>
                  </a:lnTo>
                  <a:lnTo>
                    <a:pt x="60677" y="21167"/>
                  </a:lnTo>
                  <a:lnTo>
                    <a:pt x="60677"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786" name="Group 785">
              <a:extLst>
                <a:ext uri="{FF2B5EF4-FFF2-40B4-BE49-F238E27FC236}">
                  <a16:creationId xmlns:a16="http://schemas.microsoft.com/office/drawing/2014/main" id="{36981B5F-A158-4934-ADF7-452D388C8911}"/>
                </a:ext>
              </a:extLst>
            </p:cNvPr>
            <p:cNvGrpSpPr/>
            <p:nvPr/>
          </p:nvGrpSpPr>
          <p:grpSpPr>
            <a:xfrm>
              <a:off x="7235263" y="1664016"/>
              <a:ext cx="3984482" cy="993104"/>
              <a:chOff x="7235263" y="1664016"/>
              <a:chExt cx="3984482" cy="993104"/>
            </a:xfrm>
          </p:grpSpPr>
          <p:cxnSp>
            <p:nvCxnSpPr>
              <p:cNvPr id="789" name="Straight Connector 788">
                <a:extLst>
                  <a:ext uri="{FF2B5EF4-FFF2-40B4-BE49-F238E27FC236}">
                    <a16:creationId xmlns:a16="http://schemas.microsoft.com/office/drawing/2014/main" id="{29B0D6D4-F20B-47E1-969F-4A94E3A96FDD}"/>
                  </a:ext>
                </a:extLst>
              </p:cNvPr>
              <p:cNvCxnSpPr>
                <a:cxnSpLocks/>
              </p:cNvCxnSpPr>
              <p:nvPr/>
            </p:nvCxnSpPr>
            <p:spPr bwMode="auto">
              <a:xfrm>
                <a:off x="11219745"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790" name="Straight Connector 789">
                <a:extLst>
                  <a:ext uri="{FF2B5EF4-FFF2-40B4-BE49-F238E27FC236}">
                    <a16:creationId xmlns:a16="http://schemas.microsoft.com/office/drawing/2014/main" id="{36FF2C2E-2473-41E0-8DB5-AD757204682C}"/>
                  </a:ext>
                </a:extLst>
              </p:cNvPr>
              <p:cNvCxnSpPr>
                <a:cxnSpLocks/>
              </p:cNvCxnSpPr>
              <p:nvPr/>
            </p:nvCxnSpPr>
            <p:spPr bwMode="auto">
              <a:xfrm>
                <a:off x="11155672"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791" name="Straight Connector 790">
                <a:extLst>
                  <a:ext uri="{FF2B5EF4-FFF2-40B4-BE49-F238E27FC236}">
                    <a16:creationId xmlns:a16="http://schemas.microsoft.com/office/drawing/2014/main" id="{D89C8A7E-D899-4930-A2D0-792804F0CB3A}"/>
                  </a:ext>
                </a:extLst>
              </p:cNvPr>
              <p:cNvCxnSpPr>
                <a:cxnSpLocks/>
              </p:cNvCxnSpPr>
              <p:nvPr/>
            </p:nvCxnSpPr>
            <p:spPr bwMode="auto">
              <a:xfrm>
                <a:off x="11144812"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792" name="Straight Connector 791">
                <a:extLst>
                  <a:ext uri="{FF2B5EF4-FFF2-40B4-BE49-F238E27FC236}">
                    <a16:creationId xmlns:a16="http://schemas.microsoft.com/office/drawing/2014/main" id="{F45AD6AF-F768-421C-A9E1-B07287B29BD4}"/>
                  </a:ext>
                </a:extLst>
              </p:cNvPr>
              <p:cNvCxnSpPr>
                <a:cxnSpLocks/>
              </p:cNvCxnSpPr>
              <p:nvPr/>
            </p:nvCxnSpPr>
            <p:spPr bwMode="auto">
              <a:xfrm>
                <a:off x="11060105"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793" name="Straight Connector 792">
                <a:extLst>
                  <a:ext uri="{FF2B5EF4-FFF2-40B4-BE49-F238E27FC236}">
                    <a16:creationId xmlns:a16="http://schemas.microsoft.com/office/drawing/2014/main" id="{97FED088-6C6F-46C3-A028-BEAB338792C6}"/>
                  </a:ext>
                </a:extLst>
              </p:cNvPr>
              <p:cNvCxnSpPr>
                <a:cxnSpLocks/>
              </p:cNvCxnSpPr>
              <p:nvPr/>
            </p:nvCxnSpPr>
            <p:spPr bwMode="auto">
              <a:xfrm>
                <a:off x="11048159"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794" name="Straight Connector 793">
                <a:extLst>
                  <a:ext uri="{FF2B5EF4-FFF2-40B4-BE49-F238E27FC236}">
                    <a16:creationId xmlns:a16="http://schemas.microsoft.com/office/drawing/2014/main" id="{0B6D0D8C-4834-4E0D-A637-6E94398EBDC5}"/>
                  </a:ext>
                </a:extLst>
              </p:cNvPr>
              <p:cNvCxnSpPr>
                <a:cxnSpLocks/>
              </p:cNvCxnSpPr>
              <p:nvPr/>
            </p:nvCxnSpPr>
            <p:spPr bwMode="auto">
              <a:xfrm>
                <a:off x="11036213"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795" name="Straight Connector 794">
                <a:extLst>
                  <a:ext uri="{FF2B5EF4-FFF2-40B4-BE49-F238E27FC236}">
                    <a16:creationId xmlns:a16="http://schemas.microsoft.com/office/drawing/2014/main" id="{7D424B84-DC47-4D71-9DE2-627E01BFDA84}"/>
                  </a:ext>
                </a:extLst>
              </p:cNvPr>
              <p:cNvCxnSpPr>
                <a:cxnSpLocks/>
              </p:cNvCxnSpPr>
              <p:nvPr/>
            </p:nvCxnSpPr>
            <p:spPr bwMode="auto">
              <a:xfrm>
                <a:off x="11011235"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796" name="Straight Connector 795">
                <a:extLst>
                  <a:ext uri="{FF2B5EF4-FFF2-40B4-BE49-F238E27FC236}">
                    <a16:creationId xmlns:a16="http://schemas.microsoft.com/office/drawing/2014/main" id="{6F4F5B6E-5B29-4CE1-87F8-00B7C9B5454B}"/>
                  </a:ext>
                </a:extLst>
              </p:cNvPr>
              <p:cNvCxnSpPr>
                <a:cxnSpLocks/>
              </p:cNvCxnSpPr>
              <p:nvPr/>
            </p:nvCxnSpPr>
            <p:spPr bwMode="auto">
              <a:xfrm>
                <a:off x="10964538"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797" name="Straight Connector 796">
                <a:extLst>
                  <a:ext uri="{FF2B5EF4-FFF2-40B4-BE49-F238E27FC236}">
                    <a16:creationId xmlns:a16="http://schemas.microsoft.com/office/drawing/2014/main" id="{509DF565-1395-4970-AD26-01DF85B9D310}"/>
                  </a:ext>
                </a:extLst>
              </p:cNvPr>
              <p:cNvCxnSpPr>
                <a:cxnSpLocks/>
              </p:cNvCxnSpPr>
              <p:nvPr/>
            </p:nvCxnSpPr>
            <p:spPr bwMode="auto">
              <a:xfrm>
                <a:off x="10880917"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798" name="Straight Connector 797">
                <a:extLst>
                  <a:ext uri="{FF2B5EF4-FFF2-40B4-BE49-F238E27FC236}">
                    <a16:creationId xmlns:a16="http://schemas.microsoft.com/office/drawing/2014/main" id="{125718BB-6398-44E0-943B-3354B2FC320F}"/>
                  </a:ext>
                </a:extLst>
              </p:cNvPr>
              <p:cNvCxnSpPr>
                <a:cxnSpLocks/>
              </p:cNvCxnSpPr>
              <p:nvPr/>
            </p:nvCxnSpPr>
            <p:spPr bwMode="auto">
              <a:xfrm>
                <a:off x="10863541"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799" name="Straight Connector 798">
                <a:extLst>
                  <a:ext uri="{FF2B5EF4-FFF2-40B4-BE49-F238E27FC236}">
                    <a16:creationId xmlns:a16="http://schemas.microsoft.com/office/drawing/2014/main" id="{8707169C-59E5-4D62-89EB-C5AA57496C71}"/>
                  </a:ext>
                </a:extLst>
              </p:cNvPr>
              <p:cNvCxnSpPr>
                <a:cxnSpLocks/>
              </p:cNvCxnSpPr>
              <p:nvPr/>
            </p:nvCxnSpPr>
            <p:spPr bwMode="auto">
              <a:xfrm>
                <a:off x="10843994"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00" name="Straight Connector 799">
                <a:extLst>
                  <a:ext uri="{FF2B5EF4-FFF2-40B4-BE49-F238E27FC236}">
                    <a16:creationId xmlns:a16="http://schemas.microsoft.com/office/drawing/2014/main" id="{1F323CD8-0F83-4DE1-BD76-D634FDA74096}"/>
                  </a:ext>
                </a:extLst>
              </p:cNvPr>
              <p:cNvCxnSpPr>
                <a:cxnSpLocks/>
              </p:cNvCxnSpPr>
              <p:nvPr/>
            </p:nvCxnSpPr>
            <p:spPr bwMode="auto">
              <a:xfrm>
                <a:off x="10826618"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01" name="Straight Connector 800">
                <a:extLst>
                  <a:ext uri="{FF2B5EF4-FFF2-40B4-BE49-F238E27FC236}">
                    <a16:creationId xmlns:a16="http://schemas.microsoft.com/office/drawing/2014/main" id="{F437868C-F90C-458F-BE7C-65CE388D6272}"/>
                  </a:ext>
                </a:extLst>
              </p:cNvPr>
              <p:cNvCxnSpPr>
                <a:cxnSpLocks/>
              </p:cNvCxnSpPr>
              <p:nvPr/>
            </p:nvCxnSpPr>
            <p:spPr bwMode="auto">
              <a:xfrm>
                <a:off x="10814672"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02" name="Straight Connector 801">
                <a:extLst>
                  <a:ext uri="{FF2B5EF4-FFF2-40B4-BE49-F238E27FC236}">
                    <a16:creationId xmlns:a16="http://schemas.microsoft.com/office/drawing/2014/main" id="{4152E9BF-4CB3-47AC-A433-864CAD9B781A}"/>
                  </a:ext>
                </a:extLst>
              </p:cNvPr>
              <p:cNvCxnSpPr>
                <a:cxnSpLocks/>
              </p:cNvCxnSpPr>
              <p:nvPr/>
            </p:nvCxnSpPr>
            <p:spPr bwMode="auto">
              <a:xfrm>
                <a:off x="10807070"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03" name="Straight Connector 802">
                <a:extLst>
                  <a:ext uri="{FF2B5EF4-FFF2-40B4-BE49-F238E27FC236}">
                    <a16:creationId xmlns:a16="http://schemas.microsoft.com/office/drawing/2014/main" id="{E7F93F8E-3E0B-4746-A58E-D0A303604EE0}"/>
                  </a:ext>
                </a:extLst>
              </p:cNvPr>
              <p:cNvCxnSpPr>
                <a:cxnSpLocks/>
              </p:cNvCxnSpPr>
              <p:nvPr/>
            </p:nvCxnSpPr>
            <p:spPr bwMode="auto">
              <a:xfrm>
                <a:off x="10798382"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04" name="Straight Connector 803">
                <a:extLst>
                  <a:ext uri="{FF2B5EF4-FFF2-40B4-BE49-F238E27FC236}">
                    <a16:creationId xmlns:a16="http://schemas.microsoft.com/office/drawing/2014/main" id="{2710BD9D-9696-4A54-B10F-E480ED0BF71F}"/>
                  </a:ext>
                </a:extLst>
              </p:cNvPr>
              <p:cNvCxnSpPr>
                <a:cxnSpLocks/>
              </p:cNvCxnSpPr>
              <p:nvPr/>
            </p:nvCxnSpPr>
            <p:spPr bwMode="auto">
              <a:xfrm>
                <a:off x="10759287"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05" name="Straight Connector 804">
                <a:extLst>
                  <a:ext uri="{FF2B5EF4-FFF2-40B4-BE49-F238E27FC236}">
                    <a16:creationId xmlns:a16="http://schemas.microsoft.com/office/drawing/2014/main" id="{7A575E2E-E206-4160-AA5E-20EBD7D92452}"/>
                  </a:ext>
                </a:extLst>
              </p:cNvPr>
              <p:cNvCxnSpPr>
                <a:cxnSpLocks/>
              </p:cNvCxnSpPr>
              <p:nvPr/>
            </p:nvCxnSpPr>
            <p:spPr bwMode="auto">
              <a:xfrm>
                <a:off x="10748427"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06" name="Straight Connector 805">
                <a:extLst>
                  <a:ext uri="{FF2B5EF4-FFF2-40B4-BE49-F238E27FC236}">
                    <a16:creationId xmlns:a16="http://schemas.microsoft.com/office/drawing/2014/main" id="{9031202D-D682-4B4A-9277-3F9F7563CA7D}"/>
                  </a:ext>
                </a:extLst>
              </p:cNvPr>
              <p:cNvCxnSpPr>
                <a:cxnSpLocks/>
              </p:cNvCxnSpPr>
              <p:nvPr/>
            </p:nvCxnSpPr>
            <p:spPr bwMode="auto">
              <a:xfrm>
                <a:off x="10729965"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07" name="Straight Connector 806">
                <a:extLst>
                  <a:ext uri="{FF2B5EF4-FFF2-40B4-BE49-F238E27FC236}">
                    <a16:creationId xmlns:a16="http://schemas.microsoft.com/office/drawing/2014/main" id="{7738D24D-ABDC-4BE7-A155-87B4941F32FC}"/>
                  </a:ext>
                </a:extLst>
              </p:cNvPr>
              <p:cNvCxnSpPr>
                <a:cxnSpLocks/>
              </p:cNvCxnSpPr>
              <p:nvPr/>
            </p:nvCxnSpPr>
            <p:spPr bwMode="auto">
              <a:xfrm>
                <a:off x="10712589"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08" name="Straight Connector 807">
                <a:extLst>
                  <a:ext uri="{FF2B5EF4-FFF2-40B4-BE49-F238E27FC236}">
                    <a16:creationId xmlns:a16="http://schemas.microsoft.com/office/drawing/2014/main" id="{FE21E736-E995-455C-B81C-64819E857109}"/>
                  </a:ext>
                </a:extLst>
              </p:cNvPr>
              <p:cNvCxnSpPr>
                <a:cxnSpLocks/>
              </p:cNvCxnSpPr>
              <p:nvPr/>
            </p:nvCxnSpPr>
            <p:spPr bwMode="auto">
              <a:xfrm>
                <a:off x="10690870"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09" name="Straight Connector 808">
                <a:extLst>
                  <a:ext uri="{FF2B5EF4-FFF2-40B4-BE49-F238E27FC236}">
                    <a16:creationId xmlns:a16="http://schemas.microsoft.com/office/drawing/2014/main" id="{D84E7AF5-F5DC-415F-B984-CA20FA55857C}"/>
                  </a:ext>
                </a:extLst>
              </p:cNvPr>
              <p:cNvCxnSpPr>
                <a:cxnSpLocks/>
              </p:cNvCxnSpPr>
              <p:nvPr/>
            </p:nvCxnSpPr>
            <p:spPr bwMode="auto">
              <a:xfrm>
                <a:off x="10671322"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10" name="Straight Connector 809">
                <a:extLst>
                  <a:ext uri="{FF2B5EF4-FFF2-40B4-BE49-F238E27FC236}">
                    <a16:creationId xmlns:a16="http://schemas.microsoft.com/office/drawing/2014/main" id="{5831F9F5-25BF-4E96-9CC2-7168C23E8CC5}"/>
                  </a:ext>
                </a:extLst>
              </p:cNvPr>
              <p:cNvCxnSpPr>
                <a:cxnSpLocks/>
              </p:cNvCxnSpPr>
              <p:nvPr/>
            </p:nvCxnSpPr>
            <p:spPr bwMode="auto">
              <a:xfrm>
                <a:off x="10657204"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11" name="Straight Connector 810">
                <a:extLst>
                  <a:ext uri="{FF2B5EF4-FFF2-40B4-BE49-F238E27FC236}">
                    <a16:creationId xmlns:a16="http://schemas.microsoft.com/office/drawing/2014/main" id="{2E9FE11F-B498-4869-AD8C-3DC160D90D85}"/>
                  </a:ext>
                </a:extLst>
              </p:cNvPr>
              <p:cNvCxnSpPr>
                <a:cxnSpLocks/>
              </p:cNvCxnSpPr>
              <p:nvPr/>
            </p:nvCxnSpPr>
            <p:spPr bwMode="auto">
              <a:xfrm>
                <a:off x="10636570"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12" name="Straight Connector 811">
                <a:extLst>
                  <a:ext uri="{FF2B5EF4-FFF2-40B4-BE49-F238E27FC236}">
                    <a16:creationId xmlns:a16="http://schemas.microsoft.com/office/drawing/2014/main" id="{87B0B6CA-984D-4076-9371-FA0D490A9D06}"/>
                  </a:ext>
                </a:extLst>
              </p:cNvPr>
              <p:cNvCxnSpPr>
                <a:cxnSpLocks/>
              </p:cNvCxnSpPr>
              <p:nvPr/>
            </p:nvCxnSpPr>
            <p:spPr bwMode="auto">
              <a:xfrm>
                <a:off x="10612679"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13" name="Straight Connector 812">
                <a:extLst>
                  <a:ext uri="{FF2B5EF4-FFF2-40B4-BE49-F238E27FC236}">
                    <a16:creationId xmlns:a16="http://schemas.microsoft.com/office/drawing/2014/main" id="{794733F0-F7D9-465F-9F64-1F07A61769D5}"/>
                  </a:ext>
                </a:extLst>
              </p:cNvPr>
              <p:cNvCxnSpPr>
                <a:cxnSpLocks/>
              </p:cNvCxnSpPr>
              <p:nvPr/>
            </p:nvCxnSpPr>
            <p:spPr bwMode="auto">
              <a:xfrm>
                <a:off x="10622453"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14" name="Straight Connector 813">
                <a:extLst>
                  <a:ext uri="{FF2B5EF4-FFF2-40B4-BE49-F238E27FC236}">
                    <a16:creationId xmlns:a16="http://schemas.microsoft.com/office/drawing/2014/main" id="{FC809FB1-D523-48E0-97DA-0B99B14B7B71}"/>
                  </a:ext>
                </a:extLst>
              </p:cNvPr>
              <p:cNvCxnSpPr>
                <a:cxnSpLocks/>
              </p:cNvCxnSpPr>
              <p:nvPr/>
            </p:nvCxnSpPr>
            <p:spPr bwMode="auto">
              <a:xfrm>
                <a:off x="10598561" y="259362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15" name="Straight Connector 814">
                <a:extLst>
                  <a:ext uri="{FF2B5EF4-FFF2-40B4-BE49-F238E27FC236}">
                    <a16:creationId xmlns:a16="http://schemas.microsoft.com/office/drawing/2014/main" id="{CB1F3288-D9FC-40BF-949C-BF9D17F7C098}"/>
                  </a:ext>
                </a:extLst>
              </p:cNvPr>
              <p:cNvCxnSpPr>
                <a:cxnSpLocks/>
              </p:cNvCxnSpPr>
              <p:nvPr/>
            </p:nvCxnSpPr>
            <p:spPr bwMode="auto">
              <a:xfrm>
                <a:off x="10582271" y="2559954"/>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16" name="Straight Connector 815">
                <a:extLst>
                  <a:ext uri="{FF2B5EF4-FFF2-40B4-BE49-F238E27FC236}">
                    <a16:creationId xmlns:a16="http://schemas.microsoft.com/office/drawing/2014/main" id="{7049E216-B7C3-41C7-86D1-0FBE5F441BFE}"/>
                  </a:ext>
                </a:extLst>
              </p:cNvPr>
              <p:cNvCxnSpPr>
                <a:cxnSpLocks/>
              </p:cNvCxnSpPr>
              <p:nvPr/>
            </p:nvCxnSpPr>
            <p:spPr bwMode="auto">
              <a:xfrm>
                <a:off x="10570325" y="2559954"/>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17" name="Straight Connector 816">
                <a:extLst>
                  <a:ext uri="{FF2B5EF4-FFF2-40B4-BE49-F238E27FC236}">
                    <a16:creationId xmlns:a16="http://schemas.microsoft.com/office/drawing/2014/main" id="{D3D1FB84-5BEF-471C-8A20-CA2F00B4D5DD}"/>
                  </a:ext>
                </a:extLst>
              </p:cNvPr>
              <p:cNvCxnSpPr>
                <a:cxnSpLocks/>
              </p:cNvCxnSpPr>
              <p:nvPr/>
            </p:nvCxnSpPr>
            <p:spPr bwMode="auto">
              <a:xfrm>
                <a:off x="10556208" y="2559954"/>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18" name="Straight Connector 817">
                <a:extLst>
                  <a:ext uri="{FF2B5EF4-FFF2-40B4-BE49-F238E27FC236}">
                    <a16:creationId xmlns:a16="http://schemas.microsoft.com/office/drawing/2014/main" id="{CDC233D1-FF47-44B1-9D2A-B008C55F32A3}"/>
                  </a:ext>
                </a:extLst>
              </p:cNvPr>
              <p:cNvCxnSpPr>
                <a:cxnSpLocks/>
              </p:cNvCxnSpPr>
              <p:nvPr/>
            </p:nvCxnSpPr>
            <p:spPr bwMode="auto">
              <a:xfrm>
                <a:off x="10531230" y="2559954"/>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19" name="Straight Connector 818">
                <a:extLst>
                  <a:ext uri="{FF2B5EF4-FFF2-40B4-BE49-F238E27FC236}">
                    <a16:creationId xmlns:a16="http://schemas.microsoft.com/office/drawing/2014/main" id="{E9FF2316-5F40-47CC-B1AF-CD5C869ED735}"/>
                  </a:ext>
                </a:extLst>
              </p:cNvPr>
              <p:cNvCxnSpPr>
                <a:cxnSpLocks/>
              </p:cNvCxnSpPr>
              <p:nvPr/>
            </p:nvCxnSpPr>
            <p:spPr bwMode="auto">
              <a:xfrm>
                <a:off x="10512768" y="2559954"/>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20" name="Straight Connector 819">
                <a:extLst>
                  <a:ext uri="{FF2B5EF4-FFF2-40B4-BE49-F238E27FC236}">
                    <a16:creationId xmlns:a16="http://schemas.microsoft.com/office/drawing/2014/main" id="{9FCC60A9-976B-4828-A0F5-6752A2F37277}"/>
                  </a:ext>
                </a:extLst>
              </p:cNvPr>
              <p:cNvCxnSpPr>
                <a:cxnSpLocks/>
              </p:cNvCxnSpPr>
              <p:nvPr/>
            </p:nvCxnSpPr>
            <p:spPr bwMode="auto">
              <a:xfrm>
                <a:off x="10492134" y="2559954"/>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21" name="Straight Connector 820">
                <a:extLst>
                  <a:ext uri="{FF2B5EF4-FFF2-40B4-BE49-F238E27FC236}">
                    <a16:creationId xmlns:a16="http://schemas.microsoft.com/office/drawing/2014/main" id="{06DFE4A8-B983-4130-9BE6-1B51F8126BF5}"/>
                  </a:ext>
                </a:extLst>
              </p:cNvPr>
              <p:cNvCxnSpPr>
                <a:cxnSpLocks/>
              </p:cNvCxnSpPr>
              <p:nvPr/>
            </p:nvCxnSpPr>
            <p:spPr bwMode="auto">
              <a:xfrm>
                <a:off x="10479103" y="2559954"/>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22" name="Straight Connector 821">
                <a:extLst>
                  <a:ext uri="{FF2B5EF4-FFF2-40B4-BE49-F238E27FC236}">
                    <a16:creationId xmlns:a16="http://schemas.microsoft.com/office/drawing/2014/main" id="{75C4ADBA-73AD-4BE5-AEBB-04C9836B8455}"/>
                  </a:ext>
                </a:extLst>
              </p:cNvPr>
              <p:cNvCxnSpPr>
                <a:cxnSpLocks/>
              </p:cNvCxnSpPr>
              <p:nvPr/>
            </p:nvCxnSpPr>
            <p:spPr bwMode="auto">
              <a:xfrm>
                <a:off x="10464985" y="2559954"/>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23" name="Straight Connector 822">
                <a:extLst>
                  <a:ext uri="{FF2B5EF4-FFF2-40B4-BE49-F238E27FC236}">
                    <a16:creationId xmlns:a16="http://schemas.microsoft.com/office/drawing/2014/main" id="{0B080F6C-FD2E-422D-A62E-7A1115CEEE75}"/>
                  </a:ext>
                </a:extLst>
              </p:cNvPr>
              <p:cNvCxnSpPr>
                <a:cxnSpLocks/>
              </p:cNvCxnSpPr>
              <p:nvPr/>
            </p:nvCxnSpPr>
            <p:spPr bwMode="auto">
              <a:xfrm>
                <a:off x="10449781" y="25295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24" name="Straight Connector 823">
                <a:extLst>
                  <a:ext uri="{FF2B5EF4-FFF2-40B4-BE49-F238E27FC236}">
                    <a16:creationId xmlns:a16="http://schemas.microsoft.com/office/drawing/2014/main" id="{4545B649-A7EB-46F2-939D-76A97188DD80}"/>
                  </a:ext>
                </a:extLst>
              </p:cNvPr>
              <p:cNvCxnSpPr>
                <a:cxnSpLocks/>
              </p:cNvCxnSpPr>
              <p:nvPr/>
            </p:nvCxnSpPr>
            <p:spPr bwMode="auto">
              <a:xfrm>
                <a:off x="10437835" y="25295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25" name="Straight Connector 824">
                <a:extLst>
                  <a:ext uri="{FF2B5EF4-FFF2-40B4-BE49-F238E27FC236}">
                    <a16:creationId xmlns:a16="http://schemas.microsoft.com/office/drawing/2014/main" id="{AA27A0D1-D8B3-4F3F-8784-8A9337639325}"/>
                  </a:ext>
                </a:extLst>
              </p:cNvPr>
              <p:cNvCxnSpPr>
                <a:cxnSpLocks/>
              </p:cNvCxnSpPr>
              <p:nvPr/>
            </p:nvCxnSpPr>
            <p:spPr bwMode="auto">
              <a:xfrm>
                <a:off x="10425889" y="25295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26" name="Straight Connector 825">
                <a:extLst>
                  <a:ext uri="{FF2B5EF4-FFF2-40B4-BE49-F238E27FC236}">
                    <a16:creationId xmlns:a16="http://schemas.microsoft.com/office/drawing/2014/main" id="{ED0268A4-AC88-471A-BCE1-4A7E90EDA7EB}"/>
                  </a:ext>
                </a:extLst>
              </p:cNvPr>
              <p:cNvCxnSpPr>
                <a:cxnSpLocks/>
              </p:cNvCxnSpPr>
              <p:nvPr/>
            </p:nvCxnSpPr>
            <p:spPr bwMode="auto">
              <a:xfrm>
                <a:off x="10407427" y="25295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27" name="Straight Connector 826">
                <a:extLst>
                  <a:ext uri="{FF2B5EF4-FFF2-40B4-BE49-F238E27FC236}">
                    <a16:creationId xmlns:a16="http://schemas.microsoft.com/office/drawing/2014/main" id="{C83709E5-FD54-4351-B51D-B9A81464B97B}"/>
                  </a:ext>
                </a:extLst>
              </p:cNvPr>
              <p:cNvCxnSpPr>
                <a:cxnSpLocks/>
              </p:cNvCxnSpPr>
              <p:nvPr/>
            </p:nvCxnSpPr>
            <p:spPr bwMode="auto">
              <a:xfrm>
                <a:off x="10388965" y="25295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28" name="Straight Connector 827">
                <a:extLst>
                  <a:ext uri="{FF2B5EF4-FFF2-40B4-BE49-F238E27FC236}">
                    <a16:creationId xmlns:a16="http://schemas.microsoft.com/office/drawing/2014/main" id="{EF8CF77D-D4BF-4E4A-9BE4-BEB34F5A6FA0}"/>
                  </a:ext>
                </a:extLst>
              </p:cNvPr>
              <p:cNvCxnSpPr>
                <a:cxnSpLocks/>
              </p:cNvCxnSpPr>
              <p:nvPr/>
            </p:nvCxnSpPr>
            <p:spPr bwMode="auto">
              <a:xfrm>
                <a:off x="10381363" y="25295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29" name="Straight Connector 828">
                <a:extLst>
                  <a:ext uri="{FF2B5EF4-FFF2-40B4-BE49-F238E27FC236}">
                    <a16:creationId xmlns:a16="http://schemas.microsoft.com/office/drawing/2014/main" id="{9D2D58B3-C6D5-4463-8D14-C42CE6810F25}"/>
                  </a:ext>
                </a:extLst>
              </p:cNvPr>
              <p:cNvCxnSpPr>
                <a:cxnSpLocks/>
              </p:cNvCxnSpPr>
              <p:nvPr/>
            </p:nvCxnSpPr>
            <p:spPr bwMode="auto">
              <a:xfrm>
                <a:off x="10370503" y="25295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30" name="Straight Connector 829">
                <a:extLst>
                  <a:ext uri="{FF2B5EF4-FFF2-40B4-BE49-F238E27FC236}">
                    <a16:creationId xmlns:a16="http://schemas.microsoft.com/office/drawing/2014/main" id="{332EA141-EA79-4BF7-B6BA-632697426740}"/>
                  </a:ext>
                </a:extLst>
              </p:cNvPr>
              <p:cNvCxnSpPr>
                <a:cxnSpLocks/>
              </p:cNvCxnSpPr>
              <p:nvPr/>
            </p:nvCxnSpPr>
            <p:spPr bwMode="auto">
              <a:xfrm>
                <a:off x="10356385" y="25295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31" name="Straight Connector 830">
                <a:extLst>
                  <a:ext uri="{FF2B5EF4-FFF2-40B4-BE49-F238E27FC236}">
                    <a16:creationId xmlns:a16="http://schemas.microsoft.com/office/drawing/2014/main" id="{9F5D93E2-B73A-4B8C-8E25-50FC208F0304}"/>
                  </a:ext>
                </a:extLst>
              </p:cNvPr>
              <p:cNvCxnSpPr>
                <a:cxnSpLocks/>
              </p:cNvCxnSpPr>
              <p:nvPr/>
            </p:nvCxnSpPr>
            <p:spPr bwMode="auto">
              <a:xfrm>
                <a:off x="10336837" y="25295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32" name="Straight Connector 831">
                <a:extLst>
                  <a:ext uri="{FF2B5EF4-FFF2-40B4-BE49-F238E27FC236}">
                    <a16:creationId xmlns:a16="http://schemas.microsoft.com/office/drawing/2014/main" id="{4681CCB4-2F70-463E-A876-5C8AE20DA187}"/>
                  </a:ext>
                </a:extLst>
              </p:cNvPr>
              <p:cNvCxnSpPr>
                <a:cxnSpLocks/>
              </p:cNvCxnSpPr>
              <p:nvPr/>
            </p:nvCxnSpPr>
            <p:spPr bwMode="auto">
              <a:xfrm>
                <a:off x="10316204" y="25295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33" name="Straight Connector 832">
                <a:extLst>
                  <a:ext uri="{FF2B5EF4-FFF2-40B4-BE49-F238E27FC236}">
                    <a16:creationId xmlns:a16="http://schemas.microsoft.com/office/drawing/2014/main" id="{2D801DDB-59EC-4357-9A0F-89798DDBB2C4}"/>
                  </a:ext>
                </a:extLst>
              </p:cNvPr>
              <p:cNvCxnSpPr>
                <a:cxnSpLocks/>
              </p:cNvCxnSpPr>
              <p:nvPr/>
            </p:nvCxnSpPr>
            <p:spPr bwMode="auto">
              <a:xfrm>
                <a:off x="10306430" y="25295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34" name="Straight Connector 833">
                <a:extLst>
                  <a:ext uri="{FF2B5EF4-FFF2-40B4-BE49-F238E27FC236}">
                    <a16:creationId xmlns:a16="http://schemas.microsoft.com/office/drawing/2014/main" id="{8610847A-EFF0-4A4F-A5D7-B110BD084189}"/>
                  </a:ext>
                </a:extLst>
              </p:cNvPr>
              <p:cNvCxnSpPr>
                <a:cxnSpLocks/>
              </p:cNvCxnSpPr>
              <p:nvPr/>
            </p:nvCxnSpPr>
            <p:spPr bwMode="auto">
              <a:xfrm>
                <a:off x="10296656" y="25295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35" name="Straight Connector 834">
                <a:extLst>
                  <a:ext uri="{FF2B5EF4-FFF2-40B4-BE49-F238E27FC236}">
                    <a16:creationId xmlns:a16="http://schemas.microsoft.com/office/drawing/2014/main" id="{7451BBC4-F400-451E-9FA7-9D9D3768A978}"/>
                  </a:ext>
                </a:extLst>
              </p:cNvPr>
              <p:cNvCxnSpPr>
                <a:cxnSpLocks/>
              </p:cNvCxnSpPr>
              <p:nvPr/>
            </p:nvCxnSpPr>
            <p:spPr bwMode="auto">
              <a:xfrm>
                <a:off x="10266248" y="2531718"/>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36" name="Straight Connector 835">
                <a:extLst>
                  <a:ext uri="{FF2B5EF4-FFF2-40B4-BE49-F238E27FC236}">
                    <a16:creationId xmlns:a16="http://schemas.microsoft.com/office/drawing/2014/main" id="{903FABEC-A479-4EFD-B4ED-19329A565811}"/>
                  </a:ext>
                </a:extLst>
              </p:cNvPr>
              <p:cNvCxnSpPr>
                <a:cxnSpLocks/>
              </p:cNvCxnSpPr>
              <p:nvPr/>
            </p:nvCxnSpPr>
            <p:spPr bwMode="auto">
              <a:xfrm>
                <a:off x="10253216" y="251434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37" name="Straight Connector 836">
                <a:extLst>
                  <a:ext uri="{FF2B5EF4-FFF2-40B4-BE49-F238E27FC236}">
                    <a16:creationId xmlns:a16="http://schemas.microsoft.com/office/drawing/2014/main" id="{73212E9C-AB9D-44C1-B5D6-19C5C122A537}"/>
                  </a:ext>
                </a:extLst>
              </p:cNvPr>
              <p:cNvCxnSpPr>
                <a:cxnSpLocks/>
              </p:cNvCxnSpPr>
              <p:nvPr/>
            </p:nvCxnSpPr>
            <p:spPr bwMode="auto">
              <a:xfrm>
                <a:off x="10243443" y="251434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38" name="Straight Connector 837">
                <a:extLst>
                  <a:ext uri="{FF2B5EF4-FFF2-40B4-BE49-F238E27FC236}">
                    <a16:creationId xmlns:a16="http://schemas.microsoft.com/office/drawing/2014/main" id="{ABC50E0E-2771-4B29-8D11-AE532664BCF2}"/>
                  </a:ext>
                </a:extLst>
              </p:cNvPr>
              <p:cNvCxnSpPr>
                <a:cxnSpLocks/>
              </p:cNvCxnSpPr>
              <p:nvPr/>
            </p:nvCxnSpPr>
            <p:spPr bwMode="auto">
              <a:xfrm>
                <a:off x="10211949" y="251434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39" name="Straight Connector 838">
                <a:extLst>
                  <a:ext uri="{FF2B5EF4-FFF2-40B4-BE49-F238E27FC236}">
                    <a16:creationId xmlns:a16="http://schemas.microsoft.com/office/drawing/2014/main" id="{24755EFA-6BFF-4047-B121-B66ABD0F45C0}"/>
                  </a:ext>
                </a:extLst>
              </p:cNvPr>
              <p:cNvCxnSpPr>
                <a:cxnSpLocks/>
              </p:cNvCxnSpPr>
              <p:nvPr/>
            </p:nvCxnSpPr>
            <p:spPr bwMode="auto">
              <a:xfrm>
                <a:off x="10197831" y="251434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40" name="Straight Connector 839">
                <a:extLst>
                  <a:ext uri="{FF2B5EF4-FFF2-40B4-BE49-F238E27FC236}">
                    <a16:creationId xmlns:a16="http://schemas.microsoft.com/office/drawing/2014/main" id="{E34F2768-C573-42F9-B90C-B92819FF5837}"/>
                  </a:ext>
                </a:extLst>
              </p:cNvPr>
              <p:cNvCxnSpPr>
                <a:cxnSpLocks/>
              </p:cNvCxnSpPr>
              <p:nvPr/>
            </p:nvCxnSpPr>
            <p:spPr bwMode="auto">
              <a:xfrm>
                <a:off x="10181541" y="251434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41" name="Straight Connector 840">
                <a:extLst>
                  <a:ext uri="{FF2B5EF4-FFF2-40B4-BE49-F238E27FC236}">
                    <a16:creationId xmlns:a16="http://schemas.microsoft.com/office/drawing/2014/main" id="{618C3BBC-CD78-4D70-B5D2-995B56C94704}"/>
                  </a:ext>
                </a:extLst>
              </p:cNvPr>
              <p:cNvCxnSpPr>
                <a:cxnSpLocks/>
              </p:cNvCxnSpPr>
              <p:nvPr/>
            </p:nvCxnSpPr>
            <p:spPr bwMode="auto">
              <a:xfrm>
                <a:off x="10154392" y="251434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42" name="Straight Connector 841">
                <a:extLst>
                  <a:ext uri="{FF2B5EF4-FFF2-40B4-BE49-F238E27FC236}">
                    <a16:creationId xmlns:a16="http://schemas.microsoft.com/office/drawing/2014/main" id="{2D179494-74B6-49EC-AFB6-13B27CE7EA4D}"/>
                  </a:ext>
                </a:extLst>
              </p:cNvPr>
              <p:cNvCxnSpPr>
                <a:cxnSpLocks/>
              </p:cNvCxnSpPr>
              <p:nvPr/>
            </p:nvCxnSpPr>
            <p:spPr bwMode="auto">
              <a:xfrm>
                <a:off x="10163080" y="251434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43" name="Straight Connector 842">
                <a:extLst>
                  <a:ext uri="{FF2B5EF4-FFF2-40B4-BE49-F238E27FC236}">
                    <a16:creationId xmlns:a16="http://schemas.microsoft.com/office/drawing/2014/main" id="{56A4C8F5-123E-4B4E-B734-A0595A00E81C}"/>
                  </a:ext>
                </a:extLst>
              </p:cNvPr>
              <p:cNvCxnSpPr>
                <a:cxnSpLocks/>
              </p:cNvCxnSpPr>
              <p:nvPr/>
            </p:nvCxnSpPr>
            <p:spPr bwMode="auto">
              <a:xfrm>
                <a:off x="10150048" y="251434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44" name="Straight Connector 843">
                <a:extLst>
                  <a:ext uri="{FF2B5EF4-FFF2-40B4-BE49-F238E27FC236}">
                    <a16:creationId xmlns:a16="http://schemas.microsoft.com/office/drawing/2014/main" id="{9614557F-9F81-4C65-8A7E-FC23651B741F}"/>
                  </a:ext>
                </a:extLst>
              </p:cNvPr>
              <p:cNvCxnSpPr>
                <a:cxnSpLocks/>
              </p:cNvCxnSpPr>
              <p:nvPr/>
            </p:nvCxnSpPr>
            <p:spPr bwMode="auto">
              <a:xfrm>
                <a:off x="10137016" y="250022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45" name="Straight Connector 844">
                <a:extLst>
                  <a:ext uri="{FF2B5EF4-FFF2-40B4-BE49-F238E27FC236}">
                    <a16:creationId xmlns:a16="http://schemas.microsoft.com/office/drawing/2014/main" id="{362123C3-B3E6-441A-A1AF-B6BD55A68320}"/>
                  </a:ext>
                </a:extLst>
              </p:cNvPr>
              <p:cNvCxnSpPr>
                <a:cxnSpLocks/>
              </p:cNvCxnSpPr>
              <p:nvPr/>
            </p:nvCxnSpPr>
            <p:spPr bwMode="auto">
              <a:xfrm>
                <a:off x="10122898" y="250022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46" name="Straight Connector 845">
                <a:extLst>
                  <a:ext uri="{FF2B5EF4-FFF2-40B4-BE49-F238E27FC236}">
                    <a16:creationId xmlns:a16="http://schemas.microsoft.com/office/drawing/2014/main" id="{1E158AD1-33CC-4651-99BB-D10868052C8D}"/>
                  </a:ext>
                </a:extLst>
              </p:cNvPr>
              <p:cNvCxnSpPr>
                <a:cxnSpLocks/>
              </p:cNvCxnSpPr>
              <p:nvPr/>
            </p:nvCxnSpPr>
            <p:spPr bwMode="auto">
              <a:xfrm>
                <a:off x="10087061" y="250022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47" name="Straight Connector 846">
                <a:extLst>
                  <a:ext uri="{FF2B5EF4-FFF2-40B4-BE49-F238E27FC236}">
                    <a16:creationId xmlns:a16="http://schemas.microsoft.com/office/drawing/2014/main" id="{C7892056-06E0-4846-A259-EB6319A39A8A}"/>
                  </a:ext>
                </a:extLst>
              </p:cNvPr>
              <p:cNvCxnSpPr>
                <a:cxnSpLocks/>
              </p:cNvCxnSpPr>
              <p:nvPr/>
            </p:nvCxnSpPr>
            <p:spPr bwMode="auto">
              <a:xfrm>
                <a:off x="10076201" y="250022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48" name="Straight Connector 847">
                <a:extLst>
                  <a:ext uri="{FF2B5EF4-FFF2-40B4-BE49-F238E27FC236}">
                    <a16:creationId xmlns:a16="http://schemas.microsoft.com/office/drawing/2014/main" id="{E5BE4216-D356-4BCF-9FB5-CEB7EAA209A3}"/>
                  </a:ext>
                </a:extLst>
              </p:cNvPr>
              <p:cNvCxnSpPr>
                <a:cxnSpLocks/>
              </p:cNvCxnSpPr>
              <p:nvPr/>
            </p:nvCxnSpPr>
            <p:spPr bwMode="auto">
              <a:xfrm>
                <a:off x="10070771" y="250022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49" name="Straight Connector 848">
                <a:extLst>
                  <a:ext uri="{FF2B5EF4-FFF2-40B4-BE49-F238E27FC236}">
                    <a16:creationId xmlns:a16="http://schemas.microsoft.com/office/drawing/2014/main" id="{901218A5-5731-486A-AFCD-3D473C52D62D}"/>
                  </a:ext>
                </a:extLst>
              </p:cNvPr>
              <p:cNvCxnSpPr>
                <a:cxnSpLocks/>
              </p:cNvCxnSpPr>
              <p:nvPr/>
            </p:nvCxnSpPr>
            <p:spPr bwMode="auto">
              <a:xfrm>
                <a:off x="10057739" y="250022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50" name="Straight Connector 849">
                <a:extLst>
                  <a:ext uri="{FF2B5EF4-FFF2-40B4-BE49-F238E27FC236}">
                    <a16:creationId xmlns:a16="http://schemas.microsoft.com/office/drawing/2014/main" id="{5242DF5F-0EA7-4076-8AB2-5E0AE855E252}"/>
                  </a:ext>
                </a:extLst>
              </p:cNvPr>
              <p:cNvCxnSpPr>
                <a:cxnSpLocks/>
              </p:cNvCxnSpPr>
              <p:nvPr/>
            </p:nvCxnSpPr>
            <p:spPr bwMode="auto">
              <a:xfrm>
                <a:off x="10028417" y="250022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51" name="Straight Connector 850">
                <a:extLst>
                  <a:ext uri="{FF2B5EF4-FFF2-40B4-BE49-F238E27FC236}">
                    <a16:creationId xmlns:a16="http://schemas.microsoft.com/office/drawing/2014/main" id="{0513FB75-635C-445D-811A-AA12521E0BE2}"/>
                  </a:ext>
                </a:extLst>
              </p:cNvPr>
              <p:cNvCxnSpPr>
                <a:cxnSpLocks/>
              </p:cNvCxnSpPr>
              <p:nvPr/>
            </p:nvCxnSpPr>
            <p:spPr bwMode="auto">
              <a:xfrm>
                <a:off x="10020816" y="250022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52" name="Straight Connector 851">
                <a:extLst>
                  <a:ext uri="{FF2B5EF4-FFF2-40B4-BE49-F238E27FC236}">
                    <a16:creationId xmlns:a16="http://schemas.microsoft.com/office/drawing/2014/main" id="{AC41223A-5E06-414A-AEFA-039AFCEB185B}"/>
                  </a:ext>
                </a:extLst>
              </p:cNvPr>
              <p:cNvCxnSpPr>
                <a:cxnSpLocks/>
              </p:cNvCxnSpPr>
              <p:nvPr/>
            </p:nvCxnSpPr>
            <p:spPr bwMode="auto">
              <a:xfrm>
                <a:off x="9992580" y="250022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53" name="Straight Connector 852">
                <a:extLst>
                  <a:ext uri="{FF2B5EF4-FFF2-40B4-BE49-F238E27FC236}">
                    <a16:creationId xmlns:a16="http://schemas.microsoft.com/office/drawing/2014/main" id="{BDD30F92-DBF8-4789-86A2-1C41C1B00A4D}"/>
                  </a:ext>
                </a:extLst>
              </p:cNvPr>
              <p:cNvCxnSpPr>
                <a:cxnSpLocks/>
              </p:cNvCxnSpPr>
              <p:nvPr/>
            </p:nvCxnSpPr>
            <p:spPr bwMode="auto">
              <a:xfrm>
                <a:off x="9974118" y="250022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54" name="Straight Connector 853">
                <a:extLst>
                  <a:ext uri="{FF2B5EF4-FFF2-40B4-BE49-F238E27FC236}">
                    <a16:creationId xmlns:a16="http://schemas.microsoft.com/office/drawing/2014/main" id="{F5E16DB7-DC7E-4843-8628-93894F76C64D}"/>
                  </a:ext>
                </a:extLst>
              </p:cNvPr>
              <p:cNvCxnSpPr>
                <a:cxnSpLocks/>
              </p:cNvCxnSpPr>
              <p:nvPr/>
            </p:nvCxnSpPr>
            <p:spPr bwMode="auto">
              <a:xfrm>
                <a:off x="9958914" y="250022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55" name="Straight Connector 854">
                <a:extLst>
                  <a:ext uri="{FF2B5EF4-FFF2-40B4-BE49-F238E27FC236}">
                    <a16:creationId xmlns:a16="http://schemas.microsoft.com/office/drawing/2014/main" id="{A8F53D35-DF93-4DC0-AFF8-A65CE4F29026}"/>
                  </a:ext>
                </a:extLst>
              </p:cNvPr>
              <p:cNvCxnSpPr>
                <a:cxnSpLocks/>
              </p:cNvCxnSpPr>
              <p:nvPr/>
            </p:nvCxnSpPr>
            <p:spPr bwMode="auto">
              <a:xfrm>
                <a:off x="9940453" y="250022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56" name="Straight Connector 855">
                <a:extLst>
                  <a:ext uri="{FF2B5EF4-FFF2-40B4-BE49-F238E27FC236}">
                    <a16:creationId xmlns:a16="http://schemas.microsoft.com/office/drawing/2014/main" id="{B73EF6B3-C265-4B04-A6E9-2F8827790416}"/>
                  </a:ext>
                </a:extLst>
              </p:cNvPr>
              <p:cNvCxnSpPr>
                <a:cxnSpLocks/>
              </p:cNvCxnSpPr>
              <p:nvPr/>
            </p:nvCxnSpPr>
            <p:spPr bwMode="auto">
              <a:xfrm>
                <a:off x="9929593" y="250022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57" name="Straight Connector 856">
                <a:extLst>
                  <a:ext uri="{FF2B5EF4-FFF2-40B4-BE49-F238E27FC236}">
                    <a16:creationId xmlns:a16="http://schemas.microsoft.com/office/drawing/2014/main" id="{DC54AA92-A5CF-434F-94E9-198F6C36EFCC}"/>
                  </a:ext>
                </a:extLst>
              </p:cNvPr>
              <p:cNvCxnSpPr>
                <a:cxnSpLocks/>
              </p:cNvCxnSpPr>
              <p:nvPr/>
            </p:nvCxnSpPr>
            <p:spPr bwMode="auto">
              <a:xfrm>
                <a:off x="9905701" y="247307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58" name="Straight Connector 857">
                <a:extLst>
                  <a:ext uri="{FF2B5EF4-FFF2-40B4-BE49-F238E27FC236}">
                    <a16:creationId xmlns:a16="http://schemas.microsoft.com/office/drawing/2014/main" id="{0CEEAE39-42BA-4974-962E-96B2B64C1AF9}"/>
                  </a:ext>
                </a:extLst>
              </p:cNvPr>
              <p:cNvCxnSpPr>
                <a:cxnSpLocks/>
              </p:cNvCxnSpPr>
              <p:nvPr/>
            </p:nvCxnSpPr>
            <p:spPr bwMode="auto">
              <a:xfrm>
                <a:off x="9894841" y="247307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59" name="Straight Connector 858">
                <a:extLst>
                  <a:ext uri="{FF2B5EF4-FFF2-40B4-BE49-F238E27FC236}">
                    <a16:creationId xmlns:a16="http://schemas.microsoft.com/office/drawing/2014/main" id="{7A89AD0D-FCEA-43B4-9E97-2FC4E6576C65}"/>
                  </a:ext>
                </a:extLst>
              </p:cNvPr>
              <p:cNvCxnSpPr>
                <a:cxnSpLocks/>
              </p:cNvCxnSpPr>
              <p:nvPr/>
            </p:nvCxnSpPr>
            <p:spPr bwMode="auto">
              <a:xfrm>
                <a:off x="9868777" y="247307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60" name="Straight Connector 859">
                <a:extLst>
                  <a:ext uri="{FF2B5EF4-FFF2-40B4-BE49-F238E27FC236}">
                    <a16:creationId xmlns:a16="http://schemas.microsoft.com/office/drawing/2014/main" id="{62539A81-49BB-4571-8E43-5B1D2DD599AC}"/>
                  </a:ext>
                </a:extLst>
              </p:cNvPr>
              <p:cNvCxnSpPr>
                <a:cxnSpLocks/>
              </p:cNvCxnSpPr>
              <p:nvPr/>
            </p:nvCxnSpPr>
            <p:spPr bwMode="auto">
              <a:xfrm>
                <a:off x="9860090" y="247307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61" name="Straight Connector 860">
                <a:extLst>
                  <a:ext uri="{FF2B5EF4-FFF2-40B4-BE49-F238E27FC236}">
                    <a16:creationId xmlns:a16="http://schemas.microsoft.com/office/drawing/2014/main" id="{079BE97A-BFDE-41C6-87F4-D8C01EBD0B41}"/>
                  </a:ext>
                </a:extLst>
              </p:cNvPr>
              <p:cNvCxnSpPr>
                <a:cxnSpLocks/>
              </p:cNvCxnSpPr>
              <p:nvPr/>
            </p:nvCxnSpPr>
            <p:spPr bwMode="auto">
              <a:xfrm>
                <a:off x="9845972" y="247307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62" name="Straight Connector 861">
                <a:extLst>
                  <a:ext uri="{FF2B5EF4-FFF2-40B4-BE49-F238E27FC236}">
                    <a16:creationId xmlns:a16="http://schemas.microsoft.com/office/drawing/2014/main" id="{18C28283-1F3F-4C65-9EAC-401DA1A15744}"/>
                  </a:ext>
                </a:extLst>
              </p:cNvPr>
              <p:cNvCxnSpPr>
                <a:cxnSpLocks/>
              </p:cNvCxnSpPr>
              <p:nvPr/>
            </p:nvCxnSpPr>
            <p:spPr bwMode="auto">
              <a:xfrm>
                <a:off x="9830768" y="247307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63" name="Straight Connector 862">
                <a:extLst>
                  <a:ext uri="{FF2B5EF4-FFF2-40B4-BE49-F238E27FC236}">
                    <a16:creationId xmlns:a16="http://schemas.microsoft.com/office/drawing/2014/main" id="{BB938678-C79B-46CE-AA28-C6EFB584CC8F}"/>
                  </a:ext>
                </a:extLst>
              </p:cNvPr>
              <p:cNvCxnSpPr>
                <a:cxnSpLocks/>
              </p:cNvCxnSpPr>
              <p:nvPr/>
            </p:nvCxnSpPr>
            <p:spPr bwMode="auto">
              <a:xfrm>
                <a:off x="9827510" y="247307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64" name="Straight Connector 863">
                <a:extLst>
                  <a:ext uri="{FF2B5EF4-FFF2-40B4-BE49-F238E27FC236}">
                    <a16:creationId xmlns:a16="http://schemas.microsoft.com/office/drawing/2014/main" id="{1EA8FD5F-ED5D-4077-BBCC-CABA33E13CA2}"/>
                  </a:ext>
                </a:extLst>
              </p:cNvPr>
              <p:cNvCxnSpPr>
                <a:cxnSpLocks/>
              </p:cNvCxnSpPr>
              <p:nvPr/>
            </p:nvCxnSpPr>
            <p:spPr bwMode="auto">
              <a:xfrm>
                <a:off x="9815564" y="246004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65" name="Straight Connector 864">
                <a:extLst>
                  <a:ext uri="{FF2B5EF4-FFF2-40B4-BE49-F238E27FC236}">
                    <a16:creationId xmlns:a16="http://schemas.microsoft.com/office/drawing/2014/main" id="{530874FB-F610-4176-856B-5F46BEF2A613}"/>
                  </a:ext>
                </a:extLst>
              </p:cNvPr>
              <p:cNvCxnSpPr>
                <a:cxnSpLocks/>
              </p:cNvCxnSpPr>
              <p:nvPr/>
            </p:nvCxnSpPr>
            <p:spPr bwMode="auto">
              <a:xfrm>
                <a:off x="9787329" y="2449184"/>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66" name="Straight Connector 865">
                <a:extLst>
                  <a:ext uri="{FF2B5EF4-FFF2-40B4-BE49-F238E27FC236}">
                    <a16:creationId xmlns:a16="http://schemas.microsoft.com/office/drawing/2014/main" id="{55B00D6A-798F-4FDB-A0EB-05AF5719535E}"/>
                  </a:ext>
                </a:extLst>
              </p:cNvPr>
              <p:cNvCxnSpPr>
                <a:cxnSpLocks/>
              </p:cNvCxnSpPr>
              <p:nvPr/>
            </p:nvCxnSpPr>
            <p:spPr bwMode="auto">
              <a:xfrm>
                <a:off x="9775383" y="2440497"/>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67" name="Straight Connector 866">
                <a:extLst>
                  <a:ext uri="{FF2B5EF4-FFF2-40B4-BE49-F238E27FC236}">
                    <a16:creationId xmlns:a16="http://schemas.microsoft.com/office/drawing/2014/main" id="{822BC19E-039D-446D-A69A-56EEA1A7CBF0}"/>
                  </a:ext>
                </a:extLst>
              </p:cNvPr>
              <p:cNvCxnSpPr>
                <a:cxnSpLocks/>
              </p:cNvCxnSpPr>
              <p:nvPr/>
            </p:nvCxnSpPr>
            <p:spPr bwMode="auto">
              <a:xfrm>
                <a:off x="9741717" y="2423121"/>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68" name="Straight Connector 867">
                <a:extLst>
                  <a:ext uri="{FF2B5EF4-FFF2-40B4-BE49-F238E27FC236}">
                    <a16:creationId xmlns:a16="http://schemas.microsoft.com/office/drawing/2014/main" id="{C7A40E08-A8E7-4BEB-908A-1EC06D1B22BB}"/>
                  </a:ext>
                </a:extLst>
              </p:cNvPr>
              <p:cNvCxnSpPr>
                <a:cxnSpLocks/>
              </p:cNvCxnSpPr>
              <p:nvPr/>
            </p:nvCxnSpPr>
            <p:spPr bwMode="auto">
              <a:xfrm>
                <a:off x="9726513" y="2423121"/>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69" name="Straight Connector 868">
                <a:extLst>
                  <a:ext uri="{FF2B5EF4-FFF2-40B4-BE49-F238E27FC236}">
                    <a16:creationId xmlns:a16="http://schemas.microsoft.com/office/drawing/2014/main" id="{250E4D57-D68C-4594-B064-A9E0E576E530}"/>
                  </a:ext>
                </a:extLst>
              </p:cNvPr>
              <p:cNvCxnSpPr>
                <a:cxnSpLocks/>
              </p:cNvCxnSpPr>
              <p:nvPr/>
            </p:nvCxnSpPr>
            <p:spPr bwMode="auto">
              <a:xfrm>
                <a:off x="9698278" y="2404659"/>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70" name="Straight Connector 869">
                <a:extLst>
                  <a:ext uri="{FF2B5EF4-FFF2-40B4-BE49-F238E27FC236}">
                    <a16:creationId xmlns:a16="http://schemas.microsoft.com/office/drawing/2014/main" id="{0900E489-9B54-4BB0-B5EB-E474940EF42B}"/>
                  </a:ext>
                </a:extLst>
              </p:cNvPr>
              <p:cNvCxnSpPr>
                <a:cxnSpLocks/>
              </p:cNvCxnSpPr>
              <p:nvPr/>
            </p:nvCxnSpPr>
            <p:spPr bwMode="auto">
              <a:xfrm>
                <a:off x="9680902" y="2404659"/>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71" name="Straight Connector 870">
                <a:extLst>
                  <a:ext uri="{FF2B5EF4-FFF2-40B4-BE49-F238E27FC236}">
                    <a16:creationId xmlns:a16="http://schemas.microsoft.com/office/drawing/2014/main" id="{6E756664-6D5A-47E1-9AD0-EB99672BF85F}"/>
                  </a:ext>
                </a:extLst>
              </p:cNvPr>
              <p:cNvCxnSpPr>
                <a:cxnSpLocks/>
              </p:cNvCxnSpPr>
              <p:nvPr/>
            </p:nvCxnSpPr>
            <p:spPr bwMode="auto">
              <a:xfrm>
                <a:off x="9666784" y="2404659"/>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72" name="Straight Connector 871">
                <a:extLst>
                  <a:ext uri="{FF2B5EF4-FFF2-40B4-BE49-F238E27FC236}">
                    <a16:creationId xmlns:a16="http://schemas.microsoft.com/office/drawing/2014/main" id="{8B3C97CB-5F97-4021-ABB4-5A671E4457C3}"/>
                  </a:ext>
                </a:extLst>
              </p:cNvPr>
              <p:cNvCxnSpPr>
                <a:cxnSpLocks/>
              </p:cNvCxnSpPr>
              <p:nvPr/>
            </p:nvCxnSpPr>
            <p:spPr bwMode="auto">
              <a:xfrm>
                <a:off x="9646151" y="2399229"/>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73" name="Straight Connector 872">
                <a:extLst>
                  <a:ext uri="{FF2B5EF4-FFF2-40B4-BE49-F238E27FC236}">
                    <a16:creationId xmlns:a16="http://schemas.microsoft.com/office/drawing/2014/main" id="{DD68CA55-32A5-400C-93B7-8DF86B7DFA53}"/>
                  </a:ext>
                </a:extLst>
              </p:cNvPr>
              <p:cNvCxnSpPr>
                <a:cxnSpLocks/>
              </p:cNvCxnSpPr>
              <p:nvPr/>
            </p:nvCxnSpPr>
            <p:spPr bwMode="auto">
              <a:xfrm>
                <a:off x="9592938" y="2377509"/>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74" name="Straight Connector 873">
                <a:extLst>
                  <a:ext uri="{FF2B5EF4-FFF2-40B4-BE49-F238E27FC236}">
                    <a16:creationId xmlns:a16="http://schemas.microsoft.com/office/drawing/2014/main" id="{684886EE-A03B-4808-92FA-33F9AC85FB0B}"/>
                  </a:ext>
                </a:extLst>
              </p:cNvPr>
              <p:cNvCxnSpPr>
                <a:cxnSpLocks/>
              </p:cNvCxnSpPr>
              <p:nvPr/>
            </p:nvCxnSpPr>
            <p:spPr bwMode="auto">
              <a:xfrm>
                <a:off x="9577734" y="2377509"/>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75" name="Straight Connector 874">
                <a:extLst>
                  <a:ext uri="{FF2B5EF4-FFF2-40B4-BE49-F238E27FC236}">
                    <a16:creationId xmlns:a16="http://schemas.microsoft.com/office/drawing/2014/main" id="{DB16EC8E-602D-4577-8352-ABA3F42D65D1}"/>
                  </a:ext>
                </a:extLst>
              </p:cNvPr>
              <p:cNvCxnSpPr>
                <a:cxnSpLocks/>
              </p:cNvCxnSpPr>
              <p:nvPr/>
            </p:nvCxnSpPr>
            <p:spPr bwMode="auto">
              <a:xfrm>
                <a:off x="9573390" y="2377509"/>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76" name="Straight Connector 875">
                <a:extLst>
                  <a:ext uri="{FF2B5EF4-FFF2-40B4-BE49-F238E27FC236}">
                    <a16:creationId xmlns:a16="http://schemas.microsoft.com/office/drawing/2014/main" id="{372790A4-0E90-4E58-A50A-339301DECDA4}"/>
                  </a:ext>
                </a:extLst>
              </p:cNvPr>
              <p:cNvCxnSpPr>
                <a:cxnSpLocks/>
              </p:cNvCxnSpPr>
              <p:nvPr/>
            </p:nvCxnSpPr>
            <p:spPr bwMode="auto">
              <a:xfrm>
                <a:off x="9559273" y="2377509"/>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77" name="Straight Connector 876">
                <a:extLst>
                  <a:ext uri="{FF2B5EF4-FFF2-40B4-BE49-F238E27FC236}">
                    <a16:creationId xmlns:a16="http://schemas.microsoft.com/office/drawing/2014/main" id="{A1A33415-52B7-423A-B30D-AC1976A647E0}"/>
                  </a:ext>
                </a:extLst>
              </p:cNvPr>
              <p:cNvCxnSpPr>
                <a:cxnSpLocks/>
              </p:cNvCxnSpPr>
              <p:nvPr/>
            </p:nvCxnSpPr>
            <p:spPr bwMode="auto">
              <a:xfrm>
                <a:off x="9554929" y="2377509"/>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78" name="Straight Connector 877">
                <a:extLst>
                  <a:ext uri="{FF2B5EF4-FFF2-40B4-BE49-F238E27FC236}">
                    <a16:creationId xmlns:a16="http://schemas.microsoft.com/office/drawing/2014/main" id="{3B3F5DF1-C1C7-411B-9A8B-382EE4C98648}"/>
                  </a:ext>
                </a:extLst>
              </p:cNvPr>
              <p:cNvCxnSpPr>
                <a:cxnSpLocks/>
              </p:cNvCxnSpPr>
              <p:nvPr/>
            </p:nvCxnSpPr>
            <p:spPr bwMode="auto">
              <a:xfrm>
                <a:off x="9546241" y="2368821"/>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79" name="Straight Connector 878">
                <a:extLst>
                  <a:ext uri="{FF2B5EF4-FFF2-40B4-BE49-F238E27FC236}">
                    <a16:creationId xmlns:a16="http://schemas.microsoft.com/office/drawing/2014/main" id="{5E3E78CD-4383-4BBC-A0BE-5D6F37C4E543}"/>
                  </a:ext>
                </a:extLst>
              </p:cNvPr>
              <p:cNvCxnSpPr>
                <a:cxnSpLocks/>
              </p:cNvCxnSpPr>
              <p:nvPr/>
            </p:nvCxnSpPr>
            <p:spPr bwMode="auto">
              <a:xfrm>
                <a:off x="9532123" y="2362305"/>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80" name="Straight Connector 879">
                <a:extLst>
                  <a:ext uri="{FF2B5EF4-FFF2-40B4-BE49-F238E27FC236}">
                    <a16:creationId xmlns:a16="http://schemas.microsoft.com/office/drawing/2014/main" id="{45A75FE7-2E18-44C0-84A9-B00DDA38669B}"/>
                  </a:ext>
                </a:extLst>
              </p:cNvPr>
              <p:cNvCxnSpPr>
                <a:cxnSpLocks/>
              </p:cNvCxnSpPr>
              <p:nvPr/>
            </p:nvCxnSpPr>
            <p:spPr bwMode="auto">
              <a:xfrm>
                <a:off x="9522349" y="2364477"/>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81" name="Straight Connector 880">
                <a:extLst>
                  <a:ext uri="{FF2B5EF4-FFF2-40B4-BE49-F238E27FC236}">
                    <a16:creationId xmlns:a16="http://schemas.microsoft.com/office/drawing/2014/main" id="{98209CE3-3A3C-4FEC-8042-4F9C615C356A}"/>
                  </a:ext>
                </a:extLst>
              </p:cNvPr>
              <p:cNvCxnSpPr>
                <a:cxnSpLocks/>
              </p:cNvCxnSpPr>
              <p:nvPr/>
            </p:nvCxnSpPr>
            <p:spPr bwMode="auto">
              <a:xfrm>
                <a:off x="9514747" y="2360133"/>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82" name="Straight Connector 881">
                <a:extLst>
                  <a:ext uri="{FF2B5EF4-FFF2-40B4-BE49-F238E27FC236}">
                    <a16:creationId xmlns:a16="http://schemas.microsoft.com/office/drawing/2014/main" id="{12DFD8E0-A36B-42F2-97C7-62949FE6441A}"/>
                  </a:ext>
                </a:extLst>
              </p:cNvPr>
              <p:cNvCxnSpPr>
                <a:cxnSpLocks/>
              </p:cNvCxnSpPr>
              <p:nvPr/>
            </p:nvCxnSpPr>
            <p:spPr bwMode="auto">
              <a:xfrm>
                <a:off x="9504973" y="2344929"/>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83" name="Straight Connector 882">
                <a:extLst>
                  <a:ext uri="{FF2B5EF4-FFF2-40B4-BE49-F238E27FC236}">
                    <a16:creationId xmlns:a16="http://schemas.microsoft.com/office/drawing/2014/main" id="{CBAA15B8-CC11-4F95-B610-4D102C76EC72}"/>
                  </a:ext>
                </a:extLst>
              </p:cNvPr>
              <p:cNvCxnSpPr>
                <a:cxnSpLocks/>
              </p:cNvCxnSpPr>
              <p:nvPr/>
            </p:nvCxnSpPr>
            <p:spPr bwMode="auto">
              <a:xfrm>
                <a:off x="9495199" y="2344929"/>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84" name="Straight Connector 883">
                <a:extLst>
                  <a:ext uri="{FF2B5EF4-FFF2-40B4-BE49-F238E27FC236}">
                    <a16:creationId xmlns:a16="http://schemas.microsoft.com/office/drawing/2014/main" id="{A2C2D809-885A-427A-BBA0-BC3976C75C32}"/>
                  </a:ext>
                </a:extLst>
              </p:cNvPr>
              <p:cNvCxnSpPr>
                <a:cxnSpLocks/>
              </p:cNvCxnSpPr>
              <p:nvPr/>
            </p:nvCxnSpPr>
            <p:spPr bwMode="auto">
              <a:xfrm>
                <a:off x="9468050" y="2325381"/>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85" name="Straight Connector 884">
                <a:extLst>
                  <a:ext uri="{FF2B5EF4-FFF2-40B4-BE49-F238E27FC236}">
                    <a16:creationId xmlns:a16="http://schemas.microsoft.com/office/drawing/2014/main" id="{1EADCD38-9991-4800-BB2E-CB7D86EAB912}"/>
                  </a:ext>
                </a:extLst>
              </p:cNvPr>
              <p:cNvCxnSpPr>
                <a:cxnSpLocks/>
              </p:cNvCxnSpPr>
              <p:nvPr/>
            </p:nvCxnSpPr>
            <p:spPr bwMode="auto">
              <a:xfrm>
                <a:off x="9457190" y="2312349"/>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86" name="Straight Connector 885">
                <a:extLst>
                  <a:ext uri="{FF2B5EF4-FFF2-40B4-BE49-F238E27FC236}">
                    <a16:creationId xmlns:a16="http://schemas.microsoft.com/office/drawing/2014/main" id="{F9835760-58E5-4088-8757-7CE003B6D9EC}"/>
                  </a:ext>
                </a:extLst>
              </p:cNvPr>
              <p:cNvCxnSpPr>
                <a:cxnSpLocks/>
              </p:cNvCxnSpPr>
              <p:nvPr/>
            </p:nvCxnSpPr>
            <p:spPr bwMode="auto">
              <a:xfrm>
                <a:off x="9444158" y="2312349"/>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87" name="Straight Connector 886">
                <a:extLst>
                  <a:ext uri="{FF2B5EF4-FFF2-40B4-BE49-F238E27FC236}">
                    <a16:creationId xmlns:a16="http://schemas.microsoft.com/office/drawing/2014/main" id="{A1917821-BDC3-49B6-A9D7-DE72C67909F7}"/>
                  </a:ext>
                </a:extLst>
              </p:cNvPr>
              <p:cNvCxnSpPr>
                <a:cxnSpLocks/>
              </p:cNvCxnSpPr>
              <p:nvPr/>
            </p:nvCxnSpPr>
            <p:spPr bwMode="auto">
              <a:xfrm>
                <a:off x="9417008" y="22971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88" name="Straight Connector 887">
                <a:extLst>
                  <a:ext uri="{FF2B5EF4-FFF2-40B4-BE49-F238E27FC236}">
                    <a16:creationId xmlns:a16="http://schemas.microsoft.com/office/drawing/2014/main" id="{2534B191-A617-4C45-942D-DFC24F86F745}"/>
                  </a:ext>
                </a:extLst>
              </p:cNvPr>
              <p:cNvCxnSpPr>
                <a:cxnSpLocks/>
              </p:cNvCxnSpPr>
              <p:nvPr/>
            </p:nvCxnSpPr>
            <p:spPr bwMode="auto">
              <a:xfrm>
                <a:off x="9398547" y="22971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89" name="Straight Connector 888">
                <a:extLst>
                  <a:ext uri="{FF2B5EF4-FFF2-40B4-BE49-F238E27FC236}">
                    <a16:creationId xmlns:a16="http://schemas.microsoft.com/office/drawing/2014/main" id="{B1419DAD-4D1D-4892-A483-33F069436E56}"/>
                  </a:ext>
                </a:extLst>
              </p:cNvPr>
              <p:cNvCxnSpPr>
                <a:cxnSpLocks/>
              </p:cNvCxnSpPr>
              <p:nvPr/>
            </p:nvCxnSpPr>
            <p:spPr bwMode="auto">
              <a:xfrm>
                <a:off x="9389859" y="22971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90" name="Straight Connector 889">
                <a:extLst>
                  <a:ext uri="{FF2B5EF4-FFF2-40B4-BE49-F238E27FC236}">
                    <a16:creationId xmlns:a16="http://schemas.microsoft.com/office/drawing/2014/main" id="{1C4F06B6-D098-4AB7-90D2-F274B275DF93}"/>
                  </a:ext>
                </a:extLst>
              </p:cNvPr>
              <p:cNvCxnSpPr>
                <a:cxnSpLocks/>
              </p:cNvCxnSpPr>
              <p:nvPr/>
            </p:nvCxnSpPr>
            <p:spPr bwMode="auto">
              <a:xfrm>
                <a:off x="9376827" y="22971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91" name="Straight Connector 890">
                <a:extLst>
                  <a:ext uri="{FF2B5EF4-FFF2-40B4-BE49-F238E27FC236}">
                    <a16:creationId xmlns:a16="http://schemas.microsoft.com/office/drawing/2014/main" id="{6F4EF33F-5225-4B27-A50D-59C3D742A0AF}"/>
                  </a:ext>
                </a:extLst>
              </p:cNvPr>
              <p:cNvCxnSpPr>
                <a:cxnSpLocks/>
              </p:cNvCxnSpPr>
              <p:nvPr/>
            </p:nvCxnSpPr>
            <p:spPr bwMode="auto">
              <a:xfrm>
                <a:off x="9360537" y="22971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92" name="Straight Connector 891">
                <a:extLst>
                  <a:ext uri="{FF2B5EF4-FFF2-40B4-BE49-F238E27FC236}">
                    <a16:creationId xmlns:a16="http://schemas.microsoft.com/office/drawing/2014/main" id="{1EE94C5A-8316-4532-8567-7F592577B634}"/>
                  </a:ext>
                </a:extLst>
              </p:cNvPr>
              <p:cNvCxnSpPr>
                <a:cxnSpLocks/>
              </p:cNvCxnSpPr>
              <p:nvPr/>
            </p:nvCxnSpPr>
            <p:spPr bwMode="auto">
              <a:xfrm>
                <a:off x="9343161" y="22971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93" name="Straight Connector 892">
                <a:extLst>
                  <a:ext uri="{FF2B5EF4-FFF2-40B4-BE49-F238E27FC236}">
                    <a16:creationId xmlns:a16="http://schemas.microsoft.com/office/drawing/2014/main" id="{9435C5B8-92B9-4C58-AA31-E6AD4121D1FE}"/>
                  </a:ext>
                </a:extLst>
              </p:cNvPr>
              <p:cNvCxnSpPr>
                <a:cxnSpLocks/>
              </p:cNvCxnSpPr>
              <p:nvPr/>
            </p:nvCxnSpPr>
            <p:spPr bwMode="auto">
              <a:xfrm>
                <a:off x="9283432" y="2265652"/>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94" name="Straight Connector 893">
                <a:extLst>
                  <a:ext uri="{FF2B5EF4-FFF2-40B4-BE49-F238E27FC236}">
                    <a16:creationId xmlns:a16="http://schemas.microsoft.com/office/drawing/2014/main" id="{44F32A15-F13B-4926-909D-87DC5436FCE2}"/>
                  </a:ext>
                </a:extLst>
              </p:cNvPr>
              <p:cNvCxnSpPr>
                <a:cxnSpLocks/>
              </p:cNvCxnSpPr>
              <p:nvPr/>
            </p:nvCxnSpPr>
            <p:spPr bwMode="auto">
              <a:xfrm>
                <a:off x="9171576" y="222112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95" name="Straight Connector 894">
                <a:extLst>
                  <a:ext uri="{FF2B5EF4-FFF2-40B4-BE49-F238E27FC236}">
                    <a16:creationId xmlns:a16="http://schemas.microsoft.com/office/drawing/2014/main" id="{1DDA0E6A-5336-488E-8FBF-654C648DF007}"/>
                  </a:ext>
                </a:extLst>
              </p:cNvPr>
              <p:cNvCxnSpPr>
                <a:cxnSpLocks/>
              </p:cNvCxnSpPr>
              <p:nvPr/>
            </p:nvCxnSpPr>
            <p:spPr bwMode="auto">
              <a:xfrm>
                <a:off x="9155286" y="222112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96" name="Straight Connector 895">
                <a:extLst>
                  <a:ext uri="{FF2B5EF4-FFF2-40B4-BE49-F238E27FC236}">
                    <a16:creationId xmlns:a16="http://schemas.microsoft.com/office/drawing/2014/main" id="{7056FE32-B0E0-4053-992B-520D10170BB7}"/>
                  </a:ext>
                </a:extLst>
              </p:cNvPr>
              <p:cNvCxnSpPr>
                <a:cxnSpLocks/>
              </p:cNvCxnSpPr>
              <p:nvPr/>
            </p:nvCxnSpPr>
            <p:spPr bwMode="auto">
              <a:xfrm>
                <a:off x="8943519" y="2179859"/>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97" name="Straight Connector 896">
                <a:extLst>
                  <a:ext uri="{FF2B5EF4-FFF2-40B4-BE49-F238E27FC236}">
                    <a16:creationId xmlns:a16="http://schemas.microsoft.com/office/drawing/2014/main" id="{B8346548-0D62-47B7-A024-839EE43DF42E}"/>
                  </a:ext>
                </a:extLst>
              </p:cNvPr>
              <p:cNvCxnSpPr>
                <a:cxnSpLocks/>
              </p:cNvCxnSpPr>
              <p:nvPr/>
            </p:nvCxnSpPr>
            <p:spPr bwMode="auto">
              <a:xfrm>
                <a:off x="8862070" y="2154881"/>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98" name="Straight Connector 897">
                <a:extLst>
                  <a:ext uri="{FF2B5EF4-FFF2-40B4-BE49-F238E27FC236}">
                    <a16:creationId xmlns:a16="http://schemas.microsoft.com/office/drawing/2014/main" id="{AF9F86F5-5050-4336-8303-521E653CF5E5}"/>
                  </a:ext>
                </a:extLst>
              </p:cNvPr>
              <p:cNvCxnSpPr>
                <a:cxnSpLocks/>
              </p:cNvCxnSpPr>
              <p:nvPr/>
            </p:nvCxnSpPr>
            <p:spPr bwMode="auto">
              <a:xfrm>
                <a:off x="8797997" y="212664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899" name="Straight Connector 898">
                <a:extLst>
                  <a:ext uri="{FF2B5EF4-FFF2-40B4-BE49-F238E27FC236}">
                    <a16:creationId xmlns:a16="http://schemas.microsoft.com/office/drawing/2014/main" id="{F35C7B80-EC06-4A06-A4CB-123FA67AB727}"/>
                  </a:ext>
                </a:extLst>
              </p:cNvPr>
              <p:cNvCxnSpPr>
                <a:cxnSpLocks/>
              </p:cNvCxnSpPr>
              <p:nvPr/>
            </p:nvCxnSpPr>
            <p:spPr bwMode="auto">
              <a:xfrm>
                <a:off x="8774105" y="2117958"/>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900" name="Straight Connector 899">
                <a:extLst>
                  <a:ext uri="{FF2B5EF4-FFF2-40B4-BE49-F238E27FC236}">
                    <a16:creationId xmlns:a16="http://schemas.microsoft.com/office/drawing/2014/main" id="{5C38B5AB-C951-49FC-990C-01BC4E9C5F6F}"/>
                  </a:ext>
                </a:extLst>
              </p:cNvPr>
              <p:cNvCxnSpPr>
                <a:cxnSpLocks/>
              </p:cNvCxnSpPr>
              <p:nvPr/>
            </p:nvCxnSpPr>
            <p:spPr bwMode="auto">
              <a:xfrm>
                <a:off x="8761073" y="2117958"/>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901" name="Straight Connector 900">
                <a:extLst>
                  <a:ext uri="{FF2B5EF4-FFF2-40B4-BE49-F238E27FC236}">
                    <a16:creationId xmlns:a16="http://schemas.microsoft.com/office/drawing/2014/main" id="{12C76D77-1713-4912-89A5-E878C630DBA2}"/>
                  </a:ext>
                </a:extLst>
              </p:cNvPr>
              <p:cNvCxnSpPr>
                <a:cxnSpLocks/>
              </p:cNvCxnSpPr>
              <p:nvPr/>
            </p:nvCxnSpPr>
            <p:spPr bwMode="auto">
              <a:xfrm>
                <a:off x="8004141" y="1817140"/>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902" name="Straight Connector 901">
                <a:extLst>
                  <a:ext uri="{FF2B5EF4-FFF2-40B4-BE49-F238E27FC236}">
                    <a16:creationId xmlns:a16="http://schemas.microsoft.com/office/drawing/2014/main" id="{8E78B787-038D-453C-8E45-A6B01600833C}"/>
                  </a:ext>
                </a:extLst>
              </p:cNvPr>
              <p:cNvCxnSpPr>
                <a:cxnSpLocks/>
              </p:cNvCxnSpPr>
              <p:nvPr/>
            </p:nvCxnSpPr>
            <p:spPr bwMode="auto">
              <a:xfrm>
                <a:off x="7255897" y="166401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903" name="Straight Connector 902">
                <a:extLst>
                  <a:ext uri="{FF2B5EF4-FFF2-40B4-BE49-F238E27FC236}">
                    <a16:creationId xmlns:a16="http://schemas.microsoft.com/office/drawing/2014/main" id="{CD13C50E-81E9-4A96-AB77-AFE56EEA81A3}"/>
                  </a:ext>
                </a:extLst>
              </p:cNvPr>
              <p:cNvCxnSpPr>
                <a:cxnSpLocks/>
              </p:cNvCxnSpPr>
              <p:nvPr/>
            </p:nvCxnSpPr>
            <p:spPr bwMode="auto">
              <a:xfrm>
                <a:off x="7241779" y="1664016"/>
                <a:ext cx="0" cy="63500"/>
              </a:xfrm>
              <a:prstGeom prst="line">
                <a:avLst/>
              </a:prstGeom>
              <a:noFill/>
              <a:ln w="19050" cap="flat" cmpd="sng" algn="ctr">
                <a:solidFill>
                  <a:schemeClr val="accent1"/>
                </a:solidFill>
                <a:prstDash val="solid"/>
                <a:round/>
                <a:headEnd type="none" w="med" len="med"/>
                <a:tailEnd type="none" w="med" len="med"/>
              </a:ln>
              <a:effectLst/>
            </p:spPr>
          </p:cxnSp>
          <p:cxnSp>
            <p:nvCxnSpPr>
              <p:cNvPr id="904" name="Straight Connector 903">
                <a:extLst>
                  <a:ext uri="{FF2B5EF4-FFF2-40B4-BE49-F238E27FC236}">
                    <a16:creationId xmlns:a16="http://schemas.microsoft.com/office/drawing/2014/main" id="{9FB420FF-6AB7-4E0B-A239-43A4C919C001}"/>
                  </a:ext>
                </a:extLst>
              </p:cNvPr>
              <p:cNvCxnSpPr>
                <a:cxnSpLocks/>
              </p:cNvCxnSpPr>
              <p:nvPr/>
            </p:nvCxnSpPr>
            <p:spPr bwMode="auto">
              <a:xfrm>
                <a:off x="7235263" y="1664016"/>
                <a:ext cx="0" cy="63500"/>
              </a:xfrm>
              <a:prstGeom prst="line">
                <a:avLst/>
              </a:prstGeom>
              <a:noFill/>
              <a:ln w="19050" cap="flat" cmpd="sng" algn="ctr">
                <a:solidFill>
                  <a:schemeClr val="accent1"/>
                </a:solidFill>
                <a:prstDash val="solid"/>
                <a:round/>
                <a:headEnd type="none" w="med" len="med"/>
                <a:tailEnd type="none" w="med" len="med"/>
              </a:ln>
              <a:effectLst/>
            </p:spPr>
          </p:cxnSp>
        </p:grpSp>
        <p:sp>
          <p:nvSpPr>
            <p:cNvPr id="787" name="TextBox 786">
              <a:extLst>
                <a:ext uri="{FF2B5EF4-FFF2-40B4-BE49-F238E27FC236}">
                  <a16:creationId xmlns:a16="http://schemas.microsoft.com/office/drawing/2014/main" id="{659D5F1D-307C-43B0-A398-C914DB4E5247}"/>
                </a:ext>
              </a:extLst>
            </p:cNvPr>
            <p:cNvSpPr txBox="1"/>
            <p:nvPr/>
          </p:nvSpPr>
          <p:spPr bwMode="auto">
            <a:xfrm>
              <a:off x="10058401" y="2257778"/>
              <a:ext cx="13885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Pembrolizumab</a:t>
              </a:r>
            </a:p>
          </p:txBody>
        </p:sp>
        <p:sp>
          <p:nvSpPr>
            <p:cNvPr id="788" name="TextBox 787">
              <a:extLst>
                <a:ext uri="{FF2B5EF4-FFF2-40B4-BE49-F238E27FC236}">
                  <a16:creationId xmlns:a16="http://schemas.microsoft.com/office/drawing/2014/main" id="{FC3E543B-EF77-4BD9-81E5-88C0B5AC8FF1}"/>
                </a:ext>
              </a:extLst>
            </p:cNvPr>
            <p:cNvSpPr txBox="1"/>
            <p:nvPr/>
          </p:nvSpPr>
          <p:spPr bwMode="auto">
            <a:xfrm>
              <a:off x="10526891" y="3011311"/>
              <a:ext cx="8325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a:t>
              </a:r>
            </a:p>
          </p:txBody>
        </p:sp>
      </p:grpSp>
      <p:grpSp>
        <p:nvGrpSpPr>
          <p:cNvPr id="1004" name="Group 1003">
            <a:extLst>
              <a:ext uri="{FF2B5EF4-FFF2-40B4-BE49-F238E27FC236}">
                <a16:creationId xmlns:a16="http://schemas.microsoft.com/office/drawing/2014/main" id="{08C50413-50BC-4D56-B3C3-7E26015556EB}"/>
              </a:ext>
            </a:extLst>
          </p:cNvPr>
          <p:cNvGrpSpPr/>
          <p:nvPr/>
        </p:nvGrpSpPr>
        <p:grpSpPr>
          <a:xfrm>
            <a:off x="816560" y="1257852"/>
            <a:ext cx="5311261" cy="2406769"/>
            <a:chOff x="522288" y="1486478"/>
            <a:chExt cx="5311261" cy="2637481"/>
          </a:xfrm>
        </p:grpSpPr>
        <p:sp>
          <p:nvSpPr>
            <p:cNvPr id="1005" name="TextBox 1004">
              <a:extLst>
                <a:ext uri="{FF2B5EF4-FFF2-40B4-BE49-F238E27FC236}">
                  <a16:creationId xmlns:a16="http://schemas.microsoft.com/office/drawing/2014/main" id="{7737AB9E-A5DA-47CD-8629-7F2486728ADD}"/>
                </a:ext>
              </a:extLst>
            </p:cNvPr>
            <p:cNvSpPr txBox="1"/>
            <p:nvPr/>
          </p:nvSpPr>
          <p:spPr bwMode="auto">
            <a:xfrm>
              <a:off x="2990246" y="3785405"/>
              <a:ext cx="7266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1006" name="TextBox 1005">
              <a:extLst>
                <a:ext uri="{FF2B5EF4-FFF2-40B4-BE49-F238E27FC236}">
                  <a16:creationId xmlns:a16="http://schemas.microsoft.com/office/drawing/2014/main" id="{A49A096F-E904-46CB-964D-D9B8286283C3}"/>
                </a:ext>
              </a:extLst>
            </p:cNvPr>
            <p:cNvSpPr txBox="1"/>
            <p:nvPr/>
          </p:nvSpPr>
          <p:spPr bwMode="auto">
            <a:xfrm>
              <a:off x="1395910" y="3278831"/>
              <a:ext cx="34008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HR: 0.67 (95% CI: 0.54-0.84;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&lt;.001)</a:t>
              </a:r>
            </a:p>
          </p:txBody>
        </p:sp>
        <p:sp>
          <p:nvSpPr>
            <p:cNvPr id="1007" name="TextBox 1006">
              <a:extLst>
                <a:ext uri="{FF2B5EF4-FFF2-40B4-BE49-F238E27FC236}">
                  <a16:creationId xmlns:a16="http://schemas.microsoft.com/office/drawing/2014/main" id="{45DCEAA0-33AC-4491-9A7E-3724C1030DBD}"/>
                </a:ext>
              </a:extLst>
            </p:cNvPr>
            <p:cNvSpPr txBox="1"/>
            <p:nvPr/>
          </p:nvSpPr>
          <p:spPr bwMode="auto">
            <a:xfrm rot="16200000">
              <a:off x="-349706" y="2358472"/>
              <a:ext cx="21133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a:t>
              </a:r>
            </a:p>
          </p:txBody>
        </p:sp>
        <p:sp>
          <p:nvSpPr>
            <p:cNvPr id="1008" name="Freeform: Shape 1007">
              <a:extLst>
                <a:ext uri="{FF2B5EF4-FFF2-40B4-BE49-F238E27FC236}">
                  <a16:creationId xmlns:a16="http://schemas.microsoft.com/office/drawing/2014/main" id="{1E1C1D77-0D9B-4000-8BAF-3BFA86DE5255}"/>
                </a:ext>
              </a:extLst>
            </p:cNvPr>
            <p:cNvSpPr/>
            <p:nvPr/>
          </p:nvSpPr>
          <p:spPr bwMode="auto">
            <a:xfrm>
              <a:off x="1308075" y="1676698"/>
              <a:ext cx="4307832" cy="1936166"/>
            </a:xfrm>
            <a:custGeom>
              <a:avLst/>
              <a:gdLst>
                <a:gd name="connsiteX0" fmla="*/ 0 w 4280323"/>
                <a:gd name="connsiteY0" fmla="*/ 0 h 1936166"/>
                <a:gd name="connsiteX1" fmla="*/ 0 w 4280323"/>
                <a:gd name="connsiteY1" fmla="*/ 1936166 h 1936166"/>
                <a:gd name="connsiteX2" fmla="*/ 4280323 w 4280323"/>
                <a:gd name="connsiteY2" fmla="*/ 1936166 h 1936166"/>
              </a:gdLst>
              <a:ahLst/>
              <a:cxnLst>
                <a:cxn ang="0">
                  <a:pos x="connsiteX0" y="connsiteY0"/>
                </a:cxn>
                <a:cxn ang="0">
                  <a:pos x="connsiteX1" y="connsiteY1"/>
                </a:cxn>
                <a:cxn ang="0">
                  <a:pos x="connsiteX2" y="connsiteY2"/>
                </a:cxn>
              </a:cxnLst>
              <a:rect l="l" t="t" r="r" b="b"/>
              <a:pathLst>
                <a:path w="4280323" h="1936166">
                  <a:moveTo>
                    <a:pt x="0" y="0"/>
                  </a:moveTo>
                  <a:lnTo>
                    <a:pt x="0" y="1936166"/>
                  </a:lnTo>
                  <a:lnTo>
                    <a:pt x="4280323" y="1936166"/>
                  </a:lnTo>
                </a:path>
              </a:pathLst>
            </a:custGeom>
            <a:noFill/>
            <a:ln w="28575">
              <a:solidFill>
                <a:schemeClr val="bg1"/>
              </a:solidFill>
              <a:miter lim="800000"/>
              <a:headEnd/>
              <a:tailEnd/>
            </a:ln>
          </p:spPr>
          <p:txBody>
            <a:bodyPr rtlCol="0" anchor="ctr"/>
            <a:lstStyle/>
            <a:p>
              <a:pPr algn="ctr"/>
              <a:endParaRPr lang="en-US" dirty="0"/>
            </a:p>
          </p:txBody>
        </p:sp>
        <p:cxnSp>
          <p:nvCxnSpPr>
            <p:cNvPr id="1009" name="Straight Connector 1008">
              <a:extLst>
                <a:ext uri="{FF2B5EF4-FFF2-40B4-BE49-F238E27FC236}">
                  <a16:creationId xmlns:a16="http://schemas.microsoft.com/office/drawing/2014/main" id="{D8992874-0C08-4E19-8B7D-77DAF25E63FA}"/>
                </a:ext>
              </a:extLst>
            </p:cNvPr>
            <p:cNvCxnSpPr>
              <a:cxnSpLocks/>
            </p:cNvCxnSpPr>
            <p:nvPr/>
          </p:nvCxnSpPr>
          <p:spPr bwMode="auto">
            <a:xfrm>
              <a:off x="1220393" y="3612863"/>
              <a:ext cx="75157" cy="0"/>
            </a:xfrm>
            <a:prstGeom prst="line">
              <a:avLst/>
            </a:prstGeom>
            <a:noFill/>
            <a:ln w="28575" cap="flat" cmpd="sng" algn="ctr">
              <a:solidFill>
                <a:schemeClr val="bg1"/>
              </a:solidFill>
              <a:prstDash val="solid"/>
              <a:round/>
              <a:headEnd type="none" w="med" len="med"/>
              <a:tailEnd type="none" w="med" len="med"/>
            </a:ln>
            <a:effectLst/>
          </p:spPr>
        </p:cxnSp>
        <p:cxnSp>
          <p:nvCxnSpPr>
            <p:cNvPr id="1010" name="Straight Connector 1009">
              <a:extLst>
                <a:ext uri="{FF2B5EF4-FFF2-40B4-BE49-F238E27FC236}">
                  <a16:creationId xmlns:a16="http://schemas.microsoft.com/office/drawing/2014/main" id="{BD2A3B9D-5CE2-445C-A78B-4D45C32922CF}"/>
                </a:ext>
              </a:extLst>
            </p:cNvPr>
            <p:cNvCxnSpPr>
              <a:cxnSpLocks/>
            </p:cNvCxnSpPr>
            <p:nvPr/>
          </p:nvCxnSpPr>
          <p:spPr bwMode="auto">
            <a:xfrm>
              <a:off x="1220393" y="3228137"/>
              <a:ext cx="75157" cy="0"/>
            </a:xfrm>
            <a:prstGeom prst="line">
              <a:avLst/>
            </a:prstGeom>
            <a:noFill/>
            <a:ln w="28575" cap="flat" cmpd="sng" algn="ctr">
              <a:solidFill>
                <a:schemeClr val="bg1"/>
              </a:solidFill>
              <a:prstDash val="solid"/>
              <a:round/>
              <a:headEnd type="none" w="med" len="med"/>
              <a:tailEnd type="none" w="med" len="med"/>
            </a:ln>
            <a:effectLst/>
          </p:spPr>
        </p:cxnSp>
        <p:cxnSp>
          <p:nvCxnSpPr>
            <p:cNvPr id="1011" name="Straight Connector 1010">
              <a:extLst>
                <a:ext uri="{FF2B5EF4-FFF2-40B4-BE49-F238E27FC236}">
                  <a16:creationId xmlns:a16="http://schemas.microsoft.com/office/drawing/2014/main" id="{7FCFD46C-FEEE-4433-8974-D3B7264C5E6F}"/>
                </a:ext>
              </a:extLst>
            </p:cNvPr>
            <p:cNvCxnSpPr>
              <a:cxnSpLocks/>
            </p:cNvCxnSpPr>
            <p:nvPr/>
          </p:nvCxnSpPr>
          <p:spPr bwMode="auto">
            <a:xfrm>
              <a:off x="1220393" y="2843409"/>
              <a:ext cx="75157" cy="0"/>
            </a:xfrm>
            <a:prstGeom prst="line">
              <a:avLst/>
            </a:prstGeom>
            <a:noFill/>
            <a:ln w="28575" cap="flat" cmpd="sng" algn="ctr">
              <a:solidFill>
                <a:schemeClr val="bg1"/>
              </a:solidFill>
              <a:prstDash val="solid"/>
              <a:round/>
              <a:headEnd type="none" w="med" len="med"/>
              <a:tailEnd type="none" w="med" len="med"/>
            </a:ln>
            <a:effectLst/>
          </p:spPr>
        </p:cxnSp>
        <p:cxnSp>
          <p:nvCxnSpPr>
            <p:cNvPr id="1012" name="Straight Connector 1011">
              <a:extLst>
                <a:ext uri="{FF2B5EF4-FFF2-40B4-BE49-F238E27FC236}">
                  <a16:creationId xmlns:a16="http://schemas.microsoft.com/office/drawing/2014/main" id="{6A6DCA9F-416D-4B23-BA2E-767297D5A6AB}"/>
                </a:ext>
              </a:extLst>
            </p:cNvPr>
            <p:cNvCxnSpPr>
              <a:cxnSpLocks/>
            </p:cNvCxnSpPr>
            <p:nvPr/>
          </p:nvCxnSpPr>
          <p:spPr bwMode="auto">
            <a:xfrm>
              <a:off x="1220393" y="2458681"/>
              <a:ext cx="75157" cy="0"/>
            </a:xfrm>
            <a:prstGeom prst="line">
              <a:avLst/>
            </a:prstGeom>
            <a:noFill/>
            <a:ln w="28575" cap="flat" cmpd="sng" algn="ctr">
              <a:solidFill>
                <a:schemeClr val="bg1"/>
              </a:solidFill>
              <a:prstDash val="solid"/>
              <a:round/>
              <a:headEnd type="none" w="med" len="med"/>
              <a:tailEnd type="none" w="med" len="med"/>
            </a:ln>
            <a:effectLst/>
          </p:spPr>
        </p:cxnSp>
        <p:cxnSp>
          <p:nvCxnSpPr>
            <p:cNvPr id="1013" name="Straight Connector 1012">
              <a:extLst>
                <a:ext uri="{FF2B5EF4-FFF2-40B4-BE49-F238E27FC236}">
                  <a16:creationId xmlns:a16="http://schemas.microsoft.com/office/drawing/2014/main" id="{DE3AF716-63E2-48DF-97CB-04F52F962552}"/>
                </a:ext>
              </a:extLst>
            </p:cNvPr>
            <p:cNvCxnSpPr>
              <a:cxnSpLocks/>
            </p:cNvCxnSpPr>
            <p:nvPr/>
          </p:nvCxnSpPr>
          <p:spPr bwMode="auto">
            <a:xfrm>
              <a:off x="1220393" y="2073953"/>
              <a:ext cx="75157" cy="0"/>
            </a:xfrm>
            <a:prstGeom prst="line">
              <a:avLst/>
            </a:prstGeom>
            <a:noFill/>
            <a:ln w="28575" cap="flat" cmpd="sng" algn="ctr">
              <a:solidFill>
                <a:schemeClr val="bg1"/>
              </a:solidFill>
              <a:prstDash val="solid"/>
              <a:round/>
              <a:headEnd type="none" w="med" len="med"/>
              <a:tailEnd type="none" w="med" len="med"/>
            </a:ln>
            <a:effectLst/>
          </p:spPr>
        </p:cxnSp>
        <p:cxnSp>
          <p:nvCxnSpPr>
            <p:cNvPr id="1014" name="Straight Connector 1013">
              <a:extLst>
                <a:ext uri="{FF2B5EF4-FFF2-40B4-BE49-F238E27FC236}">
                  <a16:creationId xmlns:a16="http://schemas.microsoft.com/office/drawing/2014/main" id="{731381EB-198B-458E-9564-EA8D96444CD5}"/>
                </a:ext>
              </a:extLst>
            </p:cNvPr>
            <p:cNvCxnSpPr>
              <a:cxnSpLocks/>
            </p:cNvCxnSpPr>
            <p:nvPr/>
          </p:nvCxnSpPr>
          <p:spPr bwMode="auto">
            <a:xfrm>
              <a:off x="1220393" y="1689225"/>
              <a:ext cx="75157" cy="0"/>
            </a:xfrm>
            <a:prstGeom prst="line">
              <a:avLst/>
            </a:prstGeom>
            <a:noFill/>
            <a:ln w="28575" cap="flat" cmpd="sng" algn="ctr">
              <a:solidFill>
                <a:schemeClr val="bg1"/>
              </a:solidFill>
              <a:prstDash val="solid"/>
              <a:round/>
              <a:headEnd type="none" w="med" len="med"/>
              <a:tailEnd type="none" w="med" len="med"/>
            </a:ln>
            <a:effectLst/>
          </p:spPr>
        </p:cxnSp>
        <p:cxnSp>
          <p:nvCxnSpPr>
            <p:cNvPr id="1015" name="Straight Connector 1014">
              <a:extLst>
                <a:ext uri="{FF2B5EF4-FFF2-40B4-BE49-F238E27FC236}">
                  <a16:creationId xmlns:a16="http://schemas.microsoft.com/office/drawing/2014/main" id="{AAAF89E5-9250-4500-BBEA-6621080869E6}"/>
                </a:ext>
              </a:extLst>
            </p:cNvPr>
            <p:cNvCxnSpPr/>
            <p:nvPr/>
          </p:nvCxnSpPr>
          <p:spPr bwMode="auto">
            <a:xfrm>
              <a:off x="1308075" y="3620022"/>
              <a:ext cx="0" cy="80525"/>
            </a:xfrm>
            <a:prstGeom prst="line">
              <a:avLst/>
            </a:prstGeom>
            <a:noFill/>
            <a:ln w="28575" cap="flat" cmpd="sng" algn="ctr">
              <a:solidFill>
                <a:schemeClr val="bg1"/>
              </a:solidFill>
              <a:prstDash val="solid"/>
              <a:round/>
              <a:headEnd type="none" w="med" len="med"/>
              <a:tailEnd type="none" w="med" len="med"/>
            </a:ln>
            <a:effectLst/>
          </p:spPr>
        </p:cxnSp>
        <p:cxnSp>
          <p:nvCxnSpPr>
            <p:cNvPr id="1016" name="Straight Connector 1015">
              <a:extLst>
                <a:ext uri="{FF2B5EF4-FFF2-40B4-BE49-F238E27FC236}">
                  <a16:creationId xmlns:a16="http://schemas.microsoft.com/office/drawing/2014/main" id="{E1B2AA65-B18E-45E5-84B9-FE4BC9F9BBBD}"/>
                </a:ext>
              </a:extLst>
            </p:cNvPr>
            <p:cNvCxnSpPr/>
            <p:nvPr/>
          </p:nvCxnSpPr>
          <p:spPr bwMode="auto">
            <a:xfrm>
              <a:off x="1736823" y="3620022"/>
              <a:ext cx="0" cy="80525"/>
            </a:xfrm>
            <a:prstGeom prst="line">
              <a:avLst/>
            </a:prstGeom>
            <a:noFill/>
            <a:ln w="28575" cap="flat" cmpd="sng" algn="ctr">
              <a:solidFill>
                <a:schemeClr val="bg1"/>
              </a:solidFill>
              <a:prstDash val="solid"/>
              <a:round/>
              <a:headEnd type="none" w="med" len="med"/>
              <a:tailEnd type="none" w="med" len="med"/>
            </a:ln>
            <a:effectLst/>
          </p:spPr>
        </p:cxnSp>
        <p:cxnSp>
          <p:nvCxnSpPr>
            <p:cNvPr id="1017" name="Straight Connector 1016">
              <a:extLst>
                <a:ext uri="{FF2B5EF4-FFF2-40B4-BE49-F238E27FC236}">
                  <a16:creationId xmlns:a16="http://schemas.microsoft.com/office/drawing/2014/main" id="{092D3F85-26A5-4D48-9670-E95067ED7FCF}"/>
                </a:ext>
              </a:extLst>
            </p:cNvPr>
            <p:cNvCxnSpPr/>
            <p:nvPr/>
          </p:nvCxnSpPr>
          <p:spPr bwMode="auto">
            <a:xfrm>
              <a:off x="2165571" y="3620022"/>
              <a:ext cx="0" cy="80525"/>
            </a:xfrm>
            <a:prstGeom prst="line">
              <a:avLst/>
            </a:prstGeom>
            <a:noFill/>
            <a:ln w="28575" cap="flat" cmpd="sng" algn="ctr">
              <a:solidFill>
                <a:schemeClr val="bg1"/>
              </a:solidFill>
              <a:prstDash val="solid"/>
              <a:round/>
              <a:headEnd type="none" w="med" len="med"/>
              <a:tailEnd type="none" w="med" len="med"/>
            </a:ln>
            <a:effectLst/>
          </p:spPr>
        </p:cxnSp>
        <p:cxnSp>
          <p:nvCxnSpPr>
            <p:cNvPr id="1018" name="Straight Connector 1017">
              <a:extLst>
                <a:ext uri="{FF2B5EF4-FFF2-40B4-BE49-F238E27FC236}">
                  <a16:creationId xmlns:a16="http://schemas.microsoft.com/office/drawing/2014/main" id="{6F5583DA-115A-4D5D-9839-0BB1DF63B9AD}"/>
                </a:ext>
              </a:extLst>
            </p:cNvPr>
            <p:cNvCxnSpPr/>
            <p:nvPr/>
          </p:nvCxnSpPr>
          <p:spPr bwMode="auto">
            <a:xfrm>
              <a:off x="2594319" y="3620022"/>
              <a:ext cx="0" cy="80525"/>
            </a:xfrm>
            <a:prstGeom prst="line">
              <a:avLst/>
            </a:prstGeom>
            <a:noFill/>
            <a:ln w="28575" cap="flat" cmpd="sng" algn="ctr">
              <a:solidFill>
                <a:schemeClr val="bg1"/>
              </a:solidFill>
              <a:prstDash val="solid"/>
              <a:round/>
              <a:headEnd type="none" w="med" len="med"/>
              <a:tailEnd type="none" w="med" len="med"/>
            </a:ln>
            <a:effectLst/>
          </p:spPr>
        </p:cxnSp>
        <p:cxnSp>
          <p:nvCxnSpPr>
            <p:cNvPr id="1019" name="Straight Connector 1018">
              <a:extLst>
                <a:ext uri="{FF2B5EF4-FFF2-40B4-BE49-F238E27FC236}">
                  <a16:creationId xmlns:a16="http://schemas.microsoft.com/office/drawing/2014/main" id="{0E04972D-42C4-4618-9B2F-7630101D4DBA}"/>
                </a:ext>
              </a:extLst>
            </p:cNvPr>
            <p:cNvCxnSpPr/>
            <p:nvPr/>
          </p:nvCxnSpPr>
          <p:spPr bwMode="auto">
            <a:xfrm>
              <a:off x="3023067" y="3620022"/>
              <a:ext cx="0" cy="80525"/>
            </a:xfrm>
            <a:prstGeom prst="line">
              <a:avLst/>
            </a:prstGeom>
            <a:noFill/>
            <a:ln w="28575" cap="flat" cmpd="sng" algn="ctr">
              <a:solidFill>
                <a:schemeClr val="bg1"/>
              </a:solidFill>
              <a:prstDash val="solid"/>
              <a:round/>
              <a:headEnd type="none" w="med" len="med"/>
              <a:tailEnd type="none" w="med" len="med"/>
            </a:ln>
            <a:effectLst/>
          </p:spPr>
        </p:cxnSp>
        <p:cxnSp>
          <p:nvCxnSpPr>
            <p:cNvPr id="1020" name="Straight Connector 1019">
              <a:extLst>
                <a:ext uri="{FF2B5EF4-FFF2-40B4-BE49-F238E27FC236}">
                  <a16:creationId xmlns:a16="http://schemas.microsoft.com/office/drawing/2014/main" id="{382E93E8-5CBA-466F-BCF6-416F4A3D9895}"/>
                </a:ext>
              </a:extLst>
            </p:cNvPr>
            <p:cNvCxnSpPr/>
            <p:nvPr/>
          </p:nvCxnSpPr>
          <p:spPr bwMode="auto">
            <a:xfrm>
              <a:off x="3451815" y="3620022"/>
              <a:ext cx="0" cy="80525"/>
            </a:xfrm>
            <a:prstGeom prst="line">
              <a:avLst/>
            </a:prstGeom>
            <a:noFill/>
            <a:ln w="28575" cap="flat" cmpd="sng" algn="ctr">
              <a:solidFill>
                <a:schemeClr val="bg1"/>
              </a:solidFill>
              <a:prstDash val="solid"/>
              <a:round/>
              <a:headEnd type="none" w="med" len="med"/>
              <a:tailEnd type="none" w="med" len="med"/>
            </a:ln>
            <a:effectLst/>
          </p:spPr>
        </p:cxnSp>
        <p:cxnSp>
          <p:nvCxnSpPr>
            <p:cNvPr id="1021" name="Straight Connector 1020">
              <a:extLst>
                <a:ext uri="{FF2B5EF4-FFF2-40B4-BE49-F238E27FC236}">
                  <a16:creationId xmlns:a16="http://schemas.microsoft.com/office/drawing/2014/main" id="{F7D9AC28-43BC-4D51-B155-F8BDC89A76FF}"/>
                </a:ext>
              </a:extLst>
            </p:cNvPr>
            <p:cNvCxnSpPr/>
            <p:nvPr/>
          </p:nvCxnSpPr>
          <p:spPr bwMode="auto">
            <a:xfrm>
              <a:off x="3880563" y="3620022"/>
              <a:ext cx="0" cy="80525"/>
            </a:xfrm>
            <a:prstGeom prst="line">
              <a:avLst/>
            </a:prstGeom>
            <a:noFill/>
            <a:ln w="28575" cap="flat" cmpd="sng" algn="ctr">
              <a:solidFill>
                <a:schemeClr val="bg1"/>
              </a:solidFill>
              <a:prstDash val="solid"/>
              <a:round/>
              <a:headEnd type="none" w="med" len="med"/>
              <a:tailEnd type="none" w="med" len="med"/>
            </a:ln>
            <a:effectLst/>
          </p:spPr>
        </p:cxnSp>
        <p:cxnSp>
          <p:nvCxnSpPr>
            <p:cNvPr id="1022" name="Straight Connector 1021">
              <a:extLst>
                <a:ext uri="{FF2B5EF4-FFF2-40B4-BE49-F238E27FC236}">
                  <a16:creationId xmlns:a16="http://schemas.microsoft.com/office/drawing/2014/main" id="{809611F8-1E4E-4E68-B505-B2B1A1AB6705}"/>
                </a:ext>
              </a:extLst>
            </p:cNvPr>
            <p:cNvCxnSpPr/>
            <p:nvPr/>
          </p:nvCxnSpPr>
          <p:spPr bwMode="auto">
            <a:xfrm>
              <a:off x="4309311" y="3620022"/>
              <a:ext cx="0" cy="80525"/>
            </a:xfrm>
            <a:prstGeom prst="line">
              <a:avLst/>
            </a:prstGeom>
            <a:noFill/>
            <a:ln w="28575" cap="flat" cmpd="sng" algn="ctr">
              <a:solidFill>
                <a:schemeClr val="bg1"/>
              </a:solidFill>
              <a:prstDash val="solid"/>
              <a:round/>
              <a:headEnd type="none" w="med" len="med"/>
              <a:tailEnd type="none" w="med" len="med"/>
            </a:ln>
            <a:effectLst/>
          </p:spPr>
        </p:cxnSp>
        <p:cxnSp>
          <p:nvCxnSpPr>
            <p:cNvPr id="1023" name="Straight Connector 1022">
              <a:extLst>
                <a:ext uri="{FF2B5EF4-FFF2-40B4-BE49-F238E27FC236}">
                  <a16:creationId xmlns:a16="http://schemas.microsoft.com/office/drawing/2014/main" id="{735E2908-B2CD-4987-B6FA-E70163F48FC2}"/>
                </a:ext>
              </a:extLst>
            </p:cNvPr>
            <p:cNvCxnSpPr/>
            <p:nvPr/>
          </p:nvCxnSpPr>
          <p:spPr bwMode="auto">
            <a:xfrm>
              <a:off x="4738059" y="3620022"/>
              <a:ext cx="0" cy="80525"/>
            </a:xfrm>
            <a:prstGeom prst="line">
              <a:avLst/>
            </a:prstGeom>
            <a:noFill/>
            <a:ln w="28575" cap="flat" cmpd="sng" algn="ctr">
              <a:solidFill>
                <a:schemeClr val="bg1"/>
              </a:solidFill>
              <a:prstDash val="solid"/>
              <a:round/>
              <a:headEnd type="none" w="med" len="med"/>
              <a:tailEnd type="none" w="med" len="med"/>
            </a:ln>
            <a:effectLst/>
          </p:spPr>
        </p:cxnSp>
        <p:cxnSp>
          <p:nvCxnSpPr>
            <p:cNvPr id="1024" name="Straight Connector 1023">
              <a:extLst>
                <a:ext uri="{FF2B5EF4-FFF2-40B4-BE49-F238E27FC236}">
                  <a16:creationId xmlns:a16="http://schemas.microsoft.com/office/drawing/2014/main" id="{0B9C34C7-9C3D-436C-B3B9-541525E78E87}"/>
                </a:ext>
              </a:extLst>
            </p:cNvPr>
            <p:cNvCxnSpPr/>
            <p:nvPr/>
          </p:nvCxnSpPr>
          <p:spPr bwMode="auto">
            <a:xfrm>
              <a:off x="5166807" y="3620022"/>
              <a:ext cx="0" cy="80525"/>
            </a:xfrm>
            <a:prstGeom prst="line">
              <a:avLst/>
            </a:prstGeom>
            <a:noFill/>
            <a:ln w="28575" cap="flat" cmpd="sng" algn="ctr">
              <a:solidFill>
                <a:schemeClr val="bg1"/>
              </a:solidFill>
              <a:prstDash val="solid"/>
              <a:round/>
              <a:headEnd type="none" w="med" len="med"/>
              <a:tailEnd type="none" w="med" len="med"/>
            </a:ln>
            <a:effectLst/>
          </p:spPr>
        </p:cxnSp>
        <p:cxnSp>
          <p:nvCxnSpPr>
            <p:cNvPr id="1025" name="Straight Connector 1024">
              <a:extLst>
                <a:ext uri="{FF2B5EF4-FFF2-40B4-BE49-F238E27FC236}">
                  <a16:creationId xmlns:a16="http://schemas.microsoft.com/office/drawing/2014/main" id="{10485609-F1BB-4F63-AFBD-9A74BEAAB4D6}"/>
                </a:ext>
              </a:extLst>
            </p:cNvPr>
            <p:cNvCxnSpPr/>
            <p:nvPr/>
          </p:nvCxnSpPr>
          <p:spPr bwMode="auto">
            <a:xfrm>
              <a:off x="5595554" y="3620022"/>
              <a:ext cx="0" cy="80525"/>
            </a:xfrm>
            <a:prstGeom prst="line">
              <a:avLst/>
            </a:prstGeom>
            <a:noFill/>
            <a:ln w="28575" cap="flat" cmpd="sng" algn="ctr">
              <a:solidFill>
                <a:schemeClr val="bg1"/>
              </a:solidFill>
              <a:prstDash val="solid"/>
              <a:round/>
              <a:headEnd type="none" w="med" len="med"/>
              <a:tailEnd type="none" w="med" len="med"/>
            </a:ln>
            <a:effectLst/>
          </p:spPr>
        </p:cxnSp>
        <p:sp>
          <p:nvSpPr>
            <p:cNvPr id="1026" name="TextBox 1025">
              <a:extLst>
                <a:ext uri="{FF2B5EF4-FFF2-40B4-BE49-F238E27FC236}">
                  <a16:creationId xmlns:a16="http://schemas.microsoft.com/office/drawing/2014/main" id="{9530A3AB-26C9-45FB-8C66-86F2D361ECD9}"/>
                </a:ext>
              </a:extLst>
            </p:cNvPr>
            <p:cNvSpPr txBox="1"/>
            <p:nvPr/>
          </p:nvSpPr>
          <p:spPr bwMode="auto">
            <a:xfrm>
              <a:off x="1002082" y="3437500"/>
              <a:ext cx="2880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027" name="TextBox 1026">
              <a:extLst>
                <a:ext uri="{FF2B5EF4-FFF2-40B4-BE49-F238E27FC236}">
                  <a16:creationId xmlns:a16="http://schemas.microsoft.com/office/drawing/2014/main" id="{E75CAA30-2897-4380-B730-D01CFA4827F7}"/>
                </a:ext>
              </a:extLst>
            </p:cNvPr>
            <p:cNvSpPr txBox="1"/>
            <p:nvPr/>
          </p:nvSpPr>
          <p:spPr bwMode="auto">
            <a:xfrm>
              <a:off x="1161342" y="3619614"/>
              <a:ext cx="2880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028" name="TextBox 1027">
              <a:extLst>
                <a:ext uri="{FF2B5EF4-FFF2-40B4-BE49-F238E27FC236}">
                  <a16:creationId xmlns:a16="http://schemas.microsoft.com/office/drawing/2014/main" id="{5E7AEE4C-3660-4243-932C-A8D66EB4A559}"/>
                </a:ext>
              </a:extLst>
            </p:cNvPr>
            <p:cNvSpPr txBox="1"/>
            <p:nvPr/>
          </p:nvSpPr>
          <p:spPr bwMode="auto">
            <a:xfrm>
              <a:off x="1590806" y="3619614"/>
              <a:ext cx="2880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1029" name="TextBox 1028">
              <a:extLst>
                <a:ext uri="{FF2B5EF4-FFF2-40B4-BE49-F238E27FC236}">
                  <a16:creationId xmlns:a16="http://schemas.microsoft.com/office/drawing/2014/main" id="{59F4D268-9AC1-4BA8-809B-277259E7DC11}"/>
                </a:ext>
              </a:extLst>
            </p:cNvPr>
            <p:cNvSpPr txBox="1"/>
            <p:nvPr/>
          </p:nvSpPr>
          <p:spPr bwMode="auto">
            <a:xfrm>
              <a:off x="2020270" y="3619614"/>
              <a:ext cx="2880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030" name="TextBox 1029">
              <a:extLst>
                <a:ext uri="{FF2B5EF4-FFF2-40B4-BE49-F238E27FC236}">
                  <a16:creationId xmlns:a16="http://schemas.microsoft.com/office/drawing/2014/main" id="{2F8961D7-A96C-4A06-89F0-EF008F492558}"/>
                </a:ext>
              </a:extLst>
            </p:cNvPr>
            <p:cNvSpPr txBox="1"/>
            <p:nvPr/>
          </p:nvSpPr>
          <p:spPr bwMode="auto">
            <a:xfrm>
              <a:off x="2447944" y="3619614"/>
              <a:ext cx="2880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1031" name="TextBox 1030">
              <a:extLst>
                <a:ext uri="{FF2B5EF4-FFF2-40B4-BE49-F238E27FC236}">
                  <a16:creationId xmlns:a16="http://schemas.microsoft.com/office/drawing/2014/main" id="{D004BB51-1B56-4CA3-8BCE-E39449539D2A}"/>
                </a:ext>
              </a:extLst>
            </p:cNvPr>
            <p:cNvSpPr txBox="1"/>
            <p:nvPr/>
          </p:nvSpPr>
          <p:spPr bwMode="auto">
            <a:xfrm>
              <a:off x="2825514" y="3619614"/>
              <a:ext cx="4330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032" name="TextBox 1031">
              <a:extLst>
                <a:ext uri="{FF2B5EF4-FFF2-40B4-BE49-F238E27FC236}">
                  <a16:creationId xmlns:a16="http://schemas.microsoft.com/office/drawing/2014/main" id="{6E316C68-1FA0-444F-9C85-086B3A93173C}"/>
                </a:ext>
              </a:extLst>
            </p:cNvPr>
            <p:cNvSpPr txBox="1"/>
            <p:nvPr/>
          </p:nvSpPr>
          <p:spPr bwMode="auto">
            <a:xfrm>
              <a:off x="3267504" y="3619614"/>
              <a:ext cx="4330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1033" name="TextBox 1032">
              <a:extLst>
                <a:ext uri="{FF2B5EF4-FFF2-40B4-BE49-F238E27FC236}">
                  <a16:creationId xmlns:a16="http://schemas.microsoft.com/office/drawing/2014/main" id="{DB162C32-61F4-4256-86F3-6844C7E09F6B}"/>
                </a:ext>
              </a:extLst>
            </p:cNvPr>
            <p:cNvSpPr txBox="1"/>
            <p:nvPr/>
          </p:nvSpPr>
          <p:spPr bwMode="auto">
            <a:xfrm>
              <a:off x="3675494" y="3619614"/>
              <a:ext cx="4330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1034" name="TextBox 1033">
              <a:extLst>
                <a:ext uri="{FF2B5EF4-FFF2-40B4-BE49-F238E27FC236}">
                  <a16:creationId xmlns:a16="http://schemas.microsoft.com/office/drawing/2014/main" id="{E691CD77-9A2A-49B6-8BF7-AFFDDD070D92}"/>
                </a:ext>
              </a:extLst>
            </p:cNvPr>
            <p:cNvSpPr txBox="1"/>
            <p:nvPr/>
          </p:nvSpPr>
          <p:spPr bwMode="auto">
            <a:xfrm>
              <a:off x="4121062" y="3619614"/>
              <a:ext cx="4330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1035" name="TextBox 1034">
              <a:extLst>
                <a:ext uri="{FF2B5EF4-FFF2-40B4-BE49-F238E27FC236}">
                  <a16:creationId xmlns:a16="http://schemas.microsoft.com/office/drawing/2014/main" id="{9B99DB74-58B0-40F6-92BD-271E1572E063}"/>
                </a:ext>
              </a:extLst>
            </p:cNvPr>
            <p:cNvSpPr txBox="1"/>
            <p:nvPr/>
          </p:nvSpPr>
          <p:spPr bwMode="auto">
            <a:xfrm>
              <a:off x="4533926" y="3619956"/>
              <a:ext cx="4330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036" name="TextBox 1035">
              <a:extLst>
                <a:ext uri="{FF2B5EF4-FFF2-40B4-BE49-F238E27FC236}">
                  <a16:creationId xmlns:a16="http://schemas.microsoft.com/office/drawing/2014/main" id="{961669A1-B9AD-4426-A561-69B312BC21A9}"/>
                </a:ext>
              </a:extLst>
            </p:cNvPr>
            <p:cNvSpPr txBox="1"/>
            <p:nvPr/>
          </p:nvSpPr>
          <p:spPr bwMode="auto">
            <a:xfrm>
              <a:off x="4962095" y="3619614"/>
              <a:ext cx="4330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1037" name="TextBox 1036">
              <a:extLst>
                <a:ext uri="{FF2B5EF4-FFF2-40B4-BE49-F238E27FC236}">
                  <a16:creationId xmlns:a16="http://schemas.microsoft.com/office/drawing/2014/main" id="{749D49D0-A15C-47CC-894B-F2070693AD0C}"/>
                </a:ext>
              </a:extLst>
            </p:cNvPr>
            <p:cNvSpPr txBox="1"/>
            <p:nvPr/>
          </p:nvSpPr>
          <p:spPr bwMode="auto">
            <a:xfrm>
              <a:off x="5400507" y="3619614"/>
              <a:ext cx="4330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1038" name="TextBox 1037">
              <a:extLst>
                <a:ext uri="{FF2B5EF4-FFF2-40B4-BE49-F238E27FC236}">
                  <a16:creationId xmlns:a16="http://schemas.microsoft.com/office/drawing/2014/main" id="{0A8C8EA8-87A1-46BE-8C6E-F35593853B0B}"/>
                </a:ext>
              </a:extLst>
            </p:cNvPr>
            <p:cNvSpPr txBox="1"/>
            <p:nvPr/>
          </p:nvSpPr>
          <p:spPr bwMode="auto">
            <a:xfrm>
              <a:off x="912612" y="3050983"/>
              <a:ext cx="4223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039" name="TextBox 1038">
              <a:extLst>
                <a:ext uri="{FF2B5EF4-FFF2-40B4-BE49-F238E27FC236}">
                  <a16:creationId xmlns:a16="http://schemas.microsoft.com/office/drawing/2014/main" id="{F065DBEF-626C-4BCE-A76E-DA040FEB230A}"/>
                </a:ext>
              </a:extLst>
            </p:cNvPr>
            <p:cNvSpPr txBox="1"/>
            <p:nvPr/>
          </p:nvSpPr>
          <p:spPr bwMode="auto">
            <a:xfrm>
              <a:off x="912612" y="2668044"/>
              <a:ext cx="4223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040" name="TextBox 1039">
              <a:extLst>
                <a:ext uri="{FF2B5EF4-FFF2-40B4-BE49-F238E27FC236}">
                  <a16:creationId xmlns:a16="http://schemas.microsoft.com/office/drawing/2014/main" id="{28439A33-7BFA-4E13-9903-B7B28C0D6F64}"/>
                </a:ext>
              </a:extLst>
            </p:cNvPr>
            <p:cNvSpPr txBox="1"/>
            <p:nvPr/>
          </p:nvSpPr>
          <p:spPr bwMode="auto">
            <a:xfrm>
              <a:off x="912612" y="2279737"/>
              <a:ext cx="4223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041" name="TextBox 1040">
              <a:extLst>
                <a:ext uri="{FF2B5EF4-FFF2-40B4-BE49-F238E27FC236}">
                  <a16:creationId xmlns:a16="http://schemas.microsoft.com/office/drawing/2014/main" id="{7983B142-2249-41F1-9700-3B497C78C447}"/>
                </a:ext>
              </a:extLst>
            </p:cNvPr>
            <p:cNvSpPr txBox="1"/>
            <p:nvPr/>
          </p:nvSpPr>
          <p:spPr bwMode="auto">
            <a:xfrm>
              <a:off x="912612" y="1896798"/>
              <a:ext cx="4223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042" name="TextBox 1041">
              <a:extLst>
                <a:ext uri="{FF2B5EF4-FFF2-40B4-BE49-F238E27FC236}">
                  <a16:creationId xmlns:a16="http://schemas.microsoft.com/office/drawing/2014/main" id="{9BE18028-67BA-43F0-87FF-60563DD76474}"/>
                </a:ext>
              </a:extLst>
            </p:cNvPr>
            <p:cNvSpPr txBox="1"/>
            <p:nvPr/>
          </p:nvSpPr>
          <p:spPr bwMode="auto">
            <a:xfrm>
              <a:off x="815981" y="1519227"/>
              <a:ext cx="5189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043" name="Freeform: Shape 1042">
              <a:extLst>
                <a:ext uri="{FF2B5EF4-FFF2-40B4-BE49-F238E27FC236}">
                  <a16:creationId xmlns:a16="http://schemas.microsoft.com/office/drawing/2014/main" id="{76C97586-E472-4E8E-9041-B340793F5B10}"/>
                </a:ext>
              </a:extLst>
            </p:cNvPr>
            <p:cNvSpPr/>
            <p:nvPr/>
          </p:nvSpPr>
          <p:spPr bwMode="auto">
            <a:xfrm>
              <a:off x="1316376" y="1687531"/>
              <a:ext cx="4086546" cy="1335641"/>
            </a:xfrm>
            <a:custGeom>
              <a:avLst/>
              <a:gdLst>
                <a:gd name="connsiteX0" fmla="*/ 4086546 w 4086546"/>
                <a:gd name="connsiteY0" fmla="*/ 1335641 h 1335641"/>
                <a:gd name="connsiteX1" fmla="*/ 3701265 w 4086546"/>
                <a:gd name="connsiteY1" fmla="*/ 1335641 h 1335641"/>
                <a:gd name="connsiteX2" fmla="*/ 3701265 w 4086546"/>
                <a:gd name="connsiteY2" fmla="*/ 1259869 h 1335641"/>
                <a:gd name="connsiteX3" fmla="*/ 3592102 w 4086546"/>
                <a:gd name="connsiteY3" fmla="*/ 1259869 h 1335641"/>
                <a:gd name="connsiteX4" fmla="*/ 3592102 w 4086546"/>
                <a:gd name="connsiteY4" fmla="*/ 1217488 h 1335641"/>
                <a:gd name="connsiteX5" fmla="*/ 3562564 w 4086546"/>
                <a:gd name="connsiteY5" fmla="*/ 1217488 h 1335641"/>
                <a:gd name="connsiteX6" fmla="*/ 3562564 w 4086546"/>
                <a:gd name="connsiteY6" fmla="*/ 1177675 h 1335641"/>
                <a:gd name="connsiteX7" fmla="*/ 3525320 w 4086546"/>
                <a:gd name="connsiteY7" fmla="*/ 1177675 h 1335641"/>
                <a:gd name="connsiteX8" fmla="*/ 3525320 w 4086546"/>
                <a:gd name="connsiteY8" fmla="*/ 1143000 h 1335641"/>
                <a:gd name="connsiteX9" fmla="*/ 3342954 w 4086546"/>
                <a:gd name="connsiteY9" fmla="*/ 1143000 h 1335641"/>
                <a:gd name="connsiteX10" fmla="*/ 3342954 w 4086546"/>
                <a:gd name="connsiteY10" fmla="*/ 1117315 h 1335641"/>
                <a:gd name="connsiteX11" fmla="*/ 3034729 w 4086546"/>
                <a:gd name="connsiteY11" fmla="*/ 1117315 h 1335641"/>
                <a:gd name="connsiteX12" fmla="*/ 3034729 w 4086546"/>
                <a:gd name="connsiteY12" fmla="*/ 1098051 h 1335641"/>
                <a:gd name="connsiteX13" fmla="*/ 2998770 w 4086546"/>
                <a:gd name="connsiteY13" fmla="*/ 1098051 h 1335641"/>
                <a:gd name="connsiteX14" fmla="*/ 2998770 w 4086546"/>
                <a:gd name="connsiteY14" fmla="*/ 1082639 h 1335641"/>
                <a:gd name="connsiteX15" fmla="*/ 2759896 w 4086546"/>
                <a:gd name="connsiteY15" fmla="*/ 1082639 h 1335641"/>
                <a:gd name="connsiteX16" fmla="*/ 2759896 w 4086546"/>
                <a:gd name="connsiteY16" fmla="*/ 1058238 h 1335641"/>
                <a:gd name="connsiteX17" fmla="*/ 2689261 w 4086546"/>
                <a:gd name="connsiteY17" fmla="*/ 1058238 h 1335641"/>
                <a:gd name="connsiteX18" fmla="*/ 2689261 w 4086546"/>
                <a:gd name="connsiteY18" fmla="*/ 1045396 h 1335641"/>
                <a:gd name="connsiteX19" fmla="*/ 2677702 w 4086546"/>
                <a:gd name="connsiteY19" fmla="*/ 1045396 h 1335641"/>
                <a:gd name="connsiteX20" fmla="*/ 2677702 w 4086546"/>
                <a:gd name="connsiteY20" fmla="*/ 1028700 h 1335641"/>
                <a:gd name="connsiteX21" fmla="*/ 2666144 w 4086546"/>
                <a:gd name="connsiteY21" fmla="*/ 1028700 h 1335641"/>
                <a:gd name="connsiteX22" fmla="*/ 2658439 w 4086546"/>
                <a:gd name="connsiteY22" fmla="*/ 1020995 h 1335641"/>
                <a:gd name="connsiteX23" fmla="*/ 2626332 w 4086546"/>
                <a:gd name="connsiteY23" fmla="*/ 1020995 h 1335641"/>
                <a:gd name="connsiteX24" fmla="*/ 2626332 w 4086546"/>
                <a:gd name="connsiteY24" fmla="*/ 1004299 h 1335641"/>
                <a:gd name="connsiteX25" fmla="*/ 2604499 w 4086546"/>
                <a:gd name="connsiteY25" fmla="*/ 1004299 h 1335641"/>
                <a:gd name="connsiteX26" fmla="*/ 2604499 w 4086546"/>
                <a:gd name="connsiteY26" fmla="*/ 986319 h 1335641"/>
                <a:gd name="connsiteX27" fmla="*/ 2476072 w 4086546"/>
                <a:gd name="connsiteY27" fmla="*/ 986319 h 1335641"/>
                <a:gd name="connsiteX28" fmla="*/ 2476072 w 4086546"/>
                <a:gd name="connsiteY28" fmla="*/ 976045 h 1335641"/>
                <a:gd name="connsiteX29" fmla="*/ 2373330 w 4086546"/>
                <a:gd name="connsiteY29" fmla="*/ 976045 h 1335641"/>
                <a:gd name="connsiteX30" fmla="*/ 2373330 w 4086546"/>
                <a:gd name="connsiteY30" fmla="*/ 963202 h 1335641"/>
                <a:gd name="connsiteX31" fmla="*/ 2351498 w 4086546"/>
                <a:gd name="connsiteY31" fmla="*/ 963202 h 1335641"/>
                <a:gd name="connsiteX32" fmla="*/ 2351498 w 4086546"/>
                <a:gd name="connsiteY32" fmla="*/ 947791 h 1335641"/>
                <a:gd name="connsiteX33" fmla="*/ 2319391 w 4086546"/>
                <a:gd name="connsiteY33" fmla="*/ 947791 h 1335641"/>
                <a:gd name="connsiteX34" fmla="*/ 2319391 w 4086546"/>
                <a:gd name="connsiteY34" fmla="*/ 923390 h 1335641"/>
                <a:gd name="connsiteX35" fmla="*/ 2286000 w 4086546"/>
                <a:gd name="connsiteY35" fmla="*/ 923390 h 1335641"/>
                <a:gd name="connsiteX36" fmla="*/ 2286000 w 4086546"/>
                <a:gd name="connsiteY36" fmla="*/ 905410 h 1335641"/>
                <a:gd name="connsiteX37" fmla="*/ 2248756 w 4086546"/>
                <a:gd name="connsiteY37" fmla="*/ 905410 h 1335641"/>
                <a:gd name="connsiteX38" fmla="*/ 2248756 w 4086546"/>
                <a:gd name="connsiteY38" fmla="*/ 888715 h 1335641"/>
                <a:gd name="connsiteX39" fmla="*/ 2224355 w 4086546"/>
                <a:gd name="connsiteY39" fmla="*/ 888715 h 1335641"/>
                <a:gd name="connsiteX40" fmla="*/ 2224355 w 4086546"/>
                <a:gd name="connsiteY40" fmla="*/ 879725 h 1335641"/>
                <a:gd name="connsiteX41" fmla="*/ 2190964 w 4086546"/>
                <a:gd name="connsiteY41" fmla="*/ 879725 h 1335641"/>
                <a:gd name="connsiteX42" fmla="*/ 2190964 w 4086546"/>
                <a:gd name="connsiteY42" fmla="*/ 865598 h 1335641"/>
                <a:gd name="connsiteX43" fmla="*/ 2104918 w 4086546"/>
                <a:gd name="connsiteY43" fmla="*/ 865598 h 1335641"/>
                <a:gd name="connsiteX44" fmla="*/ 2104918 w 4086546"/>
                <a:gd name="connsiteY44" fmla="*/ 851471 h 1335641"/>
                <a:gd name="connsiteX45" fmla="*/ 2068959 w 4086546"/>
                <a:gd name="connsiteY45" fmla="*/ 851471 h 1335641"/>
                <a:gd name="connsiteX46" fmla="*/ 2068959 w 4086546"/>
                <a:gd name="connsiteY46" fmla="*/ 834775 h 1335641"/>
                <a:gd name="connsiteX47" fmla="*/ 2058684 w 4086546"/>
                <a:gd name="connsiteY47" fmla="*/ 834775 h 1335641"/>
                <a:gd name="connsiteX48" fmla="*/ 2058684 w 4086546"/>
                <a:gd name="connsiteY48" fmla="*/ 819364 h 1335641"/>
                <a:gd name="connsiteX49" fmla="*/ 2038136 w 4086546"/>
                <a:gd name="connsiteY49" fmla="*/ 819364 h 1335641"/>
                <a:gd name="connsiteX50" fmla="*/ 2038136 w 4086546"/>
                <a:gd name="connsiteY50" fmla="*/ 809090 h 1335641"/>
                <a:gd name="connsiteX51" fmla="*/ 2004745 w 4086546"/>
                <a:gd name="connsiteY51" fmla="*/ 809090 h 1335641"/>
                <a:gd name="connsiteX52" fmla="*/ 2004745 w 4086546"/>
                <a:gd name="connsiteY52" fmla="*/ 797532 h 1335641"/>
                <a:gd name="connsiteX53" fmla="*/ 1977775 w 4086546"/>
                <a:gd name="connsiteY53" fmla="*/ 797532 h 1335641"/>
                <a:gd name="connsiteX54" fmla="*/ 1977775 w 4086546"/>
                <a:gd name="connsiteY54" fmla="*/ 782120 h 1335641"/>
                <a:gd name="connsiteX55" fmla="*/ 1898151 w 4086546"/>
                <a:gd name="connsiteY55" fmla="*/ 782120 h 1335641"/>
                <a:gd name="connsiteX56" fmla="*/ 1898151 w 4086546"/>
                <a:gd name="connsiteY56" fmla="*/ 773130 h 1335641"/>
                <a:gd name="connsiteX57" fmla="*/ 1864760 w 4086546"/>
                <a:gd name="connsiteY57" fmla="*/ 773130 h 1335641"/>
                <a:gd name="connsiteX58" fmla="*/ 1864760 w 4086546"/>
                <a:gd name="connsiteY58" fmla="*/ 762856 h 1335641"/>
                <a:gd name="connsiteX59" fmla="*/ 1835221 w 4086546"/>
                <a:gd name="connsiteY59" fmla="*/ 762856 h 1335641"/>
                <a:gd name="connsiteX60" fmla="*/ 1835221 w 4086546"/>
                <a:gd name="connsiteY60" fmla="*/ 744877 h 1335641"/>
                <a:gd name="connsiteX61" fmla="*/ 1806968 w 4086546"/>
                <a:gd name="connsiteY61" fmla="*/ 744877 h 1335641"/>
                <a:gd name="connsiteX62" fmla="*/ 1806968 w 4086546"/>
                <a:gd name="connsiteY62" fmla="*/ 728181 h 1335641"/>
                <a:gd name="connsiteX63" fmla="*/ 1785135 w 4086546"/>
                <a:gd name="connsiteY63" fmla="*/ 728181 h 1335641"/>
                <a:gd name="connsiteX64" fmla="*/ 1785135 w 4086546"/>
                <a:gd name="connsiteY64" fmla="*/ 712770 h 1335641"/>
                <a:gd name="connsiteX65" fmla="*/ 1756881 w 4086546"/>
                <a:gd name="connsiteY65" fmla="*/ 712770 h 1335641"/>
                <a:gd name="connsiteX66" fmla="*/ 1756881 w 4086546"/>
                <a:gd name="connsiteY66" fmla="*/ 697359 h 1335641"/>
                <a:gd name="connsiteX67" fmla="*/ 1687530 w 4086546"/>
                <a:gd name="connsiteY67" fmla="*/ 697359 h 1335641"/>
                <a:gd name="connsiteX68" fmla="*/ 1687530 w 4086546"/>
                <a:gd name="connsiteY68" fmla="*/ 674242 h 1335641"/>
                <a:gd name="connsiteX69" fmla="*/ 1666982 w 4086546"/>
                <a:gd name="connsiteY69" fmla="*/ 674242 h 1335641"/>
                <a:gd name="connsiteX70" fmla="*/ 1666982 w 4086546"/>
                <a:gd name="connsiteY70" fmla="*/ 621587 h 1335641"/>
                <a:gd name="connsiteX71" fmla="*/ 1624601 w 4086546"/>
                <a:gd name="connsiteY71" fmla="*/ 621587 h 1335641"/>
                <a:gd name="connsiteX72" fmla="*/ 1624601 w 4086546"/>
                <a:gd name="connsiteY72" fmla="*/ 613881 h 1335641"/>
                <a:gd name="connsiteX73" fmla="*/ 1559104 w 4086546"/>
                <a:gd name="connsiteY73" fmla="*/ 613881 h 1335641"/>
                <a:gd name="connsiteX74" fmla="*/ 1559104 w 4086546"/>
                <a:gd name="connsiteY74" fmla="*/ 599754 h 1335641"/>
                <a:gd name="connsiteX75" fmla="*/ 1524428 w 4086546"/>
                <a:gd name="connsiteY75" fmla="*/ 599754 h 1335641"/>
                <a:gd name="connsiteX76" fmla="*/ 1524428 w 4086546"/>
                <a:gd name="connsiteY76" fmla="*/ 575353 h 1335641"/>
                <a:gd name="connsiteX77" fmla="*/ 1444804 w 4086546"/>
                <a:gd name="connsiteY77" fmla="*/ 575353 h 1335641"/>
                <a:gd name="connsiteX78" fmla="*/ 1444804 w 4086546"/>
                <a:gd name="connsiteY78" fmla="*/ 563795 h 1335641"/>
                <a:gd name="connsiteX79" fmla="*/ 1429392 w 4086546"/>
                <a:gd name="connsiteY79" fmla="*/ 563795 h 1335641"/>
                <a:gd name="connsiteX80" fmla="*/ 1429392 w 4086546"/>
                <a:gd name="connsiteY80" fmla="*/ 540678 h 1335641"/>
                <a:gd name="connsiteX81" fmla="*/ 1397286 w 4086546"/>
                <a:gd name="connsiteY81" fmla="*/ 540678 h 1335641"/>
                <a:gd name="connsiteX82" fmla="*/ 1397286 w 4086546"/>
                <a:gd name="connsiteY82" fmla="*/ 529119 h 1335641"/>
                <a:gd name="connsiteX83" fmla="*/ 1367747 w 4086546"/>
                <a:gd name="connsiteY83" fmla="*/ 529119 h 1335641"/>
                <a:gd name="connsiteX84" fmla="*/ 1367747 w 4086546"/>
                <a:gd name="connsiteY84" fmla="*/ 516277 h 1335641"/>
                <a:gd name="connsiteX85" fmla="*/ 1351052 w 4086546"/>
                <a:gd name="connsiteY85" fmla="*/ 516277 h 1335641"/>
                <a:gd name="connsiteX86" fmla="*/ 1351052 w 4086546"/>
                <a:gd name="connsiteY86" fmla="*/ 504718 h 1335641"/>
                <a:gd name="connsiteX87" fmla="*/ 1316377 w 4086546"/>
                <a:gd name="connsiteY87" fmla="*/ 504718 h 1335641"/>
                <a:gd name="connsiteX88" fmla="*/ 1316377 w 4086546"/>
                <a:gd name="connsiteY88" fmla="*/ 486738 h 1335641"/>
                <a:gd name="connsiteX89" fmla="*/ 1295828 w 4086546"/>
                <a:gd name="connsiteY89" fmla="*/ 486738 h 1335641"/>
                <a:gd name="connsiteX90" fmla="*/ 1295828 w 4086546"/>
                <a:gd name="connsiteY90" fmla="*/ 466190 h 1335641"/>
                <a:gd name="connsiteX91" fmla="*/ 1277848 w 4086546"/>
                <a:gd name="connsiteY91" fmla="*/ 466190 h 1335641"/>
                <a:gd name="connsiteX92" fmla="*/ 1277848 w 4086546"/>
                <a:gd name="connsiteY92" fmla="*/ 434083 h 1335641"/>
                <a:gd name="connsiteX93" fmla="*/ 1232899 w 4086546"/>
                <a:gd name="connsiteY93" fmla="*/ 434083 h 1335641"/>
                <a:gd name="connsiteX94" fmla="*/ 1232899 w 4086546"/>
                <a:gd name="connsiteY94" fmla="*/ 427662 h 1335641"/>
                <a:gd name="connsiteX95" fmla="*/ 1194371 w 4086546"/>
                <a:gd name="connsiteY95" fmla="*/ 427662 h 1335641"/>
                <a:gd name="connsiteX96" fmla="*/ 1194371 w 4086546"/>
                <a:gd name="connsiteY96" fmla="*/ 404545 h 1335641"/>
                <a:gd name="connsiteX97" fmla="*/ 1164833 w 4086546"/>
                <a:gd name="connsiteY97" fmla="*/ 404545 h 1335641"/>
                <a:gd name="connsiteX98" fmla="*/ 1164833 w 4086546"/>
                <a:gd name="connsiteY98" fmla="*/ 392987 h 1335641"/>
                <a:gd name="connsiteX99" fmla="*/ 1128873 w 4086546"/>
                <a:gd name="connsiteY99" fmla="*/ 392987 h 1335641"/>
                <a:gd name="connsiteX100" fmla="*/ 1128873 w 4086546"/>
                <a:gd name="connsiteY100" fmla="*/ 378860 h 1335641"/>
                <a:gd name="connsiteX101" fmla="*/ 1098051 w 4086546"/>
                <a:gd name="connsiteY101" fmla="*/ 378860 h 1335641"/>
                <a:gd name="connsiteX102" fmla="*/ 1098051 w 4086546"/>
                <a:gd name="connsiteY102" fmla="*/ 353174 h 1335641"/>
                <a:gd name="connsiteX103" fmla="*/ 1056954 w 4086546"/>
                <a:gd name="connsiteY103" fmla="*/ 353174 h 1335641"/>
                <a:gd name="connsiteX104" fmla="*/ 1056954 w 4086546"/>
                <a:gd name="connsiteY104" fmla="*/ 339047 h 1335641"/>
                <a:gd name="connsiteX105" fmla="*/ 1035121 w 4086546"/>
                <a:gd name="connsiteY105" fmla="*/ 339047 h 1335641"/>
                <a:gd name="connsiteX106" fmla="*/ 1035121 w 4086546"/>
                <a:gd name="connsiteY106" fmla="*/ 327489 h 1335641"/>
                <a:gd name="connsiteX107" fmla="*/ 1015857 w 4086546"/>
                <a:gd name="connsiteY107" fmla="*/ 327489 h 1335641"/>
                <a:gd name="connsiteX108" fmla="*/ 1015857 w 4086546"/>
                <a:gd name="connsiteY108" fmla="*/ 315930 h 1335641"/>
                <a:gd name="connsiteX109" fmla="*/ 970908 w 4086546"/>
                <a:gd name="connsiteY109" fmla="*/ 315930 h 1335641"/>
                <a:gd name="connsiteX110" fmla="*/ 970908 w 4086546"/>
                <a:gd name="connsiteY110" fmla="*/ 303088 h 1335641"/>
                <a:gd name="connsiteX111" fmla="*/ 941370 w 4086546"/>
                <a:gd name="connsiteY111" fmla="*/ 303088 h 1335641"/>
                <a:gd name="connsiteX112" fmla="*/ 941370 w 4086546"/>
                <a:gd name="connsiteY112" fmla="*/ 285108 h 1335641"/>
                <a:gd name="connsiteX113" fmla="*/ 924674 w 4086546"/>
                <a:gd name="connsiteY113" fmla="*/ 285108 h 1335641"/>
                <a:gd name="connsiteX114" fmla="*/ 924674 w 4086546"/>
                <a:gd name="connsiteY114" fmla="*/ 267128 h 1335641"/>
                <a:gd name="connsiteX115" fmla="*/ 883578 w 4086546"/>
                <a:gd name="connsiteY115" fmla="*/ 267128 h 1335641"/>
                <a:gd name="connsiteX116" fmla="*/ 879725 w 4086546"/>
                <a:gd name="connsiteY116" fmla="*/ 263275 h 1335641"/>
                <a:gd name="connsiteX117" fmla="*/ 856608 w 4086546"/>
                <a:gd name="connsiteY117" fmla="*/ 263275 h 1335641"/>
                <a:gd name="connsiteX118" fmla="*/ 856608 w 4086546"/>
                <a:gd name="connsiteY118" fmla="*/ 250433 h 1335641"/>
                <a:gd name="connsiteX119" fmla="*/ 832207 w 4086546"/>
                <a:gd name="connsiteY119" fmla="*/ 250433 h 1335641"/>
                <a:gd name="connsiteX120" fmla="*/ 832207 w 4086546"/>
                <a:gd name="connsiteY120" fmla="*/ 244011 h 1335641"/>
                <a:gd name="connsiteX121" fmla="*/ 805237 w 4086546"/>
                <a:gd name="connsiteY121" fmla="*/ 244011 h 1335641"/>
                <a:gd name="connsiteX122" fmla="*/ 805237 w 4086546"/>
                <a:gd name="connsiteY122" fmla="*/ 224747 h 1335641"/>
                <a:gd name="connsiteX123" fmla="*/ 789826 w 4086546"/>
                <a:gd name="connsiteY123" fmla="*/ 224747 h 1335641"/>
                <a:gd name="connsiteX124" fmla="*/ 789826 w 4086546"/>
                <a:gd name="connsiteY124" fmla="*/ 214473 h 1335641"/>
                <a:gd name="connsiteX125" fmla="*/ 742308 w 4086546"/>
                <a:gd name="connsiteY125" fmla="*/ 214473 h 1335641"/>
                <a:gd name="connsiteX126" fmla="*/ 742308 w 4086546"/>
                <a:gd name="connsiteY126" fmla="*/ 208052 h 1335641"/>
                <a:gd name="connsiteX127" fmla="*/ 721760 w 4086546"/>
                <a:gd name="connsiteY127" fmla="*/ 208052 h 1335641"/>
                <a:gd name="connsiteX128" fmla="*/ 721760 w 4086546"/>
                <a:gd name="connsiteY128" fmla="*/ 197778 h 1335641"/>
                <a:gd name="connsiteX129" fmla="*/ 696074 w 4086546"/>
                <a:gd name="connsiteY129" fmla="*/ 197778 h 1335641"/>
                <a:gd name="connsiteX130" fmla="*/ 696074 w 4086546"/>
                <a:gd name="connsiteY130" fmla="*/ 173377 h 1335641"/>
                <a:gd name="connsiteX131" fmla="*/ 669105 w 4086546"/>
                <a:gd name="connsiteY131" fmla="*/ 173377 h 1335641"/>
                <a:gd name="connsiteX132" fmla="*/ 662683 w 4086546"/>
                <a:gd name="connsiteY132" fmla="*/ 166955 h 1335641"/>
                <a:gd name="connsiteX133" fmla="*/ 643419 w 4086546"/>
                <a:gd name="connsiteY133" fmla="*/ 166955 h 1335641"/>
                <a:gd name="connsiteX134" fmla="*/ 643419 w 4086546"/>
                <a:gd name="connsiteY134" fmla="*/ 152828 h 1335641"/>
                <a:gd name="connsiteX135" fmla="*/ 580490 w 4086546"/>
                <a:gd name="connsiteY135" fmla="*/ 152828 h 1335641"/>
                <a:gd name="connsiteX136" fmla="*/ 580490 w 4086546"/>
                <a:gd name="connsiteY136" fmla="*/ 137417 h 1335641"/>
                <a:gd name="connsiteX137" fmla="*/ 556089 w 4086546"/>
                <a:gd name="connsiteY137" fmla="*/ 137417 h 1335641"/>
                <a:gd name="connsiteX138" fmla="*/ 556089 w 4086546"/>
                <a:gd name="connsiteY138" fmla="*/ 124574 h 1335641"/>
                <a:gd name="connsiteX139" fmla="*/ 523982 w 4086546"/>
                <a:gd name="connsiteY139" fmla="*/ 124574 h 1335641"/>
                <a:gd name="connsiteX140" fmla="*/ 523982 w 4086546"/>
                <a:gd name="connsiteY140" fmla="*/ 107879 h 1335641"/>
                <a:gd name="connsiteX141" fmla="*/ 473896 w 4086546"/>
                <a:gd name="connsiteY141" fmla="*/ 107879 h 1335641"/>
                <a:gd name="connsiteX142" fmla="*/ 440505 w 4086546"/>
                <a:gd name="connsiteY142" fmla="*/ 107879 h 1335641"/>
                <a:gd name="connsiteX143" fmla="*/ 440505 w 4086546"/>
                <a:gd name="connsiteY143" fmla="*/ 87330 h 1335641"/>
                <a:gd name="connsiteX144" fmla="*/ 414819 w 4086546"/>
                <a:gd name="connsiteY144" fmla="*/ 87330 h 1335641"/>
                <a:gd name="connsiteX145" fmla="*/ 414819 w 4086546"/>
                <a:gd name="connsiteY145" fmla="*/ 73204 h 1335641"/>
                <a:gd name="connsiteX146" fmla="*/ 350606 w 4086546"/>
                <a:gd name="connsiteY146" fmla="*/ 73204 h 1335641"/>
                <a:gd name="connsiteX147" fmla="*/ 350606 w 4086546"/>
                <a:gd name="connsiteY147" fmla="*/ 65498 h 1335641"/>
                <a:gd name="connsiteX148" fmla="*/ 315930 w 4086546"/>
                <a:gd name="connsiteY148" fmla="*/ 65498 h 1335641"/>
                <a:gd name="connsiteX149" fmla="*/ 315930 w 4086546"/>
                <a:gd name="connsiteY149" fmla="*/ 46234 h 1335641"/>
                <a:gd name="connsiteX150" fmla="*/ 227316 w 4086546"/>
                <a:gd name="connsiteY150" fmla="*/ 46234 h 1335641"/>
                <a:gd name="connsiteX151" fmla="*/ 227316 w 4086546"/>
                <a:gd name="connsiteY151" fmla="*/ 33391 h 1335641"/>
                <a:gd name="connsiteX152" fmla="*/ 170808 w 4086546"/>
                <a:gd name="connsiteY152" fmla="*/ 33391 h 1335641"/>
                <a:gd name="connsiteX153" fmla="*/ 170808 w 4086546"/>
                <a:gd name="connsiteY153" fmla="*/ 20548 h 1335641"/>
                <a:gd name="connsiteX154" fmla="*/ 124574 w 4086546"/>
                <a:gd name="connsiteY154" fmla="*/ 20548 h 1335641"/>
                <a:gd name="connsiteX155" fmla="*/ 124574 w 4086546"/>
                <a:gd name="connsiteY155" fmla="*/ 14127 h 1335641"/>
                <a:gd name="connsiteX156" fmla="*/ 74488 w 4086546"/>
                <a:gd name="connsiteY156" fmla="*/ 14127 h 1335641"/>
                <a:gd name="connsiteX157" fmla="*/ 74488 w 4086546"/>
                <a:gd name="connsiteY157" fmla="*/ 2569 h 1335641"/>
                <a:gd name="connsiteX158" fmla="*/ 51371 w 4086546"/>
                <a:gd name="connsiteY158" fmla="*/ 2569 h 1335641"/>
                <a:gd name="connsiteX159" fmla="*/ 48802 w 4086546"/>
                <a:gd name="connsiteY159" fmla="*/ 0 h 1335641"/>
                <a:gd name="connsiteX160" fmla="*/ 0 w 4086546"/>
                <a:gd name="connsiteY160" fmla="*/ 0 h 1335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4086546" h="1335641">
                  <a:moveTo>
                    <a:pt x="4086546" y="1335641"/>
                  </a:moveTo>
                  <a:lnTo>
                    <a:pt x="3701265" y="1335641"/>
                  </a:lnTo>
                  <a:lnTo>
                    <a:pt x="3701265" y="1259869"/>
                  </a:lnTo>
                  <a:lnTo>
                    <a:pt x="3592102" y="1259869"/>
                  </a:lnTo>
                  <a:lnTo>
                    <a:pt x="3592102" y="1217488"/>
                  </a:lnTo>
                  <a:lnTo>
                    <a:pt x="3562564" y="1217488"/>
                  </a:lnTo>
                  <a:lnTo>
                    <a:pt x="3562564" y="1177675"/>
                  </a:lnTo>
                  <a:lnTo>
                    <a:pt x="3525320" y="1177675"/>
                  </a:lnTo>
                  <a:lnTo>
                    <a:pt x="3525320" y="1143000"/>
                  </a:lnTo>
                  <a:lnTo>
                    <a:pt x="3342954" y="1143000"/>
                  </a:lnTo>
                  <a:lnTo>
                    <a:pt x="3342954" y="1117315"/>
                  </a:lnTo>
                  <a:lnTo>
                    <a:pt x="3034729" y="1117315"/>
                  </a:lnTo>
                  <a:lnTo>
                    <a:pt x="3034729" y="1098051"/>
                  </a:lnTo>
                  <a:lnTo>
                    <a:pt x="2998770" y="1098051"/>
                  </a:lnTo>
                  <a:lnTo>
                    <a:pt x="2998770" y="1082639"/>
                  </a:lnTo>
                  <a:lnTo>
                    <a:pt x="2759896" y="1082639"/>
                  </a:lnTo>
                  <a:lnTo>
                    <a:pt x="2759896" y="1058238"/>
                  </a:lnTo>
                  <a:lnTo>
                    <a:pt x="2689261" y="1058238"/>
                  </a:lnTo>
                  <a:lnTo>
                    <a:pt x="2689261" y="1045396"/>
                  </a:lnTo>
                  <a:lnTo>
                    <a:pt x="2677702" y="1045396"/>
                  </a:lnTo>
                  <a:lnTo>
                    <a:pt x="2677702" y="1028700"/>
                  </a:lnTo>
                  <a:lnTo>
                    <a:pt x="2666144" y="1028700"/>
                  </a:lnTo>
                  <a:lnTo>
                    <a:pt x="2658439" y="1020995"/>
                  </a:lnTo>
                  <a:lnTo>
                    <a:pt x="2626332" y="1020995"/>
                  </a:lnTo>
                  <a:lnTo>
                    <a:pt x="2626332" y="1004299"/>
                  </a:lnTo>
                  <a:lnTo>
                    <a:pt x="2604499" y="1004299"/>
                  </a:lnTo>
                  <a:lnTo>
                    <a:pt x="2604499" y="986319"/>
                  </a:lnTo>
                  <a:lnTo>
                    <a:pt x="2476072" y="986319"/>
                  </a:lnTo>
                  <a:lnTo>
                    <a:pt x="2476072" y="976045"/>
                  </a:lnTo>
                  <a:lnTo>
                    <a:pt x="2373330" y="976045"/>
                  </a:lnTo>
                  <a:lnTo>
                    <a:pt x="2373330" y="963202"/>
                  </a:lnTo>
                  <a:lnTo>
                    <a:pt x="2351498" y="963202"/>
                  </a:lnTo>
                  <a:lnTo>
                    <a:pt x="2351498" y="947791"/>
                  </a:lnTo>
                  <a:lnTo>
                    <a:pt x="2319391" y="947791"/>
                  </a:lnTo>
                  <a:lnTo>
                    <a:pt x="2319391" y="923390"/>
                  </a:lnTo>
                  <a:lnTo>
                    <a:pt x="2286000" y="923390"/>
                  </a:lnTo>
                  <a:lnTo>
                    <a:pt x="2286000" y="905410"/>
                  </a:lnTo>
                  <a:lnTo>
                    <a:pt x="2248756" y="905410"/>
                  </a:lnTo>
                  <a:lnTo>
                    <a:pt x="2248756" y="888715"/>
                  </a:lnTo>
                  <a:lnTo>
                    <a:pt x="2224355" y="888715"/>
                  </a:lnTo>
                  <a:lnTo>
                    <a:pt x="2224355" y="879725"/>
                  </a:lnTo>
                  <a:lnTo>
                    <a:pt x="2190964" y="879725"/>
                  </a:lnTo>
                  <a:lnTo>
                    <a:pt x="2190964" y="865598"/>
                  </a:lnTo>
                  <a:lnTo>
                    <a:pt x="2104918" y="865598"/>
                  </a:lnTo>
                  <a:lnTo>
                    <a:pt x="2104918" y="851471"/>
                  </a:lnTo>
                  <a:lnTo>
                    <a:pt x="2068959" y="851471"/>
                  </a:lnTo>
                  <a:lnTo>
                    <a:pt x="2068959" y="834775"/>
                  </a:lnTo>
                  <a:lnTo>
                    <a:pt x="2058684" y="834775"/>
                  </a:lnTo>
                  <a:lnTo>
                    <a:pt x="2058684" y="819364"/>
                  </a:lnTo>
                  <a:lnTo>
                    <a:pt x="2038136" y="819364"/>
                  </a:lnTo>
                  <a:lnTo>
                    <a:pt x="2038136" y="809090"/>
                  </a:lnTo>
                  <a:lnTo>
                    <a:pt x="2004745" y="809090"/>
                  </a:lnTo>
                  <a:lnTo>
                    <a:pt x="2004745" y="797532"/>
                  </a:lnTo>
                  <a:lnTo>
                    <a:pt x="1977775" y="797532"/>
                  </a:lnTo>
                  <a:lnTo>
                    <a:pt x="1977775" y="782120"/>
                  </a:lnTo>
                  <a:lnTo>
                    <a:pt x="1898151" y="782120"/>
                  </a:lnTo>
                  <a:lnTo>
                    <a:pt x="1898151" y="773130"/>
                  </a:lnTo>
                  <a:lnTo>
                    <a:pt x="1864760" y="773130"/>
                  </a:lnTo>
                  <a:lnTo>
                    <a:pt x="1864760" y="762856"/>
                  </a:lnTo>
                  <a:lnTo>
                    <a:pt x="1835221" y="762856"/>
                  </a:lnTo>
                  <a:lnTo>
                    <a:pt x="1835221" y="744877"/>
                  </a:lnTo>
                  <a:lnTo>
                    <a:pt x="1806968" y="744877"/>
                  </a:lnTo>
                  <a:lnTo>
                    <a:pt x="1806968" y="728181"/>
                  </a:lnTo>
                  <a:lnTo>
                    <a:pt x="1785135" y="728181"/>
                  </a:lnTo>
                  <a:lnTo>
                    <a:pt x="1785135" y="712770"/>
                  </a:lnTo>
                  <a:lnTo>
                    <a:pt x="1756881" y="712770"/>
                  </a:lnTo>
                  <a:lnTo>
                    <a:pt x="1756881" y="697359"/>
                  </a:lnTo>
                  <a:lnTo>
                    <a:pt x="1687530" y="697359"/>
                  </a:lnTo>
                  <a:lnTo>
                    <a:pt x="1687530" y="674242"/>
                  </a:lnTo>
                  <a:lnTo>
                    <a:pt x="1666982" y="674242"/>
                  </a:lnTo>
                  <a:lnTo>
                    <a:pt x="1666982" y="621587"/>
                  </a:lnTo>
                  <a:lnTo>
                    <a:pt x="1624601" y="621587"/>
                  </a:lnTo>
                  <a:lnTo>
                    <a:pt x="1624601" y="613881"/>
                  </a:lnTo>
                  <a:lnTo>
                    <a:pt x="1559104" y="613881"/>
                  </a:lnTo>
                  <a:lnTo>
                    <a:pt x="1559104" y="599754"/>
                  </a:lnTo>
                  <a:lnTo>
                    <a:pt x="1524428" y="599754"/>
                  </a:lnTo>
                  <a:lnTo>
                    <a:pt x="1524428" y="575353"/>
                  </a:lnTo>
                  <a:lnTo>
                    <a:pt x="1444804" y="575353"/>
                  </a:lnTo>
                  <a:lnTo>
                    <a:pt x="1444804" y="563795"/>
                  </a:lnTo>
                  <a:lnTo>
                    <a:pt x="1429392" y="563795"/>
                  </a:lnTo>
                  <a:lnTo>
                    <a:pt x="1429392" y="540678"/>
                  </a:lnTo>
                  <a:lnTo>
                    <a:pt x="1397286" y="540678"/>
                  </a:lnTo>
                  <a:lnTo>
                    <a:pt x="1397286" y="529119"/>
                  </a:lnTo>
                  <a:lnTo>
                    <a:pt x="1367747" y="529119"/>
                  </a:lnTo>
                  <a:lnTo>
                    <a:pt x="1367747" y="516277"/>
                  </a:lnTo>
                  <a:lnTo>
                    <a:pt x="1351052" y="516277"/>
                  </a:lnTo>
                  <a:lnTo>
                    <a:pt x="1351052" y="504718"/>
                  </a:lnTo>
                  <a:lnTo>
                    <a:pt x="1316377" y="504718"/>
                  </a:lnTo>
                  <a:lnTo>
                    <a:pt x="1316377" y="486738"/>
                  </a:lnTo>
                  <a:lnTo>
                    <a:pt x="1295828" y="486738"/>
                  </a:lnTo>
                  <a:lnTo>
                    <a:pt x="1295828" y="466190"/>
                  </a:lnTo>
                  <a:lnTo>
                    <a:pt x="1277848" y="466190"/>
                  </a:lnTo>
                  <a:lnTo>
                    <a:pt x="1277848" y="434083"/>
                  </a:lnTo>
                  <a:lnTo>
                    <a:pt x="1232899" y="434083"/>
                  </a:lnTo>
                  <a:lnTo>
                    <a:pt x="1232899" y="427662"/>
                  </a:lnTo>
                  <a:lnTo>
                    <a:pt x="1194371" y="427662"/>
                  </a:lnTo>
                  <a:lnTo>
                    <a:pt x="1194371" y="404545"/>
                  </a:lnTo>
                  <a:lnTo>
                    <a:pt x="1164833" y="404545"/>
                  </a:lnTo>
                  <a:lnTo>
                    <a:pt x="1164833" y="392987"/>
                  </a:lnTo>
                  <a:lnTo>
                    <a:pt x="1128873" y="392987"/>
                  </a:lnTo>
                  <a:lnTo>
                    <a:pt x="1128873" y="378860"/>
                  </a:lnTo>
                  <a:lnTo>
                    <a:pt x="1098051" y="378860"/>
                  </a:lnTo>
                  <a:lnTo>
                    <a:pt x="1098051" y="353174"/>
                  </a:lnTo>
                  <a:lnTo>
                    <a:pt x="1056954" y="353174"/>
                  </a:lnTo>
                  <a:lnTo>
                    <a:pt x="1056954" y="339047"/>
                  </a:lnTo>
                  <a:lnTo>
                    <a:pt x="1035121" y="339047"/>
                  </a:lnTo>
                  <a:lnTo>
                    <a:pt x="1035121" y="327489"/>
                  </a:lnTo>
                  <a:lnTo>
                    <a:pt x="1015857" y="327489"/>
                  </a:lnTo>
                  <a:lnTo>
                    <a:pt x="1015857" y="315930"/>
                  </a:lnTo>
                  <a:lnTo>
                    <a:pt x="970908" y="315930"/>
                  </a:lnTo>
                  <a:lnTo>
                    <a:pt x="970908" y="303088"/>
                  </a:lnTo>
                  <a:lnTo>
                    <a:pt x="941370" y="303088"/>
                  </a:lnTo>
                  <a:lnTo>
                    <a:pt x="941370" y="285108"/>
                  </a:lnTo>
                  <a:lnTo>
                    <a:pt x="924674" y="285108"/>
                  </a:lnTo>
                  <a:lnTo>
                    <a:pt x="924674" y="267128"/>
                  </a:lnTo>
                  <a:lnTo>
                    <a:pt x="883578" y="267128"/>
                  </a:lnTo>
                  <a:lnTo>
                    <a:pt x="879725" y="263275"/>
                  </a:lnTo>
                  <a:lnTo>
                    <a:pt x="856608" y="263275"/>
                  </a:lnTo>
                  <a:lnTo>
                    <a:pt x="856608" y="250433"/>
                  </a:lnTo>
                  <a:lnTo>
                    <a:pt x="832207" y="250433"/>
                  </a:lnTo>
                  <a:lnTo>
                    <a:pt x="832207" y="244011"/>
                  </a:lnTo>
                  <a:lnTo>
                    <a:pt x="805237" y="244011"/>
                  </a:lnTo>
                  <a:lnTo>
                    <a:pt x="805237" y="224747"/>
                  </a:lnTo>
                  <a:lnTo>
                    <a:pt x="789826" y="224747"/>
                  </a:lnTo>
                  <a:lnTo>
                    <a:pt x="789826" y="214473"/>
                  </a:lnTo>
                  <a:lnTo>
                    <a:pt x="742308" y="214473"/>
                  </a:lnTo>
                  <a:lnTo>
                    <a:pt x="742308" y="208052"/>
                  </a:lnTo>
                  <a:lnTo>
                    <a:pt x="721760" y="208052"/>
                  </a:lnTo>
                  <a:lnTo>
                    <a:pt x="721760" y="197778"/>
                  </a:lnTo>
                  <a:lnTo>
                    <a:pt x="696074" y="197778"/>
                  </a:lnTo>
                  <a:lnTo>
                    <a:pt x="696074" y="173377"/>
                  </a:lnTo>
                  <a:lnTo>
                    <a:pt x="669105" y="173377"/>
                  </a:lnTo>
                  <a:lnTo>
                    <a:pt x="662683" y="166955"/>
                  </a:lnTo>
                  <a:lnTo>
                    <a:pt x="643419" y="166955"/>
                  </a:lnTo>
                  <a:lnTo>
                    <a:pt x="643419" y="152828"/>
                  </a:lnTo>
                  <a:lnTo>
                    <a:pt x="580490" y="152828"/>
                  </a:lnTo>
                  <a:lnTo>
                    <a:pt x="580490" y="137417"/>
                  </a:lnTo>
                  <a:lnTo>
                    <a:pt x="556089" y="137417"/>
                  </a:lnTo>
                  <a:lnTo>
                    <a:pt x="556089" y="124574"/>
                  </a:lnTo>
                  <a:lnTo>
                    <a:pt x="523982" y="124574"/>
                  </a:lnTo>
                  <a:lnTo>
                    <a:pt x="523982" y="107879"/>
                  </a:lnTo>
                  <a:lnTo>
                    <a:pt x="473896" y="107879"/>
                  </a:lnTo>
                  <a:lnTo>
                    <a:pt x="440505" y="107879"/>
                  </a:lnTo>
                  <a:lnTo>
                    <a:pt x="440505" y="87330"/>
                  </a:lnTo>
                  <a:lnTo>
                    <a:pt x="414819" y="87330"/>
                  </a:lnTo>
                  <a:lnTo>
                    <a:pt x="414819" y="73204"/>
                  </a:lnTo>
                  <a:lnTo>
                    <a:pt x="350606" y="73204"/>
                  </a:lnTo>
                  <a:lnTo>
                    <a:pt x="350606" y="65498"/>
                  </a:lnTo>
                  <a:lnTo>
                    <a:pt x="315930" y="65498"/>
                  </a:lnTo>
                  <a:lnTo>
                    <a:pt x="315930" y="46234"/>
                  </a:lnTo>
                  <a:lnTo>
                    <a:pt x="227316" y="46234"/>
                  </a:lnTo>
                  <a:lnTo>
                    <a:pt x="227316" y="33391"/>
                  </a:lnTo>
                  <a:lnTo>
                    <a:pt x="170808" y="33391"/>
                  </a:lnTo>
                  <a:lnTo>
                    <a:pt x="170808" y="20548"/>
                  </a:lnTo>
                  <a:lnTo>
                    <a:pt x="124574" y="20548"/>
                  </a:lnTo>
                  <a:lnTo>
                    <a:pt x="124574" y="14127"/>
                  </a:lnTo>
                  <a:lnTo>
                    <a:pt x="74488" y="14127"/>
                  </a:lnTo>
                  <a:lnTo>
                    <a:pt x="74488" y="2569"/>
                  </a:lnTo>
                  <a:lnTo>
                    <a:pt x="51371" y="2569"/>
                  </a:lnTo>
                  <a:lnTo>
                    <a:pt x="48802"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1044" name="Group 1043">
              <a:extLst>
                <a:ext uri="{FF2B5EF4-FFF2-40B4-BE49-F238E27FC236}">
                  <a16:creationId xmlns:a16="http://schemas.microsoft.com/office/drawing/2014/main" id="{FEF34BB6-F277-43AE-80A8-21A813A555C1}"/>
                </a:ext>
              </a:extLst>
            </p:cNvPr>
            <p:cNvGrpSpPr/>
            <p:nvPr/>
          </p:nvGrpSpPr>
          <p:grpSpPr>
            <a:xfrm>
              <a:off x="2442968" y="2024387"/>
              <a:ext cx="2949766" cy="997629"/>
              <a:chOff x="2442968" y="2024387"/>
              <a:chExt cx="2949766" cy="997629"/>
            </a:xfrm>
          </p:grpSpPr>
          <p:cxnSp>
            <p:nvCxnSpPr>
              <p:cNvPr id="1148" name="Straight Connector 1147">
                <a:extLst>
                  <a:ext uri="{FF2B5EF4-FFF2-40B4-BE49-F238E27FC236}">
                    <a16:creationId xmlns:a16="http://schemas.microsoft.com/office/drawing/2014/main" id="{14AE7894-5D42-48D8-B968-F3E7FAE71AFC}"/>
                  </a:ext>
                </a:extLst>
              </p:cNvPr>
              <p:cNvCxnSpPr>
                <a:cxnSpLocks/>
              </p:cNvCxnSpPr>
              <p:nvPr/>
            </p:nvCxnSpPr>
            <p:spPr bwMode="auto">
              <a:xfrm>
                <a:off x="2442968" y="2024387"/>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49" name="Straight Connector 1148">
                <a:extLst>
                  <a:ext uri="{FF2B5EF4-FFF2-40B4-BE49-F238E27FC236}">
                    <a16:creationId xmlns:a16="http://schemas.microsoft.com/office/drawing/2014/main" id="{9A84C220-B612-4208-ABE2-17777F58F32F}"/>
                  </a:ext>
                </a:extLst>
              </p:cNvPr>
              <p:cNvCxnSpPr>
                <a:cxnSpLocks/>
              </p:cNvCxnSpPr>
              <p:nvPr/>
            </p:nvCxnSpPr>
            <p:spPr bwMode="auto">
              <a:xfrm>
                <a:off x="2690878" y="2167651"/>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50" name="Straight Connector 1149">
                <a:extLst>
                  <a:ext uri="{FF2B5EF4-FFF2-40B4-BE49-F238E27FC236}">
                    <a16:creationId xmlns:a16="http://schemas.microsoft.com/office/drawing/2014/main" id="{0F568D56-FACE-4F1C-B3A3-DC4CBE3DFEC9}"/>
                  </a:ext>
                </a:extLst>
              </p:cNvPr>
              <p:cNvCxnSpPr>
                <a:cxnSpLocks/>
              </p:cNvCxnSpPr>
              <p:nvPr/>
            </p:nvCxnSpPr>
            <p:spPr bwMode="auto">
              <a:xfrm>
                <a:off x="2738218" y="2181355"/>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51" name="Straight Connector 1150">
                <a:extLst>
                  <a:ext uri="{FF2B5EF4-FFF2-40B4-BE49-F238E27FC236}">
                    <a16:creationId xmlns:a16="http://schemas.microsoft.com/office/drawing/2014/main" id="{E0476C64-4311-4C09-8297-2763734C4E44}"/>
                  </a:ext>
                </a:extLst>
              </p:cNvPr>
              <p:cNvCxnSpPr>
                <a:cxnSpLocks/>
              </p:cNvCxnSpPr>
              <p:nvPr/>
            </p:nvCxnSpPr>
            <p:spPr bwMode="auto">
              <a:xfrm>
                <a:off x="2840372" y="2227448"/>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52" name="Straight Connector 1151">
                <a:extLst>
                  <a:ext uri="{FF2B5EF4-FFF2-40B4-BE49-F238E27FC236}">
                    <a16:creationId xmlns:a16="http://schemas.microsoft.com/office/drawing/2014/main" id="{F3E01A1F-0CD1-455A-B258-976D509110B1}"/>
                  </a:ext>
                </a:extLst>
              </p:cNvPr>
              <p:cNvCxnSpPr>
                <a:cxnSpLocks/>
              </p:cNvCxnSpPr>
              <p:nvPr/>
            </p:nvCxnSpPr>
            <p:spPr bwMode="auto">
              <a:xfrm>
                <a:off x="2974915" y="2271050"/>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53" name="Straight Connector 1152">
                <a:extLst>
                  <a:ext uri="{FF2B5EF4-FFF2-40B4-BE49-F238E27FC236}">
                    <a16:creationId xmlns:a16="http://schemas.microsoft.com/office/drawing/2014/main" id="{FD3B0AA3-491E-483D-9426-117D48D49F0F}"/>
                  </a:ext>
                </a:extLst>
              </p:cNvPr>
              <p:cNvCxnSpPr>
                <a:cxnSpLocks/>
              </p:cNvCxnSpPr>
              <p:nvPr/>
            </p:nvCxnSpPr>
            <p:spPr bwMode="auto">
              <a:xfrm>
                <a:off x="3037204" y="2343305"/>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54" name="Straight Connector 1153">
                <a:extLst>
                  <a:ext uri="{FF2B5EF4-FFF2-40B4-BE49-F238E27FC236}">
                    <a16:creationId xmlns:a16="http://schemas.microsoft.com/office/drawing/2014/main" id="{C7F0487C-3201-4F5C-B948-E5DAF8CF9DB4}"/>
                  </a:ext>
                </a:extLst>
              </p:cNvPr>
              <p:cNvCxnSpPr>
                <a:cxnSpLocks/>
              </p:cNvCxnSpPr>
              <p:nvPr/>
            </p:nvCxnSpPr>
            <p:spPr bwMode="auto">
              <a:xfrm>
                <a:off x="3239020" y="2420543"/>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55" name="Straight Connector 1154">
                <a:extLst>
                  <a:ext uri="{FF2B5EF4-FFF2-40B4-BE49-F238E27FC236}">
                    <a16:creationId xmlns:a16="http://schemas.microsoft.com/office/drawing/2014/main" id="{998FB535-8F08-40B4-9625-0C4B756DCFF4}"/>
                  </a:ext>
                </a:extLst>
              </p:cNvPr>
              <p:cNvCxnSpPr>
                <a:cxnSpLocks/>
              </p:cNvCxnSpPr>
              <p:nvPr/>
            </p:nvCxnSpPr>
            <p:spPr bwMode="auto">
              <a:xfrm>
                <a:off x="3332453" y="2455424"/>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56" name="Straight Connector 1155">
                <a:extLst>
                  <a:ext uri="{FF2B5EF4-FFF2-40B4-BE49-F238E27FC236}">
                    <a16:creationId xmlns:a16="http://schemas.microsoft.com/office/drawing/2014/main" id="{498D2FB2-3505-4C23-83DD-CBE584C24642}"/>
                  </a:ext>
                </a:extLst>
              </p:cNvPr>
              <p:cNvCxnSpPr>
                <a:cxnSpLocks/>
              </p:cNvCxnSpPr>
              <p:nvPr/>
            </p:nvCxnSpPr>
            <p:spPr bwMode="auto">
              <a:xfrm>
                <a:off x="3392251" y="2490305"/>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57" name="Straight Connector 1156">
                <a:extLst>
                  <a:ext uri="{FF2B5EF4-FFF2-40B4-BE49-F238E27FC236}">
                    <a16:creationId xmlns:a16="http://schemas.microsoft.com/office/drawing/2014/main" id="{269AC4AF-7061-4FA0-AA35-D553B203DA15}"/>
                  </a:ext>
                </a:extLst>
              </p:cNvPr>
              <p:cNvCxnSpPr>
                <a:cxnSpLocks/>
              </p:cNvCxnSpPr>
              <p:nvPr/>
            </p:nvCxnSpPr>
            <p:spPr bwMode="auto">
              <a:xfrm>
                <a:off x="3434608" y="2504009"/>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58" name="Straight Connector 1157">
                <a:extLst>
                  <a:ext uri="{FF2B5EF4-FFF2-40B4-BE49-F238E27FC236}">
                    <a16:creationId xmlns:a16="http://schemas.microsoft.com/office/drawing/2014/main" id="{8858BDEB-46E9-4887-ADC2-8BFDC544C789}"/>
                  </a:ext>
                </a:extLst>
              </p:cNvPr>
              <p:cNvCxnSpPr>
                <a:cxnSpLocks/>
              </p:cNvCxnSpPr>
              <p:nvPr/>
            </p:nvCxnSpPr>
            <p:spPr bwMode="auto">
              <a:xfrm>
                <a:off x="3545618" y="2518887"/>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59" name="Straight Connector 1158">
                <a:extLst>
                  <a:ext uri="{FF2B5EF4-FFF2-40B4-BE49-F238E27FC236}">
                    <a16:creationId xmlns:a16="http://schemas.microsoft.com/office/drawing/2014/main" id="{01ABE4D6-5664-4F4A-948B-AFED8141672A}"/>
                  </a:ext>
                </a:extLst>
              </p:cNvPr>
              <p:cNvCxnSpPr>
                <a:cxnSpLocks/>
              </p:cNvCxnSpPr>
              <p:nvPr/>
            </p:nvCxnSpPr>
            <p:spPr bwMode="auto">
              <a:xfrm>
                <a:off x="3553629" y="2533765"/>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60" name="Straight Connector 1159">
                <a:extLst>
                  <a:ext uri="{FF2B5EF4-FFF2-40B4-BE49-F238E27FC236}">
                    <a16:creationId xmlns:a16="http://schemas.microsoft.com/office/drawing/2014/main" id="{9F26A508-B2C0-4DE2-8E06-50C065405B3D}"/>
                  </a:ext>
                </a:extLst>
              </p:cNvPr>
              <p:cNvCxnSpPr>
                <a:cxnSpLocks/>
              </p:cNvCxnSpPr>
              <p:nvPr/>
            </p:nvCxnSpPr>
            <p:spPr bwMode="auto">
              <a:xfrm>
                <a:off x="3568506" y="2532621"/>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61" name="Straight Connector 1160">
                <a:extLst>
                  <a:ext uri="{FF2B5EF4-FFF2-40B4-BE49-F238E27FC236}">
                    <a16:creationId xmlns:a16="http://schemas.microsoft.com/office/drawing/2014/main" id="{A6488519-C4E6-4D43-A8F6-872F57F2C9A7}"/>
                  </a:ext>
                </a:extLst>
              </p:cNvPr>
              <p:cNvCxnSpPr>
                <a:cxnSpLocks/>
              </p:cNvCxnSpPr>
              <p:nvPr/>
            </p:nvCxnSpPr>
            <p:spPr bwMode="auto">
              <a:xfrm>
                <a:off x="3585673" y="2548643"/>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62" name="Straight Connector 1161">
                <a:extLst>
                  <a:ext uri="{FF2B5EF4-FFF2-40B4-BE49-F238E27FC236}">
                    <a16:creationId xmlns:a16="http://schemas.microsoft.com/office/drawing/2014/main" id="{AEB538D7-DCB9-4D83-A3A3-1BB792F91436}"/>
                  </a:ext>
                </a:extLst>
              </p:cNvPr>
              <p:cNvCxnSpPr>
                <a:cxnSpLocks/>
              </p:cNvCxnSpPr>
              <p:nvPr/>
            </p:nvCxnSpPr>
            <p:spPr bwMode="auto">
              <a:xfrm>
                <a:off x="3598261" y="2558943"/>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63" name="Straight Connector 1162">
                <a:extLst>
                  <a:ext uri="{FF2B5EF4-FFF2-40B4-BE49-F238E27FC236}">
                    <a16:creationId xmlns:a16="http://schemas.microsoft.com/office/drawing/2014/main" id="{AEEF37F7-08C5-4A6F-BF5E-A94A7FB590FA}"/>
                  </a:ext>
                </a:extLst>
              </p:cNvPr>
              <p:cNvCxnSpPr>
                <a:cxnSpLocks/>
              </p:cNvCxnSpPr>
              <p:nvPr/>
            </p:nvCxnSpPr>
            <p:spPr bwMode="auto">
              <a:xfrm>
                <a:off x="3614283" y="2564665"/>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64" name="Straight Connector 1163">
                <a:extLst>
                  <a:ext uri="{FF2B5EF4-FFF2-40B4-BE49-F238E27FC236}">
                    <a16:creationId xmlns:a16="http://schemas.microsoft.com/office/drawing/2014/main" id="{15277637-66FB-46B3-A4EE-20C6C6131040}"/>
                  </a:ext>
                </a:extLst>
              </p:cNvPr>
              <p:cNvCxnSpPr>
                <a:cxnSpLocks/>
              </p:cNvCxnSpPr>
              <p:nvPr/>
            </p:nvCxnSpPr>
            <p:spPr bwMode="auto">
              <a:xfrm>
                <a:off x="3613139" y="257267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65" name="Straight Connector 1164">
                <a:extLst>
                  <a:ext uri="{FF2B5EF4-FFF2-40B4-BE49-F238E27FC236}">
                    <a16:creationId xmlns:a16="http://schemas.microsoft.com/office/drawing/2014/main" id="{6DB2165D-BDC6-4F2A-A5B7-C2050C777016}"/>
                  </a:ext>
                </a:extLst>
              </p:cNvPr>
              <p:cNvCxnSpPr>
                <a:cxnSpLocks/>
              </p:cNvCxnSpPr>
              <p:nvPr/>
            </p:nvCxnSpPr>
            <p:spPr bwMode="auto">
              <a:xfrm>
                <a:off x="3630305" y="258297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66" name="Straight Connector 1165">
                <a:extLst>
                  <a:ext uri="{FF2B5EF4-FFF2-40B4-BE49-F238E27FC236}">
                    <a16:creationId xmlns:a16="http://schemas.microsoft.com/office/drawing/2014/main" id="{14EBF9DB-5DEA-40BE-8B4E-697C0777B999}"/>
                  </a:ext>
                </a:extLst>
              </p:cNvPr>
              <p:cNvCxnSpPr>
                <a:cxnSpLocks/>
              </p:cNvCxnSpPr>
              <p:nvPr/>
            </p:nvCxnSpPr>
            <p:spPr bwMode="auto">
              <a:xfrm>
                <a:off x="3640605" y="2592131"/>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67" name="Straight Connector 1166">
                <a:extLst>
                  <a:ext uri="{FF2B5EF4-FFF2-40B4-BE49-F238E27FC236}">
                    <a16:creationId xmlns:a16="http://schemas.microsoft.com/office/drawing/2014/main" id="{C2394DEF-0D6C-40BC-A960-CBF5FD2628AC}"/>
                  </a:ext>
                </a:extLst>
              </p:cNvPr>
              <p:cNvCxnSpPr>
                <a:cxnSpLocks/>
              </p:cNvCxnSpPr>
              <p:nvPr/>
            </p:nvCxnSpPr>
            <p:spPr bwMode="auto">
              <a:xfrm>
                <a:off x="3648616" y="259327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68" name="Straight Connector 1167">
                <a:extLst>
                  <a:ext uri="{FF2B5EF4-FFF2-40B4-BE49-F238E27FC236}">
                    <a16:creationId xmlns:a16="http://schemas.microsoft.com/office/drawing/2014/main" id="{9B3A0F7D-7DAA-4A6E-A59B-92CD058B7F4E}"/>
                  </a:ext>
                </a:extLst>
              </p:cNvPr>
              <p:cNvCxnSpPr>
                <a:cxnSpLocks/>
              </p:cNvCxnSpPr>
              <p:nvPr/>
            </p:nvCxnSpPr>
            <p:spPr bwMode="auto">
              <a:xfrm>
                <a:off x="3676082" y="2612731"/>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69" name="Straight Connector 1168">
                <a:extLst>
                  <a:ext uri="{FF2B5EF4-FFF2-40B4-BE49-F238E27FC236}">
                    <a16:creationId xmlns:a16="http://schemas.microsoft.com/office/drawing/2014/main" id="{9F826094-274E-43FA-8BE7-04D54E1FA878}"/>
                  </a:ext>
                </a:extLst>
              </p:cNvPr>
              <p:cNvCxnSpPr>
                <a:cxnSpLocks/>
              </p:cNvCxnSpPr>
              <p:nvPr/>
            </p:nvCxnSpPr>
            <p:spPr bwMode="auto">
              <a:xfrm>
                <a:off x="3709271" y="2618453"/>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70" name="Straight Connector 1169">
                <a:extLst>
                  <a:ext uri="{FF2B5EF4-FFF2-40B4-BE49-F238E27FC236}">
                    <a16:creationId xmlns:a16="http://schemas.microsoft.com/office/drawing/2014/main" id="{FB86A17D-3531-40B7-A108-FFBF11E9328A}"/>
                  </a:ext>
                </a:extLst>
              </p:cNvPr>
              <p:cNvCxnSpPr>
                <a:cxnSpLocks/>
              </p:cNvCxnSpPr>
              <p:nvPr/>
            </p:nvCxnSpPr>
            <p:spPr bwMode="auto">
              <a:xfrm>
                <a:off x="3733304" y="2618453"/>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71" name="Straight Connector 1170">
                <a:extLst>
                  <a:ext uri="{FF2B5EF4-FFF2-40B4-BE49-F238E27FC236}">
                    <a16:creationId xmlns:a16="http://schemas.microsoft.com/office/drawing/2014/main" id="{9E324D1C-5E2F-486D-9359-5029E0C1C1C0}"/>
                  </a:ext>
                </a:extLst>
              </p:cNvPr>
              <p:cNvCxnSpPr>
                <a:cxnSpLocks/>
              </p:cNvCxnSpPr>
              <p:nvPr/>
            </p:nvCxnSpPr>
            <p:spPr bwMode="auto">
              <a:xfrm>
                <a:off x="3717282" y="2618453"/>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72" name="Straight Connector 1171">
                <a:extLst>
                  <a:ext uri="{FF2B5EF4-FFF2-40B4-BE49-F238E27FC236}">
                    <a16:creationId xmlns:a16="http://schemas.microsoft.com/office/drawing/2014/main" id="{503A9E98-F132-457A-9DD8-E7DECC64193A}"/>
                  </a:ext>
                </a:extLst>
              </p:cNvPr>
              <p:cNvCxnSpPr>
                <a:cxnSpLocks/>
              </p:cNvCxnSpPr>
              <p:nvPr/>
            </p:nvCxnSpPr>
            <p:spPr bwMode="auto">
              <a:xfrm>
                <a:off x="3748181" y="2618453"/>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73" name="Straight Connector 1172">
                <a:extLst>
                  <a:ext uri="{FF2B5EF4-FFF2-40B4-BE49-F238E27FC236}">
                    <a16:creationId xmlns:a16="http://schemas.microsoft.com/office/drawing/2014/main" id="{DF06A213-590E-4FED-B4AF-7211106247C4}"/>
                  </a:ext>
                </a:extLst>
              </p:cNvPr>
              <p:cNvCxnSpPr>
                <a:cxnSpLocks/>
              </p:cNvCxnSpPr>
              <p:nvPr/>
            </p:nvCxnSpPr>
            <p:spPr bwMode="auto">
              <a:xfrm>
                <a:off x="3756192" y="2618453"/>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74" name="Straight Connector 1173">
                <a:extLst>
                  <a:ext uri="{FF2B5EF4-FFF2-40B4-BE49-F238E27FC236}">
                    <a16:creationId xmlns:a16="http://schemas.microsoft.com/office/drawing/2014/main" id="{DDF52DEB-8E3F-4507-B046-6D98C700477B}"/>
                  </a:ext>
                </a:extLst>
              </p:cNvPr>
              <p:cNvCxnSpPr>
                <a:cxnSpLocks/>
              </p:cNvCxnSpPr>
              <p:nvPr/>
            </p:nvCxnSpPr>
            <p:spPr bwMode="auto">
              <a:xfrm>
                <a:off x="3771070" y="2618453"/>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75" name="Straight Connector 1174">
                <a:extLst>
                  <a:ext uri="{FF2B5EF4-FFF2-40B4-BE49-F238E27FC236}">
                    <a16:creationId xmlns:a16="http://schemas.microsoft.com/office/drawing/2014/main" id="{5740316E-C72D-4785-93FF-3A73ED022ED2}"/>
                  </a:ext>
                </a:extLst>
              </p:cNvPr>
              <p:cNvCxnSpPr>
                <a:cxnSpLocks/>
              </p:cNvCxnSpPr>
              <p:nvPr/>
            </p:nvCxnSpPr>
            <p:spPr bwMode="auto">
              <a:xfrm>
                <a:off x="3837447" y="262875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76" name="Straight Connector 1175">
                <a:extLst>
                  <a:ext uri="{FF2B5EF4-FFF2-40B4-BE49-F238E27FC236}">
                    <a16:creationId xmlns:a16="http://schemas.microsoft.com/office/drawing/2014/main" id="{C7BC91B0-A2A4-46CC-9E4E-4F33748A1580}"/>
                  </a:ext>
                </a:extLst>
              </p:cNvPr>
              <p:cNvCxnSpPr>
                <a:cxnSpLocks/>
              </p:cNvCxnSpPr>
              <p:nvPr/>
            </p:nvCxnSpPr>
            <p:spPr bwMode="auto">
              <a:xfrm>
                <a:off x="3852325" y="262875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77" name="Straight Connector 1176">
                <a:extLst>
                  <a:ext uri="{FF2B5EF4-FFF2-40B4-BE49-F238E27FC236}">
                    <a16:creationId xmlns:a16="http://schemas.microsoft.com/office/drawing/2014/main" id="{CA0DB438-D57F-4FD5-8C16-C62F1DFC0B3F}"/>
                  </a:ext>
                </a:extLst>
              </p:cNvPr>
              <p:cNvCxnSpPr>
                <a:cxnSpLocks/>
              </p:cNvCxnSpPr>
              <p:nvPr/>
            </p:nvCxnSpPr>
            <p:spPr bwMode="auto">
              <a:xfrm>
                <a:off x="3866058" y="262875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78" name="Straight Connector 1177">
                <a:extLst>
                  <a:ext uri="{FF2B5EF4-FFF2-40B4-BE49-F238E27FC236}">
                    <a16:creationId xmlns:a16="http://schemas.microsoft.com/office/drawing/2014/main" id="{3D772E50-5EF1-4472-9539-CFF3260FE1DA}"/>
                  </a:ext>
                </a:extLst>
              </p:cNvPr>
              <p:cNvCxnSpPr>
                <a:cxnSpLocks/>
              </p:cNvCxnSpPr>
              <p:nvPr/>
            </p:nvCxnSpPr>
            <p:spPr bwMode="auto">
              <a:xfrm>
                <a:off x="3874069" y="262875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79" name="Straight Connector 1178">
                <a:extLst>
                  <a:ext uri="{FF2B5EF4-FFF2-40B4-BE49-F238E27FC236}">
                    <a16:creationId xmlns:a16="http://schemas.microsoft.com/office/drawing/2014/main" id="{8C35A5F7-B813-4D30-9EE0-455A40CF2E9D}"/>
                  </a:ext>
                </a:extLst>
              </p:cNvPr>
              <p:cNvCxnSpPr>
                <a:cxnSpLocks/>
              </p:cNvCxnSpPr>
              <p:nvPr/>
            </p:nvCxnSpPr>
            <p:spPr bwMode="auto">
              <a:xfrm>
                <a:off x="3891236" y="262875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80" name="Straight Connector 1179">
                <a:extLst>
                  <a:ext uri="{FF2B5EF4-FFF2-40B4-BE49-F238E27FC236}">
                    <a16:creationId xmlns:a16="http://schemas.microsoft.com/office/drawing/2014/main" id="{3E739F3D-4504-405A-9AF7-ED88A6F7E4E9}"/>
                  </a:ext>
                </a:extLst>
              </p:cNvPr>
              <p:cNvCxnSpPr>
                <a:cxnSpLocks/>
              </p:cNvCxnSpPr>
              <p:nvPr/>
            </p:nvCxnSpPr>
            <p:spPr bwMode="auto">
              <a:xfrm>
                <a:off x="3898103" y="262875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81" name="Straight Connector 1180">
                <a:extLst>
                  <a:ext uri="{FF2B5EF4-FFF2-40B4-BE49-F238E27FC236}">
                    <a16:creationId xmlns:a16="http://schemas.microsoft.com/office/drawing/2014/main" id="{4B66B287-5392-43D5-BECE-7C8A81C011AD}"/>
                  </a:ext>
                </a:extLst>
              </p:cNvPr>
              <p:cNvCxnSpPr>
                <a:cxnSpLocks/>
              </p:cNvCxnSpPr>
              <p:nvPr/>
            </p:nvCxnSpPr>
            <p:spPr bwMode="auto">
              <a:xfrm>
                <a:off x="3929002" y="2644774"/>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82" name="Straight Connector 1181">
                <a:extLst>
                  <a:ext uri="{FF2B5EF4-FFF2-40B4-BE49-F238E27FC236}">
                    <a16:creationId xmlns:a16="http://schemas.microsoft.com/office/drawing/2014/main" id="{ED6CA061-279A-4159-882E-3870154BB5FB}"/>
                  </a:ext>
                </a:extLst>
              </p:cNvPr>
              <p:cNvCxnSpPr>
                <a:cxnSpLocks/>
              </p:cNvCxnSpPr>
              <p:nvPr/>
            </p:nvCxnSpPr>
            <p:spPr bwMode="auto">
              <a:xfrm>
                <a:off x="3949602" y="265049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83" name="Straight Connector 1182">
                <a:extLst>
                  <a:ext uri="{FF2B5EF4-FFF2-40B4-BE49-F238E27FC236}">
                    <a16:creationId xmlns:a16="http://schemas.microsoft.com/office/drawing/2014/main" id="{C359F6CA-6A04-464F-B0DE-E65B8635A7D2}"/>
                  </a:ext>
                </a:extLst>
              </p:cNvPr>
              <p:cNvCxnSpPr>
                <a:cxnSpLocks/>
              </p:cNvCxnSpPr>
              <p:nvPr/>
            </p:nvCxnSpPr>
            <p:spPr bwMode="auto">
              <a:xfrm>
                <a:off x="3962191" y="2651641"/>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84" name="Straight Connector 1183">
                <a:extLst>
                  <a:ext uri="{FF2B5EF4-FFF2-40B4-BE49-F238E27FC236}">
                    <a16:creationId xmlns:a16="http://schemas.microsoft.com/office/drawing/2014/main" id="{FAE00100-EB85-4168-9CB8-6AF4A271DE09}"/>
                  </a:ext>
                </a:extLst>
              </p:cNvPr>
              <p:cNvCxnSpPr>
                <a:cxnSpLocks/>
              </p:cNvCxnSpPr>
              <p:nvPr/>
            </p:nvCxnSpPr>
            <p:spPr bwMode="auto">
              <a:xfrm>
                <a:off x="3977069" y="2668807"/>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85" name="Straight Connector 1184">
                <a:extLst>
                  <a:ext uri="{FF2B5EF4-FFF2-40B4-BE49-F238E27FC236}">
                    <a16:creationId xmlns:a16="http://schemas.microsoft.com/office/drawing/2014/main" id="{3BC394F8-A356-419C-A889-0AAB4F16DF37}"/>
                  </a:ext>
                </a:extLst>
              </p:cNvPr>
              <p:cNvCxnSpPr>
                <a:cxnSpLocks/>
              </p:cNvCxnSpPr>
              <p:nvPr/>
            </p:nvCxnSpPr>
            <p:spPr bwMode="auto">
              <a:xfrm>
                <a:off x="3989657" y="2674530"/>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86" name="Straight Connector 1185">
                <a:extLst>
                  <a:ext uri="{FF2B5EF4-FFF2-40B4-BE49-F238E27FC236}">
                    <a16:creationId xmlns:a16="http://schemas.microsoft.com/office/drawing/2014/main" id="{5CA01EB2-8553-4810-B71E-353D8864468F}"/>
                  </a:ext>
                </a:extLst>
              </p:cNvPr>
              <p:cNvCxnSpPr>
                <a:cxnSpLocks/>
              </p:cNvCxnSpPr>
              <p:nvPr/>
            </p:nvCxnSpPr>
            <p:spPr bwMode="auto">
              <a:xfrm>
                <a:off x="4014835" y="2697418"/>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87" name="Straight Connector 1186">
                <a:extLst>
                  <a:ext uri="{FF2B5EF4-FFF2-40B4-BE49-F238E27FC236}">
                    <a16:creationId xmlns:a16="http://schemas.microsoft.com/office/drawing/2014/main" id="{C634D1BC-B6AA-484E-BD1B-D030C2737B68}"/>
                  </a:ext>
                </a:extLst>
              </p:cNvPr>
              <p:cNvCxnSpPr>
                <a:cxnSpLocks/>
              </p:cNvCxnSpPr>
              <p:nvPr/>
            </p:nvCxnSpPr>
            <p:spPr bwMode="auto">
              <a:xfrm>
                <a:off x="4023990" y="2697418"/>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88" name="Straight Connector 1187">
                <a:extLst>
                  <a:ext uri="{FF2B5EF4-FFF2-40B4-BE49-F238E27FC236}">
                    <a16:creationId xmlns:a16="http://schemas.microsoft.com/office/drawing/2014/main" id="{EC0A3A52-A69F-4A5D-9390-74B0A7B7F899}"/>
                  </a:ext>
                </a:extLst>
              </p:cNvPr>
              <p:cNvCxnSpPr>
                <a:cxnSpLocks/>
              </p:cNvCxnSpPr>
              <p:nvPr/>
            </p:nvCxnSpPr>
            <p:spPr bwMode="auto">
              <a:xfrm>
                <a:off x="4038868" y="2697418"/>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89" name="Straight Connector 1188">
                <a:extLst>
                  <a:ext uri="{FF2B5EF4-FFF2-40B4-BE49-F238E27FC236}">
                    <a16:creationId xmlns:a16="http://schemas.microsoft.com/office/drawing/2014/main" id="{384D8C4D-5131-4549-AABB-D15BB41D7F74}"/>
                  </a:ext>
                </a:extLst>
              </p:cNvPr>
              <p:cNvCxnSpPr>
                <a:cxnSpLocks/>
              </p:cNvCxnSpPr>
              <p:nvPr/>
            </p:nvCxnSpPr>
            <p:spPr bwMode="auto">
              <a:xfrm>
                <a:off x="4052601" y="2697418"/>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90" name="Straight Connector 1189">
                <a:extLst>
                  <a:ext uri="{FF2B5EF4-FFF2-40B4-BE49-F238E27FC236}">
                    <a16:creationId xmlns:a16="http://schemas.microsoft.com/office/drawing/2014/main" id="{B01692B0-804E-4BDF-B0D2-D95D109684BB}"/>
                  </a:ext>
                </a:extLst>
              </p:cNvPr>
              <p:cNvCxnSpPr>
                <a:cxnSpLocks/>
              </p:cNvCxnSpPr>
              <p:nvPr/>
            </p:nvCxnSpPr>
            <p:spPr bwMode="auto">
              <a:xfrm>
                <a:off x="4070912" y="2697418"/>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91" name="Straight Connector 1190">
                <a:extLst>
                  <a:ext uri="{FF2B5EF4-FFF2-40B4-BE49-F238E27FC236}">
                    <a16:creationId xmlns:a16="http://schemas.microsoft.com/office/drawing/2014/main" id="{EEE69652-D71A-462B-B2A4-820B5BF0D9F8}"/>
                  </a:ext>
                </a:extLst>
              </p:cNvPr>
              <p:cNvCxnSpPr>
                <a:cxnSpLocks/>
              </p:cNvCxnSpPr>
              <p:nvPr/>
            </p:nvCxnSpPr>
            <p:spPr bwMode="auto">
              <a:xfrm>
                <a:off x="4100667"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92" name="Straight Connector 1191">
                <a:extLst>
                  <a:ext uri="{FF2B5EF4-FFF2-40B4-BE49-F238E27FC236}">
                    <a16:creationId xmlns:a16="http://schemas.microsoft.com/office/drawing/2014/main" id="{A77BA048-0A11-45D0-B220-EDCDF21C8010}"/>
                  </a:ext>
                </a:extLst>
              </p:cNvPr>
              <p:cNvCxnSpPr>
                <a:cxnSpLocks/>
              </p:cNvCxnSpPr>
              <p:nvPr/>
            </p:nvCxnSpPr>
            <p:spPr bwMode="auto">
              <a:xfrm>
                <a:off x="4116689"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93" name="Straight Connector 1192">
                <a:extLst>
                  <a:ext uri="{FF2B5EF4-FFF2-40B4-BE49-F238E27FC236}">
                    <a16:creationId xmlns:a16="http://schemas.microsoft.com/office/drawing/2014/main" id="{231E216B-F548-459A-A8B5-9C2E0BF8D551}"/>
                  </a:ext>
                </a:extLst>
              </p:cNvPr>
              <p:cNvCxnSpPr>
                <a:cxnSpLocks/>
              </p:cNvCxnSpPr>
              <p:nvPr/>
            </p:nvCxnSpPr>
            <p:spPr bwMode="auto">
              <a:xfrm>
                <a:off x="4130422"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94" name="Straight Connector 1193">
                <a:extLst>
                  <a:ext uri="{FF2B5EF4-FFF2-40B4-BE49-F238E27FC236}">
                    <a16:creationId xmlns:a16="http://schemas.microsoft.com/office/drawing/2014/main" id="{B9B0BE76-D67D-4817-B67F-D60C02CAFCF3}"/>
                  </a:ext>
                </a:extLst>
              </p:cNvPr>
              <p:cNvCxnSpPr>
                <a:cxnSpLocks/>
              </p:cNvCxnSpPr>
              <p:nvPr/>
            </p:nvCxnSpPr>
            <p:spPr bwMode="auto">
              <a:xfrm>
                <a:off x="4143011"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95" name="Straight Connector 1194">
                <a:extLst>
                  <a:ext uri="{FF2B5EF4-FFF2-40B4-BE49-F238E27FC236}">
                    <a16:creationId xmlns:a16="http://schemas.microsoft.com/office/drawing/2014/main" id="{170CFE21-F386-4209-ABDA-424FC2E98EA0}"/>
                  </a:ext>
                </a:extLst>
              </p:cNvPr>
              <p:cNvCxnSpPr>
                <a:cxnSpLocks/>
              </p:cNvCxnSpPr>
              <p:nvPr/>
            </p:nvCxnSpPr>
            <p:spPr bwMode="auto">
              <a:xfrm>
                <a:off x="4154456"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96" name="Straight Connector 1195">
                <a:extLst>
                  <a:ext uri="{FF2B5EF4-FFF2-40B4-BE49-F238E27FC236}">
                    <a16:creationId xmlns:a16="http://schemas.microsoft.com/office/drawing/2014/main" id="{1A168437-9B58-40E8-ABEB-562F7DFA1931}"/>
                  </a:ext>
                </a:extLst>
              </p:cNvPr>
              <p:cNvCxnSpPr>
                <a:cxnSpLocks/>
              </p:cNvCxnSpPr>
              <p:nvPr/>
            </p:nvCxnSpPr>
            <p:spPr bwMode="auto">
              <a:xfrm>
                <a:off x="4175055"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97" name="Straight Connector 1196">
                <a:extLst>
                  <a:ext uri="{FF2B5EF4-FFF2-40B4-BE49-F238E27FC236}">
                    <a16:creationId xmlns:a16="http://schemas.microsoft.com/office/drawing/2014/main" id="{7F60B642-ADCF-49A1-A6F5-27D6DB07318D}"/>
                  </a:ext>
                </a:extLst>
              </p:cNvPr>
              <p:cNvCxnSpPr>
                <a:cxnSpLocks/>
              </p:cNvCxnSpPr>
              <p:nvPr/>
            </p:nvCxnSpPr>
            <p:spPr bwMode="auto">
              <a:xfrm>
                <a:off x="4179633"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98" name="Straight Connector 1197">
                <a:extLst>
                  <a:ext uri="{FF2B5EF4-FFF2-40B4-BE49-F238E27FC236}">
                    <a16:creationId xmlns:a16="http://schemas.microsoft.com/office/drawing/2014/main" id="{A22C595F-7F9C-4975-A1AC-BF7E34F9582D}"/>
                  </a:ext>
                </a:extLst>
              </p:cNvPr>
              <p:cNvCxnSpPr>
                <a:cxnSpLocks/>
              </p:cNvCxnSpPr>
              <p:nvPr/>
            </p:nvCxnSpPr>
            <p:spPr bwMode="auto">
              <a:xfrm>
                <a:off x="4187644"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199" name="Straight Connector 1198">
                <a:extLst>
                  <a:ext uri="{FF2B5EF4-FFF2-40B4-BE49-F238E27FC236}">
                    <a16:creationId xmlns:a16="http://schemas.microsoft.com/office/drawing/2014/main" id="{7C4AED32-62DC-4CC5-838B-C563B6ADAACC}"/>
                  </a:ext>
                </a:extLst>
              </p:cNvPr>
              <p:cNvCxnSpPr>
                <a:cxnSpLocks/>
              </p:cNvCxnSpPr>
              <p:nvPr/>
            </p:nvCxnSpPr>
            <p:spPr bwMode="auto">
              <a:xfrm>
                <a:off x="4199089"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00" name="Straight Connector 1199">
                <a:extLst>
                  <a:ext uri="{FF2B5EF4-FFF2-40B4-BE49-F238E27FC236}">
                    <a16:creationId xmlns:a16="http://schemas.microsoft.com/office/drawing/2014/main" id="{ABF1399F-0A8B-4322-A725-53DA0BF093C5}"/>
                  </a:ext>
                </a:extLst>
              </p:cNvPr>
              <p:cNvCxnSpPr>
                <a:cxnSpLocks/>
              </p:cNvCxnSpPr>
              <p:nvPr/>
            </p:nvCxnSpPr>
            <p:spPr bwMode="auto">
              <a:xfrm>
                <a:off x="4220833"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01" name="Straight Connector 1200">
                <a:extLst>
                  <a:ext uri="{FF2B5EF4-FFF2-40B4-BE49-F238E27FC236}">
                    <a16:creationId xmlns:a16="http://schemas.microsoft.com/office/drawing/2014/main" id="{C9BEDE59-DBD4-4B53-8680-CF6850AB7111}"/>
                  </a:ext>
                </a:extLst>
              </p:cNvPr>
              <p:cNvCxnSpPr>
                <a:cxnSpLocks/>
              </p:cNvCxnSpPr>
              <p:nvPr/>
            </p:nvCxnSpPr>
            <p:spPr bwMode="auto">
              <a:xfrm>
                <a:off x="4229988"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02" name="Straight Connector 1201">
                <a:extLst>
                  <a:ext uri="{FF2B5EF4-FFF2-40B4-BE49-F238E27FC236}">
                    <a16:creationId xmlns:a16="http://schemas.microsoft.com/office/drawing/2014/main" id="{F906F4CE-7F2B-4422-A546-F4E7B5D6156E}"/>
                  </a:ext>
                </a:extLst>
              </p:cNvPr>
              <p:cNvCxnSpPr>
                <a:cxnSpLocks/>
              </p:cNvCxnSpPr>
              <p:nvPr/>
            </p:nvCxnSpPr>
            <p:spPr bwMode="auto">
              <a:xfrm>
                <a:off x="4263177"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03" name="Straight Connector 1202">
                <a:extLst>
                  <a:ext uri="{FF2B5EF4-FFF2-40B4-BE49-F238E27FC236}">
                    <a16:creationId xmlns:a16="http://schemas.microsoft.com/office/drawing/2014/main" id="{CE03368C-B854-4B57-A3E0-6D05A594DD24}"/>
                  </a:ext>
                </a:extLst>
              </p:cNvPr>
              <p:cNvCxnSpPr>
                <a:cxnSpLocks/>
              </p:cNvCxnSpPr>
              <p:nvPr/>
            </p:nvCxnSpPr>
            <p:spPr bwMode="auto">
              <a:xfrm>
                <a:off x="4274622"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04" name="Straight Connector 1203">
                <a:extLst>
                  <a:ext uri="{FF2B5EF4-FFF2-40B4-BE49-F238E27FC236}">
                    <a16:creationId xmlns:a16="http://schemas.microsoft.com/office/drawing/2014/main" id="{E10639C6-95BB-4BD7-91C7-DDA94CB0E4C8}"/>
                  </a:ext>
                </a:extLst>
              </p:cNvPr>
              <p:cNvCxnSpPr>
                <a:cxnSpLocks/>
              </p:cNvCxnSpPr>
              <p:nvPr/>
            </p:nvCxnSpPr>
            <p:spPr bwMode="auto">
              <a:xfrm>
                <a:off x="4287211"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05" name="Straight Connector 1204">
                <a:extLst>
                  <a:ext uri="{FF2B5EF4-FFF2-40B4-BE49-F238E27FC236}">
                    <a16:creationId xmlns:a16="http://schemas.microsoft.com/office/drawing/2014/main" id="{CBCEF5E5-8F59-4A76-9A20-02E93426F60A}"/>
                  </a:ext>
                </a:extLst>
              </p:cNvPr>
              <p:cNvCxnSpPr>
                <a:cxnSpLocks/>
              </p:cNvCxnSpPr>
              <p:nvPr/>
            </p:nvCxnSpPr>
            <p:spPr bwMode="auto">
              <a:xfrm>
                <a:off x="4299800" y="27294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06" name="Straight Connector 1205">
                <a:extLst>
                  <a:ext uri="{FF2B5EF4-FFF2-40B4-BE49-F238E27FC236}">
                    <a16:creationId xmlns:a16="http://schemas.microsoft.com/office/drawing/2014/main" id="{47B1144E-99FC-4DCB-B244-7F6C0B4926C5}"/>
                  </a:ext>
                </a:extLst>
              </p:cNvPr>
              <p:cNvCxnSpPr>
                <a:cxnSpLocks/>
              </p:cNvCxnSpPr>
              <p:nvPr/>
            </p:nvCxnSpPr>
            <p:spPr bwMode="auto">
              <a:xfrm>
                <a:off x="4315822" y="275006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07" name="Straight Connector 1206">
                <a:extLst>
                  <a:ext uri="{FF2B5EF4-FFF2-40B4-BE49-F238E27FC236}">
                    <a16:creationId xmlns:a16="http://schemas.microsoft.com/office/drawing/2014/main" id="{71917950-CDF3-48C7-A57F-95B06770089E}"/>
                  </a:ext>
                </a:extLst>
              </p:cNvPr>
              <p:cNvCxnSpPr>
                <a:cxnSpLocks/>
              </p:cNvCxnSpPr>
              <p:nvPr/>
            </p:nvCxnSpPr>
            <p:spPr bwMode="auto">
              <a:xfrm>
                <a:off x="4351300"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08" name="Straight Connector 1207">
                <a:extLst>
                  <a:ext uri="{FF2B5EF4-FFF2-40B4-BE49-F238E27FC236}">
                    <a16:creationId xmlns:a16="http://schemas.microsoft.com/office/drawing/2014/main" id="{0778E2CF-0772-4B01-89FE-CF1E071F7D6A}"/>
                  </a:ext>
                </a:extLst>
              </p:cNvPr>
              <p:cNvCxnSpPr>
                <a:cxnSpLocks/>
              </p:cNvCxnSpPr>
              <p:nvPr/>
            </p:nvCxnSpPr>
            <p:spPr bwMode="auto">
              <a:xfrm>
                <a:off x="4366178"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09" name="Straight Connector 1208">
                <a:extLst>
                  <a:ext uri="{FF2B5EF4-FFF2-40B4-BE49-F238E27FC236}">
                    <a16:creationId xmlns:a16="http://schemas.microsoft.com/office/drawing/2014/main" id="{C7C62F14-0E74-4804-B2A3-EEB6E2FC2883}"/>
                  </a:ext>
                </a:extLst>
              </p:cNvPr>
              <p:cNvCxnSpPr>
                <a:cxnSpLocks/>
              </p:cNvCxnSpPr>
              <p:nvPr/>
            </p:nvCxnSpPr>
            <p:spPr bwMode="auto">
              <a:xfrm>
                <a:off x="4386778"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10" name="Straight Connector 1209">
                <a:extLst>
                  <a:ext uri="{FF2B5EF4-FFF2-40B4-BE49-F238E27FC236}">
                    <a16:creationId xmlns:a16="http://schemas.microsoft.com/office/drawing/2014/main" id="{9C1839CB-29B2-450D-BC67-6F76A196A695}"/>
                  </a:ext>
                </a:extLst>
              </p:cNvPr>
              <p:cNvCxnSpPr>
                <a:cxnSpLocks/>
              </p:cNvCxnSpPr>
              <p:nvPr/>
            </p:nvCxnSpPr>
            <p:spPr bwMode="auto">
              <a:xfrm>
                <a:off x="4401655"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11" name="Straight Connector 1210">
                <a:extLst>
                  <a:ext uri="{FF2B5EF4-FFF2-40B4-BE49-F238E27FC236}">
                    <a16:creationId xmlns:a16="http://schemas.microsoft.com/office/drawing/2014/main" id="{0B2CAB73-3433-4A36-80CA-D95BBF877538}"/>
                  </a:ext>
                </a:extLst>
              </p:cNvPr>
              <p:cNvCxnSpPr>
                <a:cxnSpLocks/>
              </p:cNvCxnSpPr>
              <p:nvPr/>
            </p:nvCxnSpPr>
            <p:spPr bwMode="auto">
              <a:xfrm>
                <a:off x="4433699"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12" name="Straight Connector 1211">
                <a:extLst>
                  <a:ext uri="{FF2B5EF4-FFF2-40B4-BE49-F238E27FC236}">
                    <a16:creationId xmlns:a16="http://schemas.microsoft.com/office/drawing/2014/main" id="{2E49C837-4B6A-4DFE-A212-D4C257CFC4B2}"/>
                  </a:ext>
                </a:extLst>
              </p:cNvPr>
              <p:cNvCxnSpPr>
                <a:cxnSpLocks/>
              </p:cNvCxnSpPr>
              <p:nvPr/>
            </p:nvCxnSpPr>
            <p:spPr bwMode="auto">
              <a:xfrm>
                <a:off x="4448577"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13" name="Straight Connector 1212">
                <a:extLst>
                  <a:ext uri="{FF2B5EF4-FFF2-40B4-BE49-F238E27FC236}">
                    <a16:creationId xmlns:a16="http://schemas.microsoft.com/office/drawing/2014/main" id="{61821769-5189-49E5-B0EA-2F07FCFC1379}"/>
                  </a:ext>
                </a:extLst>
              </p:cNvPr>
              <p:cNvCxnSpPr>
                <a:cxnSpLocks/>
              </p:cNvCxnSpPr>
              <p:nvPr/>
            </p:nvCxnSpPr>
            <p:spPr bwMode="auto">
              <a:xfrm>
                <a:off x="4479477"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14" name="Straight Connector 1213">
                <a:extLst>
                  <a:ext uri="{FF2B5EF4-FFF2-40B4-BE49-F238E27FC236}">
                    <a16:creationId xmlns:a16="http://schemas.microsoft.com/office/drawing/2014/main" id="{CD57E061-1EF7-4C6E-9FCB-A010CCBB633F}"/>
                  </a:ext>
                </a:extLst>
              </p:cNvPr>
              <p:cNvCxnSpPr>
                <a:cxnSpLocks/>
              </p:cNvCxnSpPr>
              <p:nvPr/>
            </p:nvCxnSpPr>
            <p:spPr bwMode="auto">
              <a:xfrm>
                <a:off x="4486344"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15" name="Straight Connector 1214">
                <a:extLst>
                  <a:ext uri="{FF2B5EF4-FFF2-40B4-BE49-F238E27FC236}">
                    <a16:creationId xmlns:a16="http://schemas.microsoft.com/office/drawing/2014/main" id="{EA61E9E1-A0C0-45A6-A054-AC929D6A62BA}"/>
                  </a:ext>
                </a:extLst>
              </p:cNvPr>
              <p:cNvCxnSpPr>
                <a:cxnSpLocks/>
              </p:cNvCxnSpPr>
              <p:nvPr/>
            </p:nvCxnSpPr>
            <p:spPr bwMode="auto">
              <a:xfrm>
                <a:off x="4525255"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16" name="Straight Connector 1215">
                <a:extLst>
                  <a:ext uri="{FF2B5EF4-FFF2-40B4-BE49-F238E27FC236}">
                    <a16:creationId xmlns:a16="http://schemas.microsoft.com/office/drawing/2014/main" id="{C3F3EE52-3FCA-40B5-9EC1-97AC1B977393}"/>
                  </a:ext>
                </a:extLst>
              </p:cNvPr>
              <p:cNvCxnSpPr>
                <a:cxnSpLocks/>
              </p:cNvCxnSpPr>
              <p:nvPr/>
            </p:nvCxnSpPr>
            <p:spPr bwMode="auto">
              <a:xfrm>
                <a:off x="4560732"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17" name="Straight Connector 1216">
                <a:extLst>
                  <a:ext uri="{FF2B5EF4-FFF2-40B4-BE49-F238E27FC236}">
                    <a16:creationId xmlns:a16="http://schemas.microsoft.com/office/drawing/2014/main" id="{03C76B2F-E770-4B02-9FB3-AB2943B15DFB}"/>
                  </a:ext>
                </a:extLst>
              </p:cNvPr>
              <p:cNvCxnSpPr>
                <a:cxnSpLocks/>
              </p:cNvCxnSpPr>
              <p:nvPr/>
            </p:nvCxnSpPr>
            <p:spPr bwMode="auto">
              <a:xfrm>
                <a:off x="4573321"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18" name="Straight Connector 1217">
                <a:extLst>
                  <a:ext uri="{FF2B5EF4-FFF2-40B4-BE49-F238E27FC236}">
                    <a16:creationId xmlns:a16="http://schemas.microsoft.com/office/drawing/2014/main" id="{9AB7B11A-4C3A-43EA-9113-6734E792D044}"/>
                  </a:ext>
                </a:extLst>
              </p:cNvPr>
              <p:cNvCxnSpPr>
                <a:cxnSpLocks/>
              </p:cNvCxnSpPr>
              <p:nvPr/>
            </p:nvCxnSpPr>
            <p:spPr bwMode="auto">
              <a:xfrm>
                <a:off x="4592776"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19" name="Straight Connector 1218">
                <a:extLst>
                  <a:ext uri="{FF2B5EF4-FFF2-40B4-BE49-F238E27FC236}">
                    <a16:creationId xmlns:a16="http://schemas.microsoft.com/office/drawing/2014/main" id="{DF06017F-1151-426A-AD84-C7975404918A}"/>
                  </a:ext>
                </a:extLst>
              </p:cNvPr>
              <p:cNvCxnSpPr>
                <a:cxnSpLocks/>
              </p:cNvCxnSpPr>
              <p:nvPr/>
            </p:nvCxnSpPr>
            <p:spPr bwMode="auto">
              <a:xfrm>
                <a:off x="4615665"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20" name="Straight Connector 1219">
                <a:extLst>
                  <a:ext uri="{FF2B5EF4-FFF2-40B4-BE49-F238E27FC236}">
                    <a16:creationId xmlns:a16="http://schemas.microsoft.com/office/drawing/2014/main" id="{FED5A942-6FF1-4C66-845B-E2ED413D27C3}"/>
                  </a:ext>
                </a:extLst>
              </p:cNvPr>
              <p:cNvCxnSpPr>
                <a:cxnSpLocks/>
              </p:cNvCxnSpPr>
              <p:nvPr/>
            </p:nvCxnSpPr>
            <p:spPr bwMode="auto">
              <a:xfrm>
                <a:off x="4628253"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21" name="Straight Connector 1220">
                <a:extLst>
                  <a:ext uri="{FF2B5EF4-FFF2-40B4-BE49-F238E27FC236}">
                    <a16:creationId xmlns:a16="http://schemas.microsoft.com/office/drawing/2014/main" id="{85AD46DE-68E1-468B-9A9F-B6057FBBCDE5}"/>
                  </a:ext>
                </a:extLst>
              </p:cNvPr>
              <p:cNvCxnSpPr>
                <a:cxnSpLocks/>
              </p:cNvCxnSpPr>
              <p:nvPr/>
            </p:nvCxnSpPr>
            <p:spPr bwMode="auto">
              <a:xfrm>
                <a:off x="4632831"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22" name="Straight Connector 1221">
                <a:extLst>
                  <a:ext uri="{FF2B5EF4-FFF2-40B4-BE49-F238E27FC236}">
                    <a16:creationId xmlns:a16="http://schemas.microsoft.com/office/drawing/2014/main" id="{166AB17C-8BDE-4577-985A-BDC8AB84D66E}"/>
                  </a:ext>
                </a:extLst>
              </p:cNvPr>
              <p:cNvCxnSpPr>
                <a:cxnSpLocks/>
              </p:cNvCxnSpPr>
              <p:nvPr/>
            </p:nvCxnSpPr>
            <p:spPr bwMode="auto">
              <a:xfrm>
                <a:off x="4643131" y="2755786"/>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23" name="Straight Connector 1222">
                <a:extLst>
                  <a:ext uri="{FF2B5EF4-FFF2-40B4-BE49-F238E27FC236}">
                    <a16:creationId xmlns:a16="http://schemas.microsoft.com/office/drawing/2014/main" id="{6F61E7E2-99B5-479A-AAFF-E38CDDDB41E1}"/>
                  </a:ext>
                </a:extLst>
              </p:cNvPr>
              <p:cNvCxnSpPr>
                <a:cxnSpLocks/>
              </p:cNvCxnSpPr>
              <p:nvPr/>
            </p:nvCxnSpPr>
            <p:spPr bwMode="auto">
              <a:xfrm>
                <a:off x="4667164" y="2782108"/>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24" name="Straight Connector 1223">
                <a:extLst>
                  <a:ext uri="{FF2B5EF4-FFF2-40B4-BE49-F238E27FC236}">
                    <a16:creationId xmlns:a16="http://schemas.microsoft.com/office/drawing/2014/main" id="{5D6A1B30-2E1E-4C4D-AB6D-4AE26828FA02}"/>
                  </a:ext>
                </a:extLst>
              </p:cNvPr>
              <p:cNvCxnSpPr>
                <a:cxnSpLocks/>
              </p:cNvCxnSpPr>
              <p:nvPr/>
            </p:nvCxnSpPr>
            <p:spPr bwMode="auto">
              <a:xfrm>
                <a:off x="4744985" y="2782108"/>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25" name="Straight Connector 1224">
                <a:extLst>
                  <a:ext uri="{FF2B5EF4-FFF2-40B4-BE49-F238E27FC236}">
                    <a16:creationId xmlns:a16="http://schemas.microsoft.com/office/drawing/2014/main" id="{728280C8-DA1E-45B2-9606-33A2DAFF4414}"/>
                  </a:ext>
                </a:extLst>
              </p:cNvPr>
              <p:cNvCxnSpPr>
                <a:cxnSpLocks/>
              </p:cNvCxnSpPr>
              <p:nvPr/>
            </p:nvCxnSpPr>
            <p:spPr bwMode="auto">
              <a:xfrm>
                <a:off x="4757574" y="2782108"/>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26" name="Straight Connector 1225">
                <a:extLst>
                  <a:ext uri="{FF2B5EF4-FFF2-40B4-BE49-F238E27FC236}">
                    <a16:creationId xmlns:a16="http://schemas.microsoft.com/office/drawing/2014/main" id="{0655CD4B-F35B-4B25-93EE-40DA309A95B8}"/>
                  </a:ext>
                </a:extLst>
              </p:cNvPr>
              <p:cNvCxnSpPr>
                <a:cxnSpLocks/>
              </p:cNvCxnSpPr>
              <p:nvPr/>
            </p:nvCxnSpPr>
            <p:spPr bwMode="auto">
              <a:xfrm>
                <a:off x="4767874" y="2782108"/>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27" name="Straight Connector 1226">
                <a:extLst>
                  <a:ext uri="{FF2B5EF4-FFF2-40B4-BE49-F238E27FC236}">
                    <a16:creationId xmlns:a16="http://schemas.microsoft.com/office/drawing/2014/main" id="{EAC084A8-1660-44F6-BA61-99652226C00D}"/>
                  </a:ext>
                </a:extLst>
              </p:cNvPr>
              <p:cNvCxnSpPr>
                <a:cxnSpLocks/>
              </p:cNvCxnSpPr>
              <p:nvPr/>
            </p:nvCxnSpPr>
            <p:spPr bwMode="auto">
              <a:xfrm>
                <a:off x="4843407" y="281415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28" name="Straight Connector 1227">
                <a:extLst>
                  <a:ext uri="{FF2B5EF4-FFF2-40B4-BE49-F238E27FC236}">
                    <a16:creationId xmlns:a16="http://schemas.microsoft.com/office/drawing/2014/main" id="{75037BC9-9FD6-4815-9FA7-0F9C8FADAE49}"/>
                  </a:ext>
                </a:extLst>
              </p:cNvPr>
              <p:cNvCxnSpPr>
                <a:cxnSpLocks/>
              </p:cNvCxnSpPr>
              <p:nvPr/>
            </p:nvCxnSpPr>
            <p:spPr bwMode="auto">
              <a:xfrm>
                <a:off x="4851418" y="2814152"/>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29" name="Straight Connector 1228">
                <a:extLst>
                  <a:ext uri="{FF2B5EF4-FFF2-40B4-BE49-F238E27FC236}">
                    <a16:creationId xmlns:a16="http://schemas.microsoft.com/office/drawing/2014/main" id="{6B0DB10A-2397-42FE-A6D2-41E0CD2CDB9D}"/>
                  </a:ext>
                </a:extLst>
              </p:cNvPr>
              <p:cNvCxnSpPr>
                <a:cxnSpLocks/>
              </p:cNvCxnSpPr>
              <p:nvPr/>
            </p:nvCxnSpPr>
            <p:spPr bwMode="auto">
              <a:xfrm>
                <a:off x="4885751" y="2854207"/>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30" name="Straight Connector 1229">
                <a:extLst>
                  <a:ext uri="{FF2B5EF4-FFF2-40B4-BE49-F238E27FC236}">
                    <a16:creationId xmlns:a16="http://schemas.microsoft.com/office/drawing/2014/main" id="{E23DE96F-1797-4303-9F94-993ABC23C691}"/>
                  </a:ext>
                </a:extLst>
              </p:cNvPr>
              <p:cNvCxnSpPr>
                <a:cxnSpLocks/>
              </p:cNvCxnSpPr>
              <p:nvPr/>
            </p:nvCxnSpPr>
            <p:spPr bwMode="auto">
              <a:xfrm>
                <a:off x="4971583" y="2898840"/>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31" name="Straight Connector 1230">
                <a:extLst>
                  <a:ext uri="{FF2B5EF4-FFF2-40B4-BE49-F238E27FC236}">
                    <a16:creationId xmlns:a16="http://schemas.microsoft.com/office/drawing/2014/main" id="{3914CCA7-CE02-470F-8089-DA8A3B4ACD31}"/>
                  </a:ext>
                </a:extLst>
              </p:cNvPr>
              <p:cNvCxnSpPr>
                <a:cxnSpLocks/>
              </p:cNvCxnSpPr>
              <p:nvPr/>
            </p:nvCxnSpPr>
            <p:spPr bwMode="auto">
              <a:xfrm>
                <a:off x="4985317" y="2898840"/>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32" name="Straight Connector 1231">
                <a:extLst>
                  <a:ext uri="{FF2B5EF4-FFF2-40B4-BE49-F238E27FC236}">
                    <a16:creationId xmlns:a16="http://schemas.microsoft.com/office/drawing/2014/main" id="{917537D4-D95D-41C5-A534-3726F6C650BF}"/>
                  </a:ext>
                </a:extLst>
              </p:cNvPr>
              <p:cNvCxnSpPr>
                <a:cxnSpLocks/>
              </p:cNvCxnSpPr>
              <p:nvPr/>
            </p:nvCxnSpPr>
            <p:spPr bwMode="auto">
              <a:xfrm>
                <a:off x="5009350" y="2898840"/>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33" name="Straight Connector 1232">
                <a:extLst>
                  <a:ext uri="{FF2B5EF4-FFF2-40B4-BE49-F238E27FC236}">
                    <a16:creationId xmlns:a16="http://schemas.microsoft.com/office/drawing/2014/main" id="{EC3A6CBF-79AE-4FD1-AB9B-7DB1E44A5FE4}"/>
                  </a:ext>
                </a:extLst>
              </p:cNvPr>
              <p:cNvCxnSpPr>
                <a:cxnSpLocks/>
              </p:cNvCxnSpPr>
              <p:nvPr/>
            </p:nvCxnSpPr>
            <p:spPr bwMode="auto">
              <a:xfrm>
                <a:off x="5045971" y="2970939"/>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34" name="Straight Connector 1233">
                <a:extLst>
                  <a:ext uri="{FF2B5EF4-FFF2-40B4-BE49-F238E27FC236}">
                    <a16:creationId xmlns:a16="http://schemas.microsoft.com/office/drawing/2014/main" id="{FED483CB-4EF8-47AB-A104-02A7FFCC7FA2}"/>
                  </a:ext>
                </a:extLst>
              </p:cNvPr>
              <p:cNvCxnSpPr>
                <a:cxnSpLocks/>
              </p:cNvCxnSpPr>
              <p:nvPr/>
            </p:nvCxnSpPr>
            <p:spPr bwMode="auto">
              <a:xfrm>
                <a:off x="5081448" y="2970939"/>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35" name="Straight Connector 1234">
                <a:extLst>
                  <a:ext uri="{FF2B5EF4-FFF2-40B4-BE49-F238E27FC236}">
                    <a16:creationId xmlns:a16="http://schemas.microsoft.com/office/drawing/2014/main" id="{922A68B6-4A40-4184-8C55-FBABC6AE41BE}"/>
                  </a:ext>
                </a:extLst>
              </p:cNvPr>
              <p:cNvCxnSpPr>
                <a:cxnSpLocks/>
              </p:cNvCxnSpPr>
              <p:nvPr/>
            </p:nvCxnSpPr>
            <p:spPr bwMode="auto">
              <a:xfrm>
                <a:off x="5189024" y="2970939"/>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36" name="Straight Connector 1235">
                <a:extLst>
                  <a:ext uri="{FF2B5EF4-FFF2-40B4-BE49-F238E27FC236}">
                    <a16:creationId xmlns:a16="http://schemas.microsoft.com/office/drawing/2014/main" id="{D12C1CC1-E3C7-4B86-AEF0-28AD1D158AF3}"/>
                  </a:ext>
                </a:extLst>
              </p:cNvPr>
              <p:cNvCxnSpPr>
                <a:cxnSpLocks/>
              </p:cNvCxnSpPr>
              <p:nvPr/>
            </p:nvCxnSpPr>
            <p:spPr bwMode="auto">
              <a:xfrm>
                <a:off x="5226791" y="2970939"/>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37" name="Straight Connector 1236">
                <a:extLst>
                  <a:ext uri="{FF2B5EF4-FFF2-40B4-BE49-F238E27FC236}">
                    <a16:creationId xmlns:a16="http://schemas.microsoft.com/office/drawing/2014/main" id="{6AC8D76C-9EFB-478A-A2A4-5B58E712D436}"/>
                  </a:ext>
                </a:extLst>
              </p:cNvPr>
              <p:cNvCxnSpPr>
                <a:cxnSpLocks/>
              </p:cNvCxnSpPr>
              <p:nvPr/>
            </p:nvCxnSpPr>
            <p:spPr bwMode="auto">
              <a:xfrm>
                <a:off x="5235947" y="2970939"/>
                <a:ext cx="0" cy="51077"/>
              </a:xfrm>
              <a:prstGeom prst="line">
                <a:avLst/>
              </a:prstGeom>
              <a:noFill/>
              <a:ln w="19050" cap="flat" cmpd="sng" algn="ctr">
                <a:solidFill>
                  <a:schemeClr val="accent3"/>
                </a:solidFill>
                <a:prstDash val="solid"/>
                <a:round/>
                <a:headEnd type="none" w="med" len="med"/>
                <a:tailEnd type="none" w="med" len="med"/>
              </a:ln>
              <a:effectLst/>
            </p:spPr>
          </p:cxnSp>
          <p:cxnSp>
            <p:nvCxnSpPr>
              <p:cNvPr id="1238" name="Straight Connector 1237">
                <a:extLst>
                  <a:ext uri="{FF2B5EF4-FFF2-40B4-BE49-F238E27FC236}">
                    <a16:creationId xmlns:a16="http://schemas.microsoft.com/office/drawing/2014/main" id="{BA093D76-D3A2-46BA-8103-53605E6EB116}"/>
                  </a:ext>
                </a:extLst>
              </p:cNvPr>
              <p:cNvCxnSpPr>
                <a:cxnSpLocks/>
              </p:cNvCxnSpPr>
              <p:nvPr/>
            </p:nvCxnSpPr>
            <p:spPr bwMode="auto">
              <a:xfrm>
                <a:off x="5392734" y="2970939"/>
                <a:ext cx="0" cy="51077"/>
              </a:xfrm>
              <a:prstGeom prst="line">
                <a:avLst/>
              </a:prstGeom>
              <a:noFill/>
              <a:ln w="19050" cap="flat" cmpd="sng" algn="ctr">
                <a:solidFill>
                  <a:schemeClr val="accent3"/>
                </a:solidFill>
                <a:prstDash val="solid"/>
                <a:round/>
                <a:headEnd type="none" w="med" len="med"/>
                <a:tailEnd type="none" w="med" len="med"/>
              </a:ln>
              <a:effectLst/>
            </p:spPr>
          </p:cxnSp>
        </p:grpSp>
        <p:sp>
          <p:nvSpPr>
            <p:cNvPr id="1045" name="Freeform: Shape 1044">
              <a:extLst>
                <a:ext uri="{FF2B5EF4-FFF2-40B4-BE49-F238E27FC236}">
                  <a16:creationId xmlns:a16="http://schemas.microsoft.com/office/drawing/2014/main" id="{A12F8F0E-9F9C-4677-BA3D-C1BB967B770D}"/>
                </a:ext>
              </a:extLst>
            </p:cNvPr>
            <p:cNvSpPr/>
            <p:nvPr/>
          </p:nvSpPr>
          <p:spPr bwMode="auto">
            <a:xfrm>
              <a:off x="1324082" y="1688815"/>
              <a:ext cx="4090399" cy="983750"/>
            </a:xfrm>
            <a:custGeom>
              <a:avLst/>
              <a:gdLst>
                <a:gd name="connsiteX0" fmla="*/ 4090399 w 4090399"/>
                <a:gd name="connsiteY0" fmla="*/ 983750 h 983750"/>
                <a:gd name="connsiteX1" fmla="*/ 3472665 w 4090399"/>
                <a:gd name="connsiteY1" fmla="*/ 983750 h 983750"/>
                <a:gd name="connsiteX2" fmla="*/ 3472665 w 4090399"/>
                <a:gd name="connsiteY2" fmla="*/ 955496 h 983750"/>
                <a:gd name="connsiteX3" fmla="*/ 3336533 w 4090399"/>
                <a:gd name="connsiteY3" fmla="*/ 955496 h 983750"/>
                <a:gd name="connsiteX4" fmla="*/ 3336533 w 4090399"/>
                <a:gd name="connsiteY4" fmla="*/ 929811 h 983750"/>
                <a:gd name="connsiteX5" fmla="*/ 3159303 w 4090399"/>
                <a:gd name="connsiteY5" fmla="*/ 929811 h 983750"/>
                <a:gd name="connsiteX6" fmla="*/ 3159303 w 4090399"/>
                <a:gd name="connsiteY6" fmla="*/ 910547 h 983750"/>
                <a:gd name="connsiteX7" fmla="*/ 3034729 w 4090399"/>
                <a:gd name="connsiteY7" fmla="*/ 910547 h 983750"/>
                <a:gd name="connsiteX8" fmla="*/ 3034729 w 4090399"/>
                <a:gd name="connsiteY8" fmla="*/ 901557 h 983750"/>
                <a:gd name="connsiteX9" fmla="*/ 3020602 w 4090399"/>
                <a:gd name="connsiteY9" fmla="*/ 901557 h 983750"/>
                <a:gd name="connsiteX10" fmla="*/ 3020602 w 4090399"/>
                <a:gd name="connsiteY10" fmla="*/ 884861 h 983750"/>
                <a:gd name="connsiteX11" fmla="*/ 2965379 w 4090399"/>
                <a:gd name="connsiteY11" fmla="*/ 884861 h 983750"/>
                <a:gd name="connsiteX12" fmla="*/ 2960242 w 4090399"/>
                <a:gd name="connsiteY12" fmla="*/ 879724 h 983750"/>
                <a:gd name="connsiteX13" fmla="*/ 2843373 w 4090399"/>
                <a:gd name="connsiteY13" fmla="*/ 879724 h 983750"/>
                <a:gd name="connsiteX14" fmla="*/ 2843373 w 4090399"/>
                <a:gd name="connsiteY14" fmla="*/ 864313 h 983750"/>
                <a:gd name="connsiteX15" fmla="*/ 2818972 w 4090399"/>
                <a:gd name="connsiteY15" fmla="*/ 864313 h 983750"/>
                <a:gd name="connsiteX16" fmla="*/ 2818972 w 4090399"/>
                <a:gd name="connsiteY16" fmla="*/ 855323 h 983750"/>
                <a:gd name="connsiteX17" fmla="*/ 2734210 w 4090399"/>
                <a:gd name="connsiteY17" fmla="*/ 855323 h 983750"/>
                <a:gd name="connsiteX18" fmla="*/ 2734210 w 4090399"/>
                <a:gd name="connsiteY18" fmla="*/ 837343 h 983750"/>
                <a:gd name="connsiteX19" fmla="*/ 2704672 w 4090399"/>
                <a:gd name="connsiteY19" fmla="*/ 837343 h 983750"/>
                <a:gd name="connsiteX20" fmla="*/ 2704672 w 4090399"/>
                <a:gd name="connsiteY20" fmla="*/ 825785 h 983750"/>
                <a:gd name="connsiteX21" fmla="*/ 2696966 w 4090399"/>
                <a:gd name="connsiteY21" fmla="*/ 818079 h 983750"/>
                <a:gd name="connsiteX22" fmla="*/ 2696966 w 4090399"/>
                <a:gd name="connsiteY22" fmla="*/ 800100 h 983750"/>
                <a:gd name="connsiteX23" fmla="*/ 2673849 w 4090399"/>
                <a:gd name="connsiteY23" fmla="*/ 800100 h 983750"/>
                <a:gd name="connsiteX24" fmla="*/ 2673849 w 4090399"/>
                <a:gd name="connsiteY24" fmla="*/ 782120 h 983750"/>
                <a:gd name="connsiteX25" fmla="*/ 2609636 w 4090399"/>
                <a:gd name="connsiteY25" fmla="*/ 782120 h 983750"/>
                <a:gd name="connsiteX26" fmla="*/ 2609636 w 4090399"/>
                <a:gd name="connsiteY26" fmla="*/ 767993 h 983750"/>
                <a:gd name="connsiteX27" fmla="*/ 2581382 w 4090399"/>
                <a:gd name="connsiteY27" fmla="*/ 767993 h 983750"/>
                <a:gd name="connsiteX28" fmla="*/ 2581382 w 4090399"/>
                <a:gd name="connsiteY28" fmla="*/ 757719 h 983750"/>
                <a:gd name="connsiteX29" fmla="*/ 2518453 w 4090399"/>
                <a:gd name="connsiteY29" fmla="*/ 757719 h 983750"/>
                <a:gd name="connsiteX30" fmla="*/ 2518453 w 4090399"/>
                <a:gd name="connsiteY30" fmla="*/ 746160 h 983750"/>
                <a:gd name="connsiteX31" fmla="*/ 2467082 w 4090399"/>
                <a:gd name="connsiteY31" fmla="*/ 746160 h 983750"/>
                <a:gd name="connsiteX32" fmla="*/ 2467082 w 4090399"/>
                <a:gd name="connsiteY32" fmla="*/ 733318 h 983750"/>
                <a:gd name="connsiteX33" fmla="*/ 2438828 w 4090399"/>
                <a:gd name="connsiteY33" fmla="*/ 733318 h 983750"/>
                <a:gd name="connsiteX34" fmla="*/ 2438828 w 4090399"/>
                <a:gd name="connsiteY34" fmla="*/ 712769 h 983750"/>
                <a:gd name="connsiteX35" fmla="*/ 2397731 w 4090399"/>
                <a:gd name="connsiteY35" fmla="*/ 712769 h 983750"/>
                <a:gd name="connsiteX36" fmla="*/ 2397731 w 4090399"/>
                <a:gd name="connsiteY36" fmla="*/ 697358 h 983750"/>
                <a:gd name="connsiteX37" fmla="*/ 2360488 w 4090399"/>
                <a:gd name="connsiteY37" fmla="*/ 697358 h 983750"/>
                <a:gd name="connsiteX38" fmla="*/ 2360488 w 4090399"/>
                <a:gd name="connsiteY38" fmla="*/ 675525 h 983750"/>
                <a:gd name="connsiteX39" fmla="*/ 2342508 w 4090399"/>
                <a:gd name="connsiteY39" fmla="*/ 675525 h 983750"/>
                <a:gd name="connsiteX40" fmla="*/ 2339939 w 4090399"/>
                <a:gd name="connsiteY40" fmla="*/ 672956 h 983750"/>
                <a:gd name="connsiteX41" fmla="*/ 2260315 w 4090399"/>
                <a:gd name="connsiteY41" fmla="*/ 672956 h 983750"/>
                <a:gd name="connsiteX42" fmla="*/ 2252609 w 4090399"/>
                <a:gd name="connsiteY42" fmla="*/ 665250 h 983750"/>
                <a:gd name="connsiteX43" fmla="*/ 2233345 w 4090399"/>
                <a:gd name="connsiteY43" fmla="*/ 665250 h 983750"/>
                <a:gd name="connsiteX44" fmla="*/ 2233345 w 4090399"/>
                <a:gd name="connsiteY44" fmla="*/ 644703 h 983750"/>
                <a:gd name="connsiteX45" fmla="*/ 2163994 w 4090399"/>
                <a:gd name="connsiteY45" fmla="*/ 644703 h 983750"/>
                <a:gd name="connsiteX46" fmla="*/ 2163994 w 4090399"/>
                <a:gd name="connsiteY46" fmla="*/ 629292 h 983750"/>
                <a:gd name="connsiteX47" fmla="*/ 2135740 w 4090399"/>
                <a:gd name="connsiteY47" fmla="*/ 629292 h 983750"/>
                <a:gd name="connsiteX48" fmla="*/ 2135740 w 4090399"/>
                <a:gd name="connsiteY48" fmla="*/ 608743 h 983750"/>
                <a:gd name="connsiteX49" fmla="*/ 2113908 w 4090399"/>
                <a:gd name="connsiteY49" fmla="*/ 608743 h 983750"/>
                <a:gd name="connsiteX50" fmla="*/ 2113908 w 4090399"/>
                <a:gd name="connsiteY50" fmla="*/ 593332 h 983750"/>
                <a:gd name="connsiteX51" fmla="*/ 2053547 w 4090399"/>
                <a:gd name="connsiteY51" fmla="*/ 593332 h 983750"/>
                <a:gd name="connsiteX52" fmla="*/ 2053547 w 4090399"/>
                <a:gd name="connsiteY52" fmla="*/ 583058 h 983750"/>
                <a:gd name="connsiteX53" fmla="*/ 2045841 w 4090399"/>
                <a:gd name="connsiteY53" fmla="*/ 575352 h 983750"/>
                <a:gd name="connsiteX54" fmla="*/ 2045841 w 4090399"/>
                <a:gd name="connsiteY54" fmla="*/ 561225 h 983750"/>
                <a:gd name="connsiteX55" fmla="*/ 1893014 w 4090399"/>
                <a:gd name="connsiteY55" fmla="*/ 561225 h 983750"/>
                <a:gd name="connsiteX56" fmla="*/ 1893014 w 4090399"/>
                <a:gd name="connsiteY56" fmla="*/ 544530 h 983750"/>
                <a:gd name="connsiteX57" fmla="*/ 1845496 w 4090399"/>
                <a:gd name="connsiteY57" fmla="*/ 544530 h 983750"/>
                <a:gd name="connsiteX58" fmla="*/ 1845496 w 4090399"/>
                <a:gd name="connsiteY58" fmla="*/ 532972 h 983750"/>
                <a:gd name="connsiteX59" fmla="*/ 1791556 w 4090399"/>
                <a:gd name="connsiteY59" fmla="*/ 532972 h 983750"/>
                <a:gd name="connsiteX60" fmla="*/ 1791556 w 4090399"/>
                <a:gd name="connsiteY60" fmla="*/ 512423 h 983750"/>
                <a:gd name="connsiteX61" fmla="*/ 1769724 w 4090399"/>
                <a:gd name="connsiteY61" fmla="*/ 512423 h 983750"/>
                <a:gd name="connsiteX62" fmla="*/ 1769724 w 4090399"/>
                <a:gd name="connsiteY62" fmla="*/ 499581 h 983750"/>
                <a:gd name="connsiteX63" fmla="*/ 1738901 w 4090399"/>
                <a:gd name="connsiteY63" fmla="*/ 499581 h 983750"/>
                <a:gd name="connsiteX64" fmla="*/ 1738901 w 4090399"/>
                <a:gd name="connsiteY64" fmla="*/ 484169 h 983750"/>
                <a:gd name="connsiteX65" fmla="*/ 1704226 w 4090399"/>
                <a:gd name="connsiteY65" fmla="*/ 484169 h 983750"/>
                <a:gd name="connsiteX66" fmla="*/ 1704226 w 4090399"/>
                <a:gd name="connsiteY66" fmla="*/ 470042 h 983750"/>
                <a:gd name="connsiteX67" fmla="*/ 1663129 w 4090399"/>
                <a:gd name="connsiteY67" fmla="*/ 470042 h 983750"/>
                <a:gd name="connsiteX68" fmla="*/ 1663129 w 4090399"/>
                <a:gd name="connsiteY68" fmla="*/ 446925 h 983750"/>
                <a:gd name="connsiteX69" fmla="*/ 1631022 w 4090399"/>
                <a:gd name="connsiteY69" fmla="*/ 446925 h 983750"/>
                <a:gd name="connsiteX70" fmla="*/ 1631022 w 4090399"/>
                <a:gd name="connsiteY70" fmla="*/ 435367 h 983750"/>
                <a:gd name="connsiteX71" fmla="*/ 1593779 w 4090399"/>
                <a:gd name="connsiteY71" fmla="*/ 435367 h 983750"/>
                <a:gd name="connsiteX72" fmla="*/ 1593779 w 4090399"/>
                <a:gd name="connsiteY72" fmla="*/ 419956 h 983750"/>
                <a:gd name="connsiteX73" fmla="*/ 1571946 w 4090399"/>
                <a:gd name="connsiteY73" fmla="*/ 419956 h 983750"/>
                <a:gd name="connsiteX74" fmla="*/ 1571946 w 4090399"/>
                <a:gd name="connsiteY74" fmla="*/ 401976 h 983750"/>
                <a:gd name="connsiteX75" fmla="*/ 1543692 w 4090399"/>
                <a:gd name="connsiteY75" fmla="*/ 401976 h 983750"/>
                <a:gd name="connsiteX76" fmla="*/ 1543692 w 4090399"/>
                <a:gd name="connsiteY76" fmla="*/ 385281 h 983750"/>
                <a:gd name="connsiteX77" fmla="*/ 1485900 w 4090399"/>
                <a:gd name="connsiteY77" fmla="*/ 385281 h 983750"/>
                <a:gd name="connsiteX78" fmla="*/ 1485900 w 4090399"/>
                <a:gd name="connsiteY78" fmla="*/ 371154 h 983750"/>
                <a:gd name="connsiteX79" fmla="*/ 1476910 w 4090399"/>
                <a:gd name="connsiteY79" fmla="*/ 362164 h 983750"/>
                <a:gd name="connsiteX80" fmla="*/ 1440951 w 4090399"/>
                <a:gd name="connsiteY80" fmla="*/ 362164 h 983750"/>
                <a:gd name="connsiteX81" fmla="*/ 1440951 w 4090399"/>
                <a:gd name="connsiteY81" fmla="*/ 348037 h 983750"/>
                <a:gd name="connsiteX82" fmla="*/ 1380590 w 4090399"/>
                <a:gd name="connsiteY82" fmla="*/ 348037 h 983750"/>
                <a:gd name="connsiteX83" fmla="*/ 1380590 w 4090399"/>
                <a:gd name="connsiteY83" fmla="*/ 335194 h 983750"/>
                <a:gd name="connsiteX84" fmla="*/ 1324082 w 4090399"/>
                <a:gd name="connsiteY84" fmla="*/ 335194 h 983750"/>
                <a:gd name="connsiteX85" fmla="*/ 1324082 w 4090399"/>
                <a:gd name="connsiteY85" fmla="*/ 317214 h 983750"/>
                <a:gd name="connsiteX86" fmla="*/ 1248310 w 4090399"/>
                <a:gd name="connsiteY86" fmla="*/ 317214 h 983750"/>
                <a:gd name="connsiteX87" fmla="*/ 1248310 w 4090399"/>
                <a:gd name="connsiteY87" fmla="*/ 305656 h 983750"/>
                <a:gd name="connsiteX88" fmla="*/ 1198224 w 4090399"/>
                <a:gd name="connsiteY88" fmla="*/ 305656 h 983750"/>
                <a:gd name="connsiteX89" fmla="*/ 1198224 w 4090399"/>
                <a:gd name="connsiteY89" fmla="*/ 287676 h 983750"/>
                <a:gd name="connsiteX90" fmla="*/ 1168685 w 4090399"/>
                <a:gd name="connsiteY90" fmla="*/ 287676 h 983750"/>
                <a:gd name="connsiteX91" fmla="*/ 1168685 w 4090399"/>
                <a:gd name="connsiteY91" fmla="*/ 277402 h 983750"/>
                <a:gd name="connsiteX92" fmla="*/ 1105756 w 4090399"/>
                <a:gd name="connsiteY92" fmla="*/ 277402 h 983750"/>
                <a:gd name="connsiteX93" fmla="*/ 1105756 w 4090399"/>
                <a:gd name="connsiteY93" fmla="*/ 267128 h 983750"/>
                <a:gd name="connsiteX94" fmla="*/ 1076218 w 4090399"/>
                <a:gd name="connsiteY94" fmla="*/ 267128 h 983750"/>
                <a:gd name="connsiteX95" fmla="*/ 1076218 w 4090399"/>
                <a:gd name="connsiteY95" fmla="*/ 259422 h 983750"/>
                <a:gd name="connsiteX96" fmla="*/ 1050533 w 4090399"/>
                <a:gd name="connsiteY96" fmla="*/ 259422 h 983750"/>
                <a:gd name="connsiteX97" fmla="*/ 1050533 w 4090399"/>
                <a:gd name="connsiteY97" fmla="*/ 238874 h 983750"/>
                <a:gd name="connsiteX98" fmla="*/ 1028700 w 4090399"/>
                <a:gd name="connsiteY98" fmla="*/ 238874 h 983750"/>
                <a:gd name="connsiteX99" fmla="*/ 1028700 w 4090399"/>
                <a:gd name="connsiteY99" fmla="*/ 220894 h 983750"/>
                <a:gd name="connsiteX100" fmla="*/ 983751 w 4090399"/>
                <a:gd name="connsiteY100" fmla="*/ 220894 h 983750"/>
                <a:gd name="connsiteX101" fmla="*/ 983751 w 4090399"/>
                <a:gd name="connsiteY101" fmla="*/ 208051 h 983750"/>
                <a:gd name="connsiteX102" fmla="*/ 924674 w 4090399"/>
                <a:gd name="connsiteY102" fmla="*/ 208051 h 983750"/>
                <a:gd name="connsiteX103" fmla="*/ 924674 w 4090399"/>
                <a:gd name="connsiteY103" fmla="*/ 195209 h 983750"/>
                <a:gd name="connsiteX104" fmla="*/ 869451 w 4090399"/>
                <a:gd name="connsiteY104" fmla="*/ 195209 h 983750"/>
                <a:gd name="connsiteX105" fmla="*/ 869451 w 4090399"/>
                <a:gd name="connsiteY105" fmla="*/ 195209 h 983750"/>
                <a:gd name="connsiteX106" fmla="*/ 847618 w 4090399"/>
                <a:gd name="connsiteY106" fmla="*/ 195209 h 983750"/>
                <a:gd name="connsiteX107" fmla="*/ 847618 w 4090399"/>
                <a:gd name="connsiteY107" fmla="*/ 174660 h 983750"/>
                <a:gd name="connsiteX108" fmla="*/ 828354 w 4090399"/>
                <a:gd name="connsiteY108" fmla="*/ 174660 h 983750"/>
                <a:gd name="connsiteX109" fmla="*/ 828354 w 4090399"/>
                <a:gd name="connsiteY109" fmla="*/ 160533 h 983750"/>
                <a:gd name="connsiteX110" fmla="*/ 742308 w 4090399"/>
                <a:gd name="connsiteY110" fmla="*/ 160533 h 983750"/>
                <a:gd name="connsiteX111" fmla="*/ 742308 w 4090399"/>
                <a:gd name="connsiteY111" fmla="*/ 146406 h 983750"/>
                <a:gd name="connsiteX112" fmla="*/ 621587 w 4090399"/>
                <a:gd name="connsiteY112" fmla="*/ 146406 h 983750"/>
                <a:gd name="connsiteX113" fmla="*/ 621587 w 4090399"/>
                <a:gd name="connsiteY113" fmla="*/ 132279 h 983750"/>
                <a:gd name="connsiteX114" fmla="*/ 570216 w 4090399"/>
                <a:gd name="connsiteY114" fmla="*/ 132279 h 983750"/>
                <a:gd name="connsiteX115" fmla="*/ 570216 w 4090399"/>
                <a:gd name="connsiteY115" fmla="*/ 119437 h 983750"/>
                <a:gd name="connsiteX116" fmla="*/ 514992 w 4090399"/>
                <a:gd name="connsiteY116" fmla="*/ 119437 h 983750"/>
                <a:gd name="connsiteX117" fmla="*/ 514992 w 4090399"/>
                <a:gd name="connsiteY117" fmla="*/ 113015 h 983750"/>
                <a:gd name="connsiteX118" fmla="*/ 443073 w 4090399"/>
                <a:gd name="connsiteY118" fmla="*/ 113015 h 983750"/>
                <a:gd name="connsiteX119" fmla="*/ 443073 w 4090399"/>
                <a:gd name="connsiteY119" fmla="*/ 95036 h 983750"/>
                <a:gd name="connsiteX120" fmla="*/ 405829 w 4090399"/>
                <a:gd name="connsiteY120" fmla="*/ 95036 h 983750"/>
                <a:gd name="connsiteX121" fmla="*/ 405829 w 4090399"/>
                <a:gd name="connsiteY121" fmla="*/ 80909 h 983750"/>
                <a:gd name="connsiteX122" fmla="*/ 368585 w 4090399"/>
                <a:gd name="connsiteY122" fmla="*/ 80909 h 983750"/>
                <a:gd name="connsiteX123" fmla="*/ 368585 w 4090399"/>
                <a:gd name="connsiteY123" fmla="*/ 71919 h 983750"/>
                <a:gd name="connsiteX124" fmla="*/ 322352 w 4090399"/>
                <a:gd name="connsiteY124" fmla="*/ 71919 h 983750"/>
                <a:gd name="connsiteX125" fmla="*/ 322352 w 4090399"/>
                <a:gd name="connsiteY125" fmla="*/ 56507 h 983750"/>
                <a:gd name="connsiteX126" fmla="*/ 278687 w 4090399"/>
                <a:gd name="connsiteY126" fmla="*/ 56507 h 983750"/>
                <a:gd name="connsiteX127" fmla="*/ 278687 w 4090399"/>
                <a:gd name="connsiteY127" fmla="*/ 38528 h 983750"/>
                <a:gd name="connsiteX128" fmla="*/ 205483 w 4090399"/>
                <a:gd name="connsiteY128" fmla="*/ 38528 h 983750"/>
                <a:gd name="connsiteX129" fmla="*/ 205483 w 4090399"/>
                <a:gd name="connsiteY129" fmla="*/ 30822 h 983750"/>
                <a:gd name="connsiteX130" fmla="*/ 156681 w 4090399"/>
                <a:gd name="connsiteY130" fmla="*/ 30822 h 983750"/>
                <a:gd name="connsiteX131" fmla="*/ 156681 w 4090399"/>
                <a:gd name="connsiteY131" fmla="*/ 19264 h 983750"/>
                <a:gd name="connsiteX132" fmla="*/ 91183 w 4090399"/>
                <a:gd name="connsiteY132" fmla="*/ 19264 h 983750"/>
                <a:gd name="connsiteX133" fmla="*/ 91183 w 4090399"/>
                <a:gd name="connsiteY133" fmla="*/ 11558 h 983750"/>
                <a:gd name="connsiteX134" fmla="*/ 62929 w 4090399"/>
                <a:gd name="connsiteY134" fmla="*/ 11558 h 983750"/>
                <a:gd name="connsiteX135" fmla="*/ 62929 w 4090399"/>
                <a:gd name="connsiteY135" fmla="*/ 0 h 983750"/>
                <a:gd name="connsiteX136" fmla="*/ 0 w 4090399"/>
                <a:gd name="connsiteY136" fmla="*/ 0 h 983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4090399" h="983750">
                  <a:moveTo>
                    <a:pt x="4090399" y="983750"/>
                  </a:moveTo>
                  <a:lnTo>
                    <a:pt x="3472665" y="983750"/>
                  </a:lnTo>
                  <a:lnTo>
                    <a:pt x="3472665" y="955496"/>
                  </a:lnTo>
                  <a:lnTo>
                    <a:pt x="3336533" y="955496"/>
                  </a:lnTo>
                  <a:lnTo>
                    <a:pt x="3336533" y="929811"/>
                  </a:lnTo>
                  <a:lnTo>
                    <a:pt x="3159303" y="929811"/>
                  </a:lnTo>
                  <a:lnTo>
                    <a:pt x="3159303" y="910547"/>
                  </a:lnTo>
                  <a:lnTo>
                    <a:pt x="3034729" y="910547"/>
                  </a:lnTo>
                  <a:lnTo>
                    <a:pt x="3034729" y="901557"/>
                  </a:lnTo>
                  <a:lnTo>
                    <a:pt x="3020602" y="901557"/>
                  </a:lnTo>
                  <a:lnTo>
                    <a:pt x="3020602" y="884861"/>
                  </a:lnTo>
                  <a:lnTo>
                    <a:pt x="2965379" y="884861"/>
                  </a:lnTo>
                  <a:lnTo>
                    <a:pt x="2960242" y="879724"/>
                  </a:lnTo>
                  <a:lnTo>
                    <a:pt x="2843373" y="879724"/>
                  </a:lnTo>
                  <a:lnTo>
                    <a:pt x="2843373" y="864313"/>
                  </a:lnTo>
                  <a:lnTo>
                    <a:pt x="2818972" y="864313"/>
                  </a:lnTo>
                  <a:lnTo>
                    <a:pt x="2818972" y="855323"/>
                  </a:lnTo>
                  <a:lnTo>
                    <a:pt x="2734210" y="855323"/>
                  </a:lnTo>
                  <a:lnTo>
                    <a:pt x="2734210" y="837343"/>
                  </a:lnTo>
                  <a:lnTo>
                    <a:pt x="2704672" y="837343"/>
                  </a:lnTo>
                  <a:lnTo>
                    <a:pt x="2704672" y="825785"/>
                  </a:lnTo>
                  <a:lnTo>
                    <a:pt x="2696966" y="818079"/>
                  </a:lnTo>
                  <a:lnTo>
                    <a:pt x="2696966" y="800100"/>
                  </a:lnTo>
                  <a:lnTo>
                    <a:pt x="2673849" y="800100"/>
                  </a:lnTo>
                  <a:lnTo>
                    <a:pt x="2673849" y="782120"/>
                  </a:lnTo>
                  <a:lnTo>
                    <a:pt x="2609636" y="782120"/>
                  </a:lnTo>
                  <a:lnTo>
                    <a:pt x="2609636" y="767993"/>
                  </a:lnTo>
                  <a:lnTo>
                    <a:pt x="2581382" y="767993"/>
                  </a:lnTo>
                  <a:lnTo>
                    <a:pt x="2581382" y="757719"/>
                  </a:lnTo>
                  <a:lnTo>
                    <a:pt x="2518453" y="757719"/>
                  </a:lnTo>
                  <a:lnTo>
                    <a:pt x="2518453" y="746160"/>
                  </a:lnTo>
                  <a:lnTo>
                    <a:pt x="2467082" y="746160"/>
                  </a:lnTo>
                  <a:lnTo>
                    <a:pt x="2467082" y="733318"/>
                  </a:lnTo>
                  <a:lnTo>
                    <a:pt x="2438828" y="733318"/>
                  </a:lnTo>
                  <a:lnTo>
                    <a:pt x="2438828" y="712769"/>
                  </a:lnTo>
                  <a:lnTo>
                    <a:pt x="2397731" y="712769"/>
                  </a:lnTo>
                  <a:lnTo>
                    <a:pt x="2397731" y="697358"/>
                  </a:lnTo>
                  <a:lnTo>
                    <a:pt x="2360488" y="697358"/>
                  </a:lnTo>
                  <a:lnTo>
                    <a:pt x="2360488" y="675525"/>
                  </a:lnTo>
                  <a:lnTo>
                    <a:pt x="2342508" y="675525"/>
                  </a:lnTo>
                  <a:lnTo>
                    <a:pt x="2339939" y="672956"/>
                  </a:lnTo>
                  <a:lnTo>
                    <a:pt x="2260315" y="672956"/>
                  </a:lnTo>
                  <a:lnTo>
                    <a:pt x="2252609" y="665250"/>
                  </a:lnTo>
                  <a:lnTo>
                    <a:pt x="2233345" y="665250"/>
                  </a:lnTo>
                  <a:lnTo>
                    <a:pt x="2233345" y="644703"/>
                  </a:lnTo>
                  <a:lnTo>
                    <a:pt x="2163994" y="644703"/>
                  </a:lnTo>
                  <a:lnTo>
                    <a:pt x="2163994" y="629292"/>
                  </a:lnTo>
                  <a:lnTo>
                    <a:pt x="2135740" y="629292"/>
                  </a:lnTo>
                  <a:lnTo>
                    <a:pt x="2135740" y="608743"/>
                  </a:lnTo>
                  <a:lnTo>
                    <a:pt x="2113908" y="608743"/>
                  </a:lnTo>
                  <a:lnTo>
                    <a:pt x="2113908" y="593332"/>
                  </a:lnTo>
                  <a:lnTo>
                    <a:pt x="2053547" y="593332"/>
                  </a:lnTo>
                  <a:lnTo>
                    <a:pt x="2053547" y="583058"/>
                  </a:lnTo>
                  <a:lnTo>
                    <a:pt x="2045841" y="575352"/>
                  </a:lnTo>
                  <a:lnTo>
                    <a:pt x="2045841" y="561225"/>
                  </a:lnTo>
                  <a:lnTo>
                    <a:pt x="1893014" y="561225"/>
                  </a:lnTo>
                  <a:lnTo>
                    <a:pt x="1893014" y="544530"/>
                  </a:lnTo>
                  <a:lnTo>
                    <a:pt x="1845496" y="544530"/>
                  </a:lnTo>
                  <a:lnTo>
                    <a:pt x="1845496" y="532972"/>
                  </a:lnTo>
                  <a:lnTo>
                    <a:pt x="1791556" y="532972"/>
                  </a:lnTo>
                  <a:lnTo>
                    <a:pt x="1791556" y="512423"/>
                  </a:lnTo>
                  <a:lnTo>
                    <a:pt x="1769724" y="512423"/>
                  </a:lnTo>
                  <a:lnTo>
                    <a:pt x="1769724" y="499581"/>
                  </a:lnTo>
                  <a:lnTo>
                    <a:pt x="1738901" y="499581"/>
                  </a:lnTo>
                  <a:lnTo>
                    <a:pt x="1738901" y="484169"/>
                  </a:lnTo>
                  <a:lnTo>
                    <a:pt x="1704226" y="484169"/>
                  </a:lnTo>
                  <a:lnTo>
                    <a:pt x="1704226" y="470042"/>
                  </a:lnTo>
                  <a:lnTo>
                    <a:pt x="1663129" y="470042"/>
                  </a:lnTo>
                  <a:lnTo>
                    <a:pt x="1663129" y="446925"/>
                  </a:lnTo>
                  <a:lnTo>
                    <a:pt x="1631022" y="446925"/>
                  </a:lnTo>
                  <a:lnTo>
                    <a:pt x="1631022" y="435367"/>
                  </a:lnTo>
                  <a:lnTo>
                    <a:pt x="1593779" y="435367"/>
                  </a:lnTo>
                  <a:lnTo>
                    <a:pt x="1593779" y="419956"/>
                  </a:lnTo>
                  <a:lnTo>
                    <a:pt x="1571946" y="419956"/>
                  </a:lnTo>
                  <a:lnTo>
                    <a:pt x="1571946" y="401976"/>
                  </a:lnTo>
                  <a:lnTo>
                    <a:pt x="1543692" y="401976"/>
                  </a:lnTo>
                  <a:lnTo>
                    <a:pt x="1543692" y="385281"/>
                  </a:lnTo>
                  <a:lnTo>
                    <a:pt x="1485900" y="385281"/>
                  </a:lnTo>
                  <a:lnTo>
                    <a:pt x="1485900" y="371154"/>
                  </a:lnTo>
                  <a:lnTo>
                    <a:pt x="1476910" y="362164"/>
                  </a:lnTo>
                  <a:lnTo>
                    <a:pt x="1440951" y="362164"/>
                  </a:lnTo>
                  <a:lnTo>
                    <a:pt x="1440951" y="348037"/>
                  </a:lnTo>
                  <a:lnTo>
                    <a:pt x="1380590" y="348037"/>
                  </a:lnTo>
                  <a:lnTo>
                    <a:pt x="1380590" y="335194"/>
                  </a:lnTo>
                  <a:lnTo>
                    <a:pt x="1324082" y="335194"/>
                  </a:lnTo>
                  <a:lnTo>
                    <a:pt x="1324082" y="317214"/>
                  </a:lnTo>
                  <a:lnTo>
                    <a:pt x="1248310" y="317214"/>
                  </a:lnTo>
                  <a:lnTo>
                    <a:pt x="1248310" y="305656"/>
                  </a:lnTo>
                  <a:lnTo>
                    <a:pt x="1198224" y="305656"/>
                  </a:lnTo>
                  <a:lnTo>
                    <a:pt x="1198224" y="287676"/>
                  </a:lnTo>
                  <a:lnTo>
                    <a:pt x="1168685" y="287676"/>
                  </a:lnTo>
                  <a:lnTo>
                    <a:pt x="1168685" y="277402"/>
                  </a:lnTo>
                  <a:lnTo>
                    <a:pt x="1105756" y="277402"/>
                  </a:lnTo>
                  <a:lnTo>
                    <a:pt x="1105756" y="267128"/>
                  </a:lnTo>
                  <a:lnTo>
                    <a:pt x="1076218" y="267128"/>
                  </a:lnTo>
                  <a:lnTo>
                    <a:pt x="1076218" y="259422"/>
                  </a:lnTo>
                  <a:lnTo>
                    <a:pt x="1050533" y="259422"/>
                  </a:lnTo>
                  <a:lnTo>
                    <a:pt x="1050533" y="238874"/>
                  </a:lnTo>
                  <a:lnTo>
                    <a:pt x="1028700" y="238874"/>
                  </a:lnTo>
                  <a:lnTo>
                    <a:pt x="1028700" y="220894"/>
                  </a:lnTo>
                  <a:lnTo>
                    <a:pt x="983751" y="220894"/>
                  </a:lnTo>
                  <a:lnTo>
                    <a:pt x="983751" y="208051"/>
                  </a:lnTo>
                  <a:lnTo>
                    <a:pt x="924674" y="208051"/>
                  </a:lnTo>
                  <a:lnTo>
                    <a:pt x="924674" y="195209"/>
                  </a:lnTo>
                  <a:lnTo>
                    <a:pt x="869451" y="195209"/>
                  </a:lnTo>
                  <a:lnTo>
                    <a:pt x="869451" y="195209"/>
                  </a:lnTo>
                  <a:lnTo>
                    <a:pt x="847618" y="195209"/>
                  </a:lnTo>
                  <a:lnTo>
                    <a:pt x="847618" y="174660"/>
                  </a:lnTo>
                  <a:lnTo>
                    <a:pt x="828354" y="174660"/>
                  </a:lnTo>
                  <a:lnTo>
                    <a:pt x="828354" y="160533"/>
                  </a:lnTo>
                  <a:lnTo>
                    <a:pt x="742308" y="160533"/>
                  </a:lnTo>
                  <a:lnTo>
                    <a:pt x="742308" y="146406"/>
                  </a:lnTo>
                  <a:lnTo>
                    <a:pt x="621587" y="146406"/>
                  </a:lnTo>
                  <a:lnTo>
                    <a:pt x="621587" y="132279"/>
                  </a:lnTo>
                  <a:lnTo>
                    <a:pt x="570216" y="132279"/>
                  </a:lnTo>
                  <a:lnTo>
                    <a:pt x="570216" y="119437"/>
                  </a:lnTo>
                  <a:lnTo>
                    <a:pt x="514992" y="119437"/>
                  </a:lnTo>
                  <a:lnTo>
                    <a:pt x="514992" y="113015"/>
                  </a:lnTo>
                  <a:lnTo>
                    <a:pt x="443073" y="113015"/>
                  </a:lnTo>
                  <a:lnTo>
                    <a:pt x="443073" y="95036"/>
                  </a:lnTo>
                  <a:lnTo>
                    <a:pt x="405829" y="95036"/>
                  </a:lnTo>
                  <a:lnTo>
                    <a:pt x="405829" y="80909"/>
                  </a:lnTo>
                  <a:lnTo>
                    <a:pt x="368585" y="80909"/>
                  </a:lnTo>
                  <a:lnTo>
                    <a:pt x="368585" y="71919"/>
                  </a:lnTo>
                  <a:lnTo>
                    <a:pt x="322352" y="71919"/>
                  </a:lnTo>
                  <a:lnTo>
                    <a:pt x="322352" y="56507"/>
                  </a:lnTo>
                  <a:lnTo>
                    <a:pt x="278687" y="56507"/>
                  </a:lnTo>
                  <a:lnTo>
                    <a:pt x="278687" y="38528"/>
                  </a:lnTo>
                  <a:lnTo>
                    <a:pt x="205483" y="38528"/>
                  </a:lnTo>
                  <a:lnTo>
                    <a:pt x="205483" y="30822"/>
                  </a:lnTo>
                  <a:lnTo>
                    <a:pt x="156681" y="30822"/>
                  </a:lnTo>
                  <a:lnTo>
                    <a:pt x="156681" y="19264"/>
                  </a:lnTo>
                  <a:lnTo>
                    <a:pt x="91183" y="19264"/>
                  </a:lnTo>
                  <a:lnTo>
                    <a:pt x="91183" y="11558"/>
                  </a:lnTo>
                  <a:lnTo>
                    <a:pt x="62929" y="11558"/>
                  </a:lnTo>
                  <a:lnTo>
                    <a:pt x="62929" y="0"/>
                  </a:lnTo>
                  <a:lnTo>
                    <a:pt x="0" y="0"/>
                  </a:lnTo>
                </a:path>
              </a:pathLst>
            </a:custGeom>
            <a:noFill/>
            <a:ln w="28575">
              <a:solidFill>
                <a:schemeClr val="accent1"/>
              </a:solidFill>
              <a:miter lim="800000"/>
              <a:headEnd/>
              <a:tailEnd/>
            </a:ln>
          </p:spPr>
          <p:txBody>
            <a:bodyPr rtlCol="0" anchor="ctr"/>
            <a:lstStyle/>
            <a:p>
              <a:pPr algn="ctr"/>
              <a:endParaRPr lang="en-US" dirty="0"/>
            </a:p>
          </p:txBody>
        </p:sp>
        <p:cxnSp>
          <p:nvCxnSpPr>
            <p:cNvPr id="1046" name="Straight Connector 1045">
              <a:extLst>
                <a:ext uri="{FF2B5EF4-FFF2-40B4-BE49-F238E27FC236}">
                  <a16:creationId xmlns:a16="http://schemas.microsoft.com/office/drawing/2014/main" id="{44D2EBB7-905E-45CF-93FE-92BFF494F432}"/>
                </a:ext>
              </a:extLst>
            </p:cNvPr>
            <p:cNvCxnSpPr>
              <a:cxnSpLocks/>
            </p:cNvCxnSpPr>
            <p:nvPr/>
          </p:nvCxnSpPr>
          <p:spPr bwMode="auto">
            <a:xfrm>
              <a:off x="1556394" y="1674637"/>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47" name="Straight Connector 1046">
              <a:extLst>
                <a:ext uri="{FF2B5EF4-FFF2-40B4-BE49-F238E27FC236}">
                  <a16:creationId xmlns:a16="http://schemas.microsoft.com/office/drawing/2014/main" id="{DA92C11B-EF6F-4520-A77A-4E217C22D854}"/>
                </a:ext>
              </a:extLst>
            </p:cNvPr>
            <p:cNvCxnSpPr>
              <a:cxnSpLocks/>
            </p:cNvCxnSpPr>
            <p:nvPr/>
          </p:nvCxnSpPr>
          <p:spPr bwMode="auto">
            <a:xfrm>
              <a:off x="1643725" y="1690047"/>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48" name="Straight Connector 1047">
              <a:extLst>
                <a:ext uri="{FF2B5EF4-FFF2-40B4-BE49-F238E27FC236}">
                  <a16:creationId xmlns:a16="http://schemas.microsoft.com/office/drawing/2014/main" id="{AA7C90CF-D438-4CE7-B9C9-E76AA6B73823}"/>
                </a:ext>
              </a:extLst>
            </p:cNvPr>
            <p:cNvCxnSpPr>
              <a:cxnSpLocks/>
            </p:cNvCxnSpPr>
            <p:nvPr/>
          </p:nvCxnSpPr>
          <p:spPr bwMode="auto">
            <a:xfrm>
              <a:off x="2297418" y="1844159"/>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49" name="Straight Connector 1048">
              <a:extLst>
                <a:ext uri="{FF2B5EF4-FFF2-40B4-BE49-F238E27FC236}">
                  <a16:creationId xmlns:a16="http://schemas.microsoft.com/office/drawing/2014/main" id="{4A3E831E-F951-4F8B-A17D-9620E958017A}"/>
                </a:ext>
              </a:extLst>
            </p:cNvPr>
            <p:cNvCxnSpPr>
              <a:cxnSpLocks/>
            </p:cNvCxnSpPr>
            <p:nvPr/>
          </p:nvCxnSpPr>
          <p:spPr bwMode="auto">
            <a:xfrm>
              <a:off x="3034589" y="2113856"/>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50" name="Straight Connector 1049">
              <a:extLst>
                <a:ext uri="{FF2B5EF4-FFF2-40B4-BE49-F238E27FC236}">
                  <a16:creationId xmlns:a16="http://schemas.microsoft.com/office/drawing/2014/main" id="{B493B097-0424-4BF5-A558-242885128E1A}"/>
                </a:ext>
              </a:extLst>
            </p:cNvPr>
            <p:cNvCxnSpPr>
              <a:cxnSpLocks/>
            </p:cNvCxnSpPr>
            <p:nvPr/>
          </p:nvCxnSpPr>
          <p:spPr bwMode="auto">
            <a:xfrm>
              <a:off x="3065412" y="2121561"/>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51" name="Straight Connector 1050">
              <a:extLst>
                <a:ext uri="{FF2B5EF4-FFF2-40B4-BE49-F238E27FC236}">
                  <a16:creationId xmlns:a16="http://schemas.microsoft.com/office/drawing/2014/main" id="{1DFEC6C0-02B7-4B0F-986F-5890D675A9D5}"/>
                </a:ext>
              </a:extLst>
            </p:cNvPr>
            <p:cNvCxnSpPr>
              <a:cxnSpLocks/>
            </p:cNvCxnSpPr>
            <p:nvPr/>
          </p:nvCxnSpPr>
          <p:spPr bwMode="auto">
            <a:xfrm>
              <a:off x="3124488" y="2160089"/>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52" name="Straight Connector 1051">
              <a:extLst>
                <a:ext uri="{FF2B5EF4-FFF2-40B4-BE49-F238E27FC236}">
                  <a16:creationId xmlns:a16="http://schemas.microsoft.com/office/drawing/2014/main" id="{97CE7243-EA53-4FC5-AA8C-5D544480E906}"/>
                </a:ext>
              </a:extLst>
            </p:cNvPr>
            <p:cNvCxnSpPr>
              <a:cxnSpLocks/>
            </p:cNvCxnSpPr>
            <p:nvPr/>
          </p:nvCxnSpPr>
          <p:spPr bwMode="auto">
            <a:xfrm>
              <a:off x="3145037" y="2160089"/>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53" name="Straight Connector 1052">
              <a:extLst>
                <a:ext uri="{FF2B5EF4-FFF2-40B4-BE49-F238E27FC236}">
                  <a16:creationId xmlns:a16="http://schemas.microsoft.com/office/drawing/2014/main" id="{0265C03B-963C-4E86-B64D-2968863F09F0}"/>
                </a:ext>
              </a:extLst>
            </p:cNvPr>
            <p:cNvCxnSpPr>
              <a:cxnSpLocks/>
            </p:cNvCxnSpPr>
            <p:nvPr/>
          </p:nvCxnSpPr>
          <p:spPr bwMode="auto">
            <a:xfrm>
              <a:off x="3206682" y="217935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54" name="Straight Connector 1053">
              <a:extLst>
                <a:ext uri="{FF2B5EF4-FFF2-40B4-BE49-F238E27FC236}">
                  <a16:creationId xmlns:a16="http://schemas.microsoft.com/office/drawing/2014/main" id="{E916BFE3-3CD6-4767-A135-C76E781A0333}"/>
                </a:ext>
              </a:extLst>
            </p:cNvPr>
            <p:cNvCxnSpPr>
              <a:cxnSpLocks/>
            </p:cNvCxnSpPr>
            <p:nvPr/>
          </p:nvCxnSpPr>
          <p:spPr bwMode="auto">
            <a:xfrm>
              <a:off x="3422439" y="2223018"/>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55" name="Straight Connector 1054">
              <a:extLst>
                <a:ext uri="{FF2B5EF4-FFF2-40B4-BE49-F238E27FC236}">
                  <a16:creationId xmlns:a16="http://schemas.microsoft.com/office/drawing/2014/main" id="{CC2ABA79-2964-454A-B26A-A4E51936A6D9}"/>
                </a:ext>
              </a:extLst>
            </p:cNvPr>
            <p:cNvCxnSpPr>
              <a:cxnSpLocks/>
            </p:cNvCxnSpPr>
            <p:nvPr/>
          </p:nvCxnSpPr>
          <p:spPr bwMode="auto">
            <a:xfrm>
              <a:off x="3541877" y="2273105"/>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56" name="Straight Connector 1055">
              <a:extLst>
                <a:ext uri="{FF2B5EF4-FFF2-40B4-BE49-F238E27FC236}">
                  <a16:creationId xmlns:a16="http://schemas.microsoft.com/office/drawing/2014/main" id="{D472C218-A2B7-41FE-B7FE-83D0F78FC10D}"/>
                </a:ext>
              </a:extLst>
            </p:cNvPr>
            <p:cNvCxnSpPr>
              <a:cxnSpLocks/>
            </p:cNvCxnSpPr>
            <p:nvPr/>
          </p:nvCxnSpPr>
          <p:spPr bwMode="auto">
            <a:xfrm>
              <a:off x="3600954" y="2310349"/>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57" name="Straight Connector 1056">
              <a:extLst>
                <a:ext uri="{FF2B5EF4-FFF2-40B4-BE49-F238E27FC236}">
                  <a16:creationId xmlns:a16="http://schemas.microsoft.com/office/drawing/2014/main" id="{F6EC0372-9796-4516-BAB7-40122D33FF50}"/>
                </a:ext>
              </a:extLst>
            </p:cNvPr>
            <p:cNvCxnSpPr>
              <a:cxnSpLocks/>
            </p:cNvCxnSpPr>
            <p:nvPr/>
          </p:nvCxnSpPr>
          <p:spPr bwMode="auto">
            <a:xfrm>
              <a:off x="3586827" y="2310349"/>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58" name="Straight Connector 1057">
              <a:extLst>
                <a:ext uri="{FF2B5EF4-FFF2-40B4-BE49-F238E27FC236}">
                  <a16:creationId xmlns:a16="http://schemas.microsoft.com/office/drawing/2014/main" id="{46D9B542-5C65-45E9-B631-F307998F3DE7}"/>
                </a:ext>
              </a:extLst>
            </p:cNvPr>
            <p:cNvCxnSpPr>
              <a:cxnSpLocks/>
            </p:cNvCxnSpPr>
            <p:nvPr/>
          </p:nvCxnSpPr>
          <p:spPr bwMode="auto">
            <a:xfrm>
              <a:off x="3617650" y="2310349"/>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59" name="Straight Connector 1058">
              <a:extLst>
                <a:ext uri="{FF2B5EF4-FFF2-40B4-BE49-F238E27FC236}">
                  <a16:creationId xmlns:a16="http://schemas.microsoft.com/office/drawing/2014/main" id="{2A023620-D39F-4E2F-8C8D-3D9CD7251FAA}"/>
                </a:ext>
              </a:extLst>
            </p:cNvPr>
            <p:cNvCxnSpPr>
              <a:cxnSpLocks/>
            </p:cNvCxnSpPr>
            <p:nvPr/>
          </p:nvCxnSpPr>
          <p:spPr bwMode="auto">
            <a:xfrm>
              <a:off x="3630493" y="2310349"/>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60" name="Straight Connector 1059">
              <a:extLst>
                <a:ext uri="{FF2B5EF4-FFF2-40B4-BE49-F238E27FC236}">
                  <a16:creationId xmlns:a16="http://schemas.microsoft.com/office/drawing/2014/main" id="{E814CF59-DF15-4BAE-ACB3-BCE5EED59983}"/>
                </a:ext>
              </a:extLst>
            </p:cNvPr>
            <p:cNvCxnSpPr>
              <a:cxnSpLocks/>
            </p:cNvCxnSpPr>
            <p:nvPr/>
          </p:nvCxnSpPr>
          <p:spPr bwMode="auto">
            <a:xfrm>
              <a:off x="3652326" y="2310349"/>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61" name="Straight Connector 1060">
              <a:extLst>
                <a:ext uri="{FF2B5EF4-FFF2-40B4-BE49-F238E27FC236}">
                  <a16:creationId xmlns:a16="http://schemas.microsoft.com/office/drawing/2014/main" id="{C022EA2B-9A99-48A1-B7A7-3D81C7B933CC}"/>
                </a:ext>
              </a:extLst>
            </p:cNvPr>
            <p:cNvCxnSpPr>
              <a:cxnSpLocks/>
            </p:cNvCxnSpPr>
            <p:nvPr/>
          </p:nvCxnSpPr>
          <p:spPr bwMode="auto">
            <a:xfrm>
              <a:off x="3692138" y="2325760"/>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62" name="Straight Connector 1061">
              <a:extLst>
                <a:ext uri="{FF2B5EF4-FFF2-40B4-BE49-F238E27FC236}">
                  <a16:creationId xmlns:a16="http://schemas.microsoft.com/office/drawing/2014/main" id="{CC66BA9D-D71F-4BAF-9E67-6D36E0B3E139}"/>
                </a:ext>
              </a:extLst>
            </p:cNvPr>
            <p:cNvCxnSpPr>
              <a:cxnSpLocks/>
            </p:cNvCxnSpPr>
            <p:nvPr/>
          </p:nvCxnSpPr>
          <p:spPr bwMode="auto">
            <a:xfrm>
              <a:off x="3701128" y="2324476"/>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63" name="Straight Connector 1062">
              <a:extLst>
                <a:ext uri="{FF2B5EF4-FFF2-40B4-BE49-F238E27FC236}">
                  <a16:creationId xmlns:a16="http://schemas.microsoft.com/office/drawing/2014/main" id="{C7CCD5BC-0E4D-4EEB-B67A-F161CC712E48}"/>
                </a:ext>
              </a:extLst>
            </p:cNvPr>
            <p:cNvCxnSpPr>
              <a:cxnSpLocks/>
            </p:cNvCxnSpPr>
            <p:nvPr/>
          </p:nvCxnSpPr>
          <p:spPr bwMode="auto">
            <a:xfrm>
              <a:off x="3735803" y="234502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64" name="Straight Connector 1063">
              <a:extLst>
                <a:ext uri="{FF2B5EF4-FFF2-40B4-BE49-F238E27FC236}">
                  <a16:creationId xmlns:a16="http://schemas.microsoft.com/office/drawing/2014/main" id="{6AEB1173-2498-4CA4-A764-482EE4AC74F0}"/>
                </a:ext>
              </a:extLst>
            </p:cNvPr>
            <p:cNvCxnSpPr>
              <a:cxnSpLocks/>
            </p:cNvCxnSpPr>
            <p:nvPr/>
          </p:nvCxnSpPr>
          <p:spPr bwMode="auto">
            <a:xfrm>
              <a:off x="3761488" y="2357867"/>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65" name="Straight Connector 1064">
              <a:extLst>
                <a:ext uri="{FF2B5EF4-FFF2-40B4-BE49-F238E27FC236}">
                  <a16:creationId xmlns:a16="http://schemas.microsoft.com/office/drawing/2014/main" id="{4F1FA36F-33F5-42AA-8B13-11EEE3B62866}"/>
                </a:ext>
              </a:extLst>
            </p:cNvPr>
            <p:cNvCxnSpPr>
              <a:cxnSpLocks/>
            </p:cNvCxnSpPr>
            <p:nvPr/>
          </p:nvCxnSpPr>
          <p:spPr bwMode="auto">
            <a:xfrm>
              <a:off x="3779468" y="2368141"/>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66" name="Straight Connector 1065">
              <a:extLst>
                <a:ext uri="{FF2B5EF4-FFF2-40B4-BE49-F238E27FC236}">
                  <a16:creationId xmlns:a16="http://schemas.microsoft.com/office/drawing/2014/main" id="{33F30075-22EF-40EE-A543-5D422CE806D9}"/>
                </a:ext>
              </a:extLst>
            </p:cNvPr>
            <p:cNvCxnSpPr>
              <a:cxnSpLocks/>
            </p:cNvCxnSpPr>
            <p:nvPr/>
          </p:nvCxnSpPr>
          <p:spPr bwMode="auto">
            <a:xfrm>
              <a:off x="3787174" y="2373278"/>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67" name="Straight Connector 1066">
              <a:extLst>
                <a:ext uri="{FF2B5EF4-FFF2-40B4-BE49-F238E27FC236}">
                  <a16:creationId xmlns:a16="http://schemas.microsoft.com/office/drawing/2014/main" id="{7F81D7B3-9A32-4721-91FF-44691B2C116E}"/>
                </a:ext>
              </a:extLst>
            </p:cNvPr>
            <p:cNvCxnSpPr>
              <a:cxnSpLocks/>
            </p:cNvCxnSpPr>
            <p:nvPr/>
          </p:nvCxnSpPr>
          <p:spPr bwMode="auto">
            <a:xfrm>
              <a:off x="3798732" y="2373278"/>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68" name="Straight Connector 1067">
              <a:extLst>
                <a:ext uri="{FF2B5EF4-FFF2-40B4-BE49-F238E27FC236}">
                  <a16:creationId xmlns:a16="http://schemas.microsoft.com/office/drawing/2014/main" id="{7DF72E40-DA4E-422B-9344-ADBC1085FF71}"/>
                </a:ext>
              </a:extLst>
            </p:cNvPr>
            <p:cNvCxnSpPr>
              <a:cxnSpLocks/>
            </p:cNvCxnSpPr>
            <p:nvPr/>
          </p:nvCxnSpPr>
          <p:spPr bwMode="auto">
            <a:xfrm>
              <a:off x="3812859" y="2373278"/>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69" name="Straight Connector 1068">
              <a:extLst>
                <a:ext uri="{FF2B5EF4-FFF2-40B4-BE49-F238E27FC236}">
                  <a16:creationId xmlns:a16="http://schemas.microsoft.com/office/drawing/2014/main" id="{ACEBE689-EBA0-4115-A949-48A408D3181D}"/>
                </a:ext>
              </a:extLst>
            </p:cNvPr>
            <p:cNvCxnSpPr>
              <a:cxnSpLocks/>
            </p:cNvCxnSpPr>
            <p:nvPr/>
          </p:nvCxnSpPr>
          <p:spPr bwMode="auto">
            <a:xfrm>
              <a:off x="3816712" y="2373278"/>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70" name="Straight Connector 1069">
              <a:extLst>
                <a:ext uri="{FF2B5EF4-FFF2-40B4-BE49-F238E27FC236}">
                  <a16:creationId xmlns:a16="http://schemas.microsoft.com/office/drawing/2014/main" id="{A3998A49-59A8-4DB5-896A-0F6B68591E62}"/>
                </a:ext>
              </a:extLst>
            </p:cNvPr>
            <p:cNvCxnSpPr>
              <a:cxnSpLocks/>
            </p:cNvCxnSpPr>
            <p:nvPr/>
          </p:nvCxnSpPr>
          <p:spPr bwMode="auto">
            <a:xfrm>
              <a:off x="3850103" y="23963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71" name="Straight Connector 1070">
              <a:extLst>
                <a:ext uri="{FF2B5EF4-FFF2-40B4-BE49-F238E27FC236}">
                  <a16:creationId xmlns:a16="http://schemas.microsoft.com/office/drawing/2014/main" id="{93FFA0AD-095D-4FA0-A6F8-5DF3380854AA}"/>
                </a:ext>
              </a:extLst>
            </p:cNvPr>
            <p:cNvCxnSpPr>
              <a:cxnSpLocks/>
            </p:cNvCxnSpPr>
            <p:nvPr/>
          </p:nvCxnSpPr>
          <p:spPr bwMode="auto">
            <a:xfrm>
              <a:off x="3878357" y="23963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72" name="Straight Connector 1071">
              <a:extLst>
                <a:ext uri="{FF2B5EF4-FFF2-40B4-BE49-F238E27FC236}">
                  <a16:creationId xmlns:a16="http://schemas.microsoft.com/office/drawing/2014/main" id="{122F93AC-95E2-4655-AE7C-221249070B93}"/>
                </a:ext>
              </a:extLst>
            </p:cNvPr>
            <p:cNvCxnSpPr>
              <a:cxnSpLocks/>
            </p:cNvCxnSpPr>
            <p:nvPr/>
          </p:nvCxnSpPr>
          <p:spPr bwMode="auto">
            <a:xfrm>
              <a:off x="3864230" y="23963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73" name="Straight Connector 1072">
              <a:extLst>
                <a:ext uri="{FF2B5EF4-FFF2-40B4-BE49-F238E27FC236}">
                  <a16:creationId xmlns:a16="http://schemas.microsoft.com/office/drawing/2014/main" id="{E8FF0A44-747E-4E0D-BC1D-43AF7870E429}"/>
                </a:ext>
              </a:extLst>
            </p:cNvPr>
            <p:cNvCxnSpPr>
              <a:cxnSpLocks/>
            </p:cNvCxnSpPr>
            <p:nvPr/>
          </p:nvCxnSpPr>
          <p:spPr bwMode="auto">
            <a:xfrm>
              <a:off x="3898905" y="2401531"/>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74" name="Straight Connector 1073">
              <a:extLst>
                <a:ext uri="{FF2B5EF4-FFF2-40B4-BE49-F238E27FC236}">
                  <a16:creationId xmlns:a16="http://schemas.microsoft.com/office/drawing/2014/main" id="{FBD5E840-6BCF-4F96-9CD8-BF968CC354A3}"/>
                </a:ext>
              </a:extLst>
            </p:cNvPr>
            <p:cNvCxnSpPr>
              <a:cxnSpLocks/>
            </p:cNvCxnSpPr>
            <p:nvPr/>
          </p:nvCxnSpPr>
          <p:spPr bwMode="auto">
            <a:xfrm>
              <a:off x="3909180" y="2401531"/>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75" name="Straight Connector 1074">
              <a:extLst>
                <a:ext uri="{FF2B5EF4-FFF2-40B4-BE49-F238E27FC236}">
                  <a16:creationId xmlns:a16="http://schemas.microsoft.com/office/drawing/2014/main" id="{AF5A3299-A9EA-4541-AB2B-43CD1921FC85}"/>
                </a:ext>
              </a:extLst>
            </p:cNvPr>
            <p:cNvCxnSpPr>
              <a:cxnSpLocks/>
            </p:cNvCxnSpPr>
            <p:nvPr/>
          </p:nvCxnSpPr>
          <p:spPr bwMode="auto">
            <a:xfrm>
              <a:off x="3925875" y="2401531"/>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76" name="Straight Connector 1075">
              <a:extLst>
                <a:ext uri="{FF2B5EF4-FFF2-40B4-BE49-F238E27FC236}">
                  <a16:creationId xmlns:a16="http://schemas.microsoft.com/office/drawing/2014/main" id="{F804443B-8CB5-4D61-8B31-C405DC86B2D6}"/>
                </a:ext>
              </a:extLst>
            </p:cNvPr>
            <p:cNvCxnSpPr>
              <a:cxnSpLocks/>
            </p:cNvCxnSpPr>
            <p:nvPr/>
          </p:nvCxnSpPr>
          <p:spPr bwMode="auto">
            <a:xfrm>
              <a:off x="3965687" y="241437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77" name="Straight Connector 1076">
              <a:extLst>
                <a:ext uri="{FF2B5EF4-FFF2-40B4-BE49-F238E27FC236}">
                  <a16:creationId xmlns:a16="http://schemas.microsoft.com/office/drawing/2014/main" id="{DAE783A3-5615-4D44-BE52-3A4FFF49A08C}"/>
                </a:ext>
              </a:extLst>
            </p:cNvPr>
            <p:cNvCxnSpPr>
              <a:cxnSpLocks/>
            </p:cNvCxnSpPr>
            <p:nvPr/>
          </p:nvCxnSpPr>
          <p:spPr bwMode="auto">
            <a:xfrm>
              <a:off x="3987519" y="242336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78" name="Straight Connector 1077">
              <a:extLst>
                <a:ext uri="{FF2B5EF4-FFF2-40B4-BE49-F238E27FC236}">
                  <a16:creationId xmlns:a16="http://schemas.microsoft.com/office/drawing/2014/main" id="{8FB74E68-CE72-4A79-9A21-171B64D464B4}"/>
                </a:ext>
              </a:extLst>
            </p:cNvPr>
            <p:cNvCxnSpPr>
              <a:cxnSpLocks/>
            </p:cNvCxnSpPr>
            <p:nvPr/>
          </p:nvCxnSpPr>
          <p:spPr bwMode="auto">
            <a:xfrm>
              <a:off x="3999078" y="2438775"/>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79" name="Straight Connector 1078">
              <a:extLst>
                <a:ext uri="{FF2B5EF4-FFF2-40B4-BE49-F238E27FC236}">
                  <a16:creationId xmlns:a16="http://schemas.microsoft.com/office/drawing/2014/main" id="{C67AB19A-C6F4-43CF-B8B8-0C0B47BC5F85}"/>
                </a:ext>
              </a:extLst>
            </p:cNvPr>
            <p:cNvCxnSpPr>
              <a:cxnSpLocks/>
            </p:cNvCxnSpPr>
            <p:nvPr/>
          </p:nvCxnSpPr>
          <p:spPr bwMode="auto">
            <a:xfrm>
              <a:off x="4017058" y="24503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80" name="Straight Connector 1079">
              <a:extLst>
                <a:ext uri="{FF2B5EF4-FFF2-40B4-BE49-F238E27FC236}">
                  <a16:creationId xmlns:a16="http://schemas.microsoft.com/office/drawing/2014/main" id="{5CB5BBAC-808C-40C0-A732-242B5DA7C984}"/>
                </a:ext>
              </a:extLst>
            </p:cNvPr>
            <p:cNvCxnSpPr>
              <a:cxnSpLocks/>
            </p:cNvCxnSpPr>
            <p:nvPr/>
          </p:nvCxnSpPr>
          <p:spPr bwMode="auto">
            <a:xfrm>
              <a:off x="4033753" y="2461891"/>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81" name="Straight Connector 1080">
              <a:extLst>
                <a:ext uri="{FF2B5EF4-FFF2-40B4-BE49-F238E27FC236}">
                  <a16:creationId xmlns:a16="http://schemas.microsoft.com/office/drawing/2014/main" id="{18AA4688-D412-495E-8239-E4C57797B6B6}"/>
                </a:ext>
              </a:extLst>
            </p:cNvPr>
            <p:cNvCxnSpPr>
              <a:cxnSpLocks/>
            </p:cNvCxnSpPr>
            <p:nvPr/>
          </p:nvCxnSpPr>
          <p:spPr bwMode="auto">
            <a:xfrm>
              <a:off x="4059439" y="2482439"/>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82" name="Straight Connector 1081">
              <a:extLst>
                <a:ext uri="{FF2B5EF4-FFF2-40B4-BE49-F238E27FC236}">
                  <a16:creationId xmlns:a16="http://schemas.microsoft.com/office/drawing/2014/main" id="{420FAD05-C098-484D-AE2F-4DF8D3DC03BC}"/>
                </a:ext>
              </a:extLst>
            </p:cNvPr>
            <p:cNvCxnSpPr>
              <a:cxnSpLocks/>
            </p:cNvCxnSpPr>
            <p:nvPr/>
          </p:nvCxnSpPr>
          <p:spPr bwMode="auto">
            <a:xfrm>
              <a:off x="4067144" y="2482439"/>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83" name="Straight Connector 1082">
              <a:extLst>
                <a:ext uri="{FF2B5EF4-FFF2-40B4-BE49-F238E27FC236}">
                  <a16:creationId xmlns:a16="http://schemas.microsoft.com/office/drawing/2014/main" id="{DC7C1ABE-FC08-4954-B689-3BF709C69163}"/>
                </a:ext>
              </a:extLst>
            </p:cNvPr>
            <p:cNvCxnSpPr>
              <a:cxnSpLocks/>
            </p:cNvCxnSpPr>
            <p:nvPr/>
          </p:nvCxnSpPr>
          <p:spPr bwMode="auto">
            <a:xfrm>
              <a:off x="4081271" y="2482439"/>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84" name="Straight Connector 1083">
              <a:extLst>
                <a:ext uri="{FF2B5EF4-FFF2-40B4-BE49-F238E27FC236}">
                  <a16:creationId xmlns:a16="http://schemas.microsoft.com/office/drawing/2014/main" id="{CBC08794-7D3D-4F6C-9D93-4C691077510F}"/>
                </a:ext>
              </a:extLst>
            </p:cNvPr>
            <p:cNvCxnSpPr>
              <a:cxnSpLocks/>
            </p:cNvCxnSpPr>
            <p:nvPr/>
          </p:nvCxnSpPr>
          <p:spPr bwMode="auto">
            <a:xfrm>
              <a:off x="4091545" y="2482439"/>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85" name="Straight Connector 1084">
              <a:extLst>
                <a:ext uri="{FF2B5EF4-FFF2-40B4-BE49-F238E27FC236}">
                  <a16:creationId xmlns:a16="http://schemas.microsoft.com/office/drawing/2014/main" id="{502A61BD-03CF-4FF7-943C-4D879E656F59}"/>
                </a:ext>
              </a:extLst>
            </p:cNvPr>
            <p:cNvCxnSpPr>
              <a:cxnSpLocks/>
            </p:cNvCxnSpPr>
            <p:nvPr/>
          </p:nvCxnSpPr>
          <p:spPr bwMode="auto">
            <a:xfrm>
              <a:off x="4130073" y="2482439"/>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86" name="Straight Connector 1085">
              <a:extLst>
                <a:ext uri="{FF2B5EF4-FFF2-40B4-BE49-F238E27FC236}">
                  <a16:creationId xmlns:a16="http://schemas.microsoft.com/office/drawing/2014/main" id="{17949C60-7BEB-4A7E-A8AB-CDBF66F11347}"/>
                </a:ext>
              </a:extLst>
            </p:cNvPr>
            <p:cNvCxnSpPr>
              <a:cxnSpLocks/>
            </p:cNvCxnSpPr>
            <p:nvPr/>
          </p:nvCxnSpPr>
          <p:spPr bwMode="auto">
            <a:xfrm>
              <a:off x="4166033" y="250812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87" name="Straight Connector 1086">
              <a:extLst>
                <a:ext uri="{FF2B5EF4-FFF2-40B4-BE49-F238E27FC236}">
                  <a16:creationId xmlns:a16="http://schemas.microsoft.com/office/drawing/2014/main" id="{96DF77E5-9B2A-4A40-8F82-265EB63AAD74}"/>
                </a:ext>
              </a:extLst>
            </p:cNvPr>
            <p:cNvCxnSpPr>
              <a:cxnSpLocks/>
            </p:cNvCxnSpPr>
            <p:nvPr/>
          </p:nvCxnSpPr>
          <p:spPr bwMode="auto">
            <a:xfrm>
              <a:off x="4196855" y="250812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88" name="Straight Connector 1087">
              <a:extLst>
                <a:ext uri="{FF2B5EF4-FFF2-40B4-BE49-F238E27FC236}">
                  <a16:creationId xmlns:a16="http://schemas.microsoft.com/office/drawing/2014/main" id="{BEC4BEBE-9906-4F20-96E2-B45D2E0FC976}"/>
                </a:ext>
              </a:extLst>
            </p:cNvPr>
            <p:cNvCxnSpPr>
              <a:cxnSpLocks/>
            </p:cNvCxnSpPr>
            <p:nvPr/>
          </p:nvCxnSpPr>
          <p:spPr bwMode="auto">
            <a:xfrm>
              <a:off x="4212266" y="250812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89" name="Straight Connector 1088">
              <a:extLst>
                <a:ext uri="{FF2B5EF4-FFF2-40B4-BE49-F238E27FC236}">
                  <a16:creationId xmlns:a16="http://schemas.microsoft.com/office/drawing/2014/main" id="{86BB27AD-7D36-4A46-A326-B02666A06DBD}"/>
                </a:ext>
              </a:extLst>
            </p:cNvPr>
            <p:cNvCxnSpPr>
              <a:cxnSpLocks/>
            </p:cNvCxnSpPr>
            <p:nvPr/>
          </p:nvCxnSpPr>
          <p:spPr bwMode="auto">
            <a:xfrm>
              <a:off x="4218687" y="250812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90" name="Straight Connector 1089">
              <a:extLst>
                <a:ext uri="{FF2B5EF4-FFF2-40B4-BE49-F238E27FC236}">
                  <a16:creationId xmlns:a16="http://schemas.microsoft.com/office/drawing/2014/main" id="{4E34E760-97D0-438F-A5F0-1B9C4ECCB6B8}"/>
                </a:ext>
              </a:extLst>
            </p:cNvPr>
            <p:cNvCxnSpPr>
              <a:cxnSpLocks/>
            </p:cNvCxnSpPr>
            <p:nvPr/>
          </p:nvCxnSpPr>
          <p:spPr bwMode="auto">
            <a:xfrm>
              <a:off x="4255931" y="250812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91" name="Straight Connector 1090">
              <a:extLst>
                <a:ext uri="{FF2B5EF4-FFF2-40B4-BE49-F238E27FC236}">
                  <a16:creationId xmlns:a16="http://schemas.microsoft.com/office/drawing/2014/main" id="{F879A36C-DDCF-427E-A216-3B1B542CF77B}"/>
                </a:ext>
              </a:extLst>
            </p:cNvPr>
            <p:cNvCxnSpPr>
              <a:cxnSpLocks/>
            </p:cNvCxnSpPr>
            <p:nvPr/>
          </p:nvCxnSpPr>
          <p:spPr bwMode="auto">
            <a:xfrm>
              <a:off x="4282901" y="2519682"/>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92" name="Straight Connector 1091">
              <a:extLst>
                <a:ext uri="{FF2B5EF4-FFF2-40B4-BE49-F238E27FC236}">
                  <a16:creationId xmlns:a16="http://schemas.microsoft.com/office/drawing/2014/main" id="{BBCA4AB4-B6FA-45F7-BE6B-FDB635CB17CA}"/>
                </a:ext>
              </a:extLst>
            </p:cNvPr>
            <p:cNvCxnSpPr>
              <a:cxnSpLocks/>
            </p:cNvCxnSpPr>
            <p:nvPr/>
          </p:nvCxnSpPr>
          <p:spPr bwMode="auto">
            <a:xfrm>
              <a:off x="4295743" y="2519682"/>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93" name="Straight Connector 1092">
              <a:extLst>
                <a:ext uri="{FF2B5EF4-FFF2-40B4-BE49-F238E27FC236}">
                  <a16:creationId xmlns:a16="http://schemas.microsoft.com/office/drawing/2014/main" id="{78815E99-4923-4B35-A361-6FE32D86B7D3}"/>
                </a:ext>
              </a:extLst>
            </p:cNvPr>
            <p:cNvCxnSpPr>
              <a:cxnSpLocks/>
            </p:cNvCxnSpPr>
            <p:nvPr/>
          </p:nvCxnSpPr>
          <p:spPr bwMode="auto">
            <a:xfrm>
              <a:off x="4299596" y="2519682"/>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94" name="Straight Connector 1093">
              <a:extLst>
                <a:ext uri="{FF2B5EF4-FFF2-40B4-BE49-F238E27FC236}">
                  <a16:creationId xmlns:a16="http://schemas.microsoft.com/office/drawing/2014/main" id="{EA220903-8EB2-43C7-99BE-15DE4F30CB7B}"/>
                </a:ext>
              </a:extLst>
            </p:cNvPr>
            <p:cNvCxnSpPr>
              <a:cxnSpLocks/>
            </p:cNvCxnSpPr>
            <p:nvPr/>
          </p:nvCxnSpPr>
          <p:spPr bwMode="auto">
            <a:xfrm>
              <a:off x="4343261" y="252353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95" name="Straight Connector 1094">
              <a:extLst>
                <a:ext uri="{FF2B5EF4-FFF2-40B4-BE49-F238E27FC236}">
                  <a16:creationId xmlns:a16="http://schemas.microsoft.com/office/drawing/2014/main" id="{7ED376AD-A6BC-47D5-81F3-E0208D614114}"/>
                </a:ext>
              </a:extLst>
            </p:cNvPr>
            <p:cNvCxnSpPr>
              <a:cxnSpLocks/>
            </p:cNvCxnSpPr>
            <p:nvPr/>
          </p:nvCxnSpPr>
          <p:spPr bwMode="auto">
            <a:xfrm>
              <a:off x="4367662" y="2542798"/>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96" name="Straight Connector 1095">
              <a:extLst>
                <a:ext uri="{FF2B5EF4-FFF2-40B4-BE49-F238E27FC236}">
                  <a16:creationId xmlns:a16="http://schemas.microsoft.com/office/drawing/2014/main" id="{71A85422-D7F2-482A-81F0-A0CA04267540}"/>
                </a:ext>
              </a:extLst>
            </p:cNvPr>
            <p:cNvCxnSpPr>
              <a:cxnSpLocks/>
            </p:cNvCxnSpPr>
            <p:nvPr/>
          </p:nvCxnSpPr>
          <p:spPr bwMode="auto">
            <a:xfrm>
              <a:off x="4395916" y="2542798"/>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97" name="Straight Connector 1096">
              <a:extLst>
                <a:ext uri="{FF2B5EF4-FFF2-40B4-BE49-F238E27FC236}">
                  <a16:creationId xmlns:a16="http://schemas.microsoft.com/office/drawing/2014/main" id="{E6A4D951-ECB8-40AD-8FF8-21136BE75297}"/>
                </a:ext>
              </a:extLst>
            </p:cNvPr>
            <p:cNvCxnSpPr>
              <a:cxnSpLocks/>
            </p:cNvCxnSpPr>
            <p:nvPr/>
          </p:nvCxnSpPr>
          <p:spPr bwMode="auto">
            <a:xfrm>
              <a:off x="4385641" y="2542798"/>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98" name="Straight Connector 1097">
              <a:extLst>
                <a:ext uri="{FF2B5EF4-FFF2-40B4-BE49-F238E27FC236}">
                  <a16:creationId xmlns:a16="http://schemas.microsoft.com/office/drawing/2014/main" id="{41D54B17-F908-4790-B63F-7950F35E8792}"/>
                </a:ext>
              </a:extLst>
            </p:cNvPr>
            <p:cNvCxnSpPr>
              <a:cxnSpLocks/>
            </p:cNvCxnSpPr>
            <p:nvPr/>
          </p:nvCxnSpPr>
          <p:spPr bwMode="auto">
            <a:xfrm>
              <a:off x="4401052" y="2542798"/>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099" name="Straight Connector 1098">
              <a:extLst>
                <a:ext uri="{FF2B5EF4-FFF2-40B4-BE49-F238E27FC236}">
                  <a16:creationId xmlns:a16="http://schemas.microsoft.com/office/drawing/2014/main" id="{E62F9F2D-2514-4998-8EC8-79C59A2716EF}"/>
                </a:ext>
              </a:extLst>
            </p:cNvPr>
            <p:cNvCxnSpPr>
              <a:cxnSpLocks/>
            </p:cNvCxnSpPr>
            <p:nvPr/>
          </p:nvCxnSpPr>
          <p:spPr bwMode="auto">
            <a:xfrm>
              <a:off x="4431874" y="2542798"/>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00" name="Straight Connector 1099">
              <a:extLst>
                <a:ext uri="{FF2B5EF4-FFF2-40B4-BE49-F238E27FC236}">
                  <a16:creationId xmlns:a16="http://schemas.microsoft.com/office/drawing/2014/main" id="{CCFD9D30-6785-453A-A2F9-D842443C126E}"/>
                </a:ext>
              </a:extLst>
            </p:cNvPr>
            <p:cNvCxnSpPr>
              <a:cxnSpLocks/>
            </p:cNvCxnSpPr>
            <p:nvPr/>
          </p:nvCxnSpPr>
          <p:spPr bwMode="auto">
            <a:xfrm>
              <a:off x="4425453" y="2542798"/>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01" name="Straight Connector 1100">
              <a:extLst>
                <a:ext uri="{FF2B5EF4-FFF2-40B4-BE49-F238E27FC236}">
                  <a16:creationId xmlns:a16="http://schemas.microsoft.com/office/drawing/2014/main" id="{88EFF520-4E70-40D7-9ECD-1D68C173E386}"/>
                </a:ext>
              </a:extLst>
            </p:cNvPr>
            <p:cNvCxnSpPr>
              <a:cxnSpLocks/>
            </p:cNvCxnSpPr>
            <p:nvPr/>
          </p:nvCxnSpPr>
          <p:spPr bwMode="auto">
            <a:xfrm>
              <a:off x="4415178" y="2542798"/>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02" name="Straight Connector 1101">
              <a:extLst>
                <a:ext uri="{FF2B5EF4-FFF2-40B4-BE49-F238E27FC236}">
                  <a16:creationId xmlns:a16="http://schemas.microsoft.com/office/drawing/2014/main" id="{4C16DF2A-FC90-4E06-A913-4FA37AEEAAC5}"/>
                </a:ext>
              </a:extLst>
            </p:cNvPr>
            <p:cNvCxnSpPr>
              <a:cxnSpLocks/>
            </p:cNvCxnSpPr>
            <p:nvPr/>
          </p:nvCxnSpPr>
          <p:spPr bwMode="auto">
            <a:xfrm>
              <a:off x="4461412" y="2542798"/>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03" name="Straight Connector 1102">
              <a:extLst>
                <a:ext uri="{FF2B5EF4-FFF2-40B4-BE49-F238E27FC236}">
                  <a16:creationId xmlns:a16="http://schemas.microsoft.com/office/drawing/2014/main" id="{11D6563C-DC6B-4BAC-B432-E8D4C44E223D}"/>
                </a:ext>
              </a:extLst>
            </p:cNvPr>
            <p:cNvCxnSpPr>
              <a:cxnSpLocks/>
            </p:cNvCxnSpPr>
            <p:nvPr/>
          </p:nvCxnSpPr>
          <p:spPr bwMode="auto">
            <a:xfrm>
              <a:off x="4475540" y="2542798"/>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04" name="Straight Connector 1103">
              <a:extLst>
                <a:ext uri="{FF2B5EF4-FFF2-40B4-BE49-F238E27FC236}">
                  <a16:creationId xmlns:a16="http://schemas.microsoft.com/office/drawing/2014/main" id="{E73D7998-F6ED-4ABC-9708-4489CA5B00FE}"/>
                </a:ext>
              </a:extLst>
            </p:cNvPr>
            <p:cNvCxnSpPr>
              <a:cxnSpLocks/>
            </p:cNvCxnSpPr>
            <p:nvPr/>
          </p:nvCxnSpPr>
          <p:spPr bwMode="auto">
            <a:xfrm>
              <a:off x="4492236" y="25594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05" name="Straight Connector 1104">
              <a:extLst>
                <a:ext uri="{FF2B5EF4-FFF2-40B4-BE49-F238E27FC236}">
                  <a16:creationId xmlns:a16="http://schemas.microsoft.com/office/drawing/2014/main" id="{97F28E4E-69FC-4836-90F6-26AC99096BE1}"/>
                </a:ext>
              </a:extLst>
            </p:cNvPr>
            <p:cNvCxnSpPr>
              <a:cxnSpLocks/>
            </p:cNvCxnSpPr>
            <p:nvPr/>
          </p:nvCxnSpPr>
          <p:spPr bwMode="auto">
            <a:xfrm>
              <a:off x="4502510" y="25594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06" name="Straight Connector 1105">
              <a:extLst>
                <a:ext uri="{FF2B5EF4-FFF2-40B4-BE49-F238E27FC236}">
                  <a16:creationId xmlns:a16="http://schemas.microsoft.com/office/drawing/2014/main" id="{0CDA89C0-4F44-4C97-ABDE-8B615B564EBF}"/>
                </a:ext>
              </a:extLst>
            </p:cNvPr>
            <p:cNvCxnSpPr>
              <a:cxnSpLocks/>
            </p:cNvCxnSpPr>
            <p:nvPr/>
          </p:nvCxnSpPr>
          <p:spPr bwMode="auto">
            <a:xfrm>
              <a:off x="4517921" y="25594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07" name="Straight Connector 1106">
              <a:extLst>
                <a:ext uri="{FF2B5EF4-FFF2-40B4-BE49-F238E27FC236}">
                  <a16:creationId xmlns:a16="http://schemas.microsoft.com/office/drawing/2014/main" id="{17219CD4-B377-4D7B-962D-98089D4DCD8F}"/>
                </a:ext>
              </a:extLst>
            </p:cNvPr>
            <p:cNvCxnSpPr>
              <a:cxnSpLocks/>
            </p:cNvCxnSpPr>
            <p:nvPr/>
          </p:nvCxnSpPr>
          <p:spPr bwMode="auto">
            <a:xfrm>
              <a:off x="4543606" y="25594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08" name="Straight Connector 1107">
              <a:extLst>
                <a:ext uri="{FF2B5EF4-FFF2-40B4-BE49-F238E27FC236}">
                  <a16:creationId xmlns:a16="http://schemas.microsoft.com/office/drawing/2014/main" id="{0D99C3F7-933E-44E7-B9A2-8953CEA0B0C2}"/>
                </a:ext>
              </a:extLst>
            </p:cNvPr>
            <p:cNvCxnSpPr>
              <a:cxnSpLocks/>
            </p:cNvCxnSpPr>
            <p:nvPr/>
          </p:nvCxnSpPr>
          <p:spPr bwMode="auto">
            <a:xfrm>
              <a:off x="4579566" y="25594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09" name="Straight Connector 1108">
              <a:extLst>
                <a:ext uri="{FF2B5EF4-FFF2-40B4-BE49-F238E27FC236}">
                  <a16:creationId xmlns:a16="http://schemas.microsoft.com/office/drawing/2014/main" id="{5DFD981A-6513-4AEA-9BFD-EA5DDE27F3AF}"/>
                </a:ext>
              </a:extLst>
            </p:cNvPr>
            <p:cNvCxnSpPr>
              <a:cxnSpLocks/>
            </p:cNvCxnSpPr>
            <p:nvPr/>
          </p:nvCxnSpPr>
          <p:spPr bwMode="auto">
            <a:xfrm>
              <a:off x="4561587" y="25594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10" name="Straight Connector 1109">
              <a:extLst>
                <a:ext uri="{FF2B5EF4-FFF2-40B4-BE49-F238E27FC236}">
                  <a16:creationId xmlns:a16="http://schemas.microsoft.com/office/drawing/2014/main" id="{D6FEDAF6-A5FF-4B26-982F-D8C5BED17295}"/>
                </a:ext>
              </a:extLst>
            </p:cNvPr>
            <p:cNvCxnSpPr>
              <a:cxnSpLocks/>
            </p:cNvCxnSpPr>
            <p:nvPr/>
          </p:nvCxnSpPr>
          <p:spPr bwMode="auto">
            <a:xfrm>
              <a:off x="4584704" y="25594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11" name="Straight Connector 1110">
              <a:extLst>
                <a:ext uri="{FF2B5EF4-FFF2-40B4-BE49-F238E27FC236}">
                  <a16:creationId xmlns:a16="http://schemas.microsoft.com/office/drawing/2014/main" id="{FF02EBEB-371B-466C-8348-41457C3E72D8}"/>
                </a:ext>
              </a:extLst>
            </p:cNvPr>
            <p:cNvCxnSpPr>
              <a:cxnSpLocks/>
            </p:cNvCxnSpPr>
            <p:nvPr/>
          </p:nvCxnSpPr>
          <p:spPr bwMode="auto">
            <a:xfrm>
              <a:off x="4609105" y="25594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12" name="Straight Connector 1111">
              <a:extLst>
                <a:ext uri="{FF2B5EF4-FFF2-40B4-BE49-F238E27FC236}">
                  <a16:creationId xmlns:a16="http://schemas.microsoft.com/office/drawing/2014/main" id="{0B87D831-92CD-4E5E-BF66-3DC84B2263B8}"/>
                </a:ext>
              </a:extLst>
            </p:cNvPr>
            <p:cNvCxnSpPr>
              <a:cxnSpLocks/>
            </p:cNvCxnSpPr>
            <p:nvPr/>
          </p:nvCxnSpPr>
          <p:spPr bwMode="auto">
            <a:xfrm>
              <a:off x="4614242" y="25594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13" name="Straight Connector 1112">
              <a:extLst>
                <a:ext uri="{FF2B5EF4-FFF2-40B4-BE49-F238E27FC236}">
                  <a16:creationId xmlns:a16="http://schemas.microsoft.com/office/drawing/2014/main" id="{9F98E01E-9D22-45C6-8900-5D6FFAB9AFC2}"/>
                </a:ext>
              </a:extLst>
            </p:cNvPr>
            <p:cNvCxnSpPr>
              <a:cxnSpLocks/>
            </p:cNvCxnSpPr>
            <p:nvPr/>
          </p:nvCxnSpPr>
          <p:spPr bwMode="auto">
            <a:xfrm>
              <a:off x="4636075" y="25594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14" name="Straight Connector 1113">
              <a:extLst>
                <a:ext uri="{FF2B5EF4-FFF2-40B4-BE49-F238E27FC236}">
                  <a16:creationId xmlns:a16="http://schemas.microsoft.com/office/drawing/2014/main" id="{23D0FCD9-6ABA-430D-9821-A4DB486F3BB5}"/>
                </a:ext>
              </a:extLst>
            </p:cNvPr>
            <p:cNvCxnSpPr>
              <a:cxnSpLocks/>
            </p:cNvCxnSpPr>
            <p:nvPr/>
          </p:nvCxnSpPr>
          <p:spPr bwMode="auto">
            <a:xfrm>
              <a:off x="4659192" y="25594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15" name="Straight Connector 1114">
              <a:extLst>
                <a:ext uri="{FF2B5EF4-FFF2-40B4-BE49-F238E27FC236}">
                  <a16:creationId xmlns:a16="http://schemas.microsoft.com/office/drawing/2014/main" id="{D2EEF282-E9F6-4675-9BAE-6755E7B4321E}"/>
                </a:ext>
              </a:extLst>
            </p:cNvPr>
            <p:cNvCxnSpPr>
              <a:cxnSpLocks/>
            </p:cNvCxnSpPr>
            <p:nvPr/>
          </p:nvCxnSpPr>
          <p:spPr bwMode="auto">
            <a:xfrm>
              <a:off x="4645065" y="25594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16" name="Straight Connector 1115">
              <a:extLst>
                <a:ext uri="{FF2B5EF4-FFF2-40B4-BE49-F238E27FC236}">
                  <a16:creationId xmlns:a16="http://schemas.microsoft.com/office/drawing/2014/main" id="{672BA2E8-F8F4-4167-B8F6-9090952B8635}"/>
                </a:ext>
              </a:extLst>
            </p:cNvPr>
            <p:cNvCxnSpPr>
              <a:cxnSpLocks/>
            </p:cNvCxnSpPr>
            <p:nvPr/>
          </p:nvCxnSpPr>
          <p:spPr bwMode="auto">
            <a:xfrm>
              <a:off x="4623232" y="2559494"/>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17" name="Straight Connector 1116">
              <a:extLst>
                <a:ext uri="{FF2B5EF4-FFF2-40B4-BE49-F238E27FC236}">
                  <a16:creationId xmlns:a16="http://schemas.microsoft.com/office/drawing/2014/main" id="{74C59558-C5E6-4B4D-923A-610265599936}"/>
                </a:ext>
              </a:extLst>
            </p:cNvPr>
            <p:cNvCxnSpPr>
              <a:cxnSpLocks/>
            </p:cNvCxnSpPr>
            <p:nvPr/>
          </p:nvCxnSpPr>
          <p:spPr bwMode="auto">
            <a:xfrm>
              <a:off x="4674603" y="2581326"/>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18" name="Straight Connector 1117">
              <a:extLst>
                <a:ext uri="{FF2B5EF4-FFF2-40B4-BE49-F238E27FC236}">
                  <a16:creationId xmlns:a16="http://schemas.microsoft.com/office/drawing/2014/main" id="{1F741472-72AF-48F6-A01A-54C3CEB918A7}"/>
                </a:ext>
              </a:extLst>
            </p:cNvPr>
            <p:cNvCxnSpPr>
              <a:cxnSpLocks/>
            </p:cNvCxnSpPr>
            <p:nvPr/>
          </p:nvCxnSpPr>
          <p:spPr bwMode="auto">
            <a:xfrm>
              <a:off x="4690014" y="2581326"/>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19" name="Straight Connector 1118">
              <a:extLst>
                <a:ext uri="{FF2B5EF4-FFF2-40B4-BE49-F238E27FC236}">
                  <a16:creationId xmlns:a16="http://schemas.microsoft.com/office/drawing/2014/main" id="{7E505736-783B-4495-A550-BEF6DB0E1FE0}"/>
                </a:ext>
              </a:extLst>
            </p:cNvPr>
            <p:cNvCxnSpPr>
              <a:cxnSpLocks/>
            </p:cNvCxnSpPr>
            <p:nvPr/>
          </p:nvCxnSpPr>
          <p:spPr bwMode="auto">
            <a:xfrm>
              <a:off x="4711847" y="2581326"/>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20" name="Straight Connector 1119">
              <a:extLst>
                <a:ext uri="{FF2B5EF4-FFF2-40B4-BE49-F238E27FC236}">
                  <a16:creationId xmlns:a16="http://schemas.microsoft.com/office/drawing/2014/main" id="{22896434-CB97-4B75-A869-5FA0059CC3E4}"/>
                </a:ext>
              </a:extLst>
            </p:cNvPr>
            <p:cNvCxnSpPr>
              <a:cxnSpLocks/>
            </p:cNvCxnSpPr>
            <p:nvPr/>
          </p:nvCxnSpPr>
          <p:spPr bwMode="auto">
            <a:xfrm>
              <a:off x="4741386" y="2581326"/>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21" name="Straight Connector 1120">
              <a:extLst>
                <a:ext uri="{FF2B5EF4-FFF2-40B4-BE49-F238E27FC236}">
                  <a16:creationId xmlns:a16="http://schemas.microsoft.com/office/drawing/2014/main" id="{8DD9428E-93EC-4E60-8F8C-2FE9E9DCBD88}"/>
                </a:ext>
              </a:extLst>
            </p:cNvPr>
            <p:cNvCxnSpPr>
              <a:cxnSpLocks/>
            </p:cNvCxnSpPr>
            <p:nvPr/>
          </p:nvCxnSpPr>
          <p:spPr bwMode="auto">
            <a:xfrm>
              <a:off x="4765787" y="2581326"/>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22" name="Straight Connector 1121">
              <a:extLst>
                <a:ext uri="{FF2B5EF4-FFF2-40B4-BE49-F238E27FC236}">
                  <a16:creationId xmlns:a16="http://schemas.microsoft.com/office/drawing/2014/main" id="{9F2025A4-A762-457D-A65C-9B886776BB91}"/>
                </a:ext>
              </a:extLst>
            </p:cNvPr>
            <p:cNvCxnSpPr>
              <a:cxnSpLocks/>
            </p:cNvCxnSpPr>
            <p:nvPr/>
          </p:nvCxnSpPr>
          <p:spPr bwMode="auto">
            <a:xfrm>
              <a:off x="4781199" y="2581326"/>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23" name="Straight Connector 1122">
              <a:extLst>
                <a:ext uri="{FF2B5EF4-FFF2-40B4-BE49-F238E27FC236}">
                  <a16:creationId xmlns:a16="http://schemas.microsoft.com/office/drawing/2014/main" id="{6C5068DD-95E4-435C-B67A-75B4AE037384}"/>
                </a:ext>
              </a:extLst>
            </p:cNvPr>
            <p:cNvCxnSpPr>
              <a:cxnSpLocks/>
            </p:cNvCxnSpPr>
            <p:nvPr/>
          </p:nvCxnSpPr>
          <p:spPr bwMode="auto">
            <a:xfrm>
              <a:off x="4791473" y="2581326"/>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24" name="Straight Connector 1123">
              <a:extLst>
                <a:ext uri="{FF2B5EF4-FFF2-40B4-BE49-F238E27FC236}">
                  <a16:creationId xmlns:a16="http://schemas.microsoft.com/office/drawing/2014/main" id="{A0803EC2-E660-4EF2-AEAB-20FD627A2CEC}"/>
                </a:ext>
              </a:extLst>
            </p:cNvPr>
            <p:cNvCxnSpPr>
              <a:cxnSpLocks/>
            </p:cNvCxnSpPr>
            <p:nvPr/>
          </p:nvCxnSpPr>
          <p:spPr bwMode="auto">
            <a:xfrm>
              <a:off x="4806885"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25" name="Straight Connector 1124">
              <a:extLst>
                <a:ext uri="{FF2B5EF4-FFF2-40B4-BE49-F238E27FC236}">
                  <a16:creationId xmlns:a16="http://schemas.microsoft.com/office/drawing/2014/main" id="{460C6351-B405-4124-9F11-95346633B864}"/>
                </a:ext>
              </a:extLst>
            </p:cNvPr>
            <p:cNvCxnSpPr>
              <a:cxnSpLocks/>
            </p:cNvCxnSpPr>
            <p:nvPr/>
          </p:nvCxnSpPr>
          <p:spPr bwMode="auto">
            <a:xfrm>
              <a:off x="4819727"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26" name="Straight Connector 1125">
              <a:extLst>
                <a:ext uri="{FF2B5EF4-FFF2-40B4-BE49-F238E27FC236}">
                  <a16:creationId xmlns:a16="http://schemas.microsoft.com/office/drawing/2014/main" id="{3CF83003-FBA7-413A-9FCD-05E0C7158913}"/>
                </a:ext>
              </a:extLst>
            </p:cNvPr>
            <p:cNvCxnSpPr>
              <a:cxnSpLocks/>
            </p:cNvCxnSpPr>
            <p:nvPr/>
          </p:nvCxnSpPr>
          <p:spPr bwMode="auto">
            <a:xfrm>
              <a:off x="4827433"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27" name="Straight Connector 1126">
              <a:extLst>
                <a:ext uri="{FF2B5EF4-FFF2-40B4-BE49-F238E27FC236}">
                  <a16:creationId xmlns:a16="http://schemas.microsoft.com/office/drawing/2014/main" id="{C0517B08-0723-444A-9339-BF8114D36CBF}"/>
                </a:ext>
              </a:extLst>
            </p:cNvPr>
            <p:cNvCxnSpPr>
              <a:cxnSpLocks/>
            </p:cNvCxnSpPr>
            <p:nvPr/>
          </p:nvCxnSpPr>
          <p:spPr bwMode="auto">
            <a:xfrm>
              <a:off x="4850550"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28" name="Straight Connector 1127">
              <a:extLst>
                <a:ext uri="{FF2B5EF4-FFF2-40B4-BE49-F238E27FC236}">
                  <a16:creationId xmlns:a16="http://schemas.microsoft.com/office/drawing/2014/main" id="{B6DE117D-2E2A-4F9D-A88D-7FEA38AF991D}"/>
                </a:ext>
              </a:extLst>
            </p:cNvPr>
            <p:cNvCxnSpPr>
              <a:cxnSpLocks/>
            </p:cNvCxnSpPr>
            <p:nvPr/>
          </p:nvCxnSpPr>
          <p:spPr bwMode="auto">
            <a:xfrm>
              <a:off x="4867246"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29" name="Straight Connector 1128">
              <a:extLst>
                <a:ext uri="{FF2B5EF4-FFF2-40B4-BE49-F238E27FC236}">
                  <a16:creationId xmlns:a16="http://schemas.microsoft.com/office/drawing/2014/main" id="{F94E43CA-63E6-40B1-8D77-E8D95D2596AF}"/>
                </a:ext>
              </a:extLst>
            </p:cNvPr>
            <p:cNvCxnSpPr>
              <a:cxnSpLocks/>
            </p:cNvCxnSpPr>
            <p:nvPr/>
          </p:nvCxnSpPr>
          <p:spPr bwMode="auto">
            <a:xfrm>
              <a:off x="4887794"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30" name="Straight Connector 1129">
              <a:extLst>
                <a:ext uri="{FF2B5EF4-FFF2-40B4-BE49-F238E27FC236}">
                  <a16:creationId xmlns:a16="http://schemas.microsoft.com/office/drawing/2014/main" id="{A39F0E80-9B4D-4FCD-89FD-ACEF894A9E23}"/>
                </a:ext>
              </a:extLst>
            </p:cNvPr>
            <p:cNvCxnSpPr>
              <a:cxnSpLocks/>
            </p:cNvCxnSpPr>
            <p:nvPr/>
          </p:nvCxnSpPr>
          <p:spPr bwMode="auto">
            <a:xfrm>
              <a:off x="4914764"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31" name="Straight Connector 1130">
              <a:extLst>
                <a:ext uri="{FF2B5EF4-FFF2-40B4-BE49-F238E27FC236}">
                  <a16:creationId xmlns:a16="http://schemas.microsoft.com/office/drawing/2014/main" id="{B51C9405-B565-4111-888A-09491569569D}"/>
                </a:ext>
              </a:extLst>
            </p:cNvPr>
            <p:cNvCxnSpPr>
              <a:cxnSpLocks/>
            </p:cNvCxnSpPr>
            <p:nvPr/>
          </p:nvCxnSpPr>
          <p:spPr bwMode="auto">
            <a:xfrm>
              <a:off x="4946871"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32" name="Straight Connector 1131">
              <a:extLst>
                <a:ext uri="{FF2B5EF4-FFF2-40B4-BE49-F238E27FC236}">
                  <a16:creationId xmlns:a16="http://schemas.microsoft.com/office/drawing/2014/main" id="{89511D6B-CEB1-49A9-A2F0-A9DE1A6A40E1}"/>
                </a:ext>
              </a:extLst>
            </p:cNvPr>
            <p:cNvCxnSpPr>
              <a:cxnSpLocks/>
            </p:cNvCxnSpPr>
            <p:nvPr/>
          </p:nvCxnSpPr>
          <p:spPr bwMode="auto">
            <a:xfrm>
              <a:off x="4954577"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33" name="Straight Connector 1132">
              <a:extLst>
                <a:ext uri="{FF2B5EF4-FFF2-40B4-BE49-F238E27FC236}">
                  <a16:creationId xmlns:a16="http://schemas.microsoft.com/office/drawing/2014/main" id="{22E6FD57-3129-413A-B2E8-CAE0EE64705F}"/>
                </a:ext>
              </a:extLst>
            </p:cNvPr>
            <p:cNvCxnSpPr>
              <a:cxnSpLocks/>
            </p:cNvCxnSpPr>
            <p:nvPr/>
          </p:nvCxnSpPr>
          <p:spPr bwMode="auto">
            <a:xfrm>
              <a:off x="5000810"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34" name="Straight Connector 1133">
              <a:extLst>
                <a:ext uri="{FF2B5EF4-FFF2-40B4-BE49-F238E27FC236}">
                  <a16:creationId xmlns:a16="http://schemas.microsoft.com/office/drawing/2014/main" id="{70848BBD-24B6-43F6-A46A-D0F0C48195B1}"/>
                </a:ext>
              </a:extLst>
            </p:cNvPr>
            <p:cNvCxnSpPr>
              <a:cxnSpLocks/>
            </p:cNvCxnSpPr>
            <p:nvPr/>
          </p:nvCxnSpPr>
          <p:spPr bwMode="auto">
            <a:xfrm>
              <a:off x="5008515"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35" name="Straight Connector 1134">
              <a:extLst>
                <a:ext uri="{FF2B5EF4-FFF2-40B4-BE49-F238E27FC236}">
                  <a16:creationId xmlns:a16="http://schemas.microsoft.com/office/drawing/2014/main" id="{1D583AF1-852D-41C5-8C87-B2AC566D978C}"/>
                </a:ext>
              </a:extLst>
            </p:cNvPr>
            <p:cNvCxnSpPr>
              <a:cxnSpLocks/>
            </p:cNvCxnSpPr>
            <p:nvPr/>
          </p:nvCxnSpPr>
          <p:spPr bwMode="auto">
            <a:xfrm>
              <a:off x="5026495"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36" name="Straight Connector 1135">
              <a:extLst>
                <a:ext uri="{FF2B5EF4-FFF2-40B4-BE49-F238E27FC236}">
                  <a16:creationId xmlns:a16="http://schemas.microsoft.com/office/drawing/2014/main" id="{9C2639ED-8211-457E-9BB3-A2CA7A96890A}"/>
                </a:ext>
              </a:extLst>
            </p:cNvPr>
            <p:cNvCxnSpPr>
              <a:cxnSpLocks/>
            </p:cNvCxnSpPr>
            <p:nvPr/>
          </p:nvCxnSpPr>
          <p:spPr bwMode="auto">
            <a:xfrm>
              <a:off x="5038054"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37" name="Straight Connector 1136">
              <a:extLst>
                <a:ext uri="{FF2B5EF4-FFF2-40B4-BE49-F238E27FC236}">
                  <a16:creationId xmlns:a16="http://schemas.microsoft.com/office/drawing/2014/main" id="{3AD8E2AE-791E-48E4-BE6E-5B4C135556BA}"/>
                </a:ext>
              </a:extLst>
            </p:cNvPr>
            <p:cNvCxnSpPr>
              <a:cxnSpLocks/>
            </p:cNvCxnSpPr>
            <p:nvPr/>
          </p:nvCxnSpPr>
          <p:spPr bwMode="auto">
            <a:xfrm>
              <a:off x="5065024"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38" name="Straight Connector 1137">
              <a:extLst>
                <a:ext uri="{FF2B5EF4-FFF2-40B4-BE49-F238E27FC236}">
                  <a16:creationId xmlns:a16="http://schemas.microsoft.com/office/drawing/2014/main" id="{4D1C450C-A2A5-4388-B779-7C2AF53DA7DB}"/>
                </a:ext>
              </a:extLst>
            </p:cNvPr>
            <p:cNvCxnSpPr>
              <a:cxnSpLocks/>
            </p:cNvCxnSpPr>
            <p:nvPr/>
          </p:nvCxnSpPr>
          <p:spPr bwMode="auto">
            <a:xfrm>
              <a:off x="5039338"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39" name="Straight Connector 1138">
              <a:extLst>
                <a:ext uri="{FF2B5EF4-FFF2-40B4-BE49-F238E27FC236}">
                  <a16:creationId xmlns:a16="http://schemas.microsoft.com/office/drawing/2014/main" id="{CC16F524-0750-4285-9A42-AD1AB713F6D4}"/>
                </a:ext>
              </a:extLst>
            </p:cNvPr>
            <p:cNvCxnSpPr>
              <a:cxnSpLocks/>
            </p:cNvCxnSpPr>
            <p:nvPr/>
          </p:nvCxnSpPr>
          <p:spPr bwMode="auto">
            <a:xfrm>
              <a:off x="5049612"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40" name="Straight Connector 1139">
              <a:extLst>
                <a:ext uri="{FF2B5EF4-FFF2-40B4-BE49-F238E27FC236}">
                  <a16:creationId xmlns:a16="http://schemas.microsoft.com/office/drawing/2014/main" id="{005BDB9D-9E87-40FF-B4F7-B8C2F4163A83}"/>
                </a:ext>
              </a:extLst>
            </p:cNvPr>
            <p:cNvCxnSpPr>
              <a:cxnSpLocks/>
            </p:cNvCxnSpPr>
            <p:nvPr/>
          </p:nvCxnSpPr>
          <p:spPr bwMode="auto">
            <a:xfrm>
              <a:off x="5081718"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41" name="Straight Connector 1140">
              <a:extLst>
                <a:ext uri="{FF2B5EF4-FFF2-40B4-BE49-F238E27FC236}">
                  <a16:creationId xmlns:a16="http://schemas.microsoft.com/office/drawing/2014/main" id="{EAF879E2-2435-4EA8-B617-9D52C650CC89}"/>
                </a:ext>
              </a:extLst>
            </p:cNvPr>
            <p:cNvCxnSpPr>
              <a:cxnSpLocks/>
            </p:cNvCxnSpPr>
            <p:nvPr/>
          </p:nvCxnSpPr>
          <p:spPr bwMode="auto">
            <a:xfrm>
              <a:off x="5153638"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42" name="Straight Connector 1141">
              <a:extLst>
                <a:ext uri="{FF2B5EF4-FFF2-40B4-BE49-F238E27FC236}">
                  <a16:creationId xmlns:a16="http://schemas.microsoft.com/office/drawing/2014/main" id="{DA723BFC-CF65-4EA3-B8CE-26D4DA4145AC}"/>
                </a:ext>
              </a:extLst>
            </p:cNvPr>
            <p:cNvCxnSpPr>
              <a:cxnSpLocks/>
            </p:cNvCxnSpPr>
            <p:nvPr/>
          </p:nvCxnSpPr>
          <p:spPr bwMode="auto">
            <a:xfrm>
              <a:off x="5203725"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43" name="Straight Connector 1142">
              <a:extLst>
                <a:ext uri="{FF2B5EF4-FFF2-40B4-BE49-F238E27FC236}">
                  <a16:creationId xmlns:a16="http://schemas.microsoft.com/office/drawing/2014/main" id="{6E9BF076-6942-486F-B973-0B595B559561}"/>
                </a:ext>
              </a:extLst>
            </p:cNvPr>
            <p:cNvCxnSpPr>
              <a:cxnSpLocks/>
            </p:cNvCxnSpPr>
            <p:nvPr/>
          </p:nvCxnSpPr>
          <p:spPr bwMode="auto">
            <a:xfrm>
              <a:off x="5242253"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44" name="Straight Connector 1143">
              <a:extLst>
                <a:ext uri="{FF2B5EF4-FFF2-40B4-BE49-F238E27FC236}">
                  <a16:creationId xmlns:a16="http://schemas.microsoft.com/office/drawing/2014/main" id="{889CC213-5501-4A83-975C-880976ED3A35}"/>
                </a:ext>
              </a:extLst>
            </p:cNvPr>
            <p:cNvCxnSpPr>
              <a:cxnSpLocks/>
            </p:cNvCxnSpPr>
            <p:nvPr/>
          </p:nvCxnSpPr>
          <p:spPr bwMode="auto">
            <a:xfrm>
              <a:off x="5344995" y="2613433"/>
              <a:ext cx="0" cy="51077"/>
            </a:xfrm>
            <a:prstGeom prst="line">
              <a:avLst/>
            </a:prstGeom>
            <a:noFill/>
            <a:ln w="19050" cap="flat" cmpd="sng" algn="ctr">
              <a:solidFill>
                <a:schemeClr val="accent1"/>
              </a:solidFill>
              <a:prstDash val="solid"/>
              <a:round/>
              <a:headEnd type="none" w="med" len="med"/>
              <a:tailEnd type="none" w="med" len="med"/>
            </a:ln>
            <a:effectLst/>
          </p:spPr>
        </p:cxnSp>
        <p:cxnSp>
          <p:nvCxnSpPr>
            <p:cNvPr id="1145" name="Straight Connector 1144">
              <a:extLst>
                <a:ext uri="{FF2B5EF4-FFF2-40B4-BE49-F238E27FC236}">
                  <a16:creationId xmlns:a16="http://schemas.microsoft.com/office/drawing/2014/main" id="{B8BE4867-DD78-4D0B-AE77-A51D87E02895}"/>
                </a:ext>
              </a:extLst>
            </p:cNvPr>
            <p:cNvCxnSpPr>
              <a:cxnSpLocks/>
            </p:cNvCxnSpPr>
            <p:nvPr/>
          </p:nvCxnSpPr>
          <p:spPr bwMode="auto">
            <a:xfrm>
              <a:off x="5410492" y="2613433"/>
              <a:ext cx="0" cy="51077"/>
            </a:xfrm>
            <a:prstGeom prst="line">
              <a:avLst/>
            </a:prstGeom>
            <a:noFill/>
            <a:ln w="19050" cap="flat" cmpd="sng" algn="ctr">
              <a:solidFill>
                <a:schemeClr val="accent1"/>
              </a:solidFill>
              <a:prstDash val="solid"/>
              <a:round/>
              <a:headEnd type="none" w="med" len="med"/>
              <a:tailEnd type="none" w="med" len="med"/>
            </a:ln>
            <a:effectLst/>
          </p:spPr>
        </p:cxnSp>
        <p:sp>
          <p:nvSpPr>
            <p:cNvPr id="1146" name="TextBox 1145">
              <a:extLst>
                <a:ext uri="{FF2B5EF4-FFF2-40B4-BE49-F238E27FC236}">
                  <a16:creationId xmlns:a16="http://schemas.microsoft.com/office/drawing/2014/main" id="{2E8DA27E-7404-4912-BFAE-D2B2F04C2C50}"/>
                </a:ext>
              </a:extLst>
            </p:cNvPr>
            <p:cNvSpPr txBox="1"/>
            <p:nvPr/>
          </p:nvSpPr>
          <p:spPr bwMode="auto">
            <a:xfrm>
              <a:off x="4250207" y="2290779"/>
              <a:ext cx="13668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Pembrolizumab</a:t>
              </a:r>
            </a:p>
          </p:txBody>
        </p:sp>
        <p:sp>
          <p:nvSpPr>
            <p:cNvPr id="1147" name="TextBox 1146">
              <a:extLst>
                <a:ext uri="{FF2B5EF4-FFF2-40B4-BE49-F238E27FC236}">
                  <a16:creationId xmlns:a16="http://schemas.microsoft.com/office/drawing/2014/main" id="{FEC0A130-CEA8-46CE-B7CE-7E6EFEF9DCEB}"/>
                </a:ext>
              </a:extLst>
            </p:cNvPr>
            <p:cNvSpPr txBox="1"/>
            <p:nvPr/>
          </p:nvSpPr>
          <p:spPr bwMode="auto">
            <a:xfrm>
              <a:off x="4804582" y="2998085"/>
              <a:ext cx="8124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a:t>
              </a:r>
            </a:p>
          </p:txBody>
        </p:sp>
      </p:grpSp>
      <p:grpSp>
        <p:nvGrpSpPr>
          <p:cNvPr id="1239" name="Group 1238">
            <a:extLst>
              <a:ext uri="{FF2B5EF4-FFF2-40B4-BE49-F238E27FC236}">
                <a16:creationId xmlns:a16="http://schemas.microsoft.com/office/drawing/2014/main" id="{DB69132B-7324-43A9-AC96-060809718C6D}"/>
              </a:ext>
            </a:extLst>
          </p:cNvPr>
          <p:cNvGrpSpPr/>
          <p:nvPr/>
        </p:nvGrpSpPr>
        <p:grpSpPr>
          <a:xfrm>
            <a:off x="3459688" y="3857201"/>
            <a:ext cx="5122373" cy="2520508"/>
            <a:chOff x="3459688" y="3857201"/>
            <a:chExt cx="5122373" cy="2520508"/>
          </a:xfrm>
        </p:grpSpPr>
        <p:sp>
          <p:nvSpPr>
            <p:cNvPr id="1240" name="TextBox 1239">
              <a:extLst>
                <a:ext uri="{FF2B5EF4-FFF2-40B4-BE49-F238E27FC236}">
                  <a16:creationId xmlns:a16="http://schemas.microsoft.com/office/drawing/2014/main" id="{205AAB73-FD6A-4EC2-AA2F-B85F3B390063}"/>
                </a:ext>
              </a:extLst>
            </p:cNvPr>
            <p:cNvSpPr txBox="1"/>
            <p:nvPr/>
          </p:nvSpPr>
          <p:spPr bwMode="auto">
            <a:xfrm>
              <a:off x="3763027" y="3857201"/>
              <a:ext cx="5125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grpSp>
          <p:nvGrpSpPr>
            <p:cNvPr id="1241" name="Group 1240">
              <a:extLst>
                <a:ext uri="{FF2B5EF4-FFF2-40B4-BE49-F238E27FC236}">
                  <a16:creationId xmlns:a16="http://schemas.microsoft.com/office/drawing/2014/main" id="{94D954D5-AC77-4C48-9F72-C4EE59EC0E87}"/>
                </a:ext>
              </a:extLst>
            </p:cNvPr>
            <p:cNvGrpSpPr/>
            <p:nvPr/>
          </p:nvGrpSpPr>
          <p:grpSpPr>
            <a:xfrm>
              <a:off x="3459688" y="3915442"/>
              <a:ext cx="5122373" cy="2462267"/>
              <a:chOff x="3459688" y="4177590"/>
              <a:chExt cx="5122373" cy="2550136"/>
            </a:xfrm>
          </p:grpSpPr>
          <p:sp>
            <p:nvSpPr>
              <p:cNvPr id="1242" name="TextBox 1241">
                <a:extLst>
                  <a:ext uri="{FF2B5EF4-FFF2-40B4-BE49-F238E27FC236}">
                    <a16:creationId xmlns:a16="http://schemas.microsoft.com/office/drawing/2014/main" id="{4EBFF1B0-4560-42BE-9BF5-A147B6A974A3}"/>
                  </a:ext>
                </a:extLst>
              </p:cNvPr>
              <p:cNvSpPr txBox="1"/>
              <p:nvPr/>
            </p:nvSpPr>
            <p:spPr bwMode="auto">
              <a:xfrm>
                <a:off x="4289610" y="5910360"/>
                <a:ext cx="3055133" cy="317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HR: 0.61 (95% CI: 0.44-0.84;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.001)</a:t>
                </a:r>
              </a:p>
            </p:txBody>
          </p:sp>
          <p:sp>
            <p:nvSpPr>
              <p:cNvPr id="1243" name="TextBox 1242">
                <a:extLst>
                  <a:ext uri="{FF2B5EF4-FFF2-40B4-BE49-F238E27FC236}">
                    <a16:creationId xmlns:a16="http://schemas.microsoft.com/office/drawing/2014/main" id="{E3C2B44B-17F0-4166-9278-1DDB7A5F57CD}"/>
                  </a:ext>
                </a:extLst>
              </p:cNvPr>
              <p:cNvSpPr txBox="1"/>
              <p:nvPr/>
            </p:nvSpPr>
            <p:spPr bwMode="auto">
              <a:xfrm>
                <a:off x="5550010" y="4177590"/>
                <a:ext cx="1647588" cy="3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PD-L1 CPS ≥10</a:t>
                </a:r>
              </a:p>
            </p:txBody>
          </p:sp>
          <p:sp>
            <p:nvSpPr>
              <p:cNvPr id="1244" name="TextBox 1243">
                <a:extLst>
                  <a:ext uri="{FF2B5EF4-FFF2-40B4-BE49-F238E27FC236}">
                    <a16:creationId xmlns:a16="http://schemas.microsoft.com/office/drawing/2014/main" id="{7A563FE3-F3FD-49B6-97FD-177D6B81187C}"/>
                  </a:ext>
                </a:extLst>
              </p:cNvPr>
              <p:cNvSpPr txBox="1"/>
              <p:nvPr/>
            </p:nvSpPr>
            <p:spPr bwMode="auto">
              <a:xfrm>
                <a:off x="5901598" y="6378293"/>
                <a:ext cx="652829" cy="34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1245" name="TextBox 1244">
                <a:extLst>
                  <a:ext uri="{FF2B5EF4-FFF2-40B4-BE49-F238E27FC236}">
                    <a16:creationId xmlns:a16="http://schemas.microsoft.com/office/drawing/2014/main" id="{92F8A232-4295-4042-903D-9B1DB2181AAD}"/>
                  </a:ext>
                </a:extLst>
              </p:cNvPr>
              <p:cNvSpPr txBox="1"/>
              <p:nvPr/>
            </p:nvSpPr>
            <p:spPr bwMode="auto">
              <a:xfrm rot="16200000">
                <a:off x="2632739" y="5039126"/>
                <a:ext cx="2023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bg1"/>
                    </a:solidFill>
                    <a:latin typeface="Calibri" panose="020F0502020204030204" pitchFamily="34" charset="0"/>
                  </a:rPr>
                  <a:t>OS (%)</a:t>
                </a:r>
              </a:p>
            </p:txBody>
          </p:sp>
          <p:sp>
            <p:nvSpPr>
              <p:cNvPr id="1246" name="Freeform: Shape 1245">
                <a:extLst>
                  <a:ext uri="{FF2B5EF4-FFF2-40B4-BE49-F238E27FC236}">
                    <a16:creationId xmlns:a16="http://schemas.microsoft.com/office/drawing/2014/main" id="{BE83F8C5-DF55-465F-8F66-0BAB2AE08059}"/>
                  </a:ext>
                </a:extLst>
              </p:cNvPr>
              <p:cNvSpPr/>
              <p:nvPr/>
            </p:nvSpPr>
            <p:spPr bwMode="auto">
              <a:xfrm>
                <a:off x="4258940" y="4275740"/>
                <a:ext cx="4131392" cy="1937569"/>
              </a:xfrm>
              <a:custGeom>
                <a:avLst/>
                <a:gdLst>
                  <a:gd name="connsiteX0" fmla="*/ 0 w 4131392"/>
                  <a:gd name="connsiteY0" fmla="*/ 0 h 1937569"/>
                  <a:gd name="connsiteX1" fmla="*/ 0 w 4131392"/>
                  <a:gd name="connsiteY1" fmla="*/ 1937569 h 1937569"/>
                  <a:gd name="connsiteX2" fmla="*/ 4131392 w 4131392"/>
                  <a:gd name="connsiteY2" fmla="*/ 1937569 h 1937569"/>
                </a:gdLst>
                <a:ahLst/>
                <a:cxnLst>
                  <a:cxn ang="0">
                    <a:pos x="connsiteX0" y="connsiteY0"/>
                  </a:cxn>
                  <a:cxn ang="0">
                    <a:pos x="connsiteX1" y="connsiteY1"/>
                  </a:cxn>
                  <a:cxn ang="0">
                    <a:pos x="connsiteX2" y="connsiteY2"/>
                  </a:cxn>
                </a:cxnLst>
                <a:rect l="l" t="t" r="r" b="b"/>
                <a:pathLst>
                  <a:path w="4131392" h="1937569">
                    <a:moveTo>
                      <a:pt x="0" y="0"/>
                    </a:moveTo>
                    <a:lnTo>
                      <a:pt x="0" y="1937569"/>
                    </a:lnTo>
                    <a:lnTo>
                      <a:pt x="4131392" y="1937569"/>
                    </a:lnTo>
                  </a:path>
                </a:pathLst>
              </a:custGeom>
              <a:noFill/>
              <a:ln w="28575">
                <a:solidFill>
                  <a:schemeClr val="bg1"/>
                </a:solidFill>
                <a:miter lim="800000"/>
                <a:headEnd/>
                <a:tailEnd/>
              </a:ln>
            </p:spPr>
            <p:txBody>
              <a:bodyPr rtlCol="0" anchor="ctr"/>
              <a:lstStyle/>
              <a:p>
                <a:pPr algn="ctr"/>
                <a:endParaRPr lang="en-US" dirty="0"/>
              </a:p>
            </p:txBody>
          </p:sp>
          <p:cxnSp>
            <p:nvCxnSpPr>
              <p:cNvPr id="1247" name="Straight Connector 1246">
                <a:extLst>
                  <a:ext uri="{FF2B5EF4-FFF2-40B4-BE49-F238E27FC236}">
                    <a16:creationId xmlns:a16="http://schemas.microsoft.com/office/drawing/2014/main" id="{9C9D665B-C3E7-4B28-9F39-A8F1D3654CF1}"/>
                  </a:ext>
                </a:extLst>
              </p:cNvPr>
              <p:cNvCxnSpPr>
                <a:cxnSpLocks/>
              </p:cNvCxnSpPr>
              <p:nvPr/>
            </p:nvCxnSpPr>
            <p:spPr bwMode="auto">
              <a:xfrm>
                <a:off x="4258939" y="6218840"/>
                <a:ext cx="0" cy="79273"/>
              </a:xfrm>
              <a:prstGeom prst="line">
                <a:avLst/>
              </a:prstGeom>
              <a:noFill/>
              <a:ln w="28575" cap="flat" cmpd="sng" algn="ctr">
                <a:solidFill>
                  <a:schemeClr val="bg1"/>
                </a:solidFill>
                <a:prstDash val="solid"/>
                <a:round/>
                <a:headEnd type="none" w="med" len="med"/>
                <a:tailEnd type="none" w="med" len="med"/>
              </a:ln>
              <a:effectLst/>
            </p:spPr>
          </p:cxnSp>
          <p:cxnSp>
            <p:nvCxnSpPr>
              <p:cNvPr id="1248" name="Straight Connector 1247">
                <a:extLst>
                  <a:ext uri="{FF2B5EF4-FFF2-40B4-BE49-F238E27FC236}">
                    <a16:creationId xmlns:a16="http://schemas.microsoft.com/office/drawing/2014/main" id="{9C6AFB7F-98FE-433C-8C56-B09A3DAE96C3}"/>
                  </a:ext>
                </a:extLst>
              </p:cNvPr>
              <p:cNvCxnSpPr>
                <a:cxnSpLocks/>
              </p:cNvCxnSpPr>
              <p:nvPr/>
            </p:nvCxnSpPr>
            <p:spPr bwMode="auto">
              <a:xfrm>
                <a:off x="4670788" y="6218840"/>
                <a:ext cx="0" cy="79273"/>
              </a:xfrm>
              <a:prstGeom prst="line">
                <a:avLst/>
              </a:prstGeom>
              <a:noFill/>
              <a:ln w="28575" cap="flat" cmpd="sng" algn="ctr">
                <a:solidFill>
                  <a:schemeClr val="bg1"/>
                </a:solidFill>
                <a:prstDash val="solid"/>
                <a:round/>
                <a:headEnd type="none" w="med" len="med"/>
                <a:tailEnd type="none" w="med" len="med"/>
              </a:ln>
              <a:effectLst/>
            </p:spPr>
          </p:cxnSp>
          <p:cxnSp>
            <p:nvCxnSpPr>
              <p:cNvPr id="1249" name="Straight Connector 1248">
                <a:extLst>
                  <a:ext uri="{FF2B5EF4-FFF2-40B4-BE49-F238E27FC236}">
                    <a16:creationId xmlns:a16="http://schemas.microsoft.com/office/drawing/2014/main" id="{37C9BDF7-0430-4AF4-AFB2-3B768ED7C100}"/>
                  </a:ext>
                </a:extLst>
              </p:cNvPr>
              <p:cNvCxnSpPr>
                <a:cxnSpLocks/>
              </p:cNvCxnSpPr>
              <p:nvPr/>
            </p:nvCxnSpPr>
            <p:spPr bwMode="auto">
              <a:xfrm>
                <a:off x="5082637" y="6218840"/>
                <a:ext cx="0" cy="79273"/>
              </a:xfrm>
              <a:prstGeom prst="line">
                <a:avLst/>
              </a:prstGeom>
              <a:noFill/>
              <a:ln w="28575" cap="flat" cmpd="sng" algn="ctr">
                <a:solidFill>
                  <a:schemeClr val="bg1"/>
                </a:solidFill>
                <a:prstDash val="solid"/>
                <a:round/>
                <a:headEnd type="none" w="med" len="med"/>
                <a:tailEnd type="none" w="med" len="med"/>
              </a:ln>
              <a:effectLst/>
            </p:spPr>
          </p:cxnSp>
          <p:cxnSp>
            <p:nvCxnSpPr>
              <p:cNvPr id="1250" name="Straight Connector 1249">
                <a:extLst>
                  <a:ext uri="{FF2B5EF4-FFF2-40B4-BE49-F238E27FC236}">
                    <a16:creationId xmlns:a16="http://schemas.microsoft.com/office/drawing/2014/main" id="{9D02A416-7C40-4A99-BE9E-2406FBDF3947}"/>
                  </a:ext>
                </a:extLst>
              </p:cNvPr>
              <p:cNvCxnSpPr>
                <a:cxnSpLocks/>
              </p:cNvCxnSpPr>
              <p:nvPr/>
            </p:nvCxnSpPr>
            <p:spPr bwMode="auto">
              <a:xfrm>
                <a:off x="5494486" y="6218840"/>
                <a:ext cx="0" cy="79273"/>
              </a:xfrm>
              <a:prstGeom prst="line">
                <a:avLst/>
              </a:prstGeom>
              <a:noFill/>
              <a:ln w="28575" cap="flat" cmpd="sng" algn="ctr">
                <a:solidFill>
                  <a:schemeClr val="bg1"/>
                </a:solidFill>
                <a:prstDash val="solid"/>
                <a:round/>
                <a:headEnd type="none" w="med" len="med"/>
                <a:tailEnd type="none" w="med" len="med"/>
              </a:ln>
              <a:effectLst/>
            </p:spPr>
          </p:cxnSp>
          <p:cxnSp>
            <p:nvCxnSpPr>
              <p:cNvPr id="1251" name="Straight Connector 1250">
                <a:extLst>
                  <a:ext uri="{FF2B5EF4-FFF2-40B4-BE49-F238E27FC236}">
                    <a16:creationId xmlns:a16="http://schemas.microsoft.com/office/drawing/2014/main" id="{B2B9824F-6CDD-4334-8E69-F1AC86DA5F7A}"/>
                  </a:ext>
                </a:extLst>
              </p:cNvPr>
              <p:cNvCxnSpPr>
                <a:cxnSpLocks/>
              </p:cNvCxnSpPr>
              <p:nvPr/>
            </p:nvCxnSpPr>
            <p:spPr bwMode="auto">
              <a:xfrm>
                <a:off x="5906335" y="6218840"/>
                <a:ext cx="0" cy="79273"/>
              </a:xfrm>
              <a:prstGeom prst="line">
                <a:avLst/>
              </a:prstGeom>
              <a:noFill/>
              <a:ln w="28575" cap="flat" cmpd="sng" algn="ctr">
                <a:solidFill>
                  <a:schemeClr val="bg1"/>
                </a:solidFill>
                <a:prstDash val="solid"/>
                <a:round/>
                <a:headEnd type="none" w="med" len="med"/>
                <a:tailEnd type="none" w="med" len="med"/>
              </a:ln>
              <a:effectLst/>
            </p:spPr>
          </p:cxnSp>
          <p:cxnSp>
            <p:nvCxnSpPr>
              <p:cNvPr id="1252" name="Straight Connector 1251">
                <a:extLst>
                  <a:ext uri="{FF2B5EF4-FFF2-40B4-BE49-F238E27FC236}">
                    <a16:creationId xmlns:a16="http://schemas.microsoft.com/office/drawing/2014/main" id="{5D1D61CC-6449-4A58-BF68-14C36C5B5CF4}"/>
                  </a:ext>
                </a:extLst>
              </p:cNvPr>
              <p:cNvCxnSpPr>
                <a:cxnSpLocks/>
              </p:cNvCxnSpPr>
              <p:nvPr/>
            </p:nvCxnSpPr>
            <p:spPr bwMode="auto">
              <a:xfrm>
                <a:off x="6318184" y="6218840"/>
                <a:ext cx="0" cy="79273"/>
              </a:xfrm>
              <a:prstGeom prst="line">
                <a:avLst/>
              </a:prstGeom>
              <a:noFill/>
              <a:ln w="28575" cap="flat" cmpd="sng" algn="ctr">
                <a:solidFill>
                  <a:schemeClr val="bg1"/>
                </a:solidFill>
                <a:prstDash val="solid"/>
                <a:round/>
                <a:headEnd type="none" w="med" len="med"/>
                <a:tailEnd type="none" w="med" len="med"/>
              </a:ln>
              <a:effectLst/>
            </p:spPr>
          </p:cxnSp>
          <p:cxnSp>
            <p:nvCxnSpPr>
              <p:cNvPr id="1253" name="Straight Connector 1252">
                <a:extLst>
                  <a:ext uri="{FF2B5EF4-FFF2-40B4-BE49-F238E27FC236}">
                    <a16:creationId xmlns:a16="http://schemas.microsoft.com/office/drawing/2014/main" id="{73E717F3-DF1C-4527-8C1B-6282DECB9765}"/>
                  </a:ext>
                </a:extLst>
              </p:cNvPr>
              <p:cNvCxnSpPr>
                <a:cxnSpLocks/>
              </p:cNvCxnSpPr>
              <p:nvPr/>
            </p:nvCxnSpPr>
            <p:spPr bwMode="auto">
              <a:xfrm>
                <a:off x="6730033" y="6218840"/>
                <a:ext cx="0" cy="79273"/>
              </a:xfrm>
              <a:prstGeom prst="line">
                <a:avLst/>
              </a:prstGeom>
              <a:noFill/>
              <a:ln w="28575" cap="flat" cmpd="sng" algn="ctr">
                <a:solidFill>
                  <a:schemeClr val="bg1"/>
                </a:solidFill>
                <a:prstDash val="solid"/>
                <a:round/>
                <a:headEnd type="none" w="med" len="med"/>
                <a:tailEnd type="none" w="med" len="med"/>
              </a:ln>
              <a:effectLst/>
            </p:spPr>
          </p:cxnSp>
          <p:cxnSp>
            <p:nvCxnSpPr>
              <p:cNvPr id="1254" name="Straight Connector 1253">
                <a:extLst>
                  <a:ext uri="{FF2B5EF4-FFF2-40B4-BE49-F238E27FC236}">
                    <a16:creationId xmlns:a16="http://schemas.microsoft.com/office/drawing/2014/main" id="{EDA5FB25-54DE-4F1C-849D-1017ABF643A5}"/>
                  </a:ext>
                </a:extLst>
              </p:cNvPr>
              <p:cNvCxnSpPr>
                <a:cxnSpLocks/>
              </p:cNvCxnSpPr>
              <p:nvPr/>
            </p:nvCxnSpPr>
            <p:spPr bwMode="auto">
              <a:xfrm>
                <a:off x="7141882" y="6218840"/>
                <a:ext cx="0" cy="79273"/>
              </a:xfrm>
              <a:prstGeom prst="line">
                <a:avLst/>
              </a:prstGeom>
              <a:noFill/>
              <a:ln w="28575" cap="flat" cmpd="sng" algn="ctr">
                <a:solidFill>
                  <a:schemeClr val="bg1"/>
                </a:solidFill>
                <a:prstDash val="solid"/>
                <a:round/>
                <a:headEnd type="none" w="med" len="med"/>
                <a:tailEnd type="none" w="med" len="med"/>
              </a:ln>
              <a:effectLst/>
            </p:spPr>
          </p:cxnSp>
          <p:cxnSp>
            <p:nvCxnSpPr>
              <p:cNvPr id="1255" name="Straight Connector 1254">
                <a:extLst>
                  <a:ext uri="{FF2B5EF4-FFF2-40B4-BE49-F238E27FC236}">
                    <a16:creationId xmlns:a16="http://schemas.microsoft.com/office/drawing/2014/main" id="{6378C234-F06B-42DF-8EC2-B3342B50D1A4}"/>
                  </a:ext>
                </a:extLst>
              </p:cNvPr>
              <p:cNvCxnSpPr>
                <a:cxnSpLocks/>
              </p:cNvCxnSpPr>
              <p:nvPr/>
            </p:nvCxnSpPr>
            <p:spPr bwMode="auto">
              <a:xfrm>
                <a:off x="7553731" y="6218840"/>
                <a:ext cx="0" cy="79273"/>
              </a:xfrm>
              <a:prstGeom prst="line">
                <a:avLst/>
              </a:prstGeom>
              <a:noFill/>
              <a:ln w="28575" cap="flat" cmpd="sng" algn="ctr">
                <a:solidFill>
                  <a:schemeClr val="bg1"/>
                </a:solidFill>
                <a:prstDash val="solid"/>
                <a:round/>
                <a:headEnd type="none" w="med" len="med"/>
                <a:tailEnd type="none" w="med" len="med"/>
              </a:ln>
              <a:effectLst/>
            </p:spPr>
          </p:cxnSp>
          <p:cxnSp>
            <p:nvCxnSpPr>
              <p:cNvPr id="1256" name="Straight Connector 1255">
                <a:extLst>
                  <a:ext uri="{FF2B5EF4-FFF2-40B4-BE49-F238E27FC236}">
                    <a16:creationId xmlns:a16="http://schemas.microsoft.com/office/drawing/2014/main" id="{6E06AE65-4F65-47E4-A036-536791A451CD}"/>
                  </a:ext>
                </a:extLst>
              </p:cNvPr>
              <p:cNvCxnSpPr>
                <a:cxnSpLocks/>
              </p:cNvCxnSpPr>
              <p:nvPr/>
            </p:nvCxnSpPr>
            <p:spPr bwMode="auto">
              <a:xfrm>
                <a:off x="7965580" y="6218840"/>
                <a:ext cx="0" cy="79273"/>
              </a:xfrm>
              <a:prstGeom prst="line">
                <a:avLst/>
              </a:prstGeom>
              <a:noFill/>
              <a:ln w="28575" cap="flat" cmpd="sng" algn="ctr">
                <a:solidFill>
                  <a:schemeClr val="bg1"/>
                </a:solidFill>
                <a:prstDash val="solid"/>
                <a:round/>
                <a:headEnd type="none" w="med" len="med"/>
                <a:tailEnd type="none" w="med" len="med"/>
              </a:ln>
              <a:effectLst/>
            </p:spPr>
          </p:cxnSp>
          <p:cxnSp>
            <p:nvCxnSpPr>
              <p:cNvPr id="1257" name="Straight Connector 1256">
                <a:extLst>
                  <a:ext uri="{FF2B5EF4-FFF2-40B4-BE49-F238E27FC236}">
                    <a16:creationId xmlns:a16="http://schemas.microsoft.com/office/drawing/2014/main" id="{F4533B25-C96E-43D6-BB97-1F0F0C579891}"/>
                  </a:ext>
                </a:extLst>
              </p:cNvPr>
              <p:cNvCxnSpPr>
                <a:cxnSpLocks/>
              </p:cNvCxnSpPr>
              <p:nvPr/>
            </p:nvCxnSpPr>
            <p:spPr bwMode="auto">
              <a:xfrm>
                <a:off x="8377427" y="6218840"/>
                <a:ext cx="0" cy="79273"/>
              </a:xfrm>
              <a:prstGeom prst="line">
                <a:avLst/>
              </a:prstGeom>
              <a:noFill/>
              <a:ln w="28575" cap="flat" cmpd="sng" algn="ctr">
                <a:solidFill>
                  <a:schemeClr val="bg1"/>
                </a:solidFill>
                <a:prstDash val="solid"/>
                <a:round/>
                <a:headEnd type="none" w="med" len="med"/>
                <a:tailEnd type="none" w="med" len="med"/>
              </a:ln>
              <a:effectLst/>
            </p:spPr>
          </p:cxnSp>
          <p:cxnSp>
            <p:nvCxnSpPr>
              <p:cNvPr id="1258" name="Straight Connector 1257">
                <a:extLst>
                  <a:ext uri="{FF2B5EF4-FFF2-40B4-BE49-F238E27FC236}">
                    <a16:creationId xmlns:a16="http://schemas.microsoft.com/office/drawing/2014/main" id="{66D5A4CB-C804-4C16-AA2C-36B0A37AB19D}"/>
                  </a:ext>
                </a:extLst>
              </p:cNvPr>
              <p:cNvCxnSpPr>
                <a:cxnSpLocks/>
              </p:cNvCxnSpPr>
              <p:nvPr/>
            </p:nvCxnSpPr>
            <p:spPr bwMode="auto">
              <a:xfrm>
                <a:off x="4181511" y="4667678"/>
                <a:ext cx="84804" cy="0"/>
              </a:xfrm>
              <a:prstGeom prst="line">
                <a:avLst/>
              </a:prstGeom>
              <a:noFill/>
              <a:ln w="28575" cap="flat" cmpd="sng" algn="ctr">
                <a:solidFill>
                  <a:schemeClr val="bg1"/>
                </a:solidFill>
                <a:prstDash val="solid"/>
                <a:round/>
                <a:headEnd type="none" w="med" len="med"/>
                <a:tailEnd type="none" w="med" len="med"/>
              </a:ln>
              <a:effectLst/>
            </p:spPr>
          </p:cxnSp>
          <p:cxnSp>
            <p:nvCxnSpPr>
              <p:cNvPr id="1259" name="Straight Connector 1258">
                <a:extLst>
                  <a:ext uri="{FF2B5EF4-FFF2-40B4-BE49-F238E27FC236}">
                    <a16:creationId xmlns:a16="http://schemas.microsoft.com/office/drawing/2014/main" id="{60122BEF-6BE0-4D9C-8F3E-90E5294C7223}"/>
                  </a:ext>
                </a:extLst>
              </p:cNvPr>
              <p:cNvCxnSpPr>
                <a:cxnSpLocks/>
              </p:cNvCxnSpPr>
              <p:nvPr/>
            </p:nvCxnSpPr>
            <p:spPr bwMode="auto">
              <a:xfrm>
                <a:off x="4181511" y="5054086"/>
                <a:ext cx="84804" cy="0"/>
              </a:xfrm>
              <a:prstGeom prst="line">
                <a:avLst/>
              </a:prstGeom>
              <a:noFill/>
              <a:ln w="28575" cap="flat" cmpd="sng" algn="ctr">
                <a:solidFill>
                  <a:schemeClr val="bg1"/>
                </a:solidFill>
                <a:prstDash val="solid"/>
                <a:round/>
                <a:headEnd type="none" w="med" len="med"/>
                <a:tailEnd type="none" w="med" len="med"/>
              </a:ln>
              <a:effectLst/>
            </p:spPr>
          </p:cxnSp>
          <p:cxnSp>
            <p:nvCxnSpPr>
              <p:cNvPr id="1260" name="Straight Connector 1259">
                <a:extLst>
                  <a:ext uri="{FF2B5EF4-FFF2-40B4-BE49-F238E27FC236}">
                    <a16:creationId xmlns:a16="http://schemas.microsoft.com/office/drawing/2014/main" id="{D743C956-ADB0-464E-8A8C-C277804D82C8}"/>
                  </a:ext>
                </a:extLst>
              </p:cNvPr>
              <p:cNvCxnSpPr>
                <a:cxnSpLocks/>
              </p:cNvCxnSpPr>
              <p:nvPr/>
            </p:nvCxnSpPr>
            <p:spPr bwMode="auto">
              <a:xfrm>
                <a:off x="4181511" y="5440494"/>
                <a:ext cx="84804" cy="0"/>
              </a:xfrm>
              <a:prstGeom prst="line">
                <a:avLst/>
              </a:prstGeom>
              <a:noFill/>
              <a:ln w="28575" cap="flat" cmpd="sng" algn="ctr">
                <a:solidFill>
                  <a:schemeClr val="bg1"/>
                </a:solidFill>
                <a:prstDash val="solid"/>
                <a:round/>
                <a:headEnd type="none" w="med" len="med"/>
                <a:tailEnd type="none" w="med" len="med"/>
              </a:ln>
              <a:effectLst/>
            </p:spPr>
          </p:cxnSp>
          <p:cxnSp>
            <p:nvCxnSpPr>
              <p:cNvPr id="1261" name="Straight Connector 1260">
                <a:extLst>
                  <a:ext uri="{FF2B5EF4-FFF2-40B4-BE49-F238E27FC236}">
                    <a16:creationId xmlns:a16="http://schemas.microsoft.com/office/drawing/2014/main" id="{21FBCA7C-3BC2-4648-86A8-955AC0BB3A6C}"/>
                  </a:ext>
                </a:extLst>
              </p:cNvPr>
              <p:cNvCxnSpPr>
                <a:cxnSpLocks/>
              </p:cNvCxnSpPr>
              <p:nvPr/>
            </p:nvCxnSpPr>
            <p:spPr bwMode="auto">
              <a:xfrm>
                <a:off x="4181511" y="5826902"/>
                <a:ext cx="84804" cy="0"/>
              </a:xfrm>
              <a:prstGeom prst="line">
                <a:avLst/>
              </a:prstGeom>
              <a:noFill/>
              <a:ln w="28575" cap="flat" cmpd="sng" algn="ctr">
                <a:solidFill>
                  <a:schemeClr val="bg1"/>
                </a:solidFill>
                <a:prstDash val="solid"/>
                <a:round/>
                <a:headEnd type="none" w="med" len="med"/>
                <a:tailEnd type="none" w="med" len="med"/>
              </a:ln>
              <a:effectLst/>
            </p:spPr>
          </p:cxnSp>
          <p:cxnSp>
            <p:nvCxnSpPr>
              <p:cNvPr id="1262" name="Straight Connector 1261">
                <a:extLst>
                  <a:ext uri="{FF2B5EF4-FFF2-40B4-BE49-F238E27FC236}">
                    <a16:creationId xmlns:a16="http://schemas.microsoft.com/office/drawing/2014/main" id="{222CBD14-42D8-420D-9D6B-9976E852D9A3}"/>
                  </a:ext>
                </a:extLst>
              </p:cNvPr>
              <p:cNvCxnSpPr>
                <a:cxnSpLocks/>
              </p:cNvCxnSpPr>
              <p:nvPr/>
            </p:nvCxnSpPr>
            <p:spPr bwMode="auto">
              <a:xfrm>
                <a:off x="4181511" y="6213310"/>
                <a:ext cx="84804" cy="0"/>
              </a:xfrm>
              <a:prstGeom prst="line">
                <a:avLst/>
              </a:prstGeom>
              <a:noFill/>
              <a:ln w="28575" cap="flat" cmpd="sng" algn="ctr">
                <a:solidFill>
                  <a:schemeClr val="bg1"/>
                </a:solidFill>
                <a:prstDash val="solid"/>
                <a:round/>
                <a:headEnd type="none" w="med" len="med"/>
                <a:tailEnd type="none" w="med" len="med"/>
              </a:ln>
              <a:effectLst/>
            </p:spPr>
          </p:cxnSp>
          <p:sp>
            <p:nvSpPr>
              <p:cNvPr id="1263" name="TextBox 1262">
                <a:extLst>
                  <a:ext uri="{FF2B5EF4-FFF2-40B4-BE49-F238E27FC236}">
                    <a16:creationId xmlns:a16="http://schemas.microsoft.com/office/drawing/2014/main" id="{9ED6B914-8332-4DE3-AB6D-BFFB755873B9}"/>
                  </a:ext>
                </a:extLst>
              </p:cNvPr>
              <p:cNvSpPr txBox="1"/>
              <p:nvPr/>
            </p:nvSpPr>
            <p:spPr bwMode="auto">
              <a:xfrm>
                <a:off x="3982408" y="6036329"/>
                <a:ext cx="1788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264" name="TextBox 1263">
                <a:extLst>
                  <a:ext uri="{FF2B5EF4-FFF2-40B4-BE49-F238E27FC236}">
                    <a16:creationId xmlns:a16="http://schemas.microsoft.com/office/drawing/2014/main" id="{39FDB257-69A5-4485-86BE-65B7F2EFD5ED}"/>
                  </a:ext>
                </a:extLst>
              </p:cNvPr>
              <p:cNvSpPr txBox="1"/>
              <p:nvPr/>
            </p:nvSpPr>
            <p:spPr bwMode="auto">
              <a:xfrm>
                <a:off x="4116989" y="6221319"/>
                <a:ext cx="1788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265" name="TextBox 1264">
                <a:extLst>
                  <a:ext uri="{FF2B5EF4-FFF2-40B4-BE49-F238E27FC236}">
                    <a16:creationId xmlns:a16="http://schemas.microsoft.com/office/drawing/2014/main" id="{9B9C2F16-DCF5-4C2D-9D53-C14A84FB3821}"/>
                  </a:ext>
                </a:extLst>
              </p:cNvPr>
              <p:cNvSpPr txBox="1"/>
              <p:nvPr/>
            </p:nvSpPr>
            <p:spPr bwMode="auto">
              <a:xfrm>
                <a:off x="4533631" y="6221319"/>
                <a:ext cx="1788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1266" name="TextBox 1265">
                <a:extLst>
                  <a:ext uri="{FF2B5EF4-FFF2-40B4-BE49-F238E27FC236}">
                    <a16:creationId xmlns:a16="http://schemas.microsoft.com/office/drawing/2014/main" id="{C7E667E0-4DA9-4961-BE01-D25BB4B31D6F}"/>
                  </a:ext>
                </a:extLst>
              </p:cNvPr>
              <p:cNvSpPr txBox="1"/>
              <p:nvPr/>
            </p:nvSpPr>
            <p:spPr bwMode="auto">
              <a:xfrm>
                <a:off x="4948428" y="6219475"/>
                <a:ext cx="1788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267" name="TextBox 1266">
                <a:extLst>
                  <a:ext uri="{FF2B5EF4-FFF2-40B4-BE49-F238E27FC236}">
                    <a16:creationId xmlns:a16="http://schemas.microsoft.com/office/drawing/2014/main" id="{B67E1BEB-E6CA-4537-BEC5-88EBB194DF4E}"/>
                  </a:ext>
                </a:extLst>
              </p:cNvPr>
              <p:cNvSpPr txBox="1"/>
              <p:nvPr/>
            </p:nvSpPr>
            <p:spPr bwMode="auto">
              <a:xfrm>
                <a:off x="5350321" y="6219475"/>
                <a:ext cx="1788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1268" name="TextBox 1267">
                <a:extLst>
                  <a:ext uri="{FF2B5EF4-FFF2-40B4-BE49-F238E27FC236}">
                    <a16:creationId xmlns:a16="http://schemas.microsoft.com/office/drawing/2014/main" id="{2233786B-9911-4025-8C2E-486E13BF9AA9}"/>
                  </a:ext>
                </a:extLst>
              </p:cNvPr>
              <p:cNvSpPr txBox="1"/>
              <p:nvPr/>
            </p:nvSpPr>
            <p:spPr bwMode="auto">
              <a:xfrm>
                <a:off x="5717186" y="6219475"/>
                <a:ext cx="4037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269" name="TextBox 1268">
                <a:extLst>
                  <a:ext uri="{FF2B5EF4-FFF2-40B4-BE49-F238E27FC236}">
                    <a16:creationId xmlns:a16="http://schemas.microsoft.com/office/drawing/2014/main" id="{E55E0B6F-9FAF-47CF-AA93-58C61BC477DB}"/>
                  </a:ext>
                </a:extLst>
              </p:cNvPr>
              <p:cNvSpPr txBox="1"/>
              <p:nvPr/>
            </p:nvSpPr>
            <p:spPr bwMode="auto">
              <a:xfrm>
                <a:off x="6130141" y="6219475"/>
                <a:ext cx="4037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1270" name="TextBox 1269">
                <a:extLst>
                  <a:ext uri="{FF2B5EF4-FFF2-40B4-BE49-F238E27FC236}">
                    <a16:creationId xmlns:a16="http://schemas.microsoft.com/office/drawing/2014/main" id="{FACF5624-77E3-41E7-9429-F5B80F333912}"/>
                  </a:ext>
                </a:extLst>
              </p:cNvPr>
              <p:cNvSpPr txBox="1"/>
              <p:nvPr/>
            </p:nvSpPr>
            <p:spPr bwMode="auto">
              <a:xfrm>
                <a:off x="6541253" y="6219475"/>
                <a:ext cx="4037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1271" name="TextBox 1270">
                <a:extLst>
                  <a:ext uri="{FF2B5EF4-FFF2-40B4-BE49-F238E27FC236}">
                    <a16:creationId xmlns:a16="http://schemas.microsoft.com/office/drawing/2014/main" id="{379BBA28-F158-4849-A0A8-E3FD4234DAB5}"/>
                  </a:ext>
                </a:extLst>
              </p:cNvPr>
              <p:cNvSpPr txBox="1"/>
              <p:nvPr/>
            </p:nvSpPr>
            <p:spPr bwMode="auto">
              <a:xfrm>
                <a:off x="6950520" y="6219475"/>
                <a:ext cx="4037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1272" name="TextBox 1271">
                <a:extLst>
                  <a:ext uri="{FF2B5EF4-FFF2-40B4-BE49-F238E27FC236}">
                    <a16:creationId xmlns:a16="http://schemas.microsoft.com/office/drawing/2014/main" id="{304E0A89-BEF9-4B82-AA22-B61760982A0A}"/>
                  </a:ext>
                </a:extLst>
              </p:cNvPr>
              <p:cNvSpPr txBox="1"/>
              <p:nvPr/>
            </p:nvSpPr>
            <p:spPr bwMode="auto">
              <a:xfrm>
                <a:off x="7361631" y="6219475"/>
                <a:ext cx="4037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273" name="TextBox 1272">
                <a:extLst>
                  <a:ext uri="{FF2B5EF4-FFF2-40B4-BE49-F238E27FC236}">
                    <a16:creationId xmlns:a16="http://schemas.microsoft.com/office/drawing/2014/main" id="{2FE8C62E-B8C4-41BC-B29E-4DB993D862AB}"/>
                  </a:ext>
                </a:extLst>
              </p:cNvPr>
              <p:cNvSpPr txBox="1"/>
              <p:nvPr/>
            </p:nvSpPr>
            <p:spPr bwMode="auto">
              <a:xfrm>
                <a:off x="7774587" y="6219475"/>
                <a:ext cx="4037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1274" name="TextBox 1273">
                <a:extLst>
                  <a:ext uri="{FF2B5EF4-FFF2-40B4-BE49-F238E27FC236}">
                    <a16:creationId xmlns:a16="http://schemas.microsoft.com/office/drawing/2014/main" id="{B50ACEC4-F75B-4D76-9AAE-E273BEFBBA22}"/>
                  </a:ext>
                </a:extLst>
              </p:cNvPr>
              <p:cNvSpPr txBox="1"/>
              <p:nvPr/>
            </p:nvSpPr>
            <p:spPr bwMode="auto">
              <a:xfrm>
                <a:off x="8178324" y="6219475"/>
                <a:ext cx="4037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1275" name="TextBox 1274">
                <a:extLst>
                  <a:ext uri="{FF2B5EF4-FFF2-40B4-BE49-F238E27FC236}">
                    <a16:creationId xmlns:a16="http://schemas.microsoft.com/office/drawing/2014/main" id="{500E15C7-7EC4-4F3C-9A16-6FDE786AC032}"/>
                  </a:ext>
                </a:extLst>
              </p:cNvPr>
              <p:cNvSpPr txBox="1"/>
              <p:nvPr/>
            </p:nvSpPr>
            <p:spPr bwMode="auto">
              <a:xfrm>
                <a:off x="3860733" y="5649184"/>
                <a:ext cx="39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276" name="TextBox 1275">
                <a:extLst>
                  <a:ext uri="{FF2B5EF4-FFF2-40B4-BE49-F238E27FC236}">
                    <a16:creationId xmlns:a16="http://schemas.microsoft.com/office/drawing/2014/main" id="{74FEA517-1234-446D-B3E7-D2395529C83D}"/>
                  </a:ext>
                </a:extLst>
              </p:cNvPr>
              <p:cNvSpPr txBox="1"/>
              <p:nvPr/>
            </p:nvSpPr>
            <p:spPr bwMode="auto">
              <a:xfrm>
                <a:off x="3860733" y="5269413"/>
                <a:ext cx="39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277" name="TextBox 1276">
                <a:extLst>
                  <a:ext uri="{FF2B5EF4-FFF2-40B4-BE49-F238E27FC236}">
                    <a16:creationId xmlns:a16="http://schemas.microsoft.com/office/drawing/2014/main" id="{8B962E43-7A77-43C1-AAB2-B73F2FB9FFBC}"/>
                  </a:ext>
                </a:extLst>
              </p:cNvPr>
              <p:cNvSpPr txBox="1"/>
              <p:nvPr/>
            </p:nvSpPr>
            <p:spPr bwMode="auto">
              <a:xfrm>
                <a:off x="3860733" y="4885955"/>
                <a:ext cx="39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278" name="TextBox 1277">
                <a:extLst>
                  <a:ext uri="{FF2B5EF4-FFF2-40B4-BE49-F238E27FC236}">
                    <a16:creationId xmlns:a16="http://schemas.microsoft.com/office/drawing/2014/main" id="{DDB62601-397F-46FA-A06E-11DE79010152}"/>
                  </a:ext>
                </a:extLst>
              </p:cNvPr>
              <p:cNvSpPr txBox="1"/>
              <p:nvPr/>
            </p:nvSpPr>
            <p:spPr bwMode="auto">
              <a:xfrm>
                <a:off x="3860733" y="4498810"/>
                <a:ext cx="39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cxnSp>
            <p:nvCxnSpPr>
              <p:cNvPr id="1279" name="Straight Connector 1278">
                <a:extLst>
                  <a:ext uri="{FF2B5EF4-FFF2-40B4-BE49-F238E27FC236}">
                    <a16:creationId xmlns:a16="http://schemas.microsoft.com/office/drawing/2014/main" id="{628215CB-21EA-4E38-9BE2-7C5CC8C0F56C}"/>
                  </a:ext>
                </a:extLst>
              </p:cNvPr>
              <p:cNvCxnSpPr>
                <a:cxnSpLocks/>
              </p:cNvCxnSpPr>
              <p:nvPr/>
            </p:nvCxnSpPr>
            <p:spPr bwMode="auto">
              <a:xfrm>
                <a:off x="4181511" y="4281270"/>
                <a:ext cx="84804" cy="0"/>
              </a:xfrm>
              <a:prstGeom prst="line">
                <a:avLst/>
              </a:prstGeom>
              <a:noFill/>
              <a:ln w="28575" cap="flat" cmpd="sng" algn="ctr">
                <a:solidFill>
                  <a:schemeClr val="bg1"/>
                </a:solidFill>
                <a:prstDash val="solid"/>
                <a:round/>
                <a:headEnd type="none" w="med" len="med"/>
                <a:tailEnd type="none" w="med" len="med"/>
              </a:ln>
              <a:effectLst/>
            </p:spPr>
          </p:cxnSp>
          <p:sp>
            <p:nvSpPr>
              <p:cNvPr id="1280" name="Freeform: Shape 1279">
                <a:extLst>
                  <a:ext uri="{FF2B5EF4-FFF2-40B4-BE49-F238E27FC236}">
                    <a16:creationId xmlns:a16="http://schemas.microsoft.com/office/drawing/2014/main" id="{378CE48E-6DA5-41EC-A21D-BC21CC9386F4}"/>
                  </a:ext>
                </a:extLst>
              </p:cNvPr>
              <p:cNvSpPr/>
              <p:nvPr/>
            </p:nvSpPr>
            <p:spPr bwMode="auto">
              <a:xfrm>
                <a:off x="4259207" y="4287519"/>
                <a:ext cx="3940786" cy="1443720"/>
              </a:xfrm>
              <a:custGeom>
                <a:avLst/>
                <a:gdLst>
                  <a:gd name="connsiteX0" fmla="*/ 3940786 w 3940786"/>
                  <a:gd name="connsiteY0" fmla="*/ 1443720 h 1443720"/>
                  <a:gd name="connsiteX1" fmla="*/ 3563646 w 3940786"/>
                  <a:gd name="connsiteY1" fmla="*/ 1443720 h 1443720"/>
                  <a:gd name="connsiteX2" fmla="*/ 3563646 w 3940786"/>
                  <a:gd name="connsiteY2" fmla="*/ 1318006 h 1443720"/>
                  <a:gd name="connsiteX3" fmla="*/ 3465721 w 3940786"/>
                  <a:gd name="connsiteY3" fmla="*/ 1318006 h 1443720"/>
                  <a:gd name="connsiteX4" fmla="*/ 3465721 w 3940786"/>
                  <a:gd name="connsiteY4" fmla="*/ 1216112 h 1443720"/>
                  <a:gd name="connsiteX5" fmla="*/ 3431316 w 3940786"/>
                  <a:gd name="connsiteY5" fmla="*/ 1216112 h 1443720"/>
                  <a:gd name="connsiteX6" fmla="*/ 3431316 w 3940786"/>
                  <a:gd name="connsiteY6" fmla="*/ 1143331 h 1443720"/>
                  <a:gd name="connsiteX7" fmla="*/ 3394263 w 3940786"/>
                  <a:gd name="connsiteY7" fmla="*/ 1143331 h 1443720"/>
                  <a:gd name="connsiteX8" fmla="*/ 3394263 w 3940786"/>
                  <a:gd name="connsiteY8" fmla="*/ 1069226 h 1443720"/>
                  <a:gd name="connsiteX9" fmla="*/ 2666449 w 3940786"/>
                  <a:gd name="connsiteY9" fmla="*/ 1069226 h 1443720"/>
                  <a:gd name="connsiteX10" fmla="*/ 2666449 w 3940786"/>
                  <a:gd name="connsiteY10" fmla="*/ 1046730 h 1443720"/>
                  <a:gd name="connsiteX11" fmla="*/ 2536765 w 3940786"/>
                  <a:gd name="connsiteY11" fmla="*/ 1046730 h 1443720"/>
                  <a:gd name="connsiteX12" fmla="*/ 2536765 w 3940786"/>
                  <a:gd name="connsiteY12" fmla="*/ 1033497 h 1443720"/>
                  <a:gd name="connsiteX13" fmla="*/ 2516916 w 3940786"/>
                  <a:gd name="connsiteY13" fmla="*/ 1033497 h 1443720"/>
                  <a:gd name="connsiteX14" fmla="*/ 2516916 w 3940786"/>
                  <a:gd name="connsiteY14" fmla="*/ 997768 h 1443720"/>
                  <a:gd name="connsiteX15" fmla="*/ 2393849 w 3940786"/>
                  <a:gd name="connsiteY15" fmla="*/ 997768 h 1443720"/>
                  <a:gd name="connsiteX16" fmla="*/ 2393849 w 3940786"/>
                  <a:gd name="connsiteY16" fmla="*/ 980565 h 1443720"/>
                  <a:gd name="connsiteX17" fmla="*/ 2260196 w 3940786"/>
                  <a:gd name="connsiteY17" fmla="*/ 980565 h 1443720"/>
                  <a:gd name="connsiteX18" fmla="*/ 2260196 w 3940786"/>
                  <a:gd name="connsiteY18" fmla="*/ 955422 h 1443720"/>
                  <a:gd name="connsiteX19" fmla="*/ 2248286 w 3940786"/>
                  <a:gd name="connsiteY19" fmla="*/ 955422 h 1443720"/>
                  <a:gd name="connsiteX20" fmla="*/ 2248286 w 3940786"/>
                  <a:gd name="connsiteY20" fmla="*/ 938219 h 1443720"/>
                  <a:gd name="connsiteX21" fmla="*/ 2219173 w 3940786"/>
                  <a:gd name="connsiteY21" fmla="*/ 938219 h 1443720"/>
                  <a:gd name="connsiteX22" fmla="*/ 2219173 w 3940786"/>
                  <a:gd name="connsiteY22" fmla="*/ 919693 h 1443720"/>
                  <a:gd name="connsiteX23" fmla="*/ 2203294 w 3940786"/>
                  <a:gd name="connsiteY23" fmla="*/ 919693 h 1443720"/>
                  <a:gd name="connsiteX24" fmla="*/ 2203294 w 3940786"/>
                  <a:gd name="connsiteY24" fmla="*/ 905137 h 1443720"/>
                  <a:gd name="connsiteX25" fmla="*/ 2175504 w 3940786"/>
                  <a:gd name="connsiteY25" fmla="*/ 905137 h 1443720"/>
                  <a:gd name="connsiteX26" fmla="*/ 2175504 w 3940786"/>
                  <a:gd name="connsiteY26" fmla="*/ 885287 h 1443720"/>
                  <a:gd name="connsiteX27" fmla="*/ 2115956 w 3940786"/>
                  <a:gd name="connsiteY27" fmla="*/ 885287 h 1443720"/>
                  <a:gd name="connsiteX28" fmla="*/ 2115956 w 3940786"/>
                  <a:gd name="connsiteY28" fmla="*/ 869408 h 1443720"/>
                  <a:gd name="connsiteX29" fmla="*/ 1996859 w 3940786"/>
                  <a:gd name="connsiteY29" fmla="*/ 869408 h 1443720"/>
                  <a:gd name="connsiteX30" fmla="*/ 1996859 w 3940786"/>
                  <a:gd name="connsiteY30" fmla="*/ 842942 h 1443720"/>
                  <a:gd name="connsiteX31" fmla="*/ 1955837 w 3940786"/>
                  <a:gd name="connsiteY31" fmla="*/ 842942 h 1443720"/>
                  <a:gd name="connsiteX32" fmla="*/ 1955837 w 3940786"/>
                  <a:gd name="connsiteY32" fmla="*/ 828386 h 1443720"/>
                  <a:gd name="connsiteX33" fmla="*/ 1941280 w 3940786"/>
                  <a:gd name="connsiteY33" fmla="*/ 828386 h 1443720"/>
                  <a:gd name="connsiteX34" fmla="*/ 1941280 w 3940786"/>
                  <a:gd name="connsiteY34" fmla="*/ 811183 h 1443720"/>
                  <a:gd name="connsiteX35" fmla="*/ 1924077 w 3940786"/>
                  <a:gd name="connsiteY35" fmla="*/ 811183 h 1443720"/>
                  <a:gd name="connsiteX36" fmla="*/ 1924077 w 3940786"/>
                  <a:gd name="connsiteY36" fmla="*/ 795303 h 1443720"/>
                  <a:gd name="connsiteX37" fmla="*/ 1810274 w 3940786"/>
                  <a:gd name="connsiteY37" fmla="*/ 795303 h 1443720"/>
                  <a:gd name="connsiteX38" fmla="*/ 1810274 w 3940786"/>
                  <a:gd name="connsiteY38" fmla="*/ 775454 h 1443720"/>
                  <a:gd name="connsiteX39" fmla="*/ 1773221 w 3940786"/>
                  <a:gd name="connsiteY39" fmla="*/ 775454 h 1443720"/>
                  <a:gd name="connsiteX40" fmla="*/ 1773221 w 3940786"/>
                  <a:gd name="connsiteY40" fmla="*/ 762221 h 1443720"/>
                  <a:gd name="connsiteX41" fmla="*/ 1749402 w 3940786"/>
                  <a:gd name="connsiteY41" fmla="*/ 762221 h 1443720"/>
                  <a:gd name="connsiteX42" fmla="*/ 1749402 w 3940786"/>
                  <a:gd name="connsiteY42" fmla="*/ 746341 h 1443720"/>
                  <a:gd name="connsiteX43" fmla="*/ 1631628 w 3940786"/>
                  <a:gd name="connsiteY43" fmla="*/ 746341 h 1443720"/>
                  <a:gd name="connsiteX44" fmla="*/ 1631628 w 3940786"/>
                  <a:gd name="connsiteY44" fmla="*/ 725168 h 1443720"/>
                  <a:gd name="connsiteX45" fmla="*/ 1606486 w 3940786"/>
                  <a:gd name="connsiteY45" fmla="*/ 725168 h 1443720"/>
                  <a:gd name="connsiteX46" fmla="*/ 1606486 w 3940786"/>
                  <a:gd name="connsiteY46" fmla="*/ 693409 h 1443720"/>
                  <a:gd name="connsiteX47" fmla="*/ 1504592 w 3940786"/>
                  <a:gd name="connsiteY47" fmla="*/ 693409 h 1443720"/>
                  <a:gd name="connsiteX48" fmla="*/ 1504592 w 3940786"/>
                  <a:gd name="connsiteY48" fmla="*/ 673560 h 1443720"/>
                  <a:gd name="connsiteX49" fmla="*/ 1402697 w 3940786"/>
                  <a:gd name="connsiteY49" fmla="*/ 673560 h 1443720"/>
                  <a:gd name="connsiteX50" fmla="*/ 1402697 w 3940786"/>
                  <a:gd name="connsiteY50" fmla="*/ 645770 h 1443720"/>
                  <a:gd name="connsiteX51" fmla="*/ 1385495 w 3940786"/>
                  <a:gd name="connsiteY51" fmla="*/ 645770 h 1443720"/>
                  <a:gd name="connsiteX52" fmla="*/ 1385495 w 3940786"/>
                  <a:gd name="connsiteY52" fmla="*/ 617981 h 1443720"/>
                  <a:gd name="connsiteX53" fmla="*/ 1333886 w 3940786"/>
                  <a:gd name="connsiteY53" fmla="*/ 617981 h 1443720"/>
                  <a:gd name="connsiteX54" fmla="*/ 1333886 w 3940786"/>
                  <a:gd name="connsiteY54" fmla="*/ 591515 h 1443720"/>
                  <a:gd name="connsiteX55" fmla="*/ 1291540 w 3940786"/>
                  <a:gd name="connsiteY55" fmla="*/ 591515 h 1443720"/>
                  <a:gd name="connsiteX56" fmla="*/ 1291540 w 3940786"/>
                  <a:gd name="connsiteY56" fmla="*/ 579605 h 1443720"/>
                  <a:gd name="connsiteX57" fmla="*/ 1276984 w 3940786"/>
                  <a:gd name="connsiteY57" fmla="*/ 579605 h 1443720"/>
                  <a:gd name="connsiteX58" fmla="*/ 1276984 w 3940786"/>
                  <a:gd name="connsiteY58" fmla="*/ 557109 h 1443720"/>
                  <a:gd name="connsiteX59" fmla="*/ 1257135 w 3940786"/>
                  <a:gd name="connsiteY59" fmla="*/ 557109 h 1443720"/>
                  <a:gd name="connsiteX60" fmla="*/ 1257135 w 3940786"/>
                  <a:gd name="connsiteY60" fmla="*/ 542553 h 1443720"/>
                  <a:gd name="connsiteX61" fmla="*/ 1241255 w 3940786"/>
                  <a:gd name="connsiteY61" fmla="*/ 542553 h 1443720"/>
                  <a:gd name="connsiteX62" fmla="*/ 1241255 w 3940786"/>
                  <a:gd name="connsiteY62" fmla="*/ 525350 h 1443720"/>
                  <a:gd name="connsiteX63" fmla="*/ 1190970 w 3940786"/>
                  <a:gd name="connsiteY63" fmla="*/ 525350 h 1443720"/>
                  <a:gd name="connsiteX64" fmla="*/ 1190970 w 3940786"/>
                  <a:gd name="connsiteY64" fmla="*/ 502854 h 1443720"/>
                  <a:gd name="connsiteX65" fmla="*/ 1160534 w 3940786"/>
                  <a:gd name="connsiteY65" fmla="*/ 502854 h 1443720"/>
                  <a:gd name="connsiteX66" fmla="*/ 1160534 w 3940786"/>
                  <a:gd name="connsiteY66" fmla="*/ 488298 h 1443720"/>
                  <a:gd name="connsiteX67" fmla="*/ 1142007 w 3940786"/>
                  <a:gd name="connsiteY67" fmla="*/ 488298 h 1443720"/>
                  <a:gd name="connsiteX68" fmla="*/ 1142007 w 3940786"/>
                  <a:gd name="connsiteY68" fmla="*/ 476388 h 1443720"/>
                  <a:gd name="connsiteX69" fmla="*/ 1066579 w 3940786"/>
                  <a:gd name="connsiteY69" fmla="*/ 476388 h 1443720"/>
                  <a:gd name="connsiteX70" fmla="*/ 1066579 w 3940786"/>
                  <a:gd name="connsiteY70" fmla="*/ 445952 h 1443720"/>
                  <a:gd name="connsiteX71" fmla="*/ 1032174 w 3940786"/>
                  <a:gd name="connsiteY71" fmla="*/ 445952 h 1443720"/>
                  <a:gd name="connsiteX72" fmla="*/ 1032174 w 3940786"/>
                  <a:gd name="connsiteY72" fmla="*/ 416839 h 1443720"/>
                  <a:gd name="connsiteX73" fmla="*/ 1008354 w 3940786"/>
                  <a:gd name="connsiteY73" fmla="*/ 416839 h 1443720"/>
                  <a:gd name="connsiteX74" fmla="*/ 1008354 w 3940786"/>
                  <a:gd name="connsiteY74" fmla="*/ 373171 h 1443720"/>
                  <a:gd name="connsiteX75" fmla="*/ 983212 w 3940786"/>
                  <a:gd name="connsiteY75" fmla="*/ 373171 h 1443720"/>
                  <a:gd name="connsiteX76" fmla="*/ 983212 w 3940786"/>
                  <a:gd name="connsiteY76" fmla="*/ 350674 h 1443720"/>
                  <a:gd name="connsiteX77" fmla="*/ 924986 w 3940786"/>
                  <a:gd name="connsiteY77" fmla="*/ 350674 h 1443720"/>
                  <a:gd name="connsiteX78" fmla="*/ 924986 w 3940786"/>
                  <a:gd name="connsiteY78" fmla="*/ 337441 h 1443720"/>
                  <a:gd name="connsiteX79" fmla="*/ 870731 w 3940786"/>
                  <a:gd name="connsiteY79" fmla="*/ 337441 h 1443720"/>
                  <a:gd name="connsiteX80" fmla="*/ 870731 w 3940786"/>
                  <a:gd name="connsiteY80" fmla="*/ 304359 h 1443720"/>
                  <a:gd name="connsiteX81" fmla="*/ 833679 w 3940786"/>
                  <a:gd name="connsiteY81" fmla="*/ 304359 h 1443720"/>
                  <a:gd name="connsiteX82" fmla="*/ 833679 w 3940786"/>
                  <a:gd name="connsiteY82" fmla="*/ 296419 h 1443720"/>
                  <a:gd name="connsiteX83" fmla="*/ 811183 w 3940786"/>
                  <a:gd name="connsiteY83" fmla="*/ 296419 h 1443720"/>
                  <a:gd name="connsiteX84" fmla="*/ 811183 w 3940786"/>
                  <a:gd name="connsiteY84" fmla="*/ 277893 h 1443720"/>
                  <a:gd name="connsiteX85" fmla="*/ 778100 w 3940786"/>
                  <a:gd name="connsiteY85" fmla="*/ 277893 h 1443720"/>
                  <a:gd name="connsiteX86" fmla="*/ 778100 w 3940786"/>
                  <a:gd name="connsiteY86" fmla="*/ 262013 h 1443720"/>
                  <a:gd name="connsiteX87" fmla="*/ 727815 w 3940786"/>
                  <a:gd name="connsiteY87" fmla="*/ 262013 h 1443720"/>
                  <a:gd name="connsiteX88" fmla="*/ 727815 w 3940786"/>
                  <a:gd name="connsiteY88" fmla="*/ 247457 h 1443720"/>
                  <a:gd name="connsiteX89" fmla="*/ 700025 w 3940786"/>
                  <a:gd name="connsiteY89" fmla="*/ 247457 h 1443720"/>
                  <a:gd name="connsiteX90" fmla="*/ 700025 w 3940786"/>
                  <a:gd name="connsiteY90" fmla="*/ 219668 h 1443720"/>
                  <a:gd name="connsiteX91" fmla="*/ 676206 w 3940786"/>
                  <a:gd name="connsiteY91" fmla="*/ 219668 h 1443720"/>
                  <a:gd name="connsiteX92" fmla="*/ 676206 w 3940786"/>
                  <a:gd name="connsiteY92" fmla="*/ 201142 h 1443720"/>
                  <a:gd name="connsiteX93" fmla="*/ 647093 w 3940786"/>
                  <a:gd name="connsiteY93" fmla="*/ 201142 h 1443720"/>
                  <a:gd name="connsiteX94" fmla="*/ 647093 w 3940786"/>
                  <a:gd name="connsiteY94" fmla="*/ 174676 h 1443720"/>
                  <a:gd name="connsiteX95" fmla="*/ 627244 w 3940786"/>
                  <a:gd name="connsiteY95" fmla="*/ 174676 h 1443720"/>
                  <a:gd name="connsiteX96" fmla="*/ 627244 w 3940786"/>
                  <a:gd name="connsiteY96" fmla="*/ 160119 h 1443720"/>
                  <a:gd name="connsiteX97" fmla="*/ 516087 w 3940786"/>
                  <a:gd name="connsiteY97" fmla="*/ 160119 h 1443720"/>
                  <a:gd name="connsiteX98" fmla="*/ 516087 w 3940786"/>
                  <a:gd name="connsiteY98" fmla="*/ 144240 h 1443720"/>
                  <a:gd name="connsiteX99" fmla="*/ 497561 w 3940786"/>
                  <a:gd name="connsiteY99" fmla="*/ 144240 h 1443720"/>
                  <a:gd name="connsiteX100" fmla="*/ 497561 w 3940786"/>
                  <a:gd name="connsiteY100" fmla="*/ 133653 h 1443720"/>
                  <a:gd name="connsiteX101" fmla="*/ 445952 w 3940786"/>
                  <a:gd name="connsiteY101" fmla="*/ 133653 h 1443720"/>
                  <a:gd name="connsiteX102" fmla="*/ 445952 w 3940786"/>
                  <a:gd name="connsiteY102" fmla="*/ 109834 h 1443720"/>
                  <a:gd name="connsiteX103" fmla="*/ 430072 w 3940786"/>
                  <a:gd name="connsiteY103" fmla="*/ 109834 h 1443720"/>
                  <a:gd name="connsiteX104" fmla="*/ 430072 w 3940786"/>
                  <a:gd name="connsiteY104" fmla="*/ 93954 h 1443720"/>
                  <a:gd name="connsiteX105" fmla="*/ 349351 w 3940786"/>
                  <a:gd name="connsiteY105" fmla="*/ 93954 h 1443720"/>
                  <a:gd name="connsiteX106" fmla="*/ 349351 w 3940786"/>
                  <a:gd name="connsiteY106" fmla="*/ 71458 h 1443720"/>
                  <a:gd name="connsiteX107" fmla="*/ 235547 w 3940786"/>
                  <a:gd name="connsiteY107" fmla="*/ 71458 h 1443720"/>
                  <a:gd name="connsiteX108" fmla="*/ 235547 w 3940786"/>
                  <a:gd name="connsiteY108" fmla="*/ 54255 h 1443720"/>
                  <a:gd name="connsiteX109" fmla="*/ 166736 w 3940786"/>
                  <a:gd name="connsiteY109" fmla="*/ 54255 h 1443720"/>
                  <a:gd name="connsiteX110" fmla="*/ 166736 w 3940786"/>
                  <a:gd name="connsiteY110" fmla="*/ 29113 h 1443720"/>
                  <a:gd name="connsiteX111" fmla="*/ 142916 w 3940786"/>
                  <a:gd name="connsiteY111" fmla="*/ 29113 h 1443720"/>
                  <a:gd name="connsiteX112" fmla="*/ 142916 w 3940786"/>
                  <a:gd name="connsiteY112" fmla="*/ 11910 h 1443720"/>
                  <a:gd name="connsiteX113" fmla="*/ 116450 w 3940786"/>
                  <a:gd name="connsiteY113" fmla="*/ 11910 h 1443720"/>
                  <a:gd name="connsiteX114" fmla="*/ 116450 w 3940786"/>
                  <a:gd name="connsiteY114" fmla="*/ 0 h 1443720"/>
                  <a:gd name="connsiteX115" fmla="*/ 0 w 3940786"/>
                  <a:gd name="connsiteY115" fmla="*/ 0 h 1443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3940786" h="1443720">
                    <a:moveTo>
                      <a:pt x="3940786" y="1443720"/>
                    </a:moveTo>
                    <a:lnTo>
                      <a:pt x="3563646" y="1443720"/>
                    </a:lnTo>
                    <a:lnTo>
                      <a:pt x="3563646" y="1318006"/>
                    </a:lnTo>
                    <a:lnTo>
                      <a:pt x="3465721" y="1318006"/>
                    </a:lnTo>
                    <a:lnTo>
                      <a:pt x="3465721" y="1216112"/>
                    </a:lnTo>
                    <a:lnTo>
                      <a:pt x="3431316" y="1216112"/>
                    </a:lnTo>
                    <a:lnTo>
                      <a:pt x="3431316" y="1143331"/>
                    </a:lnTo>
                    <a:lnTo>
                      <a:pt x="3394263" y="1143331"/>
                    </a:lnTo>
                    <a:lnTo>
                      <a:pt x="3394263" y="1069226"/>
                    </a:lnTo>
                    <a:lnTo>
                      <a:pt x="2666449" y="1069226"/>
                    </a:lnTo>
                    <a:lnTo>
                      <a:pt x="2666449" y="1046730"/>
                    </a:lnTo>
                    <a:lnTo>
                      <a:pt x="2536765" y="1046730"/>
                    </a:lnTo>
                    <a:lnTo>
                      <a:pt x="2536765" y="1033497"/>
                    </a:lnTo>
                    <a:lnTo>
                      <a:pt x="2516916" y="1033497"/>
                    </a:lnTo>
                    <a:lnTo>
                      <a:pt x="2516916" y="997768"/>
                    </a:lnTo>
                    <a:lnTo>
                      <a:pt x="2393849" y="997768"/>
                    </a:lnTo>
                    <a:lnTo>
                      <a:pt x="2393849" y="980565"/>
                    </a:lnTo>
                    <a:lnTo>
                      <a:pt x="2260196" y="980565"/>
                    </a:lnTo>
                    <a:lnTo>
                      <a:pt x="2260196" y="955422"/>
                    </a:lnTo>
                    <a:lnTo>
                      <a:pt x="2248286" y="955422"/>
                    </a:lnTo>
                    <a:lnTo>
                      <a:pt x="2248286" y="938219"/>
                    </a:lnTo>
                    <a:lnTo>
                      <a:pt x="2219173" y="938219"/>
                    </a:lnTo>
                    <a:lnTo>
                      <a:pt x="2219173" y="919693"/>
                    </a:lnTo>
                    <a:lnTo>
                      <a:pt x="2203294" y="919693"/>
                    </a:lnTo>
                    <a:lnTo>
                      <a:pt x="2203294" y="905137"/>
                    </a:lnTo>
                    <a:lnTo>
                      <a:pt x="2175504" y="905137"/>
                    </a:lnTo>
                    <a:lnTo>
                      <a:pt x="2175504" y="885287"/>
                    </a:lnTo>
                    <a:lnTo>
                      <a:pt x="2115956" y="885287"/>
                    </a:lnTo>
                    <a:lnTo>
                      <a:pt x="2115956" y="869408"/>
                    </a:lnTo>
                    <a:lnTo>
                      <a:pt x="1996859" y="869408"/>
                    </a:lnTo>
                    <a:lnTo>
                      <a:pt x="1996859" y="842942"/>
                    </a:lnTo>
                    <a:lnTo>
                      <a:pt x="1955837" y="842942"/>
                    </a:lnTo>
                    <a:lnTo>
                      <a:pt x="1955837" y="828386"/>
                    </a:lnTo>
                    <a:lnTo>
                      <a:pt x="1941280" y="828386"/>
                    </a:lnTo>
                    <a:lnTo>
                      <a:pt x="1941280" y="811183"/>
                    </a:lnTo>
                    <a:lnTo>
                      <a:pt x="1924077" y="811183"/>
                    </a:lnTo>
                    <a:lnTo>
                      <a:pt x="1924077" y="795303"/>
                    </a:lnTo>
                    <a:lnTo>
                      <a:pt x="1810274" y="795303"/>
                    </a:lnTo>
                    <a:lnTo>
                      <a:pt x="1810274" y="775454"/>
                    </a:lnTo>
                    <a:lnTo>
                      <a:pt x="1773221" y="775454"/>
                    </a:lnTo>
                    <a:lnTo>
                      <a:pt x="1773221" y="762221"/>
                    </a:lnTo>
                    <a:lnTo>
                      <a:pt x="1749402" y="762221"/>
                    </a:lnTo>
                    <a:lnTo>
                      <a:pt x="1749402" y="746341"/>
                    </a:lnTo>
                    <a:lnTo>
                      <a:pt x="1631628" y="746341"/>
                    </a:lnTo>
                    <a:lnTo>
                      <a:pt x="1631628" y="725168"/>
                    </a:lnTo>
                    <a:lnTo>
                      <a:pt x="1606486" y="725168"/>
                    </a:lnTo>
                    <a:lnTo>
                      <a:pt x="1606486" y="693409"/>
                    </a:lnTo>
                    <a:lnTo>
                      <a:pt x="1504592" y="693409"/>
                    </a:lnTo>
                    <a:lnTo>
                      <a:pt x="1504592" y="673560"/>
                    </a:lnTo>
                    <a:lnTo>
                      <a:pt x="1402697" y="673560"/>
                    </a:lnTo>
                    <a:lnTo>
                      <a:pt x="1402697" y="645770"/>
                    </a:lnTo>
                    <a:lnTo>
                      <a:pt x="1385495" y="645770"/>
                    </a:lnTo>
                    <a:lnTo>
                      <a:pt x="1385495" y="617981"/>
                    </a:lnTo>
                    <a:lnTo>
                      <a:pt x="1333886" y="617981"/>
                    </a:lnTo>
                    <a:lnTo>
                      <a:pt x="1333886" y="591515"/>
                    </a:lnTo>
                    <a:lnTo>
                      <a:pt x="1291540" y="591515"/>
                    </a:lnTo>
                    <a:lnTo>
                      <a:pt x="1291540" y="579605"/>
                    </a:lnTo>
                    <a:lnTo>
                      <a:pt x="1276984" y="579605"/>
                    </a:lnTo>
                    <a:lnTo>
                      <a:pt x="1276984" y="557109"/>
                    </a:lnTo>
                    <a:lnTo>
                      <a:pt x="1257135" y="557109"/>
                    </a:lnTo>
                    <a:lnTo>
                      <a:pt x="1257135" y="542553"/>
                    </a:lnTo>
                    <a:lnTo>
                      <a:pt x="1241255" y="542553"/>
                    </a:lnTo>
                    <a:lnTo>
                      <a:pt x="1241255" y="525350"/>
                    </a:lnTo>
                    <a:lnTo>
                      <a:pt x="1190970" y="525350"/>
                    </a:lnTo>
                    <a:lnTo>
                      <a:pt x="1190970" y="502854"/>
                    </a:lnTo>
                    <a:lnTo>
                      <a:pt x="1160534" y="502854"/>
                    </a:lnTo>
                    <a:lnTo>
                      <a:pt x="1160534" y="488298"/>
                    </a:lnTo>
                    <a:lnTo>
                      <a:pt x="1142007" y="488298"/>
                    </a:lnTo>
                    <a:lnTo>
                      <a:pt x="1142007" y="476388"/>
                    </a:lnTo>
                    <a:lnTo>
                      <a:pt x="1066579" y="476388"/>
                    </a:lnTo>
                    <a:lnTo>
                      <a:pt x="1066579" y="445952"/>
                    </a:lnTo>
                    <a:lnTo>
                      <a:pt x="1032174" y="445952"/>
                    </a:lnTo>
                    <a:lnTo>
                      <a:pt x="1032174" y="416839"/>
                    </a:lnTo>
                    <a:lnTo>
                      <a:pt x="1008354" y="416839"/>
                    </a:lnTo>
                    <a:lnTo>
                      <a:pt x="1008354" y="373171"/>
                    </a:lnTo>
                    <a:lnTo>
                      <a:pt x="983212" y="373171"/>
                    </a:lnTo>
                    <a:lnTo>
                      <a:pt x="983212" y="350674"/>
                    </a:lnTo>
                    <a:lnTo>
                      <a:pt x="924986" y="350674"/>
                    </a:lnTo>
                    <a:lnTo>
                      <a:pt x="924986" y="337441"/>
                    </a:lnTo>
                    <a:lnTo>
                      <a:pt x="870731" y="337441"/>
                    </a:lnTo>
                    <a:lnTo>
                      <a:pt x="870731" y="304359"/>
                    </a:lnTo>
                    <a:lnTo>
                      <a:pt x="833679" y="304359"/>
                    </a:lnTo>
                    <a:lnTo>
                      <a:pt x="833679" y="296419"/>
                    </a:lnTo>
                    <a:lnTo>
                      <a:pt x="811183" y="296419"/>
                    </a:lnTo>
                    <a:lnTo>
                      <a:pt x="811183" y="277893"/>
                    </a:lnTo>
                    <a:lnTo>
                      <a:pt x="778100" y="277893"/>
                    </a:lnTo>
                    <a:lnTo>
                      <a:pt x="778100" y="262013"/>
                    </a:lnTo>
                    <a:lnTo>
                      <a:pt x="727815" y="262013"/>
                    </a:lnTo>
                    <a:lnTo>
                      <a:pt x="727815" y="247457"/>
                    </a:lnTo>
                    <a:lnTo>
                      <a:pt x="700025" y="247457"/>
                    </a:lnTo>
                    <a:lnTo>
                      <a:pt x="700025" y="219668"/>
                    </a:lnTo>
                    <a:lnTo>
                      <a:pt x="676206" y="219668"/>
                    </a:lnTo>
                    <a:lnTo>
                      <a:pt x="676206" y="201142"/>
                    </a:lnTo>
                    <a:lnTo>
                      <a:pt x="647093" y="201142"/>
                    </a:lnTo>
                    <a:lnTo>
                      <a:pt x="647093" y="174676"/>
                    </a:lnTo>
                    <a:lnTo>
                      <a:pt x="627244" y="174676"/>
                    </a:lnTo>
                    <a:lnTo>
                      <a:pt x="627244" y="160119"/>
                    </a:lnTo>
                    <a:lnTo>
                      <a:pt x="516087" y="160119"/>
                    </a:lnTo>
                    <a:lnTo>
                      <a:pt x="516087" y="144240"/>
                    </a:lnTo>
                    <a:lnTo>
                      <a:pt x="497561" y="144240"/>
                    </a:lnTo>
                    <a:lnTo>
                      <a:pt x="497561" y="133653"/>
                    </a:lnTo>
                    <a:lnTo>
                      <a:pt x="445952" y="133653"/>
                    </a:lnTo>
                    <a:lnTo>
                      <a:pt x="445952" y="109834"/>
                    </a:lnTo>
                    <a:lnTo>
                      <a:pt x="430072" y="109834"/>
                    </a:lnTo>
                    <a:lnTo>
                      <a:pt x="430072" y="93954"/>
                    </a:lnTo>
                    <a:lnTo>
                      <a:pt x="349351" y="93954"/>
                    </a:lnTo>
                    <a:lnTo>
                      <a:pt x="349351" y="71458"/>
                    </a:lnTo>
                    <a:lnTo>
                      <a:pt x="235547" y="71458"/>
                    </a:lnTo>
                    <a:lnTo>
                      <a:pt x="235547" y="54255"/>
                    </a:lnTo>
                    <a:lnTo>
                      <a:pt x="166736" y="54255"/>
                    </a:lnTo>
                    <a:lnTo>
                      <a:pt x="166736" y="29113"/>
                    </a:lnTo>
                    <a:lnTo>
                      <a:pt x="142916" y="29113"/>
                    </a:lnTo>
                    <a:lnTo>
                      <a:pt x="142916" y="11910"/>
                    </a:lnTo>
                    <a:lnTo>
                      <a:pt x="116450" y="11910"/>
                    </a:lnTo>
                    <a:lnTo>
                      <a:pt x="116450"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1281" name="Group 1280">
                <a:extLst>
                  <a:ext uri="{FF2B5EF4-FFF2-40B4-BE49-F238E27FC236}">
                    <a16:creationId xmlns:a16="http://schemas.microsoft.com/office/drawing/2014/main" id="{DBE025E6-ABE2-4EC7-9DAA-0A810E4A925F}"/>
                  </a:ext>
                </a:extLst>
              </p:cNvPr>
              <p:cNvGrpSpPr/>
              <p:nvPr/>
            </p:nvGrpSpPr>
            <p:grpSpPr>
              <a:xfrm>
                <a:off x="5591068" y="4826370"/>
                <a:ext cx="2605612" cy="905152"/>
                <a:chOff x="5528044" y="4611967"/>
                <a:chExt cx="2605612" cy="905152"/>
              </a:xfrm>
            </p:grpSpPr>
            <p:cxnSp>
              <p:nvCxnSpPr>
                <p:cNvPr id="1369" name="Straight Connector 1368">
                  <a:extLst>
                    <a:ext uri="{FF2B5EF4-FFF2-40B4-BE49-F238E27FC236}">
                      <a16:creationId xmlns:a16="http://schemas.microsoft.com/office/drawing/2014/main" id="{7B0FADF8-DC6B-41B5-8B3D-268C8830C16B}"/>
                    </a:ext>
                  </a:extLst>
                </p:cNvPr>
                <p:cNvCxnSpPr>
                  <a:cxnSpLocks/>
                </p:cNvCxnSpPr>
                <p:nvPr/>
              </p:nvCxnSpPr>
              <p:spPr bwMode="auto">
                <a:xfrm>
                  <a:off x="5528044" y="4611967"/>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70" name="Straight Connector 1369">
                  <a:extLst>
                    <a:ext uri="{FF2B5EF4-FFF2-40B4-BE49-F238E27FC236}">
                      <a16:creationId xmlns:a16="http://schemas.microsoft.com/office/drawing/2014/main" id="{59679C4A-9032-4F97-ABD5-4549B0D477E7}"/>
                    </a:ext>
                  </a:extLst>
                </p:cNvPr>
                <p:cNvCxnSpPr>
                  <a:cxnSpLocks/>
                </p:cNvCxnSpPr>
                <p:nvPr/>
              </p:nvCxnSpPr>
              <p:spPr bwMode="auto">
                <a:xfrm>
                  <a:off x="5566144" y="4637367"/>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71" name="Straight Connector 1370">
                  <a:extLst>
                    <a:ext uri="{FF2B5EF4-FFF2-40B4-BE49-F238E27FC236}">
                      <a16:creationId xmlns:a16="http://schemas.microsoft.com/office/drawing/2014/main" id="{C12D47E9-B5E3-4989-9F15-74AD98706EB7}"/>
                    </a:ext>
                  </a:extLst>
                </p:cNvPr>
                <p:cNvCxnSpPr>
                  <a:cxnSpLocks/>
                </p:cNvCxnSpPr>
                <p:nvPr/>
              </p:nvCxnSpPr>
              <p:spPr bwMode="auto">
                <a:xfrm>
                  <a:off x="5574611" y="4637367"/>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72" name="Straight Connector 1371">
                  <a:extLst>
                    <a:ext uri="{FF2B5EF4-FFF2-40B4-BE49-F238E27FC236}">
                      <a16:creationId xmlns:a16="http://schemas.microsoft.com/office/drawing/2014/main" id="{613F515D-0EE5-43C9-BAB9-7AD191F9FF67}"/>
                    </a:ext>
                  </a:extLst>
                </p:cNvPr>
                <p:cNvCxnSpPr>
                  <a:cxnSpLocks/>
                </p:cNvCxnSpPr>
                <p:nvPr/>
              </p:nvCxnSpPr>
              <p:spPr bwMode="auto">
                <a:xfrm>
                  <a:off x="5797919" y="4713567"/>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73" name="Straight Connector 1372">
                  <a:extLst>
                    <a:ext uri="{FF2B5EF4-FFF2-40B4-BE49-F238E27FC236}">
                      <a16:creationId xmlns:a16="http://schemas.microsoft.com/office/drawing/2014/main" id="{E18D94A9-78E6-4C84-B0A3-F825AA60E440}"/>
                    </a:ext>
                  </a:extLst>
                </p:cNvPr>
                <p:cNvCxnSpPr>
                  <a:cxnSpLocks/>
                </p:cNvCxnSpPr>
                <p:nvPr/>
              </p:nvCxnSpPr>
              <p:spPr bwMode="auto">
                <a:xfrm>
                  <a:off x="5804269" y="4713567"/>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74" name="Straight Connector 1373">
                  <a:extLst>
                    <a:ext uri="{FF2B5EF4-FFF2-40B4-BE49-F238E27FC236}">
                      <a16:creationId xmlns:a16="http://schemas.microsoft.com/office/drawing/2014/main" id="{D1901FCA-5D94-43FE-88A6-4EFB547B5DCC}"/>
                    </a:ext>
                  </a:extLst>
                </p:cNvPr>
                <p:cNvCxnSpPr>
                  <a:cxnSpLocks/>
                </p:cNvCxnSpPr>
                <p:nvPr/>
              </p:nvCxnSpPr>
              <p:spPr bwMode="auto">
                <a:xfrm>
                  <a:off x="5862477" y="4760134"/>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75" name="Straight Connector 1374">
                  <a:extLst>
                    <a:ext uri="{FF2B5EF4-FFF2-40B4-BE49-F238E27FC236}">
                      <a16:creationId xmlns:a16="http://schemas.microsoft.com/office/drawing/2014/main" id="{6BBBEA6F-E65C-471A-8675-F24CA75F1D84}"/>
                    </a:ext>
                  </a:extLst>
                </p:cNvPr>
                <p:cNvCxnSpPr>
                  <a:cxnSpLocks/>
                </p:cNvCxnSpPr>
                <p:nvPr/>
              </p:nvCxnSpPr>
              <p:spPr bwMode="auto">
                <a:xfrm>
                  <a:off x="6154577" y="4864909"/>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76" name="Straight Connector 1375">
                  <a:extLst>
                    <a:ext uri="{FF2B5EF4-FFF2-40B4-BE49-F238E27FC236}">
                      <a16:creationId xmlns:a16="http://schemas.microsoft.com/office/drawing/2014/main" id="{E6072B91-DFEC-4C7D-A479-4378824DA7FD}"/>
                    </a:ext>
                  </a:extLst>
                </p:cNvPr>
                <p:cNvCxnSpPr>
                  <a:cxnSpLocks/>
                </p:cNvCxnSpPr>
                <p:nvPr/>
              </p:nvCxnSpPr>
              <p:spPr bwMode="auto">
                <a:xfrm>
                  <a:off x="6204319" y="4888192"/>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77" name="Straight Connector 1376">
                  <a:extLst>
                    <a:ext uri="{FF2B5EF4-FFF2-40B4-BE49-F238E27FC236}">
                      <a16:creationId xmlns:a16="http://schemas.microsoft.com/office/drawing/2014/main" id="{CC2C8F7D-CC8F-41EF-879D-BBDF4A217C29}"/>
                    </a:ext>
                  </a:extLst>
                </p:cNvPr>
                <p:cNvCxnSpPr>
                  <a:cxnSpLocks/>
                </p:cNvCxnSpPr>
                <p:nvPr/>
              </p:nvCxnSpPr>
              <p:spPr bwMode="auto">
                <a:xfrm>
                  <a:off x="6246652" y="4888192"/>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78" name="Straight Connector 1377">
                  <a:extLst>
                    <a:ext uri="{FF2B5EF4-FFF2-40B4-BE49-F238E27FC236}">
                      <a16:creationId xmlns:a16="http://schemas.microsoft.com/office/drawing/2014/main" id="{CBC2D845-9F6F-4743-B81D-93FEFE4125F7}"/>
                    </a:ext>
                  </a:extLst>
                </p:cNvPr>
                <p:cNvCxnSpPr>
                  <a:cxnSpLocks/>
                </p:cNvCxnSpPr>
                <p:nvPr/>
              </p:nvCxnSpPr>
              <p:spPr bwMode="auto">
                <a:xfrm>
                  <a:off x="6360952" y="4919942"/>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79" name="Straight Connector 1378">
                  <a:extLst>
                    <a:ext uri="{FF2B5EF4-FFF2-40B4-BE49-F238E27FC236}">
                      <a16:creationId xmlns:a16="http://schemas.microsoft.com/office/drawing/2014/main" id="{12C1320E-1EA9-42CE-AFBF-0426DA9B4239}"/>
                    </a:ext>
                  </a:extLst>
                </p:cNvPr>
                <p:cNvCxnSpPr>
                  <a:cxnSpLocks/>
                </p:cNvCxnSpPr>
                <p:nvPr/>
              </p:nvCxnSpPr>
              <p:spPr bwMode="auto">
                <a:xfrm>
                  <a:off x="6375768" y="4919942"/>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80" name="Straight Connector 1379">
                  <a:extLst>
                    <a:ext uri="{FF2B5EF4-FFF2-40B4-BE49-F238E27FC236}">
                      <a16:creationId xmlns:a16="http://schemas.microsoft.com/office/drawing/2014/main" id="{DAB00BC5-6CBC-4C91-9601-8608B1B8ADDB}"/>
                    </a:ext>
                  </a:extLst>
                </p:cNvPr>
                <p:cNvCxnSpPr>
                  <a:cxnSpLocks/>
                </p:cNvCxnSpPr>
                <p:nvPr/>
              </p:nvCxnSpPr>
              <p:spPr bwMode="auto">
                <a:xfrm>
                  <a:off x="6384235" y="4926292"/>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81" name="Straight Connector 1380">
                  <a:extLst>
                    <a:ext uri="{FF2B5EF4-FFF2-40B4-BE49-F238E27FC236}">
                      <a16:creationId xmlns:a16="http://schemas.microsoft.com/office/drawing/2014/main" id="{D0CB88A5-6804-4F90-9665-1AE1C43B2471}"/>
                    </a:ext>
                  </a:extLst>
                </p:cNvPr>
                <p:cNvCxnSpPr>
                  <a:cxnSpLocks/>
                </p:cNvCxnSpPr>
                <p:nvPr/>
              </p:nvCxnSpPr>
              <p:spPr bwMode="auto">
                <a:xfrm>
                  <a:off x="6396935" y="4940050"/>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82" name="Straight Connector 1381">
                  <a:extLst>
                    <a:ext uri="{FF2B5EF4-FFF2-40B4-BE49-F238E27FC236}">
                      <a16:creationId xmlns:a16="http://schemas.microsoft.com/office/drawing/2014/main" id="{2D37F725-9190-4475-A5AE-4311F7FCC4BE}"/>
                    </a:ext>
                  </a:extLst>
                </p:cNvPr>
                <p:cNvCxnSpPr>
                  <a:cxnSpLocks/>
                </p:cNvCxnSpPr>
                <p:nvPr/>
              </p:nvCxnSpPr>
              <p:spPr bwMode="auto">
                <a:xfrm>
                  <a:off x="6407518" y="4940050"/>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83" name="Straight Connector 1382">
                  <a:extLst>
                    <a:ext uri="{FF2B5EF4-FFF2-40B4-BE49-F238E27FC236}">
                      <a16:creationId xmlns:a16="http://schemas.microsoft.com/office/drawing/2014/main" id="{43BE3C11-C2D7-4763-9854-F50324430C7C}"/>
                    </a:ext>
                  </a:extLst>
                </p:cNvPr>
                <p:cNvCxnSpPr>
                  <a:cxnSpLocks/>
                </p:cNvCxnSpPr>
                <p:nvPr/>
              </p:nvCxnSpPr>
              <p:spPr bwMode="auto">
                <a:xfrm>
                  <a:off x="6437151" y="4968625"/>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84" name="Straight Connector 1383">
                  <a:extLst>
                    <a:ext uri="{FF2B5EF4-FFF2-40B4-BE49-F238E27FC236}">
                      <a16:creationId xmlns:a16="http://schemas.microsoft.com/office/drawing/2014/main" id="{1CCF7CA4-4B97-4FC9-8CDC-E15F5E44391E}"/>
                    </a:ext>
                  </a:extLst>
                </p:cNvPr>
                <p:cNvCxnSpPr>
                  <a:cxnSpLocks/>
                </p:cNvCxnSpPr>
                <p:nvPr/>
              </p:nvCxnSpPr>
              <p:spPr bwMode="auto">
                <a:xfrm>
                  <a:off x="6480543" y="4999316"/>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85" name="Straight Connector 1384">
                  <a:extLst>
                    <a:ext uri="{FF2B5EF4-FFF2-40B4-BE49-F238E27FC236}">
                      <a16:creationId xmlns:a16="http://schemas.microsoft.com/office/drawing/2014/main" id="{E48AE665-6492-4E16-B8C1-41CCA9015739}"/>
                    </a:ext>
                  </a:extLst>
                </p:cNvPr>
                <p:cNvCxnSpPr>
                  <a:cxnSpLocks/>
                </p:cNvCxnSpPr>
                <p:nvPr/>
              </p:nvCxnSpPr>
              <p:spPr bwMode="auto">
                <a:xfrm>
                  <a:off x="6512293" y="4999316"/>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86" name="Straight Connector 1385">
                  <a:extLst>
                    <a:ext uri="{FF2B5EF4-FFF2-40B4-BE49-F238E27FC236}">
                      <a16:creationId xmlns:a16="http://schemas.microsoft.com/office/drawing/2014/main" id="{DF330BD9-FEB9-442A-A2C2-64DEC0EFF5CA}"/>
                    </a:ext>
                  </a:extLst>
                </p:cNvPr>
                <p:cNvCxnSpPr>
                  <a:cxnSpLocks/>
                </p:cNvCxnSpPr>
                <p:nvPr/>
              </p:nvCxnSpPr>
              <p:spPr bwMode="auto">
                <a:xfrm>
                  <a:off x="6523935" y="4999316"/>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87" name="Straight Connector 1386">
                  <a:extLst>
                    <a:ext uri="{FF2B5EF4-FFF2-40B4-BE49-F238E27FC236}">
                      <a16:creationId xmlns:a16="http://schemas.microsoft.com/office/drawing/2014/main" id="{578DAF12-0A97-4E85-8943-1A844AE5D58F}"/>
                    </a:ext>
                  </a:extLst>
                </p:cNvPr>
                <p:cNvCxnSpPr>
                  <a:cxnSpLocks/>
                </p:cNvCxnSpPr>
                <p:nvPr/>
              </p:nvCxnSpPr>
              <p:spPr bwMode="auto">
                <a:xfrm>
                  <a:off x="6528168" y="4999316"/>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88" name="Straight Connector 1387">
                  <a:extLst>
                    <a:ext uri="{FF2B5EF4-FFF2-40B4-BE49-F238E27FC236}">
                      <a16:creationId xmlns:a16="http://schemas.microsoft.com/office/drawing/2014/main" id="{5A96A789-11CB-4975-A2D3-D02355C96C0F}"/>
                    </a:ext>
                  </a:extLst>
                </p:cNvPr>
                <p:cNvCxnSpPr>
                  <a:cxnSpLocks/>
                </p:cNvCxnSpPr>
                <p:nvPr/>
              </p:nvCxnSpPr>
              <p:spPr bwMode="auto">
                <a:xfrm>
                  <a:off x="6540868" y="4999316"/>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89" name="Straight Connector 1388">
                  <a:extLst>
                    <a:ext uri="{FF2B5EF4-FFF2-40B4-BE49-F238E27FC236}">
                      <a16:creationId xmlns:a16="http://schemas.microsoft.com/office/drawing/2014/main" id="{43578929-369A-454B-A473-6BA77C4C83EA}"/>
                    </a:ext>
                  </a:extLst>
                </p:cNvPr>
                <p:cNvCxnSpPr>
                  <a:cxnSpLocks/>
                </p:cNvCxnSpPr>
                <p:nvPr/>
              </p:nvCxnSpPr>
              <p:spPr bwMode="auto">
                <a:xfrm>
                  <a:off x="6559918" y="4999316"/>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90" name="Straight Connector 1389">
                  <a:extLst>
                    <a:ext uri="{FF2B5EF4-FFF2-40B4-BE49-F238E27FC236}">
                      <a16:creationId xmlns:a16="http://schemas.microsoft.com/office/drawing/2014/main" id="{36FC5688-87AF-489A-9BA0-E21EDFB2AA1C}"/>
                    </a:ext>
                  </a:extLst>
                </p:cNvPr>
                <p:cNvCxnSpPr>
                  <a:cxnSpLocks/>
                </p:cNvCxnSpPr>
                <p:nvPr/>
              </p:nvCxnSpPr>
              <p:spPr bwMode="auto">
                <a:xfrm>
                  <a:off x="6571560" y="4999316"/>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91" name="Straight Connector 1390">
                  <a:extLst>
                    <a:ext uri="{FF2B5EF4-FFF2-40B4-BE49-F238E27FC236}">
                      <a16:creationId xmlns:a16="http://schemas.microsoft.com/office/drawing/2014/main" id="{09A0C054-0AF4-4F43-8E4E-FB210A5FE786}"/>
                    </a:ext>
                  </a:extLst>
                </p:cNvPr>
                <p:cNvCxnSpPr>
                  <a:cxnSpLocks/>
                </p:cNvCxnSpPr>
                <p:nvPr/>
              </p:nvCxnSpPr>
              <p:spPr bwMode="auto">
                <a:xfrm>
                  <a:off x="6632944" y="5015191"/>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92" name="Straight Connector 1391">
                  <a:extLst>
                    <a:ext uri="{FF2B5EF4-FFF2-40B4-BE49-F238E27FC236}">
                      <a16:creationId xmlns:a16="http://schemas.microsoft.com/office/drawing/2014/main" id="{29537B99-F278-49F7-9C8B-1604C929F78D}"/>
                    </a:ext>
                  </a:extLst>
                </p:cNvPr>
                <p:cNvCxnSpPr>
                  <a:cxnSpLocks/>
                </p:cNvCxnSpPr>
                <p:nvPr/>
              </p:nvCxnSpPr>
              <p:spPr bwMode="auto">
                <a:xfrm>
                  <a:off x="6644585" y="5015191"/>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93" name="Straight Connector 1392">
                  <a:extLst>
                    <a:ext uri="{FF2B5EF4-FFF2-40B4-BE49-F238E27FC236}">
                      <a16:creationId xmlns:a16="http://schemas.microsoft.com/office/drawing/2014/main" id="{C230E732-6D58-4D0C-80EC-4F81DE03D8F3}"/>
                    </a:ext>
                  </a:extLst>
                </p:cNvPr>
                <p:cNvCxnSpPr>
                  <a:cxnSpLocks/>
                </p:cNvCxnSpPr>
                <p:nvPr/>
              </p:nvCxnSpPr>
              <p:spPr bwMode="auto">
                <a:xfrm>
                  <a:off x="6654110" y="5015191"/>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94" name="Straight Connector 1393">
                  <a:extLst>
                    <a:ext uri="{FF2B5EF4-FFF2-40B4-BE49-F238E27FC236}">
                      <a16:creationId xmlns:a16="http://schemas.microsoft.com/office/drawing/2014/main" id="{2C0261B7-7720-4584-A19E-23D81804F27B}"/>
                    </a:ext>
                  </a:extLst>
                </p:cNvPr>
                <p:cNvCxnSpPr>
                  <a:cxnSpLocks/>
                </p:cNvCxnSpPr>
                <p:nvPr/>
              </p:nvCxnSpPr>
              <p:spPr bwMode="auto">
                <a:xfrm>
                  <a:off x="6684802" y="5015191"/>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95" name="Straight Connector 1394">
                  <a:extLst>
                    <a:ext uri="{FF2B5EF4-FFF2-40B4-BE49-F238E27FC236}">
                      <a16:creationId xmlns:a16="http://schemas.microsoft.com/office/drawing/2014/main" id="{10BC53C3-DC94-43F9-B4D7-6C6CC7D3D4EA}"/>
                    </a:ext>
                  </a:extLst>
                </p:cNvPr>
                <p:cNvCxnSpPr>
                  <a:cxnSpLocks/>
                </p:cNvCxnSpPr>
                <p:nvPr/>
              </p:nvCxnSpPr>
              <p:spPr bwMode="auto">
                <a:xfrm>
                  <a:off x="6696444" y="5015191"/>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96" name="Straight Connector 1395">
                  <a:extLst>
                    <a:ext uri="{FF2B5EF4-FFF2-40B4-BE49-F238E27FC236}">
                      <a16:creationId xmlns:a16="http://schemas.microsoft.com/office/drawing/2014/main" id="{BF5EE490-F5B6-4601-A240-B68C29BF1ED1}"/>
                    </a:ext>
                  </a:extLst>
                </p:cNvPr>
                <p:cNvCxnSpPr>
                  <a:cxnSpLocks/>
                </p:cNvCxnSpPr>
                <p:nvPr/>
              </p:nvCxnSpPr>
              <p:spPr bwMode="auto">
                <a:xfrm>
                  <a:off x="6701735" y="5015191"/>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97" name="Straight Connector 1396">
                  <a:extLst>
                    <a:ext uri="{FF2B5EF4-FFF2-40B4-BE49-F238E27FC236}">
                      <a16:creationId xmlns:a16="http://schemas.microsoft.com/office/drawing/2014/main" id="{32AA2B08-8C71-42D4-85D5-E348DA3BF3A4}"/>
                    </a:ext>
                  </a:extLst>
                </p:cNvPr>
                <p:cNvCxnSpPr>
                  <a:cxnSpLocks/>
                </p:cNvCxnSpPr>
                <p:nvPr/>
              </p:nvCxnSpPr>
              <p:spPr bwMode="auto">
                <a:xfrm>
                  <a:off x="6727135" y="5059641"/>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98" name="Straight Connector 1397">
                  <a:extLst>
                    <a:ext uri="{FF2B5EF4-FFF2-40B4-BE49-F238E27FC236}">
                      <a16:creationId xmlns:a16="http://schemas.microsoft.com/office/drawing/2014/main" id="{CD3AB52D-929F-403C-AC9A-1C6BE6047CB3}"/>
                    </a:ext>
                  </a:extLst>
                </p:cNvPr>
                <p:cNvCxnSpPr>
                  <a:cxnSpLocks/>
                </p:cNvCxnSpPr>
                <p:nvPr/>
              </p:nvCxnSpPr>
              <p:spPr bwMode="auto">
                <a:xfrm>
                  <a:off x="6741951" y="5064932"/>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399" name="Straight Connector 1398">
                  <a:extLst>
                    <a:ext uri="{FF2B5EF4-FFF2-40B4-BE49-F238E27FC236}">
                      <a16:creationId xmlns:a16="http://schemas.microsoft.com/office/drawing/2014/main" id="{27AA079F-B1F8-4450-8FBC-994B999A5142}"/>
                    </a:ext>
                  </a:extLst>
                </p:cNvPr>
                <p:cNvCxnSpPr>
                  <a:cxnSpLocks/>
                </p:cNvCxnSpPr>
                <p:nvPr/>
              </p:nvCxnSpPr>
              <p:spPr bwMode="auto">
                <a:xfrm>
                  <a:off x="6749359" y="5064932"/>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00" name="Straight Connector 1399">
                  <a:extLst>
                    <a:ext uri="{FF2B5EF4-FFF2-40B4-BE49-F238E27FC236}">
                      <a16:creationId xmlns:a16="http://schemas.microsoft.com/office/drawing/2014/main" id="{88B20B64-61FB-4B1D-AA87-E6F46D4189C8}"/>
                    </a:ext>
                  </a:extLst>
                </p:cNvPr>
                <p:cNvCxnSpPr>
                  <a:cxnSpLocks/>
                </p:cNvCxnSpPr>
                <p:nvPr/>
              </p:nvCxnSpPr>
              <p:spPr bwMode="auto">
                <a:xfrm>
                  <a:off x="6752534" y="5064932"/>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01" name="Straight Connector 1400">
                  <a:extLst>
                    <a:ext uri="{FF2B5EF4-FFF2-40B4-BE49-F238E27FC236}">
                      <a16:creationId xmlns:a16="http://schemas.microsoft.com/office/drawing/2014/main" id="{ED0DE0D3-E00A-4696-9399-57AB224E691B}"/>
                    </a:ext>
                  </a:extLst>
                </p:cNvPr>
                <p:cNvCxnSpPr>
                  <a:cxnSpLocks/>
                </p:cNvCxnSpPr>
                <p:nvPr/>
              </p:nvCxnSpPr>
              <p:spPr bwMode="auto">
                <a:xfrm>
                  <a:off x="6809684" y="5064932"/>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02" name="Straight Connector 1401">
                  <a:extLst>
                    <a:ext uri="{FF2B5EF4-FFF2-40B4-BE49-F238E27FC236}">
                      <a16:creationId xmlns:a16="http://schemas.microsoft.com/office/drawing/2014/main" id="{E5FB2B5F-AE0B-43AD-879B-756C80D6150D}"/>
                    </a:ext>
                  </a:extLst>
                </p:cNvPr>
                <p:cNvCxnSpPr>
                  <a:cxnSpLocks/>
                </p:cNvCxnSpPr>
                <p:nvPr/>
              </p:nvCxnSpPr>
              <p:spPr bwMode="auto">
                <a:xfrm>
                  <a:off x="6817092" y="5064932"/>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03" name="Straight Connector 1402">
                  <a:extLst>
                    <a:ext uri="{FF2B5EF4-FFF2-40B4-BE49-F238E27FC236}">
                      <a16:creationId xmlns:a16="http://schemas.microsoft.com/office/drawing/2014/main" id="{F2F53BA2-A2AA-4F1C-A128-9EFF7CB978BD}"/>
                    </a:ext>
                  </a:extLst>
                </p:cNvPr>
                <p:cNvCxnSpPr>
                  <a:cxnSpLocks/>
                </p:cNvCxnSpPr>
                <p:nvPr/>
              </p:nvCxnSpPr>
              <p:spPr bwMode="auto">
                <a:xfrm>
                  <a:off x="6825558" y="5064932"/>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04" name="Straight Connector 1403">
                  <a:extLst>
                    <a:ext uri="{FF2B5EF4-FFF2-40B4-BE49-F238E27FC236}">
                      <a16:creationId xmlns:a16="http://schemas.microsoft.com/office/drawing/2014/main" id="{91935B80-79E4-40F1-B117-2B1D9BC89B65}"/>
                    </a:ext>
                  </a:extLst>
                </p:cNvPr>
                <p:cNvCxnSpPr>
                  <a:cxnSpLocks/>
                </p:cNvCxnSpPr>
                <p:nvPr/>
              </p:nvCxnSpPr>
              <p:spPr bwMode="auto">
                <a:xfrm>
                  <a:off x="6834024" y="5064932"/>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05" name="Straight Connector 1404">
                  <a:extLst>
                    <a:ext uri="{FF2B5EF4-FFF2-40B4-BE49-F238E27FC236}">
                      <a16:creationId xmlns:a16="http://schemas.microsoft.com/office/drawing/2014/main" id="{8AE5F95F-A6B5-474D-8862-8DB95CBD4B67}"/>
                    </a:ext>
                  </a:extLst>
                </p:cNvPr>
                <p:cNvCxnSpPr>
                  <a:cxnSpLocks/>
                </p:cNvCxnSpPr>
                <p:nvPr/>
              </p:nvCxnSpPr>
              <p:spPr bwMode="auto">
                <a:xfrm>
                  <a:off x="6841433" y="5064932"/>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06" name="Straight Connector 1405">
                  <a:extLst>
                    <a:ext uri="{FF2B5EF4-FFF2-40B4-BE49-F238E27FC236}">
                      <a16:creationId xmlns:a16="http://schemas.microsoft.com/office/drawing/2014/main" id="{0D16E07C-76B8-4104-8205-2891FEEF3E84}"/>
                    </a:ext>
                  </a:extLst>
                </p:cNvPr>
                <p:cNvCxnSpPr>
                  <a:cxnSpLocks/>
                </p:cNvCxnSpPr>
                <p:nvPr/>
              </p:nvCxnSpPr>
              <p:spPr bwMode="auto">
                <a:xfrm>
                  <a:off x="6859424" y="5064932"/>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07" name="Straight Connector 1406">
                  <a:extLst>
                    <a:ext uri="{FF2B5EF4-FFF2-40B4-BE49-F238E27FC236}">
                      <a16:creationId xmlns:a16="http://schemas.microsoft.com/office/drawing/2014/main" id="{3FDFFB34-087B-4FB0-BE1F-67AB136EDF4E}"/>
                    </a:ext>
                  </a:extLst>
                </p:cNvPr>
                <p:cNvCxnSpPr>
                  <a:cxnSpLocks/>
                </p:cNvCxnSpPr>
                <p:nvPr/>
              </p:nvCxnSpPr>
              <p:spPr bwMode="auto">
                <a:xfrm>
                  <a:off x="6902815"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08" name="Straight Connector 1407">
                  <a:extLst>
                    <a:ext uri="{FF2B5EF4-FFF2-40B4-BE49-F238E27FC236}">
                      <a16:creationId xmlns:a16="http://schemas.microsoft.com/office/drawing/2014/main" id="{8E3ED163-8097-4DAF-98BE-A91E579D97C7}"/>
                    </a:ext>
                  </a:extLst>
                </p:cNvPr>
                <p:cNvCxnSpPr>
                  <a:cxnSpLocks/>
                </p:cNvCxnSpPr>
                <p:nvPr/>
              </p:nvCxnSpPr>
              <p:spPr bwMode="auto">
                <a:xfrm>
                  <a:off x="6915515"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09" name="Straight Connector 1408">
                  <a:extLst>
                    <a:ext uri="{FF2B5EF4-FFF2-40B4-BE49-F238E27FC236}">
                      <a16:creationId xmlns:a16="http://schemas.microsoft.com/office/drawing/2014/main" id="{9EC0FA53-ACB6-4C97-A4A5-47D179A5DD1E}"/>
                    </a:ext>
                  </a:extLst>
                </p:cNvPr>
                <p:cNvCxnSpPr>
                  <a:cxnSpLocks/>
                </p:cNvCxnSpPr>
                <p:nvPr/>
              </p:nvCxnSpPr>
              <p:spPr bwMode="auto">
                <a:xfrm>
                  <a:off x="6925040"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10" name="Straight Connector 1409">
                  <a:extLst>
                    <a:ext uri="{FF2B5EF4-FFF2-40B4-BE49-F238E27FC236}">
                      <a16:creationId xmlns:a16="http://schemas.microsoft.com/office/drawing/2014/main" id="{F0BA0CA5-D330-4B43-B6ED-C8E00B3621F7}"/>
                    </a:ext>
                  </a:extLst>
                </p:cNvPr>
                <p:cNvCxnSpPr>
                  <a:cxnSpLocks/>
                </p:cNvCxnSpPr>
                <p:nvPr/>
              </p:nvCxnSpPr>
              <p:spPr bwMode="auto">
                <a:xfrm>
                  <a:off x="6934565"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11" name="Straight Connector 1410">
                  <a:extLst>
                    <a:ext uri="{FF2B5EF4-FFF2-40B4-BE49-F238E27FC236}">
                      <a16:creationId xmlns:a16="http://schemas.microsoft.com/office/drawing/2014/main" id="{14580ABC-AC64-4DBA-94B7-3B3B403EBF62}"/>
                    </a:ext>
                  </a:extLst>
                </p:cNvPr>
                <p:cNvCxnSpPr>
                  <a:cxnSpLocks/>
                </p:cNvCxnSpPr>
                <p:nvPr/>
              </p:nvCxnSpPr>
              <p:spPr bwMode="auto">
                <a:xfrm>
                  <a:off x="6945149"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12" name="Straight Connector 1411">
                  <a:extLst>
                    <a:ext uri="{FF2B5EF4-FFF2-40B4-BE49-F238E27FC236}">
                      <a16:creationId xmlns:a16="http://schemas.microsoft.com/office/drawing/2014/main" id="{845786F5-4314-4C94-974B-2D41D9EDF641}"/>
                    </a:ext>
                  </a:extLst>
                </p:cNvPr>
                <p:cNvCxnSpPr>
                  <a:cxnSpLocks/>
                </p:cNvCxnSpPr>
                <p:nvPr/>
              </p:nvCxnSpPr>
              <p:spPr bwMode="auto">
                <a:xfrm>
                  <a:off x="6958907"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13" name="Straight Connector 1412">
                  <a:extLst>
                    <a:ext uri="{FF2B5EF4-FFF2-40B4-BE49-F238E27FC236}">
                      <a16:creationId xmlns:a16="http://schemas.microsoft.com/office/drawing/2014/main" id="{13A427E8-5C3E-463A-ACCB-56CE6A9F169E}"/>
                    </a:ext>
                  </a:extLst>
                </p:cNvPr>
                <p:cNvCxnSpPr>
                  <a:cxnSpLocks/>
                </p:cNvCxnSpPr>
                <p:nvPr/>
              </p:nvCxnSpPr>
              <p:spPr bwMode="auto">
                <a:xfrm>
                  <a:off x="6974782"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14" name="Straight Connector 1413">
                  <a:extLst>
                    <a:ext uri="{FF2B5EF4-FFF2-40B4-BE49-F238E27FC236}">
                      <a16:creationId xmlns:a16="http://schemas.microsoft.com/office/drawing/2014/main" id="{C2628072-029B-47A9-AB48-7CADE58DB881}"/>
                    </a:ext>
                  </a:extLst>
                </p:cNvPr>
                <p:cNvCxnSpPr>
                  <a:cxnSpLocks/>
                </p:cNvCxnSpPr>
                <p:nvPr/>
              </p:nvCxnSpPr>
              <p:spPr bwMode="auto">
                <a:xfrm>
                  <a:off x="7003357"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15" name="Straight Connector 1414">
                  <a:extLst>
                    <a:ext uri="{FF2B5EF4-FFF2-40B4-BE49-F238E27FC236}">
                      <a16:creationId xmlns:a16="http://schemas.microsoft.com/office/drawing/2014/main" id="{C8FCF5F7-8E11-4C8E-BBAD-CA46F47EE009}"/>
                    </a:ext>
                  </a:extLst>
                </p:cNvPr>
                <p:cNvCxnSpPr>
                  <a:cxnSpLocks/>
                </p:cNvCxnSpPr>
                <p:nvPr/>
              </p:nvCxnSpPr>
              <p:spPr bwMode="auto">
                <a:xfrm>
                  <a:off x="7019232"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16" name="Straight Connector 1415">
                  <a:extLst>
                    <a:ext uri="{FF2B5EF4-FFF2-40B4-BE49-F238E27FC236}">
                      <a16:creationId xmlns:a16="http://schemas.microsoft.com/office/drawing/2014/main" id="{6E6A2CB2-31F2-4D72-9727-86B5AC877EE4}"/>
                    </a:ext>
                  </a:extLst>
                </p:cNvPr>
                <p:cNvCxnSpPr>
                  <a:cxnSpLocks/>
                </p:cNvCxnSpPr>
                <p:nvPr/>
              </p:nvCxnSpPr>
              <p:spPr bwMode="auto">
                <a:xfrm>
                  <a:off x="7028757"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17" name="Straight Connector 1416">
                  <a:extLst>
                    <a:ext uri="{FF2B5EF4-FFF2-40B4-BE49-F238E27FC236}">
                      <a16:creationId xmlns:a16="http://schemas.microsoft.com/office/drawing/2014/main" id="{42EF1FA6-3B9E-4B08-B8F1-E62FF9ED6A33}"/>
                    </a:ext>
                  </a:extLst>
                </p:cNvPr>
                <p:cNvCxnSpPr>
                  <a:cxnSpLocks/>
                </p:cNvCxnSpPr>
                <p:nvPr/>
              </p:nvCxnSpPr>
              <p:spPr bwMode="auto">
                <a:xfrm>
                  <a:off x="7060507"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18" name="Straight Connector 1417">
                  <a:extLst>
                    <a:ext uri="{FF2B5EF4-FFF2-40B4-BE49-F238E27FC236}">
                      <a16:creationId xmlns:a16="http://schemas.microsoft.com/office/drawing/2014/main" id="{A5DAA843-4225-41B9-870E-24C376132C0F}"/>
                    </a:ext>
                  </a:extLst>
                </p:cNvPr>
                <p:cNvCxnSpPr>
                  <a:cxnSpLocks/>
                </p:cNvCxnSpPr>
                <p:nvPr/>
              </p:nvCxnSpPr>
              <p:spPr bwMode="auto">
                <a:xfrm>
                  <a:off x="7082732"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19" name="Straight Connector 1418">
                  <a:extLst>
                    <a:ext uri="{FF2B5EF4-FFF2-40B4-BE49-F238E27FC236}">
                      <a16:creationId xmlns:a16="http://schemas.microsoft.com/office/drawing/2014/main" id="{2BA0C6F8-6CC8-4ECE-B6EB-88F34BF24676}"/>
                    </a:ext>
                  </a:extLst>
                </p:cNvPr>
                <p:cNvCxnSpPr>
                  <a:cxnSpLocks/>
                </p:cNvCxnSpPr>
                <p:nvPr/>
              </p:nvCxnSpPr>
              <p:spPr bwMode="auto">
                <a:xfrm>
                  <a:off x="7122949"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20" name="Straight Connector 1419">
                  <a:extLst>
                    <a:ext uri="{FF2B5EF4-FFF2-40B4-BE49-F238E27FC236}">
                      <a16:creationId xmlns:a16="http://schemas.microsoft.com/office/drawing/2014/main" id="{109FA61B-7579-40C0-BD1F-2770646A1D36}"/>
                    </a:ext>
                  </a:extLst>
                </p:cNvPr>
                <p:cNvCxnSpPr>
                  <a:cxnSpLocks/>
                </p:cNvCxnSpPr>
                <p:nvPr/>
              </p:nvCxnSpPr>
              <p:spPr bwMode="auto">
                <a:xfrm>
                  <a:off x="7148349"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21" name="Straight Connector 1420">
                  <a:extLst>
                    <a:ext uri="{FF2B5EF4-FFF2-40B4-BE49-F238E27FC236}">
                      <a16:creationId xmlns:a16="http://schemas.microsoft.com/office/drawing/2014/main" id="{3039ED12-7349-49A6-B71A-67C589D586DB}"/>
                    </a:ext>
                  </a:extLst>
                </p:cNvPr>
                <p:cNvCxnSpPr>
                  <a:cxnSpLocks/>
                </p:cNvCxnSpPr>
                <p:nvPr/>
              </p:nvCxnSpPr>
              <p:spPr bwMode="auto">
                <a:xfrm>
                  <a:off x="7155757"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22" name="Straight Connector 1421">
                  <a:extLst>
                    <a:ext uri="{FF2B5EF4-FFF2-40B4-BE49-F238E27FC236}">
                      <a16:creationId xmlns:a16="http://schemas.microsoft.com/office/drawing/2014/main" id="{4C840270-7EC3-4F7C-8323-D9B57AB00723}"/>
                    </a:ext>
                  </a:extLst>
                </p:cNvPr>
                <p:cNvCxnSpPr>
                  <a:cxnSpLocks/>
                </p:cNvCxnSpPr>
                <p:nvPr/>
              </p:nvCxnSpPr>
              <p:spPr bwMode="auto">
                <a:xfrm>
                  <a:off x="7166340"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23" name="Straight Connector 1422">
                  <a:extLst>
                    <a:ext uri="{FF2B5EF4-FFF2-40B4-BE49-F238E27FC236}">
                      <a16:creationId xmlns:a16="http://schemas.microsoft.com/office/drawing/2014/main" id="{E2EC78F9-6360-45B1-BA2F-5C3B1095F551}"/>
                    </a:ext>
                  </a:extLst>
                </p:cNvPr>
                <p:cNvCxnSpPr>
                  <a:cxnSpLocks/>
                </p:cNvCxnSpPr>
                <p:nvPr/>
              </p:nvCxnSpPr>
              <p:spPr bwMode="auto">
                <a:xfrm>
                  <a:off x="7227723"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24" name="Straight Connector 1423">
                  <a:extLst>
                    <a:ext uri="{FF2B5EF4-FFF2-40B4-BE49-F238E27FC236}">
                      <a16:creationId xmlns:a16="http://schemas.microsoft.com/office/drawing/2014/main" id="{4EBF1A80-F1BA-4D43-9C7F-6A6D5C0BA3BD}"/>
                    </a:ext>
                  </a:extLst>
                </p:cNvPr>
                <p:cNvCxnSpPr>
                  <a:cxnSpLocks/>
                </p:cNvCxnSpPr>
                <p:nvPr/>
              </p:nvCxnSpPr>
              <p:spPr bwMode="auto">
                <a:xfrm>
                  <a:off x="7260531"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25" name="Straight Connector 1424">
                  <a:extLst>
                    <a:ext uri="{FF2B5EF4-FFF2-40B4-BE49-F238E27FC236}">
                      <a16:creationId xmlns:a16="http://schemas.microsoft.com/office/drawing/2014/main" id="{A4062011-24E9-445C-A568-8BD54E731BC6}"/>
                    </a:ext>
                  </a:extLst>
                </p:cNvPr>
                <p:cNvCxnSpPr>
                  <a:cxnSpLocks/>
                </p:cNvCxnSpPr>
                <p:nvPr/>
              </p:nvCxnSpPr>
              <p:spPr bwMode="auto">
                <a:xfrm>
                  <a:off x="7273231"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26" name="Straight Connector 1425">
                  <a:extLst>
                    <a:ext uri="{FF2B5EF4-FFF2-40B4-BE49-F238E27FC236}">
                      <a16:creationId xmlns:a16="http://schemas.microsoft.com/office/drawing/2014/main" id="{9168215E-F4A2-4165-8B30-79E5848CB8F3}"/>
                    </a:ext>
                  </a:extLst>
                </p:cNvPr>
                <p:cNvCxnSpPr>
                  <a:cxnSpLocks/>
                </p:cNvCxnSpPr>
                <p:nvPr/>
              </p:nvCxnSpPr>
              <p:spPr bwMode="auto">
                <a:xfrm>
                  <a:off x="7285931"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27" name="Straight Connector 1426">
                  <a:extLst>
                    <a:ext uri="{FF2B5EF4-FFF2-40B4-BE49-F238E27FC236}">
                      <a16:creationId xmlns:a16="http://schemas.microsoft.com/office/drawing/2014/main" id="{5A48D7C1-575A-459B-BBB8-E9467773E50E}"/>
                    </a:ext>
                  </a:extLst>
                </p:cNvPr>
                <p:cNvCxnSpPr>
                  <a:cxnSpLocks/>
                </p:cNvCxnSpPr>
                <p:nvPr/>
              </p:nvCxnSpPr>
              <p:spPr bwMode="auto">
                <a:xfrm>
                  <a:off x="7295456"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28" name="Straight Connector 1427">
                  <a:extLst>
                    <a:ext uri="{FF2B5EF4-FFF2-40B4-BE49-F238E27FC236}">
                      <a16:creationId xmlns:a16="http://schemas.microsoft.com/office/drawing/2014/main" id="{F088D611-F507-455C-80DA-EBA881205D3E}"/>
                    </a:ext>
                  </a:extLst>
                </p:cNvPr>
                <p:cNvCxnSpPr>
                  <a:cxnSpLocks/>
                </p:cNvCxnSpPr>
                <p:nvPr/>
              </p:nvCxnSpPr>
              <p:spPr bwMode="auto">
                <a:xfrm>
                  <a:off x="7330381"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29" name="Straight Connector 1428">
                  <a:extLst>
                    <a:ext uri="{FF2B5EF4-FFF2-40B4-BE49-F238E27FC236}">
                      <a16:creationId xmlns:a16="http://schemas.microsoft.com/office/drawing/2014/main" id="{FE380001-18FC-4E31-93F9-8227FC9847BE}"/>
                    </a:ext>
                  </a:extLst>
                </p:cNvPr>
                <p:cNvCxnSpPr>
                  <a:cxnSpLocks/>
                </p:cNvCxnSpPr>
                <p:nvPr/>
              </p:nvCxnSpPr>
              <p:spPr bwMode="auto">
                <a:xfrm>
                  <a:off x="7343081"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30" name="Straight Connector 1429">
                  <a:extLst>
                    <a:ext uri="{FF2B5EF4-FFF2-40B4-BE49-F238E27FC236}">
                      <a16:creationId xmlns:a16="http://schemas.microsoft.com/office/drawing/2014/main" id="{FFC705AE-6BF8-4F93-9C52-D9E9894942E3}"/>
                    </a:ext>
                  </a:extLst>
                </p:cNvPr>
                <p:cNvCxnSpPr>
                  <a:cxnSpLocks/>
                </p:cNvCxnSpPr>
                <p:nvPr/>
              </p:nvCxnSpPr>
              <p:spPr bwMode="auto">
                <a:xfrm>
                  <a:off x="7354723"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31" name="Straight Connector 1430">
                  <a:extLst>
                    <a:ext uri="{FF2B5EF4-FFF2-40B4-BE49-F238E27FC236}">
                      <a16:creationId xmlns:a16="http://schemas.microsoft.com/office/drawing/2014/main" id="{0876A534-174D-4155-9998-CC3F93ED0879}"/>
                    </a:ext>
                  </a:extLst>
                </p:cNvPr>
                <p:cNvCxnSpPr>
                  <a:cxnSpLocks/>
                </p:cNvCxnSpPr>
                <p:nvPr/>
              </p:nvCxnSpPr>
              <p:spPr bwMode="auto">
                <a:xfrm>
                  <a:off x="7398115"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32" name="Straight Connector 1431">
                  <a:extLst>
                    <a:ext uri="{FF2B5EF4-FFF2-40B4-BE49-F238E27FC236}">
                      <a16:creationId xmlns:a16="http://schemas.microsoft.com/office/drawing/2014/main" id="{593CC4AB-C7DD-473A-9941-2E7B4D7FC65E}"/>
                    </a:ext>
                  </a:extLst>
                </p:cNvPr>
                <p:cNvCxnSpPr>
                  <a:cxnSpLocks/>
                </p:cNvCxnSpPr>
                <p:nvPr/>
              </p:nvCxnSpPr>
              <p:spPr bwMode="auto">
                <a:xfrm>
                  <a:off x="7406582"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33" name="Straight Connector 1432">
                  <a:extLst>
                    <a:ext uri="{FF2B5EF4-FFF2-40B4-BE49-F238E27FC236}">
                      <a16:creationId xmlns:a16="http://schemas.microsoft.com/office/drawing/2014/main" id="{DC7524A8-317E-41B2-BD32-AC46A7E8A689}"/>
                    </a:ext>
                  </a:extLst>
                </p:cNvPr>
                <p:cNvCxnSpPr>
                  <a:cxnSpLocks/>
                </p:cNvCxnSpPr>
                <p:nvPr/>
              </p:nvCxnSpPr>
              <p:spPr bwMode="auto">
                <a:xfrm>
                  <a:off x="7420341"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34" name="Straight Connector 1433">
                  <a:extLst>
                    <a:ext uri="{FF2B5EF4-FFF2-40B4-BE49-F238E27FC236}">
                      <a16:creationId xmlns:a16="http://schemas.microsoft.com/office/drawing/2014/main" id="{69989F5F-08A1-41B3-A4F1-3A7CB1EAF580}"/>
                    </a:ext>
                  </a:extLst>
                </p:cNvPr>
                <p:cNvCxnSpPr>
                  <a:cxnSpLocks/>
                </p:cNvCxnSpPr>
                <p:nvPr/>
              </p:nvCxnSpPr>
              <p:spPr bwMode="auto">
                <a:xfrm>
                  <a:off x="7431982"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35" name="Straight Connector 1434">
                  <a:extLst>
                    <a:ext uri="{FF2B5EF4-FFF2-40B4-BE49-F238E27FC236}">
                      <a16:creationId xmlns:a16="http://schemas.microsoft.com/office/drawing/2014/main" id="{E911C887-30CD-484A-BF8E-5E963E10B2ED}"/>
                    </a:ext>
                  </a:extLst>
                </p:cNvPr>
                <p:cNvCxnSpPr>
                  <a:cxnSpLocks/>
                </p:cNvCxnSpPr>
                <p:nvPr/>
              </p:nvCxnSpPr>
              <p:spPr bwMode="auto">
                <a:xfrm>
                  <a:off x="7515590"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36" name="Straight Connector 1435">
                  <a:extLst>
                    <a:ext uri="{FF2B5EF4-FFF2-40B4-BE49-F238E27FC236}">
                      <a16:creationId xmlns:a16="http://schemas.microsoft.com/office/drawing/2014/main" id="{6836455C-A6DB-44D9-8311-10D2A61A5540}"/>
                    </a:ext>
                  </a:extLst>
                </p:cNvPr>
                <p:cNvCxnSpPr>
                  <a:cxnSpLocks/>
                </p:cNvCxnSpPr>
                <p:nvPr/>
              </p:nvCxnSpPr>
              <p:spPr bwMode="auto">
                <a:xfrm>
                  <a:off x="7540989"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37" name="Straight Connector 1436">
                  <a:extLst>
                    <a:ext uri="{FF2B5EF4-FFF2-40B4-BE49-F238E27FC236}">
                      <a16:creationId xmlns:a16="http://schemas.microsoft.com/office/drawing/2014/main" id="{FD2A0262-D22F-49EB-B153-76766D617E27}"/>
                    </a:ext>
                  </a:extLst>
                </p:cNvPr>
                <p:cNvCxnSpPr>
                  <a:cxnSpLocks/>
                </p:cNvCxnSpPr>
                <p:nvPr/>
              </p:nvCxnSpPr>
              <p:spPr bwMode="auto">
                <a:xfrm>
                  <a:off x="7526172" y="5086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38" name="Straight Connector 1437">
                  <a:extLst>
                    <a:ext uri="{FF2B5EF4-FFF2-40B4-BE49-F238E27FC236}">
                      <a16:creationId xmlns:a16="http://schemas.microsoft.com/office/drawing/2014/main" id="{C8ECC794-F5E6-4BBF-A5D1-721B6FEB0047}"/>
                    </a:ext>
                  </a:extLst>
                </p:cNvPr>
                <p:cNvCxnSpPr>
                  <a:cxnSpLocks/>
                </p:cNvCxnSpPr>
                <p:nvPr/>
              </p:nvCxnSpPr>
              <p:spPr bwMode="auto">
                <a:xfrm>
                  <a:off x="7609781" y="5161239"/>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39" name="Straight Connector 1438">
                  <a:extLst>
                    <a:ext uri="{FF2B5EF4-FFF2-40B4-BE49-F238E27FC236}">
                      <a16:creationId xmlns:a16="http://schemas.microsoft.com/office/drawing/2014/main" id="{A02F02D4-4369-43AA-AB80-349ECCEB29D6}"/>
                    </a:ext>
                  </a:extLst>
                </p:cNvPr>
                <p:cNvCxnSpPr>
                  <a:cxnSpLocks/>
                </p:cNvCxnSpPr>
                <p:nvPr/>
              </p:nvCxnSpPr>
              <p:spPr bwMode="auto">
                <a:xfrm>
                  <a:off x="7633064" y="5202514"/>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40" name="Straight Connector 1439">
                  <a:extLst>
                    <a:ext uri="{FF2B5EF4-FFF2-40B4-BE49-F238E27FC236}">
                      <a16:creationId xmlns:a16="http://schemas.microsoft.com/office/drawing/2014/main" id="{721027F9-47D7-421D-B08A-5266C8703910}"/>
                    </a:ext>
                  </a:extLst>
                </p:cNvPr>
                <p:cNvCxnSpPr>
                  <a:cxnSpLocks/>
                </p:cNvCxnSpPr>
                <p:nvPr/>
              </p:nvCxnSpPr>
              <p:spPr bwMode="auto">
                <a:xfrm>
                  <a:off x="7643647" y="5239556"/>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41" name="Straight Connector 1440">
                  <a:extLst>
                    <a:ext uri="{FF2B5EF4-FFF2-40B4-BE49-F238E27FC236}">
                      <a16:creationId xmlns:a16="http://schemas.microsoft.com/office/drawing/2014/main" id="{CBE9BCC2-14BF-4ACC-B558-2D61BD6F2065}"/>
                    </a:ext>
                  </a:extLst>
                </p:cNvPr>
                <p:cNvCxnSpPr>
                  <a:cxnSpLocks/>
                </p:cNvCxnSpPr>
                <p:nvPr/>
              </p:nvCxnSpPr>
              <p:spPr bwMode="auto">
                <a:xfrm>
                  <a:off x="7730431" y="5340098"/>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42" name="Straight Connector 1441">
                  <a:extLst>
                    <a:ext uri="{FF2B5EF4-FFF2-40B4-BE49-F238E27FC236}">
                      <a16:creationId xmlns:a16="http://schemas.microsoft.com/office/drawing/2014/main" id="{D3B4BA3E-4B62-441F-AC9B-88581719AE83}"/>
                    </a:ext>
                  </a:extLst>
                </p:cNvPr>
                <p:cNvCxnSpPr>
                  <a:cxnSpLocks/>
                </p:cNvCxnSpPr>
                <p:nvPr/>
              </p:nvCxnSpPr>
              <p:spPr bwMode="auto">
                <a:xfrm>
                  <a:off x="7796047" y="5462864"/>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43" name="Straight Connector 1442">
                  <a:extLst>
                    <a:ext uri="{FF2B5EF4-FFF2-40B4-BE49-F238E27FC236}">
                      <a16:creationId xmlns:a16="http://schemas.microsoft.com/office/drawing/2014/main" id="{EDF37D4E-B056-4378-9F2D-95D739E32624}"/>
                    </a:ext>
                  </a:extLst>
                </p:cNvPr>
                <p:cNvCxnSpPr>
                  <a:cxnSpLocks/>
                </p:cNvCxnSpPr>
                <p:nvPr/>
              </p:nvCxnSpPr>
              <p:spPr bwMode="auto">
                <a:xfrm>
                  <a:off x="7826739" y="5462864"/>
                  <a:ext cx="0" cy="54255"/>
                </a:xfrm>
                <a:prstGeom prst="line">
                  <a:avLst/>
                </a:prstGeom>
                <a:noFill/>
                <a:ln w="19050" cap="flat" cmpd="sng" algn="ctr">
                  <a:solidFill>
                    <a:schemeClr val="accent3"/>
                  </a:solidFill>
                  <a:prstDash val="solid"/>
                  <a:round/>
                  <a:headEnd type="none" w="med" len="med"/>
                  <a:tailEnd type="none" w="med" len="med"/>
                </a:ln>
                <a:effectLst/>
              </p:spPr>
            </p:cxnSp>
            <p:cxnSp>
              <p:nvCxnSpPr>
                <p:cNvPr id="1444" name="Straight Connector 1443">
                  <a:extLst>
                    <a:ext uri="{FF2B5EF4-FFF2-40B4-BE49-F238E27FC236}">
                      <a16:creationId xmlns:a16="http://schemas.microsoft.com/office/drawing/2014/main" id="{B89290EF-2C63-4F52-AF78-6C97A593B69E}"/>
                    </a:ext>
                  </a:extLst>
                </p:cNvPr>
                <p:cNvCxnSpPr>
                  <a:cxnSpLocks/>
                </p:cNvCxnSpPr>
                <p:nvPr/>
              </p:nvCxnSpPr>
              <p:spPr bwMode="auto">
                <a:xfrm>
                  <a:off x="8133656" y="5462864"/>
                  <a:ext cx="0" cy="54255"/>
                </a:xfrm>
                <a:prstGeom prst="line">
                  <a:avLst/>
                </a:prstGeom>
                <a:noFill/>
                <a:ln w="19050" cap="flat" cmpd="sng" algn="ctr">
                  <a:solidFill>
                    <a:schemeClr val="accent3"/>
                  </a:solidFill>
                  <a:prstDash val="solid"/>
                  <a:round/>
                  <a:headEnd type="none" w="med" len="med"/>
                  <a:tailEnd type="none" w="med" len="med"/>
                </a:ln>
                <a:effectLst/>
              </p:spPr>
            </p:cxnSp>
          </p:grpSp>
          <p:sp>
            <p:nvSpPr>
              <p:cNvPr id="1282" name="Freeform: Shape 1281">
                <a:extLst>
                  <a:ext uri="{FF2B5EF4-FFF2-40B4-BE49-F238E27FC236}">
                    <a16:creationId xmlns:a16="http://schemas.microsoft.com/office/drawing/2014/main" id="{B5E54C16-110B-4B81-9065-B3A470EF0064}"/>
                  </a:ext>
                </a:extLst>
              </p:cNvPr>
              <p:cNvSpPr/>
              <p:nvPr/>
            </p:nvSpPr>
            <p:spPr bwMode="auto">
              <a:xfrm>
                <a:off x="4263177" y="4282226"/>
                <a:ext cx="3889177" cy="882641"/>
              </a:xfrm>
              <a:custGeom>
                <a:avLst/>
                <a:gdLst>
                  <a:gd name="connsiteX0" fmla="*/ 3889177 w 3889177"/>
                  <a:gd name="connsiteY0" fmla="*/ 882641 h 882641"/>
                  <a:gd name="connsiteX1" fmla="*/ 3054175 w 3889177"/>
                  <a:gd name="connsiteY1" fmla="*/ 882641 h 882641"/>
                  <a:gd name="connsiteX2" fmla="*/ 3054175 w 3889177"/>
                  <a:gd name="connsiteY2" fmla="*/ 856175 h 882641"/>
                  <a:gd name="connsiteX3" fmla="*/ 2707471 w 3889177"/>
                  <a:gd name="connsiteY3" fmla="*/ 856175 h 882641"/>
                  <a:gd name="connsiteX4" fmla="*/ 2716734 w 3889177"/>
                  <a:gd name="connsiteY4" fmla="*/ 846912 h 882641"/>
                  <a:gd name="connsiteX5" fmla="*/ 2646599 w 3889177"/>
                  <a:gd name="connsiteY5" fmla="*/ 846912 h 882641"/>
                  <a:gd name="connsiteX6" fmla="*/ 2646599 w 3889177"/>
                  <a:gd name="connsiteY6" fmla="*/ 831032 h 882641"/>
                  <a:gd name="connsiteX7" fmla="*/ 2632043 w 3889177"/>
                  <a:gd name="connsiteY7" fmla="*/ 831032 h 882641"/>
                  <a:gd name="connsiteX8" fmla="*/ 2632043 w 3889177"/>
                  <a:gd name="connsiteY8" fmla="*/ 815152 h 882641"/>
                  <a:gd name="connsiteX9" fmla="*/ 2621456 w 3889177"/>
                  <a:gd name="connsiteY9" fmla="*/ 815152 h 882641"/>
                  <a:gd name="connsiteX10" fmla="*/ 2621456 w 3889177"/>
                  <a:gd name="connsiteY10" fmla="*/ 796626 h 882641"/>
                  <a:gd name="connsiteX11" fmla="*/ 2591020 w 3889177"/>
                  <a:gd name="connsiteY11" fmla="*/ 796626 h 882641"/>
                  <a:gd name="connsiteX12" fmla="*/ 2591020 w 3889177"/>
                  <a:gd name="connsiteY12" fmla="*/ 783393 h 882641"/>
                  <a:gd name="connsiteX13" fmla="*/ 2568524 w 3889177"/>
                  <a:gd name="connsiteY13" fmla="*/ 783393 h 882641"/>
                  <a:gd name="connsiteX14" fmla="*/ 2568524 w 3889177"/>
                  <a:gd name="connsiteY14" fmla="*/ 770160 h 882641"/>
                  <a:gd name="connsiteX15" fmla="*/ 2511622 w 3889177"/>
                  <a:gd name="connsiteY15" fmla="*/ 770160 h 882641"/>
                  <a:gd name="connsiteX16" fmla="*/ 2511622 w 3889177"/>
                  <a:gd name="connsiteY16" fmla="*/ 752957 h 882641"/>
                  <a:gd name="connsiteX17" fmla="*/ 2432224 w 3889177"/>
                  <a:gd name="connsiteY17" fmla="*/ 752957 h 882641"/>
                  <a:gd name="connsiteX18" fmla="*/ 2432224 w 3889177"/>
                  <a:gd name="connsiteY18" fmla="*/ 730461 h 882641"/>
                  <a:gd name="connsiteX19" fmla="*/ 2413698 w 3889177"/>
                  <a:gd name="connsiteY19" fmla="*/ 730461 h 882641"/>
                  <a:gd name="connsiteX20" fmla="*/ 2413698 w 3889177"/>
                  <a:gd name="connsiteY20" fmla="*/ 713258 h 882641"/>
                  <a:gd name="connsiteX21" fmla="*/ 2350180 w 3889177"/>
                  <a:gd name="connsiteY21" fmla="*/ 713258 h 882641"/>
                  <a:gd name="connsiteX22" fmla="*/ 2350180 w 3889177"/>
                  <a:gd name="connsiteY22" fmla="*/ 697379 h 882641"/>
                  <a:gd name="connsiteX23" fmla="*/ 2329007 w 3889177"/>
                  <a:gd name="connsiteY23" fmla="*/ 697379 h 882641"/>
                  <a:gd name="connsiteX24" fmla="*/ 2329007 w 3889177"/>
                  <a:gd name="connsiteY24" fmla="*/ 670913 h 882641"/>
                  <a:gd name="connsiteX25" fmla="*/ 2310481 w 3889177"/>
                  <a:gd name="connsiteY25" fmla="*/ 670913 h 882641"/>
                  <a:gd name="connsiteX26" fmla="*/ 2310481 w 3889177"/>
                  <a:gd name="connsiteY26" fmla="*/ 641800 h 882641"/>
                  <a:gd name="connsiteX27" fmla="*/ 2268135 w 3889177"/>
                  <a:gd name="connsiteY27" fmla="*/ 641800 h 882641"/>
                  <a:gd name="connsiteX28" fmla="*/ 2268135 w 3889177"/>
                  <a:gd name="connsiteY28" fmla="*/ 641800 h 882641"/>
                  <a:gd name="connsiteX29" fmla="*/ 2192707 w 3889177"/>
                  <a:gd name="connsiteY29" fmla="*/ 641800 h 882641"/>
                  <a:gd name="connsiteX30" fmla="*/ 2192707 w 3889177"/>
                  <a:gd name="connsiteY30" fmla="*/ 621951 h 882641"/>
                  <a:gd name="connsiteX31" fmla="*/ 2168888 w 3889177"/>
                  <a:gd name="connsiteY31" fmla="*/ 621951 h 882641"/>
                  <a:gd name="connsiteX32" fmla="*/ 2168888 w 3889177"/>
                  <a:gd name="connsiteY32" fmla="*/ 599455 h 882641"/>
                  <a:gd name="connsiteX33" fmla="*/ 2129189 w 3889177"/>
                  <a:gd name="connsiteY33" fmla="*/ 599455 h 882641"/>
                  <a:gd name="connsiteX34" fmla="*/ 2129189 w 3889177"/>
                  <a:gd name="connsiteY34" fmla="*/ 588868 h 882641"/>
                  <a:gd name="connsiteX35" fmla="*/ 2077580 w 3889177"/>
                  <a:gd name="connsiteY35" fmla="*/ 588868 h 882641"/>
                  <a:gd name="connsiteX36" fmla="*/ 2073610 w 3889177"/>
                  <a:gd name="connsiteY36" fmla="*/ 584898 h 882641"/>
                  <a:gd name="connsiteX37" fmla="*/ 2055084 w 3889177"/>
                  <a:gd name="connsiteY37" fmla="*/ 584898 h 882641"/>
                  <a:gd name="connsiteX38" fmla="*/ 2055084 w 3889177"/>
                  <a:gd name="connsiteY38" fmla="*/ 557109 h 882641"/>
                  <a:gd name="connsiteX39" fmla="*/ 1987596 w 3889177"/>
                  <a:gd name="connsiteY39" fmla="*/ 557109 h 882641"/>
                  <a:gd name="connsiteX40" fmla="*/ 1987596 w 3889177"/>
                  <a:gd name="connsiteY40" fmla="*/ 547846 h 882641"/>
                  <a:gd name="connsiteX41" fmla="*/ 1953190 w 3889177"/>
                  <a:gd name="connsiteY41" fmla="*/ 547846 h 882641"/>
                  <a:gd name="connsiteX42" fmla="*/ 1953190 w 3889177"/>
                  <a:gd name="connsiteY42" fmla="*/ 534613 h 882641"/>
                  <a:gd name="connsiteX43" fmla="*/ 1785131 w 3889177"/>
                  <a:gd name="connsiteY43" fmla="*/ 534613 h 882641"/>
                  <a:gd name="connsiteX44" fmla="*/ 1785131 w 3889177"/>
                  <a:gd name="connsiteY44" fmla="*/ 521380 h 882641"/>
                  <a:gd name="connsiteX45" fmla="*/ 1748079 w 3889177"/>
                  <a:gd name="connsiteY45" fmla="*/ 521380 h 882641"/>
                  <a:gd name="connsiteX46" fmla="*/ 1748079 w 3889177"/>
                  <a:gd name="connsiteY46" fmla="*/ 505500 h 882641"/>
                  <a:gd name="connsiteX47" fmla="*/ 1716319 w 3889177"/>
                  <a:gd name="connsiteY47" fmla="*/ 505500 h 882641"/>
                  <a:gd name="connsiteX48" fmla="*/ 1716319 w 3889177"/>
                  <a:gd name="connsiteY48" fmla="*/ 489621 h 882641"/>
                  <a:gd name="connsiteX49" fmla="*/ 1676620 w 3889177"/>
                  <a:gd name="connsiteY49" fmla="*/ 489621 h 882641"/>
                  <a:gd name="connsiteX50" fmla="*/ 1676620 w 3889177"/>
                  <a:gd name="connsiteY50" fmla="*/ 472418 h 882641"/>
                  <a:gd name="connsiteX51" fmla="*/ 1621042 w 3889177"/>
                  <a:gd name="connsiteY51" fmla="*/ 472418 h 882641"/>
                  <a:gd name="connsiteX52" fmla="*/ 1621042 w 3889177"/>
                  <a:gd name="connsiteY52" fmla="*/ 451245 h 882641"/>
                  <a:gd name="connsiteX53" fmla="*/ 1568110 w 3889177"/>
                  <a:gd name="connsiteY53" fmla="*/ 451245 h 882641"/>
                  <a:gd name="connsiteX54" fmla="*/ 1568110 w 3889177"/>
                  <a:gd name="connsiteY54" fmla="*/ 432719 h 882641"/>
                  <a:gd name="connsiteX55" fmla="*/ 1528411 w 3889177"/>
                  <a:gd name="connsiteY55" fmla="*/ 432719 h 882641"/>
                  <a:gd name="connsiteX56" fmla="*/ 1528411 w 3889177"/>
                  <a:gd name="connsiteY56" fmla="*/ 415516 h 882641"/>
                  <a:gd name="connsiteX57" fmla="*/ 1505915 w 3889177"/>
                  <a:gd name="connsiteY57" fmla="*/ 415516 h 882641"/>
                  <a:gd name="connsiteX58" fmla="*/ 1505915 w 3889177"/>
                  <a:gd name="connsiteY58" fmla="*/ 394343 h 882641"/>
                  <a:gd name="connsiteX59" fmla="*/ 1490035 w 3889177"/>
                  <a:gd name="connsiteY59" fmla="*/ 394343 h 882641"/>
                  <a:gd name="connsiteX60" fmla="*/ 1490035 w 3889177"/>
                  <a:gd name="connsiteY60" fmla="*/ 378464 h 882641"/>
                  <a:gd name="connsiteX61" fmla="*/ 1438426 w 3889177"/>
                  <a:gd name="connsiteY61" fmla="*/ 378464 h 882641"/>
                  <a:gd name="connsiteX62" fmla="*/ 1438426 w 3889177"/>
                  <a:gd name="connsiteY62" fmla="*/ 349351 h 882641"/>
                  <a:gd name="connsiteX63" fmla="*/ 1415930 w 3889177"/>
                  <a:gd name="connsiteY63" fmla="*/ 349351 h 882641"/>
                  <a:gd name="connsiteX64" fmla="*/ 1402697 w 3889177"/>
                  <a:gd name="connsiteY64" fmla="*/ 336118 h 882641"/>
                  <a:gd name="connsiteX65" fmla="*/ 1384171 w 3889177"/>
                  <a:gd name="connsiteY65" fmla="*/ 336118 h 882641"/>
                  <a:gd name="connsiteX66" fmla="*/ 1384171 w 3889177"/>
                  <a:gd name="connsiteY66" fmla="*/ 318915 h 882641"/>
                  <a:gd name="connsiteX67" fmla="*/ 1284924 w 3889177"/>
                  <a:gd name="connsiteY67" fmla="*/ 318915 h 882641"/>
                  <a:gd name="connsiteX68" fmla="*/ 1284924 w 3889177"/>
                  <a:gd name="connsiteY68" fmla="*/ 300389 h 882641"/>
                  <a:gd name="connsiteX69" fmla="*/ 1212142 w 3889177"/>
                  <a:gd name="connsiteY69" fmla="*/ 300389 h 882641"/>
                  <a:gd name="connsiteX70" fmla="*/ 1212142 w 3889177"/>
                  <a:gd name="connsiteY70" fmla="*/ 277893 h 882641"/>
                  <a:gd name="connsiteX71" fmla="*/ 1040113 w 3889177"/>
                  <a:gd name="connsiteY71" fmla="*/ 277893 h 882641"/>
                  <a:gd name="connsiteX72" fmla="*/ 1040113 w 3889177"/>
                  <a:gd name="connsiteY72" fmla="*/ 259367 h 882641"/>
                  <a:gd name="connsiteX73" fmla="*/ 1016294 w 3889177"/>
                  <a:gd name="connsiteY73" fmla="*/ 259367 h 882641"/>
                  <a:gd name="connsiteX74" fmla="*/ 1016294 w 3889177"/>
                  <a:gd name="connsiteY74" fmla="*/ 242164 h 882641"/>
                  <a:gd name="connsiteX75" fmla="*/ 989828 w 3889177"/>
                  <a:gd name="connsiteY75" fmla="*/ 242164 h 882641"/>
                  <a:gd name="connsiteX76" fmla="*/ 989828 w 3889177"/>
                  <a:gd name="connsiteY76" fmla="*/ 226284 h 882641"/>
                  <a:gd name="connsiteX77" fmla="*/ 968655 w 3889177"/>
                  <a:gd name="connsiteY77" fmla="*/ 226284 h 882641"/>
                  <a:gd name="connsiteX78" fmla="*/ 968655 w 3889177"/>
                  <a:gd name="connsiteY78" fmla="*/ 209081 h 882641"/>
                  <a:gd name="connsiteX79" fmla="*/ 946159 w 3889177"/>
                  <a:gd name="connsiteY79" fmla="*/ 209081 h 882641"/>
                  <a:gd name="connsiteX80" fmla="*/ 936896 w 3889177"/>
                  <a:gd name="connsiteY80" fmla="*/ 199818 h 882641"/>
                  <a:gd name="connsiteX81" fmla="*/ 857498 w 3889177"/>
                  <a:gd name="connsiteY81" fmla="*/ 199818 h 882641"/>
                  <a:gd name="connsiteX82" fmla="*/ 857498 w 3889177"/>
                  <a:gd name="connsiteY82" fmla="*/ 185262 h 882641"/>
                  <a:gd name="connsiteX83" fmla="*/ 836325 w 3889177"/>
                  <a:gd name="connsiteY83" fmla="*/ 185262 h 882641"/>
                  <a:gd name="connsiteX84" fmla="*/ 836325 w 3889177"/>
                  <a:gd name="connsiteY84" fmla="*/ 165412 h 882641"/>
                  <a:gd name="connsiteX85" fmla="*/ 723845 w 3889177"/>
                  <a:gd name="connsiteY85" fmla="*/ 165412 h 882641"/>
                  <a:gd name="connsiteX86" fmla="*/ 723845 w 3889177"/>
                  <a:gd name="connsiteY86" fmla="*/ 150856 h 882641"/>
                  <a:gd name="connsiteX87" fmla="*/ 616657 w 3889177"/>
                  <a:gd name="connsiteY87" fmla="*/ 150856 h 882641"/>
                  <a:gd name="connsiteX88" fmla="*/ 616657 w 3889177"/>
                  <a:gd name="connsiteY88" fmla="*/ 117774 h 882641"/>
                  <a:gd name="connsiteX89" fmla="*/ 512117 w 3889177"/>
                  <a:gd name="connsiteY89" fmla="*/ 117774 h 882641"/>
                  <a:gd name="connsiteX90" fmla="*/ 512117 w 3889177"/>
                  <a:gd name="connsiteY90" fmla="*/ 100571 h 882641"/>
                  <a:gd name="connsiteX91" fmla="*/ 344058 w 3889177"/>
                  <a:gd name="connsiteY91" fmla="*/ 100571 h 882641"/>
                  <a:gd name="connsiteX92" fmla="*/ 344058 w 3889177"/>
                  <a:gd name="connsiteY92" fmla="*/ 89984 h 882641"/>
                  <a:gd name="connsiteX93" fmla="*/ 293772 w 3889177"/>
                  <a:gd name="connsiteY93" fmla="*/ 89984 h 882641"/>
                  <a:gd name="connsiteX94" fmla="*/ 293772 w 3889177"/>
                  <a:gd name="connsiteY94" fmla="*/ 70135 h 882641"/>
                  <a:gd name="connsiteX95" fmla="*/ 235547 w 3889177"/>
                  <a:gd name="connsiteY95" fmla="*/ 70135 h 882641"/>
                  <a:gd name="connsiteX96" fmla="*/ 235547 w 3889177"/>
                  <a:gd name="connsiteY96" fmla="*/ 54255 h 882641"/>
                  <a:gd name="connsiteX97" fmla="*/ 142916 w 3889177"/>
                  <a:gd name="connsiteY97" fmla="*/ 54255 h 882641"/>
                  <a:gd name="connsiteX98" fmla="*/ 142916 w 3889177"/>
                  <a:gd name="connsiteY98" fmla="*/ 42345 h 882641"/>
                  <a:gd name="connsiteX99" fmla="*/ 113804 w 3889177"/>
                  <a:gd name="connsiteY99" fmla="*/ 42345 h 882641"/>
                  <a:gd name="connsiteX100" fmla="*/ 113804 w 3889177"/>
                  <a:gd name="connsiteY100" fmla="*/ 25143 h 882641"/>
                  <a:gd name="connsiteX101" fmla="*/ 83368 w 3889177"/>
                  <a:gd name="connsiteY101" fmla="*/ 25143 h 882641"/>
                  <a:gd name="connsiteX102" fmla="*/ 83368 w 3889177"/>
                  <a:gd name="connsiteY102" fmla="*/ 11910 h 882641"/>
                  <a:gd name="connsiteX103" fmla="*/ 60872 w 3889177"/>
                  <a:gd name="connsiteY103" fmla="*/ 11910 h 882641"/>
                  <a:gd name="connsiteX104" fmla="*/ 60872 w 3889177"/>
                  <a:gd name="connsiteY104" fmla="*/ 0 h 882641"/>
                  <a:gd name="connsiteX105" fmla="*/ 0 w 3889177"/>
                  <a:gd name="connsiteY105" fmla="*/ 0 h 882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889177" h="882641">
                    <a:moveTo>
                      <a:pt x="3889177" y="882641"/>
                    </a:moveTo>
                    <a:lnTo>
                      <a:pt x="3054175" y="882641"/>
                    </a:lnTo>
                    <a:lnTo>
                      <a:pt x="3054175" y="856175"/>
                    </a:lnTo>
                    <a:lnTo>
                      <a:pt x="2707471" y="856175"/>
                    </a:lnTo>
                    <a:lnTo>
                      <a:pt x="2716734" y="846912"/>
                    </a:lnTo>
                    <a:lnTo>
                      <a:pt x="2646599" y="846912"/>
                    </a:lnTo>
                    <a:lnTo>
                      <a:pt x="2646599" y="831032"/>
                    </a:lnTo>
                    <a:lnTo>
                      <a:pt x="2632043" y="831032"/>
                    </a:lnTo>
                    <a:lnTo>
                      <a:pt x="2632043" y="815152"/>
                    </a:lnTo>
                    <a:lnTo>
                      <a:pt x="2621456" y="815152"/>
                    </a:lnTo>
                    <a:lnTo>
                      <a:pt x="2621456" y="796626"/>
                    </a:lnTo>
                    <a:lnTo>
                      <a:pt x="2591020" y="796626"/>
                    </a:lnTo>
                    <a:lnTo>
                      <a:pt x="2591020" y="783393"/>
                    </a:lnTo>
                    <a:lnTo>
                      <a:pt x="2568524" y="783393"/>
                    </a:lnTo>
                    <a:lnTo>
                      <a:pt x="2568524" y="770160"/>
                    </a:lnTo>
                    <a:lnTo>
                      <a:pt x="2511622" y="770160"/>
                    </a:lnTo>
                    <a:lnTo>
                      <a:pt x="2511622" y="752957"/>
                    </a:lnTo>
                    <a:lnTo>
                      <a:pt x="2432224" y="752957"/>
                    </a:lnTo>
                    <a:lnTo>
                      <a:pt x="2432224" y="730461"/>
                    </a:lnTo>
                    <a:lnTo>
                      <a:pt x="2413698" y="730461"/>
                    </a:lnTo>
                    <a:lnTo>
                      <a:pt x="2413698" y="713258"/>
                    </a:lnTo>
                    <a:lnTo>
                      <a:pt x="2350180" y="713258"/>
                    </a:lnTo>
                    <a:lnTo>
                      <a:pt x="2350180" y="697379"/>
                    </a:lnTo>
                    <a:lnTo>
                      <a:pt x="2329007" y="697379"/>
                    </a:lnTo>
                    <a:lnTo>
                      <a:pt x="2329007" y="670913"/>
                    </a:lnTo>
                    <a:lnTo>
                      <a:pt x="2310481" y="670913"/>
                    </a:lnTo>
                    <a:lnTo>
                      <a:pt x="2310481" y="641800"/>
                    </a:lnTo>
                    <a:lnTo>
                      <a:pt x="2268135" y="641800"/>
                    </a:lnTo>
                    <a:lnTo>
                      <a:pt x="2268135" y="641800"/>
                    </a:lnTo>
                    <a:lnTo>
                      <a:pt x="2192707" y="641800"/>
                    </a:lnTo>
                    <a:lnTo>
                      <a:pt x="2192707" y="621951"/>
                    </a:lnTo>
                    <a:lnTo>
                      <a:pt x="2168888" y="621951"/>
                    </a:lnTo>
                    <a:lnTo>
                      <a:pt x="2168888" y="599455"/>
                    </a:lnTo>
                    <a:lnTo>
                      <a:pt x="2129189" y="599455"/>
                    </a:lnTo>
                    <a:lnTo>
                      <a:pt x="2129189" y="588868"/>
                    </a:lnTo>
                    <a:lnTo>
                      <a:pt x="2077580" y="588868"/>
                    </a:lnTo>
                    <a:lnTo>
                      <a:pt x="2073610" y="584898"/>
                    </a:lnTo>
                    <a:lnTo>
                      <a:pt x="2055084" y="584898"/>
                    </a:lnTo>
                    <a:lnTo>
                      <a:pt x="2055084" y="557109"/>
                    </a:lnTo>
                    <a:lnTo>
                      <a:pt x="1987596" y="557109"/>
                    </a:lnTo>
                    <a:lnTo>
                      <a:pt x="1987596" y="547846"/>
                    </a:lnTo>
                    <a:lnTo>
                      <a:pt x="1953190" y="547846"/>
                    </a:lnTo>
                    <a:lnTo>
                      <a:pt x="1953190" y="534613"/>
                    </a:lnTo>
                    <a:lnTo>
                      <a:pt x="1785131" y="534613"/>
                    </a:lnTo>
                    <a:lnTo>
                      <a:pt x="1785131" y="521380"/>
                    </a:lnTo>
                    <a:lnTo>
                      <a:pt x="1748079" y="521380"/>
                    </a:lnTo>
                    <a:lnTo>
                      <a:pt x="1748079" y="505500"/>
                    </a:lnTo>
                    <a:lnTo>
                      <a:pt x="1716319" y="505500"/>
                    </a:lnTo>
                    <a:lnTo>
                      <a:pt x="1716319" y="489621"/>
                    </a:lnTo>
                    <a:lnTo>
                      <a:pt x="1676620" y="489621"/>
                    </a:lnTo>
                    <a:lnTo>
                      <a:pt x="1676620" y="472418"/>
                    </a:lnTo>
                    <a:lnTo>
                      <a:pt x="1621042" y="472418"/>
                    </a:lnTo>
                    <a:lnTo>
                      <a:pt x="1621042" y="451245"/>
                    </a:lnTo>
                    <a:lnTo>
                      <a:pt x="1568110" y="451245"/>
                    </a:lnTo>
                    <a:lnTo>
                      <a:pt x="1568110" y="432719"/>
                    </a:lnTo>
                    <a:lnTo>
                      <a:pt x="1528411" y="432719"/>
                    </a:lnTo>
                    <a:lnTo>
                      <a:pt x="1528411" y="415516"/>
                    </a:lnTo>
                    <a:lnTo>
                      <a:pt x="1505915" y="415516"/>
                    </a:lnTo>
                    <a:lnTo>
                      <a:pt x="1505915" y="394343"/>
                    </a:lnTo>
                    <a:lnTo>
                      <a:pt x="1490035" y="394343"/>
                    </a:lnTo>
                    <a:lnTo>
                      <a:pt x="1490035" y="378464"/>
                    </a:lnTo>
                    <a:lnTo>
                      <a:pt x="1438426" y="378464"/>
                    </a:lnTo>
                    <a:lnTo>
                      <a:pt x="1438426" y="349351"/>
                    </a:lnTo>
                    <a:lnTo>
                      <a:pt x="1415930" y="349351"/>
                    </a:lnTo>
                    <a:lnTo>
                      <a:pt x="1402697" y="336118"/>
                    </a:lnTo>
                    <a:lnTo>
                      <a:pt x="1384171" y="336118"/>
                    </a:lnTo>
                    <a:lnTo>
                      <a:pt x="1384171" y="318915"/>
                    </a:lnTo>
                    <a:lnTo>
                      <a:pt x="1284924" y="318915"/>
                    </a:lnTo>
                    <a:lnTo>
                      <a:pt x="1284924" y="300389"/>
                    </a:lnTo>
                    <a:lnTo>
                      <a:pt x="1212142" y="300389"/>
                    </a:lnTo>
                    <a:lnTo>
                      <a:pt x="1212142" y="277893"/>
                    </a:lnTo>
                    <a:lnTo>
                      <a:pt x="1040113" y="277893"/>
                    </a:lnTo>
                    <a:lnTo>
                      <a:pt x="1040113" y="259367"/>
                    </a:lnTo>
                    <a:lnTo>
                      <a:pt x="1016294" y="259367"/>
                    </a:lnTo>
                    <a:lnTo>
                      <a:pt x="1016294" y="242164"/>
                    </a:lnTo>
                    <a:lnTo>
                      <a:pt x="989828" y="242164"/>
                    </a:lnTo>
                    <a:lnTo>
                      <a:pt x="989828" y="226284"/>
                    </a:lnTo>
                    <a:lnTo>
                      <a:pt x="968655" y="226284"/>
                    </a:lnTo>
                    <a:lnTo>
                      <a:pt x="968655" y="209081"/>
                    </a:lnTo>
                    <a:lnTo>
                      <a:pt x="946159" y="209081"/>
                    </a:lnTo>
                    <a:lnTo>
                      <a:pt x="936896" y="199818"/>
                    </a:lnTo>
                    <a:lnTo>
                      <a:pt x="857498" y="199818"/>
                    </a:lnTo>
                    <a:lnTo>
                      <a:pt x="857498" y="185262"/>
                    </a:lnTo>
                    <a:lnTo>
                      <a:pt x="836325" y="185262"/>
                    </a:lnTo>
                    <a:lnTo>
                      <a:pt x="836325" y="165412"/>
                    </a:lnTo>
                    <a:lnTo>
                      <a:pt x="723845" y="165412"/>
                    </a:lnTo>
                    <a:lnTo>
                      <a:pt x="723845" y="150856"/>
                    </a:lnTo>
                    <a:lnTo>
                      <a:pt x="616657" y="150856"/>
                    </a:lnTo>
                    <a:lnTo>
                      <a:pt x="616657" y="117774"/>
                    </a:lnTo>
                    <a:lnTo>
                      <a:pt x="512117" y="117774"/>
                    </a:lnTo>
                    <a:lnTo>
                      <a:pt x="512117" y="100571"/>
                    </a:lnTo>
                    <a:lnTo>
                      <a:pt x="344058" y="100571"/>
                    </a:lnTo>
                    <a:lnTo>
                      <a:pt x="344058" y="89984"/>
                    </a:lnTo>
                    <a:lnTo>
                      <a:pt x="293772" y="89984"/>
                    </a:lnTo>
                    <a:lnTo>
                      <a:pt x="293772" y="70135"/>
                    </a:lnTo>
                    <a:lnTo>
                      <a:pt x="235547" y="70135"/>
                    </a:lnTo>
                    <a:lnTo>
                      <a:pt x="235547" y="54255"/>
                    </a:lnTo>
                    <a:lnTo>
                      <a:pt x="142916" y="54255"/>
                    </a:lnTo>
                    <a:lnTo>
                      <a:pt x="142916" y="42345"/>
                    </a:lnTo>
                    <a:lnTo>
                      <a:pt x="113804" y="42345"/>
                    </a:lnTo>
                    <a:lnTo>
                      <a:pt x="113804" y="25143"/>
                    </a:lnTo>
                    <a:lnTo>
                      <a:pt x="83368" y="25143"/>
                    </a:lnTo>
                    <a:lnTo>
                      <a:pt x="83368" y="11910"/>
                    </a:lnTo>
                    <a:lnTo>
                      <a:pt x="60872" y="11910"/>
                    </a:lnTo>
                    <a:lnTo>
                      <a:pt x="60872"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1283" name="Group 1282">
                <a:extLst>
                  <a:ext uri="{FF2B5EF4-FFF2-40B4-BE49-F238E27FC236}">
                    <a16:creationId xmlns:a16="http://schemas.microsoft.com/office/drawing/2014/main" id="{D16C84F3-B4AB-4257-9D04-4087723EE635}"/>
                  </a:ext>
                </a:extLst>
              </p:cNvPr>
              <p:cNvGrpSpPr/>
              <p:nvPr/>
            </p:nvGrpSpPr>
            <p:grpSpPr>
              <a:xfrm>
                <a:off x="4502245" y="4280081"/>
                <a:ext cx="3643047" cy="883965"/>
                <a:chOff x="4439221" y="4065678"/>
                <a:chExt cx="3643047" cy="883965"/>
              </a:xfrm>
            </p:grpSpPr>
            <p:cxnSp>
              <p:nvCxnSpPr>
                <p:cNvPr id="1286" name="Straight Connector 1285">
                  <a:extLst>
                    <a:ext uri="{FF2B5EF4-FFF2-40B4-BE49-F238E27FC236}">
                      <a16:creationId xmlns:a16="http://schemas.microsoft.com/office/drawing/2014/main" id="{92CF4BD6-732D-4842-B9CE-12812104F46F}"/>
                    </a:ext>
                  </a:extLst>
                </p:cNvPr>
                <p:cNvCxnSpPr>
                  <a:cxnSpLocks/>
                </p:cNvCxnSpPr>
                <p:nvPr/>
              </p:nvCxnSpPr>
              <p:spPr bwMode="auto">
                <a:xfrm>
                  <a:off x="8082268"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287" name="Straight Connector 1286">
                  <a:extLst>
                    <a:ext uri="{FF2B5EF4-FFF2-40B4-BE49-F238E27FC236}">
                      <a16:creationId xmlns:a16="http://schemas.microsoft.com/office/drawing/2014/main" id="{939AB56E-D334-4467-8D14-B951D4894265}"/>
                    </a:ext>
                  </a:extLst>
                </p:cNvPr>
                <p:cNvCxnSpPr>
                  <a:cxnSpLocks/>
                </p:cNvCxnSpPr>
                <p:nvPr/>
              </p:nvCxnSpPr>
              <p:spPr bwMode="auto">
                <a:xfrm>
                  <a:off x="8066388"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288" name="Straight Connector 1287">
                  <a:extLst>
                    <a:ext uri="{FF2B5EF4-FFF2-40B4-BE49-F238E27FC236}">
                      <a16:creationId xmlns:a16="http://schemas.microsoft.com/office/drawing/2014/main" id="{2A891BE6-4439-429A-A3E7-56EBDF93A82D}"/>
                    </a:ext>
                  </a:extLst>
                </p:cNvPr>
                <p:cNvCxnSpPr>
                  <a:cxnSpLocks/>
                </p:cNvCxnSpPr>
                <p:nvPr/>
              </p:nvCxnSpPr>
              <p:spPr bwMode="auto">
                <a:xfrm>
                  <a:off x="7984343"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289" name="Straight Connector 1288">
                  <a:extLst>
                    <a:ext uri="{FF2B5EF4-FFF2-40B4-BE49-F238E27FC236}">
                      <a16:creationId xmlns:a16="http://schemas.microsoft.com/office/drawing/2014/main" id="{3417552B-0FAF-4A76-A2DD-D6B946513C97}"/>
                    </a:ext>
                  </a:extLst>
                </p:cNvPr>
                <p:cNvCxnSpPr>
                  <a:cxnSpLocks/>
                </p:cNvCxnSpPr>
                <p:nvPr/>
              </p:nvCxnSpPr>
              <p:spPr bwMode="auto">
                <a:xfrm>
                  <a:off x="7845396"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290" name="Straight Connector 1289">
                  <a:extLst>
                    <a:ext uri="{FF2B5EF4-FFF2-40B4-BE49-F238E27FC236}">
                      <a16:creationId xmlns:a16="http://schemas.microsoft.com/office/drawing/2014/main" id="{93FFC42A-7945-45DA-98DD-8BDE5DB70443}"/>
                    </a:ext>
                  </a:extLst>
                </p:cNvPr>
                <p:cNvCxnSpPr>
                  <a:cxnSpLocks/>
                </p:cNvCxnSpPr>
                <p:nvPr/>
              </p:nvCxnSpPr>
              <p:spPr bwMode="auto">
                <a:xfrm>
                  <a:off x="7836133"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291" name="Straight Connector 1290">
                  <a:extLst>
                    <a:ext uri="{FF2B5EF4-FFF2-40B4-BE49-F238E27FC236}">
                      <a16:creationId xmlns:a16="http://schemas.microsoft.com/office/drawing/2014/main" id="{2B6E6D32-8472-402B-90C3-9FF6A74A64C1}"/>
                    </a:ext>
                  </a:extLst>
                </p:cNvPr>
                <p:cNvCxnSpPr>
                  <a:cxnSpLocks/>
                </p:cNvCxnSpPr>
                <p:nvPr/>
              </p:nvCxnSpPr>
              <p:spPr bwMode="auto">
                <a:xfrm>
                  <a:off x="7821577"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292" name="Straight Connector 1291">
                  <a:extLst>
                    <a:ext uri="{FF2B5EF4-FFF2-40B4-BE49-F238E27FC236}">
                      <a16:creationId xmlns:a16="http://schemas.microsoft.com/office/drawing/2014/main" id="{A21E38CE-E09E-4C5E-B9D2-65BB38F98CAE}"/>
                    </a:ext>
                  </a:extLst>
                </p:cNvPr>
                <p:cNvCxnSpPr>
                  <a:cxnSpLocks/>
                </p:cNvCxnSpPr>
                <p:nvPr/>
              </p:nvCxnSpPr>
              <p:spPr bwMode="auto">
                <a:xfrm>
                  <a:off x="7804374"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293" name="Straight Connector 1292">
                  <a:extLst>
                    <a:ext uri="{FF2B5EF4-FFF2-40B4-BE49-F238E27FC236}">
                      <a16:creationId xmlns:a16="http://schemas.microsoft.com/office/drawing/2014/main" id="{B9C552B6-A25F-4B5A-A9AD-78495A3DEF0A}"/>
                    </a:ext>
                  </a:extLst>
                </p:cNvPr>
                <p:cNvCxnSpPr>
                  <a:cxnSpLocks/>
                </p:cNvCxnSpPr>
                <p:nvPr/>
              </p:nvCxnSpPr>
              <p:spPr bwMode="auto">
                <a:xfrm>
                  <a:off x="7784524"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294" name="Straight Connector 1293">
                  <a:extLst>
                    <a:ext uri="{FF2B5EF4-FFF2-40B4-BE49-F238E27FC236}">
                      <a16:creationId xmlns:a16="http://schemas.microsoft.com/office/drawing/2014/main" id="{7A7AF847-AC09-478A-B7CF-8E624C159F45}"/>
                    </a:ext>
                  </a:extLst>
                </p:cNvPr>
                <p:cNvCxnSpPr>
                  <a:cxnSpLocks/>
                </p:cNvCxnSpPr>
                <p:nvPr/>
              </p:nvCxnSpPr>
              <p:spPr bwMode="auto">
                <a:xfrm>
                  <a:off x="7772614"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295" name="Straight Connector 1294">
                  <a:extLst>
                    <a:ext uri="{FF2B5EF4-FFF2-40B4-BE49-F238E27FC236}">
                      <a16:creationId xmlns:a16="http://schemas.microsoft.com/office/drawing/2014/main" id="{19DBC380-46E5-4ABF-A668-F1186D26199D}"/>
                    </a:ext>
                  </a:extLst>
                </p:cNvPr>
                <p:cNvCxnSpPr>
                  <a:cxnSpLocks/>
                </p:cNvCxnSpPr>
                <p:nvPr/>
              </p:nvCxnSpPr>
              <p:spPr bwMode="auto">
                <a:xfrm>
                  <a:off x="7718359"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296" name="Straight Connector 1295">
                  <a:extLst>
                    <a:ext uri="{FF2B5EF4-FFF2-40B4-BE49-F238E27FC236}">
                      <a16:creationId xmlns:a16="http://schemas.microsoft.com/office/drawing/2014/main" id="{1BAD9C02-C826-4C4B-A622-EA2CE7461E9C}"/>
                    </a:ext>
                  </a:extLst>
                </p:cNvPr>
                <p:cNvCxnSpPr>
                  <a:cxnSpLocks/>
                </p:cNvCxnSpPr>
                <p:nvPr/>
              </p:nvCxnSpPr>
              <p:spPr bwMode="auto">
                <a:xfrm>
                  <a:off x="7698509"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297" name="Straight Connector 1296">
                  <a:extLst>
                    <a:ext uri="{FF2B5EF4-FFF2-40B4-BE49-F238E27FC236}">
                      <a16:creationId xmlns:a16="http://schemas.microsoft.com/office/drawing/2014/main" id="{0D48DE53-1F21-4511-8DD1-AFA75835029E}"/>
                    </a:ext>
                  </a:extLst>
                </p:cNvPr>
                <p:cNvCxnSpPr>
                  <a:cxnSpLocks/>
                </p:cNvCxnSpPr>
                <p:nvPr/>
              </p:nvCxnSpPr>
              <p:spPr bwMode="auto">
                <a:xfrm>
                  <a:off x="7679983"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298" name="Straight Connector 1297">
                  <a:extLst>
                    <a:ext uri="{FF2B5EF4-FFF2-40B4-BE49-F238E27FC236}">
                      <a16:creationId xmlns:a16="http://schemas.microsoft.com/office/drawing/2014/main" id="{EDB1B2AA-A8EA-41A6-8E08-096191321C60}"/>
                    </a:ext>
                  </a:extLst>
                </p:cNvPr>
                <p:cNvCxnSpPr>
                  <a:cxnSpLocks/>
                </p:cNvCxnSpPr>
                <p:nvPr/>
              </p:nvCxnSpPr>
              <p:spPr bwMode="auto">
                <a:xfrm>
                  <a:off x="7654840"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299" name="Straight Connector 1298">
                  <a:extLst>
                    <a:ext uri="{FF2B5EF4-FFF2-40B4-BE49-F238E27FC236}">
                      <a16:creationId xmlns:a16="http://schemas.microsoft.com/office/drawing/2014/main" id="{45DE851D-0E1E-4C8B-830B-DEBAAA811F65}"/>
                    </a:ext>
                  </a:extLst>
                </p:cNvPr>
                <p:cNvCxnSpPr>
                  <a:cxnSpLocks/>
                </p:cNvCxnSpPr>
                <p:nvPr/>
              </p:nvCxnSpPr>
              <p:spPr bwMode="auto">
                <a:xfrm>
                  <a:off x="7632343"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00" name="Straight Connector 1299">
                  <a:extLst>
                    <a:ext uri="{FF2B5EF4-FFF2-40B4-BE49-F238E27FC236}">
                      <a16:creationId xmlns:a16="http://schemas.microsoft.com/office/drawing/2014/main" id="{D6E177C2-49E3-4F76-8513-F82889FB5B01}"/>
                    </a:ext>
                  </a:extLst>
                </p:cNvPr>
                <p:cNvCxnSpPr>
                  <a:cxnSpLocks/>
                </p:cNvCxnSpPr>
                <p:nvPr/>
              </p:nvCxnSpPr>
              <p:spPr bwMode="auto">
                <a:xfrm>
                  <a:off x="7641607"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01" name="Straight Connector 1300">
                  <a:extLst>
                    <a:ext uri="{FF2B5EF4-FFF2-40B4-BE49-F238E27FC236}">
                      <a16:creationId xmlns:a16="http://schemas.microsoft.com/office/drawing/2014/main" id="{EEB8AEEE-9615-4587-88F1-B4A2921A97FD}"/>
                    </a:ext>
                  </a:extLst>
                </p:cNvPr>
                <p:cNvCxnSpPr>
                  <a:cxnSpLocks/>
                </p:cNvCxnSpPr>
                <p:nvPr/>
              </p:nvCxnSpPr>
              <p:spPr bwMode="auto">
                <a:xfrm>
                  <a:off x="7568825"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02" name="Straight Connector 1301">
                  <a:extLst>
                    <a:ext uri="{FF2B5EF4-FFF2-40B4-BE49-F238E27FC236}">
                      <a16:creationId xmlns:a16="http://schemas.microsoft.com/office/drawing/2014/main" id="{BC3E317E-3282-42A5-9CB2-868E4DEC9BA9}"/>
                    </a:ext>
                  </a:extLst>
                </p:cNvPr>
                <p:cNvCxnSpPr>
                  <a:cxnSpLocks/>
                </p:cNvCxnSpPr>
                <p:nvPr/>
              </p:nvCxnSpPr>
              <p:spPr bwMode="auto">
                <a:xfrm>
                  <a:off x="7555592"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03" name="Straight Connector 1302">
                  <a:extLst>
                    <a:ext uri="{FF2B5EF4-FFF2-40B4-BE49-F238E27FC236}">
                      <a16:creationId xmlns:a16="http://schemas.microsoft.com/office/drawing/2014/main" id="{11963E30-1B34-4FBA-AF01-591C8216130D}"/>
                    </a:ext>
                  </a:extLst>
                </p:cNvPr>
                <p:cNvCxnSpPr>
                  <a:cxnSpLocks/>
                </p:cNvCxnSpPr>
                <p:nvPr/>
              </p:nvCxnSpPr>
              <p:spPr bwMode="auto">
                <a:xfrm>
                  <a:off x="7542359"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04" name="Straight Connector 1303">
                  <a:extLst>
                    <a:ext uri="{FF2B5EF4-FFF2-40B4-BE49-F238E27FC236}">
                      <a16:creationId xmlns:a16="http://schemas.microsoft.com/office/drawing/2014/main" id="{DE28D261-612A-49CD-9869-2C05B82A5AD6}"/>
                    </a:ext>
                  </a:extLst>
                </p:cNvPr>
                <p:cNvCxnSpPr>
                  <a:cxnSpLocks/>
                </p:cNvCxnSpPr>
                <p:nvPr/>
              </p:nvCxnSpPr>
              <p:spPr bwMode="auto">
                <a:xfrm>
                  <a:off x="7534419"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05" name="Straight Connector 1304">
                  <a:extLst>
                    <a:ext uri="{FF2B5EF4-FFF2-40B4-BE49-F238E27FC236}">
                      <a16:creationId xmlns:a16="http://schemas.microsoft.com/office/drawing/2014/main" id="{9D131892-76C9-4526-893B-5316E2A4E3DB}"/>
                    </a:ext>
                  </a:extLst>
                </p:cNvPr>
                <p:cNvCxnSpPr>
                  <a:cxnSpLocks/>
                </p:cNvCxnSpPr>
                <p:nvPr/>
              </p:nvCxnSpPr>
              <p:spPr bwMode="auto">
                <a:xfrm>
                  <a:off x="7501337"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06" name="Straight Connector 1305">
                  <a:extLst>
                    <a:ext uri="{FF2B5EF4-FFF2-40B4-BE49-F238E27FC236}">
                      <a16:creationId xmlns:a16="http://schemas.microsoft.com/office/drawing/2014/main" id="{B2CE04CE-6C40-4A80-9627-159C799F7669}"/>
                    </a:ext>
                  </a:extLst>
                </p:cNvPr>
                <p:cNvCxnSpPr>
                  <a:cxnSpLocks/>
                </p:cNvCxnSpPr>
                <p:nvPr/>
              </p:nvCxnSpPr>
              <p:spPr bwMode="auto">
                <a:xfrm>
                  <a:off x="7486781"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07" name="Straight Connector 1306">
                  <a:extLst>
                    <a:ext uri="{FF2B5EF4-FFF2-40B4-BE49-F238E27FC236}">
                      <a16:creationId xmlns:a16="http://schemas.microsoft.com/office/drawing/2014/main" id="{DADAC127-B9D2-415E-A700-2DBEFBAA70B7}"/>
                    </a:ext>
                  </a:extLst>
                </p:cNvPr>
                <p:cNvCxnSpPr>
                  <a:cxnSpLocks/>
                </p:cNvCxnSpPr>
                <p:nvPr/>
              </p:nvCxnSpPr>
              <p:spPr bwMode="auto">
                <a:xfrm>
                  <a:off x="7470901"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08" name="Straight Connector 1307">
                  <a:extLst>
                    <a:ext uri="{FF2B5EF4-FFF2-40B4-BE49-F238E27FC236}">
                      <a16:creationId xmlns:a16="http://schemas.microsoft.com/office/drawing/2014/main" id="{4D947BD1-4DAA-452B-B589-8D02CD291294}"/>
                    </a:ext>
                  </a:extLst>
                </p:cNvPr>
                <p:cNvCxnSpPr>
                  <a:cxnSpLocks/>
                </p:cNvCxnSpPr>
                <p:nvPr/>
              </p:nvCxnSpPr>
              <p:spPr bwMode="auto">
                <a:xfrm>
                  <a:off x="7456345"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09" name="Straight Connector 1308">
                  <a:extLst>
                    <a:ext uri="{FF2B5EF4-FFF2-40B4-BE49-F238E27FC236}">
                      <a16:creationId xmlns:a16="http://schemas.microsoft.com/office/drawing/2014/main" id="{C7256E36-1488-4B92-A634-98938B67FC2D}"/>
                    </a:ext>
                  </a:extLst>
                </p:cNvPr>
                <p:cNvCxnSpPr>
                  <a:cxnSpLocks/>
                </p:cNvCxnSpPr>
                <p:nvPr/>
              </p:nvCxnSpPr>
              <p:spPr bwMode="auto">
                <a:xfrm>
                  <a:off x="7439142"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10" name="Straight Connector 1309">
                  <a:extLst>
                    <a:ext uri="{FF2B5EF4-FFF2-40B4-BE49-F238E27FC236}">
                      <a16:creationId xmlns:a16="http://schemas.microsoft.com/office/drawing/2014/main" id="{7CECABFC-9C37-4A96-97BD-69D1B9809F67}"/>
                    </a:ext>
                  </a:extLst>
                </p:cNvPr>
                <p:cNvCxnSpPr>
                  <a:cxnSpLocks/>
                </p:cNvCxnSpPr>
                <p:nvPr/>
              </p:nvCxnSpPr>
              <p:spPr bwMode="auto">
                <a:xfrm>
                  <a:off x="7424586"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11" name="Straight Connector 1310">
                  <a:extLst>
                    <a:ext uri="{FF2B5EF4-FFF2-40B4-BE49-F238E27FC236}">
                      <a16:creationId xmlns:a16="http://schemas.microsoft.com/office/drawing/2014/main" id="{847D69E5-12D4-4122-82F0-2553E02F9C79}"/>
                    </a:ext>
                  </a:extLst>
                </p:cNvPr>
                <p:cNvCxnSpPr>
                  <a:cxnSpLocks/>
                </p:cNvCxnSpPr>
                <p:nvPr/>
              </p:nvCxnSpPr>
              <p:spPr bwMode="auto">
                <a:xfrm>
                  <a:off x="7406060"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12" name="Straight Connector 1311">
                  <a:extLst>
                    <a:ext uri="{FF2B5EF4-FFF2-40B4-BE49-F238E27FC236}">
                      <a16:creationId xmlns:a16="http://schemas.microsoft.com/office/drawing/2014/main" id="{8A01AEF5-874E-4D08-9C14-8C4652D821F0}"/>
                    </a:ext>
                  </a:extLst>
                </p:cNvPr>
                <p:cNvCxnSpPr>
                  <a:cxnSpLocks/>
                </p:cNvCxnSpPr>
                <p:nvPr/>
              </p:nvCxnSpPr>
              <p:spPr bwMode="auto">
                <a:xfrm>
                  <a:off x="7400767"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13" name="Straight Connector 1312">
                  <a:extLst>
                    <a:ext uri="{FF2B5EF4-FFF2-40B4-BE49-F238E27FC236}">
                      <a16:creationId xmlns:a16="http://schemas.microsoft.com/office/drawing/2014/main" id="{C446E420-A207-4C6A-97A0-51DE7EB25B95}"/>
                    </a:ext>
                  </a:extLst>
                </p:cNvPr>
                <p:cNvCxnSpPr>
                  <a:cxnSpLocks/>
                </p:cNvCxnSpPr>
                <p:nvPr/>
              </p:nvCxnSpPr>
              <p:spPr bwMode="auto">
                <a:xfrm>
                  <a:off x="7363714"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14" name="Straight Connector 1313">
                  <a:extLst>
                    <a:ext uri="{FF2B5EF4-FFF2-40B4-BE49-F238E27FC236}">
                      <a16:creationId xmlns:a16="http://schemas.microsoft.com/office/drawing/2014/main" id="{BB8EF0CD-C268-45EC-9C16-7F72453D49DE}"/>
                    </a:ext>
                  </a:extLst>
                </p:cNvPr>
                <p:cNvCxnSpPr>
                  <a:cxnSpLocks/>
                </p:cNvCxnSpPr>
                <p:nvPr/>
              </p:nvCxnSpPr>
              <p:spPr bwMode="auto">
                <a:xfrm>
                  <a:off x="7335925"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15" name="Straight Connector 1314">
                  <a:extLst>
                    <a:ext uri="{FF2B5EF4-FFF2-40B4-BE49-F238E27FC236}">
                      <a16:creationId xmlns:a16="http://schemas.microsoft.com/office/drawing/2014/main" id="{C7A1D9E7-D5AF-4230-A6EA-06FD036BA55B}"/>
                    </a:ext>
                  </a:extLst>
                </p:cNvPr>
                <p:cNvCxnSpPr>
                  <a:cxnSpLocks/>
                </p:cNvCxnSpPr>
                <p:nvPr/>
              </p:nvCxnSpPr>
              <p:spPr bwMode="auto">
                <a:xfrm>
                  <a:off x="7351805"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16" name="Straight Connector 1315">
                  <a:extLst>
                    <a:ext uri="{FF2B5EF4-FFF2-40B4-BE49-F238E27FC236}">
                      <a16:creationId xmlns:a16="http://schemas.microsoft.com/office/drawing/2014/main" id="{76344B8C-EA82-4824-ABDF-7E5B4D0679FE}"/>
                    </a:ext>
                  </a:extLst>
                </p:cNvPr>
                <p:cNvCxnSpPr>
                  <a:cxnSpLocks/>
                </p:cNvCxnSpPr>
                <p:nvPr/>
              </p:nvCxnSpPr>
              <p:spPr bwMode="auto">
                <a:xfrm>
                  <a:off x="7324015"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17" name="Straight Connector 1316">
                  <a:extLst>
                    <a:ext uri="{FF2B5EF4-FFF2-40B4-BE49-F238E27FC236}">
                      <a16:creationId xmlns:a16="http://schemas.microsoft.com/office/drawing/2014/main" id="{5B7C2EE2-C793-429E-94A3-24DEBADF3AAF}"/>
                    </a:ext>
                  </a:extLst>
                </p:cNvPr>
                <p:cNvCxnSpPr>
                  <a:cxnSpLocks/>
                </p:cNvCxnSpPr>
                <p:nvPr/>
              </p:nvCxnSpPr>
              <p:spPr bwMode="auto">
                <a:xfrm>
                  <a:off x="7309458"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18" name="Straight Connector 1317">
                  <a:extLst>
                    <a:ext uri="{FF2B5EF4-FFF2-40B4-BE49-F238E27FC236}">
                      <a16:creationId xmlns:a16="http://schemas.microsoft.com/office/drawing/2014/main" id="{93049B48-460D-4D48-81F0-5343E8B04B16}"/>
                    </a:ext>
                  </a:extLst>
                </p:cNvPr>
                <p:cNvCxnSpPr>
                  <a:cxnSpLocks/>
                </p:cNvCxnSpPr>
                <p:nvPr/>
              </p:nvCxnSpPr>
              <p:spPr bwMode="auto">
                <a:xfrm>
                  <a:off x="7296225"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19" name="Straight Connector 1318">
                  <a:extLst>
                    <a:ext uri="{FF2B5EF4-FFF2-40B4-BE49-F238E27FC236}">
                      <a16:creationId xmlns:a16="http://schemas.microsoft.com/office/drawing/2014/main" id="{DD01C286-3C8E-4C59-B7B6-24987FD3CE33}"/>
                    </a:ext>
                  </a:extLst>
                </p:cNvPr>
                <p:cNvCxnSpPr>
                  <a:cxnSpLocks/>
                </p:cNvCxnSpPr>
                <p:nvPr/>
              </p:nvCxnSpPr>
              <p:spPr bwMode="auto">
                <a:xfrm>
                  <a:off x="7289609" y="489538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20" name="Straight Connector 1319">
                  <a:extLst>
                    <a:ext uri="{FF2B5EF4-FFF2-40B4-BE49-F238E27FC236}">
                      <a16:creationId xmlns:a16="http://schemas.microsoft.com/office/drawing/2014/main" id="{F8E3D7CF-8C52-4AEC-9964-0C0853A0840B}"/>
                    </a:ext>
                  </a:extLst>
                </p:cNvPr>
                <p:cNvCxnSpPr>
                  <a:cxnSpLocks/>
                </p:cNvCxnSpPr>
                <p:nvPr/>
              </p:nvCxnSpPr>
              <p:spPr bwMode="auto">
                <a:xfrm>
                  <a:off x="7260496" y="4894064"/>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21" name="Straight Connector 1320">
                  <a:extLst>
                    <a:ext uri="{FF2B5EF4-FFF2-40B4-BE49-F238E27FC236}">
                      <a16:creationId xmlns:a16="http://schemas.microsoft.com/office/drawing/2014/main" id="{B8A8F3F5-FC91-4F62-9203-482CE527E01D}"/>
                    </a:ext>
                  </a:extLst>
                </p:cNvPr>
                <p:cNvCxnSpPr>
                  <a:cxnSpLocks/>
                </p:cNvCxnSpPr>
                <p:nvPr/>
              </p:nvCxnSpPr>
              <p:spPr bwMode="auto">
                <a:xfrm>
                  <a:off x="7210211" y="486362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22" name="Straight Connector 1321">
                  <a:extLst>
                    <a:ext uri="{FF2B5EF4-FFF2-40B4-BE49-F238E27FC236}">
                      <a16:creationId xmlns:a16="http://schemas.microsoft.com/office/drawing/2014/main" id="{D54A3F69-7B39-4C01-A139-70EBDF072387}"/>
                    </a:ext>
                  </a:extLst>
                </p:cNvPr>
                <p:cNvCxnSpPr>
                  <a:cxnSpLocks/>
                </p:cNvCxnSpPr>
                <p:nvPr/>
              </p:nvCxnSpPr>
              <p:spPr bwMode="auto">
                <a:xfrm>
                  <a:off x="7195654" y="486362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23" name="Straight Connector 1322">
                  <a:extLst>
                    <a:ext uri="{FF2B5EF4-FFF2-40B4-BE49-F238E27FC236}">
                      <a16:creationId xmlns:a16="http://schemas.microsoft.com/office/drawing/2014/main" id="{04BD204D-55C1-4647-8787-EAA8433779D8}"/>
                    </a:ext>
                  </a:extLst>
                </p:cNvPr>
                <p:cNvCxnSpPr>
                  <a:cxnSpLocks/>
                </p:cNvCxnSpPr>
                <p:nvPr/>
              </p:nvCxnSpPr>
              <p:spPr bwMode="auto">
                <a:xfrm>
                  <a:off x="7178451" y="486362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24" name="Straight Connector 1323">
                  <a:extLst>
                    <a:ext uri="{FF2B5EF4-FFF2-40B4-BE49-F238E27FC236}">
                      <a16:creationId xmlns:a16="http://schemas.microsoft.com/office/drawing/2014/main" id="{DA3C649F-E4E1-4DAB-AE9F-53FDA54F9158}"/>
                    </a:ext>
                  </a:extLst>
                </p:cNvPr>
                <p:cNvCxnSpPr>
                  <a:cxnSpLocks/>
                </p:cNvCxnSpPr>
                <p:nvPr/>
              </p:nvCxnSpPr>
              <p:spPr bwMode="auto">
                <a:xfrm>
                  <a:off x="7163895" y="486362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25" name="Straight Connector 1324">
                  <a:extLst>
                    <a:ext uri="{FF2B5EF4-FFF2-40B4-BE49-F238E27FC236}">
                      <a16:creationId xmlns:a16="http://schemas.microsoft.com/office/drawing/2014/main" id="{E645BE69-0C81-4FD7-B086-4E4D9A9D91F3}"/>
                    </a:ext>
                  </a:extLst>
                </p:cNvPr>
                <p:cNvCxnSpPr>
                  <a:cxnSpLocks/>
                </p:cNvCxnSpPr>
                <p:nvPr/>
              </p:nvCxnSpPr>
              <p:spPr bwMode="auto">
                <a:xfrm>
                  <a:off x="7148016" y="486362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26" name="Straight Connector 1325">
                  <a:extLst>
                    <a:ext uri="{FF2B5EF4-FFF2-40B4-BE49-F238E27FC236}">
                      <a16:creationId xmlns:a16="http://schemas.microsoft.com/office/drawing/2014/main" id="{9411C712-96D9-4EC1-831E-77327896722F}"/>
                    </a:ext>
                  </a:extLst>
                </p:cNvPr>
                <p:cNvCxnSpPr>
                  <a:cxnSpLocks/>
                </p:cNvCxnSpPr>
                <p:nvPr/>
              </p:nvCxnSpPr>
              <p:spPr bwMode="auto">
                <a:xfrm>
                  <a:off x="7137429" y="486362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27" name="Straight Connector 1326">
                  <a:extLst>
                    <a:ext uri="{FF2B5EF4-FFF2-40B4-BE49-F238E27FC236}">
                      <a16:creationId xmlns:a16="http://schemas.microsoft.com/office/drawing/2014/main" id="{48B93AD6-23A6-4018-A5D7-93BB61475175}"/>
                    </a:ext>
                  </a:extLst>
                </p:cNvPr>
                <p:cNvCxnSpPr>
                  <a:cxnSpLocks/>
                </p:cNvCxnSpPr>
                <p:nvPr/>
              </p:nvCxnSpPr>
              <p:spPr bwMode="auto">
                <a:xfrm>
                  <a:off x="7043475" y="486362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28" name="Straight Connector 1327">
                  <a:extLst>
                    <a:ext uri="{FF2B5EF4-FFF2-40B4-BE49-F238E27FC236}">
                      <a16:creationId xmlns:a16="http://schemas.microsoft.com/office/drawing/2014/main" id="{64C8C80A-420F-49A1-BB6A-C31AD66C294A}"/>
                    </a:ext>
                  </a:extLst>
                </p:cNvPr>
                <p:cNvCxnSpPr>
                  <a:cxnSpLocks/>
                </p:cNvCxnSpPr>
                <p:nvPr/>
              </p:nvCxnSpPr>
              <p:spPr bwMode="auto">
                <a:xfrm>
                  <a:off x="7039505" y="486362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29" name="Straight Connector 1328">
                  <a:extLst>
                    <a:ext uri="{FF2B5EF4-FFF2-40B4-BE49-F238E27FC236}">
                      <a16:creationId xmlns:a16="http://schemas.microsoft.com/office/drawing/2014/main" id="{D2033326-8897-42A6-866A-955C8BE3993A}"/>
                    </a:ext>
                  </a:extLst>
                </p:cNvPr>
                <p:cNvCxnSpPr>
                  <a:cxnSpLocks/>
                </p:cNvCxnSpPr>
                <p:nvPr/>
              </p:nvCxnSpPr>
              <p:spPr bwMode="auto">
                <a:xfrm>
                  <a:off x="7015686" y="486362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30" name="Straight Connector 1329">
                  <a:extLst>
                    <a:ext uri="{FF2B5EF4-FFF2-40B4-BE49-F238E27FC236}">
                      <a16:creationId xmlns:a16="http://schemas.microsoft.com/office/drawing/2014/main" id="{E74C15EE-5D30-4A54-9DA3-CC701995F869}"/>
                    </a:ext>
                  </a:extLst>
                </p:cNvPr>
                <p:cNvCxnSpPr>
                  <a:cxnSpLocks/>
                </p:cNvCxnSpPr>
                <p:nvPr/>
              </p:nvCxnSpPr>
              <p:spPr bwMode="auto">
                <a:xfrm>
                  <a:off x="6998483" y="486362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31" name="Straight Connector 1330">
                  <a:extLst>
                    <a:ext uri="{FF2B5EF4-FFF2-40B4-BE49-F238E27FC236}">
                      <a16:creationId xmlns:a16="http://schemas.microsoft.com/office/drawing/2014/main" id="{DFF78879-654E-4004-AAD7-3FF32A28B7A4}"/>
                    </a:ext>
                  </a:extLst>
                </p:cNvPr>
                <p:cNvCxnSpPr>
                  <a:cxnSpLocks/>
                </p:cNvCxnSpPr>
                <p:nvPr/>
              </p:nvCxnSpPr>
              <p:spPr bwMode="auto">
                <a:xfrm>
                  <a:off x="6982604" y="486362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32" name="Straight Connector 1331">
                  <a:extLst>
                    <a:ext uri="{FF2B5EF4-FFF2-40B4-BE49-F238E27FC236}">
                      <a16:creationId xmlns:a16="http://schemas.microsoft.com/office/drawing/2014/main" id="{BAC4B870-AB8E-4E86-AD43-51D956212F45}"/>
                    </a:ext>
                  </a:extLst>
                </p:cNvPr>
                <p:cNvCxnSpPr>
                  <a:cxnSpLocks/>
                </p:cNvCxnSpPr>
                <p:nvPr/>
              </p:nvCxnSpPr>
              <p:spPr bwMode="auto">
                <a:xfrm>
                  <a:off x="6966724" y="486362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33" name="Straight Connector 1332">
                  <a:extLst>
                    <a:ext uri="{FF2B5EF4-FFF2-40B4-BE49-F238E27FC236}">
                      <a16:creationId xmlns:a16="http://schemas.microsoft.com/office/drawing/2014/main" id="{EE028AD0-358E-4014-97B6-3ECDC1CF8BBA}"/>
                    </a:ext>
                  </a:extLst>
                </p:cNvPr>
                <p:cNvCxnSpPr>
                  <a:cxnSpLocks/>
                </p:cNvCxnSpPr>
                <p:nvPr/>
              </p:nvCxnSpPr>
              <p:spPr bwMode="auto">
                <a:xfrm>
                  <a:off x="6949521" y="486362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34" name="Straight Connector 1333">
                  <a:extLst>
                    <a:ext uri="{FF2B5EF4-FFF2-40B4-BE49-F238E27FC236}">
                      <a16:creationId xmlns:a16="http://schemas.microsoft.com/office/drawing/2014/main" id="{7AD44E69-4A09-484E-B179-0AAA9F006947}"/>
                    </a:ext>
                  </a:extLst>
                </p:cNvPr>
                <p:cNvCxnSpPr>
                  <a:cxnSpLocks/>
                </p:cNvCxnSpPr>
                <p:nvPr/>
              </p:nvCxnSpPr>
              <p:spPr bwMode="auto">
                <a:xfrm>
                  <a:off x="6927025" y="485171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35" name="Straight Connector 1334">
                  <a:extLst>
                    <a:ext uri="{FF2B5EF4-FFF2-40B4-BE49-F238E27FC236}">
                      <a16:creationId xmlns:a16="http://schemas.microsoft.com/office/drawing/2014/main" id="{567A07E9-E310-420E-AA81-6626388ACB49}"/>
                    </a:ext>
                  </a:extLst>
                </p:cNvPr>
                <p:cNvCxnSpPr>
                  <a:cxnSpLocks/>
                </p:cNvCxnSpPr>
                <p:nvPr/>
              </p:nvCxnSpPr>
              <p:spPr bwMode="auto">
                <a:xfrm>
                  <a:off x="6919085" y="485171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36" name="Straight Connector 1335">
                  <a:extLst>
                    <a:ext uri="{FF2B5EF4-FFF2-40B4-BE49-F238E27FC236}">
                      <a16:creationId xmlns:a16="http://schemas.microsoft.com/office/drawing/2014/main" id="{6F1DCEE6-7CE7-4B3E-BFB6-DBC06B467734}"/>
                    </a:ext>
                  </a:extLst>
                </p:cNvPr>
                <p:cNvCxnSpPr>
                  <a:cxnSpLocks/>
                </p:cNvCxnSpPr>
                <p:nvPr/>
              </p:nvCxnSpPr>
              <p:spPr bwMode="auto">
                <a:xfrm>
                  <a:off x="6889972" y="485171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37" name="Straight Connector 1336">
                  <a:extLst>
                    <a:ext uri="{FF2B5EF4-FFF2-40B4-BE49-F238E27FC236}">
                      <a16:creationId xmlns:a16="http://schemas.microsoft.com/office/drawing/2014/main" id="{AE25BE17-6C48-4AD9-A454-996DB98C124B}"/>
                    </a:ext>
                  </a:extLst>
                </p:cNvPr>
                <p:cNvCxnSpPr>
                  <a:cxnSpLocks/>
                </p:cNvCxnSpPr>
                <p:nvPr/>
              </p:nvCxnSpPr>
              <p:spPr bwMode="auto">
                <a:xfrm>
                  <a:off x="6880709" y="485171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38" name="Straight Connector 1337">
                  <a:extLst>
                    <a:ext uri="{FF2B5EF4-FFF2-40B4-BE49-F238E27FC236}">
                      <a16:creationId xmlns:a16="http://schemas.microsoft.com/office/drawing/2014/main" id="{49B9B80E-7574-46EC-AB27-4C9195F86170}"/>
                    </a:ext>
                  </a:extLst>
                </p:cNvPr>
                <p:cNvCxnSpPr>
                  <a:cxnSpLocks/>
                </p:cNvCxnSpPr>
                <p:nvPr/>
              </p:nvCxnSpPr>
              <p:spPr bwMode="auto">
                <a:xfrm>
                  <a:off x="6860859" y="485171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39" name="Straight Connector 1338">
                  <a:extLst>
                    <a:ext uri="{FF2B5EF4-FFF2-40B4-BE49-F238E27FC236}">
                      <a16:creationId xmlns:a16="http://schemas.microsoft.com/office/drawing/2014/main" id="{ACB1C345-C908-4124-9589-5A4747CF2E74}"/>
                    </a:ext>
                  </a:extLst>
                </p:cNvPr>
                <p:cNvCxnSpPr>
                  <a:cxnSpLocks/>
                </p:cNvCxnSpPr>
                <p:nvPr/>
              </p:nvCxnSpPr>
              <p:spPr bwMode="auto">
                <a:xfrm>
                  <a:off x="6854242" y="485171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40" name="Straight Connector 1339">
                  <a:extLst>
                    <a:ext uri="{FF2B5EF4-FFF2-40B4-BE49-F238E27FC236}">
                      <a16:creationId xmlns:a16="http://schemas.microsoft.com/office/drawing/2014/main" id="{CA5463DF-A897-4E30-99AA-9E6AB343D3C0}"/>
                    </a:ext>
                  </a:extLst>
                </p:cNvPr>
                <p:cNvCxnSpPr>
                  <a:cxnSpLocks/>
                </p:cNvCxnSpPr>
                <p:nvPr/>
              </p:nvCxnSpPr>
              <p:spPr bwMode="auto">
                <a:xfrm>
                  <a:off x="6822483" y="4837162"/>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41" name="Straight Connector 1340">
                  <a:extLst>
                    <a:ext uri="{FF2B5EF4-FFF2-40B4-BE49-F238E27FC236}">
                      <a16:creationId xmlns:a16="http://schemas.microsoft.com/office/drawing/2014/main" id="{985A6759-B7DE-4586-8A98-F51FDF7B1C48}"/>
                    </a:ext>
                  </a:extLst>
                </p:cNvPr>
                <p:cNvCxnSpPr>
                  <a:cxnSpLocks/>
                </p:cNvCxnSpPr>
                <p:nvPr/>
              </p:nvCxnSpPr>
              <p:spPr bwMode="auto">
                <a:xfrm>
                  <a:off x="6810573" y="4798787"/>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42" name="Straight Connector 1341">
                  <a:extLst>
                    <a:ext uri="{FF2B5EF4-FFF2-40B4-BE49-F238E27FC236}">
                      <a16:creationId xmlns:a16="http://schemas.microsoft.com/office/drawing/2014/main" id="{4C790E2A-1318-4CD8-A0F2-FC61CA3E1767}"/>
                    </a:ext>
                  </a:extLst>
                </p:cNvPr>
                <p:cNvCxnSpPr>
                  <a:cxnSpLocks/>
                </p:cNvCxnSpPr>
                <p:nvPr/>
              </p:nvCxnSpPr>
              <p:spPr bwMode="auto">
                <a:xfrm>
                  <a:off x="6798664" y="4798787"/>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43" name="Straight Connector 1342">
                  <a:extLst>
                    <a:ext uri="{FF2B5EF4-FFF2-40B4-BE49-F238E27FC236}">
                      <a16:creationId xmlns:a16="http://schemas.microsoft.com/office/drawing/2014/main" id="{8EA95562-DBC9-4C0F-9B8B-38AB59A435F5}"/>
                    </a:ext>
                  </a:extLst>
                </p:cNvPr>
                <p:cNvCxnSpPr>
                  <a:cxnSpLocks/>
                </p:cNvCxnSpPr>
                <p:nvPr/>
              </p:nvCxnSpPr>
              <p:spPr bwMode="auto">
                <a:xfrm>
                  <a:off x="6764258" y="4778937"/>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44" name="Straight Connector 1343">
                  <a:extLst>
                    <a:ext uri="{FF2B5EF4-FFF2-40B4-BE49-F238E27FC236}">
                      <a16:creationId xmlns:a16="http://schemas.microsoft.com/office/drawing/2014/main" id="{FC679656-8EBE-4D0C-B62C-7A8A03099BAF}"/>
                    </a:ext>
                  </a:extLst>
                </p:cNvPr>
                <p:cNvCxnSpPr>
                  <a:cxnSpLocks/>
                </p:cNvCxnSpPr>
                <p:nvPr/>
              </p:nvCxnSpPr>
              <p:spPr bwMode="auto">
                <a:xfrm>
                  <a:off x="6752348" y="4778937"/>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45" name="Straight Connector 1344">
                  <a:extLst>
                    <a:ext uri="{FF2B5EF4-FFF2-40B4-BE49-F238E27FC236}">
                      <a16:creationId xmlns:a16="http://schemas.microsoft.com/office/drawing/2014/main" id="{E9432CF6-F1E0-4DEC-946D-A65A28712521}"/>
                    </a:ext>
                  </a:extLst>
                </p:cNvPr>
                <p:cNvCxnSpPr>
                  <a:cxnSpLocks/>
                </p:cNvCxnSpPr>
                <p:nvPr/>
              </p:nvCxnSpPr>
              <p:spPr bwMode="auto">
                <a:xfrm>
                  <a:off x="6716619" y="476305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46" name="Straight Connector 1345">
                  <a:extLst>
                    <a:ext uri="{FF2B5EF4-FFF2-40B4-BE49-F238E27FC236}">
                      <a16:creationId xmlns:a16="http://schemas.microsoft.com/office/drawing/2014/main" id="{47C07541-98BD-4E05-B97C-525F2F19B2B3}"/>
                    </a:ext>
                  </a:extLst>
                </p:cNvPr>
                <p:cNvCxnSpPr>
                  <a:cxnSpLocks/>
                </p:cNvCxnSpPr>
                <p:nvPr/>
              </p:nvCxnSpPr>
              <p:spPr bwMode="auto">
                <a:xfrm>
                  <a:off x="6702063" y="476305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47" name="Straight Connector 1346">
                  <a:extLst>
                    <a:ext uri="{FF2B5EF4-FFF2-40B4-BE49-F238E27FC236}">
                      <a16:creationId xmlns:a16="http://schemas.microsoft.com/office/drawing/2014/main" id="{C45653F6-9395-44CD-93E1-518397CD507C}"/>
                    </a:ext>
                  </a:extLst>
                </p:cNvPr>
                <p:cNvCxnSpPr>
                  <a:cxnSpLocks/>
                </p:cNvCxnSpPr>
                <p:nvPr/>
              </p:nvCxnSpPr>
              <p:spPr bwMode="auto">
                <a:xfrm>
                  <a:off x="6626635" y="4723359"/>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48" name="Straight Connector 1347">
                  <a:extLst>
                    <a:ext uri="{FF2B5EF4-FFF2-40B4-BE49-F238E27FC236}">
                      <a16:creationId xmlns:a16="http://schemas.microsoft.com/office/drawing/2014/main" id="{342AEC3E-854C-43C7-B42B-6E966F1DF480}"/>
                    </a:ext>
                  </a:extLst>
                </p:cNvPr>
                <p:cNvCxnSpPr>
                  <a:cxnSpLocks/>
                </p:cNvCxnSpPr>
                <p:nvPr/>
              </p:nvCxnSpPr>
              <p:spPr bwMode="auto">
                <a:xfrm>
                  <a:off x="6612079" y="4723359"/>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49" name="Straight Connector 1348">
                  <a:extLst>
                    <a:ext uri="{FF2B5EF4-FFF2-40B4-BE49-F238E27FC236}">
                      <a16:creationId xmlns:a16="http://schemas.microsoft.com/office/drawing/2014/main" id="{49192D37-2F3D-4948-8056-B1B7087533D6}"/>
                    </a:ext>
                  </a:extLst>
                </p:cNvPr>
                <p:cNvCxnSpPr>
                  <a:cxnSpLocks/>
                </p:cNvCxnSpPr>
                <p:nvPr/>
              </p:nvCxnSpPr>
              <p:spPr bwMode="auto">
                <a:xfrm>
                  <a:off x="6594876" y="4723359"/>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50" name="Straight Connector 1349">
                  <a:extLst>
                    <a:ext uri="{FF2B5EF4-FFF2-40B4-BE49-F238E27FC236}">
                      <a16:creationId xmlns:a16="http://schemas.microsoft.com/office/drawing/2014/main" id="{D655D551-9074-4CE7-9713-5032343284AB}"/>
                    </a:ext>
                  </a:extLst>
                </p:cNvPr>
                <p:cNvCxnSpPr>
                  <a:cxnSpLocks/>
                </p:cNvCxnSpPr>
                <p:nvPr/>
              </p:nvCxnSpPr>
              <p:spPr bwMode="auto">
                <a:xfrm>
                  <a:off x="6581643" y="4723359"/>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51" name="Straight Connector 1350">
                  <a:extLst>
                    <a:ext uri="{FF2B5EF4-FFF2-40B4-BE49-F238E27FC236}">
                      <a16:creationId xmlns:a16="http://schemas.microsoft.com/office/drawing/2014/main" id="{7B512D95-9FC9-4B31-A9C1-9854A52B0A72}"/>
                    </a:ext>
                  </a:extLst>
                </p:cNvPr>
                <p:cNvCxnSpPr>
                  <a:cxnSpLocks/>
                </p:cNvCxnSpPr>
                <p:nvPr/>
              </p:nvCxnSpPr>
              <p:spPr bwMode="auto">
                <a:xfrm>
                  <a:off x="6580320" y="4704833"/>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52" name="Straight Connector 1351">
                  <a:extLst>
                    <a:ext uri="{FF2B5EF4-FFF2-40B4-BE49-F238E27FC236}">
                      <a16:creationId xmlns:a16="http://schemas.microsoft.com/office/drawing/2014/main" id="{6649165B-D249-4EA3-9719-CE2FCB8764D9}"/>
                    </a:ext>
                  </a:extLst>
                </p:cNvPr>
                <p:cNvCxnSpPr>
                  <a:cxnSpLocks/>
                </p:cNvCxnSpPr>
                <p:nvPr/>
              </p:nvCxnSpPr>
              <p:spPr bwMode="auto">
                <a:xfrm>
                  <a:off x="6565764" y="4704833"/>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53" name="Straight Connector 1352">
                  <a:extLst>
                    <a:ext uri="{FF2B5EF4-FFF2-40B4-BE49-F238E27FC236}">
                      <a16:creationId xmlns:a16="http://schemas.microsoft.com/office/drawing/2014/main" id="{2674431B-E437-410E-A0A0-D0919D9556B0}"/>
                    </a:ext>
                  </a:extLst>
                </p:cNvPr>
                <p:cNvCxnSpPr>
                  <a:cxnSpLocks/>
                </p:cNvCxnSpPr>
                <p:nvPr/>
              </p:nvCxnSpPr>
              <p:spPr bwMode="auto">
                <a:xfrm>
                  <a:off x="6560471" y="4704833"/>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54" name="Straight Connector 1353">
                  <a:extLst>
                    <a:ext uri="{FF2B5EF4-FFF2-40B4-BE49-F238E27FC236}">
                      <a16:creationId xmlns:a16="http://schemas.microsoft.com/office/drawing/2014/main" id="{A263285E-EFFE-46C9-838A-515375469C07}"/>
                    </a:ext>
                  </a:extLst>
                </p:cNvPr>
                <p:cNvCxnSpPr>
                  <a:cxnSpLocks/>
                </p:cNvCxnSpPr>
                <p:nvPr/>
              </p:nvCxnSpPr>
              <p:spPr bwMode="auto">
                <a:xfrm>
                  <a:off x="6530035" y="4692923"/>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55" name="Straight Connector 1354">
                  <a:extLst>
                    <a:ext uri="{FF2B5EF4-FFF2-40B4-BE49-F238E27FC236}">
                      <a16:creationId xmlns:a16="http://schemas.microsoft.com/office/drawing/2014/main" id="{205543DA-9BE9-4D12-8BCF-E49F7A9E3336}"/>
                    </a:ext>
                  </a:extLst>
                </p:cNvPr>
                <p:cNvCxnSpPr>
                  <a:cxnSpLocks/>
                </p:cNvCxnSpPr>
                <p:nvPr/>
              </p:nvCxnSpPr>
              <p:spPr bwMode="auto">
                <a:xfrm>
                  <a:off x="6510186" y="4654547"/>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56" name="Straight Connector 1355">
                  <a:extLst>
                    <a:ext uri="{FF2B5EF4-FFF2-40B4-BE49-F238E27FC236}">
                      <a16:creationId xmlns:a16="http://schemas.microsoft.com/office/drawing/2014/main" id="{7AC270B9-65D1-42A4-A0E3-64465D42F6AC}"/>
                    </a:ext>
                  </a:extLst>
                </p:cNvPr>
                <p:cNvCxnSpPr>
                  <a:cxnSpLocks/>
                </p:cNvCxnSpPr>
                <p:nvPr/>
              </p:nvCxnSpPr>
              <p:spPr bwMode="auto">
                <a:xfrm>
                  <a:off x="6494306" y="4654547"/>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57" name="Straight Connector 1356">
                  <a:extLst>
                    <a:ext uri="{FF2B5EF4-FFF2-40B4-BE49-F238E27FC236}">
                      <a16:creationId xmlns:a16="http://schemas.microsoft.com/office/drawing/2014/main" id="{BADBBD7A-DA4F-434E-864F-0D3927B1041E}"/>
                    </a:ext>
                  </a:extLst>
                </p:cNvPr>
                <p:cNvCxnSpPr>
                  <a:cxnSpLocks/>
                </p:cNvCxnSpPr>
                <p:nvPr/>
              </p:nvCxnSpPr>
              <p:spPr bwMode="auto">
                <a:xfrm>
                  <a:off x="6465194" y="4654547"/>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58" name="Straight Connector 1357">
                  <a:extLst>
                    <a:ext uri="{FF2B5EF4-FFF2-40B4-BE49-F238E27FC236}">
                      <a16:creationId xmlns:a16="http://schemas.microsoft.com/office/drawing/2014/main" id="{BEDD018E-60D7-4BE8-8671-4B2E1CFB967D}"/>
                    </a:ext>
                  </a:extLst>
                </p:cNvPr>
                <p:cNvCxnSpPr>
                  <a:cxnSpLocks/>
                </p:cNvCxnSpPr>
                <p:nvPr/>
              </p:nvCxnSpPr>
              <p:spPr bwMode="auto">
                <a:xfrm>
                  <a:off x="6449314" y="4654547"/>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59" name="Straight Connector 1358">
                  <a:extLst>
                    <a:ext uri="{FF2B5EF4-FFF2-40B4-BE49-F238E27FC236}">
                      <a16:creationId xmlns:a16="http://schemas.microsoft.com/office/drawing/2014/main" id="{CC593201-94DF-409A-8546-E4538C988563}"/>
                    </a:ext>
                  </a:extLst>
                </p:cNvPr>
                <p:cNvCxnSpPr>
                  <a:cxnSpLocks/>
                </p:cNvCxnSpPr>
                <p:nvPr/>
              </p:nvCxnSpPr>
              <p:spPr bwMode="auto">
                <a:xfrm>
                  <a:off x="6428141" y="4654547"/>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60" name="Straight Connector 1359">
                  <a:extLst>
                    <a:ext uri="{FF2B5EF4-FFF2-40B4-BE49-F238E27FC236}">
                      <a16:creationId xmlns:a16="http://schemas.microsoft.com/office/drawing/2014/main" id="{B8A8DD59-273E-4323-918F-D564D7C75734}"/>
                    </a:ext>
                  </a:extLst>
                </p:cNvPr>
                <p:cNvCxnSpPr>
                  <a:cxnSpLocks/>
                </p:cNvCxnSpPr>
                <p:nvPr/>
              </p:nvCxnSpPr>
              <p:spPr bwMode="auto">
                <a:xfrm>
                  <a:off x="6413585" y="4654547"/>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61" name="Straight Connector 1360">
                  <a:extLst>
                    <a:ext uri="{FF2B5EF4-FFF2-40B4-BE49-F238E27FC236}">
                      <a16:creationId xmlns:a16="http://schemas.microsoft.com/office/drawing/2014/main" id="{AC1E4569-8A10-49EA-8A5A-87B727F17628}"/>
                    </a:ext>
                  </a:extLst>
                </p:cNvPr>
                <p:cNvCxnSpPr>
                  <a:cxnSpLocks/>
                </p:cNvCxnSpPr>
                <p:nvPr/>
              </p:nvCxnSpPr>
              <p:spPr bwMode="auto">
                <a:xfrm>
                  <a:off x="6392412" y="4647930"/>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62" name="Straight Connector 1361">
                  <a:extLst>
                    <a:ext uri="{FF2B5EF4-FFF2-40B4-BE49-F238E27FC236}">
                      <a16:creationId xmlns:a16="http://schemas.microsoft.com/office/drawing/2014/main" id="{89C133B0-6D71-42CE-AE23-4D03605A0BC6}"/>
                    </a:ext>
                  </a:extLst>
                </p:cNvPr>
                <p:cNvCxnSpPr>
                  <a:cxnSpLocks/>
                </p:cNvCxnSpPr>
                <p:nvPr/>
              </p:nvCxnSpPr>
              <p:spPr bwMode="auto">
                <a:xfrm>
                  <a:off x="6347419" y="4612200"/>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63" name="Straight Connector 1362">
                  <a:extLst>
                    <a:ext uri="{FF2B5EF4-FFF2-40B4-BE49-F238E27FC236}">
                      <a16:creationId xmlns:a16="http://schemas.microsoft.com/office/drawing/2014/main" id="{1DF13BC2-85F6-43D0-A940-54285C4113E8}"/>
                    </a:ext>
                  </a:extLst>
                </p:cNvPr>
                <p:cNvCxnSpPr>
                  <a:cxnSpLocks/>
                </p:cNvCxnSpPr>
                <p:nvPr/>
              </p:nvCxnSpPr>
              <p:spPr bwMode="auto">
                <a:xfrm>
                  <a:off x="6232292" y="457117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64" name="Straight Connector 1363">
                  <a:extLst>
                    <a:ext uri="{FF2B5EF4-FFF2-40B4-BE49-F238E27FC236}">
                      <a16:creationId xmlns:a16="http://schemas.microsoft.com/office/drawing/2014/main" id="{23001D52-2319-41B2-B55E-7CE09E38B291}"/>
                    </a:ext>
                  </a:extLst>
                </p:cNvPr>
                <p:cNvCxnSpPr>
                  <a:cxnSpLocks/>
                </p:cNvCxnSpPr>
                <p:nvPr/>
              </p:nvCxnSpPr>
              <p:spPr bwMode="auto">
                <a:xfrm>
                  <a:off x="6216412" y="4571178"/>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65" name="Straight Connector 1364">
                  <a:extLst>
                    <a:ext uri="{FF2B5EF4-FFF2-40B4-BE49-F238E27FC236}">
                      <a16:creationId xmlns:a16="http://schemas.microsoft.com/office/drawing/2014/main" id="{8617B5DF-8A99-4DC7-92AF-A37232BEA855}"/>
                    </a:ext>
                  </a:extLst>
                </p:cNvPr>
                <p:cNvCxnSpPr>
                  <a:cxnSpLocks/>
                </p:cNvCxnSpPr>
                <p:nvPr/>
              </p:nvCxnSpPr>
              <p:spPr bwMode="auto">
                <a:xfrm>
                  <a:off x="5951752" y="4515600"/>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66" name="Straight Connector 1365">
                  <a:extLst>
                    <a:ext uri="{FF2B5EF4-FFF2-40B4-BE49-F238E27FC236}">
                      <a16:creationId xmlns:a16="http://schemas.microsoft.com/office/drawing/2014/main" id="{4BB797EF-DD57-4E97-8E7B-89B20FAC07C1}"/>
                    </a:ext>
                  </a:extLst>
                </p:cNvPr>
                <p:cNvCxnSpPr>
                  <a:cxnSpLocks/>
                </p:cNvCxnSpPr>
                <p:nvPr/>
              </p:nvCxnSpPr>
              <p:spPr bwMode="auto">
                <a:xfrm>
                  <a:off x="5885587" y="4494427"/>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67" name="Straight Connector 1366">
                  <a:extLst>
                    <a:ext uri="{FF2B5EF4-FFF2-40B4-BE49-F238E27FC236}">
                      <a16:creationId xmlns:a16="http://schemas.microsoft.com/office/drawing/2014/main" id="{4248A193-2169-4C4C-B7EF-0DAF86BE8756}"/>
                    </a:ext>
                  </a:extLst>
                </p:cNvPr>
                <p:cNvCxnSpPr>
                  <a:cxnSpLocks/>
                </p:cNvCxnSpPr>
                <p:nvPr/>
              </p:nvCxnSpPr>
              <p:spPr bwMode="auto">
                <a:xfrm>
                  <a:off x="5148510" y="4208594"/>
                  <a:ext cx="0" cy="54255"/>
                </a:xfrm>
                <a:prstGeom prst="line">
                  <a:avLst/>
                </a:prstGeom>
                <a:noFill/>
                <a:ln w="19050" cap="flat" cmpd="sng" algn="ctr">
                  <a:solidFill>
                    <a:schemeClr val="accent1"/>
                  </a:solidFill>
                  <a:prstDash val="solid"/>
                  <a:round/>
                  <a:headEnd type="none" w="med" len="med"/>
                  <a:tailEnd type="none" w="med" len="med"/>
                </a:ln>
                <a:effectLst/>
              </p:spPr>
            </p:cxnSp>
            <p:cxnSp>
              <p:nvCxnSpPr>
                <p:cNvPr id="1368" name="Straight Connector 1367">
                  <a:extLst>
                    <a:ext uri="{FF2B5EF4-FFF2-40B4-BE49-F238E27FC236}">
                      <a16:creationId xmlns:a16="http://schemas.microsoft.com/office/drawing/2014/main" id="{A3A691A2-670B-4352-B187-145CC4966BB7}"/>
                    </a:ext>
                  </a:extLst>
                </p:cNvPr>
                <p:cNvCxnSpPr>
                  <a:cxnSpLocks/>
                </p:cNvCxnSpPr>
                <p:nvPr/>
              </p:nvCxnSpPr>
              <p:spPr bwMode="auto">
                <a:xfrm>
                  <a:off x="4439221" y="4065678"/>
                  <a:ext cx="0" cy="54255"/>
                </a:xfrm>
                <a:prstGeom prst="line">
                  <a:avLst/>
                </a:prstGeom>
                <a:noFill/>
                <a:ln w="19050" cap="flat" cmpd="sng" algn="ctr">
                  <a:solidFill>
                    <a:schemeClr val="accent1"/>
                  </a:solidFill>
                  <a:prstDash val="solid"/>
                  <a:round/>
                  <a:headEnd type="none" w="med" len="med"/>
                  <a:tailEnd type="none" w="med" len="med"/>
                </a:ln>
                <a:effectLst/>
              </p:spPr>
            </p:cxnSp>
          </p:grpSp>
          <p:sp>
            <p:nvSpPr>
              <p:cNvPr id="1284" name="TextBox 1283">
                <a:extLst>
                  <a:ext uri="{FF2B5EF4-FFF2-40B4-BE49-F238E27FC236}">
                    <a16:creationId xmlns:a16="http://schemas.microsoft.com/office/drawing/2014/main" id="{407AE2BD-56E9-40BF-A2C4-BF5D83DE8136}"/>
                  </a:ext>
                </a:extLst>
              </p:cNvPr>
              <p:cNvSpPr txBox="1"/>
              <p:nvPr/>
            </p:nvSpPr>
            <p:spPr bwMode="auto">
              <a:xfrm>
                <a:off x="7594379" y="5701080"/>
                <a:ext cx="8124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a:t>
                </a:r>
              </a:p>
            </p:txBody>
          </p:sp>
          <p:sp>
            <p:nvSpPr>
              <p:cNvPr id="1285" name="TextBox 1284">
                <a:extLst>
                  <a:ext uri="{FF2B5EF4-FFF2-40B4-BE49-F238E27FC236}">
                    <a16:creationId xmlns:a16="http://schemas.microsoft.com/office/drawing/2014/main" id="{6AC7A7DE-EF28-49A8-B324-07B7C0DD2E01}"/>
                  </a:ext>
                </a:extLst>
              </p:cNvPr>
              <p:cNvSpPr txBox="1"/>
              <p:nvPr/>
            </p:nvSpPr>
            <p:spPr bwMode="auto">
              <a:xfrm>
                <a:off x="7056431" y="4826772"/>
                <a:ext cx="13668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Pembrolizumab</a:t>
                </a:r>
              </a:p>
            </p:txBody>
          </p:sp>
        </p:grpSp>
      </p:grpSp>
      <p:grpSp>
        <p:nvGrpSpPr>
          <p:cNvPr id="1445" name="Group 1444">
            <a:extLst>
              <a:ext uri="{FF2B5EF4-FFF2-40B4-BE49-F238E27FC236}">
                <a16:creationId xmlns:a16="http://schemas.microsoft.com/office/drawing/2014/main" id="{2F4F8877-B5F2-423E-A15B-B2173E9801A0}"/>
              </a:ext>
            </a:extLst>
          </p:cNvPr>
          <p:cNvGrpSpPr/>
          <p:nvPr/>
        </p:nvGrpSpPr>
        <p:grpSpPr>
          <a:xfrm>
            <a:off x="1384919" y="3565951"/>
            <a:ext cx="4742902" cy="397032"/>
            <a:chOff x="1154465" y="3386600"/>
            <a:chExt cx="4765240" cy="397032"/>
          </a:xfrm>
        </p:grpSpPr>
        <p:sp>
          <p:nvSpPr>
            <p:cNvPr id="1446" name="TextBox 1445">
              <a:extLst>
                <a:ext uri="{FF2B5EF4-FFF2-40B4-BE49-F238E27FC236}">
                  <a16:creationId xmlns:a16="http://schemas.microsoft.com/office/drawing/2014/main" id="{5956110C-627E-4C42-8D00-D2EFBB34628B}"/>
                </a:ext>
              </a:extLst>
            </p:cNvPr>
            <p:cNvSpPr txBox="1"/>
            <p:nvPr/>
          </p:nvSpPr>
          <p:spPr bwMode="auto">
            <a:xfrm>
              <a:off x="1154465" y="3386600"/>
              <a:ext cx="45017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308</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309</a:t>
              </a:r>
            </a:p>
          </p:txBody>
        </p:sp>
        <p:sp>
          <p:nvSpPr>
            <p:cNvPr id="1447" name="TextBox 1446">
              <a:extLst>
                <a:ext uri="{FF2B5EF4-FFF2-40B4-BE49-F238E27FC236}">
                  <a16:creationId xmlns:a16="http://schemas.microsoft.com/office/drawing/2014/main" id="{6D3A417F-EEC4-41EE-BDC2-EF55C54A8C6E}"/>
                </a:ext>
              </a:extLst>
            </p:cNvPr>
            <p:cNvSpPr txBox="1"/>
            <p:nvPr/>
          </p:nvSpPr>
          <p:spPr bwMode="auto">
            <a:xfrm>
              <a:off x="1576947" y="3386600"/>
              <a:ext cx="495815"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291</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295</a:t>
              </a:r>
            </a:p>
          </p:txBody>
        </p:sp>
        <p:sp>
          <p:nvSpPr>
            <p:cNvPr id="1448" name="TextBox 1447">
              <a:extLst>
                <a:ext uri="{FF2B5EF4-FFF2-40B4-BE49-F238E27FC236}">
                  <a16:creationId xmlns:a16="http://schemas.microsoft.com/office/drawing/2014/main" id="{6C2B7E41-DC67-4203-90F8-399958BE5ECB}"/>
                </a:ext>
              </a:extLst>
            </p:cNvPr>
            <p:cNvSpPr txBox="1"/>
            <p:nvPr/>
          </p:nvSpPr>
          <p:spPr bwMode="auto">
            <a:xfrm>
              <a:off x="2024471" y="3386600"/>
              <a:ext cx="456603"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277</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268</a:t>
              </a:r>
            </a:p>
          </p:txBody>
        </p:sp>
        <p:sp>
          <p:nvSpPr>
            <p:cNvPr id="1449" name="TextBox 1448">
              <a:extLst>
                <a:ext uri="{FF2B5EF4-FFF2-40B4-BE49-F238E27FC236}">
                  <a16:creationId xmlns:a16="http://schemas.microsoft.com/office/drawing/2014/main" id="{957CAF43-DAB5-491A-B9E6-6424005B3D82}"/>
                </a:ext>
              </a:extLst>
            </p:cNvPr>
            <p:cNvSpPr txBox="1"/>
            <p:nvPr/>
          </p:nvSpPr>
          <p:spPr bwMode="auto">
            <a:xfrm>
              <a:off x="2453924" y="3386600"/>
              <a:ext cx="481424"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254</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234</a:t>
              </a:r>
            </a:p>
          </p:txBody>
        </p:sp>
        <p:sp>
          <p:nvSpPr>
            <p:cNvPr id="1450" name="TextBox 1449">
              <a:extLst>
                <a:ext uri="{FF2B5EF4-FFF2-40B4-BE49-F238E27FC236}">
                  <a16:creationId xmlns:a16="http://schemas.microsoft.com/office/drawing/2014/main" id="{1AC71EDA-7B63-4834-8180-867FB8199929}"/>
                </a:ext>
              </a:extLst>
            </p:cNvPr>
            <p:cNvSpPr txBox="1"/>
            <p:nvPr/>
          </p:nvSpPr>
          <p:spPr bwMode="auto">
            <a:xfrm>
              <a:off x="2897847" y="3386600"/>
              <a:ext cx="455501"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228</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191</a:t>
              </a:r>
            </a:p>
          </p:txBody>
        </p:sp>
        <p:sp>
          <p:nvSpPr>
            <p:cNvPr id="1451" name="TextBox 1450">
              <a:extLst>
                <a:ext uri="{FF2B5EF4-FFF2-40B4-BE49-F238E27FC236}">
                  <a16:creationId xmlns:a16="http://schemas.microsoft.com/office/drawing/2014/main" id="{B585FA77-8EB2-4DF8-B008-BA27C6D510A5}"/>
                </a:ext>
              </a:extLst>
            </p:cNvPr>
            <p:cNvSpPr txBox="1"/>
            <p:nvPr/>
          </p:nvSpPr>
          <p:spPr bwMode="auto">
            <a:xfrm>
              <a:off x="3342802" y="3386600"/>
              <a:ext cx="423910"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201</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160</a:t>
              </a:r>
            </a:p>
          </p:txBody>
        </p:sp>
        <p:sp>
          <p:nvSpPr>
            <p:cNvPr id="1452" name="TextBox 1451">
              <a:extLst>
                <a:ext uri="{FF2B5EF4-FFF2-40B4-BE49-F238E27FC236}">
                  <a16:creationId xmlns:a16="http://schemas.microsoft.com/office/drawing/2014/main" id="{89782ECF-456A-4031-B664-4B91BC21B274}"/>
                </a:ext>
              </a:extLst>
            </p:cNvPr>
            <p:cNvSpPr txBox="1"/>
            <p:nvPr/>
          </p:nvSpPr>
          <p:spPr bwMode="auto">
            <a:xfrm>
              <a:off x="3740146" y="3386600"/>
              <a:ext cx="488330"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145</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116</a:t>
              </a:r>
            </a:p>
          </p:txBody>
        </p:sp>
        <p:sp>
          <p:nvSpPr>
            <p:cNvPr id="1453" name="TextBox 1452">
              <a:extLst>
                <a:ext uri="{FF2B5EF4-FFF2-40B4-BE49-F238E27FC236}">
                  <a16:creationId xmlns:a16="http://schemas.microsoft.com/office/drawing/2014/main" id="{D0605DC0-6086-4FF9-A527-39388D04F9CC}"/>
                </a:ext>
              </a:extLst>
            </p:cNvPr>
            <p:cNvSpPr txBox="1"/>
            <p:nvPr/>
          </p:nvSpPr>
          <p:spPr bwMode="auto">
            <a:xfrm>
              <a:off x="4223570"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89</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60</a:t>
              </a:r>
            </a:p>
          </p:txBody>
        </p:sp>
        <p:sp>
          <p:nvSpPr>
            <p:cNvPr id="1454" name="TextBox 1453">
              <a:extLst>
                <a:ext uri="{FF2B5EF4-FFF2-40B4-BE49-F238E27FC236}">
                  <a16:creationId xmlns:a16="http://schemas.microsoft.com/office/drawing/2014/main" id="{BE4AE9BA-F948-4CAA-81AF-3B20CB1D143C}"/>
                </a:ext>
              </a:extLst>
            </p:cNvPr>
            <p:cNvSpPr txBox="1"/>
            <p:nvPr/>
          </p:nvSpPr>
          <p:spPr bwMode="auto">
            <a:xfrm>
              <a:off x="4654959"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36</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28</a:t>
              </a:r>
            </a:p>
          </p:txBody>
        </p:sp>
        <p:sp>
          <p:nvSpPr>
            <p:cNvPr id="1455" name="TextBox 1454">
              <a:extLst>
                <a:ext uri="{FF2B5EF4-FFF2-40B4-BE49-F238E27FC236}">
                  <a16:creationId xmlns:a16="http://schemas.microsoft.com/office/drawing/2014/main" id="{D7F345A5-939E-43C4-A9FF-170B5CE0897F}"/>
                </a:ext>
              </a:extLst>
            </p:cNvPr>
            <p:cNvSpPr txBox="1"/>
            <p:nvPr/>
          </p:nvSpPr>
          <p:spPr bwMode="auto">
            <a:xfrm>
              <a:off x="5089193"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6</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4</a:t>
              </a:r>
            </a:p>
          </p:txBody>
        </p:sp>
        <p:sp>
          <p:nvSpPr>
            <p:cNvPr id="1456" name="TextBox 1455">
              <a:extLst>
                <a:ext uri="{FF2B5EF4-FFF2-40B4-BE49-F238E27FC236}">
                  <a16:creationId xmlns:a16="http://schemas.microsoft.com/office/drawing/2014/main" id="{84036804-B16E-43D1-A56A-0BB9B5997398}"/>
                </a:ext>
              </a:extLst>
            </p:cNvPr>
            <p:cNvSpPr txBox="1"/>
            <p:nvPr/>
          </p:nvSpPr>
          <p:spPr bwMode="auto">
            <a:xfrm>
              <a:off x="5532559"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0</a:t>
              </a:r>
            </a:p>
          </p:txBody>
        </p:sp>
      </p:grpSp>
      <p:sp>
        <p:nvSpPr>
          <p:cNvPr id="1457" name="TextBox 1456">
            <a:extLst>
              <a:ext uri="{FF2B5EF4-FFF2-40B4-BE49-F238E27FC236}">
                <a16:creationId xmlns:a16="http://schemas.microsoft.com/office/drawing/2014/main" id="{E9490AC4-510C-443B-8567-2EDCED4F6997}"/>
              </a:ext>
            </a:extLst>
          </p:cNvPr>
          <p:cNvSpPr txBox="1"/>
          <p:nvPr/>
        </p:nvSpPr>
        <p:spPr bwMode="auto">
          <a:xfrm>
            <a:off x="622272" y="3328962"/>
            <a:ext cx="8677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No. at Risk</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err="1">
                <a:ln>
                  <a:noFill/>
                </a:ln>
                <a:solidFill>
                  <a:schemeClr val="accent1"/>
                </a:solidFill>
                <a:effectLst/>
                <a:uLnTx/>
                <a:uFillTx/>
                <a:latin typeface="Calibri" panose="020F0502020204030204" pitchFamily="34" charset="0"/>
                <a:ea typeface="+mn-ea"/>
                <a:cs typeface="Arial" panose="020B0604020202020204" pitchFamily="34" charset="0"/>
              </a:rPr>
              <a:t>Pembro</a:t>
            </a:r>
            <a:endPar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endParaRP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Placebo</a:t>
            </a:r>
          </a:p>
        </p:txBody>
      </p:sp>
      <p:grpSp>
        <p:nvGrpSpPr>
          <p:cNvPr id="1458" name="Group 1457">
            <a:extLst>
              <a:ext uri="{FF2B5EF4-FFF2-40B4-BE49-F238E27FC236}">
                <a16:creationId xmlns:a16="http://schemas.microsoft.com/office/drawing/2014/main" id="{FE633E3C-99E4-4CF3-8DD0-9DE47C52E8E8}"/>
              </a:ext>
            </a:extLst>
          </p:cNvPr>
          <p:cNvGrpSpPr/>
          <p:nvPr/>
        </p:nvGrpSpPr>
        <p:grpSpPr>
          <a:xfrm>
            <a:off x="6759468" y="3564035"/>
            <a:ext cx="4835345" cy="397032"/>
            <a:chOff x="1154465" y="3386600"/>
            <a:chExt cx="4765240" cy="397032"/>
          </a:xfrm>
        </p:grpSpPr>
        <p:sp>
          <p:nvSpPr>
            <p:cNvPr id="1459" name="TextBox 1458">
              <a:extLst>
                <a:ext uri="{FF2B5EF4-FFF2-40B4-BE49-F238E27FC236}">
                  <a16:creationId xmlns:a16="http://schemas.microsoft.com/office/drawing/2014/main" id="{F96A23BF-F77B-43CD-8AEE-45A6E06666F3}"/>
                </a:ext>
              </a:extLst>
            </p:cNvPr>
            <p:cNvSpPr txBox="1"/>
            <p:nvPr/>
          </p:nvSpPr>
          <p:spPr bwMode="auto">
            <a:xfrm>
              <a:off x="1154465" y="3386600"/>
              <a:ext cx="45017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273</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275</a:t>
              </a:r>
            </a:p>
          </p:txBody>
        </p:sp>
        <p:sp>
          <p:nvSpPr>
            <p:cNvPr id="1460" name="TextBox 1459">
              <a:extLst>
                <a:ext uri="{FF2B5EF4-FFF2-40B4-BE49-F238E27FC236}">
                  <a16:creationId xmlns:a16="http://schemas.microsoft.com/office/drawing/2014/main" id="{CDE25F4F-E201-4ECF-A449-21D464A59C4D}"/>
                </a:ext>
              </a:extLst>
            </p:cNvPr>
            <p:cNvSpPr txBox="1"/>
            <p:nvPr/>
          </p:nvSpPr>
          <p:spPr bwMode="auto">
            <a:xfrm>
              <a:off x="1576947" y="3386600"/>
              <a:ext cx="495815"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260</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261</a:t>
              </a:r>
            </a:p>
          </p:txBody>
        </p:sp>
        <p:sp>
          <p:nvSpPr>
            <p:cNvPr id="1461" name="TextBox 1460">
              <a:extLst>
                <a:ext uri="{FF2B5EF4-FFF2-40B4-BE49-F238E27FC236}">
                  <a16:creationId xmlns:a16="http://schemas.microsoft.com/office/drawing/2014/main" id="{4A5A8136-63AB-4EE9-9A86-25E04E116036}"/>
                </a:ext>
              </a:extLst>
            </p:cNvPr>
            <p:cNvSpPr txBox="1"/>
            <p:nvPr/>
          </p:nvSpPr>
          <p:spPr bwMode="auto">
            <a:xfrm>
              <a:off x="2024471" y="3386600"/>
              <a:ext cx="456603"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250</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235</a:t>
              </a:r>
            </a:p>
          </p:txBody>
        </p:sp>
        <p:sp>
          <p:nvSpPr>
            <p:cNvPr id="1462" name="TextBox 1461">
              <a:extLst>
                <a:ext uri="{FF2B5EF4-FFF2-40B4-BE49-F238E27FC236}">
                  <a16:creationId xmlns:a16="http://schemas.microsoft.com/office/drawing/2014/main" id="{704F4B63-EDCE-4A6F-910C-D625053BE332}"/>
                </a:ext>
              </a:extLst>
            </p:cNvPr>
            <p:cNvSpPr txBox="1"/>
            <p:nvPr/>
          </p:nvSpPr>
          <p:spPr bwMode="auto">
            <a:xfrm>
              <a:off x="2453924" y="3386600"/>
              <a:ext cx="481424"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229</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206</a:t>
              </a:r>
            </a:p>
          </p:txBody>
        </p:sp>
        <p:sp>
          <p:nvSpPr>
            <p:cNvPr id="1463" name="TextBox 1462">
              <a:extLst>
                <a:ext uri="{FF2B5EF4-FFF2-40B4-BE49-F238E27FC236}">
                  <a16:creationId xmlns:a16="http://schemas.microsoft.com/office/drawing/2014/main" id="{5AE3829C-EF5B-49A0-9B2D-4DE136F7437E}"/>
                </a:ext>
              </a:extLst>
            </p:cNvPr>
            <p:cNvSpPr txBox="1"/>
            <p:nvPr/>
          </p:nvSpPr>
          <p:spPr bwMode="auto">
            <a:xfrm>
              <a:off x="2897847" y="3386600"/>
              <a:ext cx="455501"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204</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168</a:t>
              </a:r>
            </a:p>
          </p:txBody>
        </p:sp>
        <p:sp>
          <p:nvSpPr>
            <p:cNvPr id="1464" name="TextBox 1463">
              <a:extLst>
                <a:ext uri="{FF2B5EF4-FFF2-40B4-BE49-F238E27FC236}">
                  <a16:creationId xmlns:a16="http://schemas.microsoft.com/office/drawing/2014/main" id="{5F769EF4-4484-4672-AFB6-AB0A154B6C6D}"/>
                </a:ext>
              </a:extLst>
            </p:cNvPr>
            <p:cNvSpPr txBox="1"/>
            <p:nvPr/>
          </p:nvSpPr>
          <p:spPr bwMode="auto">
            <a:xfrm>
              <a:off x="3342802" y="3386600"/>
              <a:ext cx="423910"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181</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140</a:t>
              </a:r>
            </a:p>
          </p:txBody>
        </p:sp>
        <p:sp>
          <p:nvSpPr>
            <p:cNvPr id="1465" name="TextBox 1464">
              <a:extLst>
                <a:ext uri="{FF2B5EF4-FFF2-40B4-BE49-F238E27FC236}">
                  <a16:creationId xmlns:a16="http://schemas.microsoft.com/office/drawing/2014/main" id="{2CC5E6AD-7D43-49C0-BC48-CA5DB0C3A3DE}"/>
                </a:ext>
              </a:extLst>
            </p:cNvPr>
            <p:cNvSpPr txBox="1"/>
            <p:nvPr/>
          </p:nvSpPr>
          <p:spPr bwMode="auto">
            <a:xfrm>
              <a:off x="3740146" y="3386600"/>
              <a:ext cx="488330"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132</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100</a:t>
              </a:r>
            </a:p>
          </p:txBody>
        </p:sp>
        <p:sp>
          <p:nvSpPr>
            <p:cNvPr id="1466" name="TextBox 1465">
              <a:extLst>
                <a:ext uri="{FF2B5EF4-FFF2-40B4-BE49-F238E27FC236}">
                  <a16:creationId xmlns:a16="http://schemas.microsoft.com/office/drawing/2014/main" id="{3769D21E-E88A-4919-A0E6-502B9EE4F05A}"/>
                </a:ext>
              </a:extLst>
            </p:cNvPr>
            <p:cNvSpPr txBox="1"/>
            <p:nvPr/>
          </p:nvSpPr>
          <p:spPr bwMode="auto">
            <a:xfrm>
              <a:off x="4223570"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82</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55</a:t>
              </a:r>
            </a:p>
          </p:txBody>
        </p:sp>
        <p:sp>
          <p:nvSpPr>
            <p:cNvPr id="1467" name="TextBox 1466">
              <a:extLst>
                <a:ext uri="{FF2B5EF4-FFF2-40B4-BE49-F238E27FC236}">
                  <a16:creationId xmlns:a16="http://schemas.microsoft.com/office/drawing/2014/main" id="{C304DBBC-65A2-4B8F-A44D-9BE2B18DA386}"/>
                </a:ext>
              </a:extLst>
            </p:cNvPr>
            <p:cNvSpPr txBox="1"/>
            <p:nvPr/>
          </p:nvSpPr>
          <p:spPr bwMode="auto">
            <a:xfrm>
              <a:off x="4654959"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34</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25</a:t>
              </a:r>
            </a:p>
          </p:txBody>
        </p:sp>
        <p:sp>
          <p:nvSpPr>
            <p:cNvPr id="1468" name="TextBox 1467">
              <a:extLst>
                <a:ext uri="{FF2B5EF4-FFF2-40B4-BE49-F238E27FC236}">
                  <a16:creationId xmlns:a16="http://schemas.microsoft.com/office/drawing/2014/main" id="{80F89803-78D6-4292-81C4-0ED478CAC761}"/>
                </a:ext>
              </a:extLst>
            </p:cNvPr>
            <p:cNvSpPr txBox="1"/>
            <p:nvPr/>
          </p:nvSpPr>
          <p:spPr bwMode="auto">
            <a:xfrm>
              <a:off x="5089193"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6</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4</a:t>
              </a:r>
            </a:p>
          </p:txBody>
        </p:sp>
        <p:sp>
          <p:nvSpPr>
            <p:cNvPr id="1469" name="TextBox 1468">
              <a:extLst>
                <a:ext uri="{FF2B5EF4-FFF2-40B4-BE49-F238E27FC236}">
                  <a16:creationId xmlns:a16="http://schemas.microsoft.com/office/drawing/2014/main" id="{E4C3210E-9B4F-47D1-9D8E-9A99A2A82652}"/>
                </a:ext>
              </a:extLst>
            </p:cNvPr>
            <p:cNvSpPr txBox="1"/>
            <p:nvPr/>
          </p:nvSpPr>
          <p:spPr bwMode="auto">
            <a:xfrm>
              <a:off x="5532559"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0</a:t>
              </a:r>
            </a:p>
          </p:txBody>
        </p:sp>
      </p:grpSp>
      <p:sp>
        <p:nvSpPr>
          <p:cNvPr id="1470" name="TextBox 1469">
            <a:extLst>
              <a:ext uri="{FF2B5EF4-FFF2-40B4-BE49-F238E27FC236}">
                <a16:creationId xmlns:a16="http://schemas.microsoft.com/office/drawing/2014/main" id="{41E4E83E-AD76-4CF8-9A02-521F34DEF43C}"/>
              </a:ext>
            </a:extLst>
          </p:cNvPr>
          <p:cNvSpPr txBox="1"/>
          <p:nvPr/>
        </p:nvSpPr>
        <p:spPr bwMode="auto">
          <a:xfrm>
            <a:off x="6014301" y="3327046"/>
            <a:ext cx="8677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No. at Risk</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err="1">
                <a:ln>
                  <a:noFill/>
                </a:ln>
                <a:solidFill>
                  <a:schemeClr val="accent1"/>
                </a:solidFill>
                <a:effectLst/>
                <a:uLnTx/>
                <a:uFillTx/>
                <a:latin typeface="Calibri" panose="020F0502020204030204" pitchFamily="34" charset="0"/>
                <a:ea typeface="+mn-ea"/>
                <a:cs typeface="Arial" panose="020B0604020202020204" pitchFamily="34" charset="0"/>
              </a:rPr>
              <a:t>Pembro</a:t>
            </a:r>
            <a:endPar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endParaRP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Placebo</a:t>
            </a:r>
          </a:p>
        </p:txBody>
      </p:sp>
      <p:grpSp>
        <p:nvGrpSpPr>
          <p:cNvPr id="1471" name="Group 1470">
            <a:extLst>
              <a:ext uri="{FF2B5EF4-FFF2-40B4-BE49-F238E27FC236}">
                <a16:creationId xmlns:a16="http://schemas.microsoft.com/office/drawing/2014/main" id="{DCA64E21-BB28-43FC-B1DC-8B42AE5B7971}"/>
              </a:ext>
            </a:extLst>
          </p:cNvPr>
          <p:cNvGrpSpPr/>
          <p:nvPr/>
        </p:nvGrpSpPr>
        <p:grpSpPr>
          <a:xfrm>
            <a:off x="4015938" y="6253399"/>
            <a:ext cx="4566124" cy="397032"/>
            <a:chOff x="1154465" y="3386600"/>
            <a:chExt cx="4765240" cy="397032"/>
          </a:xfrm>
        </p:grpSpPr>
        <p:sp>
          <p:nvSpPr>
            <p:cNvPr id="1472" name="TextBox 1471">
              <a:extLst>
                <a:ext uri="{FF2B5EF4-FFF2-40B4-BE49-F238E27FC236}">
                  <a16:creationId xmlns:a16="http://schemas.microsoft.com/office/drawing/2014/main" id="{564FB4C3-F661-4031-A6C2-71757CC7C9BD}"/>
                </a:ext>
              </a:extLst>
            </p:cNvPr>
            <p:cNvSpPr txBox="1"/>
            <p:nvPr/>
          </p:nvSpPr>
          <p:spPr bwMode="auto">
            <a:xfrm>
              <a:off x="1154465" y="3386600"/>
              <a:ext cx="45017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158</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159</a:t>
              </a:r>
            </a:p>
          </p:txBody>
        </p:sp>
        <p:sp>
          <p:nvSpPr>
            <p:cNvPr id="1473" name="TextBox 1472">
              <a:extLst>
                <a:ext uri="{FF2B5EF4-FFF2-40B4-BE49-F238E27FC236}">
                  <a16:creationId xmlns:a16="http://schemas.microsoft.com/office/drawing/2014/main" id="{956C4E83-C07E-4D02-86DD-D15B664A3BFB}"/>
                </a:ext>
              </a:extLst>
            </p:cNvPr>
            <p:cNvSpPr txBox="1"/>
            <p:nvPr/>
          </p:nvSpPr>
          <p:spPr bwMode="auto">
            <a:xfrm>
              <a:off x="1576947" y="3386600"/>
              <a:ext cx="495815"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149</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151</a:t>
              </a:r>
            </a:p>
          </p:txBody>
        </p:sp>
        <p:sp>
          <p:nvSpPr>
            <p:cNvPr id="1474" name="TextBox 1473">
              <a:extLst>
                <a:ext uri="{FF2B5EF4-FFF2-40B4-BE49-F238E27FC236}">
                  <a16:creationId xmlns:a16="http://schemas.microsoft.com/office/drawing/2014/main" id="{850DB1AB-59F9-4E32-B5E4-2E89B8C60F67}"/>
                </a:ext>
              </a:extLst>
            </p:cNvPr>
            <p:cNvSpPr txBox="1"/>
            <p:nvPr/>
          </p:nvSpPr>
          <p:spPr bwMode="auto">
            <a:xfrm>
              <a:off x="2024471" y="3386600"/>
              <a:ext cx="456603"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144</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135</a:t>
              </a:r>
            </a:p>
          </p:txBody>
        </p:sp>
        <p:sp>
          <p:nvSpPr>
            <p:cNvPr id="1475" name="TextBox 1474">
              <a:extLst>
                <a:ext uri="{FF2B5EF4-FFF2-40B4-BE49-F238E27FC236}">
                  <a16:creationId xmlns:a16="http://schemas.microsoft.com/office/drawing/2014/main" id="{89522384-B7CE-4168-880D-E78AF9DCB5A8}"/>
                </a:ext>
              </a:extLst>
            </p:cNvPr>
            <p:cNvSpPr txBox="1"/>
            <p:nvPr/>
          </p:nvSpPr>
          <p:spPr bwMode="auto">
            <a:xfrm>
              <a:off x="2453924" y="3386600"/>
              <a:ext cx="481424"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132</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116</a:t>
              </a:r>
            </a:p>
          </p:txBody>
        </p:sp>
        <p:sp>
          <p:nvSpPr>
            <p:cNvPr id="1476" name="TextBox 1475">
              <a:extLst>
                <a:ext uri="{FF2B5EF4-FFF2-40B4-BE49-F238E27FC236}">
                  <a16:creationId xmlns:a16="http://schemas.microsoft.com/office/drawing/2014/main" id="{576B38D7-CCAC-4341-9F1D-4B0E5FABA488}"/>
                </a:ext>
              </a:extLst>
            </p:cNvPr>
            <p:cNvSpPr txBox="1"/>
            <p:nvPr/>
          </p:nvSpPr>
          <p:spPr bwMode="auto">
            <a:xfrm>
              <a:off x="2897847" y="3386600"/>
              <a:ext cx="455501"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118</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95</a:t>
              </a:r>
            </a:p>
          </p:txBody>
        </p:sp>
        <p:sp>
          <p:nvSpPr>
            <p:cNvPr id="1477" name="TextBox 1476">
              <a:extLst>
                <a:ext uri="{FF2B5EF4-FFF2-40B4-BE49-F238E27FC236}">
                  <a16:creationId xmlns:a16="http://schemas.microsoft.com/office/drawing/2014/main" id="{466BA7E9-E73B-425E-80A6-89E1E6BEB33F}"/>
                </a:ext>
              </a:extLst>
            </p:cNvPr>
            <p:cNvSpPr txBox="1"/>
            <p:nvPr/>
          </p:nvSpPr>
          <p:spPr bwMode="auto">
            <a:xfrm>
              <a:off x="3342802" y="3386600"/>
              <a:ext cx="423910"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106</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81</a:t>
              </a:r>
            </a:p>
          </p:txBody>
        </p:sp>
        <p:sp>
          <p:nvSpPr>
            <p:cNvPr id="1478" name="TextBox 1477">
              <a:extLst>
                <a:ext uri="{FF2B5EF4-FFF2-40B4-BE49-F238E27FC236}">
                  <a16:creationId xmlns:a16="http://schemas.microsoft.com/office/drawing/2014/main" id="{2192951D-A2AD-41A6-AC45-9F78C7586859}"/>
                </a:ext>
              </a:extLst>
            </p:cNvPr>
            <p:cNvSpPr txBox="1"/>
            <p:nvPr/>
          </p:nvSpPr>
          <p:spPr bwMode="auto">
            <a:xfrm>
              <a:off x="3740146" y="3386600"/>
              <a:ext cx="488330"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76</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56</a:t>
              </a:r>
            </a:p>
          </p:txBody>
        </p:sp>
        <p:sp>
          <p:nvSpPr>
            <p:cNvPr id="1479" name="TextBox 1478">
              <a:extLst>
                <a:ext uri="{FF2B5EF4-FFF2-40B4-BE49-F238E27FC236}">
                  <a16:creationId xmlns:a16="http://schemas.microsoft.com/office/drawing/2014/main" id="{ECBF7809-8D92-4C2A-9BC7-06E4397DAD2C}"/>
                </a:ext>
              </a:extLst>
            </p:cNvPr>
            <p:cNvSpPr txBox="1"/>
            <p:nvPr/>
          </p:nvSpPr>
          <p:spPr bwMode="auto">
            <a:xfrm>
              <a:off x="4223570"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46</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31</a:t>
              </a:r>
            </a:p>
          </p:txBody>
        </p:sp>
        <p:sp>
          <p:nvSpPr>
            <p:cNvPr id="1480" name="TextBox 1479">
              <a:extLst>
                <a:ext uri="{FF2B5EF4-FFF2-40B4-BE49-F238E27FC236}">
                  <a16:creationId xmlns:a16="http://schemas.microsoft.com/office/drawing/2014/main" id="{341FE0D6-EF8D-4EF3-91B2-1AE004F5C341}"/>
                </a:ext>
              </a:extLst>
            </p:cNvPr>
            <p:cNvSpPr txBox="1"/>
            <p:nvPr/>
          </p:nvSpPr>
          <p:spPr bwMode="auto">
            <a:xfrm>
              <a:off x="4654959"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21</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15</a:t>
              </a:r>
            </a:p>
          </p:txBody>
        </p:sp>
        <p:sp>
          <p:nvSpPr>
            <p:cNvPr id="1481" name="TextBox 1480">
              <a:extLst>
                <a:ext uri="{FF2B5EF4-FFF2-40B4-BE49-F238E27FC236}">
                  <a16:creationId xmlns:a16="http://schemas.microsoft.com/office/drawing/2014/main" id="{FC5C3D70-BBF2-4B7F-A53C-2D199287FE19}"/>
                </a:ext>
              </a:extLst>
            </p:cNvPr>
            <p:cNvSpPr txBox="1"/>
            <p:nvPr/>
          </p:nvSpPr>
          <p:spPr bwMode="auto">
            <a:xfrm>
              <a:off x="5089193"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3</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1</a:t>
              </a:r>
            </a:p>
          </p:txBody>
        </p:sp>
        <p:sp>
          <p:nvSpPr>
            <p:cNvPr id="1482" name="TextBox 1481">
              <a:extLst>
                <a:ext uri="{FF2B5EF4-FFF2-40B4-BE49-F238E27FC236}">
                  <a16:creationId xmlns:a16="http://schemas.microsoft.com/office/drawing/2014/main" id="{6B3C2348-39B7-4F86-8175-D677C2949E57}"/>
                </a:ext>
              </a:extLst>
            </p:cNvPr>
            <p:cNvSpPr txBox="1"/>
            <p:nvPr/>
          </p:nvSpPr>
          <p:spPr bwMode="auto">
            <a:xfrm>
              <a:off x="5532559" y="3386600"/>
              <a:ext cx="387146"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100" b="0" dirty="0">
                  <a:solidFill>
                    <a:schemeClr val="bg1"/>
                  </a:solidFill>
                  <a:latin typeface="Calibri" panose="020F0502020204030204" pitchFamily="34" charset="0"/>
                </a:rPr>
                <a:t>0</a:t>
              </a:r>
            </a:p>
          </p:txBody>
        </p:sp>
      </p:grpSp>
      <p:sp>
        <p:nvSpPr>
          <p:cNvPr id="1483" name="TextBox 1482">
            <a:extLst>
              <a:ext uri="{FF2B5EF4-FFF2-40B4-BE49-F238E27FC236}">
                <a16:creationId xmlns:a16="http://schemas.microsoft.com/office/drawing/2014/main" id="{64D90963-A851-4C20-8A75-DEDCE06C30A8}"/>
              </a:ext>
            </a:extLst>
          </p:cNvPr>
          <p:cNvSpPr txBox="1"/>
          <p:nvPr/>
        </p:nvSpPr>
        <p:spPr bwMode="auto">
          <a:xfrm>
            <a:off x="3270770" y="6016410"/>
            <a:ext cx="8677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No. at Risk</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err="1">
                <a:ln>
                  <a:noFill/>
                </a:ln>
                <a:solidFill>
                  <a:schemeClr val="accent1"/>
                </a:solidFill>
                <a:effectLst/>
                <a:uLnTx/>
                <a:uFillTx/>
                <a:latin typeface="Calibri" panose="020F0502020204030204" pitchFamily="34" charset="0"/>
                <a:ea typeface="+mn-ea"/>
                <a:cs typeface="Arial" panose="020B0604020202020204" pitchFamily="34" charset="0"/>
              </a:rPr>
              <a:t>Pembro</a:t>
            </a:r>
            <a:endPar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endParaRP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Placebo</a:t>
            </a:r>
          </a:p>
        </p:txBody>
      </p:sp>
      <p:grpSp>
        <p:nvGrpSpPr>
          <p:cNvPr id="1484" name="Group 1483">
            <a:extLst>
              <a:ext uri="{FF2B5EF4-FFF2-40B4-BE49-F238E27FC236}">
                <a16:creationId xmlns:a16="http://schemas.microsoft.com/office/drawing/2014/main" id="{025D245F-012B-4EB1-8A54-4C2EF8C3E1D8}"/>
              </a:ext>
            </a:extLst>
          </p:cNvPr>
          <p:cNvGrpSpPr/>
          <p:nvPr/>
        </p:nvGrpSpPr>
        <p:grpSpPr>
          <a:xfrm>
            <a:off x="9392911" y="6207927"/>
            <a:ext cx="2488502" cy="454909"/>
            <a:chOff x="9392911" y="6207927"/>
            <a:chExt cx="2488502" cy="454909"/>
          </a:xfrm>
        </p:grpSpPr>
        <p:pic>
          <p:nvPicPr>
            <p:cNvPr id="1485" name="Picture 1484" descr="A picture containing text, ax, wheel&#10;&#10;Description automatically generated">
              <a:extLst>
                <a:ext uri="{FF2B5EF4-FFF2-40B4-BE49-F238E27FC236}">
                  <a16:creationId xmlns:a16="http://schemas.microsoft.com/office/drawing/2014/main" id="{CCF5D95F-D09B-4045-8D03-E509533ECD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86" name="Rectangle 8">
              <a:extLst>
                <a:ext uri="{FF2B5EF4-FFF2-40B4-BE49-F238E27FC236}">
                  <a16:creationId xmlns:a16="http://schemas.microsoft.com/office/drawing/2014/main" id="{F5DD6E1D-BD1C-4668-9A93-3BFB720F176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906627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E2556605-01AD-4659-8B75-0E4ABB379859}"/>
              </a:ext>
            </a:extLst>
          </p:cNvPr>
          <p:cNvSpPr/>
          <p:nvPr/>
        </p:nvSpPr>
        <p:spPr bwMode="auto">
          <a:xfrm>
            <a:off x="8476963" y="4123215"/>
            <a:ext cx="2173804" cy="1248184"/>
          </a:xfrm>
          <a:custGeom>
            <a:avLst/>
            <a:gdLst>
              <a:gd name="connsiteX0" fmla="*/ 0 w 2173804"/>
              <a:gd name="connsiteY0" fmla="*/ 0 h 1248184"/>
              <a:gd name="connsiteX1" fmla="*/ 263661 w 2173804"/>
              <a:gd name="connsiteY1" fmla="*/ 0 h 1248184"/>
              <a:gd name="connsiteX2" fmla="*/ 263661 w 2173804"/>
              <a:gd name="connsiteY2" fmla="*/ 30854 h 1248184"/>
              <a:gd name="connsiteX3" fmla="*/ 294515 w 2173804"/>
              <a:gd name="connsiteY3" fmla="*/ 30854 h 1248184"/>
              <a:gd name="connsiteX4" fmla="*/ 294515 w 2173804"/>
              <a:gd name="connsiteY4" fmla="*/ 42073 h 1248184"/>
              <a:gd name="connsiteX5" fmla="*/ 370248 w 2173804"/>
              <a:gd name="connsiteY5" fmla="*/ 42073 h 1248184"/>
              <a:gd name="connsiteX6" fmla="*/ 359028 w 2173804"/>
              <a:gd name="connsiteY6" fmla="*/ 53293 h 1248184"/>
              <a:gd name="connsiteX7" fmla="*/ 398297 w 2173804"/>
              <a:gd name="connsiteY7" fmla="*/ 53293 h 1248184"/>
              <a:gd name="connsiteX8" fmla="*/ 398297 w 2173804"/>
              <a:gd name="connsiteY8" fmla="*/ 140245 h 1248184"/>
              <a:gd name="connsiteX9" fmla="*/ 398297 w 2173804"/>
              <a:gd name="connsiteY9" fmla="*/ 140245 h 1248184"/>
              <a:gd name="connsiteX10" fmla="*/ 398297 w 2173804"/>
              <a:gd name="connsiteY10" fmla="*/ 140245 h 1248184"/>
              <a:gd name="connsiteX11" fmla="*/ 423541 w 2173804"/>
              <a:gd name="connsiteY11" fmla="*/ 140245 h 1248184"/>
              <a:gd name="connsiteX12" fmla="*/ 423541 w 2173804"/>
              <a:gd name="connsiteY12" fmla="*/ 272076 h 1248184"/>
              <a:gd name="connsiteX13" fmla="*/ 431956 w 2173804"/>
              <a:gd name="connsiteY13" fmla="*/ 272076 h 1248184"/>
              <a:gd name="connsiteX14" fmla="*/ 431956 w 2173804"/>
              <a:gd name="connsiteY14" fmla="*/ 314149 h 1248184"/>
              <a:gd name="connsiteX15" fmla="*/ 479639 w 2173804"/>
              <a:gd name="connsiteY15" fmla="*/ 314149 h 1248184"/>
              <a:gd name="connsiteX16" fmla="*/ 479639 w 2173804"/>
              <a:gd name="connsiteY16" fmla="*/ 339394 h 1248184"/>
              <a:gd name="connsiteX17" fmla="*/ 538542 w 2173804"/>
              <a:gd name="connsiteY17" fmla="*/ 339394 h 1248184"/>
              <a:gd name="connsiteX18" fmla="*/ 538542 w 2173804"/>
              <a:gd name="connsiteY18" fmla="*/ 364638 h 1248184"/>
              <a:gd name="connsiteX19" fmla="*/ 589031 w 2173804"/>
              <a:gd name="connsiteY19" fmla="*/ 364638 h 1248184"/>
              <a:gd name="connsiteX20" fmla="*/ 589031 w 2173804"/>
              <a:gd name="connsiteY20" fmla="*/ 392687 h 1248184"/>
              <a:gd name="connsiteX21" fmla="*/ 633909 w 2173804"/>
              <a:gd name="connsiteY21" fmla="*/ 392687 h 1248184"/>
              <a:gd name="connsiteX22" fmla="*/ 633909 w 2173804"/>
              <a:gd name="connsiteY22" fmla="*/ 541347 h 1248184"/>
              <a:gd name="connsiteX23" fmla="*/ 667568 w 2173804"/>
              <a:gd name="connsiteY23" fmla="*/ 541347 h 1248184"/>
              <a:gd name="connsiteX24" fmla="*/ 667568 w 2173804"/>
              <a:gd name="connsiteY24" fmla="*/ 563786 h 1248184"/>
              <a:gd name="connsiteX25" fmla="*/ 692812 w 2173804"/>
              <a:gd name="connsiteY25" fmla="*/ 563786 h 1248184"/>
              <a:gd name="connsiteX26" fmla="*/ 692812 w 2173804"/>
              <a:gd name="connsiteY26" fmla="*/ 583421 h 1248184"/>
              <a:gd name="connsiteX27" fmla="*/ 779764 w 2173804"/>
              <a:gd name="connsiteY27" fmla="*/ 583421 h 1248184"/>
              <a:gd name="connsiteX28" fmla="*/ 779764 w 2173804"/>
              <a:gd name="connsiteY28" fmla="*/ 603055 h 1248184"/>
              <a:gd name="connsiteX29" fmla="*/ 810618 w 2173804"/>
              <a:gd name="connsiteY29" fmla="*/ 603055 h 1248184"/>
              <a:gd name="connsiteX30" fmla="*/ 810618 w 2173804"/>
              <a:gd name="connsiteY30" fmla="*/ 631104 h 1248184"/>
              <a:gd name="connsiteX31" fmla="*/ 827448 w 2173804"/>
              <a:gd name="connsiteY31" fmla="*/ 631104 h 1248184"/>
              <a:gd name="connsiteX32" fmla="*/ 827448 w 2173804"/>
              <a:gd name="connsiteY32" fmla="*/ 774154 h 1248184"/>
              <a:gd name="connsiteX33" fmla="*/ 925619 w 2173804"/>
              <a:gd name="connsiteY33" fmla="*/ 774154 h 1248184"/>
              <a:gd name="connsiteX34" fmla="*/ 925619 w 2173804"/>
              <a:gd name="connsiteY34" fmla="*/ 805008 h 1248184"/>
              <a:gd name="connsiteX35" fmla="*/ 950864 w 2173804"/>
              <a:gd name="connsiteY35" fmla="*/ 805008 h 1248184"/>
              <a:gd name="connsiteX36" fmla="*/ 950864 w 2173804"/>
              <a:gd name="connsiteY36" fmla="*/ 830252 h 1248184"/>
              <a:gd name="connsiteX37" fmla="*/ 1023791 w 2173804"/>
              <a:gd name="connsiteY37" fmla="*/ 830252 h 1248184"/>
              <a:gd name="connsiteX38" fmla="*/ 1023791 w 2173804"/>
              <a:gd name="connsiteY38" fmla="*/ 858302 h 1248184"/>
              <a:gd name="connsiteX39" fmla="*/ 1046231 w 2173804"/>
              <a:gd name="connsiteY39" fmla="*/ 858302 h 1248184"/>
              <a:gd name="connsiteX40" fmla="*/ 1046231 w 2173804"/>
              <a:gd name="connsiteY40" fmla="*/ 920010 h 1248184"/>
              <a:gd name="connsiteX41" fmla="*/ 1265013 w 2173804"/>
              <a:gd name="connsiteY41" fmla="*/ 920010 h 1248184"/>
              <a:gd name="connsiteX42" fmla="*/ 1265013 w 2173804"/>
              <a:gd name="connsiteY42" fmla="*/ 934034 h 1248184"/>
              <a:gd name="connsiteX43" fmla="*/ 1337941 w 2173804"/>
              <a:gd name="connsiteY43" fmla="*/ 934034 h 1248184"/>
              <a:gd name="connsiteX44" fmla="*/ 1337941 w 2173804"/>
              <a:gd name="connsiteY44" fmla="*/ 987327 h 1248184"/>
              <a:gd name="connsiteX45" fmla="*/ 1405259 w 2173804"/>
              <a:gd name="connsiteY45" fmla="*/ 987327 h 1248184"/>
              <a:gd name="connsiteX46" fmla="*/ 1405259 w 2173804"/>
              <a:gd name="connsiteY46" fmla="*/ 1012572 h 1248184"/>
              <a:gd name="connsiteX47" fmla="*/ 1598797 w 2173804"/>
              <a:gd name="connsiteY47" fmla="*/ 1012572 h 1248184"/>
              <a:gd name="connsiteX48" fmla="*/ 1598797 w 2173804"/>
              <a:gd name="connsiteY48" fmla="*/ 1046230 h 1248184"/>
              <a:gd name="connsiteX49" fmla="*/ 1654896 w 2173804"/>
              <a:gd name="connsiteY49" fmla="*/ 1046230 h 1248184"/>
              <a:gd name="connsiteX50" fmla="*/ 1654896 w 2173804"/>
              <a:gd name="connsiteY50" fmla="*/ 1121963 h 1248184"/>
              <a:gd name="connsiteX51" fmla="*/ 1868069 w 2173804"/>
              <a:gd name="connsiteY51" fmla="*/ 1121963 h 1248184"/>
              <a:gd name="connsiteX52" fmla="*/ 1868069 w 2173804"/>
              <a:gd name="connsiteY52" fmla="*/ 1248184 h 1248184"/>
              <a:gd name="connsiteX53" fmla="*/ 2173804 w 2173804"/>
              <a:gd name="connsiteY53" fmla="*/ 1248184 h 1248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173804" h="1248184">
                <a:moveTo>
                  <a:pt x="0" y="0"/>
                </a:moveTo>
                <a:lnTo>
                  <a:pt x="263661" y="0"/>
                </a:lnTo>
                <a:lnTo>
                  <a:pt x="263661" y="30854"/>
                </a:lnTo>
                <a:lnTo>
                  <a:pt x="294515" y="30854"/>
                </a:lnTo>
                <a:lnTo>
                  <a:pt x="294515" y="42073"/>
                </a:lnTo>
                <a:lnTo>
                  <a:pt x="370248" y="42073"/>
                </a:lnTo>
                <a:lnTo>
                  <a:pt x="359028" y="53293"/>
                </a:lnTo>
                <a:lnTo>
                  <a:pt x="398297" y="53293"/>
                </a:lnTo>
                <a:lnTo>
                  <a:pt x="398297" y="140245"/>
                </a:lnTo>
                <a:lnTo>
                  <a:pt x="398297" y="140245"/>
                </a:lnTo>
                <a:lnTo>
                  <a:pt x="398297" y="140245"/>
                </a:lnTo>
                <a:lnTo>
                  <a:pt x="423541" y="140245"/>
                </a:lnTo>
                <a:lnTo>
                  <a:pt x="423541" y="272076"/>
                </a:lnTo>
                <a:lnTo>
                  <a:pt x="431956" y="272076"/>
                </a:lnTo>
                <a:lnTo>
                  <a:pt x="431956" y="314149"/>
                </a:lnTo>
                <a:lnTo>
                  <a:pt x="479639" y="314149"/>
                </a:lnTo>
                <a:lnTo>
                  <a:pt x="479639" y="339394"/>
                </a:lnTo>
                <a:lnTo>
                  <a:pt x="538542" y="339394"/>
                </a:lnTo>
                <a:lnTo>
                  <a:pt x="538542" y="364638"/>
                </a:lnTo>
                <a:lnTo>
                  <a:pt x="589031" y="364638"/>
                </a:lnTo>
                <a:lnTo>
                  <a:pt x="589031" y="392687"/>
                </a:lnTo>
                <a:lnTo>
                  <a:pt x="633909" y="392687"/>
                </a:lnTo>
                <a:lnTo>
                  <a:pt x="633909" y="541347"/>
                </a:lnTo>
                <a:lnTo>
                  <a:pt x="667568" y="541347"/>
                </a:lnTo>
                <a:lnTo>
                  <a:pt x="667568" y="563786"/>
                </a:lnTo>
                <a:lnTo>
                  <a:pt x="692812" y="563786"/>
                </a:lnTo>
                <a:lnTo>
                  <a:pt x="692812" y="583421"/>
                </a:lnTo>
                <a:lnTo>
                  <a:pt x="779764" y="583421"/>
                </a:lnTo>
                <a:lnTo>
                  <a:pt x="779764" y="603055"/>
                </a:lnTo>
                <a:lnTo>
                  <a:pt x="810618" y="603055"/>
                </a:lnTo>
                <a:lnTo>
                  <a:pt x="810618" y="631104"/>
                </a:lnTo>
                <a:lnTo>
                  <a:pt x="827448" y="631104"/>
                </a:lnTo>
                <a:lnTo>
                  <a:pt x="827448" y="774154"/>
                </a:lnTo>
                <a:lnTo>
                  <a:pt x="925619" y="774154"/>
                </a:lnTo>
                <a:lnTo>
                  <a:pt x="925619" y="805008"/>
                </a:lnTo>
                <a:lnTo>
                  <a:pt x="950864" y="805008"/>
                </a:lnTo>
                <a:lnTo>
                  <a:pt x="950864" y="830252"/>
                </a:lnTo>
                <a:lnTo>
                  <a:pt x="1023791" y="830252"/>
                </a:lnTo>
                <a:lnTo>
                  <a:pt x="1023791" y="858302"/>
                </a:lnTo>
                <a:lnTo>
                  <a:pt x="1046231" y="858302"/>
                </a:lnTo>
                <a:lnTo>
                  <a:pt x="1046231" y="920010"/>
                </a:lnTo>
                <a:lnTo>
                  <a:pt x="1265013" y="920010"/>
                </a:lnTo>
                <a:lnTo>
                  <a:pt x="1265013" y="934034"/>
                </a:lnTo>
                <a:lnTo>
                  <a:pt x="1337941" y="934034"/>
                </a:lnTo>
                <a:lnTo>
                  <a:pt x="1337941" y="987327"/>
                </a:lnTo>
                <a:lnTo>
                  <a:pt x="1405259" y="987327"/>
                </a:lnTo>
                <a:lnTo>
                  <a:pt x="1405259" y="1012572"/>
                </a:lnTo>
                <a:lnTo>
                  <a:pt x="1598797" y="1012572"/>
                </a:lnTo>
                <a:lnTo>
                  <a:pt x="1598797" y="1046230"/>
                </a:lnTo>
                <a:lnTo>
                  <a:pt x="1654896" y="1046230"/>
                </a:lnTo>
                <a:lnTo>
                  <a:pt x="1654896" y="1121963"/>
                </a:lnTo>
                <a:lnTo>
                  <a:pt x="1868069" y="1121963"/>
                </a:lnTo>
                <a:lnTo>
                  <a:pt x="1868069" y="1248184"/>
                </a:lnTo>
                <a:lnTo>
                  <a:pt x="2173804" y="1248184"/>
                </a:lnTo>
              </a:path>
            </a:pathLst>
          </a:custGeom>
          <a:noFill/>
          <a:ln w="28575">
            <a:solidFill>
              <a:schemeClr val="accent3"/>
            </a:solidFill>
            <a:miter lim="800000"/>
            <a:headEnd/>
            <a:tailEnd/>
          </a:ln>
        </p:spPr>
        <p:txBody>
          <a:bodyPr rtlCol="0" anchor="ctr"/>
          <a:lstStyle/>
          <a:p>
            <a:pPr algn="ctr"/>
            <a:endParaRPr lang="en-US" dirty="0"/>
          </a:p>
        </p:txBody>
      </p:sp>
      <p:sp>
        <p:nvSpPr>
          <p:cNvPr id="10" name="Freeform: Shape 9">
            <a:extLst>
              <a:ext uri="{FF2B5EF4-FFF2-40B4-BE49-F238E27FC236}">
                <a16:creationId xmlns:a16="http://schemas.microsoft.com/office/drawing/2014/main" id="{A316AAAE-950B-4723-BB87-00DF4B13E317}"/>
              </a:ext>
            </a:extLst>
          </p:cNvPr>
          <p:cNvSpPr/>
          <p:nvPr/>
        </p:nvSpPr>
        <p:spPr bwMode="auto">
          <a:xfrm>
            <a:off x="8479768" y="4123215"/>
            <a:ext cx="2431855" cy="838667"/>
          </a:xfrm>
          <a:custGeom>
            <a:avLst/>
            <a:gdLst>
              <a:gd name="connsiteX0" fmla="*/ 0 w 2431855"/>
              <a:gd name="connsiteY0" fmla="*/ 0 h 838667"/>
              <a:gd name="connsiteX1" fmla="*/ 359028 w 2431855"/>
              <a:gd name="connsiteY1" fmla="*/ 0 h 838667"/>
              <a:gd name="connsiteX2" fmla="*/ 359028 w 2431855"/>
              <a:gd name="connsiteY2" fmla="*/ 30854 h 838667"/>
              <a:gd name="connsiteX3" fmla="*/ 389882 w 2431855"/>
              <a:gd name="connsiteY3" fmla="*/ 30854 h 838667"/>
              <a:gd name="connsiteX4" fmla="*/ 389882 w 2431855"/>
              <a:gd name="connsiteY4" fmla="*/ 64513 h 838667"/>
              <a:gd name="connsiteX5" fmla="*/ 412321 w 2431855"/>
              <a:gd name="connsiteY5" fmla="*/ 64513 h 838667"/>
              <a:gd name="connsiteX6" fmla="*/ 412321 w 2431855"/>
              <a:gd name="connsiteY6" fmla="*/ 148660 h 838667"/>
              <a:gd name="connsiteX7" fmla="*/ 434760 w 2431855"/>
              <a:gd name="connsiteY7" fmla="*/ 148660 h 838667"/>
              <a:gd name="connsiteX8" fmla="*/ 434760 w 2431855"/>
              <a:gd name="connsiteY8" fmla="*/ 196343 h 838667"/>
              <a:gd name="connsiteX9" fmla="*/ 493664 w 2431855"/>
              <a:gd name="connsiteY9" fmla="*/ 196343 h 838667"/>
              <a:gd name="connsiteX10" fmla="*/ 493664 w 2431855"/>
              <a:gd name="connsiteY10" fmla="*/ 218783 h 838667"/>
              <a:gd name="connsiteX11" fmla="*/ 577811 w 2431855"/>
              <a:gd name="connsiteY11" fmla="*/ 218783 h 838667"/>
              <a:gd name="connsiteX12" fmla="*/ 577811 w 2431855"/>
              <a:gd name="connsiteY12" fmla="*/ 255246 h 838667"/>
              <a:gd name="connsiteX13" fmla="*/ 608665 w 2431855"/>
              <a:gd name="connsiteY13" fmla="*/ 255246 h 838667"/>
              <a:gd name="connsiteX14" fmla="*/ 608665 w 2431855"/>
              <a:gd name="connsiteY14" fmla="*/ 322564 h 838667"/>
              <a:gd name="connsiteX15" fmla="*/ 633909 w 2431855"/>
              <a:gd name="connsiteY15" fmla="*/ 322564 h 838667"/>
              <a:gd name="connsiteX16" fmla="*/ 633909 w 2431855"/>
              <a:gd name="connsiteY16" fmla="*/ 342198 h 838667"/>
              <a:gd name="connsiteX17" fmla="*/ 633909 w 2431855"/>
              <a:gd name="connsiteY17" fmla="*/ 387077 h 838667"/>
              <a:gd name="connsiteX18" fmla="*/ 681592 w 2431855"/>
              <a:gd name="connsiteY18" fmla="*/ 387077 h 838667"/>
              <a:gd name="connsiteX19" fmla="*/ 681592 w 2431855"/>
              <a:gd name="connsiteY19" fmla="*/ 443175 h 838667"/>
              <a:gd name="connsiteX20" fmla="*/ 765740 w 2431855"/>
              <a:gd name="connsiteY20" fmla="*/ 443175 h 838667"/>
              <a:gd name="connsiteX21" fmla="*/ 765740 w 2431855"/>
              <a:gd name="connsiteY21" fmla="*/ 485249 h 838667"/>
              <a:gd name="connsiteX22" fmla="*/ 821838 w 2431855"/>
              <a:gd name="connsiteY22" fmla="*/ 485249 h 838667"/>
              <a:gd name="connsiteX23" fmla="*/ 821838 w 2431855"/>
              <a:gd name="connsiteY23" fmla="*/ 541347 h 838667"/>
              <a:gd name="connsiteX24" fmla="*/ 841472 w 2431855"/>
              <a:gd name="connsiteY24" fmla="*/ 541347 h 838667"/>
              <a:gd name="connsiteX25" fmla="*/ 841472 w 2431855"/>
              <a:gd name="connsiteY25" fmla="*/ 611470 h 838667"/>
              <a:gd name="connsiteX26" fmla="*/ 875131 w 2431855"/>
              <a:gd name="connsiteY26" fmla="*/ 611470 h 838667"/>
              <a:gd name="connsiteX27" fmla="*/ 875131 w 2431855"/>
              <a:gd name="connsiteY27" fmla="*/ 631104 h 838667"/>
              <a:gd name="connsiteX28" fmla="*/ 1001352 w 2431855"/>
              <a:gd name="connsiteY28" fmla="*/ 631104 h 838667"/>
              <a:gd name="connsiteX29" fmla="*/ 1001352 w 2431855"/>
              <a:gd name="connsiteY29" fmla="*/ 661958 h 838667"/>
              <a:gd name="connsiteX30" fmla="*/ 1049035 w 2431855"/>
              <a:gd name="connsiteY30" fmla="*/ 661958 h 838667"/>
              <a:gd name="connsiteX31" fmla="*/ 1049035 w 2431855"/>
              <a:gd name="connsiteY31" fmla="*/ 681592 h 838667"/>
              <a:gd name="connsiteX32" fmla="*/ 1315502 w 2431855"/>
              <a:gd name="connsiteY32" fmla="*/ 681592 h 838667"/>
              <a:gd name="connsiteX33" fmla="*/ 1315502 w 2431855"/>
              <a:gd name="connsiteY33" fmla="*/ 698422 h 838667"/>
              <a:gd name="connsiteX34" fmla="*/ 1382819 w 2431855"/>
              <a:gd name="connsiteY34" fmla="*/ 698422 h 838667"/>
              <a:gd name="connsiteX35" fmla="*/ 1382819 w 2431855"/>
              <a:gd name="connsiteY35" fmla="*/ 718056 h 838667"/>
              <a:gd name="connsiteX36" fmla="*/ 1710994 w 2431855"/>
              <a:gd name="connsiteY36" fmla="*/ 718056 h 838667"/>
              <a:gd name="connsiteX37" fmla="*/ 1710994 w 2431855"/>
              <a:gd name="connsiteY37" fmla="*/ 760130 h 838667"/>
              <a:gd name="connsiteX38" fmla="*/ 2117705 w 2431855"/>
              <a:gd name="connsiteY38" fmla="*/ 760130 h 838667"/>
              <a:gd name="connsiteX39" fmla="*/ 2117705 w 2431855"/>
              <a:gd name="connsiteY39" fmla="*/ 838667 h 838667"/>
              <a:gd name="connsiteX40" fmla="*/ 2431855 w 2431855"/>
              <a:gd name="connsiteY40" fmla="*/ 838667 h 83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431855" h="838667">
                <a:moveTo>
                  <a:pt x="0" y="0"/>
                </a:moveTo>
                <a:lnTo>
                  <a:pt x="359028" y="0"/>
                </a:lnTo>
                <a:lnTo>
                  <a:pt x="359028" y="30854"/>
                </a:lnTo>
                <a:lnTo>
                  <a:pt x="389882" y="30854"/>
                </a:lnTo>
                <a:lnTo>
                  <a:pt x="389882" y="64513"/>
                </a:lnTo>
                <a:lnTo>
                  <a:pt x="412321" y="64513"/>
                </a:lnTo>
                <a:lnTo>
                  <a:pt x="412321" y="148660"/>
                </a:lnTo>
                <a:lnTo>
                  <a:pt x="434760" y="148660"/>
                </a:lnTo>
                <a:lnTo>
                  <a:pt x="434760" y="196343"/>
                </a:lnTo>
                <a:lnTo>
                  <a:pt x="493664" y="196343"/>
                </a:lnTo>
                <a:lnTo>
                  <a:pt x="493664" y="218783"/>
                </a:lnTo>
                <a:lnTo>
                  <a:pt x="577811" y="218783"/>
                </a:lnTo>
                <a:lnTo>
                  <a:pt x="577811" y="255246"/>
                </a:lnTo>
                <a:lnTo>
                  <a:pt x="608665" y="255246"/>
                </a:lnTo>
                <a:lnTo>
                  <a:pt x="608665" y="322564"/>
                </a:lnTo>
                <a:lnTo>
                  <a:pt x="633909" y="322564"/>
                </a:lnTo>
                <a:lnTo>
                  <a:pt x="633909" y="342198"/>
                </a:lnTo>
                <a:lnTo>
                  <a:pt x="633909" y="387077"/>
                </a:lnTo>
                <a:lnTo>
                  <a:pt x="681592" y="387077"/>
                </a:lnTo>
                <a:lnTo>
                  <a:pt x="681592" y="443175"/>
                </a:lnTo>
                <a:lnTo>
                  <a:pt x="765740" y="443175"/>
                </a:lnTo>
                <a:lnTo>
                  <a:pt x="765740" y="485249"/>
                </a:lnTo>
                <a:lnTo>
                  <a:pt x="821838" y="485249"/>
                </a:lnTo>
                <a:lnTo>
                  <a:pt x="821838" y="541347"/>
                </a:lnTo>
                <a:lnTo>
                  <a:pt x="841472" y="541347"/>
                </a:lnTo>
                <a:lnTo>
                  <a:pt x="841472" y="611470"/>
                </a:lnTo>
                <a:lnTo>
                  <a:pt x="875131" y="611470"/>
                </a:lnTo>
                <a:lnTo>
                  <a:pt x="875131" y="631104"/>
                </a:lnTo>
                <a:lnTo>
                  <a:pt x="1001352" y="631104"/>
                </a:lnTo>
                <a:lnTo>
                  <a:pt x="1001352" y="661958"/>
                </a:lnTo>
                <a:lnTo>
                  <a:pt x="1049035" y="661958"/>
                </a:lnTo>
                <a:lnTo>
                  <a:pt x="1049035" y="681592"/>
                </a:lnTo>
                <a:lnTo>
                  <a:pt x="1315502" y="681592"/>
                </a:lnTo>
                <a:lnTo>
                  <a:pt x="1315502" y="698422"/>
                </a:lnTo>
                <a:lnTo>
                  <a:pt x="1382819" y="698422"/>
                </a:lnTo>
                <a:lnTo>
                  <a:pt x="1382819" y="718056"/>
                </a:lnTo>
                <a:lnTo>
                  <a:pt x="1710994" y="718056"/>
                </a:lnTo>
                <a:lnTo>
                  <a:pt x="1710994" y="760130"/>
                </a:lnTo>
                <a:lnTo>
                  <a:pt x="2117705" y="760130"/>
                </a:lnTo>
                <a:lnTo>
                  <a:pt x="2117705" y="838667"/>
                </a:lnTo>
                <a:lnTo>
                  <a:pt x="2431855" y="838667"/>
                </a:lnTo>
              </a:path>
            </a:pathLst>
          </a:custGeom>
          <a:noFill/>
          <a:ln w="28575">
            <a:solidFill>
              <a:schemeClr val="accent1"/>
            </a:solidFill>
            <a:miter lim="800000"/>
            <a:headEnd/>
            <a:tailEnd/>
          </a:ln>
        </p:spPr>
        <p:txBody>
          <a:bodyPr rtlCol="0" anchor="ctr"/>
          <a:lstStyle/>
          <a:p>
            <a:pPr algn="ctr"/>
            <a:endParaRPr lang="en-US" dirty="0"/>
          </a:p>
        </p:txBody>
      </p:sp>
      <p:sp>
        <p:nvSpPr>
          <p:cNvPr id="11" name="Freeform: Shape 10">
            <a:extLst>
              <a:ext uri="{FF2B5EF4-FFF2-40B4-BE49-F238E27FC236}">
                <a16:creationId xmlns:a16="http://schemas.microsoft.com/office/drawing/2014/main" id="{C8F0F363-32E2-4AE4-B26A-CF5B1409A802}"/>
              </a:ext>
            </a:extLst>
          </p:cNvPr>
          <p:cNvSpPr/>
          <p:nvPr/>
        </p:nvSpPr>
        <p:spPr bwMode="auto">
          <a:xfrm>
            <a:off x="4861399" y="4142132"/>
            <a:ext cx="2229935" cy="1239585"/>
          </a:xfrm>
          <a:custGeom>
            <a:avLst/>
            <a:gdLst>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37187 w 2219632"/>
              <a:gd name="connsiteY58" fmla="*/ 904568 h 1197077"/>
              <a:gd name="connsiteX59" fmla="*/ 1337187 w 2219632"/>
              <a:gd name="connsiteY59" fmla="*/ 934065 h 1197077"/>
              <a:gd name="connsiteX60" fmla="*/ 1408471 w 2219632"/>
              <a:gd name="connsiteY60" fmla="*/ 934065 h 1197077"/>
              <a:gd name="connsiteX61" fmla="*/ 1408471 w 2219632"/>
              <a:gd name="connsiteY61" fmla="*/ 948813 h 1197077"/>
              <a:gd name="connsiteX62" fmla="*/ 1489587 w 2219632"/>
              <a:gd name="connsiteY62" fmla="*/ 948813 h 1197077"/>
              <a:gd name="connsiteX63" fmla="*/ 1489587 w 2219632"/>
              <a:gd name="connsiteY63" fmla="*/ 980768 h 1197077"/>
              <a:gd name="connsiteX64" fmla="*/ 1592826 w 2219632"/>
              <a:gd name="connsiteY64" fmla="*/ 980768 h 1197077"/>
              <a:gd name="connsiteX65" fmla="*/ 1592826 w 2219632"/>
              <a:gd name="connsiteY65" fmla="*/ 1000432 h 1197077"/>
              <a:gd name="connsiteX66" fmla="*/ 1605116 w 2219632"/>
              <a:gd name="connsiteY66" fmla="*/ 1000432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37187 w 2219632"/>
              <a:gd name="connsiteY58" fmla="*/ 904568 h 1197077"/>
              <a:gd name="connsiteX59" fmla="*/ 1373248 w 2219632"/>
              <a:gd name="connsiteY59" fmla="*/ 954649 h 1197077"/>
              <a:gd name="connsiteX60" fmla="*/ 1408471 w 2219632"/>
              <a:gd name="connsiteY60" fmla="*/ 934065 h 1197077"/>
              <a:gd name="connsiteX61" fmla="*/ 1408471 w 2219632"/>
              <a:gd name="connsiteY61" fmla="*/ 948813 h 1197077"/>
              <a:gd name="connsiteX62" fmla="*/ 1489587 w 2219632"/>
              <a:gd name="connsiteY62" fmla="*/ 948813 h 1197077"/>
              <a:gd name="connsiteX63" fmla="*/ 1489587 w 2219632"/>
              <a:gd name="connsiteY63" fmla="*/ 980768 h 1197077"/>
              <a:gd name="connsiteX64" fmla="*/ 1592826 w 2219632"/>
              <a:gd name="connsiteY64" fmla="*/ 980768 h 1197077"/>
              <a:gd name="connsiteX65" fmla="*/ 1592826 w 2219632"/>
              <a:gd name="connsiteY65" fmla="*/ 1000432 h 1197077"/>
              <a:gd name="connsiteX66" fmla="*/ 1605116 w 2219632"/>
              <a:gd name="connsiteY66" fmla="*/ 1000432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34612 w 2219632"/>
              <a:gd name="connsiteY58" fmla="*/ 958601 h 1197077"/>
              <a:gd name="connsiteX59" fmla="*/ 1373248 w 2219632"/>
              <a:gd name="connsiteY59" fmla="*/ 954649 h 1197077"/>
              <a:gd name="connsiteX60" fmla="*/ 1408471 w 2219632"/>
              <a:gd name="connsiteY60" fmla="*/ 934065 h 1197077"/>
              <a:gd name="connsiteX61" fmla="*/ 1408471 w 2219632"/>
              <a:gd name="connsiteY61" fmla="*/ 948813 h 1197077"/>
              <a:gd name="connsiteX62" fmla="*/ 1489587 w 2219632"/>
              <a:gd name="connsiteY62" fmla="*/ 948813 h 1197077"/>
              <a:gd name="connsiteX63" fmla="*/ 1489587 w 2219632"/>
              <a:gd name="connsiteY63" fmla="*/ 980768 h 1197077"/>
              <a:gd name="connsiteX64" fmla="*/ 1592826 w 2219632"/>
              <a:gd name="connsiteY64" fmla="*/ 980768 h 1197077"/>
              <a:gd name="connsiteX65" fmla="*/ 1592826 w 2219632"/>
              <a:gd name="connsiteY65" fmla="*/ 1000432 h 1197077"/>
              <a:gd name="connsiteX66" fmla="*/ 1605116 w 2219632"/>
              <a:gd name="connsiteY66" fmla="*/ 1000432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73248 w 2219632"/>
              <a:gd name="connsiteY59" fmla="*/ 954649 h 1197077"/>
              <a:gd name="connsiteX60" fmla="*/ 1408471 w 2219632"/>
              <a:gd name="connsiteY60" fmla="*/ 934065 h 1197077"/>
              <a:gd name="connsiteX61" fmla="*/ 1408471 w 2219632"/>
              <a:gd name="connsiteY61" fmla="*/ 948813 h 1197077"/>
              <a:gd name="connsiteX62" fmla="*/ 1489587 w 2219632"/>
              <a:gd name="connsiteY62" fmla="*/ 948813 h 1197077"/>
              <a:gd name="connsiteX63" fmla="*/ 1489587 w 2219632"/>
              <a:gd name="connsiteY63" fmla="*/ 980768 h 1197077"/>
              <a:gd name="connsiteX64" fmla="*/ 1592826 w 2219632"/>
              <a:gd name="connsiteY64" fmla="*/ 980768 h 1197077"/>
              <a:gd name="connsiteX65" fmla="*/ 1592826 w 2219632"/>
              <a:gd name="connsiteY65" fmla="*/ 1000432 h 1197077"/>
              <a:gd name="connsiteX66" fmla="*/ 1605116 w 2219632"/>
              <a:gd name="connsiteY66" fmla="*/ 1000432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50066 w 2219632"/>
              <a:gd name="connsiteY59" fmla="*/ 954649 h 1197077"/>
              <a:gd name="connsiteX60" fmla="*/ 1408471 w 2219632"/>
              <a:gd name="connsiteY60" fmla="*/ 934065 h 1197077"/>
              <a:gd name="connsiteX61" fmla="*/ 1408471 w 2219632"/>
              <a:gd name="connsiteY61" fmla="*/ 948813 h 1197077"/>
              <a:gd name="connsiteX62" fmla="*/ 1489587 w 2219632"/>
              <a:gd name="connsiteY62" fmla="*/ 948813 h 1197077"/>
              <a:gd name="connsiteX63" fmla="*/ 1489587 w 2219632"/>
              <a:gd name="connsiteY63" fmla="*/ 980768 h 1197077"/>
              <a:gd name="connsiteX64" fmla="*/ 1592826 w 2219632"/>
              <a:gd name="connsiteY64" fmla="*/ 980768 h 1197077"/>
              <a:gd name="connsiteX65" fmla="*/ 1592826 w 2219632"/>
              <a:gd name="connsiteY65" fmla="*/ 1000432 h 1197077"/>
              <a:gd name="connsiteX66" fmla="*/ 1605116 w 2219632"/>
              <a:gd name="connsiteY66" fmla="*/ 1000432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8471 w 2219632"/>
              <a:gd name="connsiteY60" fmla="*/ 934065 h 1197077"/>
              <a:gd name="connsiteX61" fmla="*/ 1408471 w 2219632"/>
              <a:gd name="connsiteY61" fmla="*/ 948813 h 1197077"/>
              <a:gd name="connsiteX62" fmla="*/ 1489587 w 2219632"/>
              <a:gd name="connsiteY62" fmla="*/ 948813 h 1197077"/>
              <a:gd name="connsiteX63" fmla="*/ 1489587 w 2219632"/>
              <a:gd name="connsiteY63" fmla="*/ 980768 h 1197077"/>
              <a:gd name="connsiteX64" fmla="*/ 1592826 w 2219632"/>
              <a:gd name="connsiteY64" fmla="*/ 980768 h 1197077"/>
              <a:gd name="connsiteX65" fmla="*/ 1592826 w 2219632"/>
              <a:gd name="connsiteY65" fmla="*/ 1000432 h 1197077"/>
              <a:gd name="connsiteX66" fmla="*/ 1605116 w 2219632"/>
              <a:gd name="connsiteY66" fmla="*/ 1000432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8471 w 2219632"/>
              <a:gd name="connsiteY60" fmla="*/ 934065 h 1197077"/>
              <a:gd name="connsiteX61" fmla="*/ 1408471 w 2219632"/>
              <a:gd name="connsiteY61" fmla="*/ 948813 h 1197077"/>
              <a:gd name="connsiteX62" fmla="*/ 1489587 w 2219632"/>
              <a:gd name="connsiteY62" fmla="*/ 948813 h 1197077"/>
              <a:gd name="connsiteX63" fmla="*/ 1489587 w 2219632"/>
              <a:gd name="connsiteY63" fmla="*/ 980768 h 1197077"/>
              <a:gd name="connsiteX64" fmla="*/ 1592826 w 2219632"/>
              <a:gd name="connsiteY64" fmla="*/ 980768 h 1197077"/>
              <a:gd name="connsiteX65" fmla="*/ 1592826 w 2219632"/>
              <a:gd name="connsiteY65" fmla="*/ 1000432 h 1197077"/>
              <a:gd name="connsiteX66" fmla="*/ 1605116 w 2219632"/>
              <a:gd name="connsiteY66" fmla="*/ 1000432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48813 h 1197077"/>
              <a:gd name="connsiteX62" fmla="*/ 1489587 w 2219632"/>
              <a:gd name="connsiteY62" fmla="*/ 948813 h 1197077"/>
              <a:gd name="connsiteX63" fmla="*/ 1489587 w 2219632"/>
              <a:gd name="connsiteY63" fmla="*/ 980768 h 1197077"/>
              <a:gd name="connsiteX64" fmla="*/ 1592826 w 2219632"/>
              <a:gd name="connsiteY64" fmla="*/ 980768 h 1197077"/>
              <a:gd name="connsiteX65" fmla="*/ 1592826 w 2219632"/>
              <a:gd name="connsiteY65" fmla="*/ 1000432 h 1197077"/>
              <a:gd name="connsiteX66" fmla="*/ 1605116 w 2219632"/>
              <a:gd name="connsiteY66" fmla="*/ 1000432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48813 h 1197077"/>
              <a:gd name="connsiteX62" fmla="*/ 1489587 w 2219632"/>
              <a:gd name="connsiteY62" fmla="*/ 948813 h 1197077"/>
              <a:gd name="connsiteX63" fmla="*/ 1507617 w 2219632"/>
              <a:gd name="connsiteY63" fmla="*/ 1006498 h 1197077"/>
              <a:gd name="connsiteX64" fmla="*/ 1592826 w 2219632"/>
              <a:gd name="connsiteY64" fmla="*/ 980768 h 1197077"/>
              <a:gd name="connsiteX65" fmla="*/ 1592826 w 2219632"/>
              <a:gd name="connsiteY65" fmla="*/ 1000432 h 1197077"/>
              <a:gd name="connsiteX66" fmla="*/ 1605116 w 2219632"/>
              <a:gd name="connsiteY66" fmla="*/ 1000432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48813 h 1197077"/>
              <a:gd name="connsiteX62" fmla="*/ 1510193 w 2219632"/>
              <a:gd name="connsiteY62" fmla="*/ 971970 h 1197077"/>
              <a:gd name="connsiteX63" fmla="*/ 1507617 w 2219632"/>
              <a:gd name="connsiteY63" fmla="*/ 1006498 h 1197077"/>
              <a:gd name="connsiteX64" fmla="*/ 1592826 w 2219632"/>
              <a:gd name="connsiteY64" fmla="*/ 980768 h 1197077"/>
              <a:gd name="connsiteX65" fmla="*/ 1592826 w 2219632"/>
              <a:gd name="connsiteY65" fmla="*/ 1000432 h 1197077"/>
              <a:gd name="connsiteX66" fmla="*/ 1605116 w 2219632"/>
              <a:gd name="connsiteY66" fmla="*/ 1000432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66824 h 1197077"/>
              <a:gd name="connsiteX62" fmla="*/ 1510193 w 2219632"/>
              <a:gd name="connsiteY62" fmla="*/ 971970 h 1197077"/>
              <a:gd name="connsiteX63" fmla="*/ 1507617 w 2219632"/>
              <a:gd name="connsiteY63" fmla="*/ 1006498 h 1197077"/>
              <a:gd name="connsiteX64" fmla="*/ 1592826 w 2219632"/>
              <a:gd name="connsiteY64" fmla="*/ 980768 h 1197077"/>
              <a:gd name="connsiteX65" fmla="*/ 1592826 w 2219632"/>
              <a:gd name="connsiteY65" fmla="*/ 1000432 h 1197077"/>
              <a:gd name="connsiteX66" fmla="*/ 1605116 w 2219632"/>
              <a:gd name="connsiteY66" fmla="*/ 1000432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66824 h 1197077"/>
              <a:gd name="connsiteX62" fmla="*/ 1510193 w 2219632"/>
              <a:gd name="connsiteY62" fmla="*/ 971970 h 1197077"/>
              <a:gd name="connsiteX63" fmla="*/ 1510192 w 2219632"/>
              <a:gd name="connsiteY63" fmla="*/ 998779 h 1197077"/>
              <a:gd name="connsiteX64" fmla="*/ 1592826 w 2219632"/>
              <a:gd name="connsiteY64" fmla="*/ 980768 h 1197077"/>
              <a:gd name="connsiteX65" fmla="*/ 1592826 w 2219632"/>
              <a:gd name="connsiteY65" fmla="*/ 1000432 h 1197077"/>
              <a:gd name="connsiteX66" fmla="*/ 1605116 w 2219632"/>
              <a:gd name="connsiteY66" fmla="*/ 1000432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66824 h 1197077"/>
              <a:gd name="connsiteX62" fmla="*/ 1510193 w 2219632"/>
              <a:gd name="connsiteY62" fmla="*/ 971970 h 1197077"/>
              <a:gd name="connsiteX63" fmla="*/ 1510192 w 2219632"/>
              <a:gd name="connsiteY63" fmla="*/ 998779 h 1197077"/>
              <a:gd name="connsiteX64" fmla="*/ 1592826 w 2219632"/>
              <a:gd name="connsiteY64" fmla="*/ 980768 h 1197077"/>
              <a:gd name="connsiteX65" fmla="*/ 1592826 w 2219632"/>
              <a:gd name="connsiteY65" fmla="*/ 1000432 h 1197077"/>
              <a:gd name="connsiteX66" fmla="*/ 1605116 w 2219632"/>
              <a:gd name="connsiteY66" fmla="*/ 1013298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66824 h 1197077"/>
              <a:gd name="connsiteX62" fmla="*/ 1510193 w 2219632"/>
              <a:gd name="connsiteY62" fmla="*/ 971970 h 1197077"/>
              <a:gd name="connsiteX63" fmla="*/ 1510192 w 2219632"/>
              <a:gd name="connsiteY63" fmla="*/ 998779 h 1197077"/>
              <a:gd name="connsiteX64" fmla="*/ 1592826 w 2219632"/>
              <a:gd name="connsiteY64" fmla="*/ 980768 h 1197077"/>
              <a:gd name="connsiteX65" fmla="*/ 1592826 w 2219632"/>
              <a:gd name="connsiteY65" fmla="*/ 1008152 h 1197077"/>
              <a:gd name="connsiteX66" fmla="*/ 1605116 w 2219632"/>
              <a:gd name="connsiteY66" fmla="*/ 1013298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66824 h 1197077"/>
              <a:gd name="connsiteX62" fmla="*/ 1510193 w 2219632"/>
              <a:gd name="connsiteY62" fmla="*/ 971970 h 1197077"/>
              <a:gd name="connsiteX63" fmla="*/ 1510192 w 2219632"/>
              <a:gd name="connsiteY63" fmla="*/ 998779 h 1197077"/>
              <a:gd name="connsiteX64" fmla="*/ 1592826 w 2219632"/>
              <a:gd name="connsiteY64" fmla="*/ 980768 h 1197077"/>
              <a:gd name="connsiteX65" fmla="*/ 1592826 w 2219632"/>
              <a:gd name="connsiteY65" fmla="*/ 1008152 h 1197077"/>
              <a:gd name="connsiteX66" fmla="*/ 1605116 w 2219632"/>
              <a:gd name="connsiteY66" fmla="*/ 1032387 h 1197077"/>
              <a:gd name="connsiteX67" fmla="*/ 1651819 w 2219632"/>
              <a:gd name="connsiteY67" fmla="*/ 1032387 h 1197077"/>
              <a:gd name="connsiteX68" fmla="*/ 1651819 w 2219632"/>
              <a:gd name="connsiteY68" fmla="*/ 1054510 h 1197077"/>
              <a:gd name="connsiteX69" fmla="*/ 1850923 w 2219632"/>
              <a:gd name="connsiteY69" fmla="*/ 1054510 h 1197077"/>
              <a:gd name="connsiteX70" fmla="*/ 1875503 w 2219632"/>
              <a:gd name="connsiteY70" fmla="*/ 1054510 h 1197077"/>
              <a:gd name="connsiteX71" fmla="*/ 1875503 w 2219632"/>
              <a:gd name="connsiteY71" fmla="*/ 1088923 h 1197077"/>
              <a:gd name="connsiteX72" fmla="*/ 1897626 w 2219632"/>
              <a:gd name="connsiteY72" fmla="*/ 1088923 h 1197077"/>
              <a:gd name="connsiteX73" fmla="*/ 1897626 w 2219632"/>
              <a:gd name="connsiteY73" fmla="*/ 1140542 h 1197077"/>
              <a:gd name="connsiteX74" fmla="*/ 2118852 w 2219632"/>
              <a:gd name="connsiteY74" fmla="*/ 1140542 h 1197077"/>
              <a:gd name="connsiteX75" fmla="*/ 2118852 w 2219632"/>
              <a:gd name="connsiteY75" fmla="*/ 1197077 h 1197077"/>
              <a:gd name="connsiteX76" fmla="*/ 2219632 w 2219632"/>
              <a:gd name="connsiteY76"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66824 h 1197077"/>
              <a:gd name="connsiteX62" fmla="*/ 1510193 w 2219632"/>
              <a:gd name="connsiteY62" fmla="*/ 971970 h 1197077"/>
              <a:gd name="connsiteX63" fmla="*/ 1510192 w 2219632"/>
              <a:gd name="connsiteY63" fmla="*/ 998779 h 1197077"/>
              <a:gd name="connsiteX64" fmla="*/ 1592826 w 2219632"/>
              <a:gd name="connsiteY64" fmla="*/ 998779 h 1197077"/>
              <a:gd name="connsiteX65" fmla="*/ 1592826 w 2219632"/>
              <a:gd name="connsiteY65" fmla="*/ 1008152 h 1197077"/>
              <a:gd name="connsiteX66" fmla="*/ 1605116 w 2219632"/>
              <a:gd name="connsiteY66" fmla="*/ 1032387 h 1197077"/>
              <a:gd name="connsiteX67" fmla="*/ 1651819 w 2219632"/>
              <a:gd name="connsiteY67" fmla="*/ 1032387 h 1197077"/>
              <a:gd name="connsiteX68" fmla="*/ 1651819 w 2219632"/>
              <a:gd name="connsiteY68" fmla="*/ 1054510 h 1197077"/>
              <a:gd name="connsiteX69" fmla="*/ 1850923 w 2219632"/>
              <a:gd name="connsiteY69" fmla="*/ 1054510 h 1197077"/>
              <a:gd name="connsiteX70" fmla="*/ 1875503 w 2219632"/>
              <a:gd name="connsiteY70" fmla="*/ 1054510 h 1197077"/>
              <a:gd name="connsiteX71" fmla="*/ 1875503 w 2219632"/>
              <a:gd name="connsiteY71" fmla="*/ 1088923 h 1197077"/>
              <a:gd name="connsiteX72" fmla="*/ 1897626 w 2219632"/>
              <a:gd name="connsiteY72" fmla="*/ 1088923 h 1197077"/>
              <a:gd name="connsiteX73" fmla="*/ 1897626 w 2219632"/>
              <a:gd name="connsiteY73" fmla="*/ 1140542 h 1197077"/>
              <a:gd name="connsiteX74" fmla="*/ 2118852 w 2219632"/>
              <a:gd name="connsiteY74" fmla="*/ 1140542 h 1197077"/>
              <a:gd name="connsiteX75" fmla="*/ 2118852 w 2219632"/>
              <a:gd name="connsiteY75" fmla="*/ 1197077 h 1197077"/>
              <a:gd name="connsiteX76" fmla="*/ 2219632 w 2219632"/>
              <a:gd name="connsiteY76"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66824 h 1197077"/>
              <a:gd name="connsiteX62" fmla="*/ 1510193 w 2219632"/>
              <a:gd name="connsiteY62" fmla="*/ 971970 h 1197077"/>
              <a:gd name="connsiteX63" fmla="*/ 1510192 w 2219632"/>
              <a:gd name="connsiteY63" fmla="*/ 998779 h 1197077"/>
              <a:gd name="connsiteX64" fmla="*/ 1592826 w 2219632"/>
              <a:gd name="connsiteY64" fmla="*/ 998779 h 1197077"/>
              <a:gd name="connsiteX65" fmla="*/ 1592826 w 2219632"/>
              <a:gd name="connsiteY65" fmla="*/ 1008152 h 1197077"/>
              <a:gd name="connsiteX66" fmla="*/ 1612843 w 2219632"/>
              <a:gd name="connsiteY66" fmla="*/ 1058117 h 1197077"/>
              <a:gd name="connsiteX67" fmla="*/ 1651819 w 2219632"/>
              <a:gd name="connsiteY67" fmla="*/ 1032387 h 1197077"/>
              <a:gd name="connsiteX68" fmla="*/ 1651819 w 2219632"/>
              <a:gd name="connsiteY68" fmla="*/ 1054510 h 1197077"/>
              <a:gd name="connsiteX69" fmla="*/ 1850923 w 2219632"/>
              <a:gd name="connsiteY69" fmla="*/ 1054510 h 1197077"/>
              <a:gd name="connsiteX70" fmla="*/ 1875503 w 2219632"/>
              <a:gd name="connsiteY70" fmla="*/ 1054510 h 1197077"/>
              <a:gd name="connsiteX71" fmla="*/ 1875503 w 2219632"/>
              <a:gd name="connsiteY71" fmla="*/ 1088923 h 1197077"/>
              <a:gd name="connsiteX72" fmla="*/ 1897626 w 2219632"/>
              <a:gd name="connsiteY72" fmla="*/ 1088923 h 1197077"/>
              <a:gd name="connsiteX73" fmla="*/ 1897626 w 2219632"/>
              <a:gd name="connsiteY73" fmla="*/ 1140542 h 1197077"/>
              <a:gd name="connsiteX74" fmla="*/ 2118852 w 2219632"/>
              <a:gd name="connsiteY74" fmla="*/ 1140542 h 1197077"/>
              <a:gd name="connsiteX75" fmla="*/ 2118852 w 2219632"/>
              <a:gd name="connsiteY75" fmla="*/ 1197077 h 1197077"/>
              <a:gd name="connsiteX76" fmla="*/ 2219632 w 2219632"/>
              <a:gd name="connsiteY76"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66824 h 1197077"/>
              <a:gd name="connsiteX62" fmla="*/ 1510193 w 2219632"/>
              <a:gd name="connsiteY62" fmla="*/ 971970 h 1197077"/>
              <a:gd name="connsiteX63" fmla="*/ 1510192 w 2219632"/>
              <a:gd name="connsiteY63" fmla="*/ 998779 h 1197077"/>
              <a:gd name="connsiteX64" fmla="*/ 1592826 w 2219632"/>
              <a:gd name="connsiteY64" fmla="*/ 998779 h 1197077"/>
              <a:gd name="connsiteX65" fmla="*/ 1605705 w 2219632"/>
              <a:gd name="connsiteY65" fmla="*/ 1018444 h 1197077"/>
              <a:gd name="connsiteX66" fmla="*/ 1612843 w 2219632"/>
              <a:gd name="connsiteY66" fmla="*/ 1058117 h 1197077"/>
              <a:gd name="connsiteX67" fmla="*/ 1651819 w 2219632"/>
              <a:gd name="connsiteY67" fmla="*/ 1032387 h 1197077"/>
              <a:gd name="connsiteX68" fmla="*/ 1651819 w 2219632"/>
              <a:gd name="connsiteY68" fmla="*/ 1054510 h 1197077"/>
              <a:gd name="connsiteX69" fmla="*/ 1850923 w 2219632"/>
              <a:gd name="connsiteY69" fmla="*/ 1054510 h 1197077"/>
              <a:gd name="connsiteX70" fmla="*/ 1875503 w 2219632"/>
              <a:gd name="connsiteY70" fmla="*/ 1054510 h 1197077"/>
              <a:gd name="connsiteX71" fmla="*/ 1875503 w 2219632"/>
              <a:gd name="connsiteY71" fmla="*/ 1088923 h 1197077"/>
              <a:gd name="connsiteX72" fmla="*/ 1897626 w 2219632"/>
              <a:gd name="connsiteY72" fmla="*/ 1088923 h 1197077"/>
              <a:gd name="connsiteX73" fmla="*/ 1897626 w 2219632"/>
              <a:gd name="connsiteY73" fmla="*/ 1140542 h 1197077"/>
              <a:gd name="connsiteX74" fmla="*/ 2118852 w 2219632"/>
              <a:gd name="connsiteY74" fmla="*/ 1140542 h 1197077"/>
              <a:gd name="connsiteX75" fmla="*/ 2118852 w 2219632"/>
              <a:gd name="connsiteY75" fmla="*/ 1197077 h 1197077"/>
              <a:gd name="connsiteX76" fmla="*/ 2219632 w 2219632"/>
              <a:gd name="connsiteY76"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66824 h 1197077"/>
              <a:gd name="connsiteX62" fmla="*/ 1510193 w 2219632"/>
              <a:gd name="connsiteY62" fmla="*/ 971970 h 1197077"/>
              <a:gd name="connsiteX63" fmla="*/ 1510192 w 2219632"/>
              <a:gd name="connsiteY63" fmla="*/ 998779 h 1197077"/>
              <a:gd name="connsiteX64" fmla="*/ 1592826 w 2219632"/>
              <a:gd name="connsiteY64" fmla="*/ 998779 h 1197077"/>
              <a:gd name="connsiteX65" fmla="*/ 1605705 w 2219632"/>
              <a:gd name="connsiteY65" fmla="*/ 1018444 h 1197077"/>
              <a:gd name="connsiteX66" fmla="*/ 1612843 w 2219632"/>
              <a:gd name="connsiteY66" fmla="*/ 1058117 h 1197077"/>
              <a:gd name="connsiteX67" fmla="*/ 1651819 w 2219632"/>
              <a:gd name="connsiteY67" fmla="*/ 1032387 h 1197077"/>
              <a:gd name="connsiteX68" fmla="*/ 1659546 w 2219632"/>
              <a:gd name="connsiteY68" fmla="*/ 1105969 h 1197077"/>
              <a:gd name="connsiteX69" fmla="*/ 1850923 w 2219632"/>
              <a:gd name="connsiteY69" fmla="*/ 1054510 h 1197077"/>
              <a:gd name="connsiteX70" fmla="*/ 1875503 w 2219632"/>
              <a:gd name="connsiteY70" fmla="*/ 1054510 h 1197077"/>
              <a:gd name="connsiteX71" fmla="*/ 1875503 w 2219632"/>
              <a:gd name="connsiteY71" fmla="*/ 1088923 h 1197077"/>
              <a:gd name="connsiteX72" fmla="*/ 1897626 w 2219632"/>
              <a:gd name="connsiteY72" fmla="*/ 1088923 h 1197077"/>
              <a:gd name="connsiteX73" fmla="*/ 1897626 w 2219632"/>
              <a:gd name="connsiteY73" fmla="*/ 1140542 h 1197077"/>
              <a:gd name="connsiteX74" fmla="*/ 2118852 w 2219632"/>
              <a:gd name="connsiteY74" fmla="*/ 1140542 h 1197077"/>
              <a:gd name="connsiteX75" fmla="*/ 2118852 w 2219632"/>
              <a:gd name="connsiteY75" fmla="*/ 1197077 h 1197077"/>
              <a:gd name="connsiteX76" fmla="*/ 2219632 w 2219632"/>
              <a:gd name="connsiteY76"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66824 h 1197077"/>
              <a:gd name="connsiteX62" fmla="*/ 1510193 w 2219632"/>
              <a:gd name="connsiteY62" fmla="*/ 971970 h 1197077"/>
              <a:gd name="connsiteX63" fmla="*/ 1510192 w 2219632"/>
              <a:gd name="connsiteY63" fmla="*/ 998779 h 1197077"/>
              <a:gd name="connsiteX64" fmla="*/ 1592826 w 2219632"/>
              <a:gd name="connsiteY64" fmla="*/ 998779 h 1197077"/>
              <a:gd name="connsiteX65" fmla="*/ 1605705 w 2219632"/>
              <a:gd name="connsiteY65" fmla="*/ 1018444 h 1197077"/>
              <a:gd name="connsiteX66" fmla="*/ 1612843 w 2219632"/>
              <a:gd name="connsiteY66" fmla="*/ 1058117 h 1197077"/>
              <a:gd name="connsiteX67" fmla="*/ 1651819 w 2219632"/>
              <a:gd name="connsiteY67" fmla="*/ 1081274 h 1197077"/>
              <a:gd name="connsiteX68" fmla="*/ 1659546 w 2219632"/>
              <a:gd name="connsiteY68" fmla="*/ 1105969 h 1197077"/>
              <a:gd name="connsiteX69" fmla="*/ 1850923 w 2219632"/>
              <a:gd name="connsiteY69" fmla="*/ 1054510 h 1197077"/>
              <a:gd name="connsiteX70" fmla="*/ 1875503 w 2219632"/>
              <a:gd name="connsiteY70" fmla="*/ 1054510 h 1197077"/>
              <a:gd name="connsiteX71" fmla="*/ 1875503 w 2219632"/>
              <a:gd name="connsiteY71" fmla="*/ 1088923 h 1197077"/>
              <a:gd name="connsiteX72" fmla="*/ 1897626 w 2219632"/>
              <a:gd name="connsiteY72" fmla="*/ 1088923 h 1197077"/>
              <a:gd name="connsiteX73" fmla="*/ 1897626 w 2219632"/>
              <a:gd name="connsiteY73" fmla="*/ 1140542 h 1197077"/>
              <a:gd name="connsiteX74" fmla="*/ 2118852 w 2219632"/>
              <a:gd name="connsiteY74" fmla="*/ 1140542 h 1197077"/>
              <a:gd name="connsiteX75" fmla="*/ 2118852 w 2219632"/>
              <a:gd name="connsiteY75" fmla="*/ 1197077 h 1197077"/>
              <a:gd name="connsiteX76" fmla="*/ 2219632 w 2219632"/>
              <a:gd name="connsiteY76"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66824 h 1197077"/>
              <a:gd name="connsiteX62" fmla="*/ 1510193 w 2219632"/>
              <a:gd name="connsiteY62" fmla="*/ 971970 h 1197077"/>
              <a:gd name="connsiteX63" fmla="*/ 1510192 w 2219632"/>
              <a:gd name="connsiteY63" fmla="*/ 998779 h 1197077"/>
              <a:gd name="connsiteX64" fmla="*/ 1592826 w 2219632"/>
              <a:gd name="connsiteY64" fmla="*/ 998779 h 1197077"/>
              <a:gd name="connsiteX65" fmla="*/ 1605705 w 2219632"/>
              <a:gd name="connsiteY65" fmla="*/ 1018444 h 1197077"/>
              <a:gd name="connsiteX66" fmla="*/ 1612843 w 2219632"/>
              <a:gd name="connsiteY66" fmla="*/ 1058117 h 1197077"/>
              <a:gd name="connsiteX67" fmla="*/ 1649243 w 2219632"/>
              <a:gd name="connsiteY67" fmla="*/ 1073554 h 1197077"/>
              <a:gd name="connsiteX68" fmla="*/ 1659546 w 2219632"/>
              <a:gd name="connsiteY68" fmla="*/ 1105969 h 1197077"/>
              <a:gd name="connsiteX69" fmla="*/ 1850923 w 2219632"/>
              <a:gd name="connsiteY69" fmla="*/ 1054510 h 1197077"/>
              <a:gd name="connsiteX70" fmla="*/ 1875503 w 2219632"/>
              <a:gd name="connsiteY70" fmla="*/ 1054510 h 1197077"/>
              <a:gd name="connsiteX71" fmla="*/ 1875503 w 2219632"/>
              <a:gd name="connsiteY71" fmla="*/ 1088923 h 1197077"/>
              <a:gd name="connsiteX72" fmla="*/ 1897626 w 2219632"/>
              <a:gd name="connsiteY72" fmla="*/ 1088923 h 1197077"/>
              <a:gd name="connsiteX73" fmla="*/ 1897626 w 2219632"/>
              <a:gd name="connsiteY73" fmla="*/ 1140542 h 1197077"/>
              <a:gd name="connsiteX74" fmla="*/ 2118852 w 2219632"/>
              <a:gd name="connsiteY74" fmla="*/ 1140542 h 1197077"/>
              <a:gd name="connsiteX75" fmla="*/ 2118852 w 2219632"/>
              <a:gd name="connsiteY75" fmla="*/ 1197077 h 1197077"/>
              <a:gd name="connsiteX76" fmla="*/ 2219632 w 2219632"/>
              <a:gd name="connsiteY76" fmla="*/ 1197077 h 1197077"/>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62945 w 2219632"/>
              <a:gd name="connsiteY58" fmla="*/ 909713 h 1197077"/>
              <a:gd name="connsiteX59" fmla="*/ 1368096 w 2219632"/>
              <a:gd name="connsiteY59" fmla="*/ 954649 h 1197077"/>
              <a:gd name="connsiteX60" fmla="*/ 1403320 w 2219632"/>
              <a:gd name="connsiteY60" fmla="*/ 954649 h 1197077"/>
              <a:gd name="connsiteX61" fmla="*/ 1408471 w 2219632"/>
              <a:gd name="connsiteY61" fmla="*/ 966824 h 1197077"/>
              <a:gd name="connsiteX62" fmla="*/ 1510193 w 2219632"/>
              <a:gd name="connsiteY62" fmla="*/ 971970 h 1197077"/>
              <a:gd name="connsiteX63" fmla="*/ 1510192 w 2219632"/>
              <a:gd name="connsiteY63" fmla="*/ 998779 h 1197077"/>
              <a:gd name="connsiteX64" fmla="*/ 1592826 w 2219632"/>
              <a:gd name="connsiteY64" fmla="*/ 998779 h 1197077"/>
              <a:gd name="connsiteX65" fmla="*/ 1605705 w 2219632"/>
              <a:gd name="connsiteY65" fmla="*/ 1018444 h 1197077"/>
              <a:gd name="connsiteX66" fmla="*/ 1623146 w 2219632"/>
              <a:gd name="connsiteY66" fmla="*/ 1073555 h 1197077"/>
              <a:gd name="connsiteX67" fmla="*/ 1649243 w 2219632"/>
              <a:gd name="connsiteY67" fmla="*/ 1073554 h 1197077"/>
              <a:gd name="connsiteX68" fmla="*/ 1659546 w 2219632"/>
              <a:gd name="connsiteY68" fmla="*/ 1105969 h 1197077"/>
              <a:gd name="connsiteX69" fmla="*/ 1850923 w 2219632"/>
              <a:gd name="connsiteY69" fmla="*/ 1054510 h 1197077"/>
              <a:gd name="connsiteX70" fmla="*/ 1875503 w 2219632"/>
              <a:gd name="connsiteY70" fmla="*/ 1054510 h 1197077"/>
              <a:gd name="connsiteX71" fmla="*/ 1875503 w 2219632"/>
              <a:gd name="connsiteY71" fmla="*/ 1088923 h 1197077"/>
              <a:gd name="connsiteX72" fmla="*/ 1897626 w 2219632"/>
              <a:gd name="connsiteY72" fmla="*/ 1088923 h 1197077"/>
              <a:gd name="connsiteX73" fmla="*/ 1897626 w 2219632"/>
              <a:gd name="connsiteY73" fmla="*/ 1140542 h 1197077"/>
              <a:gd name="connsiteX74" fmla="*/ 2118852 w 2219632"/>
              <a:gd name="connsiteY74" fmla="*/ 1140542 h 1197077"/>
              <a:gd name="connsiteX75" fmla="*/ 2118852 w 2219632"/>
              <a:gd name="connsiteY75" fmla="*/ 1197077 h 1197077"/>
              <a:gd name="connsiteX76" fmla="*/ 2219632 w 2219632"/>
              <a:gd name="connsiteY76" fmla="*/ 1197077 h 1197077"/>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623146 w 2229935"/>
              <a:gd name="connsiteY66" fmla="*/ 1073555 h 1238245"/>
              <a:gd name="connsiteX67" fmla="*/ 1649243 w 2229935"/>
              <a:gd name="connsiteY67" fmla="*/ 1073554 h 1238245"/>
              <a:gd name="connsiteX68" fmla="*/ 1659546 w 2229935"/>
              <a:gd name="connsiteY68" fmla="*/ 1105969 h 1238245"/>
              <a:gd name="connsiteX69" fmla="*/ 1850923 w 2229935"/>
              <a:gd name="connsiteY69" fmla="*/ 1054510 h 1238245"/>
              <a:gd name="connsiteX70" fmla="*/ 1875503 w 2229935"/>
              <a:gd name="connsiteY70" fmla="*/ 1054510 h 1238245"/>
              <a:gd name="connsiteX71" fmla="*/ 1875503 w 2229935"/>
              <a:gd name="connsiteY71" fmla="*/ 1088923 h 1238245"/>
              <a:gd name="connsiteX72" fmla="*/ 1897626 w 2229935"/>
              <a:gd name="connsiteY72" fmla="*/ 1088923 h 1238245"/>
              <a:gd name="connsiteX73" fmla="*/ 1897626 w 2229935"/>
              <a:gd name="connsiteY73" fmla="*/ 1140542 h 1238245"/>
              <a:gd name="connsiteX74" fmla="*/ 2118852 w 2229935"/>
              <a:gd name="connsiteY74" fmla="*/ 1140542 h 1238245"/>
              <a:gd name="connsiteX75" fmla="*/ 2118852 w 2229935"/>
              <a:gd name="connsiteY75" fmla="*/ 1197077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623146 w 2229935"/>
              <a:gd name="connsiteY66" fmla="*/ 1073555 h 1238245"/>
              <a:gd name="connsiteX67" fmla="*/ 1649243 w 2229935"/>
              <a:gd name="connsiteY67" fmla="*/ 1073554 h 1238245"/>
              <a:gd name="connsiteX68" fmla="*/ 1659546 w 2229935"/>
              <a:gd name="connsiteY68" fmla="*/ 1105969 h 1238245"/>
              <a:gd name="connsiteX69" fmla="*/ 1850923 w 2229935"/>
              <a:gd name="connsiteY69" fmla="*/ 1054510 h 1238245"/>
              <a:gd name="connsiteX70" fmla="*/ 1875503 w 2229935"/>
              <a:gd name="connsiteY70" fmla="*/ 1054510 h 1238245"/>
              <a:gd name="connsiteX71" fmla="*/ 1875503 w 2229935"/>
              <a:gd name="connsiteY71" fmla="*/ 1088923 h 1238245"/>
              <a:gd name="connsiteX72" fmla="*/ 1897626 w 2229935"/>
              <a:gd name="connsiteY72" fmla="*/ 1088923 h 1238245"/>
              <a:gd name="connsiteX73" fmla="*/ 1897626 w 2229935"/>
              <a:gd name="connsiteY73" fmla="*/ 1140542 h 1238245"/>
              <a:gd name="connsiteX74" fmla="*/ 2118852 w 2229935"/>
              <a:gd name="connsiteY74" fmla="*/ 1140542 h 1238245"/>
              <a:gd name="connsiteX75" fmla="*/ 2136883 w 2229935"/>
              <a:gd name="connsiteY75" fmla="*/ 1233100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623146 w 2229935"/>
              <a:gd name="connsiteY66" fmla="*/ 1073555 h 1238245"/>
              <a:gd name="connsiteX67" fmla="*/ 1649243 w 2229935"/>
              <a:gd name="connsiteY67" fmla="*/ 1073554 h 1238245"/>
              <a:gd name="connsiteX68" fmla="*/ 1659546 w 2229935"/>
              <a:gd name="connsiteY68" fmla="*/ 1105969 h 1238245"/>
              <a:gd name="connsiteX69" fmla="*/ 1850923 w 2229935"/>
              <a:gd name="connsiteY69" fmla="*/ 1054510 h 1238245"/>
              <a:gd name="connsiteX70" fmla="*/ 1875503 w 2229935"/>
              <a:gd name="connsiteY70" fmla="*/ 1054510 h 1238245"/>
              <a:gd name="connsiteX71" fmla="*/ 1875503 w 2229935"/>
              <a:gd name="connsiteY71" fmla="*/ 1088923 h 1238245"/>
              <a:gd name="connsiteX72" fmla="*/ 1897626 w 2229935"/>
              <a:gd name="connsiteY72" fmla="*/ 1088923 h 1238245"/>
              <a:gd name="connsiteX73" fmla="*/ 1897626 w 2229935"/>
              <a:gd name="connsiteY73" fmla="*/ 1140542 h 1238245"/>
              <a:gd name="connsiteX74" fmla="*/ 2118852 w 2229935"/>
              <a:gd name="connsiteY74" fmla="*/ 1140542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623146 w 2229935"/>
              <a:gd name="connsiteY66" fmla="*/ 1073555 h 1238245"/>
              <a:gd name="connsiteX67" fmla="*/ 1649243 w 2229935"/>
              <a:gd name="connsiteY67" fmla="*/ 1073554 h 1238245"/>
              <a:gd name="connsiteX68" fmla="*/ 1659546 w 2229935"/>
              <a:gd name="connsiteY68" fmla="*/ 1105969 h 1238245"/>
              <a:gd name="connsiteX69" fmla="*/ 1850923 w 2229935"/>
              <a:gd name="connsiteY69" fmla="*/ 1054510 h 1238245"/>
              <a:gd name="connsiteX70" fmla="*/ 1875503 w 2229935"/>
              <a:gd name="connsiteY70" fmla="*/ 1054510 h 1238245"/>
              <a:gd name="connsiteX71" fmla="*/ 1875503 w 2229935"/>
              <a:gd name="connsiteY71" fmla="*/ 1088923 h 1238245"/>
              <a:gd name="connsiteX72" fmla="*/ 1897626 w 2229935"/>
              <a:gd name="connsiteY72" fmla="*/ 1088923 h 1238245"/>
              <a:gd name="connsiteX73" fmla="*/ 1897626 w 2229935"/>
              <a:gd name="connsiteY73" fmla="*/ 1140542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623146 w 2229935"/>
              <a:gd name="connsiteY66" fmla="*/ 1073555 h 1238245"/>
              <a:gd name="connsiteX67" fmla="*/ 1649243 w 2229935"/>
              <a:gd name="connsiteY67" fmla="*/ 1073554 h 1238245"/>
              <a:gd name="connsiteX68" fmla="*/ 1659546 w 2229935"/>
              <a:gd name="connsiteY68" fmla="*/ 1105969 h 1238245"/>
              <a:gd name="connsiteX69" fmla="*/ 1850923 w 2229935"/>
              <a:gd name="connsiteY69" fmla="*/ 1054510 h 1238245"/>
              <a:gd name="connsiteX70" fmla="*/ 1875503 w 2229935"/>
              <a:gd name="connsiteY70" fmla="*/ 1054510 h 1238245"/>
              <a:gd name="connsiteX71" fmla="*/ 1875503 w 2229935"/>
              <a:gd name="connsiteY71" fmla="*/ 1088923 h 1238245"/>
              <a:gd name="connsiteX72" fmla="*/ 1897626 w 2229935"/>
              <a:gd name="connsiteY72" fmla="*/ 1088923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623146 w 2229935"/>
              <a:gd name="connsiteY66" fmla="*/ 1073555 h 1238245"/>
              <a:gd name="connsiteX67" fmla="*/ 1649243 w 2229935"/>
              <a:gd name="connsiteY67" fmla="*/ 1073554 h 1238245"/>
              <a:gd name="connsiteX68" fmla="*/ 1659546 w 2229935"/>
              <a:gd name="connsiteY68" fmla="*/ 1105969 h 1238245"/>
              <a:gd name="connsiteX69" fmla="*/ 1850923 w 2229935"/>
              <a:gd name="connsiteY69" fmla="*/ 1054510 h 1238245"/>
              <a:gd name="connsiteX70" fmla="*/ 1875503 w 2229935"/>
              <a:gd name="connsiteY70" fmla="*/ 1054510 h 1238245"/>
              <a:gd name="connsiteX71" fmla="*/ 1875503 w 2229935"/>
              <a:gd name="connsiteY71" fmla="*/ 1088923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623146 w 2229935"/>
              <a:gd name="connsiteY66" fmla="*/ 1073555 h 1238245"/>
              <a:gd name="connsiteX67" fmla="*/ 1649243 w 2229935"/>
              <a:gd name="connsiteY67" fmla="*/ 1073554 h 1238245"/>
              <a:gd name="connsiteX68" fmla="*/ 1659546 w 2229935"/>
              <a:gd name="connsiteY68" fmla="*/ 1105969 h 1238245"/>
              <a:gd name="connsiteX69" fmla="*/ 1850923 w 2229935"/>
              <a:gd name="connsiteY69" fmla="*/ 1054510 h 1238245"/>
              <a:gd name="connsiteX70" fmla="*/ 1875503 w 2229935"/>
              <a:gd name="connsiteY70" fmla="*/ 1054510 h 1238245"/>
              <a:gd name="connsiteX71" fmla="*/ 1885806 w 2229935"/>
              <a:gd name="connsiteY71" fmla="*/ 1142957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623146 w 2229935"/>
              <a:gd name="connsiteY66" fmla="*/ 1073555 h 1238245"/>
              <a:gd name="connsiteX67" fmla="*/ 1649243 w 2229935"/>
              <a:gd name="connsiteY67" fmla="*/ 1073554 h 1238245"/>
              <a:gd name="connsiteX68" fmla="*/ 1659546 w 2229935"/>
              <a:gd name="connsiteY68" fmla="*/ 1105969 h 1238245"/>
              <a:gd name="connsiteX69" fmla="*/ 1850923 w 2229935"/>
              <a:gd name="connsiteY69" fmla="*/ 1054510 h 1238245"/>
              <a:gd name="connsiteX70" fmla="*/ 1875503 w 2229935"/>
              <a:gd name="connsiteY70" fmla="*/ 1054510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623146 w 2229935"/>
              <a:gd name="connsiteY66" fmla="*/ 1073555 h 1238245"/>
              <a:gd name="connsiteX67" fmla="*/ 1649243 w 2229935"/>
              <a:gd name="connsiteY67" fmla="*/ 1073554 h 1238245"/>
              <a:gd name="connsiteX68" fmla="*/ 1659546 w 2229935"/>
              <a:gd name="connsiteY68" fmla="*/ 1105969 h 1238245"/>
              <a:gd name="connsiteX69" fmla="*/ 1850923 w 2229935"/>
              <a:gd name="connsiteY69" fmla="*/ 1054510 h 1238245"/>
              <a:gd name="connsiteX70" fmla="*/ 1880655 w 2229935"/>
              <a:gd name="connsiteY70" fmla="*/ 1126555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623146 w 2229935"/>
              <a:gd name="connsiteY66" fmla="*/ 1073555 h 1238245"/>
              <a:gd name="connsiteX67" fmla="*/ 1649243 w 2229935"/>
              <a:gd name="connsiteY67" fmla="*/ 1073554 h 1238245"/>
              <a:gd name="connsiteX68" fmla="*/ 1659546 w 2229935"/>
              <a:gd name="connsiteY68" fmla="*/ 1105969 h 1238245"/>
              <a:gd name="connsiteX69" fmla="*/ 1781377 w 2229935"/>
              <a:gd name="connsiteY69" fmla="*/ 1129127 h 1238245"/>
              <a:gd name="connsiteX70" fmla="*/ 1880655 w 2229935"/>
              <a:gd name="connsiteY70" fmla="*/ 1126555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623146 w 2229935"/>
              <a:gd name="connsiteY66" fmla="*/ 1073555 h 1238245"/>
              <a:gd name="connsiteX67" fmla="*/ 1649243 w 2229935"/>
              <a:gd name="connsiteY67" fmla="*/ 1073554 h 1238245"/>
              <a:gd name="connsiteX68" fmla="*/ 1659546 w 2229935"/>
              <a:gd name="connsiteY68" fmla="*/ 1105969 h 1238245"/>
              <a:gd name="connsiteX69" fmla="*/ 1781377 w 2229935"/>
              <a:gd name="connsiteY69" fmla="*/ 1129127 h 1238245"/>
              <a:gd name="connsiteX70" fmla="*/ 1880655 w 2229935"/>
              <a:gd name="connsiteY70" fmla="*/ 1123982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540721 w 2229935"/>
              <a:gd name="connsiteY66" fmla="*/ 1130161 h 1238245"/>
              <a:gd name="connsiteX67" fmla="*/ 1649243 w 2229935"/>
              <a:gd name="connsiteY67" fmla="*/ 1073554 h 1238245"/>
              <a:gd name="connsiteX68" fmla="*/ 1659546 w 2229935"/>
              <a:gd name="connsiteY68" fmla="*/ 1105969 h 1238245"/>
              <a:gd name="connsiteX69" fmla="*/ 1781377 w 2229935"/>
              <a:gd name="connsiteY69" fmla="*/ 1129127 h 1238245"/>
              <a:gd name="connsiteX70" fmla="*/ 1880655 w 2229935"/>
              <a:gd name="connsiteY70" fmla="*/ 1123982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540721 w 2229935"/>
              <a:gd name="connsiteY66" fmla="*/ 1130161 h 1238245"/>
              <a:gd name="connsiteX67" fmla="*/ 1592576 w 2229935"/>
              <a:gd name="connsiteY67" fmla="*/ 1184192 h 1238245"/>
              <a:gd name="connsiteX68" fmla="*/ 1659546 w 2229935"/>
              <a:gd name="connsiteY68" fmla="*/ 1105969 h 1238245"/>
              <a:gd name="connsiteX69" fmla="*/ 1781377 w 2229935"/>
              <a:gd name="connsiteY69" fmla="*/ 1129127 h 1238245"/>
              <a:gd name="connsiteX70" fmla="*/ 1880655 w 2229935"/>
              <a:gd name="connsiteY70" fmla="*/ 1123982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540721 w 2229935"/>
              <a:gd name="connsiteY66" fmla="*/ 1130161 h 1238245"/>
              <a:gd name="connsiteX67" fmla="*/ 1592576 w 2229935"/>
              <a:gd name="connsiteY67" fmla="*/ 1184192 h 1238245"/>
              <a:gd name="connsiteX68" fmla="*/ 1654394 w 2229935"/>
              <a:gd name="connsiteY68" fmla="*/ 1183158 h 1238245"/>
              <a:gd name="connsiteX69" fmla="*/ 1781377 w 2229935"/>
              <a:gd name="connsiteY69" fmla="*/ 1129127 h 1238245"/>
              <a:gd name="connsiteX70" fmla="*/ 1880655 w 2229935"/>
              <a:gd name="connsiteY70" fmla="*/ 1123982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540721 w 2229935"/>
              <a:gd name="connsiteY66" fmla="*/ 1130161 h 1238245"/>
              <a:gd name="connsiteX67" fmla="*/ 1592576 w 2229935"/>
              <a:gd name="connsiteY67" fmla="*/ 1184192 h 1238245"/>
              <a:gd name="connsiteX68" fmla="*/ 1654394 w 2229935"/>
              <a:gd name="connsiteY68" fmla="*/ 1183158 h 1238245"/>
              <a:gd name="connsiteX69" fmla="*/ 1683497 w 2229935"/>
              <a:gd name="connsiteY69" fmla="*/ 1105970 h 1238245"/>
              <a:gd name="connsiteX70" fmla="*/ 1880655 w 2229935"/>
              <a:gd name="connsiteY70" fmla="*/ 1123982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540721 w 2229935"/>
              <a:gd name="connsiteY66" fmla="*/ 1130161 h 1238245"/>
              <a:gd name="connsiteX67" fmla="*/ 1592576 w 2229935"/>
              <a:gd name="connsiteY67" fmla="*/ 1184192 h 1238245"/>
              <a:gd name="connsiteX68" fmla="*/ 1654394 w 2229935"/>
              <a:gd name="connsiteY68" fmla="*/ 1183158 h 1238245"/>
              <a:gd name="connsiteX69" fmla="*/ 1683497 w 2229935"/>
              <a:gd name="connsiteY69" fmla="*/ 1105970 h 1238245"/>
              <a:gd name="connsiteX70" fmla="*/ 1880655 w 2229935"/>
              <a:gd name="connsiteY70" fmla="*/ 1116264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540721 w 2229935"/>
              <a:gd name="connsiteY66" fmla="*/ 1130161 h 1238245"/>
              <a:gd name="connsiteX67" fmla="*/ 1592576 w 2229935"/>
              <a:gd name="connsiteY67" fmla="*/ 1184192 h 1238245"/>
              <a:gd name="connsiteX68" fmla="*/ 1654394 w 2229935"/>
              <a:gd name="connsiteY68" fmla="*/ 1183158 h 1238245"/>
              <a:gd name="connsiteX69" fmla="*/ 1683497 w 2229935"/>
              <a:gd name="connsiteY69" fmla="*/ 1111116 h 1238245"/>
              <a:gd name="connsiteX70" fmla="*/ 1880655 w 2229935"/>
              <a:gd name="connsiteY70" fmla="*/ 1116264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540721 w 2229935"/>
              <a:gd name="connsiteY66" fmla="*/ 1130161 h 1238245"/>
              <a:gd name="connsiteX67" fmla="*/ 1592576 w 2229935"/>
              <a:gd name="connsiteY67" fmla="*/ 1184192 h 1238245"/>
              <a:gd name="connsiteX68" fmla="*/ 1654394 w 2229935"/>
              <a:gd name="connsiteY68" fmla="*/ 1183158 h 1238245"/>
              <a:gd name="connsiteX69" fmla="*/ 1683497 w 2229935"/>
              <a:gd name="connsiteY69" fmla="*/ 1111116 h 1238245"/>
              <a:gd name="connsiteX70" fmla="*/ 1880655 w 2229935"/>
              <a:gd name="connsiteY70" fmla="*/ 1116264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540721 w 2229935"/>
              <a:gd name="connsiteY66" fmla="*/ 1130161 h 1238245"/>
              <a:gd name="connsiteX67" fmla="*/ 1592576 w 2229935"/>
              <a:gd name="connsiteY67" fmla="*/ 1184192 h 1238245"/>
              <a:gd name="connsiteX68" fmla="*/ 1675000 w 2229935"/>
              <a:gd name="connsiteY68" fmla="*/ 1085384 h 1238245"/>
              <a:gd name="connsiteX69" fmla="*/ 1683497 w 2229935"/>
              <a:gd name="connsiteY69" fmla="*/ 1111116 h 1238245"/>
              <a:gd name="connsiteX70" fmla="*/ 1880655 w 2229935"/>
              <a:gd name="connsiteY70" fmla="*/ 1116264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540721 w 2229935"/>
              <a:gd name="connsiteY66" fmla="*/ 1130161 h 1238245"/>
              <a:gd name="connsiteX67" fmla="*/ 1628637 w 2229935"/>
              <a:gd name="connsiteY67" fmla="*/ 1078700 h 1238245"/>
              <a:gd name="connsiteX68" fmla="*/ 1675000 w 2229935"/>
              <a:gd name="connsiteY68" fmla="*/ 1085384 h 1238245"/>
              <a:gd name="connsiteX69" fmla="*/ 1683497 w 2229935"/>
              <a:gd name="connsiteY69" fmla="*/ 1111116 h 1238245"/>
              <a:gd name="connsiteX70" fmla="*/ 1880655 w 2229935"/>
              <a:gd name="connsiteY70" fmla="*/ 1116264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540721 w 2229935"/>
              <a:gd name="connsiteY66" fmla="*/ 1130161 h 1238245"/>
              <a:gd name="connsiteX67" fmla="*/ 1636364 w 2229935"/>
              <a:gd name="connsiteY67" fmla="*/ 1083847 h 1238245"/>
              <a:gd name="connsiteX68" fmla="*/ 1675000 w 2229935"/>
              <a:gd name="connsiteY68" fmla="*/ 1085384 h 1238245"/>
              <a:gd name="connsiteX69" fmla="*/ 1683497 w 2229935"/>
              <a:gd name="connsiteY69" fmla="*/ 1111116 h 1238245"/>
              <a:gd name="connsiteX70" fmla="*/ 1880655 w 2229935"/>
              <a:gd name="connsiteY70" fmla="*/ 1116264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633448 w 2229935"/>
              <a:gd name="connsiteY66" fmla="*/ 1052971 h 1238245"/>
              <a:gd name="connsiteX67" fmla="*/ 1636364 w 2229935"/>
              <a:gd name="connsiteY67" fmla="*/ 1083847 h 1238245"/>
              <a:gd name="connsiteX68" fmla="*/ 1675000 w 2229935"/>
              <a:gd name="connsiteY68" fmla="*/ 1085384 h 1238245"/>
              <a:gd name="connsiteX69" fmla="*/ 1683497 w 2229935"/>
              <a:gd name="connsiteY69" fmla="*/ 1111116 h 1238245"/>
              <a:gd name="connsiteX70" fmla="*/ 1880655 w 2229935"/>
              <a:gd name="connsiteY70" fmla="*/ 1116264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5705 w 2229935"/>
              <a:gd name="connsiteY65" fmla="*/ 1018444 h 1238245"/>
              <a:gd name="connsiteX66" fmla="*/ 1633448 w 2229935"/>
              <a:gd name="connsiteY66" fmla="*/ 1047825 h 1238245"/>
              <a:gd name="connsiteX67" fmla="*/ 1636364 w 2229935"/>
              <a:gd name="connsiteY67" fmla="*/ 1083847 h 1238245"/>
              <a:gd name="connsiteX68" fmla="*/ 1675000 w 2229935"/>
              <a:gd name="connsiteY68" fmla="*/ 1085384 h 1238245"/>
              <a:gd name="connsiteX69" fmla="*/ 1683497 w 2229935"/>
              <a:gd name="connsiteY69" fmla="*/ 1111116 h 1238245"/>
              <a:gd name="connsiteX70" fmla="*/ 1880655 w 2229935"/>
              <a:gd name="connsiteY70" fmla="*/ 1116264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603129 w 2229935"/>
              <a:gd name="connsiteY65" fmla="*/ 1041601 h 1238245"/>
              <a:gd name="connsiteX66" fmla="*/ 1633448 w 2229935"/>
              <a:gd name="connsiteY66" fmla="*/ 1047825 h 1238245"/>
              <a:gd name="connsiteX67" fmla="*/ 1636364 w 2229935"/>
              <a:gd name="connsiteY67" fmla="*/ 1083847 h 1238245"/>
              <a:gd name="connsiteX68" fmla="*/ 1675000 w 2229935"/>
              <a:gd name="connsiteY68" fmla="*/ 1085384 h 1238245"/>
              <a:gd name="connsiteX69" fmla="*/ 1683497 w 2229935"/>
              <a:gd name="connsiteY69" fmla="*/ 1111116 h 1238245"/>
              <a:gd name="connsiteX70" fmla="*/ 1880655 w 2229935"/>
              <a:gd name="connsiteY70" fmla="*/ 1116264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595402 w 2229935"/>
              <a:gd name="connsiteY65" fmla="*/ 1049321 h 1238245"/>
              <a:gd name="connsiteX66" fmla="*/ 1633448 w 2229935"/>
              <a:gd name="connsiteY66" fmla="*/ 1047825 h 1238245"/>
              <a:gd name="connsiteX67" fmla="*/ 1636364 w 2229935"/>
              <a:gd name="connsiteY67" fmla="*/ 1083847 h 1238245"/>
              <a:gd name="connsiteX68" fmla="*/ 1675000 w 2229935"/>
              <a:gd name="connsiteY68" fmla="*/ 1085384 h 1238245"/>
              <a:gd name="connsiteX69" fmla="*/ 1683497 w 2229935"/>
              <a:gd name="connsiteY69" fmla="*/ 1111116 h 1238245"/>
              <a:gd name="connsiteX70" fmla="*/ 1880655 w 2229935"/>
              <a:gd name="connsiteY70" fmla="*/ 1116264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5"/>
              <a:gd name="connsiteX1" fmla="*/ 287594 w 2229935"/>
              <a:gd name="connsiteY1" fmla="*/ 0 h 1238245"/>
              <a:gd name="connsiteX2" fmla="*/ 287594 w 2229935"/>
              <a:gd name="connsiteY2" fmla="*/ 29497 h 1238245"/>
              <a:gd name="connsiteX3" fmla="*/ 378542 w 2229935"/>
              <a:gd name="connsiteY3" fmla="*/ 29497 h 1238245"/>
              <a:gd name="connsiteX4" fmla="*/ 378542 w 2229935"/>
              <a:gd name="connsiteY4" fmla="*/ 51619 h 1238245"/>
              <a:gd name="connsiteX5" fmla="*/ 400665 w 2229935"/>
              <a:gd name="connsiteY5" fmla="*/ 51619 h 1238245"/>
              <a:gd name="connsiteX6" fmla="*/ 400665 w 2229935"/>
              <a:gd name="connsiteY6" fmla="*/ 110613 h 1238245"/>
              <a:gd name="connsiteX7" fmla="*/ 412955 w 2229935"/>
              <a:gd name="connsiteY7" fmla="*/ 110613 h 1238245"/>
              <a:gd name="connsiteX8" fmla="*/ 412955 w 2229935"/>
              <a:gd name="connsiteY8" fmla="*/ 181897 h 1238245"/>
              <a:gd name="connsiteX9" fmla="*/ 432619 w 2229935"/>
              <a:gd name="connsiteY9" fmla="*/ 181897 h 1238245"/>
              <a:gd name="connsiteX10" fmla="*/ 432619 w 2229935"/>
              <a:gd name="connsiteY10" fmla="*/ 248265 h 1238245"/>
              <a:gd name="connsiteX11" fmla="*/ 437536 w 2229935"/>
              <a:gd name="connsiteY11" fmla="*/ 248265 h 1238245"/>
              <a:gd name="connsiteX12" fmla="*/ 437536 w 2229935"/>
              <a:gd name="connsiteY12" fmla="*/ 290052 h 1238245"/>
              <a:gd name="connsiteX13" fmla="*/ 479323 w 2229935"/>
              <a:gd name="connsiteY13" fmla="*/ 290052 h 1238245"/>
              <a:gd name="connsiteX14" fmla="*/ 479323 w 2229935"/>
              <a:gd name="connsiteY14" fmla="*/ 290052 h 1238245"/>
              <a:gd name="connsiteX15" fmla="*/ 523568 w 2229935"/>
              <a:gd name="connsiteY15" fmla="*/ 290052 h 1238245"/>
              <a:gd name="connsiteX16" fmla="*/ 523568 w 2229935"/>
              <a:gd name="connsiteY16" fmla="*/ 324465 h 1238245"/>
              <a:gd name="connsiteX17" fmla="*/ 587478 w 2229935"/>
              <a:gd name="connsiteY17" fmla="*/ 324465 h 1238245"/>
              <a:gd name="connsiteX18" fmla="*/ 587478 w 2229935"/>
              <a:gd name="connsiteY18" fmla="*/ 336755 h 1238245"/>
              <a:gd name="connsiteX19" fmla="*/ 619432 w 2229935"/>
              <a:gd name="connsiteY19" fmla="*/ 336755 h 1238245"/>
              <a:gd name="connsiteX20" fmla="*/ 619432 w 2229935"/>
              <a:gd name="connsiteY20" fmla="*/ 417871 h 1238245"/>
              <a:gd name="connsiteX21" fmla="*/ 631723 w 2229935"/>
              <a:gd name="connsiteY21" fmla="*/ 417871 h 1238245"/>
              <a:gd name="connsiteX22" fmla="*/ 631723 w 2229935"/>
              <a:gd name="connsiteY22" fmla="*/ 479323 h 1238245"/>
              <a:gd name="connsiteX23" fmla="*/ 639097 w 2229935"/>
              <a:gd name="connsiteY23" fmla="*/ 479323 h 1238245"/>
              <a:gd name="connsiteX24" fmla="*/ 639097 w 2229935"/>
              <a:gd name="connsiteY24" fmla="*/ 511277 h 1238245"/>
              <a:gd name="connsiteX25" fmla="*/ 639097 w 2229935"/>
              <a:gd name="connsiteY25" fmla="*/ 511277 h 1238245"/>
              <a:gd name="connsiteX26" fmla="*/ 663678 w 2229935"/>
              <a:gd name="connsiteY26" fmla="*/ 511277 h 1238245"/>
              <a:gd name="connsiteX27" fmla="*/ 663678 w 2229935"/>
              <a:gd name="connsiteY27" fmla="*/ 511277 h 1238245"/>
              <a:gd name="connsiteX28" fmla="*/ 663678 w 2229935"/>
              <a:gd name="connsiteY28" fmla="*/ 535858 h 1238245"/>
              <a:gd name="connsiteX29" fmla="*/ 727587 w 2229935"/>
              <a:gd name="connsiteY29" fmla="*/ 535858 h 1238245"/>
              <a:gd name="connsiteX30" fmla="*/ 727587 w 2229935"/>
              <a:gd name="connsiteY30" fmla="*/ 535858 h 1238245"/>
              <a:gd name="connsiteX31" fmla="*/ 747252 w 2229935"/>
              <a:gd name="connsiteY31" fmla="*/ 555523 h 1238245"/>
              <a:gd name="connsiteX32" fmla="*/ 747252 w 2229935"/>
              <a:gd name="connsiteY32" fmla="*/ 572729 h 1238245"/>
              <a:gd name="connsiteX33" fmla="*/ 796413 w 2229935"/>
              <a:gd name="connsiteY33" fmla="*/ 572729 h 1238245"/>
              <a:gd name="connsiteX34" fmla="*/ 796413 w 2229935"/>
              <a:gd name="connsiteY34" fmla="*/ 609600 h 1238245"/>
              <a:gd name="connsiteX35" fmla="*/ 818536 w 2229935"/>
              <a:gd name="connsiteY35" fmla="*/ 609600 h 1238245"/>
              <a:gd name="connsiteX36" fmla="*/ 818536 w 2229935"/>
              <a:gd name="connsiteY36" fmla="*/ 668594 h 1238245"/>
              <a:gd name="connsiteX37" fmla="*/ 833284 w 2229935"/>
              <a:gd name="connsiteY37" fmla="*/ 668594 h 1238245"/>
              <a:gd name="connsiteX38" fmla="*/ 833284 w 2229935"/>
              <a:gd name="connsiteY38" fmla="*/ 715297 h 1238245"/>
              <a:gd name="connsiteX39" fmla="*/ 848032 w 2229935"/>
              <a:gd name="connsiteY39" fmla="*/ 715297 h 1238245"/>
              <a:gd name="connsiteX40" fmla="*/ 848032 w 2229935"/>
              <a:gd name="connsiteY40" fmla="*/ 744794 h 1238245"/>
              <a:gd name="connsiteX41" fmla="*/ 924232 w 2229935"/>
              <a:gd name="connsiteY41" fmla="*/ 744794 h 1238245"/>
              <a:gd name="connsiteX42" fmla="*/ 924232 w 2229935"/>
              <a:gd name="connsiteY42" fmla="*/ 757084 h 1238245"/>
              <a:gd name="connsiteX43" fmla="*/ 956187 w 2229935"/>
              <a:gd name="connsiteY43" fmla="*/ 757084 h 1238245"/>
              <a:gd name="connsiteX44" fmla="*/ 956187 w 2229935"/>
              <a:gd name="connsiteY44" fmla="*/ 779206 h 1238245"/>
              <a:gd name="connsiteX45" fmla="*/ 1017639 w 2229935"/>
              <a:gd name="connsiteY45" fmla="*/ 779206 h 1238245"/>
              <a:gd name="connsiteX46" fmla="*/ 1017639 w 2229935"/>
              <a:gd name="connsiteY46" fmla="*/ 811161 h 1238245"/>
              <a:gd name="connsiteX47" fmla="*/ 1039761 w 2229935"/>
              <a:gd name="connsiteY47" fmla="*/ 811161 h 1238245"/>
              <a:gd name="connsiteX48" fmla="*/ 1039761 w 2229935"/>
              <a:gd name="connsiteY48" fmla="*/ 843116 h 1238245"/>
              <a:gd name="connsiteX49" fmla="*/ 1069258 w 2229935"/>
              <a:gd name="connsiteY49" fmla="*/ 843116 h 1238245"/>
              <a:gd name="connsiteX50" fmla="*/ 1069258 w 2229935"/>
              <a:gd name="connsiteY50" fmla="*/ 852948 h 1238245"/>
              <a:gd name="connsiteX51" fmla="*/ 1138084 w 2229935"/>
              <a:gd name="connsiteY51" fmla="*/ 852948 h 1238245"/>
              <a:gd name="connsiteX52" fmla="*/ 1138084 w 2229935"/>
              <a:gd name="connsiteY52" fmla="*/ 877529 h 1238245"/>
              <a:gd name="connsiteX53" fmla="*/ 1260987 w 2229935"/>
              <a:gd name="connsiteY53" fmla="*/ 877529 h 1238245"/>
              <a:gd name="connsiteX54" fmla="*/ 1260987 w 2229935"/>
              <a:gd name="connsiteY54" fmla="*/ 877529 h 1238245"/>
              <a:gd name="connsiteX55" fmla="*/ 1260987 w 2229935"/>
              <a:gd name="connsiteY55" fmla="*/ 894736 h 1238245"/>
              <a:gd name="connsiteX56" fmla="*/ 1312607 w 2229935"/>
              <a:gd name="connsiteY56" fmla="*/ 894736 h 1238245"/>
              <a:gd name="connsiteX57" fmla="*/ 1312607 w 2229935"/>
              <a:gd name="connsiteY57" fmla="*/ 904568 h 1238245"/>
              <a:gd name="connsiteX58" fmla="*/ 1362945 w 2229935"/>
              <a:gd name="connsiteY58" fmla="*/ 909713 h 1238245"/>
              <a:gd name="connsiteX59" fmla="*/ 1368096 w 2229935"/>
              <a:gd name="connsiteY59" fmla="*/ 954649 h 1238245"/>
              <a:gd name="connsiteX60" fmla="*/ 1403320 w 2229935"/>
              <a:gd name="connsiteY60" fmla="*/ 954649 h 1238245"/>
              <a:gd name="connsiteX61" fmla="*/ 1408471 w 2229935"/>
              <a:gd name="connsiteY61" fmla="*/ 966824 h 1238245"/>
              <a:gd name="connsiteX62" fmla="*/ 1510193 w 2229935"/>
              <a:gd name="connsiteY62" fmla="*/ 971970 h 1238245"/>
              <a:gd name="connsiteX63" fmla="*/ 1510192 w 2229935"/>
              <a:gd name="connsiteY63" fmla="*/ 998779 h 1238245"/>
              <a:gd name="connsiteX64" fmla="*/ 1592826 w 2229935"/>
              <a:gd name="connsiteY64" fmla="*/ 998779 h 1238245"/>
              <a:gd name="connsiteX65" fmla="*/ 1595402 w 2229935"/>
              <a:gd name="connsiteY65" fmla="*/ 1046748 h 1238245"/>
              <a:gd name="connsiteX66" fmla="*/ 1633448 w 2229935"/>
              <a:gd name="connsiteY66" fmla="*/ 1047825 h 1238245"/>
              <a:gd name="connsiteX67" fmla="*/ 1636364 w 2229935"/>
              <a:gd name="connsiteY67" fmla="*/ 1083847 h 1238245"/>
              <a:gd name="connsiteX68" fmla="*/ 1675000 w 2229935"/>
              <a:gd name="connsiteY68" fmla="*/ 1085384 h 1238245"/>
              <a:gd name="connsiteX69" fmla="*/ 1683497 w 2229935"/>
              <a:gd name="connsiteY69" fmla="*/ 1111116 h 1238245"/>
              <a:gd name="connsiteX70" fmla="*/ 1880655 w 2229935"/>
              <a:gd name="connsiteY70" fmla="*/ 1116264 h 1238245"/>
              <a:gd name="connsiteX71" fmla="*/ 1885806 w 2229935"/>
              <a:gd name="connsiteY71" fmla="*/ 1135238 h 1238245"/>
              <a:gd name="connsiteX72" fmla="*/ 1905353 w 2229935"/>
              <a:gd name="connsiteY72" fmla="*/ 1137810 h 1238245"/>
              <a:gd name="connsiteX73" fmla="*/ 1910505 w 2229935"/>
              <a:gd name="connsiteY73" fmla="*/ 1189430 h 1238245"/>
              <a:gd name="connsiteX74" fmla="*/ 2131731 w 2229935"/>
              <a:gd name="connsiteY74" fmla="*/ 1194575 h 1238245"/>
              <a:gd name="connsiteX75" fmla="*/ 2139458 w 2229935"/>
              <a:gd name="connsiteY75" fmla="*/ 1233101 h 1238245"/>
              <a:gd name="connsiteX76" fmla="*/ 2229935 w 2229935"/>
              <a:gd name="connsiteY76" fmla="*/ 1238245 h 1238245"/>
              <a:gd name="connsiteX0" fmla="*/ 0 w 2229935"/>
              <a:gd name="connsiteY0" fmla="*/ 0 h 1238248"/>
              <a:gd name="connsiteX1" fmla="*/ 287594 w 2229935"/>
              <a:gd name="connsiteY1" fmla="*/ 0 h 1238248"/>
              <a:gd name="connsiteX2" fmla="*/ 287594 w 2229935"/>
              <a:gd name="connsiteY2" fmla="*/ 29497 h 1238248"/>
              <a:gd name="connsiteX3" fmla="*/ 378542 w 2229935"/>
              <a:gd name="connsiteY3" fmla="*/ 29497 h 1238248"/>
              <a:gd name="connsiteX4" fmla="*/ 378542 w 2229935"/>
              <a:gd name="connsiteY4" fmla="*/ 51619 h 1238248"/>
              <a:gd name="connsiteX5" fmla="*/ 400665 w 2229935"/>
              <a:gd name="connsiteY5" fmla="*/ 51619 h 1238248"/>
              <a:gd name="connsiteX6" fmla="*/ 400665 w 2229935"/>
              <a:gd name="connsiteY6" fmla="*/ 110613 h 1238248"/>
              <a:gd name="connsiteX7" fmla="*/ 412955 w 2229935"/>
              <a:gd name="connsiteY7" fmla="*/ 110613 h 1238248"/>
              <a:gd name="connsiteX8" fmla="*/ 412955 w 2229935"/>
              <a:gd name="connsiteY8" fmla="*/ 181897 h 1238248"/>
              <a:gd name="connsiteX9" fmla="*/ 432619 w 2229935"/>
              <a:gd name="connsiteY9" fmla="*/ 181897 h 1238248"/>
              <a:gd name="connsiteX10" fmla="*/ 432619 w 2229935"/>
              <a:gd name="connsiteY10" fmla="*/ 248265 h 1238248"/>
              <a:gd name="connsiteX11" fmla="*/ 437536 w 2229935"/>
              <a:gd name="connsiteY11" fmla="*/ 248265 h 1238248"/>
              <a:gd name="connsiteX12" fmla="*/ 437536 w 2229935"/>
              <a:gd name="connsiteY12" fmla="*/ 290052 h 1238248"/>
              <a:gd name="connsiteX13" fmla="*/ 479323 w 2229935"/>
              <a:gd name="connsiteY13" fmla="*/ 290052 h 1238248"/>
              <a:gd name="connsiteX14" fmla="*/ 479323 w 2229935"/>
              <a:gd name="connsiteY14" fmla="*/ 290052 h 1238248"/>
              <a:gd name="connsiteX15" fmla="*/ 523568 w 2229935"/>
              <a:gd name="connsiteY15" fmla="*/ 290052 h 1238248"/>
              <a:gd name="connsiteX16" fmla="*/ 523568 w 2229935"/>
              <a:gd name="connsiteY16" fmla="*/ 324465 h 1238248"/>
              <a:gd name="connsiteX17" fmla="*/ 587478 w 2229935"/>
              <a:gd name="connsiteY17" fmla="*/ 324465 h 1238248"/>
              <a:gd name="connsiteX18" fmla="*/ 587478 w 2229935"/>
              <a:gd name="connsiteY18" fmla="*/ 336755 h 1238248"/>
              <a:gd name="connsiteX19" fmla="*/ 619432 w 2229935"/>
              <a:gd name="connsiteY19" fmla="*/ 336755 h 1238248"/>
              <a:gd name="connsiteX20" fmla="*/ 619432 w 2229935"/>
              <a:gd name="connsiteY20" fmla="*/ 417871 h 1238248"/>
              <a:gd name="connsiteX21" fmla="*/ 631723 w 2229935"/>
              <a:gd name="connsiteY21" fmla="*/ 417871 h 1238248"/>
              <a:gd name="connsiteX22" fmla="*/ 631723 w 2229935"/>
              <a:gd name="connsiteY22" fmla="*/ 479323 h 1238248"/>
              <a:gd name="connsiteX23" fmla="*/ 639097 w 2229935"/>
              <a:gd name="connsiteY23" fmla="*/ 479323 h 1238248"/>
              <a:gd name="connsiteX24" fmla="*/ 639097 w 2229935"/>
              <a:gd name="connsiteY24" fmla="*/ 511277 h 1238248"/>
              <a:gd name="connsiteX25" fmla="*/ 639097 w 2229935"/>
              <a:gd name="connsiteY25" fmla="*/ 511277 h 1238248"/>
              <a:gd name="connsiteX26" fmla="*/ 663678 w 2229935"/>
              <a:gd name="connsiteY26" fmla="*/ 511277 h 1238248"/>
              <a:gd name="connsiteX27" fmla="*/ 663678 w 2229935"/>
              <a:gd name="connsiteY27" fmla="*/ 511277 h 1238248"/>
              <a:gd name="connsiteX28" fmla="*/ 663678 w 2229935"/>
              <a:gd name="connsiteY28" fmla="*/ 535858 h 1238248"/>
              <a:gd name="connsiteX29" fmla="*/ 727587 w 2229935"/>
              <a:gd name="connsiteY29" fmla="*/ 535858 h 1238248"/>
              <a:gd name="connsiteX30" fmla="*/ 727587 w 2229935"/>
              <a:gd name="connsiteY30" fmla="*/ 535858 h 1238248"/>
              <a:gd name="connsiteX31" fmla="*/ 747252 w 2229935"/>
              <a:gd name="connsiteY31" fmla="*/ 555523 h 1238248"/>
              <a:gd name="connsiteX32" fmla="*/ 747252 w 2229935"/>
              <a:gd name="connsiteY32" fmla="*/ 572729 h 1238248"/>
              <a:gd name="connsiteX33" fmla="*/ 796413 w 2229935"/>
              <a:gd name="connsiteY33" fmla="*/ 572729 h 1238248"/>
              <a:gd name="connsiteX34" fmla="*/ 796413 w 2229935"/>
              <a:gd name="connsiteY34" fmla="*/ 609600 h 1238248"/>
              <a:gd name="connsiteX35" fmla="*/ 818536 w 2229935"/>
              <a:gd name="connsiteY35" fmla="*/ 609600 h 1238248"/>
              <a:gd name="connsiteX36" fmla="*/ 818536 w 2229935"/>
              <a:gd name="connsiteY36" fmla="*/ 668594 h 1238248"/>
              <a:gd name="connsiteX37" fmla="*/ 833284 w 2229935"/>
              <a:gd name="connsiteY37" fmla="*/ 668594 h 1238248"/>
              <a:gd name="connsiteX38" fmla="*/ 833284 w 2229935"/>
              <a:gd name="connsiteY38" fmla="*/ 715297 h 1238248"/>
              <a:gd name="connsiteX39" fmla="*/ 848032 w 2229935"/>
              <a:gd name="connsiteY39" fmla="*/ 715297 h 1238248"/>
              <a:gd name="connsiteX40" fmla="*/ 848032 w 2229935"/>
              <a:gd name="connsiteY40" fmla="*/ 744794 h 1238248"/>
              <a:gd name="connsiteX41" fmla="*/ 924232 w 2229935"/>
              <a:gd name="connsiteY41" fmla="*/ 744794 h 1238248"/>
              <a:gd name="connsiteX42" fmla="*/ 924232 w 2229935"/>
              <a:gd name="connsiteY42" fmla="*/ 757084 h 1238248"/>
              <a:gd name="connsiteX43" fmla="*/ 956187 w 2229935"/>
              <a:gd name="connsiteY43" fmla="*/ 757084 h 1238248"/>
              <a:gd name="connsiteX44" fmla="*/ 956187 w 2229935"/>
              <a:gd name="connsiteY44" fmla="*/ 779206 h 1238248"/>
              <a:gd name="connsiteX45" fmla="*/ 1017639 w 2229935"/>
              <a:gd name="connsiteY45" fmla="*/ 779206 h 1238248"/>
              <a:gd name="connsiteX46" fmla="*/ 1017639 w 2229935"/>
              <a:gd name="connsiteY46" fmla="*/ 811161 h 1238248"/>
              <a:gd name="connsiteX47" fmla="*/ 1039761 w 2229935"/>
              <a:gd name="connsiteY47" fmla="*/ 811161 h 1238248"/>
              <a:gd name="connsiteX48" fmla="*/ 1039761 w 2229935"/>
              <a:gd name="connsiteY48" fmla="*/ 843116 h 1238248"/>
              <a:gd name="connsiteX49" fmla="*/ 1069258 w 2229935"/>
              <a:gd name="connsiteY49" fmla="*/ 843116 h 1238248"/>
              <a:gd name="connsiteX50" fmla="*/ 1069258 w 2229935"/>
              <a:gd name="connsiteY50" fmla="*/ 852948 h 1238248"/>
              <a:gd name="connsiteX51" fmla="*/ 1138084 w 2229935"/>
              <a:gd name="connsiteY51" fmla="*/ 852948 h 1238248"/>
              <a:gd name="connsiteX52" fmla="*/ 1138084 w 2229935"/>
              <a:gd name="connsiteY52" fmla="*/ 877529 h 1238248"/>
              <a:gd name="connsiteX53" fmla="*/ 1260987 w 2229935"/>
              <a:gd name="connsiteY53" fmla="*/ 877529 h 1238248"/>
              <a:gd name="connsiteX54" fmla="*/ 1260987 w 2229935"/>
              <a:gd name="connsiteY54" fmla="*/ 877529 h 1238248"/>
              <a:gd name="connsiteX55" fmla="*/ 1260987 w 2229935"/>
              <a:gd name="connsiteY55" fmla="*/ 894736 h 1238248"/>
              <a:gd name="connsiteX56" fmla="*/ 1312607 w 2229935"/>
              <a:gd name="connsiteY56" fmla="*/ 894736 h 1238248"/>
              <a:gd name="connsiteX57" fmla="*/ 1312607 w 2229935"/>
              <a:gd name="connsiteY57" fmla="*/ 904568 h 1238248"/>
              <a:gd name="connsiteX58" fmla="*/ 1362945 w 2229935"/>
              <a:gd name="connsiteY58" fmla="*/ 909713 h 1238248"/>
              <a:gd name="connsiteX59" fmla="*/ 1368096 w 2229935"/>
              <a:gd name="connsiteY59" fmla="*/ 954649 h 1238248"/>
              <a:gd name="connsiteX60" fmla="*/ 1403320 w 2229935"/>
              <a:gd name="connsiteY60" fmla="*/ 954649 h 1238248"/>
              <a:gd name="connsiteX61" fmla="*/ 1408471 w 2229935"/>
              <a:gd name="connsiteY61" fmla="*/ 966824 h 1238248"/>
              <a:gd name="connsiteX62" fmla="*/ 1510193 w 2229935"/>
              <a:gd name="connsiteY62" fmla="*/ 971970 h 1238248"/>
              <a:gd name="connsiteX63" fmla="*/ 1510192 w 2229935"/>
              <a:gd name="connsiteY63" fmla="*/ 998779 h 1238248"/>
              <a:gd name="connsiteX64" fmla="*/ 1592826 w 2229935"/>
              <a:gd name="connsiteY64" fmla="*/ 998779 h 1238248"/>
              <a:gd name="connsiteX65" fmla="*/ 1595402 w 2229935"/>
              <a:gd name="connsiteY65" fmla="*/ 1046748 h 1238248"/>
              <a:gd name="connsiteX66" fmla="*/ 1633448 w 2229935"/>
              <a:gd name="connsiteY66" fmla="*/ 1047825 h 1238248"/>
              <a:gd name="connsiteX67" fmla="*/ 1636364 w 2229935"/>
              <a:gd name="connsiteY67" fmla="*/ 1083847 h 1238248"/>
              <a:gd name="connsiteX68" fmla="*/ 1675000 w 2229935"/>
              <a:gd name="connsiteY68" fmla="*/ 1085384 h 1238248"/>
              <a:gd name="connsiteX69" fmla="*/ 1683497 w 2229935"/>
              <a:gd name="connsiteY69" fmla="*/ 1111116 h 1238248"/>
              <a:gd name="connsiteX70" fmla="*/ 1880655 w 2229935"/>
              <a:gd name="connsiteY70" fmla="*/ 1116264 h 1238248"/>
              <a:gd name="connsiteX71" fmla="*/ 1885806 w 2229935"/>
              <a:gd name="connsiteY71" fmla="*/ 1135238 h 1238248"/>
              <a:gd name="connsiteX72" fmla="*/ 1905353 w 2229935"/>
              <a:gd name="connsiteY72" fmla="*/ 1137810 h 1238248"/>
              <a:gd name="connsiteX73" fmla="*/ 1910505 w 2229935"/>
              <a:gd name="connsiteY73" fmla="*/ 1189430 h 1238248"/>
              <a:gd name="connsiteX74" fmla="*/ 2131731 w 2229935"/>
              <a:gd name="connsiteY74" fmla="*/ 1194575 h 1238248"/>
              <a:gd name="connsiteX75" fmla="*/ 2139458 w 2229935"/>
              <a:gd name="connsiteY75" fmla="*/ 1238248 h 1238248"/>
              <a:gd name="connsiteX76" fmla="*/ 2229935 w 2229935"/>
              <a:gd name="connsiteY76" fmla="*/ 1238245 h 1238248"/>
              <a:gd name="connsiteX0" fmla="*/ 0 w 2229935"/>
              <a:gd name="connsiteY0" fmla="*/ 0 h 1238248"/>
              <a:gd name="connsiteX1" fmla="*/ 287594 w 2229935"/>
              <a:gd name="connsiteY1" fmla="*/ 0 h 1238248"/>
              <a:gd name="connsiteX2" fmla="*/ 287594 w 2229935"/>
              <a:gd name="connsiteY2" fmla="*/ 29497 h 1238248"/>
              <a:gd name="connsiteX3" fmla="*/ 378542 w 2229935"/>
              <a:gd name="connsiteY3" fmla="*/ 29497 h 1238248"/>
              <a:gd name="connsiteX4" fmla="*/ 378542 w 2229935"/>
              <a:gd name="connsiteY4" fmla="*/ 51619 h 1238248"/>
              <a:gd name="connsiteX5" fmla="*/ 400665 w 2229935"/>
              <a:gd name="connsiteY5" fmla="*/ 51619 h 1238248"/>
              <a:gd name="connsiteX6" fmla="*/ 400665 w 2229935"/>
              <a:gd name="connsiteY6" fmla="*/ 110613 h 1238248"/>
              <a:gd name="connsiteX7" fmla="*/ 412955 w 2229935"/>
              <a:gd name="connsiteY7" fmla="*/ 110613 h 1238248"/>
              <a:gd name="connsiteX8" fmla="*/ 412955 w 2229935"/>
              <a:gd name="connsiteY8" fmla="*/ 181897 h 1238248"/>
              <a:gd name="connsiteX9" fmla="*/ 432619 w 2229935"/>
              <a:gd name="connsiteY9" fmla="*/ 181897 h 1238248"/>
              <a:gd name="connsiteX10" fmla="*/ 432619 w 2229935"/>
              <a:gd name="connsiteY10" fmla="*/ 248265 h 1238248"/>
              <a:gd name="connsiteX11" fmla="*/ 437536 w 2229935"/>
              <a:gd name="connsiteY11" fmla="*/ 248265 h 1238248"/>
              <a:gd name="connsiteX12" fmla="*/ 437536 w 2229935"/>
              <a:gd name="connsiteY12" fmla="*/ 290052 h 1238248"/>
              <a:gd name="connsiteX13" fmla="*/ 479323 w 2229935"/>
              <a:gd name="connsiteY13" fmla="*/ 290052 h 1238248"/>
              <a:gd name="connsiteX14" fmla="*/ 479323 w 2229935"/>
              <a:gd name="connsiteY14" fmla="*/ 290052 h 1238248"/>
              <a:gd name="connsiteX15" fmla="*/ 523568 w 2229935"/>
              <a:gd name="connsiteY15" fmla="*/ 290052 h 1238248"/>
              <a:gd name="connsiteX16" fmla="*/ 523568 w 2229935"/>
              <a:gd name="connsiteY16" fmla="*/ 324465 h 1238248"/>
              <a:gd name="connsiteX17" fmla="*/ 587478 w 2229935"/>
              <a:gd name="connsiteY17" fmla="*/ 324465 h 1238248"/>
              <a:gd name="connsiteX18" fmla="*/ 587478 w 2229935"/>
              <a:gd name="connsiteY18" fmla="*/ 336755 h 1238248"/>
              <a:gd name="connsiteX19" fmla="*/ 619432 w 2229935"/>
              <a:gd name="connsiteY19" fmla="*/ 336755 h 1238248"/>
              <a:gd name="connsiteX20" fmla="*/ 619432 w 2229935"/>
              <a:gd name="connsiteY20" fmla="*/ 417871 h 1238248"/>
              <a:gd name="connsiteX21" fmla="*/ 631723 w 2229935"/>
              <a:gd name="connsiteY21" fmla="*/ 417871 h 1238248"/>
              <a:gd name="connsiteX22" fmla="*/ 631723 w 2229935"/>
              <a:gd name="connsiteY22" fmla="*/ 479323 h 1238248"/>
              <a:gd name="connsiteX23" fmla="*/ 639097 w 2229935"/>
              <a:gd name="connsiteY23" fmla="*/ 479323 h 1238248"/>
              <a:gd name="connsiteX24" fmla="*/ 639097 w 2229935"/>
              <a:gd name="connsiteY24" fmla="*/ 511277 h 1238248"/>
              <a:gd name="connsiteX25" fmla="*/ 639097 w 2229935"/>
              <a:gd name="connsiteY25" fmla="*/ 511277 h 1238248"/>
              <a:gd name="connsiteX26" fmla="*/ 663678 w 2229935"/>
              <a:gd name="connsiteY26" fmla="*/ 511277 h 1238248"/>
              <a:gd name="connsiteX27" fmla="*/ 663678 w 2229935"/>
              <a:gd name="connsiteY27" fmla="*/ 511277 h 1238248"/>
              <a:gd name="connsiteX28" fmla="*/ 663678 w 2229935"/>
              <a:gd name="connsiteY28" fmla="*/ 535858 h 1238248"/>
              <a:gd name="connsiteX29" fmla="*/ 727587 w 2229935"/>
              <a:gd name="connsiteY29" fmla="*/ 535858 h 1238248"/>
              <a:gd name="connsiteX30" fmla="*/ 727587 w 2229935"/>
              <a:gd name="connsiteY30" fmla="*/ 535858 h 1238248"/>
              <a:gd name="connsiteX31" fmla="*/ 747252 w 2229935"/>
              <a:gd name="connsiteY31" fmla="*/ 555523 h 1238248"/>
              <a:gd name="connsiteX32" fmla="*/ 747252 w 2229935"/>
              <a:gd name="connsiteY32" fmla="*/ 572729 h 1238248"/>
              <a:gd name="connsiteX33" fmla="*/ 796413 w 2229935"/>
              <a:gd name="connsiteY33" fmla="*/ 572729 h 1238248"/>
              <a:gd name="connsiteX34" fmla="*/ 796413 w 2229935"/>
              <a:gd name="connsiteY34" fmla="*/ 609600 h 1238248"/>
              <a:gd name="connsiteX35" fmla="*/ 818536 w 2229935"/>
              <a:gd name="connsiteY35" fmla="*/ 609600 h 1238248"/>
              <a:gd name="connsiteX36" fmla="*/ 818536 w 2229935"/>
              <a:gd name="connsiteY36" fmla="*/ 668594 h 1238248"/>
              <a:gd name="connsiteX37" fmla="*/ 833284 w 2229935"/>
              <a:gd name="connsiteY37" fmla="*/ 668594 h 1238248"/>
              <a:gd name="connsiteX38" fmla="*/ 833284 w 2229935"/>
              <a:gd name="connsiteY38" fmla="*/ 715297 h 1238248"/>
              <a:gd name="connsiteX39" fmla="*/ 848032 w 2229935"/>
              <a:gd name="connsiteY39" fmla="*/ 715297 h 1238248"/>
              <a:gd name="connsiteX40" fmla="*/ 848032 w 2229935"/>
              <a:gd name="connsiteY40" fmla="*/ 744794 h 1238248"/>
              <a:gd name="connsiteX41" fmla="*/ 924232 w 2229935"/>
              <a:gd name="connsiteY41" fmla="*/ 744794 h 1238248"/>
              <a:gd name="connsiteX42" fmla="*/ 924232 w 2229935"/>
              <a:gd name="connsiteY42" fmla="*/ 757084 h 1238248"/>
              <a:gd name="connsiteX43" fmla="*/ 956187 w 2229935"/>
              <a:gd name="connsiteY43" fmla="*/ 757084 h 1238248"/>
              <a:gd name="connsiteX44" fmla="*/ 956187 w 2229935"/>
              <a:gd name="connsiteY44" fmla="*/ 779206 h 1238248"/>
              <a:gd name="connsiteX45" fmla="*/ 1017639 w 2229935"/>
              <a:gd name="connsiteY45" fmla="*/ 779206 h 1238248"/>
              <a:gd name="connsiteX46" fmla="*/ 1017639 w 2229935"/>
              <a:gd name="connsiteY46" fmla="*/ 811161 h 1238248"/>
              <a:gd name="connsiteX47" fmla="*/ 1039761 w 2229935"/>
              <a:gd name="connsiteY47" fmla="*/ 811161 h 1238248"/>
              <a:gd name="connsiteX48" fmla="*/ 1039761 w 2229935"/>
              <a:gd name="connsiteY48" fmla="*/ 843116 h 1238248"/>
              <a:gd name="connsiteX49" fmla="*/ 1069258 w 2229935"/>
              <a:gd name="connsiteY49" fmla="*/ 843116 h 1238248"/>
              <a:gd name="connsiteX50" fmla="*/ 1069258 w 2229935"/>
              <a:gd name="connsiteY50" fmla="*/ 852948 h 1238248"/>
              <a:gd name="connsiteX51" fmla="*/ 1138084 w 2229935"/>
              <a:gd name="connsiteY51" fmla="*/ 852948 h 1238248"/>
              <a:gd name="connsiteX52" fmla="*/ 1138084 w 2229935"/>
              <a:gd name="connsiteY52" fmla="*/ 877529 h 1238248"/>
              <a:gd name="connsiteX53" fmla="*/ 1260987 w 2229935"/>
              <a:gd name="connsiteY53" fmla="*/ 877529 h 1238248"/>
              <a:gd name="connsiteX54" fmla="*/ 1260987 w 2229935"/>
              <a:gd name="connsiteY54" fmla="*/ 877529 h 1238248"/>
              <a:gd name="connsiteX55" fmla="*/ 1260987 w 2229935"/>
              <a:gd name="connsiteY55" fmla="*/ 894736 h 1238248"/>
              <a:gd name="connsiteX56" fmla="*/ 1312607 w 2229935"/>
              <a:gd name="connsiteY56" fmla="*/ 894736 h 1238248"/>
              <a:gd name="connsiteX57" fmla="*/ 1312607 w 2229935"/>
              <a:gd name="connsiteY57" fmla="*/ 904568 h 1238248"/>
              <a:gd name="connsiteX58" fmla="*/ 1362945 w 2229935"/>
              <a:gd name="connsiteY58" fmla="*/ 909713 h 1238248"/>
              <a:gd name="connsiteX59" fmla="*/ 1368096 w 2229935"/>
              <a:gd name="connsiteY59" fmla="*/ 954649 h 1238248"/>
              <a:gd name="connsiteX60" fmla="*/ 1403320 w 2229935"/>
              <a:gd name="connsiteY60" fmla="*/ 954649 h 1238248"/>
              <a:gd name="connsiteX61" fmla="*/ 1408471 w 2229935"/>
              <a:gd name="connsiteY61" fmla="*/ 966824 h 1238248"/>
              <a:gd name="connsiteX62" fmla="*/ 1510193 w 2229935"/>
              <a:gd name="connsiteY62" fmla="*/ 971970 h 1238248"/>
              <a:gd name="connsiteX63" fmla="*/ 1510192 w 2229935"/>
              <a:gd name="connsiteY63" fmla="*/ 998779 h 1238248"/>
              <a:gd name="connsiteX64" fmla="*/ 1592826 w 2229935"/>
              <a:gd name="connsiteY64" fmla="*/ 998779 h 1238248"/>
              <a:gd name="connsiteX65" fmla="*/ 1595402 w 2229935"/>
              <a:gd name="connsiteY65" fmla="*/ 1046748 h 1238248"/>
              <a:gd name="connsiteX66" fmla="*/ 1633448 w 2229935"/>
              <a:gd name="connsiteY66" fmla="*/ 1047825 h 1238248"/>
              <a:gd name="connsiteX67" fmla="*/ 1636364 w 2229935"/>
              <a:gd name="connsiteY67" fmla="*/ 1083847 h 1238248"/>
              <a:gd name="connsiteX68" fmla="*/ 1675000 w 2229935"/>
              <a:gd name="connsiteY68" fmla="*/ 1085384 h 1238248"/>
              <a:gd name="connsiteX69" fmla="*/ 1683497 w 2229935"/>
              <a:gd name="connsiteY69" fmla="*/ 1111116 h 1238248"/>
              <a:gd name="connsiteX70" fmla="*/ 1880655 w 2229935"/>
              <a:gd name="connsiteY70" fmla="*/ 1116264 h 1238248"/>
              <a:gd name="connsiteX71" fmla="*/ 1885806 w 2229935"/>
              <a:gd name="connsiteY71" fmla="*/ 1135238 h 1238248"/>
              <a:gd name="connsiteX72" fmla="*/ 1905353 w 2229935"/>
              <a:gd name="connsiteY72" fmla="*/ 1137810 h 1238248"/>
              <a:gd name="connsiteX73" fmla="*/ 1910505 w 2229935"/>
              <a:gd name="connsiteY73" fmla="*/ 1189430 h 1238248"/>
              <a:gd name="connsiteX74" fmla="*/ 2134307 w 2229935"/>
              <a:gd name="connsiteY74" fmla="*/ 1194575 h 1238248"/>
              <a:gd name="connsiteX75" fmla="*/ 2139458 w 2229935"/>
              <a:gd name="connsiteY75" fmla="*/ 1238248 h 1238248"/>
              <a:gd name="connsiteX76" fmla="*/ 2229935 w 2229935"/>
              <a:gd name="connsiteY76" fmla="*/ 1238245 h 1238248"/>
              <a:gd name="connsiteX0" fmla="*/ 0 w 2229935"/>
              <a:gd name="connsiteY0" fmla="*/ 0 h 1238248"/>
              <a:gd name="connsiteX1" fmla="*/ 287594 w 2229935"/>
              <a:gd name="connsiteY1" fmla="*/ 0 h 1238248"/>
              <a:gd name="connsiteX2" fmla="*/ 287594 w 2229935"/>
              <a:gd name="connsiteY2" fmla="*/ 29497 h 1238248"/>
              <a:gd name="connsiteX3" fmla="*/ 378542 w 2229935"/>
              <a:gd name="connsiteY3" fmla="*/ 29497 h 1238248"/>
              <a:gd name="connsiteX4" fmla="*/ 378542 w 2229935"/>
              <a:gd name="connsiteY4" fmla="*/ 51619 h 1238248"/>
              <a:gd name="connsiteX5" fmla="*/ 400665 w 2229935"/>
              <a:gd name="connsiteY5" fmla="*/ 51619 h 1238248"/>
              <a:gd name="connsiteX6" fmla="*/ 400665 w 2229935"/>
              <a:gd name="connsiteY6" fmla="*/ 110613 h 1238248"/>
              <a:gd name="connsiteX7" fmla="*/ 412955 w 2229935"/>
              <a:gd name="connsiteY7" fmla="*/ 110613 h 1238248"/>
              <a:gd name="connsiteX8" fmla="*/ 412955 w 2229935"/>
              <a:gd name="connsiteY8" fmla="*/ 181897 h 1238248"/>
              <a:gd name="connsiteX9" fmla="*/ 432619 w 2229935"/>
              <a:gd name="connsiteY9" fmla="*/ 181897 h 1238248"/>
              <a:gd name="connsiteX10" fmla="*/ 432619 w 2229935"/>
              <a:gd name="connsiteY10" fmla="*/ 248265 h 1238248"/>
              <a:gd name="connsiteX11" fmla="*/ 437536 w 2229935"/>
              <a:gd name="connsiteY11" fmla="*/ 248265 h 1238248"/>
              <a:gd name="connsiteX12" fmla="*/ 437536 w 2229935"/>
              <a:gd name="connsiteY12" fmla="*/ 290052 h 1238248"/>
              <a:gd name="connsiteX13" fmla="*/ 479323 w 2229935"/>
              <a:gd name="connsiteY13" fmla="*/ 290052 h 1238248"/>
              <a:gd name="connsiteX14" fmla="*/ 479323 w 2229935"/>
              <a:gd name="connsiteY14" fmla="*/ 290052 h 1238248"/>
              <a:gd name="connsiteX15" fmla="*/ 523568 w 2229935"/>
              <a:gd name="connsiteY15" fmla="*/ 290052 h 1238248"/>
              <a:gd name="connsiteX16" fmla="*/ 523568 w 2229935"/>
              <a:gd name="connsiteY16" fmla="*/ 324465 h 1238248"/>
              <a:gd name="connsiteX17" fmla="*/ 587478 w 2229935"/>
              <a:gd name="connsiteY17" fmla="*/ 324465 h 1238248"/>
              <a:gd name="connsiteX18" fmla="*/ 587478 w 2229935"/>
              <a:gd name="connsiteY18" fmla="*/ 336755 h 1238248"/>
              <a:gd name="connsiteX19" fmla="*/ 619432 w 2229935"/>
              <a:gd name="connsiteY19" fmla="*/ 336755 h 1238248"/>
              <a:gd name="connsiteX20" fmla="*/ 619432 w 2229935"/>
              <a:gd name="connsiteY20" fmla="*/ 417871 h 1238248"/>
              <a:gd name="connsiteX21" fmla="*/ 631723 w 2229935"/>
              <a:gd name="connsiteY21" fmla="*/ 417871 h 1238248"/>
              <a:gd name="connsiteX22" fmla="*/ 631723 w 2229935"/>
              <a:gd name="connsiteY22" fmla="*/ 479323 h 1238248"/>
              <a:gd name="connsiteX23" fmla="*/ 639097 w 2229935"/>
              <a:gd name="connsiteY23" fmla="*/ 479323 h 1238248"/>
              <a:gd name="connsiteX24" fmla="*/ 639097 w 2229935"/>
              <a:gd name="connsiteY24" fmla="*/ 511277 h 1238248"/>
              <a:gd name="connsiteX25" fmla="*/ 639097 w 2229935"/>
              <a:gd name="connsiteY25" fmla="*/ 511277 h 1238248"/>
              <a:gd name="connsiteX26" fmla="*/ 663678 w 2229935"/>
              <a:gd name="connsiteY26" fmla="*/ 511277 h 1238248"/>
              <a:gd name="connsiteX27" fmla="*/ 663678 w 2229935"/>
              <a:gd name="connsiteY27" fmla="*/ 511277 h 1238248"/>
              <a:gd name="connsiteX28" fmla="*/ 663678 w 2229935"/>
              <a:gd name="connsiteY28" fmla="*/ 535858 h 1238248"/>
              <a:gd name="connsiteX29" fmla="*/ 727587 w 2229935"/>
              <a:gd name="connsiteY29" fmla="*/ 535858 h 1238248"/>
              <a:gd name="connsiteX30" fmla="*/ 727587 w 2229935"/>
              <a:gd name="connsiteY30" fmla="*/ 535858 h 1238248"/>
              <a:gd name="connsiteX31" fmla="*/ 747252 w 2229935"/>
              <a:gd name="connsiteY31" fmla="*/ 555523 h 1238248"/>
              <a:gd name="connsiteX32" fmla="*/ 747252 w 2229935"/>
              <a:gd name="connsiteY32" fmla="*/ 572729 h 1238248"/>
              <a:gd name="connsiteX33" fmla="*/ 796413 w 2229935"/>
              <a:gd name="connsiteY33" fmla="*/ 572729 h 1238248"/>
              <a:gd name="connsiteX34" fmla="*/ 796413 w 2229935"/>
              <a:gd name="connsiteY34" fmla="*/ 609600 h 1238248"/>
              <a:gd name="connsiteX35" fmla="*/ 818536 w 2229935"/>
              <a:gd name="connsiteY35" fmla="*/ 609600 h 1238248"/>
              <a:gd name="connsiteX36" fmla="*/ 818536 w 2229935"/>
              <a:gd name="connsiteY36" fmla="*/ 668594 h 1238248"/>
              <a:gd name="connsiteX37" fmla="*/ 833284 w 2229935"/>
              <a:gd name="connsiteY37" fmla="*/ 668594 h 1238248"/>
              <a:gd name="connsiteX38" fmla="*/ 833284 w 2229935"/>
              <a:gd name="connsiteY38" fmla="*/ 715297 h 1238248"/>
              <a:gd name="connsiteX39" fmla="*/ 848032 w 2229935"/>
              <a:gd name="connsiteY39" fmla="*/ 715297 h 1238248"/>
              <a:gd name="connsiteX40" fmla="*/ 848032 w 2229935"/>
              <a:gd name="connsiteY40" fmla="*/ 744794 h 1238248"/>
              <a:gd name="connsiteX41" fmla="*/ 924232 w 2229935"/>
              <a:gd name="connsiteY41" fmla="*/ 744794 h 1238248"/>
              <a:gd name="connsiteX42" fmla="*/ 924232 w 2229935"/>
              <a:gd name="connsiteY42" fmla="*/ 757084 h 1238248"/>
              <a:gd name="connsiteX43" fmla="*/ 956187 w 2229935"/>
              <a:gd name="connsiteY43" fmla="*/ 757084 h 1238248"/>
              <a:gd name="connsiteX44" fmla="*/ 956187 w 2229935"/>
              <a:gd name="connsiteY44" fmla="*/ 779206 h 1238248"/>
              <a:gd name="connsiteX45" fmla="*/ 1017639 w 2229935"/>
              <a:gd name="connsiteY45" fmla="*/ 779206 h 1238248"/>
              <a:gd name="connsiteX46" fmla="*/ 1017639 w 2229935"/>
              <a:gd name="connsiteY46" fmla="*/ 811161 h 1238248"/>
              <a:gd name="connsiteX47" fmla="*/ 1039761 w 2229935"/>
              <a:gd name="connsiteY47" fmla="*/ 811161 h 1238248"/>
              <a:gd name="connsiteX48" fmla="*/ 1039761 w 2229935"/>
              <a:gd name="connsiteY48" fmla="*/ 843116 h 1238248"/>
              <a:gd name="connsiteX49" fmla="*/ 1069258 w 2229935"/>
              <a:gd name="connsiteY49" fmla="*/ 843116 h 1238248"/>
              <a:gd name="connsiteX50" fmla="*/ 1069258 w 2229935"/>
              <a:gd name="connsiteY50" fmla="*/ 852948 h 1238248"/>
              <a:gd name="connsiteX51" fmla="*/ 1138084 w 2229935"/>
              <a:gd name="connsiteY51" fmla="*/ 852948 h 1238248"/>
              <a:gd name="connsiteX52" fmla="*/ 1138084 w 2229935"/>
              <a:gd name="connsiteY52" fmla="*/ 877529 h 1238248"/>
              <a:gd name="connsiteX53" fmla="*/ 1260987 w 2229935"/>
              <a:gd name="connsiteY53" fmla="*/ 877529 h 1238248"/>
              <a:gd name="connsiteX54" fmla="*/ 1260987 w 2229935"/>
              <a:gd name="connsiteY54" fmla="*/ 877529 h 1238248"/>
              <a:gd name="connsiteX55" fmla="*/ 1260987 w 2229935"/>
              <a:gd name="connsiteY55" fmla="*/ 894736 h 1238248"/>
              <a:gd name="connsiteX56" fmla="*/ 1312607 w 2229935"/>
              <a:gd name="connsiteY56" fmla="*/ 894736 h 1238248"/>
              <a:gd name="connsiteX57" fmla="*/ 1312607 w 2229935"/>
              <a:gd name="connsiteY57" fmla="*/ 904568 h 1238248"/>
              <a:gd name="connsiteX58" fmla="*/ 1362945 w 2229935"/>
              <a:gd name="connsiteY58" fmla="*/ 909713 h 1238248"/>
              <a:gd name="connsiteX59" fmla="*/ 1368096 w 2229935"/>
              <a:gd name="connsiteY59" fmla="*/ 954649 h 1238248"/>
              <a:gd name="connsiteX60" fmla="*/ 1403320 w 2229935"/>
              <a:gd name="connsiteY60" fmla="*/ 954649 h 1238248"/>
              <a:gd name="connsiteX61" fmla="*/ 1408471 w 2229935"/>
              <a:gd name="connsiteY61" fmla="*/ 966824 h 1238248"/>
              <a:gd name="connsiteX62" fmla="*/ 1510193 w 2229935"/>
              <a:gd name="connsiteY62" fmla="*/ 971970 h 1238248"/>
              <a:gd name="connsiteX63" fmla="*/ 1510192 w 2229935"/>
              <a:gd name="connsiteY63" fmla="*/ 998779 h 1238248"/>
              <a:gd name="connsiteX64" fmla="*/ 1592826 w 2229935"/>
              <a:gd name="connsiteY64" fmla="*/ 998779 h 1238248"/>
              <a:gd name="connsiteX65" fmla="*/ 1595402 w 2229935"/>
              <a:gd name="connsiteY65" fmla="*/ 1046748 h 1238248"/>
              <a:gd name="connsiteX66" fmla="*/ 1633448 w 2229935"/>
              <a:gd name="connsiteY66" fmla="*/ 1047825 h 1238248"/>
              <a:gd name="connsiteX67" fmla="*/ 1636364 w 2229935"/>
              <a:gd name="connsiteY67" fmla="*/ 1083847 h 1238248"/>
              <a:gd name="connsiteX68" fmla="*/ 1675000 w 2229935"/>
              <a:gd name="connsiteY68" fmla="*/ 1085384 h 1238248"/>
              <a:gd name="connsiteX69" fmla="*/ 1683497 w 2229935"/>
              <a:gd name="connsiteY69" fmla="*/ 1111116 h 1238248"/>
              <a:gd name="connsiteX70" fmla="*/ 1880655 w 2229935"/>
              <a:gd name="connsiteY70" fmla="*/ 1116264 h 1238248"/>
              <a:gd name="connsiteX71" fmla="*/ 1885806 w 2229935"/>
              <a:gd name="connsiteY71" fmla="*/ 1135238 h 1238248"/>
              <a:gd name="connsiteX72" fmla="*/ 1905353 w 2229935"/>
              <a:gd name="connsiteY72" fmla="*/ 1137810 h 1238248"/>
              <a:gd name="connsiteX73" fmla="*/ 1910505 w 2229935"/>
              <a:gd name="connsiteY73" fmla="*/ 1189430 h 1238248"/>
              <a:gd name="connsiteX74" fmla="*/ 2134307 w 2229935"/>
              <a:gd name="connsiteY74" fmla="*/ 1194575 h 1238248"/>
              <a:gd name="connsiteX75" fmla="*/ 2139458 w 2229935"/>
              <a:gd name="connsiteY75" fmla="*/ 1238248 h 1238248"/>
              <a:gd name="connsiteX76" fmla="*/ 2229935 w 2229935"/>
              <a:gd name="connsiteY76" fmla="*/ 1238245 h 1238248"/>
              <a:gd name="connsiteX0" fmla="*/ 0 w 2229935"/>
              <a:gd name="connsiteY0" fmla="*/ 0 h 1238248"/>
              <a:gd name="connsiteX1" fmla="*/ 287594 w 2229935"/>
              <a:gd name="connsiteY1" fmla="*/ 0 h 1238248"/>
              <a:gd name="connsiteX2" fmla="*/ 287594 w 2229935"/>
              <a:gd name="connsiteY2" fmla="*/ 29497 h 1238248"/>
              <a:gd name="connsiteX3" fmla="*/ 378542 w 2229935"/>
              <a:gd name="connsiteY3" fmla="*/ 29497 h 1238248"/>
              <a:gd name="connsiteX4" fmla="*/ 378542 w 2229935"/>
              <a:gd name="connsiteY4" fmla="*/ 51619 h 1238248"/>
              <a:gd name="connsiteX5" fmla="*/ 400665 w 2229935"/>
              <a:gd name="connsiteY5" fmla="*/ 51619 h 1238248"/>
              <a:gd name="connsiteX6" fmla="*/ 400665 w 2229935"/>
              <a:gd name="connsiteY6" fmla="*/ 110613 h 1238248"/>
              <a:gd name="connsiteX7" fmla="*/ 412955 w 2229935"/>
              <a:gd name="connsiteY7" fmla="*/ 110613 h 1238248"/>
              <a:gd name="connsiteX8" fmla="*/ 412955 w 2229935"/>
              <a:gd name="connsiteY8" fmla="*/ 181897 h 1238248"/>
              <a:gd name="connsiteX9" fmla="*/ 432619 w 2229935"/>
              <a:gd name="connsiteY9" fmla="*/ 181897 h 1238248"/>
              <a:gd name="connsiteX10" fmla="*/ 432619 w 2229935"/>
              <a:gd name="connsiteY10" fmla="*/ 248265 h 1238248"/>
              <a:gd name="connsiteX11" fmla="*/ 437536 w 2229935"/>
              <a:gd name="connsiteY11" fmla="*/ 248265 h 1238248"/>
              <a:gd name="connsiteX12" fmla="*/ 437536 w 2229935"/>
              <a:gd name="connsiteY12" fmla="*/ 290052 h 1238248"/>
              <a:gd name="connsiteX13" fmla="*/ 479323 w 2229935"/>
              <a:gd name="connsiteY13" fmla="*/ 290052 h 1238248"/>
              <a:gd name="connsiteX14" fmla="*/ 479323 w 2229935"/>
              <a:gd name="connsiteY14" fmla="*/ 290052 h 1238248"/>
              <a:gd name="connsiteX15" fmla="*/ 523568 w 2229935"/>
              <a:gd name="connsiteY15" fmla="*/ 290052 h 1238248"/>
              <a:gd name="connsiteX16" fmla="*/ 523568 w 2229935"/>
              <a:gd name="connsiteY16" fmla="*/ 324465 h 1238248"/>
              <a:gd name="connsiteX17" fmla="*/ 587478 w 2229935"/>
              <a:gd name="connsiteY17" fmla="*/ 324465 h 1238248"/>
              <a:gd name="connsiteX18" fmla="*/ 587478 w 2229935"/>
              <a:gd name="connsiteY18" fmla="*/ 336755 h 1238248"/>
              <a:gd name="connsiteX19" fmla="*/ 619432 w 2229935"/>
              <a:gd name="connsiteY19" fmla="*/ 336755 h 1238248"/>
              <a:gd name="connsiteX20" fmla="*/ 619432 w 2229935"/>
              <a:gd name="connsiteY20" fmla="*/ 417871 h 1238248"/>
              <a:gd name="connsiteX21" fmla="*/ 631723 w 2229935"/>
              <a:gd name="connsiteY21" fmla="*/ 417871 h 1238248"/>
              <a:gd name="connsiteX22" fmla="*/ 631723 w 2229935"/>
              <a:gd name="connsiteY22" fmla="*/ 479323 h 1238248"/>
              <a:gd name="connsiteX23" fmla="*/ 639097 w 2229935"/>
              <a:gd name="connsiteY23" fmla="*/ 479323 h 1238248"/>
              <a:gd name="connsiteX24" fmla="*/ 639097 w 2229935"/>
              <a:gd name="connsiteY24" fmla="*/ 511277 h 1238248"/>
              <a:gd name="connsiteX25" fmla="*/ 639097 w 2229935"/>
              <a:gd name="connsiteY25" fmla="*/ 511277 h 1238248"/>
              <a:gd name="connsiteX26" fmla="*/ 663678 w 2229935"/>
              <a:gd name="connsiteY26" fmla="*/ 511277 h 1238248"/>
              <a:gd name="connsiteX27" fmla="*/ 663678 w 2229935"/>
              <a:gd name="connsiteY27" fmla="*/ 511277 h 1238248"/>
              <a:gd name="connsiteX28" fmla="*/ 663678 w 2229935"/>
              <a:gd name="connsiteY28" fmla="*/ 535858 h 1238248"/>
              <a:gd name="connsiteX29" fmla="*/ 727587 w 2229935"/>
              <a:gd name="connsiteY29" fmla="*/ 535858 h 1238248"/>
              <a:gd name="connsiteX30" fmla="*/ 727587 w 2229935"/>
              <a:gd name="connsiteY30" fmla="*/ 535858 h 1238248"/>
              <a:gd name="connsiteX31" fmla="*/ 747252 w 2229935"/>
              <a:gd name="connsiteY31" fmla="*/ 555523 h 1238248"/>
              <a:gd name="connsiteX32" fmla="*/ 747252 w 2229935"/>
              <a:gd name="connsiteY32" fmla="*/ 572729 h 1238248"/>
              <a:gd name="connsiteX33" fmla="*/ 796413 w 2229935"/>
              <a:gd name="connsiteY33" fmla="*/ 572729 h 1238248"/>
              <a:gd name="connsiteX34" fmla="*/ 796413 w 2229935"/>
              <a:gd name="connsiteY34" fmla="*/ 609600 h 1238248"/>
              <a:gd name="connsiteX35" fmla="*/ 818536 w 2229935"/>
              <a:gd name="connsiteY35" fmla="*/ 609600 h 1238248"/>
              <a:gd name="connsiteX36" fmla="*/ 818536 w 2229935"/>
              <a:gd name="connsiteY36" fmla="*/ 668594 h 1238248"/>
              <a:gd name="connsiteX37" fmla="*/ 833284 w 2229935"/>
              <a:gd name="connsiteY37" fmla="*/ 668594 h 1238248"/>
              <a:gd name="connsiteX38" fmla="*/ 833284 w 2229935"/>
              <a:gd name="connsiteY38" fmla="*/ 715297 h 1238248"/>
              <a:gd name="connsiteX39" fmla="*/ 848032 w 2229935"/>
              <a:gd name="connsiteY39" fmla="*/ 715297 h 1238248"/>
              <a:gd name="connsiteX40" fmla="*/ 848032 w 2229935"/>
              <a:gd name="connsiteY40" fmla="*/ 744794 h 1238248"/>
              <a:gd name="connsiteX41" fmla="*/ 924232 w 2229935"/>
              <a:gd name="connsiteY41" fmla="*/ 744794 h 1238248"/>
              <a:gd name="connsiteX42" fmla="*/ 924232 w 2229935"/>
              <a:gd name="connsiteY42" fmla="*/ 757084 h 1238248"/>
              <a:gd name="connsiteX43" fmla="*/ 956187 w 2229935"/>
              <a:gd name="connsiteY43" fmla="*/ 757084 h 1238248"/>
              <a:gd name="connsiteX44" fmla="*/ 956187 w 2229935"/>
              <a:gd name="connsiteY44" fmla="*/ 779206 h 1238248"/>
              <a:gd name="connsiteX45" fmla="*/ 1017639 w 2229935"/>
              <a:gd name="connsiteY45" fmla="*/ 779206 h 1238248"/>
              <a:gd name="connsiteX46" fmla="*/ 1017639 w 2229935"/>
              <a:gd name="connsiteY46" fmla="*/ 811161 h 1238248"/>
              <a:gd name="connsiteX47" fmla="*/ 1039761 w 2229935"/>
              <a:gd name="connsiteY47" fmla="*/ 811161 h 1238248"/>
              <a:gd name="connsiteX48" fmla="*/ 1039761 w 2229935"/>
              <a:gd name="connsiteY48" fmla="*/ 843116 h 1238248"/>
              <a:gd name="connsiteX49" fmla="*/ 1069258 w 2229935"/>
              <a:gd name="connsiteY49" fmla="*/ 843116 h 1238248"/>
              <a:gd name="connsiteX50" fmla="*/ 1069258 w 2229935"/>
              <a:gd name="connsiteY50" fmla="*/ 852948 h 1238248"/>
              <a:gd name="connsiteX51" fmla="*/ 1138084 w 2229935"/>
              <a:gd name="connsiteY51" fmla="*/ 852948 h 1238248"/>
              <a:gd name="connsiteX52" fmla="*/ 1138084 w 2229935"/>
              <a:gd name="connsiteY52" fmla="*/ 877529 h 1238248"/>
              <a:gd name="connsiteX53" fmla="*/ 1260987 w 2229935"/>
              <a:gd name="connsiteY53" fmla="*/ 877529 h 1238248"/>
              <a:gd name="connsiteX54" fmla="*/ 1260987 w 2229935"/>
              <a:gd name="connsiteY54" fmla="*/ 877529 h 1238248"/>
              <a:gd name="connsiteX55" fmla="*/ 1260987 w 2229935"/>
              <a:gd name="connsiteY55" fmla="*/ 894736 h 1238248"/>
              <a:gd name="connsiteX56" fmla="*/ 1312607 w 2229935"/>
              <a:gd name="connsiteY56" fmla="*/ 894736 h 1238248"/>
              <a:gd name="connsiteX57" fmla="*/ 1312607 w 2229935"/>
              <a:gd name="connsiteY57" fmla="*/ 904568 h 1238248"/>
              <a:gd name="connsiteX58" fmla="*/ 1362945 w 2229935"/>
              <a:gd name="connsiteY58" fmla="*/ 909713 h 1238248"/>
              <a:gd name="connsiteX59" fmla="*/ 1368096 w 2229935"/>
              <a:gd name="connsiteY59" fmla="*/ 954649 h 1238248"/>
              <a:gd name="connsiteX60" fmla="*/ 1403320 w 2229935"/>
              <a:gd name="connsiteY60" fmla="*/ 954649 h 1238248"/>
              <a:gd name="connsiteX61" fmla="*/ 1408471 w 2229935"/>
              <a:gd name="connsiteY61" fmla="*/ 966824 h 1238248"/>
              <a:gd name="connsiteX62" fmla="*/ 1510193 w 2229935"/>
              <a:gd name="connsiteY62" fmla="*/ 971970 h 1238248"/>
              <a:gd name="connsiteX63" fmla="*/ 1510192 w 2229935"/>
              <a:gd name="connsiteY63" fmla="*/ 998779 h 1238248"/>
              <a:gd name="connsiteX64" fmla="*/ 1592826 w 2229935"/>
              <a:gd name="connsiteY64" fmla="*/ 998779 h 1238248"/>
              <a:gd name="connsiteX65" fmla="*/ 1595402 w 2229935"/>
              <a:gd name="connsiteY65" fmla="*/ 1046748 h 1238248"/>
              <a:gd name="connsiteX66" fmla="*/ 1633448 w 2229935"/>
              <a:gd name="connsiteY66" fmla="*/ 1047825 h 1238248"/>
              <a:gd name="connsiteX67" fmla="*/ 1636364 w 2229935"/>
              <a:gd name="connsiteY67" fmla="*/ 1083847 h 1238248"/>
              <a:gd name="connsiteX68" fmla="*/ 1675000 w 2229935"/>
              <a:gd name="connsiteY68" fmla="*/ 1085384 h 1238248"/>
              <a:gd name="connsiteX69" fmla="*/ 1683497 w 2229935"/>
              <a:gd name="connsiteY69" fmla="*/ 1111116 h 1238248"/>
              <a:gd name="connsiteX70" fmla="*/ 1880655 w 2229935"/>
              <a:gd name="connsiteY70" fmla="*/ 1116264 h 1238248"/>
              <a:gd name="connsiteX71" fmla="*/ 1885806 w 2229935"/>
              <a:gd name="connsiteY71" fmla="*/ 1135238 h 1238248"/>
              <a:gd name="connsiteX72" fmla="*/ 1905353 w 2229935"/>
              <a:gd name="connsiteY72" fmla="*/ 1137810 h 1238248"/>
              <a:gd name="connsiteX73" fmla="*/ 1910505 w 2229935"/>
              <a:gd name="connsiteY73" fmla="*/ 1189430 h 1238248"/>
              <a:gd name="connsiteX74" fmla="*/ 2134307 w 2229935"/>
              <a:gd name="connsiteY74" fmla="*/ 1194575 h 1238248"/>
              <a:gd name="connsiteX75" fmla="*/ 2139458 w 2229935"/>
              <a:gd name="connsiteY75" fmla="*/ 1238248 h 1238248"/>
              <a:gd name="connsiteX76" fmla="*/ 2229935 w 2229935"/>
              <a:gd name="connsiteY76" fmla="*/ 1238245 h 1238248"/>
              <a:gd name="connsiteX0" fmla="*/ 0 w 2229935"/>
              <a:gd name="connsiteY0" fmla="*/ 0 h 1238248"/>
              <a:gd name="connsiteX1" fmla="*/ 287594 w 2229935"/>
              <a:gd name="connsiteY1" fmla="*/ 0 h 1238248"/>
              <a:gd name="connsiteX2" fmla="*/ 287594 w 2229935"/>
              <a:gd name="connsiteY2" fmla="*/ 29497 h 1238248"/>
              <a:gd name="connsiteX3" fmla="*/ 378542 w 2229935"/>
              <a:gd name="connsiteY3" fmla="*/ 29497 h 1238248"/>
              <a:gd name="connsiteX4" fmla="*/ 378542 w 2229935"/>
              <a:gd name="connsiteY4" fmla="*/ 51619 h 1238248"/>
              <a:gd name="connsiteX5" fmla="*/ 400665 w 2229935"/>
              <a:gd name="connsiteY5" fmla="*/ 51619 h 1238248"/>
              <a:gd name="connsiteX6" fmla="*/ 400665 w 2229935"/>
              <a:gd name="connsiteY6" fmla="*/ 110613 h 1238248"/>
              <a:gd name="connsiteX7" fmla="*/ 412955 w 2229935"/>
              <a:gd name="connsiteY7" fmla="*/ 110613 h 1238248"/>
              <a:gd name="connsiteX8" fmla="*/ 412955 w 2229935"/>
              <a:gd name="connsiteY8" fmla="*/ 181897 h 1238248"/>
              <a:gd name="connsiteX9" fmla="*/ 432619 w 2229935"/>
              <a:gd name="connsiteY9" fmla="*/ 181897 h 1238248"/>
              <a:gd name="connsiteX10" fmla="*/ 432619 w 2229935"/>
              <a:gd name="connsiteY10" fmla="*/ 248265 h 1238248"/>
              <a:gd name="connsiteX11" fmla="*/ 437536 w 2229935"/>
              <a:gd name="connsiteY11" fmla="*/ 248265 h 1238248"/>
              <a:gd name="connsiteX12" fmla="*/ 437536 w 2229935"/>
              <a:gd name="connsiteY12" fmla="*/ 290052 h 1238248"/>
              <a:gd name="connsiteX13" fmla="*/ 479323 w 2229935"/>
              <a:gd name="connsiteY13" fmla="*/ 290052 h 1238248"/>
              <a:gd name="connsiteX14" fmla="*/ 479323 w 2229935"/>
              <a:gd name="connsiteY14" fmla="*/ 290052 h 1238248"/>
              <a:gd name="connsiteX15" fmla="*/ 523568 w 2229935"/>
              <a:gd name="connsiteY15" fmla="*/ 290052 h 1238248"/>
              <a:gd name="connsiteX16" fmla="*/ 523568 w 2229935"/>
              <a:gd name="connsiteY16" fmla="*/ 324465 h 1238248"/>
              <a:gd name="connsiteX17" fmla="*/ 587478 w 2229935"/>
              <a:gd name="connsiteY17" fmla="*/ 324465 h 1238248"/>
              <a:gd name="connsiteX18" fmla="*/ 587478 w 2229935"/>
              <a:gd name="connsiteY18" fmla="*/ 336755 h 1238248"/>
              <a:gd name="connsiteX19" fmla="*/ 619432 w 2229935"/>
              <a:gd name="connsiteY19" fmla="*/ 336755 h 1238248"/>
              <a:gd name="connsiteX20" fmla="*/ 619432 w 2229935"/>
              <a:gd name="connsiteY20" fmla="*/ 417871 h 1238248"/>
              <a:gd name="connsiteX21" fmla="*/ 631723 w 2229935"/>
              <a:gd name="connsiteY21" fmla="*/ 417871 h 1238248"/>
              <a:gd name="connsiteX22" fmla="*/ 631723 w 2229935"/>
              <a:gd name="connsiteY22" fmla="*/ 479323 h 1238248"/>
              <a:gd name="connsiteX23" fmla="*/ 639097 w 2229935"/>
              <a:gd name="connsiteY23" fmla="*/ 479323 h 1238248"/>
              <a:gd name="connsiteX24" fmla="*/ 639097 w 2229935"/>
              <a:gd name="connsiteY24" fmla="*/ 511277 h 1238248"/>
              <a:gd name="connsiteX25" fmla="*/ 639097 w 2229935"/>
              <a:gd name="connsiteY25" fmla="*/ 511277 h 1238248"/>
              <a:gd name="connsiteX26" fmla="*/ 663678 w 2229935"/>
              <a:gd name="connsiteY26" fmla="*/ 511277 h 1238248"/>
              <a:gd name="connsiteX27" fmla="*/ 663678 w 2229935"/>
              <a:gd name="connsiteY27" fmla="*/ 511277 h 1238248"/>
              <a:gd name="connsiteX28" fmla="*/ 663678 w 2229935"/>
              <a:gd name="connsiteY28" fmla="*/ 535858 h 1238248"/>
              <a:gd name="connsiteX29" fmla="*/ 727587 w 2229935"/>
              <a:gd name="connsiteY29" fmla="*/ 535858 h 1238248"/>
              <a:gd name="connsiteX30" fmla="*/ 727587 w 2229935"/>
              <a:gd name="connsiteY30" fmla="*/ 535858 h 1238248"/>
              <a:gd name="connsiteX31" fmla="*/ 747252 w 2229935"/>
              <a:gd name="connsiteY31" fmla="*/ 555523 h 1238248"/>
              <a:gd name="connsiteX32" fmla="*/ 747252 w 2229935"/>
              <a:gd name="connsiteY32" fmla="*/ 572729 h 1238248"/>
              <a:gd name="connsiteX33" fmla="*/ 796413 w 2229935"/>
              <a:gd name="connsiteY33" fmla="*/ 572729 h 1238248"/>
              <a:gd name="connsiteX34" fmla="*/ 796413 w 2229935"/>
              <a:gd name="connsiteY34" fmla="*/ 609600 h 1238248"/>
              <a:gd name="connsiteX35" fmla="*/ 818536 w 2229935"/>
              <a:gd name="connsiteY35" fmla="*/ 609600 h 1238248"/>
              <a:gd name="connsiteX36" fmla="*/ 818536 w 2229935"/>
              <a:gd name="connsiteY36" fmla="*/ 668594 h 1238248"/>
              <a:gd name="connsiteX37" fmla="*/ 833284 w 2229935"/>
              <a:gd name="connsiteY37" fmla="*/ 668594 h 1238248"/>
              <a:gd name="connsiteX38" fmla="*/ 833284 w 2229935"/>
              <a:gd name="connsiteY38" fmla="*/ 715297 h 1238248"/>
              <a:gd name="connsiteX39" fmla="*/ 848032 w 2229935"/>
              <a:gd name="connsiteY39" fmla="*/ 715297 h 1238248"/>
              <a:gd name="connsiteX40" fmla="*/ 848032 w 2229935"/>
              <a:gd name="connsiteY40" fmla="*/ 744794 h 1238248"/>
              <a:gd name="connsiteX41" fmla="*/ 924232 w 2229935"/>
              <a:gd name="connsiteY41" fmla="*/ 744794 h 1238248"/>
              <a:gd name="connsiteX42" fmla="*/ 924232 w 2229935"/>
              <a:gd name="connsiteY42" fmla="*/ 757084 h 1238248"/>
              <a:gd name="connsiteX43" fmla="*/ 956187 w 2229935"/>
              <a:gd name="connsiteY43" fmla="*/ 757084 h 1238248"/>
              <a:gd name="connsiteX44" fmla="*/ 956187 w 2229935"/>
              <a:gd name="connsiteY44" fmla="*/ 779206 h 1238248"/>
              <a:gd name="connsiteX45" fmla="*/ 1017639 w 2229935"/>
              <a:gd name="connsiteY45" fmla="*/ 779206 h 1238248"/>
              <a:gd name="connsiteX46" fmla="*/ 1017639 w 2229935"/>
              <a:gd name="connsiteY46" fmla="*/ 811161 h 1238248"/>
              <a:gd name="connsiteX47" fmla="*/ 1039761 w 2229935"/>
              <a:gd name="connsiteY47" fmla="*/ 811161 h 1238248"/>
              <a:gd name="connsiteX48" fmla="*/ 1039761 w 2229935"/>
              <a:gd name="connsiteY48" fmla="*/ 843116 h 1238248"/>
              <a:gd name="connsiteX49" fmla="*/ 1069258 w 2229935"/>
              <a:gd name="connsiteY49" fmla="*/ 843116 h 1238248"/>
              <a:gd name="connsiteX50" fmla="*/ 1069258 w 2229935"/>
              <a:gd name="connsiteY50" fmla="*/ 852948 h 1238248"/>
              <a:gd name="connsiteX51" fmla="*/ 1138084 w 2229935"/>
              <a:gd name="connsiteY51" fmla="*/ 852948 h 1238248"/>
              <a:gd name="connsiteX52" fmla="*/ 1138084 w 2229935"/>
              <a:gd name="connsiteY52" fmla="*/ 877529 h 1238248"/>
              <a:gd name="connsiteX53" fmla="*/ 1260987 w 2229935"/>
              <a:gd name="connsiteY53" fmla="*/ 877529 h 1238248"/>
              <a:gd name="connsiteX54" fmla="*/ 1260987 w 2229935"/>
              <a:gd name="connsiteY54" fmla="*/ 877529 h 1238248"/>
              <a:gd name="connsiteX55" fmla="*/ 1260987 w 2229935"/>
              <a:gd name="connsiteY55" fmla="*/ 894736 h 1238248"/>
              <a:gd name="connsiteX56" fmla="*/ 1312607 w 2229935"/>
              <a:gd name="connsiteY56" fmla="*/ 894736 h 1238248"/>
              <a:gd name="connsiteX57" fmla="*/ 1312607 w 2229935"/>
              <a:gd name="connsiteY57" fmla="*/ 904568 h 1238248"/>
              <a:gd name="connsiteX58" fmla="*/ 1362945 w 2229935"/>
              <a:gd name="connsiteY58" fmla="*/ 909713 h 1238248"/>
              <a:gd name="connsiteX59" fmla="*/ 1368096 w 2229935"/>
              <a:gd name="connsiteY59" fmla="*/ 954649 h 1238248"/>
              <a:gd name="connsiteX60" fmla="*/ 1403320 w 2229935"/>
              <a:gd name="connsiteY60" fmla="*/ 954649 h 1238248"/>
              <a:gd name="connsiteX61" fmla="*/ 1408471 w 2229935"/>
              <a:gd name="connsiteY61" fmla="*/ 966824 h 1238248"/>
              <a:gd name="connsiteX62" fmla="*/ 1510193 w 2229935"/>
              <a:gd name="connsiteY62" fmla="*/ 971970 h 1238248"/>
              <a:gd name="connsiteX63" fmla="*/ 1510192 w 2229935"/>
              <a:gd name="connsiteY63" fmla="*/ 998779 h 1238248"/>
              <a:gd name="connsiteX64" fmla="*/ 1592826 w 2229935"/>
              <a:gd name="connsiteY64" fmla="*/ 998779 h 1238248"/>
              <a:gd name="connsiteX65" fmla="*/ 1595402 w 2229935"/>
              <a:gd name="connsiteY65" fmla="*/ 1046748 h 1238248"/>
              <a:gd name="connsiteX66" fmla="*/ 1633448 w 2229935"/>
              <a:gd name="connsiteY66" fmla="*/ 1047825 h 1238248"/>
              <a:gd name="connsiteX67" fmla="*/ 1636364 w 2229935"/>
              <a:gd name="connsiteY67" fmla="*/ 1083847 h 1238248"/>
              <a:gd name="connsiteX68" fmla="*/ 1675000 w 2229935"/>
              <a:gd name="connsiteY68" fmla="*/ 1085384 h 1238248"/>
              <a:gd name="connsiteX69" fmla="*/ 1683497 w 2229935"/>
              <a:gd name="connsiteY69" fmla="*/ 1111116 h 1238248"/>
              <a:gd name="connsiteX70" fmla="*/ 1880655 w 2229935"/>
              <a:gd name="connsiteY70" fmla="*/ 1116264 h 1238248"/>
              <a:gd name="connsiteX71" fmla="*/ 1885806 w 2229935"/>
              <a:gd name="connsiteY71" fmla="*/ 1135238 h 1238248"/>
              <a:gd name="connsiteX72" fmla="*/ 1905353 w 2229935"/>
              <a:gd name="connsiteY72" fmla="*/ 1137810 h 1238248"/>
              <a:gd name="connsiteX73" fmla="*/ 1910505 w 2229935"/>
              <a:gd name="connsiteY73" fmla="*/ 1189430 h 1238248"/>
              <a:gd name="connsiteX74" fmla="*/ 2134307 w 2229935"/>
              <a:gd name="connsiteY74" fmla="*/ 1184283 h 1238248"/>
              <a:gd name="connsiteX75" fmla="*/ 2139458 w 2229935"/>
              <a:gd name="connsiteY75" fmla="*/ 1238248 h 1238248"/>
              <a:gd name="connsiteX76" fmla="*/ 2229935 w 2229935"/>
              <a:gd name="connsiteY76" fmla="*/ 1238245 h 1238248"/>
              <a:gd name="connsiteX0" fmla="*/ 0 w 2229935"/>
              <a:gd name="connsiteY0" fmla="*/ 0 h 1238248"/>
              <a:gd name="connsiteX1" fmla="*/ 287594 w 2229935"/>
              <a:gd name="connsiteY1" fmla="*/ 0 h 1238248"/>
              <a:gd name="connsiteX2" fmla="*/ 287594 w 2229935"/>
              <a:gd name="connsiteY2" fmla="*/ 29497 h 1238248"/>
              <a:gd name="connsiteX3" fmla="*/ 378542 w 2229935"/>
              <a:gd name="connsiteY3" fmla="*/ 29497 h 1238248"/>
              <a:gd name="connsiteX4" fmla="*/ 378542 w 2229935"/>
              <a:gd name="connsiteY4" fmla="*/ 51619 h 1238248"/>
              <a:gd name="connsiteX5" fmla="*/ 400665 w 2229935"/>
              <a:gd name="connsiteY5" fmla="*/ 51619 h 1238248"/>
              <a:gd name="connsiteX6" fmla="*/ 400665 w 2229935"/>
              <a:gd name="connsiteY6" fmla="*/ 110613 h 1238248"/>
              <a:gd name="connsiteX7" fmla="*/ 412955 w 2229935"/>
              <a:gd name="connsiteY7" fmla="*/ 110613 h 1238248"/>
              <a:gd name="connsiteX8" fmla="*/ 412955 w 2229935"/>
              <a:gd name="connsiteY8" fmla="*/ 181897 h 1238248"/>
              <a:gd name="connsiteX9" fmla="*/ 432619 w 2229935"/>
              <a:gd name="connsiteY9" fmla="*/ 181897 h 1238248"/>
              <a:gd name="connsiteX10" fmla="*/ 432619 w 2229935"/>
              <a:gd name="connsiteY10" fmla="*/ 248265 h 1238248"/>
              <a:gd name="connsiteX11" fmla="*/ 437536 w 2229935"/>
              <a:gd name="connsiteY11" fmla="*/ 248265 h 1238248"/>
              <a:gd name="connsiteX12" fmla="*/ 437536 w 2229935"/>
              <a:gd name="connsiteY12" fmla="*/ 290052 h 1238248"/>
              <a:gd name="connsiteX13" fmla="*/ 479323 w 2229935"/>
              <a:gd name="connsiteY13" fmla="*/ 290052 h 1238248"/>
              <a:gd name="connsiteX14" fmla="*/ 479323 w 2229935"/>
              <a:gd name="connsiteY14" fmla="*/ 290052 h 1238248"/>
              <a:gd name="connsiteX15" fmla="*/ 523568 w 2229935"/>
              <a:gd name="connsiteY15" fmla="*/ 290052 h 1238248"/>
              <a:gd name="connsiteX16" fmla="*/ 523568 w 2229935"/>
              <a:gd name="connsiteY16" fmla="*/ 324465 h 1238248"/>
              <a:gd name="connsiteX17" fmla="*/ 587478 w 2229935"/>
              <a:gd name="connsiteY17" fmla="*/ 324465 h 1238248"/>
              <a:gd name="connsiteX18" fmla="*/ 587478 w 2229935"/>
              <a:gd name="connsiteY18" fmla="*/ 336755 h 1238248"/>
              <a:gd name="connsiteX19" fmla="*/ 619432 w 2229935"/>
              <a:gd name="connsiteY19" fmla="*/ 336755 h 1238248"/>
              <a:gd name="connsiteX20" fmla="*/ 619432 w 2229935"/>
              <a:gd name="connsiteY20" fmla="*/ 417871 h 1238248"/>
              <a:gd name="connsiteX21" fmla="*/ 631723 w 2229935"/>
              <a:gd name="connsiteY21" fmla="*/ 417871 h 1238248"/>
              <a:gd name="connsiteX22" fmla="*/ 631723 w 2229935"/>
              <a:gd name="connsiteY22" fmla="*/ 479323 h 1238248"/>
              <a:gd name="connsiteX23" fmla="*/ 639097 w 2229935"/>
              <a:gd name="connsiteY23" fmla="*/ 479323 h 1238248"/>
              <a:gd name="connsiteX24" fmla="*/ 639097 w 2229935"/>
              <a:gd name="connsiteY24" fmla="*/ 511277 h 1238248"/>
              <a:gd name="connsiteX25" fmla="*/ 639097 w 2229935"/>
              <a:gd name="connsiteY25" fmla="*/ 511277 h 1238248"/>
              <a:gd name="connsiteX26" fmla="*/ 663678 w 2229935"/>
              <a:gd name="connsiteY26" fmla="*/ 511277 h 1238248"/>
              <a:gd name="connsiteX27" fmla="*/ 663678 w 2229935"/>
              <a:gd name="connsiteY27" fmla="*/ 511277 h 1238248"/>
              <a:gd name="connsiteX28" fmla="*/ 663678 w 2229935"/>
              <a:gd name="connsiteY28" fmla="*/ 535858 h 1238248"/>
              <a:gd name="connsiteX29" fmla="*/ 727587 w 2229935"/>
              <a:gd name="connsiteY29" fmla="*/ 535858 h 1238248"/>
              <a:gd name="connsiteX30" fmla="*/ 727587 w 2229935"/>
              <a:gd name="connsiteY30" fmla="*/ 535858 h 1238248"/>
              <a:gd name="connsiteX31" fmla="*/ 747252 w 2229935"/>
              <a:gd name="connsiteY31" fmla="*/ 555523 h 1238248"/>
              <a:gd name="connsiteX32" fmla="*/ 747252 w 2229935"/>
              <a:gd name="connsiteY32" fmla="*/ 572729 h 1238248"/>
              <a:gd name="connsiteX33" fmla="*/ 796413 w 2229935"/>
              <a:gd name="connsiteY33" fmla="*/ 572729 h 1238248"/>
              <a:gd name="connsiteX34" fmla="*/ 796413 w 2229935"/>
              <a:gd name="connsiteY34" fmla="*/ 609600 h 1238248"/>
              <a:gd name="connsiteX35" fmla="*/ 818536 w 2229935"/>
              <a:gd name="connsiteY35" fmla="*/ 609600 h 1238248"/>
              <a:gd name="connsiteX36" fmla="*/ 818536 w 2229935"/>
              <a:gd name="connsiteY36" fmla="*/ 668594 h 1238248"/>
              <a:gd name="connsiteX37" fmla="*/ 833284 w 2229935"/>
              <a:gd name="connsiteY37" fmla="*/ 668594 h 1238248"/>
              <a:gd name="connsiteX38" fmla="*/ 833284 w 2229935"/>
              <a:gd name="connsiteY38" fmla="*/ 715297 h 1238248"/>
              <a:gd name="connsiteX39" fmla="*/ 848032 w 2229935"/>
              <a:gd name="connsiteY39" fmla="*/ 715297 h 1238248"/>
              <a:gd name="connsiteX40" fmla="*/ 848032 w 2229935"/>
              <a:gd name="connsiteY40" fmla="*/ 744794 h 1238248"/>
              <a:gd name="connsiteX41" fmla="*/ 924232 w 2229935"/>
              <a:gd name="connsiteY41" fmla="*/ 744794 h 1238248"/>
              <a:gd name="connsiteX42" fmla="*/ 924232 w 2229935"/>
              <a:gd name="connsiteY42" fmla="*/ 757084 h 1238248"/>
              <a:gd name="connsiteX43" fmla="*/ 956187 w 2229935"/>
              <a:gd name="connsiteY43" fmla="*/ 757084 h 1238248"/>
              <a:gd name="connsiteX44" fmla="*/ 956187 w 2229935"/>
              <a:gd name="connsiteY44" fmla="*/ 779206 h 1238248"/>
              <a:gd name="connsiteX45" fmla="*/ 1017639 w 2229935"/>
              <a:gd name="connsiteY45" fmla="*/ 779206 h 1238248"/>
              <a:gd name="connsiteX46" fmla="*/ 1017639 w 2229935"/>
              <a:gd name="connsiteY46" fmla="*/ 811161 h 1238248"/>
              <a:gd name="connsiteX47" fmla="*/ 1039761 w 2229935"/>
              <a:gd name="connsiteY47" fmla="*/ 811161 h 1238248"/>
              <a:gd name="connsiteX48" fmla="*/ 1039761 w 2229935"/>
              <a:gd name="connsiteY48" fmla="*/ 843116 h 1238248"/>
              <a:gd name="connsiteX49" fmla="*/ 1069258 w 2229935"/>
              <a:gd name="connsiteY49" fmla="*/ 843116 h 1238248"/>
              <a:gd name="connsiteX50" fmla="*/ 1069258 w 2229935"/>
              <a:gd name="connsiteY50" fmla="*/ 852948 h 1238248"/>
              <a:gd name="connsiteX51" fmla="*/ 1138084 w 2229935"/>
              <a:gd name="connsiteY51" fmla="*/ 852948 h 1238248"/>
              <a:gd name="connsiteX52" fmla="*/ 1138084 w 2229935"/>
              <a:gd name="connsiteY52" fmla="*/ 877529 h 1238248"/>
              <a:gd name="connsiteX53" fmla="*/ 1260987 w 2229935"/>
              <a:gd name="connsiteY53" fmla="*/ 877529 h 1238248"/>
              <a:gd name="connsiteX54" fmla="*/ 1260987 w 2229935"/>
              <a:gd name="connsiteY54" fmla="*/ 877529 h 1238248"/>
              <a:gd name="connsiteX55" fmla="*/ 1260987 w 2229935"/>
              <a:gd name="connsiteY55" fmla="*/ 894736 h 1238248"/>
              <a:gd name="connsiteX56" fmla="*/ 1312607 w 2229935"/>
              <a:gd name="connsiteY56" fmla="*/ 894736 h 1238248"/>
              <a:gd name="connsiteX57" fmla="*/ 1312607 w 2229935"/>
              <a:gd name="connsiteY57" fmla="*/ 904568 h 1238248"/>
              <a:gd name="connsiteX58" fmla="*/ 1362945 w 2229935"/>
              <a:gd name="connsiteY58" fmla="*/ 909713 h 1238248"/>
              <a:gd name="connsiteX59" fmla="*/ 1368096 w 2229935"/>
              <a:gd name="connsiteY59" fmla="*/ 954649 h 1238248"/>
              <a:gd name="connsiteX60" fmla="*/ 1403320 w 2229935"/>
              <a:gd name="connsiteY60" fmla="*/ 954649 h 1238248"/>
              <a:gd name="connsiteX61" fmla="*/ 1408471 w 2229935"/>
              <a:gd name="connsiteY61" fmla="*/ 966824 h 1238248"/>
              <a:gd name="connsiteX62" fmla="*/ 1510193 w 2229935"/>
              <a:gd name="connsiteY62" fmla="*/ 971970 h 1238248"/>
              <a:gd name="connsiteX63" fmla="*/ 1510192 w 2229935"/>
              <a:gd name="connsiteY63" fmla="*/ 998779 h 1238248"/>
              <a:gd name="connsiteX64" fmla="*/ 1592826 w 2229935"/>
              <a:gd name="connsiteY64" fmla="*/ 998779 h 1238248"/>
              <a:gd name="connsiteX65" fmla="*/ 1595402 w 2229935"/>
              <a:gd name="connsiteY65" fmla="*/ 1046748 h 1238248"/>
              <a:gd name="connsiteX66" fmla="*/ 1633448 w 2229935"/>
              <a:gd name="connsiteY66" fmla="*/ 1047825 h 1238248"/>
              <a:gd name="connsiteX67" fmla="*/ 1636364 w 2229935"/>
              <a:gd name="connsiteY67" fmla="*/ 1083847 h 1238248"/>
              <a:gd name="connsiteX68" fmla="*/ 1675000 w 2229935"/>
              <a:gd name="connsiteY68" fmla="*/ 1085384 h 1238248"/>
              <a:gd name="connsiteX69" fmla="*/ 1683497 w 2229935"/>
              <a:gd name="connsiteY69" fmla="*/ 1111116 h 1238248"/>
              <a:gd name="connsiteX70" fmla="*/ 1880655 w 2229935"/>
              <a:gd name="connsiteY70" fmla="*/ 1116264 h 1238248"/>
              <a:gd name="connsiteX71" fmla="*/ 1885806 w 2229935"/>
              <a:gd name="connsiteY71" fmla="*/ 1135238 h 1238248"/>
              <a:gd name="connsiteX72" fmla="*/ 1905353 w 2229935"/>
              <a:gd name="connsiteY72" fmla="*/ 1137810 h 1238248"/>
              <a:gd name="connsiteX73" fmla="*/ 1910505 w 2229935"/>
              <a:gd name="connsiteY73" fmla="*/ 1189430 h 1238248"/>
              <a:gd name="connsiteX74" fmla="*/ 2134307 w 2229935"/>
              <a:gd name="connsiteY74" fmla="*/ 1194575 h 1238248"/>
              <a:gd name="connsiteX75" fmla="*/ 2139458 w 2229935"/>
              <a:gd name="connsiteY75" fmla="*/ 1238248 h 1238248"/>
              <a:gd name="connsiteX76" fmla="*/ 2229935 w 2229935"/>
              <a:gd name="connsiteY76" fmla="*/ 1238245 h 1238248"/>
              <a:gd name="connsiteX0" fmla="*/ 0 w 2229935"/>
              <a:gd name="connsiteY0" fmla="*/ 0 h 1238248"/>
              <a:gd name="connsiteX1" fmla="*/ 287594 w 2229935"/>
              <a:gd name="connsiteY1" fmla="*/ 0 h 1238248"/>
              <a:gd name="connsiteX2" fmla="*/ 287594 w 2229935"/>
              <a:gd name="connsiteY2" fmla="*/ 29497 h 1238248"/>
              <a:gd name="connsiteX3" fmla="*/ 378542 w 2229935"/>
              <a:gd name="connsiteY3" fmla="*/ 29497 h 1238248"/>
              <a:gd name="connsiteX4" fmla="*/ 378542 w 2229935"/>
              <a:gd name="connsiteY4" fmla="*/ 51619 h 1238248"/>
              <a:gd name="connsiteX5" fmla="*/ 400665 w 2229935"/>
              <a:gd name="connsiteY5" fmla="*/ 51619 h 1238248"/>
              <a:gd name="connsiteX6" fmla="*/ 400665 w 2229935"/>
              <a:gd name="connsiteY6" fmla="*/ 110613 h 1238248"/>
              <a:gd name="connsiteX7" fmla="*/ 412955 w 2229935"/>
              <a:gd name="connsiteY7" fmla="*/ 110613 h 1238248"/>
              <a:gd name="connsiteX8" fmla="*/ 412955 w 2229935"/>
              <a:gd name="connsiteY8" fmla="*/ 181897 h 1238248"/>
              <a:gd name="connsiteX9" fmla="*/ 432619 w 2229935"/>
              <a:gd name="connsiteY9" fmla="*/ 181897 h 1238248"/>
              <a:gd name="connsiteX10" fmla="*/ 432619 w 2229935"/>
              <a:gd name="connsiteY10" fmla="*/ 248265 h 1238248"/>
              <a:gd name="connsiteX11" fmla="*/ 437536 w 2229935"/>
              <a:gd name="connsiteY11" fmla="*/ 248265 h 1238248"/>
              <a:gd name="connsiteX12" fmla="*/ 437536 w 2229935"/>
              <a:gd name="connsiteY12" fmla="*/ 290052 h 1238248"/>
              <a:gd name="connsiteX13" fmla="*/ 479323 w 2229935"/>
              <a:gd name="connsiteY13" fmla="*/ 290052 h 1238248"/>
              <a:gd name="connsiteX14" fmla="*/ 479323 w 2229935"/>
              <a:gd name="connsiteY14" fmla="*/ 290052 h 1238248"/>
              <a:gd name="connsiteX15" fmla="*/ 523568 w 2229935"/>
              <a:gd name="connsiteY15" fmla="*/ 290052 h 1238248"/>
              <a:gd name="connsiteX16" fmla="*/ 523568 w 2229935"/>
              <a:gd name="connsiteY16" fmla="*/ 324465 h 1238248"/>
              <a:gd name="connsiteX17" fmla="*/ 587478 w 2229935"/>
              <a:gd name="connsiteY17" fmla="*/ 324465 h 1238248"/>
              <a:gd name="connsiteX18" fmla="*/ 587478 w 2229935"/>
              <a:gd name="connsiteY18" fmla="*/ 336755 h 1238248"/>
              <a:gd name="connsiteX19" fmla="*/ 619432 w 2229935"/>
              <a:gd name="connsiteY19" fmla="*/ 336755 h 1238248"/>
              <a:gd name="connsiteX20" fmla="*/ 619432 w 2229935"/>
              <a:gd name="connsiteY20" fmla="*/ 417871 h 1238248"/>
              <a:gd name="connsiteX21" fmla="*/ 631723 w 2229935"/>
              <a:gd name="connsiteY21" fmla="*/ 417871 h 1238248"/>
              <a:gd name="connsiteX22" fmla="*/ 631723 w 2229935"/>
              <a:gd name="connsiteY22" fmla="*/ 479323 h 1238248"/>
              <a:gd name="connsiteX23" fmla="*/ 639097 w 2229935"/>
              <a:gd name="connsiteY23" fmla="*/ 479323 h 1238248"/>
              <a:gd name="connsiteX24" fmla="*/ 639097 w 2229935"/>
              <a:gd name="connsiteY24" fmla="*/ 511277 h 1238248"/>
              <a:gd name="connsiteX25" fmla="*/ 639097 w 2229935"/>
              <a:gd name="connsiteY25" fmla="*/ 511277 h 1238248"/>
              <a:gd name="connsiteX26" fmla="*/ 663678 w 2229935"/>
              <a:gd name="connsiteY26" fmla="*/ 511277 h 1238248"/>
              <a:gd name="connsiteX27" fmla="*/ 663678 w 2229935"/>
              <a:gd name="connsiteY27" fmla="*/ 511277 h 1238248"/>
              <a:gd name="connsiteX28" fmla="*/ 663678 w 2229935"/>
              <a:gd name="connsiteY28" fmla="*/ 535858 h 1238248"/>
              <a:gd name="connsiteX29" fmla="*/ 727587 w 2229935"/>
              <a:gd name="connsiteY29" fmla="*/ 535858 h 1238248"/>
              <a:gd name="connsiteX30" fmla="*/ 727587 w 2229935"/>
              <a:gd name="connsiteY30" fmla="*/ 535858 h 1238248"/>
              <a:gd name="connsiteX31" fmla="*/ 747252 w 2229935"/>
              <a:gd name="connsiteY31" fmla="*/ 555523 h 1238248"/>
              <a:gd name="connsiteX32" fmla="*/ 747252 w 2229935"/>
              <a:gd name="connsiteY32" fmla="*/ 572729 h 1238248"/>
              <a:gd name="connsiteX33" fmla="*/ 796413 w 2229935"/>
              <a:gd name="connsiteY33" fmla="*/ 572729 h 1238248"/>
              <a:gd name="connsiteX34" fmla="*/ 796413 w 2229935"/>
              <a:gd name="connsiteY34" fmla="*/ 609600 h 1238248"/>
              <a:gd name="connsiteX35" fmla="*/ 818536 w 2229935"/>
              <a:gd name="connsiteY35" fmla="*/ 609600 h 1238248"/>
              <a:gd name="connsiteX36" fmla="*/ 818536 w 2229935"/>
              <a:gd name="connsiteY36" fmla="*/ 668594 h 1238248"/>
              <a:gd name="connsiteX37" fmla="*/ 833284 w 2229935"/>
              <a:gd name="connsiteY37" fmla="*/ 668594 h 1238248"/>
              <a:gd name="connsiteX38" fmla="*/ 833284 w 2229935"/>
              <a:gd name="connsiteY38" fmla="*/ 715297 h 1238248"/>
              <a:gd name="connsiteX39" fmla="*/ 848032 w 2229935"/>
              <a:gd name="connsiteY39" fmla="*/ 715297 h 1238248"/>
              <a:gd name="connsiteX40" fmla="*/ 848032 w 2229935"/>
              <a:gd name="connsiteY40" fmla="*/ 744794 h 1238248"/>
              <a:gd name="connsiteX41" fmla="*/ 924232 w 2229935"/>
              <a:gd name="connsiteY41" fmla="*/ 744794 h 1238248"/>
              <a:gd name="connsiteX42" fmla="*/ 924232 w 2229935"/>
              <a:gd name="connsiteY42" fmla="*/ 757084 h 1238248"/>
              <a:gd name="connsiteX43" fmla="*/ 956187 w 2229935"/>
              <a:gd name="connsiteY43" fmla="*/ 757084 h 1238248"/>
              <a:gd name="connsiteX44" fmla="*/ 956187 w 2229935"/>
              <a:gd name="connsiteY44" fmla="*/ 779206 h 1238248"/>
              <a:gd name="connsiteX45" fmla="*/ 1017639 w 2229935"/>
              <a:gd name="connsiteY45" fmla="*/ 779206 h 1238248"/>
              <a:gd name="connsiteX46" fmla="*/ 1017639 w 2229935"/>
              <a:gd name="connsiteY46" fmla="*/ 811161 h 1238248"/>
              <a:gd name="connsiteX47" fmla="*/ 1039761 w 2229935"/>
              <a:gd name="connsiteY47" fmla="*/ 811161 h 1238248"/>
              <a:gd name="connsiteX48" fmla="*/ 1039761 w 2229935"/>
              <a:gd name="connsiteY48" fmla="*/ 843116 h 1238248"/>
              <a:gd name="connsiteX49" fmla="*/ 1069258 w 2229935"/>
              <a:gd name="connsiteY49" fmla="*/ 843116 h 1238248"/>
              <a:gd name="connsiteX50" fmla="*/ 1069258 w 2229935"/>
              <a:gd name="connsiteY50" fmla="*/ 852948 h 1238248"/>
              <a:gd name="connsiteX51" fmla="*/ 1138084 w 2229935"/>
              <a:gd name="connsiteY51" fmla="*/ 852948 h 1238248"/>
              <a:gd name="connsiteX52" fmla="*/ 1138084 w 2229935"/>
              <a:gd name="connsiteY52" fmla="*/ 877529 h 1238248"/>
              <a:gd name="connsiteX53" fmla="*/ 1260987 w 2229935"/>
              <a:gd name="connsiteY53" fmla="*/ 877529 h 1238248"/>
              <a:gd name="connsiteX54" fmla="*/ 1260987 w 2229935"/>
              <a:gd name="connsiteY54" fmla="*/ 877529 h 1238248"/>
              <a:gd name="connsiteX55" fmla="*/ 1260987 w 2229935"/>
              <a:gd name="connsiteY55" fmla="*/ 894736 h 1238248"/>
              <a:gd name="connsiteX56" fmla="*/ 1312607 w 2229935"/>
              <a:gd name="connsiteY56" fmla="*/ 894736 h 1238248"/>
              <a:gd name="connsiteX57" fmla="*/ 1312607 w 2229935"/>
              <a:gd name="connsiteY57" fmla="*/ 904568 h 1238248"/>
              <a:gd name="connsiteX58" fmla="*/ 1362945 w 2229935"/>
              <a:gd name="connsiteY58" fmla="*/ 909713 h 1238248"/>
              <a:gd name="connsiteX59" fmla="*/ 1368096 w 2229935"/>
              <a:gd name="connsiteY59" fmla="*/ 954649 h 1238248"/>
              <a:gd name="connsiteX60" fmla="*/ 1403320 w 2229935"/>
              <a:gd name="connsiteY60" fmla="*/ 954649 h 1238248"/>
              <a:gd name="connsiteX61" fmla="*/ 1408471 w 2229935"/>
              <a:gd name="connsiteY61" fmla="*/ 966824 h 1238248"/>
              <a:gd name="connsiteX62" fmla="*/ 1510193 w 2229935"/>
              <a:gd name="connsiteY62" fmla="*/ 971970 h 1238248"/>
              <a:gd name="connsiteX63" fmla="*/ 1510192 w 2229935"/>
              <a:gd name="connsiteY63" fmla="*/ 998779 h 1238248"/>
              <a:gd name="connsiteX64" fmla="*/ 1592826 w 2229935"/>
              <a:gd name="connsiteY64" fmla="*/ 998779 h 1238248"/>
              <a:gd name="connsiteX65" fmla="*/ 1595402 w 2229935"/>
              <a:gd name="connsiteY65" fmla="*/ 1046748 h 1238248"/>
              <a:gd name="connsiteX66" fmla="*/ 1633448 w 2229935"/>
              <a:gd name="connsiteY66" fmla="*/ 1047825 h 1238248"/>
              <a:gd name="connsiteX67" fmla="*/ 1636364 w 2229935"/>
              <a:gd name="connsiteY67" fmla="*/ 1083847 h 1238248"/>
              <a:gd name="connsiteX68" fmla="*/ 1675000 w 2229935"/>
              <a:gd name="connsiteY68" fmla="*/ 1085384 h 1238248"/>
              <a:gd name="connsiteX69" fmla="*/ 1683497 w 2229935"/>
              <a:gd name="connsiteY69" fmla="*/ 1111116 h 1238248"/>
              <a:gd name="connsiteX70" fmla="*/ 1880655 w 2229935"/>
              <a:gd name="connsiteY70" fmla="*/ 1116264 h 1238248"/>
              <a:gd name="connsiteX71" fmla="*/ 1885806 w 2229935"/>
              <a:gd name="connsiteY71" fmla="*/ 1135238 h 1238248"/>
              <a:gd name="connsiteX72" fmla="*/ 1905353 w 2229935"/>
              <a:gd name="connsiteY72" fmla="*/ 1137810 h 1238248"/>
              <a:gd name="connsiteX73" fmla="*/ 1910505 w 2229935"/>
              <a:gd name="connsiteY73" fmla="*/ 1189430 h 1238248"/>
              <a:gd name="connsiteX74" fmla="*/ 2134307 w 2229935"/>
              <a:gd name="connsiteY74" fmla="*/ 1186856 h 1238248"/>
              <a:gd name="connsiteX75" fmla="*/ 2139458 w 2229935"/>
              <a:gd name="connsiteY75" fmla="*/ 1238248 h 1238248"/>
              <a:gd name="connsiteX76" fmla="*/ 2229935 w 2229935"/>
              <a:gd name="connsiteY76" fmla="*/ 1238245 h 1238248"/>
              <a:gd name="connsiteX0" fmla="*/ 0 w 2229935"/>
              <a:gd name="connsiteY0" fmla="*/ 0 h 1238248"/>
              <a:gd name="connsiteX1" fmla="*/ 287594 w 2229935"/>
              <a:gd name="connsiteY1" fmla="*/ 0 h 1238248"/>
              <a:gd name="connsiteX2" fmla="*/ 287594 w 2229935"/>
              <a:gd name="connsiteY2" fmla="*/ 29497 h 1238248"/>
              <a:gd name="connsiteX3" fmla="*/ 378542 w 2229935"/>
              <a:gd name="connsiteY3" fmla="*/ 29497 h 1238248"/>
              <a:gd name="connsiteX4" fmla="*/ 378542 w 2229935"/>
              <a:gd name="connsiteY4" fmla="*/ 51619 h 1238248"/>
              <a:gd name="connsiteX5" fmla="*/ 400665 w 2229935"/>
              <a:gd name="connsiteY5" fmla="*/ 51619 h 1238248"/>
              <a:gd name="connsiteX6" fmla="*/ 400665 w 2229935"/>
              <a:gd name="connsiteY6" fmla="*/ 110613 h 1238248"/>
              <a:gd name="connsiteX7" fmla="*/ 412955 w 2229935"/>
              <a:gd name="connsiteY7" fmla="*/ 110613 h 1238248"/>
              <a:gd name="connsiteX8" fmla="*/ 412955 w 2229935"/>
              <a:gd name="connsiteY8" fmla="*/ 181897 h 1238248"/>
              <a:gd name="connsiteX9" fmla="*/ 432619 w 2229935"/>
              <a:gd name="connsiteY9" fmla="*/ 181897 h 1238248"/>
              <a:gd name="connsiteX10" fmla="*/ 432619 w 2229935"/>
              <a:gd name="connsiteY10" fmla="*/ 248265 h 1238248"/>
              <a:gd name="connsiteX11" fmla="*/ 437536 w 2229935"/>
              <a:gd name="connsiteY11" fmla="*/ 248265 h 1238248"/>
              <a:gd name="connsiteX12" fmla="*/ 437536 w 2229935"/>
              <a:gd name="connsiteY12" fmla="*/ 290052 h 1238248"/>
              <a:gd name="connsiteX13" fmla="*/ 479323 w 2229935"/>
              <a:gd name="connsiteY13" fmla="*/ 290052 h 1238248"/>
              <a:gd name="connsiteX14" fmla="*/ 479323 w 2229935"/>
              <a:gd name="connsiteY14" fmla="*/ 290052 h 1238248"/>
              <a:gd name="connsiteX15" fmla="*/ 523568 w 2229935"/>
              <a:gd name="connsiteY15" fmla="*/ 290052 h 1238248"/>
              <a:gd name="connsiteX16" fmla="*/ 523568 w 2229935"/>
              <a:gd name="connsiteY16" fmla="*/ 324465 h 1238248"/>
              <a:gd name="connsiteX17" fmla="*/ 587478 w 2229935"/>
              <a:gd name="connsiteY17" fmla="*/ 324465 h 1238248"/>
              <a:gd name="connsiteX18" fmla="*/ 587478 w 2229935"/>
              <a:gd name="connsiteY18" fmla="*/ 336755 h 1238248"/>
              <a:gd name="connsiteX19" fmla="*/ 619432 w 2229935"/>
              <a:gd name="connsiteY19" fmla="*/ 336755 h 1238248"/>
              <a:gd name="connsiteX20" fmla="*/ 619432 w 2229935"/>
              <a:gd name="connsiteY20" fmla="*/ 417871 h 1238248"/>
              <a:gd name="connsiteX21" fmla="*/ 631723 w 2229935"/>
              <a:gd name="connsiteY21" fmla="*/ 417871 h 1238248"/>
              <a:gd name="connsiteX22" fmla="*/ 631723 w 2229935"/>
              <a:gd name="connsiteY22" fmla="*/ 479323 h 1238248"/>
              <a:gd name="connsiteX23" fmla="*/ 639097 w 2229935"/>
              <a:gd name="connsiteY23" fmla="*/ 479323 h 1238248"/>
              <a:gd name="connsiteX24" fmla="*/ 639097 w 2229935"/>
              <a:gd name="connsiteY24" fmla="*/ 511277 h 1238248"/>
              <a:gd name="connsiteX25" fmla="*/ 639097 w 2229935"/>
              <a:gd name="connsiteY25" fmla="*/ 511277 h 1238248"/>
              <a:gd name="connsiteX26" fmla="*/ 663678 w 2229935"/>
              <a:gd name="connsiteY26" fmla="*/ 511277 h 1238248"/>
              <a:gd name="connsiteX27" fmla="*/ 663678 w 2229935"/>
              <a:gd name="connsiteY27" fmla="*/ 511277 h 1238248"/>
              <a:gd name="connsiteX28" fmla="*/ 663678 w 2229935"/>
              <a:gd name="connsiteY28" fmla="*/ 535858 h 1238248"/>
              <a:gd name="connsiteX29" fmla="*/ 727587 w 2229935"/>
              <a:gd name="connsiteY29" fmla="*/ 535858 h 1238248"/>
              <a:gd name="connsiteX30" fmla="*/ 727587 w 2229935"/>
              <a:gd name="connsiteY30" fmla="*/ 535858 h 1238248"/>
              <a:gd name="connsiteX31" fmla="*/ 747252 w 2229935"/>
              <a:gd name="connsiteY31" fmla="*/ 555523 h 1238248"/>
              <a:gd name="connsiteX32" fmla="*/ 747252 w 2229935"/>
              <a:gd name="connsiteY32" fmla="*/ 572729 h 1238248"/>
              <a:gd name="connsiteX33" fmla="*/ 796413 w 2229935"/>
              <a:gd name="connsiteY33" fmla="*/ 572729 h 1238248"/>
              <a:gd name="connsiteX34" fmla="*/ 796413 w 2229935"/>
              <a:gd name="connsiteY34" fmla="*/ 609600 h 1238248"/>
              <a:gd name="connsiteX35" fmla="*/ 818536 w 2229935"/>
              <a:gd name="connsiteY35" fmla="*/ 609600 h 1238248"/>
              <a:gd name="connsiteX36" fmla="*/ 818536 w 2229935"/>
              <a:gd name="connsiteY36" fmla="*/ 668594 h 1238248"/>
              <a:gd name="connsiteX37" fmla="*/ 833284 w 2229935"/>
              <a:gd name="connsiteY37" fmla="*/ 668594 h 1238248"/>
              <a:gd name="connsiteX38" fmla="*/ 833284 w 2229935"/>
              <a:gd name="connsiteY38" fmla="*/ 715297 h 1238248"/>
              <a:gd name="connsiteX39" fmla="*/ 848032 w 2229935"/>
              <a:gd name="connsiteY39" fmla="*/ 715297 h 1238248"/>
              <a:gd name="connsiteX40" fmla="*/ 848032 w 2229935"/>
              <a:gd name="connsiteY40" fmla="*/ 744794 h 1238248"/>
              <a:gd name="connsiteX41" fmla="*/ 924232 w 2229935"/>
              <a:gd name="connsiteY41" fmla="*/ 744794 h 1238248"/>
              <a:gd name="connsiteX42" fmla="*/ 924232 w 2229935"/>
              <a:gd name="connsiteY42" fmla="*/ 757084 h 1238248"/>
              <a:gd name="connsiteX43" fmla="*/ 956187 w 2229935"/>
              <a:gd name="connsiteY43" fmla="*/ 757084 h 1238248"/>
              <a:gd name="connsiteX44" fmla="*/ 956187 w 2229935"/>
              <a:gd name="connsiteY44" fmla="*/ 779206 h 1238248"/>
              <a:gd name="connsiteX45" fmla="*/ 1017639 w 2229935"/>
              <a:gd name="connsiteY45" fmla="*/ 779206 h 1238248"/>
              <a:gd name="connsiteX46" fmla="*/ 1017639 w 2229935"/>
              <a:gd name="connsiteY46" fmla="*/ 811161 h 1238248"/>
              <a:gd name="connsiteX47" fmla="*/ 1039761 w 2229935"/>
              <a:gd name="connsiteY47" fmla="*/ 811161 h 1238248"/>
              <a:gd name="connsiteX48" fmla="*/ 1039761 w 2229935"/>
              <a:gd name="connsiteY48" fmla="*/ 843116 h 1238248"/>
              <a:gd name="connsiteX49" fmla="*/ 1069258 w 2229935"/>
              <a:gd name="connsiteY49" fmla="*/ 843116 h 1238248"/>
              <a:gd name="connsiteX50" fmla="*/ 1069258 w 2229935"/>
              <a:gd name="connsiteY50" fmla="*/ 852948 h 1238248"/>
              <a:gd name="connsiteX51" fmla="*/ 1138084 w 2229935"/>
              <a:gd name="connsiteY51" fmla="*/ 852948 h 1238248"/>
              <a:gd name="connsiteX52" fmla="*/ 1138084 w 2229935"/>
              <a:gd name="connsiteY52" fmla="*/ 877529 h 1238248"/>
              <a:gd name="connsiteX53" fmla="*/ 1260987 w 2229935"/>
              <a:gd name="connsiteY53" fmla="*/ 877529 h 1238248"/>
              <a:gd name="connsiteX54" fmla="*/ 1260987 w 2229935"/>
              <a:gd name="connsiteY54" fmla="*/ 877529 h 1238248"/>
              <a:gd name="connsiteX55" fmla="*/ 1260987 w 2229935"/>
              <a:gd name="connsiteY55" fmla="*/ 894736 h 1238248"/>
              <a:gd name="connsiteX56" fmla="*/ 1312607 w 2229935"/>
              <a:gd name="connsiteY56" fmla="*/ 894736 h 1238248"/>
              <a:gd name="connsiteX57" fmla="*/ 1312607 w 2229935"/>
              <a:gd name="connsiteY57" fmla="*/ 904568 h 1238248"/>
              <a:gd name="connsiteX58" fmla="*/ 1362945 w 2229935"/>
              <a:gd name="connsiteY58" fmla="*/ 909713 h 1238248"/>
              <a:gd name="connsiteX59" fmla="*/ 1368096 w 2229935"/>
              <a:gd name="connsiteY59" fmla="*/ 954649 h 1238248"/>
              <a:gd name="connsiteX60" fmla="*/ 1403320 w 2229935"/>
              <a:gd name="connsiteY60" fmla="*/ 954649 h 1238248"/>
              <a:gd name="connsiteX61" fmla="*/ 1408471 w 2229935"/>
              <a:gd name="connsiteY61" fmla="*/ 966824 h 1238248"/>
              <a:gd name="connsiteX62" fmla="*/ 1510193 w 2229935"/>
              <a:gd name="connsiteY62" fmla="*/ 971970 h 1238248"/>
              <a:gd name="connsiteX63" fmla="*/ 1510192 w 2229935"/>
              <a:gd name="connsiteY63" fmla="*/ 998779 h 1238248"/>
              <a:gd name="connsiteX64" fmla="*/ 1592826 w 2229935"/>
              <a:gd name="connsiteY64" fmla="*/ 998779 h 1238248"/>
              <a:gd name="connsiteX65" fmla="*/ 1595402 w 2229935"/>
              <a:gd name="connsiteY65" fmla="*/ 1046748 h 1238248"/>
              <a:gd name="connsiteX66" fmla="*/ 1633448 w 2229935"/>
              <a:gd name="connsiteY66" fmla="*/ 1047825 h 1238248"/>
              <a:gd name="connsiteX67" fmla="*/ 1636364 w 2229935"/>
              <a:gd name="connsiteY67" fmla="*/ 1083847 h 1238248"/>
              <a:gd name="connsiteX68" fmla="*/ 1675000 w 2229935"/>
              <a:gd name="connsiteY68" fmla="*/ 1085384 h 1238248"/>
              <a:gd name="connsiteX69" fmla="*/ 1683497 w 2229935"/>
              <a:gd name="connsiteY69" fmla="*/ 1111116 h 1238248"/>
              <a:gd name="connsiteX70" fmla="*/ 1880655 w 2229935"/>
              <a:gd name="connsiteY70" fmla="*/ 1116264 h 1238248"/>
              <a:gd name="connsiteX71" fmla="*/ 1885806 w 2229935"/>
              <a:gd name="connsiteY71" fmla="*/ 1135238 h 1238248"/>
              <a:gd name="connsiteX72" fmla="*/ 1905353 w 2229935"/>
              <a:gd name="connsiteY72" fmla="*/ 1137810 h 1238248"/>
              <a:gd name="connsiteX73" fmla="*/ 1910505 w 2229935"/>
              <a:gd name="connsiteY73" fmla="*/ 1189430 h 1238248"/>
              <a:gd name="connsiteX74" fmla="*/ 2134307 w 2229935"/>
              <a:gd name="connsiteY74" fmla="*/ 1189430 h 1238248"/>
              <a:gd name="connsiteX75" fmla="*/ 2139458 w 2229935"/>
              <a:gd name="connsiteY75" fmla="*/ 1238248 h 1238248"/>
              <a:gd name="connsiteX76" fmla="*/ 2229935 w 2229935"/>
              <a:gd name="connsiteY76" fmla="*/ 1238245 h 1238248"/>
              <a:gd name="connsiteX0" fmla="*/ 0 w 2229935"/>
              <a:gd name="connsiteY0" fmla="*/ 0 h 1238248"/>
              <a:gd name="connsiteX1" fmla="*/ 287594 w 2229935"/>
              <a:gd name="connsiteY1" fmla="*/ 0 h 1238248"/>
              <a:gd name="connsiteX2" fmla="*/ 287594 w 2229935"/>
              <a:gd name="connsiteY2" fmla="*/ 29497 h 1238248"/>
              <a:gd name="connsiteX3" fmla="*/ 378542 w 2229935"/>
              <a:gd name="connsiteY3" fmla="*/ 29497 h 1238248"/>
              <a:gd name="connsiteX4" fmla="*/ 378542 w 2229935"/>
              <a:gd name="connsiteY4" fmla="*/ 51619 h 1238248"/>
              <a:gd name="connsiteX5" fmla="*/ 400665 w 2229935"/>
              <a:gd name="connsiteY5" fmla="*/ 51619 h 1238248"/>
              <a:gd name="connsiteX6" fmla="*/ 400665 w 2229935"/>
              <a:gd name="connsiteY6" fmla="*/ 110613 h 1238248"/>
              <a:gd name="connsiteX7" fmla="*/ 412955 w 2229935"/>
              <a:gd name="connsiteY7" fmla="*/ 110613 h 1238248"/>
              <a:gd name="connsiteX8" fmla="*/ 412955 w 2229935"/>
              <a:gd name="connsiteY8" fmla="*/ 181897 h 1238248"/>
              <a:gd name="connsiteX9" fmla="*/ 432619 w 2229935"/>
              <a:gd name="connsiteY9" fmla="*/ 181897 h 1238248"/>
              <a:gd name="connsiteX10" fmla="*/ 432619 w 2229935"/>
              <a:gd name="connsiteY10" fmla="*/ 248265 h 1238248"/>
              <a:gd name="connsiteX11" fmla="*/ 437536 w 2229935"/>
              <a:gd name="connsiteY11" fmla="*/ 248265 h 1238248"/>
              <a:gd name="connsiteX12" fmla="*/ 437536 w 2229935"/>
              <a:gd name="connsiteY12" fmla="*/ 290052 h 1238248"/>
              <a:gd name="connsiteX13" fmla="*/ 479323 w 2229935"/>
              <a:gd name="connsiteY13" fmla="*/ 290052 h 1238248"/>
              <a:gd name="connsiteX14" fmla="*/ 479323 w 2229935"/>
              <a:gd name="connsiteY14" fmla="*/ 290052 h 1238248"/>
              <a:gd name="connsiteX15" fmla="*/ 523568 w 2229935"/>
              <a:gd name="connsiteY15" fmla="*/ 290052 h 1238248"/>
              <a:gd name="connsiteX16" fmla="*/ 523568 w 2229935"/>
              <a:gd name="connsiteY16" fmla="*/ 324465 h 1238248"/>
              <a:gd name="connsiteX17" fmla="*/ 587478 w 2229935"/>
              <a:gd name="connsiteY17" fmla="*/ 324465 h 1238248"/>
              <a:gd name="connsiteX18" fmla="*/ 587478 w 2229935"/>
              <a:gd name="connsiteY18" fmla="*/ 336755 h 1238248"/>
              <a:gd name="connsiteX19" fmla="*/ 619432 w 2229935"/>
              <a:gd name="connsiteY19" fmla="*/ 336755 h 1238248"/>
              <a:gd name="connsiteX20" fmla="*/ 619432 w 2229935"/>
              <a:gd name="connsiteY20" fmla="*/ 417871 h 1238248"/>
              <a:gd name="connsiteX21" fmla="*/ 631723 w 2229935"/>
              <a:gd name="connsiteY21" fmla="*/ 417871 h 1238248"/>
              <a:gd name="connsiteX22" fmla="*/ 631723 w 2229935"/>
              <a:gd name="connsiteY22" fmla="*/ 479323 h 1238248"/>
              <a:gd name="connsiteX23" fmla="*/ 639097 w 2229935"/>
              <a:gd name="connsiteY23" fmla="*/ 479323 h 1238248"/>
              <a:gd name="connsiteX24" fmla="*/ 639097 w 2229935"/>
              <a:gd name="connsiteY24" fmla="*/ 511277 h 1238248"/>
              <a:gd name="connsiteX25" fmla="*/ 639097 w 2229935"/>
              <a:gd name="connsiteY25" fmla="*/ 511277 h 1238248"/>
              <a:gd name="connsiteX26" fmla="*/ 663678 w 2229935"/>
              <a:gd name="connsiteY26" fmla="*/ 511277 h 1238248"/>
              <a:gd name="connsiteX27" fmla="*/ 663678 w 2229935"/>
              <a:gd name="connsiteY27" fmla="*/ 511277 h 1238248"/>
              <a:gd name="connsiteX28" fmla="*/ 663678 w 2229935"/>
              <a:gd name="connsiteY28" fmla="*/ 535858 h 1238248"/>
              <a:gd name="connsiteX29" fmla="*/ 727587 w 2229935"/>
              <a:gd name="connsiteY29" fmla="*/ 535858 h 1238248"/>
              <a:gd name="connsiteX30" fmla="*/ 727587 w 2229935"/>
              <a:gd name="connsiteY30" fmla="*/ 535858 h 1238248"/>
              <a:gd name="connsiteX31" fmla="*/ 747252 w 2229935"/>
              <a:gd name="connsiteY31" fmla="*/ 555523 h 1238248"/>
              <a:gd name="connsiteX32" fmla="*/ 747252 w 2229935"/>
              <a:gd name="connsiteY32" fmla="*/ 572729 h 1238248"/>
              <a:gd name="connsiteX33" fmla="*/ 796413 w 2229935"/>
              <a:gd name="connsiteY33" fmla="*/ 572729 h 1238248"/>
              <a:gd name="connsiteX34" fmla="*/ 796413 w 2229935"/>
              <a:gd name="connsiteY34" fmla="*/ 609600 h 1238248"/>
              <a:gd name="connsiteX35" fmla="*/ 818536 w 2229935"/>
              <a:gd name="connsiteY35" fmla="*/ 609600 h 1238248"/>
              <a:gd name="connsiteX36" fmla="*/ 818536 w 2229935"/>
              <a:gd name="connsiteY36" fmla="*/ 668594 h 1238248"/>
              <a:gd name="connsiteX37" fmla="*/ 833284 w 2229935"/>
              <a:gd name="connsiteY37" fmla="*/ 668594 h 1238248"/>
              <a:gd name="connsiteX38" fmla="*/ 833284 w 2229935"/>
              <a:gd name="connsiteY38" fmla="*/ 715297 h 1238248"/>
              <a:gd name="connsiteX39" fmla="*/ 848032 w 2229935"/>
              <a:gd name="connsiteY39" fmla="*/ 715297 h 1238248"/>
              <a:gd name="connsiteX40" fmla="*/ 848032 w 2229935"/>
              <a:gd name="connsiteY40" fmla="*/ 744794 h 1238248"/>
              <a:gd name="connsiteX41" fmla="*/ 924232 w 2229935"/>
              <a:gd name="connsiteY41" fmla="*/ 744794 h 1238248"/>
              <a:gd name="connsiteX42" fmla="*/ 924232 w 2229935"/>
              <a:gd name="connsiteY42" fmla="*/ 757084 h 1238248"/>
              <a:gd name="connsiteX43" fmla="*/ 956187 w 2229935"/>
              <a:gd name="connsiteY43" fmla="*/ 757084 h 1238248"/>
              <a:gd name="connsiteX44" fmla="*/ 956187 w 2229935"/>
              <a:gd name="connsiteY44" fmla="*/ 779206 h 1238248"/>
              <a:gd name="connsiteX45" fmla="*/ 1017639 w 2229935"/>
              <a:gd name="connsiteY45" fmla="*/ 779206 h 1238248"/>
              <a:gd name="connsiteX46" fmla="*/ 1017639 w 2229935"/>
              <a:gd name="connsiteY46" fmla="*/ 811161 h 1238248"/>
              <a:gd name="connsiteX47" fmla="*/ 1039761 w 2229935"/>
              <a:gd name="connsiteY47" fmla="*/ 811161 h 1238248"/>
              <a:gd name="connsiteX48" fmla="*/ 1039761 w 2229935"/>
              <a:gd name="connsiteY48" fmla="*/ 843116 h 1238248"/>
              <a:gd name="connsiteX49" fmla="*/ 1069258 w 2229935"/>
              <a:gd name="connsiteY49" fmla="*/ 843116 h 1238248"/>
              <a:gd name="connsiteX50" fmla="*/ 1069258 w 2229935"/>
              <a:gd name="connsiteY50" fmla="*/ 852948 h 1238248"/>
              <a:gd name="connsiteX51" fmla="*/ 1138084 w 2229935"/>
              <a:gd name="connsiteY51" fmla="*/ 852948 h 1238248"/>
              <a:gd name="connsiteX52" fmla="*/ 1138084 w 2229935"/>
              <a:gd name="connsiteY52" fmla="*/ 877529 h 1238248"/>
              <a:gd name="connsiteX53" fmla="*/ 1260987 w 2229935"/>
              <a:gd name="connsiteY53" fmla="*/ 877529 h 1238248"/>
              <a:gd name="connsiteX54" fmla="*/ 1260987 w 2229935"/>
              <a:gd name="connsiteY54" fmla="*/ 877529 h 1238248"/>
              <a:gd name="connsiteX55" fmla="*/ 1260987 w 2229935"/>
              <a:gd name="connsiteY55" fmla="*/ 894736 h 1238248"/>
              <a:gd name="connsiteX56" fmla="*/ 1312607 w 2229935"/>
              <a:gd name="connsiteY56" fmla="*/ 894736 h 1238248"/>
              <a:gd name="connsiteX57" fmla="*/ 1312607 w 2229935"/>
              <a:gd name="connsiteY57" fmla="*/ 904568 h 1238248"/>
              <a:gd name="connsiteX58" fmla="*/ 1362945 w 2229935"/>
              <a:gd name="connsiteY58" fmla="*/ 909713 h 1238248"/>
              <a:gd name="connsiteX59" fmla="*/ 1368096 w 2229935"/>
              <a:gd name="connsiteY59" fmla="*/ 954649 h 1238248"/>
              <a:gd name="connsiteX60" fmla="*/ 1403320 w 2229935"/>
              <a:gd name="connsiteY60" fmla="*/ 954649 h 1238248"/>
              <a:gd name="connsiteX61" fmla="*/ 1408471 w 2229935"/>
              <a:gd name="connsiteY61" fmla="*/ 966824 h 1238248"/>
              <a:gd name="connsiteX62" fmla="*/ 1510193 w 2229935"/>
              <a:gd name="connsiteY62" fmla="*/ 971970 h 1238248"/>
              <a:gd name="connsiteX63" fmla="*/ 1510192 w 2229935"/>
              <a:gd name="connsiteY63" fmla="*/ 998779 h 1238248"/>
              <a:gd name="connsiteX64" fmla="*/ 1592826 w 2229935"/>
              <a:gd name="connsiteY64" fmla="*/ 998779 h 1238248"/>
              <a:gd name="connsiteX65" fmla="*/ 1595402 w 2229935"/>
              <a:gd name="connsiteY65" fmla="*/ 1046748 h 1238248"/>
              <a:gd name="connsiteX66" fmla="*/ 1633448 w 2229935"/>
              <a:gd name="connsiteY66" fmla="*/ 1047825 h 1238248"/>
              <a:gd name="connsiteX67" fmla="*/ 1636364 w 2229935"/>
              <a:gd name="connsiteY67" fmla="*/ 1083847 h 1238248"/>
              <a:gd name="connsiteX68" fmla="*/ 1675000 w 2229935"/>
              <a:gd name="connsiteY68" fmla="*/ 1085384 h 1238248"/>
              <a:gd name="connsiteX69" fmla="*/ 1683497 w 2229935"/>
              <a:gd name="connsiteY69" fmla="*/ 1111116 h 1238248"/>
              <a:gd name="connsiteX70" fmla="*/ 1880655 w 2229935"/>
              <a:gd name="connsiteY70" fmla="*/ 1116264 h 1238248"/>
              <a:gd name="connsiteX71" fmla="*/ 1885806 w 2229935"/>
              <a:gd name="connsiteY71" fmla="*/ 1135238 h 1238248"/>
              <a:gd name="connsiteX72" fmla="*/ 1905353 w 2229935"/>
              <a:gd name="connsiteY72" fmla="*/ 1137810 h 1238248"/>
              <a:gd name="connsiteX73" fmla="*/ 1910505 w 2229935"/>
              <a:gd name="connsiteY73" fmla="*/ 1189430 h 1238248"/>
              <a:gd name="connsiteX74" fmla="*/ 2134307 w 2229935"/>
              <a:gd name="connsiteY74" fmla="*/ 1189430 h 1238248"/>
              <a:gd name="connsiteX75" fmla="*/ 2139458 w 2229935"/>
              <a:gd name="connsiteY75" fmla="*/ 1238248 h 1238248"/>
              <a:gd name="connsiteX76" fmla="*/ 2229935 w 2229935"/>
              <a:gd name="connsiteY76" fmla="*/ 1238245 h 1238248"/>
              <a:gd name="connsiteX0" fmla="*/ 0 w 2229935"/>
              <a:gd name="connsiteY0" fmla="*/ 0 h 1238248"/>
              <a:gd name="connsiteX1" fmla="*/ 287594 w 2229935"/>
              <a:gd name="connsiteY1" fmla="*/ 0 h 1238248"/>
              <a:gd name="connsiteX2" fmla="*/ 287594 w 2229935"/>
              <a:gd name="connsiteY2" fmla="*/ 29497 h 1238248"/>
              <a:gd name="connsiteX3" fmla="*/ 378542 w 2229935"/>
              <a:gd name="connsiteY3" fmla="*/ 29497 h 1238248"/>
              <a:gd name="connsiteX4" fmla="*/ 378542 w 2229935"/>
              <a:gd name="connsiteY4" fmla="*/ 51619 h 1238248"/>
              <a:gd name="connsiteX5" fmla="*/ 400665 w 2229935"/>
              <a:gd name="connsiteY5" fmla="*/ 51619 h 1238248"/>
              <a:gd name="connsiteX6" fmla="*/ 400665 w 2229935"/>
              <a:gd name="connsiteY6" fmla="*/ 110613 h 1238248"/>
              <a:gd name="connsiteX7" fmla="*/ 412955 w 2229935"/>
              <a:gd name="connsiteY7" fmla="*/ 110613 h 1238248"/>
              <a:gd name="connsiteX8" fmla="*/ 412955 w 2229935"/>
              <a:gd name="connsiteY8" fmla="*/ 181897 h 1238248"/>
              <a:gd name="connsiteX9" fmla="*/ 432619 w 2229935"/>
              <a:gd name="connsiteY9" fmla="*/ 181897 h 1238248"/>
              <a:gd name="connsiteX10" fmla="*/ 432619 w 2229935"/>
              <a:gd name="connsiteY10" fmla="*/ 248265 h 1238248"/>
              <a:gd name="connsiteX11" fmla="*/ 437536 w 2229935"/>
              <a:gd name="connsiteY11" fmla="*/ 248265 h 1238248"/>
              <a:gd name="connsiteX12" fmla="*/ 437536 w 2229935"/>
              <a:gd name="connsiteY12" fmla="*/ 290052 h 1238248"/>
              <a:gd name="connsiteX13" fmla="*/ 479323 w 2229935"/>
              <a:gd name="connsiteY13" fmla="*/ 290052 h 1238248"/>
              <a:gd name="connsiteX14" fmla="*/ 479323 w 2229935"/>
              <a:gd name="connsiteY14" fmla="*/ 290052 h 1238248"/>
              <a:gd name="connsiteX15" fmla="*/ 523568 w 2229935"/>
              <a:gd name="connsiteY15" fmla="*/ 290052 h 1238248"/>
              <a:gd name="connsiteX16" fmla="*/ 523568 w 2229935"/>
              <a:gd name="connsiteY16" fmla="*/ 324465 h 1238248"/>
              <a:gd name="connsiteX17" fmla="*/ 587478 w 2229935"/>
              <a:gd name="connsiteY17" fmla="*/ 324465 h 1238248"/>
              <a:gd name="connsiteX18" fmla="*/ 587478 w 2229935"/>
              <a:gd name="connsiteY18" fmla="*/ 336755 h 1238248"/>
              <a:gd name="connsiteX19" fmla="*/ 619432 w 2229935"/>
              <a:gd name="connsiteY19" fmla="*/ 336755 h 1238248"/>
              <a:gd name="connsiteX20" fmla="*/ 619432 w 2229935"/>
              <a:gd name="connsiteY20" fmla="*/ 417871 h 1238248"/>
              <a:gd name="connsiteX21" fmla="*/ 631723 w 2229935"/>
              <a:gd name="connsiteY21" fmla="*/ 417871 h 1238248"/>
              <a:gd name="connsiteX22" fmla="*/ 631723 w 2229935"/>
              <a:gd name="connsiteY22" fmla="*/ 479323 h 1238248"/>
              <a:gd name="connsiteX23" fmla="*/ 639097 w 2229935"/>
              <a:gd name="connsiteY23" fmla="*/ 479323 h 1238248"/>
              <a:gd name="connsiteX24" fmla="*/ 639097 w 2229935"/>
              <a:gd name="connsiteY24" fmla="*/ 511277 h 1238248"/>
              <a:gd name="connsiteX25" fmla="*/ 639097 w 2229935"/>
              <a:gd name="connsiteY25" fmla="*/ 511277 h 1238248"/>
              <a:gd name="connsiteX26" fmla="*/ 663678 w 2229935"/>
              <a:gd name="connsiteY26" fmla="*/ 511277 h 1238248"/>
              <a:gd name="connsiteX27" fmla="*/ 663678 w 2229935"/>
              <a:gd name="connsiteY27" fmla="*/ 511277 h 1238248"/>
              <a:gd name="connsiteX28" fmla="*/ 663678 w 2229935"/>
              <a:gd name="connsiteY28" fmla="*/ 535858 h 1238248"/>
              <a:gd name="connsiteX29" fmla="*/ 727587 w 2229935"/>
              <a:gd name="connsiteY29" fmla="*/ 535858 h 1238248"/>
              <a:gd name="connsiteX30" fmla="*/ 727587 w 2229935"/>
              <a:gd name="connsiteY30" fmla="*/ 535858 h 1238248"/>
              <a:gd name="connsiteX31" fmla="*/ 747252 w 2229935"/>
              <a:gd name="connsiteY31" fmla="*/ 555523 h 1238248"/>
              <a:gd name="connsiteX32" fmla="*/ 747252 w 2229935"/>
              <a:gd name="connsiteY32" fmla="*/ 572729 h 1238248"/>
              <a:gd name="connsiteX33" fmla="*/ 796413 w 2229935"/>
              <a:gd name="connsiteY33" fmla="*/ 572729 h 1238248"/>
              <a:gd name="connsiteX34" fmla="*/ 796413 w 2229935"/>
              <a:gd name="connsiteY34" fmla="*/ 609600 h 1238248"/>
              <a:gd name="connsiteX35" fmla="*/ 818536 w 2229935"/>
              <a:gd name="connsiteY35" fmla="*/ 609600 h 1238248"/>
              <a:gd name="connsiteX36" fmla="*/ 818536 w 2229935"/>
              <a:gd name="connsiteY36" fmla="*/ 668594 h 1238248"/>
              <a:gd name="connsiteX37" fmla="*/ 833284 w 2229935"/>
              <a:gd name="connsiteY37" fmla="*/ 668594 h 1238248"/>
              <a:gd name="connsiteX38" fmla="*/ 833284 w 2229935"/>
              <a:gd name="connsiteY38" fmla="*/ 715297 h 1238248"/>
              <a:gd name="connsiteX39" fmla="*/ 848032 w 2229935"/>
              <a:gd name="connsiteY39" fmla="*/ 715297 h 1238248"/>
              <a:gd name="connsiteX40" fmla="*/ 848032 w 2229935"/>
              <a:gd name="connsiteY40" fmla="*/ 744794 h 1238248"/>
              <a:gd name="connsiteX41" fmla="*/ 924232 w 2229935"/>
              <a:gd name="connsiteY41" fmla="*/ 744794 h 1238248"/>
              <a:gd name="connsiteX42" fmla="*/ 924232 w 2229935"/>
              <a:gd name="connsiteY42" fmla="*/ 757084 h 1238248"/>
              <a:gd name="connsiteX43" fmla="*/ 956187 w 2229935"/>
              <a:gd name="connsiteY43" fmla="*/ 757084 h 1238248"/>
              <a:gd name="connsiteX44" fmla="*/ 956187 w 2229935"/>
              <a:gd name="connsiteY44" fmla="*/ 779206 h 1238248"/>
              <a:gd name="connsiteX45" fmla="*/ 1017639 w 2229935"/>
              <a:gd name="connsiteY45" fmla="*/ 779206 h 1238248"/>
              <a:gd name="connsiteX46" fmla="*/ 1017639 w 2229935"/>
              <a:gd name="connsiteY46" fmla="*/ 811161 h 1238248"/>
              <a:gd name="connsiteX47" fmla="*/ 1039761 w 2229935"/>
              <a:gd name="connsiteY47" fmla="*/ 811161 h 1238248"/>
              <a:gd name="connsiteX48" fmla="*/ 1039761 w 2229935"/>
              <a:gd name="connsiteY48" fmla="*/ 843116 h 1238248"/>
              <a:gd name="connsiteX49" fmla="*/ 1069258 w 2229935"/>
              <a:gd name="connsiteY49" fmla="*/ 843116 h 1238248"/>
              <a:gd name="connsiteX50" fmla="*/ 1069258 w 2229935"/>
              <a:gd name="connsiteY50" fmla="*/ 852948 h 1238248"/>
              <a:gd name="connsiteX51" fmla="*/ 1138084 w 2229935"/>
              <a:gd name="connsiteY51" fmla="*/ 852948 h 1238248"/>
              <a:gd name="connsiteX52" fmla="*/ 1138084 w 2229935"/>
              <a:gd name="connsiteY52" fmla="*/ 877529 h 1238248"/>
              <a:gd name="connsiteX53" fmla="*/ 1260987 w 2229935"/>
              <a:gd name="connsiteY53" fmla="*/ 877529 h 1238248"/>
              <a:gd name="connsiteX54" fmla="*/ 1260987 w 2229935"/>
              <a:gd name="connsiteY54" fmla="*/ 877529 h 1238248"/>
              <a:gd name="connsiteX55" fmla="*/ 1260987 w 2229935"/>
              <a:gd name="connsiteY55" fmla="*/ 894736 h 1238248"/>
              <a:gd name="connsiteX56" fmla="*/ 1312607 w 2229935"/>
              <a:gd name="connsiteY56" fmla="*/ 894736 h 1238248"/>
              <a:gd name="connsiteX57" fmla="*/ 1312607 w 2229935"/>
              <a:gd name="connsiteY57" fmla="*/ 904568 h 1238248"/>
              <a:gd name="connsiteX58" fmla="*/ 1362945 w 2229935"/>
              <a:gd name="connsiteY58" fmla="*/ 909713 h 1238248"/>
              <a:gd name="connsiteX59" fmla="*/ 1368096 w 2229935"/>
              <a:gd name="connsiteY59" fmla="*/ 954649 h 1238248"/>
              <a:gd name="connsiteX60" fmla="*/ 1403320 w 2229935"/>
              <a:gd name="connsiteY60" fmla="*/ 954649 h 1238248"/>
              <a:gd name="connsiteX61" fmla="*/ 1408471 w 2229935"/>
              <a:gd name="connsiteY61" fmla="*/ 966824 h 1238248"/>
              <a:gd name="connsiteX62" fmla="*/ 1510193 w 2229935"/>
              <a:gd name="connsiteY62" fmla="*/ 971970 h 1238248"/>
              <a:gd name="connsiteX63" fmla="*/ 1510192 w 2229935"/>
              <a:gd name="connsiteY63" fmla="*/ 998779 h 1238248"/>
              <a:gd name="connsiteX64" fmla="*/ 1592826 w 2229935"/>
              <a:gd name="connsiteY64" fmla="*/ 998779 h 1238248"/>
              <a:gd name="connsiteX65" fmla="*/ 1595402 w 2229935"/>
              <a:gd name="connsiteY65" fmla="*/ 1046748 h 1238248"/>
              <a:gd name="connsiteX66" fmla="*/ 1633448 w 2229935"/>
              <a:gd name="connsiteY66" fmla="*/ 1047825 h 1238248"/>
              <a:gd name="connsiteX67" fmla="*/ 1636364 w 2229935"/>
              <a:gd name="connsiteY67" fmla="*/ 1083847 h 1238248"/>
              <a:gd name="connsiteX68" fmla="*/ 1675000 w 2229935"/>
              <a:gd name="connsiteY68" fmla="*/ 1085384 h 1238248"/>
              <a:gd name="connsiteX69" fmla="*/ 1683497 w 2229935"/>
              <a:gd name="connsiteY69" fmla="*/ 1111116 h 1238248"/>
              <a:gd name="connsiteX70" fmla="*/ 1880655 w 2229935"/>
              <a:gd name="connsiteY70" fmla="*/ 1116264 h 1238248"/>
              <a:gd name="connsiteX71" fmla="*/ 1885806 w 2229935"/>
              <a:gd name="connsiteY71" fmla="*/ 1135238 h 1238248"/>
              <a:gd name="connsiteX72" fmla="*/ 1905353 w 2229935"/>
              <a:gd name="connsiteY72" fmla="*/ 1137810 h 1238248"/>
              <a:gd name="connsiteX73" fmla="*/ 1910505 w 2229935"/>
              <a:gd name="connsiteY73" fmla="*/ 1189430 h 1238248"/>
              <a:gd name="connsiteX74" fmla="*/ 2134307 w 2229935"/>
              <a:gd name="connsiteY74" fmla="*/ 1189430 h 1238248"/>
              <a:gd name="connsiteX75" fmla="*/ 2139458 w 2229935"/>
              <a:gd name="connsiteY75" fmla="*/ 1238248 h 1238248"/>
              <a:gd name="connsiteX76" fmla="*/ 2229935 w 2229935"/>
              <a:gd name="connsiteY76" fmla="*/ 1238245 h 123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229935" h="1238248">
                <a:moveTo>
                  <a:pt x="0" y="0"/>
                </a:moveTo>
                <a:lnTo>
                  <a:pt x="287594" y="0"/>
                </a:lnTo>
                <a:lnTo>
                  <a:pt x="287594" y="29497"/>
                </a:lnTo>
                <a:lnTo>
                  <a:pt x="378542" y="29497"/>
                </a:lnTo>
                <a:lnTo>
                  <a:pt x="378542" y="51619"/>
                </a:lnTo>
                <a:lnTo>
                  <a:pt x="400665" y="51619"/>
                </a:lnTo>
                <a:lnTo>
                  <a:pt x="400665" y="110613"/>
                </a:lnTo>
                <a:lnTo>
                  <a:pt x="412955" y="110613"/>
                </a:lnTo>
                <a:lnTo>
                  <a:pt x="412955" y="181897"/>
                </a:lnTo>
                <a:lnTo>
                  <a:pt x="432619" y="181897"/>
                </a:lnTo>
                <a:lnTo>
                  <a:pt x="432619" y="248265"/>
                </a:lnTo>
                <a:lnTo>
                  <a:pt x="437536" y="248265"/>
                </a:lnTo>
                <a:lnTo>
                  <a:pt x="437536" y="290052"/>
                </a:lnTo>
                <a:lnTo>
                  <a:pt x="479323" y="290052"/>
                </a:lnTo>
                <a:lnTo>
                  <a:pt x="479323" y="290052"/>
                </a:lnTo>
                <a:lnTo>
                  <a:pt x="523568" y="290052"/>
                </a:lnTo>
                <a:lnTo>
                  <a:pt x="523568" y="324465"/>
                </a:lnTo>
                <a:lnTo>
                  <a:pt x="587478" y="324465"/>
                </a:lnTo>
                <a:lnTo>
                  <a:pt x="587478" y="336755"/>
                </a:lnTo>
                <a:lnTo>
                  <a:pt x="619432" y="336755"/>
                </a:lnTo>
                <a:lnTo>
                  <a:pt x="619432" y="417871"/>
                </a:lnTo>
                <a:lnTo>
                  <a:pt x="631723" y="417871"/>
                </a:lnTo>
                <a:lnTo>
                  <a:pt x="631723" y="479323"/>
                </a:lnTo>
                <a:lnTo>
                  <a:pt x="639097" y="479323"/>
                </a:lnTo>
                <a:lnTo>
                  <a:pt x="639097" y="511277"/>
                </a:lnTo>
                <a:lnTo>
                  <a:pt x="639097" y="511277"/>
                </a:lnTo>
                <a:lnTo>
                  <a:pt x="663678" y="511277"/>
                </a:lnTo>
                <a:lnTo>
                  <a:pt x="663678" y="511277"/>
                </a:lnTo>
                <a:lnTo>
                  <a:pt x="663678" y="535858"/>
                </a:lnTo>
                <a:lnTo>
                  <a:pt x="727587" y="535858"/>
                </a:lnTo>
                <a:lnTo>
                  <a:pt x="727587" y="535858"/>
                </a:lnTo>
                <a:lnTo>
                  <a:pt x="747252" y="555523"/>
                </a:lnTo>
                <a:lnTo>
                  <a:pt x="747252" y="572729"/>
                </a:lnTo>
                <a:lnTo>
                  <a:pt x="796413" y="572729"/>
                </a:lnTo>
                <a:lnTo>
                  <a:pt x="796413" y="609600"/>
                </a:lnTo>
                <a:lnTo>
                  <a:pt x="818536" y="609600"/>
                </a:lnTo>
                <a:lnTo>
                  <a:pt x="818536" y="668594"/>
                </a:lnTo>
                <a:lnTo>
                  <a:pt x="833284" y="668594"/>
                </a:lnTo>
                <a:lnTo>
                  <a:pt x="833284" y="715297"/>
                </a:lnTo>
                <a:lnTo>
                  <a:pt x="848032" y="715297"/>
                </a:lnTo>
                <a:lnTo>
                  <a:pt x="848032" y="744794"/>
                </a:lnTo>
                <a:lnTo>
                  <a:pt x="924232" y="744794"/>
                </a:lnTo>
                <a:lnTo>
                  <a:pt x="924232" y="757084"/>
                </a:lnTo>
                <a:lnTo>
                  <a:pt x="956187" y="757084"/>
                </a:lnTo>
                <a:lnTo>
                  <a:pt x="956187" y="779206"/>
                </a:lnTo>
                <a:lnTo>
                  <a:pt x="1017639" y="779206"/>
                </a:lnTo>
                <a:lnTo>
                  <a:pt x="1017639" y="811161"/>
                </a:lnTo>
                <a:lnTo>
                  <a:pt x="1039761" y="811161"/>
                </a:lnTo>
                <a:lnTo>
                  <a:pt x="1039761" y="843116"/>
                </a:lnTo>
                <a:lnTo>
                  <a:pt x="1069258" y="843116"/>
                </a:lnTo>
                <a:lnTo>
                  <a:pt x="1069258" y="852948"/>
                </a:lnTo>
                <a:lnTo>
                  <a:pt x="1138084" y="852948"/>
                </a:lnTo>
                <a:lnTo>
                  <a:pt x="1138084" y="877529"/>
                </a:lnTo>
                <a:lnTo>
                  <a:pt x="1260987" y="877529"/>
                </a:lnTo>
                <a:lnTo>
                  <a:pt x="1260987" y="877529"/>
                </a:lnTo>
                <a:lnTo>
                  <a:pt x="1260987" y="894736"/>
                </a:lnTo>
                <a:lnTo>
                  <a:pt x="1312607" y="894736"/>
                </a:lnTo>
                <a:lnTo>
                  <a:pt x="1312607" y="904568"/>
                </a:lnTo>
                <a:lnTo>
                  <a:pt x="1362945" y="909713"/>
                </a:lnTo>
                <a:lnTo>
                  <a:pt x="1368096" y="954649"/>
                </a:lnTo>
                <a:lnTo>
                  <a:pt x="1403320" y="954649"/>
                </a:lnTo>
                <a:lnTo>
                  <a:pt x="1408471" y="966824"/>
                </a:lnTo>
                <a:lnTo>
                  <a:pt x="1510193" y="971970"/>
                </a:lnTo>
                <a:cubicBezTo>
                  <a:pt x="1510193" y="980906"/>
                  <a:pt x="1510192" y="989843"/>
                  <a:pt x="1510192" y="998779"/>
                </a:cubicBezTo>
                <a:lnTo>
                  <a:pt x="1592826" y="998779"/>
                </a:lnTo>
                <a:lnTo>
                  <a:pt x="1595402" y="1046748"/>
                </a:lnTo>
                <a:lnTo>
                  <a:pt x="1633448" y="1047825"/>
                </a:lnTo>
                <a:lnTo>
                  <a:pt x="1636364" y="1083847"/>
                </a:lnTo>
                <a:lnTo>
                  <a:pt x="1675000" y="1085384"/>
                </a:lnTo>
                <a:lnTo>
                  <a:pt x="1683497" y="1111116"/>
                </a:lnTo>
                <a:lnTo>
                  <a:pt x="1880655" y="1116264"/>
                </a:lnTo>
                <a:lnTo>
                  <a:pt x="1885806" y="1135238"/>
                </a:lnTo>
                <a:lnTo>
                  <a:pt x="1905353" y="1137810"/>
                </a:lnTo>
                <a:lnTo>
                  <a:pt x="1910505" y="1189430"/>
                </a:lnTo>
                <a:lnTo>
                  <a:pt x="2134307" y="1189430"/>
                </a:lnTo>
                <a:lnTo>
                  <a:pt x="2139458" y="1238248"/>
                </a:lnTo>
                <a:lnTo>
                  <a:pt x="2229935" y="1238245"/>
                </a:lnTo>
              </a:path>
            </a:pathLst>
          </a:custGeom>
          <a:noFill/>
          <a:ln w="28575">
            <a:solidFill>
              <a:schemeClr val="accent3"/>
            </a:solidFill>
            <a:miter lim="800000"/>
            <a:headEnd/>
            <a:tailEnd/>
          </a:ln>
        </p:spPr>
        <p:txBody>
          <a:bodyPr rtlCol="0" anchor="ctr"/>
          <a:lstStyle/>
          <a:p>
            <a:pPr algn="ctr"/>
            <a:endParaRPr lang="en-US" dirty="0"/>
          </a:p>
        </p:txBody>
      </p:sp>
      <p:sp>
        <p:nvSpPr>
          <p:cNvPr id="12" name="Freeform: Shape 11">
            <a:extLst>
              <a:ext uri="{FF2B5EF4-FFF2-40B4-BE49-F238E27FC236}">
                <a16:creationId xmlns:a16="http://schemas.microsoft.com/office/drawing/2014/main" id="{10EAA246-37C9-4FDB-83BD-F41C060D7290}"/>
              </a:ext>
            </a:extLst>
          </p:cNvPr>
          <p:cNvSpPr/>
          <p:nvPr/>
        </p:nvSpPr>
        <p:spPr bwMode="auto">
          <a:xfrm>
            <a:off x="1278833" y="4151671"/>
            <a:ext cx="2445774" cy="870155"/>
          </a:xfrm>
          <a:custGeom>
            <a:avLst/>
            <a:gdLst>
              <a:gd name="connsiteX0" fmla="*/ 0 w 2445774"/>
              <a:gd name="connsiteY0" fmla="*/ 0 h 870155"/>
              <a:gd name="connsiteX1" fmla="*/ 290051 w 2445774"/>
              <a:gd name="connsiteY1" fmla="*/ 0 h 870155"/>
              <a:gd name="connsiteX2" fmla="*/ 290051 w 2445774"/>
              <a:gd name="connsiteY2" fmla="*/ 27039 h 870155"/>
              <a:gd name="connsiteX3" fmla="*/ 381000 w 2445774"/>
              <a:gd name="connsiteY3" fmla="*/ 27039 h 870155"/>
              <a:gd name="connsiteX4" fmla="*/ 381000 w 2445774"/>
              <a:gd name="connsiteY4" fmla="*/ 44245 h 870155"/>
              <a:gd name="connsiteX5" fmla="*/ 405581 w 2445774"/>
              <a:gd name="connsiteY5" fmla="*/ 44245 h 870155"/>
              <a:gd name="connsiteX6" fmla="*/ 405581 w 2445774"/>
              <a:gd name="connsiteY6" fmla="*/ 130277 h 870155"/>
              <a:gd name="connsiteX7" fmla="*/ 425245 w 2445774"/>
              <a:gd name="connsiteY7" fmla="*/ 130277 h 870155"/>
              <a:gd name="connsiteX8" fmla="*/ 425245 w 2445774"/>
              <a:gd name="connsiteY8" fmla="*/ 199103 h 870155"/>
              <a:gd name="connsiteX9" fmla="*/ 464574 w 2445774"/>
              <a:gd name="connsiteY9" fmla="*/ 199103 h 870155"/>
              <a:gd name="connsiteX10" fmla="*/ 464574 w 2445774"/>
              <a:gd name="connsiteY10" fmla="*/ 218768 h 870155"/>
              <a:gd name="connsiteX11" fmla="*/ 508819 w 2445774"/>
              <a:gd name="connsiteY11" fmla="*/ 218768 h 870155"/>
              <a:gd name="connsiteX12" fmla="*/ 508819 w 2445774"/>
              <a:gd name="connsiteY12" fmla="*/ 226142 h 870155"/>
              <a:gd name="connsiteX13" fmla="*/ 587477 w 2445774"/>
              <a:gd name="connsiteY13" fmla="*/ 226142 h 870155"/>
              <a:gd name="connsiteX14" fmla="*/ 587477 w 2445774"/>
              <a:gd name="connsiteY14" fmla="*/ 270387 h 870155"/>
              <a:gd name="connsiteX15" fmla="*/ 607142 w 2445774"/>
              <a:gd name="connsiteY15" fmla="*/ 270387 h 870155"/>
              <a:gd name="connsiteX16" fmla="*/ 607142 w 2445774"/>
              <a:gd name="connsiteY16" fmla="*/ 292510 h 870155"/>
              <a:gd name="connsiteX17" fmla="*/ 624348 w 2445774"/>
              <a:gd name="connsiteY17" fmla="*/ 292510 h 870155"/>
              <a:gd name="connsiteX18" fmla="*/ 624348 w 2445774"/>
              <a:gd name="connsiteY18" fmla="*/ 373626 h 870155"/>
              <a:gd name="connsiteX19" fmla="*/ 641555 w 2445774"/>
              <a:gd name="connsiteY19" fmla="*/ 373626 h 870155"/>
              <a:gd name="connsiteX20" fmla="*/ 641555 w 2445774"/>
              <a:gd name="connsiteY20" fmla="*/ 432619 h 870155"/>
              <a:gd name="connsiteX21" fmla="*/ 683342 w 2445774"/>
              <a:gd name="connsiteY21" fmla="*/ 432619 h 870155"/>
              <a:gd name="connsiteX22" fmla="*/ 683342 w 2445774"/>
              <a:gd name="connsiteY22" fmla="*/ 444910 h 870155"/>
              <a:gd name="connsiteX23" fmla="*/ 707922 w 2445774"/>
              <a:gd name="connsiteY23" fmla="*/ 444910 h 870155"/>
              <a:gd name="connsiteX24" fmla="*/ 707922 w 2445774"/>
              <a:gd name="connsiteY24" fmla="*/ 467032 h 870155"/>
              <a:gd name="connsiteX25" fmla="*/ 752168 w 2445774"/>
              <a:gd name="connsiteY25" fmla="*/ 467032 h 870155"/>
              <a:gd name="connsiteX26" fmla="*/ 752168 w 2445774"/>
              <a:gd name="connsiteY26" fmla="*/ 489155 h 870155"/>
              <a:gd name="connsiteX27" fmla="*/ 774290 w 2445774"/>
              <a:gd name="connsiteY27" fmla="*/ 489155 h 870155"/>
              <a:gd name="connsiteX28" fmla="*/ 774290 w 2445774"/>
              <a:gd name="connsiteY28" fmla="*/ 523568 h 870155"/>
              <a:gd name="connsiteX29" fmla="*/ 828368 w 2445774"/>
              <a:gd name="connsiteY29" fmla="*/ 523568 h 870155"/>
              <a:gd name="connsiteX30" fmla="*/ 828368 w 2445774"/>
              <a:gd name="connsiteY30" fmla="*/ 555523 h 870155"/>
              <a:gd name="connsiteX31" fmla="*/ 838200 w 2445774"/>
              <a:gd name="connsiteY31" fmla="*/ 555523 h 870155"/>
              <a:gd name="connsiteX32" fmla="*/ 838200 w 2445774"/>
              <a:gd name="connsiteY32" fmla="*/ 575187 h 870155"/>
              <a:gd name="connsiteX33" fmla="*/ 838200 w 2445774"/>
              <a:gd name="connsiteY33" fmla="*/ 575187 h 870155"/>
              <a:gd name="connsiteX34" fmla="*/ 855406 w 2445774"/>
              <a:gd name="connsiteY34" fmla="*/ 575187 h 870155"/>
              <a:gd name="connsiteX35" fmla="*/ 855406 w 2445774"/>
              <a:gd name="connsiteY35" fmla="*/ 619432 h 870155"/>
              <a:gd name="connsiteX36" fmla="*/ 877529 w 2445774"/>
              <a:gd name="connsiteY36" fmla="*/ 619432 h 870155"/>
              <a:gd name="connsiteX37" fmla="*/ 877529 w 2445774"/>
              <a:gd name="connsiteY37" fmla="*/ 641555 h 870155"/>
              <a:gd name="connsiteX38" fmla="*/ 919316 w 2445774"/>
              <a:gd name="connsiteY38" fmla="*/ 641555 h 870155"/>
              <a:gd name="connsiteX39" fmla="*/ 919316 w 2445774"/>
              <a:gd name="connsiteY39" fmla="*/ 648929 h 870155"/>
              <a:gd name="connsiteX40" fmla="*/ 1005348 w 2445774"/>
              <a:gd name="connsiteY40" fmla="*/ 648929 h 870155"/>
              <a:gd name="connsiteX41" fmla="*/ 1005348 w 2445774"/>
              <a:gd name="connsiteY41" fmla="*/ 666135 h 870155"/>
              <a:gd name="connsiteX42" fmla="*/ 1025013 w 2445774"/>
              <a:gd name="connsiteY42" fmla="*/ 666135 h 870155"/>
              <a:gd name="connsiteX43" fmla="*/ 1025013 w 2445774"/>
              <a:gd name="connsiteY43" fmla="*/ 685800 h 870155"/>
              <a:gd name="connsiteX44" fmla="*/ 1054510 w 2445774"/>
              <a:gd name="connsiteY44" fmla="*/ 685800 h 870155"/>
              <a:gd name="connsiteX45" fmla="*/ 1054510 w 2445774"/>
              <a:gd name="connsiteY45" fmla="*/ 707923 h 870155"/>
              <a:gd name="connsiteX46" fmla="*/ 1101213 w 2445774"/>
              <a:gd name="connsiteY46" fmla="*/ 707923 h 870155"/>
              <a:gd name="connsiteX47" fmla="*/ 1101213 w 2445774"/>
              <a:gd name="connsiteY47" fmla="*/ 717755 h 870155"/>
              <a:gd name="connsiteX48" fmla="*/ 1334729 w 2445774"/>
              <a:gd name="connsiteY48" fmla="*/ 717755 h 870155"/>
              <a:gd name="connsiteX49" fmla="*/ 1334729 w 2445774"/>
              <a:gd name="connsiteY49" fmla="*/ 752168 h 870155"/>
              <a:gd name="connsiteX50" fmla="*/ 1393722 w 2445774"/>
              <a:gd name="connsiteY50" fmla="*/ 752168 h 870155"/>
              <a:gd name="connsiteX51" fmla="*/ 1393722 w 2445774"/>
              <a:gd name="connsiteY51" fmla="*/ 771832 h 870155"/>
              <a:gd name="connsiteX52" fmla="*/ 1511710 w 2445774"/>
              <a:gd name="connsiteY52" fmla="*/ 771832 h 870155"/>
              <a:gd name="connsiteX53" fmla="*/ 1511710 w 2445774"/>
              <a:gd name="connsiteY53" fmla="*/ 781664 h 870155"/>
              <a:gd name="connsiteX54" fmla="*/ 1718187 w 2445774"/>
              <a:gd name="connsiteY54" fmla="*/ 781664 h 870155"/>
              <a:gd name="connsiteX55" fmla="*/ 1718187 w 2445774"/>
              <a:gd name="connsiteY55" fmla="*/ 803787 h 870155"/>
              <a:gd name="connsiteX56" fmla="*/ 1818968 w 2445774"/>
              <a:gd name="connsiteY56" fmla="*/ 803787 h 870155"/>
              <a:gd name="connsiteX57" fmla="*/ 1818968 w 2445774"/>
              <a:gd name="connsiteY57" fmla="*/ 818535 h 870155"/>
              <a:gd name="connsiteX58" fmla="*/ 2128684 w 2445774"/>
              <a:gd name="connsiteY58" fmla="*/ 818535 h 870155"/>
              <a:gd name="connsiteX59" fmla="*/ 2128684 w 2445774"/>
              <a:gd name="connsiteY59" fmla="*/ 870155 h 870155"/>
              <a:gd name="connsiteX60" fmla="*/ 2445774 w 2445774"/>
              <a:gd name="connsiteY60" fmla="*/ 870155 h 870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445774" h="870155">
                <a:moveTo>
                  <a:pt x="0" y="0"/>
                </a:moveTo>
                <a:lnTo>
                  <a:pt x="290051" y="0"/>
                </a:lnTo>
                <a:lnTo>
                  <a:pt x="290051" y="27039"/>
                </a:lnTo>
                <a:lnTo>
                  <a:pt x="381000" y="27039"/>
                </a:lnTo>
                <a:lnTo>
                  <a:pt x="381000" y="44245"/>
                </a:lnTo>
                <a:lnTo>
                  <a:pt x="405581" y="44245"/>
                </a:lnTo>
                <a:lnTo>
                  <a:pt x="405581" y="130277"/>
                </a:lnTo>
                <a:lnTo>
                  <a:pt x="425245" y="130277"/>
                </a:lnTo>
                <a:lnTo>
                  <a:pt x="425245" y="199103"/>
                </a:lnTo>
                <a:lnTo>
                  <a:pt x="464574" y="199103"/>
                </a:lnTo>
                <a:lnTo>
                  <a:pt x="464574" y="218768"/>
                </a:lnTo>
                <a:lnTo>
                  <a:pt x="508819" y="218768"/>
                </a:lnTo>
                <a:lnTo>
                  <a:pt x="508819" y="226142"/>
                </a:lnTo>
                <a:lnTo>
                  <a:pt x="587477" y="226142"/>
                </a:lnTo>
                <a:lnTo>
                  <a:pt x="587477" y="270387"/>
                </a:lnTo>
                <a:lnTo>
                  <a:pt x="607142" y="270387"/>
                </a:lnTo>
                <a:lnTo>
                  <a:pt x="607142" y="292510"/>
                </a:lnTo>
                <a:lnTo>
                  <a:pt x="624348" y="292510"/>
                </a:lnTo>
                <a:lnTo>
                  <a:pt x="624348" y="373626"/>
                </a:lnTo>
                <a:lnTo>
                  <a:pt x="641555" y="373626"/>
                </a:lnTo>
                <a:lnTo>
                  <a:pt x="641555" y="432619"/>
                </a:lnTo>
                <a:lnTo>
                  <a:pt x="683342" y="432619"/>
                </a:lnTo>
                <a:lnTo>
                  <a:pt x="683342" y="444910"/>
                </a:lnTo>
                <a:lnTo>
                  <a:pt x="707922" y="444910"/>
                </a:lnTo>
                <a:lnTo>
                  <a:pt x="707922" y="467032"/>
                </a:lnTo>
                <a:lnTo>
                  <a:pt x="752168" y="467032"/>
                </a:lnTo>
                <a:lnTo>
                  <a:pt x="752168" y="489155"/>
                </a:lnTo>
                <a:lnTo>
                  <a:pt x="774290" y="489155"/>
                </a:lnTo>
                <a:lnTo>
                  <a:pt x="774290" y="523568"/>
                </a:lnTo>
                <a:lnTo>
                  <a:pt x="828368" y="523568"/>
                </a:lnTo>
                <a:lnTo>
                  <a:pt x="828368" y="555523"/>
                </a:lnTo>
                <a:lnTo>
                  <a:pt x="838200" y="555523"/>
                </a:lnTo>
                <a:lnTo>
                  <a:pt x="838200" y="575187"/>
                </a:lnTo>
                <a:lnTo>
                  <a:pt x="838200" y="575187"/>
                </a:lnTo>
                <a:lnTo>
                  <a:pt x="855406" y="575187"/>
                </a:lnTo>
                <a:lnTo>
                  <a:pt x="855406" y="619432"/>
                </a:lnTo>
                <a:lnTo>
                  <a:pt x="877529" y="619432"/>
                </a:lnTo>
                <a:lnTo>
                  <a:pt x="877529" y="641555"/>
                </a:lnTo>
                <a:lnTo>
                  <a:pt x="919316" y="641555"/>
                </a:lnTo>
                <a:lnTo>
                  <a:pt x="919316" y="648929"/>
                </a:lnTo>
                <a:lnTo>
                  <a:pt x="1005348" y="648929"/>
                </a:lnTo>
                <a:lnTo>
                  <a:pt x="1005348" y="666135"/>
                </a:lnTo>
                <a:lnTo>
                  <a:pt x="1025013" y="666135"/>
                </a:lnTo>
                <a:lnTo>
                  <a:pt x="1025013" y="685800"/>
                </a:lnTo>
                <a:lnTo>
                  <a:pt x="1054510" y="685800"/>
                </a:lnTo>
                <a:lnTo>
                  <a:pt x="1054510" y="707923"/>
                </a:lnTo>
                <a:lnTo>
                  <a:pt x="1101213" y="707923"/>
                </a:lnTo>
                <a:lnTo>
                  <a:pt x="1101213" y="717755"/>
                </a:lnTo>
                <a:lnTo>
                  <a:pt x="1334729" y="717755"/>
                </a:lnTo>
                <a:lnTo>
                  <a:pt x="1334729" y="752168"/>
                </a:lnTo>
                <a:lnTo>
                  <a:pt x="1393722" y="752168"/>
                </a:lnTo>
                <a:lnTo>
                  <a:pt x="1393722" y="771832"/>
                </a:lnTo>
                <a:lnTo>
                  <a:pt x="1511710" y="771832"/>
                </a:lnTo>
                <a:lnTo>
                  <a:pt x="1511710" y="781664"/>
                </a:lnTo>
                <a:lnTo>
                  <a:pt x="1718187" y="781664"/>
                </a:lnTo>
                <a:lnTo>
                  <a:pt x="1718187" y="803787"/>
                </a:lnTo>
                <a:lnTo>
                  <a:pt x="1818968" y="803787"/>
                </a:lnTo>
                <a:lnTo>
                  <a:pt x="1818968" y="818535"/>
                </a:lnTo>
                <a:lnTo>
                  <a:pt x="2128684" y="818535"/>
                </a:lnTo>
                <a:lnTo>
                  <a:pt x="2128684" y="870155"/>
                </a:lnTo>
                <a:lnTo>
                  <a:pt x="2445774" y="870155"/>
                </a:lnTo>
              </a:path>
            </a:pathLst>
          </a:custGeom>
          <a:noFill/>
          <a:ln w="28575">
            <a:solidFill>
              <a:schemeClr val="accent1"/>
            </a:solidFill>
            <a:miter lim="800000"/>
            <a:headEnd/>
            <a:tailEnd/>
          </a:ln>
        </p:spPr>
        <p:txBody>
          <a:bodyPr rtlCol="0" anchor="ctr"/>
          <a:lstStyle/>
          <a:p>
            <a:pPr algn="ctr"/>
            <a:endParaRPr lang="en-US" dirty="0"/>
          </a:p>
        </p:txBody>
      </p:sp>
      <p:sp>
        <p:nvSpPr>
          <p:cNvPr id="13" name="Freeform: Shape 12">
            <a:extLst>
              <a:ext uri="{FF2B5EF4-FFF2-40B4-BE49-F238E27FC236}">
                <a16:creationId xmlns:a16="http://schemas.microsoft.com/office/drawing/2014/main" id="{E1F24AEA-988E-4E0E-B75E-4D63119C2552}"/>
              </a:ext>
            </a:extLst>
          </p:cNvPr>
          <p:cNvSpPr/>
          <p:nvPr/>
        </p:nvSpPr>
        <p:spPr bwMode="auto">
          <a:xfrm>
            <a:off x="1288665" y="4154129"/>
            <a:ext cx="2219632" cy="1197077"/>
          </a:xfrm>
          <a:custGeom>
            <a:avLst/>
            <a:gdLst>
              <a:gd name="connsiteX0" fmla="*/ 0 w 2219632"/>
              <a:gd name="connsiteY0" fmla="*/ 0 h 1197077"/>
              <a:gd name="connsiteX1" fmla="*/ 287594 w 2219632"/>
              <a:gd name="connsiteY1" fmla="*/ 0 h 1197077"/>
              <a:gd name="connsiteX2" fmla="*/ 287594 w 2219632"/>
              <a:gd name="connsiteY2" fmla="*/ 29497 h 1197077"/>
              <a:gd name="connsiteX3" fmla="*/ 378542 w 2219632"/>
              <a:gd name="connsiteY3" fmla="*/ 29497 h 1197077"/>
              <a:gd name="connsiteX4" fmla="*/ 378542 w 2219632"/>
              <a:gd name="connsiteY4" fmla="*/ 51619 h 1197077"/>
              <a:gd name="connsiteX5" fmla="*/ 400665 w 2219632"/>
              <a:gd name="connsiteY5" fmla="*/ 51619 h 1197077"/>
              <a:gd name="connsiteX6" fmla="*/ 400665 w 2219632"/>
              <a:gd name="connsiteY6" fmla="*/ 110613 h 1197077"/>
              <a:gd name="connsiteX7" fmla="*/ 412955 w 2219632"/>
              <a:gd name="connsiteY7" fmla="*/ 110613 h 1197077"/>
              <a:gd name="connsiteX8" fmla="*/ 412955 w 2219632"/>
              <a:gd name="connsiteY8" fmla="*/ 181897 h 1197077"/>
              <a:gd name="connsiteX9" fmla="*/ 432619 w 2219632"/>
              <a:gd name="connsiteY9" fmla="*/ 181897 h 1197077"/>
              <a:gd name="connsiteX10" fmla="*/ 432619 w 2219632"/>
              <a:gd name="connsiteY10" fmla="*/ 248265 h 1197077"/>
              <a:gd name="connsiteX11" fmla="*/ 437536 w 2219632"/>
              <a:gd name="connsiteY11" fmla="*/ 248265 h 1197077"/>
              <a:gd name="connsiteX12" fmla="*/ 437536 w 2219632"/>
              <a:gd name="connsiteY12" fmla="*/ 290052 h 1197077"/>
              <a:gd name="connsiteX13" fmla="*/ 479323 w 2219632"/>
              <a:gd name="connsiteY13" fmla="*/ 290052 h 1197077"/>
              <a:gd name="connsiteX14" fmla="*/ 479323 w 2219632"/>
              <a:gd name="connsiteY14" fmla="*/ 290052 h 1197077"/>
              <a:gd name="connsiteX15" fmla="*/ 523568 w 2219632"/>
              <a:gd name="connsiteY15" fmla="*/ 290052 h 1197077"/>
              <a:gd name="connsiteX16" fmla="*/ 523568 w 2219632"/>
              <a:gd name="connsiteY16" fmla="*/ 324465 h 1197077"/>
              <a:gd name="connsiteX17" fmla="*/ 587478 w 2219632"/>
              <a:gd name="connsiteY17" fmla="*/ 324465 h 1197077"/>
              <a:gd name="connsiteX18" fmla="*/ 587478 w 2219632"/>
              <a:gd name="connsiteY18" fmla="*/ 336755 h 1197077"/>
              <a:gd name="connsiteX19" fmla="*/ 619432 w 2219632"/>
              <a:gd name="connsiteY19" fmla="*/ 336755 h 1197077"/>
              <a:gd name="connsiteX20" fmla="*/ 619432 w 2219632"/>
              <a:gd name="connsiteY20" fmla="*/ 417871 h 1197077"/>
              <a:gd name="connsiteX21" fmla="*/ 631723 w 2219632"/>
              <a:gd name="connsiteY21" fmla="*/ 417871 h 1197077"/>
              <a:gd name="connsiteX22" fmla="*/ 631723 w 2219632"/>
              <a:gd name="connsiteY22" fmla="*/ 479323 h 1197077"/>
              <a:gd name="connsiteX23" fmla="*/ 639097 w 2219632"/>
              <a:gd name="connsiteY23" fmla="*/ 479323 h 1197077"/>
              <a:gd name="connsiteX24" fmla="*/ 639097 w 2219632"/>
              <a:gd name="connsiteY24" fmla="*/ 511277 h 1197077"/>
              <a:gd name="connsiteX25" fmla="*/ 639097 w 2219632"/>
              <a:gd name="connsiteY25" fmla="*/ 511277 h 1197077"/>
              <a:gd name="connsiteX26" fmla="*/ 663678 w 2219632"/>
              <a:gd name="connsiteY26" fmla="*/ 511277 h 1197077"/>
              <a:gd name="connsiteX27" fmla="*/ 663678 w 2219632"/>
              <a:gd name="connsiteY27" fmla="*/ 511277 h 1197077"/>
              <a:gd name="connsiteX28" fmla="*/ 663678 w 2219632"/>
              <a:gd name="connsiteY28" fmla="*/ 535858 h 1197077"/>
              <a:gd name="connsiteX29" fmla="*/ 727587 w 2219632"/>
              <a:gd name="connsiteY29" fmla="*/ 535858 h 1197077"/>
              <a:gd name="connsiteX30" fmla="*/ 727587 w 2219632"/>
              <a:gd name="connsiteY30" fmla="*/ 535858 h 1197077"/>
              <a:gd name="connsiteX31" fmla="*/ 747252 w 2219632"/>
              <a:gd name="connsiteY31" fmla="*/ 555523 h 1197077"/>
              <a:gd name="connsiteX32" fmla="*/ 747252 w 2219632"/>
              <a:gd name="connsiteY32" fmla="*/ 572729 h 1197077"/>
              <a:gd name="connsiteX33" fmla="*/ 796413 w 2219632"/>
              <a:gd name="connsiteY33" fmla="*/ 572729 h 1197077"/>
              <a:gd name="connsiteX34" fmla="*/ 796413 w 2219632"/>
              <a:gd name="connsiteY34" fmla="*/ 609600 h 1197077"/>
              <a:gd name="connsiteX35" fmla="*/ 818536 w 2219632"/>
              <a:gd name="connsiteY35" fmla="*/ 609600 h 1197077"/>
              <a:gd name="connsiteX36" fmla="*/ 818536 w 2219632"/>
              <a:gd name="connsiteY36" fmla="*/ 668594 h 1197077"/>
              <a:gd name="connsiteX37" fmla="*/ 833284 w 2219632"/>
              <a:gd name="connsiteY37" fmla="*/ 668594 h 1197077"/>
              <a:gd name="connsiteX38" fmla="*/ 833284 w 2219632"/>
              <a:gd name="connsiteY38" fmla="*/ 715297 h 1197077"/>
              <a:gd name="connsiteX39" fmla="*/ 848032 w 2219632"/>
              <a:gd name="connsiteY39" fmla="*/ 715297 h 1197077"/>
              <a:gd name="connsiteX40" fmla="*/ 848032 w 2219632"/>
              <a:gd name="connsiteY40" fmla="*/ 744794 h 1197077"/>
              <a:gd name="connsiteX41" fmla="*/ 924232 w 2219632"/>
              <a:gd name="connsiteY41" fmla="*/ 744794 h 1197077"/>
              <a:gd name="connsiteX42" fmla="*/ 924232 w 2219632"/>
              <a:gd name="connsiteY42" fmla="*/ 757084 h 1197077"/>
              <a:gd name="connsiteX43" fmla="*/ 956187 w 2219632"/>
              <a:gd name="connsiteY43" fmla="*/ 757084 h 1197077"/>
              <a:gd name="connsiteX44" fmla="*/ 956187 w 2219632"/>
              <a:gd name="connsiteY44" fmla="*/ 779206 h 1197077"/>
              <a:gd name="connsiteX45" fmla="*/ 1017639 w 2219632"/>
              <a:gd name="connsiteY45" fmla="*/ 779206 h 1197077"/>
              <a:gd name="connsiteX46" fmla="*/ 1017639 w 2219632"/>
              <a:gd name="connsiteY46" fmla="*/ 811161 h 1197077"/>
              <a:gd name="connsiteX47" fmla="*/ 1039761 w 2219632"/>
              <a:gd name="connsiteY47" fmla="*/ 811161 h 1197077"/>
              <a:gd name="connsiteX48" fmla="*/ 1039761 w 2219632"/>
              <a:gd name="connsiteY48" fmla="*/ 843116 h 1197077"/>
              <a:gd name="connsiteX49" fmla="*/ 1069258 w 2219632"/>
              <a:gd name="connsiteY49" fmla="*/ 843116 h 1197077"/>
              <a:gd name="connsiteX50" fmla="*/ 1069258 w 2219632"/>
              <a:gd name="connsiteY50" fmla="*/ 852948 h 1197077"/>
              <a:gd name="connsiteX51" fmla="*/ 1138084 w 2219632"/>
              <a:gd name="connsiteY51" fmla="*/ 852948 h 1197077"/>
              <a:gd name="connsiteX52" fmla="*/ 1138084 w 2219632"/>
              <a:gd name="connsiteY52" fmla="*/ 877529 h 1197077"/>
              <a:gd name="connsiteX53" fmla="*/ 1260987 w 2219632"/>
              <a:gd name="connsiteY53" fmla="*/ 877529 h 1197077"/>
              <a:gd name="connsiteX54" fmla="*/ 1260987 w 2219632"/>
              <a:gd name="connsiteY54" fmla="*/ 877529 h 1197077"/>
              <a:gd name="connsiteX55" fmla="*/ 1260987 w 2219632"/>
              <a:gd name="connsiteY55" fmla="*/ 894736 h 1197077"/>
              <a:gd name="connsiteX56" fmla="*/ 1312607 w 2219632"/>
              <a:gd name="connsiteY56" fmla="*/ 894736 h 1197077"/>
              <a:gd name="connsiteX57" fmla="*/ 1312607 w 2219632"/>
              <a:gd name="connsiteY57" fmla="*/ 904568 h 1197077"/>
              <a:gd name="connsiteX58" fmla="*/ 1337187 w 2219632"/>
              <a:gd name="connsiteY58" fmla="*/ 904568 h 1197077"/>
              <a:gd name="connsiteX59" fmla="*/ 1337187 w 2219632"/>
              <a:gd name="connsiteY59" fmla="*/ 934065 h 1197077"/>
              <a:gd name="connsiteX60" fmla="*/ 1408471 w 2219632"/>
              <a:gd name="connsiteY60" fmla="*/ 934065 h 1197077"/>
              <a:gd name="connsiteX61" fmla="*/ 1408471 w 2219632"/>
              <a:gd name="connsiteY61" fmla="*/ 948813 h 1197077"/>
              <a:gd name="connsiteX62" fmla="*/ 1489587 w 2219632"/>
              <a:gd name="connsiteY62" fmla="*/ 948813 h 1197077"/>
              <a:gd name="connsiteX63" fmla="*/ 1489587 w 2219632"/>
              <a:gd name="connsiteY63" fmla="*/ 980768 h 1197077"/>
              <a:gd name="connsiteX64" fmla="*/ 1592826 w 2219632"/>
              <a:gd name="connsiteY64" fmla="*/ 980768 h 1197077"/>
              <a:gd name="connsiteX65" fmla="*/ 1592826 w 2219632"/>
              <a:gd name="connsiteY65" fmla="*/ 1000432 h 1197077"/>
              <a:gd name="connsiteX66" fmla="*/ 1605116 w 2219632"/>
              <a:gd name="connsiteY66" fmla="*/ 1000432 h 1197077"/>
              <a:gd name="connsiteX67" fmla="*/ 1605116 w 2219632"/>
              <a:gd name="connsiteY67" fmla="*/ 1032387 h 1197077"/>
              <a:gd name="connsiteX68" fmla="*/ 1651819 w 2219632"/>
              <a:gd name="connsiteY68" fmla="*/ 1032387 h 1197077"/>
              <a:gd name="connsiteX69" fmla="*/ 1651819 w 2219632"/>
              <a:gd name="connsiteY69" fmla="*/ 1054510 h 1197077"/>
              <a:gd name="connsiteX70" fmla="*/ 1850923 w 2219632"/>
              <a:gd name="connsiteY70" fmla="*/ 1054510 h 1197077"/>
              <a:gd name="connsiteX71" fmla="*/ 1875503 w 2219632"/>
              <a:gd name="connsiteY71" fmla="*/ 1054510 h 1197077"/>
              <a:gd name="connsiteX72" fmla="*/ 1875503 w 2219632"/>
              <a:gd name="connsiteY72" fmla="*/ 1088923 h 1197077"/>
              <a:gd name="connsiteX73" fmla="*/ 1897626 w 2219632"/>
              <a:gd name="connsiteY73" fmla="*/ 1088923 h 1197077"/>
              <a:gd name="connsiteX74" fmla="*/ 1897626 w 2219632"/>
              <a:gd name="connsiteY74" fmla="*/ 1140542 h 1197077"/>
              <a:gd name="connsiteX75" fmla="*/ 2118852 w 2219632"/>
              <a:gd name="connsiteY75" fmla="*/ 1140542 h 1197077"/>
              <a:gd name="connsiteX76" fmla="*/ 2118852 w 2219632"/>
              <a:gd name="connsiteY76" fmla="*/ 1197077 h 1197077"/>
              <a:gd name="connsiteX77" fmla="*/ 2219632 w 2219632"/>
              <a:gd name="connsiteY77" fmla="*/ 1197077 h 1197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2219632" h="1197077">
                <a:moveTo>
                  <a:pt x="0" y="0"/>
                </a:moveTo>
                <a:lnTo>
                  <a:pt x="287594" y="0"/>
                </a:lnTo>
                <a:lnTo>
                  <a:pt x="287594" y="29497"/>
                </a:lnTo>
                <a:lnTo>
                  <a:pt x="378542" y="29497"/>
                </a:lnTo>
                <a:lnTo>
                  <a:pt x="378542" y="51619"/>
                </a:lnTo>
                <a:lnTo>
                  <a:pt x="400665" y="51619"/>
                </a:lnTo>
                <a:lnTo>
                  <a:pt x="400665" y="110613"/>
                </a:lnTo>
                <a:lnTo>
                  <a:pt x="412955" y="110613"/>
                </a:lnTo>
                <a:lnTo>
                  <a:pt x="412955" y="181897"/>
                </a:lnTo>
                <a:lnTo>
                  <a:pt x="432619" y="181897"/>
                </a:lnTo>
                <a:lnTo>
                  <a:pt x="432619" y="248265"/>
                </a:lnTo>
                <a:lnTo>
                  <a:pt x="437536" y="248265"/>
                </a:lnTo>
                <a:lnTo>
                  <a:pt x="437536" y="290052"/>
                </a:lnTo>
                <a:lnTo>
                  <a:pt x="479323" y="290052"/>
                </a:lnTo>
                <a:lnTo>
                  <a:pt x="479323" y="290052"/>
                </a:lnTo>
                <a:lnTo>
                  <a:pt x="523568" y="290052"/>
                </a:lnTo>
                <a:lnTo>
                  <a:pt x="523568" y="324465"/>
                </a:lnTo>
                <a:lnTo>
                  <a:pt x="587478" y="324465"/>
                </a:lnTo>
                <a:lnTo>
                  <a:pt x="587478" y="336755"/>
                </a:lnTo>
                <a:lnTo>
                  <a:pt x="619432" y="336755"/>
                </a:lnTo>
                <a:lnTo>
                  <a:pt x="619432" y="417871"/>
                </a:lnTo>
                <a:lnTo>
                  <a:pt x="631723" y="417871"/>
                </a:lnTo>
                <a:lnTo>
                  <a:pt x="631723" y="479323"/>
                </a:lnTo>
                <a:lnTo>
                  <a:pt x="639097" y="479323"/>
                </a:lnTo>
                <a:lnTo>
                  <a:pt x="639097" y="511277"/>
                </a:lnTo>
                <a:lnTo>
                  <a:pt x="639097" y="511277"/>
                </a:lnTo>
                <a:lnTo>
                  <a:pt x="663678" y="511277"/>
                </a:lnTo>
                <a:lnTo>
                  <a:pt x="663678" y="511277"/>
                </a:lnTo>
                <a:lnTo>
                  <a:pt x="663678" y="535858"/>
                </a:lnTo>
                <a:lnTo>
                  <a:pt x="727587" y="535858"/>
                </a:lnTo>
                <a:lnTo>
                  <a:pt x="727587" y="535858"/>
                </a:lnTo>
                <a:lnTo>
                  <a:pt x="747252" y="555523"/>
                </a:lnTo>
                <a:lnTo>
                  <a:pt x="747252" y="572729"/>
                </a:lnTo>
                <a:lnTo>
                  <a:pt x="796413" y="572729"/>
                </a:lnTo>
                <a:lnTo>
                  <a:pt x="796413" y="609600"/>
                </a:lnTo>
                <a:lnTo>
                  <a:pt x="818536" y="609600"/>
                </a:lnTo>
                <a:lnTo>
                  <a:pt x="818536" y="668594"/>
                </a:lnTo>
                <a:lnTo>
                  <a:pt x="833284" y="668594"/>
                </a:lnTo>
                <a:lnTo>
                  <a:pt x="833284" y="715297"/>
                </a:lnTo>
                <a:lnTo>
                  <a:pt x="848032" y="715297"/>
                </a:lnTo>
                <a:lnTo>
                  <a:pt x="848032" y="744794"/>
                </a:lnTo>
                <a:lnTo>
                  <a:pt x="924232" y="744794"/>
                </a:lnTo>
                <a:lnTo>
                  <a:pt x="924232" y="757084"/>
                </a:lnTo>
                <a:lnTo>
                  <a:pt x="956187" y="757084"/>
                </a:lnTo>
                <a:lnTo>
                  <a:pt x="956187" y="779206"/>
                </a:lnTo>
                <a:lnTo>
                  <a:pt x="1017639" y="779206"/>
                </a:lnTo>
                <a:lnTo>
                  <a:pt x="1017639" y="811161"/>
                </a:lnTo>
                <a:lnTo>
                  <a:pt x="1039761" y="811161"/>
                </a:lnTo>
                <a:lnTo>
                  <a:pt x="1039761" y="843116"/>
                </a:lnTo>
                <a:lnTo>
                  <a:pt x="1069258" y="843116"/>
                </a:lnTo>
                <a:lnTo>
                  <a:pt x="1069258" y="852948"/>
                </a:lnTo>
                <a:lnTo>
                  <a:pt x="1138084" y="852948"/>
                </a:lnTo>
                <a:lnTo>
                  <a:pt x="1138084" y="877529"/>
                </a:lnTo>
                <a:lnTo>
                  <a:pt x="1260987" y="877529"/>
                </a:lnTo>
                <a:lnTo>
                  <a:pt x="1260987" y="877529"/>
                </a:lnTo>
                <a:lnTo>
                  <a:pt x="1260987" y="894736"/>
                </a:lnTo>
                <a:lnTo>
                  <a:pt x="1312607" y="894736"/>
                </a:lnTo>
                <a:lnTo>
                  <a:pt x="1312607" y="904568"/>
                </a:lnTo>
                <a:lnTo>
                  <a:pt x="1337187" y="904568"/>
                </a:lnTo>
                <a:lnTo>
                  <a:pt x="1337187" y="934065"/>
                </a:lnTo>
                <a:lnTo>
                  <a:pt x="1408471" y="934065"/>
                </a:lnTo>
                <a:lnTo>
                  <a:pt x="1408471" y="948813"/>
                </a:lnTo>
                <a:lnTo>
                  <a:pt x="1489587" y="948813"/>
                </a:lnTo>
                <a:lnTo>
                  <a:pt x="1489587" y="980768"/>
                </a:lnTo>
                <a:lnTo>
                  <a:pt x="1592826" y="980768"/>
                </a:lnTo>
                <a:lnTo>
                  <a:pt x="1592826" y="1000432"/>
                </a:lnTo>
                <a:lnTo>
                  <a:pt x="1605116" y="1000432"/>
                </a:lnTo>
                <a:lnTo>
                  <a:pt x="1605116" y="1032387"/>
                </a:lnTo>
                <a:lnTo>
                  <a:pt x="1651819" y="1032387"/>
                </a:lnTo>
                <a:lnTo>
                  <a:pt x="1651819" y="1054510"/>
                </a:lnTo>
                <a:lnTo>
                  <a:pt x="1850923" y="1054510"/>
                </a:lnTo>
                <a:lnTo>
                  <a:pt x="1875503" y="1054510"/>
                </a:lnTo>
                <a:lnTo>
                  <a:pt x="1875503" y="1088923"/>
                </a:lnTo>
                <a:lnTo>
                  <a:pt x="1897626" y="1088923"/>
                </a:lnTo>
                <a:lnTo>
                  <a:pt x="1897626" y="1140542"/>
                </a:lnTo>
                <a:lnTo>
                  <a:pt x="2118852" y="1140542"/>
                </a:lnTo>
                <a:lnTo>
                  <a:pt x="2118852" y="1197077"/>
                </a:lnTo>
                <a:lnTo>
                  <a:pt x="2219632" y="1197077"/>
                </a:lnTo>
              </a:path>
            </a:pathLst>
          </a:custGeom>
          <a:noFill/>
          <a:ln w="28575">
            <a:solidFill>
              <a:schemeClr val="accent3"/>
            </a:solidFill>
            <a:miter lim="800000"/>
            <a:headEnd/>
            <a:tailEnd/>
          </a:ln>
        </p:spPr>
        <p:txBody>
          <a:bodyPr rtlCol="0" anchor="ctr"/>
          <a:lstStyle/>
          <a:p>
            <a:pPr algn="ctr"/>
            <a:endParaRPr lang="en-US" dirty="0"/>
          </a:p>
        </p:txBody>
      </p:sp>
      <p:grpSp>
        <p:nvGrpSpPr>
          <p:cNvPr id="14" name="Group 13">
            <a:extLst>
              <a:ext uri="{FF2B5EF4-FFF2-40B4-BE49-F238E27FC236}">
                <a16:creationId xmlns:a16="http://schemas.microsoft.com/office/drawing/2014/main" id="{9C8006DA-2477-4BA4-9553-E709FB64CD79}"/>
              </a:ext>
            </a:extLst>
          </p:cNvPr>
          <p:cNvGrpSpPr/>
          <p:nvPr/>
        </p:nvGrpSpPr>
        <p:grpSpPr>
          <a:xfrm>
            <a:off x="1622206" y="2360393"/>
            <a:ext cx="775922" cy="1112454"/>
            <a:chOff x="1484177" y="2472359"/>
            <a:chExt cx="775922" cy="1112454"/>
          </a:xfrm>
        </p:grpSpPr>
        <p:sp>
          <p:nvSpPr>
            <p:cNvPr id="15" name="Rectangle 14">
              <a:extLst>
                <a:ext uri="{FF2B5EF4-FFF2-40B4-BE49-F238E27FC236}">
                  <a16:creationId xmlns:a16="http://schemas.microsoft.com/office/drawing/2014/main" id="{83159EBF-4F2D-4CBF-9FEE-2D18D5A2AFFE}"/>
                </a:ext>
              </a:extLst>
            </p:cNvPr>
            <p:cNvSpPr/>
            <p:nvPr/>
          </p:nvSpPr>
          <p:spPr bwMode="auto">
            <a:xfrm>
              <a:off x="1484177" y="3202697"/>
              <a:ext cx="775922" cy="38211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Rectangle 15">
              <a:extLst>
                <a:ext uri="{FF2B5EF4-FFF2-40B4-BE49-F238E27FC236}">
                  <a16:creationId xmlns:a16="http://schemas.microsoft.com/office/drawing/2014/main" id="{0C9A23A4-2444-440B-873F-43883887B8E5}"/>
                </a:ext>
              </a:extLst>
            </p:cNvPr>
            <p:cNvSpPr/>
            <p:nvPr/>
          </p:nvSpPr>
          <p:spPr bwMode="auto">
            <a:xfrm>
              <a:off x="1484177" y="2472359"/>
              <a:ext cx="775922" cy="73034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7" name="Group 16">
            <a:extLst>
              <a:ext uri="{FF2B5EF4-FFF2-40B4-BE49-F238E27FC236}">
                <a16:creationId xmlns:a16="http://schemas.microsoft.com/office/drawing/2014/main" id="{58B856BF-6229-4A69-8294-02E466E266C7}"/>
              </a:ext>
            </a:extLst>
          </p:cNvPr>
          <p:cNvGrpSpPr/>
          <p:nvPr/>
        </p:nvGrpSpPr>
        <p:grpSpPr>
          <a:xfrm>
            <a:off x="2953952" y="2653292"/>
            <a:ext cx="775922" cy="819555"/>
            <a:chOff x="1484177" y="2774596"/>
            <a:chExt cx="775922" cy="819555"/>
          </a:xfrm>
        </p:grpSpPr>
        <p:sp>
          <p:nvSpPr>
            <p:cNvPr id="18" name="Rectangle 17">
              <a:extLst>
                <a:ext uri="{FF2B5EF4-FFF2-40B4-BE49-F238E27FC236}">
                  <a16:creationId xmlns:a16="http://schemas.microsoft.com/office/drawing/2014/main" id="{7F64EA8A-ED4F-4132-987B-3AE0FAD8B6BE}"/>
                </a:ext>
              </a:extLst>
            </p:cNvPr>
            <p:cNvSpPr/>
            <p:nvPr/>
          </p:nvSpPr>
          <p:spPr bwMode="auto">
            <a:xfrm>
              <a:off x="1484177" y="3383892"/>
              <a:ext cx="775922" cy="21025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Rectangle 18">
              <a:extLst>
                <a:ext uri="{FF2B5EF4-FFF2-40B4-BE49-F238E27FC236}">
                  <a16:creationId xmlns:a16="http://schemas.microsoft.com/office/drawing/2014/main" id="{5610880B-7627-4CA8-93C6-AB40188C2549}"/>
                </a:ext>
              </a:extLst>
            </p:cNvPr>
            <p:cNvSpPr/>
            <p:nvPr/>
          </p:nvSpPr>
          <p:spPr bwMode="auto">
            <a:xfrm>
              <a:off x="1484177" y="2774596"/>
              <a:ext cx="775922" cy="609296"/>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0" name="Title 1">
            <a:extLst>
              <a:ext uri="{FF2B5EF4-FFF2-40B4-BE49-F238E27FC236}">
                <a16:creationId xmlns:a16="http://schemas.microsoft.com/office/drawing/2014/main" id="{B024FCB6-39FC-4D28-92C4-1D5E5C2FFC97}"/>
              </a:ext>
            </a:extLst>
          </p:cNvPr>
          <p:cNvSpPr>
            <a:spLocks noGrp="1"/>
          </p:cNvSpPr>
          <p:nvPr>
            <p:ph type="title"/>
          </p:nvPr>
        </p:nvSpPr>
        <p:spPr>
          <a:xfrm>
            <a:off x="609759" y="238127"/>
            <a:ext cx="11141055" cy="1103313"/>
          </a:xfrm>
        </p:spPr>
        <p:txBody>
          <a:bodyPr/>
          <a:lstStyle/>
          <a:p>
            <a:r>
              <a:rPr lang="en-US" dirty="0"/>
              <a:t>KEYNOTE-826: ORR and DoR</a:t>
            </a:r>
          </a:p>
        </p:txBody>
      </p:sp>
      <p:sp>
        <p:nvSpPr>
          <p:cNvPr id="21" name="Text Box 15">
            <a:extLst>
              <a:ext uri="{FF2B5EF4-FFF2-40B4-BE49-F238E27FC236}">
                <a16:creationId xmlns:a16="http://schemas.microsoft.com/office/drawing/2014/main" id="{3DEA0DAA-3C68-430C-8194-19E8D663EB9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Colombo. NEJM. 2021; 385:1856.</a:t>
            </a:r>
            <a:endParaRPr lang="en-US" altLang="en-US" sz="1200" b="0" dirty="0">
              <a:solidFill>
                <a:schemeClr val="bg2"/>
              </a:solidFill>
              <a:latin typeface="Calibri" panose="020F0502020204030204" pitchFamily="34" charset="0"/>
            </a:endParaRPr>
          </a:p>
        </p:txBody>
      </p:sp>
      <p:sp>
        <p:nvSpPr>
          <p:cNvPr id="22" name="TextBox 21">
            <a:extLst>
              <a:ext uri="{FF2B5EF4-FFF2-40B4-BE49-F238E27FC236}">
                <a16:creationId xmlns:a16="http://schemas.microsoft.com/office/drawing/2014/main" id="{EF4B2E48-918A-432D-89A4-DAA1FAA7E60B}"/>
              </a:ext>
            </a:extLst>
          </p:cNvPr>
          <p:cNvSpPr txBox="1"/>
          <p:nvPr/>
        </p:nvSpPr>
        <p:spPr bwMode="auto">
          <a:xfrm>
            <a:off x="2294665" y="5990327"/>
            <a:ext cx="6346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24" name="TextBox 23">
            <a:extLst>
              <a:ext uri="{FF2B5EF4-FFF2-40B4-BE49-F238E27FC236}">
                <a16:creationId xmlns:a16="http://schemas.microsoft.com/office/drawing/2014/main" id="{989AECCB-D6B8-4825-A90F-66E4FEDE52AC}"/>
              </a:ext>
            </a:extLst>
          </p:cNvPr>
          <p:cNvSpPr txBox="1"/>
          <p:nvPr/>
        </p:nvSpPr>
        <p:spPr bwMode="auto">
          <a:xfrm rot="16200000">
            <a:off x="-17098" y="2433083"/>
            <a:ext cx="1561491"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ORR, % (95% CI)</a:t>
            </a:r>
          </a:p>
        </p:txBody>
      </p:sp>
      <p:cxnSp>
        <p:nvCxnSpPr>
          <p:cNvPr id="25" name="Straight Connector 24">
            <a:extLst>
              <a:ext uri="{FF2B5EF4-FFF2-40B4-BE49-F238E27FC236}">
                <a16:creationId xmlns:a16="http://schemas.microsoft.com/office/drawing/2014/main" id="{A91B0B5D-FD5F-43E1-A895-93D48BBE6202}"/>
              </a:ext>
            </a:extLst>
          </p:cNvPr>
          <p:cNvCxnSpPr>
            <a:cxnSpLocks/>
          </p:cNvCxnSpPr>
          <p:nvPr/>
        </p:nvCxnSpPr>
        <p:spPr bwMode="auto">
          <a:xfrm>
            <a:off x="1301366" y="3472856"/>
            <a:ext cx="27258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4EE4C03-3CCB-4E7C-A4CE-D54A50A2D3C3}"/>
              </a:ext>
            </a:extLst>
          </p:cNvPr>
          <p:cNvCxnSpPr>
            <a:cxnSpLocks/>
          </p:cNvCxnSpPr>
          <p:nvPr/>
        </p:nvCxnSpPr>
        <p:spPr bwMode="auto">
          <a:xfrm flipV="1">
            <a:off x="1306128" y="1827671"/>
            <a:ext cx="0" cy="1645186"/>
          </a:xfrm>
          <a:prstGeom prst="line">
            <a:avLst/>
          </a:prstGeom>
          <a:noFill/>
          <a:ln w="28575" cap="flat" cmpd="sng" algn="ctr">
            <a:solidFill>
              <a:schemeClr val="bg1"/>
            </a:solidFill>
            <a:prstDash val="solid"/>
            <a:round/>
            <a:headEnd type="none" w="med" len="med"/>
            <a:tailEnd type="none" w="med" len="med"/>
          </a:ln>
          <a:effectLst/>
        </p:spPr>
      </p:cxnSp>
      <p:grpSp>
        <p:nvGrpSpPr>
          <p:cNvPr id="27" name="Group 26">
            <a:extLst>
              <a:ext uri="{FF2B5EF4-FFF2-40B4-BE49-F238E27FC236}">
                <a16:creationId xmlns:a16="http://schemas.microsoft.com/office/drawing/2014/main" id="{07C94747-CEE4-4BAC-BAEB-6037069F3D64}"/>
              </a:ext>
            </a:extLst>
          </p:cNvPr>
          <p:cNvGrpSpPr/>
          <p:nvPr/>
        </p:nvGrpSpPr>
        <p:grpSpPr>
          <a:xfrm>
            <a:off x="1256944" y="1833552"/>
            <a:ext cx="55762" cy="1639304"/>
            <a:chOff x="1008481" y="1851548"/>
            <a:chExt cx="64008" cy="2844841"/>
          </a:xfrm>
        </p:grpSpPr>
        <p:cxnSp>
          <p:nvCxnSpPr>
            <p:cNvPr id="28" name="Straight Connector 27">
              <a:extLst>
                <a:ext uri="{FF2B5EF4-FFF2-40B4-BE49-F238E27FC236}">
                  <a16:creationId xmlns:a16="http://schemas.microsoft.com/office/drawing/2014/main" id="{867B4E1A-F2FA-4BEA-B5C9-980BB7F10BE7}"/>
                </a:ext>
              </a:extLst>
            </p:cNvPr>
            <p:cNvCxnSpPr>
              <a:cxnSpLocks/>
            </p:cNvCxnSpPr>
            <p:nvPr/>
          </p:nvCxnSpPr>
          <p:spPr bwMode="auto">
            <a:xfrm flipH="1">
              <a:off x="1008481" y="18515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372125A-7704-49D6-8477-A9C2BED22360}"/>
                </a:ext>
              </a:extLst>
            </p:cNvPr>
            <p:cNvCxnSpPr>
              <a:cxnSpLocks/>
            </p:cNvCxnSpPr>
            <p:nvPr/>
          </p:nvCxnSpPr>
          <p:spPr bwMode="auto">
            <a:xfrm flipH="1">
              <a:off x="1008481" y="24205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1896AA66-981B-43CD-A1C9-C87639168209}"/>
                </a:ext>
              </a:extLst>
            </p:cNvPr>
            <p:cNvCxnSpPr>
              <a:cxnSpLocks/>
            </p:cNvCxnSpPr>
            <p:nvPr/>
          </p:nvCxnSpPr>
          <p:spPr bwMode="auto">
            <a:xfrm flipH="1">
              <a:off x="1008481" y="29894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B61082F-787C-4EE6-BDA9-86F961E95658}"/>
                </a:ext>
              </a:extLst>
            </p:cNvPr>
            <p:cNvCxnSpPr>
              <a:cxnSpLocks/>
            </p:cNvCxnSpPr>
            <p:nvPr/>
          </p:nvCxnSpPr>
          <p:spPr bwMode="auto">
            <a:xfrm flipH="1">
              <a:off x="1008481" y="35584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27DB996A-A33C-4DF7-AD6C-697844CE7EDE}"/>
                </a:ext>
              </a:extLst>
            </p:cNvPr>
            <p:cNvCxnSpPr>
              <a:cxnSpLocks/>
            </p:cNvCxnSpPr>
            <p:nvPr/>
          </p:nvCxnSpPr>
          <p:spPr bwMode="auto">
            <a:xfrm flipH="1">
              <a:off x="1008481" y="41274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FD21E87-E64B-496E-B3BB-026FC86E355F}"/>
                </a:ext>
              </a:extLst>
            </p:cNvPr>
            <p:cNvCxnSpPr>
              <a:cxnSpLocks/>
            </p:cNvCxnSpPr>
            <p:nvPr/>
          </p:nvCxnSpPr>
          <p:spPr bwMode="auto">
            <a:xfrm flipH="1">
              <a:off x="1008481" y="4696389"/>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34" name="TextBox 33">
            <a:extLst>
              <a:ext uri="{FF2B5EF4-FFF2-40B4-BE49-F238E27FC236}">
                <a16:creationId xmlns:a16="http://schemas.microsoft.com/office/drawing/2014/main" id="{69E876BB-6683-4232-8B2A-28D2BAABE531}"/>
              </a:ext>
            </a:extLst>
          </p:cNvPr>
          <p:cNvSpPr txBox="1"/>
          <p:nvPr/>
        </p:nvSpPr>
        <p:spPr bwMode="auto">
          <a:xfrm>
            <a:off x="747906" y="1672353"/>
            <a:ext cx="5646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35" name="TextBox 34">
            <a:extLst>
              <a:ext uri="{FF2B5EF4-FFF2-40B4-BE49-F238E27FC236}">
                <a16:creationId xmlns:a16="http://schemas.microsoft.com/office/drawing/2014/main" id="{BA9BABCD-1FAD-4AB3-9C40-64814A3B7A21}"/>
              </a:ext>
            </a:extLst>
          </p:cNvPr>
          <p:cNvSpPr txBox="1"/>
          <p:nvPr/>
        </p:nvSpPr>
        <p:spPr bwMode="auto">
          <a:xfrm>
            <a:off x="831727" y="1995441"/>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6" name="TextBox 35">
            <a:extLst>
              <a:ext uri="{FF2B5EF4-FFF2-40B4-BE49-F238E27FC236}">
                <a16:creationId xmlns:a16="http://schemas.microsoft.com/office/drawing/2014/main" id="{809994BB-5426-49BA-B096-1799676E0C9C}"/>
              </a:ext>
            </a:extLst>
          </p:cNvPr>
          <p:cNvSpPr txBox="1"/>
          <p:nvPr/>
        </p:nvSpPr>
        <p:spPr bwMode="auto">
          <a:xfrm>
            <a:off x="831727" y="2316918"/>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7" name="TextBox 36">
            <a:extLst>
              <a:ext uri="{FF2B5EF4-FFF2-40B4-BE49-F238E27FC236}">
                <a16:creationId xmlns:a16="http://schemas.microsoft.com/office/drawing/2014/main" id="{3CC138A3-2E87-413D-A83B-6CBB79630906}"/>
              </a:ext>
            </a:extLst>
          </p:cNvPr>
          <p:cNvSpPr txBox="1"/>
          <p:nvPr/>
        </p:nvSpPr>
        <p:spPr bwMode="auto">
          <a:xfrm>
            <a:off x="831727" y="2662482"/>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8" name="TextBox 37">
            <a:extLst>
              <a:ext uri="{FF2B5EF4-FFF2-40B4-BE49-F238E27FC236}">
                <a16:creationId xmlns:a16="http://schemas.microsoft.com/office/drawing/2014/main" id="{38CD5FD1-CB49-41F8-A997-193BF64E1752}"/>
              </a:ext>
            </a:extLst>
          </p:cNvPr>
          <p:cNvSpPr txBox="1"/>
          <p:nvPr/>
        </p:nvSpPr>
        <p:spPr bwMode="auto">
          <a:xfrm>
            <a:off x="831727" y="2979298"/>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9" name="TextBox 38">
            <a:extLst>
              <a:ext uri="{FF2B5EF4-FFF2-40B4-BE49-F238E27FC236}">
                <a16:creationId xmlns:a16="http://schemas.microsoft.com/office/drawing/2014/main" id="{045FDD4D-B663-49C2-A318-391969A3C68C}"/>
              </a:ext>
            </a:extLst>
          </p:cNvPr>
          <p:cNvSpPr txBox="1"/>
          <p:nvPr/>
        </p:nvSpPr>
        <p:spPr bwMode="auto">
          <a:xfrm>
            <a:off x="831727" y="3320294"/>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40" name="Group 39">
            <a:extLst>
              <a:ext uri="{FF2B5EF4-FFF2-40B4-BE49-F238E27FC236}">
                <a16:creationId xmlns:a16="http://schemas.microsoft.com/office/drawing/2014/main" id="{68CFDBF8-7D11-4E88-B4FC-EDC213D2391C}"/>
              </a:ext>
            </a:extLst>
          </p:cNvPr>
          <p:cNvGrpSpPr/>
          <p:nvPr/>
        </p:nvGrpSpPr>
        <p:grpSpPr>
          <a:xfrm>
            <a:off x="1307946" y="3472856"/>
            <a:ext cx="2719225" cy="57941"/>
            <a:chOff x="1077928" y="4707139"/>
            <a:chExt cx="658866" cy="64008"/>
          </a:xfrm>
        </p:grpSpPr>
        <p:cxnSp>
          <p:nvCxnSpPr>
            <p:cNvPr id="41" name="Straight Connector 40">
              <a:extLst>
                <a:ext uri="{FF2B5EF4-FFF2-40B4-BE49-F238E27FC236}">
                  <a16:creationId xmlns:a16="http://schemas.microsoft.com/office/drawing/2014/main" id="{51213914-CC61-4D94-9B47-5197EAC4C5AF}"/>
                </a:ext>
              </a:extLst>
            </p:cNvPr>
            <p:cNvCxnSpPr>
              <a:cxnSpLocks/>
            </p:cNvCxnSpPr>
            <p:nvPr/>
          </p:nvCxnSpPr>
          <p:spPr bwMode="auto">
            <a:xfrm>
              <a:off x="1077928"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1258242-EA30-456D-9361-A41C2B3A4BE6}"/>
                </a:ext>
              </a:extLst>
            </p:cNvPr>
            <p:cNvCxnSpPr>
              <a:cxnSpLocks/>
            </p:cNvCxnSpPr>
            <p:nvPr/>
          </p:nvCxnSpPr>
          <p:spPr bwMode="auto">
            <a:xfrm>
              <a:off x="1407361"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316A092-534D-4DD1-A291-CBE8ABC05842}"/>
                </a:ext>
              </a:extLst>
            </p:cNvPr>
            <p:cNvCxnSpPr>
              <a:cxnSpLocks/>
            </p:cNvCxnSpPr>
            <p:nvPr/>
          </p:nvCxnSpPr>
          <p:spPr bwMode="auto">
            <a:xfrm>
              <a:off x="1736794" y="4707139"/>
              <a:ext cx="0" cy="64008"/>
            </a:xfrm>
            <a:prstGeom prst="line">
              <a:avLst/>
            </a:prstGeom>
            <a:noFill/>
            <a:ln w="28575" cap="flat" cmpd="sng" algn="ctr">
              <a:solidFill>
                <a:schemeClr val="bg1"/>
              </a:solidFill>
              <a:prstDash val="solid"/>
              <a:round/>
              <a:headEnd type="none" w="med" len="med"/>
              <a:tailEnd type="none" w="med" len="med"/>
            </a:ln>
            <a:effectLst/>
          </p:spPr>
        </p:cxnSp>
      </p:grpSp>
      <p:sp>
        <p:nvSpPr>
          <p:cNvPr id="44" name="TextBox 43">
            <a:extLst>
              <a:ext uri="{FF2B5EF4-FFF2-40B4-BE49-F238E27FC236}">
                <a16:creationId xmlns:a16="http://schemas.microsoft.com/office/drawing/2014/main" id="{D7740C91-101E-41E3-92F4-74DAE1954F07}"/>
              </a:ext>
            </a:extLst>
          </p:cNvPr>
          <p:cNvSpPr txBox="1"/>
          <p:nvPr/>
        </p:nvSpPr>
        <p:spPr bwMode="auto">
          <a:xfrm>
            <a:off x="1308738" y="3440682"/>
            <a:ext cx="13616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Pembro + CT ± Bev</a:t>
            </a:r>
          </a:p>
        </p:txBody>
      </p:sp>
      <p:sp>
        <p:nvSpPr>
          <p:cNvPr id="45" name="TextBox 44">
            <a:extLst>
              <a:ext uri="{FF2B5EF4-FFF2-40B4-BE49-F238E27FC236}">
                <a16:creationId xmlns:a16="http://schemas.microsoft.com/office/drawing/2014/main" id="{79B40724-9347-4390-AF71-5B689DE87E50}"/>
              </a:ext>
            </a:extLst>
          </p:cNvPr>
          <p:cNvSpPr txBox="1"/>
          <p:nvPr/>
        </p:nvSpPr>
        <p:spPr bwMode="auto">
          <a:xfrm>
            <a:off x="2665642" y="3441749"/>
            <a:ext cx="13616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Placebo + CT ± Bev</a:t>
            </a:r>
          </a:p>
        </p:txBody>
      </p:sp>
      <p:grpSp>
        <p:nvGrpSpPr>
          <p:cNvPr id="46" name="Group 45">
            <a:extLst>
              <a:ext uri="{FF2B5EF4-FFF2-40B4-BE49-F238E27FC236}">
                <a16:creationId xmlns:a16="http://schemas.microsoft.com/office/drawing/2014/main" id="{A216593C-A274-4A96-A65B-8E63487A7DF8}"/>
              </a:ext>
            </a:extLst>
          </p:cNvPr>
          <p:cNvGrpSpPr/>
          <p:nvPr/>
        </p:nvGrpSpPr>
        <p:grpSpPr>
          <a:xfrm>
            <a:off x="1834841" y="2259041"/>
            <a:ext cx="350652" cy="202316"/>
            <a:chOff x="2167752" y="2371007"/>
            <a:chExt cx="350652" cy="202316"/>
          </a:xfrm>
        </p:grpSpPr>
        <p:cxnSp>
          <p:nvCxnSpPr>
            <p:cNvPr id="47" name="Straight Connector 46">
              <a:extLst>
                <a:ext uri="{FF2B5EF4-FFF2-40B4-BE49-F238E27FC236}">
                  <a16:creationId xmlns:a16="http://schemas.microsoft.com/office/drawing/2014/main" id="{C6DA3A79-2AC9-471F-9130-A35E6FEDCCE7}"/>
                </a:ext>
              </a:extLst>
            </p:cNvPr>
            <p:cNvCxnSpPr>
              <a:cxnSpLocks/>
            </p:cNvCxnSpPr>
            <p:nvPr/>
          </p:nvCxnSpPr>
          <p:spPr bwMode="auto">
            <a:xfrm>
              <a:off x="2343078" y="2371007"/>
              <a:ext cx="0" cy="202316"/>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E9EE4737-1AF1-49E7-834E-29471A1B2A27}"/>
                </a:ext>
              </a:extLst>
            </p:cNvPr>
            <p:cNvCxnSpPr>
              <a:cxnSpLocks/>
            </p:cNvCxnSpPr>
            <p:nvPr/>
          </p:nvCxnSpPr>
          <p:spPr bwMode="auto">
            <a:xfrm>
              <a:off x="2167752" y="2371007"/>
              <a:ext cx="350652"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E4BD42F-A244-43BC-9219-F3CF0AC88E0A}"/>
                </a:ext>
              </a:extLst>
            </p:cNvPr>
            <p:cNvCxnSpPr>
              <a:cxnSpLocks/>
            </p:cNvCxnSpPr>
            <p:nvPr/>
          </p:nvCxnSpPr>
          <p:spPr bwMode="auto">
            <a:xfrm>
              <a:off x="2167752" y="2564133"/>
              <a:ext cx="3506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2906C430-3197-48C3-96B1-AF7E67363614}"/>
              </a:ext>
            </a:extLst>
          </p:cNvPr>
          <p:cNvGrpSpPr/>
          <p:nvPr/>
        </p:nvGrpSpPr>
        <p:grpSpPr>
          <a:xfrm>
            <a:off x="3171182" y="2559461"/>
            <a:ext cx="350652" cy="202316"/>
            <a:chOff x="2167752" y="2371007"/>
            <a:chExt cx="350652" cy="202316"/>
          </a:xfrm>
        </p:grpSpPr>
        <p:cxnSp>
          <p:nvCxnSpPr>
            <p:cNvPr id="51" name="Straight Connector 50">
              <a:extLst>
                <a:ext uri="{FF2B5EF4-FFF2-40B4-BE49-F238E27FC236}">
                  <a16:creationId xmlns:a16="http://schemas.microsoft.com/office/drawing/2014/main" id="{EDEFB45E-3948-4A40-921B-4D9C0185DA23}"/>
                </a:ext>
              </a:extLst>
            </p:cNvPr>
            <p:cNvCxnSpPr>
              <a:cxnSpLocks/>
            </p:cNvCxnSpPr>
            <p:nvPr/>
          </p:nvCxnSpPr>
          <p:spPr bwMode="auto">
            <a:xfrm>
              <a:off x="2343078" y="2371007"/>
              <a:ext cx="0" cy="202316"/>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1B4F0E65-F3C9-4151-98A5-D4F573ADD45C}"/>
                </a:ext>
              </a:extLst>
            </p:cNvPr>
            <p:cNvCxnSpPr>
              <a:cxnSpLocks/>
            </p:cNvCxnSpPr>
            <p:nvPr/>
          </p:nvCxnSpPr>
          <p:spPr bwMode="auto">
            <a:xfrm>
              <a:off x="2167752" y="2371007"/>
              <a:ext cx="350652"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58780CA6-1115-4B1B-AE0D-1E26B39DE65E}"/>
                </a:ext>
              </a:extLst>
            </p:cNvPr>
            <p:cNvCxnSpPr>
              <a:cxnSpLocks/>
            </p:cNvCxnSpPr>
            <p:nvPr/>
          </p:nvCxnSpPr>
          <p:spPr bwMode="auto">
            <a:xfrm>
              <a:off x="2167752" y="2564133"/>
              <a:ext cx="350652" cy="0"/>
            </a:xfrm>
            <a:prstGeom prst="line">
              <a:avLst/>
            </a:prstGeom>
            <a:noFill/>
            <a:ln w="28575" cap="flat" cmpd="sng" algn="ctr">
              <a:solidFill>
                <a:schemeClr val="bg1"/>
              </a:solidFill>
              <a:prstDash val="solid"/>
              <a:round/>
              <a:headEnd type="none" w="med" len="med"/>
              <a:tailEnd type="none" w="med" len="med"/>
            </a:ln>
            <a:effectLst/>
          </p:spPr>
        </p:cxnSp>
      </p:grpSp>
      <p:sp>
        <p:nvSpPr>
          <p:cNvPr id="54" name="TextBox 53">
            <a:extLst>
              <a:ext uri="{FF2B5EF4-FFF2-40B4-BE49-F238E27FC236}">
                <a16:creationId xmlns:a16="http://schemas.microsoft.com/office/drawing/2014/main" id="{E3A6EA7C-E0D5-4E84-BF8E-405C70EAAE40}"/>
              </a:ext>
            </a:extLst>
          </p:cNvPr>
          <p:cNvSpPr txBox="1"/>
          <p:nvPr/>
        </p:nvSpPr>
        <p:spPr bwMode="auto">
          <a:xfrm>
            <a:off x="1329317" y="1764718"/>
            <a:ext cx="13616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68.1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(62.2-73.6)</a:t>
            </a:r>
          </a:p>
        </p:txBody>
      </p:sp>
      <p:sp>
        <p:nvSpPr>
          <p:cNvPr id="55" name="TextBox 54">
            <a:extLst>
              <a:ext uri="{FF2B5EF4-FFF2-40B4-BE49-F238E27FC236}">
                <a16:creationId xmlns:a16="http://schemas.microsoft.com/office/drawing/2014/main" id="{E1B7B541-09A0-4686-8D98-7F8600B43566}"/>
              </a:ext>
            </a:extLst>
          </p:cNvPr>
          <p:cNvSpPr txBox="1"/>
          <p:nvPr/>
        </p:nvSpPr>
        <p:spPr bwMode="auto">
          <a:xfrm>
            <a:off x="2691016" y="2064445"/>
            <a:ext cx="13616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(44.1-56.2)</a:t>
            </a:r>
          </a:p>
        </p:txBody>
      </p:sp>
      <p:sp>
        <p:nvSpPr>
          <p:cNvPr id="56" name="TextBox 55">
            <a:extLst>
              <a:ext uri="{FF2B5EF4-FFF2-40B4-BE49-F238E27FC236}">
                <a16:creationId xmlns:a16="http://schemas.microsoft.com/office/drawing/2014/main" id="{5C9CC437-1E5E-4A57-B2F3-33263B08A10E}"/>
              </a:ext>
            </a:extLst>
          </p:cNvPr>
          <p:cNvSpPr txBox="1"/>
          <p:nvPr/>
        </p:nvSpPr>
        <p:spPr bwMode="auto">
          <a:xfrm rot="16200000">
            <a:off x="-168889" y="4809574"/>
            <a:ext cx="1867389" cy="30777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Ongoing Response (%)</a:t>
            </a:r>
          </a:p>
        </p:txBody>
      </p:sp>
      <p:cxnSp>
        <p:nvCxnSpPr>
          <p:cNvPr id="57" name="Straight Connector 56">
            <a:extLst>
              <a:ext uri="{FF2B5EF4-FFF2-40B4-BE49-F238E27FC236}">
                <a16:creationId xmlns:a16="http://schemas.microsoft.com/office/drawing/2014/main" id="{EA71E978-4DA4-4BAA-9C03-F5131CAB9604}"/>
              </a:ext>
            </a:extLst>
          </p:cNvPr>
          <p:cNvCxnSpPr>
            <a:cxnSpLocks/>
          </p:cNvCxnSpPr>
          <p:nvPr/>
        </p:nvCxnSpPr>
        <p:spPr bwMode="auto">
          <a:xfrm flipV="1">
            <a:off x="1282011" y="4141458"/>
            <a:ext cx="0" cy="1639305"/>
          </a:xfrm>
          <a:prstGeom prst="line">
            <a:avLst/>
          </a:prstGeom>
          <a:noFill/>
          <a:ln w="28575" cap="flat" cmpd="sng" algn="ctr">
            <a:solidFill>
              <a:schemeClr val="bg1"/>
            </a:solidFill>
            <a:prstDash val="solid"/>
            <a:round/>
            <a:headEnd type="none" w="med" len="med"/>
            <a:tailEnd type="none" w="med" len="med"/>
          </a:ln>
          <a:effectLst/>
        </p:spPr>
      </p:cxnSp>
      <p:grpSp>
        <p:nvGrpSpPr>
          <p:cNvPr id="58" name="Group 57">
            <a:extLst>
              <a:ext uri="{FF2B5EF4-FFF2-40B4-BE49-F238E27FC236}">
                <a16:creationId xmlns:a16="http://schemas.microsoft.com/office/drawing/2014/main" id="{40B6923F-58CA-4C43-BFE0-60C67BF4976A}"/>
              </a:ext>
            </a:extLst>
          </p:cNvPr>
          <p:cNvGrpSpPr/>
          <p:nvPr/>
        </p:nvGrpSpPr>
        <p:grpSpPr>
          <a:xfrm>
            <a:off x="1232827" y="4148518"/>
            <a:ext cx="51001" cy="1632244"/>
            <a:chOff x="1008481" y="1851548"/>
            <a:chExt cx="64008" cy="2844841"/>
          </a:xfrm>
        </p:grpSpPr>
        <p:cxnSp>
          <p:nvCxnSpPr>
            <p:cNvPr id="59" name="Straight Connector 58">
              <a:extLst>
                <a:ext uri="{FF2B5EF4-FFF2-40B4-BE49-F238E27FC236}">
                  <a16:creationId xmlns:a16="http://schemas.microsoft.com/office/drawing/2014/main" id="{4F258A99-86A3-48CD-A258-0307621564FE}"/>
                </a:ext>
              </a:extLst>
            </p:cNvPr>
            <p:cNvCxnSpPr>
              <a:cxnSpLocks/>
            </p:cNvCxnSpPr>
            <p:nvPr/>
          </p:nvCxnSpPr>
          <p:spPr bwMode="auto">
            <a:xfrm flipH="1">
              <a:off x="1008481" y="18515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77FC307C-B7EF-4636-B0D1-7F9C52F7730D}"/>
                </a:ext>
              </a:extLst>
            </p:cNvPr>
            <p:cNvCxnSpPr>
              <a:cxnSpLocks/>
            </p:cNvCxnSpPr>
            <p:nvPr/>
          </p:nvCxnSpPr>
          <p:spPr bwMode="auto">
            <a:xfrm flipH="1">
              <a:off x="1008481" y="24205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491E6C9A-B6D2-49E6-9492-DFB94DF79910}"/>
                </a:ext>
              </a:extLst>
            </p:cNvPr>
            <p:cNvCxnSpPr>
              <a:cxnSpLocks/>
            </p:cNvCxnSpPr>
            <p:nvPr/>
          </p:nvCxnSpPr>
          <p:spPr bwMode="auto">
            <a:xfrm flipH="1">
              <a:off x="1008481" y="29894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BA839AE2-F025-4B88-A983-E45FD1617E65}"/>
                </a:ext>
              </a:extLst>
            </p:cNvPr>
            <p:cNvCxnSpPr>
              <a:cxnSpLocks/>
            </p:cNvCxnSpPr>
            <p:nvPr/>
          </p:nvCxnSpPr>
          <p:spPr bwMode="auto">
            <a:xfrm flipH="1">
              <a:off x="1008481" y="35584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EBB4057A-C6B5-45B9-838F-D63F7D1C2CE1}"/>
                </a:ext>
              </a:extLst>
            </p:cNvPr>
            <p:cNvCxnSpPr>
              <a:cxnSpLocks/>
            </p:cNvCxnSpPr>
            <p:nvPr/>
          </p:nvCxnSpPr>
          <p:spPr bwMode="auto">
            <a:xfrm flipH="1">
              <a:off x="1008481" y="41274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04DDCE53-6FA3-4A1E-ADC9-7C0CD5BE4331}"/>
                </a:ext>
              </a:extLst>
            </p:cNvPr>
            <p:cNvCxnSpPr>
              <a:cxnSpLocks/>
            </p:cNvCxnSpPr>
            <p:nvPr/>
          </p:nvCxnSpPr>
          <p:spPr bwMode="auto">
            <a:xfrm flipH="1">
              <a:off x="1008481" y="4696389"/>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65" name="TextBox 64">
            <a:extLst>
              <a:ext uri="{FF2B5EF4-FFF2-40B4-BE49-F238E27FC236}">
                <a16:creationId xmlns:a16="http://schemas.microsoft.com/office/drawing/2014/main" id="{098EE3A8-3304-4520-9C2F-58619D96D4EA}"/>
              </a:ext>
            </a:extLst>
          </p:cNvPr>
          <p:cNvSpPr txBox="1"/>
          <p:nvPr/>
        </p:nvSpPr>
        <p:spPr bwMode="auto">
          <a:xfrm>
            <a:off x="723789" y="3989850"/>
            <a:ext cx="5646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66" name="TextBox 65">
            <a:extLst>
              <a:ext uri="{FF2B5EF4-FFF2-40B4-BE49-F238E27FC236}">
                <a16:creationId xmlns:a16="http://schemas.microsoft.com/office/drawing/2014/main" id="{29F55A78-150D-49B3-AC41-A41FB8B2D5EF}"/>
              </a:ext>
            </a:extLst>
          </p:cNvPr>
          <p:cNvSpPr txBox="1"/>
          <p:nvPr/>
        </p:nvSpPr>
        <p:spPr bwMode="auto">
          <a:xfrm>
            <a:off x="807610" y="4303347"/>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67" name="TextBox 66">
            <a:extLst>
              <a:ext uri="{FF2B5EF4-FFF2-40B4-BE49-F238E27FC236}">
                <a16:creationId xmlns:a16="http://schemas.microsoft.com/office/drawing/2014/main" id="{E6DB3ABE-C4D5-44D8-87E4-3FF9FF2FFBA4}"/>
              </a:ext>
            </a:extLst>
          </p:cNvPr>
          <p:cNvSpPr txBox="1"/>
          <p:nvPr/>
        </p:nvSpPr>
        <p:spPr bwMode="auto">
          <a:xfrm>
            <a:off x="807610" y="4624824"/>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68" name="TextBox 67">
            <a:extLst>
              <a:ext uri="{FF2B5EF4-FFF2-40B4-BE49-F238E27FC236}">
                <a16:creationId xmlns:a16="http://schemas.microsoft.com/office/drawing/2014/main" id="{8F13E62C-52F0-4352-8559-CACB8E5745AC}"/>
              </a:ext>
            </a:extLst>
          </p:cNvPr>
          <p:cNvSpPr txBox="1"/>
          <p:nvPr/>
        </p:nvSpPr>
        <p:spPr bwMode="auto">
          <a:xfrm>
            <a:off x="807610" y="4970388"/>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69" name="TextBox 68">
            <a:extLst>
              <a:ext uri="{FF2B5EF4-FFF2-40B4-BE49-F238E27FC236}">
                <a16:creationId xmlns:a16="http://schemas.microsoft.com/office/drawing/2014/main" id="{44D4BBF4-2F35-4C17-A84F-B43E023D93D4}"/>
              </a:ext>
            </a:extLst>
          </p:cNvPr>
          <p:cNvSpPr txBox="1"/>
          <p:nvPr/>
        </p:nvSpPr>
        <p:spPr bwMode="auto">
          <a:xfrm>
            <a:off x="807610" y="5287204"/>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70" name="TextBox 69">
            <a:extLst>
              <a:ext uri="{FF2B5EF4-FFF2-40B4-BE49-F238E27FC236}">
                <a16:creationId xmlns:a16="http://schemas.microsoft.com/office/drawing/2014/main" id="{2954D94C-2C9A-4FFE-91E0-AEAE28FAC3EB}"/>
              </a:ext>
            </a:extLst>
          </p:cNvPr>
          <p:cNvSpPr txBox="1"/>
          <p:nvPr/>
        </p:nvSpPr>
        <p:spPr bwMode="auto">
          <a:xfrm>
            <a:off x="807610" y="5628200"/>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71" name="Group 70">
            <a:extLst>
              <a:ext uri="{FF2B5EF4-FFF2-40B4-BE49-F238E27FC236}">
                <a16:creationId xmlns:a16="http://schemas.microsoft.com/office/drawing/2014/main" id="{0333461E-76AA-40B8-9313-2DE11E921770}"/>
              </a:ext>
            </a:extLst>
          </p:cNvPr>
          <p:cNvGrpSpPr/>
          <p:nvPr/>
        </p:nvGrpSpPr>
        <p:grpSpPr>
          <a:xfrm>
            <a:off x="1277249" y="5771171"/>
            <a:ext cx="2727376" cy="66236"/>
            <a:chOff x="1060300" y="5771171"/>
            <a:chExt cx="2727376" cy="66236"/>
          </a:xfrm>
        </p:grpSpPr>
        <p:cxnSp>
          <p:nvCxnSpPr>
            <p:cNvPr id="72" name="Straight Connector 71">
              <a:extLst>
                <a:ext uri="{FF2B5EF4-FFF2-40B4-BE49-F238E27FC236}">
                  <a16:creationId xmlns:a16="http://schemas.microsoft.com/office/drawing/2014/main" id="{D7502846-0F5E-4C7C-A765-DAA6B583247A}"/>
                </a:ext>
              </a:extLst>
            </p:cNvPr>
            <p:cNvCxnSpPr>
              <a:cxnSpLocks/>
            </p:cNvCxnSpPr>
            <p:nvPr/>
          </p:nvCxnSpPr>
          <p:spPr bwMode="auto">
            <a:xfrm>
              <a:off x="1060300" y="5780762"/>
              <a:ext cx="2725808" cy="0"/>
            </a:xfrm>
            <a:prstGeom prst="line">
              <a:avLst/>
            </a:prstGeom>
            <a:noFill/>
            <a:ln w="28575" cap="flat" cmpd="sng" algn="ctr">
              <a:solidFill>
                <a:schemeClr val="bg1"/>
              </a:solidFill>
              <a:prstDash val="solid"/>
              <a:round/>
              <a:headEnd type="none" w="med" len="med"/>
              <a:tailEnd type="none" w="med" len="med"/>
            </a:ln>
            <a:effectLst/>
          </p:spPr>
        </p:cxnSp>
        <p:grpSp>
          <p:nvGrpSpPr>
            <p:cNvPr id="73" name="Group 72">
              <a:extLst>
                <a:ext uri="{FF2B5EF4-FFF2-40B4-BE49-F238E27FC236}">
                  <a16:creationId xmlns:a16="http://schemas.microsoft.com/office/drawing/2014/main" id="{B3EF577F-247B-4A95-9F60-8AA3A7B66A39}"/>
                </a:ext>
              </a:extLst>
            </p:cNvPr>
            <p:cNvGrpSpPr/>
            <p:nvPr/>
          </p:nvGrpSpPr>
          <p:grpSpPr>
            <a:xfrm>
              <a:off x="1066881" y="5771171"/>
              <a:ext cx="598862" cy="65627"/>
              <a:chOff x="1077928" y="4707139"/>
              <a:chExt cx="658866" cy="64008"/>
            </a:xfrm>
          </p:grpSpPr>
          <p:cxnSp>
            <p:nvCxnSpPr>
              <p:cNvPr id="83" name="Straight Connector 82">
                <a:extLst>
                  <a:ext uri="{FF2B5EF4-FFF2-40B4-BE49-F238E27FC236}">
                    <a16:creationId xmlns:a16="http://schemas.microsoft.com/office/drawing/2014/main" id="{DDFB46EC-3B2F-4560-8A0B-8E24CEC1E76A}"/>
                  </a:ext>
                </a:extLst>
              </p:cNvPr>
              <p:cNvCxnSpPr>
                <a:cxnSpLocks/>
              </p:cNvCxnSpPr>
              <p:nvPr/>
            </p:nvCxnSpPr>
            <p:spPr bwMode="auto">
              <a:xfrm>
                <a:off x="1077928"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29B30EA3-982A-4E6A-81C5-C7F24171B52E}"/>
                  </a:ext>
                </a:extLst>
              </p:cNvPr>
              <p:cNvCxnSpPr>
                <a:cxnSpLocks/>
              </p:cNvCxnSpPr>
              <p:nvPr/>
            </p:nvCxnSpPr>
            <p:spPr bwMode="auto">
              <a:xfrm>
                <a:off x="1407361"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667E58B9-D9B6-4ECF-93C2-8DBADE807FDF}"/>
                  </a:ext>
                </a:extLst>
              </p:cNvPr>
              <p:cNvCxnSpPr>
                <a:cxnSpLocks/>
              </p:cNvCxnSpPr>
              <p:nvPr/>
            </p:nvCxnSpPr>
            <p:spPr bwMode="auto">
              <a:xfrm>
                <a:off x="1736794" y="4707139"/>
                <a:ext cx="0" cy="64008"/>
              </a:xfrm>
              <a:prstGeom prst="line">
                <a:avLst/>
              </a:prstGeom>
              <a:noFill/>
              <a:ln w="28575" cap="flat" cmpd="sng" algn="ctr">
                <a:solidFill>
                  <a:schemeClr val="bg1"/>
                </a:solidFill>
                <a:prstDash val="solid"/>
                <a:round/>
                <a:headEnd type="none" w="med" len="med"/>
                <a:tailEnd type="none" w="med" len="med"/>
              </a:ln>
              <a:effectLst/>
            </p:spPr>
          </p:cxnSp>
        </p:grpSp>
        <p:grpSp>
          <p:nvGrpSpPr>
            <p:cNvPr id="74" name="Group 73">
              <a:extLst>
                <a:ext uri="{FF2B5EF4-FFF2-40B4-BE49-F238E27FC236}">
                  <a16:creationId xmlns:a16="http://schemas.microsoft.com/office/drawing/2014/main" id="{31D7A193-AAD2-44A2-8F4D-CC0A425BA775}"/>
                </a:ext>
              </a:extLst>
            </p:cNvPr>
            <p:cNvGrpSpPr/>
            <p:nvPr/>
          </p:nvGrpSpPr>
          <p:grpSpPr>
            <a:xfrm>
              <a:off x="1974765" y="5771780"/>
              <a:ext cx="598862" cy="65627"/>
              <a:chOff x="1077928" y="4707139"/>
              <a:chExt cx="658866" cy="64008"/>
            </a:xfrm>
          </p:grpSpPr>
          <p:cxnSp>
            <p:nvCxnSpPr>
              <p:cNvPr id="80" name="Straight Connector 79">
                <a:extLst>
                  <a:ext uri="{FF2B5EF4-FFF2-40B4-BE49-F238E27FC236}">
                    <a16:creationId xmlns:a16="http://schemas.microsoft.com/office/drawing/2014/main" id="{51FCBB86-E9DE-43A8-A9CE-3ABEAE008B45}"/>
                  </a:ext>
                </a:extLst>
              </p:cNvPr>
              <p:cNvCxnSpPr>
                <a:cxnSpLocks/>
              </p:cNvCxnSpPr>
              <p:nvPr/>
            </p:nvCxnSpPr>
            <p:spPr bwMode="auto">
              <a:xfrm>
                <a:off x="1077928"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DFDC8566-491A-4CA6-A282-10DCE3A025DB}"/>
                  </a:ext>
                </a:extLst>
              </p:cNvPr>
              <p:cNvCxnSpPr>
                <a:cxnSpLocks/>
              </p:cNvCxnSpPr>
              <p:nvPr/>
            </p:nvCxnSpPr>
            <p:spPr bwMode="auto">
              <a:xfrm>
                <a:off x="1407361"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4EFC38E6-FB53-41C4-A761-C09C07EF884A}"/>
                  </a:ext>
                </a:extLst>
              </p:cNvPr>
              <p:cNvCxnSpPr>
                <a:cxnSpLocks/>
              </p:cNvCxnSpPr>
              <p:nvPr/>
            </p:nvCxnSpPr>
            <p:spPr bwMode="auto">
              <a:xfrm>
                <a:off x="1736794" y="4707139"/>
                <a:ext cx="0" cy="64008"/>
              </a:xfrm>
              <a:prstGeom prst="line">
                <a:avLst/>
              </a:prstGeom>
              <a:noFill/>
              <a:ln w="28575" cap="flat" cmpd="sng" algn="ctr">
                <a:solidFill>
                  <a:schemeClr val="bg1"/>
                </a:solidFill>
                <a:prstDash val="solid"/>
                <a:round/>
                <a:headEnd type="none" w="med" len="med"/>
                <a:tailEnd type="none" w="med" len="med"/>
              </a:ln>
              <a:effectLst/>
            </p:spPr>
          </p:cxnSp>
        </p:grpSp>
        <p:grpSp>
          <p:nvGrpSpPr>
            <p:cNvPr id="75" name="Group 74">
              <a:extLst>
                <a:ext uri="{FF2B5EF4-FFF2-40B4-BE49-F238E27FC236}">
                  <a16:creationId xmlns:a16="http://schemas.microsoft.com/office/drawing/2014/main" id="{561C4F0F-33AC-484F-BA84-1DEB428E502F}"/>
                </a:ext>
              </a:extLst>
            </p:cNvPr>
            <p:cNvGrpSpPr/>
            <p:nvPr/>
          </p:nvGrpSpPr>
          <p:grpSpPr>
            <a:xfrm>
              <a:off x="2885526" y="5771171"/>
              <a:ext cx="598862" cy="65627"/>
              <a:chOff x="1077928" y="4707139"/>
              <a:chExt cx="658866" cy="64008"/>
            </a:xfrm>
          </p:grpSpPr>
          <p:cxnSp>
            <p:nvCxnSpPr>
              <p:cNvPr id="77" name="Straight Connector 76">
                <a:extLst>
                  <a:ext uri="{FF2B5EF4-FFF2-40B4-BE49-F238E27FC236}">
                    <a16:creationId xmlns:a16="http://schemas.microsoft.com/office/drawing/2014/main" id="{4574FCEA-4DAC-42BF-A062-8E1FB9887E7C}"/>
                  </a:ext>
                </a:extLst>
              </p:cNvPr>
              <p:cNvCxnSpPr>
                <a:cxnSpLocks/>
              </p:cNvCxnSpPr>
              <p:nvPr/>
            </p:nvCxnSpPr>
            <p:spPr bwMode="auto">
              <a:xfrm>
                <a:off x="1077928"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02CFBB8F-B713-4454-936E-DA209E054BFF}"/>
                  </a:ext>
                </a:extLst>
              </p:cNvPr>
              <p:cNvCxnSpPr>
                <a:cxnSpLocks/>
              </p:cNvCxnSpPr>
              <p:nvPr/>
            </p:nvCxnSpPr>
            <p:spPr bwMode="auto">
              <a:xfrm>
                <a:off x="1407361"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E2E41B84-D2AA-4F4A-B918-8F30F9E1128B}"/>
                  </a:ext>
                </a:extLst>
              </p:cNvPr>
              <p:cNvCxnSpPr>
                <a:cxnSpLocks/>
              </p:cNvCxnSpPr>
              <p:nvPr/>
            </p:nvCxnSpPr>
            <p:spPr bwMode="auto">
              <a:xfrm>
                <a:off x="1736794" y="4707139"/>
                <a:ext cx="0" cy="64008"/>
              </a:xfrm>
              <a:prstGeom prst="line">
                <a:avLst/>
              </a:prstGeom>
              <a:noFill/>
              <a:ln w="28575" cap="flat" cmpd="sng" algn="ctr">
                <a:solidFill>
                  <a:schemeClr val="bg1"/>
                </a:solidFill>
                <a:prstDash val="solid"/>
                <a:round/>
                <a:headEnd type="none" w="med" len="med"/>
                <a:tailEnd type="none" w="med" len="med"/>
              </a:ln>
              <a:effectLst/>
            </p:spPr>
          </p:cxnSp>
        </p:grpSp>
        <p:cxnSp>
          <p:nvCxnSpPr>
            <p:cNvPr id="76" name="Straight Connector 75">
              <a:extLst>
                <a:ext uri="{FF2B5EF4-FFF2-40B4-BE49-F238E27FC236}">
                  <a16:creationId xmlns:a16="http://schemas.microsoft.com/office/drawing/2014/main" id="{30A14F40-EEE0-4F45-8034-1C6FD564EC56}"/>
                </a:ext>
              </a:extLst>
            </p:cNvPr>
            <p:cNvCxnSpPr>
              <a:cxnSpLocks/>
            </p:cNvCxnSpPr>
            <p:nvPr/>
          </p:nvCxnSpPr>
          <p:spPr bwMode="auto">
            <a:xfrm>
              <a:off x="3787676" y="5771171"/>
              <a:ext cx="0" cy="65627"/>
            </a:xfrm>
            <a:prstGeom prst="line">
              <a:avLst/>
            </a:prstGeom>
            <a:noFill/>
            <a:ln w="28575" cap="flat" cmpd="sng" algn="ctr">
              <a:solidFill>
                <a:schemeClr val="bg1"/>
              </a:solidFill>
              <a:prstDash val="solid"/>
              <a:round/>
              <a:headEnd type="none" w="med" len="med"/>
              <a:tailEnd type="none" w="med" len="med"/>
            </a:ln>
            <a:effectLst/>
          </p:spPr>
        </p:cxnSp>
      </p:grpSp>
      <p:sp>
        <p:nvSpPr>
          <p:cNvPr id="86" name="TextBox 85">
            <a:extLst>
              <a:ext uri="{FF2B5EF4-FFF2-40B4-BE49-F238E27FC236}">
                <a16:creationId xmlns:a16="http://schemas.microsoft.com/office/drawing/2014/main" id="{7BE42D56-7D5B-491B-8A42-F505FB5009E0}"/>
              </a:ext>
            </a:extLst>
          </p:cNvPr>
          <p:cNvSpPr txBox="1"/>
          <p:nvPr/>
        </p:nvSpPr>
        <p:spPr bwMode="auto">
          <a:xfrm>
            <a:off x="1116275" y="5780600"/>
            <a:ext cx="3341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87" name="TextBox 86">
            <a:extLst>
              <a:ext uri="{FF2B5EF4-FFF2-40B4-BE49-F238E27FC236}">
                <a16:creationId xmlns:a16="http://schemas.microsoft.com/office/drawing/2014/main" id="{35F82B1F-3C1C-4253-8351-87EE29D3B933}"/>
              </a:ext>
            </a:extLst>
          </p:cNvPr>
          <p:cNvSpPr txBox="1"/>
          <p:nvPr/>
        </p:nvSpPr>
        <p:spPr bwMode="auto">
          <a:xfrm>
            <a:off x="1417375" y="5780154"/>
            <a:ext cx="3341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88" name="TextBox 87">
            <a:extLst>
              <a:ext uri="{FF2B5EF4-FFF2-40B4-BE49-F238E27FC236}">
                <a16:creationId xmlns:a16="http://schemas.microsoft.com/office/drawing/2014/main" id="{827F8A2B-3E01-4B9B-993A-F58D78E35150}"/>
              </a:ext>
            </a:extLst>
          </p:cNvPr>
          <p:cNvSpPr txBox="1"/>
          <p:nvPr/>
        </p:nvSpPr>
        <p:spPr bwMode="auto">
          <a:xfrm>
            <a:off x="1722710" y="5771842"/>
            <a:ext cx="3341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89" name="TextBox 88">
            <a:extLst>
              <a:ext uri="{FF2B5EF4-FFF2-40B4-BE49-F238E27FC236}">
                <a16:creationId xmlns:a16="http://schemas.microsoft.com/office/drawing/2014/main" id="{09E4E914-2F6B-4395-82B5-61A474056089}"/>
              </a:ext>
            </a:extLst>
          </p:cNvPr>
          <p:cNvSpPr txBox="1"/>
          <p:nvPr/>
        </p:nvSpPr>
        <p:spPr bwMode="auto">
          <a:xfrm>
            <a:off x="2023810" y="5771396"/>
            <a:ext cx="3341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90" name="TextBox 89">
            <a:extLst>
              <a:ext uri="{FF2B5EF4-FFF2-40B4-BE49-F238E27FC236}">
                <a16:creationId xmlns:a16="http://schemas.microsoft.com/office/drawing/2014/main" id="{FF29519C-8A10-44D9-A6C2-E86C1F98C01B}"/>
              </a:ext>
            </a:extLst>
          </p:cNvPr>
          <p:cNvSpPr txBox="1"/>
          <p:nvPr/>
        </p:nvSpPr>
        <p:spPr bwMode="auto">
          <a:xfrm>
            <a:off x="2304262" y="5779328"/>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91" name="TextBox 90">
            <a:extLst>
              <a:ext uri="{FF2B5EF4-FFF2-40B4-BE49-F238E27FC236}">
                <a16:creationId xmlns:a16="http://schemas.microsoft.com/office/drawing/2014/main" id="{6826287B-3819-4104-AAF6-DB28F03843A6}"/>
              </a:ext>
            </a:extLst>
          </p:cNvPr>
          <p:cNvSpPr txBox="1"/>
          <p:nvPr/>
        </p:nvSpPr>
        <p:spPr bwMode="auto">
          <a:xfrm>
            <a:off x="2605362" y="5778882"/>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92" name="TextBox 91">
            <a:extLst>
              <a:ext uri="{FF2B5EF4-FFF2-40B4-BE49-F238E27FC236}">
                <a16:creationId xmlns:a16="http://schemas.microsoft.com/office/drawing/2014/main" id="{8A709A43-6B46-4B09-BF2D-371879F59DC0}"/>
              </a:ext>
            </a:extLst>
          </p:cNvPr>
          <p:cNvSpPr txBox="1"/>
          <p:nvPr/>
        </p:nvSpPr>
        <p:spPr bwMode="auto">
          <a:xfrm>
            <a:off x="2910697" y="5770570"/>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93" name="TextBox 92">
            <a:extLst>
              <a:ext uri="{FF2B5EF4-FFF2-40B4-BE49-F238E27FC236}">
                <a16:creationId xmlns:a16="http://schemas.microsoft.com/office/drawing/2014/main" id="{A793D1EC-4A38-4FF2-9252-1E110CE5E47C}"/>
              </a:ext>
            </a:extLst>
          </p:cNvPr>
          <p:cNvSpPr txBox="1"/>
          <p:nvPr/>
        </p:nvSpPr>
        <p:spPr bwMode="auto">
          <a:xfrm>
            <a:off x="3211797" y="5770124"/>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94" name="TextBox 93">
            <a:extLst>
              <a:ext uri="{FF2B5EF4-FFF2-40B4-BE49-F238E27FC236}">
                <a16:creationId xmlns:a16="http://schemas.microsoft.com/office/drawing/2014/main" id="{9ECF5555-C9E2-458C-9977-79541E46E15A}"/>
              </a:ext>
            </a:extLst>
          </p:cNvPr>
          <p:cNvSpPr txBox="1"/>
          <p:nvPr/>
        </p:nvSpPr>
        <p:spPr bwMode="auto">
          <a:xfrm>
            <a:off x="3502574" y="5773137"/>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95" name="TextBox 94">
            <a:extLst>
              <a:ext uri="{FF2B5EF4-FFF2-40B4-BE49-F238E27FC236}">
                <a16:creationId xmlns:a16="http://schemas.microsoft.com/office/drawing/2014/main" id="{3AE7C6A2-2CCE-4AFD-AE5B-5BB965616332}"/>
              </a:ext>
            </a:extLst>
          </p:cNvPr>
          <p:cNvSpPr txBox="1"/>
          <p:nvPr/>
        </p:nvSpPr>
        <p:spPr bwMode="auto">
          <a:xfrm>
            <a:off x="3803674" y="5772691"/>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96" name="TextBox 95">
            <a:extLst>
              <a:ext uri="{FF2B5EF4-FFF2-40B4-BE49-F238E27FC236}">
                <a16:creationId xmlns:a16="http://schemas.microsoft.com/office/drawing/2014/main" id="{3E32C0BE-125D-41F4-92D7-95942AC13D29}"/>
              </a:ext>
            </a:extLst>
          </p:cNvPr>
          <p:cNvSpPr txBox="1"/>
          <p:nvPr/>
        </p:nvSpPr>
        <p:spPr bwMode="auto">
          <a:xfrm>
            <a:off x="1928264" y="1480566"/>
            <a:ext cx="1561491"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PD-L1 CPS ≥1</a:t>
            </a:r>
          </a:p>
        </p:txBody>
      </p:sp>
      <p:grpSp>
        <p:nvGrpSpPr>
          <p:cNvPr id="100" name="Group 99">
            <a:extLst>
              <a:ext uri="{FF2B5EF4-FFF2-40B4-BE49-F238E27FC236}">
                <a16:creationId xmlns:a16="http://schemas.microsoft.com/office/drawing/2014/main" id="{34AAE749-F6BC-4F89-9DEB-0DA2901A98D4}"/>
              </a:ext>
            </a:extLst>
          </p:cNvPr>
          <p:cNvGrpSpPr/>
          <p:nvPr/>
        </p:nvGrpSpPr>
        <p:grpSpPr>
          <a:xfrm>
            <a:off x="9586060" y="4017515"/>
            <a:ext cx="2331560" cy="523220"/>
            <a:chOff x="6146800" y="6105572"/>
            <a:chExt cx="2331560" cy="523220"/>
          </a:xfrm>
        </p:grpSpPr>
        <p:sp>
          <p:nvSpPr>
            <p:cNvPr id="101" name="TextBox 100">
              <a:extLst>
                <a:ext uri="{FF2B5EF4-FFF2-40B4-BE49-F238E27FC236}">
                  <a16:creationId xmlns:a16="http://schemas.microsoft.com/office/drawing/2014/main" id="{46D7588F-C9CA-451A-9D43-9F06462CF75F}"/>
                </a:ext>
              </a:extLst>
            </p:cNvPr>
            <p:cNvSpPr txBox="1"/>
            <p:nvPr/>
          </p:nvSpPr>
          <p:spPr bwMode="auto">
            <a:xfrm>
              <a:off x="6287691" y="6105572"/>
              <a:ext cx="21906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Pembro + CT ± Bev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Placebo + CT ± Bev</a:t>
              </a:r>
            </a:p>
          </p:txBody>
        </p:sp>
        <p:cxnSp>
          <p:nvCxnSpPr>
            <p:cNvPr id="102" name="Straight Connector 101">
              <a:extLst>
                <a:ext uri="{FF2B5EF4-FFF2-40B4-BE49-F238E27FC236}">
                  <a16:creationId xmlns:a16="http://schemas.microsoft.com/office/drawing/2014/main" id="{3AF6AA29-A6E5-4D9D-B64E-896A5CC88B2F}"/>
                </a:ext>
              </a:extLst>
            </p:cNvPr>
            <p:cNvCxnSpPr>
              <a:cxnSpLocks/>
            </p:cNvCxnSpPr>
            <p:nvPr/>
          </p:nvCxnSpPr>
          <p:spPr bwMode="auto">
            <a:xfrm>
              <a:off x="6146800" y="6258535"/>
              <a:ext cx="185616" cy="0"/>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71C0B2F4-80CB-4920-B21A-86043321E185}"/>
                </a:ext>
              </a:extLst>
            </p:cNvPr>
            <p:cNvCxnSpPr>
              <a:cxnSpLocks/>
            </p:cNvCxnSpPr>
            <p:nvPr/>
          </p:nvCxnSpPr>
          <p:spPr bwMode="auto">
            <a:xfrm>
              <a:off x="6146800" y="6473458"/>
              <a:ext cx="185616" cy="0"/>
            </a:xfrm>
            <a:prstGeom prst="line">
              <a:avLst/>
            </a:prstGeom>
            <a:noFill/>
            <a:ln w="28575" cap="flat" cmpd="sng" algn="ctr">
              <a:solidFill>
                <a:schemeClr val="accent3"/>
              </a:solidFill>
              <a:prstDash val="solid"/>
              <a:round/>
              <a:headEnd type="none" w="med" len="med"/>
              <a:tailEnd type="none" w="med" len="med"/>
            </a:ln>
            <a:effectLst/>
          </p:spPr>
        </p:cxnSp>
      </p:grpSp>
      <p:sp>
        <p:nvSpPr>
          <p:cNvPr id="104" name="TextBox 103">
            <a:extLst>
              <a:ext uri="{FF2B5EF4-FFF2-40B4-BE49-F238E27FC236}">
                <a16:creationId xmlns:a16="http://schemas.microsoft.com/office/drawing/2014/main" id="{3392770F-1C69-4BDF-8535-B5B9F71337AD}"/>
              </a:ext>
            </a:extLst>
          </p:cNvPr>
          <p:cNvSpPr txBox="1"/>
          <p:nvPr/>
        </p:nvSpPr>
        <p:spPr bwMode="auto">
          <a:xfrm>
            <a:off x="1288319" y="5033308"/>
            <a:ext cx="192133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Median, mo (range)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18.0 (1.3+ to 24.2+)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10.4 (1.5+ to 22.0+)</a:t>
            </a:r>
          </a:p>
        </p:txBody>
      </p:sp>
      <p:grpSp>
        <p:nvGrpSpPr>
          <p:cNvPr id="105" name="Group 104">
            <a:extLst>
              <a:ext uri="{FF2B5EF4-FFF2-40B4-BE49-F238E27FC236}">
                <a16:creationId xmlns:a16="http://schemas.microsoft.com/office/drawing/2014/main" id="{B26D4ACE-394A-46A6-BDB1-4105D1EC17FF}"/>
              </a:ext>
            </a:extLst>
          </p:cNvPr>
          <p:cNvGrpSpPr/>
          <p:nvPr/>
        </p:nvGrpSpPr>
        <p:grpSpPr>
          <a:xfrm>
            <a:off x="1411765" y="4063250"/>
            <a:ext cx="2097064" cy="1291240"/>
            <a:chOff x="1194816" y="4063250"/>
            <a:chExt cx="2097064" cy="1291240"/>
          </a:xfrm>
        </p:grpSpPr>
        <p:cxnSp>
          <p:nvCxnSpPr>
            <p:cNvPr id="106" name="Straight Connector 105">
              <a:extLst>
                <a:ext uri="{FF2B5EF4-FFF2-40B4-BE49-F238E27FC236}">
                  <a16:creationId xmlns:a16="http://schemas.microsoft.com/office/drawing/2014/main" id="{AF51DACE-4814-4A06-9360-F16629621057}"/>
                </a:ext>
              </a:extLst>
            </p:cNvPr>
            <p:cNvCxnSpPr/>
            <p:nvPr/>
          </p:nvCxnSpPr>
          <p:spPr bwMode="auto">
            <a:xfrm>
              <a:off x="1194816" y="4065314"/>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A79DE78C-9FAC-494F-B81F-81FC8E84A732}"/>
                </a:ext>
              </a:extLst>
            </p:cNvPr>
            <p:cNvCxnSpPr/>
            <p:nvPr/>
          </p:nvCxnSpPr>
          <p:spPr bwMode="auto">
            <a:xfrm>
              <a:off x="1222247" y="4065314"/>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D1D4EF4E-A3A0-4CB1-8BAD-E01A9AB1E597}"/>
                </a:ext>
              </a:extLst>
            </p:cNvPr>
            <p:cNvCxnSpPr/>
            <p:nvPr/>
          </p:nvCxnSpPr>
          <p:spPr bwMode="auto">
            <a:xfrm>
              <a:off x="1289999" y="4064862"/>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104CBC8B-21E3-4B06-908D-C3BFBD8C7E59}"/>
                </a:ext>
              </a:extLst>
            </p:cNvPr>
            <p:cNvCxnSpPr/>
            <p:nvPr/>
          </p:nvCxnSpPr>
          <p:spPr bwMode="auto">
            <a:xfrm>
              <a:off x="1270713" y="4064862"/>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4291261B-6081-4B98-9123-EDCC256AB77C}"/>
                </a:ext>
              </a:extLst>
            </p:cNvPr>
            <p:cNvCxnSpPr/>
            <p:nvPr/>
          </p:nvCxnSpPr>
          <p:spPr bwMode="auto">
            <a:xfrm>
              <a:off x="1360702" y="4075041"/>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08B3D0C3-9D5E-4A05-8E3E-7E517ED2CD1B}"/>
                </a:ext>
              </a:extLst>
            </p:cNvPr>
            <p:cNvCxnSpPr/>
            <p:nvPr/>
          </p:nvCxnSpPr>
          <p:spPr bwMode="auto">
            <a:xfrm>
              <a:off x="1303670" y="4063250"/>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C20E72A8-F85D-42CC-B392-71C5026C172F}"/>
                </a:ext>
              </a:extLst>
            </p:cNvPr>
            <p:cNvCxnSpPr/>
            <p:nvPr/>
          </p:nvCxnSpPr>
          <p:spPr bwMode="auto">
            <a:xfrm>
              <a:off x="1879118" y="4660491"/>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B6C2D2EC-2731-4ADB-861C-18AF341638D3}"/>
                </a:ext>
              </a:extLst>
            </p:cNvPr>
            <p:cNvCxnSpPr/>
            <p:nvPr/>
          </p:nvCxnSpPr>
          <p:spPr bwMode="auto">
            <a:xfrm>
              <a:off x="1554031" y="4354877"/>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97A5A404-F51E-4C4D-86FA-8E765DA14E20}"/>
                </a:ext>
              </a:extLst>
            </p:cNvPr>
            <p:cNvCxnSpPr/>
            <p:nvPr/>
          </p:nvCxnSpPr>
          <p:spPr bwMode="auto">
            <a:xfrm>
              <a:off x="2059582" y="4837148"/>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BF503D6C-F1B4-4A0E-A4EB-136C4149158A}"/>
                </a:ext>
              </a:extLst>
            </p:cNvPr>
            <p:cNvCxnSpPr/>
            <p:nvPr/>
          </p:nvCxnSpPr>
          <p:spPr bwMode="auto">
            <a:xfrm>
              <a:off x="2185730" y="4908871"/>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BBA94FA2-5FF1-482F-AC24-257EEB8C2463}"/>
                </a:ext>
              </a:extLst>
            </p:cNvPr>
            <p:cNvCxnSpPr/>
            <p:nvPr/>
          </p:nvCxnSpPr>
          <p:spPr bwMode="auto">
            <a:xfrm>
              <a:off x="2455736" y="4997589"/>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8BF708C1-72FC-4C22-8FD8-FBE00AC36433}"/>
                </a:ext>
              </a:extLst>
            </p:cNvPr>
            <p:cNvCxnSpPr/>
            <p:nvPr/>
          </p:nvCxnSpPr>
          <p:spPr bwMode="auto">
            <a:xfrm>
              <a:off x="2396090" y="4970388"/>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D685A7F9-AE30-4573-AC40-273355FA89F1}"/>
                </a:ext>
              </a:extLst>
            </p:cNvPr>
            <p:cNvCxnSpPr/>
            <p:nvPr/>
          </p:nvCxnSpPr>
          <p:spPr bwMode="auto">
            <a:xfrm>
              <a:off x="2362037" y="4954959"/>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0B5A3A2C-04CC-45B2-9DD8-4E7FAF460D3B}"/>
                </a:ext>
              </a:extLst>
            </p:cNvPr>
            <p:cNvCxnSpPr/>
            <p:nvPr/>
          </p:nvCxnSpPr>
          <p:spPr bwMode="auto">
            <a:xfrm>
              <a:off x="2515803" y="5015957"/>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9FC8800F-E006-40B2-9220-D9EE210C93F5}"/>
                </a:ext>
              </a:extLst>
            </p:cNvPr>
            <p:cNvCxnSpPr/>
            <p:nvPr/>
          </p:nvCxnSpPr>
          <p:spPr bwMode="auto">
            <a:xfrm>
              <a:off x="2488790" y="5016476"/>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B8EBFE50-6727-4976-9B26-D3E52503699B}"/>
                </a:ext>
              </a:extLst>
            </p:cNvPr>
            <p:cNvCxnSpPr/>
            <p:nvPr/>
          </p:nvCxnSpPr>
          <p:spPr bwMode="auto">
            <a:xfrm>
              <a:off x="2573627" y="5048767"/>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A3504F92-BA91-4B2D-A89A-642CF39C2CD0}"/>
                </a:ext>
              </a:extLst>
            </p:cNvPr>
            <p:cNvCxnSpPr/>
            <p:nvPr/>
          </p:nvCxnSpPr>
          <p:spPr bwMode="auto">
            <a:xfrm>
              <a:off x="2655227" y="5051885"/>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4F79172D-79DB-4158-806B-48ACFF7AC342}"/>
                </a:ext>
              </a:extLst>
            </p:cNvPr>
            <p:cNvCxnSpPr/>
            <p:nvPr/>
          </p:nvCxnSpPr>
          <p:spPr bwMode="auto">
            <a:xfrm>
              <a:off x="2546100" y="5014419"/>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9FC19816-4B84-40FF-88A6-1A30A88D3728}"/>
                </a:ext>
              </a:extLst>
            </p:cNvPr>
            <p:cNvCxnSpPr/>
            <p:nvPr/>
          </p:nvCxnSpPr>
          <p:spPr bwMode="auto">
            <a:xfrm>
              <a:off x="2712371" y="5089765"/>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B11CBE56-9DB0-4AD3-96E6-EC430AA93E9A}"/>
                </a:ext>
              </a:extLst>
            </p:cNvPr>
            <p:cNvCxnSpPr/>
            <p:nvPr/>
          </p:nvCxnSpPr>
          <p:spPr bwMode="auto">
            <a:xfrm>
              <a:off x="2604968" y="5048767"/>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4A684AE5-7AC4-493B-BF20-E82A50B8F9DD}"/>
                </a:ext>
              </a:extLst>
            </p:cNvPr>
            <p:cNvCxnSpPr/>
            <p:nvPr/>
          </p:nvCxnSpPr>
          <p:spPr bwMode="auto">
            <a:xfrm>
              <a:off x="2680410" y="5065025"/>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1DDB492C-781E-421E-898C-912EEF8E1AC3}"/>
                </a:ext>
              </a:extLst>
            </p:cNvPr>
            <p:cNvCxnSpPr/>
            <p:nvPr/>
          </p:nvCxnSpPr>
          <p:spPr bwMode="auto">
            <a:xfrm>
              <a:off x="2830420" y="5116723"/>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740468BB-B8E3-4778-8477-B51BA7985128}"/>
                </a:ext>
              </a:extLst>
            </p:cNvPr>
            <p:cNvCxnSpPr/>
            <p:nvPr/>
          </p:nvCxnSpPr>
          <p:spPr bwMode="auto">
            <a:xfrm>
              <a:off x="2792288" y="5115010"/>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A7D83ADE-6BD0-4270-BD13-E408AB9B9013}"/>
                </a:ext>
              </a:extLst>
            </p:cNvPr>
            <p:cNvCxnSpPr/>
            <p:nvPr/>
          </p:nvCxnSpPr>
          <p:spPr bwMode="auto">
            <a:xfrm>
              <a:off x="2924649" y="5121471"/>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B3AA7EE5-F12B-483D-935E-976E415D8205}"/>
                </a:ext>
              </a:extLst>
            </p:cNvPr>
            <p:cNvCxnSpPr/>
            <p:nvPr/>
          </p:nvCxnSpPr>
          <p:spPr bwMode="auto">
            <a:xfrm>
              <a:off x="2955958" y="5150367"/>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11586282-0FA0-4763-AB74-C4E9BE90DF73}"/>
                </a:ext>
              </a:extLst>
            </p:cNvPr>
            <p:cNvCxnSpPr/>
            <p:nvPr/>
          </p:nvCxnSpPr>
          <p:spPr bwMode="auto">
            <a:xfrm>
              <a:off x="3020248" y="5207186"/>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6E1709AB-BF7A-4195-855B-482C331CE32A}"/>
                </a:ext>
              </a:extLst>
            </p:cNvPr>
            <p:cNvCxnSpPr/>
            <p:nvPr/>
          </p:nvCxnSpPr>
          <p:spPr bwMode="auto">
            <a:xfrm>
              <a:off x="3225580" y="5261835"/>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0CF7C16A-E88D-42D5-9D9D-E5E4DC298C61}"/>
                </a:ext>
              </a:extLst>
            </p:cNvPr>
            <p:cNvCxnSpPr/>
            <p:nvPr/>
          </p:nvCxnSpPr>
          <p:spPr bwMode="auto">
            <a:xfrm>
              <a:off x="3291880" y="5261835"/>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F8D72DD4-8EB5-4EA8-9243-542B802BC0A8}"/>
                </a:ext>
              </a:extLst>
            </p:cNvPr>
            <p:cNvCxnSpPr/>
            <p:nvPr/>
          </p:nvCxnSpPr>
          <p:spPr bwMode="auto">
            <a:xfrm>
              <a:off x="3255466" y="5262314"/>
              <a:ext cx="0" cy="92176"/>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5" name="Group 134">
            <a:extLst>
              <a:ext uri="{FF2B5EF4-FFF2-40B4-BE49-F238E27FC236}">
                <a16:creationId xmlns:a16="http://schemas.microsoft.com/office/drawing/2014/main" id="{33F30323-5AC9-4381-91BA-20A048D6959D}"/>
              </a:ext>
            </a:extLst>
          </p:cNvPr>
          <p:cNvGrpSpPr/>
          <p:nvPr/>
        </p:nvGrpSpPr>
        <p:grpSpPr>
          <a:xfrm>
            <a:off x="1678206" y="4100943"/>
            <a:ext cx="2046401" cy="924832"/>
            <a:chOff x="1461257" y="4100943"/>
            <a:chExt cx="2046401" cy="924832"/>
          </a:xfrm>
        </p:grpSpPr>
        <p:cxnSp>
          <p:nvCxnSpPr>
            <p:cNvPr id="136" name="Straight Connector 135">
              <a:extLst>
                <a:ext uri="{FF2B5EF4-FFF2-40B4-BE49-F238E27FC236}">
                  <a16:creationId xmlns:a16="http://schemas.microsoft.com/office/drawing/2014/main" id="{004D2D60-BA0F-4A5D-988B-E08441C2686B}"/>
                </a:ext>
              </a:extLst>
            </p:cNvPr>
            <p:cNvCxnSpPr/>
            <p:nvPr/>
          </p:nvCxnSpPr>
          <p:spPr bwMode="auto">
            <a:xfrm>
              <a:off x="2367647" y="4780260"/>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06E5C15E-1262-477D-BA0F-EA2B5CED2C13}"/>
                </a:ext>
              </a:extLst>
            </p:cNvPr>
            <p:cNvCxnSpPr/>
            <p:nvPr/>
          </p:nvCxnSpPr>
          <p:spPr bwMode="auto">
            <a:xfrm>
              <a:off x="1461257" y="410094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F162F590-5406-4CF1-AB1E-F8A811B54962}"/>
                </a:ext>
              </a:extLst>
            </p:cNvPr>
            <p:cNvCxnSpPr/>
            <p:nvPr/>
          </p:nvCxnSpPr>
          <p:spPr bwMode="auto">
            <a:xfrm>
              <a:off x="2393565" y="479617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C3BCF271-A039-4D63-B710-865DB545F7F2}"/>
                </a:ext>
              </a:extLst>
            </p:cNvPr>
            <p:cNvCxnSpPr/>
            <p:nvPr/>
          </p:nvCxnSpPr>
          <p:spPr bwMode="auto">
            <a:xfrm>
              <a:off x="2007940" y="470657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A89D46F2-2F5B-4A27-A1E1-8C7D126B41D8}"/>
                </a:ext>
              </a:extLst>
            </p:cNvPr>
            <p:cNvCxnSpPr/>
            <p:nvPr/>
          </p:nvCxnSpPr>
          <p:spPr bwMode="auto">
            <a:xfrm>
              <a:off x="2107687" y="4740191"/>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E572A1ED-2676-4FC9-AA51-2A7E7BDACBFD}"/>
                </a:ext>
              </a:extLst>
            </p:cNvPr>
            <p:cNvCxnSpPr/>
            <p:nvPr/>
          </p:nvCxnSpPr>
          <p:spPr bwMode="auto">
            <a:xfrm>
              <a:off x="2176027" y="4781288"/>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C253AFCD-DD88-4032-A8C8-F592CE4B9FF0}"/>
                </a:ext>
              </a:extLst>
            </p:cNvPr>
            <p:cNvCxnSpPr/>
            <p:nvPr/>
          </p:nvCxnSpPr>
          <p:spPr bwMode="auto">
            <a:xfrm>
              <a:off x="2247908" y="4781288"/>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FF81C7A4-BFFE-40E6-8A02-F922E4CC8316}"/>
                </a:ext>
              </a:extLst>
            </p:cNvPr>
            <p:cNvCxnSpPr/>
            <p:nvPr/>
          </p:nvCxnSpPr>
          <p:spPr bwMode="auto">
            <a:xfrm>
              <a:off x="2314562" y="4780260"/>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71B97388-2903-4AEE-AB3C-5A173BA6DDE6}"/>
                </a:ext>
              </a:extLst>
            </p:cNvPr>
            <p:cNvCxnSpPr/>
            <p:nvPr/>
          </p:nvCxnSpPr>
          <p:spPr bwMode="auto">
            <a:xfrm>
              <a:off x="2466339" y="483196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C223A1A4-E78D-4D7C-91B3-85094A1B9D49}"/>
                </a:ext>
              </a:extLst>
            </p:cNvPr>
            <p:cNvCxnSpPr/>
            <p:nvPr/>
          </p:nvCxnSpPr>
          <p:spPr bwMode="auto">
            <a:xfrm>
              <a:off x="2515803" y="4832367"/>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AB8E4AC4-FFBB-45BD-9CCC-18EDFD73BF64}"/>
                </a:ext>
              </a:extLst>
            </p:cNvPr>
            <p:cNvCxnSpPr/>
            <p:nvPr/>
          </p:nvCxnSpPr>
          <p:spPr bwMode="auto">
            <a:xfrm>
              <a:off x="2623071" y="483784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A070CF8A-248C-4C52-AA00-BBC0E37EC255}"/>
                </a:ext>
              </a:extLst>
            </p:cNvPr>
            <p:cNvCxnSpPr/>
            <p:nvPr/>
          </p:nvCxnSpPr>
          <p:spPr bwMode="auto">
            <a:xfrm>
              <a:off x="2588223" y="483784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753F9C20-917B-4EA9-8C7A-CD03F4DC7E7C}"/>
                </a:ext>
              </a:extLst>
            </p:cNvPr>
            <p:cNvCxnSpPr/>
            <p:nvPr/>
          </p:nvCxnSpPr>
          <p:spPr bwMode="auto">
            <a:xfrm>
              <a:off x="2660837" y="483784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A6D715E2-95AD-481A-A32E-1A6EA3FF0E48}"/>
                </a:ext>
              </a:extLst>
            </p:cNvPr>
            <p:cNvCxnSpPr/>
            <p:nvPr/>
          </p:nvCxnSpPr>
          <p:spPr bwMode="auto">
            <a:xfrm>
              <a:off x="2734427" y="483784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507EAC23-37C0-4B6A-9733-8E0B570F8156}"/>
                </a:ext>
              </a:extLst>
            </p:cNvPr>
            <p:cNvCxnSpPr/>
            <p:nvPr/>
          </p:nvCxnSpPr>
          <p:spPr bwMode="auto">
            <a:xfrm>
              <a:off x="2686020" y="483784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DFB873D2-CB78-4862-B04C-BEA9DF788EA6}"/>
                </a:ext>
              </a:extLst>
            </p:cNvPr>
            <p:cNvCxnSpPr/>
            <p:nvPr/>
          </p:nvCxnSpPr>
          <p:spPr bwMode="auto">
            <a:xfrm>
              <a:off x="2768144" y="483784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D144E278-772D-4CF6-93D6-F087E44CB8A4}"/>
                </a:ext>
              </a:extLst>
            </p:cNvPr>
            <p:cNvCxnSpPr/>
            <p:nvPr/>
          </p:nvCxnSpPr>
          <p:spPr bwMode="auto">
            <a:xfrm>
              <a:off x="2960045" y="4880164"/>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D10384A4-F417-4350-B436-DBCAE7B77F96}"/>
                </a:ext>
              </a:extLst>
            </p:cNvPr>
            <p:cNvCxnSpPr/>
            <p:nvPr/>
          </p:nvCxnSpPr>
          <p:spPr bwMode="auto">
            <a:xfrm>
              <a:off x="2927454" y="488235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E00ABEC4-DEB7-4CE7-BD55-46213CC7190C}"/>
                </a:ext>
              </a:extLst>
            </p:cNvPr>
            <p:cNvCxnSpPr/>
            <p:nvPr/>
          </p:nvCxnSpPr>
          <p:spPr bwMode="auto">
            <a:xfrm>
              <a:off x="3020248" y="4880788"/>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148CC7DB-45EF-4E4A-837D-F000F815C94A}"/>
                </a:ext>
              </a:extLst>
            </p:cNvPr>
            <p:cNvCxnSpPr/>
            <p:nvPr/>
          </p:nvCxnSpPr>
          <p:spPr bwMode="auto">
            <a:xfrm>
              <a:off x="2981968" y="4881361"/>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BD48862E-4948-4534-A785-B06F376E03FA}"/>
                </a:ext>
              </a:extLst>
            </p:cNvPr>
            <p:cNvCxnSpPr/>
            <p:nvPr/>
          </p:nvCxnSpPr>
          <p:spPr bwMode="auto">
            <a:xfrm>
              <a:off x="3155155" y="4880627"/>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2B8267BB-5758-400E-9CB2-D379E437172E}"/>
                </a:ext>
              </a:extLst>
            </p:cNvPr>
            <p:cNvCxnSpPr/>
            <p:nvPr/>
          </p:nvCxnSpPr>
          <p:spPr bwMode="auto">
            <a:xfrm>
              <a:off x="3057097" y="4880627"/>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FCC1A045-08B5-4396-BB34-CEB14967ED64}"/>
                </a:ext>
              </a:extLst>
            </p:cNvPr>
            <p:cNvCxnSpPr/>
            <p:nvPr/>
          </p:nvCxnSpPr>
          <p:spPr bwMode="auto">
            <a:xfrm>
              <a:off x="3189366" y="4881031"/>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FF2C0FF1-4956-43A8-8214-9DF5EF7DB27B}"/>
                </a:ext>
              </a:extLst>
            </p:cNvPr>
            <p:cNvCxnSpPr/>
            <p:nvPr/>
          </p:nvCxnSpPr>
          <p:spPr bwMode="auto">
            <a:xfrm>
              <a:off x="3261644" y="4929650"/>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B1D36579-37B0-4996-9872-D4DEB285E51A}"/>
                </a:ext>
              </a:extLst>
            </p:cNvPr>
            <p:cNvCxnSpPr/>
            <p:nvPr/>
          </p:nvCxnSpPr>
          <p:spPr bwMode="auto">
            <a:xfrm>
              <a:off x="3225580" y="4929650"/>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C7B87B6C-2CEB-4EB7-9D82-9F5C85A87EFA}"/>
                </a:ext>
              </a:extLst>
            </p:cNvPr>
            <p:cNvCxnSpPr/>
            <p:nvPr/>
          </p:nvCxnSpPr>
          <p:spPr bwMode="auto">
            <a:xfrm>
              <a:off x="3313681" y="493359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442AF547-A81E-4D63-9071-43556F621938}"/>
                </a:ext>
              </a:extLst>
            </p:cNvPr>
            <p:cNvCxnSpPr/>
            <p:nvPr/>
          </p:nvCxnSpPr>
          <p:spPr bwMode="auto">
            <a:xfrm>
              <a:off x="3475311" y="4932226"/>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E829F5A3-C1D9-41E1-B6BB-6D34B53FDED0}"/>
                </a:ext>
              </a:extLst>
            </p:cNvPr>
            <p:cNvCxnSpPr/>
            <p:nvPr/>
          </p:nvCxnSpPr>
          <p:spPr bwMode="auto">
            <a:xfrm>
              <a:off x="3507658" y="4932226"/>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62FA026A-6AE7-4E30-A80D-5D1DEE4C81D0}"/>
                </a:ext>
              </a:extLst>
            </p:cNvPr>
            <p:cNvCxnSpPr/>
            <p:nvPr/>
          </p:nvCxnSpPr>
          <p:spPr bwMode="auto">
            <a:xfrm>
              <a:off x="2416649" y="4811085"/>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14FB6709-E4C1-431A-B8B6-8A0152A6252D}"/>
                </a:ext>
              </a:extLst>
            </p:cNvPr>
            <p:cNvCxnSpPr/>
            <p:nvPr/>
          </p:nvCxnSpPr>
          <p:spPr bwMode="auto">
            <a:xfrm>
              <a:off x="2452454" y="4811085"/>
              <a:ext cx="0" cy="92176"/>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6" name="Group 165">
            <a:extLst>
              <a:ext uri="{FF2B5EF4-FFF2-40B4-BE49-F238E27FC236}">
                <a16:creationId xmlns:a16="http://schemas.microsoft.com/office/drawing/2014/main" id="{56AF17D3-DA6E-4F78-829E-9275B43364FB}"/>
              </a:ext>
            </a:extLst>
          </p:cNvPr>
          <p:cNvGrpSpPr/>
          <p:nvPr/>
        </p:nvGrpSpPr>
        <p:grpSpPr>
          <a:xfrm>
            <a:off x="5197108" y="2387167"/>
            <a:ext cx="775922" cy="1076763"/>
            <a:chOff x="1484177" y="2472360"/>
            <a:chExt cx="775922" cy="1112453"/>
          </a:xfrm>
        </p:grpSpPr>
        <p:sp>
          <p:nvSpPr>
            <p:cNvPr id="167" name="Rectangle 166">
              <a:extLst>
                <a:ext uri="{FF2B5EF4-FFF2-40B4-BE49-F238E27FC236}">
                  <a16:creationId xmlns:a16="http://schemas.microsoft.com/office/drawing/2014/main" id="{9631EB3D-EC47-49D1-87FC-C9667B096DBD}"/>
                </a:ext>
              </a:extLst>
            </p:cNvPr>
            <p:cNvSpPr/>
            <p:nvPr/>
          </p:nvSpPr>
          <p:spPr bwMode="auto">
            <a:xfrm>
              <a:off x="1484177" y="3222361"/>
              <a:ext cx="775922" cy="3624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Rectangle 167">
              <a:extLst>
                <a:ext uri="{FF2B5EF4-FFF2-40B4-BE49-F238E27FC236}">
                  <a16:creationId xmlns:a16="http://schemas.microsoft.com/office/drawing/2014/main" id="{4238DE92-C6CA-4E94-99BA-27769A9EBF59}"/>
                </a:ext>
              </a:extLst>
            </p:cNvPr>
            <p:cNvSpPr/>
            <p:nvPr/>
          </p:nvSpPr>
          <p:spPr bwMode="auto">
            <a:xfrm>
              <a:off x="1484177" y="2472360"/>
              <a:ext cx="775922" cy="74840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9" name="Group 168">
            <a:extLst>
              <a:ext uri="{FF2B5EF4-FFF2-40B4-BE49-F238E27FC236}">
                <a16:creationId xmlns:a16="http://schemas.microsoft.com/office/drawing/2014/main" id="{16D31485-8499-4766-8422-E6D4E107F6A1}"/>
              </a:ext>
            </a:extLst>
          </p:cNvPr>
          <p:cNvGrpSpPr/>
          <p:nvPr/>
        </p:nvGrpSpPr>
        <p:grpSpPr>
          <a:xfrm>
            <a:off x="6528854" y="2634603"/>
            <a:ext cx="775922" cy="829328"/>
            <a:chOff x="1484177" y="2774596"/>
            <a:chExt cx="775922" cy="819555"/>
          </a:xfrm>
        </p:grpSpPr>
        <p:sp>
          <p:nvSpPr>
            <p:cNvPr id="170" name="Rectangle 169">
              <a:extLst>
                <a:ext uri="{FF2B5EF4-FFF2-40B4-BE49-F238E27FC236}">
                  <a16:creationId xmlns:a16="http://schemas.microsoft.com/office/drawing/2014/main" id="{9F01369C-C48A-49EF-A09C-DF2B65438D38}"/>
                </a:ext>
              </a:extLst>
            </p:cNvPr>
            <p:cNvSpPr/>
            <p:nvPr/>
          </p:nvSpPr>
          <p:spPr bwMode="auto">
            <a:xfrm>
              <a:off x="1484177" y="3383892"/>
              <a:ext cx="775922" cy="21025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Rectangle 170">
              <a:extLst>
                <a:ext uri="{FF2B5EF4-FFF2-40B4-BE49-F238E27FC236}">
                  <a16:creationId xmlns:a16="http://schemas.microsoft.com/office/drawing/2014/main" id="{86083504-467E-428A-B747-B02BB0F63112}"/>
                </a:ext>
              </a:extLst>
            </p:cNvPr>
            <p:cNvSpPr/>
            <p:nvPr/>
          </p:nvSpPr>
          <p:spPr bwMode="auto">
            <a:xfrm>
              <a:off x="1484177" y="2774596"/>
              <a:ext cx="775922" cy="609296"/>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72" name="TextBox 171">
            <a:extLst>
              <a:ext uri="{FF2B5EF4-FFF2-40B4-BE49-F238E27FC236}">
                <a16:creationId xmlns:a16="http://schemas.microsoft.com/office/drawing/2014/main" id="{5B7AA596-055B-42B1-93CD-CF40ECF67128}"/>
              </a:ext>
            </a:extLst>
          </p:cNvPr>
          <p:cNvSpPr txBox="1"/>
          <p:nvPr/>
        </p:nvSpPr>
        <p:spPr bwMode="auto">
          <a:xfrm>
            <a:off x="5886180" y="5981410"/>
            <a:ext cx="6346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cxnSp>
        <p:nvCxnSpPr>
          <p:cNvPr id="173" name="Straight Connector 172">
            <a:extLst>
              <a:ext uri="{FF2B5EF4-FFF2-40B4-BE49-F238E27FC236}">
                <a16:creationId xmlns:a16="http://schemas.microsoft.com/office/drawing/2014/main" id="{C5AF710F-8A57-472B-9E88-24B91E152CA7}"/>
              </a:ext>
            </a:extLst>
          </p:cNvPr>
          <p:cNvCxnSpPr>
            <a:cxnSpLocks/>
          </p:cNvCxnSpPr>
          <p:nvPr/>
        </p:nvCxnSpPr>
        <p:spPr bwMode="auto">
          <a:xfrm>
            <a:off x="4876268" y="3463939"/>
            <a:ext cx="2725808"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E37F7949-D209-43D1-8C09-4727FE463912}"/>
              </a:ext>
            </a:extLst>
          </p:cNvPr>
          <p:cNvCxnSpPr>
            <a:cxnSpLocks/>
          </p:cNvCxnSpPr>
          <p:nvPr/>
        </p:nvCxnSpPr>
        <p:spPr bwMode="auto">
          <a:xfrm flipV="1">
            <a:off x="4881030" y="1818754"/>
            <a:ext cx="0" cy="1645186"/>
          </a:xfrm>
          <a:prstGeom prst="line">
            <a:avLst/>
          </a:prstGeom>
          <a:noFill/>
          <a:ln w="28575" cap="flat" cmpd="sng" algn="ctr">
            <a:solidFill>
              <a:schemeClr val="bg1"/>
            </a:solidFill>
            <a:prstDash val="solid"/>
            <a:round/>
            <a:headEnd type="none" w="med" len="med"/>
            <a:tailEnd type="none" w="med" len="med"/>
          </a:ln>
          <a:effectLst/>
        </p:spPr>
      </p:cxnSp>
      <p:grpSp>
        <p:nvGrpSpPr>
          <p:cNvPr id="175" name="Group 174">
            <a:extLst>
              <a:ext uri="{FF2B5EF4-FFF2-40B4-BE49-F238E27FC236}">
                <a16:creationId xmlns:a16="http://schemas.microsoft.com/office/drawing/2014/main" id="{A6B1D06E-D944-4D32-85F9-493CFA8ED961}"/>
              </a:ext>
            </a:extLst>
          </p:cNvPr>
          <p:cNvGrpSpPr/>
          <p:nvPr/>
        </p:nvGrpSpPr>
        <p:grpSpPr>
          <a:xfrm>
            <a:off x="4831846" y="1824635"/>
            <a:ext cx="55762" cy="1639304"/>
            <a:chOff x="1008481" y="1851548"/>
            <a:chExt cx="64008" cy="2844841"/>
          </a:xfrm>
        </p:grpSpPr>
        <p:cxnSp>
          <p:nvCxnSpPr>
            <p:cNvPr id="176" name="Straight Connector 175">
              <a:extLst>
                <a:ext uri="{FF2B5EF4-FFF2-40B4-BE49-F238E27FC236}">
                  <a16:creationId xmlns:a16="http://schemas.microsoft.com/office/drawing/2014/main" id="{FB090B6B-1563-4168-A927-D84ACF5B0850}"/>
                </a:ext>
              </a:extLst>
            </p:cNvPr>
            <p:cNvCxnSpPr>
              <a:cxnSpLocks/>
            </p:cNvCxnSpPr>
            <p:nvPr/>
          </p:nvCxnSpPr>
          <p:spPr bwMode="auto">
            <a:xfrm flipH="1">
              <a:off x="1008481" y="18515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2A8C6F5E-48B4-422E-B892-5E912FA758AD}"/>
                </a:ext>
              </a:extLst>
            </p:cNvPr>
            <p:cNvCxnSpPr>
              <a:cxnSpLocks/>
            </p:cNvCxnSpPr>
            <p:nvPr/>
          </p:nvCxnSpPr>
          <p:spPr bwMode="auto">
            <a:xfrm flipH="1">
              <a:off x="1008481" y="24205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6561C300-CD29-4994-97B8-407AFF3857C7}"/>
                </a:ext>
              </a:extLst>
            </p:cNvPr>
            <p:cNvCxnSpPr>
              <a:cxnSpLocks/>
            </p:cNvCxnSpPr>
            <p:nvPr/>
          </p:nvCxnSpPr>
          <p:spPr bwMode="auto">
            <a:xfrm flipH="1">
              <a:off x="1008481" y="29894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C22903E1-B7EC-4FA1-A05D-D9AC3E16EEB3}"/>
                </a:ext>
              </a:extLst>
            </p:cNvPr>
            <p:cNvCxnSpPr>
              <a:cxnSpLocks/>
            </p:cNvCxnSpPr>
            <p:nvPr/>
          </p:nvCxnSpPr>
          <p:spPr bwMode="auto">
            <a:xfrm flipH="1">
              <a:off x="1008481" y="35584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53CA3EC0-7982-44E0-959F-8C4E77A8BC1C}"/>
                </a:ext>
              </a:extLst>
            </p:cNvPr>
            <p:cNvCxnSpPr>
              <a:cxnSpLocks/>
            </p:cNvCxnSpPr>
            <p:nvPr/>
          </p:nvCxnSpPr>
          <p:spPr bwMode="auto">
            <a:xfrm flipH="1">
              <a:off x="1008481" y="41274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BAA96617-5DC2-4C12-9216-D4225E95E27E}"/>
                </a:ext>
              </a:extLst>
            </p:cNvPr>
            <p:cNvCxnSpPr>
              <a:cxnSpLocks/>
            </p:cNvCxnSpPr>
            <p:nvPr/>
          </p:nvCxnSpPr>
          <p:spPr bwMode="auto">
            <a:xfrm flipH="1">
              <a:off x="1008481" y="4696389"/>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182" name="TextBox 181">
            <a:extLst>
              <a:ext uri="{FF2B5EF4-FFF2-40B4-BE49-F238E27FC236}">
                <a16:creationId xmlns:a16="http://schemas.microsoft.com/office/drawing/2014/main" id="{0B92F445-F9B7-432D-B228-F24C051813D4}"/>
              </a:ext>
            </a:extLst>
          </p:cNvPr>
          <p:cNvSpPr txBox="1"/>
          <p:nvPr/>
        </p:nvSpPr>
        <p:spPr bwMode="auto">
          <a:xfrm>
            <a:off x="4315012" y="1663436"/>
            <a:ext cx="5646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83" name="TextBox 182">
            <a:extLst>
              <a:ext uri="{FF2B5EF4-FFF2-40B4-BE49-F238E27FC236}">
                <a16:creationId xmlns:a16="http://schemas.microsoft.com/office/drawing/2014/main" id="{7F8A8B75-2262-4325-8395-D72B628AA500}"/>
              </a:ext>
            </a:extLst>
          </p:cNvPr>
          <p:cNvSpPr txBox="1"/>
          <p:nvPr/>
        </p:nvSpPr>
        <p:spPr bwMode="auto">
          <a:xfrm>
            <a:off x="4406629" y="1986524"/>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84" name="TextBox 183">
            <a:extLst>
              <a:ext uri="{FF2B5EF4-FFF2-40B4-BE49-F238E27FC236}">
                <a16:creationId xmlns:a16="http://schemas.microsoft.com/office/drawing/2014/main" id="{476E10DF-2684-4D91-B0B9-61E9257EB146}"/>
              </a:ext>
            </a:extLst>
          </p:cNvPr>
          <p:cNvSpPr txBox="1"/>
          <p:nvPr/>
        </p:nvSpPr>
        <p:spPr bwMode="auto">
          <a:xfrm>
            <a:off x="4406629" y="2308001"/>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85" name="TextBox 184">
            <a:extLst>
              <a:ext uri="{FF2B5EF4-FFF2-40B4-BE49-F238E27FC236}">
                <a16:creationId xmlns:a16="http://schemas.microsoft.com/office/drawing/2014/main" id="{2B6DA106-C10A-41AA-BFA6-CD634E6CDB3D}"/>
              </a:ext>
            </a:extLst>
          </p:cNvPr>
          <p:cNvSpPr txBox="1"/>
          <p:nvPr/>
        </p:nvSpPr>
        <p:spPr bwMode="auto">
          <a:xfrm>
            <a:off x="4406629" y="2653565"/>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86" name="TextBox 185">
            <a:extLst>
              <a:ext uri="{FF2B5EF4-FFF2-40B4-BE49-F238E27FC236}">
                <a16:creationId xmlns:a16="http://schemas.microsoft.com/office/drawing/2014/main" id="{EA68D7C0-7B03-42F1-A454-9F52B42B8510}"/>
              </a:ext>
            </a:extLst>
          </p:cNvPr>
          <p:cNvSpPr txBox="1"/>
          <p:nvPr/>
        </p:nvSpPr>
        <p:spPr bwMode="auto">
          <a:xfrm>
            <a:off x="4406629" y="2970381"/>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87" name="TextBox 186">
            <a:extLst>
              <a:ext uri="{FF2B5EF4-FFF2-40B4-BE49-F238E27FC236}">
                <a16:creationId xmlns:a16="http://schemas.microsoft.com/office/drawing/2014/main" id="{81015863-3D42-4C05-AEAA-D704CF19E43D}"/>
              </a:ext>
            </a:extLst>
          </p:cNvPr>
          <p:cNvSpPr txBox="1"/>
          <p:nvPr/>
        </p:nvSpPr>
        <p:spPr bwMode="auto">
          <a:xfrm>
            <a:off x="4406629" y="3311377"/>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188" name="Group 187">
            <a:extLst>
              <a:ext uri="{FF2B5EF4-FFF2-40B4-BE49-F238E27FC236}">
                <a16:creationId xmlns:a16="http://schemas.microsoft.com/office/drawing/2014/main" id="{85E300F0-A5B5-42BF-B8AA-637FEEDDE07E}"/>
              </a:ext>
            </a:extLst>
          </p:cNvPr>
          <p:cNvGrpSpPr/>
          <p:nvPr/>
        </p:nvGrpSpPr>
        <p:grpSpPr>
          <a:xfrm>
            <a:off x="4882848" y="3463939"/>
            <a:ext cx="2719225" cy="57941"/>
            <a:chOff x="1077928" y="4707139"/>
            <a:chExt cx="658866" cy="64008"/>
          </a:xfrm>
        </p:grpSpPr>
        <p:cxnSp>
          <p:nvCxnSpPr>
            <p:cNvPr id="189" name="Straight Connector 188">
              <a:extLst>
                <a:ext uri="{FF2B5EF4-FFF2-40B4-BE49-F238E27FC236}">
                  <a16:creationId xmlns:a16="http://schemas.microsoft.com/office/drawing/2014/main" id="{93BB8B55-942F-4D0D-AFF6-E8C844341BD9}"/>
                </a:ext>
              </a:extLst>
            </p:cNvPr>
            <p:cNvCxnSpPr>
              <a:cxnSpLocks/>
            </p:cNvCxnSpPr>
            <p:nvPr/>
          </p:nvCxnSpPr>
          <p:spPr bwMode="auto">
            <a:xfrm>
              <a:off x="1077928"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932386E5-0E01-4267-A2E2-F0E3E3C02084}"/>
                </a:ext>
              </a:extLst>
            </p:cNvPr>
            <p:cNvCxnSpPr>
              <a:cxnSpLocks/>
            </p:cNvCxnSpPr>
            <p:nvPr/>
          </p:nvCxnSpPr>
          <p:spPr bwMode="auto">
            <a:xfrm>
              <a:off x="1407361"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DA22067C-3F18-4675-B8D6-18AD66822FA9}"/>
                </a:ext>
              </a:extLst>
            </p:cNvPr>
            <p:cNvCxnSpPr>
              <a:cxnSpLocks/>
            </p:cNvCxnSpPr>
            <p:nvPr/>
          </p:nvCxnSpPr>
          <p:spPr bwMode="auto">
            <a:xfrm>
              <a:off x="1736794" y="4707139"/>
              <a:ext cx="0" cy="64008"/>
            </a:xfrm>
            <a:prstGeom prst="line">
              <a:avLst/>
            </a:prstGeom>
            <a:noFill/>
            <a:ln w="28575" cap="flat" cmpd="sng" algn="ctr">
              <a:solidFill>
                <a:schemeClr val="bg1"/>
              </a:solidFill>
              <a:prstDash val="solid"/>
              <a:round/>
              <a:headEnd type="none" w="med" len="med"/>
              <a:tailEnd type="none" w="med" len="med"/>
            </a:ln>
            <a:effectLst/>
          </p:spPr>
        </p:cxnSp>
      </p:grpSp>
      <p:sp>
        <p:nvSpPr>
          <p:cNvPr id="192" name="TextBox 191">
            <a:extLst>
              <a:ext uri="{FF2B5EF4-FFF2-40B4-BE49-F238E27FC236}">
                <a16:creationId xmlns:a16="http://schemas.microsoft.com/office/drawing/2014/main" id="{BB6BA654-A380-45F4-94B0-C70B2C365E60}"/>
              </a:ext>
            </a:extLst>
          </p:cNvPr>
          <p:cNvSpPr txBox="1"/>
          <p:nvPr/>
        </p:nvSpPr>
        <p:spPr bwMode="auto">
          <a:xfrm>
            <a:off x="4883640" y="3431765"/>
            <a:ext cx="13616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Pembro + CT ± Bev</a:t>
            </a:r>
          </a:p>
        </p:txBody>
      </p:sp>
      <p:sp>
        <p:nvSpPr>
          <p:cNvPr id="193" name="TextBox 192">
            <a:extLst>
              <a:ext uri="{FF2B5EF4-FFF2-40B4-BE49-F238E27FC236}">
                <a16:creationId xmlns:a16="http://schemas.microsoft.com/office/drawing/2014/main" id="{DD5E6FA7-31D3-49EE-B1B9-8F685B3B5EC6}"/>
              </a:ext>
            </a:extLst>
          </p:cNvPr>
          <p:cNvSpPr txBox="1"/>
          <p:nvPr/>
        </p:nvSpPr>
        <p:spPr bwMode="auto">
          <a:xfrm>
            <a:off x="6240544" y="3432832"/>
            <a:ext cx="13616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Placebo + CT ± Bev</a:t>
            </a:r>
          </a:p>
        </p:txBody>
      </p:sp>
      <p:grpSp>
        <p:nvGrpSpPr>
          <p:cNvPr id="194" name="Group 193">
            <a:extLst>
              <a:ext uri="{FF2B5EF4-FFF2-40B4-BE49-F238E27FC236}">
                <a16:creationId xmlns:a16="http://schemas.microsoft.com/office/drawing/2014/main" id="{1190E737-6F9E-4B64-BAEE-D08A5A154C1D}"/>
              </a:ext>
            </a:extLst>
          </p:cNvPr>
          <p:cNvGrpSpPr/>
          <p:nvPr/>
        </p:nvGrpSpPr>
        <p:grpSpPr>
          <a:xfrm>
            <a:off x="5409743" y="2279020"/>
            <a:ext cx="350652" cy="173419"/>
            <a:chOff x="2167752" y="2371007"/>
            <a:chExt cx="350652" cy="202316"/>
          </a:xfrm>
        </p:grpSpPr>
        <p:cxnSp>
          <p:nvCxnSpPr>
            <p:cNvPr id="195" name="Straight Connector 194">
              <a:extLst>
                <a:ext uri="{FF2B5EF4-FFF2-40B4-BE49-F238E27FC236}">
                  <a16:creationId xmlns:a16="http://schemas.microsoft.com/office/drawing/2014/main" id="{AF0C0755-E67E-47F9-AC7C-D64398E16FA7}"/>
                </a:ext>
              </a:extLst>
            </p:cNvPr>
            <p:cNvCxnSpPr>
              <a:cxnSpLocks/>
            </p:cNvCxnSpPr>
            <p:nvPr/>
          </p:nvCxnSpPr>
          <p:spPr bwMode="auto">
            <a:xfrm>
              <a:off x="2343078" y="2371007"/>
              <a:ext cx="0" cy="202316"/>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978254C2-6019-4ABF-ADE9-17C9F3A11361}"/>
                </a:ext>
              </a:extLst>
            </p:cNvPr>
            <p:cNvCxnSpPr>
              <a:cxnSpLocks/>
            </p:cNvCxnSpPr>
            <p:nvPr/>
          </p:nvCxnSpPr>
          <p:spPr bwMode="auto">
            <a:xfrm>
              <a:off x="2167752" y="2371007"/>
              <a:ext cx="350652" cy="0"/>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C099AA91-2835-4DDD-8CA4-BFAA003DA404}"/>
                </a:ext>
              </a:extLst>
            </p:cNvPr>
            <p:cNvCxnSpPr>
              <a:cxnSpLocks/>
            </p:cNvCxnSpPr>
            <p:nvPr/>
          </p:nvCxnSpPr>
          <p:spPr bwMode="auto">
            <a:xfrm>
              <a:off x="2167752" y="2564133"/>
              <a:ext cx="3506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8" name="Group 197">
            <a:extLst>
              <a:ext uri="{FF2B5EF4-FFF2-40B4-BE49-F238E27FC236}">
                <a16:creationId xmlns:a16="http://schemas.microsoft.com/office/drawing/2014/main" id="{93C7808D-3316-4C4D-850A-AEE9D4526F6E}"/>
              </a:ext>
            </a:extLst>
          </p:cNvPr>
          <p:cNvGrpSpPr/>
          <p:nvPr/>
        </p:nvGrpSpPr>
        <p:grpSpPr>
          <a:xfrm>
            <a:off x="6746084" y="2550544"/>
            <a:ext cx="350652" cy="202316"/>
            <a:chOff x="2167752" y="2371007"/>
            <a:chExt cx="350652" cy="202316"/>
          </a:xfrm>
        </p:grpSpPr>
        <p:cxnSp>
          <p:nvCxnSpPr>
            <p:cNvPr id="199" name="Straight Connector 198">
              <a:extLst>
                <a:ext uri="{FF2B5EF4-FFF2-40B4-BE49-F238E27FC236}">
                  <a16:creationId xmlns:a16="http://schemas.microsoft.com/office/drawing/2014/main" id="{2F4246EC-7746-44A6-A281-89E08A4966E3}"/>
                </a:ext>
              </a:extLst>
            </p:cNvPr>
            <p:cNvCxnSpPr>
              <a:cxnSpLocks/>
            </p:cNvCxnSpPr>
            <p:nvPr/>
          </p:nvCxnSpPr>
          <p:spPr bwMode="auto">
            <a:xfrm>
              <a:off x="2343078" y="2371007"/>
              <a:ext cx="0" cy="202316"/>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E848B638-CA28-466F-A240-649104CB3BC5}"/>
                </a:ext>
              </a:extLst>
            </p:cNvPr>
            <p:cNvCxnSpPr>
              <a:cxnSpLocks/>
            </p:cNvCxnSpPr>
            <p:nvPr/>
          </p:nvCxnSpPr>
          <p:spPr bwMode="auto">
            <a:xfrm>
              <a:off x="2167752" y="2371007"/>
              <a:ext cx="350652" cy="0"/>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0AE5C031-1B07-4DB5-94AF-936E28A89A37}"/>
                </a:ext>
              </a:extLst>
            </p:cNvPr>
            <p:cNvCxnSpPr>
              <a:cxnSpLocks/>
            </p:cNvCxnSpPr>
            <p:nvPr/>
          </p:nvCxnSpPr>
          <p:spPr bwMode="auto">
            <a:xfrm>
              <a:off x="2167752" y="2564133"/>
              <a:ext cx="350652" cy="0"/>
            </a:xfrm>
            <a:prstGeom prst="line">
              <a:avLst/>
            </a:prstGeom>
            <a:noFill/>
            <a:ln w="28575" cap="flat" cmpd="sng" algn="ctr">
              <a:solidFill>
                <a:schemeClr val="bg1"/>
              </a:solidFill>
              <a:prstDash val="solid"/>
              <a:round/>
              <a:headEnd type="none" w="med" len="med"/>
              <a:tailEnd type="none" w="med" len="med"/>
            </a:ln>
            <a:effectLst/>
          </p:spPr>
        </p:cxnSp>
      </p:grpSp>
      <p:sp>
        <p:nvSpPr>
          <p:cNvPr id="202" name="TextBox 201">
            <a:extLst>
              <a:ext uri="{FF2B5EF4-FFF2-40B4-BE49-F238E27FC236}">
                <a16:creationId xmlns:a16="http://schemas.microsoft.com/office/drawing/2014/main" id="{4BEEB922-069C-4F18-AAA3-ACA052E79910}"/>
              </a:ext>
            </a:extLst>
          </p:cNvPr>
          <p:cNvSpPr txBox="1"/>
          <p:nvPr/>
        </p:nvSpPr>
        <p:spPr bwMode="auto">
          <a:xfrm>
            <a:off x="4904219" y="1755801"/>
            <a:ext cx="13616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65.9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(60.3-71.2)</a:t>
            </a:r>
          </a:p>
        </p:txBody>
      </p:sp>
      <p:sp>
        <p:nvSpPr>
          <p:cNvPr id="203" name="TextBox 202">
            <a:extLst>
              <a:ext uri="{FF2B5EF4-FFF2-40B4-BE49-F238E27FC236}">
                <a16:creationId xmlns:a16="http://schemas.microsoft.com/office/drawing/2014/main" id="{19C5EF93-915C-4F4E-AFEF-753542430604}"/>
              </a:ext>
            </a:extLst>
          </p:cNvPr>
          <p:cNvSpPr txBox="1"/>
          <p:nvPr/>
        </p:nvSpPr>
        <p:spPr bwMode="auto">
          <a:xfrm>
            <a:off x="6265918" y="2055528"/>
            <a:ext cx="13616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(45.1-56.5)</a:t>
            </a:r>
          </a:p>
        </p:txBody>
      </p:sp>
      <p:cxnSp>
        <p:nvCxnSpPr>
          <p:cNvPr id="204" name="Straight Connector 203">
            <a:extLst>
              <a:ext uri="{FF2B5EF4-FFF2-40B4-BE49-F238E27FC236}">
                <a16:creationId xmlns:a16="http://schemas.microsoft.com/office/drawing/2014/main" id="{D0BB77D6-5AE6-40EE-847A-B6F1201D9BF3}"/>
              </a:ext>
            </a:extLst>
          </p:cNvPr>
          <p:cNvCxnSpPr>
            <a:cxnSpLocks/>
          </p:cNvCxnSpPr>
          <p:nvPr/>
        </p:nvCxnSpPr>
        <p:spPr bwMode="auto">
          <a:xfrm flipV="1">
            <a:off x="4873526" y="4132541"/>
            <a:ext cx="0" cy="1639305"/>
          </a:xfrm>
          <a:prstGeom prst="line">
            <a:avLst/>
          </a:prstGeom>
          <a:noFill/>
          <a:ln w="28575" cap="flat" cmpd="sng" algn="ctr">
            <a:solidFill>
              <a:schemeClr val="bg1"/>
            </a:solidFill>
            <a:prstDash val="solid"/>
            <a:round/>
            <a:headEnd type="none" w="med" len="med"/>
            <a:tailEnd type="none" w="med" len="med"/>
          </a:ln>
          <a:effectLst/>
        </p:spPr>
      </p:cxnSp>
      <p:grpSp>
        <p:nvGrpSpPr>
          <p:cNvPr id="205" name="Group 204">
            <a:extLst>
              <a:ext uri="{FF2B5EF4-FFF2-40B4-BE49-F238E27FC236}">
                <a16:creationId xmlns:a16="http://schemas.microsoft.com/office/drawing/2014/main" id="{40320A68-A9C1-49D5-8147-747C39D1C0C8}"/>
              </a:ext>
            </a:extLst>
          </p:cNvPr>
          <p:cNvGrpSpPr/>
          <p:nvPr/>
        </p:nvGrpSpPr>
        <p:grpSpPr>
          <a:xfrm>
            <a:off x="4824342" y="4139601"/>
            <a:ext cx="51001" cy="1632244"/>
            <a:chOff x="1008481" y="1851548"/>
            <a:chExt cx="64008" cy="2844841"/>
          </a:xfrm>
        </p:grpSpPr>
        <p:cxnSp>
          <p:nvCxnSpPr>
            <p:cNvPr id="206" name="Straight Connector 205">
              <a:extLst>
                <a:ext uri="{FF2B5EF4-FFF2-40B4-BE49-F238E27FC236}">
                  <a16:creationId xmlns:a16="http://schemas.microsoft.com/office/drawing/2014/main" id="{D4453BEB-23C4-4891-BA7B-9198B4A0158E}"/>
                </a:ext>
              </a:extLst>
            </p:cNvPr>
            <p:cNvCxnSpPr>
              <a:cxnSpLocks/>
            </p:cNvCxnSpPr>
            <p:nvPr/>
          </p:nvCxnSpPr>
          <p:spPr bwMode="auto">
            <a:xfrm flipH="1">
              <a:off x="1008481" y="18515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B902DDFE-85BE-40CD-AF8E-C51039668AED}"/>
                </a:ext>
              </a:extLst>
            </p:cNvPr>
            <p:cNvCxnSpPr>
              <a:cxnSpLocks/>
            </p:cNvCxnSpPr>
            <p:nvPr/>
          </p:nvCxnSpPr>
          <p:spPr bwMode="auto">
            <a:xfrm flipH="1">
              <a:off x="1008481" y="24205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3EAE69D7-07AE-4494-9ED8-64688F41CD88}"/>
                </a:ext>
              </a:extLst>
            </p:cNvPr>
            <p:cNvCxnSpPr>
              <a:cxnSpLocks/>
            </p:cNvCxnSpPr>
            <p:nvPr/>
          </p:nvCxnSpPr>
          <p:spPr bwMode="auto">
            <a:xfrm flipH="1">
              <a:off x="1008481" y="29894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17BF228C-0EBD-4AD3-B2D5-88912942A8C8}"/>
                </a:ext>
              </a:extLst>
            </p:cNvPr>
            <p:cNvCxnSpPr>
              <a:cxnSpLocks/>
            </p:cNvCxnSpPr>
            <p:nvPr/>
          </p:nvCxnSpPr>
          <p:spPr bwMode="auto">
            <a:xfrm flipH="1">
              <a:off x="1008481" y="35584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AEA1E4EB-E1F6-43A9-9753-11F99448B7F9}"/>
                </a:ext>
              </a:extLst>
            </p:cNvPr>
            <p:cNvCxnSpPr>
              <a:cxnSpLocks/>
            </p:cNvCxnSpPr>
            <p:nvPr/>
          </p:nvCxnSpPr>
          <p:spPr bwMode="auto">
            <a:xfrm flipH="1">
              <a:off x="1008481" y="41274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8EF1B0A8-6624-4B41-8C21-CD28A8D32250}"/>
                </a:ext>
              </a:extLst>
            </p:cNvPr>
            <p:cNvCxnSpPr>
              <a:cxnSpLocks/>
            </p:cNvCxnSpPr>
            <p:nvPr/>
          </p:nvCxnSpPr>
          <p:spPr bwMode="auto">
            <a:xfrm flipH="1">
              <a:off x="1008481" y="4696389"/>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212" name="TextBox 211">
            <a:extLst>
              <a:ext uri="{FF2B5EF4-FFF2-40B4-BE49-F238E27FC236}">
                <a16:creationId xmlns:a16="http://schemas.microsoft.com/office/drawing/2014/main" id="{2C177D68-CA3F-43A1-A471-C20CD578D217}"/>
              </a:ext>
            </a:extLst>
          </p:cNvPr>
          <p:cNvSpPr txBox="1"/>
          <p:nvPr/>
        </p:nvSpPr>
        <p:spPr bwMode="auto">
          <a:xfrm>
            <a:off x="4315304" y="3980933"/>
            <a:ext cx="5646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13" name="TextBox 212">
            <a:extLst>
              <a:ext uri="{FF2B5EF4-FFF2-40B4-BE49-F238E27FC236}">
                <a16:creationId xmlns:a16="http://schemas.microsoft.com/office/drawing/2014/main" id="{B32F33D3-0130-43D6-8C07-822A14FEBC99}"/>
              </a:ext>
            </a:extLst>
          </p:cNvPr>
          <p:cNvSpPr txBox="1"/>
          <p:nvPr/>
        </p:nvSpPr>
        <p:spPr bwMode="auto">
          <a:xfrm>
            <a:off x="4399125" y="4294430"/>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14" name="TextBox 213">
            <a:extLst>
              <a:ext uri="{FF2B5EF4-FFF2-40B4-BE49-F238E27FC236}">
                <a16:creationId xmlns:a16="http://schemas.microsoft.com/office/drawing/2014/main" id="{844BA401-039A-417F-99CB-B600AA4B2392}"/>
              </a:ext>
            </a:extLst>
          </p:cNvPr>
          <p:cNvSpPr txBox="1"/>
          <p:nvPr/>
        </p:nvSpPr>
        <p:spPr bwMode="auto">
          <a:xfrm>
            <a:off x="4399125" y="4615907"/>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15" name="TextBox 214">
            <a:extLst>
              <a:ext uri="{FF2B5EF4-FFF2-40B4-BE49-F238E27FC236}">
                <a16:creationId xmlns:a16="http://schemas.microsoft.com/office/drawing/2014/main" id="{E9F4F876-40C4-4B5B-8466-98B92F3E1890}"/>
              </a:ext>
            </a:extLst>
          </p:cNvPr>
          <p:cNvSpPr txBox="1"/>
          <p:nvPr/>
        </p:nvSpPr>
        <p:spPr bwMode="auto">
          <a:xfrm>
            <a:off x="4399125" y="4961471"/>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16" name="TextBox 215">
            <a:extLst>
              <a:ext uri="{FF2B5EF4-FFF2-40B4-BE49-F238E27FC236}">
                <a16:creationId xmlns:a16="http://schemas.microsoft.com/office/drawing/2014/main" id="{129EB842-5C5C-4E9D-8A06-25559AB928FF}"/>
              </a:ext>
            </a:extLst>
          </p:cNvPr>
          <p:cNvSpPr txBox="1"/>
          <p:nvPr/>
        </p:nvSpPr>
        <p:spPr bwMode="auto">
          <a:xfrm>
            <a:off x="4399125" y="5278287"/>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17" name="TextBox 216">
            <a:extLst>
              <a:ext uri="{FF2B5EF4-FFF2-40B4-BE49-F238E27FC236}">
                <a16:creationId xmlns:a16="http://schemas.microsoft.com/office/drawing/2014/main" id="{78E72FF1-982C-46D3-9606-3DF0FD19BA82}"/>
              </a:ext>
            </a:extLst>
          </p:cNvPr>
          <p:cNvSpPr txBox="1"/>
          <p:nvPr/>
        </p:nvSpPr>
        <p:spPr bwMode="auto">
          <a:xfrm>
            <a:off x="4399125" y="5619283"/>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218" name="Group 217">
            <a:extLst>
              <a:ext uri="{FF2B5EF4-FFF2-40B4-BE49-F238E27FC236}">
                <a16:creationId xmlns:a16="http://schemas.microsoft.com/office/drawing/2014/main" id="{4D29823D-2459-47EC-9C50-0117DA881883}"/>
              </a:ext>
            </a:extLst>
          </p:cNvPr>
          <p:cNvGrpSpPr/>
          <p:nvPr/>
        </p:nvGrpSpPr>
        <p:grpSpPr>
          <a:xfrm>
            <a:off x="4868764" y="5762254"/>
            <a:ext cx="2727376" cy="66236"/>
            <a:chOff x="1060300" y="5771171"/>
            <a:chExt cx="2727376" cy="66236"/>
          </a:xfrm>
        </p:grpSpPr>
        <p:cxnSp>
          <p:nvCxnSpPr>
            <p:cNvPr id="219" name="Straight Connector 218">
              <a:extLst>
                <a:ext uri="{FF2B5EF4-FFF2-40B4-BE49-F238E27FC236}">
                  <a16:creationId xmlns:a16="http://schemas.microsoft.com/office/drawing/2014/main" id="{C2A26EE5-D38F-4D28-9334-93430EBE75C4}"/>
                </a:ext>
              </a:extLst>
            </p:cNvPr>
            <p:cNvCxnSpPr>
              <a:cxnSpLocks/>
            </p:cNvCxnSpPr>
            <p:nvPr/>
          </p:nvCxnSpPr>
          <p:spPr bwMode="auto">
            <a:xfrm>
              <a:off x="1060300" y="5780762"/>
              <a:ext cx="2725808" cy="0"/>
            </a:xfrm>
            <a:prstGeom prst="line">
              <a:avLst/>
            </a:prstGeom>
            <a:noFill/>
            <a:ln w="28575" cap="flat" cmpd="sng" algn="ctr">
              <a:solidFill>
                <a:schemeClr val="bg1"/>
              </a:solidFill>
              <a:prstDash val="solid"/>
              <a:round/>
              <a:headEnd type="none" w="med" len="med"/>
              <a:tailEnd type="none" w="med" len="med"/>
            </a:ln>
            <a:effectLst/>
          </p:spPr>
        </p:cxnSp>
        <p:grpSp>
          <p:nvGrpSpPr>
            <p:cNvPr id="220" name="Group 219">
              <a:extLst>
                <a:ext uri="{FF2B5EF4-FFF2-40B4-BE49-F238E27FC236}">
                  <a16:creationId xmlns:a16="http://schemas.microsoft.com/office/drawing/2014/main" id="{1D4E3A45-CFC5-44C5-8804-2873D0709B11}"/>
                </a:ext>
              </a:extLst>
            </p:cNvPr>
            <p:cNvGrpSpPr/>
            <p:nvPr/>
          </p:nvGrpSpPr>
          <p:grpSpPr>
            <a:xfrm>
              <a:off x="1066881" y="5771171"/>
              <a:ext cx="598862" cy="65627"/>
              <a:chOff x="1077928" y="4707139"/>
              <a:chExt cx="658866" cy="64008"/>
            </a:xfrm>
          </p:grpSpPr>
          <p:cxnSp>
            <p:nvCxnSpPr>
              <p:cNvPr id="230" name="Straight Connector 229">
                <a:extLst>
                  <a:ext uri="{FF2B5EF4-FFF2-40B4-BE49-F238E27FC236}">
                    <a16:creationId xmlns:a16="http://schemas.microsoft.com/office/drawing/2014/main" id="{8291A310-E695-41F8-A101-3CBB6D6B0F51}"/>
                  </a:ext>
                </a:extLst>
              </p:cNvPr>
              <p:cNvCxnSpPr>
                <a:cxnSpLocks/>
              </p:cNvCxnSpPr>
              <p:nvPr/>
            </p:nvCxnSpPr>
            <p:spPr bwMode="auto">
              <a:xfrm>
                <a:off x="1077928"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FC7B5354-8206-407B-B8EB-B045019996F5}"/>
                  </a:ext>
                </a:extLst>
              </p:cNvPr>
              <p:cNvCxnSpPr>
                <a:cxnSpLocks/>
              </p:cNvCxnSpPr>
              <p:nvPr/>
            </p:nvCxnSpPr>
            <p:spPr bwMode="auto">
              <a:xfrm>
                <a:off x="1407361"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6465D475-AEB6-425E-A0EC-899A6E70830B}"/>
                  </a:ext>
                </a:extLst>
              </p:cNvPr>
              <p:cNvCxnSpPr>
                <a:cxnSpLocks/>
              </p:cNvCxnSpPr>
              <p:nvPr/>
            </p:nvCxnSpPr>
            <p:spPr bwMode="auto">
              <a:xfrm>
                <a:off x="1736794" y="4707139"/>
                <a:ext cx="0" cy="64008"/>
              </a:xfrm>
              <a:prstGeom prst="line">
                <a:avLst/>
              </a:prstGeom>
              <a:noFill/>
              <a:ln w="28575" cap="flat" cmpd="sng" algn="ctr">
                <a:solidFill>
                  <a:schemeClr val="bg1"/>
                </a:solidFill>
                <a:prstDash val="solid"/>
                <a:round/>
                <a:headEnd type="none" w="med" len="med"/>
                <a:tailEnd type="none" w="med" len="med"/>
              </a:ln>
              <a:effectLst/>
            </p:spPr>
          </p:cxnSp>
        </p:grpSp>
        <p:grpSp>
          <p:nvGrpSpPr>
            <p:cNvPr id="221" name="Group 220">
              <a:extLst>
                <a:ext uri="{FF2B5EF4-FFF2-40B4-BE49-F238E27FC236}">
                  <a16:creationId xmlns:a16="http://schemas.microsoft.com/office/drawing/2014/main" id="{227079A0-FE74-4BBC-B02E-887DE818BC9F}"/>
                </a:ext>
              </a:extLst>
            </p:cNvPr>
            <p:cNvGrpSpPr/>
            <p:nvPr/>
          </p:nvGrpSpPr>
          <p:grpSpPr>
            <a:xfrm>
              <a:off x="1974765" y="5771780"/>
              <a:ext cx="598862" cy="65627"/>
              <a:chOff x="1077928" y="4707139"/>
              <a:chExt cx="658866" cy="64008"/>
            </a:xfrm>
          </p:grpSpPr>
          <p:cxnSp>
            <p:nvCxnSpPr>
              <p:cNvPr id="227" name="Straight Connector 226">
                <a:extLst>
                  <a:ext uri="{FF2B5EF4-FFF2-40B4-BE49-F238E27FC236}">
                    <a16:creationId xmlns:a16="http://schemas.microsoft.com/office/drawing/2014/main" id="{5A3E37E4-E164-4EEE-92AB-749E4B0D6835}"/>
                  </a:ext>
                </a:extLst>
              </p:cNvPr>
              <p:cNvCxnSpPr>
                <a:cxnSpLocks/>
              </p:cNvCxnSpPr>
              <p:nvPr/>
            </p:nvCxnSpPr>
            <p:spPr bwMode="auto">
              <a:xfrm>
                <a:off x="1077928"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92776722-53F0-4961-97BC-C5EDC07700CF}"/>
                  </a:ext>
                </a:extLst>
              </p:cNvPr>
              <p:cNvCxnSpPr>
                <a:cxnSpLocks/>
              </p:cNvCxnSpPr>
              <p:nvPr/>
            </p:nvCxnSpPr>
            <p:spPr bwMode="auto">
              <a:xfrm>
                <a:off x="1407361"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B6609A3F-5CA1-4051-813F-53EA616F616A}"/>
                  </a:ext>
                </a:extLst>
              </p:cNvPr>
              <p:cNvCxnSpPr>
                <a:cxnSpLocks/>
              </p:cNvCxnSpPr>
              <p:nvPr/>
            </p:nvCxnSpPr>
            <p:spPr bwMode="auto">
              <a:xfrm>
                <a:off x="1736794" y="4707139"/>
                <a:ext cx="0" cy="64008"/>
              </a:xfrm>
              <a:prstGeom prst="line">
                <a:avLst/>
              </a:prstGeom>
              <a:noFill/>
              <a:ln w="28575" cap="flat" cmpd="sng" algn="ctr">
                <a:solidFill>
                  <a:schemeClr val="bg1"/>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8D65A529-454A-4EDD-B50E-D40FD14CD580}"/>
                </a:ext>
              </a:extLst>
            </p:cNvPr>
            <p:cNvGrpSpPr/>
            <p:nvPr/>
          </p:nvGrpSpPr>
          <p:grpSpPr>
            <a:xfrm>
              <a:off x="2885526" y="5771171"/>
              <a:ext cx="598862" cy="65627"/>
              <a:chOff x="1077928" y="4707139"/>
              <a:chExt cx="658866" cy="64008"/>
            </a:xfrm>
          </p:grpSpPr>
          <p:cxnSp>
            <p:nvCxnSpPr>
              <p:cNvPr id="224" name="Straight Connector 223">
                <a:extLst>
                  <a:ext uri="{FF2B5EF4-FFF2-40B4-BE49-F238E27FC236}">
                    <a16:creationId xmlns:a16="http://schemas.microsoft.com/office/drawing/2014/main" id="{896812AB-D022-440A-88E0-737DCB0831EE}"/>
                  </a:ext>
                </a:extLst>
              </p:cNvPr>
              <p:cNvCxnSpPr>
                <a:cxnSpLocks/>
              </p:cNvCxnSpPr>
              <p:nvPr/>
            </p:nvCxnSpPr>
            <p:spPr bwMode="auto">
              <a:xfrm>
                <a:off x="1077928"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751E1AB9-B6EF-4654-BC62-0CE9C53A956C}"/>
                  </a:ext>
                </a:extLst>
              </p:cNvPr>
              <p:cNvCxnSpPr>
                <a:cxnSpLocks/>
              </p:cNvCxnSpPr>
              <p:nvPr/>
            </p:nvCxnSpPr>
            <p:spPr bwMode="auto">
              <a:xfrm>
                <a:off x="1407361"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4F57AE2B-FA04-4892-8716-D946C671CD22}"/>
                  </a:ext>
                </a:extLst>
              </p:cNvPr>
              <p:cNvCxnSpPr>
                <a:cxnSpLocks/>
              </p:cNvCxnSpPr>
              <p:nvPr/>
            </p:nvCxnSpPr>
            <p:spPr bwMode="auto">
              <a:xfrm>
                <a:off x="1736794" y="4707139"/>
                <a:ext cx="0" cy="64008"/>
              </a:xfrm>
              <a:prstGeom prst="line">
                <a:avLst/>
              </a:prstGeom>
              <a:noFill/>
              <a:ln w="28575" cap="flat" cmpd="sng" algn="ctr">
                <a:solidFill>
                  <a:schemeClr val="bg1"/>
                </a:solidFill>
                <a:prstDash val="solid"/>
                <a:round/>
                <a:headEnd type="none" w="med" len="med"/>
                <a:tailEnd type="none" w="med" len="med"/>
              </a:ln>
              <a:effectLst/>
            </p:spPr>
          </p:cxnSp>
        </p:grpSp>
        <p:cxnSp>
          <p:nvCxnSpPr>
            <p:cNvPr id="223" name="Straight Connector 222">
              <a:extLst>
                <a:ext uri="{FF2B5EF4-FFF2-40B4-BE49-F238E27FC236}">
                  <a16:creationId xmlns:a16="http://schemas.microsoft.com/office/drawing/2014/main" id="{F1DCB0C6-C33B-4E9E-878E-DF439BEE43C3}"/>
                </a:ext>
              </a:extLst>
            </p:cNvPr>
            <p:cNvCxnSpPr>
              <a:cxnSpLocks/>
            </p:cNvCxnSpPr>
            <p:nvPr/>
          </p:nvCxnSpPr>
          <p:spPr bwMode="auto">
            <a:xfrm>
              <a:off x="3787676" y="5771171"/>
              <a:ext cx="0" cy="65627"/>
            </a:xfrm>
            <a:prstGeom prst="line">
              <a:avLst/>
            </a:prstGeom>
            <a:noFill/>
            <a:ln w="28575" cap="flat" cmpd="sng" algn="ctr">
              <a:solidFill>
                <a:schemeClr val="bg1"/>
              </a:solidFill>
              <a:prstDash val="solid"/>
              <a:round/>
              <a:headEnd type="none" w="med" len="med"/>
              <a:tailEnd type="none" w="med" len="med"/>
            </a:ln>
            <a:effectLst/>
          </p:spPr>
        </p:cxnSp>
      </p:grpSp>
      <p:sp>
        <p:nvSpPr>
          <p:cNvPr id="233" name="TextBox 232">
            <a:extLst>
              <a:ext uri="{FF2B5EF4-FFF2-40B4-BE49-F238E27FC236}">
                <a16:creationId xmlns:a16="http://schemas.microsoft.com/office/drawing/2014/main" id="{E34A96B0-7FD7-4E54-B8CC-A97B48BD9033}"/>
              </a:ext>
            </a:extLst>
          </p:cNvPr>
          <p:cNvSpPr txBox="1"/>
          <p:nvPr/>
        </p:nvSpPr>
        <p:spPr bwMode="auto">
          <a:xfrm>
            <a:off x="4707790" y="5771683"/>
            <a:ext cx="3341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34" name="TextBox 233">
            <a:extLst>
              <a:ext uri="{FF2B5EF4-FFF2-40B4-BE49-F238E27FC236}">
                <a16:creationId xmlns:a16="http://schemas.microsoft.com/office/drawing/2014/main" id="{C23914E0-919D-4E75-A078-6DB7C94C74D2}"/>
              </a:ext>
            </a:extLst>
          </p:cNvPr>
          <p:cNvSpPr txBox="1"/>
          <p:nvPr/>
        </p:nvSpPr>
        <p:spPr bwMode="auto">
          <a:xfrm>
            <a:off x="5008890" y="5771237"/>
            <a:ext cx="3341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235" name="TextBox 234">
            <a:extLst>
              <a:ext uri="{FF2B5EF4-FFF2-40B4-BE49-F238E27FC236}">
                <a16:creationId xmlns:a16="http://schemas.microsoft.com/office/drawing/2014/main" id="{8EA37869-A65A-4B9A-8ACA-2A12763BB969}"/>
              </a:ext>
            </a:extLst>
          </p:cNvPr>
          <p:cNvSpPr txBox="1"/>
          <p:nvPr/>
        </p:nvSpPr>
        <p:spPr bwMode="auto">
          <a:xfrm>
            <a:off x="5314225" y="5762925"/>
            <a:ext cx="3341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236" name="TextBox 235">
            <a:extLst>
              <a:ext uri="{FF2B5EF4-FFF2-40B4-BE49-F238E27FC236}">
                <a16:creationId xmlns:a16="http://schemas.microsoft.com/office/drawing/2014/main" id="{3DEB55DB-E80D-489A-9D2C-BB19D0E11794}"/>
              </a:ext>
            </a:extLst>
          </p:cNvPr>
          <p:cNvSpPr txBox="1"/>
          <p:nvPr/>
        </p:nvSpPr>
        <p:spPr bwMode="auto">
          <a:xfrm>
            <a:off x="5615325" y="5762479"/>
            <a:ext cx="3341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237" name="TextBox 236">
            <a:extLst>
              <a:ext uri="{FF2B5EF4-FFF2-40B4-BE49-F238E27FC236}">
                <a16:creationId xmlns:a16="http://schemas.microsoft.com/office/drawing/2014/main" id="{819DB636-A269-4F89-BA68-B8F6BB08E710}"/>
              </a:ext>
            </a:extLst>
          </p:cNvPr>
          <p:cNvSpPr txBox="1"/>
          <p:nvPr/>
        </p:nvSpPr>
        <p:spPr bwMode="auto">
          <a:xfrm>
            <a:off x="5895777" y="5770411"/>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238" name="TextBox 237">
            <a:extLst>
              <a:ext uri="{FF2B5EF4-FFF2-40B4-BE49-F238E27FC236}">
                <a16:creationId xmlns:a16="http://schemas.microsoft.com/office/drawing/2014/main" id="{7F3A4E27-E756-4081-BB80-A7225C94A5BE}"/>
              </a:ext>
            </a:extLst>
          </p:cNvPr>
          <p:cNvSpPr txBox="1"/>
          <p:nvPr/>
        </p:nvSpPr>
        <p:spPr bwMode="auto">
          <a:xfrm>
            <a:off x="6196877" y="5769965"/>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239" name="TextBox 238">
            <a:extLst>
              <a:ext uri="{FF2B5EF4-FFF2-40B4-BE49-F238E27FC236}">
                <a16:creationId xmlns:a16="http://schemas.microsoft.com/office/drawing/2014/main" id="{47704CEB-B3A6-4EB8-B26D-D1C097F995BB}"/>
              </a:ext>
            </a:extLst>
          </p:cNvPr>
          <p:cNvSpPr txBox="1"/>
          <p:nvPr/>
        </p:nvSpPr>
        <p:spPr bwMode="auto">
          <a:xfrm>
            <a:off x="6502212" y="5761653"/>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240" name="TextBox 239">
            <a:extLst>
              <a:ext uri="{FF2B5EF4-FFF2-40B4-BE49-F238E27FC236}">
                <a16:creationId xmlns:a16="http://schemas.microsoft.com/office/drawing/2014/main" id="{C7CD965E-271A-4862-8447-DBDDC6693E96}"/>
              </a:ext>
            </a:extLst>
          </p:cNvPr>
          <p:cNvSpPr txBox="1"/>
          <p:nvPr/>
        </p:nvSpPr>
        <p:spPr bwMode="auto">
          <a:xfrm>
            <a:off x="6803312" y="5761207"/>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241" name="TextBox 240">
            <a:extLst>
              <a:ext uri="{FF2B5EF4-FFF2-40B4-BE49-F238E27FC236}">
                <a16:creationId xmlns:a16="http://schemas.microsoft.com/office/drawing/2014/main" id="{EE0442C2-C8DB-486A-8FF1-9016E3C74C41}"/>
              </a:ext>
            </a:extLst>
          </p:cNvPr>
          <p:cNvSpPr txBox="1"/>
          <p:nvPr/>
        </p:nvSpPr>
        <p:spPr bwMode="auto">
          <a:xfrm>
            <a:off x="7094089" y="5764220"/>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242" name="TextBox 241">
            <a:extLst>
              <a:ext uri="{FF2B5EF4-FFF2-40B4-BE49-F238E27FC236}">
                <a16:creationId xmlns:a16="http://schemas.microsoft.com/office/drawing/2014/main" id="{F61676AC-D373-4759-A900-7B85417E96B7}"/>
              </a:ext>
            </a:extLst>
          </p:cNvPr>
          <p:cNvSpPr txBox="1"/>
          <p:nvPr/>
        </p:nvSpPr>
        <p:spPr bwMode="auto">
          <a:xfrm>
            <a:off x="7395189" y="5763774"/>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243" name="TextBox 242">
            <a:extLst>
              <a:ext uri="{FF2B5EF4-FFF2-40B4-BE49-F238E27FC236}">
                <a16:creationId xmlns:a16="http://schemas.microsoft.com/office/drawing/2014/main" id="{AF5049E5-D8C9-4BF6-A3D2-F3E25B0A8E79}"/>
              </a:ext>
            </a:extLst>
          </p:cNvPr>
          <p:cNvSpPr txBox="1"/>
          <p:nvPr/>
        </p:nvSpPr>
        <p:spPr bwMode="auto">
          <a:xfrm>
            <a:off x="5503166" y="1471649"/>
            <a:ext cx="1561491"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All-Comer</a:t>
            </a:r>
          </a:p>
        </p:txBody>
      </p:sp>
      <p:sp>
        <p:nvSpPr>
          <p:cNvPr id="244" name="TextBox 243">
            <a:extLst>
              <a:ext uri="{FF2B5EF4-FFF2-40B4-BE49-F238E27FC236}">
                <a16:creationId xmlns:a16="http://schemas.microsoft.com/office/drawing/2014/main" id="{E7411014-4E3F-4BBB-83C6-B5FA4F358B73}"/>
              </a:ext>
            </a:extLst>
          </p:cNvPr>
          <p:cNvSpPr txBox="1"/>
          <p:nvPr/>
        </p:nvSpPr>
        <p:spPr bwMode="auto">
          <a:xfrm>
            <a:off x="4832210" y="5058355"/>
            <a:ext cx="192133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Median, mo (range)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18.0 (1.3+ to 24.2+)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10.4 (1.5+ to 22.0+)</a:t>
            </a:r>
          </a:p>
        </p:txBody>
      </p:sp>
      <p:cxnSp>
        <p:nvCxnSpPr>
          <p:cNvPr id="245" name="Straight Connector 244">
            <a:extLst>
              <a:ext uri="{FF2B5EF4-FFF2-40B4-BE49-F238E27FC236}">
                <a16:creationId xmlns:a16="http://schemas.microsoft.com/office/drawing/2014/main" id="{AEB95D71-EA36-48AC-A7DF-9F753A8EE71D}"/>
              </a:ext>
            </a:extLst>
          </p:cNvPr>
          <p:cNvCxnSpPr/>
          <p:nvPr/>
        </p:nvCxnSpPr>
        <p:spPr bwMode="auto">
          <a:xfrm>
            <a:off x="4999899" y="4048850"/>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8A1901F8-9537-4E64-9DF9-7352BEB1D5E1}"/>
              </a:ext>
            </a:extLst>
          </p:cNvPr>
          <p:cNvCxnSpPr/>
          <p:nvPr/>
        </p:nvCxnSpPr>
        <p:spPr bwMode="auto">
          <a:xfrm>
            <a:off x="5027330" y="4049191"/>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11B73FC0-602C-45D4-A4BF-EF03081D92B0}"/>
              </a:ext>
            </a:extLst>
          </p:cNvPr>
          <p:cNvCxnSpPr/>
          <p:nvPr/>
        </p:nvCxnSpPr>
        <p:spPr bwMode="auto">
          <a:xfrm>
            <a:off x="5075796" y="4048850"/>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1D4D0CB6-E9AD-407A-94C9-98938BC7AB97}"/>
              </a:ext>
            </a:extLst>
          </p:cNvPr>
          <p:cNvCxnSpPr/>
          <p:nvPr/>
        </p:nvCxnSpPr>
        <p:spPr bwMode="auto">
          <a:xfrm>
            <a:off x="5165785" y="4085107"/>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574914A8-67DC-42B6-970A-B17E02946325}"/>
              </a:ext>
            </a:extLst>
          </p:cNvPr>
          <p:cNvCxnSpPr/>
          <p:nvPr/>
        </p:nvCxnSpPr>
        <p:spPr bwMode="auto">
          <a:xfrm>
            <a:off x="5108753" y="4048850"/>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A26E5BBA-2B6D-46C1-A5B0-F590B34DD8A2}"/>
              </a:ext>
            </a:extLst>
          </p:cNvPr>
          <p:cNvCxnSpPr/>
          <p:nvPr/>
        </p:nvCxnSpPr>
        <p:spPr bwMode="auto">
          <a:xfrm>
            <a:off x="5684201" y="4682348"/>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D4480094-43A6-4377-B9E5-53BEE022C6E1}"/>
              </a:ext>
            </a:extLst>
          </p:cNvPr>
          <p:cNvCxnSpPr/>
          <p:nvPr/>
        </p:nvCxnSpPr>
        <p:spPr bwMode="auto">
          <a:xfrm>
            <a:off x="5359114" y="4328686"/>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DA895BE3-A9C2-48F4-8C92-55B5F850DF23}"/>
              </a:ext>
            </a:extLst>
          </p:cNvPr>
          <p:cNvCxnSpPr/>
          <p:nvPr/>
        </p:nvCxnSpPr>
        <p:spPr bwMode="auto">
          <a:xfrm>
            <a:off x="5864665" y="4840973"/>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AC7FFFE9-58FC-4E48-ADB3-51B439A9D8FE}"/>
              </a:ext>
            </a:extLst>
          </p:cNvPr>
          <p:cNvCxnSpPr/>
          <p:nvPr/>
        </p:nvCxnSpPr>
        <p:spPr bwMode="auto">
          <a:xfrm>
            <a:off x="5990813" y="4920424"/>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741DEAA2-3CFE-4C98-8C43-7161C5F9653F}"/>
              </a:ext>
            </a:extLst>
          </p:cNvPr>
          <p:cNvCxnSpPr/>
          <p:nvPr/>
        </p:nvCxnSpPr>
        <p:spPr bwMode="auto">
          <a:xfrm>
            <a:off x="6260819" y="5019446"/>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1A1446ED-5533-443D-892A-A4C190A616E7}"/>
              </a:ext>
            </a:extLst>
          </p:cNvPr>
          <p:cNvCxnSpPr/>
          <p:nvPr/>
        </p:nvCxnSpPr>
        <p:spPr bwMode="auto">
          <a:xfrm>
            <a:off x="6201173" y="4992245"/>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82201B1E-793E-4C58-9922-F6908924E641}"/>
              </a:ext>
            </a:extLst>
          </p:cNvPr>
          <p:cNvCxnSpPr/>
          <p:nvPr/>
        </p:nvCxnSpPr>
        <p:spPr bwMode="auto">
          <a:xfrm>
            <a:off x="6167120" y="4976816"/>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8C4F99B4-DB1B-4D02-892A-72FEA40A4673}"/>
              </a:ext>
            </a:extLst>
          </p:cNvPr>
          <p:cNvCxnSpPr/>
          <p:nvPr/>
        </p:nvCxnSpPr>
        <p:spPr bwMode="auto">
          <a:xfrm>
            <a:off x="6320886" y="5027510"/>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724BFEA4-0D60-4EC2-BEED-369851049750}"/>
              </a:ext>
            </a:extLst>
          </p:cNvPr>
          <p:cNvCxnSpPr/>
          <p:nvPr/>
        </p:nvCxnSpPr>
        <p:spPr bwMode="auto">
          <a:xfrm>
            <a:off x="6300524" y="5022022"/>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263B00B0-C013-4B65-B0A5-4137E5716B7D}"/>
              </a:ext>
            </a:extLst>
          </p:cNvPr>
          <p:cNvCxnSpPr/>
          <p:nvPr/>
        </p:nvCxnSpPr>
        <p:spPr bwMode="auto">
          <a:xfrm>
            <a:off x="6382091" y="5049192"/>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AC945200-1F5B-41E7-9C94-50CA0C2635EB}"/>
              </a:ext>
            </a:extLst>
          </p:cNvPr>
          <p:cNvCxnSpPr/>
          <p:nvPr/>
        </p:nvCxnSpPr>
        <p:spPr bwMode="auto">
          <a:xfrm>
            <a:off x="6464961" y="5062045"/>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577AE7F5-EDA9-4AEF-B7BE-EE4933112380}"/>
              </a:ext>
            </a:extLst>
          </p:cNvPr>
          <p:cNvCxnSpPr/>
          <p:nvPr/>
        </p:nvCxnSpPr>
        <p:spPr bwMode="auto">
          <a:xfrm>
            <a:off x="6351183" y="5029295"/>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9E6A631A-D29B-4730-8401-A17BCECACC03}"/>
              </a:ext>
            </a:extLst>
          </p:cNvPr>
          <p:cNvCxnSpPr/>
          <p:nvPr/>
        </p:nvCxnSpPr>
        <p:spPr bwMode="auto">
          <a:xfrm>
            <a:off x="6520055" y="5134907"/>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6D9B82FE-9052-4D25-89AE-6C3FEA689171}"/>
              </a:ext>
            </a:extLst>
          </p:cNvPr>
          <p:cNvCxnSpPr/>
          <p:nvPr/>
        </p:nvCxnSpPr>
        <p:spPr bwMode="auto">
          <a:xfrm>
            <a:off x="6410927" y="5058997"/>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7B72BF09-968C-4696-86CC-C326D34490BA}"/>
              </a:ext>
            </a:extLst>
          </p:cNvPr>
          <p:cNvCxnSpPr/>
          <p:nvPr/>
        </p:nvCxnSpPr>
        <p:spPr bwMode="auto">
          <a:xfrm>
            <a:off x="5551539" y="4593481"/>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033F5BD9-5238-4F23-A70C-E052ADB2AED6}"/>
              </a:ext>
            </a:extLst>
          </p:cNvPr>
          <p:cNvCxnSpPr/>
          <p:nvPr/>
        </p:nvCxnSpPr>
        <p:spPr bwMode="auto">
          <a:xfrm>
            <a:off x="6630351" y="5159777"/>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BF7717E5-14E3-4E1D-98E2-8F98FDF63180}"/>
              </a:ext>
            </a:extLst>
          </p:cNvPr>
          <p:cNvCxnSpPr/>
          <p:nvPr/>
        </p:nvCxnSpPr>
        <p:spPr bwMode="auto">
          <a:xfrm>
            <a:off x="6609097" y="5159798"/>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C3A2FFEB-47EE-4E04-8DB7-3C56DB6F4B70}"/>
              </a:ext>
            </a:extLst>
          </p:cNvPr>
          <p:cNvCxnSpPr/>
          <p:nvPr/>
        </p:nvCxnSpPr>
        <p:spPr bwMode="auto">
          <a:xfrm>
            <a:off x="6728190" y="5165918"/>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FFB398A1-B7C4-4D37-BDE7-02002A3F595D}"/>
              </a:ext>
            </a:extLst>
          </p:cNvPr>
          <p:cNvCxnSpPr/>
          <p:nvPr/>
        </p:nvCxnSpPr>
        <p:spPr bwMode="auto">
          <a:xfrm>
            <a:off x="6762697" y="5180995"/>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923D6E44-7FEC-45B4-85F9-974D4CADA487}"/>
              </a:ext>
            </a:extLst>
          </p:cNvPr>
          <p:cNvCxnSpPr/>
          <p:nvPr/>
        </p:nvCxnSpPr>
        <p:spPr bwMode="auto">
          <a:xfrm>
            <a:off x="6825331" y="5239347"/>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2BA13D4A-4A19-45B9-B2F3-B6DBB2E661CF}"/>
              </a:ext>
            </a:extLst>
          </p:cNvPr>
          <p:cNvCxnSpPr/>
          <p:nvPr/>
        </p:nvCxnSpPr>
        <p:spPr bwMode="auto">
          <a:xfrm>
            <a:off x="7030663" y="5291420"/>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8C0591D9-481F-4634-BBBD-1BDED599E3CC}"/>
              </a:ext>
            </a:extLst>
          </p:cNvPr>
          <p:cNvCxnSpPr/>
          <p:nvPr/>
        </p:nvCxnSpPr>
        <p:spPr bwMode="auto">
          <a:xfrm>
            <a:off x="7096963" y="5291420"/>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51F72F35-8042-4877-9536-1753F20186AF}"/>
              </a:ext>
            </a:extLst>
          </p:cNvPr>
          <p:cNvCxnSpPr/>
          <p:nvPr/>
        </p:nvCxnSpPr>
        <p:spPr bwMode="auto">
          <a:xfrm>
            <a:off x="7060549" y="5291899"/>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650F53AE-E372-48B6-95FA-22E68338AB69}"/>
              </a:ext>
            </a:extLst>
          </p:cNvPr>
          <p:cNvCxnSpPr/>
          <p:nvPr/>
        </p:nvCxnSpPr>
        <p:spPr bwMode="auto">
          <a:xfrm>
            <a:off x="6176111" y="477134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776F4749-D8C1-44D3-90EB-72785CF1AFAB}"/>
              </a:ext>
            </a:extLst>
          </p:cNvPr>
          <p:cNvCxnSpPr/>
          <p:nvPr/>
        </p:nvCxnSpPr>
        <p:spPr bwMode="auto">
          <a:xfrm>
            <a:off x="5269721" y="4092026"/>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50B53138-7757-416C-9D6B-A2E37DCA64E9}"/>
              </a:ext>
            </a:extLst>
          </p:cNvPr>
          <p:cNvCxnSpPr/>
          <p:nvPr/>
        </p:nvCxnSpPr>
        <p:spPr bwMode="auto">
          <a:xfrm>
            <a:off x="6202029" y="4787262"/>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ECC2CAED-95E1-472B-A00B-F3B7EDE0AF90}"/>
              </a:ext>
            </a:extLst>
          </p:cNvPr>
          <p:cNvCxnSpPr/>
          <p:nvPr/>
        </p:nvCxnSpPr>
        <p:spPr bwMode="auto">
          <a:xfrm>
            <a:off x="5816404" y="4697662"/>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FF033BB3-A68B-432E-B65B-1EDC2B16CB99}"/>
              </a:ext>
            </a:extLst>
          </p:cNvPr>
          <p:cNvCxnSpPr/>
          <p:nvPr/>
        </p:nvCxnSpPr>
        <p:spPr bwMode="auto">
          <a:xfrm>
            <a:off x="5916151" y="4731274"/>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F9934F59-01B2-477F-8EDF-1059664FC7BF}"/>
              </a:ext>
            </a:extLst>
          </p:cNvPr>
          <p:cNvCxnSpPr/>
          <p:nvPr/>
        </p:nvCxnSpPr>
        <p:spPr bwMode="auto">
          <a:xfrm>
            <a:off x="5984491" y="4772371"/>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2133BAF0-A20C-4DE0-BE92-261647F9B227}"/>
              </a:ext>
            </a:extLst>
          </p:cNvPr>
          <p:cNvCxnSpPr/>
          <p:nvPr/>
        </p:nvCxnSpPr>
        <p:spPr bwMode="auto">
          <a:xfrm>
            <a:off x="6056372" y="4772371"/>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33BB3931-A3A2-446D-9D5C-8A588C7024C4}"/>
              </a:ext>
            </a:extLst>
          </p:cNvPr>
          <p:cNvCxnSpPr/>
          <p:nvPr/>
        </p:nvCxnSpPr>
        <p:spPr bwMode="auto">
          <a:xfrm>
            <a:off x="6123026" y="477134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8B531EE5-25F8-4C54-89AD-F5B29BD5FAF8}"/>
              </a:ext>
            </a:extLst>
          </p:cNvPr>
          <p:cNvCxnSpPr/>
          <p:nvPr/>
        </p:nvCxnSpPr>
        <p:spPr bwMode="auto">
          <a:xfrm>
            <a:off x="6274803" y="4823046"/>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BB8F1398-FDF4-4C47-BD5E-2A3110854F43}"/>
              </a:ext>
            </a:extLst>
          </p:cNvPr>
          <p:cNvCxnSpPr/>
          <p:nvPr/>
        </p:nvCxnSpPr>
        <p:spPr bwMode="auto">
          <a:xfrm>
            <a:off x="6324267" y="4823450"/>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0B044477-8C27-48C5-8909-6D17ABC1CF69}"/>
              </a:ext>
            </a:extLst>
          </p:cNvPr>
          <p:cNvCxnSpPr/>
          <p:nvPr/>
        </p:nvCxnSpPr>
        <p:spPr bwMode="auto">
          <a:xfrm>
            <a:off x="6431535" y="4828932"/>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DD705D92-0CE0-4CBB-A049-8DE7C932A932}"/>
              </a:ext>
            </a:extLst>
          </p:cNvPr>
          <p:cNvCxnSpPr/>
          <p:nvPr/>
        </p:nvCxnSpPr>
        <p:spPr bwMode="auto">
          <a:xfrm>
            <a:off x="6396687" y="4828932"/>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DAF16695-2FAF-4CAE-BF0D-0C72CA0A5ED5}"/>
              </a:ext>
            </a:extLst>
          </p:cNvPr>
          <p:cNvCxnSpPr/>
          <p:nvPr/>
        </p:nvCxnSpPr>
        <p:spPr bwMode="auto">
          <a:xfrm>
            <a:off x="6469301" y="4828932"/>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278C8FCD-5C3A-4F34-9E6A-7354970B1C81}"/>
              </a:ext>
            </a:extLst>
          </p:cNvPr>
          <p:cNvCxnSpPr/>
          <p:nvPr/>
        </p:nvCxnSpPr>
        <p:spPr bwMode="auto">
          <a:xfrm>
            <a:off x="6542891" y="4828932"/>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1E6C1BF4-56BD-4EBD-8151-EC86BCACF644}"/>
              </a:ext>
            </a:extLst>
          </p:cNvPr>
          <p:cNvCxnSpPr/>
          <p:nvPr/>
        </p:nvCxnSpPr>
        <p:spPr bwMode="auto">
          <a:xfrm>
            <a:off x="6494484" y="4828932"/>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61FBAC4D-8B86-447C-9935-B23D6DFA3178}"/>
              </a:ext>
            </a:extLst>
          </p:cNvPr>
          <p:cNvCxnSpPr/>
          <p:nvPr/>
        </p:nvCxnSpPr>
        <p:spPr bwMode="auto">
          <a:xfrm>
            <a:off x="6578122" y="4862164"/>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EAA97116-5FFF-4C16-8E1C-1A9483272B40}"/>
              </a:ext>
            </a:extLst>
          </p:cNvPr>
          <p:cNvCxnSpPr/>
          <p:nvPr/>
        </p:nvCxnSpPr>
        <p:spPr bwMode="auto">
          <a:xfrm>
            <a:off x="6768509" y="489958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B5FF8BC1-FA23-4480-B331-A8EEA20B30A9}"/>
              </a:ext>
            </a:extLst>
          </p:cNvPr>
          <p:cNvCxnSpPr/>
          <p:nvPr/>
        </p:nvCxnSpPr>
        <p:spPr bwMode="auto">
          <a:xfrm>
            <a:off x="6735918" y="4899107"/>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5603D528-7EA3-4B83-9613-80B3165C8A71}"/>
              </a:ext>
            </a:extLst>
          </p:cNvPr>
          <p:cNvCxnSpPr/>
          <p:nvPr/>
        </p:nvCxnSpPr>
        <p:spPr bwMode="auto">
          <a:xfrm>
            <a:off x="6828712" y="4897536"/>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87D561EE-9B71-45DB-936F-910319C2D8EA}"/>
              </a:ext>
            </a:extLst>
          </p:cNvPr>
          <p:cNvCxnSpPr/>
          <p:nvPr/>
        </p:nvCxnSpPr>
        <p:spPr bwMode="auto">
          <a:xfrm>
            <a:off x="6790432" y="489810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99688D09-87F7-413E-BE87-4A5CF9AF1497}"/>
              </a:ext>
            </a:extLst>
          </p:cNvPr>
          <p:cNvCxnSpPr/>
          <p:nvPr/>
        </p:nvCxnSpPr>
        <p:spPr bwMode="auto">
          <a:xfrm>
            <a:off x="6963619" y="489111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1FBA0F1F-5ACA-4B3D-B732-0869F58042AC}"/>
              </a:ext>
            </a:extLst>
          </p:cNvPr>
          <p:cNvCxnSpPr/>
          <p:nvPr/>
        </p:nvCxnSpPr>
        <p:spPr bwMode="auto">
          <a:xfrm>
            <a:off x="6865561" y="4897375"/>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9CB1C9D2-FC8A-433B-840D-A63AD0068ABB}"/>
              </a:ext>
            </a:extLst>
          </p:cNvPr>
          <p:cNvCxnSpPr/>
          <p:nvPr/>
        </p:nvCxnSpPr>
        <p:spPr bwMode="auto">
          <a:xfrm>
            <a:off x="6997830" y="489152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F43626E9-D012-4B7C-AC71-46E639DBBE40}"/>
              </a:ext>
            </a:extLst>
          </p:cNvPr>
          <p:cNvCxnSpPr/>
          <p:nvPr/>
        </p:nvCxnSpPr>
        <p:spPr bwMode="auto">
          <a:xfrm>
            <a:off x="7060549" y="4954387"/>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809FF022-1C60-41A9-870D-7623FA04C7B9}"/>
              </a:ext>
            </a:extLst>
          </p:cNvPr>
          <p:cNvCxnSpPr/>
          <p:nvPr/>
        </p:nvCxnSpPr>
        <p:spPr bwMode="auto">
          <a:xfrm>
            <a:off x="7034044" y="4952062"/>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2D171A80-E6B4-4259-B37F-59D03C803B7D}"/>
              </a:ext>
            </a:extLst>
          </p:cNvPr>
          <p:cNvCxnSpPr/>
          <p:nvPr/>
        </p:nvCxnSpPr>
        <p:spPr bwMode="auto">
          <a:xfrm>
            <a:off x="7122145" y="4956011"/>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7E6EAD31-238F-4ADF-81B0-2C85B5B944D1}"/>
              </a:ext>
            </a:extLst>
          </p:cNvPr>
          <p:cNvCxnSpPr/>
          <p:nvPr/>
        </p:nvCxnSpPr>
        <p:spPr bwMode="auto">
          <a:xfrm>
            <a:off x="7267835" y="495212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1254B721-835F-4F2B-B72B-73DBCB1D0EB1}"/>
              </a:ext>
            </a:extLst>
          </p:cNvPr>
          <p:cNvCxnSpPr/>
          <p:nvPr/>
        </p:nvCxnSpPr>
        <p:spPr bwMode="auto">
          <a:xfrm>
            <a:off x="7300182" y="495212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F094CC01-3397-4123-88DC-249528791DB1}"/>
              </a:ext>
            </a:extLst>
          </p:cNvPr>
          <p:cNvCxnSpPr/>
          <p:nvPr/>
        </p:nvCxnSpPr>
        <p:spPr bwMode="auto">
          <a:xfrm>
            <a:off x="6225113" y="4802168"/>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397F4E9B-5363-4E48-9FAD-FBD00F29FDCA}"/>
              </a:ext>
            </a:extLst>
          </p:cNvPr>
          <p:cNvCxnSpPr/>
          <p:nvPr/>
        </p:nvCxnSpPr>
        <p:spPr bwMode="auto">
          <a:xfrm>
            <a:off x="6260918" y="4802168"/>
            <a:ext cx="0" cy="92176"/>
          </a:xfrm>
          <a:prstGeom prst="line">
            <a:avLst/>
          </a:prstGeom>
          <a:noFill/>
          <a:ln w="28575" cap="flat" cmpd="sng" algn="ctr">
            <a:solidFill>
              <a:schemeClr val="accent1"/>
            </a:solidFill>
            <a:prstDash val="solid"/>
            <a:round/>
            <a:headEnd type="none" w="med" len="med"/>
            <a:tailEnd type="none" w="med" len="med"/>
          </a:ln>
          <a:effectLst/>
        </p:spPr>
      </p:cxnSp>
      <p:sp>
        <p:nvSpPr>
          <p:cNvPr id="303" name="TextBox 302">
            <a:extLst>
              <a:ext uri="{FF2B5EF4-FFF2-40B4-BE49-F238E27FC236}">
                <a16:creationId xmlns:a16="http://schemas.microsoft.com/office/drawing/2014/main" id="{CC958E57-A2B1-4604-AAE8-D3139B0DE729}"/>
              </a:ext>
            </a:extLst>
          </p:cNvPr>
          <p:cNvSpPr txBox="1"/>
          <p:nvPr/>
        </p:nvSpPr>
        <p:spPr bwMode="auto">
          <a:xfrm>
            <a:off x="1562471" y="2598061"/>
            <a:ext cx="9058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PR: 45.4</a:t>
            </a:r>
          </a:p>
        </p:txBody>
      </p:sp>
      <p:sp>
        <p:nvSpPr>
          <p:cNvPr id="304" name="TextBox 303">
            <a:extLst>
              <a:ext uri="{FF2B5EF4-FFF2-40B4-BE49-F238E27FC236}">
                <a16:creationId xmlns:a16="http://schemas.microsoft.com/office/drawing/2014/main" id="{7D87B905-61BF-44D8-B380-1716ABE92BF2}"/>
              </a:ext>
            </a:extLst>
          </p:cNvPr>
          <p:cNvSpPr txBox="1"/>
          <p:nvPr/>
        </p:nvSpPr>
        <p:spPr bwMode="auto">
          <a:xfrm>
            <a:off x="1558966" y="3121848"/>
            <a:ext cx="9058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CR: 22.7</a:t>
            </a:r>
          </a:p>
        </p:txBody>
      </p:sp>
      <p:sp>
        <p:nvSpPr>
          <p:cNvPr id="305" name="TextBox 304">
            <a:extLst>
              <a:ext uri="{FF2B5EF4-FFF2-40B4-BE49-F238E27FC236}">
                <a16:creationId xmlns:a16="http://schemas.microsoft.com/office/drawing/2014/main" id="{73548FA0-F7BE-4A9D-912F-CAAD3C1527F6}"/>
              </a:ext>
            </a:extLst>
          </p:cNvPr>
          <p:cNvSpPr txBox="1"/>
          <p:nvPr/>
        </p:nvSpPr>
        <p:spPr bwMode="auto">
          <a:xfrm>
            <a:off x="2888907" y="2839397"/>
            <a:ext cx="9058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PR: 37.1</a:t>
            </a:r>
          </a:p>
        </p:txBody>
      </p:sp>
      <p:sp>
        <p:nvSpPr>
          <p:cNvPr id="306" name="TextBox 305">
            <a:extLst>
              <a:ext uri="{FF2B5EF4-FFF2-40B4-BE49-F238E27FC236}">
                <a16:creationId xmlns:a16="http://schemas.microsoft.com/office/drawing/2014/main" id="{1C86A43C-6EF7-4DAD-8C9F-AE7AE1064273}"/>
              </a:ext>
            </a:extLst>
          </p:cNvPr>
          <p:cNvSpPr txBox="1"/>
          <p:nvPr/>
        </p:nvSpPr>
        <p:spPr bwMode="auto">
          <a:xfrm>
            <a:off x="2885402" y="3206838"/>
            <a:ext cx="9058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CR: 13.1</a:t>
            </a:r>
          </a:p>
        </p:txBody>
      </p:sp>
      <p:sp>
        <p:nvSpPr>
          <p:cNvPr id="307" name="TextBox 306">
            <a:extLst>
              <a:ext uri="{FF2B5EF4-FFF2-40B4-BE49-F238E27FC236}">
                <a16:creationId xmlns:a16="http://schemas.microsoft.com/office/drawing/2014/main" id="{F4DE293E-0AC5-4C2B-83B4-537683D0BF56}"/>
              </a:ext>
            </a:extLst>
          </p:cNvPr>
          <p:cNvSpPr txBox="1"/>
          <p:nvPr/>
        </p:nvSpPr>
        <p:spPr bwMode="auto">
          <a:xfrm>
            <a:off x="5145014" y="2594020"/>
            <a:ext cx="9058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PR: 44.5</a:t>
            </a:r>
          </a:p>
        </p:txBody>
      </p:sp>
      <p:sp>
        <p:nvSpPr>
          <p:cNvPr id="308" name="TextBox 307">
            <a:extLst>
              <a:ext uri="{FF2B5EF4-FFF2-40B4-BE49-F238E27FC236}">
                <a16:creationId xmlns:a16="http://schemas.microsoft.com/office/drawing/2014/main" id="{7C16F627-2277-4491-AFBD-BA4D3AA5FA86}"/>
              </a:ext>
            </a:extLst>
          </p:cNvPr>
          <p:cNvSpPr txBox="1"/>
          <p:nvPr/>
        </p:nvSpPr>
        <p:spPr bwMode="auto">
          <a:xfrm>
            <a:off x="5141509" y="3128197"/>
            <a:ext cx="9058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CR: 21.4</a:t>
            </a:r>
          </a:p>
        </p:txBody>
      </p:sp>
      <p:sp>
        <p:nvSpPr>
          <p:cNvPr id="309" name="TextBox 308">
            <a:extLst>
              <a:ext uri="{FF2B5EF4-FFF2-40B4-BE49-F238E27FC236}">
                <a16:creationId xmlns:a16="http://schemas.microsoft.com/office/drawing/2014/main" id="{1BF721DC-1AA4-4F62-BF67-97BB403F655C}"/>
              </a:ext>
            </a:extLst>
          </p:cNvPr>
          <p:cNvSpPr txBox="1"/>
          <p:nvPr/>
        </p:nvSpPr>
        <p:spPr bwMode="auto">
          <a:xfrm>
            <a:off x="6471450" y="2835356"/>
            <a:ext cx="9058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PR: 37.9</a:t>
            </a:r>
          </a:p>
        </p:txBody>
      </p:sp>
      <p:sp>
        <p:nvSpPr>
          <p:cNvPr id="310" name="TextBox 309">
            <a:extLst>
              <a:ext uri="{FF2B5EF4-FFF2-40B4-BE49-F238E27FC236}">
                <a16:creationId xmlns:a16="http://schemas.microsoft.com/office/drawing/2014/main" id="{C89FBED6-F4AE-4AF9-B0B7-4273132EEE82}"/>
              </a:ext>
            </a:extLst>
          </p:cNvPr>
          <p:cNvSpPr txBox="1"/>
          <p:nvPr/>
        </p:nvSpPr>
        <p:spPr bwMode="auto">
          <a:xfrm>
            <a:off x="6467945" y="3202797"/>
            <a:ext cx="9058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CR: 12.9</a:t>
            </a:r>
          </a:p>
        </p:txBody>
      </p:sp>
      <p:grpSp>
        <p:nvGrpSpPr>
          <p:cNvPr id="311" name="Group 310">
            <a:extLst>
              <a:ext uri="{FF2B5EF4-FFF2-40B4-BE49-F238E27FC236}">
                <a16:creationId xmlns:a16="http://schemas.microsoft.com/office/drawing/2014/main" id="{AD66D548-0D50-45CE-A002-2E1EF038F8F7}"/>
              </a:ext>
            </a:extLst>
          </p:cNvPr>
          <p:cNvGrpSpPr/>
          <p:nvPr/>
        </p:nvGrpSpPr>
        <p:grpSpPr>
          <a:xfrm>
            <a:off x="8815240" y="2308002"/>
            <a:ext cx="775922" cy="1138654"/>
            <a:chOff x="1484177" y="2421563"/>
            <a:chExt cx="775922" cy="1163250"/>
          </a:xfrm>
        </p:grpSpPr>
        <p:sp>
          <p:nvSpPr>
            <p:cNvPr id="312" name="Rectangle 311">
              <a:extLst>
                <a:ext uri="{FF2B5EF4-FFF2-40B4-BE49-F238E27FC236}">
                  <a16:creationId xmlns:a16="http://schemas.microsoft.com/office/drawing/2014/main" id="{6F2DD537-9EDC-4CEE-A974-A875A4CB790F}"/>
                </a:ext>
              </a:extLst>
            </p:cNvPr>
            <p:cNvSpPr/>
            <p:nvPr/>
          </p:nvSpPr>
          <p:spPr bwMode="auto">
            <a:xfrm>
              <a:off x="1484177" y="3208391"/>
              <a:ext cx="775922" cy="37642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3" name="Rectangle 312">
              <a:extLst>
                <a:ext uri="{FF2B5EF4-FFF2-40B4-BE49-F238E27FC236}">
                  <a16:creationId xmlns:a16="http://schemas.microsoft.com/office/drawing/2014/main" id="{BE2BD783-ED38-4B43-B02D-3FE8BA5ED155}"/>
                </a:ext>
              </a:extLst>
            </p:cNvPr>
            <p:cNvSpPr/>
            <p:nvPr/>
          </p:nvSpPr>
          <p:spPr bwMode="auto">
            <a:xfrm>
              <a:off x="1484177" y="2421563"/>
              <a:ext cx="775922" cy="78997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4" name="Group 313">
            <a:extLst>
              <a:ext uri="{FF2B5EF4-FFF2-40B4-BE49-F238E27FC236}">
                <a16:creationId xmlns:a16="http://schemas.microsoft.com/office/drawing/2014/main" id="{2E1150A3-393C-42BC-ACA2-806D50B9394E}"/>
              </a:ext>
            </a:extLst>
          </p:cNvPr>
          <p:cNvGrpSpPr/>
          <p:nvPr/>
        </p:nvGrpSpPr>
        <p:grpSpPr>
          <a:xfrm>
            <a:off x="10146986" y="2653565"/>
            <a:ext cx="775922" cy="793092"/>
            <a:chOff x="1484177" y="2774596"/>
            <a:chExt cx="775922" cy="819555"/>
          </a:xfrm>
        </p:grpSpPr>
        <p:sp>
          <p:nvSpPr>
            <p:cNvPr id="315" name="Rectangle 314">
              <a:extLst>
                <a:ext uri="{FF2B5EF4-FFF2-40B4-BE49-F238E27FC236}">
                  <a16:creationId xmlns:a16="http://schemas.microsoft.com/office/drawing/2014/main" id="{458726B5-9153-489A-9282-A4AB455696ED}"/>
                </a:ext>
              </a:extLst>
            </p:cNvPr>
            <p:cNvSpPr/>
            <p:nvPr/>
          </p:nvSpPr>
          <p:spPr bwMode="auto">
            <a:xfrm>
              <a:off x="1484177" y="3398376"/>
              <a:ext cx="775922" cy="19577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6" name="Rectangle 315">
              <a:extLst>
                <a:ext uri="{FF2B5EF4-FFF2-40B4-BE49-F238E27FC236}">
                  <a16:creationId xmlns:a16="http://schemas.microsoft.com/office/drawing/2014/main" id="{47143A0C-D0AF-4F15-9C34-AFBF150E356B}"/>
                </a:ext>
              </a:extLst>
            </p:cNvPr>
            <p:cNvSpPr/>
            <p:nvPr/>
          </p:nvSpPr>
          <p:spPr bwMode="auto">
            <a:xfrm>
              <a:off x="1484177" y="2774596"/>
              <a:ext cx="775922" cy="62138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17" name="TextBox 316">
            <a:extLst>
              <a:ext uri="{FF2B5EF4-FFF2-40B4-BE49-F238E27FC236}">
                <a16:creationId xmlns:a16="http://schemas.microsoft.com/office/drawing/2014/main" id="{68CA68A0-BBFA-4044-AF3A-B237B88E23BA}"/>
              </a:ext>
            </a:extLst>
          </p:cNvPr>
          <p:cNvSpPr txBox="1"/>
          <p:nvPr/>
        </p:nvSpPr>
        <p:spPr bwMode="auto">
          <a:xfrm>
            <a:off x="9487699" y="5964136"/>
            <a:ext cx="6346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cxnSp>
        <p:nvCxnSpPr>
          <p:cNvPr id="318" name="Straight Connector 317">
            <a:extLst>
              <a:ext uri="{FF2B5EF4-FFF2-40B4-BE49-F238E27FC236}">
                <a16:creationId xmlns:a16="http://schemas.microsoft.com/office/drawing/2014/main" id="{C93CD45C-601A-4F81-8586-A24AC42BC6C2}"/>
              </a:ext>
            </a:extLst>
          </p:cNvPr>
          <p:cNvCxnSpPr>
            <a:cxnSpLocks/>
          </p:cNvCxnSpPr>
          <p:nvPr/>
        </p:nvCxnSpPr>
        <p:spPr bwMode="auto">
          <a:xfrm>
            <a:off x="8494400" y="3446665"/>
            <a:ext cx="2725808" cy="0"/>
          </a:xfrm>
          <a:prstGeom prst="line">
            <a:avLst/>
          </a:prstGeom>
          <a:noFill/>
          <a:ln w="28575" cap="flat" cmpd="sng" algn="ctr">
            <a:solidFill>
              <a:schemeClr val="bg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70908353-430A-44E2-BBB3-B61D6835CCDF}"/>
              </a:ext>
            </a:extLst>
          </p:cNvPr>
          <p:cNvCxnSpPr>
            <a:cxnSpLocks/>
          </p:cNvCxnSpPr>
          <p:nvPr/>
        </p:nvCxnSpPr>
        <p:spPr bwMode="auto">
          <a:xfrm flipV="1">
            <a:off x="8499162" y="1801480"/>
            <a:ext cx="0" cy="1645186"/>
          </a:xfrm>
          <a:prstGeom prst="line">
            <a:avLst/>
          </a:prstGeom>
          <a:noFill/>
          <a:ln w="28575" cap="flat" cmpd="sng" algn="ctr">
            <a:solidFill>
              <a:schemeClr val="bg1"/>
            </a:solidFill>
            <a:prstDash val="solid"/>
            <a:round/>
            <a:headEnd type="none" w="med" len="med"/>
            <a:tailEnd type="none" w="med" len="med"/>
          </a:ln>
          <a:effectLst/>
        </p:spPr>
      </p:cxnSp>
      <p:grpSp>
        <p:nvGrpSpPr>
          <p:cNvPr id="320" name="Group 319">
            <a:extLst>
              <a:ext uri="{FF2B5EF4-FFF2-40B4-BE49-F238E27FC236}">
                <a16:creationId xmlns:a16="http://schemas.microsoft.com/office/drawing/2014/main" id="{0A06E4F6-5198-4663-B1F8-32AA67539921}"/>
              </a:ext>
            </a:extLst>
          </p:cNvPr>
          <p:cNvGrpSpPr/>
          <p:nvPr/>
        </p:nvGrpSpPr>
        <p:grpSpPr>
          <a:xfrm>
            <a:off x="8449978" y="1807361"/>
            <a:ext cx="55762" cy="1639304"/>
            <a:chOff x="1008481" y="1851548"/>
            <a:chExt cx="64008" cy="2844841"/>
          </a:xfrm>
        </p:grpSpPr>
        <p:cxnSp>
          <p:nvCxnSpPr>
            <p:cNvPr id="321" name="Straight Connector 320">
              <a:extLst>
                <a:ext uri="{FF2B5EF4-FFF2-40B4-BE49-F238E27FC236}">
                  <a16:creationId xmlns:a16="http://schemas.microsoft.com/office/drawing/2014/main" id="{342F0665-E8C3-4D27-9118-7BE4E3044EDB}"/>
                </a:ext>
              </a:extLst>
            </p:cNvPr>
            <p:cNvCxnSpPr>
              <a:cxnSpLocks/>
            </p:cNvCxnSpPr>
            <p:nvPr/>
          </p:nvCxnSpPr>
          <p:spPr bwMode="auto">
            <a:xfrm flipH="1">
              <a:off x="1008481" y="18515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D4C9B035-2E7B-498D-8E2F-ACE2361D91C3}"/>
                </a:ext>
              </a:extLst>
            </p:cNvPr>
            <p:cNvCxnSpPr>
              <a:cxnSpLocks/>
            </p:cNvCxnSpPr>
            <p:nvPr/>
          </p:nvCxnSpPr>
          <p:spPr bwMode="auto">
            <a:xfrm flipH="1">
              <a:off x="1008481" y="24205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6B673F0C-A795-4726-98D1-AF7EA5308609}"/>
                </a:ext>
              </a:extLst>
            </p:cNvPr>
            <p:cNvCxnSpPr>
              <a:cxnSpLocks/>
            </p:cNvCxnSpPr>
            <p:nvPr/>
          </p:nvCxnSpPr>
          <p:spPr bwMode="auto">
            <a:xfrm flipH="1">
              <a:off x="1008481" y="29894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BCDF8D91-0204-4D33-9B18-123846C1081E}"/>
                </a:ext>
              </a:extLst>
            </p:cNvPr>
            <p:cNvCxnSpPr>
              <a:cxnSpLocks/>
            </p:cNvCxnSpPr>
            <p:nvPr/>
          </p:nvCxnSpPr>
          <p:spPr bwMode="auto">
            <a:xfrm flipH="1">
              <a:off x="1008481" y="35584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00548D79-1CA2-4C84-B15F-068EC3BE3AE8}"/>
                </a:ext>
              </a:extLst>
            </p:cNvPr>
            <p:cNvCxnSpPr>
              <a:cxnSpLocks/>
            </p:cNvCxnSpPr>
            <p:nvPr/>
          </p:nvCxnSpPr>
          <p:spPr bwMode="auto">
            <a:xfrm flipH="1">
              <a:off x="1008481" y="41274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50CFA632-932B-49BA-9D57-64340148F99B}"/>
                </a:ext>
              </a:extLst>
            </p:cNvPr>
            <p:cNvCxnSpPr>
              <a:cxnSpLocks/>
            </p:cNvCxnSpPr>
            <p:nvPr/>
          </p:nvCxnSpPr>
          <p:spPr bwMode="auto">
            <a:xfrm flipH="1">
              <a:off x="1008481" y="4696389"/>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327" name="TextBox 326">
            <a:extLst>
              <a:ext uri="{FF2B5EF4-FFF2-40B4-BE49-F238E27FC236}">
                <a16:creationId xmlns:a16="http://schemas.microsoft.com/office/drawing/2014/main" id="{A6047E61-FBF3-44C9-8FCF-14E9236525FC}"/>
              </a:ext>
            </a:extLst>
          </p:cNvPr>
          <p:cNvSpPr txBox="1"/>
          <p:nvPr/>
        </p:nvSpPr>
        <p:spPr bwMode="auto">
          <a:xfrm>
            <a:off x="7940940" y="1646162"/>
            <a:ext cx="5646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328" name="TextBox 327">
            <a:extLst>
              <a:ext uri="{FF2B5EF4-FFF2-40B4-BE49-F238E27FC236}">
                <a16:creationId xmlns:a16="http://schemas.microsoft.com/office/drawing/2014/main" id="{28989344-6D5B-499E-B5DE-10DA726EF6DB}"/>
              </a:ext>
            </a:extLst>
          </p:cNvPr>
          <p:cNvSpPr txBox="1"/>
          <p:nvPr/>
        </p:nvSpPr>
        <p:spPr bwMode="auto">
          <a:xfrm>
            <a:off x="8024761" y="1969250"/>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29" name="TextBox 328">
            <a:extLst>
              <a:ext uri="{FF2B5EF4-FFF2-40B4-BE49-F238E27FC236}">
                <a16:creationId xmlns:a16="http://schemas.microsoft.com/office/drawing/2014/main" id="{645C61EA-AB66-4589-88E3-5B98A75A5173}"/>
              </a:ext>
            </a:extLst>
          </p:cNvPr>
          <p:cNvSpPr txBox="1"/>
          <p:nvPr/>
        </p:nvSpPr>
        <p:spPr bwMode="auto">
          <a:xfrm>
            <a:off x="8024761" y="2290727"/>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30" name="TextBox 329">
            <a:extLst>
              <a:ext uri="{FF2B5EF4-FFF2-40B4-BE49-F238E27FC236}">
                <a16:creationId xmlns:a16="http://schemas.microsoft.com/office/drawing/2014/main" id="{A24C28D0-E968-4660-A8D9-BE032817E78B}"/>
              </a:ext>
            </a:extLst>
          </p:cNvPr>
          <p:cNvSpPr txBox="1"/>
          <p:nvPr/>
        </p:nvSpPr>
        <p:spPr bwMode="auto">
          <a:xfrm>
            <a:off x="8024761" y="2636291"/>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31" name="TextBox 330">
            <a:extLst>
              <a:ext uri="{FF2B5EF4-FFF2-40B4-BE49-F238E27FC236}">
                <a16:creationId xmlns:a16="http://schemas.microsoft.com/office/drawing/2014/main" id="{982EDA3F-22B4-458A-AF18-1AEA63FC496E}"/>
              </a:ext>
            </a:extLst>
          </p:cNvPr>
          <p:cNvSpPr txBox="1"/>
          <p:nvPr/>
        </p:nvSpPr>
        <p:spPr bwMode="auto">
          <a:xfrm>
            <a:off x="8024761" y="2953107"/>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32" name="TextBox 331">
            <a:extLst>
              <a:ext uri="{FF2B5EF4-FFF2-40B4-BE49-F238E27FC236}">
                <a16:creationId xmlns:a16="http://schemas.microsoft.com/office/drawing/2014/main" id="{366DCD80-961B-4318-BBA1-B5C241EFED60}"/>
              </a:ext>
            </a:extLst>
          </p:cNvPr>
          <p:cNvSpPr txBox="1"/>
          <p:nvPr/>
        </p:nvSpPr>
        <p:spPr bwMode="auto">
          <a:xfrm>
            <a:off x="8024761" y="3294103"/>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333" name="Group 332">
            <a:extLst>
              <a:ext uri="{FF2B5EF4-FFF2-40B4-BE49-F238E27FC236}">
                <a16:creationId xmlns:a16="http://schemas.microsoft.com/office/drawing/2014/main" id="{5D1BC3B2-4BED-499B-8BD6-DDAF576D6260}"/>
              </a:ext>
            </a:extLst>
          </p:cNvPr>
          <p:cNvGrpSpPr/>
          <p:nvPr/>
        </p:nvGrpSpPr>
        <p:grpSpPr>
          <a:xfrm>
            <a:off x="8500980" y="3446665"/>
            <a:ext cx="2719225" cy="57941"/>
            <a:chOff x="1077928" y="4707139"/>
            <a:chExt cx="658866" cy="64008"/>
          </a:xfrm>
        </p:grpSpPr>
        <p:cxnSp>
          <p:nvCxnSpPr>
            <p:cNvPr id="334" name="Straight Connector 333">
              <a:extLst>
                <a:ext uri="{FF2B5EF4-FFF2-40B4-BE49-F238E27FC236}">
                  <a16:creationId xmlns:a16="http://schemas.microsoft.com/office/drawing/2014/main" id="{B7BEDE74-C8EE-4818-9349-713ED444BB77}"/>
                </a:ext>
              </a:extLst>
            </p:cNvPr>
            <p:cNvCxnSpPr>
              <a:cxnSpLocks/>
            </p:cNvCxnSpPr>
            <p:nvPr/>
          </p:nvCxnSpPr>
          <p:spPr bwMode="auto">
            <a:xfrm>
              <a:off x="1077928"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F048965A-BB3B-4BA9-89BD-DB7A52AC86C9}"/>
                </a:ext>
              </a:extLst>
            </p:cNvPr>
            <p:cNvCxnSpPr>
              <a:cxnSpLocks/>
            </p:cNvCxnSpPr>
            <p:nvPr/>
          </p:nvCxnSpPr>
          <p:spPr bwMode="auto">
            <a:xfrm>
              <a:off x="1407361"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BB4CAAF5-0A17-4AA0-8511-967EAD0CF6D5}"/>
                </a:ext>
              </a:extLst>
            </p:cNvPr>
            <p:cNvCxnSpPr>
              <a:cxnSpLocks/>
            </p:cNvCxnSpPr>
            <p:nvPr/>
          </p:nvCxnSpPr>
          <p:spPr bwMode="auto">
            <a:xfrm>
              <a:off x="1736794" y="4707139"/>
              <a:ext cx="0" cy="64008"/>
            </a:xfrm>
            <a:prstGeom prst="line">
              <a:avLst/>
            </a:prstGeom>
            <a:noFill/>
            <a:ln w="28575" cap="flat" cmpd="sng" algn="ctr">
              <a:solidFill>
                <a:schemeClr val="bg1"/>
              </a:solidFill>
              <a:prstDash val="solid"/>
              <a:round/>
              <a:headEnd type="none" w="med" len="med"/>
              <a:tailEnd type="none" w="med" len="med"/>
            </a:ln>
            <a:effectLst/>
          </p:spPr>
        </p:cxnSp>
      </p:grpSp>
      <p:sp>
        <p:nvSpPr>
          <p:cNvPr id="337" name="TextBox 336">
            <a:extLst>
              <a:ext uri="{FF2B5EF4-FFF2-40B4-BE49-F238E27FC236}">
                <a16:creationId xmlns:a16="http://schemas.microsoft.com/office/drawing/2014/main" id="{E7F037FA-74EC-4B35-9A3E-558FEB9F5438}"/>
              </a:ext>
            </a:extLst>
          </p:cNvPr>
          <p:cNvSpPr txBox="1"/>
          <p:nvPr/>
        </p:nvSpPr>
        <p:spPr bwMode="auto">
          <a:xfrm>
            <a:off x="8501772" y="3414491"/>
            <a:ext cx="13616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Pembro + CT ± Bev</a:t>
            </a:r>
          </a:p>
        </p:txBody>
      </p:sp>
      <p:sp>
        <p:nvSpPr>
          <p:cNvPr id="338" name="TextBox 337">
            <a:extLst>
              <a:ext uri="{FF2B5EF4-FFF2-40B4-BE49-F238E27FC236}">
                <a16:creationId xmlns:a16="http://schemas.microsoft.com/office/drawing/2014/main" id="{2FF2D85F-A5E8-4DD8-88D8-94F602DF4C61}"/>
              </a:ext>
            </a:extLst>
          </p:cNvPr>
          <p:cNvSpPr txBox="1"/>
          <p:nvPr/>
        </p:nvSpPr>
        <p:spPr bwMode="auto">
          <a:xfrm>
            <a:off x="9858676" y="3415558"/>
            <a:ext cx="13616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Placebo + CT ± Bev</a:t>
            </a:r>
          </a:p>
        </p:txBody>
      </p:sp>
      <p:grpSp>
        <p:nvGrpSpPr>
          <p:cNvPr id="339" name="Group 338">
            <a:extLst>
              <a:ext uri="{FF2B5EF4-FFF2-40B4-BE49-F238E27FC236}">
                <a16:creationId xmlns:a16="http://schemas.microsoft.com/office/drawing/2014/main" id="{82729974-1103-46F1-8B72-992093818B68}"/>
              </a:ext>
            </a:extLst>
          </p:cNvPr>
          <p:cNvGrpSpPr/>
          <p:nvPr/>
        </p:nvGrpSpPr>
        <p:grpSpPr>
          <a:xfrm>
            <a:off x="9027875" y="2180410"/>
            <a:ext cx="350652" cy="264232"/>
            <a:chOff x="2167752" y="2371007"/>
            <a:chExt cx="350652" cy="202316"/>
          </a:xfrm>
        </p:grpSpPr>
        <p:cxnSp>
          <p:nvCxnSpPr>
            <p:cNvPr id="340" name="Straight Connector 339">
              <a:extLst>
                <a:ext uri="{FF2B5EF4-FFF2-40B4-BE49-F238E27FC236}">
                  <a16:creationId xmlns:a16="http://schemas.microsoft.com/office/drawing/2014/main" id="{B542A063-9AE9-423C-B538-4CB00A04482C}"/>
                </a:ext>
              </a:extLst>
            </p:cNvPr>
            <p:cNvCxnSpPr>
              <a:cxnSpLocks/>
            </p:cNvCxnSpPr>
            <p:nvPr/>
          </p:nvCxnSpPr>
          <p:spPr bwMode="auto">
            <a:xfrm>
              <a:off x="2343078" y="2371007"/>
              <a:ext cx="0" cy="202316"/>
            </a:xfrm>
            <a:prstGeom prst="line">
              <a:avLst/>
            </a:prstGeom>
            <a:noFill/>
            <a:ln w="28575" cap="flat" cmpd="sng" algn="ctr">
              <a:solidFill>
                <a:schemeClr val="bg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0C96289C-94FD-4903-B2AA-1E8126360E34}"/>
                </a:ext>
              </a:extLst>
            </p:cNvPr>
            <p:cNvCxnSpPr>
              <a:cxnSpLocks/>
            </p:cNvCxnSpPr>
            <p:nvPr/>
          </p:nvCxnSpPr>
          <p:spPr bwMode="auto">
            <a:xfrm>
              <a:off x="2167752" y="2371007"/>
              <a:ext cx="350652" cy="0"/>
            </a:xfrm>
            <a:prstGeom prst="line">
              <a:avLst/>
            </a:prstGeom>
            <a:noFill/>
            <a:ln w="28575" cap="flat" cmpd="sng" algn="ctr">
              <a:solidFill>
                <a:schemeClr val="bg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F7E84445-7E2B-4CCD-928C-134BDCF33B1A}"/>
                </a:ext>
              </a:extLst>
            </p:cNvPr>
            <p:cNvCxnSpPr>
              <a:cxnSpLocks/>
            </p:cNvCxnSpPr>
            <p:nvPr/>
          </p:nvCxnSpPr>
          <p:spPr bwMode="auto">
            <a:xfrm>
              <a:off x="2167752" y="2564133"/>
              <a:ext cx="3506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343" name="Group 342">
            <a:extLst>
              <a:ext uri="{FF2B5EF4-FFF2-40B4-BE49-F238E27FC236}">
                <a16:creationId xmlns:a16="http://schemas.microsoft.com/office/drawing/2014/main" id="{153E1413-9AA8-42C0-A1CB-D5D91508F297}"/>
              </a:ext>
            </a:extLst>
          </p:cNvPr>
          <p:cNvGrpSpPr/>
          <p:nvPr/>
        </p:nvGrpSpPr>
        <p:grpSpPr>
          <a:xfrm>
            <a:off x="10364216" y="2514318"/>
            <a:ext cx="350652" cy="267138"/>
            <a:chOff x="2167752" y="2371007"/>
            <a:chExt cx="350652" cy="202316"/>
          </a:xfrm>
        </p:grpSpPr>
        <p:cxnSp>
          <p:nvCxnSpPr>
            <p:cNvPr id="344" name="Straight Connector 343">
              <a:extLst>
                <a:ext uri="{FF2B5EF4-FFF2-40B4-BE49-F238E27FC236}">
                  <a16:creationId xmlns:a16="http://schemas.microsoft.com/office/drawing/2014/main" id="{FE2BC148-37CE-4617-8177-BE0A1A8D9490}"/>
                </a:ext>
              </a:extLst>
            </p:cNvPr>
            <p:cNvCxnSpPr>
              <a:cxnSpLocks/>
            </p:cNvCxnSpPr>
            <p:nvPr/>
          </p:nvCxnSpPr>
          <p:spPr bwMode="auto">
            <a:xfrm>
              <a:off x="2343078" y="2371007"/>
              <a:ext cx="0" cy="202316"/>
            </a:xfrm>
            <a:prstGeom prst="line">
              <a:avLst/>
            </a:prstGeom>
            <a:noFill/>
            <a:ln w="28575" cap="flat" cmpd="sng" algn="ctr">
              <a:solidFill>
                <a:schemeClr val="bg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612128D5-4877-4C91-B539-9E11FA6AF899}"/>
                </a:ext>
              </a:extLst>
            </p:cNvPr>
            <p:cNvCxnSpPr>
              <a:cxnSpLocks/>
            </p:cNvCxnSpPr>
            <p:nvPr/>
          </p:nvCxnSpPr>
          <p:spPr bwMode="auto">
            <a:xfrm>
              <a:off x="2167752" y="2371007"/>
              <a:ext cx="350652" cy="0"/>
            </a:xfrm>
            <a:prstGeom prst="line">
              <a:avLst/>
            </a:prstGeom>
            <a:noFill/>
            <a:ln w="28575" cap="flat" cmpd="sng" algn="ctr">
              <a:solidFill>
                <a:schemeClr val="bg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C0C370B0-7D28-4C5C-A689-27A6B510492F}"/>
                </a:ext>
              </a:extLst>
            </p:cNvPr>
            <p:cNvCxnSpPr>
              <a:cxnSpLocks/>
            </p:cNvCxnSpPr>
            <p:nvPr/>
          </p:nvCxnSpPr>
          <p:spPr bwMode="auto">
            <a:xfrm>
              <a:off x="2167752" y="2564133"/>
              <a:ext cx="350652" cy="0"/>
            </a:xfrm>
            <a:prstGeom prst="line">
              <a:avLst/>
            </a:prstGeom>
            <a:noFill/>
            <a:ln w="28575" cap="flat" cmpd="sng" algn="ctr">
              <a:solidFill>
                <a:schemeClr val="bg1"/>
              </a:solidFill>
              <a:prstDash val="solid"/>
              <a:round/>
              <a:headEnd type="none" w="med" len="med"/>
              <a:tailEnd type="none" w="med" len="med"/>
            </a:ln>
            <a:effectLst/>
          </p:spPr>
        </p:cxnSp>
      </p:grpSp>
      <p:sp>
        <p:nvSpPr>
          <p:cNvPr id="347" name="TextBox 346">
            <a:extLst>
              <a:ext uri="{FF2B5EF4-FFF2-40B4-BE49-F238E27FC236}">
                <a16:creationId xmlns:a16="http://schemas.microsoft.com/office/drawing/2014/main" id="{977F16A1-063C-471F-B4B0-886F0B790219}"/>
              </a:ext>
            </a:extLst>
          </p:cNvPr>
          <p:cNvSpPr txBox="1"/>
          <p:nvPr/>
        </p:nvSpPr>
        <p:spPr bwMode="auto">
          <a:xfrm>
            <a:off x="8522351" y="1681943"/>
            <a:ext cx="13616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69.6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(61.8-76.7)</a:t>
            </a:r>
          </a:p>
        </p:txBody>
      </p:sp>
      <p:sp>
        <p:nvSpPr>
          <p:cNvPr id="348" name="TextBox 347">
            <a:extLst>
              <a:ext uri="{FF2B5EF4-FFF2-40B4-BE49-F238E27FC236}">
                <a16:creationId xmlns:a16="http://schemas.microsoft.com/office/drawing/2014/main" id="{271C19F8-3A03-4032-A947-4CB4DE933B7A}"/>
              </a:ext>
            </a:extLst>
          </p:cNvPr>
          <p:cNvSpPr txBox="1"/>
          <p:nvPr/>
        </p:nvSpPr>
        <p:spPr bwMode="auto">
          <a:xfrm>
            <a:off x="9884050" y="2038254"/>
            <a:ext cx="13616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49.1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(41.1-57.1)</a:t>
            </a:r>
          </a:p>
        </p:txBody>
      </p:sp>
      <p:cxnSp>
        <p:nvCxnSpPr>
          <p:cNvPr id="349" name="Straight Connector 348">
            <a:extLst>
              <a:ext uri="{FF2B5EF4-FFF2-40B4-BE49-F238E27FC236}">
                <a16:creationId xmlns:a16="http://schemas.microsoft.com/office/drawing/2014/main" id="{8EF852AE-FDEE-48A3-92F9-C71D69F0780D}"/>
              </a:ext>
            </a:extLst>
          </p:cNvPr>
          <p:cNvCxnSpPr>
            <a:cxnSpLocks/>
          </p:cNvCxnSpPr>
          <p:nvPr/>
        </p:nvCxnSpPr>
        <p:spPr bwMode="auto">
          <a:xfrm flipV="1">
            <a:off x="8475045" y="4115267"/>
            <a:ext cx="0" cy="1639305"/>
          </a:xfrm>
          <a:prstGeom prst="line">
            <a:avLst/>
          </a:prstGeom>
          <a:noFill/>
          <a:ln w="28575" cap="flat" cmpd="sng" algn="ctr">
            <a:solidFill>
              <a:schemeClr val="bg1"/>
            </a:solidFill>
            <a:prstDash val="solid"/>
            <a:round/>
            <a:headEnd type="none" w="med" len="med"/>
            <a:tailEnd type="none" w="med" len="med"/>
          </a:ln>
          <a:effectLst/>
        </p:spPr>
      </p:cxnSp>
      <p:grpSp>
        <p:nvGrpSpPr>
          <p:cNvPr id="350" name="Group 349">
            <a:extLst>
              <a:ext uri="{FF2B5EF4-FFF2-40B4-BE49-F238E27FC236}">
                <a16:creationId xmlns:a16="http://schemas.microsoft.com/office/drawing/2014/main" id="{B314F062-C697-45A5-945C-C08ED2CE1832}"/>
              </a:ext>
            </a:extLst>
          </p:cNvPr>
          <p:cNvGrpSpPr/>
          <p:nvPr/>
        </p:nvGrpSpPr>
        <p:grpSpPr>
          <a:xfrm>
            <a:off x="8425861" y="4122327"/>
            <a:ext cx="51001" cy="1632244"/>
            <a:chOff x="1008481" y="1851548"/>
            <a:chExt cx="64008" cy="2844841"/>
          </a:xfrm>
        </p:grpSpPr>
        <p:cxnSp>
          <p:nvCxnSpPr>
            <p:cNvPr id="351" name="Straight Connector 350">
              <a:extLst>
                <a:ext uri="{FF2B5EF4-FFF2-40B4-BE49-F238E27FC236}">
                  <a16:creationId xmlns:a16="http://schemas.microsoft.com/office/drawing/2014/main" id="{475F1B5A-B9D0-453F-8406-2CF322A46637}"/>
                </a:ext>
              </a:extLst>
            </p:cNvPr>
            <p:cNvCxnSpPr>
              <a:cxnSpLocks/>
            </p:cNvCxnSpPr>
            <p:nvPr/>
          </p:nvCxnSpPr>
          <p:spPr bwMode="auto">
            <a:xfrm flipH="1">
              <a:off x="1008481" y="18515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432EFC6F-C2D2-415A-BB3C-CDD8ED20A942}"/>
                </a:ext>
              </a:extLst>
            </p:cNvPr>
            <p:cNvCxnSpPr>
              <a:cxnSpLocks/>
            </p:cNvCxnSpPr>
            <p:nvPr/>
          </p:nvCxnSpPr>
          <p:spPr bwMode="auto">
            <a:xfrm flipH="1">
              <a:off x="1008481" y="24205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B2E06C80-F055-4691-872B-7E02859C61A2}"/>
                </a:ext>
              </a:extLst>
            </p:cNvPr>
            <p:cNvCxnSpPr>
              <a:cxnSpLocks/>
            </p:cNvCxnSpPr>
            <p:nvPr/>
          </p:nvCxnSpPr>
          <p:spPr bwMode="auto">
            <a:xfrm flipH="1">
              <a:off x="1008481" y="29894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2B4CC22E-2646-4E0D-9E3D-0E6228B15DB0}"/>
                </a:ext>
              </a:extLst>
            </p:cNvPr>
            <p:cNvCxnSpPr>
              <a:cxnSpLocks/>
            </p:cNvCxnSpPr>
            <p:nvPr/>
          </p:nvCxnSpPr>
          <p:spPr bwMode="auto">
            <a:xfrm flipH="1">
              <a:off x="1008481" y="35584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52AB3DE3-9C2C-4969-8380-84645D60752C}"/>
                </a:ext>
              </a:extLst>
            </p:cNvPr>
            <p:cNvCxnSpPr>
              <a:cxnSpLocks/>
            </p:cNvCxnSpPr>
            <p:nvPr/>
          </p:nvCxnSpPr>
          <p:spPr bwMode="auto">
            <a:xfrm flipH="1">
              <a:off x="1008481" y="41274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AE5579C4-6186-4415-A0E6-049358E57FEC}"/>
                </a:ext>
              </a:extLst>
            </p:cNvPr>
            <p:cNvCxnSpPr>
              <a:cxnSpLocks/>
            </p:cNvCxnSpPr>
            <p:nvPr/>
          </p:nvCxnSpPr>
          <p:spPr bwMode="auto">
            <a:xfrm flipH="1">
              <a:off x="1008481" y="4696389"/>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357" name="TextBox 356">
            <a:extLst>
              <a:ext uri="{FF2B5EF4-FFF2-40B4-BE49-F238E27FC236}">
                <a16:creationId xmlns:a16="http://schemas.microsoft.com/office/drawing/2014/main" id="{B5E4CBA6-AD9E-4188-86CA-1CB41E2476AA}"/>
              </a:ext>
            </a:extLst>
          </p:cNvPr>
          <p:cNvSpPr txBox="1"/>
          <p:nvPr/>
        </p:nvSpPr>
        <p:spPr bwMode="auto">
          <a:xfrm>
            <a:off x="7916823" y="3963659"/>
            <a:ext cx="5646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358" name="TextBox 357">
            <a:extLst>
              <a:ext uri="{FF2B5EF4-FFF2-40B4-BE49-F238E27FC236}">
                <a16:creationId xmlns:a16="http://schemas.microsoft.com/office/drawing/2014/main" id="{48ACB5F0-B6A1-473A-B1CD-C7B05D3F689A}"/>
              </a:ext>
            </a:extLst>
          </p:cNvPr>
          <p:cNvSpPr txBox="1"/>
          <p:nvPr/>
        </p:nvSpPr>
        <p:spPr bwMode="auto">
          <a:xfrm>
            <a:off x="8000644" y="4277156"/>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59" name="TextBox 358">
            <a:extLst>
              <a:ext uri="{FF2B5EF4-FFF2-40B4-BE49-F238E27FC236}">
                <a16:creationId xmlns:a16="http://schemas.microsoft.com/office/drawing/2014/main" id="{EF773E0F-3DA1-4842-BC7B-A09ADF9B33CD}"/>
              </a:ext>
            </a:extLst>
          </p:cNvPr>
          <p:cNvSpPr txBox="1"/>
          <p:nvPr/>
        </p:nvSpPr>
        <p:spPr bwMode="auto">
          <a:xfrm>
            <a:off x="8000644" y="4598633"/>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60" name="TextBox 359">
            <a:extLst>
              <a:ext uri="{FF2B5EF4-FFF2-40B4-BE49-F238E27FC236}">
                <a16:creationId xmlns:a16="http://schemas.microsoft.com/office/drawing/2014/main" id="{A55D60C5-6BB6-4BD0-9960-7433B647ECC8}"/>
              </a:ext>
            </a:extLst>
          </p:cNvPr>
          <p:cNvSpPr txBox="1"/>
          <p:nvPr/>
        </p:nvSpPr>
        <p:spPr bwMode="auto">
          <a:xfrm>
            <a:off x="8000644" y="4944197"/>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61" name="TextBox 360">
            <a:extLst>
              <a:ext uri="{FF2B5EF4-FFF2-40B4-BE49-F238E27FC236}">
                <a16:creationId xmlns:a16="http://schemas.microsoft.com/office/drawing/2014/main" id="{B7539A71-FB6B-4374-9743-5A979BD48A3C}"/>
              </a:ext>
            </a:extLst>
          </p:cNvPr>
          <p:cNvSpPr txBox="1"/>
          <p:nvPr/>
        </p:nvSpPr>
        <p:spPr bwMode="auto">
          <a:xfrm>
            <a:off x="8000644" y="5261013"/>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62" name="TextBox 361">
            <a:extLst>
              <a:ext uri="{FF2B5EF4-FFF2-40B4-BE49-F238E27FC236}">
                <a16:creationId xmlns:a16="http://schemas.microsoft.com/office/drawing/2014/main" id="{9949C538-9609-4FCD-B825-9C63AF9FC520}"/>
              </a:ext>
            </a:extLst>
          </p:cNvPr>
          <p:cNvSpPr txBox="1"/>
          <p:nvPr/>
        </p:nvSpPr>
        <p:spPr bwMode="auto">
          <a:xfrm>
            <a:off x="8000644" y="5602009"/>
            <a:ext cx="480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363" name="Group 362">
            <a:extLst>
              <a:ext uri="{FF2B5EF4-FFF2-40B4-BE49-F238E27FC236}">
                <a16:creationId xmlns:a16="http://schemas.microsoft.com/office/drawing/2014/main" id="{145FF22E-6C65-41BA-9576-15BEE5A948A2}"/>
              </a:ext>
            </a:extLst>
          </p:cNvPr>
          <p:cNvGrpSpPr/>
          <p:nvPr/>
        </p:nvGrpSpPr>
        <p:grpSpPr>
          <a:xfrm>
            <a:off x="8470283" y="5744980"/>
            <a:ext cx="2727376" cy="66236"/>
            <a:chOff x="1060300" y="5771171"/>
            <a:chExt cx="2727376" cy="66236"/>
          </a:xfrm>
        </p:grpSpPr>
        <p:cxnSp>
          <p:nvCxnSpPr>
            <p:cNvPr id="364" name="Straight Connector 363">
              <a:extLst>
                <a:ext uri="{FF2B5EF4-FFF2-40B4-BE49-F238E27FC236}">
                  <a16:creationId xmlns:a16="http://schemas.microsoft.com/office/drawing/2014/main" id="{171C0E2B-C84C-4732-9207-E0315A5DFD72}"/>
                </a:ext>
              </a:extLst>
            </p:cNvPr>
            <p:cNvCxnSpPr>
              <a:cxnSpLocks/>
            </p:cNvCxnSpPr>
            <p:nvPr/>
          </p:nvCxnSpPr>
          <p:spPr bwMode="auto">
            <a:xfrm>
              <a:off x="1060300" y="5780762"/>
              <a:ext cx="2725808" cy="0"/>
            </a:xfrm>
            <a:prstGeom prst="line">
              <a:avLst/>
            </a:prstGeom>
            <a:noFill/>
            <a:ln w="28575" cap="flat" cmpd="sng" algn="ctr">
              <a:solidFill>
                <a:schemeClr val="bg1"/>
              </a:solidFill>
              <a:prstDash val="solid"/>
              <a:round/>
              <a:headEnd type="none" w="med" len="med"/>
              <a:tailEnd type="none" w="med" len="med"/>
            </a:ln>
            <a:effectLst/>
          </p:spPr>
        </p:cxnSp>
        <p:grpSp>
          <p:nvGrpSpPr>
            <p:cNvPr id="365" name="Group 364">
              <a:extLst>
                <a:ext uri="{FF2B5EF4-FFF2-40B4-BE49-F238E27FC236}">
                  <a16:creationId xmlns:a16="http://schemas.microsoft.com/office/drawing/2014/main" id="{BC1D00DE-98CC-41E8-9A0F-1FDAFDD6E8F1}"/>
                </a:ext>
              </a:extLst>
            </p:cNvPr>
            <p:cNvGrpSpPr/>
            <p:nvPr/>
          </p:nvGrpSpPr>
          <p:grpSpPr>
            <a:xfrm>
              <a:off x="1066881" y="5771171"/>
              <a:ext cx="598862" cy="65627"/>
              <a:chOff x="1077928" y="4707139"/>
              <a:chExt cx="658866" cy="64008"/>
            </a:xfrm>
          </p:grpSpPr>
          <p:cxnSp>
            <p:nvCxnSpPr>
              <p:cNvPr id="375" name="Straight Connector 374">
                <a:extLst>
                  <a:ext uri="{FF2B5EF4-FFF2-40B4-BE49-F238E27FC236}">
                    <a16:creationId xmlns:a16="http://schemas.microsoft.com/office/drawing/2014/main" id="{996CF876-672E-4E07-9772-B9B215A1DD5F}"/>
                  </a:ext>
                </a:extLst>
              </p:cNvPr>
              <p:cNvCxnSpPr>
                <a:cxnSpLocks/>
              </p:cNvCxnSpPr>
              <p:nvPr/>
            </p:nvCxnSpPr>
            <p:spPr bwMode="auto">
              <a:xfrm>
                <a:off x="1077928"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0E6B2748-24B9-4115-9B25-B09C634DA568}"/>
                  </a:ext>
                </a:extLst>
              </p:cNvPr>
              <p:cNvCxnSpPr>
                <a:cxnSpLocks/>
              </p:cNvCxnSpPr>
              <p:nvPr/>
            </p:nvCxnSpPr>
            <p:spPr bwMode="auto">
              <a:xfrm>
                <a:off x="1407361"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EF514BBF-5087-46ED-BD66-BF4119E3CAA1}"/>
                  </a:ext>
                </a:extLst>
              </p:cNvPr>
              <p:cNvCxnSpPr>
                <a:cxnSpLocks/>
              </p:cNvCxnSpPr>
              <p:nvPr/>
            </p:nvCxnSpPr>
            <p:spPr bwMode="auto">
              <a:xfrm>
                <a:off x="1736794" y="4707139"/>
                <a:ext cx="0" cy="64008"/>
              </a:xfrm>
              <a:prstGeom prst="line">
                <a:avLst/>
              </a:prstGeom>
              <a:noFill/>
              <a:ln w="28575" cap="flat" cmpd="sng" algn="ctr">
                <a:solidFill>
                  <a:schemeClr val="bg1"/>
                </a:solidFill>
                <a:prstDash val="solid"/>
                <a:round/>
                <a:headEnd type="none" w="med" len="med"/>
                <a:tailEnd type="none" w="med" len="med"/>
              </a:ln>
              <a:effectLst/>
            </p:spPr>
          </p:cxnSp>
        </p:grpSp>
        <p:grpSp>
          <p:nvGrpSpPr>
            <p:cNvPr id="366" name="Group 365">
              <a:extLst>
                <a:ext uri="{FF2B5EF4-FFF2-40B4-BE49-F238E27FC236}">
                  <a16:creationId xmlns:a16="http://schemas.microsoft.com/office/drawing/2014/main" id="{FB26B099-9B65-4FCE-9986-9910DE74191C}"/>
                </a:ext>
              </a:extLst>
            </p:cNvPr>
            <p:cNvGrpSpPr/>
            <p:nvPr/>
          </p:nvGrpSpPr>
          <p:grpSpPr>
            <a:xfrm>
              <a:off x="1974765" y="5771780"/>
              <a:ext cx="598862" cy="65627"/>
              <a:chOff x="1077928" y="4707139"/>
              <a:chExt cx="658866" cy="64008"/>
            </a:xfrm>
          </p:grpSpPr>
          <p:cxnSp>
            <p:nvCxnSpPr>
              <p:cNvPr id="372" name="Straight Connector 371">
                <a:extLst>
                  <a:ext uri="{FF2B5EF4-FFF2-40B4-BE49-F238E27FC236}">
                    <a16:creationId xmlns:a16="http://schemas.microsoft.com/office/drawing/2014/main" id="{F1BD2015-9559-4376-A8F9-3AEDC9B2312D}"/>
                  </a:ext>
                </a:extLst>
              </p:cNvPr>
              <p:cNvCxnSpPr>
                <a:cxnSpLocks/>
              </p:cNvCxnSpPr>
              <p:nvPr/>
            </p:nvCxnSpPr>
            <p:spPr bwMode="auto">
              <a:xfrm>
                <a:off x="1077928"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F39510D3-EDFB-4479-B13B-8570935FFC2A}"/>
                  </a:ext>
                </a:extLst>
              </p:cNvPr>
              <p:cNvCxnSpPr>
                <a:cxnSpLocks/>
              </p:cNvCxnSpPr>
              <p:nvPr/>
            </p:nvCxnSpPr>
            <p:spPr bwMode="auto">
              <a:xfrm>
                <a:off x="1407361"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B40174B5-7D66-4D1E-B96E-6E31E96C68D2}"/>
                  </a:ext>
                </a:extLst>
              </p:cNvPr>
              <p:cNvCxnSpPr>
                <a:cxnSpLocks/>
              </p:cNvCxnSpPr>
              <p:nvPr/>
            </p:nvCxnSpPr>
            <p:spPr bwMode="auto">
              <a:xfrm>
                <a:off x="1736794" y="4707139"/>
                <a:ext cx="0" cy="64008"/>
              </a:xfrm>
              <a:prstGeom prst="line">
                <a:avLst/>
              </a:prstGeom>
              <a:noFill/>
              <a:ln w="28575" cap="flat" cmpd="sng" algn="ctr">
                <a:solidFill>
                  <a:schemeClr val="bg1"/>
                </a:solidFill>
                <a:prstDash val="solid"/>
                <a:round/>
                <a:headEnd type="none" w="med" len="med"/>
                <a:tailEnd type="none" w="med" len="med"/>
              </a:ln>
              <a:effectLst/>
            </p:spPr>
          </p:cxnSp>
        </p:grpSp>
        <p:grpSp>
          <p:nvGrpSpPr>
            <p:cNvPr id="367" name="Group 366">
              <a:extLst>
                <a:ext uri="{FF2B5EF4-FFF2-40B4-BE49-F238E27FC236}">
                  <a16:creationId xmlns:a16="http://schemas.microsoft.com/office/drawing/2014/main" id="{7C900A8C-3F10-4FDA-8107-0F61F1D97883}"/>
                </a:ext>
              </a:extLst>
            </p:cNvPr>
            <p:cNvGrpSpPr/>
            <p:nvPr/>
          </p:nvGrpSpPr>
          <p:grpSpPr>
            <a:xfrm>
              <a:off x="2885526" y="5771171"/>
              <a:ext cx="598862" cy="65627"/>
              <a:chOff x="1077928" y="4707139"/>
              <a:chExt cx="658866" cy="64008"/>
            </a:xfrm>
          </p:grpSpPr>
          <p:cxnSp>
            <p:nvCxnSpPr>
              <p:cNvPr id="369" name="Straight Connector 368">
                <a:extLst>
                  <a:ext uri="{FF2B5EF4-FFF2-40B4-BE49-F238E27FC236}">
                    <a16:creationId xmlns:a16="http://schemas.microsoft.com/office/drawing/2014/main" id="{9C9B8B2D-0003-4548-9543-D26C1BABEC31}"/>
                  </a:ext>
                </a:extLst>
              </p:cNvPr>
              <p:cNvCxnSpPr>
                <a:cxnSpLocks/>
              </p:cNvCxnSpPr>
              <p:nvPr/>
            </p:nvCxnSpPr>
            <p:spPr bwMode="auto">
              <a:xfrm>
                <a:off x="1077928"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FD82F7D4-C1AC-4824-BDF1-29811F07CBE0}"/>
                  </a:ext>
                </a:extLst>
              </p:cNvPr>
              <p:cNvCxnSpPr>
                <a:cxnSpLocks/>
              </p:cNvCxnSpPr>
              <p:nvPr/>
            </p:nvCxnSpPr>
            <p:spPr bwMode="auto">
              <a:xfrm>
                <a:off x="1407361" y="470713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23CBA96C-F7AB-4EDF-8EAC-411147C3FDF9}"/>
                  </a:ext>
                </a:extLst>
              </p:cNvPr>
              <p:cNvCxnSpPr>
                <a:cxnSpLocks/>
              </p:cNvCxnSpPr>
              <p:nvPr/>
            </p:nvCxnSpPr>
            <p:spPr bwMode="auto">
              <a:xfrm>
                <a:off x="1736794" y="4707139"/>
                <a:ext cx="0" cy="64008"/>
              </a:xfrm>
              <a:prstGeom prst="line">
                <a:avLst/>
              </a:prstGeom>
              <a:noFill/>
              <a:ln w="28575" cap="flat" cmpd="sng" algn="ctr">
                <a:solidFill>
                  <a:schemeClr val="bg1"/>
                </a:solidFill>
                <a:prstDash val="solid"/>
                <a:round/>
                <a:headEnd type="none" w="med" len="med"/>
                <a:tailEnd type="none" w="med" len="med"/>
              </a:ln>
              <a:effectLst/>
            </p:spPr>
          </p:cxnSp>
        </p:grpSp>
        <p:cxnSp>
          <p:nvCxnSpPr>
            <p:cNvPr id="368" name="Straight Connector 367">
              <a:extLst>
                <a:ext uri="{FF2B5EF4-FFF2-40B4-BE49-F238E27FC236}">
                  <a16:creationId xmlns:a16="http://schemas.microsoft.com/office/drawing/2014/main" id="{F74B7814-BFA7-42A2-9345-24C048449160}"/>
                </a:ext>
              </a:extLst>
            </p:cNvPr>
            <p:cNvCxnSpPr>
              <a:cxnSpLocks/>
            </p:cNvCxnSpPr>
            <p:nvPr/>
          </p:nvCxnSpPr>
          <p:spPr bwMode="auto">
            <a:xfrm>
              <a:off x="3787676" y="5771171"/>
              <a:ext cx="0" cy="65627"/>
            </a:xfrm>
            <a:prstGeom prst="line">
              <a:avLst/>
            </a:prstGeom>
            <a:noFill/>
            <a:ln w="28575" cap="flat" cmpd="sng" algn="ctr">
              <a:solidFill>
                <a:schemeClr val="bg1"/>
              </a:solidFill>
              <a:prstDash val="solid"/>
              <a:round/>
              <a:headEnd type="none" w="med" len="med"/>
              <a:tailEnd type="none" w="med" len="med"/>
            </a:ln>
            <a:effectLst/>
          </p:spPr>
        </p:cxnSp>
      </p:grpSp>
      <p:sp>
        <p:nvSpPr>
          <p:cNvPr id="378" name="TextBox 377">
            <a:extLst>
              <a:ext uri="{FF2B5EF4-FFF2-40B4-BE49-F238E27FC236}">
                <a16:creationId xmlns:a16="http://schemas.microsoft.com/office/drawing/2014/main" id="{1347258C-C262-4DB9-9B02-43975DEED8AC}"/>
              </a:ext>
            </a:extLst>
          </p:cNvPr>
          <p:cNvSpPr txBox="1"/>
          <p:nvPr/>
        </p:nvSpPr>
        <p:spPr bwMode="auto">
          <a:xfrm>
            <a:off x="8309309" y="5754409"/>
            <a:ext cx="3341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79" name="TextBox 378">
            <a:extLst>
              <a:ext uri="{FF2B5EF4-FFF2-40B4-BE49-F238E27FC236}">
                <a16:creationId xmlns:a16="http://schemas.microsoft.com/office/drawing/2014/main" id="{C9A64893-7CC7-43FE-B7A3-53B0DB8BE932}"/>
              </a:ext>
            </a:extLst>
          </p:cNvPr>
          <p:cNvSpPr txBox="1"/>
          <p:nvPr/>
        </p:nvSpPr>
        <p:spPr bwMode="auto">
          <a:xfrm>
            <a:off x="8610409" y="5753963"/>
            <a:ext cx="3341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380" name="TextBox 379">
            <a:extLst>
              <a:ext uri="{FF2B5EF4-FFF2-40B4-BE49-F238E27FC236}">
                <a16:creationId xmlns:a16="http://schemas.microsoft.com/office/drawing/2014/main" id="{FD69B396-B1FB-46B8-B34F-591782B1DAEB}"/>
              </a:ext>
            </a:extLst>
          </p:cNvPr>
          <p:cNvSpPr txBox="1"/>
          <p:nvPr/>
        </p:nvSpPr>
        <p:spPr bwMode="auto">
          <a:xfrm>
            <a:off x="8915744" y="5745651"/>
            <a:ext cx="3341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381" name="TextBox 380">
            <a:extLst>
              <a:ext uri="{FF2B5EF4-FFF2-40B4-BE49-F238E27FC236}">
                <a16:creationId xmlns:a16="http://schemas.microsoft.com/office/drawing/2014/main" id="{C19B9EF3-7DC7-46A4-8DDC-22395222BE7E}"/>
              </a:ext>
            </a:extLst>
          </p:cNvPr>
          <p:cNvSpPr txBox="1"/>
          <p:nvPr/>
        </p:nvSpPr>
        <p:spPr bwMode="auto">
          <a:xfrm>
            <a:off x="9216844" y="5745205"/>
            <a:ext cx="3341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382" name="TextBox 381">
            <a:extLst>
              <a:ext uri="{FF2B5EF4-FFF2-40B4-BE49-F238E27FC236}">
                <a16:creationId xmlns:a16="http://schemas.microsoft.com/office/drawing/2014/main" id="{3A574DEF-9E1D-40EC-8AB4-F88656351D82}"/>
              </a:ext>
            </a:extLst>
          </p:cNvPr>
          <p:cNvSpPr txBox="1"/>
          <p:nvPr/>
        </p:nvSpPr>
        <p:spPr bwMode="auto">
          <a:xfrm>
            <a:off x="9497296" y="5753137"/>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383" name="TextBox 382">
            <a:extLst>
              <a:ext uri="{FF2B5EF4-FFF2-40B4-BE49-F238E27FC236}">
                <a16:creationId xmlns:a16="http://schemas.microsoft.com/office/drawing/2014/main" id="{932C9EC3-ABC1-4ECE-ADFF-0593FF96C8FC}"/>
              </a:ext>
            </a:extLst>
          </p:cNvPr>
          <p:cNvSpPr txBox="1"/>
          <p:nvPr/>
        </p:nvSpPr>
        <p:spPr bwMode="auto">
          <a:xfrm>
            <a:off x="9798396" y="5752691"/>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384" name="TextBox 383">
            <a:extLst>
              <a:ext uri="{FF2B5EF4-FFF2-40B4-BE49-F238E27FC236}">
                <a16:creationId xmlns:a16="http://schemas.microsoft.com/office/drawing/2014/main" id="{87DAC85A-07C4-4F52-B771-C9D4112F6F7E}"/>
              </a:ext>
            </a:extLst>
          </p:cNvPr>
          <p:cNvSpPr txBox="1"/>
          <p:nvPr/>
        </p:nvSpPr>
        <p:spPr bwMode="auto">
          <a:xfrm>
            <a:off x="10103731" y="5744379"/>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385" name="TextBox 384">
            <a:extLst>
              <a:ext uri="{FF2B5EF4-FFF2-40B4-BE49-F238E27FC236}">
                <a16:creationId xmlns:a16="http://schemas.microsoft.com/office/drawing/2014/main" id="{CA8AEE1E-9271-4F1D-A2DB-D4C1E2259258}"/>
              </a:ext>
            </a:extLst>
          </p:cNvPr>
          <p:cNvSpPr txBox="1"/>
          <p:nvPr/>
        </p:nvSpPr>
        <p:spPr bwMode="auto">
          <a:xfrm>
            <a:off x="10404831" y="5743933"/>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386" name="TextBox 385">
            <a:extLst>
              <a:ext uri="{FF2B5EF4-FFF2-40B4-BE49-F238E27FC236}">
                <a16:creationId xmlns:a16="http://schemas.microsoft.com/office/drawing/2014/main" id="{357AFCA0-C0DD-4556-9FF6-54AE93AEE476}"/>
              </a:ext>
            </a:extLst>
          </p:cNvPr>
          <p:cNvSpPr txBox="1"/>
          <p:nvPr/>
        </p:nvSpPr>
        <p:spPr bwMode="auto">
          <a:xfrm>
            <a:off x="10695608" y="5746946"/>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387" name="TextBox 386">
            <a:extLst>
              <a:ext uri="{FF2B5EF4-FFF2-40B4-BE49-F238E27FC236}">
                <a16:creationId xmlns:a16="http://schemas.microsoft.com/office/drawing/2014/main" id="{3B0D3454-44B7-4EBD-B069-029013289B77}"/>
              </a:ext>
            </a:extLst>
          </p:cNvPr>
          <p:cNvSpPr txBox="1"/>
          <p:nvPr/>
        </p:nvSpPr>
        <p:spPr bwMode="auto">
          <a:xfrm>
            <a:off x="10996708" y="5746500"/>
            <a:ext cx="39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388" name="TextBox 387">
            <a:extLst>
              <a:ext uri="{FF2B5EF4-FFF2-40B4-BE49-F238E27FC236}">
                <a16:creationId xmlns:a16="http://schemas.microsoft.com/office/drawing/2014/main" id="{F50B6CEA-5684-488E-8ECA-DDDB409C9BA1}"/>
              </a:ext>
            </a:extLst>
          </p:cNvPr>
          <p:cNvSpPr txBox="1"/>
          <p:nvPr/>
        </p:nvSpPr>
        <p:spPr bwMode="auto">
          <a:xfrm>
            <a:off x="9121298" y="1454375"/>
            <a:ext cx="1561491" cy="338554"/>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PD-L1 CPS ≥10</a:t>
            </a:r>
          </a:p>
        </p:txBody>
      </p:sp>
      <p:sp>
        <p:nvSpPr>
          <p:cNvPr id="389" name="TextBox 388">
            <a:extLst>
              <a:ext uri="{FF2B5EF4-FFF2-40B4-BE49-F238E27FC236}">
                <a16:creationId xmlns:a16="http://schemas.microsoft.com/office/drawing/2014/main" id="{FA48EC6B-4444-4B72-B339-A520067D2311}"/>
              </a:ext>
            </a:extLst>
          </p:cNvPr>
          <p:cNvSpPr txBox="1"/>
          <p:nvPr/>
        </p:nvSpPr>
        <p:spPr bwMode="auto">
          <a:xfrm>
            <a:off x="8449978" y="5056758"/>
            <a:ext cx="192133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Median, mo (range)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21.1 (1.3+ to 24.2+)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9.4 (2.1+ to 21.5+)</a:t>
            </a:r>
          </a:p>
        </p:txBody>
      </p:sp>
      <p:grpSp>
        <p:nvGrpSpPr>
          <p:cNvPr id="390" name="Group 389">
            <a:extLst>
              <a:ext uri="{FF2B5EF4-FFF2-40B4-BE49-F238E27FC236}">
                <a16:creationId xmlns:a16="http://schemas.microsoft.com/office/drawing/2014/main" id="{0DE8D7FC-F8F4-48E3-A4F5-5CA793E9E881}"/>
              </a:ext>
            </a:extLst>
          </p:cNvPr>
          <p:cNvGrpSpPr/>
          <p:nvPr/>
        </p:nvGrpSpPr>
        <p:grpSpPr>
          <a:xfrm>
            <a:off x="8967476" y="4365059"/>
            <a:ext cx="1670532" cy="997637"/>
            <a:chOff x="9090361" y="4365059"/>
            <a:chExt cx="1670532" cy="997637"/>
          </a:xfrm>
        </p:grpSpPr>
        <p:cxnSp>
          <p:nvCxnSpPr>
            <p:cNvPr id="391" name="Straight Connector 390">
              <a:extLst>
                <a:ext uri="{FF2B5EF4-FFF2-40B4-BE49-F238E27FC236}">
                  <a16:creationId xmlns:a16="http://schemas.microsoft.com/office/drawing/2014/main" id="{120EACB3-9747-4719-8508-F1B7DB2E8FCA}"/>
                </a:ext>
              </a:extLst>
            </p:cNvPr>
            <p:cNvCxnSpPr/>
            <p:nvPr/>
          </p:nvCxnSpPr>
          <p:spPr bwMode="auto">
            <a:xfrm>
              <a:off x="9216291" y="4428879"/>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893A74AE-85AD-41A4-BA5E-558C8139E500}"/>
                </a:ext>
              </a:extLst>
            </p:cNvPr>
            <p:cNvCxnSpPr/>
            <p:nvPr/>
          </p:nvCxnSpPr>
          <p:spPr bwMode="auto">
            <a:xfrm>
              <a:off x="9090361" y="4365059"/>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80AEEF19-0D0D-4A84-892F-09282687C3CD}"/>
                </a:ext>
              </a:extLst>
            </p:cNvPr>
            <p:cNvCxnSpPr/>
            <p:nvPr/>
          </p:nvCxnSpPr>
          <p:spPr bwMode="auto">
            <a:xfrm>
              <a:off x="9405815" y="4639600"/>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B8CB979A-EE81-4BEF-92F1-D5E1E45F1BE8}"/>
                </a:ext>
              </a:extLst>
            </p:cNvPr>
            <p:cNvCxnSpPr/>
            <p:nvPr/>
          </p:nvCxnSpPr>
          <p:spPr bwMode="auto">
            <a:xfrm>
              <a:off x="9927911" y="4966512"/>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D0BF18DB-C7D7-4687-B3D1-AB67F601E115}"/>
                </a:ext>
              </a:extLst>
            </p:cNvPr>
            <p:cNvCxnSpPr/>
            <p:nvPr/>
          </p:nvCxnSpPr>
          <p:spPr bwMode="auto">
            <a:xfrm>
              <a:off x="9894381" y="4966720"/>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35718CA8-6571-4A28-AA41-848372A6A66C}"/>
                </a:ext>
              </a:extLst>
            </p:cNvPr>
            <p:cNvCxnSpPr/>
            <p:nvPr/>
          </p:nvCxnSpPr>
          <p:spPr bwMode="auto">
            <a:xfrm>
              <a:off x="9716852" y="4949234"/>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43F7C492-F049-490E-9834-10F6D712E0C2}"/>
                </a:ext>
              </a:extLst>
            </p:cNvPr>
            <p:cNvCxnSpPr/>
            <p:nvPr/>
          </p:nvCxnSpPr>
          <p:spPr bwMode="auto">
            <a:xfrm>
              <a:off x="10042537" y="5042124"/>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C291B7FD-1B66-4E9D-81BD-F72B0A6A9009}"/>
                </a:ext>
              </a:extLst>
            </p:cNvPr>
            <p:cNvCxnSpPr/>
            <p:nvPr/>
          </p:nvCxnSpPr>
          <p:spPr bwMode="auto">
            <a:xfrm>
              <a:off x="10106495" y="5043582"/>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0A995373-B200-4C3E-85D8-5783D920C958}"/>
                </a:ext>
              </a:extLst>
            </p:cNvPr>
            <p:cNvCxnSpPr/>
            <p:nvPr/>
          </p:nvCxnSpPr>
          <p:spPr bwMode="auto">
            <a:xfrm>
              <a:off x="9991697" y="5019335"/>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B0880398-4E2D-4475-8ACC-9047AD0B003A}"/>
                </a:ext>
              </a:extLst>
            </p:cNvPr>
            <p:cNvCxnSpPr/>
            <p:nvPr/>
          </p:nvCxnSpPr>
          <p:spPr bwMode="auto">
            <a:xfrm>
              <a:off x="10184766" y="5042731"/>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49B8A560-998D-4B93-BD45-D2EAB746D7FF}"/>
                </a:ext>
              </a:extLst>
            </p:cNvPr>
            <p:cNvCxnSpPr/>
            <p:nvPr/>
          </p:nvCxnSpPr>
          <p:spPr bwMode="auto">
            <a:xfrm>
              <a:off x="10071176" y="5042124"/>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3C881FF1-048F-4F1E-8A43-71E05CA80A97}"/>
                </a:ext>
              </a:extLst>
            </p:cNvPr>
            <p:cNvCxnSpPr/>
            <p:nvPr/>
          </p:nvCxnSpPr>
          <p:spPr bwMode="auto">
            <a:xfrm>
              <a:off x="10245239" y="5081776"/>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B1FFC59C-40B2-44B1-BA39-1BFFF84E8D5F}"/>
                </a:ext>
              </a:extLst>
            </p:cNvPr>
            <p:cNvCxnSpPr/>
            <p:nvPr/>
          </p:nvCxnSpPr>
          <p:spPr bwMode="auto">
            <a:xfrm>
              <a:off x="10322557" y="5152781"/>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1A4AD6D2-2CBC-4CFB-A467-400AEA9E385B}"/>
                </a:ext>
              </a:extLst>
            </p:cNvPr>
            <p:cNvCxnSpPr/>
            <p:nvPr/>
          </p:nvCxnSpPr>
          <p:spPr bwMode="auto">
            <a:xfrm>
              <a:off x="10354849" y="5152856"/>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E65C425C-A8BE-429D-86C8-91269B4F97F3}"/>
                </a:ext>
              </a:extLst>
            </p:cNvPr>
            <p:cNvCxnSpPr/>
            <p:nvPr/>
          </p:nvCxnSpPr>
          <p:spPr bwMode="auto">
            <a:xfrm>
              <a:off x="10459798" y="5148262"/>
              <a:ext cx="0" cy="92176"/>
            </a:xfrm>
            <a:prstGeom prst="line">
              <a:avLst/>
            </a:prstGeom>
            <a:noFill/>
            <a:ln w="28575" cap="flat" cmpd="sng" algn="ctr">
              <a:solidFill>
                <a:schemeClr val="accent3"/>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AFBB1D92-5030-4912-99AF-1D2004A6E361}"/>
                </a:ext>
              </a:extLst>
            </p:cNvPr>
            <p:cNvCxnSpPr/>
            <p:nvPr/>
          </p:nvCxnSpPr>
          <p:spPr bwMode="auto">
            <a:xfrm>
              <a:off x="10760893" y="5270520"/>
              <a:ext cx="0" cy="92176"/>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7" name="Group 406">
            <a:extLst>
              <a:ext uri="{FF2B5EF4-FFF2-40B4-BE49-F238E27FC236}">
                <a16:creationId xmlns:a16="http://schemas.microsoft.com/office/drawing/2014/main" id="{345751A8-77D9-4523-A135-9CEDDC062075}"/>
              </a:ext>
            </a:extLst>
          </p:cNvPr>
          <p:cNvGrpSpPr/>
          <p:nvPr/>
        </p:nvGrpSpPr>
        <p:grpSpPr>
          <a:xfrm>
            <a:off x="8610409" y="4031929"/>
            <a:ext cx="2298293" cy="937070"/>
            <a:chOff x="8733294" y="4031929"/>
            <a:chExt cx="2298293" cy="937070"/>
          </a:xfrm>
        </p:grpSpPr>
        <p:cxnSp>
          <p:nvCxnSpPr>
            <p:cNvPr id="408" name="Straight Connector 407">
              <a:extLst>
                <a:ext uri="{FF2B5EF4-FFF2-40B4-BE49-F238E27FC236}">
                  <a16:creationId xmlns:a16="http://schemas.microsoft.com/office/drawing/2014/main" id="{F10F1865-CC29-4656-B255-9EDE2096292E}"/>
                </a:ext>
              </a:extLst>
            </p:cNvPr>
            <p:cNvCxnSpPr/>
            <p:nvPr/>
          </p:nvCxnSpPr>
          <p:spPr bwMode="auto">
            <a:xfrm>
              <a:off x="8733294" y="403192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D2C7F87D-D09F-4D4D-98C8-28A284994FED}"/>
                </a:ext>
              </a:extLst>
            </p:cNvPr>
            <p:cNvCxnSpPr/>
            <p:nvPr/>
          </p:nvCxnSpPr>
          <p:spPr bwMode="auto">
            <a:xfrm>
              <a:off x="8812884" y="403192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7EFF803C-9C72-454F-A4CE-27ACCC11F3B2}"/>
                </a:ext>
              </a:extLst>
            </p:cNvPr>
            <p:cNvCxnSpPr/>
            <p:nvPr/>
          </p:nvCxnSpPr>
          <p:spPr bwMode="auto">
            <a:xfrm>
              <a:off x="8781097" y="4031929"/>
              <a:ext cx="0" cy="92176"/>
            </a:xfrm>
            <a:prstGeom prst="line">
              <a:avLst/>
            </a:prstGeom>
            <a:noFill/>
            <a:ln w="28575" cap="flat" cmpd="sng" algn="ctr">
              <a:solidFill>
                <a:schemeClr val="accent1"/>
              </a:solidFill>
              <a:prstDash val="solid"/>
              <a:round/>
              <a:headEnd type="none" w="med" len="med"/>
              <a:tailEnd type="none" w="med" len="med"/>
            </a:ln>
            <a:effectLst/>
          </p:spPr>
        </p:cxnSp>
        <p:grpSp>
          <p:nvGrpSpPr>
            <p:cNvPr id="411" name="Group 410">
              <a:extLst>
                <a:ext uri="{FF2B5EF4-FFF2-40B4-BE49-F238E27FC236}">
                  <a16:creationId xmlns:a16="http://schemas.microsoft.com/office/drawing/2014/main" id="{0F3B1477-2E1D-4C37-99F6-A55A2322CB73}"/>
                </a:ext>
              </a:extLst>
            </p:cNvPr>
            <p:cNvGrpSpPr/>
            <p:nvPr/>
          </p:nvGrpSpPr>
          <p:grpSpPr>
            <a:xfrm>
              <a:off x="8990796" y="4063969"/>
              <a:ext cx="2040791" cy="905030"/>
              <a:chOff x="8990796" y="4063969"/>
              <a:chExt cx="2040791" cy="905030"/>
            </a:xfrm>
          </p:grpSpPr>
          <p:cxnSp>
            <p:nvCxnSpPr>
              <p:cNvPr id="412" name="Straight Connector 411">
                <a:extLst>
                  <a:ext uri="{FF2B5EF4-FFF2-40B4-BE49-F238E27FC236}">
                    <a16:creationId xmlns:a16="http://schemas.microsoft.com/office/drawing/2014/main" id="{D8CC61E0-FDC6-4D91-8793-AE775FB93DDC}"/>
                  </a:ext>
                </a:extLst>
              </p:cNvPr>
              <p:cNvCxnSpPr/>
              <p:nvPr/>
            </p:nvCxnSpPr>
            <p:spPr bwMode="auto">
              <a:xfrm>
                <a:off x="9891576" y="4723484"/>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3BC891D4-7D49-4FF7-81E4-B689A29C614C}"/>
                  </a:ext>
                </a:extLst>
              </p:cNvPr>
              <p:cNvCxnSpPr/>
              <p:nvPr/>
            </p:nvCxnSpPr>
            <p:spPr bwMode="auto">
              <a:xfrm>
                <a:off x="8990796" y="4063969"/>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5761A1FC-EC87-49D4-AC9B-355F9944F031}"/>
                  </a:ext>
                </a:extLst>
              </p:cNvPr>
              <p:cNvCxnSpPr/>
              <p:nvPr/>
            </p:nvCxnSpPr>
            <p:spPr bwMode="auto">
              <a:xfrm>
                <a:off x="9917494" y="472257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AADC95BC-5027-4CE3-87E7-81D44037FA0D}"/>
                  </a:ext>
                </a:extLst>
              </p:cNvPr>
              <p:cNvCxnSpPr/>
              <p:nvPr/>
            </p:nvCxnSpPr>
            <p:spPr bwMode="auto">
              <a:xfrm>
                <a:off x="9531869" y="466102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CAE3BBC8-345A-483B-84E1-213097F0B31E}"/>
                  </a:ext>
                </a:extLst>
              </p:cNvPr>
              <p:cNvCxnSpPr/>
              <p:nvPr/>
            </p:nvCxnSpPr>
            <p:spPr bwMode="auto">
              <a:xfrm>
                <a:off x="9631616" y="4694635"/>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E018F716-677D-43D2-B80E-76FA81BFC8D5}"/>
                  </a:ext>
                </a:extLst>
              </p:cNvPr>
              <p:cNvCxnSpPr/>
              <p:nvPr/>
            </p:nvCxnSpPr>
            <p:spPr bwMode="auto">
              <a:xfrm>
                <a:off x="9699956" y="4724512"/>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468FBE1A-393C-43F9-B1E5-B9DD9BFB5D21}"/>
                  </a:ext>
                </a:extLst>
              </p:cNvPr>
              <p:cNvCxnSpPr/>
              <p:nvPr/>
            </p:nvCxnSpPr>
            <p:spPr bwMode="auto">
              <a:xfrm>
                <a:off x="9771837" y="4724512"/>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339C4632-AD60-4A9A-982F-0AB74AB0905D}"/>
                  </a:ext>
                </a:extLst>
              </p:cNvPr>
              <p:cNvCxnSpPr/>
              <p:nvPr/>
            </p:nvCxnSpPr>
            <p:spPr bwMode="auto">
              <a:xfrm>
                <a:off x="9838491" y="4723484"/>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E5F87FAF-7152-4762-9B20-EA6253C60CFD}"/>
                  </a:ext>
                </a:extLst>
              </p:cNvPr>
              <p:cNvCxnSpPr/>
              <p:nvPr/>
            </p:nvCxnSpPr>
            <p:spPr bwMode="auto">
              <a:xfrm>
                <a:off x="9993073" y="4749942"/>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3B3C6820-6827-4C82-934D-472154FE26EE}"/>
                  </a:ext>
                </a:extLst>
              </p:cNvPr>
              <p:cNvCxnSpPr/>
              <p:nvPr/>
            </p:nvCxnSpPr>
            <p:spPr bwMode="auto">
              <a:xfrm>
                <a:off x="10042537" y="4750346"/>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1B6FF2A0-B2F1-4B74-99D3-8C1CCCAEF55D}"/>
                  </a:ext>
                </a:extLst>
              </p:cNvPr>
              <p:cNvCxnSpPr/>
              <p:nvPr/>
            </p:nvCxnSpPr>
            <p:spPr bwMode="auto">
              <a:xfrm>
                <a:off x="10147000" y="475302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5B175CAB-975B-4011-A984-F83513417C2C}"/>
                  </a:ext>
                </a:extLst>
              </p:cNvPr>
              <p:cNvCxnSpPr/>
              <p:nvPr/>
            </p:nvCxnSpPr>
            <p:spPr bwMode="auto">
              <a:xfrm>
                <a:off x="10112152" y="475302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7BC3D168-3A86-40E3-9953-09975DF69073}"/>
                  </a:ext>
                </a:extLst>
              </p:cNvPr>
              <p:cNvCxnSpPr/>
              <p:nvPr/>
            </p:nvCxnSpPr>
            <p:spPr bwMode="auto">
              <a:xfrm>
                <a:off x="10184766" y="475302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264D4553-43AC-4DAE-A466-D2DAD4E22693}"/>
                  </a:ext>
                </a:extLst>
              </p:cNvPr>
              <p:cNvCxnSpPr/>
              <p:nvPr/>
            </p:nvCxnSpPr>
            <p:spPr bwMode="auto">
              <a:xfrm>
                <a:off x="10258356" y="475302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4F513ED0-040E-48FD-868E-255333737E2D}"/>
                  </a:ext>
                </a:extLst>
              </p:cNvPr>
              <p:cNvCxnSpPr/>
              <p:nvPr/>
            </p:nvCxnSpPr>
            <p:spPr bwMode="auto">
              <a:xfrm>
                <a:off x="10209949" y="475302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37A20084-63F1-49CD-B467-BF9C2CB7E9C9}"/>
                  </a:ext>
                </a:extLst>
              </p:cNvPr>
              <p:cNvCxnSpPr/>
              <p:nvPr/>
            </p:nvCxnSpPr>
            <p:spPr bwMode="auto">
              <a:xfrm>
                <a:off x="10292073" y="475302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2288267A-EB05-4F96-891B-0126B5438A23}"/>
                  </a:ext>
                </a:extLst>
              </p:cNvPr>
              <p:cNvCxnSpPr/>
              <p:nvPr/>
            </p:nvCxnSpPr>
            <p:spPr bwMode="auto">
              <a:xfrm>
                <a:off x="10483974" y="479253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2DF26B30-E67C-4323-A886-39A2722DA987}"/>
                  </a:ext>
                </a:extLst>
              </p:cNvPr>
              <p:cNvCxnSpPr/>
              <p:nvPr/>
            </p:nvCxnSpPr>
            <p:spPr bwMode="auto">
              <a:xfrm>
                <a:off x="10451383" y="4794728"/>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07E51377-080E-4553-9BE5-53E372427CC4}"/>
                  </a:ext>
                </a:extLst>
              </p:cNvPr>
              <p:cNvCxnSpPr/>
              <p:nvPr/>
            </p:nvCxnSpPr>
            <p:spPr bwMode="auto">
              <a:xfrm>
                <a:off x="10544177" y="4793157"/>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A20D2EC5-EBB1-4EC4-BCAC-3EA00847DCD3}"/>
                  </a:ext>
                </a:extLst>
              </p:cNvPr>
              <p:cNvCxnSpPr/>
              <p:nvPr/>
            </p:nvCxnSpPr>
            <p:spPr bwMode="auto">
              <a:xfrm>
                <a:off x="10505897" y="4793730"/>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2D8338F6-9BD6-429E-BE1B-7C2D150A5137}"/>
                  </a:ext>
                </a:extLst>
              </p:cNvPr>
              <p:cNvCxnSpPr/>
              <p:nvPr/>
            </p:nvCxnSpPr>
            <p:spPr bwMode="auto">
              <a:xfrm>
                <a:off x="10679084" y="4792996"/>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C03E8E71-6E17-4BFF-B9D8-C556D68DD32D}"/>
                  </a:ext>
                </a:extLst>
              </p:cNvPr>
              <p:cNvCxnSpPr/>
              <p:nvPr/>
            </p:nvCxnSpPr>
            <p:spPr bwMode="auto">
              <a:xfrm>
                <a:off x="10581026" y="4792996"/>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FAEB7ADD-DF2B-4BE3-BF30-C8B1B319D86D}"/>
                  </a:ext>
                </a:extLst>
              </p:cNvPr>
              <p:cNvCxnSpPr/>
              <p:nvPr/>
            </p:nvCxnSpPr>
            <p:spPr bwMode="auto">
              <a:xfrm>
                <a:off x="10713295" y="4793400"/>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42EAA5C4-347B-4FB1-9B69-5014E2D8CF88}"/>
                  </a:ext>
                </a:extLst>
              </p:cNvPr>
              <p:cNvCxnSpPr/>
              <p:nvPr/>
            </p:nvCxnSpPr>
            <p:spPr bwMode="auto">
              <a:xfrm>
                <a:off x="10785573" y="4872874"/>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96E19D77-0C52-49C4-A8D4-BBE14133A307}"/>
                  </a:ext>
                </a:extLst>
              </p:cNvPr>
              <p:cNvCxnSpPr/>
              <p:nvPr/>
            </p:nvCxnSpPr>
            <p:spPr bwMode="auto">
              <a:xfrm>
                <a:off x="10749509" y="4872874"/>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CCA584D8-D1EE-447F-8E2C-89E40D484B92}"/>
                  </a:ext>
                </a:extLst>
              </p:cNvPr>
              <p:cNvCxnSpPr/>
              <p:nvPr/>
            </p:nvCxnSpPr>
            <p:spPr bwMode="auto">
              <a:xfrm>
                <a:off x="10837610" y="4876823"/>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6E294DBE-4855-41F8-948C-6E678EB60C0F}"/>
                  </a:ext>
                </a:extLst>
              </p:cNvPr>
              <p:cNvCxnSpPr/>
              <p:nvPr/>
            </p:nvCxnSpPr>
            <p:spPr bwMode="auto">
              <a:xfrm>
                <a:off x="10999240" y="4875450"/>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2F0B547A-12A0-420F-B2DE-F8B64FFA3A33}"/>
                  </a:ext>
                </a:extLst>
              </p:cNvPr>
              <p:cNvCxnSpPr/>
              <p:nvPr/>
            </p:nvCxnSpPr>
            <p:spPr bwMode="auto">
              <a:xfrm>
                <a:off x="11031587" y="4875450"/>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105B3DFD-3EA4-4602-8F98-F57B9089F743}"/>
                  </a:ext>
                </a:extLst>
              </p:cNvPr>
              <p:cNvCxnSpPr/>
              <p:nvPr/>
            </p:nvCxnSpPr>
            <p:spPr bwMode="auto">
              <a:xfrm>
                <a:off x="9940578" y="4727324"/>
                <a:ext cx="0" cy="92176"/>
              </a:xfrm>
              <a:prstGeom prst="line">
                <a:avLst/>
              </a:prstGeom>
              <a:noFill/>
              <a:ln w="28575" cap="flat" cmpd="sng" algn="ctr">
                <a:solidFill>
                  <a:schemeClr val="accent1"/>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5194FAAF-8A62-4533-8D30-F0A37AB86A8F}"/>
                  </a:ext>
                </a:extLst>
              </p:cNvPr>
              <p:cNvCxnSpPr/>
              <p:nvPr/>
            </p:nvCxnSpPr>
            <p:spPr bwMode="auto">
              <a:xfrm>
                <a:off x="9976383" y="4726259"/>
                <a:ext cx="0" cy="92176"/>
              </a:xfrm>
              <a:prstGeom prst="line">
                <a:avLst/>
              </a:prstGeom>
              <a:noFill/>
              <a:ln w="28575" cap="flat" cmpd="sng" algn="ctr">
                <a:solidFill>
                  <a:schemeClr val="accent1"/>
                </a:solidFill>
                <a:prstDash val="solid"/>
                <a:round/>
                <a:headEnd type="none" w="med" len="med"/>
                <a:tailEnd type="none" w="med" len="med"/>
              </a:ln>
              <a:effectLst/>
            </p:spPr>
          </p:cxnSp>
        </p:grpSp>
      </p:grpSp>
      <p:sp>
        <p:nvSpPr>
          <p:cNvPr id="442" name="TextBox 441">
            <a:extLst>
              <a:ext uri="{FF2B5EF4-FFF2-40B4-BE49-F238E27FC236}">
                <a16:creationId xmlns:a16="http://schemas.microsoft.com/office/drawing/2014/main" id="{C54AD759-7B1E-4DFE-91E7-A05C3CB585A7}"/>
              </a:ext>
            </a:extLst>
          </p:cNvPr>
          <p:cNvSpPr txBox="1"/>
          <p:nvPr/>
        </p:nvSpPr>
        <p:spPr bwMode="auto">
          <a:xfrm>
            <a:off x="8763146" y="2576746"/>
            <a:ext cx="9058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PR: 47.5</a:t>
            </a:r>
          </a:p>
        </p:txBody>
      </p:sp>
      <p:sp>
        <p:nvSpPr>
          <p:cNvPr id="443" name="TextBox 442">
            <a:extLst>
              <a:ext uri="{FF2B5EF4-FFF2-40B4-BE49-F238E27FC236}">
                <a16:creationId xmlns:a16="http://schemas.microsoft.com/office/drawing/2014/main" id="{3B615120-5EEA-4557-93D6-94CAACEB906A}"/>
              </a:ext>
            </a:extLst>
          </p:cNvPr>
          <p:cNvSpPr txBox="1"/>
          <p:nvPr/>
        </p:nvSpPr>
        <p:spPr bwMode="auto">
          <a:xfrm>
            <a:off x="8750165" y="3105629"/>
            <a:ext cx="9058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CR: 22.2</a:t>
            </a:r>
          </a:p>
        </p:txBody>
      </p:sp>
      <p:sp>
        <p:nvSpPr>
          <p:cNvPr id="444" name="TextBox 443">
            <a:extLst>
              <a:ext uri="{FF2B5EF4-FFF2-40B4-BE49-F238E27FC236}">
                <a16:creationId xmlns:a16="http://schemas.microsoft.com/office/drawing/2014/main" id="{B4018C04-ECE9-40E3-9C22-5DED538B6F6A}"/>
              </a:ext>
            </a:extLst>
          </p:cNvPr>
          <p:cNvSpPr txBox="1"/>
          <p:nvPr/>
        </p:nvSpPr>
        <p:spPr bwMode="auto">
          <a:xfrm>
            <a:off x="10089582" y="2818082"/>
            <a:ext cx="9058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PR: 37.7</a:t>
            </a:r>
          </a:p>
        </p:txBody>
      </p:sp>
      <p:sp>
        <p:nvSpPr>
          <p:cNvPr id="445" name="TextBox 444">
            <a:extLst>
              <a:ext uri="{FF2B5EF4-FFF2-40B4-BE49-F238E27FC236}">
                <a16:creationId xmlns:a16="http://schemas.microsoft.com/office/drawing/2014/main" id="{7C04F37B-091B-4302-9D1C-11F7114CD07B}"/>
              </a:ext>
            </a:extLst>
          </p:cNvPr>
          <p:cNvSpPr txBox="1"/>
          <p:nvPr/>
        </p:nvSpPr>
        <p:spPr bwMode="auto">
          <a:xfrm>
            <a:off x="10086077" y="3194049"/>
            <a:ext cx="9058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latin typeface="Calibri" panose="020F0502020204030204" pitchFamily="34" charset="0"/>
              </a:rPr>
              <a:t>CR: 11.3</a:t>
            </a:r>
          </a:p>
        </p:txBody>
      </p:sp>
      <p:sp>
        <p:nvSpPr>
          <p:cNvPr id="446" name="Freeform: Shape 445">
            <a:extLst>
              <a:ext uri="{FF2B5EF4-FFF2-40B4-BE49-F238E27FC236}">
                <a16:creationId xmlns:a16="http://schemas.microsoft.com/office/drawing/2014/main" id="{6A697DC2-DDFB-409B-8B36-31F6D423DC24}"/>
              </a:ext>
            </a:extLst>
          </p:cNvPr>
          <p:cNvSpPr/>
          <p:nvPr/>
        </p:nvSpPr>
        <p:spPr bwMode="auto">
          <a:xfrm>
            <a:off x="4851567" y="4136477"/>
            <a:ext cx="2450926" cy="905646"/>
          </a:xfrm>
          <a:custGeom>
            <a:avLst/>
            <a:gdLst>
              <a:gd name="connsiteX0" fmla="*/ 0 w 2445774"/>
              <a:gd name="connsiteY0" fmla="*/ 0 h 870155"/>
              <a:gd name="connsiteX1" fmla="*/ 290051 w 2445774"/>
              <a:gd name="connsiteY1" fmla="*/ 0 h 870155"/>
              <a:gd name="connsiteX2" fmla="*/ 290051 w 2445774"/>
              <a:gd name="connsiteY2" fmla="*/ 27039 h 870155"/>
              <a:gd name="connsiteX3" fmla="*/ 381000 w 2445774"/>
              <a:gd name="connsiteY3" fmla="*/ 27039 h 870155"/>
              <a:gd name="connsiteX4" fmla="*/ 381000 w 2445774"/>
              <a:gd name="connsiteY4" fmla="*/ 44245 h 870155"/>
              <a:gd name="connsiteX5" fmla="*/ 405581 w 2445774"/>
              <a:gd name="connsiteY5" fmla="*/ 44245 h 870155"/>
              <a:gd name="connsiteX6" fmla="*/ 405581 w 2445774"/>
              <a:gd name="connsiteY6" fmla="*/ 130277 h 870155"/>
              <a:gd name="connsiteX7" fmla="*/ 425245 w 2445774"/>
              <a:gd name="connsiteY7" fmla="*/ 130277 h 870155"/>
              <a:gd name="connsiteX8" fmla="*/ 425245 w 2445774"/>
              <a:gd name="connsiteY8" fmla="*/ 199103 h 870155"/>
              <a:gd name="connsiteX9" fmla="*/ 464574 w 2445774"/>
              <a:gd name="connsiteY9" fmla="*/ 199103 h 870155"/>
              <a:gd name="connsiteX10" fmla="*/ 464574 w 2445774"/>
              <a:gd name="connsiteY10" fmla="*/ 218768 h 870155"/>
              <a:gd name="connsiteX11" fmla="*/ 508819 w 2445774"/>
              <a:gd name="connsiteY11" fmla="*/ 218768 h 870155"/>
              <a:gd name="connsiteX12" fmla="*/ 508819 w 2445774"/>
              <a:gd name="connsiteY12" fmla="*/ 226142 h 870155"/>
              <a:gd name="connsiteX13" fmla="*/ 587477 w 2445774"/>
              <a:gd name="connsiteY13" fmla="*/ 226142 h 870155"/>
              <a:gd name="connsiteX14" fmla="*/ 587477 w 2445774"/>
              <a:gd name="connsiteY14" fmla="*/ 270387 h 870155"/>
              <a:gd name="connsiteX15" fmla="*/ 607142 w 2445774"/>
              <a:gd name="connsiteY15" fmla="*/ 270387 h 870155"/>
              <a:gd name="connsiteX16" fmla="*/ 607142 w 2445774"/>
              <a:gd name="connsiteY16" fmla="*/ 292510 h 870155"/>
              <a:gd name="connsiteX17" fmla="*/ 624348 w 2445774"/>
              <a:gd name="connsiteY17" fmla="*/ 292510 h 870155"/>
              <a:gd name="connsiteX18" fmla="*/ 624348 w 2445774"/>
              <a:gd name="connsiteY18" fmla="*/ 373626 h 870155"/>
              <a:gd name="connsiteX19" fmla="*/ 641555 w 2445774"/>
              <a:gd name="connsiteY19" fmla="*/ 373626 h 870155"/>
              <a:gd name="connsiteX20" fmla="*/ 641555 w 2445774"/>
              <a:gd name="connsiteY20" fmla="*/ 432619 h 870155"/>
              <a:gd name="connsiteX21" fmla="*/ 683342 w 2445774"/>
              <a:gd name="connsiteY21" fmla="*/ 432619 h 870155"/>
              <a:gd name="connsiteX22" fmla="*/ 683342 w 2445774"/>
              <a:gd name="connsiteY22" fmla="*/ 444910 h 870155"/>
              <a:gd name="connsiteX23" fmla="*/ 707922 w 2445774"/>
              <a:gd name="connsiteY23" fmla="*/ 444910 h 870155"/>
              <a:gd name="connsiteX24" fmla="*/ 707922 w 2445774"/>
              <a:gd name="connsiteY24" fmla="*/ 467032 h 870155"/>
              <a:gd name="connsiteX25" fmla="*/ 752168 w 2445774"/>
              <a:gd name="connsiteY25" fmla="*/ 467032 h 870155"/>
              <a:gd name="connsiteX26" fmla="*/ 752168 w 2445774"/>
              <a:gd name="connsiteY26" fmla="*/ 489155 h 870155"/>
              <a:gd name="connsiteX27" fmla="*/ 774290 w 2445774"/>
              <a:gd name="connsiteY27" fmla="*/ 489155 h 870155"/>
              <a:gd name="connsiteX28" fmla="*/ 774290 w 2445774"/>
              <a:gd name="connsiteY28" fmla="*/ 523568 h 870155"/>
              <a:gd name="connsiteX29" fmla="*/ 828368 w 2445774"/>
              <a:gd name="connsiteY29" fmla="*/ 523568 h 870155"/>
              <a:gd name="connsiteX30" fmla="*/ 828368 w 2445774"/>
              <a:gd name="connsiteY30" fmla="*/ 555523 h 870155"/>
              <a:gd name="connsiteX31" fmla="*/ 838200 w 2445774"/>
              <a:gd name="connsiteY31" fmla="*/ 555523 h 870155"/>
              <a:gd name="connsiteX32" fmla="*/ 838200 w 2445774"/>
              <a:gd name="connsiteY32" fmla="*/ 575187 h 870155"/>
              <a:gd name="connsiteX33" fmla="*/ 838200 w 2445774"/>
              <a:gd name="connsiteY33" fmla="*/ 575187 h 870155"/>
              <a:gd name="connsiteX34" fmla="*/ 855406 w 2445774"/>
              <a:gd name="connsiteY34" fmla="*/ 575187 h 870155"/>
              <a:gd name="connsiteX35" fmla="*/ 855406 w 2445774"/>
              <a:gd name="connsiteY35" fmla="*/ 619432 h 870155"/>
              <a:gd name="connsiteX36" fmla="*/ 877529 w 2445774"/>
              <a:gd name="connsiteY36" fmla="*/ 619432 h 870155"/>
              <a:gd name="connsiteX37" fmla="*/ 877529 w 2445774"/>
              <a:gd name="connsiteY37" fmla="*/ 641555 h 870155"/>
              <a:gd name="connsiteX38" fmla="*/ 919316 w 2445774"/>
              <a:gd name="connsiteY38" fmla="*/ 641555 h 870155"/>
              <a:gd name="connsiteX39" fmla="*/ 919316 w 2445774"/>
              <a:gd name="connsiteY39" fmla="*/ 648929 h 870155"/>
              <a:gd name="connsiteX40" fmla="*/ 1005348 w 2445774"/>
              <a:gd name="connsiteY40" fmla="*/ 648929 h 870155"/>
              <a:gd name="connsiteX41" fmla="*/ 1005348 w 2445774"/>
              <a:gd name="connsiteY41" fmla="*/ 666135 h 870155"/>
              <a:gd name="connsiteX42" fmla="*/ 1025013 w 2445774"/>
              <a:gd name="connsiteY42" fmla="*/ 666135 h 870155"/>
              <a:gd name="connsiteX43" fmla="*/ 1025013 w 2445774"/>
              <a:gd name="connsiteY43" fmla="*/ 685800 h 870155"/>
              <a:gd name="connsiteX44" fmla="*/ 1054510 w 2445774"/>
              <a:gd name="connsiteY44" fmla="*/ 685800 h 870155"/>
              <a:gd name="connsiteX45" fmla="*/ 1054510 w 2445774"/>
              <a:gd name="connsiteY45" fmla="*/ 707923 h 870155"/>
              <a:gd name="connsiteX46" fmla="*/ 1101213 w 2445774"/>
              <a:gd name="connsiteY46" fmla="*/ 707923 h 870155"/>
              <a:gd name="connsiteX47" fmla="*/ 1101213 w 2445774"/>
              <a:gd name="connsiteY47" fmla="*/ 717755 h 870155"/>
              <a:gd name="connsiteX48" fmla="*/ 1334729 w 2445774"/>
              <a:gd name="connsiteY48" fmla="*/ 717755 h 870155"/>
              <a:gd name="connsiteX49" fmla="*/ 1334729 w 2445774"/>
              <a:gd name="connsiteY49" fmla="*/ 752168 h 870155"/>
              <a:gd name="connsiteX50" fmla="*/ 1393722 w 2445774"/>
              <a:gd name="connsiteY50" fmla="*/ 752168 h 870155"/>
              <a:gd name="connsiteX51" fmla="*/ 1393722 w 2445774"/>
              <a:gd name="connsiteY51" fmla="*/ 771832 h 870155"/>
              <a:gd name="connsiteX52" fmla="*/ 1511710 w 2445774"/>
              <a:gd name="connsiteY52" fmla="*/ 771832 h 870155"/>
              <a:gd name="connsiteX53" fmla="*/ 1511710 w 2445774"/>
              <a:gd name="connsiteY53" fmla="*/ 781664 h 870155"/>
              <a:gd name="connsiteX54" fmla="*/ 1718187 w 2445774"/>
              <a:gd name="connsiteY54" fmla="*/ 781664 h 870155"/>
              <a:gd name="connsiteX55" fmla="*/ 1718187 w 2445774"/>
              <a:gd name="connsiteY55" fmla="*/ 803787 h 870155"/>
              <a:gd name="connsiteX56" fmla="*/ 1818968 w 2445774"/>
              <a:gd name="connsiteY56" fmla="*/ 803787 h 870155"/>
              <a:gd name="connsiteX57" fmla="*/ 1818968 w 2445774"/>
              <a:gd name="connsiteY57" fmla="*/ 818535 h 870155"/>
              <a:gd name="connsiteX58" fmla="*/ 2128684 w 2445774"/>
              <a:gd name="connsiteY58" fmla="*/ 818535 h 870155"/>
              <a:gd name="connsiteX59" fmla="*/ 2128684 w 2445774"/>
              <a:gd name="connsiteY59" fmla="*/ 870155 h 870155"/>
              <a:gd name="connsiteX60" fmla="*/ 2445774 w 2445774"/>
              <a:gd name="connsiteY60" fmla="*/ 870155 h 870155"/>
              <a:gd name="connsiteX0" fmla="*/ 0 w 2445774"/>
              <a:gd name="connsiteY0" fmla="*/ 0 h 892947"/>
              <a:gd name="connsiteX1" fmla="*/ 290051 w 2445774"/>
              <a:gd name="connsiteY1" fmla="*/ 0 h 892947"/>
              <a:gd name="connsiteX2" fmla="*/ 290051 w 2445774"/>
              <a:gd name="connsiteY2" fmla="*/ 27039 h 892947"/>
              <a:gd name="connsiteX3" fmla="*/ 381000 w 2445774"/>
              <a:gd name="connsiteY3" fmla="*/ 27039 h 892947"/>
              <a:gd name="connsiteX4" fmla="*/ 381000 w 2445774"/>
              <a:gd name="connsiteY4" fmla="*/ 44245 h 892947"/>
              <a:gd name="connsiteX5" fmla="*/ 405581 w 2445774"/>
              <a:gd name="connsiteY5" fmla="*/ 44245 h 892947"/>
              <a:gd name="connsiteX6" fmla="*/ 405581 w 2445774"/>
              <a:gd name="connsiteY6" fmla="*/ 130277 h 892947"/>
              <a:gd name="connsiteX7" fmla="*/ 425245 w 2445774"/>
              <a:gd name="connsiteY7" fmla="*/ 130277 h 892947"/>
              <a:gd name="connsiteX8" fmla="*/ 425245 w 2445774"/>
              <a:gd name="connsiteY8" fmla="*/ 199103 h 892947"/>
              <a:gd name="connsiteX9" fmla="*/ 464574 w 2445774"/>
              <a:gd name="connsiteY9" fmla="*/ 199103 h 892947"/>
              <a:gd name="connsiteX10" fmla="*/ 464574 w 2445774"/>
              <a:gd name="connsiteY10" fmla="*/ 218768 h 892947"/>
              <a:gd name="connsiteX11" fmla="*/ 508819 w 2445774"/>
              <a:gd name="connsiteY11" fmla="*/ 218768 h 892947"/>
              <a:gd name="connsiteX12" fmla="*/ 508819 w 2445774"/>
              <a:gd name="connsiteY12" fmla="*/ 226142 h 892947"/>
              <a:gd name="connsiteX13" fmla="*/ 587477 w 2445774"/>
              <a:gd name="connsiteY13" fmla="*/ 226142 h 892947"/>
              <a:gd name="connsiteX14" fmla="*/ 587477 w 2445774"/>
              <a:gd name="connsiteY14" fmla="*/ 270387 h 892947"/>
              <a:gd name="connsiteX15" fmla="*/ 607142 w 2445774"/>
              <a:gd name="connsiteY15" fmla="*/ 270387 h 892947"/>
              <a:gd name="connsiteX16" fmla="*/ 607142 w 2445774"/>
              <a:gd name="connsiteY16" fmla="*/ 292510 h 892947"/>
              <a:gd name="connsiteX17" fmla="*/ 624348 w 2445774"/>
              <a:gd name="connsiteY17" fmla="*/ 292510 h 892947"/>
              <a:gd name="connsiteX18" fmla="*/ 624348 w 2445774"/>
              <a:gd name="connsiteY18" fmla="*/ 373626 h 892947"/>
              <a:gd name="connsiteX19" fmla="*/ 641555 w 2445774"/>
              <a:gd name="connsiteY19" fmla="*/ 373626 h 892947"/>
              <a:gd name="connsiteX20" fmla="*/ 641555 w 2445774"/>
              <a:gd name="connsiteY20" fmla="*/ 432619 h 892947"/>
              <a:gd name="connsiteX21" fmla="*/ 683342 w 2445774"/>
              <a:gd name="connsiteY21" fmla="*/ 432619 h 892947"/>
              <a:gd name="connsiteX22" fmla="*/ 683342 w 2445774"/>
              <a:gd name="connsiteY22" fmla="*/ 444910 h 892947"/>
              <a:gd name="connsiteX23" fmla="*/ 707922 w 2445774"/>
              <a:gd name="connsiteY23" fmla="*/ 444910 h 892947"/>
              <a:gd name="connsiteX24" fmla="*/ 707922 w 2445774"/>
              <a:gd name="connsiteY24" fmla="*/ 467032 h 892947"/>
              <a:gd name="connsiteX25" fmla="*/ 752168 w 2445774"/>
              <a:gd name="connsiteY25" fmla="*/ 467032 h 892947"/>
              <a:gd name="connsiteX26" fmla="*/ 752168 w 2445774"/>
              <a:gd name="connsiteY26" fmla="*/ 489155 h 892947"/>
              <a:gd name="connsiteX27" fmla="*/ 774290 w 2445774"/>
              <a:gd name="connsiteY27" fmla="*/ 489155 h 892947"/>
              <a:gd name="connsiteX28" fmla="*/ 774290 w 2445774"/>
              <a:gd name="connsiteY28" fmla="*/ 523568 h 892947"/>
              <a:gd name="connsiteX29" fmla="*/ 828368 w 2445774"/>
              <a:gd name="connsiteY29" fmla="*/ 523568 h 892947"/>
              <a:gd name="connsiteX30" fmla="*/ 828368 w 2445774"/>
              <a:gd name="connsiteY30" fmla="*/ 555523 h 892947"/>
              <a:gd name="connsiteX31" fmla="*/ 838200 w 2445774"/>
              <a:gd name="connsiteY31" fmla="*/ 555523 h 892947"/>
              <a:gd name="connsiteX32" fmla="*/ 838200 w 2445774"/>
              <a:gd name="connsiteY32" fmla="*/ 575187 h 892947"/>
              <a:gd name="connsiteX33" fmla="*/ 838200 w 2445774"/>
              <a:gd name="connsiteY33" fmla="*/ 575187 h 892947"/>
              <a:gd name="connsiteX34" fmla="*/ 855406 w 2445774"/>
              <a:gd name="connsiteY34" fmla="*/ 575187 h 892947"/>
              <a:gd name="connsiteX35" fmla="*/ 855406 w 2445774"/>
              <a:gd name="connsiteY35" fmla="*/ 619432 h 892947"/>
              <a:gd name="connsiteX36" fmla="*/ 877529 w 2445774"/>
              <a:gd name="connsiteY36" fmla="*/ 619432 h 892947"/>
              <a:gd name="connsiteX37" fmla="*/ 877529 w 2445774"/>
              <a:gd name="connsiteY37" fmla="*/ 641555 h 892947"/>
              <a:gd name="connsiteX38" fmla="*/ 919316 w 2445774"/>
              <a:gd name="connsiteY38" fmla="*/ 641555 h 892947"/>
              <a:gd name="connsiteX39" fmla="*/ 919316 w 2445774"/>
              <a:gd name="connsiteY39" fmla="*/ 648929 h 892947"/>
              <a:gd name="connsiteX40" fmla="*/ 1005348 w 2445774"/>
              <a:gd name="connsiteY40" fmla="*/ 648929 h 892947"/>
              <a:gd name="connsiteX41" fmla="*/ 1005348 w 2445774"/>
              <a:gd name="connsiteY41" fmla="*/ 666135 h 892947"/>
              <a:gd name="connsiteX42" fmla="*/ 1025013 w 2445774"/>
              <a:gd name="connsiteY42" fmla="*/ 666135 h 892947"/>
              <a:gd name="connsiteX43" fmla="*/ 1025013 w 2445774"/>
              <a:gd name="connsiteY43" fmla="*/ 685800 h 892947"/>
              <a:gd name="connsiteX44" fmla="*/ 1054510 w 2445774"/>
              <a:gd name="connsiteY44" fmla="*/ 685800 h 892947"/>
              <a:gd name="connsiteX45" fmla="*/ 1054510 w 2445774"/>
              <a:gd name="connsiteY45" fmla="*/ 707923 h 892947"/>
              <a:gd name="connsiteX46" fmla="*/ 1101213 w 2445774"/>
              <a:gd name="connsiteY46" fmla="*/ 707923 h 892947"/>
              <a:gd name="connsiteX47" fmla="*/ 1101213 w 2445774"/>
              <a:gd name="connsiteY47" fmla="*/ 717755 h 892947"/>
              <a:gd name="connsiteX48" fmla="*/ 1334729 w 2445774"/>
              <a:gd name="connsiteY48" fmla="*/ 717755 h 892947"/>
              <a:gd name="connsiteX49" fmla="*/ 1334729 w 2445774"/>
              <a:gd name="connsiteY49" fmla="*/ 752168 h 892947"/>
              <a:gd name="connsiteX50" fmla="*/ 1393722 w 2445774"/>
              <a:gd name="connsiteY50" fmla="*/ 752168 h 892947"/>
              <a:gd name="connsiteX51" fmla="*/ 1393722 w 2445774"/>
              <a:gd name="connsiteY51" fmla="*/ 771832 h 892947"/>
              <a:gd name="connsiteX52" fmla="*/ 1511710 w 2445774"/>
              <a:gd name="connsiteY52" fmla="*/ 771832 h 892947"/>
              <a:gd name="connsiteX53" fmla="*/ 1511710 w 2445774"/>
              <a:gd name="connsiteY53" fmla="*/ 781664 h 892947"/>
              <a:gd name="connsiteX54" fmla="*/ 1718187 w 2445774"/>
              <a:gd name="connsiteY54" fmla="*/ 781664 h 892947"/>
              <a:gd name="connsiteX55" fmla="*/ 1718187 w 2445774"/>
              <a:gd name="connsiteY55" fmla="*/ 803787 h 892947"/>
              <a:gd name="connsiteX56" fmla="*/ 1818968 w 2445774"/>
              <a:gd name="connsiteY56" fmla="*/ 803787 h 892947"/>
              <a:gd name="connsiteX57" fmla="*/ 1818968 w 2445774"/>
              <a:gd name="connsiteY57" fmla="*/ 818535 h 892947"/>
              <a:gd name="connsiteX58" fmla="*/ 2128684 w 2445774"/>
              <a:gd name="connsiteY58" fmla="*/ 818535 h 892947"/>
              <a:gd name="connsiteX59" fmla="*/ 2164745 w 2445774"/>
              <a:gd name="connsiteY59" fmla="*/ 892947 h 892947"/>
              <a:gd name="connsiteX60" fmla="*/ 2445774 w 2445774"/>
              <a:gd name="connsiteY60" fmla="*/ 870155 h 892947"/>
              <a:gd name="connsiteX0" fmla="*/ 0 w 2445774"/>
              <a:gd name="connsiteY0" fmla="*/ 0 h 890414"/>
              <a:gd name="connsiteX1" fmla="*/ 290051 w 2445774"/>
              <a:gd name="connsiteY1" fmla="*/ 0 h 890414"/>
              <a:gd name="connsiteX2" fmla="*/ 290051 w 2445774"/>
              <a:gd name="connsiteY2" fmla="*/ 27039 h 890414"/>
              <a:gd name="connsiteX3" fmla="*/ 381000 w 2445774"/>
              <a:gd name="connsiteY3" fmla="*/ 27039 h 890414"/>
              <a:gd name="connsiteX4" fmla="*/ 381000 w 2445774"/>
              <a:gd name="connsiteY4" fmla="*/ 44245 h 890414"/>
              <a:gd name="connsiteX5" fmla="*/ 405581 w 2445774"/>
              <a:gd name="connsiteY5" fmla="*/ 44245 h 890414"/>
              <a:gd name="connsiteX6" fmla="*/ 405581 w 2445774"/>
              <a:gd name="connsiteY6" fmla="*/ 130277 h 890414"/>
              <a:gd name="connsiteX7" fmla="*/ 425245 w 2445774"/>
              <a:gd name="connsiteY7" fmla="*/ 130277 h 890414"/>
              <a:gd name="connsiteX8" fmla="*/ 425245 w 2445774"/>
              <a:gd name="connsiteY8" fmla="*/ 199103 h 890414"/>
              <a:gd name="connsiteX9" fmla="*/ 464574 w 2445774"/>
              <a:gd name="connsiteY9" fmla="*/ 199103 h 890414"/>
              <a:gd name="connsiteX10" fmla="*/ 464574 w 2445774"/>
              <a:gd name="connsiteY10" fmla="*/ 218768 h 890414"/>
              <a:gd name="connsiteX11" fmla="*/ 508819 w 2445774"/>
              <a:gd name="connsiteY11" fmla="*/ 218768 h 890414"/>
              <a:gd name="connsiteX12" fmla="*/ 508819 w 2445774"/>
              <a:gd name="connsiteY12" fmla="*/ 226142 h 890414"/>
              <a:gd name="connsiteX13" fmla="*/ 587477 w 2445774"/>
              <a:gd name="connsiteY13" fmla="*/ 226142 h 890414"/>
              <a:gd name="connsiteX14" fmla="*/ 587477 w 2445774"/>
              <a:gd name="connsiteY14" fmla="*/ 270387 h 890414"/>
              <a:gd name="connsiteX15" fmla="*/ 607142 w 2445774"/>
              <a:gd name="connsiteY15" fmla="*/ 270387 h 890414"/>
              <a:gd name="connsiteX16" fmla="*/ 607142 w 2445774"/>
              <a:gd name="connsiteY16" fmla="*/ 292510 h 890414"/>
              <a:gd name="connsiteX17" fmla="*/ 624348 w 2445774"/>
              <a:gd name="connsiteY17" fmla="*/ 292510 h 890414"/>
              <a:gd name="connsiteX18" fmla="*/ 624348 w 2445774"/>
              <a:gd name="connsiteY18" fmla="*/ 373626 h 890414"/>
              <a:gd name="connsiteX19" fmla="*/ 641555 w 2445774"/>
              <a:gd name="connsiteY19" fmla="*/ 373626 h 890414"/>
              <a:gd name="connsiteX20" fmla="*/ 641555 w 2445774"/>
              <a:gd name="connsiteY20" fmla="*/ 432619 h 890414"/>
              <a:gd name="connsiteX21" fmla="*/ 683342 w 2445774"/>
              <a:gd name="connsiteY21" fmla="*/ 432619 h 890414"/>
              <a:gd name="connsiteX22" fmla="*/ 683342 w 2445774"/>
              <a:gd name="connsiteY22" fmla="*/ 444910 h 890414"/>
              <a:gd name="connsiteX23" fmla="*/ 707922 w 2445774"/>
              <a:gd name="connsiteY23" fmla="*/ 444910 h 890414"/>
              <a:gd name="connsiteX24" fmla="*/ 707922 w 2445774"/>
              <a:gd name="connsiteY24" fmla="*/ 467032 h 890414"/>
              <a:gd name="connsiteX25" fmla="*/ 752168 w 2445774"/>
              <a:gd name="connsiteY25" fmla="*/ 467032 h 890414"/>
              <a:gd name="connsiteX26" fmla="*/ 752168 w 2445774"/>
              <a:gd name="connsiteY26" fmla="*/ 489155 h 890414"/>
              <a:gd name="connsiteX27" fmla="*/ 774290 w 2445774"/>
              <a:gd name="connsiteY27" fmla="*/ 489155 h 890414"/>
              <a:gd name="connsiteX28" fmla="*/ 774290 w 2445774"/>
              <a:gd name="connsiteY28" fmla="*/ 523568 h 890414"/>
              <a:gd name="connsiteX29" fmla="*/ 828368 w 2445774"/>
              <a:gd name="connsiteY29" fmla="*/ 523568 h 890414"/>
              <a:gd name="connsiteX30" fmla="*/ 828368 w 2445774"/>
              <a:gd name="connsiteY30" fmla="*/ 555523 h 890414"/>
              <a:gd name="connsiteX31" fmla="*/ 838200 w 2445774"/>
              <a:gd name="connsiteY31" fmla="*/ 555523 h 890414"/>
              <a:gd name="connsiteX32" fmla="*/ 838200 w 2445774"/>
              <a:gd name="connsiteY32" fmla="*/ 575187 h 890414"/>
              <a:gd name="connsiteX33" fmla="*/ 838200 w 2445774"/>
              <a:gd name="connsiteY33" fmla="*/ 575187 h 890414"/>
              <a:gd name="connsiteX34" fmla="*/ 855406 w 2445774"/>
              <a:gd name="connsiteY34" fmla="*/ 575187 h 890414"/>
              <a:gd name="connsiteX35" fmla="*/ 855406 w 2445774"/>
              <a:gd name="connsiteY35" fmla="*/ 619432 h 890414"/>
              <a:gd name="connsiteX36" fmla="*/ 877529 w 2445774"/>
              <a:gd name="connsiteY36" fmla="*/ 619432 h 890414"/>
              <a:gd name="connsiteX37" fmla="*/ 877529 w 2445774"/>
              <a:gd name="connsiteY37" fmla="*/ 641555 h 890414"/>
              <a:gd name="connsiteX38" fmla="*/ 919316 w 2445774"/>
              <a:gd name="connsiteY38" fmla="*/ 641555 h 890414"/>
              <a:gd name="connsiteX39" fmla="*/ 919316 w 2445774"/>
              <a:gd name="connsiteY39" fmla="*/ 648929 h 890414"/>
              <a:gd name="connsiteX40" fmla="*/ 1005348 w 2445774"/>
              <a:gd name="connsiteY40" fmla="*/ 648929 h 890414"/>
              <a:gd name="connsiteX41" fmla="*/ 1005348 w 2445774"/>
              <a:gd name="connsiteY41" fmla="*/ 666135 h 890414"/>
              <a:gd name="connsiteX42" fmla="*/ 1025013 w 2445774"/>
              <a:gd name="connsiteY42" fmla="*/ 666135 h 890414"/>
              <a:gd name="connsiteX43" fmla="*/ 1025013 w 2445774"/>
              <a:gd name="connsiteY43" fmla="*/ 685800 h 890414"/>
              <a:gd name="connsiteX44" fmla="*/ 1054510 w 2445774"/>
              <a:gd name="connsiteY44" fmla="*/ 685800 h 890414"/>
              <a:gd name="connsiteX45" fmla="*/ 1054510 w 2445774"/>
              <a:gd name="connsiteY45" fmla="*/ 707923 h 890414"/>
              <a:gd name="connsiteX46" fmla="*/ 1101213 w 2445774"/>
              <a:gd name="connsiteY46" fmla="*/ 707923 h 890414"/>
              <a:gd name="connsiteX47" fmla="*/ 1101213 w 2445774"/>
              <a:gd name="connsiteY47" fmla="*/ 717755 h 890414"/>
              <a:gd name="connsiteX48" fmla="*/ 1334729 w 2445774"/>
              <a:gd name="connsiteY48" fmla="*/ 717755 h 890414"/>
              <a:gd name="connsiteX49" fmla="*/ 1334729 w 2445774"/>
              <a:gd name="connsiteY49" fmla="*/ 752168 h 890414"/>
              <a:gd name="connsiteX50" fmla="*/ 1393722 w 2445774"/>
              <a:gd name="connsiteY50" fmla="*/ 752168 h 890414"/>
              <a:gd name="connsiteX51" fmla="*/ 1393722 w 2445774"/>
              <a:gd name="connsiteY51" fmla="*/ 771832 h 890414"/>
              <a:gd name="connsiteX52" fmla="*/ 1511710 w 2445774"/>
              <a:gd name="connsiteY52" fmla="*/ 771832 h 890414"/>
              <a:gd name="connsiteX53" fmla="*/ 1511710 w 2445774"/>
              <a:gd name="connsiteY53" fmla="*/ 781664 h 890414"/>
              <a:gd name="connsiteX54" fmla="*/ 1718187 w 2445774"/>
              <a:gd name="connsiteY54" fmla="*/ 781664 h 890414"/>
              <a:gd name="connsiteX55" fmla="*/ 1718187 w 2445774"/>
              <a:gd name="connsiteY55" fmla="*/ 803787 h 890414"/>
              <a:gd name="connsiteX56" fmla="*/ 1818968 w 2445774"/>
              <a:gd name="connsiteY56" fmla="*/ 803787 h 890414"/>
              <a:gd name="connsiteX57" fmla="*/ 1818968 w 2445774"/>
              <a:gd name="connsiteY57" fmla="*/ 818535 h 890414"/>
              <a:gd name="connsiteX58" fmla="*/ 2128684 w 2445774"/>
              <a:gd name="connsiteY58" fmla="*/ 818535 h 890414"/>
              <a:gd name="connsiteX59" fmla="*/ 2164745 w 2445774"/>
              <a:gd name="connsiteY59" fmla="*/ 890414 h 890414"/>
              <a:gd name="connsiteX60" fmla="*/ 2445774 w 2445774"/>
              <a:gd name="connsiteY60" fmla="*/ 870155 h 890414"/>
              <a:gd name="connsiteX0" fmla="*/ 0 w 2445774"/>
              <a:gd name="connsiteY0" fmla="*/ 0 h 890414"/>
              <a:gd name="connsiteX1" fmla="*/ 290051 w 2445774"/>
              <a:gd name="connsiteY1" fmla="*/ 0 h 890414"/>
              <a:gd name="connsiteX2" fmla="*/ 290051 w 2445774"/>
              <a:gd name="connsiteY2" fmla="*/ 27039 h 890414"/>
              <a:gd name="connsiteX3" fmla="*/ 381000 w 2445774"/>
              <a:gd name="connsiteY3" fmla="*/ 27039 h 890414"/>
              <a:gd name="connsiteX4" fmla="*/ 381000 w 2445774"/>
              <a:gd name="connsiteY4" fmla="*/ 44245 h 890414"/>
              <a:gd name="connsiteX5" fmla="*/ 405581 w 2445774"/>
              <a:gd name="connsiteY5" fmla="*/ 44245 h 890414"/>
              <a:gd name="connsiteX6" fmla="*/ 405581 w 2445774"/>
              <a:gd name="connsiteY6" fmla="*/ 130277 h 890414"/>
              <a:gd name="connsiteX7" fmla="*/ 425245 w 2445774"/>
              <a:gd name="connsiteY7" fmla="*/ 130277 h 890414"/>
              <a:gd name="connsiteX8" fmla="*/ 425245 w 2445774"/>
              <a:gd name="connsiteY8" fmla="*/ 199103 h 890414"/>
              <a:gd name="connsiteX9" fmla="*/ 464574 w 2445774"/>
              <a:gd name="connsiteY9" fmla="*/ 199103 h 890414"/>
              <a:gd name="connsiteX10" fmla="*/ 464574 w 2445774"/>
              <a:gd name="connsiteY10" fmla="*/ 218768 h 890414"/>
              <a:gd name="connsiteX11" fmla="*/ 508819 w 2445774"/>
              <a:gd name="connsiteY11" fmla="*/ 218768 h 890414"/>
              <a:gd name="connsiteX12" fmla="*/ 508819 w 2445774"/>
              <a:gd name="connsiteY12" fmla="*/ 226142 h 890414"/>
              <a:gd name="connsiteX13" fmla="*/ 587477 w 2445774"/>
              <a:gd name="connsiteY13" fmla="*/ 226142 h 890414"/>
              <a:gd name="connsiteX14" fmla="*/ 587477 w 2445774"/>
              <a:gd name="connsiteY14" fmla="*/ 270387 h 890414"/>
              <a:gd name="connsiteX15" fmla="*/ 607142 w 2445774"/>
              <a:gd name="connsiteY15" fmla="*/ 270387 h 890414"/>
              <a:gd name="connsiteX16" fmla="*/ 607142 w 2445774"/>
              <a:gd name="connsiteY16" fmla="*/ 292510 h 890414"/>
              <a:gd name="connsiteX17" fmla="*/ 624348 w 2445774"/>
              <a:gd name="connsiteY17" fmla="*/ 292510 h 890414"/>
              <a:gd name="connsiteX18" fmla="*/ 624348 w 2445774"/>
              <a:gd name="connsiteY18" fmla="*/ 373626 h 890414"/>
              <a:gd name="connsiteX19" fmla="*/ 641555 w 2445774"/>
              <a:gd name="connsiteY19" fmla="*/ 373626 h 890414"/>
              <a:gd name="connsiteX20" fmla="*/ 641555 w 2445774"/>
              <a:gd name="connsiteY20" fmla="*/ 432619 h 890414"/>
              <a:gd name="connsiteX21" fmla="*/ 683342 w 2445774"/>
              <a:gd name="connsiteY21" fmla="*/ 432619 h 890414"/>
              <a:gd name="connsiteX22" fmla="*/ 683342 w 2445774"/>
              <a:gd name="connsiteY22" fmla="*/ 444910 h 890414"/>
              <a:gd name="connsiteX23" fmla="*/ 707922 w 2445774"/>
              <a:gd name="connsiteY23" fmla="*/ 444910 h 890414"/>
              <a:gd name="connsiteX24" fmla="*/ 707922 w 2445774"/>
              <a:gd name="connsiteY24" fmla="*/ 467032 h 890414"/>
              <a:gd name="connsiteX25" fmla="*/ 752168 w 2445774"/>
              <a:gd name="connsiteY25" fmla="*/ 467032 h 890414"/>
              <a:gd name="connsiteX26" fmla="*/ 752168 w 2445774"/>
              <a:gd name="connsiteY26" fmla="*/ 489155 h 890414"/>
              <a:gd name="connsiteX27" fmla="*/ 774290 w 2445774"/>
              <a:gd name="connsiteY27" fmla="*/ 489155 h 890414"/>
              <a:gd name="connsiteX28" fmla="*/ 774290 w 2445774"/>
              <a:gd name="connsiteY28" fmla="*/ 523568 h 890414"/>
              <a:gd name="connsiteX29" fmla="*/ 828368 w 2445774"/>
              <a:gd name="connsiteY29" fmla="*/ 523568 h 890414"/>
              <a:gd name="connsiteX30" fmla="*/ 828368 w 2445774"/>
              <a:gd name="connsiteY30" fmla="*/ 555523 h 890414"/>
              <a:gd name="connsiteX31" fmla="*/ 838200 w 2445774"/>
              <a:gd name="connsiteY31" fmla="*/ 555523 h 890414"/>
              <a:gd name="connsiteX32" fmla="*/ 838200 w 2445774"/>
              <a:gd name="connsiteY32" fmla="*/ 575187 h 890414"/>
              <a:gd name="connsiteX33" fmla="*/ 838200 w 2445774"/>
              <a:gd name="connsiteY33" fmla="*/ 575187 h 890414"/>
              <a:gd name="connsiteX34" fmla="*/ 855406 w 2445774"/>
              <a:gd name="connsiteY34" fmla="*/ 575187 h 890414"/>
              <a:gd name="connsiteX35" fmla="*/ 855406 w 2445774"/>
              <a:gd name="connsiteY35" fmla="*/ 619432 h 890414"/>
              <a:gd name="connsiteX36" fmla="*/ 877529 w 2445774"/>
              <a:gd name="connsiteY36" fmla="*/ 619432 h 890414"/>
              <a:gd name="connsiteX37" fmla="*/ 877529 w 2445774"/>
              <a:gd name="connsiteY37" fmla="*/ 641555 h 890414"/>
              <a:gd name="connsiteX38" fmla="*/ 919316 w 2445774"/>
              <a:gd name="connsiteY38" fmla="*/ 641555 h 890414"/>
              <a:gd name="connsiteX39" fmla="*/ 919316 w 2445774"/>
              <a:gd name="connsiteY39" fmla="*/ 648929 h 890414"/>
              <a:gd name="connsiteX40" fmla="*/ 1005348 w 2445774"/>
              <a:gd name="connsiteY40" fmla="*/ 648929 h 890414"/>
              <a:gd name="connsiteX41" fmla="*/ 1005348 w 2445774"/>
              <a:gd name="connsiteY41" fmla="*/ 666135 h 890414"/>
              <a:gd name="connsiteX42" fmla="*/ 1025013 w 2445774"/>
              <a:gd name="connsiteY42" fmla="*/ 666135 h 890414"/>
              <a:gd name="connsiteX43" fmla="*/ 1025013 w 2445774"/>
              <a:gd name="connsiteY43" fmla="*/ 685800 h 890414"/>
              <a:gd name="connsiteX44" fmla="*/ 1054510 w 2445774"/>
              <a:gd name="connsiteY44" fmla="*/ 685800 h 890414"/>
              <a:gd name="connsiteX45" fmla="*/ 1054510 w 2445774"/>
              <a:gd name="connsiteY45" fmla="*/ 707923 h 890414"/>
              <a:gd name="connsiteX46" fmla="*/ 1101213 w 2445774"/>
              <a:gd name="connsiteY46" fmla="*/ 707923 h 890414"/>
              <a:gd name="connsiteX47" fmla="*/ 1101213 w 2445774"/>
              <a:gd name="connsiteY47" fmla="*/ 717755 h 890414"/>
              <a:gd name="connsiteX48" fmla="*/ 1334729 w 2445774"/>
              <a:gd name="connsiteY48" fmla="*/ 717755 h 890414"/>
              <a:gd name="connsiteX49" fmla="*/ 1334729 w 2445774"/>
              <a:gd name="connsiteY49" fmla="*/ 752168 h 890414"/>
              <a:gd name="connsiteX50" fmla="*/ 1393722 w 2445774"/>
              <a:gd name="connsiteY50" fmla="*/ 752168 h 890414"/>
              <a:gd name="connsiteX51" fmla="*/ 1393722 w 2445774"/>
              <a:gd name="connsiteY51" fmla="*/ 771832 h 890414"/>
              <a:gd name="connsiteX52" fmla="*/ 1511710 w 2445774"/>
              <a:gd name="connsiteY52" fmla="*/ 771832 h 890414"/>
              <a:gd name="connsiteX53" fmla="*/ 1511710 w 2445774"/>
              <a:gd name="connsiteY53" fmla="*/ 781664 h 890414"/>
              <a:gd name="connsiteX54" fmla="*/ 1718187 w 2445774"/>
              <a:gd name="connsiteY54" fmla="*/ 781664 h 890414"/>
              <a:gd name="connsiteX55" fmla="*/ 1718187 w 2445774"/>
              <a:gd name="connsiteY55" fmla="*/ 803787 h 890414"/>
              <a:gd name="connsiteX56" fmla="*/ 1818968 w 2445774"/>
              <a:gd name="connsiteY56" fmla="*/ 803787 h 890414"/>
              <a:gd name="connsiteX57" fmla="*/ 1818968 w 2445774"/>
              <a:gd name="connsiteY57" fmla="*/ 818535 h 890414"/>
              <a:gd name="connsiteX58" fmla="*/ 2128684 w 2445774"/>
              <a:gd name="connsiteY58" fmla="*/ 818535 h 890414"/>
              <a:gd name="connsiteX59" fmla="*/ 2164745 w 2445774"/>
              <a:gd name="connsiteY59" fmla="*/ 890414 h 890414"/>
              <a:gd name="connsiteX60" fmla="*/ 2445774 w 2445774"/>
              <a:gd name="connsiteY60" fmla="*/ 885351 h 890414"/>
              <a:gd name="connsiteX0" fmla="*/ 0 w 2435471"/>
              <a:gd name="connsiteY0" fmla="*/ 0 h 892948"/>
              <a:gd name="connsiteX1" fmla="*/ 290051 w 2435471"/>
              <a:gd name="connsiteY1" fmla="*/ 0 h 892948"/>
              <a:gd name="connsiteX2" fmla="*/ 290051 w 2435471"/>
              <a:gd name="connsiteY2" fmla="*/ 27039 h 892948"/>
              <a:gd name="connsiteX3" fmla="*/ 381000 w 2435471"/>
              <a:gd name="connsiteY3" fmla="*/ 27039 h 892948"/>
              <a:gd name="connsiteX4" fmla="*/ 381000 w 2435471"/>
              <a:gd name="connsiteY4" fmla="*/ 44245 h 892948"/>
              <a:gd name="connsiteX5" fmla="*/ 405581 w 2435471"/>
              <a:gd name="connsiteY5" fmla="*/ 44245 h 892948"/>
              <a:gd name="connsiteX6" fmla="*/ 405581 w 2435471"/>
              <a:gd name="connsiteY6" fmla="*/ 130277 h 892948"/>
              <a:gd name="connsiteX7" fmla="*/ 425245 w 2435471"/>
              <a:gd name="connsiteY7" fmla="*/ 130277 h 892948"/>
              <a:gd name="connsiteX8" fmla="*/ 425245 w 2435471"/>
              <a:gd name="connsiteY8" fmla="*/ 199103 h 892948"/>
              <a:gd name="connsiteX9" fmla="*/ 464574 w 2435471"/>
              <a:gd name="connsiteY9" fmla="*/ 199103 h 892948"/>
              <a:gd name="connsiteX10" fmla="*/ 464574 w 2435471"/>
              <a:gd name="connsiteY10" fmla="*/ 218768 h 892948"/>
              <a:gd name="connsiteX11" fmla="*/ 508819 w 2435471"/>
              <a:gd name="connsiteY11" fmla="*/ 218768 h 892948"/>
              <a:gd name="connsiteX12" fmla="*/ 508819 w 2435471"/>
              <a:gd name="connsiteY12" fmla="*/ 226142 h 892948"/>
              <a:gd name="connsiteX13" fmla="*/ 587477 w 2435471"/>
              <a:gd name="connsiteY13" fmla="*/ 226142 h 892948"/>
              <a:gd name="connsiteX14" fmla="*/ 587477 w 2435471"/>
              <a:gd name="connsiteY14" fmla="*/ 270387 h 892948"/>
              <a:gd name="connsiteX15" fmla="*/ 607142 w 2435471"/>
              <a:gd name="connsiteY15" fmla="*/ 270387 h 892948"/>
              <a:gd name="connsiteX16" fmla="*/ 607142 w 2435471"/>
              <a:gd name="connsiteY16" fmla="*/ 292510 h 892948"/>
              <a:gd name="connsiteX17" fmla="*/ 624348 w 2435471"/>
              <a:gd name="connsiteY17" fmla="*/ 292510 h 892948"/>
              <a:gd name="connsiteX18" fmla="*/ 624348 w 2435471"/>
              <a:gd name="connsiteY18" fmla="*/ 373626 h 892948"/>
              <a:gd name="connsiteX19" fmla="*/ 641555 w 2435471"/>
              <a:gd name="connsiteY19" fmla="*/ 373626 h 892948"/>
              <a:gd name="connsiteX20" fmla="*/ 641555 w 2435471"/>
              <a:gd name="connsiteY20" fmla="*/ 432619 h 892948"/>
              <a:gd name="connsiteX21" fmla="*/ 683342 w 2435471"/>
              <a:gd name="connsiteY21" fmla="*/ 432619 h 892948"/>
              <a:gd name="connsiteX22" fmla="*/ 683342 w 2435471"/>
              <a:gd name="connsiteY22" fmla="*/ 444910 h 892948"/>
              <a:gd name="connsiteX23" fmla="*/ 707922 w 2435471"/>
              <a:gd name="connsiteY23" fmla="*/ 444910 h 892948"/>
              <a:gd name="connsiteX24" fmla="*/ 707922 w 2435471"/>
              <a:gd name="connsiteY24" fmla="*/ 467032 h 892948"/>
              <a:gd name="connsiteX25" fmla="*/ 752168 w 2435471"/>
              <a:gd name="connsiteY25" fmla="*/ 467032 h 892948"/>
              <a:gd name="connsiteX26" fmla="*/ 752168 w 2435471"/>
              <a:gd name="connsiteY26" fmla="*/ 489155 h 892948"/>
              <a:gd name="connsiteX27" fmla="*/ 774290 w 2435471"/>
              <a:gd name="connsiteY27" fmla="*/ 489155 h 892948"/>
              <a:gd name="connsiteX28" fmla="*/ 774290 w 2435471"/>
              <a:gd name="connsiteY28" fmla="*/ 523568 h 892948"/>
              <a:gd name="connsiteX29" fmla="*/ 828368 w 2435471"/>
              <a:gd name="connsiteY29" fmla="*/ 523568 h 892948"/>
              <a:gd name="connsiteX30" fmla="*/ 828368 w 2435471"/>
              <a:gd name="connsiteY30" fmla="*/ 555523 h 892948"/>
              <a:gd name="connsiteX31" fmla="*/ 838200 w 2435471"/>
              <a:gd name="connsiteY31" fmla="*/ 555523 h 892948"/>
              <a:gd name="connsiteX32" fmla="*/ 838200 w 2435471"/>
              <a:gd name="connsiteY32" fmla="*/ 575187 h 892948"/>
              <a:gd name="connsiteX33" fmla="*/ 838200 w 2435471"/>
              <a:gd name="connsiteY33" fmla="*/ 575187 h 892948"/>
              <a:gd name="connsiteX34" fmla="*/ 855406 w 2435471"/>
              <a:gd name="connsiteY34" fmla="*/ 575187 h 892948"/>
              <a:gd name="connsiteX35" fmla="*/ 855406 w 2435471"/>
              <a:gd name="connsiteY35" fmla="*/ 619432 h 892948"/>
              <a:gd name="connsiteX36" fmla="*/ 877529 w 2435471"/>
              <a:gd name="connsiteY36" fmla="*/ 619432 h 892948"/>
              <a:gd name="connsiteX37" fmla="*/ 877529 w 2435471"/>
              <a:gd name="connsiteY37" fmla="*/ 641555 h 892948"/>
              <a:gd name="connsiteX38" fmla="*/ 919316 w 2435471"/>
              <a:gd name="connsiteY38" fmla="*/ 641555 h 892948"/>
              <a:gd name="connsiteX39" fmla="*/ 919316 w 2435471"/>
              <a:gd name="connsiteY39" fmla="*/ 648929 h 892948"/>
              <a:gd name="connsiteX40" fmla="*/ 1005348 w 2435471"/>
              <a:gd name="connsiteY40" fmla="*/ 648929 h 892948"/>
              <a:gd name="connsiteX41" fmla="*/ 1005348 w 2435471"/>
              <a:gd name="connsiteY41" fmla="*/ 666135 h 892948"/>
              <a:gd name="connsiteX42" fmla="*/ 1025013 w 2435471"/>
              <a:gd name="connsiteY42" fmla="*/ 666135 h 892948"/>
              <a:gd name="connsiteX43" fmla="*/ 1025013 w 2435471"/>
              <a:gd name="connsiteY43" fmla="*/ 685800 h 892948"/>
              <a:gd name="connsiteX44" fmla="*/ 1054510 w 2435471"/>
              <a:gd name="connsiteY44" fmla="*/ 685800 h 892948"/>
              <a:gd name="connsiteX45" fmla="*/ 1054510 w 2435471"/>
              <a:gd name="connsiteY45" fmla="*/ 707923 h 892948"/>
              <a:gd name="connsiteX46" fmla="*/ 1101213 w 2435471"/>
              <a:gd name="connsiteY46" fmla="*/ 707923 h 892948"/>
              <a:gd name="connsiteX47" fmla="*/ 1101213 w 2435471"/>
              <a:gd name="connsiteY47" fmla="*/ 717755 h 892948"/>
              <a:gd name="connsiteX48" fmla="*/ 1334729 w 2435471"/>
              <a:gd name="connsiteY48" fmla="*/ 717755 h 892948"/>
              <a:gd name="connsiteX49" fmla="*/ 1334729 w 2435471"/>
              <a:gd name="connsiteY49" fmla="*/ 752168 h 892948"/>
              <a:gd name="connsiteX50" fmla="*/ 1393722 w 2435471"/>
              <a:gd name="connsiteY50" fmla="*/ 752168 h 892948"/>
              <a:gd name="connsiteX51" fmla="*/ 1393722 w 2435471"/>
              <a:gd name="connsiteY51" fmla="*/ 771832 h 892948"/>
              <a:gd name="connsiteX52" fmla="*/ 1511710 w 2435471"/>
              <a:gd name="connsiteY52" fmla="*/ 771832 h 892948"/>
              <a:gd name="connsiteX53" fmla="*/ 1511710 w 2435471"/>
              <a:gd name="connsiteY53" fmla="*/ 781664 h 892948"/>
              <a:gd name="connsiteX54" fmla="*/ 1718187 w 2435471"/>
              <a:gd name="connsiteY54" fmla="*/ 781664 h 892948"/>
              <a:gd name="connsiteX55" fmla="*/ 1718187 w 2435471"/>
              <a:gd name="connsiteY55" fmla="*/ 803787 h 892948"/>
              <a:gd name="connsiteX56" fmla="*/ 1818968 w 2435471"/>
              <a:gd name="connsiteY56" fmla="*/ 803787 h 892948"/>
              <a:gd name="connsiteX57" fmla="*/ 1818968 w 2435471"/>
              <a:gd name="connsiteY57" fmla="*/ 818535 h 892948"/>
              <a:gd name="connsiteX58" fmla="*/ 2128684 w 2435471"/>
              <a:gd name="connsiteY58" fmla="*/ 818535 h 892948"/>
              <a:gd name="connsiteX59" fmla="*/ 2164745 w 2435471"/>
              <a:gd name="connsiteY59" fmla="*/ 890414 h 892948"/>
              <a:gd name="connsiteX60" fmla="*/ 2435471 w 2435471"/>
              <a:gd name="connsiteY60" fmla="*/ 892948 h 892948"/>
              <a:gd name="connsiteX0" fmla="*/ 0 w 2445774"/>
              <a:gd name="connsiteY0" fmla="*/ 0 h 892948"/>
              <a:gd name="connsiteX1" fmla="*/ 290051 w 2445774"/>
              <a:gd name="connsiteY1" fmla="*/ 0 h 892948"/>
              <a:gd name="connsiteX2" fmla="*/ 290051 w 2445774"/>
              <a:gd name="connsiteY2" fmla="*/ 27039 h 892948"/>
              <a:gd name="connsiteX3" fmla="*/ 381000 w 2445774"/>
              <a:gd name="connsiteY3" fmla="*/ 27039 h 892948"/>
              <a:gd name="connsiteX4" fmla="*/ 381000 w 2445774"/>
              <a:gd name="connsiteY4" fmla="*/ 44245 h 892948"/>
              <a:gd name="connsiteX5" fmla="*/ 405581 w 2445774"/>
              <a:gd name="connsiteY5" fmla="*/ 44245 h 892948"/>
              <a:gd name="connsiteX6" fmla="*/ 405581 w 2445774"/>
              <a:gd name="connsiteY6" fmla="*/ 130277 h 892948"/>
              <a:gd name="connsiteX7" fmla="*/ 425245 w 2445774"/>
              <a:gd name="connsiteY7" fmla="*/ 130277 h 892948"/>
              <a:gd name="connsiteX8" fmla="*/ 425245 w 2445774"/>
              <a:gd name="connsiteY8" fmla="*/ 199103 h 892948"/>
              <a:gd name="connsiteX9" fmla="*/ 464574 w 2445774"/>
              <a:gd name="connsiteY9" fmla="*/ 199103 h 892948"/>
              <a:gd name="connsiteX10" fmla="*/ 464574 w 2445774"/>
              <a:gd name="connsiteY10" fmla="*/ 218768 h 892948"/>
              <a:gd name="connsiteX11" fmla="*/ 508819 w 2445774"/>
              <a:gd name="connsiteY11" fmla="*/ 218768 h 892948"/>
              <a:gd name="connsiteX12" fmla="*/ 508819 w 2445774"/>
              <a:gd name="connsiteY12" fmla="*/ 226142 h 892948"/>
              <a:gd name="connsiteX13" fmla="*/ 587477 w 2445774"/>
              <a:gd name="connsiteY13" fmla="*/ 226142 h 892948"/>
              <a:gd name="connsiteX14" fmla="*/ 587477 w 2445774"/>
              <a:gd name="connsiteY14" fmla="*/ 270387 h 892948"/>
              <a:gd name="connsiteX15" fmla="*/ 607142 w 2445774"/>
              <a:gd name="connsiteY15" fmla="*/ 270387 h 892948"/>
              <a:gd name="connsiteX16" fmla="*/ 607142 w 2445774"/>
              <a:gd name="connsiteY16" fmla="*/ 292510 h 892948"/>
              <a:gd name="connsiteX17" fmla="*/ 624348 w 2445774"/>
              <a:gd name="connsiteY17" fmla="*/ 292510 h 892948"/>
              <a:gd name="connsiteX18" fmla="*/ 624348 w 2445774"/>
              <a:gd name="connsiteY18" fmla="*/ 373626 h 892948"/>
              <a:gd name="connsiteX19" fmla="*/ 641555 w 2445774"/>
              <a:gd name="connsiteY19" fmla="*/ 373626 h 892948"/>
              <a:gd name="connsiteX20" fmla="*/ 641555 w 2445774"/>
              <a:gd name="connsiteY20" fmla="*/ 432619 h 892948"/>
              <a:gd name="connsiteX21" fmla="*/ 683342 w 2445774"/>
              <a:gd name="connsiteY21" fmla="*/ 432619 h 892948"/>
              <a:gd name="connsiteX22" fmla="*/ 683342 w 2445774"/>
              <a:gd name="connsiteY22" fmla="*/ 444910 h 892948"/>
              <a:gd name="connsiteX23" fmla="*/ 707922 w 2445774"/>
              <a:gd name="connsiteY23" fmla="*/ 444910 h 892948"/>
              <a:gd name="connsiteX24" fmla="*/ 707922 w 2445774"/>
              <a:gd name="connsiteY24" fmla="*/ 467032 h 892948"/>
              <a:gd name="connsiteX25" fmla="*/ 752168 w 2445774"/>
              <a:gd name="connsiteY25" fmla="*/ 467032 h 892948"/>
              <a:gd name="connsiteX26" fmla="*/ 752168 w 2445774"/>
              <a:gd name="connsiteY26" fmla="*/ 489155 h 892948"/>
              <a:gd name="connsiteX27" fmla="*/ 774290 w 2445774"/>
              <a:gd name="connsiteY27" fmla="*/ 489155 h 892948"/>
              <a:gd name="connsiteX28" fmla="*/ 774290 w 2445774"/>
              <a:gd name="connsiteY28" fmla="*/ 523568 h 892948"/>
              <a:gd name="connsiteX29" fmla="*/ 828368 w 2445774"/>
              <a:gd name="connsiteY29" fmla="*/ 523568 h 892948"/>
              <a:gd name="connsiteX30" fmla="*/ 828368 w 2445774"/>
              <a:gd name="connsiteY30" fmla="*/ 555523 h 892948"/>
              <a:gd name="connsiteX31" fmla="*/ 838200 w 2445774"/>
              <a:gd name="connsiteY31" fmla="*/ 555523 h 892948"/>
              <a:gd name="connsiteX32" fmla="*/ 838200 w 2445774"/>
              <a:gd name="connsiteY32" fmla="*/ 575187 h 892948"/>
              <a:gd name="connsiteX33" fmla="*/ 838200 w 2445774"/>
              <a:gd name="connsiteY33" fmla="*/ 575187 h 892948"/>
              <a:gd name="connsiteX34" fmla="*/ 855406 w 2445774"/>
              <a:gd name="connsiteY34" fmla="*/ 575187 h 892948"/>
              <a:gd name="connsiteX35" fmla="*/ 855406 w 2445774"/>
              <a:gd name="connsiteY35" fmla="*/ 619432 h 892948"/>
              <a:gd name="connsiteX36" fmla="*/ 877529 w 2445774"/>
              <a:gd name="connsiteY36" fmla="*/ 619432 h 892948"/>
              <a:gd name="connsiteX37" fmla="*/ 877529 w 2445774"/>
              <a:gd name="connsiteY37" fmla="*/ 641555 h 892948"/>
              <a:gd name="connsiteX38" fmla="*/ 919316 w 2445774"/>
              <a:gd name="connsiteY38" fmla="*/ 641555 h 892948"/>
              <a:gd name="connsiteX39" fmla="*/ 919316 w 2445774"/>
              <a:gd name="connsiteY39" fmla="*/ 648929 h 892948"/>
              <a:gd name="connsiteX40" fmla="*/ 1005348 w 2445774"/>
              <a:gd name="connsiteY40" fmla="*/ 648929 h 892948"/>
              <a:gd name="connsiteX41" fmla="*/ 1005348 w 2445774"/>
              <a:gd name="connsiteY41" fmla="*/ 666135 h 892948"/>
              <a:gd name="connsiteX42" fmla="*/ 1025013 w 2445774"/>
              <a:gd name="connsiteY42" fmla="*/ 666135 h 892948"/>
              <a:gd name="connsiteX43" fmla="*/ 1025013 w 2445774"/>
              <a:gd name="connsiteY43" fmla="*/ 685800 h 892948"/>
              <a:gd name="connsiteX44" fmla="*/ 1054510 w 2445774"/>
              <a:gd name="connsiteY44" fmla="*/ 685800 h 892948"/>
              <a:gd name="connsiteX45" fmla="*/ 1054510 w 2445774"/>
              <a:gd name="connsiteY45" fmla="*/ 707923 h 892948"/>
              <a:gd name="connsiteX46" fmla="*/ 1101213 w 2445774"/>
              <a:gd name="connsiteY46" fmla="*/ 707923 h 892948"/>
              <a:gd name="connsiteX47" fmla="*/ 1101213 w 2445774"/>
              <a:gd name="connsiteY47" fmla="*/ 717755 h 892948"/>
              <a:gd name="connsiteX48" fmla="*/ 1334729 w 2445774"/>
              <a:gd name="connsiteY48" fmla="*/ 717755 h 892948"/>
              <a:gd name="connsiteX49" fmla="*/ 1334729 w 2445774"/>
              <a:gd name="connsiteY49" fmla="*/ 752168 h 892948"/>
              <a:gd name="connsiteX50" fmla="*/ 1393722 w 2445774"/>
              <a:gd name="connsiteY50" fmla="*/ 752168 h 892948"/>
              <a:gd name="connsiteX51" fmla="*/ 1393722 w 2445774"/>
              <a:gd name="connsiteY51" fmla="*/ 771832 h 892948"/>
              <a:gd name="connsiteX52" fmla="*/ 1511710 w 2445774"/>
              <a:gd name="connsiteY52" fmla="*/ 771832 h 892948"/>
              <a:gd name="connsiteX53" fmla="*/ 1511710 w 2445774"/>
              <a:gd name="connsiteY53" fmla="*/ 781664 h 892948"/>
              <a:gd name="connsiteX54" fmla="*/ 1718187 w 2445774"/>
              <a:gd name="connsiteY54" fmla="*/ 781664 h 892948"/>
              <a:gd name="connsiteX55" fmla="*/ 1718187 w 2445774"/>
              <a:gd name="connsiteY55" fmla="*/ 803787 h 892948"/>
              <a:gd name="connsiteX56" fmla="*/ 1818968 w 2445774"/>
              <a:gd name="connsiteY56" fmla="*/ 803787 h 892948"/>
              <a:gd name="connsiteX57" fmla="*/ 1818968 w 2445774"/>
              <a:gd name="connsiteY57" fmla="*/ 818535 h 892948"/>
              <a:gd name="connsiteX58" fmla="*/ 2128684 w 2445774"/>
              <a:gd name="connsiteY58" fmla="*/ 818535 h 892948"/>
              <a:gd name="connsiteX59" fmla="*/ 2164745 w 2445774"/>
              <a:gd name="connsiteY59" fmla="*/ 890414 h 892948"/>
              <a:gd name="connsiteX60" fmla="*/ 2445774 w 2445774"/>
              <a:gd name="connsiteY60" fmla="*/ 892948 h 892948"/>
              <a:gd name="connsiteX0" fmla="*/ 0 w 2450926"/>
              <a:gd name="connsiteY0" fmla="*/ 0 h 890414"/>
              <a:gd name="connsiteX1" fmla="*/ 290051 w 2450926"/>
              <a:gd name="connsiteY1" fmla="*/ 0 h 890414"/>
              <a:gd name="connsiteX2" fmla="*/ 290051 w 2450926"/>
              <a:gd name="connsiteY2" fmla="*/ 27039 h 890414"/>
              <a:gd name="connsiteX3" fmla="*/ 381000 w 2450926"/>
              <a:gd name="connsiteY3" fmla="*/ 27039 h 890414"/>
              <a:gd name="connsiteX4" fmla="*/ 381000 w 2450926"/>
              <a:gd name="connsiteY4" fmla="*/ 44245 h 890414"/>
              <a:gd name="connsiteX5" fmla="*/ 405581 w 2450926"/>
              <a:gd name="connsiteY5" fmla="*/ 44245 h 890414"/>
              <a:gd name="connsiteX6" fmla="*/ 405581 w 2450926"/>
              <a:gd name="connsiteY6" fmla="*/ 130277 h 890414"/>
              <a:gd name="connsiteX7" fmla="*/ 425245 w 2450926"/>
              <a:gd name="connsiteY7" fmla="*/ 130277 h 890414"/>
              <a:gd name="connsiteX8" fmla="*/ 425245 w 2450926"/>
              <a:gd name="connsiteY8" fmla="*/ 199103 h 890414"/>
              <a:gd name="connsiteX9" fmla="*/ 464574 w 2450926"/>
              <a:gd name="connsiteY9" fmla="*/ 199103 h 890414"/>
              <a:gd name="connsiteX10" fmla="*/ 464574 w 2450926"/>
              <a:gd name="connsiteY10" fmla="*/ 218768 h 890414"/>
              <a:gd name="connsiteX11" fmla="*/ 508819 w 2450926"/>
              <a:gd name="connsiteY11" fmla="*/ 218768 h 890414"/>
              <a:gd name="connsiteX12" fmla="*/ 508819 w 2450926"/>
              <a:gd name="connsiteY12" fmla="*/ 226142 h 890414"/>
              <a:gd name="connsiteX13" fmla="*/ 587477 w 2450926"/>
              <a:gd name="connsiteY13" fmla="*/ 226142 h 890414"/>
              <a:gd name="connsiteX14" fmla="*/ 587477 w 2450926"/>
              <a:gd name="connsiteY14" fmla="*/ 270387 h 890414"/>
              <a:gd name="connsiteX15" fmla="*/ 607142 w 2450926"/>
              <a:gd name="connsiteY15" fmla="*/ 270387 h 890414"/>
              <a:gd name="connsiteX16" fmla="*/ 607142 w 2450926"/>
              <a:gd name="connsiteY16" fmla="*/ 292510 h 890414"/>
              <a:gd name="connsiteX17" fmla="*/ 624348 w 2450926"/>
              <a:gd name="connsiteY17" fmla="*/ 292510 h 890414"/>
              <a:gd name="connsiteX18" fmla="*/ 624348 w 2450926"/>
              <a:gd name="connsiteY18" fmla="*/ 373626 h 890414"/>
              <a:gd name="connsiteX19" fmla="*/ 641555 w 2450926"/>
              <a:gd name="connsiteY19" fmla="*/ 373626 h 890414"/>
              <a:gd name="connsiteX20" fmla="*/ 641555 w 2450926"/>
              <a:gd name="connsiteY20" fmla="*/ 432619 h 890414"/>
              <a:gd name="connsiteX21" fmla="*/ 683342 w 2450926"/>
              <a:gd name="connsiteY21" fmla="*/ 432619 h 890414"/>
              <a:gd name="connsiteX22" fmla="*/ 683342 w 2450926"/>
              <a:gd name="connsiteY22" fmla="*/ 444910 h 890414"/>
              <a:gd name="connsiteX23" fmla="*/ 707922 w 2450926"/>
              <a:gd name="connsiteY23" fmla="*/ 444910 h 890414"/>
              <a:gd name="connsiteX24" fmla="*/ 707922 w 2450926"/>
              <a:gd name="connsiteY24" fmla="*/ 467032 h 890414"/>
              <a:gd name="connsiteX25" fmla="*/ 752168 w 2450926"/>
              <a:gd name="connsiteY25" fmla="*/ 467032 h 890414"/>
              <a:gd name="connsiteX26" fmla="*/ 752168 w 2450926"/>
              <a:gd name="connsiteY26" fmla="*/ 489155 h 890414"/>
              <a:gd name="connsiteX27" fmla="*/ 774290 w 2450926"/>
              <a:gd name="connsiteY27" fmla="*/ 489155 h 890414"/>
              <a:gd name="connsiteX28" fmla="*/ 774290 w 2450926"/>
              <a:gd name="connsiteY28" fmla="*/ 523568 h 890414"/>
              <a:gd name="connsiteX29" fmla="*/ 828368 w 2450926"/>
              <a:gd name="connsiteY29" fmla="*/ 523568 h 890414"/>
              <a:gd name="connsiteX30" fmla="*/ 828368 w 2450926"/>
              <a:gd name="connsiteY30" fmla="*/ 555523 h 890414"/>
              <a:gd name="connsiteX31" fmla="*/ 838200 w 2450926"/>
              <a:gd name="connsiteY31" fmla="*/ 555523 h 890414"/>
              <a:gd name="connsiteX32" fmla="*/ 838200 w 2450926"/>
              <a:gd name="connsiteY32" fmla="*/ 575187 h 890414"/>
              <a:gd name="connsiteX33" fmla="*/ 838200 w 2450926"/>
              <a:gd name="connsiteY33" fmla="*/ 575187 h 890414"/>
              <a:gd name="connsiteX34" fmla="*/ 855406 w 2450926"/>
              <a:gd name="connsiteY34" fmla="*/ 575187 h 890414"/>
              <a:gd name="connsiteX35" fmla="*/ 855406 w 2450926"/>
              <a:gd name="connsiteY35" fmla="*/ 619432 h 890414"/>
              <a:gd name="connsiteX36" fmla="*/ 877529 w 2450926"/>
              <a:gd name="connsiteY36" fmla="*/ 619432 h 890414"/>
              <a:gd name="connsiteX37" fmla="*/ 877529 w 2450926"/>
              <a:gd name="connsiteY37" fmla="*/ 641555 h 890414"/>
              <a:gd name="connsiteX38" fmla="*/ 919316 w 2450926"/>
              <a:gd name="connsiteY38" fmla="*/ 641555 h 890414"/>
              <a:gd name="connsiteX39" fmla="*/ 919316 w 2450926"/>
              <a:gd name="connsiteY39" fmla="*/ 648929 h 890414"/>
              <a:gd name="connsiteX40" fmla="*/ 1005348 w 2450926"/>
              <a:gd name="connsiteY40" fmla="*/ 648929 h 890414"/>
              <a:gd name="connsiteX41" fmla="*/ 1005348 w 2450926"/>
              <a:gd name="connsiteY41" fmla="*/ 666135 h 890414"/>
              <a:gd name="connsiteX42" fmla="*/ 1025013 w 2450926"/>
              <a:gd name="connsiteY42" fmla="*/ 666135 h 890414"/>
              <a:gd name="connsiteX43" fmla="*/ 1025013 w 2450926"/>
              <a:gd name="connsiteY43" fmla="*/ 685800 h 890414"/>
              <a:gd name="connsiteX44" fmla="*/ 1054510 w 2450926"/>
              <a:gd name="connsiteY44" fmla="*/ 685800 h 890414"/>
              <a:gd name="connsiteX45" fmla="*/ 1054510 w 2450926"/>
              <a:gd name="connsiteY45" fmla="*/ 707923 h 890414"/>
              <a:gd name="connsiteX46" fmla="*/ 1101213 w 2450926"/>
              <a:gd name="connsiteY46" fmla="*/ 707923 h 890414"/>
              <a:gd name="connsiteX47" fmla="*/ 1101213 w 2450926"/>
              <a:gd name="connsiteY47" fmla="*/ 717755 h 890414"/>
              <a:gd name="connsiteX48" fmla="*/ 1334729 w 2450926"/>
              <a:gd name="connsiteY48" fmla="*/ 717755 h 890414"/>
              <a:gd name="connsiteX49" fmla="*/ 1334729 w 2450926"/>
              <a:gd name="connsiteY49" fmla="*/ 752168 h 890414"/>
              <a:gd name="connsiteX50" fmla="*/ 1393722 w 2450926"/>
              <a:gd name="connsiteY50" fmla="*/ 752168 h 890414"/>
              <a:gd name="connsiteX51" fmla="*/ 1393722 w 2450926"/>
              <a:gd name="connsiteY51" fmla="*/ 771832 h 890414"/>
              <a:gd name="connsiteX52" fmla="*/ 1511710 w 2450926"/>
              <a:gd name="connsiteY52" fmla="*/ 771832 h 890414"/>
              <a:gd name="connsiteX53" fmla="*/ 1511710 w 2450926"/>
              <a:gd name="connsiteY53" fmla="*/ 781664 h 890414"/>
              <a:gd name="connsiteX54" fmla="*/ 1718187 w 2450926"/>
              <a:gd name="connsiteY54" fmla="*/ 781664 h 890414"/>
              <a:gd name="connsiteX55" fmla="*/ 1718187 w 2450926"/>
              <a:gd name="connsiteY55" fmla="*/ 803787 h 890414"/>
              <a:gd name="connsiteX56" fmla="*/ 1818968 w 2450926"/>
              <a:gd name="connsiteY56" fmla="*/ 803787 h 890414"/>
              <a:gd name="connsiteX57" fmla="*/ 1818968 w 2450926"/>
              <a:gd name="connsiteY57" fmla="*/ 818535 h 890414"/>
              <a:gd name="connsiteX58" fmla="*/ 2128684 w 2450926"/>
              <a:gd name="connsiteY58" fmla="*/ 818535 h 890414"/>
              <a:gd name="connsiteX59" fmla="*/ 2164745 w 2450926"/>
              <a:gd name="connsiteY59" fmla="*/ 890414 h 890414"/>
              <a:gd name="connsiteX60" fmla="*/ 2450926 w 2450926"/>
              <a:gd name="connsiteY60" fmla="*/ 885351 h 890414"/>
              <a:gd name="connsiteX0" fmla="*/ 0 w 2450926"/>
              <a:gd name="connsiteY0" fmla="*/ 0 h 890414"/>
              <a:gd name="connsiteX1" fmla="*/ 290051 w 2450926"/>
              <a:gd name="connsiteY1" fmla="*/ 0 h 890414"/>
              <a:gd name="connsiteX2" fmla="*/ 290051 w 2450926"/>
              <a:gd name="connsiteY2" fmla="*/ 27039 h 890414"/>
              <a:gd name="connsiteX3" fmla="*/ 381000 w 2450926"/>
              <a:gd name="connsiteY3" fmla="*/ 27039 h 890414"/>
              <a:gd name="connsiteX4" fmla="*/ 381000 w 2450926"/>
              <a:gd name="connsiteY4" fmla="*/ 44245 h 890414"/>
              <a:gd name="connsiteX5" fmla="*/ 405581 w 2450926"/>
              <a:gd name="connsiteY5" fmla="*/ 44245 h 890414"/>
              <a:gd name="connsiteX6" fmla="*/ 405581 w 2450926"/>
              <a:gd name="connsiteY6" fmla="*/ 130277 h 890414"/>
              <a:gd name="connsiteX7" fmla="*/ 425245 w 2450926"/>
              <a:gd name="connsiteY7" fmla="*/ 130277 h 890414"/>
              <a:gd name="connsiteX8" fmla="*/ 425245 w 2450926"/>
              <a:gd name="connsiteY8" fmla="*/ 199103 h 890414"/>
              <a:gd name="connsiteX9" fmla="*/ 464574 w 2450926"/>
              <a:gd name="connsiteY9" fmla="*/ 199103 h 890414"/>
              <a:gd name="connsiteX10" fmla="*/ 464574 w 2450926"/>
              <a:gd name="connsiteY10" fmla="*/ 218768 h 890414"/>
              <a:gd name="connsiteX11" fmla="*/ 508819 w 2450926"/>
              <a:gd name="connsiteY11" fmla="*/ 218768 h 890414"/>
              <a:gd name="connsiteX12" fmla="*/ 508819 w 2450926"/>
              <a:gd name="connsiteY12" fmla="*/ 226142 h 890414"/>
              <a:gd name="connsiteX13" fmla="*/ 587477 w 2450926"/>
              <a:gd name="connsiteY13" fmla="*/ 226142 h 890414"/>
              <a:gd name="connsiteX14" fmla="*/ 587477 w 2450926"/>
              <a:gd name="connsiteY14" fmla="*/ 270387 h 890414"/>
              <a:gd name="connsiteX15" fmla="*/ 607142 w 2450926"/>
              <a:gd name="connsiteY15" fmla="*/ 270387 h 890414"/>
              <a:gd name="connsiteX16" fmla="*/ 607142 w 2450926"/>
              <a:gd name="connsiteY16" fmla="*/ 292510 h 890414"/>
              <a:gd name="connsiteX17" fmla="*/ 624348 w 2450926"/>
              <a:gd name="connsiteY17" fmla="*/ 292510 h 890414"/>
              <a:gd name="connsiteX18" fmla="*/ 624348 w 2450926"/>
              <a:gd name="connsiteY18" fmla="*/ 373626 h 890414"/>
              <a:gd name="connsiteX19" fmla="*/ 641555 w 2450926"/>
              <a:gd name="connsiteY19" fmla="*/ 373626 h 890414"/>
              <a:gd name="connsiteX20" fmla="*/ 641555 w 2450926"/>
              <a:gd name="connsiteY20" fmla="*/ 432619 h 890414"/>
              <a:gd name="connsiteX21" fmla="*/ 683342 w 2450926"/>
              <a:gd name="connsiteY21" fmla="*/ 432619 h 890414"/>
              <a:gd name="connsiteX22" fmla="*/ 683342 w 2450926"/>
              <a:gd name="connsiteY22" fmla="*/ 444910 h 890414"/>
              <a:gd name="connsiteX23" fmla="*/ 707922 w 2450926"/>
              <a:gd name="connsiteY23" fmla="*/ 444910 h 890414"/>
              <a:gd name="connsiteX24" fmla="*/ 707922 w 2450926"/>
              <a:gd name="connsiteY24" fmla="*/ 467032 h 890414"/>
              <a:gd name="connsiteX25" fmla="*/ 752168 w 2450926"/>
              <a:gd name="connsiteY25" fmla="*/ 467032 h 890414"/>
              <a:gd name="connsiteX26" fmla="*/ 752168 w 2450926"/>
              <a:gd name="connsiteY26" fmla="*/ 489155 h 890414"/>
              <a:gd name="connsiteX27" fmla="*/ 774290 w 2450926"/>
              <a:gd name="connsiteY27" fmla="*/ 489155 h 890414"/>
              <a:gd name="connsiteX28" fmla="*/ 774290 w 2450926"/>
              <a:gd name="connsiteY28" fmla="*/ 523568 h 890414"/>
              <a:gd name="connsiteX29" fmla="*/ 828368 w 2450926"/>
              <a:gd name="connsiteY29" fmla="*/ 523568 h 890414"/>
              <a:gd name="connsiteX30" fmla="*/ 828368 w 2450926"/>
              <a:gd name="connsiteY30" fmla="*/ 555523 h 890414"/>
              <a:gd name="connsiteX31" fmla="*/ 838200 w 2450926"/>
              <a:gd name="connsiteY31" fmla="*/ 555523 h 890414"/>
              <a:gd name="connsiteX32" fmla="*/ 838200 w 2450926"/>
              <a:gd name="connsiteY32" fmla="*/ 575187 h 890414"/>
              <a:gd name="connsiteX33" fmla="*/ 838200 w 2450926"/>
              <a:gd name="connsiteY33" fmla="*/ 575187 h 890414"/>
              <a:gd name="connsiteX34" fmla="*/ 855406 w 2450926"/>
              <a:gd name="connsiteY34" fmla="*/ 575187 h 890414"/>
              <a:gd name="connsiteX35" fmla="*/ 855406 w 2450926"/>
              <a:gd name="connsiteY35" fmla="*/ 619432 h 890414"/>
              <a:gd name="connsiteX36" fmla="*/ 877529 w 2450926"/>
              <a:gd name="connsiteY36" fmla="*/ 619432 h 890414"/>
              <a:gd name="connsiteX37" fmla="*/ 877529 w 2450926"/>
              <a:gd name="connsiteY37" fmla="*/ 641555 h 890414"/>
              <a:gd name="connsiteX38" fmla="*/ 919316 w 2450926"/>
              <a:gd name="connsiteY38" fmla="*/ 641555 h 890414"/>
              <a:gd name="connsiteX39" fmla="*/ 919316 w 2450926"/>
              <a:gd name="connsiteY39" fmla="*/ 648929 h 890414"/>
              <a:gd name="connsiteX40" fmla="*/ 1005348 w 2450926"/>
              <a:gd name="connsiteY40" fmla="*/ 648929 h 890414"/>
              <a:gd name="connsiteX41" fmla="*/ 1005348 w 2450926"/>
              <a:gd name="connsiteY41" fmla="*/ 666135 h 890414"/>
              <a:gd name="connsiteX42" fmla="*/ 1025013 w 2450926"/>
              <a:gd name="connsiteY42" fmla="*/ 666135 h 890414"/>
              <a:gd name="connsiteX43" fmla="*/ 1025013 w 2450926"/>
              <a:gd name="connsiteY43" fmla="*/ 685800 h 890414"/>
              <a:gd name="connsiteX44" fmla="*/ 1054510 w 2450926"/>
              <a:gd name="connsiteY44" fmla="*/ 685800 h 890414"/>
              <a:gd name="connsiteX45" fmla="*/ 1054510 w 2450926"/>
              <a:gd name="connsiteY45" fmla="*/ 707923 h 890414"/>
              <a:gd name="connsiteX46" fmla="*/ 1101213 w 2450926"/>
              <a:gd name="connsiteY46" fmla="*/ 707923 h 890414"/>
              <a:gd name="connsiteX47" fmla="*/ 1101213 w 2450926"/>
              <a:gd name="connsiteY47" fmla="*/ 717755 h 890414"/>
              <a:gd name="connsiteX48" fmla="*/ 1334729 w 2450926"/>
              <a:gd name="connsiteY48" fmla="*/ 717755 h 890414"/>
              <a:gd name="connsiteX49" fmla="*/ 1334729 w 2450926"/>
              <a:gd name="connsiteY49" fmla="*/ 752168 h 890414"/>
              <a:gd name="connsiteX50" fmla="*/ 1393722 w 2450926"/>
              <a:gd name="connsiteY50" fmla="*/ 752168 h 890414"/>
              <a:gd name="connsiteX51" fmla="*/ 1393722 w 2450926"/>
              <a:gd name="connsiteY51" fmla="*/ 771832 h 890414"/>
              <a:gd name="connsiteX52" fmla="*/ 1511710 w 2450926"/>
              <a:gd name="connsiteY52" fmla="*/ 771832 h 890414"/>
              <a:gd name="connsiteX53" fmla="*/ 1511710 w 2450926"/>
              <a:gd name="connsiteY53" fmla="*/ 781664 h 890414"/>
              <a:gd name="connsiteX54" fmla="*/ 1718187 w 2450926"/>
              <a:gd name="connsiteY54" fmla="*/ 781664 h 890414"/>
              <a:gd name="connsiteX55" fmla="*/ 1718187 w 2450926"/>
              <a:gd name="connsiteY55" fmla="*/ 803787 h 890414"/>
              <a:gd name="connsiteX56" fmla="*/ 1818968 w 2450926"/>
              <a:gd name="connsiteY56" fmla="*/ 803787 h 890414"/>
              <a:gd name="connsiteX57" fmla="*/ 1818968 w 2450926"/>
              <a:gd name="connsiteY57" fmla="*/ 818535 h 890414"/>
              <a:gd name="connsiteX58" fmla="*/ 2128684 w 2450926"/>
              <a:gd name="connsiteY58" fmla="*/ 818535 h 890414"/>
              <a:gd name="connsiteX59" fmla="*/ 2164745 w 2450926"/>
              <a:gd name="connsiteY59" fmla="*/ 890414 h 890414"/>
              <a:gd name="connsiteX60" fmla="*/ 2450926 w 2450926"/>
              <a:gd name="connsiteY60" fmla="*/ 887883 h 890414"/>
              <a:gd name="connsiteX0" fmla="*/ 0 w 2450926"/>
              <a:gd name="connsiteY0" fmla="*/ 0 h 890416"/>
              <a:gd name="connsiteX1" fmla="*/ 290051 w 2450926"/>
              <a:gd name="connsiteY1" fmla="*/ 0 h 890416"/>
              <a:gd name="connsiteX2" fmla="*/ 290051 w 2450926"/>
              <a:gd name="connsiteY2" fmla="*/ 27039 h 890416"/>
              <a:gd name="connsiteX3" fmla="*/ 381000 w 2450926"/>
              <a:gd name="connsiteY3" fmla="*/ 27039 h 890416"/>
              <a:gd name="connsiteX4" fmla="*/ 381000 w 2450926"/>
              <a:gd name="connsiteY4" fmla="*/ 44245 h 890416"/>
              <a:gd name="connsiteX5" fmla="*/ 405581 w 2450926"/>
              <a:gd name="connsiteY5" fmla="*/ 44245 h 890416"/>
              <a:gd name="connsiteX6" fmla="*/ 405581 w 2450926"/>
              <a:gd name="connsiteY6" fmla="*/ 130277 h 890416"/>
              <a:gd name="connsiteX7" fmla="*/ 425245 w 2450926"/>
              <a:gd name="connsiteY7" fmla="*/ 130277 h 890416"/>
              <a:gd name="connsiteX8" fmla="*/ 425245 w 2450926"/>
              <a:gd name="connsiteY8" fmla="*/ 199103 h 890416"/>
              <a:gd name="connsiteX9" fmla="*/ 464574 w 2450926"/>
              <a:gd name="connsiteY9" fmla="*/ 199103 h 890416"/>
              <a:gd name="connsiteX10" fmla="*/ 464574 w 2450926"/>
              <a:gd name="connsiteY10" fmla="*/ 218768 h 890416"/>
              <a:gd name="connsiteX11" fmla="*/ 508819 w 2450926"/>
              <a:gd name="connsiteY11" fmla="*/ 218768 h 890416"/>
              <a:gd name="connsiteX12" fmla="*/ 508819 w 2450926"/>
              <a:gd name="connsiteY12" fmla="*/ 226142 h 890416"/>
              <a:gd name="connsiteX13" fmla="*/ 587477 w 2450926"/>
              <a:gd name="connsiteY13" fmla="*/ 226142 h 890416"/>
              <a:gd name="connsiteX14" fmla="*/ 587477 w 2450926"/>
              <a:gd name="connsiteY14" fmla="*/ 270387 h 890416"/>
              <a:gd name="connsiteX15" fmla="*/ 607142 w 2450926"/>
              <a:gd name="connsiteY15" fmla="*/ 270387 h 890416"/>
              <a:gd name="connsiteX16" fmla="*/ 607142 w 2450926"/>
              <a:gd name="connsiteY16" fmla="*/ 292510 h 890416"/>
              <a:gd name="connsiteX17" fmla="*/ 624348 w 2450926"/>
              <a:gd name="connsiteY17" fmla="*/ 292510 h 890416"/>
              <a:gd name="connsiteX18" fmla="*/ 624348 w 2450926"/>
              <a:gd name="connsiteY18" fmla="*/ 373626 h 890416"/>
              <a:gd name="connsiteX19" fmla="*/ 641555 w 2450926"/>
              <a:gd name="connsiteY19" fmla="*/ 373626 h 890416"/>
              <a:gd name="connsiteX20" fmla="*/ 641555 w 2450926"/>
              <a:gd name="connsiteY20" fmla="*/ 432619 h 890416"/>
              <a:gd name="connsiteX21" fmla="*/ 683342 w 2450926"/>
              <a:gd name="connsiteY21" fmla="*/ 432619 h 890416"/>
              <a:gd name="connsiteX22" fmla="*/ 683342 w 2450926"/>
              <a:gd name="connsiteY22" fmla="*/ 444910 h 890416"/>
              <a:gd name="connsiteX23" fmla="*/ 707922 w 2450926"/>
              <a:gd name="connsiteY23" fmla="*/ 444910 h 890416"/>
              <a:gd name="connsiteX24" fmla="*/ 707922 w 2450926"/>
              <a:gd name="connsiteY24" fmla="*/ 467032 h 890416"/>
              <a:gd name="connsiteX25" fmla="*/ 752168 w 2450926"/>
              <a:gd name="connsiteY25" fmla="*/ 467032 h 890416"/>
              <a:gd name="connsiteX26" fmla="*/ 752168 w 2450926"/>
              <a:gd name="connsiteY26" fmla="*/ 489155 h 890416"/>
              <a:gd name="connsiteX27" fmla="*/ 774290 w 2450926"/>
              <a:gd name="connsiteY27" fmla="*/ 489155 h 890416"/>
              <a:gd name="connsiteX28" fmla="*/ 774290 w 2450926"/>
              <a:gd name="connsiteY28" fmla="*/ 523568 h 890416"/>
              <a:gd name="connsiteX29" fmla="*/ 828368 w 2450926"/>
              <a:gd name="connsiteY29" fmla="*/ 523568 h 890416"/>
              <a:gd name="connsiteX30" fmla="*/ 828368 w 2450926"/>
              <a:gd name="connsiteY30" fmla="*/ 555523 h 890416"/>
              <a:gd name="connsiteX31" fmla="*/ 838200 w 2450926"/>
              <a:gd name="connsiteY31" fmla="*/ 555523 h 890416"/>
              <a:gd name="connsiteX32" fmla="*/ 838200 w 2450926"/>
              <a:gd name="connsiteY32" fmla="*/ 575187 h 890416"/>
              <a:gd name="connsiteX33" fmla="*/ 838200 w 2450926"/>
              <a:gd name="connsiteY33" fmla="*/ 575187 h 890416"/>
              <a:gd name="connsiteX34" fmla="*/ 855406 w 2450926"/>
              <a:gd name="connsiteY34" fmla="*/ 575187 h 890416"/>
              <a:gd name="connsiteX35" fmla="*/ 855406 w 2450926"/>
              <a:gd name="connsiteY35" fmla="*/ 619432 h 890416"/>
              <a:gd name="connsiteX36" fmla="*/ 877529 w 2450926"/>
              <a:gd name="connsiteY36" fmla="*/ 619432 h 890416"/>
              <a:gd name="connsiteX37" fmla="*/ 877529 w 2450926"/>
              <a:gd name="connsiteY37" fmla="*/ 641555 h 890416"/>
              <a:gd name="connsiteX38" fmla="*/ 919316 w 2450926"/>
              <a:gd name="connsiteY38" fmla="*/ 641555 h 890416"/>
              <a:gd name="connsiteX39" fmla="*/ 919316 w 2450926"/>
              <a:gd name="connsiteY39" fmla="*/ 648929 h 890416"/>
              <a:gd name="connsiteX40" fmla="*/ 1005348 w 2450926"/>
              <a:gd name="connsiteY40" fmla="*/ 648929 h 890416"/>
              <a:gd name="connsiteX41" fmla="*/ 1005348 w 2450926"/>
              <a:gd name="connsiteY41" fmla="*/ 666135 h 890416"/>
              <a:gd name="connsiteX42" fmla="*/ 1025013 w 2450926"/>
              <a:gd name="connsiteY42" fmla="*/ 666135 h 890416"/>
              <a:gd name="connsiteX43" fmla="*/ 1025013 w 2450926"/>
              <a:gd name="connsiteY43" fmla="*/ 685800 h 890416"/>
              <a:gd name="connsiteX44" fmla="*/ 1054510 w 2450926"/>
              <a:gd name="connsiteY44" fmla="*/ 685800 h 890416"/>
              <a:gd name="connsiteX45" fmla="*/ 1054510 w 2450926"/>
              <a:gd name="connsiteY45" fmla="*/ 707923 h 890416"/>
              <a:gd name="connsiteX46" fmla="*/ 1101213 w 2450926"/>
              <a:gd name="connsiteY46" fmla="*/ 707923 h 890416"/>
              <a:gd name="connsiteX47" fmla="*/ 1101213 w 2450926"/>
              <a:gd name="connsiteY47" fmla="*/ 717755 h 890416"/>
              <a:gd name="connsiteX48" fmla="*/ 1334729 w 2450926"/>
              <a:gd name="connsiteY48" fmla="*/ 717755 h 890416"/>
              <a:gd name="connsiteX49" fmla="*/ 1334729 w 2450926"/>
              <a:gd name="connsiteY49" fmla="*/ 752168 h 890416"/>
              <a:gd name="connsiteX50" fmla="*/ 1393722 w 2450926"/>
              <a:gd name="connsiteY50" fmla="*/ 752168 h 890416"/>
              <a:gd name="connsiteX51" fmla="*/ 1393722 w 2450926"/>
              <a:gd name="connsiteY51" fmla="*/ 771832 h 890416"/>
              <a:gd name="connsiteX52" fmla="*/ 1511710 w 2450926"/>
              <a:gd name="connsiteY52" fmla="*/ 771832 h 890416"/>
              <a:gd name="connsiteX53" fmla="*/ 1511710 w 2450926"/>
              <a:gd name="connsiteY53" fmla="*/ 781664 h 890416"/>
              <a:gd name="connsiteX54" fmla="*/ 1718187 w 2450926"/>
              <a:gd name="connsiteY54" fmla="*/ 781664 h 890416"/>
              <a:gd name="connsiteX55" fmla="*/ 1718187 w 2450926"/>
              <a:gd name="connsiteY55" fmla="*/ 803787 h 890416"/>
              <a:gd name="connsiteX56" fmla="*/ 1818968 w 2450926"/>
              <a:gd name="connsiteY56" fmla="*/ 803787 h 890416"/>
              <a:gd name="connsiteX57" fmla="*/ 1818968 w 2450926"/>
              <a:gd name="connsiteY57" fmla="*/ 818535 h 890416"/>
              <a:gd name="connsiteX58" fmla="*/ 2128684 w 2450926"/>
              <a:gd name="connsiteY58" fmla="*/ 818535 h 890416"/>
              <a:gd name="connsiteX59" fmla="*/ 2164745 w 2450926"/>
              <a:gd name="connsiteY59" fmla="*/ 890414 h 890416"/>
              <a:gd name="connsiteX60" fmla="*/ 2450926 w 2450926"/>
              <a:gd name="connsiteY60" fmla="*/ 890416 h 890416"/>
              <a:gd name="connsiteX0" fmla="*/ 0 w 2450926"/>
              <a:gd name="connsiteY0" fmla="*/ 0 h 942625"/>
              <a:gd name="connsiteX1" fmla="*/ 290051 w 2450926"/>
              <a:gd name="connsiteY1" fmla="*/ 0 h 942625"/>
              <a:gd name="connsiteX2" fmla="*/ 290051 w 2450926"/>
              <a:gd name="connsiteY2" fmla="*/ 27039 h 942625"/>
              <a:gd name="connsiteX3" fmla="*/ 381000 w 2450926"/>
              <a:gd name="connsiteY3" fmla="*/ 27039 h 942625"/>
              <a:gd name="connsiteX4" fmla="*/ 381000 w 2450926"/>
              <a:gd name="connsiteY4" fmla="*/ 44245 h 942625"/>
              <a:gd name="connsiteX5" fmla="*/ 405581 w 2450926"/>
              <a:gd name="connsiteY5" fmla="*/ 44245 h 942625"/>
              <a:gd name="connsiteX6" fmla="*/ 405581 w 2450926"/>
              <a:gd name="connsiteY6" fmla="*/ 130277 h 942625"/>
              <a:gd name="connsiteX7" fmla="*/ 425245 w 2450926"/>
              <a:gd name="connsiteY7" fmla="*/ 130277 h 942625"/>
              <a:gd name="connsiteX8" fmla="*/ 425245 w 2450926"/>
              <a:gd name="connsiteY8" fmla="*/ 199103 h 942625"/>
              <a:gd name="connsiteX9" fmla="*/ 464574 w 2450926"/>
              <a:gd name="connsiteY9" fmla="*/ 199103 h 942625"/>
              <a:gd name="connsiteX10" fmla="*/ 464574 w 2450926"/>
              <a:gd name="connsiteY10" fmla="*/ 218768 h 942625"/>
              <a:gd name="connsiteX11" fmla="*/ 508819 w 2450926"/>
              <a:gd name="connsiteY11" fmla="*/ 218768 h 942625"/>
              <a:gd name="connsiteX12" fmla="*/ 508819 w 2450926"/>
              <a:gd name="connsiteY12" fmla="*/ 226142 h 942625"/>
              <a:gd name="connsiteX13" fmla="*/ 587477 w 2450926"/>
              <a:gd name="connsiteY13" fmla="*/ 226142 h 942625"/>
              <a:gd name="connsiteX14" fmla="*/ 587477 w 2450926"/>
              <a:gd name="connsiteY14" fmla="*/ 270387 h 942625"/>
              <a:gd name="connsiteX15" fmla="*/ 607142 w 2450926"/>
              <a:gd name="connsiteY15" fmla="*/ 270387 h 942625"/>
              <a:gd name="connsiteX16" fmla="*/ 607142 w 2450926"/>
              <a:gd name="connsiteY16" fmla="*/ 292510 h 942625"/>
              <a:gd name="connsiteX17" fmla="*/ 624348 w 2450926"/>
              <a:gd name="connsiteY17" fmla="*/ 292510 h 942625"/>
              <a:gd name="connsiteX18" fmla="*/ 624348 w 2450926"/>
              <a:gd name="connsiteY18" fmla="*/ 373626 h 942625"/>
              <a:gd name="connsiteX19" fmla="*/ 641555 w 2450926"/>
              <a:gd name="connsiteY19" fmla="*/ 373626 h 942625"/>
              <a:gd name="connsiteX20" fmla="*/ 641555 w 2450926"/>
              <a:gd name="connsiteY20" fmla="*/ 432619 h 942625"/>
              <a:gd name="connsiteX21" fmla="*/ 683342 w 2450926"/>
              <a:gd name="connsiteY21" fmla="*/ 432619 h 942625"/>
              <a:gd name="connsiteX22" fmla="*/ 683342 w 2450926"/>
              <a:gd name="connsiteY22" fmla="*/ 444910 h 942625"/>
              <a:gd name="connsiteX23" fmla="*/ 707922 w 2450926"/>
              <a:gd name="connsiteY23" fmla="*/ 444910 h 942625"/>
              <a:gd name="connsiteX24" fmla="*/ 707922 w 2450926"/>
              <a:gd name="connsiteY24" fmla="*/ 467032 h 942625"/>
              <a:gd name="connsiteX25" fmla="*/ 752168 w 2450926"/>
              <a:gd name="connsiteY25" fmla="*/ 467032 h 942625"/>
              <a:gd name="connsiteX26" fmla="*/ 752168 w 2450926"/>
              <a:gd name="connsiteY26" fmla="*/ 489155 h 942625"/>
              <a:gd name="connsiteX27" fmla="*/ 774290 w 2450926"/>
              <a:gd name="connsiteY27" fmla="*/ 489155 h 942625"/>
              <a:gd name="connsiteX28" fmla="*/ 774290 w 2450926"/>
              <a:gd name="connsiteY28" fmla="*/ 523568 h 942625"/>
              <a:gd name="connsiteX29" fmla="*/ 828368 w 2450926"/>
              <a:gd name="connsiteY29" fmla="*/ 523568 h 942625"/>
              <a:gd name="connsiteX30" fmla="*/ 828368 w 2450926"/>
              <a:gd name="connsiteY30" fmla="*/ 555523 h 942625"/>
              <a:gd name="connsiteX31" fmla="*/ 838200 w 2450926"/>
              <a:gd name="connsiteY31" fmla="*/ 555523 h 942625"/>
              <a:gd name="connsiteX32" fmla="*/ 838200 w 2450926"/>
              <a:gd name="connsiteY32" fmla="*/ 575187 h 942625"/>
              <a:gd name="connsiteX33" fmla="*/ 838200 w 2450926"/>
              <a:gd name="connsiteY33" fmla="*/ 575187 h 942625"/>
              <a:gd name="connsiteX34" fmla="*/ 855406 w 2450926"/>
              <a:gd name="connsiteY34" fmla="*/ 575187 h 942625"/>
              <a:gd name="connsiteX35" fmla="*/ 855406 w 2450926"/>
              <a:gd name="connsiteY35" fmla="*/ 619432 h 942625"/>
              <a:gd name="connsiteX36" fmla="*/ 877529 w 2450926"/>
              <a:gd name="connsiteY36" fmla="*/ 619432 h 942625"/>
              <a:gd name="connsiteX37" fmla="*/ 877529 w 2450926"/>
              <a:gd name="connsiteY37" fmla="*/ 641555 h 942625"/>
              <a:gd name="connsiteX38" fmla="*/ 919316 w 2450926"/>
              <a:gd name="connsiteY38" fmla="*/ 641555 h 942625"/>
              <a:gd name="connsiteX39" fmla="*/ 919316 w 2450926"/>
              <a:gd name="connsiteY39" fmla="*/ 648929 h 942625"/>
              <a:gd name="connsiteX40" fmla="*/ 1005348 w 2450926"/>
              <a:gd name="connsiteY40" fmla="*/ 648929 h 942625"/>
              <a:gd name="connsiteX41" fmla="*/ 1005348 w 2450926"/>
              <a:gd name="connsiteY41" fmla="*/ 666135 h 942625"/>
              <a:gd name="connsiteX42" fmla="*/ 1025013 w 2450926"/>
              <a:gd name="connsiteY42" fmla="*/ 666135 h 942625"/>
              <a:gd name="connsiteX43" fmla="*/ 1025013 w 2450926"/>
              <a:gd name="connsiteY43" fmla="*/ 685800 h 942625"/>
              <a:gd name="connsiteX44" fmla="*/ 1054510 w 2450926"/>
              <a:gd name="connsiteY44" fmla="*/ 685800 h 942625"/>
              <a:gd name="connsiteX45" fmla="*/ 1054510 w 2450926"/>
              <a:gd name="connsiteY45" fmla="*/ 707923 h 942625"/>
              <a:gd name="connsiteX46" fmla="*/ 1101213 w 2450926"/>
              <a:gd name="connsiteY46" fmla="*/ 707923 h 942625"/>
              <a:gd name="connsiteX47" fmla="*/ 1101213 w 2450926"/>
              <a:gd name="connsiteY47" fmla="*/ 717755 h 942625"/>
              <a:gd name="connsiteX48" fmla="*/ 1334729 w 2450926"/>
              <a:gd name="connsiteY48" fmla="*/ 717755 h 942625"/>
              <a:gd name="connsiteX49" fmla="*/ 1334729 w 2450926"/>
              <a:gd name="connsiteY49" fmla="*/ 752168 h 942625"/>
              <a:gd name="connsiteX50" fmla="*/ 1393722 w 2450926"/>
              <a:gd name="connsiteY50" fmla="*/ 752168 h 942625"/>
              <a:gd name="connsiteX51" fmla="*/ 1393722 w 2450926"/>
              <a:gd name="connsiteY51" fmla="*/ 771832 h 942625"/>
              <a:gd name="connsiteX52" fmla="*/ 1511710 w 2450926"/>
              <a:gd name="connsiteY52" fmla="*/ 771832 h 942625"/>
              <a:gd name="connsiteX53" fmla="*/ 1511710 w 2450926"/>
              <a:gd name="connsiteY53" fmla="*/ 781664 h 942625"/>
              <a:gd name="connsiteX54" fmla="*/ 1718187 w 2450926"/>
              <a:gd name="connsiteY54" fmla="*/ 781664 h 942625"/>
              <a:gd name="connsiteX55" fmla="*/ 1718187 w 2450926"/>
              <a:gd name="connsiteY55" fmla="*/ 803787 h 942625"/>
              <a:gd name="connsiteX56" fmla="*/ 1818968 w 2450926"/>
              <a:gd name="connsiteY56" fmla="*/ 803787 h 942625"/>
              <a:gd name="connsiteX57" fmla="*/ 1818968 w 2450926"/>
              <a:gd name="connsiteY57" fmla="*/ 818535 h 942625"/>
              <a:gd name="connsiteX58" fmla="*/ 2146715 w 2450926"/>
              <a:gd name="connsiteY58" fmla="*/ 942625 h 942625"/>
              <a:gd name="connsiteX59" fmla="*/ 2164745 w 2450926"/>
              <a:gd name="connsiteY59" fmla="*/ 890414 h 942625"/>
              <a:gd name="connsiteX60" fmla="*/ 2450926 w 2450926"/>
              <a:gd name="connsiteY60" fmla="*/ 890416 h 942625"/>
              <a:gd name="connsiteX0" fmla="*/ 0 w 2450926"/>
              <a:gd name="connsiteY0" fmla="*/ 0 h 890416"/>
              <a:gd name="connsiteX1" fmla="*/ 290051 w 2450926"/>
              <a:gd name="connsiteY1" fmla="*/ 0 h 890416"/>
              <a:gd name="connsiteX2" fmla="*/ 290051 w 2450926"/>
              <a:gd name="connsiteY2" fmla="*/ 27039 h 890416"/>
              <a:gd name="connsiteX3" fmla="*/ 381000 w 2450926"/>
              <a:gd name="connsiteY3" fmla="*/ 27039 h 890416"/>
              <a:gd name="connsiteX4" fmla="*/ 381000 w 2450926"/>
              <a:gd name="connsiteY4" fmla="*/ 44245 h 890416"/>
              <a:gd name="connsiteX5" fmla="*/ 405581 w 2450926"/>
              <a:gd name="connsiteY5" fmla="*/ 44245 h 890416"/>
              <a:gd name="connsiteX6" fmla="*/ 405581 w 2450926"/>
              <a:gd name="connsiteY6" fmla="*/ 130277 h 890416"/>
              <a:gd name="connsiteX7" fmla="*/ 425245 w 2450926"/>
              <a:gd name="connsiteY7" fmla="*/ 130277 h 890416"/>
              <a:gd name="connsiteX8" fmla="*/ 425245 w 2450926"/>
              <a:gd name="connsiteY8" fmla="*/ 199103 h 890416"/>
              <a:gd name="connsiteX9" fmla="*/ 464574 w 2450926"/>
              <a:gd name="connsiteY9" fmla="*/ 199103 h 890416"/>
              <a:gd name="connsiteX10" fmla="*/ 464574 w 2450926"/>
              <a:gd name="connsiteY10" fmla="*/ 218768 h 890416"/>
              <a:gd name="connsiteX11" fmla="*/ 508819 w 2450926"/>
              <a:gd name="connsiteY11" fmla="*/ 218768 h 890416"/>
              <a:gd name="connsiteX12" fmla="*/ 508819 w 2450926"/>
              <a:gd name="connsiteY12" fmla="*/ 226142 h 890416"/>
              <a:gd name="connsiteX13" fmla="*/ 587477 w 2450926"/>
              <a:gd name="connsiteY13" fmla="*/ 226142 h 890416"/>
              <a:gd name="connsiteX14" fmla="*/ 587477 w 2450926"/>
              <a:gd name="connsiteY14" fmla="*/ 270387 h 890416"/>
              <a:gd name="connsiteX15" fmla="*/ 607142 w 2450926"/>
              <a:gd name="connsiteY15" fmla="*/ 270387 h 890416"/>
              <a:gd name="connsiteX16" fmla="*/ 607142 w 2450926"/>
              <a:gd name="connsiteY16" fmla="*/ 292510 h 890416"/>
              <a:gd name="connsiteX17" fmla="*/ 624348 w 2450926"/>
              <a:gd name="connsiteY17" fmla="*/ 292510 h 890416"/>
              <a:gd name="connsiteX18" fmla="*/ 624348 w 2450926"/>
              <a:gd name="connsiteY18" fmla="*/ 373626 h 890416"/>
              <a:gd name="connsiteX19" fmla="*/ 641555 w 2450926"/>
              <a:gd name="connsiteY19" fmla="*/ 373626 h 890416"/>
              <a:gd name="connsiteX20" fmla="*/ 641555 w 2450926"/>
              <a:gd name="connsiteY20" fmla="*/ 432619 h 890416"/>
              <a:gd name="connsiteX21" fmla="*/ 683342 w 2450926"/>
              <a:gd name="connsiteY21" fmla="*/ 432619 h 890416"/>
              <a:gd name="connsiteX22" fmla="*/ 683342 w 2450926"/>
              <a:gd name="connsiteY22" fmla="*/ 444910 h 890416"/>
              <a:gd name="connsiteX23" fmla="*/ 707922 w 2450926"/>
              <a:gd name="connsiteY23" fmla="*/ 444910 h 890416"/>
              <a:gd name="connsiteX24" fmla="*/ 707922 w 2450926"/>
              <a:gd name="connsiteY24" fmla="*/ 467032 h 890416"/>
              <a:gd name="connsiteX25" fmla="*/ 752168 w 2450926"/>
              <a:gd name="connsiteY25" fmla="*/ 467032 h 890416"/>
              <a:gd name="connsiteX26" fmla="*/ 752168 w 2450926"/>
              <a:gd name="connsiteY26" fmla="*/ 489155 h 890416"/>
              <a:gd name="connsiteX27" fmla="*/ 774290 w 2450926"/>
              <a:gd name="connsiteY27" fmla="*/ 489155 h 890416"/>
              <a:gd name="connsiteX28" fmla="*/ 774290 w 2450926"/>
              <a:gd name="connsiteY28" fmla="*/ 523568 h 890416"/>
              <a:gd name="connsiteX29" fmla="*/ 828368 w 2450926"/>
              <a:gd name="connsiteY29" fmla="*/ 523568 h 890416"/>
              <a:gd name="connsiteX30" fmla="*/ 828368 w 2450926"/>
              <a:gd name="connsiteY30" fmla="*/ 555523 h 890416"/>
              <a:gd name="connsiteX31" fmla="*/ 838200 w 2450926"/>
              <a:gd name="connsiteY31" fmla="*/ 555523 h 890416"/>
              <a:gd name="connsiteX32" fmla="*/ 838200 w 2450926"/>
              <a:gd name="connsiteY32" fmla="*/ 575187 h 890416"/>
              <a:gd name="connsiteX33" fmla="*/ 838200 w 2450926"/>
              <a:gd name="connsiteY33" fmla="*/ 575187 h 890416"/>
              <a:gd name="connsiteX34" fmla="*/ 855406 w 2450926"/>
              <a:gd name="connsiteY34" fmla="*/ 575187 h 890416"/>
              <a:gd name="connsiteX35" fmla="*/ 855406 w 2450926"/>
              <a:gd name="connsiteY35" fmla="*/ 619432 h 890416"/>
              <a:gd name="connsiteX36" fmla="*/ 877529 w 2450926"/>
              <a:gd name="connsiteY36" fmla="*/ 619432 h 890416"/>
              <a:gd name="connsiteX37" fmla="*/ 877529 w 2450926"/>
              <a:gd name="connsiteY37" fmla="*/ 641555 h 890416"/>
              <a:gd name="connsiteX38" fmla="*/ 919316 w 2450926"/>
              <a:gd name="connsiteY38" fmla="*/ 641555 h 890416"/>
              <a:gd name="connsiteX39" fmla="*/ 919316 w 2450926"/>
              <a:gd name="connsiteY39" fmla="*/ 648929 h 890416"/>
              <a:gd name="connsiteX40" fmla="*/ 1005348 w 2450926"/>
              <a:gd name="connsiteY40" fmla="*/ 648929 h 890416"/>
              <a:gd name="connsiteX41" fmla="*/ 1005348 w 2450926"/>
              <a:gd name="connsiteY41" fmla="*/ 666135 h 890416"/>
              <a:gd name="connsiteX42" fmla="*/ 1025013 w 2450926"/>
              <a:gd name="connsiteY42" fmla="*/ 666135 h 890416"/>
              <a:gd name="connsiteX43" fmla="*/ 1025013 w 2450926"/>
              <a:gd name="connsiteY43" fmla="*/ 685800 h 890416"/>
              <a:gd name="connsiteX44" fmla="*/ 1054510 w 2450926"/>
              <a:gd name="connsiteY44" fmla="*/ 685800 h 890416"/>
              <a:gd name="connsiteX45" fmla="*/ 1054510 w 2450926"/>
              <a:gd name="connsiteY45" fmla="*/ 707923 h 890416"/>
              <a:gd name="connsiteX46" fmla="*/ 1101213 w 2450926"/>
              <a:gd name="connsiteY46" fmla="*/ 707923 h 890416"/>
              <a:gd name="connsiteX47" fmla="*/ 1101213 w 2450926"/>
              <a:gd name="connsiteY47" fmla="*/ 717755 h 890416"/>
              <a:gd name="connsiteX48" fmla="*/ 1334729 w 2450926"/>
              <a:gd name="connsiteY48" fmla="*/ 717755 h 890416"/>
              <a:gd name="connsiteX49" fmla="*/ 1334729 w 2450926"/>
              <a:gd name="connsiteY49" fmla="*/ 752168 h 890416"/>
              <a:gd name="connsiteX50" fmla="*/ 1393722 w 2450926"/>
              <a:gd name="connsiteY50" fmla="*/ 752168 h 890416"/>
              <a:gd name="connsiteX51" fmla="*/ 1393722 w 2450926"/>
              <a:gd name="connsiteY51" fmla="*/ 771832 h 890416"/>
              <a:gd name="connsiteX52" fmla="*/ 1511710 w 2450926"/>
              <a:gd name="connsiteY52" fmla="*/ 771832 h 890416"/>
              <a:gd name="connsiteX53" fmla="*/ 1511710 w 2450926"/>
              <a:gd name="connsiteY53" fmla="*/ 781664 h 890416"/>
              <a:gd name="connsiteX54" fmla="*/ 1718187 w 2450926"/>
              <a:gd name="connsiteY54" fmla="*/ 781664 h 890416"/>
              <a:gd name="connsiteX55" fmla="*/ 1718187 w 2450926"/>
              <a:gd name="connsiteY55" fmla="*/ 803787 h 890416"/>
              <a:gd name="connsiteX56" fmla="*/ 1818968 w 2450926"/>
              <a:gd name="connsiteY56" fmla="*/ 803787 h 890416"/>
              <a:gd name="connsiteX57" fmla="*/ 1818968 w 2450926"/>
              <a:gd name="connsiteY57" fmla="*/ 818535 h 890416"/>
              <a:gd name="connsiteX58" fmla="*/ 2157018 w 2450926"/>
              <a:gd name="connsiteY58" fmla="*/ 841327 h 890416"/>
              <a:gd name="connsiteX59" fmla="*/ 2164745 w 2450926"/>
              <a:gd name="connsiteY59" fmla="*/ 890414 h 890416"/>
              <a:gd name="connsiteX60" fmla="*/ 2450926 w 2450926"/>
              <a:gd name="connsiteY60" fmla="*/ 890416 h 890416"/>
              <a:gd name="connsiteX0" fmla="*/ 0 w 2450926"/>
              <a:gd name="connsiteY0" fmla="*/ 0 h 890416"/>
              <a:gd name="connsiteX1" fmla="*/ 290051 w 2450926"/>
              <a:gd name="connsiteY1" fmla="*/ 0 h 890416"/>
              <a:gd name="connsiteX2" fmla="*/ 290051 w 2450926"/>
              <a:gd name="connsiteY2" fmla="*/ 27039 h 890416"/>
              <a:gd name="connsiteX3" fmla="*/ 381000 w 2450926"/>
              <a:gd name="connsiteY3" fmla="*/ 27039 h 890416"/>
              <a:gd name="connsiteX4" fmla="*/ 381000 w 2450926"/>
              <a:gd name="connsiteY4" fmla="*/ 44245 h 890416"/>
              <a:gd name="connsiteX5" fmla="*/ 405581 w 2450926"/>
              <a:gd name="connsiteY5" fmla="*/ 44245 h 890416"/>
              <a:gd name="connsiteX6" fmla="*/ 405581 w 2450926"/>
              <a:gd name="connsiteY6" fmla="*/ 130277 h 890416"/>
              <a:gd name="connsiteX7" fmla="*/ 425245 w 2450926"/>
              <a:gd name="connsiteY7" fmla="*/ 130277 h 890416"/>
              <a:gd name="connsiteX8" fmla="*/ 425245 w 2450926"/>
              <a:gd name="connsiteY8" fmla="*/ 199103 h 890416"/>
              <a:gd name="connsiteX9" fmla="*/ 464574 w 2450926"/>
              <a:gd name="connsiteY9" fmla="*/ 199103 h 890416"/>
              <a:gd name="connsiteX10" fmla="*/ 464574 w 2450926"/>
              <a:gd name="connsiteY10" fmla="*/ 218768 h 890416"/>
              <a:gd name="connsiteX11" fmla="*/ 508819 w 2450926"/>
              <a:gd name="connsiteY11" fmla="*/ 218768 h 890416"/>
              <a:gd name="connsiteX12" fmla="*/ 508819 w 2450926"/>
              <a:gd name="connsiteY12" fmla="*/ 226142 h 890416"/>
              <a:gd name="connsiteX13" fmla="*/ 587477 w 2450926"/>
              <a:gd name="connsiteY13" fmla="*/ 226142 h 890416"/>
              <a:gd name="connsiteX14" fmla="*/ 587477 w 2450926"/>
              <a:gd name="connsiteY14" fmla="*/ 270387 h 890416"/>
              <a:gd name="connsiteX15" fmla="*/ 607142 w 2450926"/>
              <a:gd name="connsiteY15" fmla="*/ 270387 h 890416"/>
              <a:gd name="connsiteX16" fmla="*/ 607142 w 2450926"/>
              <a:gd name="connsiteY16" fmla="*/ 292510 h 890416"/>
              <a:gd name="connsiteX17" fmla="*/ 624348 w 2450926"/>
              <a:gd name="connsiteY17" fmla="*/ 292510 h 890416"/>
              <a:gd name="connsiteX18" fmla="*/ 624348 w 2450926"/>
              <a:gd name="connsiteY18" fmla="*/ 373626 h 890416"/>
              <a:gd name="connsiteX19" fmla="*/ 641555 w 2450926"/>
              <a:gd name="connsiteY19" fmla="*/ 373626 h 890416"/>
              <a:gd name="connsiteX20" fmla="*/ 641555 w 2450926"/>
              <a:gd name="connsiteY20" fmla="*/ 432619 h 890416"/>
              <a:gd name="connsiteX21" fmla="*/ 683342 w 2450926"/>
              <a:gd name="connsiteY21" fmla="*/ 432619 h 890416"/>
              <a:gd name="connsiteX22" fmla="*/ 683342 w 2450926"/>
              <a:gd name="connsiteY22" fmla="*/ 444910 h 890416"/>
              <a:gd name="connsiteX23" fmla="*/ 707922 w 2450926"/>
              <a:gd name="connsiteY23" fmla="*/ 444910 h 890416"/>
              <a:gd name="connsiteX24" fmla="*/ 707922 w 2450926"/>
              <a:gd name="connsiteY24" fmla="*/ 467032 h 890416"/>
              <a:gd name="connsiteX25" fmla="*/ 752168 w 2450926"/>
              <a:gd name="connsiteY25" fmla="*/ 467032 h 890416"/>
              <a:gd name="connsiteX26" fmla="*/ 752168 w 2450926"/>
              <a:gd name="connsiteY26" fmla="*/ 489155 h 890416"/>
              <a:gd name="connsiteX27" fmla="*/ 774290 w 2450926"/>
              <a:gd name="connsiteY27" fmla="*/ 489155 h 890416"/>
              <a:gd name="connsiteX28" fmla="*/ 774290 w 2450926"/>
              <a:gd name="connsiteY28" fmla="*/ 523568 h 890416"/>
              <a:gd name="connsiteX29" fmla="*/ 828368 w 2450926"/>
              <a:gd name="connsiteY29" fmla="*/ 523568 h 890416"/>
              <a:gd name="connsiteX30" fmla="*/ 828368 w 2450926"/>
              <a:gd name="connsiteY30" fmla="*/ 555523 h 890416"/>
              <a:gd name="connsiteX31" fmla="*/ 838200 w 2450926"/>
              <a:gd name="connsiteY31" fmla="*/ 555523 h 890416"/>
              <a:gd name="connsiteX32" fmla="*/ 838200 w 2450926"/>
              <a:gd name="connsiteY32" fmla="*/ 575187 h 890416"/>
              <a:gd name="connsiteX33" fmla="*/ 838200 w 2450926"/>
              <a:gd name="connsiteY33" fmla="*/ 575187 h 890416"/>
              <a:gd name="connsiteX34" fmla="*/ 855406 w 2450926"/>
              <a:gd name="connsiteY34" fmla="*/ 575187 h 890416"/>
              <a:gd name="connsiteX35" fmla="*/ 855406 w 2450926"/>
              <a:gd name="connsiteY35" fmla="*/ 619432 h 890416"/>
              <a:gd name="connsiteX36" fmla="*/ 877529 w 2450926"/>
              <a:gd name="connsiteY36" fmla="*/ 619432 h 890416"/>
              <a:gd name="connsiteX37" fmla="*/ 877529 w 2450926"/>
              <a:gd name="connsiteY37" fmla="*/ 641555 h 890416"/>
              <a:gd name="connsiteX38" fmla="*/ 919316 w 2450926"/>
              <a:gd name="connsiteY38" fmla="*/ 641555 h 890416"/>
              <a:gd name="connsiteX39" fmla="*/ 919316 w 2450926"/>
              <a:gd name="connsiteY39" fmla="*/ 648929 h 890416"/>
              <a:gd name="connsiteX40" fmla="*/ 1005348 w 2450926"/>
              <a:gd name="connsiteY40" fmla="*/ 648929 h 890416"/>
              <a:gd name="connsiteX41" fmla="*/ 1005348 w 2450926"/>
              <a:gd name="connsiteY41" fmla="*/ 666135 h 890416"/>
              <a:gd name="connsiteX42" fmla="*/ 1025013 w 2450926"/>
              <a:gd name="connsiteY42" fmla="*/ 666135 h 890416"/>
              <a:gd name="connsiteX43" fmla="*/ 1025013 w 2450926"/>
              <a:gd name="connsiteY43" fmla="*/ 685800 h 890416"/>
              <a:gd name="connsiteX44" fmla="*/ 1054510 w 2450926"/>
              <a:gd name="connsiteY44" fmla="*/ 685800 h 890416"/>
              <a:gd name="connsiteX45" fmla="*/ 1054510 w 2450926"/>
              <a:gd name="connsiteY45" fmla="*/ 707923 h 890416"/>
              <a:gd name="connsiteX46" fmla="*/ 1101213 w 2450926"/>
              <a:gd name="connsiteY46" fmla="*/ 707923 h 890416"/>
              <a:gd name="connsiteX47" fmla="*/ 1101213 w 2450926"/>
              <a:gd name="connsiteY47" fmla="*/ 717755 h 890416"/>
              <a:gd name="connsiteX48" fmla="*/ 1334729 w 2450926"/>
              <a:gd name="connsiteY48" fmla="*/ 717755 h 890416"/>
              <a:gd name="connsiteX49" fmla="*/ 1334729 w 2450926"/>
              <a:gd name="connsiteY49" fmla="*/ 752168 h 890416"/>
              <a:gd name="connsiteX50" fmla="*/ 1393722 w 2450926"/>
              <a:gd name="connsiteY50" fmla="*/ 752168 h 890416"/>
              <a:gd name="connsiteX51" fmla="*/ 1393722 w 2450926"/>
              <a:gd name="connsiteY51" fmla="*/ 771832 h 890416"/>
              <a:gd name="connsiteX52" fmla="*/ 1511710 w 2450926"/>
              <a:gd name="connsiteY52" fmla="*/ 771832 h 890416"/>
              <a:gd name="connsiteX53" fmla="*/ 1511710 w 2450926"/>
              <a:gd name="connsiteY53" fmla="*/ 781664 h 890416"/>
              <a:gd name="connsiteX54" fmla="*/ 1718187 w 2450926"/>
              <a:gd name="connsiteY54" fmla="*/ 781664 h 890416"/>
              <a:gd name="connsiteX55" fmla="*/ 1718187 w 2450926"/>
              <a:gd name="connsiteY55" fmla="*/ 803787 h 890416"/>
              <a:gd name="connsiteX56" fmla="*/ 1818968 w 2450926"/>
              <a:gd name="connsiteY56" fmla="*/ 803787 h 890416"/>
              <a:gd name="connsiteX57" fmla="*/ 1818968 w 2450926"/>
              <a:gd name="connsiteY57" fmla="*/ 818535 h 890416"/>
              <a:gd name="connsiteX58" fmla="*/ 2157018 w 2450926"/>
              <a:gd name="connsiteY58" fmla="*/ 841327 h 890416"/>
              <a:gd name="connsiteX59" fmla="*/ 2164745 w 2450926"/>
              <a:gd name="connsiteY59" fmla="*/ 890414 h 890416"/>
              <a:gd name="connsiteX60" fmla="*/ 2450926 w 2450926"/>
              <a:gd name="connsiteY60" fmla="*/ 890416 h 890416"/>
              <a:gd name="connsiteX0" fmla="*/ 0 w 2450926"/>
              <a:gd name="connsiteY0" fmla="*/ 0 h 890416"/>
              <a:gd name="connsiteX1" fmla="*/ 290051 w 2450926"/>
              <a:gd name="connsiteY1" fmla="*/ 0 h 890416"/>
              <a:gd name="connsiteX2" fmla="*/ 290051 w 2450926"/>
              <a:gd name="connsiteY2" fmla="*/ 27039 h 890416"/>
              <a:gd name="connsiteX3" fmla="*/ 381000 w 2450926"/>
              <a:gd name="connsiteY3" fmla="*/ 27039 h 890416"/>
              <a:gd name="connsiteX4" fmla="*/ 381000 w 2450926"/>
              <a:gd name="connsiteY4" fmla="*/ 44245 h 890416"/>
              <a:gd name="connsiteX5" fmla="*/ 405581 w 2450926"/>
              <a:gd name="connsiteY5" fmla="*/ 44245 h 890416"/>
              <a:gd name="connsiteX6" fmla="*/ 405581 w 2450926"/>
              <a:gd name="connsiteY6" fmla="*/ 130277 h 890416"/>
              <a:gd name="connsiteX7" fmla="*/ 425245 w 2450926"/>
              <a:gd name="connsiteY7" fmla="*/ 130277 h 890416"/>
              <a:gd name="connsiteX8" fmla="*/ 425245 w 2450926"/>
              <a:gd name="connsiteY8" fmla="*/ 199103 h 890416"/>
              <a:gd name="connsiteX9" fmla="*/ 464574 w 2450926"/>
              <a:gd name="connsiteY9" fmla="*/ 199103 h 890416"/>
              <a:gd name="connsiteX10" fmla="*/ 464574 w 2450926"/>
              <a:gd name="connsiteY10" fmla="*/ 218768 h 890416"/>
              <a:gd name="connsiteX11" fmla="*/ 508819 w 2450926"/>
              <a:gd name="connsiteY11" fmla="*/ 218768 h 890416"/>
              <a:gd name="connsiteX12" fmla="*/ 508819 w 2450926"/>
              <a:gd name="connsiteY12" fmla="*/ 226142 h 890416"/>
              <a:gd name="connsiteX13" fmla="*/ 587477 w 2450926"/>
              <a:gd name="connsiteY13" fmla="*/ 226142 h 890416"/>
              <a:gd name="connsiteX14" fmla="*/ 587477 w 2450926"/>
              <a:gd name="connsiteY14" fmla="*/ 270387 h 890416"/>
              <a:gd name="connsiteX15" fmla="*/ 607142 w 2450926"/>
              <a:gd name="connsiteY15" fmla="*/ 270387 h 890416"/>
              <a:gd name="connsiteX16" fmla="*/ 607142 w 2450926"/>
              <a:gd name="connsiteY16" fmla="*/ 292510 h 890416"/>
              <a:gd name="connsiteX17" fmla="*/ 624348 w 2450926"/>
              <a:gd name="connsiteY17" fmla="*/ 292510 h 890416"/>
              <a:gd name="connsiteX18" fmla="*/ 624348 w 2450926"/>
              <a:gd name="connsiteY18" fmla="*/ 373626 h 890416"/>
              <a:gd name="connsiteX19" fmla="*/ 641555 w 2450926"/>
              <a:gd name="connsiteY19" fmla="*/ 373626 h 890416"/>
              <a:gd name="connsiteX20" fmla="*/ 641555 w 2450926"/>
              <a:gd name="connsiteY20" fmla="*/ 432619 h 890416"/>
              <a:gd name="connsiteX21" fmla="*/ 683342 w 2450926"/>
              <a:gd name="connsiteY21" fmla="*/ 432619 h 890416"/>
              <a:gd name="connsiteX22" fmla="*/ 683342 w 2450926"/>
              <a:gd name="connsiteY22" fmla="*/ 444910 h 890416"/>
              <a:gd name="connsiteX23" fmla="*/ 707922 w 2450926"/>
              <a:gd name="connsiteY23" fmla="*/ 444910 h 890416"/>
              <a:gd name="connsiteX24" fmla="*/ 707922 w 2450926"/>
              <a:gd name="connsiteY24" fmla="*/ 467032 h 890416"/>
              <a:gd name="connsiteX25" fmla="*/ 752168 w 2450926"/>
              <a:gd name="connsiteY25" fmla="*/ 467032 h 890416"/>
              <a:gd name="connsiteX26" fmla="*/ 752168 w 2450926"/>
              <a:gd name="connsiteY26" fmla="*/ 489155 h 890416"/>
              <a:gd name="connsiteX27" fmla="*/ 774290 w 2450926"/>
              <a:gd name="connsiteY27" fmla="*/ 489155 h 890416"/>
              <a:gd name="connsiteX28" fmla="*/ 774290 w 2450926"/>
              <a:gd name="connsiteY28" fmla="*/ 523568 h 890416"/>
              <a:gd name="connsiteX29" fmla="*/ 828368 w 2450926"/>
              <a:gd name="connsiteY29" fmla="*/ 523568 h 890416"/>
              <a:gd name="connsiteX30" fmla="*/ 828368 w 2450926"/>
              <a:gd name="connsiteY30" fmla="*/ 555523 h 890416"/>
              <a:gd name="connsiteX31" fmla="*/ 838200 w 2450926"/>
              <a:gd name="connsiteY31" fmla="*/ 555523 h 890416"/>
              <a:gd name="connsiteX32" fmla="*/ 838200 w 2450926"/>
              <a:gd name="connsiteY32" fmla="*/ 575187 h 890416"/>
              <a:gd name="connsiteX33" fmla="*/ 838200 w 2450926"/>
              <a:gd name="connsiteY33" fmla="*/ 575187 h 890416"/>
              <a:gd name="connsiteX34" fmla="*/ 855406 w 2450926"/>
              <a:gd name="connsiteY34" fmla="*/ 575187 h 890416"/>
              <a:gd name="connsiteX35" fmla="*/ 855406 w 2450926"/>
              <a:gd name="connsiteY35" fmla="*/ 619432 h 890416"/>
              <a:gd name="connsiteX36" fmla="*/ 877529 w 2450926"/>
              <a:gd name="connsiteY36" fmla="*/ 619432 h 890416"/>
              <a:gd name="connsiteX37" fmla="*/ 877529 w 2450926"/>
              <a:gd name="connsiteY37" fmla="*/ 641555 h 890416"/>
              <a:gd name="connsiteX38" fmla="*/ 919316 w 2450926"/>
              <a:gd name="connsiteY38" fmla="*/ 641555 h 890416"/>
              <a:gd name="connsiteX39" fmla="*/ 919316 w 2450926"/>
              <a:gd name="connsiteY39" fmla="*/ 648929 h 890416"/>
              <a:gd name="connsiteX40" fmla="*/ 1005348 w 2450926"/>
              <a:gd name="connsiteY40" fmla="*/ 648929 h 890416"/>
              <a:gd name="connsiteX41" fmla="*/ 1005348 w 2450926"/>
              <a:gd name="connsiteY41" fmla="*/ 666135 h 890416"/>
              <a:gd name="connsiteX42" fmla="*/ 1025013 w 2450926"/>
              <a:gd name="connsiteY42" fmla="*/ 666135 h 890416"/>
              <a:gd name="connsiteX43" fmla="*/ 1025013 w 2450926"/>
              <a:gd name="connsiteY43" fmla="*/ 685800 h 890416"/>
              <a:gd name="connsiteX44" fmla="*/ 1054510 w 2450926"/>
              <a:gd name="connsiteY44" fmla="*/ 685800 h 890416"/>
              <a:gd name="connsiteX45" fmla="*/ 1054510 w 2450926"/>
              <a:gd name="connsiteY45" fmla="*/ 707923 h 890416"/>
              <a:gd name="connsiteX46" fmla="*/ 1101213 w 2450926"/>
              <a:gd name="connsiteY46" fmla="*/ 707923 h 890416"/>
              <a:gd name="connsiteX47" fmla="*/ 1101213 w 2450926"/>
              <a:gd name="connsiteY47" fmla="*/ 717755 h 890416"/>
              <a:gd name="connsiteX48" fmla="*/ 1334729 w 2450926"/>
              <a:gd name="connsiteY48" fmla="*/ 717755 h 890416"/>
              <a:gd name="connsiteX49" fmla="*/ 1334729 w 2450926"/>
              <a:gd name="connsiteY49" fmla="*/ 752168 h 890416"/>
              <a:gd name="connsiteX50" fmla="*/ 1393722 w 2450926"/>
              <a:gd name="connsiteY50" fmla="*/ 752168 h 890416"/>
              <a:gd name="connsiteX51" fmla="*/ 1393722 w 2450926"/>
              <a:gd name="connsiteY51" fmla="*/ 771832 h 890416"/>
              <a:gd name="connsiteX52" fmla="*/ 1511710 w 2450926"/>
              <a:gd name="connsiteY52" fmla="*/ 771832 h 890416"/>
              <a:gd name="connsiteX53" fmla="*/ 1511710 w 2450926"/>
              <a:gd name="connsiteY53" fmla="*/ 781664 h 890416"/>
              <a:gd name="connsiteX54" fmla="*/ 1718187 w 2450926"/>
              <a:gd name="connsiteY54" fmla="*/ 781664 h 890416"/>
              <a:gd name="connsiteX55" fmla="*/ 1718187 w 2450926"/>
              <a:gd name="connsiteY55" fmla="*/ 803787 h 890416"/>
              <a:gd name="connsiteX56" fmla="*/ 1818968 w 2450926"/>
              <a:gd name="connsiteY56" fmla="*/ 803787 h 890416"/>
              <a:gd name="connsiteX57" fmla="*/ 1880787 w 2450926"/>
              <a:gd name="connsiteY57" fmla="*/ 848926 h 890416"/>
              <a:gd name="connsiteX58" fmla="*/ 2157018 w 2450926"/>
              <a:gd name="connsiteY58" fmla="*/ 841327 h 890416"/>
              <a:gd name="connsiteX59" fmla="*/ 2164745 w 2450926"/>
              <a:gd name="connsiteY59" fmla="*/ 890414 h 890416"/>
              <a:gd name="connsiteX60" fmla="*/ 2450926 w 2450926"/>
              <a:gd name="connsiteY60" fmla="*/ 890416 h 890416"/>
              <a:gd name="connsiteX0" fmla="*/ 0 w 2450926"/>
              <a:gd name="connsiteY0" fmla="*/ 0 h 890416"/>
              <a:gd name="connsiteX1" fmla="*/ 290051 w 2450926"/>
              <a:gd name="connsiteY1" fmla="*/ 0 h 890416"/>
              <a:gd name="connsiteX2" fmla="*/ 290051 w 2450926"/>
              <a:gd name="connsiteY2" fmla="*/ 27039 h 890416"/>
              <a:gd name="connsiteX3" fmla="*/ 381000 w 2450926"/>
              <a:gd name="connsiteY3" fmla="*/ 27039 h 890416"/>
              <a:gd name="connsiteX4" fmla="*/ 381000 w 2450926"/>
              <a:gd name="connsiteY4" fmla="*/ 44245 h 890416"/>
              <a:gd name="connsiteX5" fmla="*/ 405581 w 2450926"/>
              <a:gd name="connsiteY5" fmla="*/ 44245 h 890416"/>
              <a:gd name="connsiteX6" fmla="*/ 405581 w 2450926"/>
              <a:gd name="connsiteY6" fmla="*/ 130277 h 890416"/>
              <a:gd name="connsiteX7" fmla="*/ 425245 w 2450926"/>
              <a:gd name="connsiteY7" fmla="*/ 130277 h 890416"/>
              <a:gd name="connsiteX8" fmla="*/ 425245 w 2450926"/>
              <a:gd name="connsiteY8" fmla="*/ 199103 h 890416"/>
              <a:gd name="connsiteX9" fmla="*/ 464574 w 2450926"/>
              <a:gd name="connsiteY9" fmla="*/ 199103 h 890416"/>
              <a:gd name="connsiteX10" fmla="*/ 464574 w 2450926"/>
              <a:gd name="connsiteY10" fmla="*/ 218768 h 890416"/>
              <a:gd name="connsiteX11" fmla="*/ 508819 w 2450926"/>
              <a:gd name="connsiteY11" fmla="*/ 218768 h 890416"/>
              <a:gd name="connsiteX12" fmla="*/ 508819 w 2450926"/>
              <a:gd name="connsiteY12" fmla="*/ 226142 h 890416"/>
              <a:gd name="connsiteX13" fmla="*/ 587477 w 2450926"/>
              <a:gd name="connsiteY13" fmla="*/ 226142 h 890416"/>
              <a:gd name="connsiteX14" fmla="*/ 587477 w 2450926"/>
              <a:gd name="connsiteY14" fmla="*/ 270387 h 890416"/>
              <a:gd name="connsiteX15" fmla="*/ 607142 w 2450926"/>
              <a:gd name="connsiteY15" fmla="*/ 270387 h 890416"/>
              <a:gd name="connsiteX16" fmla="*/ 607142 w 2450926"/>
              <a:gd name="connsiteY16" fmla="*/ 292510 h 890416"/>
              <a:gd name="connsiteX17" fmla="*/ 624348 w 2450926"/>
              <a:gd name="connsiteY17" fmla="*/ 292510 h 890416"/>
              <a:gd name="connsiteX18" fmla="*/ 624348 w 2450926"/>
              <a:gd name="connsiteY18" fmla="*/ 373626 h 890416"/>
              <a:gd name="connsiteX19" fmla="*/ 641555 w 2450926"/>
              <a:gd name="connsiteY19" fmla="*/ 373626 h 890416"/>
              <a:gd name="connsiteX20" fmla="*/ 641555 w 2450926"/>
              <a:gd name="connsiteY20" fmla="*/ 432619 h 890416"/>
              <a:gd name="connsiteX21" fmla="*/ 683342 w 2450926"/>
              <a:gd name="connsiteY21" fmla="*/ 432619 h 890416"/>
              <a:gd name="connsiteX22" fmla="*/ 683342 w 2450926"/>
              <a:gd name="connsiteY22" fmla="*/ 444910 h 890416"/>
              <a:gd name="connsiteX23" fmla="*/ 707922 w 2450926"/>
              <a:gd name="connsiteY23" fmla="*/ 444910 h 890416"/>
              <a:gd name="connsiteX24" fmla="*/ 707922 w 2450926"/>
              <a:gd name="connsiteY24" fmla="*/ 467032 h 890416"/>
              <a:gd name="connsiteX25" fmla="*/ 752168 w 2450926"/>
              <a:gd name="connsiteY25" fmla="*/ 467032 h 890416"/>
              <a:gd name="connsiteX26" fmla="*/ 752168 w 2450926"/>
              <a:gd name="connsiteY26" fmla="*/ 489155 h 890416"/>
              <a:gd name="connsiteX27" fmla="*/ 774290 w 2450926"/>
              <a:gd name="connsiteY27" fmla="*/ 489155 h 890416"/>
              <a:gd name="connsiteX28" fmla="*/ 774290 w 2450926"/>
              <a:gd name="connsiteY28" fmla="*/ 523568 h 890416"/>
              <a:gd name="connsiteX29" fmla="*/ 828368 w 2450926"/>
              <a:gd name="connsiteY29" fmla="*/ 523568 h 890416"/>
              <a:gd name="connsiteX30" fmla="*/ 828368 w 2450926"/>
              <a:gd name="connsiteY30" fmla="*/ 555523 h 890416"/>
              <a:gd name="connsiteX31" fmla="*/ 838200 w 2450926"/>
              <a:gd name="connsiteY31" fmla="*/ 555523 h 890416"/>
              <a:gd name="connsiteX32" fmla="*/ 838200 w 2450926"/>
              <a:gd name="connsiteY32" fmla="*/ 575187 h 890416"/>
              <a:gd name="connsiteX33" fmla="*/ 838200 w 2450926"/>
              <a:gd name="connsiteY33" fmla="*/ 575187 h 890416"/>
              <a:gd name="connsiteX34" fmla="*/ 855406 w 2450926"/>
              <a:gd name="connsiteY34" fmla="*/ 575187 h 890416"/>
              <a:gd name="connsiteX35" fmla="*/ 855406 w 2450926"/>
              <a:gd name="connsiteY35" fmla="*/ 619432 h 890416"/>
              <a:gd name="connsiteX36" fmla="*/ 877529 w 2450926"/>
              <a:gd name="connsiteY36" fmla="*/ 619432 h 890416"/>
              <a:gd name="connsiteX37" fmla="*/ 877529 w 2450926"/>
              <a:gd name="connsiteY37" fmla="*/ 641555 h 890416"/>
              <a:gd name="connsiteX38" fmla="*/ 919316 w 2450926"/>
              <a:gd name="connsiteY38" fmla="*/ 641555 h 890416"/>
              <a:gd name="connsiteX39" fmla="*/ 919316 w 2450926"/>
              <a:gd name="connsiteY39" fmla="*/ 648929 h 890416"/>
              <a:gd name="connsiteX40" fmla="*/ 1005348 w 2450926"/>
              <a:gd name="connsiteY40" fmla="*/ 648929 h 890416"/>
              <a:gd name="connsiteX41" fmla="*/ 1005348 w 2450926"/>
              <a:gd name="connsiteY41" fmla="*/ 666135 h 890416"/>
              <a:gd name="connsiteX42" fmla="*/ 1025013 w 2450926"/>
              <a:gd name="connsiteY42" fmla="*/ 666135 h 890416"/>
              <a:gd name="connsiteX43" fmla="*/ 1025013 w 2450926"/>
              <a:gd name="connsiteY43" fmla="*/ 685800 h 890416"/>
              <a:gd name="connsiteX44" fmla="*/ 1054510 w 2450926"/>
              <a:gd name="connsiteY44" fmla="*/ 685800 h 890416"/>
              <a:gd name="connsiteX45" fmla="*/ 1054510 w 2450926"/>
              <a:gd name="connsiteY45" fmla="*/ 707923 h 890416"/>
              <a:gd name="connsiteX46" fmla="*/ 1101213 w 2450926"/>
              <a:gd name="connsiteY46" fmla="*/ 707923 h 890416"/>
              <a:gd name="connsiteX47" fmla="*/ 1101213 w 2450926"/>
              <a:gd name="connsiteY47" fmla="*/ 717755 h 890416"/>
              <a:gd name="connsiteX48" fmla="*/ 1334729 w 2450926"/>
              <a:gd name="connsiteY48" fmla="*/ 717755 h 890416"/>
              <a:gd name="connsiteX49" fmla="*/ 1334729 w 2450926"/>
              <a:gd name="connsiteY49" fmla="*/ 752168 h 890416"/>
              <a:gd name="connsiteX50" fmla="*/ 1393722 w 2450926"/>
              <a:gd name="connsiteY50" fmla="*/ 752168 h 890416"/>
              <a:gd name="connsiteX51" fmla="*/ 1393722 w 2450926"/>
              <a:gd name="connsiteY51" fmla="*/ 771832 h 890416"/>
              <a:gd name="connsiteX52" fmla="*/ 1511710 w 2450926"/>
              <a:gd name="connsiteY52" fmla="*/ 771832 h 890416"/>
              <a:gd name="connsiteX53" fmla="*/ 1511710 w 2450926"/>
              <a:gd name="connsiteY53" fmla="*/ 781664 h 890416"/>
              <a:gd name="connsiteX54" fmla="*/ 1718187 w 2450926"/>
              <a:gd name="connsiteY54" fmla="*/ 781664 h 890416"/>
              <a:gd name="connsiteX55" fmla="*/ 1718187 w 2450926"/>
              <a:gd name="connsiteY55" fmla="*/ 803787 h 890416"/>
              <a:gd name="connsiteX56" fmla="*/ 1875635 w 2450926"/>
              <a:gd name="connsiteY56" fmla="*/ 803787 h 890416"/>
              <a:gd name="connsiteX57" fmla="*/ 1880787 w 2450926"/>
              <a:gd name="connsiteY57" fmla="*/ 848926 h 890416"/>
              <a:gd name="connsiteX58" fmla="*/ 2157018 w 2450926"/>
              <a:gd name="connsiteY58" fmla="*/ 841327 h 890416"/>
              <a:gd name="connsiteX59" fmla="*/ 2164745 w 2450926"/>
              <a:gd name="connsiteY59" fmla="*/ 890414 h 890416"/>
              <a:gd name="connsiteX60" fmla="*/ 2450926 w 2450926"/>
              <a:gd name="connsiteY60" fmla="*/ 890416 h 890416"/>
              <a:gd name="connsiteX0" fmla="*/ 0 w 2450926"/>
              <a:gd name="connsiteY0" fmla="*/ 0 h 890416"/>
              <a:gd name="connsiteX1" fmla="*/ 290051 w 2450926"/>
              <a:gd name="connsiteY1" fmla="*/ 0 h 890416"/>
              <a:gd name="connsiteX2" fmla="*/ 290051 w 2450926"/>
              <a:gd name="connsiteY2" fmla="*/ 27039 h 890416"/>
              <a:gd name="connsiteX3" fmla="*/ 381000 w 2450926"/>
              <a:gd name="connsiteY3" fmla="*/ 27039 h 890416"/>
              <a:gd name="connsiteX4" fmla="*/ 381000 w 2450926"/>
              <a:gd name="connsiteY4" fmla="*/ 44245 h 890416"/>
              <a:gd name="connsiteX5" fmla="*/ 405581 w 2450926"/>
              <a:gd name="connsiteY5" fmla="*/ 44245 h 890416"/>
              <a:gd name="connsiteX6" fmla="*/ 405581 w 2450926"/>
              <a:gd name="connsiteY6" fmla="*/ 130277 h 890416"/>
              <a:gd name="connsiteX7" fmla="*/ 425245 w 2450926"/>
              <a:gd name="connsiteY7" fmla="*/ 130277 h 890416"/>
              <a:gd name="connsiteX8" fmla="*/ 425245 w 2450926"/>
              <a:gd name="connsiteY8" fmla="*/ 199103 h 890416"/>
              <a:gd name="connsiteX9" fmla="*/ 464574 w 2450926"/>
              <a:gd name="connsiteY9" fmla="*/ 199103 h 890416"/>
              <a:gd name="connsiteX10" fmla="*/ 464574 w 2450926"/>
              <a:gd name="connsiteY10" fmla="*/ 218768 h 890416"/>
              <a:gd name="connsiteX11" fmla="*/ 508819 w 2450926"/>
              <a:gd name="connsiteY11" fmla="*/ 218768 h 890416"/>
              <a:gd name="connsiteX12" fmla="*/ 508819 w 2450926"/>
              <a:gd name="connsiteY12" fmla="*/ 226142 h 890416"/>
              <a:gd name="connsiteX13" fmla="*/ 587477 w 2450926"/>
              <a:gd name="connsiteY13" fmla="*/ 226142 h 890416"/>
              <a:gd name="connsiteX14" fmla="*/ 587477 w 2450926"/>
              <a:gd name="connsiteY14" fmla="*/ 270387 h 890416"/>
              <a:gd name="connsiteX15" fmla="*/ 607142 w 2450926"/>
              <a:gd name="connsiteY15" fmla="*/ 270387 h 890416"/>
              <a:gd name="connsiteX16" fmla="*/ 607142 w 2450926"/>
              <a:gd name="connsiteY16" fmla="*/ 292510 h 890416"/>
              <a:gd name="connsiteX17" fmla="*/ 624348 w 2450926"/>
              <a:gd name="connsiteY17" fmla="*/ 292510 h 890416"/>
              <a:gd name="connsiteX18" fmla="*/ 624348 w 2450926"/>
              <a:gd name="connsiteY18" fmla="*/ 373626 h 890416"/>
              <a:gd name="connsiteX19" fmla="*/ 641555 w 2450926"/>
              <a:gd name="connsiteY19" fmla="*/ 373626 h 890416"/>
              <a:gd name="connsiteX20" fmla="*/ 641555 w 2450926"/>
              <a:gd name="connsiteY20" fmla="*/ 432619 h 890416"/>
              <a:gd name="connsiteX21" fmla="*/ 683342 w 2450926"/>
              <a:gd name="connsiteY21" fmla="*/ 432619 h 890416"/>
              <a:gd name="connsiteX22" fmla="*/ 683342 w 2450926"/>
              <a:gd name="connsiteY22" fmla="*/ 444910 h 890416"/>
              <a:gd name="connsiteX23" fmla="*/ 707922 w 2450926"/>
              <a:gd name="connsiteY23" fmla="*/ 444910 h 890416"/>
              <a:gd name="connsiteX24" fmla="*/ 707922 w 2450926"/>
              <a:gd name="connsiteY24" fmla="*/ 467032 h 890416"/>
              <a:gd name="connsiteX25" fmla="*/ 752168 w 2450926"/>
              <a:gd name="connsiteY25" fmla="*/ 467032 h 890416"/>
              <a:gd name="connsiteX26" fmla="*/ 752168 w 2450926"/>
              <a:gd name="connsiteY26" fmla="*/ 489155 h 890416"/>
              <a:gd name="connsiteX27" fmla="*/ 774290 w 2450926"/>
              <a:gd name="connsiteY27" fmla="*/ 489155 h 890416"/>
              <a:gd name="connsiteX28" fmla="*/ 774290 w 2450926"/>
              <a:gd name="connsiteY28" fmla="*/ 523568 h 890416"/>
              <a:gd name="connsiteX29" fmla="*/ 828368 w 2450926"/>
              <a:gd name="connsiteY29" fmla="*/ 523568 h 890416"/>
              <a:gd name="connsiteX30" fmla="*/ 828368 w 2450926"/>
              <a:gd name="connsiteY30" fmla="*/ 555523 h 890416"/>
              <a:gd name="connsiteX31" fmla="*/ 838200 w 2450926"/>
              <a:gd name="connsiteY31" fmla="*/ 555523 h 890416"/>
              <a:gd name="connsiteX32" fmla="*/ 838200 w 2450926"/>
              <a:gd name="connsiteY32" fmla="*/ 575187 h 890416"/>
              <a:gd name="connsiteX33" fmla="*/ 838200 w 2450926"/>
              <a:gd name="connsiteY33" fmla="*/ 575187 h 890416"/>
              <a:gd name="connsiteX34" fmla="*/ 855406 w 2450926"/>
              <a:gd name="connsiteY34" fmla="*/ 575187 h 890416"/>
              <a:gd name="connsiteX35" fmla="*/ 855406 w 2450926"/>
              <a:gd name="connsiteY35" fmla="*/ 619432 h 890416"/>
              <a:gd name="connsiteX36" fmla="*/ 877529 w 2450926"/>
              <a:gd name="connsiteY36" fmla="*/ 619432 h 890416"/>
              <a:gd name="connsiteX37" fmla="*/ 877529 w 2450926"/>
              <a:gd name="connsiteY37" fmla="*/ 641555 h 890416"/>
              <a:gd name="connsiteX38" fmla="*/ 919316 w 2450926"/>
              <a:gd name="connsiteY38" fmla="*/ 641555 h 890416"/>
              <a:gd name="connsiteX39" fmla="*/ 919316 w 2450926"/>
              <a:gd name="connsiteY39" fmla="*/ 648929 h 890416"/>
              <a:gd name="connsiteX40" fmla="*/ 1005348 w 2450926"/>
              <a:gd name="connsiteY40" fmla="*/ 648929 h 890416"/>
              <a:gd name="connsiteX41" fmla="*/ 1005348 w 2450926"/>
              <a:gd name="connsiteY41" fmla="*/ 666135 h 890416"/>
              <a:gd name="connsiteX42" fmla="*/ 1025013 w 2450926"/>
              <a:gd name="connsiteY42" fmla="*/ 666135 h 890416"/>
              <a:gd name="connsiteX43" fmla="*/ 1025013 w 2450926"/>
              <a:gd name="connsiteY43" fmla="*/ 685800 h 890416"/>
              <a:gd name="connsiteX44" fmla="*/ 1054510 w 2450926"/>
              <a:gd name="connsiteY44" fmla="*/ 685800 h 890416"/>
              <a:gd name="connsiteX45" fmla="*/ 1054510 w 2450926"/>
              <a:gd name="connsiteY45" fmla="*/ 707923 h 890416"/>
              <a:gd name="connsiteX46" fmla="*/ 1101213 w 2450926"/>
              <a:gd name="connsiteY46" fmla="*/ 707923 h 890416"/>
              <a:gd name="connsiteX47" fmla="*/ 1101213 w 2450926"/>
              <a:gd name="connsiteY47" fmla="*/ 717755 h 890416"/>
              <a:gd name="connsiteX48" fmla="*/ 1334729 w 2450926"/>
              <a:gd name="connsiteY48" fmla="*/ 717755 h 890416"/>
              <a:gd name="connsiteX49" fmla="*/ 1334729 w 2450926"/>
              <a:gd name="connsiteY49" fmla="*/ 752168 h 890416"/>
              <a:gd name="connsiteX50" fmla="*/ 1393722 w 2450926"/>
              <a:gd name="connsiteY50" fmla="*/ 752168 h 890416"/>
              <a:gd name="connsiteX51" fmla="*/ 1393722 w 2450926"/>
              <a:gd name="connsiteY51" fmla="*/ 771832 h 890416"/>
              <a:gd name="connsiteX52" fmla="*/ 1511710 w 2450926"/>
              <a:gd name="connsiteY52" fmla="*/ 771832 h 890416"/>
              <a:gd name="connsiteX53" fmla="*/ 1511710 w 2450926"/>
              <a:gd name="connsiteY53" fmla="*/ 781664 h 890416"/>
              <a:gd name="connsiteX54" fmla="*/ 1718187 w 2450926"/>
              <a:gd name="connsiteY54" fmla="*/ 781664 h 890416"/>
              <a:gd name="connsiteX55" fmla="*/ 1718187 w 2450926"/>
              <a:gd name="connsiteY55" fmla="*/ 803787 h 890416"/>
              <a:gd name="connsiteX56" fmla="*/ 1875635 w 2450926"/>
              <a:gd name="connsiteY56" fmla="*/ 803787 h 890416"/>
              <a:gd name="connsiteX57" fmla="*/ 1880787 w 2450926"/>
              <a:gd name="connsiteY57" fmla="*/ 846393 h 890416"/>
              <a:gd name="connsiteX58" fmla="*/ 2157018 w 2450926"/>
              <a:gd name="connsiteY58" fmla="*/ 841327 h 890416"/>
              <a:gd name="connsiteX59" fmla="*/ 2164745 w 2450926"/>
              <a:gd name="connsiteY59" fmla="*/ 890414 h 890416"/>
              <a:gd name="connsiteX60" fmla="*/ 2450926 w 2450926"/>
              <a:gd name="connsiteY60" fmla="*/ 890416 h 890416"/>
              <a:gd name="connsiteX0" fmla="*/ 0 w 2450926"/>
              <a:gd name="connsiteY0" fmla="*/ 0 h 890416"/>
              <a:gd name="connsiteX1" fmla="*/ 290051 w 2450926"/>
              <a:gd name="connsiteY1" fmla="*/ 0 h 890416"/>
              <a:gd name="connsiteX2" fmla="*/ 290051 w 2450926"/>
              <a:gd name="connsiteY2" fmla="*/ 27039 h 890416"/>
              <a:gd name="connsiteX3" fmla="*/ 381000 w 2450926"/>
              <a:gd name="connsiteY3" fmla="*/ 27039 h 890416"/>
              <a:gd name="connsiteX4" fmla="*/ 381000 w 2450926"/>
              <a:gd name="connsiteY4" fmla="*/ 44245 h 890416"/>
              <a:gd name="connsiteX5" fmla="*/ 405581 w 2450926"/>
              <a:gd name="connsiteY5" fmla="*/ 44245 h 890416"/>
              <a:gd name="connsiteX6" fmla="*/ 405581 w 2450926"/>
              <a:gd name="connsiteY6" fmla="*/ 130277 h 890416"/>
              <a:gd name="connsiteX7" fmla="*/ 425245 w 2450926"/>
              <a:gd name="connsiteY7" fmla="*/ 130277 h 890416"/>
              <a:gd name="connsiteX8" fmla="*/ 425245 w 2450926"/>
              <a:gd name="connsiteY8" fmla="*/ 199103 h 890416"/>
              <a:gd name="connsiteX9" fmla="*/ 464574 w 2450926"/>
              <a:gd name="connsiteY9" fmla="*/ 199103 h 890416"/>
              <a:gd name="connsiteX10" fmla="*/ 464574 w 2450926"/>
              <a:gd name="connsiteY10" fmla="*/ 218768 h 890416"/>
              <a:gd name="connsiteX11" fmla="*/ 508819 w 2450926"/>
              <a:gd name="connsiteY11" fmla="*/ 218768 h 890416"/>
              <a:gd name="connsiteX12" fmla="*/ 508819 w 2450926"/>
              <a:gd name="connsiteY12" fmla="*/ 226142 h 890416"/>
              <a:gd name="connsiteX13" fmla="*/ 587477 w 2450926"/>
              <a:gd name="connsiteY13" fmla="*/ 226142 h 890416"/>
              <a:gd name="connsiteX14" fmla="*/ 587477 w 2450926"/>
              <a:gd name="connsiteY14" fmla="*/ 270387 h 890416"/>
              <a:gd name="connsiteX15" fmla="*/ 607142 w 2450926"/>
              <a:gd name="connsiteY15" fmla="*/ 270387 h 890416"/>
              <a:gd name="connsiteX16" fmla="*/ 607142 w 2450926"/>
              <a:gd name="connsiteY16" fmla="*/ 292510 h 890416"/>
              <a:gd name="connsiteX17" fmla="*/ 624348 w 2450926"/>
              <a:gd name="connsiteY17" fmla="*/ 292510 h 890416"/>
              <a:gd name="connsiteX18" fmla="*/ 624348 w 2450926"/>
              <a:gd name="connsiteY18" fmla="*/ 373626 h 890416"/>
              <a:gd name="connsiteX19" fmla="*/ 641555 w 2450926"/>
              <a:gd name="connsiteY19" fmla="*/ 373626 h 890416"/>
              <a:gd name="connsiteX20" fmla="*/ 641555 w 2450926"/>
              <a:gd name="connsiteY20" fmla="*/ 432619 h 890416"/>
              <a:gd name="connsiteX21" fmla="*/ 683342 w 2450926"/>
              <a:gd name="connsiteY21" fmla="*/ 432619 h 890416"/>
              <a:gd name="connsiteX22" fmla="*/ 683342 w 2450926"/>
              <a:gd name="connsiteY22" fmla="*/ 444910 h 890416"/>
              <a:gd name="connsiteX23" fmla="*/ 707922 w 2450926"/>
              <a:gd name="connsiteY23" fmla="*/ 444910 h 890416"/>
              <a:gd name="connsiteX24" fmla="*/ 707922 w 2450926"/>
              <a:gd name="connsiteY24" fmla="*/ 467032 h 890416"/>
              <a:gd name="connsiteX25" fmla="*/ 752168 w 2450926"/>
              <a:gd name="connsiteY25" fmla="*/ 467032 h 890416"/>
              <a:gd name="connsiteX26" fmla="*/ 752168 w 2450926"/>
              <a:gd name="connsiteY26" fmla="*/ 489155 h 890416"/>
              <a:gd name="connsiteX27" fmla="*/ 774290 w 2450926"/>
              <a:gd name="connsiteY27" fmla="*/ 489155 h 890416"/>
              <a:gd name="connsiteX28" fmla="*/ 774290 w 2450926"/>
              <a:gd name="connsiteY28" fmla="*/ 523568 h 890416"/>
              <a:gd name="connsiteX29" fmla="*/ 828368 w 2450926"/>
              <a:gd name="connsiteY29" fmla="*/ 523568 h 890416"/>
              <a:gd name="connsiteX30" fmla="*/ 828368 w 2450926"/>
              <a:gd name="connsiteY30" fmla="*/ 555523 h 890416"/>
              <a:gd name="connsiteX31" fmla="*/ 838200 w 2450926"/>
              <a:gd name="connsiteY31" fmla="*/ 555523 h 890416"/>
              <a:gd name="connsiteX32" fmla="*/ 838200 w 2450926"/>
              <a:gd name="connsiteY32" fmla="*/ 575187 h 890416"/>
              <a:gd name="connsiteX33" fmla="*/ 838200 w 2450926"/>
              <a:gd name="connsiteY33" fmla="*/ 575187 h 890416"/>
              <a:gd name="connsiteX34" fmla="*/ 855406 w 2450926"/>
              <a:gd name="connsiteY34" fmla="*/ 575187 h 890416"/>
              <a:gd name="connsiteX35" fmla="*/ 855406 w 2450926"/>
              <a:gd name="connsiteY35" fmla="*/ 619432 h 890416"/>
              <a:gd name="connsiteX36" fmla="*/ 877529 w 2450926"/>
              <a:gd name="connsiteY36" fmla="*/ 619432 h 890416"/>
              <a:gd name="connsiteX37" fmla="*/ 877529 w 2450926"/>
              <a:gd name="connsiteY37" fmla="*/ 641555 h 890416"/>
              <a:gd name="connsiteX38" fmla="*/ 919316 w 2450926"/>
              <a:gd name="connsiteY38" fmla="*/ 641555 h 890416"/>
              <a:gd name="connsiteX39" fmla="*/ 919316 w 2450926"/>
              <a:gd name="connsiteY39" fmla="*/ 648929 h 890416"/>
              <a:gd name="connsiteX40" fmla="*/ 1005348 w 2450926"/>
              <a:gd name="connsiteY40" fmla="*/ 648929 h 890416"/>
              <a:gd name="connsiteX41" fmla="*/ 1005348 w 2450926"/>
              <a:gd name="connsiteY41" fmla="*/ 666135 h 890416"/>
              <a:gd name="connsiteX42" fmla="*/ 1025013 w 2450926"/>
              <a:gd name="connsiteY42" fmla="*/ 666135 h 890416"/>
              <a:gd name="connsiteX43" fmla="*/ 1025013 w 2450926"/>
              <a:gd name="connsiteY43" fmla="*/ 685800 h 890416"/>
              <a:gd name="connsiteX44" fmla="*/ 1054510 w 2450926"/>
              <a:gd name="connsiteY44" fmla="*/ 685800 h 890416"/>
              <a:gd name="connsiteX45" fmla="*/ 1054510 w 2450926"/>
              <a:gd name="connsiteY45" fmla="*/ 707923 h 890416"/>
              <a:gd name="connsiteX46" fmla="*/ 1101213 w 2450926"/>
              <a:gd name="connsiteY46" fmla="*/ 707923 h 890416"/>
              <a:gd name="connsiteX47" fmla="*/ 1101213 w 2450926"/>
              <a:gd name="connsiteY47" fmla="*/ 717755 h 890416"/>
              <a:gd name="connsiteX48" fmla="*/ 1334729 w 2450926"/>
              <a:gd name="connsiteY48" fmla="*/ 717755 h 890416"/>
              <a:gd name="connsiteX49" fmla="*/ 1334729 w 2450926"/>
              <a:gd name="connsiteY49" fmla="*/ 752168 h 890416"/>
              <a:gd name="connsiteX50" fmla="*/ 1393722 w 2450926"/>
              <a:gd name="connsiteY50" fmla="*/ 752168 h 890416"/>
              <a:gd name="connsiteX51" fmla="*/ 1393722 w 2450926"/>
              <a:gd name="connsiteY51" fmla="*/ 771832 h 890416"/>
              <a:gd name="connsiteX52" fmla="*/ 1511710 w 2450926"/>
              <a:gd name="connsiteY52" fmla="*/ 771832 h 890416"/>
              <a:gd name="connsiteX53" fmla="*/ 1511710 w 2450926"/>
              <a:gd name="connsiteY53" fmla="*/ 781664 h 890416"/>
              <a:gd name="connsiteX54" fmla="*/ 1718187 w 2450926"/>
              <a:gd name="connsiteY54" fmla="*/ 781664 h 890416"/>
              <a:gd name="connsiteX55" fmla="*/ 1718187 w 2450926"/>
              <a:gd name="connsiteY55" fmla="*/ 803787 h 890416"/>
              <a:gd name="connsiteX56" fmla="*/ 1875635 w 2450926"/>
              <a:gd name="connsiteY56" fmla="*/ 803787 h 890416"/>
              <a:gd name="connsiteX57" fmla="*/ 1875635 w 2450926"/>
              <a:gd name="connsiteY57" fmla="*/ 841329 h 890416"/>
              <a:gd name="connsiteX58" fmla="*/ 2157018 w 2450926"/>
              <a:gd name="connsiteY58" fmla="*/ 841327 h 890416"/>
              <a:gd name="connsiteX59" fmla="*/ 2164745 w 2450926"/>
              <a:gd name="connsiteY59" fmla="*/ 890414 h 890416"/>
              <a:gd name="connsiteX60" fmla="*/ 2450926 w 2450926"/>
              <a:gd name="connsiteY60" fmla="*/ 890416 h 890416"/>
              <a:gd name="connsiteX0" fmla="*/ 0 w 2450926"/>
              <a:gd name="connsiteY0" fmla="*/ 0 h 890416"/>
              <a:gd name="connsiteX1" fmla="*/ 290051 w 2450926"/>
              <a:gd name="connsiteY1" fmla="*/ 0 h 890416"/>
              <a:gd name="connsiteX2" fmla="*/ 290051 w 2450926"/>
              <a:gd name="connsiteY2" fmla="*/ 27039 h 890416"/>
              <a:gd name="connsiteX3" fmla="*/ 381000 w 2450926"/>
              <a:gd name="connsiteY3" fmla="*/ 27039 h 890416"/>
              <a:gd name="connsiteX4" fmla="*/ 381000 w 2450926"/>
              <a:gd name="connsiteY4" fmla="*/ 44245 h 890416"/>
              <a:gd name="connsiteX5" fmla="*/ 405581 w 2450926"/>
              <a:gd name="connsiteY5" fmla="*/ 44245 h 890416"/>
              <a:gd name="connsiteX6" fmla="*/ 405581 w 2450926"/>
              <a:gd name="connsiteY6" fmla="*/ 130277 h 890416"/>
              <a:gd name="connsiteX7" fmla="*/ 425245 w 2450926"/>
              <a:gd name="connsiteY7" fmla="*/ 130277 h 890416"/>
              <a:gd name="connsiteX8" fmla="*/ 425245 w 2450926"/>
              <a:gd name="connsiteY8" fmla="*/ 199103 h 890416"/>
              <a:gd name="connsiteX9" fmla="*/ 464574 w 2450926"/>
              <a:gd name="connsiteY9" fmla="*/ 199103 h 890416"/>
              <a:gd name="connsiteX10" fmla="*/ 464574 w 2450926"/>
              <a:gd name="connsiteY10" fmla="*/ 218768 h 890416"/>
              <a:gd name="connsiteX11" fmla="*/ 508819 w 2450926"/>
              <a:gd name="connsiteY11" fmla="*/ 218768 h 890416"/>
              <a:gd name="connsiteX12" fmla="*/ 508819 w 2450926"/>
              <a:gd name="connsiteY12" fmla="*/ 226142 h 890416"/>
              <a:gd name="connsiteX13" fmla="*/ 587477 w 2450926"/>
              <a:gd name="connsiteY13" fmla="*/ 226142 h 890416"/>
              <a:gd name="connsiteX14" fmla="*/ 587477 w 2450926"/>
              <a:gd name="connsiteY14" fmla="*/ 270387 h 890416"/>
              <a:gd name="connsiteX15" fmla="*/ 607142 w 2450926"/>
              <a:gd name="connsiteY15" fmla="*/ 270387 h 890416"/>
              <a:gd name="connsiteX16" fmla="*/ 607142 w 2450926"/>
              <a:gd name="connsiteY16" fmla="*/ 292510 h 890416"/>
              <a:gd name="connsiteX17" fmla="*/ 624348 w 2450926"/>
              <a:gd name="connsiteY17" fmla="*/ 292510 h 890416"/>
              <a:gd name="connsiteX18" fmla="*/ 624348 w 2450926"/>
              <a:gd name="connsiteY18" fmla="*/ 373626 h 890416"/>
              <a:gd name="connsiteX19" fmla="*/ 641555 w 2450926"/>
              <a:gd name="connsiteY19" fmla="*/ 373626 h 890416"/>
              <a:gd name="connsiteX20" fmla="*/ 641555 w 2450926"/>
              <a:gd name="connsiteY20" fmla="*/ 432619 h 890416"/>
              <a:gd name="connsiteX21" fmla="*/ 683342 w 2450926"/>
              <a:gd name="connsiteY21" fmla="*/ 432619 h 890416"/>
              <a:gd name="connsiteX22" fmla="*/ 683342 w 2450926"/>
              <a:gd name="connsiteY22" fmla="*/ 444910 h 890416"/>
              <a:gd name="connsiteX23" fmla="*/ 707922 w 2450926"/>
              <a:gd name="connsiteY23" fmla="*/ 444910 h 890416"/>
              <a:gd name="connsiteX24" fmla="*/ 707922 w 2450926"/>
              <a:gd name="connsiteY24" fmla="*/ 467032 h 890416"/>
              <a:gd name="connsiteX25" fmla="*/ 752168 w 2450926"/>
              <a:gd name="connsiteY25" fmla="*/ 467032 h 890416"/>
              <a:gd name="connsiteX26" fmla="*/ 752168 w 2450926"/>
              <a:gd name="connsiteY26" fmla="*/ 489155 h 890416"/>
              <a:gd name="connsiteX27" fmla="*/ 774290 w 2450926"/>
              <a:gd name="connsiteY27" fmla="*/ 489155 h 890416"/>
              <a:gd name="connsiteX28" fmla="*/ 774290 w 2450926"/>
              <a:gd name="connsiteY28" fmla="*/ 523568 h 890416"/>
              <a:gd name="connsiteX29" fmla="*/ 828368 w 2450926"/>
              <a:gd name="connsiteY29" fmla="*/ 523568 h 890416"/>
              <a:gd name="connsiteX30" fmla="*/ 828368 w 2450926"/>
              <a:gd name="connsiteY30" fmla="*/ 555523 h 890416"/>
              <a:gd name="connsiteX31" fmla="*/ 838200 w 2450926"/>
              <a:gd name="connsiteY31" fmla="*/ 555523 h 890416"/>
              <a:gd name="connsiteX32" fmla="*/ 838200 w 2450926"/>
              <a:gd name="connsiteY32" fmla="*/ 575187 h 890416"/>
              <a:gd name="connsiteX33" fmla="*/ 838200 w 2450926"/>
              <a:gd name="connsiteY33" fmla="*/ 575187 h 890416"/>
              <a:gd name="connsiteX34" fmla="*/ 855406 w 2450926"/>
              <a:gd name="connsiteY34" fmla="*/ 575187 h 890416"/>
              <a:gd name="connsiteX35" fmla="*/ 855406 w 2450926"/>
              <a:gd name="connsiteY35" fmla="*/ 619432 h 890416"/>
              <a:gd name="connsiteX36" fmla="*/ 877529 w 2450926"/>
              <a:gd name="connsiteY36" fmla="*/ 619432 h 890416"/>
              <a:gd name="connsiteX37" fmla="*/ 877529 w 2450926"/>
              <a:gd name="connsiteY37" fmla="*/ 641555 h 890416"/>
              <a:gd name="connsiteX38" fmla="*/ 919316 w 2450926"/>
              <a:gd name="connsiteY38" fmla="*/ 641555 h 890416"/>
              <a:gd name="connsiteX39" fmla="*/ 919316 w 2450926"/>
              <a:gd name="connsiteY39" fmla="*/ 648929 h 890416"/>
              <a:gd name="connsiteX40" fmla="*/ 1005348 w 2450926"/>
              <a:gd name="connsiteY40" fmla="*/ 648929 h 890416"/>
              <a:gd name="connsiteX41" fmla="*/ 1005348 w 2450926"/>
              <a:gd name="connsiteY41" fmla="*/ 666135 h 890416"/>
              <a:gd name="connsiteX42" fmla="*/ 1025013 w 2450926"/>
              <a:gd name="connsiteY42" fmla="*/ 666135 h 890416"/>
              <a:gd name="connsiteX43" fmla="*/ 1025013 w 2450926"/>
              <a:gd name="connsiteY43" fmla="*/ 685800 h 890416"/>
              <a:gd name="connsiteX44" fmla="*/ 1054510 w 2450926"/>
              <a:gd name="connsiteY44" fmla="*/ 685800 h 890416"/>
              <a:gd name="connsiteX45" fmla="*/ 1054510 w 2450926"/>
              <a:gd name="connsiteY45" fmla="*/ 707923 h 890416"/>
              <a:gd name="connsiteX46" fmla="*/ 1101213 w 2450926"/>
              <a:gd name="connsiteY46" fmla="*/ 707923 h 890416"/>
              <a:gd name="connsiteX47" fmla="*/ 1101213 w 2450926"/>
              <a:gd name="connsiteY47" fmla="*/ 717755 h 890416"/>
              <a:gd name="connsiteX48" fmla="*/ 1334729 w 2450926"/>
              <a:gd name="connsiteY48" fmla="*/ 717755 h 890416"/>
              <a:gd name="connsiteX49" fmla="*/ 1334729 w 2450926"/>
              <a:gd name="connsiteY49" fmla="*/ 752168 h 890416"/>
              <a:gd name="connsiteX50" fmla="*/ 1393722 w 2450926"/>
              <a:gd name="connsiteY50" fmla="*/ 752168 h 890416"/>
              <a:gd name="connsiteX51" fmla="*/ 1393722 w 2450926"/>
              <a:gd name="connsiteY51" fmla="*/ 771832 h 890416"/>
              <a:gd name="connsiteX52" fmla="*/ 1511710 w 2450926"/>
              <a:gd name="connsiteY52" fmla="*/ 771832 h 890416"/>
              <a:gd name="connsiteX53" fmla="*/ 1511710 w 2450926"/>
              <a:gd name="connsiteY53" fmla="*/ 781664 h 890416"/>
              <a:gd name="connsiteX54" fmla="*/ 1718187 w 2450926"/>
              <a:gd name="connsiteY54" fmla="*/ 781664 h 890416"/>
              <a:gd name="connsiteX55" fmla="*/ 1718187 w 2450926"/>
              <a:gd name="connsiteY55" fmla="*/ 803787 h 890416"/>
              <a:gd name="connsiteX56" fmla="*/ 1875635 w 2450926"/>
              <a:gd name="connsiteY56" fmla="*/ 803787 h 890416"/>
              <a:gd name="connsiteX57" fmla="*/ 1875635 w 2450926"/>
              <a:gd name="connsiteY57" fmla="*/ 841329 h 890416"/>
              <a:gd name="connsiteX58" fmla="*/ 2157018 w 2450926"/>
              <a:gd name="connsiteY58" fmla="*/ 841327 h 890416"/>
              <a:gd name="connsiteX59" fmla="*/ 2154442 w 2450926"/>
              <a:gd name="connsiteY59" fmla="*/ 890414 h 890416"/>
              <a:gd name="connsiteX60" fmla="*/ 2450926 w 2450926"/>
              <a:gd name="connsiteY60" fmla="*/ 890416 h 890416"/>
              <a:gd name="connsiteX0" fmla="*/ 0 w 2450926"/>
              <a:gd name="connsiteY0" fmla="*/ 0 h 890416"/>
              <a:gd name="connsiteX1" fmla="*/ 290051 w 2450926"/>
              <a:gd name="connsiteY1" fmla="*/ 0 h 890416"/>
              <a:gd name="connsiteX2" fmla="*/ 290051 w 2450926"/>
              <a:gd name="connsiteY2" fmla="*/ 27039 h 890416"/>
              <a:gd name="connsiteX3" fmla="*/ 381000 w 2450926"/>
              <a:gd name="connsiteY3" fmla="*/ 27039 h 890416"/>
              <a:gd name="connsiteX4" fmla="*/ 381000 w 2450926"/>
              <a:gd name="connsiteY4" fmla="*/ 44245 h 890416"/>
              <a:gd name="connsiteX5" fmla="*/ 405581 w 2450926"/>
              <a:gd name="connsiteY5" fmla="*/ 44245 h 890416"/>
              <a:gd name="connsiteX6" fmla="*/ 405581 w 2450926"/>
              <a:gd name="connsiteY6" fmla="*/ 130277 h 890416"/>
              <a:gd name="connsiteX7" fmla="*/ 425245 w 2450926"/>
              <a:gd name="connsiteY7" fmla="*/ 130277 h 890416"/>
              <a:gd name="connsiteX8" fmla="*/ 425245 w 2450926"/>
              <a:gd name="connsiteY8" fmla="*/ 199103 h 890416"/>
              <a:gd name="connsiteX9" fmla="*/ 464574 w 2450926"/>
              <a:gd name="connsiteY9" fmla="*/ 199103 h 890416"/>
              <a:gd name="connsiteX10" fmla="*/ 464574 w 2450926"/>
              <a:gd name="connsiteY10" fmla="*/ 218768 h 890416"/>
              <a:gd name="connsiteX11" fmla="*/ 508819 w 2450926"/>
              <a:gd name="connsiteY11" fmla="*/ 218768 h 890416"/>
              <a:gd name="connsiteX12" fmla="*/ 508819 w 2450926"/>
              <a:gd name="connsiteY12" fmla="*/ 226142 h 890416"/>
              <a:gd name="connsiteX13" fmla="*/ 587477 w 2450926"/>
              <a:gd name="connsiteY13" fmla="*/ 226142 h 890416"/>
              <a:gd name="connsiteX14" fmla="*/ 587477 w 2450926"/>
              <a:gd name="connsiteY14" fmla="*/ 270387 h 890416"/>
              <a:gd name="connsiteX15" fmla="*/ 607142 w 2450926"/>
              <a:gd name="connsiteY15" fmla="*/ 270387 h 890416"/>
              <a:gd name="connsiteX16" fmla="*/ 607142 w 2450926"/>
              <a:gd name="connsiteY16" fmla="*/ 292510 h 890416"/>
              <a:gd name="connsiteX17" fmla="*/ 624348 w 2450926"/>
              <a:gd name="connsiteY17" fmla="*/ 292510 h 890416"/>
              <a:gd name="connsiteX18" fmla="*/ 624348 w 2450926"/>
              <a:gd name="connsiteY18" fmla="*/ 373626 h 890416"/>
              <a:gd name="connsiteX19" fmla="*/ 641555 w 2450926"/>
              <a:gd name="connsiteY19" fmla="*/ 373626 h 890416"/>
              <a:gd name="connsiteX20" fmla="*/ 641555 w 2450926"/>
              <a:gd name="connsiteY20" fmla="*/ 432619 h 890416"/>
              <a:gd name="connsiteX21" fmla="*/ 683342 w 2450926"/>
              <a:gd name="connsiteY21" fmla="*/ 432619 h 890416"/>
              <a:gd name="connsiteX22" fmla="*/ 683342 w 2450926"/>
              <a:gd name="connsiteY22" fmla="*/ 444910 h 890416"/>
              <a:gd name="connsiteX23" fmla="*/ 707922 w 2450926"/>
              <a:gd name="connsiteY23" fmla="*/ 444910 h 890416"/>
              <a:gd name="connsiteX24" fmla="*/ 707922 w 2450926"/>
              <a:gd name="connsiteY24" fmla="*/ 467032 h 890416"/>
              <a:gd name="connsiteX25" fmla="*/ 752168 w 2450926"/>
              <a:gd name="connsiteY25" fmla="*/ 467032 h 890416"/>
              <a:gd name="connsiteX26" fmla="*/ 752168 w 2450926"/>
              <a:gd name="connsiteY26" fmla="*/ 489155 h 890416"/>
              <a:gd name="connsiteX27" fmla="*/ 774290 w 2450926"/>
              <a:gd name="connsiteY27" fmla="*/ 489155 h 890416"/>
              <a:gd name="connsiteX28" fmla="*/ 774290 w 2450926"/>
              <a:gd name="connsiteY28" fmla="*/ 523568 h 890416"/>
              <a:gd name="connsiteX29" fmla="*/ 828368 w 2450926"/>
              <a:gd name="connsiteY29" fmla="*/ 523568 h 890416"/>
              <a:gd name="connsiteX30" fmla="*/ 828368 w 2450926"/>
              <a:gd name="connsiteY30" fmla="*/ 555523 h 890416"/>
              <a:gd name="connsiteX31" fmla="*/ 838200 w 2450926"/>
              <a:gd name="connsiteY31" fmla="*/ 555523 h 890416"/>
              <a:gd name="connsiteX32" fmla="*/ 838200 w 2450926"/>
              <a:gd name="connsiteY32" fmla="*/ 575187 h 890416"/>
              <a:gd name="connsiteX33" fmla="*/ 838200 w 2450926"/>
              <a:gd name="connsiteY33" fmla="*/ 575187 h 890416"/>
              <a:gd name="connsiteX34" fmla="*/ 855406 w 2450926"/>
              <a:gd name="connsiteY34" fmla="*/ 575187 h 890416"/>
              <a:gd name="connsiteX35" fmla="*/ 855406 w 2450926"/>
              <a:gd name="connsiteY35" fmla="*/ 619432 h 890416"/>
              <a:gd name="connsiteX36" fmla="*/ 877529 w 2450926"/>
              <a:gd name="connsiteY36" fmla="*/ 619432 h 890416"/>
              <a:gd name="connsiteX37" fmla="*/ 877529 w 2450926"/>
              <a:gd name="connsiteY37" fmla="*/ 641555 h 890416"/>
              <a:gd name="connsiteX38" fmla="*/ 919316 w 2450926"/>
              <a:gd name="connsiteY38" fmla="*/ 641555 h 890416"/>
              <a:gd name="connsiteX39" fmla="*/ 919316 w 2450926"/>
              <a:gd name="connsiteY39" fmla="*/ 648929 h 890416"/>
              <a:gd name="connsiteX40" fmla="*/ 1005348 w 2450926"/>
              <a:gd name="connsiteY40" fmla="*/ 648929 h 890416"/>
              <a:gd name="connsiteX41" fmla="*/ 1005348 w 2450926"/>
              <a:gd name="connsiteY41" fmla="*/ 666135 h 890416"/>
              <a:gd name="connsiteX42" fmla="*/ 1025013 w 2450926"/>
              <a:gd name="connsiteY42" fmla="*/ 666135 h 890416"/>
              <a:gd name="connsiteX43" fmla="*/ 1025013 w 2450926"/>
              <a:gd name="connsiteY43" fmla="*/ 685800 h 890416"/>
              <a:gd name="connsiteX44" fmla="*/ 1054510 w 2450926"/>
              <a:gd name="connsiteY44" fmla="*/ 685800 h 890416"/>
              <a:gd name="connsiteX45" fmla="*/ 1054510 w 2450926"/>
              <a:gd name="connsiteY45" fmla="*/ 707923 h 890416"/>
              <a:gd name="connsiteX46" fmla="*/ 1101213 w 2450926"/>
              <a:gd name="connsiteY46" fmla="*/ 707923 h 890416"/>
              <a:gd name="connsiteX47" fmla="*/ 1101213 w 2450926"/>
              <a:gd name="connsiteY47" fmla="*/ 717755 h 890416"/>
              <a:gd name="connsiteX48" fmla="*/ 1334729 w 2450926"/>
              <a:gd name="connsiteY48" fmla="*/ 717755 h 890416"/>
              <a:gd name="connsiteX49" fmla="*/ 1334729 w 2450926"/>
              <a:gd name="connsiteY49" fmla="*/ 752168 h 890416"/>
              <a:gd name="connsiteX50" fmla="*/ 1393722 w 2450926"/>
              <a:gd name="connsiteY50" fmla="*/ 752168 h 890416"/>
              <a:gd name="connsiteX51" fmla="*/ 1393722 w 2450926"/>
              <a:gd name="connsiteY51" fmla="*/ 771832 h 890416"/>
              <a:gd name="connsiteX52" fmla="*/ 1511710 w 2450926"/>
              <a:gd name="connsiteY52" fmla="*/ 771832 h 890416"/>
              <a:gd name="connsiteX53" fmla="*/ 1511710 w 2450926"/>
              <a:gd name="connsiteY53" fmla="*/ 781664 h 890416"/>
              <a:gd name="connsiteX54" fmla="*/ 1718187 w 2450926"/>
              <a:gd name="connsiteY54" fmla="*/ 781664 h 890416"/>
              <a:gd name="connsiteX55" fmla="*/ 1718187 w 2450926"/>
              <a:gd name="connsiteY55" fmla="*/ 803787 h 890416"/>
              <a:gd name="connsiteX56" fmla="*/ 1875635 w 2450926"/>
              <a:gd name="connsiteY56" fmla="*/ 803787 h 890416"/>
              <a:gd name="connsiteX57" fmla="*/ 1875635 w 2450926"/>
              <a:gd name="connsiteY57" fmla="*/ 841329 h 890416"/>
              <a:gd name="connsiteX58" fmla="*/ 2157018 w 2450926"/>
              <a:gd name="connsiteY58" fmla="*/ 841327 h 890416"/>
              <a:gd name="connsiteX59" fmla="*/ 2154442 w 2450926"/>
              <a:gd name="connsiteY59" fmla="*/ 890414 h 890416"/>
              <a:gd name="connsiteX60" fmla="*/ 2450926 w 2450926"/>
              <a:gd name="connsiteY60" fmla="*/ 890416 h 890416"/>
              <a:gd name="connsiteX0" fmla="*/ 0 w 2450926"/>
              <a:gd name="connsiteY0" fmla="*/ 0 h 890416"/>
              <a:gd name="connsiteX1" fmla="*/ 290051 w 2450926"/>
              <a:gd name="connsiteY1" fmla="*/ 0 h 890416"/>
              <a:gd name="connsiteX2" fmla="*/ 290051 w 2450926"/>
              <a:gd name="connsiteY2" fmla="*/ 27039 h 890416"/>
              <a:gd name="connsiteX3" fmla="*/ 381000 w 2450926"/>
              <a:gd name="connsiteY3" fmla="*/ 27039 h 890416"/>
              <a:gd name="connsiteX4" fmla="*/ 381000 w 2450926"/>
              <a:gd name="connsiteY4" fmla="*/ 44245 h 890416"/>
              <a:gd name="connsiteX5" fmla="*/ 405581 w 2450926"/>
              <a:gd name="connsiteY5" fmla="*/ 44245 h 890416"/>
              <a:gd name="connsiteX6" fmla="*/ 405581 w 2450926"/>
              <a:gd name="connsiteY6" fmla="*/ 130277 h 890416"/>
              <a:gd name="connsiteX7" fmla="*/ 425245 w 2450926"/>
              <a:gd name="connsiteY7" fmla="*/ 130277 h 890416"/>
              <a:gd name="connsiteX8" fmla="*/ 425245 w 2450926"/>
              <a:gd name="connsiteY8" fmla="*/ 199103 h 890416"/>
              <a:gd name="connsiteX9" fmla="*/ 464574 w 2450926"/>
              <a:gd name="connsiteY9" fmla="*/ 199103 h 890416"/>
              <a:gd name="connsiteX10" fmla="*/ 464574 w 2450926"/>
              <a:gd name="connsiteY10" fmla="*/ 218768 h 890416"/>
              <a:gd name="connsiteX11" fmla="*/ 508819 w 2450926"/>
              <a:gd name="connsiteY11" fmla="*/ 218768 h 890416"/>
              <a:gd name="connsiteX12" fmla="*/ 508819 w 2450926"/>
              <a:gd name="connsiteY12" fmla="*/ 226142 h 890416"/>
              <a:gd name="connsiteX13" fmla="*/ 587477 w 2450926"/>
              <a:gd name="connsiteY13" fmla="*/ 226142 h 890416"/>
              <a:gd name="connsiteX14" fmla="*/ 587477 w 2450926"/>
              <a:gd name="connsiteY14" fmla="*/ 270387 h 890416"/>
              <a:gd name="connsiteX15" fmla="*/ 607142 w 2450926"/>
              <a:gd name="connsiteY15" fmla="*/ 270387 h 890416"/>
              <a:gd name="connsiteX16" fmla="*/ 607142 w 2450926"/>
              <a:gd name="connsiteY16" fmla="*/ 292510 h 890416"/>
              <a:gd name="connsiteX17" fmla="*/ 624348 w 2450926"/>
              <a:gd name="connsiteY17" fmla="*/ 292510 h 890416"/>
              <a:gd name="connsiteX18" fmla="*/ 624348 w 2450926"/>
              <a:gd name="connsiteY18" fmla="*/ 373626 h 890416"/>
              <a:gd name="connsiteX19" fmla="*/ 641555 w 2450926"/>
              <a:gd name="connsiteY19" fmla="*/ 373626 h 890416"/>
              <a:gd name="connsiteX20" fmla="*/ 641555 w 2450926"/>
              <a:gd name="connsiteY20" fmla="*/ 432619 h 890416"/>
              <a:gd name="connsiteX21" fmla="*/ 683342 w 2450926"/>
              <a:gd name="connsiteY21" fmla="*/ 432619 h 890416"/>
              <a:gd name="connsiteX22" fmla="*/ 683342 w 2450926"/>
              <a:gd name="connsiteY22" fmla="*/ 444910 h 890416"/>
              <a:gd name="connsiteX23" fmla="*/ 707922 w 2450926"/>
              <a:gd name="connsiteY23" fmla="*/ 444910 h 890416"/>
              <a:gd name="connsiteX24" fmla="*/ 707922 w 2450926"/>
              <a:gd name="connsiteY24" fmla="*/ 467032 h 890416"/>
              <a:gd name="connsiteX25" fmla="*/ 752168 w 2450926"/>
              <a:gd name="connsiteY25" fmla="*/ 467032 h 890416"/>
              <a:gd name="connsiteX26" fmla="*/ 752168 w 2450926"/>
              <a:gd name="connsiteY26" fmla="*/ 489155 h 890416"/>
              <a:gd name="connsiteX27" fmla="*/ 774290 w 2450926"/>
              <a:gd name="connsiteY27" fmla="*/ 489155 h 890416"/>
              <a:gd name="connsiteX28" fmla="*/ 774290 w 2450926"/>
              <a:gd name="connsiteY28" fmla="*/ 523568 h 890416"/>
              <a:gd name="connsiteX29" fmla="*/ 828368 w 2450926"/>
              <a:gd name="connsiteY29" fmla="*/ 523568 h 890416"/>
              <a:gd name="connsiteX30" fmla="*/ 828368 w 2450926"/>
              <a:gd name="connsiteY30" fmla="*/ 555523 h 890416"/>
              <a:gd name="connsiteX31" fmla="*/ 838200 w 2450926"/>
              <a:gd name="connsiteY31" fmla="*/ 555523 h 890416"/>
              <a:gd name="connsiteX32" fmla="*/ 838200 w 2450926"/>
              <a:gd name="connsiteY32" fmla="*/ 575187 h 890416"/>
              <a:gd name="connsiteX33" fmla="*/ 838200 w 2450926"/>
              <a:gd name="connsiteY33" fmla="*/ 575187 h 890416"/>
              <a:gd name="connsiteX34" fmla="*/ 855406 w 2450926"/>
              <a:gd name="connsiteY34" fmla="*/ 575187 h 890416"/>
              <a:gd name="connsiteX35" fmla="*/ 855406 w 2450926"/>
              <a:gd name="connsiteY35" fmla="*/ 619432 h 890416"/>
              <a:gd name="connsiteX36" fmla="*/ 877529 w 2450926"/>
              <a:gd name="connsiteY36" fmla="*/ 619432 h 890416"/>
              <a:gd name="connsiteX37" fmla="*/ 877529 w 2450926"/>
              <a:gd name="connsiteY37" fmla="*/ 641555 h 890416"/>
              <a:gd name="connsiteX38" fmla="*/ 919316 w 2450926"/>
              <a:gd name="connsiteY38" fmla="*/ 641555 h 890416"/>
              <a:gd name="connsiteX39" fmla="*/ 919316 w 2450926"/>
              <a:gd name="connsiteY39" fmla="*/ 648929 h 890416"/>
              <a:gd name="connsiteX40" fmla="*/ 1005348 w 2450926"/>
              <a:gd name="connsiteY40" fmla="*/ 648929 h 890416"/>
              <a:gd name="connsiteX41" fmla="*/ 1005348 w 2450926"/>
              <a:gd name="connsiteY41" fmla="*/ 666135 h 890416"/>
              <a:gd name="connsiteX42" fmla="*/ 1025013 w 2450926"/>
              <a:gd name="connsiteY42" fmla="*/ 666135 h 890416"/>
              <a:gd name="connsiteX43" fmla="*/ 1025013 w 2450926"/>
              <a:gd name="connsiteY43" fmla="*/ 685800 h 890416"/>
              <a:gd name="connsiteX44" fmla="*/ 1054510 w 2450926"/>
              <a:gd name="connsiteY44" fmla="*/ 685800 h 890416"/>
              <a:gd name="connsiteX45" fmla="*/ 1054510 w 2450926"/>
              <a:gd name="connsiteY45" fmla="*/ 707923 h 890416"/>
              <a:gd name="connsiteX46" fmla="*/ 1101213 w 2450926"/>
              <a:gd name="connsiteY46" fmla="*/ 707923 h 890416"/>
              <a:gd name="connsiteX47" fmla="*/ 1101213 w 2450926"/>
              <a:gd name="connsiteY47" fmla="*/ 717755 h 890416"/>
              <a:gd name="connsiteX48" fmla="*/ 1334729 w 2450926"/>
              <a:gd name="connsiteY48" fmla="*/ 717755 h 890416"/>
              <a:gd name="connsiteX49" fmla="*/ 1334729 w 2450926"/>
              <a:gd name="connsiteY49" fmla="*/ 752168 h 890416"/>
              <a:gd name="connsiteX50" fmla="*/ 1393722 w 2450926"/>
              <a:gd name="connsiteY50" fmla="*/ 752168 h 890416"/>
              <a:gd name="connsiteX51" fmla="*/ 1393722 w 2450926"/>
              <a:gd name="connsiteY51" fmla="*/ 771832 h 890416"/>
              <a:gd name="connsiteX52" fmla="*/ 1511710 w 2450926"/>
              <a:gd name="connsiteY52" fmla="*/ 771832 h 890416"/>
              <a:gd name="connsiteX53" fmla="*/ 1511710 w 2450926"/>
              <a:gd name="connsiteY53" fmla="*/ 781664 h 890416"/>
              <a:gd name="connsiteX54" fmla="*/ 1718187 w 2450926"/>
              <a:gd name="connsiteY54" fmla="*/ 781664 h 890416"/>
              <a:gd name="connsiteX55" fmla="*/ 1718187 w 2450926"/>
              <a:gd name="connsiteY55" fmla="*/ 803787 h 890416"/>
              <a:gd name="connsiteX56" fmla="*/ 1875635 w 2450926"/>
              <a:gd name="connsiteY56" fmla="*/ 803787 h 890416"/>
              <a:gd name="connsiteX57" fmla="*/ 1875635 w 2450926"/>
              <a:gd name="connsiteY57" fmla="*/ 841329 h 890416"/>
              <a:gd name="connsiteX58" fmla="*/ 2157018 w 2450926"/>
              <a:gd name="connsiteY58" fmla="*/ 841327 h 890416"/>
              <a:gd name="connsiteX59" fmla="*/ 2159594 w 2450926"/>
              <a:gd name="connsiteY59" fmla="*/ 890414 h 890416"/>
              <a:gd name="connsiteX60" fmla="*/ 2450926 w 2450926"/>
              <a:gd name="connsiteY60" fmla="*/ 890416 h 890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450926" h="890416">
                <a:moveTo>
                  <a:pt x="0" y="0"/>
                </a:moveTo>
                <a:lnTo>
                  <a:pt x="290051" y="0"/>
                </a:lnTo>
                <a:lnTo>
                  <a:pt x="290051" y="27039"/>
                </a:lnTo>
                <a:lnTo>
                  <a:pt x="381000" y="27039"/>
                </a:lnTo>
                <a:lnTo>
                  <a:pt x="381000" y="44245"/>
                </a:lnTo>
                <a:lnTo>
                  <a:pt x="405581" y="44245"/>
                </a:lnTo>
                <a:lnTo>
                  <a:pt x="405581" y="130277"/>
                </a:lnTo>
                <a:lnTo>
                  <a:pt x="425245" y="130277"/>
                </a:lnTo>
                <a:lnTo>
                  <a:pt x="425245" y="199103"/>
                </a:lnTo>
                <a:lnTo>
                  <a:pt x="464574" y="199103"/>
                </a:lnTo>
                <a:lnTo>
                  <a:pt x="464574" y="218768"/>
                </a:lnTo>
                <a:lnTo>
                  <a:pt x="508819" y="218768"/>
                </a:lnTo>
                <a:lnTo>
                  <a:pt x="508819" y="226142"/>
                </a:lnTo>
                <a:lnTo>
                  <a:pt x="587477" y="226142"/>
                </a:lnTo>
                <a:lnTo>
                  <a:pt x="587477" y="270387"/>
                </a:lnTo>
                <a:lnTo>
                  <a:pt x="607142" y="270387"/>
                </a:lnTo>
                <a:lnTo>
                  <a:pt x="607142" y="292510"/>
                </a:lnTo>
                <a:lnTo>
                  <a:pt x="624348" y="292510"/>
                </a:lnTo>
                <a:lnTo>
                  <a:pt x="624348" y="373626"/>
                </a:lnTo>
                <a:lnTo>
                  <a:pt x="641555" y="373626"/>
                </a:lnTo>
                <a:lnTo>
                  <a:pt x="641555" y="432619"/>
                </a:lnTo>
                <a:lnTo>
                  <a:pt x="683342" y="432619"/>
                </a:lnTo>
                <a:lnTo>
                  <a:pt x="683342" y="444910"/>
                </a:lnTo>
                <a:lnTo>
                  <a:pt x="707922" y="444910"/>
                </a:lnTo>
                <a:lnTo>
                  <a:pt x="707922" y="467032"/>
                </a:lnTo>
                <a:lnTo>
                  <a:pt x="752168" y="467032"/>
                </a:lnTo>
                <a:lnTo>
                  <a:pt x="752168" y="489155"/>
                </a:lnTo>
                <a:lnTo>
                  <a:pt x="774290" y="489155"/>
                </a:lnTo>
                <a:lnTo>
                  <a:pt x="774290" y="523568"/>
                </a:lnTo>
                <a:lnTo>
                  <a:pt x="828368" y="523568"/>
                </a:lnTo>
                <a:lnTo>
                  <a:pt x="828368" y="555523"/>
                </a:lnTo>
                <a:lnTo>
                  <a:pt x="838200" y="555523"/>
                </a:lnTo>
                <a:lnTo>
                  <a:pt x="838200" y="575187"/>
                </a:lnTo>
                <a:lnTo>
                  <a:pt x="838200" y="575187"/>
                </a:lnTo>
                <a:lnTo>
                  <a:pt x="855406" y="575187"/>
                </a:lnTo>
                <a:lnTo>
                  <a:pt x="855406" y="619432"/>
                </a:lnTo>
                <a:lnTo>
                  <a:pt x="877529" y="619432"/>
                </a:lnTo>
                <a:lnTo>
                  <a:pt x="877529" y="641555"/>
                </a:lnTo>
                <a:lnTo>
                  <a:pt x="919316" y="641555"/>
                </a:lnTo>
                <a:lnTo>
                  <a:pt x="919316" y="648929"/>
                </a:lnTo>
                <a:lnTo>
                  <a:pt x="1005348" y="648929"/>
                </a:lnTo>
                <a:lnTo>
                  <a:pt x="1005348" y="666135"/>
                </a:lnTo>
                <a:lnTo>
                  <a:pt x="1025013" y="666135"/>
                </a:lnTo>
                <a:lnTo>
                  <a:pt x="1025013" y="685800"/>
                </a:lnTo>
                <a:lnTo>
                  <a:pt x="1054510" y="685800"/>
                </a:lnTo>
                <a:lnTo>
                  <a:pt x="1054510" y="707923"/>
                </a:lnTo>
                <a:lnTo>
                  <a:pt x="1101213" y="707923"/>
                </a:lnTo>
                <a:lnTo>
                  <a:pt x="1101213" y="717755"/>
                </a:lnTo>
                <a:lnTo>
                  <a:pt x="1334729" y="717755"/>
                </a:lnTo>
                <a:lnTo>
                  <a:pt x="1334729" y="752168"/>
                </a:lnTo>
                <a:lnTo>
                  <a:pt x="1393722" y="752168"/>
                </a:lnTo>
                <a:lnTo>
                  <a:pt x="1393722" y="771832"/>
                </a:lnTo>
                <a:lnTo>
                  <a:pt x="1511710" y="771832"/>
                </a:lnTo>
                <a:lnTo>
                  <a:pt x="1511710" y="781664"/>
                </a:lnTo>
                <a:lnTo>
                  <a:pt x="1718187" y="781664"/>
                </a:lnTo>
                <a:lnTo>
                  <a:pt x="1718187" y="803787"/>
                </a:lnTo>
                <a:lnTo>
                  <a:pt x="1875635" y="803787"/>
                </a:lnTo>
                <a:lnTo>
                  <a:pt x="1875635" y="841329"/>
                </a:lnTo>
                <a:lnTo>
                  <a:pt x="2157018" y="841327"/>
                </a:lnTo>
                <a:lnTo>
                  <a:pt x="2159594" y="890414"/>
                </a:lnTo>
                <a:lnTo>
                  <a:pt x="2450926" y="890416"/>
                </a:lnTo>
              </a:path>
            </a:pathLst>
          </a:custGeom>
          <a:noFill/>
          <a:ln w="28575">
            <a:solidFill>
              <a:schemeClr val="accent1"/>
            </a:solidFill>
            <a:miter lim="800000"/>
            <a:headEnd/>
            <a:tailEnd/>
          </a:ln>
        </p:spPr>
        <p:txBody>
          <a:bodyPr rtlCol="0" anchor="ctr"/>
          <a:lstStyle/>
          <a:p>
            <a:pPr algn="ctr"/>
            <a:endParaRPr lang="en-US" dirty="0"/>
          </a:p>
        </p:txBody>
      </p:sp>
      <p:grpSp>
        <p:nvGrpSpPr>
          <p:cNvPr id="447" name="Group 446">
            <a:extLst>
              <a:ext uri="{FF2B5EF4-FFF2-40B4-BE49-F238E27FC236}">
                <a16:creationId xmlns:a16="http://schemas.microsoft.com/office/drawing/2014/main" id="{4F398E69-7A38-402F-83C6-472E3F46AA80}"/>
              </a:ext>
            </a:extLst>
          </p:cNvPr>
          <p:cNvGrpSpPr/>
          <p:nvPr/>
        </p:nvGrpSpPr>
        <p:grpSpPr>
          <a:xfrm>
            <a:off x="9392911" y="6207927"/>
            <a:ext cx="2488502" cy="454909"/>
            <a:chOff x="9392911" y="6207927"/>
            <a:chExt cx="2488502" cy="454909"/>
          </a:xfrm>
        </p:grpSpPr>
        <p:pic>
          <p:nvPicPr>
            <p:cNvPr id="448" name="Picture 447" descr="A picture containing text, ax, wheel&#10;&#10;Description automatically generated">
              <a:extLst>
                <a:ext uri="{FF2B5EF4-FFF2-40B4-BE49-F238E27FC236}">
                  <a16:creationId xmlns:a16="http://schemas.microsoft.com/office/drawing/2014/main" id="{D77429F8-3FEF-4384-AD1E-BBADEB5892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449" name="Rectangle 8">
              <a:extLst>
                <a:ext uri="{FF2B5EF4-FFF2-40B4-BE49-F238E27FC236}">
                  <a16:creationId xmlns:a16="http://schemas.microsoft.com/office/drawing/2014/main" id="{373C9228-A772-4BC2-B38B-83A01D800BE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12338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13682-F55D-0E4F-8A68-2963B3671FE3}"/>
              </a:ext>
            </a:extLst>
          </p:cNvPr>
          <p:cNvSpPr>
            <a:spLocks noGrp="1"/>
          </p:cNvSpPr>
          <p:nvPr>
            <p:ph type="title"/>
          </p:nvPr>
        </p:nvSpPr>
        <p:spPr/>
        <p:txBody>
          <a:bodyPr/>
          <a:lstStyle/>
          <a:p>
            <a:r>
              <a:rPr lang="en-US" dirty="0"/>
              <a:t>KEYNOTE-826: Safety Overview</a:t>
            </a:r>
          </a:p>
        </p:txBody>
      </p:sp>
      <p:sp>
        <p:nvSpPr>
          <p:cNvPr id="3" name="Text Box 15">
            <a:extLst>
              <a:ext uri="{FF2B5EF4-FFF2-40B4-BE49-F238E27FC236}">
                <a16:creationId xmlns:a16="http://schemas.microsoft.com/office/drawing/2014/main" id="{AC376833-104A-9D4C-BFB2-7D367775974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Colombo. ESMO 2021. Abstr LBA2. Colombo. NEJM. 2021; 385:1856.</a:t>
            </a:r>
            <a:endParaRPr lang="en-US" altLang="en-US" sz="1200" b="0" dirty="0">
              <a:solidFill>
                <a:schemeClr val="bg2"/>
              </a:solidFill>
              <a:latin typeface="Calibri" panose="020F0502020204030204" pitchFamily="34" charset="0"/>
            </a:endParaRPr>
          </a:p>
        </p:txBody>
      </p:sp>
      <p:graphicFrame>
        <p:nvGraphicFramePr>
          <p:cNvPr id="7" name="Group 3">
            <a:extLst>
              <a:ext uri="{FF2B5EF4-FFF2-40B4-BE49-F238E27FC236}">
                <a16:creationId xmlns:a16="http://schemas.microsoft.com/office/drawing/2014/main" id="{01A5F78D-9AD5-634F-BC58-0B8F2ED13B1D}"/>
              </a:ext>
            </a:extLst>
          </p:cNvPr>
          <p:cNvGraphicFramePr>
            <a:graphicFrameLocks/>
          </p:cNvGraphicFramePr>
          <p:nvPr>
            <p:extLst>
              <p:ext uri="{D42A27DB-BD31-4B8C-83A1-F6EECF244321}">
                <p14:modId xmlns:p14="http://schemas.microsoft.com/office/powerpoint/2010/main" val="1679987128"/>
              </p:ext>
            </p:extLst>
          </p:nvPr>
        </p:nvGraphicFramePr>
        <p:xfrm>
          <a:off x="719137" y="1595785"/>
          <a:ext cx="10763252" cy="3383392"/>
        </p:xfrm>
        <a:graphic>
          <a:graphicData uri="http://schemas.openxmlformats.org/drawingml/2006/table">
            <a:tbl>
              <a:tblPr/>
              <a:tblGrid>
                <a:gridCol w="2381948">
                  <a:extLst>
                    <a:ext uri="{9D8B030D-6E8A-4147-A177-3AD203B41FA5}">
                      <a16:colId xmlns:a16="http://schemas.microsoft.com/office/drawing/2014/main" val="20000"/>
                    </a:ext>
                  </a:extLst>
                </a:gridCol>
                <a:gridCol w="1396884">
                  <a:extLst>
                    <a:ext uri="{9D8B030D-6E8A-4147-A177-3AD203B41FA5}">
                      <a16:colId xmlns:a16="http://schemas.microsoft.com/office/drawing/2014/main" val="20001"/>
                    </a:ext>
                  </a:extLst>
                </a:gridCol>
                <a:gridCol w="1396884">
                  <a:extLst>
                    <a:ext uri="{9D8B030D-6E8A-4147-A177-3AD203B41FA5}">
                      <a16:colId xmlns:a16="http://schemas.microsoft.com/office/drawing/2014/main" val="20002"/>
                    </a:ext>
                  </a:extLst>
                </a:gridCol>
                <a:gridCol w="1396884">
                  <a:extLst>
                    <a:ext uri="{9D8B030D-6E8A-4147-A177-3AD203B41FA5}">
                      <a16:colId xmlns:a16="http://schemas.microsoft.com/office/drawing/2014/main" val="1343132848"/>
                    </a:ext>
                  </a:extLst>
                </a:gridCol>
                <a:gridCol w="1396884">
                  <a:extLst>
                    <a:ext uri="{9D8B030D-6E8A-4147-A177-3AD203B41FA5}">
                      <a16:colId xmlns:a16="http://schemas.microsoft.com/office/drawing/2014/main" val="2119450233"/>
                    </a:ext>
                  </a:extLst>
                </a:gridCol>
                <a:gridCol w="1396884">
                  <a:extLst>
                    <a:ext uri="{9D8B030D-6E8A-4147-A177-3AD203B41FA5}">
                      <a16:colId xmlns:a16="http://schemas.microsoft.com/office/drawing/2014/main" val="1270294314"/>
                    </a:ext>
                  </a:extLst>
                </a:gridCol>
                <a:gridCol w="1396884">
                  <a:extLst>
                    <a:ext uri="{9D8B030D-6E8A-4147-A177-3AD203B41FA5}">
                      <a16:colId xmlns:a16="http://schemas.microsoft.com/office/drawing/2014/main" val="592840787"/>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All-Cause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Treatment-Related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Immune-Mediated AEs</a:t>
                      </a:r>
                      <a:r>
                        <a:rPr kumimoji="0" 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681907747"/>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Pembro</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307)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Placebo*</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Pembro</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307)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Placebo*</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Pembro</a:t>
                      </a: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307)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Placebo*</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252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305 (99.3)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307 (99.4)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298 (97.1)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300 (97.1)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104 (33.9)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47 (15.2)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26892432"/>
                  </a:ext>
                </a:extLst>
              </a:tr>
              <a:tr h="2614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251 (81.8)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232 (75.1)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210 (68.4)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198 (64.1)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 (11.4)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614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Serious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153 (49.8)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131 (42.4)</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93 (30.3)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 (23.0)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1406">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Led to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(0.7)</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(1.3)</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(0.3)</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11853595"/>
                  </a:ext>
                </a:extLst>
              </a:tr>
              <a:tr h="261406">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Led to discontinuation</a:t>
                      </a:r>
                    </a:p>
                    <a:p>
                      <a:pPr marL="177800" marR="0" lvl="0" indent="-1778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treatment</a:t>
                      </a:r>
                    </a:p>
                    <a:p>
                      <a:pPr marL="177800" marR="0" lvl="0" indent="-1778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All 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115 (37.5)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82 (26.5)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96 (31.3)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 (22.3)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47890827"/>
                  </a:ext>
                </a:extLst>
              </a:tr>
            </a:tbl>
          </a:graphicData>
        </a:graphic>
      </p:graphicFrame>
      <p:sp>
        <p:nvSpPr>
          <p:cNvPr id="10" name="Content Placeholder 3">
            <a:extLst>
              <a:ext uri="{FF2B5EF4-FFF2-40B4-BE49-F238E27FC236}">
                <a16:creationId xmlns:a16="http://schemas.microsoft.com/office/drawing/2014/main" id="{579F24A6-D020-D445-957F-D0002508BEAE}"/>
              </a:ext>
            </a:extLst>
          </p:cNvPr>
          <p:cNvSpPr txBox="1">
            <a:spLocks/>
          </p:cNvSpPr>
          <p:nvPr/>
        </p:nvSpPr>
        <p:spPr>
          <a:xfrm>
            <a:off x="609758" y="5010735"/>
            <a:ext cx="10982649" cy="1043454"/>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600"/>
              </a:spcBef>
              <a:spcAft>
                <a:spcPts val="600"/>
              </a:spcAft>
              <a:buNone/>
            </a:pPr>
            <a:r>
              <a:rPr lang="en-US" sz="1400" b="0" kern="0" dirty="0"/>
              <a:t>*</a:t>
            </a:r>
            <a:r>
              <a:rPr lang="en-US" sz="1400" b="0" dirty="0">
                <a:solidFill>
                  <a:schemeClr val="bg1"/>
                </a:solidFill>
                <a:latin typeface="Calibri" panose="020F0502020204030204" pitchFamily="34" charset="0"/>
              </a:rPr>
              <a:t>Arm also include CT ± bevacizumab</a:t>
            </a:r>
            <a:r>
              <a:rPr lang="en-US" sz="1400" b="0" kern="0" dirty="0"/>
              <a:t>. </a:t>
            </a:r>
            <a:r>
              <a:rPr lang="en-US" sz="1400" b="0" kern="0" baseline="30000" dirty="0"/>
              <a:t>†</a:t>
            </a:r>
            <a:r>
              <a:rPr lang="en-US" sz="1400" b="0" kern="0" dirty="0"/>
              <a:t>Events were considered regardless of attribution to treatment by the investigator. </a:t>
            </a:r>
            <a:r>
              <a:rPr lang="en-US" sz="1400" b="0" kern="0" baseline="30000" dirty="0"/>
              <a:t>‡</a:t>
            </a:r>
            <a:r>
              <a:rPr lang="en-US" sz="1400" b="0" kern="0" dirty="0"/>
              <a:t>Autoimmune encephalitis (also immune mediated) and intestinal perforation. </a:t>
            </a:r>
            <a:r>
              <a:rPr lang="en-US" sz="1400" b="0" kern="0" baseline="30000" dirty="0"/>
              <a:t>§</a:t>
            </a:r>
            <a:r>
              <a:rPr lang="en-US" sz="1400" b="0" kern="0" dirty="0"/>
              <a:t>Embolism, female genital tract fistula, large intestine perforation, and pulmonary sepsis.</a:t>
            </a:r>
          </a:p>
        </p:txBody>
      </p:sp>
      <p:sp>
        <p:nvSpPr>
          <p:cNvPr id="14" name="Content Placeholder 3">
            <a:extLst>
              <a:ext uri="{FF2B5EF4-FFF2-40B4-BE49-F238E27FC236}">
                <a16:creationId xmlns:a16="http://schemas.microsoft.com/office/drawing/2014/main" id="{8300750F-32EA-4585-9123-78F5EDF3B8A3}"/>
              </a:ext>
            </a:extLst>
          </p:cNvPr>
          <p:cNvSpPr txBox="1">
            <a:spLocks/>
          </p:cNvSpPr>
          <p:nvPr/>
        </p:nvSpPr>
        <p:spPr bwMode="auto">
          <a:xfrm>
            <a:off x="611023" y="5418476"/>
            <a:ext cx="11423319" cy="584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500"/>
              </a:spcBef>
              <a:spcAft>
                <a:spcPts val="0"/>
              </a:spcAft>
            </a:pPr>
            <a:r>
              <a:rPr lang="en-US" sz="2000" b="0" kern="0" dirty="0"/>
              <a:t>Median tx duration Pembro vs placebo: 10.0 vs 7.7 mo</a:t>
            </a:r>
          </a:p>
          <a:p>
            <a:pPr lvl="1">
              <a:spcBef>
                <a:spcPts val="500"/>
              </a:spcBef>
              <a:spcAft>
                <a:spcPts val="0"/>
              </a:spcAft>
            </a:pPr>
            <a:r>
              <a:rPr lang="en-US" sz="1800" b="0" kern="0" dirty="0"/>
              <a:t>Pembro or placebo: 13 vs 11</a:t>
            </a:r>
          </a:p>
          <a:p>
            <a:pPr lvl="1">
              <a:spcBef>
                <a:spcPts val="500"/>
              </a:spcBef>
              <a:spcAft>
                <a:spcPts val="0"/>
              </a:spcAft>
            </a:pPr>
            <a:r>
              <a:rPr lang="en-US" sz="1800" b="0" kern="0" dirty="0"/>
              <a:t>Bevacizumab: 13 vs 11</a:t>
            </a:r>
          </a:p>
        </p:txBody>
      </p:sp>
      <p:grpSp>
        <p:nvGrpSpPr>
          <p:cNvPr id="15" name="Group 14">
            <a:extLst>
              <a:ext uri="{FF2B5EF4-FFF2-40B4-BE49-F238E27FC236}">
                <a16:creationId xmlns:a16="http://schemas.microsoft.com/office/drawing/2014/main" id="{2928319A-20E0-41C7-BD94-B7D6B96668D9}"/>
              </a:ext>
            </a:extLst>
          </p:cNvPr>
          <p:cNvGrpSpPr/>
          <p:nvPr/>
        </p:nvGrpSpPr>
        <p:grpSpPr>
          <a:xfrm>
            <a:off x="9392911" y="6207927"/>
            <a:ext cx="2488502" cy="454909"/>
            <a:chOff x="9392911" y="6207927"/>
            <a:chExt cx="2488502" cy="454909"/>
          </a:xfrm>
        </p:grpSpPr>
        <p:pic>
          <p:nvPicPr>
            <p:cNvPr id="16" name="Picture 15" descr="A picture containing text, ax, wheel&#10;&#10;Description automatically generated">
              <a:extLst>
                <a:ext uri="{FF2B5EF4-FFF2-40B4-BE49-F238E27FC236}">
                  <a16:creationId xmlns:a16="http://schemas.microsoft.com/office/drawing/2014/main" id="{E233FB57-BE79-44D8-8AEA-6425B8C9C7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7" name="Rectangle 8">
              <a:extLst>
                <a:ext uri="{FF2B5EF4-FFF2-40B4-BE49-F238E27FC236}">
                  <a16:creationId xmlns:a16="http://schemas.microsoft.com/office/drawing/2014/main" id="{C192729F-3061-4468-8820-1A5FB1B2FDE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33402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6B022B5-5FCA-45EB-941F-F79836C82D0C}"/>
              </a:ext>
            </a:extLst>
          </p:cNvPr>
          <p:cNvSpPr>
            <a:spLocks noGrp="1"/>
          </p:cNvSpPr>
          <p:nvPr>
            <p:ph type="title"/>
          </p:nvPr>
        </p:nvSpPr>
        <p:spPr>
          <a:xfrm>
            <a:off x="753597" y="155934"/>
            <a:ext cx="10872444" cy="1103313"/>
          </a:xfrm>
        </p:spPr>
        <p:txBody>
          <a:bodyPr/>
          <a:lstStyle/>
          <a:p>
            <a:r>
              <a:rPr lang="en-US" dirty="0"/>
              <a:t>Pharmacist Considerations for Managing AEs With Pembrolizumab and Chemotherapy From KEYNOTE-826</a:t>
            </a:r>
          </a:p>
        </p:txBody>
      </p:sp>
      <p:graphicFrame>
        <p:nvGraphicFramePr>
          <p:cNvPr id="10" name="Diagram 9">
            <a:extLst>
              <a:ext uri="{FF2B5EF4-FFF2-40B4-BE49-F238E27FC236}">
                <a16:creationId xmlns:a16="http://schemas.microsoft.com/office/drawing/2014/main" id="{1D00E46F-33AB-4175-8600-011EC3E96D28}"/>
              </a:ext>
            </a:extLst>
          </p:cNvPr>
          <p:cNvGraphicFramePr/>
          <p:nvPr/>
        </p:nvGraphicFramePr>
        <p:xfrm>
          <a:off x="2032000" y="123489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 Box 11">
            <a:extLst>
              <a:ext uri="{FF2B5EF4-FFF2-40B4-BE49-F238E27FC236}">
                <a16:creationId xmlns:a16="http://schemas.microsoft.com/office/drawing/2014/main" id="{175D9C17-25C5-43ED-845D-AFC860775147}"/>
              </a:ext>
            </a:extLst>
          </p:cNvPr>
          <p:cNvSpPr txBox="1">
            <a:spLocks noChangeArrowheads="1"/>
          </p:cNvSpPr>
          <p:nvPr/>
        </p:nvSpPr>
        <p:spPr bwMode="auto">
          <a:xfrm>
            <a:off x="411480" y="637656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Colombo. NEJM. 2021;385:1856.</a:t>
            </a:r>
          </a:p>
        </p:txBody>
      </p:sp>
      <p:grpSp>
        <p:nvGrpSpPr>
          <p:cNvPr id="12" name="Group 11">
            <a:extLst>
              <a:ext uri="{FF2B5EF4-FFF2-40B4-BE49-F238E27FC236}">
                <a16:creationId xmlns:a16="http://schemas.microsoft.com/office/drawing/2014/main" id="{5B122FFD-BC8F-41AB-AC4B-605B89DA6CA3}"/>
              </a:ext>
            </a:extLst>
          </p:cNvPr>
          <p:cNvGrpSpPr/>
          <p:nvPr/>
        </p:nvGrpSpPr>
        <p:grpSpPr>
          <a:xfrm>
            <a:off x="9392911" y="6207927"/>
            <a:ext cx="2488502" cy="454909"/>
            <a:chOff x="9392911" y="6207927"/>
            <a:chExt cx="2488502" cy="454909"/>
          </a:xfrm>
        </p:grpSpPr>
        <p:pic>
          <p:nvPicPr>
            <p:cNvPr id="13" name="Picture 12" descr="A picture containing text, ax, wheel&#10;&#10;Description automatically generated">
              <a:extLst>
                <a:ext uri="{FF2B5EF4-FFF2-40B4-BE49-F238E27FC236}">
                  <a16:creationId xmlns:a16="http://schemas.microsoft.com/office/drawing/2014/main" id="{A2BD5CA6-3CD2-440E-B5E3-5585496B087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 name="Rectangle 13">
              <a:extLst>
                <a:ext uri="{FF2B5EF4-FFF2-40B4-BE49-F238E27FC236}">
                  <a16:creationId xmlns:a16="http://schemas.microsoft.com/office/drawing/2014/main" id="{E7D3B48C-A472-40FE-A880-05E965629D6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9"/>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8195392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C39C0-7D7D-4B5C-93B7-191FC1930FEB}"/>
              </a:ext>
            </a:extLst>
          </p:cNvPr>
          <p:cNvSpPr>
            <a:spLocks noGrp="1"/>
          </p:cNvSpPr>
          <p:nvPr>
            <p:ph type="title"/>
          </p:nvPr>
        </p:nvSpPr>
        <p:spPr/>
        <p:txBody>
          <a:bodyPr/>
          <a:lstStyle/>
          <a:p>
            <a:r>
              <a:rPr lang="en-US" sz="3600" dirty="0"/>
              <a:t>Tisotumab Vedotin: A Non-IO Option </a:t>
            </a:r>
            <a:endParaRPr lang="en-US" dirty="0"/>
          </a:p>
        </p:txBody>
      </p:sp>
      <p:sp>
        <p:nvSpPr>
          <p:cNvPr id="10" name="Text Box 15">
            <a:extLst>
              <a:ext uri="{FF2B5EF4-FFF2-40B4-BE49-F238E27FC236}">
                <a16:creationId xmlns:a16="http://schemas.microsoft.com/office/drawing/2014/main" id="{744FD882-0709-4964-8842-589651720FBE}"/>
              </a:ext>
            </a:extLst>
          </p:cNvPr>
          <p:cNvSpPr txBox="1">
            <a:spLocks noChangeArrowheads="1"/>
          </p:cNvSpPr>
          <p:nvPr/>
        </p:nvSpPr>
        <p:spPr bwMode="auto">
          <a:xfrm>
            <a:off x="412751" y="6192819"/>
            <a:ext cx="8976818"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Breij. Cancer Res. 2014;74:1214. 2. De Goeij. Mol Cancer Ther. 2015;14:1130. 3. Forster. Clin Chim Acta. 2006;364:12.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4. Pan. Mol Med Rep. 2019;19:2077. 5. Cocco. BMC Cancer. 2011;11:263. 6. Zhao. Exp Ther Med. 2018;16:4075. 7. Alley. AACR 2019. Abstr 221.</a:t>
            </a:r>
          </a:p>
        </p:txBody>
      </p:sp>
      <p:sp>
        <p:nvSpPr>
          <p:cNvPr id="15" name="Content Placeholder 2">
            <a:extLst>
              <a:ext uri="{FF2B5EF4-FFF2-40B4-BE49-F238E27FC236}">
                <a16:creationId xmlns:a16="http://schemas.microsoft.com/office/drawing/2014/main" id="{2904B930-7D5C-4FAD-BAB7-3AD24E131F3D}"/>
              </a:ext>
            </a:extLst>
          </p:cNvPr>
          <p:cNvSpPr>
            <a:spLocks noGrp="1"/>
          </p:cNvSpPr>
          <p:nvPr>
            <p:ph sz="half" idx="1"/>
          </p:nvPr>
        </p:nvSpPr>
        <p:spPr>
          <a:xfrm>
            <a:off x="609759" y="1500860"/>
            <a:ext cx="10736740" cy="646048"/>
          </a:xfrm>
        </p:spPr>
        <p:txBody>
          <a:bodyPr/>
          <a:lstStyle/>
          <a:p>
            <a:pPr marL="380985" marR="88483" defTabSz="913554" fontAlgn="auto">
              <a:lnSpc>
                <a:spcPct val="100200"/>
              </a:lnSpc>
              <a:spcBef>
                <a:spcPts val="59"/>
              </a:spcBef>
              <a:spcAft>
                <a:spcPts val="0"/>
              </a:spcAft>
              <a:tabLst>
                <a:tab pos="343928" algn="l"/>
                <a:tab pos="344313" algn="l"/>
              </a:tabLst>
              <a:defRPr/>
            </a:pPr>
            <a:r>
              <a:rPr lang="en-US" sz="2000" spc="-9" dirty="0">
                <a:solidFill>
                  <a:prstClr val="black"/>
                </a:solidFill>
                <a:cs typeface="Calibri" panose="020F0502020204030204" pitchFamily="34" charset="0"/>
              </a:rPr>
              <a:t>Tisotumab </a:t>
            </a:r>
            <a:r>
              <a:rPr lang="en-US" sz="2000" spc="-3" dirty="0">
                <a:solidFill>
                  <a:prstClr val="black"/>
                </a:solidFill>
                <a:cs typeface="Calibri" panose="020F0502020204030204" pitchFamily="34" charset="0"/>
              </a:rPr>
              <a:t>vedotin is </a:t>
            </a:r>
            <a:r>
              <a:rPr lang="en-US" sz="2000" dirty="0">
                <a:solidFill>
                  <a:prstClr val="black"/>
                </a:solidFill>
                <a:cs typeface="Calibri" panose="020F0502020204030204" pitchFamily="34" charset="0"/>
              </a:rPr>
              <a:t>an </a:t>
            </a:r>
            <a:r>
              <a:rPr lang="en-US" sz="2000" spc="-3" dirty="0">
                <a:solidFill>
                  <a:prstClr val="black"/>
                </a:solidFill>
                <a:cs typeface="Calibri" panose="020F0502020204030204" pitchFamily="34" charset="0"/>
              </a:rPr>
              <a:t>investigational </a:t>
            </a:r>
            <a:r>
              <a:rPr lang="en-US" sz="2000" dirty="0">
                <a:solidFill>
                  <a:prstClr val="black"/>
                </a:solidFill>
                <a:cs typeface="Calibri" panose="020F0502020204030204" pitchFamily="34" charset="0"/>
              </a:rPr>
              <a:t>antibody–drug conjugate directed to TF and </a:t>
            </a:r>
            <a:r>
              <a:rPr lang="en-US" sz="2000" spc="-3" dirty="0">
                <a:solidFill>
                  <a:prstClr val="black"/>
                </a:solidFill>
                <a:cs typeface="Calibri" panose="020F0502020204030204" pitchFamily="34" charset="0"/>
              </a:rPr>
              <a:t>covalently linked </a:t>
            </a:r>
            <a:r>
              <a:rPr lang="en-US" sz="2000" dirty="0">
                <a:solidFill>
                  <a:prstClr val="black"/>
                </a:solidFill>
                <a:cs typeface="Calibri" panose="020F0502020204030204" pitchFamily="34" charset="0"/>
              </a:rPr>
              <a:t>to the microtubule-disrupting agent MMAE </a:t>
            </a:r>
            <a:r>
              <a:rPr lang="en-US" sz="2000" spc="-7" dirty="0">
                <a:solidFill>
                  <a:prstClr val="black"/>
                </a:solidFill>
                <a:cs typeface="Calibri" panose="020F0502020204030204" pitchFamily="34" charset="0"/>
              </a:rPr>
              <a:t>via </a:t>
            </a:r>
            <a:r>
              <a:rPr lang="en-US" sz="2000" dirty="0">
                <a:solidFill>
                  <a:prstClr val="black"/>
                </a:solidFill>
                <a:cs typeface="Calibri" panose="020F0502020204030204" pitchFamily="34" charset="0"/>
              </a:rPr>
              <a:t>a protease-</a:t>
            </a:r>
            <a:r>
              <a:rPr lang="en-US" sz="2000" spc="-3" dirty="0">
                <a:solidFill>
                  <a:prstClr val="black"/>
                </a:solidFill>
                <a:cs typeface="Calibri" panose="020F0502020204030204" pitchFamily="34" charset="0"/>
              </a:rPr>
              <a:t>cleavable</a:t>
            </a:r>
            <a:r>
              <a:rPr lang="en-US" sz="2000" spc="19" dirty="0">
                <a:solidFill>
                  <a:prstClr val="black"/>
                </a:solidFill>
                <a:cs typeface="Calibri" panose="020F0502020204030204" pitchFamily="34" charset="0"/>
              </a:rPr>
              <a:t> </a:t>
            </a:r>
            <a:r>
              <a:rPr lang="en-US" sz="2000" spc="-3" dirty="0">
                <a:solidFill>
                  <a:prstClr val="black"/>
                </a:solidFill>
                <a:cs typeface="Calibri" panose="020F0502020204030204" pitchFamily="34" charset="0"/>
              </a:rPr>
              <a:t>linker</a:t>
            </a:r>
            <a:r>
              <a:rPr lang="en-US" sz="2000" spc="-4" baseline="25641" dirty="0">
                <a:solidFill>
                  <a:prstClr val="black"/>
                </a:solidFill>
                <a:cs typeface="Calibri" panose="020F0502020204030204" pitchFamily="34" charset="0"/>
              </a:rPr>
              <a:t>1,2</a:t>
            </a:r>
            <a:endParaRPr lang="en-US" sz="2000" baseline="25641" dirty="0">
              <a:solidFill>
                <a:prstClr val="black"/>
              </a:solidFill>
              <a:cs typeface="Calibri" panose="020F0502020204030204" pitchFamily="34" charset="0"/>
            </a:endParaRPr>
          </a:p>
          <a:p>
            <a:endParaRPr lang="en-US" dirty="0"/>
          </a:p>
        </p:txBody>
      </p:sp>
      <p:sp>
        <p:nvSpPr>
          <p:cNvPr id="16" name="Content Placeholder 2">
            <a:extLst>
              <a:ext uri="{FF2B5EF4-FFF2-40B4-BE49-F238E27FC236}">
                <a16:creationId xmlns:a16="http://schemas.microsoft.com/office/drawing/2014/main" id="{AEE5B30B-3295-4CA9-AA52-436CDC9DE3DF}"/>
              </a:ext>
            </a:extLst>
          </p:cNvPr>
          <p:cNvSpPr txBox="1">
            <a:spLocks/>
          </p:cNvSpPr>
          <p:nvPr/>
        </p:nvSpPr>
        <p:spPr bwMode="auto">
          <a:xfrm>
            <a:off x="609759" y="2281608"/>
            <a:ext cx="4561845" cy="34181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80985" marR="88483" defTabSz="913554" fontAlgn="auto">
              <a:lnSpc>
                <a:spcPct val="100200"/>
              </a:lnSpc>
              <a:spcBef>
                <a:spcPts val="59"/>
              </a:spcBef>
              <a:spcAft>
                <a:spcPts val="0"/>
              </a:spcAft>
              <a:tabLst>
                <a:tab pos="343928" algn="l"/>
                <a:tab pos="344313" algn="l"/>
              </a:tabLst>
              <a:defRPr/>
            </a:pPr>
            <a:r>
              <a:rPr lang="en-US" sz="2000" b="0" kern="0" spc="-9" dirty="0">
                <a:solidFill>
                  <a:prstClr val="black"/>
                </a:solidFill>
                <a:cs typeface="Calibri" panose="020F0502020204030204" pitchFamily="34" charset="0"/>
              </a:rPr>
              <a:t>TF is a protein highly expressed in cervical cancer and other solid tumors</a:t>
            </a:r>
            <a:r>
              <a:rPr lang="en-US" sz="2000" b="0" kern="0" spc="-9" baseline="30000" dirty="0">
                <a:solidFill>
                  <a:prstClr val="black"/>
                </a:solidFill>
                <a:cs typeface="Calibri" panose="020F0502020204030204" pitchFamily="34" charset="0"/>
              </a:rPr>
              <a:t>3-6</a:t>
            </a:r>
          </a:p>
          <a:p>
            <a:pPr marL="380985" defTabSz="913554" fontAlgn="auto">
              <a:spcBef>
                <a:spcPts val="799"/>
              </a:spcBef>
              <a:spcAft>
                <a:spcPts val="0"/>
              </a:spcAft>
              <a:tabLst>
                <a:tab pos="343928" algn="l"/>
                <a:tab pos="344313" algn="l"/>
              </a:tabLst>
              <a:defRPr/>
            </a:pPr>
            <a:r>
              <a:rPr lang="en-US" sz="2000" b="0" kern="0" dirty="0">
                <a:solidFill>
                  <a:prstClr val="black"/>
                </a:solidFill>
                <a:cs typeface="Calibri" panose="020F0502020204030204" pitchFamily="34" charset="0"/>
              </a:rPr>
              <a:t>Multimodal MoA of tisotumab</a:t>
            </a:r>
            <a:r>
              <a:rPr lang="en-US" sz="2000" b="0" kern="0" spc="-97" dirty="0">
                <a:solidFill>
                  <a:prstClr val="black"/>
                </a:solidFill>
                <a:cs typeface="Calibri" panose="020F0502020204030204" pitchFamily="34" charset="0"/>
              </a:rPr>
              <a:t> </a:t>
            </a:r>
            <a:r>
              <a:rPr lang="en-US" sz="2000" b="0" kern="0" spc="-3" dirty="0">
                <a:solidFill>
                  <a:prstClr val="black"/>
                </a:solidFill>
                <a:cs typeface="Calibri" panose="020F0502020204030204" pitchFamily="34" charset="0"/>
              </a:rPr>
              <a:t>vedotin</a:t>
            </a:r>
            <a:r>
              <a:rPr lang="en-US" sz="2000" b="0" kern="0" spc="-4" baseline="24216" dirty="0">
                <a:solidFill>
                  <a:prstClr val="black"/>
                </a:solidFill>
                <a:cs typeface="Calibri" panose="020F0502020204030204" pitchFamily="34" charset="0"/>
              </a:rPr>
              <a:t>1,2,7</a:t>
            </a:r>
            <a:endParaRPr lang="en-US" sz="2000" b="0" kern="0" baseline="24216" dirty="0">
              <a:solidFill>
                <a:prstClr val="black"/>
              </a:solidFill>
              <a:cs typeface="Calibri" panose="020F0502020204030204" pitchFamily="34" charset="0"/>
            </a:endParaRPr>
          </a:p>
          <a:p>
            <a:pPr marL="666314" lvl="1" indent="-306227" defTabSz="913554" fontAlgn="auto">
              <a:spcBef>
                <a:spcPts val="0"/>
              </a:spcBef>
              <a:spcAft>
                <a:spcPts val="0"/>
              </a:spcAft>
              <a:buFontTx/>
              <a:buChar char="–"/>
              <a:tabLst>
                <a:tab pos="666314" algn="l"/>
                <a:tab pos="666699" algn="l"/>
              </a:tabLst>
              <a:defRPr/>
            </a:pPr>
            <a:r>
              <a:rPr lang="en-US" sz="2000" b="0" kern="0" spc="3" dirty="0">
                <a:solidFill>
                  <a:prstClr val="black"/>
                </a:solidFill>
                <a:cs typeface="Calibri" panose="020F0502020204030204" pitchFamily="34" charset="0"/>
              </a:rPr>
              <a:t>Direct</a:t>
            </a:r>
            <a:r>
              <a:rPr lang="en-US" sz="2000" b="0" kern="0" spc="7" dirty="0">
                <a:solidFill>
                  <a:prstClr val="black"/>
                </a:solidFill>
                <a:cs typeface="Calibri" panose="020F0502020204030204" pitchFamily="34" charset="0"/>
              </a:rPr>
              <a:t> </a:t>
            </a:r>
            <a:r>
              <a:rPr lang="en-US" sz="2000" b="0" kern="0" dirty="0">
                <a:solidFill>
                  <a:prstClr val="black"/>
                </a:solidFill>
                <a:cs typeface="Calibri" panose="020F0502020204030204" pitchFamily="34" charset="0"/>
              </a:rPr>
              <a:t>cytotoxicity</a:t>
            </a:r>
          </a:p>
          <a:p>
            <a:pPr marL="666314" lvl="1" indent="-306227" defTabSz="913554" fontAlgn="auto">
              <a:spcBef>
                <a:spcPts val="566"/>
              </a:spcBef>
              <a:spcAft>
                <a:spcPts val="0"/>
              </a:spcAft>
              <a:buFontTx/>
              <a:buChar char="–"/>
              <a:tabLst>
                <a:tab pos="666314" algn="l"/>
                <a:tab pos="666699" algn="l"/>
              </a:tabLst>
              <a:defRPr/>
            </a:pPr>
            <a:r>
              <a:rPr lang="en-US" sz="2000" b="0" kern="0" dirty="0">
                <a:solidFill>
                  <a:prstClr val="black"/>
                </a:solidFill>
                <a:cs typeface="Calibri" panose="020F0502020204030204" pitchFamily="34" charset="0"/>
              </a:rPr>
              <a:t>Bystander</a:t>
            </a:r>
            <a:r>
              <a:rPr lang="en-US" sz="2000" b="0" kern="0" spc="49" dirty="0">
                <a:solidFill>
                  <a:prstClr val="black"/>
                </a:solidFill>
                <a:cs typeface="Calibri" panose="020F0502020204030204" pitchFamily="34" charset="0"/>
              </a:rPr>
              <a:t> </a:t>
            </a:r>
            <a:r>
              <a:rPr lang="en-US" sz="2000" b="0" kern="0" spc="3" dirty="0">
                <a:solidFill>
                  <a:prstClr val="black"/>
                </a:solidFill>
                <a:cs typeface="Calibri" panose="020F0502020204030204" pitchFamily="34" charset="0"/>
              </a:rPr>
              <a:t>killing</a:t>
            </a:r>
            <a:endParaRPr lang="en-US" sz="2000" b="0" kern="0" dirty="0">
              <a:solidFill>
                <a:prstClr val="black"/>
              </a:solidFill>
              <a:cs typeface="Calibri" panose="020F0502020204030204" pitchFamily="34" charset="0"/>
            </a:endParaRPr>
          </a:p>
          <a:p>
            <a:pPr marL="666314" lvl="1" indent="-306227" defTabSz="913554" fontAlgn="auto">
              <a:spcBef>
                <a:spcPts val="575"/>
              </a:spcBef>
              <a:spcAft>
                <a:spcPts val="0"/>
              </a:spcAft>
              <a:buFontTx/>
              <a:buChar char="–"/>
              <a:tabLst>
                <a:tab pos="666314" algn="l"/>
                <a:tab pos="666699" algn="l"/>
              </a:tabLst>
              <a:defRPr/>
            </a:pPr>
            <a:r>
              <a:rPr lang="en-US" sz="2000" b="0" kern="0" spc="3" dirty="0">
                <a:solidFill>
                  <a:prstClr val="black"/>
                </a:solidFill>
                <a:cs typeface="Calibri" panose="020F0502020204030204" pitchFamily="34" charset="0"/>
              </a:rPr>
              <a:t>Immunogenic cell</a:t>
            </a:r>
            <a:r>
              <a:rPr lang="en-US" sz="2000" b="0" kern="0" spc="59" dirty="0">
                <a:solidFill>
                  <a:prstClr val="black"/>
                </a:solidFill>
                <a:cs typeface="Calibri" panose="020F0502020204030204" pitchFamily="34" charset="0"/>
              </a:rPr>
              <a:t> </a:t>
            </a:r>
            <a:r>
              <a:rPr lang="en-US" sz="2000" b="0" kern="0" spc="3" dirty="0">
                <a:solidFill>
                  <a:prstClr val="black"/>
                </a:solidFill>
                <a:cs typeface="Calibri" panose="020F0502020204030204" pitchFamily="34" charset="0"/>
              </a:rPr>
              <a:t>death</a:t>
            </a:r>
            <a:endParaRPr lang="en-US" sz="2000" b="0" kern="0" dirty="0">
              <a:solidFill>
                <a:prstClr val="black"/>
              </a:solidFill>
              <a:cs typeface="Calibri" panose="020F0502020204030204" pitchFamily="34" charset="0"/>
            </a:endParaRPr>
          </a:p>
          <a:p>
            <a:pPr marL="666314" lvl="1" indent="-306227" defTabSz="913554" fontAlgn="auto">
              <a:spcBef>
                <a:spcPts val="566"/>
              </a:spcBef>
              <a:spcAft>
                <a:spcPts val="0"/>
              </a:spcAft>
              <a:buFontTx/>
              <a:buChar char="–"/>
              <a:tabLst>
                <a:tab pos="666314" algn="l"/>
                <a:tab pos="666699" algn="l"/>
              </a:tabLst>
              <a:defRPr/>
            </a:pPr>
            <a:r>
              <a:rPr lang="en-US" sz="2000" b="0" kern="0" spc="9" dirty="0">
                <a:solidFill>
                  <a:prstClr val="black"/>
                </a:solidFill>
                <a:cs typeface="Calibri" panose="020F0502020204030204" pitchFamily="34" charset="0"/>
              </a:rPr>
              <a:t>ADCC</a:t>
            </a:r>
            <a:endParaRPr lang="en-US" sz="2000" b="0" kern="0" dirty="0">
              <a:solidFill>
                <a:prstClr val="black"/>
              </a:solidFill>
              <a:cs typeface="Calibri" panose="020F0502020204030204" pitchFamily="34" charset="0"/>
            </a:endParaRPr>
          </a:p>
          <a:p>
            <a:pPr marL="666314" lvl="1" indent="-306227" defTabSz="913554" fontAlgn="auto">
              <a:spcBef>
                <a:spcPts val="566"/>
              </a:spcBef>
              <a:spcAft>
                <a:spcPts val="0"/>
              </a:spcAft>
              <a:buFontTx/>
              <a:buChar char="–"/>
              <a:tabLst>
                <a:tab pos="666314" algn="l"/>
                <a:tab pos="666699" algn="l"/>
              </a:tabLst>
              <a:defRPr/>
            </a:pPr>
            <a:r>
              <a:rPr lang="en-US" sz="2000" b="0" kern="0" spc="9" dirty="0">
                <a:solidFill>
                  <a:prstClr val="black"/>
                </a:solidFill>
                <a:cs typeface="Calibri" panose="020F0502020204030204" pitchFamily="34" charset="0"/>
              </a:rPr>
              <a:t>ADCP</a:t>
            </a:r>
            <a:endParaRPr lang="en-US" sz="2000" b="0" kern="0" dirty="0">
              <a:solidFill>
                <a:prstClr val="black"/>
              </a:solidFill>
              <a:cs typeface="Calibri" panose="020F0502020204030204" pitchFamily="34" charset="0"/>
            </a:endParaRPr>
          </a:p>
        </p:txBody>
      </p:sp>
      <p:grpSp>
        <p:nvGrpSpPr>
          <p:cNvPr id="11" name="Group 10">
            <a:extLst>
              <a:ext uri="{FF2B5EF4-FFF2-40B4-BE49-F238E27FC236}">
                <a16:creationId xmlns:a16="http://schemas.microsoft.com/office/drawing/2014/main" id="{1A17845E-E132-428F-828D-3098C14CB90D}"/>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8BB75A9E-DC2C-4019-81F3-998475C14F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D70F04A9-3882-467A-963B-AEE5B125C8C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Rectangle 3">
            <a:extLst>
              <a:ext uri="{FF2B5EF4-FFF2-40B4-BE49-F238E27FC236}">
                <a16:creationId xmlns:a16="http://schemas.microsoft.com/office/drawing/2014/main" id="{C0488F75-B862-4E96-ABEB-A70AB2198EC2}"/>
              </a:ext>
            </a:extLst>
          </p:cNvPr>
          <p:cNvSpPr>
            <a:spLocks noChangeArrowheads="1"/>
          </p:cNvSpPr>
          <p:nvPr/>
        </p:nvSpPr>
        <p:spPr bwMode="auto">
          <a:xfrm>
            <a:off x="4911048" y="2388869"/>
            <a:ext cx="6277652" cy="3735969"/>
          </a:xfrm>
          <a:prstGeom prst="rect">
            <a:avLst/>
          </a:prstGeom>
          <a:noFill/>
          <a:ln w="12700"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2200">
                <a:solidFill>
                  <a:schemeClr val="bg1"/>
                </a:solidFill>
                <a:latin typeface="Calibri" panose="020F0502020204030204" pitchFamily="34" charset="0"/>
              </a:rPr>
              <a:t>Figure not available</a:t>
            </a:r>
          </a:p>
        </p:txBody>
      </p:sp>
    </p:spTree>
    <p:extLst>
      <p:ext uri="{BB962C8B-B14F-4D97-AF65-F5344CB8AC3E}">
        <p14:creationId xmlns:p14="http://schemas.microsoft.com/office/powerpoint/2010/main" val="37258680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F9176C7C-6CEB-4CA4-B2EB-F0215E85FB6F}"/>
              </a:ext>
            </a:extLst>
          </p:cNvPr>
          <p:cNvSpPr>
            <a:spLocks noGrp="1"/>
          </p:cNvSpPr>
          <p:nvPr>
            <p:ph type="title"/>
          </p:nvPr>
        </p:nvSpPr>
        <p:spPr>
          <a:xfrm>
            <a:off x="609759" y="238127"/>
            <a:ext cx="10872444" cy="1103313"/>
          </a:xfrm>
        </p:spPr>
        <p:txBody>
          <a:bodyPr/>
          <a:lstStyle/>
          <a:p>
            <a:r>
              <a:rPr lang="en-US" dirty="0"/>
              <a:t>innovaTV 204/GOG 3023/ENGOT cx6: Study Design</a:t>
            </a:r>
          </a:p>
        </p:txBody>
      </p:sp>
      <p:sp>
        <p:nvSpPr>
          <p:cNvPr id="26" name="Text Box 15">
            <a:extLst>
              <a:ext uri="{FF2B5EF4-FFF2-40B4-BE49-F238E27FC236}">
                <a16:creationId xmlns:a16="http://schemas.microsoft.com/office/drawing/2014/main" id="{2697395A-640A-41E0-BD01-5D6FD4A883B8}"/>
              </a:ext>
            </a:extLst>
          </p:cNvPr>
          <p:cNvSpPr txBox="1">
            <a:spLocks noChangeArrowheads="1"/>
          </p:cNvSpPr>
          <p:nvPr/>
        </p:nvSpPr>
        <p:spPr bwMode="auto">
          <a:xfrm>
            <a:off x="412751" y="6377485"/>
            <a:ext cx="867409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Coleman. Lancet Oncol. 2021;22:609. NCT03438396.</a:t>
            </a:r>
          </a:p>
        </p:txBody>
      </p:sp>
      <p:sp>
        <p:nvSpPr>
          <p:cNvPr id="29" name="Content Placeholder 4">
            <a:extLst>
              <a:ext uri="{FF2B5EF4-FFF2-40B4-BE49-F238E27FC236}">
                <a16:creationId xmlns:a16="http://schemas.microsoft.com/office/drawing/2014/main" id="{568BC792-0EC3-432B-9C69-EB1B35080FE3}"/>
              </a:ext>
            </a:extLst>
          </p:cNvPr>
          <p:cNvSpPr>
            <a:spLocks noGrp="1"/>
          </p:cNvSpPr>
          <p:nvPr>
            <p:ph idx="1"/>
          </p:nvPr>
        </p:nvSpPr>
        <p:spPr>
          <a:xfrm>
            <a:off x="604681" y="1513047"/>
            <a:ext cx="10877529" cy="635793"/>
          </a:xfrm>
        </p:spPr>
        <p:txBody>
          <a:bodyPr/>
          <a:lstStyle/>
          <a:p>
            <a:r>
              <a:rPr lang="en-US" sz="2000" spc="-9" dirty="0">
                <a:solidFill>
                  <a:prstClr val="black"/>
                </a:solidFill>
                <a:cs typeface="Calibri" panose="020F0502020204030204" pitchFamily="34" charset="0"/>
              </a:rPr>
              <a:t>International, multicenter, single-arm phase II </a:t>
            </a:r>
            <a:r>
              <a:rPr lang="en-US" sz="2000" dirty="0">
                <a:solidFill>
                  <a:prstClr val="black"/>
                </a:solidFill>
                <a:cs typeface="Calibri" panose="020F0502020204030204" pitchFamily="34" charset="0"/>
              </a:rPr>
              <a:t>study </a:t>
            </a:r>
            <a:r>
              <a:rPr lang="en-US" sz="2000" spc="-9" dirty="0">
                <a:solidFill>
                  <a:prstClr val="black"/>
                </a:solidFill>
                <a:cs typeface="Calibri" panose="020F0502020204030204" pitchFamily="34" charset="0"/>
              </a:rPr>
              <a:t>evaluating tisotumab </a:t>
            </a:r>
            <a:r>
              <a:rPr lang="en-US" sz="2000" dirty="0">
                <a:solidFill>
                  <a:prstClr val="black"/>
                </a:solidFill>
                <a:cs typeface="Calibri" panose="020F0502020204030204" pitchFamily="34" charset="0"/>
              </a:rPr>
              <a:t>vedotin in </a:t>
            </a:r>
            <a:r>
              <a:rPr lang="en-US" sz="2000" spc="-9" dirty="0">
                <a:solidFill>
                  <a:prstClr val="black"/>
                </a:solidFill>
                <a:cs typeface="Calibri" panose="020F0502020204030204" pitchFamily="34" charset="0"/>
              </a:rPr>
              <a:t>patients </a:t>
            </a:r>
            <a:r>
              <a:rPr lang="en-US" sz="2000" dirty="0">
                <a:solidFill>
                  <a:prstClr val="black"/>
                </a:solidFill>
                <a:cs typeface="Calibri" panose="020F0502020204030204" pitchFamily="34" charset="0"/>
              </a:rPr>
              <a:t>with previously </a:t>
            </a:r>
            <a:r>
              <a:rPr lang="en-US" sz="2000" spc="-9" dirty="0">
                <a:solidFill>
                  <a:prstClr val="black"/>
                </a:solidFill>
                <a:cs typeface="Calibri" panose="020F0502020204030204" pitchFamily="34" charset="0"/>
              </a:rPr>
              <a:t>treated </a:t>
            </a:r>
            <a:r>
              <a:rPr lang="en-US" sz="2000" dirty="0">
                <a:solidFill>
                  <a:prstClr val="black"/>
                </a:solidFill>
                <a:cs typeface="Calibri" panose="020F0502020204030204" pitchFamily="34" charset="0"/>
              </a:rPr>
              <a:t>recurrent and/or </a:t>
            </a:r>
            <a:r>
              <a:rPr lang="en-US" sz="2000" spc="-9" dirty="0">
                <a:solidFill>
                  <a:prstClr val="black"/>
                </a:solidFill>
                <a:cs typeface="Calibri" panose="020F0502020204030204" pitchFamily="34" charset="0"/>
              </a:rPr>
              <a:t>metastatic cervical</a:t>
            </a:r>
            <a:r>
              <a:rPr lang="en-US" sz="2000" spc="325" dirty="0">
                <a:solidFill>
                  <a:prstClr val="black"/>
                </a:solidFill>
                <a:cs typeface="Calibri" panose="020F0502020204030204" pitchFamily="34" charset="0"/>
              </a:rPr>
              <a:t> </a:t>
            </a:r>
            <a:r>
              <a:rPr lang="en-US" sz="2000" spc="-9" dirty="0">
                <a:solidFill>
                  <a:prstClr val="black"/>
                </a:solidFill>
                <a:cs typeface="Calibri" panose="020F0502020204030204" pitchFamily="34" charset="0"/>
              </a:rPr>
              <a:t>cancer</a:t>
            </a:r>
          </a:p>
          <a:p>
            <a:endParaRPr lang="en-US" sz="2000" spc="-9" dirty="0">
              <a:solidFill>
                <a:prstClr val="black"/>
              </a:solidFill>
              <a:cs typeface="Calibri" panose="020F0502020204030204" pitchFamily="34" charset="0"/>
            </a:endParaRPr>
          </a:p>
          <a:p>
            <a:endParaRPr lang="en-US" dirty="0"/>
          </a:p>
        </p:txBody>
      </p:sp>
      <p:sp>
        <p:nvSpPr>
          <p:cNvPr id="31" name="Content Placeholder 4">
            <a:extLst>
              <a:ext uri="{FF2B5EF4-FFF2-40B4-BE49-F238E27FC236}">
                <a16:creationId xmlns:a16="http://schemas.microsoft.com/office/drawing/2014/main" id="{6379F9A8-D65A-471E-A0DB-2BE3AAEC2194}"/>
              </a:ext>
            </a:extLst>
          </p:cNvPr>
          <p:cNvSpPr txBox="1">
            <a:spLocks/>
          </p:cNvSpPr>
          <p:nvPr/>
        </p:nvSpPr>
        <p:spPr bwMode="auto">
          <a:xfrm>
            <a:off x="425561" y="4991956"/>
            <a:ext cx="7371079" cy="1103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000" b="1" kern="0" spc="-9" dirty="0">
                <a:solidFill>
                  <a:prstClr val="black"/>
                </a:solidFill>
                <a:cs typeface="Calibri" panose="020F0502020204030204" pitchFamily="34" charset="0"/>
              </a:rPr>
              <a:t>Primary endpoint: </a:t>
            </a:r>
            <a:r>
              <a:rPr lang="en-US" sz="2000" b="0" kern="0" dirty="0">
                <a:solidFill>
                  <a:prstClr val="black"/>
                </a:solidFill>
                <a:cs typeface="Calibri" panose="020F0502020204030204" pitchFamily="34" charset="0"/>
              </a:rPr>
              <a:t>ORR</a:t>
            </a:r>
            <a:r>
              <a:rPr lang="en-US" sz="2000" b="0" kern="0" baseline="27777" dirty="0">
                <a:solidFill>
                  <a:prstClr val="black"/>
                </a:solidFill>
                <a:cs typeface="Calibri" panose="020F0502020204030204" pitchFamily="34" charset="0"/>
              </a:rPr>
              <a:t> </a:t>
            </a:r>
            <a:r>
              <a:rPr lang="en-US" sz="2000" b="0" kern="0" spc="-9" dirty="0">
                <a:solidFill>
                  <a:prstClr val="black"/>
                </a:solidFill>
                <a:cs typeface="Calibri" panose="020F0502020204030204" pitchFamily="34" charset="0"/>
              </a:rPr>
              <a:t>per </a:t>
            </a:r>
            <a:r>
              <a:rPr lang="en-US" sz="2000" b="0" kern="0" dirty="0">
                <a:solidFill>
                  <a:prstClr val="black"/>
                </a:solidFill>
                <a:cs typeface="Calibri" panose="020F0502020204030204" pitchFamily="34" charset="0"/>
              </a:rPr>
              <a:t>RECIST </a:t>
            </a:r>
            <a:r>
              <a:rPr lang="en-US" sz="2000" b="0" kern="0" spc="-9" dirty="0">
                <a:solidFill>
                  <a:prstClr val="black"/>
                </a:solidFill>
                <a:cs typeface="Calibri" panose="020F0502020204030204" pitchFamily="34" charset="0"/>
              </a:rPr>
              <a:t>v1.1 by IRC</a:t>
            </a:r>
          </a:p>
          <a:p>
            <a:pPr>
              <a:spcAft>
                <a:spcPts val="0"/>
              </a:spcAft>
            </a:pPr>
            <a:r>
              <a:rPr lang="en-US" sz="2000" b="1" kern="0" spc="-9" dirty="0">
                <a:solidFill>
                  <a:prstClr val="black"/>
                </a:solidFill>
                <a:cs typeface="Calibri" panose="020F0502020204030204" pitchFamily="34" charset="0"/>
              </a:rPr>
              <a:t>Secondary endpoint: </a:t>
            </a:r>
            <a:r>
              <a:rPr lang="en-US" sz="2000" b="0" kern="0" spc="-9" dirty="0">
                <a:solidFill>
                  <a:prstClr val="black"/>
                </a:solidFill>
                <a:cs typeface="Calibri" panose="020F0502020204030204" pitchFamily="34" charset="0"/>
              </a:rPr>
              <a:t>ORR per RECIST v1.1 by investigator, DoR, TTR, PFS by IRC and investigator, OS, and safety</a:t>
            </a:r>
          </a:p>
        </p:txBody>
      </p:sp>
      <p:sp>
        <p:nvSpPr>
          <p:cNvPr id="32" name="Content Placeholder 4">
            <a:extLst>
              <a:ext uri="{FF2B5EF4-FFF2-40B4-BE49-F238E27FC236}">
                <a16:creationId xmlns:a16="http://schemas.microsoft.com/office/drawing/2014/main" id="{AC373356-BCEA-4951-8B4A-6064DDC20C34}"/>
              </a:ext>
            </a:extLst>
          </p:cNvPr>
          <p:cNvSpPr txBox="1">
            <a:spLocks/>
          </p:cNvSpPr>
          <p:nvPr/>
        </p:nvSpPr>
        <p:spPr bwMode="auto">
          <a:xfrm>
            <a:off x="7306645" y="4904413"/>
            <a:ext cx="4685029" cy="4567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spc="-9" dirty="0">
                <a:solidFill>
                  <a:prstClr val="black"/>
                </a:solidFill>
                <a:cs typeface="Calibri" panose="020F0502020204030204" pitchFamily="34" charset="0"/>
              </a:rPr>
              <a:t>Exploratory endpoint: </a:t>
            </a:r>
            <a:br>
              <a:rPr lang="en-US" sz="2000" b="1" kern="0" spc="-9" dirty="0">
                <a:solidFill>
                  <a:prstClr val="black"/>
                </a:solidFill>
                <a:cs typeface="Calibri" panose="020F0502020204030204" pitchFamily="34" charset="0"/>
              </a:rPr>
            </a:br>
            <a:r>
              <a:rPr lang="en-US" sz="2000" b="0" kern="0" spc="-9" dirty="0">
                <a:solidFill>
                  <a:prstClr val="black"/>
                </a:solidFill>
                <a:cs typeface="Calibri" panose="020F0502020204030204" pitchFamily="34" charset="0"/>
              </a:rPr>
              <a:t>biomarker analysis and safety</a:t>
            </a:r>
            <a:endParaRPr lang="en-US" sz="2000" b="0" kern="0" dirty="0">
              <a:solidFill>
                <a:prstClr val="black"/>
              </a:solidFill>
              <a:cs typeface="Calibri" panose="020F0502020204030204" pitchFamily="34" charset="0"/>
            </a:endParaRPr>
          </a:p>
          <a:p>
            <a:endParaRPr lang="en-US" b="0" kern="0" dirty="0"/>
          </a:p>
        </p:txBody>
      </p:sp>
      <p:sp>
        <p:nvSpPr>
          <p:cNvPr id="35" name="object 3">
            <a:extLst>
              <a:ext uri="{FF2B5EF4-FFF2-40B4-BE49-F238E27FC236}">
                <a16:creationId xmlns:a16="http://schemas.microsoft.com/office/drawing/2014/main" id="{2D573CD6-E5EF-48FD-922C-8F3AA1A51C9A}"/>
              </a:ext>
            </a:extLst>
          </p:cNvPr>
          <p:cNvSpPr/>
          <p:nvPr/>
        </p:nvSpPr>
        <p:spPr>
          <a:xfrm>
            <a:off x="602852" y="2272289"/>
            <a:ext cx="2678070" cy="2585461"/>
          </a:xfrm>
          <a:custGeom>
            <a:avLst/>
            <a:gdLst/>
            <a:ahLst/>
            <a:cxnLst/>
            <a:rect l="l" t="t" r="r" b="b"/>
            <a:pathLst>
              <a:path w="1521460" h="1614170">
                <a:moveTo>
                  <a:pt x="0" y="253491"/>
                </a:moveTo>
                <a:lnTo>
                  <a:pt x="4084" y="207938"/>
                </a:lnTo>
                <a:lnTo>
                  <a:pt x="15859" y="165058"/>
                </a:lnTo>
                <a:lnTo>
                  <a:pt x="34610" y="125570"/>
                </a:lnTo>
                <a:lnTo>
                  <a:pt x="59620" y="90189"/>
                </a:lnTo>
                <a:lnTo>
                  <a:pt x="90173" y="59633"/>
                </a:lnTo>
                <a:lnTo>
                  <a:pt x="125553" y="34619"/>
                </a:lnTo>
                <a:lnTo>
                  <a:pt x="165043" y="15864"/>
                </a:lnTo>
                <a:lnTo>
                  <a:pt x="207928" y="4085"/>
                </a:lnTo>
                <a:lnTo>
                  <a:pt x="253492" y="0"/>
                </a:lnTo>
                <a:lnTo>
                  <a:pt x="1267460" y="0"/>
                </a:lnTo>
                <a:lnTo>
                  <a:pt x="1313013" y="4085"/>
                </a:lnTo>
                <a:lnTo>
                  <a:pt x="1355893" y="15864"/>
                </a:lnTo>
                <a:lnTo>
                  <a:pt x="1395381" y="34619"/>
                </a:lnTo>
                <a:lnTo>
                  <a:pt x="1430762" y="59633"/>
                </a:lnTo>
                <a:lnTo>
                  <a:pt x="1461318" y="90189"/>
                </a:lnTo>
                <a:lnTo>
                  <a:pt x="1486332" y="125570"/>
                </a:lnTo>
                <a:lnTo>
                  <a:pt x="1505087" y="165058"/>
                </a:lnTo>
                <a:lnTo>
                  <a:pt x="1516866" y="207938"/>
                </a:lnTo>
                <a:lnTo>
                  <a:pt x="1520952" y="253491"/>
                </a:lnTo>
                <a:lnTo>
                  <a:pt x="1520952" y="1360423"/>
                </a:lnTo>
                <a:lnTo>
                  <a:pt x="1516866" y="1405987"/>
                </a:lnTo>
                <a:lnTo>
                  <a:pt x="1505087" y="1448872"/>
                </a:lnTo>
                <a:lnTo>
                  <a:pt x="1486332" y="1488362"/>
                </a:lnTo>
                <a:lnTo>
                  <a:pt x="1461318" y="1523742"/>
                </a:lnTo>
                <a:lnTo>
                  <a:pt x="1430762" y="1554295"/>
                </a:lnTo>
                <a:lnTo>
                  <a:pt x="1395381" y="1579305"/>
                </a:lnTo>
                <a:lnTo>
                  <a:pt x="1355893" y="1598056"/>
                </a:lnTo>
                <a:lnTo>
                  <a:pt x="1313013" y="1609831"/>
                </a:lnTo>
                <a:lnTo>
                  <a:pt x="1267460" y="1613916"/>
                </a:lnTo>
                <a:lnTo>
                  <a:pt x="253492" y="1613916"/>
                </a:lnTo>
                <a:lnTo>
                  <a:pt x="207928" y="1609831"/>
                </a:lnTo>
                <a:lnTo>
                  <a:pt x="165043" y="1598056"/>
                </a:lnTo>
                <a:lnTo>
                  <a:pt x="125553" y="1579305"/>
                </a:lnTo>
                <a:lnTo>
                  <a:pt x="90173" y="1554295"/>
                </a:lnTo>
                <a:lnTo>
                  <a:pt x="59620" y="1523742"/>
                </a:lnTo>
                <a:lnTo>
                  <a:pt x="34610" y="1488362"/>
                </a:lnTo>
                <a:lnTo>
                  <a:pt x="15859" y="1448872"/>
                </a:lnTo>
                <a:lnTo>
                  <a:pt x="4084" y="1405987"/>
                </a:lnTo>
                <a:lnTo>
                  <a:pt x="0" y="1360423"/>
                </a:lnTo>
                <a:lnTo>
                  <a:pt x="0" y="253491"/>
                </a:lnTo>
                <a:close/>
              </a:path>
            </a:pathLst>
          </a:custGeom>
          <a:noFill/>
          <a:ln w="12700">
            <a:noFill/>
          </a:ln>
        </p:spPr>
        <p:txBody>
          <a:bodyPr wrap="square" lIns="0" tIns="0" rIns="0" bIns="0" rtlCol="0"/>
          <a:lstStyle/>
          <a:p>
            <a:pPr marL="331959" algn="ctr" defTabSz="1609501" fontAlgn="auto">
              <a:spcBef>
                <a:spcPts val="176"/>
              </a:spcBef>
              <a:spcAft>
                <a:spcPts val="0"/>
              </a:spcAft>
              <a:defRPr/>
            </a:pPr>
            <a:endParaRPr lang="en-US" sz="1600" spc="-9" dirty="0">
              <a:solidFill>
                <a:prstClr val="black"/>
              </a:solidFill>
              <a:latin typeface="Calibri" panose="020F0502020204030204" pitchFamily="34" charset="0"/>
              <a:cs typeface="Calibri" panose="020F0502020204030204" pitchFamily="34" charset="0"/>
            </a:endParaRPr>
          </a:p>
          <a:p>
            <a:pPr marL="133008" marR="167655" algn="ctr" defTabSz="1609501" fontAlgn="auto">
              <a:spcBef>
                <a:spcPts val="1066"/>
              </a:spcBef>
              <a:spcAft>
                <a:spcPts val="0"/>
              </a:spcAft>
              <a:tabLst>
                <a:tab pos="437025" algn="l"/>
                <a:tab pos="438141" algn="l"/>
              </a:tabLst>
              <a:defRPr/>
            </a:pPr>
            <a:r>
              <a:rPr lang="en-US" sz="1600" b="0" spc="-9" dirty="0">
                <a:solidFill>
                  <a:prstClr val="black"/>
                </a:solidFill>
                <a:latin typeface="Calibri" panose="020F0502020204030204" pitchFamily="34" charset="0"/>
                <a:cs typeface="Calibri" panose="020F0502020204030204" pitchFamily="34" charset="0"/>
              </a:rPr>
              <a:t>Recurrent or extrapelvic  </a:t>
            </a:r>
            <a:r>
              <a:rPr lang="en-US" sz="1600" b="0" dirty="0">
                <a:solidFill>
                  <a:prstClr val="black"/>
                </a:solidFill>
                <a:latin typeface="Calibri" panose="020F0502020204030204" pitchFamily="34" charset="0"/>
                <a:cs typeface="Calibri" panose="020F0502020204030204" pitchFamily="34" charset="0"/>
              </a:rPr>
              <a:t>metastatic </a:t>
            </a:r>
            <a:r>
              <a:rPr lang="en-US" sz="1600" b="0" spc="-9" dirty="0">
                <a:solidFill>
                  <a:prstClr val="black"/>
                </a:solidFill>
                <a:latin typeface="Calibri" panose="020F0502020204030204" pitchFamily="34" charset="0"/>
                <a:cs typeface="Calibri" panose="020F0502020204030204" pitchFamily="34" charset="0"/>
              </a:rPr>
              <a:t>cervical cancer</a:t>
            </a:r>
            <a:endParaRPr lang="en-US" sz="1600" b="0" dirty="0">
              <a:solidFill>
                <a:prstClr val="black"/>
              </a:solidFill>
              <a:latin typeface="Calibri" panose="020F0502020204030204" pitchFamily="34" charset="0"/>
              <a:cs typeface="Calibri" panose="020F0502020204030204" pitchFamily="34" charset="0"/>
            </a:endParaRPr>
          </a:p>
          <a:p>
            <a:pPr marL="133008" marR="143066" algn="ctr" defTabSz="1609501" fontAlgn="auto">
              <a:spcBef>
                <a:spcPts val="0"/>
              </a:spcBef>
              <a:spcAft>
                <a:spcPts val="0"/>
              </a:spcAft>
              <a:tabLst>
                <a:tab pos="437025" algn="l"/>
                <a:tab pos="438141" algn="l"/>
              </a:tabLst>
              <a:defRPr/>
            </a:pPr>
            <a:r>
              <a:rPr lang="en-US" sz="1600" b="0" spc="-9" dirty="0">
                <a:solidFill>
                  <a:prstClr val="black"/>
                </a:solidFill>
                <a:latin typeface="Calibri" panose="020F0502020204030204" pitchFamily="34" charset="0"/>
                <a:cs typeface="Calibri" panose="020F0502020204030204" pitchFamily="34" charset="0"/>
              </a:rPr>
              <a:t>progressed during or after doublet </a:t>
            </a:r>
            <a:r>
              <a:rPr lang="en-US" sz="1600" b="0" dirty="0">
                <a:solidFill>
                  <a:prstClr val="black"/>
                </a:solidFill>
                <a:latin typeface="Calibri" panose="020F0502020204030204" pitchFamily="34" charset="0"/>
                <a:cs typeface="Calibri" panose="020F0502020204030204" pitchFamily="34" charset="0"/>
              </a:rPr>
              <a:t>chemotherapy</a:t>
            </a:r>
            <a:r>
              <a:rPr lang="en-US" sz="1600" b="0" baseline="27777" dirty="0">
                <a:solidFill>
                  <a:prstClr val="black"/>
                </a:solidFill>
                <a:latin typeface="Calibri" panose="020F0502020204030204" pitchFamily="34" charset="0"/>
                <a:cs typeface="Calibri" panose="020F0502020204030204" pitchFamily="34" charset="0"/>
              </a:rPr>
              <a:t> </a:t>
            </a:r>
            <a:r>
              <a:rPr lang="en-US" sz="1600" b="0" spc="-9" dirty="0">
                <a:solidFill>
                  <a:prstClr val="black"/>
                </a:solidFill>
                <a:latin typeface="Calibri" panose="020F0502020204030204" pitchFamily="34" charset="0"/>
                <a:cs typeface="Calibri" panose="020F0502020204030204" pitchFamily="34" charset="0"/>
              </a:rPr>
              <a:t>with  bevacizumab (if</a:t>
            </a:r>
            <a:r>
              <a:rPr lang="en-US" sz="1600" b="0" spc="9" dirty="0">
                <a:solidFill>
                  <a:prstClr val="black"/>
                </a:solidFill>
                <a:latin typeface="Calibri" panose="020F0502020204030204" pitchFamily="34" charset="0"/>
                <a:cs typeface="Calibri" panose="020F0502020204030204" pitchFamily="34" charset="0"/>
              </a:rPr>
              <a:t> </a:t>
            </a:r>
            <a:r>
              <a:rPr lang="en-US" sz="1600" b="0" spc="-9" dirty="0">
                <a:solidFill>
                  <a:prstClr val="black"/>
                </a:solidFill>
                <a:latin typeface="Calibri" panose="020F0502020204030204" pitchFamily="34" charset="0"/>
                <a:cs typeface="Calibri" panose="020F0502020204030204" pitchFamily="34" charset="0"/>
              </a:rPr>
              <a:t>eligible);</a:t>
            </a:r>
            <a:endParaRPr lang="en-US" sz="1600" b="0" dirty="0">
              <a:solidFill>
                <a:prstClr val="black"/>
              </a:solidFill>
              <a:latin typeface="Calibri" panose="020F0502020204030204" pitchFamily="34" charset="0"/>
              <a:cs typeface="Calibri" panose="020F0502020204030204" pitchFamily="34" charset="0"/>
            </a:endParaRPr>
          </a:p>
          <a:p>
            <a:pPr marL="133008" algn="ctr" defTabSz="1609501" fontAlgn="auto">
              <a:spcBef>
                <a:spcPts val="0"/>
              </a:spcBef>
              <a:spcAft>
                <a:spcPts val="0"/>
              </a:spcAft>
              <a:tabLst>
                <a:tab pos="437025" algn="l"/>
                <a:tab pos="438141" algn="l"/>
              </a:tabLst>
              <a:defRPr/>
            </a:pPr>
            <a:r>
              <a:rPr lang="en-US" sz="1600" b="0" spc="-9" dirty="0">
                <a:solidFill>
                  <a:prstClr val="black"/>
                </a:solidFill>
                <a:latin typeface="Calibri" panose="020F0502020204030204" pitchFamily="34" charset="0"/>
                <a:cs typeface="Calibri" panose="020F0502020204030204" pitchFamily="34" charset="0"/>
              </a:rPr>
              <a:t>received </a:t>
            </a:r>
            <a:r>
              <a:rPr lang="en-US" sz="1600" b="0" dirty="0">
                <a:solidFill>
                  <a:prstClr val="black"/>
                </a:solidFill>
                <a:latin typeface="Calibri" panose="020F0502020204030204" pitchFamily="34" charset="0"/>
                <a:cs typeface="Calibri" panose="020F0502020204030204" pitchFamily="34" charset="0"/>
              </a:rPr>
              <a:t>≤2</a:t>
            </a:r>
            <a:r>
              <a:rPr lang="en-US" sz="1600" b="0" spc="9" dirty="0">
                <a:solidFill>
                  <a:prstClr val="black"/>
                </a:solidFill>
                <a:latin typeface="Calibri" panose="020F0502020204030204" pitchFamily="34" charset="0"/>
                <a:cs typeface="Calibri" panose="020F0502020204030204" pitchFamily="34" charset="0"/>
              </a:rPr>
              <a:t> </a:t>
            </a:r>
            <a:r>
              <a:rPr lang="en-US" sz="1600" b="0" spc="-9" dirty="0">
                <a:solidFill>
                  <a:prstClr val="black"/>
                </a:solidFill>
                <a:latin typeface="Calibri" panose="020F0502020204030204" pitchFamily="34" charset="0"/>
                <a:cs typeface="Calibri" panose="020F0502020204030204" pitchFamily="34" charset="0"/>
              </a:rPr>
              <a:t>prior </a:t>
            </a:r>
            <a:r>
              <a:rPr lang="en-US" sz="1600" b="0" dirty="0">
                <a:solidFill>
                  <a:prstClr val="black"/>
                </a:solidFill>
                <a:latin typeface="Calibri" panose="020F0502020204030204" pitchFamily="34" charset="0"/>
                <a:cs typeface="Calibri" panose="020F0502020204030204" pitchFamily="34" charset="0"/>
              </a:rPr>
              <a:t>systemic</a:t>
            </a:r>
            <a:r>
              <a:rPr lang="en-US" sz="1600" b="0" spc="-159" dirty="0">
                <a:solidFill>
                  <a:prstClr val="black"/>
                </a:solidFill>
                <a:latin typeface="Calibri" panose="020F0502020204030204" pitchFamily="34" charset="0"/>
                <a:cs typeface="Calibri" panose="020F0502020204030204" pitchFamily="34" charset="0"/>
              </a:rPr>
              <a:t> </a:t>
            </a:r>
            <a:r>
              <a:rPr lang="en-US" sz="1600" b="0" dirty="0">
                <a:solidFill>
                  <a:prstClr val="black"/>
                </a:solidFill>
                <a:latin typeface="Calibri" panose="020F0502020204030204" pitchFamily="34" charset="0"/>
                <a:cs typeface="Calibri" panose="020F0502020204030204" pitchFamily="34" charset="0"/>
              </a:rPr>
              <a:t>regimens;</a:t>
            </a:r>
            <a:r>
              <a:rPr lang="en-US" sz="1600" b="0" baseline="27777" dirty="0">
                <a:solidFill>
                  <a:prstClr val="black"/>
                </a:solidFill>
                <a:latin typeface="Calibri" panose="020F0502020204030204" pitchFamily="34" charset="0"/>
                <a:cs typeface="Calibri" panose="020F0502020204030204" pitchFamily="34" charset="0"/>
              </a:rPr>
              <a:t> </a:t>
            </a:r>
            <a:r>
              <a:rPr lang="en-US" sz="1600" b="0" dirty="0">
                <a:solidFill>
                  <a:prstClr val="black"/>
                </a:solidFill>
                <a:latin typeface="Calibri" panose="020F0502020204030204" pitchFamily="34" charset="0"/>
                <a:cs typeface="Calibri" panose="020F0502020204030204" pitchFamily="34" charset="0"/>
              </a:rPr>
              <a:t>ECOG PS</a:t>
            </a:r>
            <a:r>
              <a:rPr lang="en-US" sz="1600" b="0" spc="-151" dirty="0">
                <a:solidFill>
                  <a:prstClr val="black"/>
                </a:solidFill>
                <a:latin typeface="Calibri" panose="020F0502020204030204" pitchFamily="34" charset="0"/>
                <a:cs typeface="Calibri" panose="020F0502020204030204" pitchFamily="34" charset="0"/>
              </a:rPr>
              <a:t> </a:t>
            </a:r>
            <a:r>
              <a:rPr lang="en-US" sz="1600" b="0" spc="-9" dirty="0">
                <a:solidFill>
                  <a:prstClr val="black"/>
                </a:solidFill>
                <a:latin typeface="Calibri" panose="020F0502020204030204" pitchFamily="34" charset="0"/>
                <a:cs typeface="Calibri" panose="020F0502020204030204" pitchFamily="34" charset="0"/>
              </a:rPr>
              <a:t>0-1</a:t>
            </a:r>
            <a:br>
              <a:rPr lang="en-US" sz="1600" b="0" spc="-9" dirty="0">
                <a:solidFill>
                  <a:prstClr val="black"/>
                </a:solidFill>
                <a:latin typeface="Calibri" panose="020F0502020204030204" pitchFamily="34" charset="0"/>
                <a:cs typeface="Calibri" panose="020F0502020204030204" pitchFamily="34" charset="0"/>
              </a:rPr>
            </a:br>
            <a:r>
              <a:rPr lang="en-US" sz="1600" b="0" spc="-9" dirty="0">
                <a:solidFill>
                  <a:prstClr val="black"/>
                </a:solidFill>
                <a:latin typeface="Calibri" panose="020F0502020204030204" pitchFamily="34" charset="0"/>
                <a:cs typeface="Calibri" panose="020F0502020204030204" pitchFamily="34" charset="0"/>
              </a:rPr>
              <a:t>(N = 102*)</a:t>
            </a:r>
            <a:endParaRPr lang="en-US" sz="1600" b="0" dirty="0">
              <a:solidFill>
                <a:prstClr val="black"/>
              </a:solidFill>
              <a:latin typeface="Calibri" panose="020F0502020204030204" pitchFamily="34" charset="0"/>
              <a:cs typeface="Calibri" panose="020F0502020204030204" pitchFamily="34" charset="0"/>
            </a:endParaRPr>
          </a:p>
          <a:p>
            <a:pPr defTabSz="1609501" fontAlgn="auto">
              <a:spcBef>
                <a:spcPts val="0"/>
              </a:spcBef>
              <a:spcAft>
                <a:spcPts val="0"/>
              </a:spcAft>
              <a:defRPr/>
            </a:pPr>
            <a:endParaRPr sz="3168" dirty="0">
              <a:solidFill>
                <a:prstClr val="black"/>
              </a:solidFill>
              <a:latin typeface="Calibri"/>
              <a:cs typeface="+mn-cs"/>
            </a:endParaRPr>
          </a:p>
        </p:txBody>
      </p:sp>
      <p:sp>
        <p:nvSpPr>
          <p:cNvPr id="38" name="object 10">
            <a:extLst>
              <a:ext uri="{FF2B5EF4-FFF2-40B4-BE49-F238E27FC236}">
                <a16:creationId xmlns:a16="http://schemas.microsoft.com/office/drawing/2014/main" id="{1AFB8BC4-D22D-48C4-B1F4-427EF19BD1D3}"/>
              </a:ext>
            </a:extLst>
          </p:cNvPr>
          <p:cNvSpPr txBox="1"/>
          <p:nvPr/>
        </p:nvSpPr>
        <p:spPr>
          <a:xfrm>
            <a:off x="8827446" y="3211883"/>
            <a:ext cx="1191495" cy="761236"/>
          </a:xfrm>
          <a:prstGeom prst="rect">
            <a:avLst/>
          </a:prstGeom>
        </p:spPr>
        <p:txBody>
          <a:bodyPr vert="horz" wrap="square" lIns="0" tIns="22354" rIns="0" bIns="0" rtlCol="0">
            <a:spAutoFit/>
          </a:bodyPr>
          <a:lstStyle/>
          <a:p>
            <a:pPr marL="22354" marR="8942" indent="-1118" algn="ctr" defTabSz="1609501" fontAlgn="auto">
              <a:spcBef>
                <a:spcPts val="176"/>
              </a:spcBef>
              <a:spcAft>
                <a:spcPts val="0"/>
              </a:spcAft>
              <a:defRPr/>
            </a:pPr>
            <a:r>
              <a:rPr sz="1600" b="0" i="1" spc="-9" dirty="0">
                <a:solidFill>
                  <a:prstClr val="black"/>
                </a:solidFill>
                <a:latin typeface="Calibri" panose="020F0502020204030204" pitchFamily="34" charset="0"/>
                <a:cs typeface="Calibri" panose="020F0502020204030204" pitchFamily="34" charset="0"/>
              </a:rPr>
              <a:t>Until </a:t>
            </a:r>
            <a:r>
              <a:rPr sz="1600" b="0" i="1" dirty="0">
                <a:solidFill>
                  <a:prstClr val="black"/>
                </a:solidFill>
                <a:latin typeface="Calibri" panose="020F0502020204030204" pitchFamily="34" charset="0"/>
                <a:cs typeface="Calibri" panose="020F0502020204030204" pitchFamily="34" charset="0"/>
              </a:rPr>
              <a:t>PD or  una</a:t>
            </a:r>
            <a:r>
              <a:rPr sz="1600" b="0" i="1" spc="-9" dirty="0">
                <a:solidFill>
                  <a:prstClr val="black"/>
                </a:solidFill>
                <a:latin typeface="Calibri" panose="020F0502020204030204" pitchFamily="34" charset="0"/>
                <a:cs typeface="Calibri" panose="020F0502020204030204" pitchFamily="34" charset="0"/>
              </a:rPr>
              <a:t>cce</a:t>
            </a:r>
            <a:r>
              <a:rPr sz="1600" b="0" i="1" dirty="0">
                <a:solidFill>
                  <a:prstClr val="black"/>
                </a:solidFill>
                <a:latin typeface="Calibri" panose="020F0502020204030204" pitchFamily="34" charset="0"/>
                <a:cs typeface="Calibri" panose="020F0502020204030204" pitchFamily="34" charset="0"/>
              </a:rPr>
              <a:t>p</a:t>
            </a:r>
            <a:r>
              <a:rPr sz="1600" b="0" i="1" spc="-9" dirty="0">
                <a:solidFill>
                  <a:prstClr val="black"/>
                </a:solidFill>
                <a:latin typeface="Calibri" panose="020F0502020204030204" pitchFamily="34" charset="0"/>
                <a:cs typeface="Calibri" panose="020F0502020204030204" pitchFamily="34" charset="0"/>
              </a:rPr>
              <a:t>ta</a:t>
            </a:r>
            <a:r>
              <a:rPr sz="1600" b="0" i="1" dirty="0">
                <a:solidFill>
                  <a:prstClr val="black"/>
                </a:solidFill>
                <a:latin typeface="Calibri" panose="020F0502020204030204" pitchFamily="34" charset="0"/>
                <a:cs typeface="Calibri" panose="020F0502020204030204" pitchFamily="34" charset="0"/>
              </a:rPr>
              <a:t>ble  toxicity</a:t>
            </a:r>
          </a:p>
        </p:txBody>
      </p:sp>
      <p:sp>
        <p:nvSpPr>
          <p:cNvPr id="39" name="object 19">
            <a:extLst>
              <a:ext uri="{FF2B5EF4-FFF2-40B4-BE49-F238E27FC236}">
                <a16:creationId xmlns:a16="http://schemas.microsoft.com/office/drawing/2014/main" id="{822ABD5F-DFBA-4D75-9791-69C861581513}"/>
              </a:ext>
            </a:extLst>
          </p:cNvPr>
          <p:cNvSpPr txBox="1"/>
          <p:nvPr/>
        </p:nvSpPr>
        <p:spPr>
          <a:xfrm>
            <a:off x="3962400" y="2275673"/>
            <a:ext cx="4070756" cy="672559"/>
          </a:xfrm>
          <a:prstGeom prst="rect">
            <a:avLst/>
          </a:prstGeom>
        </p:spPr>
        <p:txBody>
          <a:bodyPr vert="horz" wrap="square" lIns="0" tIns="22354" rIns="0" bIns="0" rtlCol="0">
            <a:spAutoFit/>
          </a:bodyPr>
          <a:lstStyle/>
          <a:p>
            <a:pPr marL="22354" marR="8942" indent="1118" algn="ctr" defTabSz="1609501" fontAlgn="auto">
              <a:spcBef>
                <a:spcPts val="176"/>
              </a:spcBef>
              <a:spcAft>
                <a:spcPts val="0"/>
              </a:spcAft>
              <a:defRPr/>
            </a:pPr>
            <a:r>
              <a:rPr sz="1400" b="0" i="1" dirty="0">
                <a:solidFill>
                  <a:prstClr val="black"/>
                </a:solidFill>
                <a:latin typeface="Calibri" panose="020F0502020204030204" pitchFamily="34" charset="0"/>
                <a:cs typeface="Calibri" panose="020F0502020204030204" pitchFamily="34" charset="0"/>
              </a:rPr>
              <a:t>Tumor </a:t>
            </a:r>
            <a:r>
              <a:rPr sz="1400" b="0" i="1" spc="-9" dirty="0">
                <a:solidFill>
                  <a:prstClr val="black"/>
                </a:solidFill>
                <a:latin typeface="Calibri" panose="020F0502020204030204" pitchFamily="34" charset="0"/>
                <a:cs typeface="Calibri" panose="020F0502020204030204" pitchFamily="34" charset="0"/>
              </a:rPr>
              <a:t>responses </a:t>
            </a:r>
            <a:r>
              <a:rPr sz="1400" b="0" i="1" dirty="0">
                <a:solidFill>
                  <a:prstClr val="black"/>
                </a:solidFill>
                <a:latin typeface="Calibri" panose="020F0502020204030204" pitchFamily="34" charset="0"/>
                <a:cs typeface="Calibri" panose="020F0502020204030204" pitchFamily="34" charset="0"/>
              </a:rPr>
              <a:t>assessed using CT </a:t>
            </a:r>
            <a:r>
              <a:rPr sz="1400" b="0" i="1" spc="-9" dirty="0">
                <a:solidFill>
                  <a:prstClr val="black"/>
                </a:solidFill>
                <a:latin typeface="Calibri" panose="020F0502020204030204" pitchFamily="34" charset="0"/>
                <a:cs typeface="Calibri" panose="020F0502020204030204" pitchFamily="34" charset="0"/>
              </a:rPr>
              <a:t>or MRI at baseline, every </a:t>
            </a:r>
            <a:r>
              <a:rPr sz="1400" b="0" i="1" dirty="0">
                <a:solidFill>
                  <a:prstClr val="black"/>
                </a:solidFill>
                <a:latin typeface="Calibri" panose="020F0502020204030204" pitchFamily="34" charset="0"/>
                <a:cs typeface="Calibri" panose="020F0502020204030204" pitchFamily="34" charset="0"/>
              </a:rPr>
              <a:t>6 </a:t>
            </a:r>
            <a:r>
              <a:rPr sz="1400" b="0" i="1" spc="-9" dirty="0">
                <a:solidFill>
                  <a:prstClr val="black"/>
                </a:solidFill>
                <a:latin typeface="Calibri" panose="020F0502020204030204" pitchFamily="34" charset="0"/>
                <a:cs typeface="Calibri" panose="020F0502020204030204" pitchFamily="34" charset="0"/>
              </a:rPr>
              <a:t>wk for </a:t>
            </a:r>
            <a:r>
              <a:rPr sz="1400" b="0" i="1" dirty="0">
                <a:solidFill>
                  <a:prstClr val="black"/>
                </a:solidFill>
                <a:latin typeface="Calibri" panose="020F0502020204030204" pitchFamily="34" charset="0"/>
                <a:cs typeface="Calibri" panose="020F0502020204030204" pitchFamily="34" charset="0"/>
              </a:rPr>
              <a:t>the first </a:t>
            </a:r>
            <a:r>
              <a:rPr sz="1400" b="0" i="1" spc="-9" dirty="0">
                <a:solidFill>
                  <a:prstClr val="black"/>
                </a:solidFill>
                <a:latin typeface="Calibri" panose="020F0502020204030204" pitchFamily="34" charset="0"/>
                <a:cs typeface="Calibri" panose="020F0502020204030204" pitchFamily="34" charset="0"/>
              </a:rPr>
              <a:t>30 wk, and </a:t>
            </a:r>
            <a:br>
              <a:rPr lang="en-US" sz="1400" b="0" i="1" spc="-9" dirty="0">
                <a:solidFill>
                  <a:prstClr val="black"/>
                </a:solidFill>
                <a:latin typeface="Calibri" panose="020F0502020204030204" pitchFamily="34" charset="0"/>
                <a:cs typeface="Calibri" panose="020F0502020204030204" pitchFamily="34" charset="0"/>
              </a:rPr>
            </a:br>
            <a:r>
              <a:rPr sz="1400" b="0" i="1" spc="-9" dirty="0">
                <a:solidFill>
                  <a:prstClr val="black"/>
                </a:solidFill>
                <a:latin typeface="Calibri" panose="020F0502020204030204" pitchFamily="34" charset="0"/>
                <a:cs typeface="Calibri" panose="020F0502020204030204" pitchFamily="34" charset="0"/>
              </a:rPr>
              <a:t>every 12 wk</a:t>
            </a:r>
            <a:r>
              <a:rPr sz="1400" b="0" i="1" spc="53" dirty="0">
                <a:solidFill>
                  <a:prstClr val="black"/>
                </a:solidFill>
                <a:latin typeface="Calibri" panose="020F0502020204030204" pitchFamily="34" charset="0"/>
                <a:cs typeface="Calibri" panose="020F0502020204030204" pitchFamily="34" charset="0"/>
              </a:rPr>
              <a:t> </a:t>
            </a:r>
            <a:r>
              <a:rPr sz="1400" b="0" i="1" spc="-9" dirty="0">
                <a:solidFill>
                  <a:prstClr val="black"/>
                </a:solidFill>
                <a:latin typeface="Calibri" panose="020F0502020204030204" pitchFamily="34" charset="0"/>
                <a:cs typeface="Calibri" panose="020F0502020204030204" pitchFamily="34" charset="0"/>
              </a:rPr>
              <a:t>thereafter</a:t>
            </a:r>
            <a:endParaRPr sz="1400" b="0" i="1" dirty="0">
              <a:solidFill>
                <a:prstClr val="black"/>
              </a:solidFill>
              <a:latin typeface="Calibri" panose="020F0502020204030204" pitchFamily="34" charset="0"/>
              <a:cs typeface="Calibri" panose="020F0502020204030204" pitchFamily="34" charset="0"/>
            </a:endParaRPr>
          </a:p>
        </p:txBody>
      </p:sp>
      <p:sp>
        <p:nvSpPr>
          <p:cNvPr id="40" name="object 24">
            <a:extLst>
              <a:ext uri="{FF2B5EF4-FFF2-40B4-BE49-F238E27FC236}">
                <a16:creationId xmlns:a16="http://schemas.microsoft.com/office/drawing/2014/main" id="{4361B487-C90D-438B-9B7E-C78D9595CADE}"/>
              </a:ext>
            </a:extLst>
          </p:cNvPr>
          <p:cNvSpPr txBox="1"/>
          <p:nvPr/>
        </p:nvSpPr>
        <p:spPr>
          <a:xfrm>
            <a:off x="842209" y="6132463"/>
            <a:ext cx="9589169" cy="206109"/>
          </a:xfrm>
          <a:prstGeom prst="rect">
            <a:avLst/>
          </a:prstGeom>
        </p:spPr>
        <p:txBody>
          <a:bodyPr vert="horz" wrap="square" lIns="0" tIns="21236" rIns="0" bIns="0" rtlCol="0">
            <a:spAutoFit/>
          </a:bodyPr>
          <a:lstStyle/>
          <a:p>
            <a:pPr marL="67063" marR="53650" defTabSz="1609501" fontAlgn="auto">
              <a:spcBef>
                <a:spcPts val="167"/>
              </a:spcBef>
              <a:spcAft>
                <a:spcPts val="0"/>
              </a:spcAft>
              <a:defRPr/>
            </a:pPr>
            <a:r>
              <a:rPr sz="1200" b="0" spc="-9" dirty="0">
                <a:solidFill>
                  <a:prstClr val="black"/>
                </a:solidFill>
                <a:latin typeface="Calibri" panose="020F0502020204030204" pitchFamily="34" charset="0"/>
                <a:cs typeface="Calibri" panose="020F0502020204030204" pitchFamily="34" charset="0"/>
              </a:rPr>
              <a:t>*Study sample </a:t>
            </a:r>
            <a:r>
              <a:rPr sz="1200" b="0" spc="-19" dirty="0">
                <a:solidFill>
                  <a:prstClr val="black"/>
                </a:solidFill>
                <a:latin typeface="Calibri" panose="020F0502020204030204" pitchFamily="34" charset="0"/>
                <a:cs typeface="Calibri" panose="020F0502020204030204" pitchFamily="34" charset="0"/>
              </a:rPr>
              <a:t>size </a:t>
            </a:r>
            <a:r>
              <a:rPr sz="1200" b="0" spc="-9" dirty="0">
                <a:solidFill>
                  <a:prstClr val="black"/>
                </a:solidFill>
                <a:latin typeface="Calibri" panose="020F0502020204030204" pitchFamily="34" charset="0"/>
                <a:cs typeface="Calibri" panose="020F0502020204030204" pitchFamily="34" charset="0"/>
              </a:rPr>
              <a:t>calculated assuming a confirmed ORR of </a:t>
            </a:r>
            <a:r>
              <a:rPr sz="1200" b="0" spc="-19" dirty="0">
                <a:solidFill>
                  <a:prstClr val="black"/>
                </a:solidFill>
                <a:latin typeface="Calibri" panose="020F0502020204030204" pitchFamily="34" charset="0"/>
                <a:cs typeface="Calibri" panose="020F0502020204030204" pitchFamily="34" charset="0"/>
              </a:rPr>
              <a:t>21% </a:t>
            </a:r>
            <a:r>
              <a:rPr sz="1200" b="0" spc="-9" dirty="0">
                <a:solidFill>
                  <a:prstClr val="black"/>
                </a:solidFill>
                <a:latin typeface="Calibri" panose="020F0502020204030204" pitchFamily="34" charset="0"/>
                <a:cs typeface="Calibri" panose="020F0502020204030204" pitchFamily="34" charset="0"/>
              </a:rPr>
              <a:t>to </a:t>
            </a:r>
            <a:r>
              <a:rPr sz="1200" b="0" spc="-19" dirty="0">
                <a:solidFill>
                  <a:prstClr val="black"/>
                </a:solidFill>
                <a:latin typeface="Calibri" panose="020F0502020204030204" pitchFamily="34" charset="0"/>
                <a:cs typeface="Calibri" panose="020F0502020204030204" pitchFamily="34" charset="0"/>
              </a:rPr>
              <a:t>25% with </a:t>
            </a:r>
            <a:r>
              <a:rPr sz="1200" b="0" spc="-9" dirty="0">
                <a:solidFill>
                  <a:prstClr val="black"/>
                </a:solidFill>
                <a:latin typeface="Calibri" panose="020F0502020204030204" pitchFamily="34" charset="0"/>
                <a:cs typeface="Calibri" panose="020F0502020204030204" pitchFamily="34" charset="0"/>
              </a:rPr>
              <a:t>tisotumab vedotin </a:t>
            </a:r>
            <a:r>
              <a:rPr sz="1200" b="0" spc="-19" dirty="0">
                <a:solidFill>
                  <a:prstClr val="black"/>
                </a:solidFill>
                <a:latin typeface="Calibri" panose="020F0502020204030204" pitchFamily="34" charset="0"/>
                <a:cs typeface="Calibri" panose="020F0502020204030204" pitchFamily="34" charset="0"/>
              </a:rPr>
              <a:t>and </a:t>
            </a:r>
            <a:r>
              <a:rPr sz="1200" b="0" spc="-9" dirty="0">
                <a:solidFill>
                  <a:prstClr val="black"/>
                </a:solidFill>
                <a:latin typeface="Calibri" panose="020F0502020204030204" pitchFamily="34" charset="0"/>
                <a:cs typeface="Calibri" panose="020F0502020204030204" pitchFamily="34" charset="0"/>
              </a:rPr>
              <a:t>to provide ≥80% </a:t>
            </a:r>
            <a:r>
              <a:rPr sz="1200" b="0" spc="-19" dirty="0">
                <a:solidFill>
                  <a:prstClr val="black"/>
                </a:solidFill>
                <a:latin typeface="Calibri" panose="020F0502020204030204" pitchFamily="34" charset="0"/>
                <a:cs typeface="Calibri" panose="020F0502020204030204" pitchFamily="34" charset="0"/>
              </a:rPr>
              <a:t>power </a:t>
            </a:r>
            <a:r>
              <a:rPr sz="1200" b="0" spc="-9" dirty="0">
                <a:solidFill>
                  <a:prstClr val="black"/>
                </a:solidFill>
                <a:latin typeface="Calibri" panose="020F0502020204030204" pitchFamily="34" charset="0"/>
                <a:cs typeface="Calibri" panose="020F0502020204030204" pitchFamily="34" charset="0"/>
              </a:rPr>
              <a:t>to </a:t>
            </a:r>
            <a:r>
              <a:rPr sz="1200" b="0" spc="-19" dirty="0">
                <a:solidFill>
                  <a:prstClr val="black"/>
                </a:solidFill>
                <a:latin typeface="Calibri" panose="020F0502020204030204" pitchFamily="34" charset="0"/>
                <a:cs typeface="Calibri" panose="020F0502020204030204" pitchFamily="34" charset="0"/>
              </a:rPr>
              <a:t>exclude </a:t>
            </a:r>
            <a:r>
              <a:rPr sz="1200" b="0" spc="-9" dirty="0">
                <a:solidFill>
                  <a:prstClr val="black"/>
                </a:solidFill>
                <a:latin typeface="Calibri" panose="020F0502020204030204" pitchFamily="34" charset="0"/>
                <a:cs typeface="Calibri" panose="020F0502020204030204" pitchFamily="34" charset="0"/>
              </a:rPr>
              <a:t>an ORR of</a:t>
            </a:r>
            <a:r>
              <a:rPr lang="en-US" sz="1200" b="0" spc="282" dirty="0">
                <a:solidFill>
                  <a:prstClr val="black"/>
                </a:solidFill>
                <a:latin typeface="Calibri" panose="020F0502020204030204" pitchFamily="34" charset="0"/>
                <a:cs typeface="Calibri" panose="020F0502020204030204" pitchFamily="34" charset="0"/>
              </a:rPr>
              <a:t> </a:t>
            </a:r>
            <a:r>
              <a:rPr lang="en-US" sz="1200" b="0" spc="-9" dirty="0">
                <a:solidFill>
                  <a:prstClr val="black"/>
                </a:solidFill>
                <a:latin typeface="Calibri" panose="020F0502020204030204" pitchFamily="34" charset="0"/>
                <a:cs typeface="Calibri" panose="020F0502020204030204" pitchFamily="34" charset="0"/>
              </a:rPr>
              <a:t>≤</a:t>
            </a:r>
            <a:r>
              <a:rPr sz="1200" b="0" spc="-9" dirty="0">
                <a:solidFill>
                  <a:prstClr val="black"/>
                </a:solidFill>
                <a:latin typeface="Calibri" panose="020F0502020204030204" pitchFamily="34" charset="0"/>
                <a:cs typeface="Calibri" panose="020F0502020204030204" pitchFamily="34" charset="0"/>
              </a:rPr>
              <a:t>11%</a:t>
            </a:r>
            <a:r>
              <a:rPr lang="en-US" sz="1200" b="0" spc="-9" dirty="0">
                <a:solidFill>
                  <a:prstClr val="black"/>
                </a:solidFill>
                <a:latin typeface="Calibri" panose="020F0502020204030204" pitchFamily="34" charset="0"/>
                <a:cs typeface="Calibri" panose="020F0502020204030204" pitchFamily="34" charset="0"/>
              </a:rPr>
              <a:t>.</a:t>
            </a:r>
            <a:endParaRPr sz="1200" b="0" baseline="24691" dirty="0">
              <a:solidFill>
                <a:prstClr val="black"/>
              </a:solidFill>
              <a:latin typeface="Calibri" panose="020F0502020204030204" pitchFamily="34" charset="0"/>
              <a:cs typeface="Calibri" panose="020F0502020204030204" pitchFamily="34" charset="0"/>
            </a:endParaRPr>
          </a:p>
        </p:txBody>
      </p:sp>
      <p:cxnSp>
        <p:nvCxnSpPr>
          <p:cNvPr id="41" name="Straight Arrow Connector 40">
            <a:extLst>
              <a:ext uri="{FF2B5EF4-FFF2-40B4-BE49-F238E27FC236}">
                <a16:creationId xmlns:a16="http://schemas.microsoft.com/office/drawing/2014/main" id="{AB95E5DA-089F-4525-B6E5-5730F329929D}"/>
              </a:ext>
            </a:extLst>
          </p:cNvPr>
          <p:cNvCxnSpPr>
            <a:cxnSpLocks/>
          </p:cNvCxnSpPr>
          <p:nvPr/>
        </p:nvCxnSpPr>
        <p:spPr bwMode="auto">
          <a:xfrm>
            <a:off x="3131159" y="3595030"/>
            <a:ext cx="859045" cy="0"/>
          </a:xfrm>
          <a:prstGeom prst="straightConnector1">
            <a:avLst/>
          </a:prstGeom>
          <a:noFill/>
          <a:ln w="28575" cap="flat" cmpd="sng" algn="ctr">
            <a:solidFill>
              <a:schemeClr val="bg1"/>
            </a:solidFill>
            <a:prstDash val="solid"/>
            <a:round/>
            <a:headEnd type="none" w="med" len="med"/>
            <a:tailEnd type="triangle"/>
          </a:ln>
          <a:effectLst/>
        </p:spPr>
      </p:cxnSp>
      <p:sp>
        <p:nvSpPr>
          <p:cNvPr id="42" name="Rectangle 49">
            <a:extLst>
              <a:ext uri="{FF2B5EF4-FFF2-40B4-BE49-F238E27FC236}">
                <a16:creationId xmlns:a16="http://schemas.microsoft.com/office/drawing/2014/main" id="{2CD2DCF2-D714-423E-99F5-D314B98203E1}"/>
              </a:ext>
            </a:extLst>
          </p:cNvPr>
          <p:cNvSpPr>
            <a:spLocks noChangeArrowheads="1"/>
          </p:cNvSpPr>
          <p:nvPr/>
        </p:nvSpPr>
        <p:spPr bwMode="auto">
          <a:xfrm>
            <a:off x="4111101" y="3044829"/>
            <a:ext cx="3661299" cy="1103311"/>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2000" dirty="0">
                <a:solidFill>
                  <a:schemeClr val="tx1"/>
                </a:solidFill>
                <a:latin typeface="Calibri" panose="020F0502020204030204" pitchFamily="34" charset="0"/>
              </a:rPr>
              <a:t>Tisotumab vedotin</a:t>
            </a:r>
          </a:p>
          <a:p>
            <a:pPr algn="ctr">
              <a:lnSpc>
                <a:spcPct val="100000"/>
              </a:lnSpc>
              <a:spcBef>
                <a:spcPct val="0"/>
              </a:spcBef>
              <a:spcAft>
                <a:spcPct val="0"/>
              </a:spcAft>
              <a:buClrTx/>
              <a:buFontTx/>
              <a:buNone/>
            </a:pPr>
            <a:r>
              <a:rPr lang="en-US" altLang="en-US" sz="2000" b="0" dirty="0">
                <a:solidFill>
                  <a:schemeClr val="tx1"/>
                </a:solidFill>
                <a:latin typeface="Calibri" panose="020F0502020204030204" pitchFamily="34" charset="0"/>
              </a:rPr>
              <a:t>2.0 mg/kg IV Q3W</a:t>
            </a:r>
          </a:p>
          <a:p>
            <a:pPr algn="ctr">
              <a:lnSpc>
                <a:spcPct val="100000"/>
              </a:lnSpc>
              <a:spcBef>
                <a:spcPct val="0"/>
              </a:spcBef>
              <a:spcAft>
                <a:spcPct val="0"/>
              </a:spcAft>
              <a:buClrTx/>
              <a:buFontTx/>
              <a:buNone/>
            </a:pPr>
            <a:r>
              <a:rPr lang="en-US" altLang="en-US" sz="2000" b="0" dirty="0">
                <a:solidFill>
                  <a:schemeClr val="tx1"/>
                </a:solidFill>
                <a:latin typeface="Calibri" panose="020F0502020204030204" pitchFamily="34" charset="0"/>
              </a:rPr>
              <a:t>(n = 101)</a:t>
            </a:r>
          </a:p>
        </p:txBody>
      </p:sp>
      <p:cxnSp>
        <p:nvCxnSpPr>
          <p:cNvPr id="43" name="Straight Arrow Connector 42">
            <a:extLst>
              <a:ext uri="{FF2B5EF4-FFF2-40B4-BE49-F238E27FC236}">
                <a16:creationId xmlns:a16="http://schemas.microsoft.com/office/drawing/2014/main" id="{32758FCF-804E-478A-94B4-28A359FD45F6}"/>
              </a:ext>
            </a:extLst>
          </p:cNvPr>
          <p:cNvCxnSpPr>
            <a:cxnSpLocks/>
          </p:cNvCxnSpPr>
          <p:nvPr/>
        </p:nvCxnSpPr>
        <p:spPr bwMode="auto">
          <a:xfrm>
            <a:off x="7919193" y="3582998"/>
            <a:ext cx="859045" cy="0"/>
          </a:xfrm>
          <a:prstGeom prst="straightConnector1">
            <a:avLst/>
          </a:prstGeom>
          <a:noFill/>
          <a:ln w="28575" cap="flat" cmpd="sng" algn="ctr">
            <a:solidFill>
              <a:schemeClr val="bg1"/>
            </a:solidFill>
            <a:prstDash val="solid"/>
            <a:round/>
            <a:headEnd type="none" w="med" len="med"/>
            <a:tailEnd type="triangle"/>
          </a:ln>
          <a:effectLst/>
        </p:spPr>
      </p:cxnSp>
      <p:cxnSp>
        <p:nvCxnSpPr>
          <p:cNvPr id="44" name="Straight Arrow Connector 43">
            <a:extLst>
              <a:ext uri="{FF2B5EF4-FFF2-40B4-BE49-F238E27FC236}">
                <a16:creationId xmlns:a16="http://schemas.microsoft.com/office/drawing/2014/main" id="{74D6229C-7E17-4129-A384-D6F129F98B7E}"/>
              </a:ext>
            </a:extLst>
          </p:cNvPr>
          <p:cNvCxnSpPr/>
          <p:nvPr/>
        </p:nvCxnSpPr>
        <p:spPr bwMode="auto">
          <a:xfrm>
            <a:off x="7821692" y="2818174"/>
            <a:ext cx="0" cy="171796"/>
          </a:xfrm>
          <a:prstGeom prst="straightConnector1">
            <a:avLst/>
          </a:prstGeom>
          <a:noFill/>
          <a:ln w="28575" cap="flat" cmpd="sng" algn="ctr">
            <a:solidFill>
              <a:schemeClr val="bg1"/>
            </a:solidFill>
            <a:prstDash val="solid"/>
            <a:round/>
            <a:headEnd type="none" w="med" len="med"/>
            <a:tailEnd type="triangle"/>
          </a:ln>
          <a:effectLst/>
        </p:spPr>
      </p:cxnSp>
      <p:cxnSp>
        <p:nvCxnSpPr>
          <p:cNvPr id="45" name="Straight Arrow Connector 44">
            <a:extLst>
              <a:ext uri="{FF2B5EF4-FFF2-40B4-BE49-F238E27FC236}">
                <a16:creationId xmlns:a16="http://schemas.microsoft.com/office/drawing/2014/main" id="{8D4147CC-DF36-40BD-8BEA-5A8A835D47E2}"/>
              </a:ext>
            </a:extLst>
          </p:cNvPr>
          <p:cNvCxnSpPr/>
          <p:nvPr/>
        </p:nvCxnSpPr>
        <p:spPr bwMode="auto">
          <a:xfrm>
            <a:off x="4063824" y="2802131"/>
            <a:ext cx="0" cy="171796"/>
          </a:xfrm>
          <a:prstGeom prst="straightConnector1">
            <a:avLst/>
          </a:prstGeom>
          <a:noFill/>
          <a:ln w="28575" cap="flat" cmpd="sng" algn="ctr">
            <a:solidFill>
              <a:schemeClr val="bg1"/>
            </a:solidFill>
            <a:prstDash val="solid"/>
            <a:round/>
            <a:headEnd type="none" w="med" len="med"/>
            <a:tailEnd type="triangle"/>
          </a:ln>
          <a:effectLst/>
        </p:spPr>
      </p:cxnSp>
      <p:sp>
        <p:nvSpPr>
          <p:cNvPr id="28" name="TextBox 27">
            <a:extLst>
              <a:ext uri="{FF2B5EF4-FFF2-40B4-BE49-F238E27FC236}">
                <a16:creationId xmlns:a16="http://schemas.microsoft.com/office/drawing/2014/main" id="{E11007C9-EB1B-44D6-8BF5-2D2DA6C61EA3}"/>
              </a:ext>
            </a:extLst>
          </p:cNvPr>
          <p:cNvSpPr txBox="1"/>
          <p:nvPr/>
        </p:nvSpPr>
        <p:spPr>
          <a:xfrm>
            <a:off x="8255930" y="1919338"/>
            <a:ext cx="3722696" cy="1055608"/>
          </a:xfrm>
          <a:prstGeom prst="roundRect">
            <a:avLst/>
          </a:prstGeom>
          <a:noFill/>
          <a:ln w="38100">
            <a:solidFill>
              <a:schemeClr val="accent3"/>
            </a:solidFill>
          </a:ln>
        </p:spPr>
        <p:txBody>
          <a:bodyPr wrap="square" rtlCol="0">
            <a:spAutoFit/>
          </a:bodyPr>
          <a:lstStyle/>
          <a:p>
            <a:pPr algn="ctr" eaLnBrk="1" fontAlgn="auto" hangingPunct="1">
              <a:spcBef>
                <a:spcPts val="0"/>
              </a:spcBef>
              <a:spcAft>
                <a:spcPts val="0"/>
              </a:spcAft>
            </a:pPr>
            <a:r>
              <a:rPr lang="en-US" sz="1400" dirty="0">
                <a:solidFill>
                  <a:prstClr val="black"/>
                </a:solidFill>
                <a:latin typeface="Calibri"/>
                <a:cs typeface="+mn-cs"/>
              </a:rPr>
              <a:t>FDA Approval September 2021</a:t>
            </a:r>
            <a:br>
              <a:rPr lang="en-US" sz="1400" b="0" dirty="0">
                <a:solidFill>
                  <a:prstClr val="black"/>
                </a:solidFill>
                <a:latin typeface="Calibri"/>
                <a:cs typeface="+mn-cs"/>
              </a:rPr>
            </a:br>
            <a:r>
              <a:rPr lang="en-US" sz="1400" b="0" dirty="0">
                <a:solidFill>
                  <a:schemeClr val="bg1"/>
                </a:solidFill>
                <a:latin typeface="Calibri" panose="020F0502020204030204" pitchFamily="34" charset="0"/>
                <a:cs typeface="Calibri" panose="020F0502020204030204" pitchFamily="34" charset="0"/>
              </a:rPr>
              <a:t>Tisotumab vedotin is approved by the FDA for </a:t>
            </a:r>
            <a:r>
              <a:rPr lang="en-US" sz="1400" b="0" i="0" dirty="0">
                <a:solidFill>
                  <a:srgbClr val="202124"/>
                </a:solidFill>
                <a:effectLst/>
                <a:latin typeface="Calibri" panose="020F0502020204030204" pitchFamily="34" charset="0"/>
                <a:cs typeface="Calibri" panose="020F0502020204030204" pitchFamily="34" charset="0"/>
              </a:rPr>
              <a:t>recurrent or metastatic cervical cancer with disease progression on or after chemotherapy</a:t>
            </a:r>
            <a:endParaRPr lang="en-US" sz="1400" b="0" dirty="0">
              <a:solidFill>
                <a:prstClr val="black"/>
              </a:solidFill>
              <a:latin typeface="Calibri"/>
              <a:cs typeface="+mn-cs"/>
            </a:endParaRPr>
          </a:p>
        </p:txBody>
      </p:sp>
      <p:grpSp>
        <p:nvGrpSpPr>
          <p:cNvPr id="20" name="Group 19">
            <a:extLst>
              <a:ext uri="{FF2B5EF4-FFF2-40B4-BE49-F238E27FC236}">
                <a16:creationId xmlns:a16="http://schemas.microsoft.com/office/drawing/2014/main" id="{192DBFE5-30D8-4062-9650-FD09234639D6}"/>
              </a:ext>
            </a:extLst>
          </p:cNvPr>
          <p:cNvGrpSpPr/>
          <p:nvPr/>
        </p:nvGrpSpPr>
        <p:grpSpPr>
          <a:xfrm>
            <a:off x="9392911" y="6207927"/>
            <a:ext cx="2488502" cy="454909"/>
            <a:chOff x="9392911" y="6207927"/>
            <a:chExt cx="2488502" cy="454909"/>
          </a:xfrm>
        </p:grpSpPr>
        <p:pic>
          <p:nvPicPr>
            <p:cNvPr id="23" name="Picture 22" descr="A picture containing text, ax, wheel&#10;&#10;Description automatically generated">
              <a:extLst>
                <a:ext uri="{FF2B5EF4-FFF2-40B4-BE49-F238E27FC236}">
                  <a16:creationId xmlns:a16="http://schemas.microsoft.com/office/drawing/2014/main" id="{FACD4559-5B6B-4A5D-B367-AB55BACFF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7" name="Rectangle 8">
              <a:extLst>
                <a:ext uri="{FF2B5EF4-FFF2-40B4-BE49-F238E27FC236}">
                  <a16:creationId xmlns:a16="http://schemas.microsoft.com/office/drawing/2014/main" id="{B2697E68-03BB-49C9-BA8A-9FC7F0ED2D7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581418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5">
            <a:extLst>
              <a:ext uri="{FF2B5EF4-FFF2-40B4-BE49-F238E27FC236}">
                <a16:creationId xmlns:a16="http://schemas.microsoft.com/office/drawing/2014/main" id="{F5E30F1C-A950-44C1-A529-8243D7EFBDE1}"/>
              </a:ext>
            </a:extLst>
          </p:cNvPr>
          <p:cNvSpPr txBox="1">
            <a:spLocks noChangeArrowheads="1"/>
          </p:cNvSpPr>
          <p:nvPr/>
        </p:nvSpPr>
        <p:spPr bwMode="auto">
          <a:xfrm>
            <a:off x="424181" y="6377485"/>
            <a:ext cx="867409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Coleman. Lancet Oncol. 2021;22:609.</a:t>
            </a:r>
          </a:p>
        </p:txBody>
      </p:sp>
      <p:sp>
        <p:nvSpPr>
          <p:cNvPr id="21" name="object 119">
            <a:extLst>
              <a:ext uri="{FF2B5EF4-FFF2-40B4-BE49-F238E27FC236}">
                <a16:creationId xmlns:a16="http://schemas.microsoft.com/office/drawing/2014/main" id="{85F22A97-1D2F-42B2-BDA9-C8F73187EA03}"/>
              </a:ext>
            </a:extLst>
          </p:cNvPr>
          <p:cNvSpPr txBox="1"/>
          <p:nvPr/>
        </p:nvSpPr>
        <p:spPr>
          <a:xfrm>
            <a:off x="686212" y="5653471"/>
            <a:ext cx="11247541" cy="391904"/>
          </a:xfrm>
          <a:prstGeom prst="rect">
            <a:avLst/>
          </a:prstGeom>
        </p:spPr>
        <p:txBody>
          <a:bodyPr vert="horz" wrap="square" lIns="0" tIns="22354" rIns="0" bIns="0" rtlCol="0">
            <a:spAutoFit/>
          </a:bodyPr>
          <a:lstStyle/>
          <a:p>
            <a:pPr marL="22354" marR="8942" defTabSz="1609501" fontAlgn="auto">
              <a:spcBef>
                <a:spcPts val="176"/>
              </a:spcBef>
              <a:spcAft>
                <a:spcPts val="0"/>
              </a:spcAft>
              <a:defRPr/>
            </a:pPr>
            <a:r>
              <a:rPr sz="1200" b="0" spc="-9" dirty="0">
                <a:solidFill>
                  <a:schemeClr val="bg1"/>
                </a:solidFill>
                <a:latin typeface="Calibri" panose="020F0502020204030204" pitchFamily="34" charset="0"/>
                <a:cs typeface="Calibri" panose="020F0502020204030204" pitchFamily="34" charset="0"/>
              </a:rPr>
              <a:t>Data </a:t>
            </a:r>
            <a:r>
              <a:rPr sz="1200" b="0" dirty="0">
                <a:solidFill>
                  <a:schemeClr val="bg1"/>
                </a:solidFill>
                <a:latin typeface="Calibri" panose="020F0502020204030204" pitchFamily="34" charset="0"/>
                <a:cs typeface="Calibri" panose="020F0502020204030204" pitchFamily="34" charset="0"/>
              </a:rPr>
              <a:t>cutoff: </a:t>
            </a:r>
            <a:r>
              <a:rPr sz="1200" b="0" spc="-9" dirty="0">
                <a:solidFill>
                  <a:schemeClr val="bg1"/>
                </a:solidFill>
                <a:latin typeface="Calibri" panose="020F0502020204030204" pitchFamily="34" charset="0"/>
                <a:cs typeface="Calibri" panose="020F0502020204030204" pitchFamily="34" charset="0"/>
              </a:rPr>
              <a:t>February 6, 2020. </a:t>
            </a:r>
            <a:r>
              <a:rPr sz="1200" b="0" dirty="0">
                <a:solidFill>
                  <a:schemeClr val="bg1"/>
                </a:solidFill>
                <a:latin typeface="Calibri" panose="020F0502020204030204" pitchFamily="34" charset="0"/>
                <a:cs typeface="Calibri" panose="020F0502020204030204" pitchFamily="34" charset="0"/>
              </a:rPr>
              <a:t>Median </a:t>
            </a:r>
            <a:r>
              <a:rPr sz="1200" b="0" spc="-9" dirty="0">
                <a:solidFill>
                  <a:schemeClr val="bg1"/>
                </a:solidFill>
                <a:latin typeface="Calibri" panose="020F0502020204030204" pitchFamily="34" charset="0"/>
                <a:cs typeface="Calibri" panose="020F0502020204030204" pitchFamily="34" charset="0"/>
              </a:rPr>
              <a:t>duration of </a:t>
            </a:r>
            <a:r>
              <a:rPr sz="1200" b="0" dirty="0">
                <a:solidFill>
                  <a:schemeClr val="bg1"/>
                </a:solidFill>
                <a:latin typeface="Calibri" panose="020F0502020204030204" pitchFamily="34" charset="0"/>
                <a:cs typeface="Calibri" panose="020F0502020204030204" pitchFamily="34" charset="0"/>
              </a:rPr>
              <a:t>follow-up: </a:t>
            </a:r>
            <a:r>
              <a:rPr sz="1200" b="0" spc="-9" dirty="0">
                <a:solidFill>
                  <a:schemeClr val="bg1"/>
                </a:solidFill>
                <a:latin typeface="Calibri" panose="020F0502020204030204" pitchFamily="34" charset="0"/>
                <a:cs typeface="Calibri" panose="020F0502020204030204" pitchFamily="34" charset="0"/>
              </a:rPr>
              <a:t>10.0 mo </a:t>
            </a:r>
            <a:r>
              <a:rPr sz="1200" b="0" dirty="0">
                <a:solidFill>
                  <a:schemeClr val="bg1"/>
                </a:solidFill>
                <a:latin typeface="Calibri" panose="020F0502020204030204" pitchFamily="34" charset="0"/>
                <a:cs typeface="Calibri" panose="020F0502020204030204" pitchFamily="34" charset="0"/>
              </a:rPr>
              <a:t>+ indicates a </a:t>
            </a:r>
            <a:r>
              <a:rPr sz="1200" b="0" spc="-9" dirty="0">
                <a:solidFill>
                  <a:schemeClr val="bg1"/>
                </a:solidFill>
                <a:latin typeface="Calibri" panose="020F0502020204030204" pitchFamily="34" charset="0"/>
                <a:cs typeface="Calibri" panose="020F0502020204030204" pitchFamily="34" charset="0"/>
              </a:rPr>
              <a:t>change </a:t>
            </a:r>
            <a:r>
              <a:rPr lang="en-US" sz="1200" b="0" spc="-9" dirty="0">
                <a:solidFill>
                  <a:schemeClr val="bg1"/>
                </a:solidFill>
                <a:latin typeface="Calibri" panose="020F0502020204030204" pitchFamily="34" charset="0"/>
                <a:cs typeface="Calibri" panose="020F0502020204030204" pitchFamily="34" charset="0"/>
              </a:rPr>
              <a:t>&gt;</a:t>
            </a:r>
            <a:r>
              <a:rPr sz="1200" b="0" spc="-9" dirty="0">
                <a:solidFill>
                  <a:schemeClr val="bg1"/>
                </a:solidFill>
                <a:latin typeface="Calibri" panose="020F0502020204030204" pitchFamily="34" charset="0"/>
                <a:cs typeface="Calibri" panose="020F0502020204030204" pitchFamily="34" charset="0"/>
              </a:rPr>
              <a:t>100%. Horizontal dashed </a:t>
            </a:r>
            <a:r>
              <a:rPr sz="1200" b="0" dirty="0">
                <a:solidFill>
                  <a:schemeClr val="bg1"/>
                </a:solidFill>
                <a:latin typeface="Calibri" panose="020F0502020204030204" pitchFamily="34" charset="0"/>
                <a:cs typeface="Calibri" panose="020F0502020204030204" pitchFamily="34" charset="0"/>
              </a:rPr>
              <a:t>lines indicate </a:t>
            </a:r>
            <a:r>
              <a:rPr sz="1200" b="0" spc="-9" dirty="0">
                <a:solidFill>
                  <a:schemeClr val="bg1"/>
                </a:solidFill>
                <a:latin typeface="Calibri" panose="020F0502020204030204" pitchFamily="34" charset="0"/>
                <a:cs typeface="Calibri" panose="020F0502020204030204" pitchFamily="34" charset="0"/>
              </a:rPr>
              <a:t>20% increase and 30% decrease </a:t>
            </a:r>
            <a:r>
              <a:rPr sz="1200" b="0" dirty="0">
                <a:solidFill>
                  <a:schemeClr val="bg1"/>
                </a:solidFill>
                <a:latin typeface="Calibri" panose="020F0502020204030204" pitchFamily="34" charset="0"/>
                <a:cs typeface="Calibri" panose="020F0502020204030204" pitchFamily="34" charset="0"/>
              </a:rPr>
              <a:t>in </a:t>
            </a:r>
            <a:r>
              <a:rPr sz="1200" b="0" spc="-9" dirty="0">
                <a:solidFill>
                  <a:schemeClr val="bg1"/>
                </a:solidFill>
                <a:latin typeface="Calibri" panose="020F0502020204030204" pitchFamily="34" charset="0"/>
                <a:cs typeface="Calibri" panose="020F0502020204030204" pitchFamily="34" charset="0"/>
              </a:rPr>
              <a:t>target lesion diameters </a:t>
            </a:r>
            <a:r>
              <a:rPr sz="1200" b="0" dirty="0">
                <a:solidFill>
                  <a:schemeClr val="bg1"/>
                </a:solidFill>
                <a:latin typeface="Calibri" panose="020F0502020204030204" pitchFamily="34" charset="0"/>
                <a:cs typeface="Calibri" panose="020F0502020204030204" pitchFamily="34" charset="0"/>
              </a:rPr>
              <a:t>from </a:t>
            </a:r>
            <a:r>
              <a:rPr sz="1200" b="0" spc="-9" dirty="0">
                <a:solidFill>
                  <a:schemeClr val="bg1"/>
                </a:solidFill>
                <a:latin typeface="Calibri" panose="020F0502020204030204" pitchFamily="34" charset="0"/>
                <a:cs typeface="Calibri" panose="020F0502020204030204" pitchFamily="34" charset="0"/>
              </a:rPr>
              <a:t>baseline</a:t>
            </a:r>
            <a:r>
              <a:rPr sz="1200" b="0" spc="-27"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for</a:t>
            </a:r>
            <a:r>
              <a:rPr sz="1200" b="0" spc="-63"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RECIST </a:t>
            </a:r>
            <a:r>
              <a:rPr sz="1200" b="0" spc="9" dirty="0">
                <a:solidFill>
                  <a:schemeClr val="bg1"/>
                </a:solidFill>
                <a:latin typeface="Calibri" panose="020F0502020204030204" pitchFamily="34" charset="0"/>
                <a:cs typeface="Calibri" panose="020F0502020204030204" pitchFamily="34" charset="0"/>
              </a:rPr>
              <a:t>v1.1</a:t>
            </a:r>
            <a:r>
              <a:rPr sz="1200" b="0" spc="-88"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assessment.</a:t>
            </a:r>
            <a:r>
              <a:rPr sz="1200" b="0" spc="9"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Colored</a:t>
            </a:r>
            <a:r>
              <a:rPr sz="1200" b="0" spc="-44"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bars represent</a:t>
            </a:r>
            <a:r>
              <a:rPr sz="1200" b="0" spc="-35"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the</a:t>
            </a:r>
            <a:r>
              <a:rPr sz="1200" b="0" spc="-27"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best</a:t>
            </a:r>
            <a:r>
              <a:rPr sz="1200" b="0" spc="19"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overall</a:t>
            </a:r>
            <a:r>
              <a:rPr sz="1200" b="0" spc="-71"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confirmed</a:t>
            </a:r>
            <a:r>
              <a:rPr sz="1200" b="0" spc="-71"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response.</a:t>
            </a:r>
            <a:r>
              <a:rPr sz="1200" b="0"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CR,</a:t>
            </a:r>
            <a:r>
              <a:rPr sz="1200" b="0" spc="9"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PR, SD,</a:t>
            </a:r>
            <a:r>
              <a:rPr sz="1200" b="0" spc="-9" dirty="0">
                <a:solidFill>
                  <a:schemeClr val="bg1"/>
                </a:solidFill>
                <a:latin typeface="Calibri" panose="020F0502020204030204" pitchFamily="34" charset="0"/>
                <a:cs typeface="Calibri" panose="020F0502020204030204" pitchFamily="34" charset="0"/>
              </a:rPr>
              <a:t> and</a:t>
            </a:r>
            <a:r>
              <a:rPr sz="1200" b="0" spc="-27"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PD</a:t>
            </a:r>
            <a:r>
              <a:rPr sz="1200" b="0" spc="9"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were</a:t>
            </a:r>
            <a:r>
              <a:rPr sz="1200" b="0"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based</a:t>
            </a:r>
            <a:r>
              <a:rPr sz="1200" b="0"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on</a:t>
            </a:r>
            <a:r>
              <a:rPr sz="1200" b="0" spc="-19"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RECIST</a:t>
            </a:r>
            <a:r>
              <a:rPr sz="1200" b="0" spc="-9"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v1.1</a:t>
            </a:r>
            <a:r>
              <a:rPr sz="1200" b="0" spc="-71"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as </a:t>
            </a:r>
            <a:r>
              <a:rPr sz="1200" b="0" dirty="0">
                <a:solidFill>
                  <a:schemeClr val="bg1"/>
                </a:solidFill>
                <a:latin typeface="Calibri" panose="020F0502020204030204" pitchFamily="34" charset="0"/>
                <a:cs typeface="Calibri" panose="020F0502020204030204" pitchFamily="34" charset="0"/>
              </a:rPr>
              <a:t>evaluated</a:t>
            </a:r>
            <a:r>
              <a:rPr sz="1200" b="0" spc="-88"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by</a:t>
            </a:r>
            <a:r>
              <a:rPr sz="1200" b="0"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IRC.</a:t>
            </a:r>
            <a:endParaRPr sz="1200" b="0" dirty="0">
              <a:solidFill>
                <a:schemeClr val="bg1"/>
              </a:solidFill>
              <a:latin typeface="Calibri" panose="020F0502020204030204" pitchFamily="34" charset="0"/>
              <a:cs typeface="Calibri" panose="020F0502020204030204" pitchFamily="34" charset="0"/>
            </a:endParaRPr>
          </a:p>
        </p:txBody>
      </p:sp>
      <p:graphicFrame>
        <p:nvGraphicFramePr>
          <p:cNvPr id="22" name="object 6">
            <a:extLst>
              <a:ext uri="{FF2B5EF4-FFF2-40B4-BE49-F238E27FC236}">
                <a16:creationId xmlns:a16="http://schemas.microsoft.com/office/drawing/2014/main" id="{619942D8-8B12-4FEF-AA7F-3C820EDC0908}"/>
              </a:ext>
            </a:extLst>
          </p:cNvPr>
          <p:cNvGraphicFramePr>
            <a:graphicFrameLocks noGrp="1"/>
          </p:cNvGraphicFramePr>
          <p:nvPr>
            <p:extLst>
              <p:ext uri="{D42A27DB-BD31-4B8C-83A1-F6EECF244321}">
                <p14:modId xmlns:p14="http://schemas.microsoft.com/office/powerpoint/2010/main" val="1980575951"/>
              </p:ext>
            </p:extLst>
          </p:nvPr>
        </p:nvGraphicFramePr>
        <p:xfrm>
          <a:off x="8838667" y="2764585"/>
          <a:ext cx="2943061" cy="1715423"/>
        </p:xfrm>
        <a:graphic>
          <a:graphicData uri="http://schemas.openxmlformats.org/drawingml/2006/table">
            <a:tbl>
              <a:tblPr firstRow="1" bandRow="1">
                <a:tableStyleId>{2D5ABB26-0587-4C30-8999-92F81FD0307C}</a:tableStyleId>
              </a:tblPr>
              <a:tblGrid>
                <a:gridCol w="2010090">
                  <a:extLst>
                    <a:ext uri="{9D8B030D-6E8A-4147-A177-3AD203B41FA5}">
                      <a16:colId xmlns:a16="http://schemas.microsoft.com/office/drawing/2014/main" val="20000"/>
                    </a:ext>
                  </a:extLst>
                </a:gridCol>
                <a:gridCol w="932971">
                  <a:extLst>
                    <a:ext uri="{9D8B030D-6E8A-4147-A177-3AD203B41FA5}">
                      <a16:colId xmlns:a16="http://schemas.microsoft.com/office/drawing/2014/main" val="20001"/>
                    </a:ext>
                  </a:extLst>
                </a:gridCol>
              </a:tblGrid>
              <a:tr h="283343">
                <a:tc>
                  <a:txBody>
                    <a:bodyPr/>
                    <a:lstStyle/>
                    <a:p>
                      <a:pPr>
                        <a:lnSpc>
                          <a:spcPct val="100000"/>
                        </a:lnSpc>
                      </a:pPr>
                      <a:endParaRPr sz="1200" dirty="0">
                        <a:latin typeface="Calibri" panose="020F0502020204030204" pitchFamily="34" charset="0"/>
                        <a:cs typeface="Calibri" panose="020F0502020204030204" pitchFamily="34" charset="0"/>
                      </a:endParaRPr>
                    </a:p>
                  </a:txBody>
                  <a:tcPr marL="0" marR="0" marT="0" marB="0">
                    <a:lnL w="12700">
                      <a:noFill/>
                      <a:prstDash val="solid"/>
                    </a:lnL>
                    <a:lnR w="12700">
                      <a:noFill/>
                      <a:prstDash val="solid"/>
                    </a:lnR>
                    <a:lnT w="12700">
                      <a:noFill/>
                      <a:prstDash val="solid"/>
                    </a:lnT>
                    <a:lnB w="38100">
                      <a:noFill/>
                      <a:prstDash val="solid"/>
                    </a:lnB>
                    <a:lnTlToBr w="12700" cmpd="sng">
                      <a:noFill/>
                      <a:prstDash val="solid"/>
                    </a:lnTlToBr>
                    <a:lnBlToTr w="12700" cmpd="sng">
                      <a:noFill/>
                      <a:prstDash val="solid"/>
                    </a:lnBlToTr>
                    <a:solidFill>
                      <a:schemeClr val="accent3"/>
                    </a:solidFill>
                  </a:tcPr>
                </a:tc>
                <a:tc>
                  <a:txBody>
                    <a:bodyPr/>
                    <a:lstStyle/>
                    <a:p>
                      <a:pPr marL="10160" algn="ctr">
                        <a:lnSpc>
                          <a:spcPct val="100000"/>
                        </a:lnSpc>
                        <a:spcBef>
                          <a:spcPts val="790"/>
                        </a:spcBef>
                      </a:pPr>
                      <a:r>
                        <a:rPr sz="1200" b="1" spc="-5" dirty="0">
                          <a:solidFill>
                            <a:srgbClr val="FFFFFF"/>
                          </a:solidFill>
                          <a:latin typeface="Calibri" panose="020F0502020204030204" pitchFamily="34" charset="0"/>
                          <a:cs typeface="Calibri" panose="020F0502020204030204" pitchFamily="34" charset="0"/>
                        </a:rPr>
                        <a:t>N</a:t>
                      </a:r>
                      <a:r>
                        <a:rPr lang="en-US" sz="1200" b="1" spc="-5" dirty="0">
                          <a:solidFill>
                            <a:srgbClr val="FFFFFF"/>
                          </a:solidFill>
                          <a:latin typeface="Calibri" panose="020F0502020204030204" pitchFamily="34" charset="0"/>
                          <a:cs typeface="Calibri" panose="020F0502020204030204" pitchFamily="34" charset="0"/>
                        </a:rPr>
                        <a:t> </a:t>
                      </a:r>
                      <a:r>
                        <a:rPr sz="1200" b="1" spc="-5" dirty="0">
                          <a:solidFill>
                            <a:srgbClr val="FFFFFF"/>
                          </a:solidFill>
                          <a:latin typeface="Calibri" panose="020F0502020204030204" pitchFamily="34" charset="0"/>
                          <a:cs typeface="Calibri" panose="020F0502020204030204" pitchFamily="34" charset="0"/>
                        </a:rPr>
                        <a:t>=</a:t>
                      </a:r>
                      <a:r>
                        <a:rPr lang="en-US" sz="1200" b="1" spc="-5" dirty="0">
                          <a:solidFill>
                            <a:srgbClr val="FFFFFF"/>
                          </a:solidFill>
                          <a:latin typeface="Calibri" panose="020F0502020204030204" pitchFamily="34" charset="0"/>
                          <a:cs typeface="Calibri" panose="020F0502020204030204" pitchFamily="34" charset="0"/>
                        </a:rPr>
                        <a:t> </a:t>
                      </a:r>
                      <a:r>
                        <a:rPr sz="1200" b="1" spc="-5" dirty="0">
                          <a:solidFill>
                            <a:srgbClr val="FFFFFF"/>
                          </a:solidFill>
                          <a:latin typeface="Calibri" panose="020F0502020204030204" pitchFamily="34" charset="0"/>
                          <a:cs typeface="Calibri" panose="020F0502020204030204" pitchFamily="34" charset="0"/>
                        </a:rPr>
                        <a:t>101</a:t>
                      </a:r>
                      <a:endParaRPr sz="1200" dirty="0">
                        <a:latin typeface="Calibri" panose="020F0502020204030204" pitchFamily="34" charset="0"/>
                        <a:cs typeface="Calibri" panose="020F0502020204030204" pitchFamily="34" charset="0"/>
                      </a:endParaRPr>
                    </a:p>
                  </a:txBody>
                  <a:tcPr marL="0" marR="0" marT="176600" marB="0">
                    <a:lnL w="12700">
                      <a:noFill/>
                      <a:prstDash val="solid"/>
                    </a:lnL>
                    <a:lnR w="12700">
                      <a:noFill/>
                      <a:prstDash val="solid"/>
                    </a:lnR>
                    <a:lnT w="12700">
                      <a:noFill/>
                      <a:prstDash val="solid"/>
                    </a:lnT>
                    <a:lnB w="38100">
                      <a:noFill/>
                      <a:prstDash val="soli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240350">
                <a:tc>
                  <a:txBody>
                    <a:bodyPr/>
                    <a:lstStyle/>
                    <a:p>
                      <a:pPr marL="45085">
                        <a:lnSpc>
                          <a:spcPct val="100000"/>
                        </a:lnSpc>
                        <a:spcBef>
                          <a:spcPts val="210"/>
                        </a:spcBef>
                      </a:pPr>
                      <a:r>
                        <a:rPr sz="1200" b="1" dirty="0">
                          <a:solidFill>
                            <a:schemeClr val="bg1"/>
                          </a:solidFill>
                          <a:latin typeface="Calibri" panose="020F0502020204030204" pitchFamily="34" charset="0"/>
                          <a:cs typeface="Calibri" panose="020F0502020204030204" pitchFamily="34" charset="0"/>
                        </a:rPr>
                        <a:t>Confirmed </a:t>
                      </a:r>
                      <a:r>
                        <a:rPr sz="1200" b="1" spc="-5" dirty="0">
                          <a:solidFill>
                            <a:schemeClr val="bg1"/>
                          </a:solidFill>
                          <a:latin typeface="Calibri" panose="020F0502020204030204" pitchFamily="34" charset="0"/>
                          <a:cs typeface="Calibri" panose="020F0502020204030204" pitchFamily="34" charset="0"/>
                        </a:rPr>
                        <a:t>ORR</a:t>
                      </a:r>
                      <a:r>
                        <a:rPr sz="1200" b="1" dirty="0">
                          <a:solidFill>
                            <a:schemeClr val="bg1"/>
                          </a:solidFill>
                          <a:latin typeface="Calibri" panose="020F0502020204030204" pitchFamily="34" charset="0"/>
                          <a:cs typeface="Calibri" panose="020F0502020204030204" pitchFamily="34" charset="0"/>
                        </a:rPr>
                        <a:t>,</a:t>
                      </a:r>
                      <a:r>
                        <a:rPr sz="1200" b="1" spc="75" baseline="27777" dirty="0">
                          <a:solidFill>
                            <a:schemeClr val="bg1"/>
                          </a:solidFill>
                          <a:latin typeface="Calibri" panose="020F0502020204030204" pitchFamily="34" charset="0"/>
                          <a:cs typeface="Calibri" panose="020F0502020204030204" pitchFamily="34" charset="0"/>
                        </a:rPr>
                        <a:t> </a:t>
                      </a:r>
                      <a:r>
                        <a:rPr sz="1200" b="1" spc="-5" dirty="0">
                          <a:solidFill>
                            <a:schemeClr val="bg1"/>
                          </a:solidFill>
                          <a:latin typeface="Calibri" panose="020F0502020204030204" pitchFamily="34" charset="0"/>
                          <a:cs typeface="Calibri" panose="020F0502020204030204" pitchFamily="34" charset="0"/>
                        </a:rPr>
                        <a:t>%</a:t>
                      </a:r>
                      <a:r>
                        <a:rPr lang="en-US" sz="1200" b="1" spc="-5" dirty="0">
                          <a:solidFill>
                            <a:schemeClr val="bg1"/>
                          </a:solidFill>
                          <a:latin typeface="Calibri" panose="020F0502020204030204" pitchFamily="34" charset="0"/>
                          <a:cs typeface="Calibri" panose="020F0502020204030204" pitchFamily="34" charset="0"/>
                        </a:rPr>
                        <a:t> (95% CI)</a:t>
                      </a:r>
                      <a:endParaRPr sz="1200" dirty="0">
                        <a:solidFill>
                          <a:schemeClr val="bg1"/>
                        </a:solidFill>
                        <a:latin typeface="Calibri" panose="020F0502020204030204" pitchFamily="34" charset="0"/>
                        <a:cs typeface="Calibri" panose="020F0502020204030204" pitchFamily="34" charset="0"/>
                      </a:endParaRPr>
                    </a:p>
                  </a:txBody>
                  <a:tcPr marL="0" marR="0" marT="46945" marB="0">
                    <a:lnL w="12700">
                      <a:noFill/>
                      <a:prstDash val="solid"/>
                    </a:lnL>
                    <a:lnR w="12700">
                      <a:noFill/>
                      <a:prstDash val="solid"/>
                    </a:lnR>
                    <a:lnT w="38100">
                      <a:noFill/>
                      <a:prstDash val="solid"/>
                    </a:lnT>
                    <a:lnB w="28575">
                      <a:noFill/>
                      <a:prstDash val="solid"/>
                    </a:lnB>
                    <a:lnTlToBr w="12700" cmpd="sng">
                      <a:noFill/>
                      <a:prstDash val="solid"/>
                    </a:lnTlToBr>
                    <a:lnBlToTr w="12700" cmpd="sng">
                      <a:noFill/>
                      <a:prstDash val="solid"/>
                    </a:lnBlToTr>
                    <a:solidFill>
                      <a:schemeClr val="tx2"/>
                    </a:solidFill>
                  </a:tcPr>
                </a:tc>
                <a:tc>
                  <a:txBody>
                    <a:bodyPr/>
                    <a:lstStyle/>
                    <a:p>
                      <a:pPr marL="8890" algn="ctr">
                        <a:lnSpc>
                          <a:spcPct val="100000"/>
                        </a:lnSpc>
                        <a:spcBef>
                          <a:spcPts val="210"/>
                        </a:spcBef>
                      </a:pPr>
                      <a:r>
                        <a:rPr sz="1200" b="1" dirty="0">
                          <a:solidFill>
                            <a:schemeClr val="bg1"/>
                          </a:solidFill>
                          <a:latin typeface="Calibri" panose="020F0502020204030204" pitchFamily="34" charset="0"/>
                          <a:cs typeface="Calibri" panose="020F0502020204030204" pitchFamily="34" charset="0"/>
                        </a:rPr>
                        <a:t>24</a:t>
                      </a:r>
                      <a:r>
                        <a:rPr sz="1200" b="1" spc="-30" dirty="0">
                          <a:solidFill>
                            <a:schemeClr val="bg1"/>
                          </a:solidFill>
                          <a:latin typeface="Calibri" panose="020F0502020204030204" pitchFamily="34" charset="0"/>
                          <a:cs typeface="Calibri" panose="020F0502020204030204" pitchFamily="34" charset="0"/>
                        </a:rPr>
                        <a:t> </a:t>
                      </a:r>
                      <a:r>
                        <a:rPr sz="1200" b="1" dirty="0">
                          <a:solidFill>
                            <a:schemeClr val="bg1"/>
                          </a:solidFill>
                          <a:latin typeface="Calibri" panose="020F0502020204030204" pitchFamily="34" charset="0"/>
                          <a:cs typeface="Calibri" panose="020F0502020204030204" pitchFamily="34" charset="0"/>
                        </a:rPr>
                        <a:t>(15.9</a:t>
                      </a:r>
                      <a:r>
                        <a:rPr lang="en-US" sz="1200" b="1" dirty="0">
                          <a:solidFill>
                            <a:schemeClr val="bg1"/>
                          </a:solidFill>
                          <a:latin typeface="Calibri" panose="020F0502020204030204" pitchFamily="34" charset="0"/>
                          <a:cs typeface="Calibri" panose="020F0502020204030204" pitchFamily="34" charset="0"/>
                        </a:rPr>
                        <a:t>-</a:t>
                      </a:r>
                      <a:r>
                        <a:rPr sz="1200" b="1" dirty="0">
                          <a:solidFill>
                            <a:schemeClr val="bg1"/>
                          </a:solidFill>
                          <a:latin typeface="Calibri" panose="020F0502020204030204" pitchFamily="34" charset="0"/>
                          <a:cs typeface="Calibri" panose="020F0502020204030204" pitchFamily="34" charset="0"/>
                        </a:rPr>
                        <a:t>33.3)</a:t>
                      </a:r>
                      <a:endParaRPr sz="1200" dirty="0">
                        <a:solidFill>
                          <a:schemeClr val="bg1"/>
                        </a:solidFill>
                        <a:latin typeface="Calibri" panose="020F0502020204030204" pitchFamily="34" charset="0"/>
                        <a:cs typeface="Calibri" panose="020F0502020204030204" pitchFamily="34" charset="0"/>
                      </a:endParaRPr>
                    </a:p>
                  </a:txBody>
                  <a:tcPr marL="0" marR="0" marT="46945" marB="0">
                    <a:lnL w="12700">
                      <a:noFill/>
                      <a:prstDash val="solid"/>
                    </a:lnL>
                    <a:lnR w="12700">
                      <a:noFill/>
                      <a:prstDash val="solid"/>
                    </a:lnR>
                    <a:lnT w="38100">
                      <a:noFill/>
                      <a:prstDash val="solid"/>
                    </a:lnT>
                    <a:lnB w="28575">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185554">
                <a:tc>
                  <a:txBody>
                    <a:bodyPr/>
                    <a:lstStyle/>
                    <a:p>
                      <a:pPr marL="445770" indent="-171450">
                        <a:lnSpc>
                          <a:spcPct val="100000"/>
                        </a:lnSpc>
                        <a:spcBef>
                          <a:spcPts val="235"/>
                        </a:spcBef>
                        <a:buFont typeface="Wingdings" panose="05000000000000000000" pitchFamily="2" charset="2"/>
                        <a:buChar char="§"/>
                      </a:pPr>
                      <a:r>
                        <a:rPr sz="1200" spc="-5" dirty="0">
                          <a:solidFill>
                            <a:schemeClr val="bg1"/>
                          </a:solidFill>
                          <a:latin typeface="Calibri" panose="020F0502020204030204" pitchFamily="34" charset="0"/>
                          <a:cs typeface="Calibri" panose="020F0502020204030204" pitchFamily="34" charset="0"/>
                        </a:rPr>
                        <a:t>CR, n</a:t>
                      </a:r>
                      <a:r>
                        <a:rPr sz="1200" spc="-10" dirty="0">
                          <a:solidFill>
                            <a:schemeClr val="bg1"/>
                          </a:solidFill>
                          <a:latin typeface="Calibri" panose="020F0502020204030204" pitchFamily="34" charset="0"/>
                          <a:cs typeface="Calibri" panose="020F0502020204030204" pitchFamily="34" charset="0"/>
                        </a:rPr>
                        <a:t> </a:t>
                      </a:r>
                      <a:r>
                        <a:rPr sz="1200" spc="-5" dirty="0">
                          <a:solidFill>
                            <a:schemeClr val="bg1"/>
                          </a:solidFill>
                          <a:latin typeface="Calibri" panose="020F0502020204030204" pitchFamily="34" charset="0"/>
                          <a:cs typeface="Calibri" panose="020F0502020204030204" pitchFamily="34" charset="0"/>
                        </a:rPr>
                        <a:t>(%)</a:t>
                      </a:r>
                      <a:endParaRPr sz="1200" dirty="0">
                        <a:solidFill>
                          <a:schemeClr val="bg1"/>
                        </a:solidFill>
                        <a:latin typeface="Calibri" panose="020F0502020204030204" pitchFamily="34" charset="0"/>
                        <a:cs typeface="Calibri" panose="020F0502020204030204" pitchFamily="34" charset="0"/>
                      </a:endParaRPr>
                    </a:p>
                  </a:txBody>
                  <a:tcPr marL="0" marR="0" marT="52534" marB="0">
                    <a:lnL w="38100">
                      <a:noFill/>
                      <a:prstDash val="solid"/>
                    </a:lnL>
                    <a:lnR w="12700">
                      <a:noFill/>
                      <a:prstDash val="solid"/>
                    </a:lnR>
                    <a:lnT w="28575">
                      <a:noFill/>
                      <a:prstDash val="solid"/>
                    </a:lnT>
                    <a:lnB>
                      <a:noFill/>
                    </a:lnB>
                    <a:lnTlToBr w="12700" cmpd="sng">
                      <a:noFill/>
                      <a:prstDash val="solid"/>
                    </a:lnTlToBr>
                    <a:lnBlToTr w="12700" cmpd="sng">
                      <a:noFill/>
                      <a:prstDash val="solid"/>
                    </a:lnBlToTr>
                    <a:solidFill>
                      <a:schemeClr val="tx1">
                        <a:lumMod val="95000"/>
                      </a:schemeClr>
                    </a:solidFill>
                  </a:tcPr>
                </a:tc>
                <a:tc>
                  <a:txBody>
                    <a:bodyPr/>
                    <a:lstStyle/>
                    <a:p>
                      <a:pPr marL="10160" algn="ctr">
                        <a:lnSpc>
                          <a:spcPct val="100000"/>
                        </a:lnSpc>
                        <a:spcBef>
                          <a:spcPts val="235"/>
                        </a:spcBef>
                      </a:pPr>
                      <a:r>
                        <a:rPr sz="1200" spc="-5" dirty="0">
                          <a:solidFill>
                            <a:schemeClr val="bg1"/>
                          </a:solidFill>
                          <a:latin typeface="Calibri" panose="020F0502020204030204" pitchFamily="34" charset="0"/>
                          <a:cs typeface="Calibri" panose="020F0502020204030204" pitchFamily="34" charset="0"/>
                        </a:rPr>
                        <a:t>7</a:t>
                      </a:r>
                      <a:r>
                        <a:rPr sz="1200" spc="-20" dirty="0">
                          <a:solidFill>
                            <a:schemeClr val="bg1"/>
                          </a:solidFill>
                          <a:latin typeface="Calibri" panose="020F0502020204030204" pitchFamily="34" charset="0"/>
                          <a:cs typeface="Calibri" panose="020F0502020204030204" pitchFamily="34" charset="0"/>
                        </a:rPr>
                        <a:t> </a:t>
                      </a:r>
                      <a:r>
                        <a:rPr sz="1200" spc="-5" dirty="0">
                          <a:solidFill>
                            <a:schemeClr val="bg1"/>
                          </a:solidFill>
                          <a:latin typeface="Calibri" panose="020F0502020204030204" pitchFamily="34" charset="0"/>
                          <a:cs typeface="Calibri" panose="020F0502020204030204" pitchFamily="34" charset="0"/>
                        </a:rPr>
                        <a:t>(7)</a:t>
                      </a:r>
                      <a:endParaRPr sz="1200" dirty="0">
                        <a:solidFill>
                          <a:schemeClr val="bg1"/>
                        </a:solidFill>
                        <a:latin typeface="Calibri" panose="020F0502020204030204" pitchFamily="34" charset="0"/>
                        <a:cs typeface="Calibri" panose="020F0502020204030204" pitchFamily="34" charset="0"/>
                      </a:endParaRPr>
                    </a:p>
                  </a:txBody>
                  <a:tcPr marL="0" marR="0" marT="52534" marB="0">
                    <a:lnL w="12700">
                      <a:noFill/>
                      <a:prstDash val="solid"/>
                    </a:lnL>
                    <a:lnR w="19050">
                      <a:noFill/>
                      <a:prstDash val="solid"/>
                    </a:lnR>
                    <a:lnT w="28575">
                      <a:noFill/>
                      <a:prstDash val="solid"/>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176743">
                <a:tc>
                  <a:txBody>
                    <a:bodyPr/>
                    <a:lstStyle/>
                    <a:p>
                      <a:pPr marL="445770" indent="-171450">
                        <a:lnSpc>
                          <a:spcPct val="100000"/>
                        </a:lnSpc>
                        <a:spcBef>
                          <a:spcPts val="185"/>
                        </a:spcBef>
                        <a:buFont typeface="Wingdings" panose="05000000000000000000" pitchFamily="2" charset="2"/>
                        <a:buChar char="§"/>
                      </a:pPr>
                      <a:r>
                        <a:rPr sz="1200" dirty="0">
                          <a:solidFill>
                            <a:schemeClr val="bg1"/>
                          </a:solidFill>
                          <a:latin typeface="Calibri" panose="020F0502020204030204" pitchFamily="34" charset="0"/>
                          <a:cs typeface="Calibri" panose="020F0502020204030204" pitchFamily="34" charset="0"/>
                        </a:rPr>
                        <a:t>PR, </a:t>
                      </a:r>
                      <a:r>
                        <a:rPr sz="1200" spc="-5" dirty="0">
                          <a:solidFill>
                            <a:schemeClr val="bg1"/>
                          </a:solidFill>
                          <a:latin typeface="Calibri" panose="020F0502020204030204" pitchFamily="34" charset="0"/>
                          <a:cs typeface="Calibri" panose="020F0502020204030204" pitchFamily="34" charset="0"/>
                        </a:rPr>
                        <a:t>n</a:t>
                      </a:r>
                      <a:r>
                        <a:rPr sz="1200" spc="-15" dirty="0">
                          <a:solidFill>
                            <a:schemeClr val="bg1"/>
                          </a:solidFill>
                          <a:latin typeface="Calibri" panose="020F0502020204030204" pitchFamily="34" charset="0"/>
                          <a:cs typeface="Calibri" panose="020F0502020204030204" pitchFamily="34" charset="0"/>
                        </a:rPr>
                        <a:t> </a:t>
                      </a:r>
                      <a:r>
                        <a:rPr sz="1200" spc="-5" dirty="0">
                          <a:solidFill>
                            <a:schemeClr val="bg1"/>
                          </a:solidFill>
                          <a:latin typeface="Calibri" panose="020F0502020204030204" pitchFamily="34" charset="0"/>
                          <a:cs typeface="Calibri" panose="020F0502020204030204" pitchFamily="34" charset="0"/>
                        </a:rPr>
                        <a:t>(%)</a:t>
                      </a:r>
                      <a:endParaRPr sz="1200" dirty="0">
                        <a:solidFill>
                          <a:schemeClr val="bg1"/>
                        </a:solidFill>
                        <a:latin typeface="Calibri" panose="020F0502020204030204" pitchFamily="34" charset="0"/>
                        <a:cs typeface="Calibri" panose="020F0502020204030204" pitchFamily="34" charset="0"/>
                      </a:endParaRPr>
                    </a:p>
                  </a:txBody>
                  <a:tcPr marL="0" marR="0" marT="41356" marB="0">
                    <a:lnL w="38100">
                      <a:noFill/>
                      <a:prstDash val="solid"/>
                    </a:lnL>
                    <a:lnR w="12700">
                      <a:noFill/>
                      <a:prstDash val="solid"/>
                    </a:lnR>
                    <a:lnT>
                      <a:noFill/>
                    </a:lnT>
                    <a:lnB w="19050">
                      <a:noFill/>
                      <a:prstDash val="solid"/>
                    </a:lnB>
                    <a:lnTlToBr w="12700" cmpd="sng">
                      <a:noFill/>
                      <a:prstDash val="solid"/>
                    </a:lnTlToBr>
                    <a:lnBlToTr w="12700" cmpd="sng">
                      <a:noFill/>
                      <a:prstDash val="solid"/>
                    </a:lnBlToTr>
                    <a:solidFill>
                      <a:schemeClr val="tx2"/>
                    </a:solidFill>
                  </a:tcPr>
                </a:tc>
                <a:tc>
                  <a:txBody>
                    <a:bodyPr/>
                    <a:lstStyle/>
                    <a:p>
                      <a:pPr marL="10160" algn="ctr">
                        <a:lnSpc>
                          <a:spcPct val="100000"/>
                        </a:lnSpc>
                        <a:spcBef>
                          <a:spcPts val="185"/>
                        </a:spcBef>
                      </a:pPr>
                      <a:r>
                        <a:rPr sz="1200" spc="-5" dirty="0">
                          <a:solidFill>
                            <a:schemeClr val="bg1"/>
                          </a:solidFill>
                          <a:latin typeface="Calibri" panose="020F0502020204030204" pitchFamily="34" charset="0"/>
                          <a:cs typeface="Calibri" panose="020F0502020204030204" pitchFamily="34" charset="0"/>
                        </a:rPr>
                        <a:t>17</a:t>
                      </a:r>
                      <a:r>
                        <a:rPr sz="1200" spc="-20" dirty="0">
                          <a:solidFill>
                            <a:schemeClr val="bg1"/>
                          </a:solidFill>
                          <a:latin typeface="Calibri" panose="020F0502020204030204" pitchFamily="34" charset="0"/>
                          <a:cs typeface="Calibri" panose="020F0502020204030204" pitchFamily="34" charset="0"/>
                        </a:rPr>
                        <a:t> </a:t>
                      </a:r>
                      <a:r>
                        <a:rPr sz="1200" spc="-5" dirty="0">
                          <a:solidFill>
                            <a:schemeClr val="bg1"/>
                          </a:solidFill>
                          <a:latin typeface="Calibri" panose="020F0502020204030204" pitchFamily="34" charset="0"/>
                          <a:cs typeface="Calibri" panose="020F0502020204030204" pitchFamily="34" charset="0"/>
                        </a:rPr>
                        <a:t>(17)</a:t>
                      </a:r>
                      <a:endParaRPr sz="1200" dirty="0">
                        <a:solidFill>
                          <a:schemeClr val="bg1"/>
                        </a:solidFill>
                        <a:latin typeface="Calibri" panose="020F0502020204030204" pitchFamily="34" charset="0"/>
                        <a:cs typeface="Calibri" panose="020F0502020204030204" pitchFamily="34" charset="0"/>
                      </a:endParaRPr>
                    </a:p>
                  </a:txBody>
                  <a:tcPr marL="0" marR="0" marT="41356" marB="0">
                    <a:lnL w="12700">
                      <a:noFill/>
                      <a:prstDash val="solid"/>
                    </a:lnL>
                    <a:lnR w="19050">
                      <a:noFill/>
                      <a:prstDash val="solid"/>
                    </a:lnR>
                    <a:lnT>
                      <a:noFill/>
                    </a:lnT>
                    <a:lnB w="19050">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r h="163529">
                <a:tc>
                  <a:txBody>
                    <a:bodyPr/>
                    <a:lstStyle/>
                    <a:p>
                      <a:pPr marL="445770" indent="-171450">
                        <a:lnSpc>
                          <a:spcPct val="100000"/>
                        </a:lnSpc>
                        <a:spcBef>
                          <a:spcPts val="110"/>
                        </a:spcBef>
                        <a:buFont typeface="Wingdings" panose="05000000000000000000" pitchFamily="2" charset="2"/>
                        <a:buChar char="§"/>
                      </a:pPr>
                      <a:r>
                        <a:rPr sz="1200" dirty="0">
                          <a:solidFill>
                            <a:schemeClr val="bg1"/>
                          </a:solidFill>
                          <a:latin typeface="Calibri" panose="020F0502020204030204" pitchFamily="34" charset="0"/>
                          <a:cs typeface="Calibri" panose="020F0502020204030204" pitchFamily="34" charset="0"/>
                        </a:rPr>
                        <a:t>SD, </a:t>
                      </a:r>
                      <a:r>
                        <a:rPr sz="1200" spc="-5" dirty="0">
                          <a:solidFill>
                            <a:schemeClr val="bg1"/>
                          </a:solidFill>
                          <a:latin typeface="Calibri" panose="020F0502020204030204" pitchFamily="34" charset="0"/>
                          <a:cs typeface="Calibri" panose="020F0502020204030204" pitchFamily="34" charset="0"/>
                        </a:rPr>
                        <a:t>n</a:t>
                      </a:r>
                      <a:r>
                        <a:rPr sz="1200" spc="-15" dirty="0">
                          <a:solidFill>
                            <a:schemeClr val="bg1"/>
                          </a:solidFill>
                          <a:latin typeface="Calibri" panose="020F0502020204030204" pitchFamily="34" charset="0"/>
                          <a:cs typeface="Calibri" panose="020F0502020204030204" pitchFamily="34" charset="0"/>
                        </a:rPr>
                        <a:t> </a:t>
                      </a:r>
                      <a:r>
                        <a:rPr sz="1200" spc="-5" dirty="0">
                          <a:solidFill>
                            <a:schemeClr val="bg1"/>
                          </a:solidFill>
                          <a:latin typeface="Calibri" panose="020F0502020204030204" pitchFamily="34" charset="0"/>
                          <a:cs typeface="Calibri" panose="020F0502020204030204" pitchFamily="34" charset="0"/>
                        </a:rPr>
                        <a:t>(%)</a:t>
                      </a:r>
                      <a:endParaRPr sz="1200" dirty="0">
                        <a:solidFill>
                          <a:schemeClr val="bg1"/>
                        </a:solidFill>
                        <a:latin typeface="Calibri" panose="020F0502020204030204" pitchFamily="34" charset="0"/>
                        <a:cs typeface="Calibri" panose="020F0502020204030204" pitchFamily="34" charset="0"/>
                      </a:endParaRPr>
                    </a:p>
                  </a:txBody>
                  <a:tcPr marL="0" marR="0" marT="24591" marB="0">
                    <a:lnL w="12700">
                      <a:noFill/>
                      <a:prstDash val="solid"/>
                    </a:lnL>
                    <a:lnR w="12700">
                      <a:noFill/>
                      <a:prstDash val="solid"/>
                    </a:lnR>
                    <a:lnT w="19050">
                      <a:noFill/>
                      <a:prstDash val="solid"/>
                    </a:lnT>
                    <a:lnB>
                      <a:noFill/>
                    </a:lnB>
                    <a:lnTlToBr w="12700" cmpd="sng">
                      <a:noFill/>
                      <a:prstDash val="solid"/>
                    </a:lnTlToBr>
                    <a:lnBlToTr w="12700" cmpd="sng">
                      <a:noFill/>
                      <a:prstDash val="solid"/>
                    </a:lnBlToTr>
                    <a:solidFill>
                      <a:schemeClr val="tx1">
                        <a:lumMod val="95000"/>
                      </a:schemeClr>
                    </a:solidFill>
                  </a:tcPr>
                </a:tc>
                <a:tc>
                  <a:txBody>
                    <a:bodyPr/>
                    <a:lstStyle/>
                    <a:p>
                      <a:pPr marL="10160" algn="ctr">
                        <a:lnSpc>
                          <a:spcPct val="100000"/>
                        </a:lnSpc>
                        <a:spcBef>
                          <a:spcPts val="110"/>
                        </a:spcBef>
                      </a:pPr>
                      <a:r>
                        <a:rPr sz="1200" spc="-5" dirty="0">
                          <a:solidFill>
                            <a:schemeClr val="bg1"/>
                          </a:solidFill>
                          <a:latin typeface="Calibri" panose="020F0502020204030204" pitchFamily="34" charset="0"/>
                          <a:cs typeface="Calibri" panose="020F0502020204030204" pitchFamily="34" charset="0"/>
                        </a:rPr>
                        <a:t>49</a:t>
                      </a:r>
                      <a:r>
                        <a:rPr sz="1200" spc="-20" dirty="0">
                          <a:solidFill>
                            <a:schemeClr val="bg1"/>
                          </a:solidFill>
                          <a:latin typeface="Calibri" panose="020F0502020204030204" pitchFamily="34" charset="0"/>
                          <a:cs typeface="Calibri" panose="020F0502020204030204" pitchFamily="34" charset="0"/>
                        </a:rPr>
                        <a:t> </a:t>
                      </a:r>
                      <a:r>
                        <a:rPr sz="1200" spc="-5" dirty="0">
                          <a:solidFill>
                            <a:schemeClr val="bg1"/>
                          </a:solidFill>
                          <a:latin typeface="Calibri" panose="020F0502020204030204" pitchFamily="34" charset="0"/>
                          <a:cs typeface="Calibri" panose="020F0502020204030204" pitchFamily="34" charset="0"/>
                        </a:rPr>
                        <a:t>(49)</a:t>
                      </a:r>
                      <a:endParaRPr sz="1200" dirty="0">
                        <a:solidFill>
                          <a:schemeClr val="bg1"/>
                        </a:solidFill>
                        <a:latin typeface="Calibri" panose="020F0502020204030204" pitchFamily="34" charset="0"/>
                        <a:cs typeface="Calibri" panose="020F0502020204030204" pitchFamily="34" charset="0"/>
                      </a:endParaRPr>
                    </a:p>
                  </a:txBody>
                  <a:tcPr marL="0" marR="0" marT="24591" marB="0">
                    <a:lnL w="12700">
                      <a:noFill/>
                      <a:prstDash val="solid"/>
                    </a:lnL>
                    <a:lnR w="12700">
                      <a:noFill/>
                      <a:prstDash val="solid"/>
                    </a:lnR>
                    <a:lnT w="19050">
                      <a:noFill/>
                      <a:prstDash val="solid"/>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r h="176743">
                <a:tc>
                  <a:txBody>
                    <a:bodyPr/>
                    <a:lstStyle/>
                    <a:p>
                      <a:pPr marL="445770" indent="-171450">
                        <a:lnSpc>
                          <a:spcPct val="100000"/>
                        </a:lnSpc>
                        <a:spcBef>
                          <a:spcPts val="185"/>
                        </a:spcBef>
                        <a:buFont typeface="Wingdings" panose="05000000000000000000" pitchFamily="2" charset="2"/>
                        <a:buChar char="§"/>
                      </a:pPr>
                      <a:r>
                        <a:rPr sz="1200" dirty="0">
                          <a:solidFill>
                            <a:schemeClr val="bg1"/>
                          </a:solidFill>
                          <a:latin typeface="Calibri" panose="020F0502020204030204" pitchFamily="34" charset="0"/>
                          <a:cs typeface="Calibri" panose="020F0502020204030204" pitchFamily="34" charset="0"/>
                        </a:rPr>
                        <a:t>PD, </a:t>
                      </a:r>
                      <a:r>
                        <a:rPr sz="1200" spc="-5" dirty="0">
                          <a:solidFill>
                            <a:schemeClr val="bg1"/>
                          </a:solidFill>
                          <a:latin typeface="Calibri" panose="020F0502020204030204" pitchFamily="34" charset="0"/>
                          <a:cs typeface="Calibri" panose="020F0502020204030204" pitchFamily="34" charset="0"/>
                        </a:rPr>
                        <a:t>n</a:t>
                      </a:r>
                      <a:r>
                        <a:rPr sz="1200" spc="-15" dirty="0">
                          <a:solidFill>
                            <a:schemeClr val="bg1"/>
                          </a:solidFill>
                          <a:latin typeface="Calibri" panose="020F0502020204030204" pitchFamily="34" charset="0"/>
                          <a:cs typeface="Calibri" panose="020F0502020204030204" pitchFamily="34" charset="0"/>
                        </a:rPr>
                        <a:t> </a:t>
                      </a:r>
                      <a:r>
                        <a:rPr sz="1200" spc="-5" dirty="0">
                          <a:solidFill>
                            <a:schemeClr val="bg1"/>
                          </a:solidFill>
                          <a:latin typeface="Calibri" panose="020F0502020204030204" pitchFamily="34" charset="0"/>
                          <a:cs typeface="Calibri" panose="020F0502020204030204" pitchFamily="34" charset="0"/>
                        </a:rPr>
                        <a:t>(%)</a:t>
                      </a:r>
                      <a:endParaRPr sz="1200" dirty="0">
                        <a:solidFill>
                          <a:schemeClr val="bg1"/>
                        </a:solidFill>
                        <a:latin typeface="Calibri" panose="020F0502020204030204" pitchFamily="34" charset="0"/>
                        <a:cs typeface="Calibri" panose="020F0502020204030204" pitchFamily="34" charset="0"/>
                      </a:endParaRPr>
                    </a:p>
                  </a:txBody>
                  <a:tcPr marL="0" marR="0" marT="41356" marB="0">
                    <a:lnL w="12700">
                      <a:noFill/>
                      <a:prstDash val="solid"/>
                    </a:lnL>
                    <a:lnR w="12700">
                      <a:noFill/>
                      <a:prstDash val="solid"/>
                    </a:lnR>
                    <a:lnT>
                      <a:noFill/>
                    </a:lnT>
                    <a:lnB>
                      <a:noFill/>
                    </a:lnB>
                    <a:lnTlToBr w="12700" cmpd="sng">
                      <a:noFill/>
                      <a:prstDash val="solid"/>
                    </a:lnTlToBr>
                    <a:lnBlToTr w="12700" cmpd="sng">
                      <a:noFill/>
                      <a:prstDash val="solid"/>
                    </a:lnBlToTr>
                    <a:solidFill>
                      <a:schemeClr val="tx2"/>
                    </a:solidFill>
                  </a:tcPr>
                </a:tc>
                <a:tc>
                  <a:txBody>
                    <a:bodyPr/>
                    <a:lstStyle/>
                    <a:p>
                      <a:pPr marL="10160" algn="ctr">
                        <a:lnSpc>
                          <a:spcPct val="100000"/>
                        </a:lnSpc>
                        <a:spcBef>
                          <a:spcPts val="185"/>
                        </a:spcBef>
                      </a:pPr>
                      <a:r>
                        <a:rPr sz="1200" spc="-5" dirty="0">
                          <a:solidFill>
                            <a:schemeClr val="bg1"/>
                          </a:solidFill>
                          <a:latin typeface="Calibri" panose="020F0502020204030204" pitchFamily="34" charset="0"/>
                          <a:cs typeface="Calibri" panose="020F0502020204030204" pitchFamily="34" charset="0"/>
                        </a:rPr>
                        <a:t>24</a:t>
                      </a:r>
                      <a:r>
                        <a:rPr sz="1200" spc="-20" dirty="0">
                          <a:solidFill>
                            <a:schemeClr val="bg1"/>
                          </a:solidFill>
                          <a:latin typeface="Calibri" panose="020F0502020204030204" pitchFamily="34" charset="0"/>
                          <a:cs typeface="Calibri" panose="020F0502020204030204" pitchFamily="34" charset="0"/>
                        </a:rPr>
                        <a:t> </a:t>
                      </a:r>
                      <a:r>
                        <a:rPr sz="1200" spc="-5" dirty="0">
                          <a:solidFill>
                            <a:schemeClr val="bg1"/>
                          </a:solidFill>
                          <a:latin typeface="Calibri" panose="020F0502020204030204" pitchFamily="34" charset="0"/>
                          <a:cs typeface="Calibri" panose="020F0502020204030204" pitchFamily="34" charset="0"/>
                        </a:rPr>
                        <a:t>(24)</a:t>
                      </a:r>
                      <a:endParaRPr sz="1200" dirty="0">
                        <a:solidFill>
                          <a:schemeClr val="bg1"/>
                        </a:solidFill>
                        <a:latin typeface="Calibri" panose="020F0502020204030204" pitchFamily="34" charset="0"/>
                        <a:cs typeface="Calibri" panose="020F0502020204030204" pitchFamily="34" charset="0"/>
                      </a:endParaRPr>
                    </a:p>
                  </a:txBody>
                  <a:tcPr marL="0" marR="0" marT="41356" marB="0">
                    <a:lnL w="12700">
                      <a:noFill/>
                      <a:prstDash val="solid"/>
                    </a:lnL>
                    <a:lnR w="12700">
                      <a:noFill/>
                      <a:prstDash val="solid"/>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r h="176743">
                <a:tc>
                  <a:txBody>
                    <a:bodyPr/>
                    <a:lstStyle/>
                    <a:p>
                      <a:pPr marL="445770" indent="-171450">
                        <a:lnSpc>
                          <a:spcPct val="100000"/>
                        </a:lnSpc>
                        <a:spcBef>
                          <a:spcPts val="185"/>
                        </a:spcBef>
                        <a:buFont typeface="Wingdings" panose="05000000000000000000" pitchFamily="2" charset="2"/>
                        <a:buChar char="§"/>
                      </a:pPr>
                      <a:r>
                        <a:rPr sz="1200" dirty="0">
                          <a:solidFill>
                            <a:schemeClr val="bg1"/>
                          </a:solidFill>
                          <a:latin typeface="Calibri" panose="020F0502020204030204" pitchFamily="34" charset="0"/>
                          <a:cs typeface="Calibri" panose="020F0502020204030204" pitchFamily="34" charset="0"/>
                        </a:rPr>
                        <a:t>Not </a:t>
                      </a:r>
                      <a:r>
                        <a:rPr sz="1200" spc="-5" dirty="0">
                          <a:solidFill>
                            <a:schemeClr val="bg1"/>
                          </a:solidFill>
                          <a:latin typeface="Calibri" panose="020F0502020204030204" pitchFamily="34" charset="0"/>
                          <a:cs typeface="Calibri" panose="020F0502020204030204" pitchFamily="34" charset="0"/>
                        </a:rPr>
                        <a:t>evaluable, n</a:t>
                      </a:r>
                      <a:r>
                        <a:rPr sz="1200" spc="-50" dirty="0">
                          <a:solidFill>
                            <a:schemeClr val="bg1"/>
                          </a:solidFill>
                          <a:latin typeface="Calibri" panose="020F0502020204030204" pitchFamily="34" charset="0"/>
                          <a:cs typeface="Calibri" panose="020F0502020204030204" pitchFamily="34" charset="0"/>
                        </a:rPr>
                        <a:t> </a:t>
                      </a:r>
                      <a:r>
                        <a:rPr sz="1200" spc="-5" dirty="0">
                          <a:solidFill>
                            <a:schemeClr val="bg1"/>
                          </a:solidFill>
                          <a:latin typeface="Calibri" panose="020F0502020204030204" pitchFamily="34" charset="0"/>
                          <a:cs typeface="Calibri" panose="020F0502020204030204" pitchFamily="34" charset="0"/>
                        </a:rPr>
                        <a:t>(%)</a:t>
                      </a:r>
                      <a:endParaRPr sz="1200" dirty="0">
                        <a:solidFill>
                          <a:schemeClr val="bg1"/>
                        </a:solidFill>
                        <a:latin typeface="Calibri" panose="020F0502020204030204" pitchFamily="34" charset="0"/>
                        <a:cs typeface="Calibri" panose="020F0502020204030204" pitchFamily="34" charset="0"/>
                      </a:endParaRPr>
                    </a:p>
                  </a:txBody>
                  <a:tcPr marL="0" marR="0" marT="41356" marB="0">
                    <a:lnL w="12700">
                      <a:noFill/>
                      <a:prstDash val="solid"/>
                    </a:lnL>
                    <a:lnR w="12700">
                      <a:noFill/>
                      <a:prstDash val="solid"/>
                    </a:lnR>
                    <a:lnT>
                      <a:noFill/>
                    </a:lnT>
                    <a:lnB w="12700">
                      <a:noFill/>
                      <a:prstDash val="solid"/>
                    </a:lnB>
                    <a:lnTlToBr w="12700" cmpd="sng">
                      <a:noFill/>
                      <a:prstDash val="solid"/>
                    </a:lnTlToBr>
                    <a:lnBlToTr w="12700" cmpd="sng">
                      <a:noFill/>
                      <a:prstDash val="solid"/>
                    </a:lnBlToTr>
                    <a:solidFill>
                      <a:schemeClr val="tx1">
                        <a:lumMod val="95000"/>
                      </a:schemeClr>
                    </a:solidFill>
                  </a:tcPr>
                </a:tc>
                <a:tc>
                  <a:txBody>
                    <a:bodyPr/>
                    <a:lstStyle/>
                    <a:p>
                      <a:pPr marL="10160" algn="ctr">
                        <a:lnSpc>
                          <a:spcPct val="100000"/>
                        </a:lnSpc>
                        <a:spcBef>
                          <a:spcPts val="185"/>
                        </a:spcBef>
                      </a:pPr>
                      <a:r>
                        <a:rPr sz="1200" spc="-5" dirty="0">
                          <a:solidFill>
                            <a:schemeClr val="bg1"/>
                          </a:solidFill>
                          <a:latin typeface="Calibri" panose="020F0502020204030204" pitchFamily="34" charset="0"/>
                          <a:cs typeface="Calibri" panose="020F0502020204030204" pitchFamily="34" charset="0"/>
                        </a:rPr>
                        <a:t>4</a:t>
                      </a:r>
                      <a:r>
                        <a:rPr sz="1200" spc="-20" dirty="0">
                          <a:solidFill>
                            <a:schemeClr val="bg1"/>
                          </a:solidFill>
                          <a:latin typeface="Calibri" panose="020F0502020204030204" pitchFamily="34" charset="0"/>
                          <a:cs typeface="Calibri" panose="020F0502020204030204" pitchFamily="34" charset="0"/>
                        </a:rPr>
                        <a:t> </a:t>
                      </a:r>
                      <a:r>
                        <a:rPr sz="1200" spc="-5" dirty="0">
                          <a:solidFill>
                            <a:schemeClr val="bg1"/>
                          </a:solidFill>
                          <a:latin typeface="Calibri" panose="020F0502020204030204" pitchFamily="34" charset="0"/>
                          <a:cs typeface="Calibri" panose="020F0502020204030204" pitchFamily="34" charset="0"/>
                        </a:rPr>
                        <a:t>(4)</a:t>
                      </a:r>
                      <a:endParaRPr sz="1200" dirty="0">
                        <a:solidFill>
                          <a:schemeClr val="bg1"/>
                        </a:solidFill>
                        <a:latin typeface="Calibri" panose="020F0502020204030204" pitchFamily="34" charset="0"/>
                        <a:cs typeface="Calibri" panose="020F0502020204030204" pitchFamily="34" charset="0"/>
                      </a:endParaRPr>
                    </a:p>
                  </a:txBody>
                  <a:tcPr marL="0" marR="0" marT="41356" marB="0">
                    <a:lnL w="12700">
                      <a:noFill/>
                      <a:prstDash val="solid"/>
                    </a:lnL>
                    <a:lnR w="12700">
                      <a:noFill/>
                      <a:prstDash val="solid"/>
                    </a:lnR>
                    <a:lnT>
                      <a:noFill/>
                    </a:lnT>
                    <a:lnB w="12700">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6"/>
                  </a:ext>
                </a:extLst>
              </a:tr>
            </a:tbl>
          </a:graphicData>
        </a:graphic>
      </p:graphicFrame>
      <p:sp>
        <p:nvSpPr>
          <p:cNvPr id="146" name="Title 145">
            <a:extLst>
              <a:ext uri="{FF2B5EF4-FFF2-40B4-BE49-F238E27FC236}">
                <a16:creationId xmlns:a16="http://schemas.microsoft.com/office/drawing/2014/main" id="{F025E02C-C058-4953-8939-4D9432795C48}"/>
              </a:ext>
            </a:extLst>
          </p:cNvPr>
          <p:cNvSpPr>
            <a:spLocks noGrp="1"/>
          </p:cNvSpPr>
          <p:nvPr>
            <p:ph type="title"/>
          </p:nvPr>
        </p:nvSpPr>
        <p:spPr/>
        <p:txBody>
          <a:bodyPr/>
          <a:lstStyle/>
          <a:p>
            <a:r>
              <a:rPr lang="en-US" kern="0" dirty="0"/>
              <a:t>Phase II innovaTV 204: Efficacy</a:t>
            </a:r>
            <a:endParaRPr lang="en-US" dirty="0"/>
          </a:p>
        </p:txBody>
      </p:sp>
      <p:grpSp>
        <p:nvGrpSpPr>
          <p:cNvPr id="264" name="Group 263">
            <a:extLst>
              <a:ext uri="{FF2B5EF4-FFF2-40B4-BE49-F238E27FC236}">
                <a16:creationId xmlns:a16="http://schemas.microsoft.com/office/drawing/2014/main" id="{D6544796-259E-428E-967A-F6A69787A8FB}"/>
              </a:ext>
            </a:extLst>
          </p:cNvPr>
          <p:cNvGrpSpPr/>
          <p:nvPr/>
        </p:nvGrpSpPr>
        <p:grpSpPr>
          <a:xfrm>
            <a:off x="503237" y="1378883"/>
            <a:ext cx="8260634" cy="4103287"/>
            <a:chOff x="503237" y="1378883"/>
            <a:chExt cx="8260634" cy="4103287"/>
          </a:xfrm>
        </p:grpSpPr>
        <p:sp>
          <p:nvSpPr>
            <p:cNvPr id="265" name="object 102">
              <a:extLst>
                <a:ext uri="{FF2B5EF4-FFF2-40B4-BE49-F238E27FC236}">
                  <a16:creationId xmlns:a16="http://schemas.microsoft.com/office/drawing/2014/main" id="{D35F0CAE-43E6-4DCD-BCF6-82F114339B2A}"/>
                </a:ext>
              </a:extLst>
            </p:cNvPr>
            <p:cNvSpPr/>
            <p:nvPr/>
          </p:nvSpPr>
          <p:spPr>
            <a:xfrm>
              <a:off x="1217887" y="1652441"/>
              <a:ext cx="7530114" cy="3755557"/>
            </a:xfrm>
            <a:custGeom>
              <a:avLst/>
              <a:gdLst/>
              <a:ahLst/>
              <a:cxnLst/>
              <a:rect l="l" t="t" r="r" b="b"/>
              <a:pathLst>
                <a:path w="4277995" h="2133600">
                  <a:moveTo>
                    <a:pt x="0" y="0"/>
                  </a:moveTo>
                  <a:lnTo>
                    <a:pt x="41656" y="0"/>
                  </a:lnTo>
                  <a:lnTo>
                    <a:pt x="41656" y="2133600"/>
                  </a:lnTo>
                  <a:lnTo>
                    <a:pt x="4277868" y="2133600"/>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66" name="object 2">
              <a:extLst>
                <a:ext uri="{FF2B5EF4-FFF2-40B4-BE49-F238E27FC236}">
                  <a16:creationId xmlns:a16="http://schemas.microsoft.com/office/drawing/2014/main" id="{D33E6145-E225-4A74-A0E9-198412433192}"/>
                </a:ext>
              </a:extLst>
            </p:cNvPr>
            <p:cNvSpPr/>
            <p:nvPr/>
          </p:nvSpPr>
          <p:spPr>
            <a:xfrm>
              <a:off x="1290315" y="3154663"/>
              <a:ext cx="7456345" cy="0"/>
            </a:xfrm>
            <a:custGeom>
              <a:avLst/>
              <a:gdLst/>
              <a:ahLst/>
              <a:cxnLst/>
              <a:rect l="l" t="t" r="r" b="b"/>
              <a:pathLst>
                <a:path w="4236085">
                  <a:moveTo>
                    <a:pt x="0" y="0"/>
                  </a:moveTo>
                  <a:lnTo>
                    <a:pt x="4236085" y="0"/>
                  </a:lnTo>
                </a:path>
              </a:pathLst>
            </a:custGeom>
            <a:ln w="28575">
              <a:solidFill>
                <a:schemeClr val="tx2">
                  <a:lumMod val="90000"/>
                </a:schemeClr>
              </a:solidFill>
              <a:prstDash val="sysDash"/>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67" name="object 3">
              <a:extLst>
                <a:ext uri="{FF2B5EF4-FFF2-40B4-BE49-F238E27FC236}">
                  <a16:creationId xmlns:a16="http://schemas.microsoft.com/office/drawing/2014/main" id="{B25B41BD-754C-420F-8BE2-AF9308C860C0}"/>
                </a:ext>
              </a:extLst>
            </p:cNvPr>
            <p:cNvSpPr/>
            <p:nvPr/>
          </p:nvSpPr>
          <p:spPr>
            <a:xfrm>
              <a:off x="1298362" y="4082823"/>
              <a:ext cx="7456345" cy="0"/>
            </a:xfrm>
            <a:custGeom>
              <a:avLst/>
              <a:gdLst/>
              <a:ahLst/>
              <a:cxnLst/>
              <a:rect l="l" t="t" r="r" b="b"/>
              <a:pathLst>
                <a:path w="4236085">
                  <a:moveTo>
                    <a:pt x="0" y="0"/>
                  </a:moveTo>
                  <a:lnTo>
                    <a:pt x="4236085" y="0"/>
                  </a:lnTo>
                </a:path>
              </a:pathLst>
            </a:custGeom>
            <a:ln w="28575">
              <a:solidFill>
                <a:schemeClr val="tx2">
                  <a:lumMod val="90000"/>
                </a:schemeClr>
              </a:solidFill>
              <a:prstDash val="sysDash"/>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68" name="object 5">
              <a:extLst>
                <a:ext uri="{FF2B5EF4-FFF2-40B4-BE49-F238E27FC236}">
                  <a16:creationId xmlns:a16="http://schemas.microsoft.com/office/drawing/2014/main" id="{523F9CAF-ECE7-4E93-B6F7-88CABAD36D5F}"/>
                </a:ext>
              </a:extLst>
            </p:cNvPr>
            <p:cNvSpPr/>
            <p:nvPr/>
          </p:nvSpPr>
          <p:spPr>
            <a:xfrm>
              <a:off x="2929345" y="3527536"/>
              <a:ext cx="49180" cy="24591"/>
            </a:xfrm>
            <a:custGeom>
              <a:avLst/>
              <a:gdLst/>
              <a:ahLst/>
              <a:cxnLst/>
              <a:rect l="l" t="t" r="r" b="b"/>
              <a:pathLst>
                <a:path w="27939" h="13969">
                  <a:moveTo>
                    <a:pt x="0" y="13716"/>
                  </a:moveTo>
                  <a:lnTo>
                    <a:pt x="27431" y="13716"/>
                  </a:lnTo>
                  <a:lnTo>
                    <a:pt x="27431" y="0"/>
                  </a:lnTo>
                  <a:lnTo>
                    <a:pt x="0" y="0"/>
                  </a:lnTo>
                  <a:lnTo>
                    <a:pt x="0" y="13716"/>
                  </a:lnTo>
                  <a:close/>
                </a:path>
              </a:pathLst>
            </a:custGeom>
            <a:solidFill>
              <a:srgbClr val="0D803E"/>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69" name="object 6">
              <a:extLst>
                <a:ext uri="{FF2B5EF4-FFF2-40B4-BE49-F238E27FC236}">
                  <a16:creationId xmlns:a16="http://schemas.microsoft.com/office/drawing/2014/main" id="{68D62A0D-2757-4224-9EE3-4F1A40795598}"/>
                </a:ext>
              </a:extLst>
            </p:cNvPr>
            <p:cNvSpPr/>
            <p:nvPr/>
          </p:nvSpPr>
          <p:spPr>
            <a:xfrm>
              <a:off x="2999091" y="3527537"/>
              <a:ext cx="51414" cy="32414"/>
            </a:xfrm>
            <a:custGeom>
              <a:avLst/>
              <a:gdLst/>
              <a:ahLst/>
              <a:cxnLst/>
              <a:rect l="l" t="t" r="r" b="b"/>
              <a:pathLst>
                <a:path w="29210" h="18414">
                  <a:moveTo>
                    <a:pt x="0" y="18287"/>
                  </a:moveTo>
                  <a:lnTo>
                    <a:pt x="28956" y="18287"/>
                  </a:lnTo>
                  <a:lnTo>
                    <a:pt x="28956" y="0"/>
                  </a:lnTo>
                  <a:lnTo>
                    <a:pt x="0" y="0"/>
                  </a:lnTo>
                  <a:lnTo>
                    <a:pt x="0" y="18287"/>
                  </a:lnTo>
                  <a:close/>
                </a:path>
              </a:pathLst>
            </a:custGeom>
            <a:solidFill>
              <a:srgbClr val="0D803E"/>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70" name="object 7">
              <a:extLst>
                <a:ext uri="{FF2B5EF4-FFF2-40B4-BE49-F238E27FC236}">
                  <a16:creationId xmlns:a16="http://schemas.microsoft.com/office/drawing/2014/main" id="{26AA3FC1-6199-45BF-BAB8-AA63F40FB819}"/>
                </a:ext>
              </a:extLst>
            </p:cNvPr>
            <p:cNvSpPr/>
            <p:nvPr/>
          </p:nvSpPr>
          <p:spPr>
            <a:xfrm>
              <a:off x="3071523" y="3527537"/>
              <a:ext cx="51414" cy="40237"/>
            </a:xfrm>
            <a:custGeom>
              <a:avLst/>
              <a:gdLst/>
              <a:ahLst/>
              <a:cxnLst/>
              <a:rect l="l" t="t" r="r" b="b"/>
              <a:pathLst>
                <a:path w="29210" h="22860">
                  <a:moveTo>
                    <a:pt x="0" y="22860"/>
                  </a:moveTo>
                  <a:lnTo>
                    <a:pt x="28956" y="22860"/>
                  </a:lnTo>
                  <a:lnTo>
                    <a:pt x="28956" y="0"/>
                  </a:lnTo>
                  <a:lnTo>
                    <a:pt x="0" y="0"/>
                  </a:lnTo>
                  <a:lnTo>
                    <a:pt x="0" y="22860"/>
                  </a:lnTo>
                  <a:close/>
                </a:path>
              </a:pathLst>
            </a:custGeom>
            <a:solidFill>
              <a:srgbClr val="0D803E"/>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71" name="object 8">
              <a:extLst>
                <a:ext uri="{FF2B5EF4-FFF2-40B4-BE49-F238E27FC236}">
                  <a16:creationId xmlns:a16="http://schemas.microsoft.com/office/drawing/2014/main" id="{5CF00E99-B10B-4CBE-A79E-C5D9564867BF}"/>
                </a:ext>
              </a:extLst>
            </p:cNvPr>
            <p:cNvSpPr/>
            <p:nvPr/>
          </p:nvSpPr>
          <p:spPr>
            <a:xfrm>
              <a:off x="3143949" y="3527536"/>
              <a:ext cx="49180" cy="67065"/>
            </a:xfrm>
            <a:custGeom>
              <a:avLst/>
              <a:gdLst/>
              <a:ahLst/>
              <a:cxnLst/>
              <a:rect l="l" t="t" r="r" b="b"/>
              <a:pathLst>
                <a:path w="27939" h="38100">
                  <a:moveTo>
                    <a:pt x="0" y="38100"/>
                  </a:moveTo>
                  <a:lnTo>
                    <a:pt x="27431" y="38100"/>
                  </a:lnTo>
                  <a:lnTo>
                    <a:pt x="27431" y="0"/>
                  </a:lnTo>
                  <a:lnTo>
                    <a:pt x="0" y="0"/>
                  </a:lnTo>
                  <a:lnTo>
                    <a:pt x="0" y="38100"/>
                  </a:lnTo>
                  <a:close/>
                </a:path>
              </a:pathLst>
            </a:custGeom>
            <a:solidFill>
              <a:srgbClr val="0D803E"/>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72" name="object 9">
              <a:extLst>
                <a:ext uri="{FF2B5EF4-FFF2-40B4-BE49-F238E27FC236}">
                  <a16:creationId xmlns:a16="http://schemas.microsoft.com/office/drawing/2014/main" id="{F071124F-A4A8-4BED-85F3-6CAB9CDC7BD6}"/>
                </a:ext>
              </a:extLst>
            </p:cNvPr>
            <p:cNvSpPr/>
            <p:nvPr/>
          </p:nvSpPr>
          <p:spPr>
            <a:xfrm>
              <a:off x="3216377" y="3527536"/>
              <a:ext cx="49180" cy="67065"/>
            </a:xfrm>
            <a:custGeom>
              <a:avLst/>
              <a:gdLst/>
              <a:ahLst/>
              <a:cxnLst/>
              <a:rect l="l" t="t" r="r" b="b"/>
              <a:pathLst>
                <a:path w="27939" h="38100">
                  <a:moveTo>
                    <a:pt x="0" y="38100"/>
                  </a:moveTo>
                  <a:lnTo>
                    <a:pt x="27431" y="38100"/>
                  </a:lnTo>
                  <a:lnTo>
                    <a:pt x="27431" y="0"/>
                  </a:lnTo>
                  <a:lnTo>
                    <a:pt x="0" y="0"/>
                  </a:lnTo>
                  <a:lnTo>
                    <a:pt x="0" y="38100"/>
                  </a:lnTo>
                  <a:close/>
                </a:path>
              </a:pathLst>
            </a:custGeom>
            <a:solidFill>
              <a:schemeClr val="accent6"/>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73" name="object 10">
              <a:extLst>
                <a:ext uri="{FF2B5EF4-FFF2-40B4-BE49-F238E27FC236}">
                  <a16:creationId xmlns:a16="http://schemas.microsoft.com/office/drawing/2014/main" id="{059B7C1F-8A7B-4196-8BEA-40357FA53C17}"/>
                </a:ext>
              </a:extLst>
            </p:cNvPr>
            <p:cNvSpPr/>
            <p:nvPr/>
          </p:nvSpPr>
          <p:spPr>
            <a:xfrm>
              <a:off x="3286126" y="3527537"/>
              <a:ext cx="51414" cy="78241"/>
            </a:xfrm>
            <a:custGeom>
              <a:avLst/>
              <a:gdLst/>
              <a:ahLst/>
              <a:cxnLst/>
              <a:rect l="l" t="t" r="r" b="b"/>
              <a:pathLst>
                <a:path w="29210" h="44450">
                  <a:moveTo>
                    <a:pt x="0" y="44195"/>
                  </a:moveTo>
                  <a:lnTo>
                    <a:pt x="28956" y="44195"/>
                  </a:lnTo>
                  <a:lnTo>
                    <a:pt x="28956" y="0"/>
                  </a:lnTo>
                  <a:lnTo>
                    <a:pt x="0" y="0"/>
                  </a:lnTo>
                  <a:lnTo>
                    <a:pt x="0" y="44195"/>
                  </a:lnTo>
                  <a:close/>
                </a:path>
              </a:pathLst>
            </a:custGeom>
            <a:solidFill>
              <a:srgbClr val="0D803E"/>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74" name="object 11">
              <a:extLst>
                <a:ext uri="{FF2B5EF4-FFF2-40B4-BE49-F238E27FC236}">
                  <a16:creationId xmlns:a16="http://schemas.microsoft.com/office/drawing/2014/main" id="{C6722912-C928-4394-908F-7DD1F23E8446}"/>
                </a:ext>
              </a:extLst>
            </p:cNvPr>
            <p:cNvSpPr/>
            <p:nvPr/>
          </p:nvSpPr>
          <p:spPr>
            <a:xfrm>
              <a:off x="3358552" y="3527537"/>
              <a:ext cx="49180" cy="86066"/>
            </a:xfrm>
            <a:custGeom>
              <a:avLst/>
              <a:gdLst/>
              <a:ahLst/>
              <a:cxnLst/>
              <a:rect l="l" t="t" r="r" b="b"/>
              <a:pathLst>
                <a:path w="27939" h="48894">
                  <a:moveTo>
                    <a:pt x="0" y="48768"/>
                  </a:moveTo>
                  <a:lnTo>
                    <a:pt x="27431" y="48768"/>
                  </a:lnTo>
                  <a:lnTo>
                    <a:pt x="27431" y="0"/>
                  </a:lnTo>
                  <a:lnTo>
                    <a:pt x="0" y="0"/>
                  </a:lnTo>
                  <a:lnTo>
                    <a:pt x="0" y="48768"/>
                  </a:lnTo>
                  <a:close/>
                </a:path>
              </a:pathLst>
            </a:custGeom>
            <a:solidFill>
              <a:schemeClr val="accent6"/>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75" name="object 12">
              <a:extLst>
                <a:ext uri="{FF2B5EF4-FFF2-40B4-BE49-F238E27FC236}">
                  <a16:creationId xmlns:a16="http://schemas.microsoft.com/office/drawing/2014/main" id="{6180A5F4-EF04-48E9-AF1F-EC83AA17EAF3}"/>
                </a:ext>
              </a:extLst>
            </p:cNvPr>
            <p:cNvSpPr/>
            <p:nvPr/>
          </p:nvSpPr>
          <p:spPr>
            <a:xfrm>
              <a:off x="3430982" y="3527536"/>
              <a:ext cx="49180" cy="93889"/>
            </a:xfrm>
            <a:custGeom>
              <a:avLst/>
              <a:gdLst/>
              <a:ahLst/>
              <a:cxnLst/>
              <a:rect l="l" t="t" r="r" b="b"/>
              <a:pathLst>
                <a:path w="27939" h="53339">
                  <a:moveTo>
                    <a:pt x="0" y="53339"/>
                  </a:moveTo>
                  <a:lnTo>
                    <a:pt x="27431" y="53339"/>
                  </a:lnTo>
                  <a:lnTo>
                    <a:pt x="27431" y="0"/>
                  </a:lnTo>
                  <a:lnTo>
                    <a:pt x="0" y="0"/>
                  </a:lnTo>
                  <a:lnTo>
                    <a:pt x="0" y="53339"/>
                  </a:lnTo>
                  <a:close/>
                </a:path>
              </a:pathLst>
            </a:custGeom>
            <a:solidFill>
              <a:srgbClr val="0D803E"/>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76" name="object 13">
              <a:extLst>
                <a:ext uri="{FF2B5EF4-FFF2-40B4-BE49-F238E27FC236}">
                  <a16:creationId xmlns:a16="http://schemas.microsoft.com/office/drawing/2014/main" id="{A043043F-BC5A-4E3D-A8C9-1889A98EB44B}"/>
                </a:ext>
              </a:extLst>
            </p:cNvPr>
            <p:cNvSpPr/>
            <p:nvPr/>
          </p:nvSpPr>
          <p:spPr>
            <a:xfrm>
              <a:off x="3500727" y="3527537"/>
              <a:ext cx="51414" cy="110655"/>
            </a:xfrm>
            <a:custGeom>
              <a:avLst/>
              <a:gdLst/>
              <a:ahLst/>
              <a:cxnLst/>
              <a:rect l="l" t="t" r="r" b="b"/>
              <a:pathLst>
                <a:path w="29210" h="62864">
                  <a:moveTo>
                    <a:pt x="0" y="62483"/>
                  </a:moveTo>
                  <a:lnTo>
                    <a:pt x="28956" y="62483"/>
                  </a:lnTo>
                  <a:lnTo>
                    <a:pt x="28956" y="0"/>
                  </a:lnTo>
                  <a:lnTo>
                    <a:pt x="0" y="0"/>
                  </a:lnTo>
                  <a:lnTo>
                    <a:pt x="0" y="62483"/>
                  </a:lnTo>
                  <a:close/>
                </a:path>
              </a:pathLst>
            </a:custGeom>
            <a:solidFill>
              <a:srgbClr val="0D803E"/>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77" name="object 14">
              <a:extLst>
                <a:ext uri="{FF2B5EF4-FFF2-40B4-BE49-F238E27FC236}">
                  <a16:creationId xmlns:a16="http://schemas.microsoft.com/office/drawing/2014/main" id="{A7323EF9-21D2-4B31-93F6-2C668CAB2A18}"/>
                </a:ext>
              </a:extLst>
            </p:cNvPr>
            <p:cNvSpPr/>
            <p:nvPr/>
          </p:nvSpPr>
          <p:spPr>
            <a:xfrm>
              <a:off x="3573156" y="3527537"/>
              <a:ext cx="49180" cy="110655"/>
            </a:xfrm>
            <a:custGeom>
              <a:avLst/>
              <a:gdLst/>
              <a:ahLst/>
              <a:cxnLst/>
              <a:rect l="l" t="t" r="r" b="b"/>
              <a:pathLst>
                <a:path w="27939" h="62864">
                  <a:moveTo>
                    <a:pt x="0" y="62483"/>
                  </a:moveTo>
                  <a:lnTo>
                    <a:pt x="27431" y="62483"/>
                  </a:lnTo>
                  <a:lnTo>
                    <a:pt x="27431" y="0"/>
                  </a:lnTo>
                  <a:lnTo>
                    <a:pt x="0" y="0"/>
                  </a:lnTo>
                  <a:lnTo>
                    <a:pt x="0" y="62483"/>
                  </a:lnTo>
                  <a:close/>
                </a:path>
              </a:pathLst>
            </a:custGeom>
            <a:solidFill>
              <a:srgbClr val="0D803E"/>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78" name="object 15">
              <a:extLst>
                <a:ext uri="{FF2B5EF4-FFF2-40B4-BE49-F238E27FC236}">
                  <a16:creationId xmlns:a16="http://schemas.microsoft.com/office/drawing/2014/main" id="{724144C8-81D9-4BE9-95AD-078D12F2DA6B}"/>
                </a:ext>
              </a:extLst>
            </p:cNvPr>
            <p:cNvSpPr/>
            <p:nvPr/>
          </p:nvSpPr>
          <p:spPr>
            <a:xfrm>
              <a:off x="3645583" y="3527537"/>
              <a:ext cx="49180" cy="134126"/>
            </a:xfrm>
            <a:custGeom>
              <a:avLst/>
              <a:gdLst/>
              <a:ahLst/>
              <a:cxnLst/>
              <a:rect l="l" t="t" r="r" b="b"/>
              <a:pathLst>
                <a:path w="27939" h="76200">
                  <a:moveTo>
                    <a:pt x="0" y="76200"/>
                  </a:moveTo>
                  <a:lnTo>
                    <a:pt x="27431" y="76200"/>
                  </a:lnTo>
                  <a:lnTo>
                    <a:pt x="27431" y="0"/>
                  </a:lnTo>
                  <a:lnTo>
                    <a:pt x="0" y="0"/>
                  </a:lnTo>
                  <a:lnTo>
                    <a:pt x="0" y="76200"/>
                  </a:lnTo>
                  <a:close/>
                </a:path>
              </a:pathLst>
            </a:custGeom>
            <a:solidFill>
              <a:srgbClr val="0D803E"/>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79" name="object 16">
              <a:extLst>
                <a:ext uri="{FF2B5EF4-FFF2-40B4-BE49-F238E27FC236}">
                  <a16:creationId xmlns:a16="http://schemas.microsoft.com/office/drawing/2014/main" id="{6457980B-8718-4B20-B241-8EED10B235B2}"/>
                </a:ext>
              </a:extLst>
            </p:cNvPr>
            <p:cNvSpPr/>
            <p:nvPr/>
          </p:nvSpPr>
          <p:spPr>
            <a:xfrm>
              <a:off x="3715332" y="3527536"/>
              <a:ext cx="49180" cy="145304"/>
            </a:xfrm>
            <a:custGeom>
              <a:avLst/>
              <a:gdLst/>
              <a:ahLst/>
              <a:cxnLst/>
              <a:rect l="l" t="t" r="r" b="b"/>
              <a:pathLst>
                <a:path w="27939" h="82550">
                  <a:moveTo>
                    <a:pt x="0" y="82295"/>
                  </a:moveTo>
                  <a:lnTo>
                    <a:pt x="27431" y="82295"/>
                  </a:lnTo>
                  <a:lnTo>
                    <a:pt x="27431" y="0"/>
                  </a:lnTo>
                  <a:lnTo>
                    <a:pt x="0" y="0"/>
                  </a:lnTo>
                  <a:lnTo>
                    <a:pt x="0" y="82295"/>
                  </a:lnTo>
                  <a:close/>
                </a:path>
              </a:pathLst>
            </a:custGeom>
            <a:solidFill>
              <a:schemeClr val="accent6"/>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80" name="object 17">
              <a:extLst>
                <a:ext uri="{FF2B5EF4-FFF2-40B4-BE49-F238E27FC236}">
                  <a16:creationId xmlns:a16="http://schemas.microsoft.com/office/drawing/2014/main" id="{D115E9B5-5CDE-4FBE-BD4D-A9960B8FB83B}"/>
                </a:ext>
              </a:extLst>
            </p:cNvPr>
            <p:cNvSpPr/>
            <p:nvPr/>
          </p:nvSpPr>
          <p:spPr>
            <a:xfrm>
              <a:off x="3810559" y="3527537"/>
              <a:ext cx="0" cy="166540"/>
            </a:xfrm>
            <a:custGeom>
              <a:avLst/>
              <a:gdLst/>
              <a:ahLst/>
              <a:cxnLst/>
              <a:rect l="l" t="t" r="r" b="b"/>
              <a:pathLst>
                <a:path h="94614">
                  <a:moveTo>
                    <a:pt x="0" y="0"/>
                  </a:moveTo>
                  <a:lnTo>
                    <a:pt x="0" y="94487"/>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81" name="object 18">
              <a:extLst>
                <a:ext uri="{FF2B5EF4-FFF2-40B4-BE49-F238E27FC236}">
                  <a16:creationId xmlns:a16="http://schemas.microsoft.com/office/drawing/2014/main" id="{0F9FFBAE-5AF0-4756-AF32-9869F31F19F6}"/>
                </a:ext>
              </a:extLst>
            </p:cNvPr>
            <p:cNvSpPr/>
            <p:nvPr/>
          </p:nvSpPr>
          <p:spPr>
            <a:xfrm>
              <a:off x="3881649" y="3527537"/>
              <a:ext cx="0" cy="183305"/>
            </a:xfrm>
            <a:custGeom>
              <a:avLst/>
              <a:gdLst/>
              <a:ahLst/>
              <a:cxnLst/>
              <a:rect l="l" t="t" r="r" b="b"/>
              <a:pathLst>
                <a:path h="104139">
                  <a:moveTo>
                    <a:pt x="0" y="0"/>
                  </a:moveTo>
                  <a:lnTo>
                    <a:pt x="0" y="103631"/>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82" name="object 19">
              <a:extLst>
                <a:ext uri="{FF2B5EF4-FFF2-40B4-BE49-F238E27FC236}">
                  <a16:creationId xmlns:a16="http://schemas.microsoft.com/office/drawing/2014/main" id="{718CFD72-E638-4469-97EE-A1C3AD7213C7}"/>
                </a:ext>
              </a:extLst>
            </p:cNvPr>
            <p:cNvSpPr/>
            <p:nvPr/>
          </p:nvSpPr>
          <p:spPr>
            <a:xfrm>
              <a:off x="3951395" y="3527537"/>
              <a:ext cx="0" cy="183305"/>
            </a:xfrm>
            <a:custGeom>
              <a:avLst/>
              <a:gdLst/>
              <a:ahLst/>
              <a:cxnLst/>
              <a:rect l="l" t="t" r="r" b="b"/>
              <a:pathLst>
                <a:path h="104139">
                  <a:moveTo>
                    <a:pt x="0" y="0"/>
                  </a:moveTo>
                  <a:lnTo>
                    <a:pt x="0" y="103631"/>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83" name="object 20">
              <a:extLst>
                <a:ext uri="{FF2B5EF4-FFF2-40B4-BE49-F238E27FC236}">
                  <a16:creationId xmlns:a16="http://schemas.microsoft.com/office/drawing/2014/main" id="{D605A2A7-871D-4E5E-B018-E2D529BA548D}"/>
                </a:ext>
              </a:extLst>
            </p:cNvPr>
            <p:cNvSpPr/>
            <p:nvPr/>
          </p:nvSpPr>
          <p:spPr>
            <a:xfrm>
              <a:off x="4022482" y="3527537"/>
              <a:ext cx="0" cy="236958"/>
            </a:xfrm>
            <a:custGeom>
              <a:avLst/>
              <a:gdLst/>
              <a:ahLst/>
              <a:cxnLst/>
              <a:rect l="l" t="t" r="r" b="b"/>
              <a:pathLst>
                <a:path h="134619">
                  <a:moveTo>
                    <a:pt x="0" y="0"/>
                  </a:moveTo>
                  <a:lnTo>
                    <a:pt x="0" y="134111"/>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84" name="object 21">
              <a:extLst>
                <a:ext uri="{FF2B5EF4-FFF2-40B4-BE49-F238E27FC236}">
                  <a16:creationId xmlns:a16="http://schemas.microsoft.com/office/drawing/2014/main" id="{0ACB9E3A-4E8E-4AA0-829F-992F223108E3}"/>
                </a:ext>
              </a:extLst>
            </p:cNvPr>
            <p:cNvSpPr/>
            <p:nvPr/>
          </p:nvSpPr>
          <p:spPr>
            <a:xfrm>
              <a:off x="4096250" y="3527537"/>
              <a:ext cx="0" cy="244781"/>
            </a:xfrm>
            <a:custGeom>
              <a:avLst/>
              <a:gdLst/>
              <a:ahLst/>
              <a:cxnLst/>
              <a:rect l="l" t="t" r="r" b="b"/>
              <a:pathLst>
                <a:path h="139064">
                  <a:moveTo>
                    <a:pt x="0" y="0"/>
                  </a:moveTo>
                  <a:lnTo>
                    <a:pt x="0" y="138683"/>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85" name="object 22">
              <a:extLst>
                <a:ext uri="{FF2B5EF4-FFF2-40B4-BE49-F238E27FC236}">
                  <a16:creationId xmlns:a16="http://schemas.microsoft.com/office/drawing/2014/main" id="{2CCD9F80-F04F-4C69-AC32-F0263FEEE42B}"/>
                </a:ext>
              </a:extLst>
            </p:cNvPr>
            <p:cNvSpPr/>
            <p:nvPr/>
          </p:nvSpPr>
          <p:spPr>
            <a:xfrm>
              <a:off x="4170022" y="3527537"/>
              <a:ext cx="0" cy="244781"/>
            </a:xfrm>
            <a:custGeom>
              <a:avLst/>
              <a:gdLst/>
              <a:ahLst/>
              <a:cxnLst/>
              <a:rect l="l" t="t" r="r" b="b"/>
              <a:pathLst>
                <a:path h="139064">
                  <a:moveTo>
                    <a:pt x="0" y="0"/>
                  </a:moveTo>
                  <a:lnTo>
                    <a:pt x="0" y="138683"/>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86" name="object 23">
              <a:extLst>
                <a:ext uri="{FF2B5EF4-FFF2-40B4-BE49-F238E27FC236}">
                  <a16:creationId xmlns:a16="http://schemas.microsoft.com/office/drawing/2014/main" id="{FC672033-135C-449A-9522-27A7636D724C}"/>
                </a:ext>
              </a:extLst>
            </p:cNvPr>
            <p:cNvSpPr/>
            <p:nvPr/>
          </p:nvSpPr>
          <p:spPr>
            <a:xfrm>
              <a:off x="4246472" y="3527537"/>
              <a:ext cx="0" cy="260430"/>
            </a:xfrm>
            <a:custGeom>
              <a:avLst/>
              <a:gdLst/>
              <a:ahLst/>
              <a:cxnLst/>
              <a:rect l="l" t="t" r="r" b="b"/>
              <a:pathLst>
                <a:path h="147955">
                  <a:moveTo>
                    <a:pt x="0" y="0"/>
                  </a:moveTo>
                  <a:lnTo>
                    <a:pt x="0" y="147827"/>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87" name="object 24">
              <a:extLst>
                <a:ext uri="{FF2B5EF4-FFF2-40B4-BE49-F238E27FC236}">
                  <a16:creationId xmlns:a16="http://schemas.microsoft.com/office/drawing/2014/main" id="{82AA14D6-33DB-4638-AE7B-42DC8201DCE9}"/>
                </a:ext>
              </a:extLst>
            </p:cNvPr>
            <p:cNvSpPr/>
            <p:nvPr/>
          </p:nvSpPr>
          <p:spPr>
            <a:xfrm>
              <a:off x="4321586" y="3527536"/>
              <a:ext cx="0" cy="279432"/>
            </a:xfrm>
            <a:custGeom>
              <a:avLst/>
              <a:gdLst/>
              <a:ahLst/>
              <a:cxnLst/>
              <a:rect l="l" t="t" r="r" b="b"/>
              <a:pathLst>
                <a:path h="158750">
                  <a:moveTo>
                    <a:pt x="0" y="0"/>
                  </a:moveTo>
                  <a:lnTo>
                    <a:pt x="0" y="158495"/>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88" name="object 25">
              <a:extLst>
                <a:ext uri="{FF2B5EF4-FFF2-40B4-BE49-F238E27FC236}">
                  <a16:creationId xmlns:a16="http://schemas.microsoft.com/office/drawing/2014/main" id="{0FA5D046-CDB7-44CD-9FFD-477238E4E8F8}"/>
                </a:ext>
              </a:extLst>
            </p:cNvPr>
            <p:cNvSpPr/>
            <p:nvPr/>
          </p:nvSpPr>
          <p:spPr>
            <a:xfrm>
              <a:off x="4396695" y="3527536"/>
              <a:ext cx="0" cy="279432"/>
            </a:xfrm>
            <a:custGeom>
              <a:avLst/>
              <a:gdLst/>
              <a:ahLst/>
              <a:cxnLst/>
              <a:rect l="l" t="t" r="r" b="b"/>
              <a:pathLst>
                <a:path h="158750">
                  <a:moveTo>
                    <a:pt x="0" y="0"/>
                  </a:moveTo>
                  <a:lnTo>
                    <a:pt x="0" y="158495"/>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89" name="object 26">
              <a:extLst>
                <a:ext uri="{FF2B5EF4-FFF2-40B4-BE49-F238E27FC236}">
                  <a16:creationId xmlns:a16="http://schemas.microsoft.com/office/drawing/2014/main" id="{87A2AF91-CD4E-4FAF-A830-9015F1229527}"/>
                </a:ext>
              </a:extLst>
            </p:cNvPr>
            <p:cNvSpPr/>
            <p:nvPr/>
          </p:nvSpPr>
          <p:spPr>
            <a:xfrm>
              <a:off x="4473149" y="3527536"/>
              <a:ext cx="0" cy="311846"/>
            </a:xfrm>
            <a:custGeom>
              <a:avLst/>
              <a:gdLst/>
              <a:ahLst/>
              <a:cxnLst/>
              <a:rect l="l" t="t" r="r" b="b"/>
              <a:pathLst>
                <a:path h="177164">
                  <a:moveTo>
                    <a:pt x="0" y="0"/>
                  </a:moveTo>
                  <a:lnTo>
                    <a:pt x="0" y="176783"/>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90" name="object 27">
              <a:extLst>
                <a:ext uri="{FF2B5EF4-FFF2-40B4-BE49-F238E27FC236}">
                  <a16:creationId xmlns:a16="http://schemas.microsoft.com/office/drawing/2014/main" id="{F63D308C-F275-47DF-A46F-D21A50962B53}"/>
                </a:ext>
              </a:extLst>
            </p:cNvPr>
            <p:cNvSpPr/>
            <p:nvPr/>
          </p:nvSpPr>
          <p:spPr>
            <a:xfrm>
              <a:off x="4545578" y="3527536"/>
              <a:ext cx="0" cy="321905"/>
            </a:xfrm>
            <a:custGeom>
              <a:avLst/>
              <a:gdLst/>
              <a:ahLst/>
              <a:cxnLst/>
              <a:rect l="l" t="t" r="r" b="b"/>
              <a:pathLst>
                <a:path h="182880">
                  <a:moveTo>
                    <a:pt x="0" y="0"/>
                  </a:moveTo>
                  <a:lnTo>
                    <a:pt x="0" y="182879"/>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91" name="object 28">
              <a:extLst>
                <a:ext uri="{FF2B5EF4-FFF2-40B4-BE49-F238E27FC236}">
                  <a16:creationId xmlns:a16="http://schemas.microsoft.com/office/drawing/2014/main" id="{A0D3C729-E596-445F-B9D6-06B444C12A9F}"/>
                </a:ext>
              </a:extLst>
            </p:cNvPr>
            <p:cNvSpPr/>
            <p:nvPr/>
          </p:nvSpPr>
          <p:spPr>
            <a:xfrm>
              <a:off x="4622027" y="3527539"/>
              <a:ext cx="0" cy="352083"/>
            </a:xfrm>
            <a:custGeom>
              <a:avLst/>
              <a:gdLst/>
              <a:ahLst/>
              <a:cxnLst/>
              <a:rect l="l" t="t" r="r" b="b"/>
              <a:pathLst>
                <a:path h="200025">
                  <a:moveTo>
                    <a:pt x="0" y="0"/>
                  </a:moveTo>
                  <a:lnTo>
                    <a:pt x="0" y="199644"/>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92" name="object 29">
              <a:extLst>
                <a:ext uri="{FF2B5EF4-FFF2-40B4-BE49-F238E27FC236}">
                  <a16:creationId xmlns:a16="http://schemas.microsoft.com/office/drawing/2014/main" id="{7630BD5B-B20C-459C-B490-F73A8D410AFE}"/>
                </a:ext>
              </a:extLst>
            </p:cNvPr>
            <p:cNvSpPr/>
            <p:nvPr/>
          </p:nvSpPr>
          <p:spPr>
            <a:xfrm>
              <a:off x="4697140" y="3527536"/>
              <a:ext cx="0" cy="362143"/>
            </a:xfrm>
            <a:custGeom>
              <a:avLst/>
              <a:gdLst/>
              <a:ahLst/>
              <a:cxnLst/>
              <a:rect l="l" t="t" r="r" b="b"/>
              <a:pathLst>
                <a:path h="205739">
                  <a:moveTo>
                    <a:pt x="0" y="0"/>
                  </a:moveTo>
                  <a:lnTo>
                    <a:pt x="0" y="205739"/>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93" name="object 30">
              <a:extLst>
                <a:ext uri="{FF2B5EF4-FFF2-40B4-BE49-F238E27FC236}">
                  <a16:creationId xmlns:a16="http://schemas.microsoft.com/office/drawing/2014/main" id="{9E180E7E-079D-413A-AEA7-3F41B6BBCEEA}"/>
                </a:ext>
              </a:extLst>
            </p:cNvPr>
            <p:cNvSpPr/>
            <p:nvPr/>
          </p:nvSpPr>
          <p:spPr>
            <a:xfrm>
              <a:off x="4770909" y="3527536"/>
              <a:ext cx="0" cy="362143"/>
            </a:xfrm>
            <a:custGeom>
              <a:avLst/>
              <a:gdLst/>
              <a:ahLst/>
              <a:cxnLst/>
              <a:rect l="l" t="t" r="r" b="b"/>
              <a:pathLst>
                <a:path h="205739">
                  <a:moveTo>
                    <a:pt x="0" y="0"/>
                  </a:moveTo>
                  <a:lnTo>
                    <a:pt x="0" y="205739"/>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94" name="object 31">
              <a:extLst>
                <a:ext uri="{FF2B5EF4-FFF2-40B4-BE49-F238E27FC236}">
                  <a16:creationId xmlns:a16="http://schemas.microsoft.com/office/drawing/2014/main" id="{45E93B3C-DFF7-4392-92B3-B3D62EBFF7DF}"/>
                </a:ext>
              </a:extLst>
            </p:cNvPr>
            <p:cNvSpPr/>
            <p:nvPr/>
          </p:nvSpPr>
          <p:spPr>
            <a:xfrm>
              <a:off x="4843338" y="3527537"/>
              <a:ext cx="0" cy="371084"/>
            </a:xfrm>
            <a:custGeom>
              <a:avLst/>
              <a:gdLst/>
              <a:ahLst/>
              <a:cxnLst/>
              <a:rect l="l" t="t" r="r" b="b"/>
              <a:pathLst>
                <a:path h="210819">
                  <a:moveTo>
                    <a:pt x="0" y="0"/>
                  </a:moveTo>
                  <a:lnTo>
                    <a:pt x="0" y="210311"/>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95" name="object 32">
              <a:extLst>
                <a:ext uri="{FF2B5EF4-FFF2-40B4-BE49-F238E27FC236}">
                  <a16:creationId xmlns:a16="http://schemas.microsoft.com/office/drawing/2014/main" id="{A271D5A3-5341-4764-ADF0-B6BF7DA46368}"/>
                </a:ext>
              </a:extLst>
            </p:cNvPr>
            <p:cNvSpPr/>
            <p:nvPr/>
          </p:nvSpPr>
          <p:spPr>
            <a:xfrm>
              <a:off x="4919790" y="3527536"/>
              <a:ext cx="0" cy="394556"/>
            </a:xfrm>
            <a:custGeom>
              <a:avLst/>
              <a:gdLst/>
              <a:ahLst/>
              <a:cxnLst/>
              <a:rect l="l" t="t" r="r" b="b"/>
              <a:pathLst>
                <a:path h="224155">
                  <a:moveTo>
                    <a:pt x="0" y="0"/>
                  </a:moveTo>
                  <a:lnTo>
                    <a:pt x="0" y="224027"/>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96" name="object 33">
              <a:extLst>
                <a:ext uri="{FF2B5EF4-FFF2-40B4-BE49-F238E27FC236}">
                  <a16:creationId xmlns:a16="http://schemas.microsoft.com/office/drawing/2014/main" id="{08DB1DF4-6182-4D90-9D0D-9826E70A2421}"/>
                </a:ext>
              </a:extLst>
            </p:cNvPr>
            <p:cNvSpPr/>
            <p:nvPr/>
          </p:nvSpPr>
          <p:spPr>
            <a:xfrm>
              <a:off x="4994902" y="3527536"/>
              <a:ext cx="0" cy="411322"/>
            </a:xfrm>
            <a:custGeom>
              <a:avLst/>
              <a:gdLst/>
              <a:ahLst/>
              <a:cxnLst/>
              <a:rect l="l" t="t" r="r" b="b"/>
              <a:pathLst>
                <a:path h="233680">
                  <a:moveTo>
                    <a:pt x="0" y="0"/>
                  </a:moveTo>
                  <a:lnTo>
                    <a:pt x="0" y="233172"/>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97" name="object 34">
              <a:extLst>
                <a:ext uri="{FF2B5EF4-FFF2-40B4-BE49-F238E27FC236}">
                  <a16:creationId xmlns:a16="http://schemas.microsoft.com/office/drawing/2014/main" id="{B522DCE4-9CBC-4406-98FD-8CA8C12B2210}"/>
                </a:ext>
              </a:extLst>
            </p:cNvPr>
            <p:cNvSpPr/>
            <p:nvPr/>
          </p:nvSpPr>
          <p:spPr>
            <a:xfrm>
              <a:off x="5070013" y="3527536"/>
              <a:ext cx="0" cy="411322"/>
            </a:xfrm>
            <a:custGeom>
              <a:avLst/>
              <a:gdLst/>
              <a:ahLst/>
              <a:cxnLst/>
              <a:rect l="l" t="t" r="r" b="b"/>
              <a:pathLst>
                <a:path h="233680">
                  <a:moveTo>
                    <a:pt x="0" y="0"/>
                  </a:moveTo>
                  <a:lnTo>
                    <a:pt x="0" y="233172"/>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98" name="object 35">
              <a:extLst>
                <a:ext uri="{FF2B5EF4-FFF2-40B4-BE49-F238E27FC236}">
                  <a16:creationId xmlns:a16="http://schemas.microsoft.com/office/drawing/2014/main" id="{6E9D5016-A588-48AB-B788-B9C837529797}"/>
                </a:ext>
              </a:extLst>
            </p:cNvPr>
            <p:cNvSpPr/>
            <p:nvPr/>
          </p:nvSpPr>
          <p:spPr>
            <a:xfrm>
              <a:off x="5147809" y="3527536"/>
              <a:ext cx="0" cy="442619"/>
            </a:xfrm>
            <a:custGeom>
              <a:avLst/>
              <a:gdLst/>
              <a:ahLst/>
              <a:cxnLst/>
              <a:rect l="l" t="t" r="r" b="b"/>
              <a:pathLst>
                <a:path h="251460">
                  <a:moveTo>
                    <a:pt x="0" y="0"/>
                  </a:moveTo>
                  <a:lnTo>
                    <a:pt x="0" y="251459"/>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299" name="object 36">
              <a:extLst>
                <a:ext uri="{FF2B5EF4-FFF2-40B4-BE49-F238E27FC236}">
                  <a16:creationId xmlns:a16="http://schemas.microsoft.com/office/drawing/2014/main" id="{A6A7AF93-F5B3-46F3-AEB8-A4EEDFE3E212}"/>
                </a:ext>
              </a:extLst>
            </p:cNvPr>
            <p:cNvSpPr/>
            <p:nvPr/>
          </p:nvSpPr>
          <p:spPr>
            <a:xfrm>
              <a:off x="5224258" y="3527537"/>
              <a:ext cx="0" cy="459385"/>
            </a:xfrm>
            <a:custGeom>
              <a:avLst/>
              <a:gdLst/>
              <a:ahLst/>
              <a:cxnLst/>
              <a:rect l="l" t="t" r="r" b="b"/>
              <a:pathLst>
                <a:path h="260985">
                  <a:moveTo>
                    <a:pt x="0" y="0"/>
                  </a:moveTo>
                  <a:lnTo>
                    <a:pt x="0" y="260603"/>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00" name="object 37">
              <a:extLst>
                <a:ext uri="{FF2B5EF4-FFF2-40B4-BE49-F238E27FC236}">
                  <a16:creationId xmlns:a16="http://schemas.microsoft.com/office/drawing/2014/main" id="{F1CCE7A4-C7DC-47EC-936B-9889759AF1A9}"/>
                </a:ext>
              </a:extLst>
            </p:cNvPr>
            <p:cNvSpPr/>
            <p:nvPr/>
          </p:nvSpPr>
          <p:spPr>
            <a:xfrm>
              <a:off x="5302052" y="3527537"/>
              <a:ext cx="0" cy="472798"/>
            </a:xfrm>
            <a:custGeom>
              <a:avLst/>
              <a:gdLst/>
              <a:ahLst/>
              <a:cxnLst/>
              <a:rect l="l" t="t" r="r" b="b"/>
              <a:pathLst>
                <a:path h="268605">
                  <a:moveTo>
                    <a:pt x="0" y="0"/>
                  </a:moveTo>
                  <a:lnTo>
                    <a:pt x="0" y="268223"/>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01" name="object 38">
              <a:extLst>
                <a:ext uri="{FF2B5EF4-FFF2-40B4-BE49-F238E27FC236}">
                  <a16:creationId xmlns:a16="http://schemas.microsoft.com/office/drawing/2014/main" id="{4302C1F3-2CD8-42CB-8EAD-848660226B8D}"/>
                </a:ext>
              </a:extLst>
            </p:cNvPr>
            <p:cNvSpPr/>
            <p:nvPr/>
          </p:nvSpPr>
          <p:spPr>
            <a:xfrm>
              <a:off x="5379847" y="3527536"/>
              <a:ext cx="0" cy="488446"/>
            </a:xfrm>
            <a:custGeom>
              <a:avLst/>
              <a:gdLst/>
              <a:ahLst/>
              <a:cxnLst/>
              <a:rect l="l" t="t" r="r" b="b"/>
              <a:pathLst>
                <a:path h="277494">
                  <a:moveTo>
                    <a:pt x="0" y="0"/>
                  </a:moveTo>
                  <a:lnTo>
                    <a:pt x="0" y="277367"/>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02" name="object 39">
              <a:extLst>
                <a:ext uri="{FF2B5EF4-FFF2-40B4-BE49-F238E27FC236}">
                  <a16:creationId xmlns:a16="http://schemas.microsoft.com/office/drawing/2014/main" id="{7381815C-A828-4996-869C-DFC4C017F25D}"/>
                </a:ext>
              </a:extLst>
            </p:cNvPr>
            <p:cNvSpPr/>
            <p:nvPr/>
          </p:nvSpPr>
          <p:spPr>
            <a:xfrm>
              <a:off x="5456299" y="3527536"/>
              <a:ext cx="0" cy="496271"/>
            </a:xfrm>
            <a:custGeom>
              <a:avLst/>
              <a:gdLst/>
              <a:ahLst/>
              <a:cxnLst/>
              <a:rect l="l" t="t" r="r" b="b"/>
              <a:pathLst>
                <a:path h="281939">
                  <a:moveTo>
                    <a:pt x="0" y="0"/>
                  </a:moveTo>
                  <a:lnTo>
                    <a:pt x="0" y="281939"/>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03" name="object 40">
              <a:extLst>
                <a:ext uri="{FF2B5EF4-FFF2-40B4-BE49-F238E27FC236}">
                  <a16:creationId xmlns:a16="http://schemas.microsoft.com/office/drawing/2014/main" id="{F14BCACF-241D-48B1-99E5-9133CC7479BF}"/>
                </a:ext>
              </a:extLst>
            </p:cNvPr>
            <p:cNvSpPr/>
            <p:nvPr/>
          </p:nvSpPr>
          <p:spPr>
            <a:xfrm>
              <a:off x="5534094" y="3527537"/>
              <a:ext cx="0" cy="513036"/>
            </a:xfrm>
            <a:custGeom>
              <a:avLst/>
              <a:gdLst/>
              <a:ahLst/>
              <a:cxnLst/>
              <a:rect l="l" t="t" r="r" b="b"/>
              <a:pathLst>
                <a:path h="291464">
                  <a:moveTo>
                    <a:pt x="0" y="0"/>
                  </a:moveTo>
                  <a:lnTo>
                    <a:pt x="0" y="291083"/>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04" name="object 41">
              <a:extLst>
                <a:ext uri="{FF2B5EF4-FFF2-40B4-BE49-F238E27FC236}">
                  <a16:creationId xmlns:a16="http://schemas.microsoft.com/office/drawing/2014/main" id="{073BA4D2-75FF-4B5E-8410-F33637131B20}"/>
                </a:ext>
              </a:extLst>
            </p:cNvPr>
            <p:cNvSpPr/>
            <p:nvPr/>
          </p:nvSpPr>
          <p:spPr>
            <a:xfrm>
              <a:off x="5610544" y="3527536"/>
              <a:ext cx="0" cy="520860"/>
            </a:xfrm>
            <a:custGeom>
              <a:avLst/>
              <a:gdLst/>
              <a:ahLst/>
              <a:cxnLst/>
              <a:rect l="l" t="t" r="r" b="b"/>
              <a:pathLst>
                <a:path h="295910">
                  <a:moveTo>
                    <a:pt x="0" y="0"/>
                  </a:moveTo>
                  <a:lnTo>
                    <a:pt x="0" y="295655"/>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05" name="object 42">
              <a:extLst>
                <a:ext uri="{FF2B5EF4-FFF2-40B4-BE49-F238E27FC236}">
                  <a16:creationId xmlns:a16="http://schemas.microsoft.com/office/drawing/2014/main" id="{1CAA0E52-7445-453E-9FAB-D9E1EE86466F}"/>
                </a:ext>
              </a:extLst>
            </p:cNvPr>
            <p:cNvSpPr/>
            <p:nvPr/>
          </p:nvSpPr>
          <p:spPr>
            <a:xfrm>
              <a:off x="5688337" y="3527536"/>
              <a:ext cx="0" cy="520860"/>
            </a:xfrm>
            <a:custGeom>
              <a:avLst/>
              <a:gdLst/>
              <a:ahLst/>
              <a:cxnLst/>
              <a:rect l="l" t="t" r="r" b="b"/>
              <a:pathLst>
                <a:path h="295910">
                  <a:moveTo>
                    <a:pt x="0" y="0"/>
                  </a:moveTo>
                  <a:lnTo>
                    <a:pt x="0" y="295655"/>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06" name="object 43">
              <a:extLst>
                <a:ext uri="{FF2B5EF4-FFF2-40B4-BE49-F238E27FC236}">
                  <a16:creationId xmlns:a16="http://schemas.microsoft.com/office/drawing/2014/main" id="{A687D666-BB8A-4F87-A056-F7D2310FB97E}"/>
                </a:ext>
              </a:extLst>
            </p:cNvPr>
            <p:cNvSpPr/>
            <p:nvPr/>
          </p:nvSpPr>
          <p:spPr>
            <a:xfrm>
              <a:off x="5766133" y="3527536"/>
              <a:ext cx="0" cy="520860"/>
            </a:xfrm>
            <a:custGeom>
              <a:avLst/>
              <a:gdLst/>
              <a:ahLst/>
              <a:cxnLst/>
              <a:rect l="l" t="t" r="r" b="b"/>
              <a:pathLst>
                <a:path h="295910">
                  <a:moveTo>
                    <a:pt x="0" y="0"/>
                  </a:moveTo>
                  <a:lnTo>
                    <a:pt x="0" y="295655"/>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07" name="object 44">
              <a:extLst>
                <a:ext uri="{FF2B5EF4-FFF2-40B4-BE49-F238E27FC236}">
                  <a16:creationId xmlns:a16="http://schemas.microsoft.com/office/drawing/2014/main" id="{BEC8553F-34E9-473B-B766-85AEBC3BE239}"/>
                </a:ext>
              </a:extLst>
            </p:cNvPr>
            <p:cNvSpPr/>
            <p:nvPr/>
          </p:nvSpPr>
          <p:spPr>
            <a:xfrm>
              <a:off x="5842584" y="3527536"/>
              <a:ext cx="0" cy="536509"/>
            </a:xfrm>
            <a:custGeom>
              <a:avLst/>
              <a:gdLst/>
              <a:ahLst/>
              <a:cxnLst/>
              <a:rect l="l" t="t" r="r" b="b"/>
              <a:pathLst>
                <a:path h="304800">
                  <a:moveTo>
                    <a:pt x="0" y="0"/>
                  </a:moveTo>
                  <a:lnTo>
                    <a:pt x="0" y="304800"/>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08" name="object 45">
              <a:extLst>
                <a:ext uri="{FF2B5EF4-FFF2-40B4-BE49-F238E27FC236}">
                  <a16:creationId xmlns:a16="http://schemas.microsoft.com/office/drawing/2014/main" id="{32AD109C-1A70-45D0-BA61-0BFB2F651892}"/>
                </a:ext>
              </a:extLst>
            </p:cNvPr>
            <p:cNvSpPr/>
            <p:nvPr/>
          </p:nvSpPr>
          <p:spPr>
            <a:xfrm>
              <a:off x="5920380" y="3527536"/>
              <a:ext cx="0" cy="536509"/>
            </a:xfrm>
            <a:custGeom>
              <a:avLst/>
              <a:gdLst/>
              <a:ahLst/>
              <a:cxnLst/>
              <a:rect l="l" t="t" r="r" b="b"/>
              <a:pathLst>
                <a:path h="304800">
                  <a:moveTo>
                    <a:pt x="0" y="0"/>
                  </a:moveTo>
                  <a:lnTo>
                    <a:pt x="0" y="304800"/>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09" name="object 46">
              <a:extLst>
                <a:ext uri="{FF2B5EF4-FFF2-40B4-BE49-F238E27FC236}">
                  <a16:creationId xmlns:a16="http://schemas.microsoft.com/office/drawing/2014/main" id="{318C3960-8DF6-4E70-877C-6B73007C01BD}"/>
                </a:ext>
              </a:extLst>
            </p:cNvPr>
            <p:cNvSpPr/>
            <p:nvPr/>
          </p:nvSpPr>
          <p:spPr>
            <a:xfrm>
              <a:off x="5996830" y="3527537"/>
              <a:ext cx="0" cy="553274"/>
            </a:xfrm>
            <a:custGeom>
              <a:avLst/>
              <a:gdLst/>
              <a:ahLst/>
              <a:cxnLst/>
              <a:rect l="l" t="t" r="r" b="b"/>
              <a:pathLst>
                <a:path h="314325">
                  <a:moveTo>
                    <a:pt x="0" y="0"/>
                  </a:moveTo>
                  <a:lnTo>
                    <a:pt x="0" y="313944"/>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10" name="object 47">
              <a:extLst>
                <a:ext uri="{FF2B5EF4-FFF2-40B4-BE49-F238E27FC236}">
                  <a16:creationId xmlns:a16="http://schemas.microsoft.com/office/drawing/2014/main" id="{D0C47F3E-F125-44F7-9524-92D9988C0E4A}"/>
                </a:ext>
              </a:extLst>
            </p:cNvPr>
            <p:cNvSpPr/>
            <p:nvPr/>
          </p:nvSpPr>
          <p:spPr>
            <a:xfrm>
              <a:off x="6074624" y="3527536"/>
              <a:ext cx="0" cy="614749"/>
            </a:xfrm>
            <a:custGeom>
              <a:avLst/>
              <a:gdLst/>
              <a:ahLst/>
              <a:cxnLst/>
              <a:rect l="l" t="t" r="r" b="b"/>
              <a:pathLst>
                <a:path h="349250">
                  <a:moveTo>
                    <a:pt x="0" y="0"/>
                  </a:moveTo>
                  <a:lnTo>
                    <a:pt x="0" y="348995"/>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11" name="object 48">
              <a:extLst>
                <a:ext uri="{FF2B5EF4-FFF2-40B4-BE49-F238E27FC236}">
                  <a16:creationId xmlns:a16="http://schemas.microsoft.com/office/drawing/2014/main" id="{49D61743-AE9F-49A2-979C-48C4433AD70C}"/>
                </a:ext>
              </a:extLst>
            </p:cNvPr>
            <p:cNvSpPr/>
            <p:nvPr/>
          </p:nvSpPr>
          <p:spPr>
            <a:xfrm>
              <a:off x="6152418" y="3527536"/>
              <a:ext cx="0" cy="614749"/>
            </a:xfrm>
            <a:custGeom>
              <a:avLst/>
              <a:gdLst/>
              <a:ahLst/>
              <a:cxnLst/>
              <a:rect l="l" t="t" r="r" b="b"/>
              <a:pathLst>
                <a:path h="349250">
                  <a:moveTo>
                    <a:pt x="0" y="0"/>
                  </a:moveTo>
                  <a:lnTo>
                    <a:pt x="0" y="348995"/>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12" name="object 49">
              <a:extLst>
                <a:ext uri="{FF2B5EF4-FFF2-40B4-BE49-F238E27FC236}">
                  <a16:creationId xmlns:a16="http://schemas.microsoft.com/office/drawing/2014/main" id="{CB3DDA11-8FFC-4D2D-AFAA-E4BD5AECF2AE}"/>
                </a:ext>
              </a:extLst>
            </p:cNvPr>
            <p:cNvSpPr/>
            <p:nvPr/>
          </p:nvSpPr>
          <p:spPr>
            <a:xfrm>
              <a:off x="6228870" y="3527539"/>
              <a:ext cx="0" cy="622573"/>
            </a:xfrm>
            <a:custGeom>
              <a:avLst/>
              <a:gdLst/>
              <a:ahLst/>
              <a:cxnLst/>
              <a:rect l="l" t="t" r="r" b="b"/>
              <a:pathLst>
                <a:path h="353694">
                  <a:moveTo>
                    <a:pt x="0" y="0"/>
                  </a:moveTo>
                  <a:lnTo>
                    <a:pt x="0" y="353567"/>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13" name="object 50">
              <a:extLst>
                <a:ext uri="{FF2B5EF4-FFF2-40B4-BE49-F238E27FC236}">
                  <a16:creationId xmlns:a16="http://schemas.microsoft.com/office/drawing/2014/main" id="{832BB268-D577-4AB4-AF27-A005BE683179}"/>
                </a:ext>
              </a:extLst>
            </p:cNvPr>
            <p:cNvSpPr/>
            <p:nvPr/>
          </p:nvSpPr>
          <p:spPr>
            <a:xfrm>
              <a:off x="6306665" y="3527536"/>
              <a:ext cx="0" cy="695226"/>
            </a:xfrm>
            <a:custGeom>
              <a:avLst/>
              <a:gdLst/>
              <a:ahLst/>
              <a:cxnLst/>
              <a:rect l="l" t="t" r="r" b="b"/>
              <a:pathLst>
                <a:path h="394969">
                  <a:moveTo>
                    <a:pt x="0" y="0"/>
                  </a:moveTo>
                  <a:lnTo>
                    <a:pt x="0" y="394716"/>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14" name="object 51">
              <a:extLst>
                <a:ext uri="{FF2B5EF4-FFF2-40B4-BE49-F238E27FC236}">
                  <a16:creationId xmlns:a16="http://schemas.microsoft.com/office/drawing/2014/main" id="{14D518EB-EB61-4E36-BA16-21615FD63FEF}"/>
                </a:ext>
              </a:extLst>
            </p:cNvPr>
            <p:cNvSpPr/>
            <p:nvPr/>
          </p:nvSpPr>
          <p:spPr>
            <a:xfrm>
              <a:off x="6383117" y="3527536"/>
              <a:ext cx="0" cy="695226"/>
            </a:xfrm>
            <a:custGeom>
              <a:avLst/>
              <a:gdLst/>
              <a:ahLst/>
              <a:cxnLst/>
              <a:rect l="l" t="t" r="r" b="b"/>
              <a:pathLst>
                <a:path h="394969">
                  <a:moveTo>
                    <a:pt x="0" y="0"/>
                  </a:moveTo>
                  <a:lnTo>
                    <a:pt x="0" y="394716"/>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15" name="object 52">
              <a:extLst>
                <a:ext uri="{FF2B5EF4-FFF2-40B4-BE49-F238E27FC236}">
                  <a16:creationId xmlns:a16="http://schemas.microsoft.com/office/drawing/2014/main" id="{D36E938E-DF19-4054-BDE0-84B87F2EFDCC}"/>
                </a:ext>
              </a:extLst>
            </p:cNvPr>
            <p:cNvSpPr/>
            <p:nvPr/>
          </p:nvSpPr>
          <p:spPr>
            <a:xfrm>
              <a:off x="6460909" y="3527537"/>
              <a:ext cx="0" cy="703049"/>
            </a:xfrm>
            <a:custGeom>
              <a:avLst/>
              <a:gdLst/>
              <a:ahLst/>
              <a:cxnLst/>
              <a:rect l="l" t="t" r="r" b="b"/>
              <a:pathLst>
                <a:path h="399414">
                  <a:moveTo>
                    <a:pt x="0" y="0"/>
                  </a:moveTo>
                  <a:lnTo>
                    <a:pt x="0" y="399288"/>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16" name="object 53">
              <a:extLst>
                <a:ext uri="{FF2B5EF4-FFF2-40B4-BE49-F238E27FC236}">
                  <a16:creationId xmlns:a16="http://schemas.microsoft.com/office/drawing/2014/main" id="{5FB62656-A3D7-40F5-85DB-CFD2A06D9C6D}"/>
                </a:ext>
              </a:extLst>
            </p:cNvPr>
            <p:cNvSpPr/>
            <p:nvPr/>
          </p:nvSpPr>
          <p:spPr>
            <a:xfrm>
              <a:off x="6537363" y="3527537"/>
              <a:ext cx="0" cy="748876"/>
            </a:xfrm>
            <a:custGeom>
              <a:avLst/>
              <a:gdLst/>
              <a:ahLst/>
              <a:cxnLst/>
              <a:rect l="l" t="t" r="r" b="b"/>
              <a:pathLst>
                <a:path h="425450">
                  <a:moveTo>
                    <a:pt x="0" y="0"/>
                  </a:moveTo>
                  <a:lnTo>
                    <a:pt x="0" y="425195"/>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17" name="object 54">
              <a:extLst>
                <a:ext uri="{FF2B5EF4-FFF2-40B4-BE49-F238E27FC236}">
                  <a16:creationId xmlns:a16="http://schemas.microsoft.com/office/drawing/2014/main" id="{F88E8AF7-3102-42C9-9B1A-CF8CACCDF6DA}"/>
                </a:ext>
              </a:extLst>
            </p:cNvPr>
            <p:cNvSpPr/>
            <p:nvPr/>
          </p:nvSpPr>
          <p:spPr>
            <a:xfrm>
              <a:off x="6615155" y="3527537"/>
              <a:ext cx="0" cy="748876"/>
            </a:xfrm>
            <a:custGeom>
              <a:avLst/>
              <a:gdLst/>
              <a:ahLst/>
              <a:cxnLst/>
              <a:rect l="l" t="t" r="r" b="b"/>
              <a:pathLst>
                <a:path h="425450">
                  <a:moveTo>
                    <a:pt x="0" y="0"/>
                  </a:moveTo>
                  <a:lnTo>
                    <a:pt x="0" y="425195"/>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18" name="object 55">
              <a:extLst>
                <a:ext uri="{FF2B5EF4-FFF2-40B4-BE49-F238E27FC236}">
                  <a16:creationId xmlns:a16="http://schemas.microsoft.com/office/drawing/2014/main" id="{95DFD897-B8A5-4BD8-A573-E5763851311C}"/>
                </a:ext>
              </a:extLst>
            </p:cNvPr>
            <p:cNvSpPr/>
            <p:nvPr/>
          </p:nvSpPr>
          <p:spPr>
            <a:xfrm>
              <a:off x="6692951" y="3527536"/>
              <a:ext cx="0" cy="773466"/>
            </a:xfrm>
            <a:custGeom>
              <a:avLst/>
              <a:gdLst/>
              <a:ahLst/>
              <a:cxnLst/>
              <a:rect l="l" t="t" r="r" b="b"/>
              <a:pathLst>
                <a:path h="439419">
                  <a:moveTo>
                    <a:pt x="0" y="0"/>
                  </a:moveTo>
                  <a:lnTo>
                    <a:pt x="0" y="438911"/>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19" name="object 56">
              <a:extLst>
                <a:ext uri="{FF2B5EF4-FFF2-40B4-BE49-F238E27FC236}">
                  <a16:creationId xmlns:a16="http://schemas.microsoft.com/office/drawing/2014/main" id="{F84FCA78-096A-43C3-B929-17168771C54D}"/>
                </a:ext>
              </a:extLst>
            </p:cNvPr>
            <p:cNvSpPr/>
            <p:nvPr/>
          </p:nvSpPr>
          <p:spPr>
            <a:xfrm>
              <a:off x="6769403" y="3527539"/>
              <a:ext cx="0" cy="781290"/>
            </a:xfrm>
            <a:custGeom>
              <a:avLst/>
              <a:gdLst/>
              <a:ahLst/>
              <a:cxnLst/>
              <a:rect l="l" t="t" r="r" b="b"/>
              <a:pathLst>
                <a:path h="443864">
                  <a:moveTo>
                    <a:pt x="0" y="0"/>
                  </a:moveTo>
                  <a:lnTo>
                    <a:pt x="0" y="443483"/>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20" name="object 57">
              <a:extLst>
                <a:ext uri="{FF2B5EF4-FFF2-40B4-BE49-F238E27FC236}">
                  <a16:creationId xmlns:a16="http://schemas.microsoft.com/office/drawing/2014/main" id="{8976D1E5-39F4-43B2-83DD-C8E52C2FDB19}"/>
                </a:ext>
              </a:extLst>
            </p:cNvPr>
            <p:cNvSpPr/>
            <p:nvPr/>
          </p:nvSpPr>
          <p:spPr>
            <a:xfrm>
              <a:off x="6847195" y="3527539"/>
              <a:ext cx="0" cy="781290"/>
            </a:xfrm>
            <a:custGeom>
              <a:avLst/>
              <a:gdLst/>
              <a:ahLst/>
              <a:cxnLst/>
              <a:rect l="l" t="t" r="r" b="b"/>
              <a:pathLst>
                <a:path h="443864">
                  <a:moveTo>
                    <a:pt x="0" y="0"/>
                  </a:moveTo>
                  <a:lnTo>
                    <a:pt x="0" y="443483"/>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21" name="object 58">
              <a:extLst>
                <a:ext uri="{FF2B5EF4-FFF2-40B4-BE49-F238E27FC236}">
                  <a16:creationId xmlns:a16="http://schemas.microsoft.com/office/drawing/2014/main" id="{5857256D-0A77-4466-B647-00C3373A2642}"/>
                </a:ext>
              </a:extLst>
            </p:cNvPr>
            <p:cNvSpPr/>
            <p:nvPr/>
          </p:nvSpPr>
          <p:spPr>
            <a:xfrm>
              <a:off x="6923650" y="3527537"/>
              <a:ext cx="0" cy="796938"/>
            </a:xfrm>
            <a:custGeom>
              <a:avLst/>
              <a:gdLst/>
              <a:ahLst/>
              <a:cxnLst/>
              <a:rect l="l" t="t" r="r" b="b"/>
              <a:pathLst>
                <a:path h="452755">
                  <a:moveTo>
                    <a:pt x="0" y="0"/>
                  </a:moveTo>
                  <a:lnTo>
                    <a:pt x="0" y="452627"/>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22" name="object 59">
              <a:extLst>
                <a:ext uri="{FF2B5EF4-FFF2-40B4-BE49-F238E27FC236}">
                  <a16:creationId xmlns:a16="http://schemas.microsoft.com/office/drawing/2014/main" id="{95B81068-0C29-483C-9E4F-2BB3BEB6C56A}"/>
                </a:ext>
              </a:extLst>
            </p:cNvPr>
            <p:cNvSpPr/>
            <p:nvPr/>
          </p:nvSpPr>
          <p:spPr>
            <a:xfrm>
              <a:off x="7001442" y="3527536"/>
              <a:ext cx="0" cy="858413"/>
            </a:xfrm>
            <a:custGeom>
              <a:avLst/>
              <a:gdLst/>
              <a:ahLst/>
              <a:cxnLst/>
              <a:rect l="l" t="t" r="r" b="b"/>
              <a:pathLst>
                <a:path h="487680">
                  <a:moveTo>
                    <a:pt x="0" y="0"/>
                  </a:moveTo>
                  <a:lnTo>
                    <a:pt x="0" y="487679"/>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23" name="object 60">
              <a:extLst>
                <a:ext uri="{FF2B5EF4-FFF2-40B4-BE49-F238E27FC236}">
                  <a16:creationId xmlns:a16="http://schemas.microsoft.com/office/drawing/2014/main" id="{C0888DB6-B3C0-4699-A7A7-BACFB1E30346}"/>
                </a:ext>
              </a:extLst>
            </p:cNvPr>
            <p:cNvSpPr/>
            <p:nvPr/>
          </p:nvSpPr>
          <p:spPr>
            <a:xfrm>
              <a:off x="7079235" y="3527537"/>
              <a:ext cx="0" cy="875179"/>
            </a:xfrm>
            <a:custGeom>
              <a:avLst/>
              <a:gdLst/>
              <a:ahLst/>
              <a:cxnLst/>
              <a:rect l="l" t="t" r="r" b="b"/>
              <a:pathLst>
                <a:path h="497205">
                  <a:moveTo>
                    <a:pt x="0" y="0"/>
                  </a:moveTo>
                  <a:lnTo>
                    <a:pt x="0" y="496823"/>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24" name="object 61">
              <a:extLst>
                <a:ext uri="{FF2B5EF4-FFF2-40B4-BE49-F238E27FC236}">
                  <a16:creationId xmlns:a16="http://schemas.microsoft.com/office/drawing/2014/main" id="{C96215A6-83B4-483A-AD16-E4CE08368E61}"/>
                </a:ext>
              </a:extLst>
            </p:cNvPr>
            <p:cNvSpPr/>
            <p:nvPr/>
          </p:nvSpPr>
          <p:spPr>
            <a:xfrm>
              <a:off x="7155689" y="3527536"/>
              <a:ext cx="0" cy="923241"/>
            </a:xfrm>
            <a:custGeom>
              <a:avLst/>
              <a:gdLst/>
              <a:ahLst/>
              <a:cxnLst/>
              <a:rect l="l" t="t" r="r" b="b"/>
              <a:pathLst>
                <a:path h="524510">
                  <a:moveTo>
                    <a:pt x="0" y="0"/>
                  </a:moveTo>
                  <a:lnTo>
                    <a:pt x="0" y="524255"/>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25" name="object 62">
              <a:extLst>
                <a:ext uri="{FF2B5EF4-FFF2-40B4-BE49-F238E27FC236}">
                  <a16:creationId xmlns:a16="http://schemas.microsoft.com/office/drawing/2014/main" id="{8A8B39B0-D69C-4A17-A4BA-D147E75EB339}"/>
                </a:ext>
              </a:extLst>
            </p:cNvPr>
            <p:cNvSpPr/>
            <p:nvPr/>
          </p:nvSpPr>
          <p:spPr>
            <a:xfrm>
              <a:off x="7233481" y="3527536"/>
              <a:ext cx="0" cy="947832"/>
            </a:xfrm>
            <a:custGeom>
              <a:avLst/>
              <a:gdLst/>
              <a:ahLst/>
              <a:cxnLst/>
              <a:rect l="l" t="t" r="r" b="b"/>
              <a:pathLst>
                <a:path h="538480">
                  <a:moveTo>
                    <a:pt x="0" y="0"/>
                  </a:moveTo>
                  <a:lnTo>
                    <a:pt x="0" y="537972"/>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26" name="object 63">
              <a:extLst>
                <a:ext uri="{FF2B5EF4-FFF2-40B4-BE49-F238E27FC236}">
                  <a16:creationId xmlns:a16="http://schemas.microsoft.com/office/drawing/2014/main" id="{9E4D3D7D-C80F-427B-AF4F-4F1BD3053B3B}"/>
                </a:ext>
              </a:extLst>
            </p:cNvPr>
            <p:cNvSpPr/>
            <p:nvPr/>
          </p:nvSpPr>
          <p:spPr>
            <a:xfrm>
              <a:off x="7309935" y="3527537"/>
              <a:ext cx="0" cy="984716"/>
            </a:xfrm>
            <a:custGeom>
              <a:avLst/>
              <a:gdLst/>
              <a:ahLst/>
              <a:cxnLst/>
              <a:rect l="l" t="t" r="r" b="b"/>
              <a:pathLst>
                <a:path h="559435">
                  <a:moveTo>
                    <a:pt x="0" y="0"/>
                  </a:moveTo>
                  <a:lnTo>
                    <a:pt x="0" y="559307"/>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27" name="object 64">
              <a:extLst>
                <a:ext uri="{FF2B5EF4-FFF2-40B4-BE49-F238E27FC236}">
                  <a16:creationId xmlns:a16="http://schemas.microsoft.com/office/drawing/2014/main" id="{36357219-FC8D-49BE-80FC-89DF03E53C5B}"/>
                </a:ext>
              </a:extLst>
            </p:cNvPr>
            <p:cNvSpPr/>
            <p:nvPr/>
          </p:nvSpPr>
          <p:spPr>
            <a:xfrm>
              <a:off x="7387727" y="3527537"/>
              <a:ext cx="0" cy="992540"/>
            </a:xfrm>
            <a:custGeom>
              <a:avLst/>
              <a:gdLst/>
              <a:ahLst/>
              <a:cxnLst/>
              <a:rect l="l" t="t" r="r" b="b"/>
              <a:pathLst>
                <a:path h="563880">
                  <a:moveTo>
                    <a:pt x="0" y="0"/>
                  </a:moveTo>
                  <a:lnTo>
                    <a:pt x="0" y="563879"/>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28" name="object 65">
              <a:extLst>
                <a:ext uri="{FF2B5EF4-FFF2-40B4-BE49-F238E27FC236}">
                  <a16:creationId xmlns:a16="http://schemas.microsoft.com/office/drawing/2014/main" id="{9A27869C-DC95-4FD9-AAD8-7B3868BC9B52}"/>
                </a:ext>
              </a:extLst>
            </p:cNvPr>
            <p:cNvSpPr/>
            <p:nvPr/>
          </p:nvSpPr>
          <p:spPr>
            <a:xfrm>
              <a:off x="7465521" y="3527536"/>
              <a:ext cx="0" cy="1032778"/>
            </a:xfrm>
            <a:custGeom>
              <a:avLst/>
              <a:gdLst/>
              <a:ahLst/>
              <a:cxnLst/>
              <a:rect l="l" t="t" r="r" b="b"/>
              <a:pathLst>
                <a:path h="586739">
                  <a:moveTo>
                    <a:pt x="0" y="0"/>
                  </a:moveTo>
                  <a:lnTo>
                    <a:pt x="0" y="586739"/>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29" name="object 66">
              <a:extLst>
                <a:ext uri="{FF2B5EF4-FFF2-40B4-BE49-F238E27FC236}">
                  <a16:creationId xmlns:a16="http://schemas.microsoft.com/office/drawing/2014/main" id="{494A2E96-7D0A-42B0-901E-0B4E0A5BD2A6}"/>
                </a:ext>
              </a:extLst>
            </p:cNvPr>
            <p:cNvSpPr/>
            <p:nvPr/>
          </p:nvSpPr>
          <p:spPr>
            <a:xfrm>
              <a:off x="7541976" y="3527536"/>
              <a:ext cx="0" cy="1041721"/>
            </a:xfrm>
            <a:custGeom>
              <a:avLst/>
              <a:gdLst/>
              <a:ahLst/>
              <a:cxnLst/>
              <a:rect l="l" t="t" r="r" b="b"/>
              <a:pathLst>
                <a:path h="591819">
                  <a:moveTo>
                    <a:pt x="0" y="0"/>
                  </a:moveTo>
                  <a:lnTo>
                    <a:pt x="0" y="591311"/>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30" name="object 67">
              <a:extLst>
                <a:ext uri="{FF2B5EF4-FFF2-40B4-BE49-F238E27FC236}">
                  <a16:creationId xmlns:a16="http://schemas.microsoft.com/office/drawing/2014/main" id="{CBC6084C-C4C7-4513-A239-714F8AD0633A}"/>
                </a:ext>
              </a:extLst>
            </p:cNvPr>
            <p:cNvSpPr/>
            <p:nvPr/>
          </p:nvSpPr>
          <p:spPr>
            <a:xfrm>
              <a:off x="7619768" y="3527536"/>
              <a:ext cx="0" cy="1081958"/>
            </a:xfrm>
            <a:custGeom>
              <a:avLst/>
              <a:gdLst/>
              <a:ahLst/>
              <a:cxnLst/>
              <a:rect l="l" t="t" r="r" b="b"/>
              <a:pathLst>
                <a:path h="614680">
                  <a:moveTo>
                    <a:pt x="0" y="0"/>
                  </a:moveTo>
                  <a:lnTo>
                    <a:pt x="0" y="614172"/>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31" name="object 68">
              <a:extLst>
                <a:ext uri="{FF2B5EF4-FFF2-40B4-BE49-F238E27FC236}">
                  <a16:creationId xmlns:a16="http://schemas.microsoft.com/office/drawing/2014/main" id="{714DE34C-4B9D-449C-851F-FA1AB436A5B9}"/>
                </a:ext>
              </a:extLst>
            </p:cNvPr>
            <p:cNvSpPr/>
            <p:nvPr/>
          </p:nvSpPr>
          <p:spPr>
            <a:xfrm>
              <a:off x="7696221" y="3527536"/>
              <a:ext cx="0" cy="1199320"/>
            </a:xfrm>
            <a:custGeom>
              <a:avLst/>
              <a:gdLst/>
              <a:ahLst/>
              <a:cxnLst/>
              <a:rect l="l" t="t" r="r" b="b"/>
              <a:pathLst>
                <a:path h="681355">
                  <a:moveTo>
                    <a:pt x="0" y="0"/>
                  </a:moveTo>
                  <a:lnTo>
                    <a:pt x="0" y="681227"/>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32" name="object 69">
              <a:extLst>
                <a:ext uri="{FF2B5EF4-FFF2-40B4-BE49-F238E27FC236}">
                  <a16:creationId xmlns:a16="http://schemas.microsoft.com/office/drawing/2014/main" id="{79FFA073-6DE7-4504-A17D-8971E99E92BB}"/>
                </a:ext>
              </a:extLst>
            </p:cNvPr>
            <p:cNvSpPr/>
            <p:nvPr/>
          </p:nvSpPr>
          <p:spPr>
            <a:xfrm>
              <a:off x="7772671" y="3527536"/>
              <a:ext cx="0" cy="1231734"/>
            </a:xfrm>
            <a:custGeom>
              <a:avLst/>
              <a:gdLst/>
              <a:ahLst/>
              <a:cxnLst/>
              <a:rect l="l" t="t" r="r" b="b"/>
              <a:pathLst>
                <a:path h="699769">
                  <a:moveTo>
                    <a:pt x="0" y="0"/>
                  </a:moveTo>
                  <a:lnTo>
                    <a:pt x="0" y="699516"/>
                  </a:lnTo>
                </a:path>
              </a:pathLst>
            </a:custGeom>
            <a:ln w="57150">
              <a:solidFill>
                <a:schemeClr val="accent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33" name="object 70">
              <a:extLst>
                <a:ext uri="{FF2B5EF4-FFF2-40B4-BE49-F238E27FC236}">
                  <a16:creationId xmlns:a16="http://schemas.microsoft.com/office/drawing/2014/main" id="{8CE3DD74-2FB8-45FE-906F-58DFEB50CA43}"/>
                </a:ext>
              </a:extLst>
            </p:cNvPr>
            <p:cNvSpPr/>
            <p:nvPr/>
          </p:nvSpPr>
          <p:spPr>
            <a:xfrm>
              <a:off x="7847785" y="3527536"/>
              <a:ext cx="0" cy="1231734"/>
            </a:xfrm>
            <a:custGeom>
              <a:avLst/>
              <a:gdLst/>
              <a:ahLst/>
              <a:cxnLst/>
              <a:rect l="l" t="t" r="r" b="b"/>
              <a:pathLst>
                <a:path h="699769">
                  <a:moveTo>
                    <a:pt x="0" y="0"/>
                  </a:moveTo>
                  <a:lnTo>
                    <a:pt x="0" y="699516"/>
                  </a:lnTo>
                </a:path>
              </a:pathLst>
            </a:custGeom>
            <a:ln w="57150">
              <a:solidFill>
                <a:schemeClr val="accent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34" name="object 71">
              <a:extLst>
                <a:ext uri="{FF2B5EF4-FFF2-40B4-BE49-F238E27FC236}">
                  <a16:creationId xmlns:a16="http://schemas.microsoft.com/office/drawing/2014/main" id="{B83E6F07-3244-4CC5-B35D-2AE740E8398C}"/>
                </a:ext>
              </a:extLst>
            </p:cNvPr>
            <p:cNvSpPr/>
            <p:nvPr/>
          </p:nvSpPr>
          <p:spPr>
            <a:xfrm>
              <a:off x="7924235" y="3527536"/>
              <a:ext cx="0" cy="1260795"/>
            </a:xfrm>
            <a:custGeom>
              <a:avLst/>
              <a:gdLst/>
              <a:ahLst/>
              <a:cxnLst/>
              <a:rect l="l" t="t" r="r" b="b"/>
              <a:pathLst>
                <a:path h="716280">
                  <a:moveTo>
                    <a:pt x="0" y="0"/>
                  </a:moveTo>
                  <a:lnTo>
                    <a:pt x="0" y="716279"/>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35" name="object 72">
              <a:extLst>
                <a:ext uri="{FF2B5EF4-FFF2-40B4-BE49-F238E27FC236}">
                  <a16:creationId xmlns:a16="http://schemas.microsoft.com/office/drawing/2014/main" id="{29177FA5-35A6-41BD-93E5-8B928A0AD582}"/>
                </a:ext>
              </a:extLst>
            </p:cNvPr>
            <p:cNvSpPr/>
            <p:nvPr/>
          </p:nvSpPr>
          <p:spPr>
            <a:xfrm>
              <a:off x="8002030" y="3527537"/>
              <a:ext cx="0" cy="1333447"/>
            </a:xfrm>
            <a:custGeom>
              <a:avLst/>
              <a:gdLst/>
              <a:ahLst/>
              <a:cxnLst/>
              <a:rect l="l" t="t" r="r" b="b"/>
              <a:pathLst>
                <a:path h="757555">
                  <a:moveTo>
                    <a:pt x="0" y="0"/>
                  </a:moveTo>
                  <a:lnTo>
                    <a:pt x="0" y="757427"/>
                  </a:lnTo>
                </a:path>
              </a:pathLst>
            </a:custGeom>
            <a:ln w="57150">
              <a:solidFill>
                <a:schemeClr val="accent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36" name="object 73">
              <a:extLst>
                <a:ext uri="{FF2B5EF4-FFF2-40B4-BE49-F238E27FC236}">
                  <a16:creationId xmlns:a16="http://schemas.microsoft.com/office/drawing/2014/main" id="{29F11713-3B22-460E-B8DE-5BF2927CDA01}"/>
                </a:ext>
              </a:extLst>
            </p:cNvPr>
            <p:cNvSpPr/>
            <p:nvPr/>
          </p:nvSpPr>
          <p:spPr>
            <a:xfrm>
              <a:off x="8079824" y="3527537"/>
              <a:ext cx="0" cy="1363624"/>
            </a:xfrm>
            <a:custGeom>
              <a:avLst/>
              <a:gdLst/>
              <a:ahLst/>
              <a:cxnLst/>
              <a:rect l="l" t="t" r="r" b="b"/>
              <a:pathLst>
                <a:path h="774700">
                  <a:moveTo>
                    <a:pt x="0" y="0"/>
                  </a:moveTo>
                  <a:lnTo>
                    <a:pt x="0" y="774191"/>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37" name="object 74">
              <a:extLst>
                <a:ext uri="{FF2B5EF4-FFF2-40B4-BE49-F238E27FC236}">
                  <a16:creationId xmlns:a16="http://schemas.microsoft.com/office/drawing/2014/main" id="{BF868CC1-F742-4093-8EF4-1AA1BBD7F635}"/>
                </a:ext>
              </a:extLst>
            </p:cNvPr>
            <p:cNvSpPr/>
            <p:nvPr/>
          </p:nvSpPr>
          <p:spPr>
            <a:xfrm>
              <a:off x="8156275" y="3527539"/>
              <a:ext cx="0" cy="1387097"/>
            </a:xfrm>
            <a:custGeom>
              <a:avLst/>
              <a:gdLst/>
              <a:ahLst/>
              <a:cxnLst/>
              <a:rect l="l" t="t" r="r" b="b"/>
              <a:pathLst>
                <a:path h="788035">
                  <a:moveTo>
                    <a:pt x="0" y="0"/>
                  </a:moveTo>
                  <a:lnTo>
                    <a:pt x="0" y="787907"/>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38" name="object 75">
              <a:extLst>
                <a:ext uri="{FF2B5EF4-FFF2-40B4-BE49-F238E27FC236}">
                  <a16:creationId xmlns:a16="http://schemas.microsoft.com/office/drawing/2014/main" id="{EB76B470-347B-4849-8C01-1395505C6EAE}"/>
                </a:ext>
              </a:extLst>
            </p:cNvPr>
            <p:cNvSpPr/>
            <p:nvPr/>
          </p:nvSpPr>
          <p:spPr>
            <a:xfrm>
              <a:off x="8234071" y="3527536"/>
              <a:ext cx="0" cy="1459750"/>
            </a:xfrm>
            <a:custGeom>
              <a:avLst/>
              <a:gdLst/>
              <a:ahLst/>
              <a:cxnLst/>
              <a:rect l="l" t="t" r="r" b="b"/>
              <a:pathLst>
                <a:path h="829310">
                  <a:moveTo>
                    <a:pt x="0" y="0"/>
                  </a:moveTo>
                  <a:lnTo>
                    <a:pt x="0" y="829055"/>
                  </a:lnTo>
                </a:path>
              </a:pathLst>
            </a:custGeom>
            <a:ln w="57150">
              <a:solidFill>
                <a:schemeClr val="accent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39" name="object 76">
              <a:extLst>
                <a:ext uri="{FF2B5EF4-FFF2-40B4-BE49-F238E27FC236}">
                  <a16:creationId xmlns:a16="http://schemas.microsoft.com/office/drawing/2014/main" id="{E500C9EF-A358-4D00-9CE8-294A1EDB5FAC}"/>
                </a:ext>
              </a:extLst>
            </p:cNvPr>
            <p:cNvSpPr/>
            <p:nvPr/>
          </p:nvSpPr>
          <p:spPr>
            <a:xfrm>
              <a:off x="8310521" y="3527537"/>
              <a:ext cx="0" cy="1505574"/>
            </a:xfrm>
            <a:custGeom>
              <a:avLst/>
              <a:gdLst/>
              <a:ahLst/>
              <a:cxnLst/>
              <a:rect l="l" t="t" r="r" b="b"/>
              <a:pathLst>
                <a:path h="855344">
                  <a:moveTo>
                    <a:pt x="0" y="0"/>
                  </a:moveTo>
                  <a:lnTo>
                    <a:pt x="0" y="854963"/>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40" name="object 77">
              <a:extLst>
                <a:ext uri="{FF2B5EF4-FFF2-40B4-BE49-F238E27FC236}">
                  <a16:creationId xmlns:a16="http://schemas.microsoft.com/office/drawing/2014/main" id="{D1BD1823-1EFA-4315-9557-81A1CCC4F155}"/>
                </a:ext>
              </a:extLst>
            </p:cNvPr>
            <p:cNvSpPr/>
            <p:nvPr/>
          </p:nvSpPr>
          <p:spPr>
            <a:xfrm>
              <a:off x="8388315" y="3527537"/>
              <a:ext cx="0" cy="1854306"/>
            </a:xfrm>
            <a:custGeom>
              <a:avLst/>
              <a:gdLst/>
              <a:ahLst/>
              <a:cxnLst/>
              <a:rect l="l" t="t" r="r" b="b"/>
              <a:pathLst>
                <a:path h="1053464">
                  <a:moveTo>
                    <a:pt x="0" y="0"/>
                  </a:moveTo>
                  <a:lnTo>
                    <a:pt x="0" y="1053083"/>
                  </a:lnTo>
                </a:path>
              </a:pathLst>
            </a:custGeom>
            <a:ln w="57150">
              <a:solidFill>
                <a:schemeClr val="accent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41" name="object 78">
              <a:extLst>
                <a:ext uri="{FF2B5EF4-FFF2-40B4-BE49-F238E27FC236}">
                  <a16:creationId xmlns:a16="http://schemas.microsoft.com/office/drawing/2014/main" id="{2D06660E-A38A-4DB1-80A6-0CF32FC58F00}"/>
                </a:ext>
              </a:extLst>
            </p:cNvPr>
            <p:cNvSpPr/>
            <p:nvPr/>
          </p:nvSpPr>
          <p:spPr>
            <a:xfrm>
              <a:off x="8466111" y="3527537"/>
              <a:ext cx="0" cy="1854306"/>
            </a:xfrm>
            <a:custGeom>
              <a:avLst/>
              <a:gdLst/>
              <a:ahLst/>
              <a:cxnLst/>
              <a:rect l="l" t="t" r="r" b="b"/>
              <a:pathLst>
                <a:path h="1053464">
                  <a:moveTo>
                    <a:pt x="0" y="0"/>
                  </a:moveTo>
                  <a:lnTo>
                    <a:pt x="0" y="1053083"/>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42" name="object 79">
              <a:extLst>
                <a:ext uri="{FF2B5EF4-FFF2-40B4-BE49-F238E27FC236}">
                  <a16:creationId xmlns:a16="http://schemas.microsoft.com/office/drawing/2014/main" id="{48BC242D-FBA4-43E5-811F-1B86C036231E}"/>
                </a:ext>
              </a:extLst>
            </p:cNvPr>
            <p:cNvSpPr/>
            <p:nvPr/>
          </p:nvSpPr>
          <p:spPr>
            <a:xfrm>
              <a:off x="8542561" y="3527537"/>
              <a:ext cx="0" cy="1854306"/>
            </a:xfrm>
            <a:custGeom>
              <a:avLst/>
              <a:gdLst/>
              <a:ahLst/>
              <a:cxnLst/>
              <a:rect l="l" t="t" r="r" b="b"/>
              <a:pathLst>
                <a:path h="1053464">
                  <a:moveTo>
                    <a:pt x="0" y="0"/>
                  </a:moveTo>
                  <a:lnTo>
                    <a:pt x="0" y="1053083"/>
                  </a:lnTo>
                </a:path>
              </a:pathLst>
            </a:custGeom>
            <a:ln w="57150">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43" name="object 80">
              <a:extLst>
                <a:ext uri="{FF2B5EF4-FFF2-40B4-BE49-F238E27FC236}">
                  <a16:creationId xmlns:a16="http://schemas.microsoft.com/office/drawing/2014/main" id="{B0D08F19-7091-4C3B-8B60-2CD7F0646C5C}"/>
                </a:ext>
              </a:extLst>
            </p:cNvPr>
            <p:cNvSpPr/>
            <p:nvPr/>
          </p:nvSpPr>
          <p:spPr>
            <a:xfrm>
              <a:off x="8620357" y="3527537"/>
              <a:ext cx="0" cy="1854306"/>
            </a:xfrm>
            <a:custGeom>
              <a:avLst/>
              <a:gdLst/>
              <a:ahLst/>
              <a:cxnLst/>
              <a:rect l="l" t="t" r="r" b="b"/>
              <a:pathLst>
                <a:path h="1053464">
                  <a:moveTo>
                    <a:pt x="0" y="0"/>
                  </a:moveTo>
                  <a:lnTo>
                    <a:pt x="0" y="1053083"/>
                  </a:lnTo>
                </a:path>
              </a:pathLst>
            </a:custGeom>
            <a:ln w="57150">
              <a:solidFill>
                <a:schemeClr val="accent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44" name="object 81">
              <a:extLst>
                <a:ext uri="{FF2B5EF4-FFF2-40B4-BE49-F238E27FC236}">
                  <a16:creationId xmlns:a16="http://schemas.microsoft.com/office/drawing/2014/main" id="{8753BA8F-70EC-4E57-B4BE-01995FFE3C5A}"/>
                </a:ext>
              </a:extLst>
            </p:cNvPr>
            <p:cNvSpPr/>
            <p:nvPr/>
          </p:nvSpPr>
          <p:spPr>
            <a:xfrm>
              <a:off x="8696809" y="3527537"/>
              <a:ext cx="0" cy="1854306"/>
            </a:xfrm>
            <a:custGeom>
              <a:avLst/>
              <a:gdLst/>
              <a:ahLst/>
              <a:cxnLst/>
              <a:rect l="l" t="t" r="r" b="b"/>
              <a:pathLst>
                <a:path h="1053464">
                  <a:moveTo>
                    <a:pt x="0" y="0"/>
                  </a:moveTo>
                  <a:lnTo>
                    <a:pt x="0" y="1053083"/>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45" name="object 82">
              <a:extLst>
                <a:ext uri="{FF2B5EF4-FFF2-40B4-BE49-F238E27FC236}">
                  <a16:creationId xmlns:a16="http://schemas.microsoft.com/office/drawing/2014/main" id="{C690F6E6-EF57-4312-83E5-C89BACE243F3}"/>
                </a:ext>
              </a:extLst>
            </p:cNvPr>
            <p:cNvSpPr/>
            <p:nvPr/>
          </p:nvSpPr>
          <p:spPr>
            <a:xfrm>
              <a:off x="1433830" y="1652440"/>
              <a:ext cx="0" cy="1875543"/>
            </a:xfrm>
            <a:custGeom>
              <a:avLst/>
              <a:gdLst/>
              <a:ahLst/>
              <a:cxnLst/>
              <a:rect l="l" t="t" r="r" b="b"/>
              <a:pathLst>
                <a:path h="1065530">
                  <a:moveTo>
                    <a:pt x="0" y="0"/>
                  </a:moveTo>
                  <a:lnTo>
                    <a:pt x="0" y="1065276"/>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46" name="object 83">
              <a:extLst>
                <a:ext uri="{FF2B5EF4-FFF2-40B4-BE49-F238E27FC236}">
                  <a16:creationId xmlns:a16="http://schemas.microsoft.com/office/drawing/2014/main" id="{CD8CD4AC-7A1F-4EA1-BB1E-DBCC6A82FC39}"/>
                </a:ext>
              </a:extLst>
            </p:cNvPr>
            <p:cNvSpPr/>
            <p:nvPr/>
          </p:nvSpPr>
          <p:spPr>
            <a:xfrm>
              <a:off x="1511623" y="2459886"/>
              <a:ext cx="0" cy="1068545"/>
            </a:xfrm>
            <a:custGeom>
              <a:avLst/>
              <a:gdLst/>
              <a:ahLst/>
              <a:cxnLst/>
              <a:rect l="l" t="t" r="r" b="b"/>
              <a:pathLst>
                <a:path h="607060">
                  <a:moveTo>
                    <a:pt x="0" y="0"/>
                  </a:moveTo>
                  <a:lnTo>
                    <a:pt x="0" y="606551"/>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47" name="object 84">
              <a:extLst>
                <a:ext uri="{FF2B5EF4-FFF2-40B4-BE49-F238E27FC236}">
                  <a16:creationId xmlns:a16="http://schemas.microsoft.com/office/drawing/2014/main" id="{77E2C5B6-26BE-434A-935D-F44312B57BFC}"/>
                </a:ext>
              </a:extLst>
            </p:cNvPr>
            <p:cNvSpPr/>
            <p:nvPr/>
          </p:nvSpPr>
          <p:spPr>
            <a:xfrm>
              <a:off x="1586735" y="2634250"/>
              <a:ext cx="0" cy="894180"/>
            </a:xfrm>
            <a:custGeom>
              <a:avLst/>
              <a:gdLst/>
              <a:ahLst/>
              <a:cxnLst/>
              <a:rect l="l" t="t" r="r" b="b"/>
              <a:pathLst>
                <a:path h="508000">
                  <a:moveTo>
                    <a:pt x="0" y="0"/>
                  </a:moveTo>
                  <a:lnTo>
                    <a:pt x="0" y="507492"/>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48" name="object 85">
              <a:extLst>
                <a:ext uri="{FF2B5EF4-FFF2-40B4-BE49-F238E27FC236}">
                  <a16:creationId xmlns:a16="http://schemas.microsoft.com/office/drawing/2014/main" id="{EEA609FF-A0EE-4F0B-9D4C-AD5D0077D0C2}"/>
                </a:ext>
              </a:extLst>
            </p:cNvPr>
            <p:cNvSpPr/>
            <p:nvPr/>
          </p:nvSpPr>
          <p:spPr>
            <a:xfrm>
              <a:off x="1664526" y="2746918"/>
              <a:ext cx="0" cy="781290"/>
            </a:xfrm>
            <a:custGeom>
              <a:avLst/>
              <a:gdLst/>
              <a:ahLst/>
              <a:cxnLst/>
              <a:rect l="l" t="t" r="r" b="b"/>
              <a:pathLst>
                <a:path h="443864">
                  <a:moveTo>
                    <a:pt x="0" y="0"/>
                  </a:moveTo>
                  <a:lnTo>
                    <a:pt x="0" y="443484"/>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49" name="object 86">
              <a:extLst>
                <a:ext uri="{FF2B5EF4-FFF2-40B4-BE49-F238E27FC236}">
                  <a16:creationId xmlns:a16="http://schemas.microsoft.com/office/drawing/2014/main" id="{F8469C3B-FBA4-4654-BDC5-9A3DAD4D97F8}"/>
                </a:ext>
              </a:extLst>
            </p:cNvPr>
            <p:cNvSpPr/>
            <p:nvPr/>
          </p:nvSpPr>
          <p:spPr>
            <a:xfrm>
              <a:off x="1742320" y="3154663"/>
              <a:ext cx="0" cy="371084"/>
            </a:xfrm>
            <a:custGeom>
              <a:avLst/>
              <a:gdLst/>
              <a:ahLst/>
              <a:cxnLst/>
              <a:rect l="l" t="t" r="r" b="b"/>
              <a:pathLst>
                <a:path h="210819">
                  <a:moveTo>
                    <a:pt x="0" y="0"/>
                  </a:moveTo>
                  <a:lnTo>
                    <a:pt x="0" y="210312"/>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50" name="object 87">
              <a:extLst>
                <a:ext uri="{FF2B5EF4-FFF2-40B4-BE49-F238E27FC236}">
                  <a16:creationId xmlns:a16="http://schemas.microsoft.com/office/drawing/2014/main" id="{373F92AD-7D09-4819-9515-FC03F65535E6}"/>
                </a:ext>
              </a:extLst>
            </p:cNvPr>
            <p:cNvSpPr/>
            <p:nvPr/>
          </p:nvSpPr>
          <p:spPr>
            <a:xfrm>
              <a:off x="1820116" y="3170758"/>
              <a:ext cx="0" cy="346495"/>
            </a:xfrm>
            <a:custGeom>
              <a:avLst/>
              <a:gdLst/>
              <a:ahLst/>
              <a:cxnLst/>
              <a:rect l="l" t="t" r="r" b="b"/>
              <a:pathLst>
                <a:path h="196850">
                  <a:moveTo>
                    <a:pt x="0" y="0"/>
                  </a:moveTo>
                  <a:lnTo>
                    <a:pt x="0" y="196595"/>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51" name="object 88">
              <a:extLst>
                <a:ext uri="{FF2B5EF4-FFF2-40B4-BE49-F238E27FC236}">
                  <a16:creationId xmlns:a16="http://schemas.microsoft.com/office/drawing/2014/main" id="{1A865849-B6BE-4B13-ADCF-5659A67CA063}"/>
                </a:ext>
              </a:extLst>
            </p:cNvPr>
            <p:cNvSpPr/>
            <p:nvPr/>
          </p:nvSpPr>
          <p:spPr>
            <a:xfrm>
              <a:off x="1895227" y="3205633"/>
              <a:ext cx="0" cy="319669"/>
            </a:xfrm>
            <a:custGeom>
              <a:avLst/>
              <a:gdLst/>
              <a:ahLst/>
              <a:cxnLst/>
              <a:rect l="l" t="t" r="r" b="b"/>
              <a:pathLst>
                <a:path h="181610">
                  <a:moveTo>
                    <a:pt x="0" y="0"/>
                  </a:moveTo>
                  <a:lnTo>
                    <a:pt x="0" y="181356"/>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52" name="object 89">
              <a:extLst>
                <a:ext uri="{FF2B5EF4-FFF2-40B4-BE49-F238E27FC236}">
                  <a16:creationId xmlns:a16="http://schemas.microsoft.com/office/drawing/2014/main" id="{B51E916A-440C-42E1-9439-132F5126F6DE}"/>
                </a:ext>
              </a:extLst>
            </p:cNvPr>
            <p:cNvSpPr/>
            <p:nvPr/>
          </p:nvSpPr>
          <p:spPr>
            <a:xfrm>
              <a:off x="1970339" y="3288790"/>
              <a:ext cx="0" cy="236958"/>
            </a:xfrm>
            <a:custGeom>
              <a:avLst/>
              <a:gdLst/>
              <a:ahLst/>
              <a:cxnLst/>
              <a:rect l="l" t="t" r="r" b="b"/>
              <a:pathLst>
                <a:path h="134619">
                  <a:moveTo>
                    <a:pt x="0" y="0"/>
                  </a:moveTo>
                  <a:lnTo>
                    <a:pt x="0" y="134112"/>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53" name="object 90">
              <a:extLst>
                <a:ext uri="{FF2B5EF4-FFF2-40B4-BE49-F238E27FC236}">
                  <a16:creationId xmlns:a16="http://schemas.microsoft.com/office/drawing/2014/main" id="{9760C672-6D0D-4C18-9D5F-1BDDDE8D20D3}"/>
                </a:ext>
              </a:extLst>
            </p:cNvPr>
            <p:cNvSpPr/>
            <p:nvPr/>
          </p:nvSpPr>
          <p:spPr>
            <a:xfrm>
              <a:off x="2045449" y="3334395"/>
              <a:ext cx="0" cy="191131"/>
            </a:xfrm>
            <a:custGeom>
              <a:avLst/>
              <a:gdLst/>
              <a:ahLst/>
              <a:cxnLst/>
              <a:rect l="l" t="t" r="r" b="b"/>
              <a:pathLst>
                <a:path h="108585">
                  <a:moveTo>
                    <a:pt x="0" y="0"/>
                  </a:moveTo>
                  <a:lnTo>
                    <a:pt x="0" y="108204"/>
                  </a:lnTo>
                </a:path>
              </a:pathLst>
            </a:custGeom>
            <a:ln w="57150">
              <a:solidFill>
                <a:schemeClr val="accent6"/>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54" name="object 91">
              <a:extLst>
                <a:ext uri="{FF2B5EF4-FFF2-40B4-BE49-F238E27FC236}">
                  <a16:creationId xmlns:a16="http://schemas.microsoft.com/office/drawing/2014/main" id="{7BADC134-6808-4D91-9D9F-B7731DB5A93C}"/>
                </a:ext>
              </a:extLst>
            </p:cNvPr>
            <p:cNvSpPr/>
            <p:nvPr/>
          </p:nvSpPr>
          <p:spPr>
            <a:xfrm>
              <a:off x="2120559" y="3334395"/>
              <a:ext cx="0" cy="191131"/>
            </a:xfrm>
            <a:custGeom>
              <a:avLst/>
              <a:gdLst/>
              <a:ahLst/>
              <a:cxnLst/>
              <a:rect l="l" t="t" r="r" b="b"/>
              <a:pathLst>
                <a:path h="108585">
                  <a:moveTo>
                    <a:pt x="0" y="0"/>
                  </a:moveTo>
                  <a:lnTo>
                    <a:pt x="0" y="108204"/>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55" name="object 92">
              <a:extLst>
                <a:ext uri="{FF2B5EF4-FFF2-40B4-BE49-F238E27FC236}">
                  <a16:creationId xmlns:a16="http://schemas.microsoft.com/office/drawing/2014/main" id="{2B95F3C4-E567-4106-8A03-1D5179CA8DC5}"/>
                </a:ext>
              </a:extLst>
            </p:cNvPr>
            <p:cNvSpPr/>
            <p:nvPr/>
          </p:nvSpPr>
          <p:spPr>
            <a:xfrm>
              <a:off x="2197013" y="3334395"/>
              <a:ext cx="0" cy="191131"/>
            </a:xfrm>
            <a:custGeom>
              <a:avLst/>
              <a:gdLst/>
              <a:ahLst/>
              <a:cxnLst/>
              <a:rect l="l" t="t" r="r" b="b"/>
              <a:pathLst>
                <a:path h="108585">
                  <a:moveTo>
                    <a:pt x="0" y="0"/>
                  </a:moveTo>
                  <a:lnTo>
                    <a:pt x="0" y="108204"/>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56" name="object 93">
              <a:extLst>
                <a:ext uri="{FF2B5EF4-FFF2-40B4-BE49-F238E27FC236}">
                  <a16:creationId xmlns:a16="http://schemas.microsoft.com/office/drawing/2014/main" id="{83EFF66B-8746-45FF-AA17-220E22ADF022}"/>
                </a:ext>
              </a:extLst>
            </p:cNvPr>
            <p:cNvSpPr/>
            <p:nvPr/>
          </p:nvSpPr>
          <p:spPr>
            <a:xfrm>
              <a:off x="2272123" y="3334395"/>
              <a:ext cx="0" cy="191131"/>
            </a:xfrm>
            <a:custGeom>
              <a:avLst/>
              <a:gdLst/>
              <a:ahLst/>
              <a:cxnLst/>
              <a:rect l="l" t="t" r="r" b="b"/>
              <a:pathLst>
                <a:path h="108585">
                  <a:moveTo>
                    <a:pt x="0" y="0"/>
                  </a:moveTo>
                  <a:lnTo>
                    <a:pt x="0" y="108204"/>
                  </a:lnTo>
                </a:path>
              </a:pathLst>
            </a:custGeom>
            <a:ln w="57150">
              <a:solidFill>
                <a:srgbClr val="0D803E"/>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57" name="object 94">
              <a:extLst>
                <a:ext uri="{FF2B5EF4-FFF2-40B4-BE49-F238E27FC236}">
                  <a16:creationId xmlns:a16="http://schemas.microsoft.com/office/drawing/2014/main" id="{FDE71CF8-8236-455F-8F74-642185C63A26}"/>
                </a:ext>
              </a:extLst>
            </p:cNvPr>
            <p:cNvSpPr/>
            <p:nvPr/>
          </p:nvSpPr>
          <p:spPr>
            <a:xfrm>
              <a:off x="2347235" y="3342443"/>
              <a:ext cx="0" cy="183305"/>
            </a:xfrm>
            <a:custGeom>
              <a:avLst/>
              <a:gdLst/>
              <a:ahLst/>
              <a:cxnLst/>
              <a:rect l="l" t="t" r="r" b="b"/>
              <a:pathLst>
                <a:path h="104139">
                  <a:moveTo>
                    <a:pt x="0" y="0"/>
                  </a:moveTo>
                  <a:lnTo>
                    <a:pt x="0" y="103631"/>
                  </a:lnTo>
                </a:path>
              </a:pathLst>
            </a:custGeom>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58" name="object 95">
              <a:extLst>
                <a:ext uri="{FF2B5EF4-FFF2-40B4-BE49-F238E27FC236}">
                  <a16:creationId xmlns:a16="http://schemas.microsoft.com/office/drawing/2014/main" id="{50BC3637-9C9C-4500-B0E0-B826DCA5DF99}"/>
                </a:ext>
              </a:extLst>
            </p:cNvPr>
            <p:cNvSpPr/>
            <p:nvPr/>
          </p:nvSpPr>
          <p:spPr>
            <a:xfrm>
              <a:off x="2398204" y="3444380"/>
              <a:ext cx="49180" cy="80476"/>
            </a:xfrm>
            <a:custGeom>
              <a:avLst/>
              <a:gdLst/>
              <a:ahLst/>
              <a:cxnLst/>
              <a:rect l="l" t="t" r="r" b="b"/>
              <a:pathLst>
                <a:path w="27939" h="45719">
                  <a:moveTo>
                    <a:pt x="0" y="45719"/>
                  </a:moveTo>
                  <a:lnTo>
                    <a:pt x="27431" y="45719"/>
                  </a:lnTo>
                  <a:lnTo>
                    <a:pt x="27431" y="0"/>
                  </a:lnTo>
                  <a:lnTo>
                    <a:pt x="0" y="0"/>
                  </a:lnTo>
                  <a:lnTo>
                    <a:pt x="0" y="45719"/>
                  </a:lnTo>
                  <a:close/>
                </a:path>
              </a:pathLst>
            </a:custGeom>
            <a:solidFill>
              <a:srgbClr val="0D803E"/>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59" name="object 96">
              <a:extLst>
                <a:ext uri="{FF2B5EF4-FFF2-40B4-BE49-F238E27FC236}">
                  <a16:creationId xmlns:a16="http://schemas.microsoft.com/office/drawing/2014/main" id="{5F1C1EA4-DB42-40A9-8141-17754C019D5E}"/>
                </a:ext>
              </a:extLst>
            </p:cNvPr>
            <p:cNvSpPr/>
            <p:nvPr/>
          </p:nvSpPr>
          <p:spPr>
            <a:xfrm>
              <a:off x="2473314" y="3457790"/>
              <a:ext cx="49180" cy="67065"/>
            </a:xfrm>
            <a:custGeom>
              <a:avLst/>
              <a:gdLst/>
              <a:ahLst/>
              <a:cxnLst/>
              <a:rect l="l" t="t" r="r" b="b"/>
              <a:pathLst>
                <a:path w="27939" h="38100">
                  <a:moveTo>
                    <a:pt x="0" y="38100"/>
                  </a:moveTo>
                  <a:lnTo>
                    <a:pt x="27431" y="38100"/>
                  </a:lnTo>
                  <a:lnTo>
                    <a:pt x="27431" y="0"/>
                  </a:lnTo>
                  <a:lnTo>
                    <a:pt x="0" y="0"/>
                  </a:lnTo>
                  <a:lnTo>
                    <a:pt x="0" y="38100"/>
                  </a:lnTo>
                  <a:close/>
                </a:path>
              </a:pathLst>
            </a:custGeom>
            <a:solidFill>
              <a:schemeClr val="accent6"/>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60" name="object 97">
              <a:extLst>
                <a:ext uri="{FF2B5EF4-FFF2-40B4-BE49-F238E27FC236}">
                  <a16:creationId xmlns:a16="http://schemas.microsoft.com/office/drawing/2014/main" id="{6C9EB8CA-987B-4E98-B1B9-322EBE7AACB5}"/>
                </a:ext>
              </a:extLst>
            </p:cNvPr>
            <p:cNvSpPr/>
            <p:nvPr/>
          </p:nvSpPr>
          <p:spPr>
            <a:xfrm>
              <a:off x="2548426" y="3457790"/>
              <a:ext cx="49180" cy="67065"/>
            </a:xfrm>
            <a:custGeom>
              <a:avLst/>
              <a:gdLst/>
              <a:ahLst/>
              <a:cxnLst/>
              <a:rect l="l" t="t" r="r" b="b"/>
              <a:pathLst>
                <a:path w="27939" h="38100">
                  <a:moveTo>
                    <a:pt x="0" y="38100"/>
                  </a:moveTo>
                  <a:lnTo>
                    <a:pt x="27431" y="38100"/>
                  </a:lnTo>
                  <a:lnTo>
                    <a:pt x="27431" y="0"/>
                  </a:lnTo>
                  <a:lnTo>
                    <a:pt x="0" y="0"/>
                  </a:lnTo>
                  <a:lnTo>
                    <a:pt x="0" y="38100"/>
                  </a:lnTo>
                  <a:close/>
                </a:path>
              </a:pathLst>
            </a:custGeom>
            <a:solidFill>
              <a:srgbClr val="0D803E"/>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61" name="object 98">
              <a:extLst>
                <a:ext uri="{FF2B5EF4-FFF2-40B4-BE49-F238E27FC236}">
                  <a16:creationId xmlns:a16="http://schemas.microsoft.com/office/drawing/2014/main" id="{700A18DA-2822-4C24-BCEA-1EFD693A4F8C}"/>
                </a:ext>
              </a:extLst>
            </p:cNvPr>
            <p:cNvSpPr/>
            <p:nvPr/>
          </p:nvSpPr>
          <p:spPr>
            <a:xfrm>
              <a:off x="2623538" y="3498029"/>
              <a:ext cx="49180" cy="24591"/>
            </a:xfrm>
            <a:custGeom>
              <a:avLst/>
              <a:gdLst/>
              <a:ahLst/>
              <a:cxnLst/>
              <a:rect l="l" t="t" r="r" b="b"/>
              <a:pathLst>
                <a:path w="27939" h="13969">
                  <a:moveTo>
                    <a:pt x="0" y="13716"/>
                  </a:moveTo>
                  <a:lnTo>
                    <a:pt x="27431" y="13716"/>
                  </a:lnTo>
                  <a:lnTo>
                    <a:pt x="27431" y="0"/>
                  </a:lnTo>
                  <a:lnTo>
                    <a:pt x="0" y="0"/>
                  </a:lnTo>
                  <a:lnTo>
                    <a:pt x="0" y="13716"/>
                  </a:lnTo>
                  <a:close/>
                </a:path>
              </a:pathLst>
            </a:custGeom>
            <a:solidFill>
              <a:schemeClr val="accent6"/>
            </a:solidFill>
            <a:ln w="57150">
              <a:no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62" name="object 99">
              <a:extLst>
                <a:ext uri="{FF2B5EF4-FFF2-40B4-BE49-F238E27FC236}">
                  <a16:creationId xmlns:a16="http://schemas.microsoft.com/office/drawing/2014/main" id="{CD1537D3-62D2-438B-81BF-A3EEAB6187B3}"/>
                </a:ext>
              </a:extLst>
            </p:cNvPr>
            <p:cNvSpPr txBox="1"/>
            <p:nvPr/>
          </p:nvSpPr>
          <p:spPr>
            <a:xfrm>
              <a:off x="912747" y="2487382"/>
              <a:ext cx="302904" cy="2159760"/>
            </a:xfrm>
            <a:prstGeom prst="rect">
              <a:avLst/>
            </a:prstGeom>
          </p:spPr>
          <p:txBody>
            <a:bodyPr vert="horz" wrap="square" lIns="0" tIns="22354" rIns="0" bIns="0" rtlCol="0">
              <a:spAutoFit/>
            </a:bodyPr>
            <a:lstStyle/>
            <a:p>
              <a:pPr marL="80475" defTabSz="1609501" fontAlgn="auto">
                <a:spcBef>
                  <a:spcPts val="176"/>
                </a:spcBef>
                <a:spcAft>
                  <a:spcPts val="0"/>
                </a:spcAft>
                <a:defRPr/>
              </a:pPr>
              <a:r>
                <a:rPr sz="1400" b="0" spc="-9" dirty="0">
                  <a:solidFill>
                    <a:schemeClr val="bg1"/>
                  </a:solidFill>
                  <a:latin typeface="Calibri" panose="020F0502020204030204" pitchFamily="34" charset="0"/>
                  <a:cs typeface="Calibri" panose="020F0502020204030204" pitchFamily="34" charset="0"/>
                </a:rPr>
                <a:t>50</a:t>
              </a:r>
              <a:endParaRPr sz="1400" b="0" dirty="0">
                <a:solidFill>
                  <a:schemeClr val="bg1"/>
                </a:solidFill>
                <a:latin typeface="Calibri" panose="020F0502020204030204" pitchFamily="34" charset="0"/>
                <a:cs typeface="Calibri" panose="020F0502020204030204" pitchFamily="34" charset="0"/>
              </a:endParaRPr>
            </a:p>
            <a:p>
              <a:pPr defTabSz="1609501" fontAlgn="auto">
                <a:spcBef>
                  <a:spcPts val="79"/>
                </a:spcBef>
                <a:spcAft>
                  <a:spcPts val="0"/>
                </a:spcAft>
                <a:defRPr/>
              </a:pPr>
              <a:endParaRPr sz="1400" b="0" dirty="0">
                <a:solidFill>
                  <a:schemeClr val="bg1"/>
                </a:solidFill>
                <a:latin typeface="Calibri" panose="020F0502020204030204" pitchFamily="34" charset="0"/>
                <a:cs typeface="Calibri" panose="020F0502020204030204" pitchFamily="34" charset="0"/>
              </a:endParaRPr>
            </a:p>
            <a:p>
              <a:pPr marL="80475" defTabSz="1609501" fontAlgn="auto">
                <a:spcBef>
                  <a:spcPts val="0"/>
                </a:spcBef>
                <a:spcAft>
                  <a:spcPts val="0"/>
                </a:spcAft>
                <a:defRPr/>
              </a:pPr>
              <a:r>
                <a:rPr sz="1400" b="0" spc="-9" dirty="0">
                  <a:solidFill>
                    <a:schemeClr val="bg1"/>
                  </a:solidFill>
                  <a:latin typeface="Calibri" panose="020F0502020204030204" pitchFamily="34" charset="0"/>
                  <a:cs typeface="Calibri" panose="020F0502020204030204" pitchFamily="34" charset="0"/>
                </a:rPr>
                <a:t>25</a:t>
              </a:r>
              <a:endParaRPr sz="1400" b="0" dirty="0">
                <a:solidFill>
                  <a:schemeClr val="bg1"/>
                </a:solidFill>
                <a:latin typeface="Calibri" panose="020F0502020204030204" pitchFamily="34" charset="0"/>
                <a:cs typeface="Calibri" panose="020F0502020204030204" pitchFamily="34" charset="0"/>
              </a:endParaRPr>
            </a:p>
            <a:p>
              <a:pPr defTabSz="1609501" fontAlgn="auto">
                <a:spcBef>
                  <a:spcPts val="88"/>
                </a:spcBef>
                <a:spcAft>
                  <a:spcPts val="0"/>
                </a:spcAft>
                <a:defRPr/>
              </a:pPr>
              <a:endParaRPr sz="1400" b="0" dirty="0">
                <a:solidFill>
                  <a:schemeClr val="bg1"/>
                </a:solidFill>
                <a:latin typeface="Calibri" panose="020F0502020204030204" pitchFamily="34" charset="0"/>
                <a:cs typeface="Calibri" panose="020F0502020204030204" pitchFamily="34" charset="0"/>
              </a:endParaRPr>
            </a:p>
            <a:p>
              <a:pPr marL="179952" defTabSz="1609501" fontAlgn="auto">
                <a:spcBef>
                  <a:spcPts val="0"/>
                </a:spcBef>
                <a:spcAft>
                  <a:spcPts val="0"/>
                </a:spcAft>
                <a:defRPr/>
              </a:pPr>
              <a:r>
                <a:rPr sz="1400" b="0" dirty="0">
                  <a:solidFill>
                    <a:schemeClr val="bg1"/>
                  </a:solidFill>
                  <a:latin typeface="Calibri" panose="020F0502020204030204" pitchFamily="34" charset="0"/>
                  <a:cs typeface="Calibri" panose="020F0502020204030204" pitchFamily="34" charset="0"/>
                </a:rPr>
                <a:t>0</a:t>
              </a:r>
            </a:p>
            <a:p>
              <a:pPr defTabSz="1609501" fontAlgn="auto">
                <a:spcBef>
                  <a:spcPts val="88"/>
                </a:spcBef>
                <a:spcAft>
                  <a:spcPts val="0"/>
                </a:spcAft>
                <a:defRPr/>
              </a:pPr>
              <a:endParaRPr sz="1585" dirty="0">
                <a:solidFill>
                  <a:schemeClr val="bg1"/>
                </a:solidFill>
                <a:latin typeface="Calibri" panose="020F0502020204030204" pitchFamily="34" charset="0"/>
                <a:cs typeface="Calibri" panose="020F0502020204030204" pitchFamily="34" charset="0"/>
              </a:endParaRPr>
            </a:p>
            <a:p>
              <a:pPr marL="22354" defTabSz="1609501" fontAlgn="auto">
                <a:spcBef>
                  <a:spcPts val="9"/>
                </a:spcBef>
                <a:spcAft>
                  <a:spcPts val="0"/>
                </a:spcAft>
                <a:defRPr/>
              </a:pPr>
              <a:r>
                <a:rPr sz="1400" b="0" spc="-9" dirty="0">
                  <a:solidFill>
                    <a:schemeClr val="bg1"/>
                  </a:solidFill>
                  <a:latin typeface="Calibri" panose="020F0502020204030204" pitchFamily="34" charset="0"/>
                  <a:cs typeface="Calibri" panose="020F0502020204030204" pitchFamily="34" charset="0"/>
                </a:rPr>
                <a:t>-25</a:t>
              </a:r>
              <a:endParaRPr sz="1400" b="0" dirty="0">
                <a:solidFill>
                  <a:schemeClr val="bg1"/>
                </a:solidFill>
                <a:latin typeface="Calibri" panose="020F0502020204030204" pitchFamily="34" charset="0"/>
                <a:cs typeface="Calibri" panose="020F0502020204030204" pitchFamily="34" charset="0"/>
              </a:endParaRPr>
            </a:p>
            <a:p>
              <a:pPr defTabSz="1609501" fontAlgn="auto">
                <a:spcBef>
                  <a:spcPts val="63"/>
                </a:spcBef>
                <a:spcAft>
                  <a:spcPts val="0"/>
                </a:spcAft>
                <a:defRPr/>
              </a:pPr>
              <a:endParaRPr sz="1761" dirty="0">
                <a:solidFill>
                  <a:schemeClr val="bg1"/>
                </a:solidFill>
                <a:latin typeface="Calibri" panose="020F0502020204030204" pitchFamily="34" charset="0"/>
                <a:cs typeface="Calibri" panose="020F0502020204030204" pitchFamily="34" charset="0"/>
              </a:endParaRPr>
            </a:p>
            <a:p>
              <a:pPr marL="22354" defTabSz="1609501" fontAlgn="auto">
                <a:spcBef>
                  <a:spcPts val="9"/>
                </a:spcBef>
                <a:spcAft>
                  <a:spcPts val="0"/>
                </a:spcAft>
                <a:defRPr/>
              </a:pPr>
              <a:r>
                <a:rPr sz="1400" b="0" spc="-9" dirty="0">
                  <a:solidFill>
                    <a:schemeClr val="bg1"/>
                  </a:solidFill>
                  <a:latin typeface="Calibri" panose="020F0502020204030204" pitchFamily="34" charset="0"/>
                  <a:cs typeface="Calibri" panose="020F0502020204030204" pitchFamily="34" charset="0"/>
                </a:rPr>
                <a:t>-50</a:t>
              </a:r>
              <a:endParaRPr sz="1400" b="0" dirty="0">
                <a:solidFill>
                  <a:schemeClr val="bg1"/>
                </a:solidFill>
                <a:latin typeface="Calibri" panose="020F0502020204030204" pitchFamily="34" charset="0"/>
                <a:cs typeface="Calibri" panose="020F0502020204030204" pitchFamily="34" charset="0"/>
              </a:endParaRPr>
            </a:p>
          </p:txBody>
        </p:sp>
        <p:sp>
          <p:nvSpPr>
            <p:cNvPr id="363" name="object 100">
              <a:extLst>
                <a:ext uri="{FF2B5EF4-FFF2-40B4-BE49-F238E27FC236}">
                  <a16:creationId xmlns:a16="http://schemas.microsoft.com/office/drawing/2014/main" id="{D4E05558-7251-4834-AAF4-68B588DFF65F}"/>
                </a:ext>
              </a:extLst>
            </p:cNvPr>
            <p:cNvSpPr txBox="1"/>
            <p:nvPr/>
          </p:nvSpPr>
          <p:spPr>
            <a:xfrm>
              <a:off x="912747" y="4784756"/>
              <a:ext cx="302904" cy="239234"/>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400" b="0" spc="-9" dirty="0">
                  <a:solidFill>
                    <a:schemeClr val="bg1"/>
                  </a:solidFill>
                  <a:latin typeface="Calibri" panose="020F0502020204030204" pitchFamily="34" charset="0"/>
                  <a:cs typeface="Calibri" panose="020F0502020204030204" pitchFamily="34" charset="0"/>
                </a:rPr>
                <a:t>-75</a:t>
              </a:r>
              <a:endParaRPr sz="1400" b="0" dirty="0">
                <a:solidFill>
                  <a:schemeClr val="bg1"/>
                </a:solidFill>
                <a:latin typeface="Calibri" panose="020F0502020204030204" pitchFamily="34" charset="0"/>
                <a:cs typeface="Calibri" panose="020F0502020204030204" pitchFamily="34" charset="0"/>
              </a:endParaRPr>
            </a:p>
          </p:txBody>
        </p:sp>
        <p:sp>
          <p:nvSpPr>
            <p:cNvPr id="364" name="object 101">
              <a:extLst>
                <a:ext uri="{FF2B5EF4-FFF2-40B4-BE49-F238E27FC236}">
                  <a16:creationId xmlns:a16="http://schemas.microsoft.com/office/drawing/2014/main" id="{1839C36B-65C4-4214-891C-0647A0348133}"/>
                </a:ext>
              </a:extLst>
            </p:cNvPr>
            <p:cNvSpPr txBox="1"/>
            <p:nvPr/>
          </p:nvSpPr>
          <p:spPr>
            <a:xfrm>
              <a:off x="813490" y="5242936"/>
              <a:ext cx="402382" cy="239234"/>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400" b="0" spc="-9" dirty="0">
                  <a:solidFill>
                    <a:schemeClr val="bg1"/>
                  </a:solidFill>
                  <a:latin typeface="Calibri" panose="020F0502020204030204" pitchFamily="34" charset="0"/>
                  <a:cs typeface="Calibri" panose="020F0502020204030204" pitchFamily="34" charset="0"/>
                </a:rPr>
                <a:t>-100</a:t>
              </a:r>
              <a:endParaRPr sz="1400" b="0" dirty="0">
                <a:solidFill>
                  <a:schemeClr val="bg1"/>
                </a:solidFill>
                <a:latin typeface="Calibri" panose="020F0502020204030204" pitchFamily="34" charset="0"/>
                <a:cs typeface="Calibri" panose="020F0502020204030204" pitchFamily="34" charset="0"/>
              </a:endParaRPr>
            </a:p>
          </p:txBody>
        </p:sp>
        <p:sp>
          <p:nvSpPr>
            <p:cNvPr id="365" name="object 103">
              <a:extLst>
                <a:ext uri="{FF2B5EF4-FFF2-40B4-BE49-F238E27FC236}">
                  <a16:creationId xmlns:a16="http://schemas.microsoft.com/office/drawing/2014/main" id="{4789F271-F574-4D60-9F81-BE58E723BE90}"/>
                </a:ext>
              </a:extLst>
            </p:cNvPr>
            <p:cNvSpPr/>
            <p:nvPr/>
          </p:nvSpPr>
          <p:spPr>
            <a:xfrm>
              <a:off x="1279582" y="3522173"/>
              <a:ext cx="7484289" cy="1118"/>
            </a:xfrm>
            <a:custGeom>
              <a:avLst/>
              <a:gdLst/>
              <a:ahLst/>
              <a:cxnLst/>
              <a:rect l="l" t="t" r="r" b="b"/>
              <a:pathLst>
                <a:path w="4251960" h="635">
                  <a:moveTo>
                    <a:pt x="0" y="126"/>
                  </a:moveTo>
                  <a:lnTo>
                    <a:pt x="4251452" y="0"/>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66" name="object 104">
              <a:extLst>
                <a:ext uri="{FF2B5EF4-FFF2-40B4-BE49-F238E27FC236}">
                  <a16:creationId xmlns:a16="http://schemas.microsoft.com/office/drawing/2014/main" id="{9FE87B5F-ECA2-484F-9538-60A4CEA606C4}"/>
                </a:ext>
              </a:extLst>
            </p:cNvPr>
            <p:cNvSpPr txBox="1"/>
            <p:nvPr/>
          </p:nvSpPr>
          <p:spPr>
            <a:xfrm>
              <a:off x="503237" y="1691002"/>
              <a:ext cx="492443" cy="3506755"/>
            </a:xfrm>
            <a:prstGeom prst="rect">
              <a:avLst/>
            </a:prstGeom>
          </p:spPr>
          <p:txBody>
            <a:bodyPr vert="vert270" wrap="square" lIns="0" tIns="5589" rIns="0" bIns="0" rtlCol="0">
              <a:spAutoFit/>
            </a:bodyPr>
            <a:lstStyle/>
            <a:p>
              <a:pPr algn="ctr" defTabSz="1609501" fontAlgn="auto">
                <a:spcBef>
                  <a:spcPts val="44"/>
                </a:spcBef>
                <a:spcAft>
                  <a:spcPts val="0"/>
                </a:spcAft>
                <a:defRPr/>
              </a:pPr>
              <a:r>
                <a:rPr sz="1600" spc="-9" dirty="0">
                  <a:solidFill>
                    <a:schemeClr val="bg1"/>
                  </a:solidFill>
                  <a:latin typeface="Calibri" panose="020F0502020204030204" pitchFamily="34" charset="0"/>
                  <a:cs typeface="Calibri" panose="020F0502020204030204" pitchFamily="34" charset="0"/>
                </a:rPr>
                <a:t>Maximum Change </a:t>
              </a:r>
              <a:r>
                <a:rPr sz="1600" dirty="0">
                  <a:solidFill>
                    <a:schemeClr val="bg1"/>
                  </a:solidFill>
                  <a:latin typeface="Calibri" panose="020F0502020204030204" pitchFamily="34" charset="0"/>
                  <a:cs typeface="Calibri" panose="020F0502020204030204" pitchFamily="34" charset="0"/>
                </a:rPr>
                <a:t>in </a:t>
              </a:r>
              <a:r>
                <a:rPr sz="1600" spc="-9" dirty="0">
                  <a:solidFill>
                    <a:schemeClr val="bg1"/>
                  </a:solidFill>
                  <a:latin typeface="Calibri" panose="020F0502020204030204" pitchFamily="34" charset="0"/>
                  <a:cs typeface="Calibri" panose="020F0502020204030204" pitchFamily="34" charset="0"/>
                </a:rPr>
                <a:t>Target </a:t>
              </a:r>
              <a:r>
                <a:rPr sz="1600" dirty="0">
                  <a:solidFill>
                    <a:schemeClr val="bg1"/>
                  </a:solidFill>
                  <a:latin typeface="Calibri" panose="020F0502020204030204" pitchFamily="34" charset="0"/>
                  <a:cs typeface="Calibri" panose="020F0502020204030204" pitchFamily="34" charset="0"/>
                </a:rPr>
                <a:t>Lesion</a:t>
              </a:r>
              <a:r>
                <a:rPr sz="1600" spc="53" dirty="0">
                  <a:solidFill>
                    <a:schemeClr val="bg1"/>
                  </a:solidFill>
                  <a:latin typeface="Calibri" panose="020F0502020204030204" pitchFamily="34" charset="0"/>
                  <a:cs typeface="Calibri" panose="020F0502020204030204" pitchFamily="34" charset="0"/>
                </a:rPr>
                <a:t> </a:t>
              </a:r>
              <a:br>
                <a:rPr lang="en-US" sz="1600" spc="53" dirty="0">
                  <a:solidFill>
                    <a:schemeClr val="bg1"/>
                  </a:solidFill>
                  <a:latin typeface="Calibri" panose="020F0502020204030204" pitchFamily="34" charset="0"/>
                  <a:cs typeface="Calibri" panose="020F0502020204030204" pitchFamily="34" charset="0"/>
                </a:rPr>
              </a:br>
              <a:r>
                <a:rPr sz="1600" dirty="0">
                  <a:solidFill>
                    <a:schemeClr val="bg1"/>
                  </a:solidFill>
                  <a:latin typeface="Calibri" panose="020F0502020204030204" pitchFamily="34" charset="0"/>
                  <a:cs typeface="Calibri" panose="020F0502020204030204" pitchFamily="34" charset="0"/>
                </a:rPr>
                <a:t>Size</a:t>
              </a:r>
              <a:r>
                <a:rPr lang="en-US" sz="1600" dirty="0">
                  <a:solidFill>
                    <a:schemeClr val="bg1"/>
                  </a:solidFill>
                  <a:latin typeface="Calibri" panose="020F0502020204030204" pitchFamily="34" charset="0"/>
                  <a:cs typeface="Calibri" panose="020F0502020204030204" pitchFamily="34" charset="0"/>
                </a:rPr>
                <a:t> </a:t>
              </a:r>
              <a:r>
                <a:rPr sz="1600" dirty="0">
                  <a:solidFill>
                    <a:schemeClr val="bg1"/>
                  </a:solidFill>
                  <a:latin typeface="Calibri" panose="020F0502020204030204" pitchFamily="34" charset="0"/>
                  <a:cs typeface="Calibri" panose="020F0502020204030204" pitchFamily="34" charset="0"/>
                </a:rPr>
                <a:t>From </a:t>
              </a:r>
              <a:r>
                <a:rPr lang="en-US" sz="1600" dirty="0">
                  <a:solidFill>
                    <a:schemeClr val="bg1"/>
                  </a:solidFill>
                  <a:latin typeface="Calibri" panose="020F0502020204030204" pitchFamily="34" charset="0"/>
                  <a:cs typeface="Calibri" panose="020F0502020204030204" pitchFamily="34" charset="0"/>
                </a:rPr>
                <a:t>BL</a:t>
              </a:r>
              <a:r>
                <a:rPr sz="1600" spc="-44" dirty="0">
                  <a:solidFill>
                    <a:schemeClr val="bg1"/>
                  </a:solidFill>
                  <a:latin typeface="Calibri" panose="020F0502020204030204" pitchFamily="34" charset="0"/>
                  <a:cs typeface="Calibri" panose="020F0502020204030204" pitchFamily="34" charset="0"/>
                </a:rPr>
                <a:t> </a:t>
              </a:r>
              <a:r>
                <a:rPr sz="1600" dirty="0">
                  <a:solidFill>
                    <a:schemeClr val="bg1"/>
                  </a:solidFill>
                  <a:latin typeface="Calibri" panose="020F0502020204030204" pitchFamily="34" charset="0"/>
                  <a:cs typeface="Calibri" panose="020F0502020204030204" pitchFamily="34" charset="0"/>
                </a:rPr>
                <a:t>(%)</a:t>
              </a:r>
            </a:p>
          </p:txBody>
        </p:sp>
        <p:sp>
          <p:nvSpPr>
            <p:cNvPr id="367" name="object 105">
              <a:extLst>
                <a:ext uri="{FF2B5EF4-FFF2-40B4-BE49-F238E27FC236}">
                  <a16:creationId xmlns:a16="http://schemas.microsoft.com/office/drawing/2014/main" id="{FA89B006-6FD2-49DC-B0B5-47854FE8F126}"/>
                </a:ext>
              </a:extLst>
            </p:cNvPr>
            <p:cNvSpPr/>
            <p:nvPr/>
          </p:nvSpPr>
          <p:spPr>
            <a:xfrm>
              <a:off x="5995938" y="2867634"/>
              <a:ext cx="2727694" cy="566686"/>
            </a:xfrm>
            <a:custGeom>
              <a:avLst/>
              <a:gdLst/>
              <a:ahLst/>
              <a:cxnLst/>
              <a:rect l="l" t="t" r="r" b="b"/>
              <a:pathLst>
                <a:path w="3291840" h="321944">
                  <a:moveTo>
                    <a:pt x="0" y="321563"/>
                  </a:moveTo>
                  <a:lnTo>
                    <a:pt x="704" y="247847"/>
                  </a:lnTo>
                  <a:lnTo>
                    <a:pt x="2713" y="180169"/>
                  </a:lnTo>
                  <a:lnTo>
                    <a:pt x="5868" y="120462"/>
                  </a:lnTo>
                  <a:lnTo>
                    <a:pt x="10011" y="70659"/>
                  </a:lnTo>
                  <a:lnTo>
                    <a:pt x="14986" y="32692"/>
                  </a:lnTo>
                  <a:lnTo>
                    <a:pt x="26797" y="0"/>
                  </a:lnTo>
                  <a:lnTo>
                    <a:pt x="3265043" y="0"/>
                  </a:lnTo>
                  <a:lnTo>
                    <a:pt x="3281828" y="70659"/>
                  </a:lnTo>
                  <a:lnTo>
                    <a:pt x="3285971" y="120462"/>
                  </a:lnTo>
                  <a:lnTo>
                    <a:pt x="3289126" y="180169"/>
                  </a:lnTo>
                  <a:lnTo>
                    <a:pt x="3291135" y="247847"/>
                  </a:lnTo>
                  <a:lnTo>
                    <a:pt x="3291840" y="321563"/>
                  </a:lnTo>
                </a:path>
              </a:pathLst>
            </a:custGeom>
            <a:ln w="28575">
              <a:solidFill>
                <a:srgbClr val="000000"/>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68" name="object 106">
              <a:extLst>
                <a:ext uri="{FF2B5EF4-FFF2-40B4-BE49-F238E27FC236}">
                  <a16:creationId xmlns:a16="http://schemas.microsoft.com/office/drawing/2014/main" id="{9122BDAD-0A61-4774-9AE6-015445D5C9AE}"/>
                </a:ext>
              </a:extLst>
            </p:cNvPr>
            <p:cNvSpPr txBox="1"/>
            <p:nvPr/>
          </p:nvSpPr>
          <p:spPr>
            <a:xfrm>
              <a:off x="1421757" y="4844666"/>
              <a:ext cx="5070002" cy="367781"/>
            </a:xfrm>
            <a:prstGeom prst="rect">
              <a:avLst/>
            </a:prstGeom>
            <a:ln w="6350">
              <a:noFill/>
            </a:ln>
          </p:spPr>
          <p:txBody>
            <a:bodyPr vert="horz" wrap="square" lIns="0" tIns="3353" rIns="0" bIns="0" rtlCol="0">
              <a:spAutoFit/>
            </a:bodyPr>
            <a:lstStyle/>
            <a:p>
              <a:pPr defTabSz="1609501" fontAlgn="auto">
                <a:spcBef>
                  <a:spcPts val="27"/>
                </a:spcBef>
                <a:spcAft>
                  <a:spcPts val="0"/>
                </a:spcAft>
                <a:defRPr/>
              </a:pPr>
              <a:endParaRPr sz="968" dirty="0">
                <a:solidFill>
                  <a:schemeClr val="bg1"/>
                </a:solidFill>
                <a:latin typeface="Calibri" panose="020F0502020204030204" pitchFamily="34" charset="0"/>
                <a:cs typeface="Calibri" panose="020F0502020204030204" pitchFamily="34" charset="0"/>
              </a:endParaRPr>
            </a:p>
            <a:p>
              <a:pPr marL="91650" defTabSz="1609501" fontAlgn="auto">
                <a:spcBef>
                  <a:spcPts val="0"/>
                </a:spcBef>
                <a:spcAft>
                  <a:spcPts val="0"/>
                </a:spcAft>
                <a:tabLst>
                  <a:tab pos="2631085" algn="l"/>
                  <a:tab pos="3305063" algn="l"/>
                  <a:tab pos="3963393" algn="l"/>
                  <a:tab pos="4629548" algn="l"/>
                </a:tabLst>
                <a:defRPr/>
              </a:pPr>
              <a:r>
                <a:rPr spc="-12" baseline="4629" dirty="0">
                  <a:solidFill>
                    <a:schemeClr val="bg1"/>
                  </a:solidFill>
                  <a:latin typeface="Calibri" panose="020F0502020204030204" pitchFamily="34" charset="0"/>
                  <a:cs typeface="Calibri" panose="020F0502020204030204" pitchFamily="34" charset="0"/>
                </a:rPr>
                <a:t>Confirmed Best</a:t>
              </a:r>
              <a:r>
                <a:rPr spc="107" baseline="4629" dirty="0">
                  <a:solidFill>
                    <a:schemeClr val="bg1"/>
                  </a:solidFill>
                  <a:latin typeface="Calibri" panose="020F0502020204030204" pitchFamily="34" charset="0"/>
                  <a:cs typeface="Calibri" panose="020F0502020204030204" pitchFamily="34" charset="0"/>
                </a:rPr>
                <a:t> </a:t>
              </a:r>
              <a:r>
                <a:rPr baseline="4629" dirty="0">
                  <a:solidFill>
                    <a:schemeClr val="bg1"/>
                  </a:solidFill>
                  <a:latin typeface="Calibri" panose="020F0502020204030204" pitchFamily="34" charset="0"/>
                  <a:cs typeface="Calibri" panose="020F0502020204030204" pitchFamily="34" charset="0"/>
                </a:rPr>
                <a:t>Overall</a:t>
              </a:r>
              <a:r>
                <a:rPr spc="12" baseline="4629" dirty="0">
                  <a:solidFill>
                    <a:schemeClr val="bg1"/>
                  </a:solidFill>
                  <a:latin typeface="Calibri" panose="020F0502020204030204" pitchFamily="34" charset="0"/>
                  <a:cs typeface="Calibri" panose="020F0502020204030204" pitchFamily="34" charset="0"/>
                </a:rPr>
                <a:t> </a:t>
              </a:r>
              <a:r>
                <a:rPr spc="-12" baseline="4629" dirty="0">
                  <a:solidFill>
                    <a:schemeClr val="bg1"/>
                  </a:solidFill>
                  <a:latin typeface="Calibri" panose="020F0502020204030204" pitchFamily="34" charset="0"/>
                  <a:cs typeface="Calibri" panose="020F0502020204030204" pitchFamily="34" charset="0"/>
                </a:rPr>
                <a:t>Response</a:t>
              </a:r>
              <a:r>
                <a:rPr sz="1400" spc="-12" baseline="4629" dirty="0">
                  <a:solidFill>
                    <a:schemeClr val="bg1"/>
                  </a:solidFill>
                  <a:latin typeface="Calibri" panose="020F0502020204030204" pitchFamily="34" charset="0"/>
                  <a:cs typeface="Calibri" panose="020F0502020204030204" pitchFamily="34" charset="0"/>
                </a:rPr>
                <a:t>	</a:t>
              </a:r>
              <a:r>
                <a:rPr sz="1400" spc="-9" dirty="0">
                  <a:solidFill>
                    <a:schemeClr val="bg1"/>
                  </a:solidFill>
                  <a:latin typeface="Calibri" panose="020F0502020204030204" pitchFamily="34" charset="0"/>
                  <a:cs typeface="Calibri" panose="020F0502020204030204" pitchFamily="34" charset="0"/>
                </a:rPr>
                <a:t>CR	PR	SD	</a:t>
              </a:r>
              <a:r>
                <a:rPr sz="1400" spc="-19" dirty="0">
                  <a:solidFill>
                    <a:schemeClr val="bg1"/>
                  </a:solidFill>
                  <a:latin typeface="Calibri" panose="020F0502020204030204" pitchFamily="34" charset="0"/>
                  <a:cs typeface="Calibri" panose="020F0502020204030204" pitchFamily="34" charset="0"/>
                </a:rPr>
                <a:t>PD</a:t>
              </a:r>
              <a:endParaRPr sz="1400" dirty="0">
                <a:solidFill>
                  <a:schemeClr val="bg1"/>
                </a:solidFill>
                <a:latin typeface="Calibri" panose="020F0502020204030204" pitchFamily="34" charset="0"/>
                <a:cs typeface="Calibri" panose="020F0502020204030204" pitchFamily="34" charset="0"/>
              </a:endParaRPr>
            </a:p>
          </p:txBody>
        </p:sp>
        <p:sp>
          <p:nvSpPr>
            <p:cNvPr id="369" name="object 107">
              <a:extLst>
                <a:ext uri="{FF2B5EF4-FFF2-40B4-BE49-F238E27FC236}">
                  <a16:creationId xmlns:a16="http://schemas.microsoft.com/office/drawing/2014/main" id="{0B8C6C24-45CC-40C7-AC00-6D4E0A3680E2}"/>
                </a:ext>
              </a:extLst>
            </p:cNvPr>
            <p:cNvSpPr/>
            <p:nvPr/>
          </p:nvSpPr>
          <p:spPr>
            <a:xfrm>
              <a:off x="3836042" y="5023990"/>
              <a:ext cx="155448" cy="155448"/>
            </a:xfrm>
            <a:custGeom>
              <a:avLst/>
              <a:gdLst/>
              <a:ahLst/>
              <a:cxnLst/>
              <a:rect l="l" t="t" r="r" b="b"/>
              <a:pathLst>
                <a:path w="90170" h="105410">
                  <a:moveTo>
                    <a:pt x="0" y="105156"/>
                  </a:moveTo>
                  <a:lnTo>
                    <a:pt x="89915" y="105156"/>
                  </a:lnTo>
                  <a:lnTo>
                    <a:pt x="89915" y="0"/>
                  </a:lnTo>
                  <a:lnTo>
                    <a:pt x="0" y="0"/>
                  </a:lnTo>
                  <a:lnTo>
                    <a:pt x="0" y="105156"/>
                  </a:lnTo>
                  <a:close/>
                </a:path>
              </a:pathLst>
            </a:custGeom>
            <a:solidFill>
              <a:schemeClr val="accent1"/>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70" name="object 108">
              <a:extLst>
                <a:ext uri="{FF2B5EF4-FFF2-40B4-BE49-F238E27FC236}">
                  <a16:creationId xmlns:a16="http://schemas.microsoft.com/office/drawing/2014/main" id="{4C85FAC2-8FD6-4D41-B8FB-37B55BB75E31}"/>
                </a:ext>
              </a:extLst>
            </p:cNvPr>
            <p:cNvSpPr/>
            <p:nvPr/>
          </p:nvSpPr>
          <p:spPr>
            <a:xfrm>
              <a:off x="4501314" y="5023990"/>
              <a:ext cx="158717" cy="155448"/>
            </a:xfrm>
            <a:custGeom>
              <a:avLst/>
              <a:gdLst/>
              <a:ahLst/>
              <a:cxnLst/>
              <a:rect l="l" t="t" r="r" b="b"/>
              <a:pathLst>
                <a:path w="90170" h="104139">
                  <a:moveTo>
                    <a:pt x="0" y="103631"/>
                  </a:moveTo>
                  <a:lnTo>
                    <a:pt x="89915" y="103631"/>
                  </a:lnTo>
                  <a:lnTo>
                    <a:pt x="89915" y="0"/>
                  </a:lnTo>
                  <a:lnTo>
                    <a:pt x="0" y="0"/>
                  </a:lnTo>
                  <a:lnTo>
                    <a:pt x="0" y="103631"/>
                  </a:lnTo>
                  <a:close/>
                </a:path>
              </a:pathLst>
            </a:custGeom>
            <a:solidFill>
              <a:schemeClr val="accent3"/>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71" name="object 109">
              <a:extLst>
                <a:ext uri="{FF2B5EF4-FFF2-40B4-BE49-F238E27FC236}">
                  <a16:creationId xmlns:a16="http://schemas.microsoft.com/office/drawing/2014/main" id="{475AEDD8-74B2-49BF-9CEC-516916F6E2B9}"/>
                </a:ext>
              </a:extLst>
            </p:cNvPr>
            <p:cNvSpPr/>
            <p:nvPr/>
          </p:nvSpPr>
          <p:spPr>
            <a:xfrm>
              <a:off x="5161220" y="5029231"/>
              <a:ext cx="158717" cy="155448"/>
            </a:xfrm>
            <a:custGeom>
              <a:avLst/>
              <a:gdLst/>
              <a:ahLst/>
              <a:cxnLst/>
              <a:rect l="l" t="t" r="r" b="b"/>
              <a:pathLst>
                <a:path w="90170" h="105410">
                  <a:moveTo>
                    <a:pt x="0" y="105156"/>
                  </a:moveTo>
                  <a:lnTo>
                    <a:pt x="89915" y="105156"/>
                  </a:lnTo>
                  <a:lnTo>
                    <a:pt x="89915" y="0"/>
                  </a:lnTo>
                  <a:lnTo>
                    <a:pt x="0" y="0"/>
                  </a:lnTo>
                  <a:lnTo>
                    <a:pt x="0" y="105156"/>
                  </a:lnTo>
                  <a:close/>
                </a:path>
              </a:pathLst>
            </a:custGeom>
            <a:solidFill>
              <a:schemeClr val="accent4"/>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72" name="object 110">
              <a:extLst>
                <a:ext uri="{FF2B5EF4-FFF2-40B4-BE49-F238E27FC236}">
                  <a16:creationId xmlns:a16="http://schemas.microsoft.com/office/drawing/2014/main" id="{4C06D7BF-1EEE-45DE-BD90-5C145CF20280}"/>
                </a:ext>
              </a:extLst>
            </p:cNvPr>
            <p:cNvSpPr/>
            <p:nvPr/>
          </p:nvSpPr>
          <p:spPr>
            <a:xfrm>
              <a:off x="5837221" y="5033111"/>
              <a:ext cx="158717" cy="155448"/>
            </a:xfrm>
            <a:custGeom>
              <a:avLst/>
              <a:gdLst/>
              <a:ahLst/>
              <a:cxnLst/>
              <a:rect l="l" t="t" r="r" b="b"/>
              <a:pathLst>
                <a:path w="90170" h="105410">
                  <a:moveTo>
                    <a:pt x="0" y="105156"/>
                  </a:moveTo>
                  <a:lnTo>
                    <a:pt x="89915" y="105156"/>
                  </a:lnTo>
                  <a:lnTo>
                    <a:pt x="89915" y="0"/>
                  </a:lnTo>
                  <a:lnTo>
                    <a:pt x="0" y="0"/>
                  </a:lnTo>
                  <a:lnTo>
                    <a:pt x="0" y="105156"/>
                  </a:lnTo>
                  <a:close/>
                </a:path>
              </a:pathLst>
            </a:custGeom>
            <a:solidFill>
              <a:schemeClr val="accent6"/>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73" name="object 111">
              <a:extLst>
                <a:ext uri="{FF2B5EF4-FFF2-40B4-BE49-F238E27FC236}">
                  <a16:creationId xmlns:a16="http://schemas.microsoft.com/office/drawing/2014/main" id="{5D7BBFC5-EF09-4E78-81D1-F84C0D3467A8}"/>
                </a:ext>
              </a:extLst>
            </p:cNvPr>
            <p:cNvSpPr/>
            <p:nvPr/>
          </p:nvSpPr>
          <p:spPr>
            <a:xfrm>
              <a:off x="1220567" y="2143347"/>
              <a:ext cx="68181" cy="1118"/>
            </a:xfrm>
            <a:custGeom>
              <a:avLst/>
              <a:gdLst/>
              <a:ahLst/>
              <a:cxnLst/>
              <a:rect l="l" t="t" r="r" b="b"/>
              <a:pathLst>
                <a:path w="38735" h="634">
                  <a:moveTo>
                    <a:pt x="-6350" y="254"/>
                  </a:moveTo>
                  <a:lnTo>
                    <a:pt x="45085" y="254"/>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74" name="object 112">
              <a:extLst>
                <a:ext uri="{FF2B5EF4-FFF2-40B4-BE49-F238E27FC236}">
                  <a16:creationId xmlns:a16="http://schemas.microsoft.com/office/drawing/2014/main" id="{2498C0E8-E3D2-456B-B32E-9EEA8BF521B0}"/>
                </a:ext>
              </a:extLst>
            </p:cNvPr>
            <p:cNvSpPr/>
            <p:nvPr/>
          </p:nvSpPr>
          <p:spPr>
            <a:xfrm>
              <a:off x="1220567" y="2626204"/>
              <a:ext cx="68181" cy="1118"/>
            </a:xfrm>
            <a:custGeom>
              <a:avLst/>
              <a:gdLst/>
              <a:ahLst/>
              <a:cxnLst/>
              <a:rect l="l" t="t" r="r" b="b"/>
              <a:pathLst>
                <a:path w="38735" h="635">
                  <a:moveTo>
                    <a:pt x="-6350" y="253"/>
                  </a:moveTo>
                  <a:lnTo>
                    <a:pt x="45085" y="253"/>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75" name="object 113">
              <a:extLst>
                <a:ext uri="{FF2B5EF4-FFF2-40B4-BE49-F238E27FC236}">
                  <a16:creationId xmlns:a16="http://schemas.microsoft.com/office/drawing/2014/main" id="{9C2DBDDC-BEB9-4769-8425-EC9A57F2E4DB}"/>
                </a:ext>
              </a:extLst>
            </p:cNvPr>
            <p:cNvSpPr/>
            <p:nvPr/>
          </p:nvSpPr>
          <p:spPr>
            <a:xfrm>
              <a:off x="1228615" y="3076871"/>
              <a:ext cx="68181" cy="1118"/>
            </a:xfrm>
            <a:custGeom>
              <a:avLst/>
              <a:gdLst/>
              <a:ahLst/>
              <a:cxnLst/>
              <a:rect l="l" t="t" r="r" b="b"/>
              <a:pathLst>
                <a:path w="38735" h="635">
                  <a:moveTo>
                    <a:pt x="-6350" y="254"/>
                  </a:moveTo>
                  <a:lnTo>
                    <a:pt x="45085" y="254"/>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76" name="object 114">
              <a:extLst>
                <a:ext uri="{FF2B5EF4-FFF2-40B4-BE49-F238E27FC236}">
                  <a16:creationId xmlns:a16="http://schemas.microsoft.com/office/drawing/2014/main" id="{594D9CF6-8D56-4F71-BF2C-71BEFE1D18CD}"/>
                </a:ext>
              </a:extLst>
            </p:cNvPr>
            <p:cNvSpPr/>
            <p:nvPr/>
          </p:nvSpPr>
          <p:spPr>
            <a:xfrm>
              <a:off x="1236662" y="3519491"/>
              <a:ext cx="68181" cy="1118"/>
            </a:xfrm>
            <a:custGeom>
              <a:avLst/>
              <a:gdLst/>
              <a:ahLst/>
              <a:cxnLst/>
              <a:rect l="l" t="t" r="r" b="b"/>
              <a:pathLst>
                <a:path w="38735" h="635">
                  <a:moveTo>
                    <a:pt x="-6350" y="254"/>
                  </a:moveTo>
                  <a:lnTo>
                    <a:pt x="45085" y="254"/>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77" name="object 115">
              <a:extLst>
                <a:ext uri="{FF2B5EF4-FFF2-40B4-BE49-F238E27FC236}">
                  <a16:creationId xmlns:a16="http://schemas.microsoft.com/office/drawing/2014/main" id="{3707EC59-02CC-4E60-932D-B917C8894783}"/>
                </a:ext>
              </a:extLst>
            </p:cNvPr>
            <p:cNvSpPr/>
            <p:nvPr/>
          </p:nvSpPr>
          <p:spPr>
            <a:xfrm>
              <a:off x="1220567" y="3994300"/>
              <a:ext cx="68181" cy="1118"/>
            </a:xfrm>
            <a:custGeom>
              <a:avLst/>
              <a:gdLst/>
              <a:ahLst/>
              <a:cxnLst/>
              <a:rect l="l" t="t" r="r" b="b"/>
              <a:pathLst>
                <a:path w="38735" h="635">
                  <a:moveTo>
                    <a:pt x="-6350" y="253"/>
                  </a:moveTo>
                  <a:lnTo>
                    <a:pt x="45085" y="253"/>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78" name="object 116">
              <a:extLst>
                <a:ext uri="{FF2B5EF4-FFF2-40B4-BE49-F238E27FC236}">
                  <a16:creationId xmlns:a16="http://schemas.microsoft.com/office/drawing/2014/main" id="{E4BCD3AD-4CF6-406A-8DC0-11149089DF2F}"/>
                </a:ext>
              </a:extLst>
            </p:cNvPr>
            <p:cNvSpPr/>
            <p:nvPr/>
          </p:nvSpPr>
          <p:spPr>
            <a:xfrm>
              <a:off x="1217887" y="4458381"/>
              <a:ext cx="68181" cy="1118"/>
            </a:xfrm>
            <a:custGeom>
              <a:avLst/>
              <a:gdLst/>
              <a:ahLst/>
              <a:cxnLst/>
              <a:rect l="l" t="t" r="r" b="b"/>
              <a:pathLst>
                <a:path w="38735" h="635">
                  <a:moveTo>
                    <a:pt x="-6349" y="273"/>
                  </a:moveTo>
                  <a:lnTo>
                    <a:pt x="45084" y="273"/>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79" name="object 117">
              <a:extLst>
                <a:ext uri="{FF2B5EF4-FFF2-40B4-BE49-F238E27FC236}">
                  <a16:creationId xmlns:a16="http://schemas.microsoft.com/office/drawing/2014/main" id="{3F0C3679-C2EF-4493-ACFA-433871BF005C}"/>
                </a:ext>
              </a:extLst>
            </p:cNvPr>
            <p:cNvSpPr/>
            <p:nvPr/>
          </p:nvSpPr>
          <p:spPr>
            <a:xfrm>
              <a:off x="1217887" y="4917093"/>
              <a:ext cx="68181" cy="1118"/>
            </a:xfrm>
            <a:custGeom>
              <a:avLst/>
              <a:gdLst/>
              <a:ahLst/>
              <a:cxnLst/>
              <a:rect l="l" t="t" r="r" b="b"/>
              <a:pathLst>
                <a:path w="38735" h="635">
                  <a:moveTo>
                    <a:pt x="-6349" y="273"/>
                  </a:moveTo>
                  <a:lnTo>
                    <a:pt x="45084" y="273"/>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80" name="object 118">
              <a:extLst>
                <a:ext uri="{FF2B5EF4-FFF2-40B4-BE49-F238E27FC236}">
                  <a16:creationId xmlns:a16="http://schemas.microsoft.com/office/drawing/2014/main" id="{8AC7314D-BA2B-4683-9EA3-18137B3401C1}"/>
                </a:ext>
              </a:extLst>
            </p:cNvPr>
            <p:cNvSpPr/>
            <p:nvPr/>
          </p:nvSpPr>
          <p:spPr>
            <a:xfrm>
              <a:off x="1209394" y="5407997"/>
              <a:ext cx="68181" cy="1118"/>
            </a:xfrm>
            <a:custGeom>
              <a:avLst/>
              <a:gdLst/>
              <a:ahLst/>
              <a:cxnLst/>
              <a:rect l="l" t="t" r="r" b="b"/>
              <a:pathLst>
                <a:path w="38735" h="635">
                  <a:moveTo>
                    <a:pt x="-6350" y="273"/>
                  </a:moveTo>
                  <a:lnTo>
                    <a:pt x="45085" y="273"/>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panose="020F0502020204030204" pitchFamily="34" charset="0"/>
                <a:cs typeface="Calibri" panose="020F0502020204030204" pitchFamily="34" charset="0"/>
              </a:endParaRPr>
            </a:p>
          </p:txBody>
        </p:sp>
        <p:sp>
          <p:nvSpPr>
            <p:cNvPr id="381" name="object 123">
              <a:extLst>
                <a:ext uri="{FF2B5EF4-FFF2-40B4-BE49-F238E27FC236}">
                  <a16:creationId xmlns:a16="http://schemas.microsoft.com/office/drawing/2014/main" id="{FEF73263-5536-4002-9672-DF2FD3ABD9D5}"/>
                </a:ext>
              </a:extLst>
            </p:cNvPr>
            <p:cNvSpPr txBox="1"/>
            <p:nvPr/>
          </p:nvSpPr>
          <p:spPr>
            <a:xfrm>
              <a:off x="887379" y="1559970"/>
              <a:ext cx="629280" cy="702477"/>
            </a:xfrm>
            <a:prstGeom prst="rect">
              <a:avLst/>
            </a:prstGeom>
          </p:spPr>
          <p:txBody>
            <a:bodyPr vert="horz" wrap="square" lIns="0" tIns="23473" rIns="0" bIns="0" rtlCol="0">
              <a:spAutoFit/>
            </a:bodyPr>
            <a:lstStyle/>
            <a:p>
              <a:pPr marL="22354" defTabSz="1609501" fontAlgn="auto">
                <a:lnSpc>
                  <a:spcPts val="1485"/>
                </a:lnSpc>
                <a:spcBef>
                  <a:spcPts val="0"/>
                </a:spcBef>
                <a:spcAft>
                  <a:spcPts val="0"/>
                </a:spcAft>
                <a:defRPr/>
              </a:pPr>
              <a:r>
                <a:rPr sz="1400" b="0" spc="-9" dirty="0">
                  <a:solidFill>
                    <a:schemeClr val="bg1"/>
                  </a:solidFill>
                  <a:latin typeface="Calibri" panose="020F0502020204030204" pitchFamily="34" charset="0"/>
                  <a:cs typeface="Calibri" panose="020F0502020204030204" pitchFamily="34" charset="0"/>
                </a:rPr>
                <a:t>100</a:t>
              </a:r>
              <a:endParaRPr sz="1400" b="0" dirty="0">
                <a:solidFill>
                  <a:schemeClr val="bg1"/>
                </a:solidFill>
                <a:latin typeface="Calibri" panose="020F0502020204030204" pitchFamily="34" charset="0"/>
                <a:cs typeface="Calibri" panose="020F0502020204030204" pitchFamily="34" charset="0"/>
              </a:endParaRPr>
            </a:p>
            <a:p>
              <a:pPr defTabSz="1609501" fontAlgn="auto">
                <a:spcBef>
                  <a:spcPts val="9"/>
                </a:spcBef>
                <a:spcAft>
                  <a:spcPts val="0"/>
                </a:spcAft>
                <a:defRPr/>
              </a:pPr>
              <a:endParaRPr sz="1761" dirty="0">
                <a:solidFill>
                  <a:schemeClr val="bg1"/>
                </a:solidFill>
                <a:latin typeface="Calibri" panose="020F0502020204030204" pitchFamily="34" charset="0"/>
                <a:cs typeface="Calibri" panose="020F0502020204030204" pitchFamily="34" charset="0"/>
              </a:endParaRPr>
            </a:p>
            <a:p>
              <a:pPr marL="120712" defTabSz="1609501" fontAlgn="auto">
                <a:spcBef>
                  <a:spcPts val="0"/>
                </a:spcBef>
                <a:spcAft>
                  <a:spcPts val="0"/>
                </a:spcAft>
                <a:defRPr/>
              </a:pPr>
              <a:r>
                <a:rPr sz="1400" b="0" spc="-9" dirty="0">
                  <a:solidFill>
                    <a:schemeClr val="bg1"/>
                  </a:solidFill>
                  <a:latin typeface="Calibri" panose="020F0502020204030204" pitchFamily="34" charset="0"/>
                  <a:cs typeface="Calibri" panose="020F0502020204030204" pitchFamily="34" charset="0"/>
                </a:rPr>
                <a:t>75</a:t>
              </a:r>
              <a:endParaRPr sz="1408" b="0" dirty="0">
                <a:solidFill>
                  <a:schemeClr val="bg1"/>
                </a:solidFill>
                <a:latin typeface="Calibri" panose="020F0502020204030204" pitchFamily="34" charset="0"/>
                <a:cs typeface="Calibri" panose="020F0502020204030204" pitchFamily="34" charset="0"/>
              </a:endParaRPr>
            </a:p>
          </p:txBody>
        </p:sp>
        <p:sp>
          <p:nvSpPr>
            <p:cNvPr id="382" name="TextBox 381">
              <a:extLst>
                <a:ext uri="{FF2B5EF4-FFF2-40B4-BE49-F238E27FC236}">
                  <a16:creationId xmlns:a16="http://schemas.microsoft.com/office/drawing/2014/main" id="{C3F46F07-6FD3-4574-BAC1-94210B8F8DA6}"/>
                </a:ext>
              </a:extLst>
            </p:cNvPr>
            <p:cNvSpPr txBox="1"/>
            <p:nvPr/>
          </p:nvSpPr>
          <p:spPr bwMode="auto">
            <a:xfrm>
              <a:off x="804162" y="1378883"/>
              <a:ext cx="1100837" cy="2975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spAutoFit/>
            </a:bodyPr>
            <a:lstStyle/>
            <a:p>
              <a:pPr marL="500734" defTabSz="1609501" fontAlgn="auto">
                <a:lnSpc>
                  <a:spcPts val="1485"/>
                </a:lnSpc>
                <a:spcBef>
                  <a:spcPts val="185"/>
                </a:spcBef>
                <a:spcAft>
                  <a:spcPts val="0"/>
                </a:spcAft>
                <a:defRPr/>
              </a:pPr>
              <a:r>
                <a:rPr lang="en-US" dirty="0">
                  <a:solidFill>
                    <a:schemeClr val="bg1"/>
                  </a:solidFill>
                  <a:latin typeface="Calibri" panose="020F0502020204030204" pitchFamily="34" charset="0"/>
                  <a:cs typeface="Calibri" panose="020F0502020204030204" pitchFamily="34" charset="0"/>
                </a:rPr>
                <a:t>+</a:t>
              </a:r>
            </a:p>
          </p:txBody>
        </p:sp>
      </p:grpSp>
      <p:sp>
        <p:nvSpPr>
          <p:cNvPr id="383" name="TextBox 382">
            <a:extLst>
              <a:ext uri="{FF2B5EF4-FFF2-40B4-BE49-F238E27FC236}">
                <a16:creationId xmlns:a16="http://schemas.microsoft.com/office/drawing/2014/main" id="{55AEEF0B-8CA3-4D16-94C5-D6402D77A394}"/>
              </a:ext>
            </a:extLst>
          </p:cNvPr>
          <p:cNvSpPr txBox="1"/>
          <p:nvPr/>
        </p:nvSpPr>
        <p:spPr>
          <a:xfrm>
            <a:off x="6123239" y="2264833"/>
            <a:ext cx="3364473" cy="768672"/>
          </a:xfrm>
          <a:prstGeom prst="rect">
            <a:avLst/>
          </a:prstGeom>
          <a:noFill/>
        </p:spPr>
        <p:txBody>
          <a:bodyPr wrap="square" rtlCol="0">
            <a:spAutoFit/>
          </a:bodyPr>
          <a:lstStyle/>
          <a:p>
            <a:r>
              <a:rPr lang="en-US" sz="1400" dirty="0">
                <a:solidFill>
                  <a:schemeClr val="bg1"/>
                </a:solidFill>
                <a:latin typeface="Calibri" panose="020F0502020204030204" pitchFamily="34" charset="0"/>
                <a:cs typeface="Calibri" panose="020F0502020204030204" pitchFamily="34" charset="0"/>
              </a:rPr>
              <a:t>Median DoR     8.3 mo      </a:t>
            </a:r>
          </a:p>
          <a:p>
            <a:r>
              <a:rPr lang="en-US" sz="1400" dirty="0">
                <a:solidFill>
                  <a:schemeClr val="bg1"/>
                </a:solidFill>
                <a:latin typeface="Calibri" panose="020F0502020204030204" pitchFamily="34" charset="0"/>
                <a:cs typeface="Calibri" panose="020F0502020204030204" pitchFamily="34" charset="0"/>
              </a:rPr>
              <a:t>(95% CI)	    (4.2-NR)</a:t>
            </a:r>
          </a:p>
          <a:p>
            <a:endParaRPr lang="en-US" sz="1465" dirty="0">
              <a:solidFill>
                <a:schemeClr val="bg1"/>
              </a:solidFill>
              <a:latin typeface="Calibri" panose="020F0502020204030204" pitchFamily="34" charset="0"/>
              <a:cs typeface="Calibri" panose="020F0502020204030204" pitchFamily="34" charset="0"/>
            </a:endParaRPr>
          </a:p>
        </p:txBody>
      </p:sp>
      <p:grpSp>
        <p:nvGrpSpPr>
          <p:cNvPr id="129" name="Group 128">
            <a:extLst>
              <a:ext uri="{FF2B5EF4-FFF2-40B4-BE49-F238E27FC236}">
                <a16:creationId xmlns:a16="http://schemas.microsoft.com/office/drawing/2014/main" id="{409C9D51-E2B8-45F9-8947-A241E1B8409D}"/>
              </a:ext>
            </a:extLst>
          </p:cNvPr>
          <p:cNvGrpSpPr/>
          <p:nvPr/>
        </p:nvGrpSpPr>
        <p:grpSpPr>
          <a:xfrm>
            <a:off x="9392911" y="6207927"/>
            <a:ext cx="2488502" cy="454909"/>
            <a:chOff x="9392911" y="6207927"/>
            <a:chExt cx="2488502" cy="454909"/>
          </a:xfrm>
        </p:grpSpPr>
        <p:pic>
          <p:nvPicPr>
            <p:cNvPr id="130" name="Picture 129" descr="A picture containing text, ax, wheel&#10;&#10;Description automatically generated">
              <a:extLst>
                <a:ext uri="{FF2B5EF4-FFF2-40B4-BE49-F238E27FC236}">
                  <a16:creationId xmlns:a16="http://schemas.microsoft.com/office/drawing/2014/main" id="{8ECF0B63-A918-480B-A738-C3E154093D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1" name="Rectangle 8">
              <a:extLst>
                <a:ext uri="{FF2B5EF4-FFF2-40B4-BE49-F238E27FC236}">
                  <a16:creationId xmlns:a16="http://schemas.microsoft.com/office/drawing/2014/main" id="{232A0876-B617-49E5-824E-10412EB8EBF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324916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5">
            <a:extLst>
              <a:ext uri="{FF2B5EF4-FFF2-40B4-BE49-F238E27FC236}">
                <a16:creationId xmlns:a16="http://schemas.microsoft.com/office/drawing/2014/main" id="{0F39B016-87A9-464F-9C42-2F13421C3FB7}"/>
              </a:ext>
            </a:extLst>
          </p:cNvPr>
          <p:cNvSpPr txBox="1">
            <a:spLocks noChangeArrowheads="1"/>
          </p:cNvSpPr>
          <p:nvPr/>
        </p:nvSpPr>
        <p:spPr bwMode="auto">
          <a:xfrm>
            <a:off x="424181" y="6377485"/>
            <a:ext cx="867409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Coleman. Lancet Oncol. 2021;22:609.</a:t>
            </a:r>
          </a:p>
        </p:txBody>
      </p:sp>
      <p:sp>
        <p:nvSpPr>
          <p:cNvPr id="7" name="Title 6">
            <a:extLst>
              <a:ext uri="{FF2B5EF4-FFF2-40B4-BE49-F238E27FC236}">
                <a16:creationId xmlns:a16="http://schemas.microsoft.com/office/drawing/2014/main" id="{9C607111-4EB6-4DE7-BD86-AAB10BC2E615}"/>
              </a:ext>
            </a:extLst>
          </p:cNvPr>
          <p:cNvSpPr>
            <a:spLocks noGrp="1"/>
          </p:cNvSpPr>
          <p:nvPr>
            <p:ph type="title"/>
          </p:nvPr>
        </p:nvSpPr>
        <p:spPr/>
        <p:txBody>
          <a:bodyPr/>
          <a:lstStyle/>
          <a:p>
            <a:r>
              <a:rPr lang="en-US" kern="0" dirty="0"/>
              <a:t>Phase II innovaTV 204: Prespecified AEs of Interest</a:t>
            </a:r>
            <a:endParaRPr lang="en-US" dirty="0"/>
          </a:p>
        </p:txBody>
      </p:sp>
      <p:sp>
        <p:nvSpPr>
          <p:cNvPr id="8" name="object 3">
            <a:extLst>
              <a:ext uri="{FF2B5EF4-FFF2-40B4-BE49-F238E27FC236}">
                <a16:creationId xmlns:a16="http://schemas.microsoft.com/office/drawing/2014/main" id="{E9612820-BE63-4D84-BEC3-D02CEA7ED37C}"/>
              </a:ext>
            </a:extLst>
          </p:cNvPr>
          <p:cNvSpPr txBox="1"/>
          <p:nvPr/>
        </p:nvSpPr>
        <p:spPr>
          <a:xfrm>
            <a:off x="647630" y="5681330"/>
            <a:ext cx="10457778" cy="608245"/>
          </a:xfrm>
          <a:prstGeom prst="rect">
            <a:avLst/>
          </a:prstGeom>
        </p:spPr>
        <p:txBody>
          <a:bodyPr vert="horz" wrap="square" lIns="0" tIns="22354" rIns="0" bIns="0" rtlCol="0">
            <a:spAutoFit/>
          </a:bodyPr>
          <a:lstStyle/>
          <a:p>
            <a:pPr marL="67063" defTabSz="1609501" fontAlgn="auto">
              <a:lnSpc>
                <a:spcPts val="1003"/>
              </a:lnSpc>
              <a:spcBef>
                <a:spcPts val="500"/>
              </a:spcBef>
              <a:spcAft>
                <a:spcPts val="0"/>
              </a:spcAft>
              <a:defRPr/>
            </a:pPr>
            <a:r>
              <a:rPr sz="1200" b="0" spc="-9" dirty="0">
                <a:solidFill>
                  <a:schemeClr val="bg1"/>
                </a:solidFill>
                <a:latin typeface="Calibri" panose="020F0502020204030204" pitchFamily="34" charset="0"/>
                <a:cs typeface="Calibri" panose="020F0502020204030204" pitchFamily="34" charset="0"/>
              </a:rPr>
              <a:t>Data</a:t>
            </a:r>
            <a:r>
              <a:rPr sz="1200" b="0" spc="-27"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cutoff:</a:t>
            </a:r>
            <a:r>
              <a:rPr sz="1200" b="0" spc="-71"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February</a:t>
            </a:r>
            <a:r>
              <a:rPr sz="1200" b="0" spc="-63"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6, 2020.</a:t>
            </a:r>
            <a:r>
              <a:rPr sz="1200" b="0" spc="-35"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Median</a:t>
            </a:r>
            <a:r>
              <a:rPr sz="1200" b="0" spc="-44"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duration</a:t>
            </a:r>
            <a:r>
              <a:rPr sz="1200" b="0" spc="-44"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of</a:t>
            </a:r>
            <a:r>
              <a:rPr sz="1200" b="0" spc="-35"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follow-up:</a:t>
            </a:r>
            <a:r>
              <a:rPr sz="1200" b="0" spc="-53"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10.0</a:t>
            </a:r>
            <a:r>
              <a:rPr sz="1200" b="0" spc="-27"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mo.</a:t>
            </a:r>
            <a:r>
              <a:rPr lang="en-US" sz="1200" b="0" spc="-9" dirty="0">
                <a:solidFill>
                  <a:schemeClr val="bg1"/>
                </a:solidFill>
                <a:latin typeface="Calibri" panose="020F0502020204030204" pitchFamily="34" charset="0"/>
                <a:cs typeface="Calibri" panose="020F0502020204030204" pitchFamily="34" charset="0"/>
              </a:rPr>
              <a:t> </a:t>
            </a:r>
          </a:p>
          <a:p>
            <a:pPr marL="67063" defTabSz="1609501" fontAlgn="auto">
              <a:lnSpc>
                <a:spcPts val="1003"/>
              </a:lnSpc>
              <a:spcBef>
                <a:spcPts val="500"/>
              </a:spcBef>
              <a:spcAft>
                <a:spcPts val="0"/>
              </a:spcAft>
              <a:defRPr/>
            </a:pPr>
            <a:r>
              <a:rPr lang="en-US" sz="1200" b="0" dirty="0">
                <a:solidFill>
                  <a:schemeClr val="bg1"/>
                </a:solidFill>
                <a:latin typeface="Calibri" panose="020F0502020204030204" pitchFamily="34" charset="0"/>
                <a:cs typeface="Calibri" panose="020F0502020204030204" pitchFamily="34" charset="0"/>
              </a:rPr>
              <a:t>*</a:t>
            </a:r>
            <a:r>
              <a:rPr sz="1200" b="0" dirty="0">
                <a:solidFill>
                  <a:schemeClr val="bg1"/>
                </a:solidFill>
                <a:latin typeface="Calibri" panose="020F0502020204030204" pitchFamily="34" charset="0"/>
                <a:cs typeface="Calibri" panose="020F0502020204030204" pitchFamily="34" charset="0"/>
              </a:rPr>
              <a:t>Any ocular SMQ (conjunctival </a:t>
            </a:r>
            <a:r>
              <a:rPr sz="1200" b="0" spc="-9" dirty="0">
                <a:solidFill>
                  <a:schemeClr val="bg1"/>
                </a:solidFill>
                <a:latin typeface="Calibri" panose="020F0502020204030204" pitchFamily="34" charset="0"/>
                <a:cs typeface="Calibri" panose="020F0502020204030204" pitchFamily="34" charset="0"/>
              </a:rPr>
              <a:t>disorders </a:t>
            </a:r>
            <a:r>
              <a:rPr sz="1200" b="0" dirty="0">
                <a:solidFill>
                  <a:schemeClr val="bg1"/>
                </a:solidFill>
                <a:latin typeface="Calibri" panose="020F0502020204030204" pitchFamily="34" charset="0"/>
                <a:cs typeface="Calibri" panose="020F0502020204030204" pitchFamily="34" charset="0"/>
              </a:rPr>
              <a:t>SMQ, </a:t>
            </a:r>
            <a:r>
              <a:rPr sz="1200" b="0" spc="-9" dirty="0">
                <a:solidFill>
                  <a:schemeClr val="bg1"/>
                </a:solidFill>
                <a:latin typeface="Calibri" panose="020F0502020204030204" pitchFamily="34" charset="0"/>
                <a:cs typeface="Calibri" panose="020F0502020204030204" pitchFamily="34" charset="0"/>
              </a:rPr>
              <a:t>corneal disorders </a:t>
            </a:r>
            <a:r>
              <a:rPr sz="1200" b="0" dirty="0">
                <a:solidFill>
                  <a:schemeClr val="bg1"/>
                </a:solidFill>
                <a:latin typeface="Calibri" panose="020F0502020204030204" pitchFamily="34" charset="0"/>
                <a:cs typeface="Calibri" panose="020F0502020204030204" pitchFamily="34" charset="0"/>
              </a:rPr>
              <a:t>SMQ, </a:t>
            </a:r>
            <a:r>
              <a:rPr sz="1200" b="0" spc="-9" dirty="0">
                <a:solidFill>
                  <a:schemeClr val="bg1"/>
                </a:solidFill>
                <a:latin typeface="Calibri" panose="020F0502020204030204" pitchFamily="34" charset="0"/>
                <a:cs typeface="Calibri" panose="020F0502020204030204" pitchFamily="34" charset="0"/>
              </a:rPr>
              <a:t>scleral disorders </a:t>
            </a:r>
            <a:r>
              <a:rPr sz="1200" b="0" dirty="0">
                <a:solidFill>
                  <a:schemeClr val="bg1"/>
                </a:solidFill>
                <a:latin typeface="Calibri" panose="020F0502020204030204" pitchFamily="34" charset="0"/>
                <a:cs typeface="Calibri" panose="020F0502020204030204" pitchFamily="34" charset="0"/>
              </a:rPr>
              <a:t>SMQ, retinal </a:t>
            </a:r>
            <a:r>
              <a:rPr sz="1200" b="0" spc="-9" dirty="0">
                <a:solidFill>
                  <a:schemeClr val="bg1"/>
                </a:solidFill>
                <a:latin typeface="Calibri" panose="020F0502020204030204" pitchFamily="34" charset="0"/>
                <a:cs typeface="Calibri" panose="020F0502020204030204" pitchFamily="34" charset="0"/>
              </a:rPr>
              <a:t>disorders </a:t>
            </a:r>
            <a:r>
              <a:rPr sz="1200" b="0" dirty="0">
                <a:solidFill>
                  <a:schemeClr val="bg1"/>
                </a:solidFill>
                <a:latin typeface="Calibri" panose="020F0502020204030204" pitchFamily="34" charset="0"/>
                <a:cs typeface="Calibri" panose="020F0502020204030204" pitchFamily="34" charset="0"/>
              </a:rPr>
              <a:t>SMQ, periorbital </a:t>
            </a:r>
            <a:r>
              <a:rPr sz="1200" b="0" spc="-9" dirty="0">
                <a:solidFill>
                  <a:schemeClr val="bg1"/>
                </a:solidFill>
                <a:latin typeface="Calibri" panose="020F0502020204030204" pitchFamily="34" charset="0"/>
                <a:cs typeface="Calibri" panose="020F0502020204030204" pitchFamily="34" charset="0"/>
              </a:rPr>
              <a:t>and </a:t>
            </a:r>
            <a:r>
              <a:rPr sz="1200" b="0" dirty="0">
                <a:solidFill>
                  <a:schemeClr val="bg1"/>
                </a:solidFill>
                <a:latin typeface="Calibri" panose="020F0502020204030204" pitchFamily="34" charset="0"/>
                <a:cs typeface="Calibri" panose="020F0502020204030204" pitchFamily="34" charset="0"/>
              </a:rPr>
              <a:t>eyelid </a:t>
            </a:r>
            <a:r>
              <a:rPr sz="1200" b="0" spc="-9" dirty="0">
                <a:solidFill>
                  <a:schemeClr val="bg1"/>
                </a:solidFill>
                <a:latin typeface="Calibri" panose="020F0502020204030204" pitchFamily="34" charset="0"/>
                <a:cs typeface="Calibri" panose="020F0502020204030204" pitchFamily="34" charset="0"/>
              </a:rPr>
              <a:t>disorders </a:t>
            </a:r>
            <a:r>
              <a:rPr sz="1200" b="0" dirty="0">
                <a:solidFill>
                  <a:schemeClr val="bg1"/>
                </a:solidFill>
                <a:latin typeface="Calibri" panose="020F0502020204030204" pitchFamily="34" charset="0"/>
                <a:cs typeface="Calibri" panose="020F0502020204030204" pitchFamily="34" charset="0"/>
              </a:rPr>
              <a:t>SMQ, </a:t>
            </a:r>
            <a:br>
              <a:rPr lang="en-US" sz="1200" b="0" dirty="0">
                <a:solidFill>
                  <a:schemeClr val="bg1"/>
                </a:solidFill>
                <a:latin typeface="Calibri" panose="020F0502020204030204" pitchFamily="34" charset="0"/>
                <a:cs typeface="Calibri" panose="020F0502020204030204" pitchFamily="34" charset="0"/>
              </a:rPr>
            </a:br>
            <a:r>
              <a:rPr sz="1200" b="0" dirty="0">
                <a:solidFill>
                  <a:schemeClr val="bg1"/>
                </a:solidFill>
                <a:latin typeface="Calibri" panose="020F0502020204030204" pitchFamily="34" charset="0"/>
                <a:cs typeface="Calibri" panose="020F0502020204030204" pitchFamily="34" charset="0"/>
              </a:rPr>
              <a:t>ocular infections SMQ, optic nerve </a:t>
            </a:r>
            <a:r>
              <a:rPr sz="1200" b="0" spc="-9" dirty="0">
                <a:solidFill>
                  <a:schemeClr val="bg1"/>
                </a:solidFill>
                <a:latin typeface="Calibri" panose="020F0502020204030204" pitchFamily="34" charset="0"/>
                <a:cs typeface="Calibri" panose="020F0502020204030204" pitchFamily="34" charset="0"/>
              </a:rPr>
              <a:t>disorders </a:t>
            </a:r>
            <a:r>
              <a:rPr sz="1200" b="0" dirty="0">
                <a:solidFill>
                  <a:schemeClr val="bg1"/>
                </a:solidFill>
                <a:latin typeface="Calibri" panose="020F0502020204030204" pitchFamily="34" charset="0"/>
                <a:cs typeface="Calibri" panose="020F0502020204030204" pitchFamily="34" charset="0"/>
              </a:rPr>
              <a:t>SMQ, glaucoma SMQ,</a:t>
            </a:r>
            <a:r>
              <a:rPr sz="1200" b="0" spc="-27"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lacrimal</a:t>
            </a:r>
            <a:r>
              <a:rPr sz="1200" b="0" spc="-63"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disorders</a:t>
            </a:r>
            <a:r>
              <a:rPr sz="1200" b="0" spc="-19"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SMQ,</a:t>
            </a:r>
            <a:r>
              <a:rPr sz="1200" b="0" spc="-27"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and </a:t>
            </a:r>
            <a:r>
              <a:rPr sz="1200" b="0" dirty="0">
                <a:solidFill>
                  <a:schemeClr val="bg1"/>
                </a:solidFill>
                <a:latin typeface="Calibri" panose="020F0502020204030204" pitchFamily="34" charset="0"/>
                <a:cs typeface="Calibri" panose="020F0502020204030204" pitchFamily="34" charset="0"/>
              </a:rPr>
              <a:t>eye</a:t>
            </a:r>
            <a:r>
              <a:rPr sz="1200" b="0" spc="-9" dirty="0">
                <a:solidFill>
                  <a:schemeClr val="bg1"/>
                </a:solidFill>
                <a:latin typeface="Calibri" panose="020F0502020204030204" pitchFamily="34" charset="0"/>
                <a:cs typeface="Calibri" panose="020F0502020204030204" pitchFamily="34" charset="0"/>
              </a:rPr>
              <a:t> disorders</a:t>
            </a:r>
            <a:r>
              <a:rPr sz="1200" b="0" spc="-27"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SMQ).</a:t>
            </a:r>
            <a:r>
              <a:rPr sz="1200" b="0" spc="-9" dirty="0">
                <a:solidFill>
                  <a:schemeClr val="bg1"/>
                </a:solidFill>
                <a:latin typeface="Calibri" panose="020F0502020204030204" pitchFamily="34" charset="0"/>
                <a:cs typeface="Calibri" panose="020F0502020204030204" pitchFamily="34" charset="0"/>
              </a:rPr>
              <a:t> </a:t>
            </a:r>
            <a:r>
              <a:rPr lang="en-US" sz="1200" b="0" baseline="27777" dirty="0">
                <a:solidFill>
                  <a:schemeClr val="bg1"/>
                </a:solidFill>
                <a:latin typeface="Calibri" panose="020F0502020204030204" pitchFamily="34" charset="0"/>
                <a:cs typeface="Calibri" panose="020F0502020204030204" pitchFamily="34" charset="0"/>
              </a:rPr>
              <a:t>†</a:t>
            </a:r>
            <a:r>
              <a:rPr sz="1200" b="0" dirty="0">
                <a:solidFill>
                  <a:schemeClr val="bg1"/>
                </a:solidFill>
                <a:latin typeface="Calibri" panose="020F0502020204030204" pitchFamily="34" charset="0"/>
                <a:cs typeface="Calibri" panose="020F0502020204030204" pitchFamily="34" charset="0"/>
              </a:rPr>
              <a:t>Hemorrhage</a:t>
            </a:r>
            <a:r>
              <a:rPr sz="1200" b="0" spc="-79"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SMQ.</a:t>
            </a:r>
            <a:r>
              <a:rPr sz="1200" b="0" spc="-9" dirty="0">
                <a:solidFill>
                  <a:schemeClr val="bg1"/>
                </a:solidFill>
                <a:latin typeface="Calibri" panose="020F0502020204030204" pitchFamily="34" charset="0"/>
                <a:cs typeface="Calibri" panose="020F0502020204030204" pitchFamily="34" charset="0"/>
              </a:rPr>
              <a:t> </a:t>
            </a:r>
            <a:r>
              <a:rPr lang="en-US" sz="1200" b="0" baseline="27777" dirty="0">
                <a:solidFill>
                  <a:schemeClr val="bg1"/>
                </a:solidFill>
                <a:latin typeface="Calibri" panose="020F0502020204030204" pitchFamily="34" charset="0"/>
                <a:cs typeface="Calibri" panose="020F0502020204030204" pitchFamily="34" charset="0"/>
              </a:rPr>
              <a:t>‡</a:t>
            </a:r>
            <a:r>
              <a:rPr sz="1200" b="0" dirty="0">
                <a:solidFill>
                  <a:schemeClr val="bg1"/>
                </a:solidFill>
                <a:latin typeface="Calibri" panose="020F0502020204030204" pitchFamily="34" charset="0"/>
                <a:cs typeface="Calibri" panose="020F0502020204030204" pitchFamily="34" charset="0"/>
              </a:rPr>
              <a:t>Peripheral</a:t>
            </a:r>
            <a:r>
              <a:rPr sz="1200" b="0" spc="-63"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neuropathy</a:t>
            </a:r>
            <a:r>
              <a:rPr sz="1200" b="0" spc="-27"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SMQ.</a:t>
            </a:r>
            <a:br>
              <a:rPr lang="en-US" sz="1200" b="0" dirty="0">
                <a:solidFill>
                  <a:schemeClr val="bg1"/>
                </a:solidFill>
                <a:latin typeface="Calibri" panose="020F0502020204030204" pitchFamily="34" charset="0"/>
                <a:cs typeface="Calibri" panose="020F0502020204030204" pitchFamily="34" charset="0"/>
              </a:rPr>
            </a:br>
            <a:r>
              <a:rPr lang="en-US" sz="1200" b="0" kern="0" baseline="30000" dirty="0">
                <a:solidFill>
                  <a:schemeClr val="bg1"/>
                </a:solidFill>
                <a:latin typeface="Calibri" panose="020F0502020204030204" pitchFamily="34" charset="0"/>
                <a:cs typeface="Calibri" panose="020F0502020204030204" pitchFamily="34" charset="0"/>
              </a:rPr>
              <a:t>§</a:t>
            </a:r>
            <a:r>
              <a:rPr lang="en-US" sz="1200" b="0" spc="-9" dirty="0">
                <a:solidFill>
                  <a:schemeClr val="bg1"/>
                </a:solidFill>
                <a:latin typeface="Calibri" panose="020F0502020204030204" pitchFamily="34" charset="0"/>
                <a:cs typeface="Calibri" panose="020F0502020204030204" pitchFamily="34" charset="0"/>
              </a:rPr>
              <a:t>Assessment</a:t>
            </a:r>
            <a:r>
              <a:rPr sz="1200" b="0" spc="27"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limited</a:t>
            </a:r>
            <a:r>
              <a:rPr sz="1200" b="0" spc="-79"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by</a:t>
            </a:r>
            <a:r>
              <a:rPr sz="1200" b="0" dirty="0">
                <a:solidFill>
                  <a:schemeClr val="bg1"/>
                </a:solidFill>
                <a:latin typeface="Calibri" panose="020F0502020204030204" pitchFamily="34" charset="0"/>
                <a:cs typeface="Calibri" panose="020F0502020204030204" pitchFamily="34" charset="0"/>
              </a:rPr>
              <a:t> the</a:t>
            </a:r>
            <a:r>
              <a:rPr sz="1200" b="0" spc="-19"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protocol-defined</a:t>
            </a:r>
            <a:r>
              <a:rPr sz="1200" b="0" spc="-71"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follow-up</a:t>
            </a:r>
            <a:r>
              <a:rPr sz="1200" b="0" spc="-63"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period</a:t>
            </a:r>
            <a:r>
              <a:rPr sz="1200" b="0" spc="-35"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for</a:t>
            </a:r>
            <a:r>
              <a:rPr sz="1200" b="0" spc="-19"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AE </a:t>
            </a:r>
            <a:r>
              <a:rPr sz="1200" b="0" spc="-9" dirty="0">
                <a:solidFill>
                  <a:schemeClr val="bg1"/>
                </a:solidFill>
                <a:latin typeface="Calibri" panose="020F0502020204030204" pitchFamily="34" charset="0"/>
                <a:cs typeface="Calibri" panose="020F0502020204030204" pitchFamily="34" charset="0"/>
              </a:rPr>
              <a:t>of</a:t>
            </a:r>
            <a:r>
              <a:rPr sz="1200" b="0" dirty="0">
                <a:solidFill>
                  <a:schemeClr val="bg1"/>
                </a:solidFill>
                <a:latin typeface="Calibri" panose="020F0502020204030204" pitchFamily="34" charset="0"/>
                <a:cs typeface="Calibri" panose="020F0502020204030204" pitchFamily="34" charset="0"/>
              </a:rPr>
              <a:t> only </a:t>
            </a:r>
            <a:r>
              <a:rPr sz="1200" b="0" spc="-9" dirty="0">
                <a:solidFill>
                  <a:schemeClr val="bg1"/>
                </a:solidFill>
                <a:latin typeface="Calibri" panose="020F0502020204030204" pitchFamily="34" charset="0"/>
                <a:cs typeface="Calibri" panose="020F0502020204030204" pitchFamily="34" charset="0"/>
              </a:rPr>
              <a:t>30 days </a:t>
            </a:r>
            <a:r>
              <a:rPr sz="1200" b="0" dirty="0">
                <a:solidFill>
                  <a:schemeClr val="bg1"/>
                </a:solidFill>
                <a:latin typeface="Calibri" panose="020F0502020204030204" pitchFamily="34" charset="0"/>
                <a:cs typeface="Calibri" panose="020F0502020204030204" pitchFamily="34" charset="0"/>
              </a:rPr>
              <a:t>after</a:t>
            </a:r>
            <a:r>
              <a:rPr sz="1200" b="0" spc="-44" dirty="0">
                <a:solidFill>
                  <a:schemeClr val="bg1"/>
                </a:solidFill>
                <a:latin typeface="Calibri" panose="020F0502020204030204" pitchFamily="34" charset="0"/>
                <a:cs typeface="Calibri" panose="020F0502020204030204" pitchFamily="34" charset="0"/>
              </a:rPr>
              <a:t> </a:t>
            </a:r>
            <a:r>
              <a:rPr sz="1200" b="0" dirty="0">
                <a:solidFill>
                  <a:schemeClr val="bg1"/>
                </a:solidFill>
                <a:latin typeface="Calibri" panose="020F0502020204030204" pitchFamily="34" charset="0"/>
                <a:cs typeface="Calibri" panose="020F0502020204030204" pitchFamily="34" charset="0"/>
              </a:rPr>
              <a:t>the</a:t>
            </a:r>
            <a:r>
              <a:rPr sz="1200" b="0" spc="-19"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last</a:t>
            </a:r>
            <a:r>
              <a:rPr sz="1200" b="0" spc="9" dirty="0">
                <a:solidFill>
                  <a:schemeClr val="bg1"/>
                </a:solidFill>
                <a:latin typeface="Calibri" panose="020F0502020204030204" pitchFamily="34" charset="0"/>
                <a:cs typeface="Calibri" panose="020F0502020204030204" pitchFamily="34" charset="0"/>
              </a:rPr>
              <a:t> </a:t>
            </a:r>
            <a:r>
              <a:rPr sz="1200" b="0" spc="-9" dirty="0">
                <a:solidFill>
                  <a:schemeClr val="bg1"/>
                </a:solidFill>
                <a:latin typeface="Calibri" panose="020F0502020204030204" pitchFamily="34" charset="0"/>
                <a:cs typeface="Calibri" panose="020F0502020204030204" pitchFamily="34" charset="0"/>
              </a:rPr>
              <a:t>dose.</a:t>
            </a:r>
            <a:r>
              <a:rPr lang="en-US" sz="1200" b="0" spc="-9" dirty="0">
                <a:solidFill>
                  <a:schemeClr val="bg1"/>
                </a:solidFill>
                <a:latin typeface="Calibri" panose="020F0502020204030204" pitchFamily="34" charset="0"/>
                <a:cs typeface="Calibri" panose="020F0502020204030204" pitchFamily="34" charset="0"/>
              </a:rPr>
              <a:t> </a:t>
            </a:r>
            <a:endParaRPr sz="1200" b="0" dirty="0">
              <a:solidFill>
                <a:schemeClr val="bg1"/>
              </a:solidFill>
              <a:latin typeface="Calibri" panose="020F0502020204030204" pitchFamily="34" charset="0"/>
              <a:cs typeface="Calibri" panose="020F0502020204030204" pitchFamily="34" charset="0"/>
            </a:endParaRPr>
          </a:p>
        </p:txBody>
      </p:sp>
      <p:grpSp>
        <p:nvGrpSpPr>
          <p:cNvPr id="60" name="Group 59">
            <a:extLst>
              <a:ext uri="{FF2B5EF4-FFF2-40B4-BE49-F238E27FC236}">
                <a16:creationId xmlns:a16="http://schemas.microsoft.com/office/drawing/2014/main" id="{9426DBE2-3D7C-4328-80D8-39AC5760CD12}"/>
              </a:ext>
            </a:extLst>
          </p:cNvPr>
          <p:cNvGrpSpPr/>
          <p:nvPr/>
        </p:nvGrpSpPr>
        <p:grpSpPr>
          <a:xfrm>
            <a:off x="846432" y="1647491"/>
            <a:ext cx="433758" cy="2391077"/>
            <a:chOff x="509694" y="2126974"/>
            <a:chExt cx="433758" cy="2734331"/>
          </a:xfrm>
        </p:grpSpPr>
        <p:sp>
          <p:nvSpPr>
            <p:cNvPr id="61" name="Rectangle 10">
              <a:extLst>
                <a:ext uri="{FF2B5EF4-FFF2-40B4-BE49-F238E27FC236}">
                  <a16:creationId xmlns:a16="http://schemas.microsoft.com/office/drawing/2014/main" id="{35B757E2-F246-42BB-9FB7-3F5986127A27}"/>
                </a:ext>
              </a:extLst>
            </p:cNvPr>
            <p:cNvSpPr>
              <a:spLocks noChangeArrowheads="1"/>
            </p:cNvSpPr>
            <p:nvPr/>
          </p:nvSpPr>
          <p:spPr bwMode="auto">
            <a:xfrm>
              <a:off x="509694" y="2126974"/>
              <a:ext cx="433758" cy="28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100</a:t>
              </a:r>
            </a:p>
          </p:txBody>
        </p:sp>
        <p:sp>
          <p:nvSpPr>
            <p:cNvPr id="62" name="Rectangle 10">
              <a:extLst>
                <a:ext uri="{FF2B5EF4-FFF2-40B4-BE49-F238E27FC236}">
                  <a16:creationId xmlns:a16="http://schemas.microsoft.com/office/drawing/2014/main" id="{CA514837-725D-4D6E-BE55-E9CFCAA4737A}"/>
                </a:ext>
              </a:extLst>
            </p:cNvPr>
            <p:cNvSpPr>
              <a:spLocks noChangeArrowheads="1"/>
            </p:cNvSpPr>
            <p:nvPr/>
          </p:nvSpPr>
          <p:spPr bwMode="auto">
            <a:xfrm>
              <a:off x="613889" y="2617526"/>
              <a:ext cx="329563" cy="28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80</a:t>
              </a:r>
            </a:p>
          </p:txBody>
        </p:sp>
        <p:sp>
          <p:nvSpPr>
            <p:cNvPr id="63" name="Rectangle 10">
              <a:extLst>
                <a:ext uri="{FF2B5EF4-FFF2-40B4-BE49-F238E27FC236}">
                  <a16:creationId xmlns:a16="http://schemas.microsoft.com/office/drawing/2014/main" id="{D5702887-3A24-4925-B5D8-8E89B37E4FF1}"/>
                </a:ext>
              </a:extLst>
            </p:cNvPr>
            <p:cNvSpPr>
              <a:spLocks noChangeArrowheads="1"/>
            </p:cNvSpPr>
            <p:nvPr/>
          </p:nvSpPr>
          <p:spPr bwMode="auto">
            <a:xfrm>
              <a:off x="613889" y="3108080"/>
              <a:ext cx="329563" cy="28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60</a:t>
              </a:r>
            </a:p>
          </p:txBody>
        </p:sp>
        <p:sp>
          <p:nvSpPr>
            <p:cNvPr id="64" name="Rectangle 10">
              <a:extLst>
                <a:ext uri="{FF2B5EF4-FFF2-40B4-BE49-F238E27FC236}">
                  <a16:creationId xmlns:a16="http://schemas.microsoft.com/office/drawing/2014/main" id="{5710C735-6C45-48C8-9253-0664D075EA38}"/>
                </a:ext>
              </a:extLst>
            </p:cNvPr>
            <p:cNvSpPr>
              <a:spLocks noChangeArrowheads="1"/>
            </p:cNvSpPr>
            <p:nvPr/>
          </p:nvSpPr>
          <p:spPr bwMode="auto">
            <a:xfrm>
              <a:off x="613889" y="3598631"/>
              <a:ext cx="329563" cy="28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40</a:t>
              </a:r>
            </a:p>
          </p:txBody>
        </p:sp>
        <p:sp>
          <p:nvSpPr>
            <p:cNvPr id="65" name="Rectangle 10">
              <a:extLst>
                <a:ext uri="{FF2B5EF4-FFF2-40B4-BE49-F238E27FC236}">
                  <a16:creationId xmlns:a16="http://schemas.microsoft.com/office/drawing/2014/main" id="{AD125190-4DBA-403B-987F-1013F30C104F}"/>
                </a:ext>
              </a:extLst>
            </p:cNvPr>
            <p:cNvSpPr>
              <a:spLocks noChangeArrowheads="1"/>
            </p:cNvSpPr>
            <p:nvPr/>
          </p:nvSpPr>
          <p:spPr bwMode="auto">
            <a:xfrm>
              <a:off x="613889" y="4089185"/>
              <a:ext cx="329563" cy="28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20</a:t>
              </a:r>
            </a:p>
          </p:txBody>
        </p:sp>
        <p:sp>
          <p:nvSpPr>
            <p:cNvPr id="66" name="Rectangle 10">
              <a:extLst>
                <a:ext uri="{FF2B5EF4-FFF2-40B4-BE49-F238E27FC236}">
                  <a16:creationId xmlns:a16="http://schemas.microsoft.com/office/drawing/2014/main" id="{C6CB260B-FBEC-4BA2-A98A-D9E7372F4D87}"/>
                </a:ext>
              </a:extLst>
            </p:cNvPr>
            <p:cNvSpPr>
              <a:spLocks noChangeArrowheads="1"/>
            </p:cNvSpPr>
            <p:nvPr/>
          </p:nvSpPr>
          <p:spPr bwMode="auto">
            <a:xfrm>
              <a:off x="718084" y="4579737"/>
              <a:ext cx="225368" cy="28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0</a:t>
              </a:r>
            </a:p>
          </p:txBody>
        </p:sp>
      </p:grpSp>
      <p:sp>
        <p:nvSpPr>
          <p:cNvPr id="67" name="object 4">
            <a:extLst>
              <a:ext uri="{FF2B5EF4-FFF2-40B4-BE49-F238E27FC236}">
                <a16:creationId xmlns:a16="http://schemas.microsoft.com/office/drawing/2014/main" id="{E6E88DD7-74CA-4F88-A29E-D4DE1C55E690}"/>
              </a:ext>
            </a:extLst>
          </p:cNvPr>
          <p:cNvSpPr/>
          <p:nvPr/>
        </p:nvSpPr>
        <p:spPr>
          <a:xfrm>
            <a:off x="708866" y="4503234"/>
            <a:ext cx="10720103" cy="1117291"/>
          </a:xfrm>
          <a:custGeom>
            <a:avLst/>
            <a:gdLst/>
            <a:ahLst/>
            <a:cxnLst/>
            <a:rect l="l" t="t" r="r" b="b"/>
            <a:pathLst>
              <a:path w="6090284" h="646429">
                <a:moveTo>
                  <a:pt x="5982208" y="0"/>
                </a:moveTo>
                <a:lnTo>
                  <a:pt x="107695" y="0"/>
                </a:lnTo>
                <a:lnTo>
                  <a:pt x="65777" y="8463"/>
                </a:lnTo>
                <a:lnTo>
                  <a:pt x="31545" y="31545"/>
                </a:lnTo>
                <a:lnTo>
                  <a:pt x="8463" y="65777"/>
                </a:lnTo>
                <a:lnTo>
                  <a:pt x="0" y="107695"/>
                </a:lnTo>
                <a:lnTo>
                  <a:pt x="0" y="538480"/>
                </a:lnTo>
                <a:lnTo>
                  <a:pt x="8463" y="580398"/>
                </a:lnTo>
                <a:lnTo>
                  <a:pt x="31545" y="614630"/>
                </a:lnTo>
                <a:lnTo>
                  <a:pt x="65777" y="637712"/>
                </a:lnTo>
                <a:lnTo>
                  <a:pt x="107695" y="646176"/>
                </a:lnTo>
                <a:lnTo>
                  <a:pt x="5982208" y="646176"/>
                </a:lnTo>
                <a:lnTo>
                  <a:pt x="6024110" y="637712"/>
                </a:lnTo>
                <a:lnTo>
                  <a:pt x="6058344" y="614630"/>
                </a:lnTo>
                <a:lnTo>
                  <a:pt x="6081434" y="580398"/>
                </a:lnTo>
                <a:lnTo>
                  <a:pt x="6089904" y="538480"/>
                </a:lnTo>
                <a:lnTo>
                  <a:pt x="6089904" y="107695"/>
                </a:lnTo>
                <a:lnTo>
                  <a:pt x="6081434" y="65777"/>
                </a:lnTo>
                <a:lnTo>
                  <a:pt x="6058344" y="31545"/>
                </a:lnTo>
                <a:lnTo>
                  <a:pt x="6024110" y="8463"/>
                </a:lnTo>
                <a:lnTo>
                  <a:pt x="5982208" y="0"/>
                </a:lnTo>
                <a:close/>
              </a:path>
            </a:pathLst>
          </a:custGeom>
          <a:solidFill>
            <a:schemeClr val="accent2">
              <a:lumMod val="20000"/>
              <a:lumOff val="80000"/>
            </a:schemeClr>
          </a:solidFill>
          <a:ln w="28575">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a:cs typeface="+mn-cs"/>
            </a:endParaRPr>
          </a:p>
        </p:txBody>
      </p:sp>
      <p:sp>
        <p:nvSpPr>
          <p:cNvPr id="68" name="object 6">
            <a:extLst>
              <a:ext uri="{FF2B5EF4-FFF2-40B4-BE49-F238E27FC236}">
                <a16:creationId xmlns:a16="http://schemas.microsoft.com/office/drawing/2014/main" id="{D55F989B-5582-4C04-AE16-4314251D6DD9}"/>
              </a:ext>
            </a:extLst>
          </p:cNvPr>
          <p:cNvSpPr txBox="1"/>
          <p:nvPr/>
        </p:nvSpPr>
        <p:spPr>
          <a:xfrm>
            <a:off x="810198" y="4503458"/>
            <a:ext cx="10571603" cy="1084051"/>
          </a:xfrm>
          <a:prstGeom prst="rect">
            <a:avLst/>
          </a:prstGeom>
        </p:spPr>
        <p:txBody>
          <a:bodyPr vert="horz" wrap="square" lIns="0" tIns="88301" rIns="0" bIns="0" rtlCol="0">
            <a:spAutoFit/>
          </a:bodyPr>
          <a:lstStyle/>
          <a:p>
            <a:pPr marL="325254" indent="-304017" defTabSz="1609501" fontAlgn="auto">
              <a:spcBef>
                <a:spcPts val="695"/>
              </a:spcBef>
              <a:spcAft>
                <a:spcPts val="0"/>
              </a:spcAft>
              <a:buFont typeface="Wingdings" panose="05000000000000000000" pitchFamily="2" charset="2"/>
              <a:buChar char="§"/>
              <a:tabLst>
                <a:tab pos="325254" algn="l"/>
                <a:tab pos="326371" algn="l"/>
              </a:tabLst>
              <a:defRPr/>
            </a:pPr>
            <a:r>
              <a:rPr sz="1400" dirty="0">
                <a:solidFill>
                  <a:schemeClr val="bg1"/>
                </a:solidFill>
                <a:latin typeface="Calibri" panose="020F0502020204030204" pitchFamily="34" charset="0"/>
                <a:cs typeface="Calibri" panose="020F0502020204030204" pitchFamily="34" charset="0"/>
              </a:rPr>
              <a:t>Ocular </a:t>
            </a:r>
            <a:r>
              <a:rPr sz="1400" spc="-27" dirty="0">
                <a:solidFill>
                  <a:schemeClr val="bg1"/>
                </a:solidFill>
                <a:latin typeface="Calibri" panose="020F0502020204030204" pitchFamily="34" charset="0"/>
                <a:cs typeface="Calibri" panose="020F0502020204030204" pitchFamily="34" charset="0"/>
              </a:rPr>
              <a:t>AEs </a:t>
            </a:r>
            <a:r>
              <a:rPr sz="1400" dirty="0">
                <a:solidFill>
                  <a:schemeClr val="bg1"/>
                </a:solidFill>
                <a:latin typeface="Calibri" panose="020F0502020204030204" pitchFamily="34" charset="0"/>
                <a:cs typeface="Calibri" panose="020F0502020204030204" pitchFamily="34" charset="0"/>
              </a:rPr>
              <a:t>were mostly mild </a:t>
            </a:r>
            <a:r>
              <a:rPr sz="1400" spc="-9" dirty="0">
                <a:solidFill>
                  <a:schemeClr val="bg1"/>
                </a:solidFill>
                <a:latin typeface="Calibri" panose="020F0502020204030204" pitchFamily="34" charset="0"/>
                <a:cs typeface="Calibri" panose="020F0502020204030204" pitchFamily="34" charset="0"/>
              </a:rPr>
              <a:t>to moderate, resolved, </a:t>
            </a:r>
            <a:r>
              <a:rPr sz="1400" dirty="0">
                <a:solidFill>
                  <a:schemeClr val="bg1"/>
                </a:solidFill>
                <a:latin typeface="Calibri" panose="020F0502020204030204" pitchFamily="34" charset="0"/>
                <a:cs typeface="Calibri" panose="020F0502020204030204" pitchFamily="34" charset="0"/>
              </a:rPr>
              <a:t>and manageable with </a:t>
            </a:r>
            <a:r>
              <a:rPr sz="1400" spc="-9" dirty="0">
                <a:solidFill>
                  <a:schemeClr val="bg1"/>
                </a:solidFill>
                <a:latin typeface="Calibri" panose="020F0502020204030204" pitchFamily="34" charset="0"/>
                <a:cs typeface="Calibri" panose="020F0502020204030204" pitchFamily="34" charset="0"/>
              </a:rPr>
              <a:t>an </a:t>
            </a:r>
            <a:r>
              <a:rPr sz="1400" spc="-27" dirty="0">
                <a:solidFill>
                  <a:schemeClr val="bg1"/>
                </a:solidFill>
                <a:latin typeface="Calibri" panose="020F0502020204030204" pitchFamily="34" charset="0"/>
                <a:cs typeface="Calibri" panose="020F0502020204030204" pitchFamily="34" charset="0"/>
              </a:rPr>
              <a:t>eye </a:t>
            </a:r>
            <a:r>
              <a:rPr sz="1400" spc="-9" dirty="0">
                <a:solidFill>
                  <a:schemeClr val="bg1"/>
                </a:solidFill>
                <a:latin typeface="Calibri" panose="020F0502020204030204" pitchFamily="34" charset="0"/>
                <a:cs typeface="Calibri" panose="020F0502020204030204" pitchFamily="34" charset="0"/>
              </a:rPr>
              <a:t>care</a:t>
            </a:r>
            <a:r>
              <a:rPr sz="1400" spc="-107" dirty="0">
                <a:solidFill>
                  <a:schemeClr val="bg1"/>
                </a:solidFill>
                <a:latin typeface="Calibri" panose="020F0502020204030204" pitchFamily="34" charset="0"/>
                <a:cs typeface="Calibri" panose="020F0502020204030204" pitchFamily="34" charset="0"/>
              </a:rPr>
              <a:t> </a:t>
            </a:r>
            <a:r>
              <a:rPr sz="1400" dirty="0">
                <a:solidFill>
                  <a:schemeClr val="bg1"/>
                </a:solidFill>
                <a:latin typeface="Calibri" panose="020F0502020204030204" pitchFamily="34" charset="0"/>
                <a:cs typeface="Calibri" panose="020F0502020204030204" pitchFamily="34" charset="0"/>
              </a:rPr>
              <a:t>plan</a:t>
            </a:r>
          </a:p>
          <a:p>
            <a:pPr marL="325254" indent="-304017" defTabSz="1609501" fontAlgn="auto">
              <a:spcBef>
                <a:spcPts val="529"/>
              </a:spcBef>
              <a:spcAft>
                <a:spcPts val="0"/>
              </a:spcAft>
              <a:buFont typeface="Wingdings" panose="05000000000000000000" pitchFamily="2" charset="2"/>
              <a:buChar char="§"/>
              <a:tabLst>
                <a:tab pos="325254" algn="l"/>
                <a:tab pos="326371" algn="l"/>
              </a:tabLst>
              <a:defRPr/>
            </a:pPr>
            <a:r>
              <a:rPr sz="1400" spc="9" dirty="0">
                <a:solidFill>
                  <a:schemeClr val="bg1"/>
                </a:solidFill>
                <a:latin typeface="Calibri" panose="020F0502020204030204" pitchFamily="34" charset="0"/>
                <a:cs typeface="Calibri" panose="020F0502020204030204" pitchFamily="34" charset="0"/>
              </a:rPr>
              <a:t>Most </a:t>
            </a:r>
            <a:r>
              <a:rPr sz="1400" dirty="0">
                <a:solidFill>
                  <a:schemeClr val="bg1"/>
                </a:solidFill>
                <a:latin typeface="Calibri" panose="020F0502020204030204" pitchFamily="34" charset="0"/>
                <a:cs typeface="Calibri" panose="020F0502020204030204" pitchFamily="34" charset="0"/>
              </a:rPr>
              <a:t>bleeding </a:t>
            </a:r>
            <a:r>
              <a:rPr sz="1400" spc="-9" dirty="0">
                <a:solidFill>
                  <a:schemeClr val="bg1"/>
                </a:solidFill>
                <a:latin typeface="Calibri" panose="020F0502020204030204" pitchFamily="34" charset="0"/>
                <a:cs typeface="Calibri" panose="020F0502020204030204" pitchFamily="34" charset="0"/>
              </a:rPr>
              <a:t>events </a:t>
            </a:r>
            <a:r>
              <a:rPr sz="1400" dirty="0">
                <a:solidFill>
                  <a:schemeClr val="bg1"/>
                </a:solidFill>
                <a:latin typeface="Calibri" panose="020F0502020204030204" pitchFamily="34" charset="0"/>
                <a:cs typeface="Calibri" panose="020F0502020204030204" pitchFamily="34" charset="0"/>
              </a:rPr>
              <a:t>were grade 1 epistaxis </a:t>
            </a:r>
            <a:r>
              <a:rPr sz="1400" spc="-9" dirty="0">
                <a:solidFill>
                  <a:schemeClr val="bg1"/>
                </a:solidFill>
                <a:latin typeface="Calibri" panose="020F0502020204030204" pitchFamily="34" charset="0"/>
                <a:cs typeface="Calibri" panose="020F0502020204030204" pitchFamily="34" charset="0"/>
              </a:rPr>
              <a:t>(28%)</a:t>
            </a:r>
            <a:r>
              <a:rPr lang="en-US" sz="1400" spc="-9" dirty="0">
                <a:solidFill>
                  <a:schemeClr val="bg1"/>
                </a:solidFill>
                <a:latin typeface="Calibri" panose="020F0502020204030204" pitchFamily="34" charset="0"/>
                <a:cs typeface="Calibri" panose="020F0502020204030204" pitchFamily="34" charset="0"/>
              </a:rPr>
              <a:t>, and </a:t>
            </a:r>
            <a:r>
              <a:rPr sz="1400" dirty="0">
                <a:solidFill>
                  <a:schemeClr val="bg1"/>
                </a:solidFill>
                <a:latin typeface="Calibri" panose="020F0502020204030204" pitchFamily="34" charset="0"/>
                <a:cs typeface="Calibri" panose="020F0502020204030204" pitchFamily="34" charset="0"/>
              </a:rPr>
              <a:t>majority</a:t>
            </a:r>
            <a:r>
              <a:rPr sz="1400" spc="-53" dirty="0">
                <a:solidFill>
                  <a:schemeClr val="bg1"/>
                </a:solidFill>
                <a:latin typeface="Calibri" panose="020F0502020204030204" pitchFamily="34" charset="0"/>
                <a:cs typeface="Calibri" panose="020F0502020204030204" pitchFamily="34" charset="0"/>
              </a:rPr>
              <a:t> </a:t>
            </a:r>
            <a:r>
              <a:rPr sz="1400" dirty="0">
                <a:solidFill>
                  <a:schemeClr val="bg1"/>
                </a:solidFill>
                <a:latin typeface="Calibri" panose="020F0502020204030204" pitchFamily="34" charset="0"/>
                <a:cs typeface="Calibri" panose="020F0502020204030204" pitchFamily="34" charset="0"/>
              </a:rPr>
              <a:t>resolved</a:t>
            </a:r>
          </a:p>
          <a:p>
            <a:pPr marL="325254" marR="8942" indent="-304017" defTabSz="1609501" fontAlgn="auto">
              <a:spcBef>
                <a:spcPts val="529"/>
              </a:spcBef>
              <a:spcAft>
                <a:spcPts val="0"/>
              </a:spcAft>
              <a:buFont typeface="Wingdings" panose="05000000000000000000" pitchFamily="2" charset="2"/>
              <a:buChar char="§"/>
              <a:tabLst>
                <a:tab pos="325254" algn="l"/>
                <a:tab pos="326371" algn="l"/>
              </a:tabLst>
              <a:defRPr/>
            </a:pPr>
            <a:r>
              <a:rPr sz="1400" dirty="0">
                <a:solidFill>
                  <a:schemeClr val="bg1"/>
                </a:solidFill>
                <a:latin typeface="Calibri" panose="020F0502020204030204" pitchFamily="34" charset="0"/>
                <a:cs typeface="Calibri" panose="020F0502020204030204" pitchFamily="34" charset="0"/>
              </a:rPr>
              <a:t>Most peripheral neuropathy </a:t>
            </a:r>
            <a:r>
              <a:rPr sz="1400" spc="-9" dirty="0">
                <a:solidFill>
                  <a:schemeClr val="bg1"/>
                </a:solidFill>
                <a:latin typeface="Calibri" panose="020F0502020204030204" pitchFamily="34" charset="0"/>
                <a:cs typeface="Calibri" panose="020F0502020204030204" pitchFamily="34" charset="0"/>
              </a:rPr>
              <a:t>events </a:t>
            </a:r>
            <a:r>
              <a:rPr sz="1400" dirty="0">
                <a:solidFill>
                  <a:schemeClr val="bg1"/>
                </a:solidFill>
                <a:latin typeface="Calibri" panose="020F0502020204030204" pitchFamily="34" charset="0"/>
                <a:cs typeface="Calibri" panose="020F0502020204030204" pitchFamily="34" charset="0"/>
              </a:rPr>
              <a:t>(known </a:t>
            </a:r>
            <a:r>
              <a:rPr sz="1400" spc="-9" dirty="0">
                <a:solidFill>
                  <a:schemeClr val="bg1"/>
                </a:solidFill>
                <a:latin typeface="Calibri" panose="020F0502020204030204" pitchFamily="34" charset="0"/>
                <a:cs typeface="Calibri" panose="020F0502020204030204" pitchFamily="34" charset="0"/>
              </a:rPr>
              <a:t>MMAE-related toxicity) </a:t>
            </a:r>
            <a:r>
              <a:rPr sz="1400" dirty="0">
                <a:solidFill>
                  <a:schemeClr val="bg1"/>
                </a:solidFill>
                <a:latin typeface="Calibri" panose="020F0502020204030204" pitchFamily="34" charset="0"/>
                <a:cs typeface="Calibri" panose="020F0502020204030204" pitchFamily="34" charset="0"/>
              </a:rPr>
              <a:t>were grade 1 and manageable with dose modifications; </a:t>
            </a:r>
            <a:br>
              <a:rPr lang="en-US" sz="1400" dirty="0">
                <a:solidFill>
                  <a:schemeClr val="bg1"/>
                </a:solidFill>
                <a:latin typeface="Calibri" panose="020F0502020204030204" pitchFamily="34" charset="0"/>
                <a:cs typeface="Calibri" panose="020F0502020204030204" pitchFamily="34" charset="0"/>
              </a:rPr>
            </a:br>
            <a:r>
              <a:rPr sz="1400" dirty="0">
                <a:solidFill>
                  <a:schemeClr val="bg1"/>
                </a:solidFill>
                <a:latin typeface="Calibri" panose="020F0502020204030204" pitchFamily="34" charset="0"/>
                <a:cs typeface="Calibri" panose="020F0502020204030204" pitchFamily="34" charset="0"/>
              </a:rPr>
              <a:t>resolution was limited by follow-up</a:t>
            </a:r>
            <a:r>
              <a:rPr sz="1400" spc="-176" dirty="0">
                <a:solidFill>
                  <a:schemeClr val="bg1"/>
                </a:solidFill>
                <a:latin typeface="Calibri" panose="020F0502020204030204" pitchFamily="34" charset="0"/>
                <a:cs typeface="Calibri" panose="020F0502020204030204" pitchFamily="34" charset="0"/>
              </a:rPr>
              <a:t> </a:t>
            </a:r>
            <a:r>
              <a:rPr sz="1400" dirty="0">
                <a:solidFill>
                  <a:schemeClr val="bg1"/>
                </a:solidFill>
                <a:latin typeface="Calibri" panose="020F0502020204030204" pitchFamily="34" charset="0"/>
                <a:cs typeface="Calibri" panose="020F0502020204030204" pitchFamily="34" charset="0"/>
              </a:rPr>
              <a:t>period</a:t>
            </a:r>
          </a:p>
        </p:txBody>
      </p:sp>
      <p:graphicFrame>
        <p:nvGraphicFramePr>
          <p:cNvPr id="69" name="object 7">
            <a:extLst>
              <a:ext uri="{FF2B5EF4-FFF2-40B4-BE49-F238E27FC236}">
                <a16:creationId xmlns:a16="http://schemas.microsoft.com/office/drawing/2014/main" id="{AF030213-0E3C-4DC7-B3E5-C95826617872}"/>
              </a:ext>
            </a:extLst>
          </p:cNvPr>
          <p:cNvGraphicFramePr>
            <a:graphicFrameLocks noGrp="1"/>
          </p:cNvGraphicFramePr>
          <p:nvPr>
            <p:extLst>
              <p:ext uri="{D42A27DB-BD31-4B8C-83A1-F6EECF244321}">
                <p14:modId xmlns:p14="http://schemas.microsoft.com/office/powerpoint/2010/main" val="405024942"/>
              </p:ext>
            </p:extLst>
          </p:nvPr>
        </p:nvGraphicFramePr>
        <p:xfrm>
          <a:off x="6398006" y="1859516"/>
          <a:ext cx="5097808" cy="2066133"/>
        </p:xfrm>
        <a:graphic>
          <a:graphicData uri="http://schemas.openxmlformats.org/drawingml/2006/table">
            <a:tbl>
              <a:tblPr firstRow="1" bandRow="1">
                <a:tableStyleId>{2D5ABB26-0587-4C30-8999-92F81FD0307C}</a:tableStyleId>
              </a:tblPr>
              <a:tblGrid>
                <a:gridCol w="1676829">
                  <a:extLst>
                    <a:ext uri="{9D8B030D-6E8A-4147-A177-3AD203B41FA5}">
                      <a16:colId xmlns:a16="http://schemas.microsoft.com/office/drawing/2014/main" val="20000"/>
                    </a:ext>
                  </a:extLst>
                </a:gridCol>
                <a:gridCol w="1055398">
                  <a:extLst>
                    <a:ext uri="{9D8B030D-6E8A-4147-A177-3AD203B41FA5}">
                      <a16:colId xmlns:a16="http://schemas.microsoft.com/office/drawing/2014/main" val="20001"/>
                    </a:ext>
                  </a:extLst>
                </a:gridCol>
                <a:gridCol w="969432">
                  <a:extLst>
                    <a:ext uri="{9D8B030D-6E8A-4147-A177-3AD203B41FA5}">
                      <a16:colId xmlns:a16="http://schemas.microsoft.com/office/drawing/2014/main" val="20002"/>
                    </a:ext>
                  </a:extLst>
                </a:gridCol>
                <a:gridCol w="1396149">
                  <a:extLst>
                    <a:ext uri="{9D8B030D-6E8A-4147-A177-3AD203B41FA5}">
                      <a16:colId xmlns:a16="http://schemas.microsoft.com/office/drawing/2014/main" val="20003"/>
                    </a:ext>
                  </a:extLst>
                </a:gridCol>
              </a:tblGrid>
              <a:tr h="452216">
                <a:tc>
                  <a:txBody>
                    <a:bodyPr/>
                    <a:lstStyle/>
                    <a:p>
                      <a:pPr>
                        <a:lnSpc>
                          <a:spcPct val="100000"/>
                        </a:lnSpc>
                      </a:pPr>
                      <a:endParaRPr sz="1100" dirty="0">
                        <a:latin typeface="Calibri" panose="020F0502020204030204" pitchFamily="34" charset="0"/>
                        <a:cs typeface="Calibri" panose="020F0502020204030204" pitchFamily="34" charset="0"/>
                      </a:endParaRPr>
                    </a:p>
                  </a:txBody>
                  <a:tcPr marL="0" marR="0" marT="0" marB="0">
                    <a:lnL w="12700">
                      <a:noFill/>
                      <a:prstDash val="solid"/>
                    </a:lnL>
                    <a:lnR w="12700">
                      <a:noFill/>
                      <a:prstDash val="solid"/>
                    </a:lnR>
                    <a:lnT w="12700">
                      <a:noFill/>
                      <a:prstDash val="solid"/>
                    </a:lnT>
                    <a:lnB w="38100">
                      <a:noFill/>
                      <a:prstDash val="solid"/>
                    </a:lnB>
                    <a:lnTlToBr w="12700" cmpd="sng">
                      <a:noFill/>
                      <a:prstDash val="solid"/>
                    </a:lnTlToBr>
                    <a:lnBlToTr w="12700" cmpd="sng">
                      <a:noFill/>
                      <a:prstDash val="solid"/>
                    </a:lnBlToTr>
                    <a:solidFill>
                      <a:schemeClr val="accent3"/>
                    </a:solidFill>
                  </a:tcPr>
                </a:tc>
                <a:tc>
                  <a:txBody>
                    <a:bodyPr/>
                    <a:lstStyle/>
                    <a:p>
                      <a:pPr marL="1270" algn="ctr">
                        <a:lnSpc>
                          <a:spcPct val="100000"/>
                        </a:lnSpc>
                        <a:spcBef>
                          <a:spcPts val="505"/>
                        </a:spcBef>
                      </a:pPr>
                      <a:r>
                        <a:rPr sz="1600" b="1" dirty="0">
                          <a:solidFill>
                            <a:srgbClr val="FFFFFF"/>
                          </a:solidFill>
                          <a:latin typeface="Calibri" panose="020F0502020204030204" pitchFamily="34" charset="0"/>
                          <a:cs typeface="Calibri" panose="020F0502020204030204" pitchFamily="34" charset="0"/>
                        </a:rPr>
                        <a:t>Ocular</a:t>
                      </a:r>
                      <a:endParaRPr sz="1600" dirty="0">
                        <a:latin typeface="Calibri" panose="020F0502020204030204" pitchFamily="34" charset="0"/>
                        <a:cs typeface="Calibri" panose="020F0502020204030204" pitchFamily="34" charset="0"/>
                      </a:endParaRPr>
                    </a:p>
                  </a:txBody>
                  <a:tcPr marL="0" marR="0" marT="112890" marB="0">
                    <a:lnL w="12700">
                      <a:noFill/>
                      <a:prstDash val="solid"/>
                    </a:lnL>
                    <a:lnR w="12700">
                      <a:noFill/>
                      <a:prstDash val="solid"/>
                    </a:lnR>
                    <a:lnT w="12700">
                      <a:noFill/>
                      <a:prstDash val="solid"/>
                    </a:lnT>
                    <a:lnB w="38100">
                      <a:noFill/>
                      <a:prstDash val="solid"/>
                    </a:lnB>
                    <a:lnTlToBr w="12700" cmpd="sng">
                      <a:noFill/>
                      <a:prstDash val="solid"/>
                    </a:lnTlToBr>
                    <a:lnBlToTr w="12700" cmpd="sng">
                      <a:noFill/>
                      <a:prstDash val="solid"/>
                    </a:lnBlToTr>
                    <a:solidFill>
                      <a:schemeClr val="accent3"/>
                    </a:solidFill>
                  </a:tcPr>
                </a:tc>
                <a:tc>
                  <a:txBody>
                    <a:bodyPr/>
                    <a:lstStyle/>
                    <a:p>
                      <a:pPr algn="ctr">
                        <a:lnSpc>
                          <a:spcPct val="100000"/>
                        </a:lnSpc>
                        <a:spcBef>
                          <a:spcPts val="505"/>
                        </a:spcBef>
                      </a:pPr>
                      <a:r>
                        <a:rPr sz="1600" b="1" dirty="0">
                          <a:solidFill>
                            <a:srgbClr val="FFFFFF"/>
                          </a:solidFill>
                          <a:latin typeface="Calibri" panose="020F0502020204030204" pitchFamily="34" charset="0"/>
                          <a:cs typeface="Calibri" panose="020F0502020204030204" pitchFamily="34" charset="0"/>
                        </a:rPr>
                        <a:t>Bleeding</a:t>
                      </a:r>
                      <a:endParaRPr sz="1600" dirty="0">
                        <a:latin typeface="Calibri" panose="020F0502020204030204" pitchFamily="34" charset="0"/>
                        <a:cs typeface="Calibri" panose="020F0502020204030204" pitchFamily="34" charset="0"/>
                      </a:endParaRPr>
                    </a:p>
                  </a:txBody>
                  <a:tcPr marL="0" marR="0" marT="112890" marB="0">
                    <a:lnL w="12700">
                      <a:noFill/>
                      <a:prstDash val="solid"/>
                    </a:lnL>
                    <a:lnR w="12700">
                      <a:noFill/>
                      <a:prstDash val="solid"/>
                    </a:lnR>
                    <a:lnT w="12700">
                      <a:noFill/>
                      <a:prstDash val="solid"/>
                    </a:lnT>
                    <a:lnB w="38100">
                      <a:noFill/>
                      <a:prstDash val="solid"/>
                    </a:lnB>
                    <a:lnTlToBr w="12700" cmpd="sng">
                      <a:noFill/>
                      <a:prstDash val="solid"/>
                    </a:lnTlToBr>
                    <a:lnBlToTr w="12700" cmpd="sng">
                      <a:noFill/>
                      <a:prstDash val="solid"/>
                    </a:lnBlToTr>
                    <a:solidFill>
                      <a:schemeClr val="accent3"/>
                    </a:solidFill>
                  </a:tcPr>
                </a:tc>
                <a:tc>
                  <a:txBody>
                    <a:bodyPr/>
                    <a:lstStyle/>
                    <a:p>
                      <a:pPr marL="148590" marR="133350" indent="30480" algn="ctr">
                        <a:lnSpc>
                          <a:spcPct val="100000"/>
                        </a:lnSpc>
                        <a:spcBef>
                          <a:spcPts val="25"/>
                        </a:spcBef>
                      </a:pPr>
                      <a:r>
                        <a:rPr sz="1600" b="1" dirty="0">
                          <a:solidFill>
                            <a:srgbClr val="FFFFFF"/>
                          </a:solidFill>
                          <a:latin typeface="Calibri" panose="020F0502020204030204" pitchFamily="34" charset="0"/>
                          <a:cs typeface="Calibri" panose="020F0502020204030204" pitchFamily="34" charset="0"/>
                        </a:rPr>
                        <a:t>Peripheral  </a:t>
                      </a:r>
                      <a:r>
                        <a:rPr sz="1600" b="1" spc="-5" dirty="0">
                          <a:solidFill>
                            <a:srgbClr val="FFFFFF"/>
                          </a:solidFill>
                          <a:latin typeface="Calibri" panose="020F0502020204030204" pitchFamily="34" charset="0"/>
                          <a:cs typeface="Calibri" panose="020F0502020204030204" pitchFamily="34" charset="0"/>
                        </a:rPr>
                        <a:t>Ne</a:t>
                      </a:r>
                      <a:r>
                        <a:rPr sz="1600" b="1" dirty="0">
                          <a:solidFill>
                            <a:srgbClr val="FFFFFF"/>
                          </a:solidFill>
                          <a:latin typeface="Calibri" panose="020F0502020204030204" pitchFamily="34" charset="0"/>
                          <a:cs typeface="Calibri" panose="020F0502020204030204" pitchFamily="34" charset="0"/>
                        </a:rPr>
                        <a:t>uropa</a:t>
                      </a:r>
                      <a:r>
                        <a:rPr sz="1600" b="1" spc="-10" dirty="0">
                          <a:solidFill>
                            <a:srgbClr val="FFFFFF"/>
                          </a:solidFill>
                          <a:latin typeface="Calibri" panose="020F0502020204030204" pitchFamily="34" charset="0"/>
                          <a:cs typeface="Calibri" panose="020F0502020204030204" pitchFamily="34" charset="0"/>
                        </a:rPr>
                        <a:t>t</a:t>
                      </a:r>
                      <a:r>
                        <a:rPr sz="1600" b="1" dirty="0">
                          <a:solidFill>
                            <a:srgbClr val="FFFFFF"/>
                          </a:solidFill>
                          <a:latin typeface="Calibri" panose="020F0502020204030204" pitchFamily="34" charset="0"/>
                          <a:cs typeface="Calibri" panose="020F0502020204030204" pitchFamily="34" charset="0"/>
                        </a:rPr>
                        <a:t>hy</a:t>
                      </a:r>
                      <a:endParaRPr sz="1600" dirty="0">
                        <a:latin typeface="Calibri" panose="020F0502020204030204" pitchFamily="34" charset="0"/>
                        <a:cs typeface="Calibri" panose="020F0502020204030204" pitchFamily="34" charset="0"/>
                      </a:endParaRPr>
                    </a:p>
                  </a:txBody>
                  <a:tcPr marL="0" marR="0" marT="5589" marB="0">
                    <a:lnL w="12700">
                      <a:noFill/>
                      <a:prstDash val="solid"/>
                    </a:lnL>
                    <a:lnR w="12700">
                      <a:noFill/>
                      <a:prstDash val="solid"/>
                    </a:lnR>
                    <a:lnT w="12700">
                      <a:noFill/>
                      <a:prstDash val="solid"/>
                    </a:lnT>
                    <a:lnB w="38100">
                      <a:noFill/>
                      <a:prstDash val="soli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490458">
                <a:tc>
                  <a:txBody>
                    <a:bodyPr/>
                    <a:lstStyle/>
                    <a:p>
                      <a:pPr marL="54610" marR="274320">
                        <a:lnSpc>
                          <a:spcPct val="100000"/>
                        </a:lnSpc>
                        <a:spcBef>
                          <a:spcPts val="245"/>
                        </a:spcBef>
                      </a:pPr>
                      <a:r>
                        <a:rPr sz="1400" dirty="0">
                          <a:solidFill>
                            <a:schemeClr val="bg1"/>
                          </a:solidFill>
                          <a:latin typeface="Calibri" panose="020F0502020204030204" pitchFamily="34" charset="0"/>
                          <a:cs typeface="Calibri" panose="020F0502020204030204" pitchFamily="34" charset="0"/>
                        </a:rPr>
                        <a:t>Time </a:t>
                      </a:r>
                      <a:r>
                        <a:rPr sz="1400" spc="-5" dirty="0">
                          <a:solidFill>
                            <a:schemeClr val="bg1"/>
                          </a:solidFill>
                          <a:latin typeface="Calibri" panose="020F0502020204030204" pitchFamily="34" charset="0"/>
                          <a:cs typeface="Calibri" panose="020F0502020204030204" pitchFamily="34" charset="0"/>
                        </a:rPr>
                        <a:t>to onset  (median,</a:t>
                      </a:r>
                      <a:r>
                        <a:rPr sz="1400" spc="-40" dirty="0">
                          <a:solidFill>
                            <a:schemeClr val="bg1"/>
                          </a:solidFill>
                          <a:latin typeface="Calibri" panose="020F0502020204030204" pitchFamily="34" charset="0"/>
                          <a:cs typeface="Calibri" panose="020F0502020204030204" pitchFamily="34" charset="0"/>
                        </a:rPr>
                        <a:t> </a:t>
                      </a:r>
                      <a:r>
                        <a:rPr sz="1400" spc="-5" dirty="0">
                          <a:solidFill>
                            <a:schemeClr val="bg1"/>
                          </a:solidFill>
                          <a:latin typeface="Calibri" panose="020F0502020204030204" pitchFamily="34" charset="0"/>
                          <a:cs typeface="Calibri" panose="020F0502020204030204" pitchFamily="34" charset="0"/>
                        </a:rPr>
                        <a:t>mo)</a:t>
                      </a:r>
                      <a:endParaRPr sz="1400" dirty="0">
                        <a:solidFill>
                          <a:schemeClr val="bg1"/>
                        </a:solidFill>
                        <a:latin typeface="Calibri" panose="020F0502020204030204" pitchFamily="34" charset="0"/>
                        <a:cs typeface="Calibri" panose="020F0502020204030204" pitchFamily="34" charset="0"/>
                      </a:endParaRPr>
                    </a:p>
                  </a:txBody>
                  <a:tcPr marL="0" marR="0" marT="54768" marB="0">
                    <a:lnL w="12700">
                      <a:noFill/>
                      <a:prstDash val="solid"/>
                    </a:lnL>
                    <a:lnR w="12700">
                      <a:noFill/>
                      <a:prstDash val="solid"/>
                    </a:lnR>
                    <a:lnT w="381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marL="635" algn="ctr">
                        <a:lnSpc>
                          <a:spcPct val="100000"/>
                        </a:lnSpc>
                        <a:spcBef>
                          <a:spcPts val="665"/>
                        </a:spcBef>
                      </a:pPr>
                      <a:r>
                        <a:rPr sz="1400" spc="-5" dirty="0">
                          <a:solidFill>
                            <a:schemeClr val="bg1"/>
                          </a:solidFill>
                          <a:latin typeface="Calibri" panose="020F0502020204030204" pitchFamily="34" charset="0"/>
                          <a:cs typeface="Calibri" panose="020F0502020204030204" pitchFamily="34" charset="0"/>
                        </a:rPr>
                        <a:t>1.4</a:t>
                      </a:r>
                      <a:endParaRPr sz="1400" dirty="0">
                        <a:solidFill>
                          <a:schemeClr val="bg1"/>
                        </a:solidFill>
                        <a:latin typeface="Calibri" panose="020F0502020204030204" pitchFamily="34" charset="0"/>
                        <a:cs typeface="Calibri" panose="020F0502020204030204" pitchFamily="34" charset="0"/>
                      </a:endParaRPr>
                    </a:p>
                  </a:txBody>
                  <a:tcPr marL="0" marR="0" marT="148657" marB="0">
                    <a:lnL w="12700">
                      <a:noFill/>
                      <a:prstDash val="solid"/>
                    </a:lnL>
                    <a:lnR w="12700">
                      <a:noFill/>
                      <a:prstDash val="solid"/>
                    </a:lnR>
                    <a:lnT w="381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marL="1270" algn="ctr">
                        <a:lnSpc>
                          <a:spcPct val="100000"/>
                        </a:lnSpc>
                        <a:spcBef>
                          <a:spcPts val="665"/>
                        </a:spcBef>
                      </a:pPr>
                      <a:r>
                        <a:rPr sz="1400" spc="-5" dirty="0">
                          <a:solidFill>
                            <a:schemeClr val="bg1"/>
                          </a:solidFill>
                          <a:latin typeface="Calibri" panose="020F0502020204030204" pitchFamily="34" charset="0"/>
                          <a:cs typeface="Calibri" panose="020F0502020204030204" pitchFamily="34" charset="0"/>
                        </a:rPr>
                        <a:t>0.3</a:t>
                      </a:r>
                      <a:endParaRPr sz="1400" dirty="0">
                        <a:solidFill>
                          <a:schemeClr val="bg1"/>
                        </a:solidFill>
                        <a:latin typeface="Calibri" panose="020F0502020204030204" pitchFamily="34" charset="0"/>
                        <a:cs typeface="Calibri" panose="020F0502020204030204" pitchFamily="34" charset="0"/>
                      </a:endParaRPr>
                    </a:p>
                  </a:txBody>
                  <a:tcPr marL="0" marR="0" marT="148657" marB="0">
                    <a:lnL w="12700">
                      <a:noFill/>
                      <a:prstDash val="solid"/>
                    </a:lnL>
                    <a:lnR w="12700">
                      <a:noFill/>
                      <a:prstDash val="solid"/>
                    </a:lnR>
                    <a:lnT w="381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marR="357505" algn="ctr">
                        <a:lnSpc>
                          <a:spcPct val="100000"/>
                        </a:lnSpc>
                        <a:spcBef>
                          <a:spcPts val="665"/>
                        </a:spcBef>
                      </a:pPr>
                      <a:r>
                        <a:rPr sz="1400" spc="-5" dirty="0">
                          <a:solidFill>
                            <a:schemeClr val="bg1"/>
                          </a:solidFill>
                          <a:latin typeface="Calibri" panose="020F0502020204030204" pitchFamily="34" charset="0"/>
                          <a:cs typeface="Calibri" panose="020F0502020204030204" pitchFamily="34" charset="0"/>
                        </a:rPr>
                        <a:t>3</a:t>
                      </a:r>
                      <a:r>
                        <a:rPr sz="1400" dirty="0">
                          <a:solidFill>
                            <a:schemeClr val="bg1"/>
                          </a:solidFill>
                          <a:latin typeface="Calibri" panose="020F0502020204030204" pitchFamily="34" charset="0"/>
                          <a:cs typeface="Calibri" panose="020F0502020204030204" pitchFamily="34" charset="0"/>
                        </a:rPr>
                        <a:t>.1</a:t>
                      </a:r>
                    </a:p>
                  </a:txBody>
                  <a:tcPr marL="0" marR="0" marT="148657" marB="0">
                    <a:lnL w="12700">
                      <a:noFill/>
                      <a:prstDash val="solid"/>
                    </a:lnL>
                    <a:lnR w="12700">
                      <a:noFill/>
                      <a:prstDash val="solid"/>
                    </a:lnR>
                    <a:lnT w="38100">
                      <a:noFill/>
                      <a:prstDash val="solid"/>
                    </a:lnT>
                    <a:lnB w="12700">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489340">
                <a:tc>
                  <a:txBody>
                    <a:bodyPr/>
                    <a:lstStyle/>
                    <a:p>
                      <a:pPr marL="54610">
                        <a:lnSpc>
                          <a:spcPct val="100000"/>
                        </a:lnSpc>
                        <a:spcBef>
                          <a:spcPts val="660"/>
                        </a:spcBef>
                      </a:pPr>
                      <a:r>
                        <a:rPr sz="1400" spc="-5" dirty="0">
                          <a:solidFill>
                            <a:schemeClr val="bg1"/>
                          </a:solidFill>
                          <a:latin typeface="Calibri" panose="020F0502020204030204" pitchFamily="34" charset="0"/>
                          <a:cs typeface="Calibri" panose="020F0502020204030204" pitchFamily="34" charset="0"/>
                        </a:rPr>
                        <a:t>Events resolved,</a:t>
                      </a:r>
                      <a:r>
                        <a:rPr sz="1400" spc="30" dirty="0">
                          <a:solidFill>
                            <a:schemeClr val="bg1"/>
                          </a:solidFill>
                          <a:latin typeface="Calibri" panose="020F0502020204030204" pitchFamily="34" charset="0"/>
                          <a:cs typeface="Calibri" panose="020F0502020204030204" pitchFamily="34" charset="0"/>
                        </a:rPr>
                        <a:t> </a:t>
                      </a:r>
                      <a:r>
                        <a:rPr sz="1400" spc="-5" dirty="0">
                          <a:solidFill>
                            <a:schemeClr val="bg1"/>
                          </a:solidFill>
                          <a:latin typeface="Calibri" panose="020F0502020204030204" pitchFamily="34" charset="0"/>
                          <a:cs typeface="Calibri" panose="020F0502020204030204" pitchFamily="34" charset="0"/>
                        </a:rPr>
                        <a:t>%</a:t>
                      </a:r>
                      <a:endParaRPr sz="1400" dirty="0">
                        <a:solidFill>
                          <a:schemeClr val="bg1"/>
                        </a:solidFill>
                        <a:latin typeface="Calibri" panose="020F0502020204030204" pitchFamily="34" charset="0"/>
                        <a:cs typeface="Calibri" panose="020F0502020204030204" pitchFamily="34" charset="0"/>
                      </a:endParaRPr>
                    </a:p>
                  </a:txBody>
                  <a:tcPr marL="0" marR="0" marT="147539" marB="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660"/>
                        </a:spcBef>
                      </a:pPr>
                      <a:r>
                        <a:rPr sz="1400" spc="-10" dirty="0">
                          <a:solidFill>
                            <a:schemeClr val="bg1"/>
                          </a:solidFill>
                          <a:latin typeface="Calibri" panose="020F0502020204030204" pitchFamily="34" charset="0"/>
                          <a:cs typeface="Calibri" panose="020F0502020204030204" pitchFamily="34" charset="0"/>
                        </a:rPr>
                        <a:t>86</a:t>
                      </a:r>
                      <a:endParaRPr sz="1400" dirty="0">
                        <a:solidFill>
                          <a:schemeClr val="bg1"/>
                        </a:solidFill>
                        <a:latin typeface="Calibri" panose="020F0502020204030204" pitchFamily="34" charset="0"/>
                        <a:cs typeface="Calibri" panose="020F0502020204030204" pitchFamily="34" charset="0"/>
                      </a:endParaRPr>
                    </a:p>
                  </a:txBody>
                  <a:tcPr marL="0" marR="0" marT="147539" marB="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tc>
                  <a:txBody>
                    <a:bodyPr/>
                    <a:lstStyle/>
                    <a:p>
                      <a:pPr marL="635" algn="ctr">
                        <a:lnSpc>
                          <a:spcPct val="100000"/>
                        </a:lnSpc>
                        <a:spcBef>
                          <a:spcPts val="660"/>
                        </a:spcBef>
                      </a:pPr>
                      <a:r>
                        <a:rPr sz="1400" spc="-10" dirty="0">
                          <a:solidFill>
                            <a:schemeClr val="bg1"/>
                          </a:solidFill>
                          <a:latin typeface="Calibri" panose="020F0502020204030204" pitchFamily="34" charset="0"/>
                          <a:cs typeface="Calibri" panose="020F0502020204030204" pitchFamily="34" charset="0"/>
                        </a:rPr>
                        <a:t>90</a:t>
                      </a:r>
                      <a:endParaRPr sz="1400" dirty="0">
                        <a:solidFill>
                          <a:schemeClr val="bg1"/>
                        </a:solidFill>
                        <a:latin typeface="Calibri" panose="020F0502020204030204" pitchFamily="34" charset="0"/>
                        <a:cs typeface="Calibri" panose="020F0502020204030204" pitchFamily="34" charset="0"/>
                      </a:endParaRPr>
                    </a:p>
                  </a:txBody>
                  <a:tcPr marL="0" marR="0" marT="147539" marB="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tc>
                  <a:txBody>
                    <a:bodyPr/>
                    <a:lstStyle/>
                    <a:p>
                      <a:pPr marR="371475" algn="ctr">
                        <a:lnSpc>
                          <a:spcPct val="100000"/>
                        </a:lnSpc>
                        <a:spcBef>
                          <a:spcPts val="660"/>
                        </a:spcBef>
                      </a:pPr>
                      <a:r>
                        <a:rPr sz="1400" spc="-5" dirty="0">
                          <a:solidFill>
                            <a:schemeClr val="bg1"/>
                          </a:solidFill>
                          <a:latin typeface="Calibri" panose="020F0502020204030204" pitchFamily="34" charset="0"/>
                          <a:cs typeface="Calibri" panose="020F0502020204030204" pitchFamily="34" charset="0"/>
                        </a:rPr>
                        <a:t>21</a:t>
                      </a:r>
                      <a:endParaRPr sz="1400" dirty="0">
                        <a:solidFill>
                          <a:schemeClr val="bg1"/>
                        </a:solidFill>
                        <a:latin typeface="Calibri" panose="020F0502020204030204" pitchFamily="34" charset="0"/>
                        <a:cs typeface="Calibri" panose="020F0502020204030204" pitchFamily="34" charset="0"/>
                      </a:endParaRPr>
                    </a:p>
                  </a:txBody>
                  <a:tcPr marL="0" marR="0" marT="147539" marB="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593066">
                <a:tc>
                  <a:txBody>
                    <a:bodyPr/>
                    <a:lstStyle/>
                    <a:p>
                      <a:pPr marL="54610" marR="229870">
                        <a:lnSpc>
                          <a:spcPct val="100000"/>
                        </a:lnSpc>
                        <a:spcBef>
                          <a:spcPts val="475"/>
                        </a:spcBef>
                      </a:pPr>
                      <a:r>
                        <a:rPr sz="1400" dirty="0">
                          <a:solidFill>
                            <a:schemeClr val="bg1"/>
                          </a:solidFill>
                          <a:latin typeface="Calibri" panose="020F0502020204030204" pitchFamily="34" charset="0"/>
                          <a:cs typeface="Calibri" panose="020F0502020204030204" pitchFamily="34" charset="0"/>
                        </a:rPr>
                        <a:t>Time </a:t>
                      </a:r>
                      <a:r>
                        <a:rPr sz="1400" spc="-5" dirty="0">
                          <a:solidFill>
                            <a:schemeClr val="bg1"/>
                          </a:solidFill>
                          <a:latin typeface="Calibri" panose="020F0502020204030204" pitchFamily="34" charset="0"/>
                          <a:cs typeface="Calibri" panose="020F0502020204030204" pitchFamily="34" charset="0"/>
                        </a:rPr>
                        <a:t>to</a:t>
                      </a:r>
                      <a:r>
                        <a:rPr sz="1400" spc="-70" dirty="0">
                          <a:solidFill>
                            <a:schemeClr val="bg1"/>
                          </a:solidFill>
                          <a:latin typeface="Calibri" panose="020F0502020204030204" pitchFamily="34" charset="0"/>
                          <a:cs typeface="Calibri" panose="020F0502020204030204" pitchFamily="34" charset="0"/>
                        </a:rPr>
                        <a:t> </a:t>
                      </a:r>
                      <a:r>
                        <a:rPr sz="1400" spc="-5" dirty="0">
                          <a:solidFill>
                            <a:schemeClr val="bg1"/>
                          </a:solidFill>
                          <a:latin typeface="Calibri" panose="020F0502020204030204" pitchFamily="34" charset="0"/>
                          <a:cs typeface="Calibri" panose="020F0502020204030204" pitchFamily="34" charset="0"/>
                        </a:rPr>
                        <a:t>resolution</a:t>
                      </a:r>
                      <a:r>
                        <a:rPr lang="en-US" sz="1400" b="0" kern="0" baseline="30000" dirty="0">
                          <a:solidFill>
                            <a:schemeClr val="bg1"/>
                          </a:solidFill>
                          <a:latin typeface="Calibri" panose="020F0502020204030204" pitchFamily="34" charset="0"/>
                          <a:cs typeface="Calibri" panose="020F0502020204030204" pitchFamily="34" charset="0"/>
                        </a:rPr>
                        <a:t>§</a:t>
                      </a:r>
                      <a:r>
                        <a:rPr sz="1400" spc="-7" baseline="24691" dirty="0">
                          <a:solidFill>
                            <a:schemeClr val="bg1"/>
                          </a:solidFill>
                          <a:latin typeface="Calibri" panose="020F0502020204030204" pitchFamily="34" charset="0"/>
                          <a:cs typeface="Calibri" panose="020F0502020204030204" pitchFamily="34" charset="0"/>
                        </a:rPr>
                        <a:t>  </a:t>
                      </a:r>
                      <a:r>
                        <a:rPr sz="1400" spc="-5" dirty="0">
                          <a:solidFill>
                            <a:schemeClr val="bg1"/>
                          </a:solidFill>
                          <a:latin typeface="Calibri" panose="020F0502020204030204" pitchFamily="34" charset="0"/>
                          <a:cs typeface="Calibri" panose="020F0502020204030204" pitchFamily="34" charset="0"/>
                        </a:rPr>
                        <a:t>(median,</a:t>
                      </a:r>
                      <a:r>
                        <a:rPr sz="1400" dirty="0">
                          <a:solidFill>
                            <a:schemeClr val="bg1"/>
                          </a:solidFill>
                          <a:latin typeface="Calibri" panose="020F0502020204030204" pitchFamily="34" charset="0"/>
                          <a:cs typeface="Calibri" panose="020F0502020204030204" pitchFamily="34" charset="0"/>
                        </a:rPr>
                        <a:t> </a:t>
                      </a:r>
                      <a:r>
                        <a:rPr sz="1400" spc="-5" dirty="0">
                          <a:solidFill>
                            <a:schemeClr val="bg1"/>
                          </a:solidFill>
                          <a:latin typeface="Calibri" panose="020F0502020204030204" pitchFamily="34" charset="0"/>
                          <a:cs typeface="Calibri" panose="020F0502020204030204" pitchFamily="34" charset="0"/>
                        </a:rPr>
                        <a:t>mo)</a:t>
                      </a:r>
                      <a:endParaRPr sz="1400" dirty="0">
                        <a:solidFill>
                          <a:schemeClr val="bg1"/>
                        </a:solidFill>
                        <a:latin typeface="Calibri" panose="020F0502020204030204" pitchFamily="34" charset="0"/>
                        <a:cs typeface="Calibri" panose="020F0502020204030204" pitchFamily="34" charset="0"/>
                      </a:endParaRPr>
                    </a:p>
                  </a:txBody>
                  <a:tcPr marL="0" marR="0" marT="106184" marB="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a:lnSpc>
                          <a:spcPct val="100000"/>
                        </a:lnSpc>
                        <a:spcBef>
                          <a:spcPts val="35"/>
                        </a:spcBef>
                      </a:pPr>
                      <a:endParaRPr sz="1400" dirty="0">
                        <a:solidFill>
                          <a:schemeClr val="bg1"/>
                        </a:solidFill>
                        <a:latin typeface="Calibri" panose="020F0502020204030204" pitchFamily="34" charset="0"/>
                        <a:cs typeface="Calibri" panose="020F0502020204030204" pitchFamily="34" charset="0"/>
                      </a:endParaRPr>
                    </a:p>
                    <a:p>
                      <a:pPr marL="635" algn="ctr">
                        <a:lnSpc>
                          <a:spcPct val="100000"/>
                        </a:lnSpc>
                      </a:pPr>
                      <a:r>
                        <a:rPr sz="1400" spc="-5" dirty="0">
                          <a:solidFill>
                            <a:schemeClr val="bg1"/>
                          </a:solidFill>
                          <a:latin typeface="Calibri" panose="020F0502020204030204" pitchFamily="34" charset="0"/>
                          <a:cs typeface="Calibri" panose="020F0502020204030204" pitchFamily="34" charset="0"/>
                        </a:rPr>
                        <a:t>0.7</a:t>
                      </a:r>
                      <a:endParaRPr sz="1400" dirty="0">
                        <a:solidFill>
                          <a:schemeClr val="bg1"/>
                        </a:solidFill>
                        <a:latin typeface="Calibri" panose="020F0502020204030204" pitchFamily="34" charset="0"/>
                        <a:cs typeface="Calibri" panose="020F0502020204030204" pitchFamily="34" charset="0"/>
                      </a:endParaRPr>
                    </a:p>
                  </a:txBody>
                  <a:tcPr marL="0" marR="0" marT="7823" marB="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a:lnSpc>
                          <a:spcPct val="100000"/>
                        </a:lnSpc>
                        <a:spcBef>
                          <a:spcPts val="35"/>
                        </a:spcBef>
                      </a:pPr>
                      <a:endParaRPr sz="1400" dirty="0">
                        <a:solidFill>
                          <a:schemeClr val="bg1"/>
                        </a:solidFill>
                        <a:latin typeface="Calibri" panose="020F0502020204030204" pitchFamily="34" charset="0"/>
                        <a:cs typeface="Calibri" panose="020F0502020204030204" pitchFamily="34" charset="0"/>
                      </a:endParaRPr>
                    </a:p>
                    <a:p>
                      <a:pPr marL="1270" algn="ctr">
                        <a:lnSpc>
                          <a:spcPct val="100000"/>
                        </a:lnSpc>
                      </a:pPr>
                      <a:r>
                        <a:rPr sz="1400" spc="-5" dirty="0">
                          <a:solidFill>
                            <a:schemeClr val="bg1"/>
                          </a:solidFill>
                          <a:latin typeface="Calibri" panose="020F0502020204030204" pitchFamily="34" charset="0"/>
                          <a:cs typeface="Calibri" panose="020F0502020204030204" pitchFamily="34" charset="0"/>
                        </a:rPr>
                        <a:t>0.5</a:t>
                      </a:r>
                      <a:endParaRPr sz="1400" dirty="0">
                        <a:solidFill>
                          <a:schemeClr val="bg1"/>
                        </a:solidFill>
                        <a:latin typeface="Calibri" panose="020F0502020204030204" pitchFamily="34" charset="0"/>
                        <a:cs typeface="Calibri" panose="020F0502020204030204" pitchFamily="34" charset="0"/>
                      </a:endParaRPr>
                    </a:p>
                  </a:txBody>
                  <a:tcPr marL="0" marR="0" marT="7823" marB="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algn="ctr">
                        <a:lnSpc>
                          <a:spcPct val="100000"/>
                        </a:lnSpc>
                        <a:spcBef>
                          <a:spcPts val="35"/>
                        </a:spcBef>
                      </a:pPr>
                      <a:endParaRPr sz="1400" dirty="0">
                        <a:solidFill>
                          <a:schemeClr val="bg1"/>
                        </a:solidFill>
                        <a:latin typeface="Calibri" panose="020F0502020204030204" pitchFamily="34" charset="0"/>
                        <a:cs typeface="Calibri" panose="020F0502020204030204" pitchFamily="34" charset="0"/>
                      </a:endParaRPr>
                    </a:p>
                    <a:p>
                      <a:pPr marR="357505" algn="ctr">
                        <a:lnSpc>
                          <a:spcPct val="100000"/>
                        </a:lnSpc>
                      </a:pPr>
                      <a:r>
                        <a:rPr sz="1400" spc="-5" dirty="0">
                          <a:solidFill>
                            <a:schemeClr val="bg1"/>
                          </a:solidFill>
                          <a:latin typeface="Calibri" panose="020F0502020204030204" pitchFamily="34" charset="0"/>
                          <a:cs typeface="Calibri" panose="020F0502020204030204" pitchFamily="34" charset="0"/>
                        </a:rPr>
                        <a:t>0</a:t>
                      </a:r>
                      <a:r>
                        <a:rPr sz="1400" dirty="0">
                          <a:solidFill>
                            <a:schemeClr val="bg1"/>
                          </a:solidFill>
                          <a:latin typeface="Calibri" panose="020F0502020204030204" pitchFamily="34" charset="0"/>
                          <a:cs typeface="Calibri" panose="020F0502020204030204" pitchFamily="34" charset="0"/>
                        </a:rPr>
                        <a:t>.6</a:t>
                      </a:r>
                    </a:p>
                  </a:txBody>
                  <a:tcPr marL="0" marR="0" marT="7823" marB="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bl>
          </a:graphicData>
        </a:graphic>
      </p:graphicFrame>
      <p:sp>
        <p:nvSpPr>
          <p:cNvPr id="70" name="object 8">
            <a:extLst>
              <a:ext uri="{FF2B5EF4-FFF2-40B4-BE49-F238E27FC236}">
                <a16:creationId xmlns:a16="http://schemas.microsoft.com/office/drawing/2014/main" id="{D0AA1542-A5DF-4D45-9F02-88D43B7EA87D}"/>
              </a:ext>
            </a:extLst>
          </p:cNvPr>
          <p:cNvSpPr txBox="1"/>
          <p:nvPr/>
        </p:nvSpPr>
        <p:spPr>
          <a:xfrm>
            <a:off x="1614284" y="1555725"/>
            <a:ext cx="4204883" cy="667774"/>
          </a:xfrm>
          <a:prstGeom prst="rect">
            <a:avLst/>
          </a:prstGeom>
        </p:spPr>
        <p:txBody>
          <a:bodyPr vert="horz" wrap="square" lIns="0" tIns="21236" rIns="0" bIns="0" rtlCol="0">
            <a:spAutoFit/>
          </a:bodyPr>
          <a:lstStyle/>
          <a:p>
            <a:pPr marL="89416" algn="ctr" defTabSz="1609501" fontAlgn="auto">
              <a:spcBef>
                <a:spcPts val="167"/>
              </a:spcBef>
              <a:spcAft>
                <a:spcPts val="0"/>
              </a:spcAft>
              <a:defRPr/>
            </a:pPr>
            <a:r>
              <a:rPr sz="1400" spc="-9" dirty="0">
                <a:solidFill>
                  <a:prstClr val="black"/>
                </a:solidFill>
                <a:latin typeface="Calibri" panose="020F0502020204030204" pitchFamily="34" charset="0"/>
                <a:cs typeface="Calibri" panose="020F0502020204030204" pitchFamily="34" charset="0"/>
              </a:rPr>
              <a:t>Ocular</a:t>
            </a:r>
            <a:r>
              <a:rPr lang="en-US" sz="1400" spc="-9" dirty="0">
                <a:solidFill>
                  <a:prstClr val="black"/>
                </a:solidFill>
                <a:latin typeface="Calibri" panose="020F0502020204030204" pitchFamily="34" charset="0"/>
                <a:cs typeface="Calibri" panose="020F0502020204030204" pitchFamily="34" charset="0"/>
              </a:rPr>
              <a:t>,* </a:t>
            </a:r>
            <a:r>
              <a:rPr lang="en-US" sz="1400" spc="-19" dirty="0">
                <a:solidFill>
                  <a:prstClr val="black"/>
                </a:solidFill>
                <a:latin typeface="Calibri" panose="020F0502020204030204" pitchFamily="34" charset="0"/>
                <a:cs typeface="Calibri" panose="020F0502020204030204" pitchFamily="34" charset="0"/>
              </a:rPr>
              <a:t>B</a:t>
            </a:r>
            <a:r>
              <a:rPr sz="1400" spc="-19" dirty="0">
                <a:solidFill>
                  <a:prstClr val="black"/>
                </a:solidFill>
                <a:latin typeface="Calibri" panose="020F0502020204030204" pitchFamily="34" charset="0"/>
                <a:cs typeface="Calibri" panose="020F0502020204030204" pitchFamily="34" charset="0"/>
              </a:rPr>
              <a:t>leeding</a:t>
            </a:r>
            <a:r>
              <a:rPr lang="en-US" sz="1400" spc="-19" dirty="0">
                <a:solidFill>
                  <a:prstClr val="black"/>
                </a:solidFill>
                <a:latin typeface="Calibri" panose="020F0502020204030204" pitchFamily="34" charset="0"/>
                <a:cs typeface="Calibri" panose="020F0502020204030204" pitchFamily="34" charset="0"/>
              </a:rPr>
              <a:t>,</a:t>
            </a:r>
            <a:r>
              <a:rPr lang="en-US" sz="1400" spc="-19" baseline="30000" dirty="0">
                <a:solidFill>
                  <a:prstClr val="black"/>
                </a:solidFill>
                <a:latin typeface="Calibri" panose="020F0502020204030204" pitchFamily="34" charset="0"/>
                <a:cs typeface="Calibri" panose="020F0502020204030204" pitchFamily="34" charset="0"/>
              </a:rPr>
              <a:t>†</a:t>
            </a:r>
            <a:r>
              <a:rPr lang="en-US" sz="1400" spc="-19" dirty="0">
                <a:solidFill>
                  <a:prstClr val="black"/>
                </a:solidFill>
                <a:latin typeface="Calibri" panose="020F0502020204030204" pitchFamily="34" charset="0"/>
                <a:cs typeface="Calibri" panose="020F0502020204030204" pitchFamily="34" charset="0"/>
              </a:rPr>
              <a:t> </a:t>
            </a:r>
            <a:r>
              <a:rPr sz="1400" spc="-19" dirty="0">
                <a:solidFill>
                  <a:prstClr val="black"/>
                </a:solidFill>
                <a:latin typeface="Calibri" panose="020F0502020204030204" pitchFamily="34" charset="0"/>
                <a:cs typeface="Calibri" panose="020F0502020204030204" pitchFamily="34" charset="0"/>
              </a:rPr>
              <a:t>and </a:t>
            </a:r>
            <a:r>
              <a:rPr lang="en-US" sz="1400" spc="-19" dirty="0">
                <a:solidFill>
                  <a:prstClr val="black"/>
                </a:solidFill>
                <a:latin typeface="Calibri" panose="020F0502020204030204" pitchFamily="34" charset="0"/>
                <a:cs typeface="Calibri" panose="020F0502020204030204" pitchFamily="34" charset="0"/>
              </a:rPr>
              <a:t>P</a:t>
            </a:r>
            <a:r>
              <a:rPr sz="1400" spc="-19" dirty="0">
                <a:solidFill>
                  <a:prstClr val="black"/>
                </a:solidFill>
                <a:latin typeface="Calibri" panose="020F0502020204030204" pitchFamily="34" charset="0"/>
                <a:cs typeface="Calibri" panose="020F0502020204030204" pitchFamily="34" charset="0"/>
              </a:rPr>
              <a:t>eripheral </a:t>
            </a:r>
            <a:r>
              <a:rPr lang="en-US" sz="1400" spc="-19" dirty="0">
                <a:solidFill>
                  <a:prstClr val="black"/>
                </a:solidFill>
                <a:latin typeface="Calibri" panose="020F0502020204030204" pitchFamily="34" charset="0"/>
                <a:cs typeface="Calibri" panose="020F0502020204030204" pitchFamily="34" charset="0"/>
              </a:rPr>
              <a:t>N</a:t>
            </a:r>
            <a:r>
              <a:rPr sz="1400" spc="-19" dirty="0">
                <a:solidFill>
                  <a:prstClr val="black"/>
                </a:solidFill>
                <a:latin typeface="Calibri" panose="020F0502020204030204" pitchFamily="34" charset="0"/>
                <a:cs typeface="Calibri" panose="020F0502020204030204" pitchFamily="34" charset="0"/>
              </a:rPr>
              <a:t>europathy</a:t>
            </a:r>
            <a:r>
              <a:rPr lang="en-US" sz="1400" spc="-27" baseline="30000" dirty="0">
                <a:solidFill>
                  <a:prstClr val="black"/>
                </a:solidFill>
                <a:latin typeface="Calibri" panose="020F0502020204030204" pitchFamily="34" charset="0"/>
                <a:cs typeface="Calibri" panose="020F0502020204030204" pitchFamily="34" charset="0"/>
              </a:rPr>
              <a:t>‡</a:t>
            </a:r>
            <a:r>
              <a:rPr sz="1400" spc="157" baseline="24691" dirty="0">
                <a:solidFill>
                  <a:prstClr val="black"/>
                </a:solidFill>
                <a:latin typeface="Calibri" panose="020F0502020204030204" pitchFamily="34" charset="0"/>
                <a:cs typeface="Calibri" panose="020F0502020204030204" pitchFamily="34" charset="0"/>
              </a:rPr>
              <a:t> </a:t>
            </a:r>
            <a:r>
              <a:rPr sz="1400" spc="-19" dirty="0">
                <a:solidFill>
                  <a:prstClr val="black"/>
                </a:solidFill>
                <a:latin typeface="Calibri" panose="020F0502020204030204" pitchFamily="34" charset="0"/>
                <a:cs typeface="Calibri" panose="020F0502020204030204" pitchFamily="34" charset="0"/>
              </a:rPr>
              <a:t>TRAEs</a:t>
            </a:r>
            <a:endParaRPr sz="1400" dirty="0">
              <a:solidFill>
                <a:prstClr val="black"/>
              </a:solidFill>
              <a:latin typeface="Calibri" panose="020F0502020204030204" pitchFamily="34" charset="0"/>
              <a:cs typeface="Calibri" panose="020F0502020204030204" pitchFamily="34" charset="0"/>
            </a:endParaRPr>
          </a:p>
          <a:p>
            <a:pPr algn="ctr" defTabSz="1609501" fontAlgn="auto">
              <a:spcBef>
                <a:spcPts val="0"/>
              </a:spcBef>
              <a:spcAft>
                <a:spcPts val="0"/>
              </a:spcAft>
              <a:defRPr/>
            </a:pPr>
            <a:endParaRPr sz="1400" dirty="0">
              <a:solidFill>
                <a:prstClr val="black"/>
              </a:solidFill>
              <a:latin typeface="Calibri" panose="020F0502020204030204" pitchFamily="34" charset="0"/>
              <a:cs typeface="Calibri" panose="020F0502020204030204" pitchFamily="34" charset="0"/>
            </a:endParaRPr>
          </a:p>
          <a:p>
            <a:pPr marR="300664" algn="ctr" defTabSz="1609501" fontAlgn="auto">
              <a:spcBef>
                <a:spcPts val="0"/>
              </a:spcBef>
              <a:spcAft>
                <a:spcPts val="0"/>
              </a:spcAft>
              <a:defRPr/>
            </a:pPr>
            <a:r>
              <a:rPr sz="1400" spc="-9" dirty="0">
                <a:solidFill>
                  <a:schemeClr val="bg1"/>
                </a:solidFill>
                <a:latin typeface="Calibri" panose="020F0502020204030204" pitchFamily="34" charset="0"/>
                <a:cs typeface="Calibri" panose="020F0502020204030204" pitchFamily="34" charset="0"/>
              </a:rPr>
              <a:t>N</a:t>
            </a:r>
            <a:r>
              <a:rPr lang="en-US" sz="1400" spc="-9" dirty="0">
                <a:solidFill>
                  <a:schemeClr val="bg1"/>
                </a:solidFill>
                <a:latin typeface="Calibri" panose="020F0502020204030204" pitchFamily="34" charset="0"/>
                <a:cs typeface="Calibri" panose="020F0502020204030204" pitchFamily="34" charset="0"/>
              </a:rPr>
              <a:t> </a:t>
            </a:r>
            <a:r>
              <a:rPr sz="1400" spc="-9" dirty="0">
                <a:solidFill>
                  <a:schemeClr val="bg1"/>
                </a:solidFill>
                <a:latin typeface="Calibri" panose="020F0502020204030204" pitchFamily="34" charset="0"/>
                <a:cs typeface="Calibri" panose="020F0502020204030204" pitchFamily="34" charset="0"/>
              </a:rPr>
              <a:t>=</a:t>
            </a:r>
            <a:r>
              <a:rPr lang="en-US" sz="1400" spc="-9" dirty="0">
                <a:solidFill>
                  <a:schemeClr val="bg1"/>
                </a:solidFill>
                <a:latin typeface="Calibri" panose="020F0502020204030204" pitchFamily="34" charset="0"/>
                <a:cs typeface="Calibri" panose="020F0502020204030204" pitchFamily="34" charset="0"/>
              </a:rPr>
              <a:t> </a:t>
            </a:r>
            <a:r>
              <a:rPr sz="1400" spc="-9" dirty="0">
                <a:solidFill>
                  <a:schemeClr val="bg1"/>
                </a:solidFill>
                <a:latin typeface="Calibri" panose="020F0502020204030204" pitchFamily="34" charset="0"/>
                <a:cs typeface="Calibri" panose="020F0502020204030204" pitchFamily="34" charset="0"/>
              </a:rPr>
              <a:t>101</a:t>
            </a:r>
            <a:endParaRPr sz="1400" dirty="0">
              <a:solidFill>
                <a:schemeClr val="bg1"/>
              </a:solidFill>
              <a:latin typeface="Calibri" panose="020F0502020204030204" pitchFamily="34" charset="0"/>
              <a:cs typeface="Calibri" panose="020F0502020204030204" pitchFamily="34" charset="0"/>
            </a:endParaRPr>
          </a:p>
        </p:txBody>
      </p:sp>
      <p:sp>
        <p:nvSpPr>
          <p:cNvPr id="71" name="object 9">
            <a:extLst>
              <a:ext uri="{FF2B5EF4-FFF2-40B4-BE49-F238E27FC236}">
                <a16:creationId xmlns:a16="http://schemas.microsoft.com/office/drawing/2014/main" id="{E909DF4E-7FA8-4FAB-81E3-D7BC3C03B219}"/>
              </a:ext>
            </a:extLst>
          </p:cNvPr>
          <p:cNvSpPr/>
          <p:nvPr/>
        </p:nvSpPr>
        <p:spPr>
          <a:xfrm>
            <a:off x="1742277" y="3384816"/>
            <a:ext cx="652752" cy="536509"/>
          </a:xfrm>
          <a:custGeom>
            <a:avLst/>
            <a:gdLst/>
            <a:ahLst/>
            <a:cxnLst/>
            <a:rect l="l" t="t" r="r" b="b"/>
            <a:pathLst>
              <a:path w="370840" h="304800">
                <a:moveTo>
                  <a:pt x="370331" y="0"/>
                </a:moveTo>
                <a:lnTo>
                  <a:pt x="0" y="0"/>
                </a:lnTo>
                <a:lnTo>
                  <a:pt x="0" y="304799"/>
                </a:lnTo>
                <a:lnTo>
                  <a:pt x="370331" y="304799"/>
                </a:lnTo>
                <a:lnTo>
                  <a:pt x="370331" y="0"/>
                </a:lnTo>
                <a:close/>
              </a:path>
            </a:pathLst>
          </a:custGeom>
          <a:solidFill>
            <a:schemeClr val="accent1"/>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72" name="object 10">
            <a:extLst>
              <a:ext uri="{FF2B5EF4-FFF2-40B4-BE49-F238E27FC236}">
                <a16:creationId xmlns:a16="http://schemas.microsoft.com/office/drawing/2014/main" id="{600EB03F-D608-4262-A67E-75AAB5CAF50C}"/>
              </a:ext>
            </a:extLst>
          </p:cNvPr>
          <p:cNvSpPr/>
          <p:nvPr/>
        </p:nvSpPr>
        <p:spPr>
          <a:xfrm>
            <a:off x="3370579" y="3191676"/>
            <a:ext cx="652752" cy="729875"/>
          </a:xfrm>
          <a:custGeom>
            <a:avLst/>
            <a:gdLst/>
            <a:ahLst/>
            <a:cxnLst/>
            <a:rect l="l" t="t" r="r" b="b"/>
            <a:pathLst>
              <a:path w="370839" h="414655">
                <a:moveTo>
                  <a:pt x="370331" y="0"/>
                </a:moveTo>
                <a:lnTo>
                  <a:pt x="0" y="0"/>
                </a:lnTo>
                <a:lnTo>
                  <a:pt x="0" y="414528"/>
                </a:lnTo>
                <a:lnTo>
                  <a:pt x="370331" y="414528"/>
                </a:lnTo>
                <a:lnTo>
                  <a:pt x="370331" y="0"/>
                </a:lnTo>
                <a:close/>
              </a:path>
            </a:pathLst>
          </a:custGeom>
          <a:solidFill>
            <a:schemeClr val="accent1"/>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73" name="object 11">
            <a:extLst>
              <a:ext uri="{FF2B5EF4-FFF2-40B4-BE49-F238E27FC236}">
                <a16:creationId xmlns:a16="http://schemas.microsoft.com/office/drawing/2014/main" id="{C99E6DF8-D0B7-4B15-989B-A0E1C1644117}"/>
              </a:ext>
            </a:extLst>
          </p:cNvPr>
          <p:cNvSpPr/>
          <p:nvPr/>
        </p:nvSpPr>
        <p:spPr>
          <a:xfrm>
            <a:off x="4998882" y="3556500"/>
            <a:ext cx="652752" cy="365496"/>
          </a:xfrm>
          <a:custGeom>
            <a:avLst/>
            <a:gdLst/>
            <a:ahLst/>
            <a:cxnLst/>
            <a:rect l="l" t="t" r="r" b="b"/>
            <a:pathLst>
              <a:path w="370839" h="207644">
                <a:moveTo>
                  <a:pt x="370331" y="0"/>
                </a:moveTo>
                <a:lnTo>
                  <a:pt x="0" y="0"/>
                </a:lnTo>
                <a:lnTo>
                  <a:pt x="0" y="207264"/>
                </a:lnTo>
                <a:lnTo>
                  <a:pt x="370331" y="207264"/>
                </a:lnTo>
                <a:lnTo>
                  <a:pt x="370331" y="0"/>
                </a:lnTo>
                <a:close/>
              </a:path>
            </a:pathLst>
          </a:custGeom>
          <a:solidFill>
            <a:schemeClr val="accent1"/>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74" name="object 12">
            <a:extLst>
              <a:ext uri="{FF2B5EF4-FFF2-40B4-BE49-F238E27FC236}">
                <a16:creationId xmlns:a16="http://schemas.microsoft.com/office/drawing/2014/main" id="{89C23FD1-3B22-495C-90B4-B25325DB43FB}"/>
              </a:ext>
            </a:extLst>
          </p:cNvPr>
          <p:cNvSpPr/>
          <p:nvPr/>
        </p:nvSpPr>
        <p:spPr>
          <a:xfrm>
            <a:off x="1742277" y="2802705"/>
            <a:ext cx="652752" cy="582335"/>
          </a:xfrm>
          <a:custGeom>
            <a:avLst/>
            <a:gdLst/>
            <a:ahLst/>
            <a:cxnLst/>
            <a:rect l="l" t="t" r="r" b="b"/>
            <a:pathLst>
              <a:path w="370840" h="330835">
                <a:moveTo>
                  <a:pt x="370331" y="0"/>
                </a:moveTo>
                <a:lnTo>
                  <a:pt x="0" y="0"/>
                </a:lnTo>
                <a:lnTo>
                  <a:pt x="0" y="330708"/>
                </a:lnTo>
                <a:lnTo>
                  <a:pt x="370331" y="330708"/>
                </a:lnTo>
                <a:lnTo>
                  <a:pt x="370331" y="0"/>
                </a:lnTo>
                <a:close/>
              </a:path>
            </a:pathLst>
          </a:custGeom>
          <a:solidFill>
            <a:schemeClr val="accent3"/>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75" name="object 13">
            <a:extLst>
              <a:ext uri="{FF2B5EF4-FFF2-40B4-BE49-F238E27FC236}">
                <a16:creationId xmlns:a16="http://schemas.microsoft.com/office/drawing/2014/main" id="{C78206B4-7454-4B0C-BEC8-1EA41AA6EBFF}"/>
              </a:ext>
            </a:extLst>
          </p:cNvPr>
          <p:cNvSpPr/>
          <p:nvPr/>
        </p:nvSpPr>
        <p:spPr>
          <a:xfrm>
            <a:off x="3370579" y="3124611"/>
            <a:ext cx="652752" cy="67065"/>
          </a:xfrm>
          <a:custGeom>
            <a:avLst/>
            <a:gdLst/>
            <a:ahLst/>
            <a:cxnLst/>
            <a:rect l="l" t="t" r="r" b="b"/>
            <a:pathLst>
              <a:path w="370839" h="38100">
                <a:moveTo>
                  <a:pt x="0" y="38100"/>
                </a:moveTo>
                <a:lnTo>
                  <a:pt x="370331" y="38100"/>
                </a:lnTo>
                <a:lnTo>
                  <a:pt x="370331" y="0"/>
                </a:lnTo>
                <a:lnTo>
                  <a:pt x="0" y="0"/>
                </a:lnTo>
                <a:lnTo>
                  <a:pt x="0" y="38100"/>
                </a:lnTo>
                <a:close/>
              </a:path>
            </a:pathLst>
          </a:custGeom>
          <a:solidFill>
            <a:schemeClr val="accent3"/>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76" name="object 14">
            <a:extLst>
              <a:ext uri="{FF2B5EF4-FFF2-40B4-BE49-F238E27FC236}">
                <a16:creationId xmlns:a16="http://schemas.microsoft.com/office/drawing/2014/main" id="{65257288-4267-4D5A-9DB2-2750EE67C396}"/>
              </a:ext>
            </a:extLst>
          </p:cNvPr>
          <p:cNvSpPr/>
          <p:nvPr/>
        </p:nvSpPr>
        <p:spPr>
          <a:xfrm>
            <a:off x="4998882" y="3363356"/>
            <a:ext cx="652752" cy="193368"/>
          </a:xfrm>
          <a:custGeom>
            <a:avLst/>
            <a:gdLst/>
            <a:ahLst/>
            <a:cxnLst/>
            <a:rect l="l" t="t" r="r" b="b"/>
            <a:pathLst>
              <a:path w="370839" h="109855">
                <a:moveTo>
                  <a:pt x="370331" y="0"/>
                </a:moveTo>
                <a:lnTo>
                  <a:pt x="0" y="0"/>
                </a:lnTo>
                <a:lnTo>
                  <a:pt x="0" y="109728"/>
                </a:lnTo>
                <a:lnTo>
                  <a:pt x="370331" y="109728"/>
                </a:lnTo>
                <a:lnTo>
                  <a:pt x="370331" y="0"/>
                </a:lnTo>
                <a:close/>
              </a:path>
            </a:pathLst>
          </a:custGeom>
          <a:solidFill>
            <a:schemeClr val="accent3"/>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77" name="object 15">
            <a:extLst>
              <a:ext uri="{FF2B5EF4-FFF2-40B4-BE49-F238E27FC236}">
                <a16:creationId xmlns:a16="http://schemas.microsoft.com/office/drawing/2014/main" id="{9AC656B0-5AE8-4EC0-BDE6-66010210F77E}"/>
              </a:ext>
            </a:extLst>
          </p:cNvPr>
          <p:cNvSpPr/>
          <p:nvPr/>
        </p:nvSpPr>
        <p:spPr>
          <a:xfrm>
            <a:off x="1742277" y="2759784"/>
            <a:ext cx="652752" cy="43592"/>
          </a:xfrm>
          <a:custGeom>
            <a:avLst/>
            <a:gdLst/>
            <a:ahLst/>
            <a:cxnLst/>
            <a:rect l="l" t="t" r="r" b="b"/>
            <a:pathLst>
              <a:path w="370840" h="24764">
                <a:moveTo>
                  <a:pt x="0" y="24383"/>
                </a:moveTo>
                <a:lnTo>
                  <a:pt x="370331" y="24383"/>
                </a:lnTo>
                <a:lnTo>
                  <a:pt x="370331" y="0"/>
                </a:lnTo>
                <a:lnTo>
                  <a:pt x="0" y="0"/>
                </a:lnTo>
                <a:lnTo>
                  <a:pt x="0" y="24383"/>
                </a:lnTo>
                <a:close/>
              </a:path>
            </a:pathLst>
          </a:custGeom>
          <a:solidFill>
            <a:schemeClr val="accent4"/>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78" name="object 16">
            <a:extLst>
              <a:ext uri="{FF2B5EF4-FFF2-40B4-BE49-F238E27FC236}">
                <a16:creationId xmlns:a16="http://schemas.microsoft.com/office/drawing/2014/main" id="{5F52E44B-8BCC-4DEE-92A0-E3DE8C85072D}"/>
              </a:ext>
            </a:extLst>
          </p:cNvPr>
          <p:cNvSpPr/>
          <p:nvPr/>
        </p:nvSpPr>
        <p:spPr>
          <a:xfrm>
            <a:off x="3370579" y="3081690"/>
            <a:ext cx="652752" cy="43592"/>
          </a:xfrm>
          <a:custGeom>
            <a:avLst/>
            <a:gdLst/>
            <a:ahLst/>
            <a:cxnLst/>
            <a:rect l="l" t="t" r="r" b="b"/>
            <a:pathLst>
              <a:path w="370839" h="24764">
                <a:moveTo>
                  <a:pt x="0" y="24383"/>
                </a:moveTo>
                <a:lnTo>
                  <a:pt x="370331" y="24383"/>
                </a:lnTo>
                <a:lnTo>
                  <a:pt x="370331" y="0"/>
                </a:lnTo>
                <a:lnTo>
                  <a:pt x="0" y="0"/>
                </a:lnTo>
                <a:lnTo>
                  <a:pt x="0" y="24383"/>
                </a:lnTo>
                <a:close/>
              </a:path>
            </a:pathLst>
          </a:custGeom>
          <a:solidFill>
            <a:schemeClr val="accent4"/>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79" name="object 17">
            <a:extLst>
              <a:ext uri="{FF2B5EF4-FFF2-40B4-BE49-F238E27FC236}">
                <a16:creationId xmlns:a16="http://schemas.microsoft.com/office/drawing/2014/main" id="{0B21B5D4-6FA5-4ABD-9B33-C52DFA8F51AE}"/>
              </a:ext>
            </a:extLst>
          </p:cNvPr>
          <p:cNvSpPr/>
          <p:nvPr/>
        </p:nvSpPr>
        <p:spPr>
          <a:xfrm>
            <a:off x="4998882" y="3213134"/>
            <a:ext cx="652752" cy="150894"/>
          </a:xfrm>
          <a:custGeom>
            <a:avLst/>
            <a:gdLst/>
            <a:ahLst/>
            <a:cxnLst/>
            <a:rect l="l" t="t" r="r" b="b"/>
            <a:pathLst>
              <a:path w="370839" h="85725">
                <a:moveTo>
                  <a:pt x="0" y="85344"/>
                </a:moveTo>
                <a:lnTo>
                  <a:pt x="370331" y="85344"/>
                </a:lnTo>
                <a:lnTo>
                  <a:pt x="370331" y="0"/>
                </a:lnTo>
                <a:lnTo>
                  <a:pt x="0" y="0"/>
                </a:lnTo>
                <a:lnTo>
                  <a:pt x="0" y="85344"/>
                </a:lnTo>
                <a:close/>
              </a:path>
            </a:pathLst>
          </a:custGeom>
          <a:solidFill>
            <a:schemeClr val="accent4"/>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0" name="object 18">
            <a:extLst>
              <a:ext uri="{FF2B5EF4-FFF2-40B4-BE49-F238E27FC236}">
                <a16:creationId xmlns:a16="http://schemas.microsoft.com/office/drawing/2014/main" id="{11A0AAEA-55CE-4A85-8343-F501CD22B626}"/>
              </a:ext>
            </a:extLst>
          </p:cNvPr>
          <p:cNvSpPr/>
          <p:nvPr/>
        </p:nvSpPr>
        <p:spPr>
          <a:xfrm>
            <a:off x="1254053" y="1769928"/>
            <a:ext cx="0" cy="2151621"/>
          </a:xfrm>
          <a:custGeom>
            <a:avLst/>
            <a:gdLst/>
            <a:ahLst/>
            <a:cxnLst/>
            <a:rect l="l" t="t" r="r" b="b"/>
            <a:pathLst>
              <a:path h="1222375">
                <a:moveTo>
                  <a:pt x="0" y="1222248"/>
                </a:moveTo>
                <a:lnTo>
                  <a:pt x="0" y="0"/>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1" name="object 20">
            <a:extLst>
              <a:ext uri="{FF2B5EF4-FFF2-40B4-BE49-F238E27FC236}">
                <a16:creationId xmlns:a16="http://schemas.microsoft.com/office/drawing/2014/main" id="{83DBDA51-67C6-469D-AD2D-722E981F1D8F}"/>
              </a:ext>
            </a:extLst>
          </p:cNvPr>
          <p:cNvSpPr/>
          <p:nvPr/>
        </p:nvSpPr>
        <p:spPr>
          <a:xfrm>
            <a:off x="1205768" y="3925171"/>
            <a:ext cx="49180" cy="0"/>
          </a:xfrm>
          <a:custGeom>
            <a:avLst/>
            <a:gdLst/>
            <a:ahLst/>
            <a:cxnLst/>
            <a:rect l="l" t="t" r="r" b="b"/>
            <a:pathLst>
              <a:path w="27940">
                <a:moveTo>
                  <a:pt x="0" y="0"/>
                </a:moveTo>
                <a:lnTo>
                  <a:pt x="27432" y="0"/>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2" name="object 21">
            <a:extLst>
              <a:ext uri="{FF2B5EF4-FFF2-40B4-BE49-F238E27FC236}">
                <a16:creationId xmlns:a16="http://schemas.microsoft.com/office/drawing/2014/main" id="{91ADAD7F-F398-4200-8D60-E4D0F461FACA}"/>
              </a:ext>
            </a:extLst>
          </p:cNvPr>
          <p:cNvSpPr/>
          <p:nvPr/>
        </p:nvSpPr>
        <p:spPr>
          <a:xfrm>
            <a:off x="1205768" y="3492118"/>
            <a:ext cx="49180" cy="0"/>
          </a:xfrm>
          <a:custGeom>
            <a:avLst/>
            <a:gdLst/>
            <a:ahLst/>
            <a:cxnLst/>
            <a:rect l="l" t="t" r="r" b="b"/>
            <a:pathLst>
              <a:path w="27940">
                <a:moveTo>
                  <a:pt x="0" y="0"/>
                </a:moveTo>
                <a:lnTo>
                  <a:pt x="27432" y="0"/>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3" name="object 23">
            <a:extLst>
              <a:ext uri="{FF2B5EF4-FFF2-40B4-BE49-F238E27FC236}">
                <a16:creationId xmlns:a16="http://schemas.microsoft.com/office/drawing/2014/main" id="{DF18DE36-997A-405C-9D4B-26D566F42DA6}"/>
              </a:ext>
            </a:extLst>
          </p:cNvPr>
          <p:cNvSpPr/>
          <p:nvPr/>
        </p:nvSpPr>
        <p:spPr>
          <a:xfrm>
            <a:off x="1205768" y="3060229"/>
            <a:ext cx="49180" cy="0"/>
          </a:xfrm>
          <a:custGeom>
            <a:avLst/>
            <a:gdLst/>
            <a:ahLst/>
            <a:cxnLst/>
            <a:rect l="l" t="t" r="r" b="b"/>
            <a:pathLst>
              <a:path w="27940">
                <a:moveTo>
                  <a:pt x="0" y="0"/>
                </a:moveTo>
                <a:lnTo>
                  <a:pt x="27432" y="0"/>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4" name="object 25">
            <a:extLst>
              <a:ext uri="{FF2B5EF4-FFF2-40B4-BE49-F238E27FC236}">
                <a16:creationId xmlns:a16="http://schemas.microsoft.com/office/drawing/2014/main" id="{96BA7821-EC50-43A2-872D-DEBD5F4706DA}"/>
              </a:ext>
            </a:extLst>
          </p:cNvPr>
          <p:cNvSpPr/>
          <p:nvPr/>
        </p:nvSpPr>
        <p:spPr>
          <a:xfrm>
            <a:off x="1205768" y="2631022"/>
            <a:ext cx="49180" cy="0"/>
          </a:xfrm>
          <a:custGeom>
            <a:avLst/>
            <a:gdLst/>
            <a:ahLst/>
            <a:cxnLst/>
            <a:rect l="l" t="t" r="r" b="b"/>
            <a:pathLst>
              <a:path w="27940">
                <a:moveTo>
                  <a:pt x="0" y="0"/>
                </a:moveTo>
                <a:lnTo>
                  <a:pt x="27432" y="0"/>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5" name="object 27">
            <a:extLst>
              <a:ext uri="{FF2B5EF4-FFF2-40B4-BE49-F238E27FC236}">
                <a16:creationId xmlns:a16="http://schemas.microsoft.com/office/drawing/2014/main" id="{04591C3C-931D-465A-A29F-891CDBC0DEF0}"/>
              </a:ext>
            </a:extLst>
          </p:cNvPr>
          <p:cNvSpPr/>
          <p:nvPr/>
        </p:nvSpPr>
        <p:spPr>
          <a:xfrm>
            <a:off x="1205768" y="2199133"/>
            <a:ext cx="49180" cy="0"/>
          </a:xfrm>
          <a:custGeom>
            <a:avLst/>
            <a:gdLst/>
            <a:ahLst/>
            <a:cxnLst/>
            <a:rect l="l" t="t" r="r" b="b"/>
            <a:pathLst>
              <a:path w="27940">
                <a:moveTo>
                  <a:pt x="0" y="0"/>
                </a:moveTo>
                <a:lnTo>
                  <a:pt x="27432" y="0"/>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6" name="object 29">
            <a:extLst>
              <a:ext uri="{FF2B5EF4-FFF2-40B4-BE49-F238E27FC236}">
                <a16:creationId xmlns:a16="http://schemas.microsoft.com/office/drawing/2014/main" id="{443CAA4B-E926-481A-BAEA-9F0117BA9D67}"/>
              </a:ext>
            </a:extLst>
          </p:cNvPr>
          <p:cNvSpPr/>
          <p:nvPr/>
        </p:nvSpPr>
        <p:spPr>
          <a:xfrm>
            <a:off x="1205768" y="1769926"/>
            <a:ext cx="49180" cy="0"/>
          </a:xfrm>
          <a:custGeom>
            <a:avLst/>
            <a:gdLst/>
            <a:ahLst/>
            <a:cxnLst/>
            <a:rect l="l" t="t" r="r" b="b"/>
            <a:pathLst>
              <a:path w="27940">
                <a:moveTo>
                  <a:pt x="0" y="0"/>
                </a:moveTo>
                <a:lnTo>
                  <a:pt x="27432" y="0"/>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7" name="object 30">
            <a:extLst>
              <a:ext uri="{FF2B5EF4-FFF2-40B4-BE49-F238E27FC236}">
                <a16:creationId xmlns:a16="http://schemas.microsoft.com/office/drawing/2014/main" id="{5527E8E1-513D-4098-8D7A-6B13A73394AE}"/>
              </a:ext>
            </a:extLst>
          </p:cNvPr>
          <p:cNvSpPr/>
          <p:nvPr/>
        </p:nvSpPr>
        <p:spPr>
          <a:xfrm>
            <a:off x="1249806" y="3924497"/>
            <a:ext cx="4885578" cy="0"/>
          </a:xfrm>
          <a:custGeom>
            <a:avLst/>
            <a:gdLst/>
            <a:ahLst/>
            <a:cxnLst/>
            <a:rect l="l" t="t" r="r" b="b"/>
            <a:pathLst>
              <a:path w="2775585">
                <a:moveTo>
                  <a:pt x="0" y="0"/>
                </a:moveTo>
                <a:lnTo>
                  <a:pt x="2775204" y="0"/>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8" name="object 31">
            <a:extLst>
              <a:ext uri="{FF2B5EF4-FFF2-40B4-BE49-F238E27FC236}">
                <a16:creationId xmlns:a16="http://schemas.microsoft.com/office/drawing/2014/main" id="{7D24EF4C-8E4F-43B8-9534-2FA791ED52DE}"/>
              </a:ext>
            </a:extLst>
          </p:cNvPr>
          <p:cNvSpPr/>
          <p:nvPr/>
        </p:nvSpPr>
        <p:spPr>
          <a:xfrm>
            <a:off x="1254053" y="3756937"/>
            <a:ext cx="0" cy="40237"/>
          </a:xfrm>
          <a:custGeom>
            <a:avLst/>
            <a:gdLst/>
            <a:ahLst/>
            <a:cxnLst/>
            <a:rect l="l" t="t" r="r" b="b"/>
            <a:pathLst>
              <a:path h="22860">
                <a:moveTo>
                  <a:pt x="0" y="0"/>
                </a:moveTo>
                <a:lnTo>
                  <a:pt x="0" y="22860"/>
                </a:lnTo>
              </a:path>
            </a:pathLst>
          </a:custGeom>
          <a:ln w="9525">
            <a:solidFill>
              <a:srgbClr val="000000"/>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9" name="object 35">
            <a:extLst>
              <a:ext uri="{FF2B5EF4-FFF2-40B4-BE49-F238E27FC236}">
                <a16:creationId xmlns:a16="http://schemas.microsoft.com/office/drawing/2014/main" id="{E9CEB025-9BE2-4946-BA80-87E8CDBBC40C}"/>
              </a:ext>
            </a:extLst>
          </p:cNvPr>
          <p:cNvSpPr txBox="1"/>
          <p:nvPr/>
        </p:nvSpPr>
        <p:spPr>
          <a:xfrm>
            <a:off x="1943575" y="3547111"/>
            <a:ext cx="315199" cy="207238"/>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200" spc="-9" dirty="0">
                <a:solidFill>
                  <a:srgbClr val="FFFFFF"/>
                </a:solidFill>
                <a:latin typeface="Calibri" panose="020F0502020204030204" pitchFamily="34" charset="0"/>
                <a:cs typeface="Calibri" panose="020F0502020204030204" pitchFamily="34" charset="0"/>
              </a:rPr>
              <a:t>25</a:t>
            </a:r>
            <a:endParaRPr sz="1200" dirty="0">
              <a:solidFill>
                <a:prstClr val="black"/>
              </a:solidFill>
              <a:latin typeface="Calibri" panose="020F0502020204030204" pitchFamily="34" charset="0"/>
              <a:cs typeface="Calibri" panose="020F0502020204030204" pitchFamily="34" charset="0"/>
            </a:endParaRPr>
          </a:p>
        </p:txBody>
      </p:sp>
      <p:sp>
        <p:nvSpPr>
          <p:cNvPr id="90" name="object 36">
            <a:extLst>
              <a:ext uri="{FF2B5EF4-FFF2-40B4-BE49-F238E27FC236}">
                <a16:creationId xmlns:a16="http://schemas.microsoft.com/office/drawing/2014/main" id="{1220C358-68BE-4C59-8B17-8865678E422E}"/>
              </a:ext>
            </a:extLst>
          </p:cNvPr>
          <p:cNvSpPr txBox="1"/>
          <p:nvPr/>
        </p:nvSpPr>
        <p:spPr>
          <a:xfrm>
            <a:off x="3594231" y="3450539"/>
            <a:ext cx="315199" cy="207238"/>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200" spc="-9" dirty="0">
                <a:solidFill>
                  <a:srgbClr val="FFFFFF"/>
                </a:solidFill>
                <a:latin typeface="Calibri" panose="020F0502020204030204" pitchFamily="34" charset="0"/>
                <a:cs typeface="Calibri" panose="020F0502020204030204" pitchFamily="34" charset="0"/>
              </a:rPr>
              <a:t>34</a:t>
            </a:r>
            <a:endParaRPr sz="1200" dirty="0">
              <a:solidFill>
                <a:prstClr val="black"/>
              </a:solidFill>
              <a:latin typeface="Calibri" panose="020F0502020204030204" pitchFamily="34" charset="0"/>
              <a:cs typeface="Calibri" panose="020F0502020204030204" pitchFamily="34" charset="0"/>
            </a:endParaRPr>
          </a:p>
        </p:txBody>
      </p:sp>
      <p:sp>
        <p:nvSpPr>
          <p:cNvPr id="91" name="object 37">
            <a:extLst>
              <a:ext uri="{FF2B5EF4-FFF2-40B4-BE49-F238E27FC236}">
                <a16:creationId xmlns:a16="http://schemas.microsoft.com/office/drawing/2014/main" id="{15BA4AC6-B91A-4494-A106-8EEF1AA650EA}"/>
              </a:ext>
            </a:extLst>
          </p:cNvPr>
          <p:cNvSpPr txBox="1"/>
          <p:nvPr/>
        </p:nvSpPr>
        <p:spPr>
          <a:xfrm>
            <a:off x="5212096" y="3633399"/>
            <a:ext cx="315199" cy="207238"/>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200" spc="-9" dirty="0">
                <a:solidFill>
                  <a:srgbClr val="FFFFFF"/>
                </a:solidFill>
                <a:latin typeface="Calibri" panose="020F0502020204030204" pitchFamily="34" charset="0"/>
                <a:cs typeface="Calibri" panose="020F0502020204030204" pitchFamily="34" charset="0"/>
              </a:rPr>
              <a:t>17</a:t>
            </a:r>
            <a:endParaRPr sz="1200" dirty="0">
              <a:solidFill>
                <a:prstClr val="black"/>
              </a:solidFill>
              <a:latin typeface="Calibri" panose="020F0502020204030204" pitchFamily="34" charset="0"/>
              <a:cs typeface="Calibri" panose="020F0502020204030204" pitchFamily="34" charset="0"/>
            </a:endParaRPr>
          </a:p>
        </p:txBody>
      </p:sp>
      <p:sp>
        <p:nvSpPr>
          <p:cNvPr id="92" name="object 38">
            <a:extLst>
              <a:ext uri="{FF2B5EF4-FFF2-40B4-BE49-F238E27FC236}">
                <a16:creationId xmlns:a16="http://schemas.microsoft.com/office/drawing/2014/main" id="{3129AE6B-7A3C-410F-BA2C-18FB91510E4E}"/>
              </a:ext>
            </a:extLst>
          </p:cNvPr>
          <p:cNvSpPr txBox="1"/>
          <p:nvPr/>
        </p:nvSpPr>
        <p:spPr>
          <a:xfrm>
            <a:off x="1954461" y="2987356"/>
            <a:ext cx="315199" cy="207238"/>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200" spc="-9" dirty="0">
                <a:solidFill>
                  <a:srgbClr val="FFFFFF"/>
                </a:solidFill>
                <a:latin typeface="Calibri" panose="020F0502020204030204" pitchFamily="34" charset="0"/>
                <a:cs typeface="Calibri" panose="020F0502020204030204" pitchFamily="34" charset="0"/>
              </a:rPr>
              <a:t>27</a:t>
            </a:r>
            <a:endParaRPr sz="1200" dirty="0">
              <a:solidFill>
                <a:prstClr val="black"/>
              </a:solidFill>
              <a:latin typeface="Calibri" panose="020F0502020204030204" pitchFamily="34" charset="0"/>
              <a:cs typeface="Calibri" panose="020F0502020204030204" pitchFamily="34" charset="0"/>
            </a:endParaRPr>
          </a:p>
        </p:txBody>
      </p:sp>
      <p:sp>
        <p:nvSpPr>
          <p:cNvPr id="93" name="object 39">
            <a:extLst>
              <a:ext uri="{FF2B5EF4-FFF2-40B4-BE49-F238E27FC236}">
                <a16:creationId xmlns:a16="http://schemas.microsoft.com/office/drawing/2014/main" id="{E3428845-36D3-47FA-BB75-FA4F30D838AE}"/>
              </a:ext>
            </a:extLst>
          </p:cNvPr>
          <p:cNvSpPr txBox="1"/>
          <p:nvPr/>
        </p:nvSpPr>
        <p:spPr>
          <a:xfrm>
            <a:off x="3370579" y="3051736"/>
            <a:ext cx="652752" cy="207238"/>
          </a:xfrm>
          <a:prstGeom prst="rect">
            <a:avLst/>
          </a:prstGeom>
          <a:ln>
            <a:noFill/>
          </a:ln>
        </p:spPr>
        <p:txBody>
          <a:bodyPr vert="horz" wrap="square" lIns="0" tIns="22354" rIns="0" bIns="0" rtlCol="0">
            <a:spAutoFit/>
          </a:bodyPr>
          <a:lstStyle/>
          <a:p>
            <a:pPr algn="ctr" defTabSz="1609501" fontAlgn="auto">
              <a:spcBef>
                <a:spcPts val="176"/>
              </a:spcBef>
              <a:spcAft>
                <a:spcPts val="0"/>
              </a:spcAft>
              <a:defRPr/>
            </a:pPr>
            <a:r>
              <a:rPr sz="1200" spc="-9" dirty="0">
                <a:solidFill>
                  <a:srgbClr val="FFFFFF"/>
                </a:solidFill>
                <a:latin typeface="Calibri" panose="020F0502020204030204" pitchFamily="34" charset="0"/>
                <a:cs typeface="Calibri" panose="020F0502020204030204" pitchFamily="34" charset="0"/>
              </a:rPr>
              <a:t>3</a:t>
            </a:r>
            <a:endParaRPr sz="1200" dirty="0">
              <a:solidFill>
                <a:prstClr val="black"/>
              </a:solidFill>
              <a:latin typeface="Calibri" panose="020F0502020204030204" pitchFamily="34" charset="0"/>
              <a:cs typeface="Calibri" panose="020F0502020204030204" pitchFamily="34" charset="0"/>
            </a:endParaRPr>
          </a:p>
        </p:txBody>
      </p:sp>
      <p:sp>
        <p:nvSpPr>
          <p:cNvPr id="94" name="object 40">
            <a:extLst>
              <a:ext uri="{FF2B5EF4-FFF2-40B4-BE49-F238E27FC236}">
                <a16:creationId xmlns:a16="http://schemas.microsoft.com/office/drawing/2014/main" id="{69EE854E-952F-4FAC-B02F-DAD15A75CEA5}"/>
              </a:ext>
            </a:extLst>
          </p:cNvPr>
          <p:cNvSpPr txBox="1"/>
          <p:nvPr/>
        </p:nvSpPr>
        <p:spPr>
          <a:xfrm>
            <a:off x="5249651" y="3353297"/>
            <a:ext cx="239193" cy="207238"/>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200" spc="-9" dirty="0">
                <a:solidFill>
                  <a:srgbClr val="FFFFFF"/>
                </a:solidFill>
                <a:latin typeface="Calibri" panose="020F0502020204030204" pitchFamily="34" charset="0"/>
                <a:cs typeface="Calibri" panose="020F0502020204030204" pitchFamily="34" charset="0"/>
              </a:rPr>
              <a:t>9</a:t>
            </a:r>
            <a:endParaRPr sz="1200" dirty="0">
              <a:solidFill>
                <a:prstClr val="black"/>
              </a:solidFill>
              <a:latin typeface="Calibri" panose="020F0502020204030204" pitchFamily="34" charset="0"/>
              <a:cs typeface="Calibri" panose="020F0502020204030204" pitchFamily="34" charset="0"/>
            </a:endParaRPr>
          </a:p>
        </p:txBody>
      </p:sp>
      <p:sp>
        <p:nvSpPr>
          <p:cNvPr id="95" name="object 41">
            <a:extLst>
              <a:ext uri="{FF2B5EF4-FFF2-40B4-BE49-F238E27FC236}">
                <a16:creationId xmlns:a16="http://schemas.microsoft.com/office/drawing/2014/main" id="{CE7C68F4-910E-4E96-A949-D7B8C923AD07}"/>
              </a:ext>
            </a:extLst>
          </p:cNvPr>
          <p:cNvSpPr txBox="1"/>
          <p:nvPr/>
        </p:nvSpPr>
        <p:spPr>
          <a:xfrm>
            <a:off x="1992019" y="2339968"/>
            <a:ext cx="240311" cy="207238"/>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200" spc="-9" dirty="0">
                <a:solidFill>
                  <a:srgbClr val="404040"/>
                </a:solidFill>
                <a:latin typeface="Calibri" panose="020F0502020204030204" pitchFamily="34" charset="0"/>
                <a:cs typeface="Calibri" panose="020F0502020204030204" pitchFamily="34" charset="0"/>
              </a:rPr>
              <a:t>2</a:t>
            </a:r>
            <a:endParaRPr sz="1200" dirty="0">
              <a:solidFill>
                <a:prstClr val="black"/>
              </a:solidFill>
              <a:latin typeface="Calibri" panose="020F0502020204030204" pitchFamily="34" charset="0"/>
              <a:cs typeface="Calibri" panose="020F0502020204030204" pitchFamily="34" charset="0"/>
            </a:endParaRPr>
          </a:p>
        </p:txBody>
      </p:sp>
      <p:sp>
        <p:nvSpPr>
          <p:cNvPr id="96" name="object 42">
            <a:extLst>
              <a:ext uri="{FF2B5EF4-FFF2-40B4-BE49-F238E27FC236}">
                <a16:creationId xmlns:a16="http://schemas.microsoft.com/office/drawing/2014/main" id="{DDBE5857-C594-4C94-9863-0D9D492CFC48}"/>
              </a:ext>
            </a:extLst>
          </p:cNvPr>
          <p:cNvSpPr txBox="1"/>
          <p:nvPr/>
        </p:nvSpPr>
        <p:spPr>
          <a:xfrm>
            <a:off x="3620904" y="2685345"/>
            <a:ext cx="240311" cy="207238"/>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200" spc="-9" dirty="0">
                <a:solidFill>
                  <a:srgbClr val="404040"/>
                </a:solidFill>
                <a:latin typeface="Calibri" panose="020F0502020204030204" pitchFamily="34" charset="0"/>
                <a:cs typeface="Calibri" panose="020F0502020204030204" pitchFamily="34" charset="0"/>
              </a:rPr>
              <a:t>2</a:t>
            </a:r>
            <a:endParaRPr sz="1200" dirty="0">
              <a:solidFill>
                <a:prstClr val="black"/>
              </a:solidFill>
              <a:latin typeface="Calibri" panose="020F0502020204030204" pitchFamily="34" charset="0"/>
              <a:cs typeface="Calibri" panose="020F0502020204030204" pitchFamily="34" charset="0"/>
            </a:endParaRPr>
          </a:p>
        </p:txBody>
      </p:sp>
      <p:sp>
        <p:nvSpPr>
          <p:cNvPr id="97" name="object 43">
            <a:extLst>
              <a:ext uri="{FF2B5EF4-FFF2-40B4-BE49-F238E27FC236}">
                <a16:creationId xmlns:a16="http://schemas.microsoft.com/office/drawing/2014/main" id="{6B1C4790-EE10-4024-860B-55FB37458761}"/>
              </a:ext>
            </a:extLst>
          </p:cNvPr>
          <p:cNvSpPr txBox="1"/>
          <p:nvPr/>
        </p:nvSpPr>
        <p:spPr>
          <a:xfrm>
            <a:off x="5249651" y="3177815"/>
            <a:ext cx="240311" cy="207238"/>
          </a:xfrm>
          <a:prstGeom prst="rect">
            <a:avLst/>
          </a:prstGeom>
        </p:spPr>
        <p:txBody>
          <a:bodyPr vert="horz" wrap="square" lIns="0" tIns="22354" rIns="0" bIns="0" rtlCol="0">
            <a:spAutoFit/>
          </a:bodyPr>
          <a:lstStyle/>
          <a:p>
            <a:pPr marL="22354" defTabSz="1609501" fontAlgn="auto">
              <a:spcBef>
                <a:spcPts val="176"/>
              </a:spcBef>
              <a:spcAft>
                <a:spcPts val="0"/>
              </a:spcAft>
              <a:defRPr/>
            </a:pPr>
            <a:r>
              <a:rPr lang="en-US" sz="1200" spc="-9" dirty="0">
                <a:solidFill>
                  <a:srgbClr val="FFFFFF"/>
                </a:solidFill>
                <a:latin typeface="Calibri" panose="020F0502020204030204" pitchFamily="34" charset="0"/>
                <a:cs typeface="Calibri" panose="020F0502020204030204" pitchFamily="34" charset="0"/>
              </a:rPr>
              <a:t>7</a:t>
            </a:r>
            <a:endParaRPr sz="1200" dirty="0">
              <a:solidFill>
                <a:prstClr val="black"/>
              </a:solidFill>
              <a:latin typeface="Calibri" panose="020F0502020204030204" pitchFamily="34" charset="0"/>
              <a:cs typeface="Calibri" panose="020F0502020204030204" pitchFamily="34" charset="0"/>
            </a:endParaRPr>
          </a:p>
        </p:txBody>
      </p:sp>
      <p:sp>
        <p:nvSpPr>
          <p:cNvPr id="98" name="object 45">
            <a:extLst>
              <a:ext uri="{FF2B5EF4-FFF2-40B4-BE49-F238E27FC236}">
                <a16:creationId xmlns:a16="http://schemas.microsoft.com/office/drawing/2014/main" id="{6B7F66EF-4C87-42B6-ACF6-6F26354857EF}"/>
              </a:ext>
            </a:extLst>
          </p:cNvPr>
          <p:cNvSpPr txBox="1"/>
          <p:nvPr/>
        </p:nvSpPr>
        <p:spPr>
          <a:xfrm>
            <a:off x="1616914" y="3968181"/>
            <a:ext cx="900885" cy="453459"/>
          </a:xfrm>
          <a:prstGeom prst="rect">
            <a:avLst/>
          </a:prstGeom>
        </p:spPr>
        <p:txBody>
          <a:bodyPr vert="horz" wrap="square" lIns="0" tIns="22354" rIns="0" bIns="0" rtlCol="0">
            <a:spAutoFit/>
          </a:bodyPr>
          <a:lstStyle/>
          <a:p>
            <a:pPr marL="22354" algn="ctr" defTabSz="1609501" fontAlgn="auto">
              <a:spcBef>
                <a:spcPts val="176"/>
              </a:spcBef>
              <a:spcAft>
                <a:spcPts val="0"/>
              </a:spcAft>
              <a:defRPr/>
            </a:pPr>
            <a:r>
              <a:rPr sz="1400" dirty="0">
                <a:solidFill>
                  <a:prstClr val="black"/>
                </a:solidFill>
                <a:latin typeface="Calibri" panose="020F0502020204030204" pitchFamily="34" charset="0"/>
                <a:cs typeface="Calibri" panose="020F0502020204030204" pitchFamily="34" charset="0"/>
              </a:rPr>
              <a:t>Ocular</a:t>
            </a:r>
            <a:r>
              <a:rPr sz="1400" spc="-115" dirty="0">
                <a:solidFill>
                  <a:prstClr val="black"/>
                </a:solidFill>
                <a:latin typeface="Calibri" panose="020F0502020204030204" pitchFamily="34" charset="0"/>
                <a:cs typeface="Calibri" panose="020F0502020204030204" pitchFamily="34" charset="0"/>
              </a:rPr>
              <a:t> </a:t>
            </a:r>
            <a:r>
              <a:rPr sz="1400" spc="-9" dirty="0">
                <a:solidFill>
                  <a:prstClr val="black"/>
                </a:solidFill>
                <a:latin typeface="Calibri" panose="020F0502020204030204" pitchFamily="34" charset="0"/>
                <a:cs typeface="Calibri" panose="020F0502020204030204" pitchFamily="34" charset="0"/>
              </a:rPr>
              <a:t>TRAEs</a:t>
            </a:r>
            <a:endParaRPr sz="1400" dirty="0">
              <a:solidFill>
                <a:prstClr val="black"/>
              </a:solidFill>
              <a:latin typeface="Calibri" panose="020F0502020204030204" pitchFamily="34" charset="0"/>
              <a:cs typeface="Calibri" panose="020F0502020204030204" pitchFamily="34" charset="0"/>
            </a:endParaRPr>
          </a:p>
        </p:txBody>
      </p:sp>
      <p:sp>
        <p:nvSpPr>
          <p:cNvPr id="99" name="object 46">
            <a:extLst>
              <a:ext uri="{FF2B5EF4-FFF2-40B4-BE49-F238E27FC236}">
                <a16:creationId xmlns:a16="http://schemas.microsoft.com/office/drawing/2014/main" id="{2289D535-11C4-4ECC-BA70-5470FD04A00E}"/>
              </a:ext>
            </a:extLst>
          </p:cNvPr>
          <p:cNvSpPr txBox="1"/>
          <p:nvPr/>
        </p:nvSpPr>
        <p:spPr>
          <a:xfrm>
            <a:off x="3181909" y="3968181"/>
            <a:ext cx="900886" cy="453459"/>
          </a:xfrm>
          <a:prstGeom prst="rect">
            <a:avLst/>
          </a:prstGeom>
        </p:spPr>
        <p:txBody>
          <a:bodyPr vert="horz" wrap="square" lIns="0" tIns="22354" rIns="0" bIns="0" rtlCol="0">
            <a:spAutoFit/>
          </a:bodyPr>
          <a:lstStyle/>
          <a:p>
            <a:pPr marL="22354" algn="ctr" defTabSz="1609501" fontAlgn="auto">
              <a:spcBef>
                <a:spcPts val="176"/>
              </a:spcBef>
              <a:spcAft>
                <a:spcPts val="0"/>
              </a:spcAft>
              <a:defRPr/>
            </a:pPr>
            <a:r>
              <a:rPr sz="1400" spc="-9" dirty="0">
                <a:solidFill>
                  <a:prstClr val="black"/>
                </a:solidFill>
                <a:latin typeface="Calibri" panose="020F0502020204030204" pitchFamily="34" charset="0"/>
                <a:cs typeface="Calibri" panose="020F0502020204030204" pitchFamily="34" charset="0"/>
              </a:rPr>
              <a:t>Bleeding</a:t>
            </a:r>
            <a:r>
              <a:rPr sz="1400" spc="-63" dirty="0">
                <a:solidFill>
                  <a:prstClr val="black"/>
                </a:solidFill>
                <a:latin typeface="Calibri" panose="020F0502020204030204" pitchFamily="34" charset="0"/>
                <a:cs typeface="Calibri" panose="020F0502020204030204" pitchFamily="34" charset="0"/>
              </a:rPr>
              <a:t> </a:t>
            </a:r>
            <a:r>
              <a:rPr sz="1400" spc="-9" dirty="0">
                <a:solidFill>
                  <a:prstClr val="black"/>
                </a:solidFill>
                <a:latin typeface="Calibri" panose="020F0502020204030204" pitchFamily="34" charset="0"/>
                <a:cs typeface="Calibri" panose="020F0502020204030204" pitchFamily="34" charset="0"/>
              </a:rPr>
              <a:t>TRAEs</a:t>
            </a:r>
            <a:endParaRPr sz="1400" dirty="0">
              <a:solidFill>
                <a:prstClr val="black"/>
              </a:solidFill>
              <a:latin typeface="Calibri" panose="020F0502020204030204" pitchFamily="34" charset="0"/>
              <a:cs typeface="Calibri" panose="020F0502020204030204" pitchFamily="34" charset="0"/>
            </a:endParaRPr>
          </a:p>
        </p:txBody>
      </p:sp>
      <p:sp>
        <p:nvSpPr>
          <p:cNvPr id="100" name="object 47">
            <a:extLst>
              <a:ext uri="{FF2B5EF4-FFF2-40B4-BE49-F238E27FC236}">
                <a16:creationId xmlns:a16="http://schemas.microsoft.com/office/drawing/2014/main" id="{5DA68637-1959-4271-BF5D-EDB543075B8C}"/>
              </a:ext>
            </a:extLst>
          </p:cNvPr>
          <p:cNvSpPr txBox="1"/>
          <p:nvPr/>
        </p:nvSpPr>
        <p:spPr>
          <a:xfrm>
            <a:off x="4592212" y="3968180"/>
            <a:ext cx="1385979" cy="493150"/>
          </a:xfrm>
          <a:prstGeom prst="rect">
            <a:avLst/>
          </a:prstGeom>
        </p:spPr>
        <p:txBody>
          <a:bodyPr vert="horz" wrap="square" lIns="0" tIns="22354" rIns="0" bIns="0" rtlCol="0">
            <a:spAutoFit/>
          </a:bodyPr>
          <a:lstStyle/>
          <a:p>
            <a:pPr algn="ctr" defTabSz="1609501" fontAlgn="auto">
              <a:lnSpc>
                <a:spcPts val="1242"/>
              </a:lnSpc>
              <a:spcBef>
                <a:spcPts val="176"/>
              </a:spcBef>
              <a:spcAft>
                <a:spcPts val="0"/>
              </a:spcAft>
              <a:defRPr/>
            </a:pPr>
            <a:r>
              <a:rPr sz="1400" spc="-9" dirty="0">
                <a:solidFill>
                  <a:prstClr val="black"/>
                </a:solidFill>
                <a:latin typeface="Calibri" panose="020F0502020204030204" pitchFamily="34" charset="0"/>
                <a:cs typeface="Calibri" panose="020F0502020204030204" pitchFamily="34" charset="0"/>
              </a:rPr>
              <a:t>Peripheral</a:t>
            </a:r>
            <a:r>
              <a:rPr sz="1400" spc="-35" dirty="0">
                <a:solidFill>
                  <a:prstClr val="black"/>
                </a:solidFill>
                <a:latin typeface="Calibri" panose="020F0502020204030204" pitchFamily="34" charset="0"/>
                <a:cs typeface="Calibri" panose="020F0502020204030204" pitchFamily="34" charset="0"/>
              </a:rPr>
              <a:t> </a:t>
            </a:r>
            <a:r>
              <a:rPr sz="1400" spc="-9" dirty="0">
                <a:solidFill>
                  <a:prstClr val="black"/>
                </a:solidFill>
                <a:latin typeface="Calibri" panose="020F0502020204030204" pitchFamily="34" charset="0"/>
                <a:cs typeface="Calibri" panose="020F0502020204030204" pitchFamily="34" charset="0"/>
              </a:rPr>
              <a:t>Neuropathy</a:t>
            </a:r>
            <a:endParaRPr sz="1400" dirty="0">
              <a:solidFill>
                <a:prstClr val="black"/>
              </a:solidFill>
              <a:latin typeface="Calibri" panose="020F0502020204030204" pitchFamily="34" charset="0"/>
              <a:cs typeface="Calibri" panose="020F0502020204030204" pitchFamily="34" charset="0"/>
            </a:endParaRPr>
          </a:p>
          <a:p>
            <a:pPr algn="ctr" defTabSz="1609501" fontAlgn="auto">
              <a:lnSpc>
                <a:spcPts val="1242"/>
              </a:lnSpc>
              <a:spcBef>
                <a:spcPts val="0"/>
              </a:spcBef>
              <a:spcAft>
                <a:spcPts val="0"/>
              </a:spcAft>
              <a:defRPr/>
            </a:pPr>
            <a:r>
              <a:rPr sz="1400" spc="-9" dirty="0">
                <a:solidFill>
                  <a:prstClr val="black"/>
                </a:solidFill>
                <a:latin typeface="Calibri" panose="020F0502020204030204" pitchFamily="34" charset="0"/>
                <a:cs typeface="Calibri" panose="020F0502020204030204" pitchFamily="34" charset="0"/>
              </a:rPr>
              <a:t>TRAEs</a:t>
            </a:r>
            <a:endParaRPr sz="1400" dirty="0">
              <a:solidFill>
                <a:prstClr val="black"/>
              </a:solidFill>
              <a:latin typeface="Calibri" panose="020F0502020204030204" pitchFamily="34" charset="0"/>
              <a:cs typeface="Calibri" panose="020F0502020204030204" pitchFamily="34" charset="0"/>
            </a:endParaRPr>
          </a:p>
        </p:txBody>
      </p:sp>
      <p:sp>
        <p:nvSpPr>
          <p:cNvPr id="101" name="object 54">
            <a:extLst>
              <a:ext uri="{FF2B5EF4-FFF2-40B4-BE49-F238E27FC236}">
                <a16:creationId xmlns:a16="http://schemas.microsoft.com/office/drawing/2014/main" id="{BBAB8AE6-9EE9-410A-A528-162079B302EE}"/>
              </a:ext>
            </a:extLst>
          </p:cNvPr>
          <p:cNvSpPr/>
          <p:nvPr/>
        </p:nvSpPr>
        <p:spPr>
          <a:xfrm>
            <a:off x="2008742" y="2534452"/>
            <a:ext cx="89419" cy="197838"/>
          </a:xfrm>
          <a:custGeom>
            <a:avLst/>
            <a:gdLst/>
            <a:ahLst/>
            <a:cxnLst/>
            <a:rect l="l" t="t" r="r" b="b"/>
            <a:pathLst>
              <a:path w="50800" h="112394">
                <a:moveTo>
                  <a:pt x="19050" y="61468"/>
                </a:moveTo>
                <a:lnTo>
                  <a:pt x="0" y="61468"/>
                </a:lnTo>
                <a:lnTo>
                  <a:pt x="25400" y="112268"/>
                </a:lnTo>
                <a:lnTo>
                  <a:pt x="44450" y="74168"/>
                </a:lnTo>
                <a:lnTo>
                  <a:pt x="19050" y="74168"/>
                </a:lnTo>
                <a:lnTo>
                  <a:pt x="19050" y="61468"/>
                </a:lnTo>
                <a:close/>
              </a:path>
              <a:path w="50800" h="112394">
                <a:moveTo>
                  <a:pt x="31750" y="0"/>
                </a:moveTo>
                <a:lnTo>
                  <a:pt x="19050" y="0"/>
                </a:lnTo>
                <a:lnTo>
                  <a:pt x="19050" y="74168"/>
                </a:lnTo>
                <a:lnTo>
                  <a:pt x="31750" y="74168"/>
                </a:lnTo>
                <a:lnTo>
                  <a:pt x="31750" y="0"/>
                </a:lnTo>
                <a:close/>
              </a:path>
              <a:path w="50800" h="112394">
                <a:moveTo>
                  <a:pt x="50800" y="61468"/>
                </a:moveTo>
                <a:lnTo>
                  <a:pt x="31750" y="61468"/>
                </a:lnTo>
                <a:lnTo>
                  <a:pt x="31750" y="74168"/>
                </a:lnTo>
                <a:lnTo>
                  <a:pt x="44450" y="74168"/>
                </a:lnTo>
                <a:lnTo>
                  <a:pt x="50800" y="61468"/>
                </a:lnTo>
                <a:close/>
              </a:path>
            </a:pathLst>
          </a:custGeom>
          <a:solidFill>
            <a:srgbClr val="000000"/>
          </a:solidFill>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102" name="object 56">
            <a:extLst>
              <a:ext uri="{FF2B5EF4-FFF2-40B4-BE49-F238E27FC236}">
                <a16:creationId xmlns:a16="http://schemas.microsoft.com/office/drawing/2014/main" id="{80BBF477-4B77-4B82-8015-6573B2BC8DB6}"/>
              </a:ext>
            </a:extLst>
          </p:cNvPr>
          <p:cNvSpPr txBox="1"/>
          <p:nvPr/>
        </p:nvSpPr>
        <p:spPr>
          <a:xfrm>
            <a:off x="673575" y="2180366"/>
            <a:ext cx="246221" cy="1311753"/>
          </a:xfrm>
          <a:prstGeom prst="rect">
            <a:avLst/>
          </a:prstGeom>
        </p:spPr>
        <p:txBody>
          <a:bodyPr vert="vert270" wrap="square" lIns="0" tIns="5589" rIns="0" bIns="0" rtlCol="0">
            <a:spAutoFit/>
          </a:bodyPr>
          <a:lstStyle/>
          <a:p>
            <a:pPr marL="22354" algn="ctr" defTabSz="1609501" fontAlgn="auto">
              <a:spcBef>
                <a:spcPts val="44"/>
              </a:spcBef>
              <a:spcAft>
                <a:spcPts val="0"/>
              </a:spcAft>
              <a:defRPr/>
            </a:pPr>
            <a:r>
              <a:rPr sz="1600" dirty="0">
                <a:solidFill>
                  <a:prstClr val="black"/>
                </a:solidFill>
                <a:latin typeface="Calibri" panose="020F0502020204030204" pitchFamily="34" charset="0"/>
                <a:cs typeface="Calibri" panose="020F0502020204030204" pitchFamily="34" charset="0"/>
              </a:rPr>
              <a:t>Patients</a:t>
            </a:r>
            <a:r>
              <a:rPr sz="1600" spc="-115" dirty="0">
                <a:solidFill>
                  <a:prstClr val="black"/>
                </a:solidFill>
                <a:latin typeface="Calibri" panose="020F0502020204030204" pitchFamily="34" charset="0"/>
                <a:cs typeface="Calibri" panose="020F0502020204030204" pitchFamily="34" charset="0"/>
              </a:rPr>
              <a:t> </a:t>
            </a:r>
            <a:r>
              <a:rPr sz="1600" dirty="0">
                <a:solidFill>
                  <a:prstClr val="black"/>
                </a:solidFill>
                <a:latin typeface="Calibri" panose="020F0502020204030204" pitchFamily="34" charset="0"/>
                <a:cs typeface="Calibri" panose="020F0502020204030204" pitchFamily="34" charset="0"/>
              </a:rPr>
              <a:t>(%)</a:t>
            </a:r>
          </a:p>
        </p:txBody>
      </p:sp>
      <p:sp>
        <p:nvSpPr>
          <p:cNvPr id="103" name="object 57">
            <a:extLst>
              <a:ext uri="{FF2B5EF4-FFF2-40B4-BE49-F238E27FC236}">
                <a16:creationId xmlns:a16="http://schemas.microsoft.com/office/drawing/2014/main" id="{7F87D64D-AE3C-48EA-A085-C66929CE56AC}"/>
              </a:ext>
            </a:extLst>
          </p:cNvPr>
          <p:cNvSpPr/>
          <p:nvPr/>
        </p:nvSpPr>
        <p:spPr>
          <a:xfrm>
            <a:off x="3647775" y="2869769"/>
            <a:ext cx="89419" cy="197838"/>
          </a:xfrm>
          <a:custGeom>
            <a:avLst/>
            <a:gdLst/>
            <a:ahLst/>
            <a:cxnLst/>
            <a:rect l="l" t="t" r="r" b="b"/>
            <a:pathLst>
              <a:path w="50800" h="112394">
                <a:moveTo>
                  <a:pt x="19050" y="61468"/>
                </a:moveTo>
                <a:lnTo>
                  <a:pt x="0" y="61468"/>
                </a:lnTo>
                <a:lnTo>
                  <a:pt x="25400" y="112268"/>
                </a:lnTo>
                <a:lnTo>
                  <a:pt x="44450" y="74168"/>
                </a:lnTo>
                <a:lnTo>
                  <a:pt x="19050" y="74168"/>
                </a:lnTo>
                <a:lnTo>
                  <a:pt x="19050" y="61468"/>
                </a:lnTo>
                <a:close/>
              </a:path>
              <a:path w="50800" h="112394">
                <a:moveTo>
                  <a:pt x="31750" y="0"/>
                </a:moveTo>
                <a:lnTo>
                  <a:pt x="19050" y="0"/>
                </a:lnTo>
                <a:lnTo>
                  <a:pt x="19050" y="74168"/>
                </a:lnTo>
                <a:lnTo>
                  <a:pt x="31750" y="74168"/>
                </a:lnTo>
                <a:lnTo>
                  <a:pt x="31750" y="0"/>
                </a:lnTo>
                <a:close/>
              </a:path>
              <a:path w="50800" h="112394">
                <a:moveTo>
                  <a:pt x="50800" y="61468"/>
                </a:moveTo>
                <a:lnTo>
                  <a:pt x="31750" y="61468"/>
                </a:lnTo>
                <a:lnTo>
                  <a:pt x="31750" y="74168"/>
                </a:lnTo>
                <a:lnTo>
                  <a:pt x="44450" y="74168"/>
                </a:lnTo>
                <a:lnTo>
                  <a:pt x="50800" y="61468"/>
                </a:lnTo>
                <a:close/>
              </a:path>
            </a:pathLst>
          </a:custGeom>
          <a:solidFill>
            <a:srgbClr val="000000"/>
          </a:solidFill>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grpSp>
        <p:nvGrpSpPr>
          <p:cNvPr id="104" name="Group 103">
            <a:extLst>
              <a:ext uri="{FF2B5EF4-FFF2-40B4-BE49-F238E27FC236}">
                <a16:creationId xmlns:a16="http://schemas.microsoft.com/office/drawing/2014/main" id="{A9FA73F9-F159-4C75-816C-478AFE0CB615}"/>
              </a:ext>
            </a:extLst>
          </p:cNvPr>
          <p:cNvGrpSpPr/>
          <p:nvPr/>
        </p:nvGrpSpPr>
        <p:grpSpPr>
          <a:xfrm>
            <a:off x="1253504" y="3927174"/>
            <a:ext cx="4871720" cy="111426"/>
            <a:chOff x="1214120" y="3850876"/>
            <a:chExt cx="4871720" cy="168967"/>
          </a:xfrm>
        </p:grpSpPr>
        <p:cxnSp>
          <p:nvCxnSpPr>
            <p:cNvPr id="105" name="Straight Connector 104">
              <a:extLst>
                <a:ext uri="{FF2B5EF4-FFF2-40B4-BE49-F238E27FC236}">
                  <a16:creationId xmlns:a16="http://schemas.microsoft.com/office/drawing/2014/main" id="{242837CF-7BA7-48AE-AAEC-D84BFEC16438}"/>
                </a:ext>
              </a:extLst>
            </p:cNvPr>
            <p:cNvCxnSpPr>
              <a:cxnSpLocks/>
            </p:cNvCxnSpPr>
            <p:nvPr/>
          </p:nvCxnSpPr>
          <p:spPr bwMode="auto">
            <a:xfrm>
              <a:off x="1214120" y="3850876"/>
              <a:ext cx="0" cy="168967"/>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C4E3B34A-4D83-4B9B-9345-6474F9799110}"/>
                </a:ext>
              </a:extLst>
            </p:cNvPr>
            <p:cNvCxnSpPr>
              <a:cxnSpLocks/>
            </p:cNvCxnSpPr>
            <p:nvPr/>
          </p:nvCxnSpPr>
          <p:spPr bwMode="auto">
            <a:xfrm>
              <a:off x="6085840" y="3850876"/>
              <a:ext cx="0" cy="168967"/>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9AFA7049-A99B-46FC-9915-896B3093E8F4}"/>
                </a:ext>
              </a:extLst>
            </p:cNvPr>
            <p:cNvCxnSpPr>
              <a:cxnSpLocks/>
            </p:cNvCxnSpPr>
            <p:nvPr/>
          </p:nvCxnSpPr>
          <p:spPr bwMode="auto">
            <a:xfrm>
              <a:off x="4461934" y="3850876"/>
              <a:ext cx="0" cy="168967"/>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234A7ED3-994F-4E2F-B4B0-D2D3F19C1202}"/>
                </a:ext>
              </a:extLst>
            </p:cNvPr>
            <p:cNvCxnSpPr>
              <a:cxnSpLocks/>
            </p:cNvCxnSpPr>
            <p:nvPr/>
          </p:nvCxnSpPr>
          <p:spPr bwMode="auto">
            <a:xfrm>
              <a:off x="2838027" y="3850876"/>
              <a:ext cx="0" cy="168967"/>
            </a:xfrm>
            <a:prstGeom prst="line">
              <a:avLst/>
            </a:prstGeom>
            <a:noFill/>
            <a:ln w="28575" cap="flat" cmpd="sng" algn="ctr">
              <a:solidFill>
                <a:schemeClr val="bg1"/>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30517AC9-EC4E-42C8-8266-615BAEF88E14}"/>
              </a:ext>
            </a:extLst>
          </p:cNvPr>
          <p:cNvGrpSpPr/>
          <p:nvPr/>
        </p:nvGrpSpPr>
        <p:grpSpPr>
          <a:xfrm>
            <a:off x="4994452" y="2107829"/>
            <a:ext cx="912675" cy="749830"/>
            <a:chOff x="4955068" y="2107829"/>
            <a:chExt cx="912675" cy="749830"/>
          </a:xfrm>
        </p:grpSpPr>
        <p:sp>
          <p:nvSpPr>
            <p:cNvPr id="110" name="object 48">
              <a:extLst>
                <a:ext uri="{FF2B5EF4-FFF2-40B4-BE49-F238E27FC236}">
                  <a16:creationId xmlns:a16="http://schemas.microsoft.com/office/drawing/2014/main" id="{225D95A6-4196-43BF-87D7-5751C6576252}"/>
                </a:ext>
              </a:extLst>
            </p:cNvPr>
            <p:cNvSpPr/>
            <p:nvPr/>
          </p:nvSpPr>
          <p:spPr>
            <a:xfrm>
              <a:off x="4955068" y="2168871"/>
              <a:ext cx="146304" cy="146304"/>
            </a:xfrm>
            <a:custGeom>
              <a:avLst/>
              <a:gdLst/>
              <a:ahLst/>
              <a:cxnLst/>
              <a:rect l="l" t="t" r="r" b="b"/>
              <a:pathLst>
                <a:path w="38100" h="38100">
                  <a:moveTo>
                    <a:pt x="0" y="38100"/>
                  </a:moveTo>
                  <a:lnTo>
                    <a:pt x="38100" y="38100"/>
                  </a:lnTo>
                  <a:lnTo>
                    <a:pt x="38100" y="0"/>
                  </a:lnTo>
                  <a:lnTo>
                    <a:pt x="0" y="0"/>
                  </a:lnTo>
                  <a:lnTo>
                    <a:pt x="0" y="38100"/>
                  </a:lnTo>
                  <a:close/>
                </a:path>
              </a:pathLst>
            </a:custGeom>
            <a:solidFill>
              <a:schemeClr val="accent1"/>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111" name="object 49">
              <a:extLst>
                <a:ext uri="{FF2B5EF4-FFF2-40B4-BE49-F238E27FC236}">
                  <a16:creationId xmlns:a16="http://schemas.microsoft.com/office/drawing/2014/main" id="{D957EF90-5CD2-428C-BF44-8FCE96CE151C}"/>
                </a:ext>
              </a:extLst>
            </p:cNvPr>
            <p:cNvSpPr txBox="1"/>
            <p:nvPr/>
          </p:nvSpPr>
          <p:spPr>
            <a:xfrm>
              <a:off x="5129168" y="2107829"/>
              <a:ext cx="738575" cy="238016"/>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400" b="0" spc="-9" dirty="0">
                  <a:solidFill>
                    <a:schemeClr val="bg1"/>
                  </a:solidFill>
                  <a:latin typeface="Calibri" panose="020F0502020204030204" pitchFamily="34" charset="0"/>
                  <a:cs typeface="Calibri" panose="020F0502020204030204" pitchFamily="34" charset="0"/>
                </a:rPr>
                <a:t>Grade</a:t>
              </a:r>
              <a:r>
                <a:rPr sz="1400" b="0" spc="-88" dirty="0">
                  <a:solidFill>
                    <a:schemeClr val="bg1"/>
                  </a:solidFill>
                  <a:latin typeface="Calibri" panose="020F0502020204030204" pitchFamily="34" charset="0"/>
                  <a:cs typeface="Calibri" panose="020F0502020204030204" pitchFamily="34" charset="0"/>
                </a:rPr>
                <a:t> </a:t>
              </a:r>
              <a:r>
                <a:rPr sz="1400" b="0" spc="-9" dirty="0">
                  <a:solidFill>
                    <a:schemeClr val="bg1"/>
                  </a:solidFill>
                  <a:latin typeface="Calibri" panose="020F0502020204030204" pitchFamily="34" charset="0"/>
                  <a:cs typeface="Calibri" panose="020F0502020204030204" pitchFamily="34" charset="0"/>
                </a:rPr>
                <a:t>1</a:t>
              </a:r>
              <a:endParaRPr sz="1400" b="0" dirty="0">
                <a:solidFill>
                  <a:schemeClr val="bg1"/>
                </a:solidFill>
                <a:latin typeface="Calibri" panose="020F0502020204030204" pitchFamily="34" charset="0"/>
                <a:cs typeface="Calibri" panose="020F0502020204030204" pitchFamily="34" charset="0"/>
              </a:endParaRPr>
            </a:p>
          </p:txBody>
        </p:sp>
        <p:sp>
          <p:nvSpPr>
            <p:cNvPr id="112" name="object 51">
              <a:extLst>
                <a:ext uri="{FF2B5EF4-FFF2-40B4-BE49-F238E27FC236}">
                  <a16:creationId xmlns:a16="http://schemas.microsoft.com/office/drawing/2014/main" id="{425E030E-E7F9-409E-9DD5-09AFAE008DC5}"/>
                </a:ext>
              </a:extLst>
            </p:cNvPr>
            <p:cNvSpPr txBox="1"/>
            <p:nvPr/>
          </p:nvSpPr>
          <p:spPr>
            <a:xfrm>
              <a:off x="5129168" y="2363736"/>
              <a:ext cx="707967" cy="238016"/>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400" b="0" spc="-9" dirty="0">
                  <a:solidFill>
                    <a:schemeClr val="bg1"/>
                  </a:solidFill>
                  <a:latin typeface="Calibri" panose="020F0502020204030204" pitchFamily="34" charset="0"/>
                  <a:cs typeface="Calibri" panose="020F0502020204030204" pitchFamily="34" charset="0"/>
                </a:rPr>
                <a:t>Grade</a:t>
              </a:r>
              <a:r>
                <a:rPr sz="1400" b="0" spc="-88" dirty="0">
                  <a:solidFill>
                    <a:schemeClr val="bg1"/>
                  </a:solidFill>
                  <a:latin typeface="Calibri" panose="020F0502020204030204" pitchFamily="34" charset="0"/>
                  <a:cs typeface="Calibri" panose="020F0502020204030204" pitchFamily="34" charset="0"/>
                </a:rPr>
                <a:t> </a:t>
              </a:r>
              <a:r>
                <a:rPr sz="1400" b="0" spc="-9" dirty="0">
                  <a:solidFill>
                    <a:schemeClr val="bg1"/>
                  </a:solidFill>
                  <a:latin typeface="Calibri" panose="020F0502020204030204" pitchFamily="34" charset="0"/>
                  <a:cs typeface="Calibri" panose="020F0502020204030204" pitchFamily="34" charset="0"/>
                </a:rPr>
                <a:t>2</a:t>
              </a:r>
              <a:endParaRPr sz="1400" b="0" dirty="0">
                <a:solidFill>
                  <a:schemeClr val="bg1"/>
                </a:solidFill>
                <a:latin typeface="Calibri" panose="020F0502020204030204" pitchFamily="34" charset="0"/>
                <a:cs typeface="Calibri" panose="020F0502020204030204" pitchFamily="34" charset="0"/>
              </a:endParaRPr>
            </a:p>
          </p:txBody>
        </p:sp>
        <p:sp>
          <p:nvSpPr>
            <p:cNvPr id="113" name="object 53">
              <a:extLst>
                <a:ext uri="{FF2B5EF4-FFF2-40B4-BE49-F238E27FC236}">
                  <a16:creationId xmlns:a16="http://schemas.microsoft.com/office/drawing/2014/main" id="{9A1721E0-4321-45EE-9FA4-E0E8853A1A14}"/>
                </a:ext>
              </a:extLst>
            </p:cNvPr>
            <p:cNvSpPr txBox="1"/>
            <p:nvPr/>
          </p:nvSpPr>
          <p:spPr>
            <a:xfrm>
              <a:off x="5129168" y="2619643"/>
              <a:ext cx="650466" cy="238016"/>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400" b="0" spc="-9" dirty="0">
                  <a:solidFill>
                    <a:schemeClr val="bg1"/>
                  </a:solidFill>
                  <a:latin typeface="Calibri" panose="020F0502020204030204" pitchFamily="34" charset="0"/>
                  <a:cs typeface="Calibri" panose="020F0502020204030204" pitchFamily="34" charset="0"/>
                </a:rPr>
                <a:t>Grade</a:t>
              </a:r>
              <a:r>
                <a:rPr sz="1400" b="0" spc="-88" dirty="0">
                  <a:solidFill>
                    <a:schemeClr val="bg1"/>
                  </a:solidFill>
                  <a:latin typeface="Calibri" panose="020F0502020204030204" pitchFamily="34" charset="0"/>
                  <a:cs typeface="Calibri" panose="020F0502020204030204" pitchFamily="34" charset="0"/>
                </a:rPr>
                <a:t> </a:t>
              </a:r>
              <a:r>
                <a:rPr sz="1400" b="0" spc="-9" dirty="0">
                  <a:solidFill>
                    <a:schemeClr val="bg1"/>
                  </a:solidFill>
                  <a:latin typeface="Calibri" panose="020F0502020204030204" pitchFamily="34" charset="0"/>
                  <a:cs typeface="Calibri" panose="020F0502020204030204" pitchFamily="34" charset="0"/>
                </a:rPr>
                <a:t>3</a:t>
              </a:r>
              <a:endParaRPr sz="1400" b="0" dirty="0">
                <a:solidFill>
                  <a:schemeClr val="bg1"/>
                </a:solidFill>
                <a:latin typeface="Calibri" panose="020F0502020204030204" pitchFamily="34" charset="0"/>
                <a:cs typeface="Calibri" panose="020F0502020204030204" pitchFamily="34" charset="0"/>
              </a:endParaRPr>
            </a:p>
          </p:txBody>
        </p:sp>
        <p:sp>
          <p:nvSpPr>
            <p:cNvPr id="114" name="object 48">
              <a:extLst>
                <a:ext uri="{FF2B5EF4-FFF2-40B4-BE49-F238E27FC236}">
                  <a16:creationId xmlns:a16="http://schemas.microsoft.com/office/drawing/2014/main" id="{4D7C727F-A8EF-4C6C-933E-392A0439273C}"/>
                </a:ext>
              </a:extLst>
            </p:cNvPr>
            <p:cNvSpPr/>
            <p:nvPr/>
          </p:nvSpPr>
          <p:spPr>
            <a:xfrm>
              <a:off x="4955068" y="2425671"/>
              <a:ext cx="146304" cy="146304"/>
            </a:xfrm>
            <a:custGeom>
              <a:avLst/>
              <a:gdLst/>
              <a:ahLst/>
              <a:cxnLst/>
              <a:rect l="l" t="t" r="r" b="b"/>
              <a:pathLst>
                <a:path w="38100" h="38100">
                  <a:moveTo>
                    <a:pt x="0" y="38100"/>
                  </a:moveTo>
                  <a:lnTo>
                    <a:pt x="38100" y="38100"/>
                  </a:lnTo>
                  <a:lnTo>
                    <a:pt x="38100" y="0"/>
                  </a:lnTo>
                  <a:lnTo>
                    <a:pt x="0" y="0"/>
                  </a:lnTo>
                  <a:lnTo>
                    <a:pt x="0" y="38100"/>
                  </a:lnTo>
                  <a:close/>
                </a:path>
              </a:pathLst>
            </a:custGeom>
            <a:solidFill>
              <a:schemeClr val="accent3"/>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115" name="object 48">
              <a:extLst>
                <a:ext uri="{FF2B5EF4-FFF2-40B4-BE49-F238E27FC236}">
                  <a16:creationId xmlns:a16="http://schemas.microsoft.com/office/drawing/2014/main" id="{06749BF0-CB57-4906-B126-BCCCC5A0F9E2}"/>
                </a:ext>
              </a:extLst>
            </p:cNvPr>
            <p:cNvSpPr/>
            <p:nvPr/>
          </p:nvSpPr>
          <p:spPr>
            <a:xfrm>
              <a:off x="4955068" y="2682470"/>
              <a:ext cx="146304" cy="146304"/>
            </a:xfrm>
            <a:custGeom>
              <a:avLst/>
              <a:gdLst/>
              <a:ahLst/>
              <a:cxnLst/>
              <a:rect l="l" t="t" r="r" b="b"/>
              <a:pathLst>
                <a:path w="38100" h="38100">
                  <a:moveTo>
                    <a:pt x="0" y="38100"/>
                  </a:moveTo>
                  <a:lnTo>
                    <a:pt x="38100" y="38100"/>
                  </a:lnTo>
                  <a:lnTo>
                    <a:pt x="38100" y="0"/>
                  </a:lnTo>
                  <a:lnTo>
                    <a:pt x="0" y="0"/>
                  </a:lnTo>
                  <a:lnTo>
                    <a:pt x="0" y="38100"/>
                  </a:lnTo>
                  <a:close/>
                </a:path>
              </a:pathLst>
            </a:custGeom>
            <a:solidFill>
              <a:schemeClr val="accent4"/>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grpSp>
      <p:grpSp>
        <p:nvGrpSpPr>
          <p:cNvPr id="116" name="Group 115">
            <a:extLst>
              <a:ext uri="{FF2B5EF4-FFF2-40B4-BE49-F238E27FC236}">
                <a16:creationId xmlns:a16="http://schemas.microsoft.com/office/drawing/2014/main" id="{8D721A07-5AE9-454E-930D-418580697F17}"/>
              </a:ext>
            </a:extLst>
          </p:cNvPr>
          <p:cNvGrpSpPr/>
          <p:nvPr/>
        </p:nvGrpSpPr>
        <p:grpSpPr>
          <a:xfrm>
            <a:off x="9392911" y="6207927"/>
            <a:ext cx="2488502" cy="454909"/>
            <a:chOff x="9392911" y="6207927"/>
            <a:chExt cx="2488502" cy="454909"/>
          </a:xfrm>
        </p:grpSpPr>
        <p:pic>
          <p:nvPicPr>
            <p:cNvPr id="117" name="Picture 116" descr="A picture containing text, ax, wheel&#10;&#10;Description automatically generated">
              <a:extLst>
                <a:ext uri="{FF2B5EF4-FFF2-40B4-BE49-F238E27FC236}">
                  <a16:creationId xmlns:a16="http://schemas.microsoft.com/office/drawing/2014/main" id="{1771FEEB-52B5-485D-BDE5-6A10476CC2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8" name="Rectangle 8">
              <a:extLst>
                <a:ext uri="{FF2B5EF4-FFF2-40B4-BE49-F238E27FC236}">
                  <a16:creationId xmlns:a16="http://schemas.microsoft.com/office/drawing/2014/main" id="{86CEFC18-42C6-422A-A77B-E9E92035C94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1535082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0EE76CA-F662-4DEF-8245-6D3E301D902E}"/>
              </a:ext>
            </a:extLst>
          </p:cNvPr>
          <p:cNvSpPr>
            <a:spLocks noGrp="1"/>
          </p:cNvSpPr>
          <p:nvPr>
            <p:ph type="title"/>
          </p:nvPr>
        </p:nvSpPr>
        <p:spPr>
          <a:xfrm>
            <a:off x="609759" y="311279"/>
            <a:ext cx="10872444" cy="1103313"/>
          </a:xfrm>
        </p:spPr>
        <p:txBody>
          <a:bodyPr/>
          <a:lstStyle/>
          <a:p>
            <a:r>
              <a:rPr lang="en-US" dirty="0"/>
              <a:t>Management of Ocular AEs With Tisotumab Vedotin:</a:t>
            </a:r>
            <a:br>
              <a:rPr lang="en-US" dirty="0"/>
            </a:br>
            <a:r>
              <a:rPr lang="en-US" dirty="0"/>
              <a:t>Care Plan and Mitigation Approaches</a:t>
            </a:r>
          </a:p>
        </p:txBody>
      </p:sp>
      <p:sp>
        <p:nvSpPr>
          <p:cNvPr id="12" name="Content Placeholder 2">
            <a:extLst>
              <a:ext uri="{FF2B5EF4-FFF2-40B4-BE49-F238E27FC236}">
                <a16:creationId xmlns:a16="http://schemas.microsoft.com/office/drawing/2014/main" id="{579E7BC0-1168-4A68-AD69-F13E370B2758}"/>
              </a:ext>
            </a:extLst>
          </p:cNvPr>
          <p:cNvSpPr txBox="1">
            <a:spLocks/>
          </p:cNvSpPr>
          <p:nvPr/>
        </p:nvSpPr>
        <p:spPr bwMode="auto">
          <a:xfrm>
            <a:off x="609759" y="1716582"/>
            <a:ext cx="6421898" cy="4307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a:spcBef>
                <a:spcPts val="500"/>
              </a:spcBef>
              <a:spcAft>
                <a:spcPts val="0"/>
              </a:spcAft>
              <a:buFont typeface="Wingdings" panose="05000000000000000000" pitchFamily="2" charset="2"/>
              <a:buNone/>
            </a:pPr>
            <a:r>
              <a:rPr lang="en-US" sz="2400" b="1" kern="0"/>
              <a:t>Mitigation of ocular AEs before/during infusion:</a:t>
            </a:r>
          </a:p>
          <a:p>
            <a:pPr>
              <a:spcBef>
                <a:spcPts val="500"/>
              </a:spcBef>
              <a:spcAft>
                <a:spcPts val="0"/>
              </a:spcAft>
            </a:pPr>
            <a:r>
              <a:rPr lang="en-US" sz="2400" b="0" kern="0"/>
              <a:t>See eye specialist prior to each dose</a:t>
            </a:r>
          </a:p>
          <a:p>
            <a:pPr>
              <a:spcBef>
                <a:spcPts val="500"/>
              </a:spcBef>
              <a:spcAft>
                <a:spcPts val="0"/>
              </a:spcAft>
            </a:pPr>
            <a:r>
              <a:rPr lang="en-US" sz="2400" b="0" kern="0"/>
              <a:t>Avoid contact lenses and eye irritants throughout treatment </a:t>
            </a:r>
          </a:p>
          <a:p>
            <a:pPr>
              <a:spcBef>
                <a:spcPts val="500"/>
              </a:spcBef>
              <a:spcAft>
                <a:spcPts val="0"/>
              </a:spcAft>
            </a:pPr>
            <a:r>
              <a:rPr lang="en-US" sz="2400" b="0" kern="0"/>
              <a:t>Administer corticosteroid and vasoconstrictor eye drops before infusion</a:t>
            </a:r>
          </a:p>
          <a:p>
            <a:pPr>
              <a:spcBef>
                <a:spcPts val="500"/>
              </a:spcBef>
              <a:spcAft>
                <a:spcPts val="0"/>
              </a:spcAft>
            </a:pPr>
            <a:r>
              <a:rPr lang="en-US" sz="2400" b="0" kern="0"/>
              <a:t>Apply cold packs covering the eyes after administration of vasoconstrictor eye drops </a:t>
            </a:r>
            <a:br>
              <a:rPr lang="en-US" sz="2400" b="0" kern="0"/>
            </a:br>
            <a:r>
              <a:rPr lang="en-US" sz="2400" b="0" kern="0"/>
              <a:t>and replace as needed during infusion</a:t>
            </a:r>
          </a:p>
          <a:p>
            <a:pPr lvl="1">
              <a:spcBef>
                <a:spcPts val="500"/>
              </a:spcBef>
              <a:spcAft>
                <a:spcPts val="0"/>
              </a:spcAft>
            </a:pPr>
            <a:r>
              <a:rPr lang="en-US" sz="2400" b="0" kern="0"/>
              <a:t>Apply ~10 minutes before infusion; keep cold packs on for ~20 min after infusion</a:t>
            </a:r>
            <a:endParaRPr lang="en-US" sz="2400" b="0" kern="0" dirty="0"/>
          </a:p>
        </p:txBody>
      </p:sp>
      <p:sp>
        <p:nvSpPr>
          <p:cNvPr id="16" name="Text Box 15">
            <a:extLst>
              <a:ext uri="{FF2B5EF4-FFF2-40B4-BE49-F238E27FC236}">
                <a16:creationId xmlns:a16="http://schemas.microsoft.com/office/drawing/2014/main" id="{D4D6640E-1F68-4B28-8867-CE2914F51F1E}"/>
              </a:ext>
            </a:extLst>
          </p:cNvPr>
          <p:cNvSpPr txBox="1">
            <a:spLocks noChangeArrowheads="1"/>
          </p:cNvSpPr>
          <p:nvPr/>
        </p:nvSpPr>
        <p:spPr bwMode="auto">
          <a:xfrm>
            <a:off x="247984" y="6438788"/>
            <a:ext cx="867409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Tisotumab vedotin PI.</a:t>
            </a:r>
          </a:p>
        </p:txBody>
      </p:sp>
      <p:graphicFrame>
        <p:nvGraphicFramePr>
          <p:cNvPr id="17" name="object 7">
            <a:extLst>
              <a:ext uri="{FF2B5EF4-FFF2-40B4-BE49-F238E27FC236}">
                <a16:creationId xmlns:a16="http://schemas.microsoft.com/office/drawing/2014/main" id="{925DCB4A-49E1-4102-9FEA-C33856130F30}"/>
              </a:ext>
            </a:extLst>
          </p:cNvPr>
          <p:cNvGraphicFramePr>
            <a:graphicFrameLocks noGrp="1"/>
          </p:cNvGraphicFramePr>
          <p:nvPr/>
        </p:nvGraphicFramePr>
        <p:xfrm>
          <a:off x="6941283" y="1643662"/>
          <a:ext cx="4789307" cy="4387607"/>
        </p:xfrm>
        <a:graphic>
          <a:graphicData uri="http://schemas.openxmlformats.org/drawingml/2006/table">
            <a:tbl>
              <a:tblPr firstRow="1" bandRow="1">
                <a:tableStyleId>{2D5ABB26-0587-4C30-8999-92F81FD0307C}</a:tableStyleId>
              </a:tblPr>
              <a:tblGrid>
                <a:gridCol w="1143220">
                  <a:extLst>
                    <a:ext uri="{9D8B030D-6E8A-4147-A177-3AD203B41FA5}">
                      <a16:colId xmlns:a16="http://schemas.microsoft.com/office/drawing/2014/main" val="20000"/>
                    </a:ext>
                  </a:extLst>
                </a:gridCol>
                <a:gridCol w="3646087">
                  <a:extLst>
                    <a:ext uri="{9D8B030D-6E8A-4147-A177-3AD203B41FA5}">
                      <a16:colId xmlns:a16="http://schemas.microsoft.com/office/drawing/2014/main" val="20002"/>
                    </a:ext>
                  </a:extLst>
                </a:gridCol>
              </a:tblGrid>
              <a:tr h="341075">
                <a:tc gridSpan="2">
                  <a:txBody>
                    <a:bodyPr/>
                    <a:lstStyle/>
                    <a:p>
                      <a:pPr marL="117475" indent="0">
                        <a:lnSpc>
                          <a:spcPct val="100000"/>
                        </a:lnSpc>
                      </a:pPr>
                      <a:r>
                        <a:rPr lang="en-US" sz="1400" b="1" baseline="0" dirty="0">
                          <a:latin typeface="Calibri" panose="020F0502020204030204" pitchFamily="34" charset="0"/>
                          <a:cs typeface="Calibri" panose="020F0502020204030204" pitchFamily="34" charset="0"/>
                        </a:rPr>
                        <a:t>Resources for Healthcare Professionals</a:t>
                      </a:r>
                      <a:endParaRPr sz="1400" b="1" baseline="0" dirty="0">
                        <a:latin typeface="Calibri" panose="020F0502020204030204" pitchFamily="34" charset="0"/>
                        <a:cs typeface="Calibri" panose="020F0502020204030204" pitchFamily="34" charset="0"/>
                      </a:endParaRPr>
                    </a:p>
                  </a:txBody>
                  <a:tcPr marL="0" marR="0" marT="0" marB="0" anchor="ctr">
                    <a:lnL w="12700">
                      <a:noFill/>
                      <a:prstDash val="solid"/>
                    </a:lnL>
                    <a:lnR w="12700">
                      <a:noFill/>
                      <a:prstDash val="solid"/>
                    </a:lnR>
                    <a:lnT w="12700">
                      <a:noFill/>
                      <a:prstDash val="solid"/>
                    </a:lnT>
                    <a:lnB w="38100">
                      <a:noFill/>
                      <a:prstDash val="solid"/>
                    </a:lnB>
                    <a:lnTlToBr w="12700" cmpd="sng">
                      <a:noFill/>
                      <a:prstDash val="solid"/>
                    </a:lnTlToBr>
                    <a:lnBlToTr w="12700" cmpd="sng">
                      <a:noFill/>
                      <a:prstDash val="solid"/>
                    </a:lnBlToTr>
                    <a:solidFill>
                      <a:schemeClr val="accent3"/>
                    </a:solidFill>
                  </a:tcPr>
                </a:tc>
                <a:tc hMerge="1">
                  <a:txBody>
                    <a:bodyPr/>
                    <a:lstStyle/>
                    <a:p>
                      <a:endParaRPr lang="en-US"/>
                    </a:p>
                  </a:txBody>
                  <a:tcPr/>
                </a:tc>
                <a:extLst>
                  <a:ext uri="{0D108BD9-81ED-4DB2-BD59-A6C34878D82A}">
                    <a16:rowId xmlns:a16="http://schemas.microsoft.com/office/drawing/2014/main" val="10000"/>
                  </a:ext>
                </a:extLst>
              </a:tr>
              <a:tr h="574908">
                <a:tc>
                  <a:txBody>
                    <a:bodyPr/>
                    <a:lstStyle/>
                    <a:p>
                      <a:pPr marL="54610" marR="274320">
                        <a:lnSpc>
                          <a:spcPct val="100000"/>
                        </a:lnSpc>
                        <a:spcBef>
                          <a:spcPts val="245"/>
                        </a:spcBef>
                      </a:pPr>
                      <a:r>
                        <a:rPr lang="en-US" sz="1400" dirty="0">
                          <a:solidFill>
                            <a:schemeClr val="bg1"/>
                          </a:solidFill>
                          <a:latin typeface="Calibri" panose="020F0502020204030204" pitchFamily="34" charset="0"/>
                          <a:cs typeface="Calibri" panose="020F0502020204030204" pitchFamily="34" charset="0"/>
                        </a:rPr>
                        <a:t>Eye care checklist</a:t>
                      </a:r>
                      <a:endParaRPr sz="1400" dirty="0">
                        <a:solidFill>
                          <a:schemeClr val="bg1"/>
                        </a:solidFill>
                        <a:latin typeface="Calibri" panose="020F0502020204030204" pitchFamily="34" charset="0"/>
                        <a:cs typeface="Calibri" panose="020F0502020204030204" pitchFamily="34" charset="0"/>
                      </a:endParaRPr>
                    </a:p>
                  </a:txBody>
                  <a:tcPr marL="0" marR="0" marT="54768" marB="0" anchor="ctr">
                    <a:lnL w="12700">
                      <a:noFill/>
                      <a:prstDash val="solid"/>
                    </a:lnL>
                    <a:lnR w="12700">
                      <a:noFill/>
                      <a:prstDash val="solid"/>
                    </a:lnR>
                    <a:lnT w="381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marL="54610" marR="274320">
                        <a:lnSpc>
                          <a:spcPct val="100000"/>
                        </a:lnSpc>
                        <a:spcBef>
                          <a:spcPts val="245"/>
                        </a:spcBef>
                      </a:pPr>
                      <a:r>
                        <a:rPr lang="en-US" sz="1400" spc="-5" dirty="0">
                          <a:solidFill>
                            <a:schemeClr val="bg1"/>
                          </a:solidFill>
                          <a:latin typeface="Calibri" panose="020F0502020204030204" pitchFamily="34" charset="0"/>
                          <a:cs typeface="Calibri" panose="020F0502020204030204" pitchFamily="34" charset="0"/>
                          <a:hlinkClick r:id="rId3"/>
                        </a:rPr>
                        <a:t>tivdakhcp.com/TivdakHCP_Tivdak_Eye_Care_Checklist.pdf</a:t>
                      </a:r>
                      <a:r>
                        <a:rPr lang="en-US" sz="1400" spc="-5" dirty="0">
                          <a:solidFill>
                            <a:schemeClr val="bg1"/>
                          </a:solidFill>
                          <a:latin typeface="Calibri" panose="020F0502020204030204" pitchFamily="34" charset="0"/>
                          <a:cs typeface="Calibri" panose="020F0502020204030204" pitchFamily="34" charset="0"/>
                        </a:rPr>
                        <a:t> </a:t>
                      </a:r>
                      <a:endParaRPr sz="1400" dirty="0">
                        <a:solidFill>
                          <a:schemeClr val="bg1"/>
                        </a:solidFill>
                        <a:latin typeface="Calibri" panose="020F0502020204030204" pitchFamily="34" charset="0"/>
                        <a:cs typeface="Calibri" panose="020F0502020204030204" pitchFamily="34" charset="0"/>
                      </a:endParaRPr>
                    </a:p>
                  </a:txBody>
                  <a:tcPr marL="0" marR="0" marT="148657" marB="0" anchor="ctr">
                    <a:lnL w="12700">
                      <a:noFill/>
                      <a:prstDash val="solid"/>
                    </a:lnL>
                    <a:lnR w="12700">
                      <a:noFill/>
                      <a:prstDash val="solid"/>
                    </a:lnR>
                    <a:lnT w="38100">
                      <a:noFill/>
                      <a:prstDash val="solid"/>
                    </a:lnT>
                    <a:lnB w="12700">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1000162">
                <a:tc>
                  <a:txBody>
                    <a:bodyPr/>
                    <a:lstStyle/>
                    <a:p>
                      <a:pPr marL="54610">
                        <a:lnSpc>
                          <a:spcPct val="100000"/>
                        </a:lnSpc>
                        <a:spcBef>
                          <a:spcPts val="660"/>
                        </a:spcBef>
                      </a:pPr>
                      <a:r>
                        <a:rPr lang="en-US" sz="1400" spc="-5" dirty="0">
                          <a:solidFill>
                            <a:schemeClr val="bg1"/>
                          </a:solidFill>
                          <a:latin typeface="Calibri" panose="020F0502020204030204" pitchFamily="34" charset="0"/>
                          <a:cs typeface="Calibri" panose="020F0502020204030204" pitchFamily="34" charset="0"/>
                        </a:rPr>
                        <a:t>Dosing and administration and eye care guide</a:t>
                      </a:r>
                      <a:endParaRPr sz="1400" dirty="0">
                        <a:solidFill>
                          <a:schemeClr val="bg1"/>
                        </a:solidFill>
                        <a:latin typeface="Calibri" panose="020F0502020204030204" pitchFamily="34" charset="0"/>
                        <a:cs typeface="Calibri" panose="020F0502020204030204" pitchFamily="34" charset="0"/>
                      </a:endParaRPr>
                    </a:p>
                  </a:txBody>
                  <a:tcPr marL="0" marR="0" marT="147539" marB="0"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tc>
                  <a:txBody>
                    <a:bodyPr/>
                    <a:lstStyle/>
                    <a:p>
                      <a:pPr marL="54610">
                        <a:lnSpc>
                          <a:spcPct val="100000"/>
                        </a:lnSpc>
                        <a:spcBef>
                          <a:spcPts val="660"/>
                        </a:spcBef>
                      </a:pPr>
                      <a:r>
                        <a:rPr lang="en-US" sz="1400" spc="-10" dirty="0">
                          <a:solidFill>
                            <a:schemeClr val="bg1"/>
                          </a:solidFill>
                          <a:latin typeface="Calibri" panose="020F0502020204030204" pitchFamily="34" charset="0"/>
                          <a:cs typeface="Calibri" panose="020F0502020204030204" pitchFamily="34" charset="0"/>
                          <a:hlinkClick r:id="rId4"/>
                        </a:rPr>
                        <a:t>tivdakhcp.com/TivdakHCP_Dosing_Administration_and_Eye_Care_Guide.pdf</a:t>
                      </a:r>
                      <a:r>
                        <a:rPr lang="en-US" sz="1400" spc="-10" dirty="0">
                          <a:solidFill>
                            <a:schemeClr val="bg1"/>
                          </a:solidFill>
                          <a:latin typeface="Calibri" panose="020F0502020204030204" pitchFamily="34" charset="0"/>
                          <a:cs typeface="Calibri" panose="020F0502020204030204" pitchFamily="34" charset="0"/>
                        </a:rPr>
                        <a:t> </a:t>
                      </a:r>
                      <a:endParaRPr sz="1400" dirty="0">
                        <a:solidFill>
                          <a:schemeClr val="bg1"/>
                        </a:solidFill>
                        <a:latin typeface="Calibri" panose="020F0502020204030204" pitchFamily="34" charset="0"/>
                        <a:cs typeface="Calibri" panose="020F0502020204030204" pitchFamily="34" charset="0"/>
                      </a:endParaRPr>
                    </a:p>
                  </a:txBody>
                  <a:tcPr marL="0" marR="0" marT="147539" marB="0"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338560">
                <a:tc gridSpan="2">
                  <a:txBody>
                    <a:bodyPr/>
                    <a:lstStyle/>
                    <a:p>
                      <a:pPr marL="117475" indent="0" algn="l">
                        <a:lnSpc>
                          <a:spcPct val="100000"/>
                        </a:lnSpc>
                      </a:pPr>
                      <a:r>
                        <a:rPr lang="en-US" sz="1400" b="1" baseline="0" dirty="0">
                          <a:solidFill>
                            <a:schemeClr val="tx1"/>
                          </a:solidFill>
                          <a:latin typeface="Calibri" panose="020F0502020204030204" pitchFamily="34" charset="0"/>
                          <a:cs typeface="Calibri" panose="020F0502020204030204" pitchFamily="34" charset="0"/>
                        </a:rPr>
                        <a:t>Resources for </a:t>
                      </a:r>
                      <a:r>
                        <a:rPr lang="en-US" sz="1400" b="1" kern="1200" baseline="0" dirty="0">
                          <a:solidFill>
                            <a:schemeClr val="tx1"/>
                          </a:solidFill>
                          <a:latin typeface="Calibri" panose="020F0502020204030204" pitchFamily="34" charset="0"/>
                          <a:ea typeface="+mn-ea"/>
                          <a:cs typeface="Calibri" panose="020F0502020204030204" pitchFamily="34" charset="0"/>
                        </a:rPr>
                        <a:t>Patients</a:t>
                      </a:r>
                    </a:p>
                  </a:txBody>
                  <a:tcPr marL="0" marR="0" marT="106184" marB="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accent3"/>
                    </a:solidFill>
                  </a:tcPr>
                </a:tc>
                <a:tc hMerge="1">
                  <a:txBody>
                    <a:bodyPr/>
                    <a:lstStyle/>
                    <a:p>
                      <a:endParaRPr lang="en-US"/>
                    </a:p>
                  </a:txBody>
                  <a:tcPr/>
                </a:tc>
                <a:extLst>
                  <a:ext uri="{0D108BD9-81ED-4DB2-BD59-A6C34878D82A}">
                    <a16:rowId xmlns:a16="http://schemas.microsoft.com/office/drawing/2014/main" val="10003"/>
                  </a:ext>
                </a:extLst>
              </a:tr>
              <a:tr h="532469">
                <a:tc>
                  <a:txBody>
                    <a:bodyPr/>
                    <a:lstStyle/>
                    <a:p>
                      <a:pPr marL="54610" marR="229870">
                        <a:lnSpc>
                          <a:spcPct val="100000"/>
                        </a:lnSpc>
                        <a:spcBef>
                          <a:spcPts val="475"/>
                        </a:spcBef>
                      </a:pPr>
                      <a:r>
                        <a:rPr lang="en-US" sz="1400" dirty="0">
                          <a:solidFill>
                            <a:schemeClr val="bg1"/>
                          </a:solidFill>
                          <a:latin typeface="Calibri" panose="020F0502020204030204" pitchFamily="34" charset="0"/>
                          <a:cs typeface="Calibri" panose="020F0502020204030204" pitchFamily="34" charset="0"/>
                        </a:rPr>
                        <a:t>Important facts</a:t>
                      </a:r>
                      <a:endParaRPr sz="1400" dirty="0">
                        <a:solidFill>
                          <a:schemeClr val="bg1"/>
                        </a:solidFill>
                        <a:latin typeface="Calibri" panose="020F0502020204030204" pitchFamily="34" charset="0"/>
                        <a:cs typeface="Calibri" panose="020F0502020204030204" pitchFamily="34" charset="0"/>
                      </a:endParaRPr>
                    </a:p>
                  </a:txBody>
                  <a:tcPr marL="0" marR="0" marT="106184" marB="0"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marL="54610" marR="229870">
                        <a:lnSpc>
                          <a:spcPct val="100000"/>
                        </a:lnSpc>
                        <a:spcBef>
                          <a:spcPts val="475"/>
                        </a:spcBef>
                      </a:pPr>
                      <a:r>
                        <a:rPr lang="en-US" sz="1400" dirty="0">
                          <a:solidFill>
                            <a:schemeClr val="bg1"/>
                          </a:solidFill>
                          <a:latin typeface="Calibri" panose="020F0502020204030204" pitchFamily="34" charset="0"/>
                          <a:cs typeface="Calibri" panose="020F0502020204030204" pitchFamily="34" charset="0"/>
                          <a:hlinkClick r:id="rId5"/>
                        </a:rPr>
                        <a:t>seagendocs.com/Tivdak_Important_Facts.pdf</a:t>
                      </a:r>
                      <a:r>
                        <a:rPr lang="en-US" sz="1400" dirty="0">
                          <a:solidFill>
                            <a:schemeClr val="bg1"/>
                          </a:solidFill>
                          <a:latin typeface="Calibri" panose="020F0502020204030204" pitchFamily="34" charset="0"/>
                          <a:cs typeface="Calibri" panose="020F0502020204030204" pitchFamily="34" charset="0"/>
                        </a:rPr>
                        <a:t> </a:t>
                      </a:r>
                      <a:endParaRPr sz="1400" dirty="0">
                        <a:solidFill>
                          <a:schemeClr val="bg1"/>
                        </a:solidFill>
                        <a:latin typeface="Calibri" panose="020F0502020204030204" pitchFamily="34" charset="0"/>
                        <a:cs typeface="Calibri" panose="020F0502020204030204" pitchFamily="34" charset="0"/>
                      </a:endParaRPr>
                    </a:p>
                  </a:txBody>
                  <a:tcPr marL="0" marR="0" marT="7823" marB="0"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92617143"/>
                  </a:ext>
                </a:extLst>
              </a:tr>
              <a:tr h="532469">
                <a:tc>
                  <a:txBody>
                    <a:bodyPr/>
                    <a:lstStyle/>
                    <a:p>
                      <a:pPr marL="54610" marR="229870">
                        <a:lnSpc>
                          <a:spcPct val="100000"/>
                        </a:lnSpc>
                        <a:spcBef>
                          <a:spcPts val="475"/>
                        </a:spcBef>
                      </a:pPr>
                      <a:r>
                        <a:rPr lang="en-US" sz="1400" dirty="0">
                          <a:solidFill>
                            <a:schemeClr val="bg1"/>
                          </a:solidFill>
                          <a:latin typeface="Calibri" panose="020F0502020204030204" pitchFamily="34" charset="0"/>
                          <a:cs typeface="Calibri" panose="020F0502020204030204" pitchFamily="34" charset="0"/>
                        </a:rPr>
                        <a:t>Eye care guide</a:t>
                      </a:r>
                      <a:endParaRPr sz="1400" dirty="0">
                        <a:solidFill>
                          <a:schemeClr val="bg1"/>
                        </a:solidFill>
                        <a:latin typeface="Calibri" panose="020F0502020204030204" pitchFamily="34" charset="0"/>
                        <a:cs typeface="Calibri" panose="020F0502020204030204" pitchFamily="34" charset="0"/>
                      </a:endParaRPr>
                    </a:p>
                  </a:txBody>
                  <a:tcPr marL="0" marR="0" marT="106184" marB="0"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tc>
                  <a:txBody>
                    <a:bodyPr/>
                    <a:lstStyle/>
                    <a:p>
                      <a:pPr marL="54610" marR="229870">
                        <a:lnSpc>
                          <a:spcPct val="100000"/>
                        </a:lnSpc>
                        <a:spcBef>
                          <a:spcPts val="475"/>
                        </a:spcBef>
                      </a:pPr>
                      <a:r>
                        <a:rPr lang="en-US" sz="1400" dirty="0">
                          <a:solidFill>
                            <a:schemeClr val="bg1"/>
                          </a:solidFill>
                          <a:latin typeface="Calibri" panose="020F0502020204030204" pitchFamily="34" charset="0"/>
                          <a:cs typeface="Calibri" panose="020F0502020204030204" pitchFamily="34" charset="0"/>
                          <a:hlinkClick r:id="rId6"/>
                        </a:rPr>
                        <a:t>tivdakhcp.com/Tivdak_Eye_Care_Guide_for_Patients.pdf</a:t>
                      </a:r>
                      <a:r>
                        <a:rPr lang="en-US" sz="1400" dirty="0">
                          <a:solidFill>
                            <a:schemeClr val="bg1"/>
                          </a:solidFill>
                          <a:latin typeface="Calibri" panose="020F0502020204030204" pitchFamily="34" charset="0"/>
                          <a:cs typeface="Calibri" panose="020F0502020204030204" pitchFamily="34" charset="0"/>
                        </a:rPr>
                        <a:t> </a:t>
                      </a:r>
                      <a:endParaRPr sz="1400" dirty="0">
                        <a:solidFill>
                          <a:schemeClr val="bg1"/>
                        </a:solidFill>
                        <a:latin typeface="Calibri" panose="020F0502020204030204" pitchFamily="34" charset="0"/>
                        <a:cs typeface="Calibri" panose="020F0502020204030204" pitchFamily="34" charset="0"/>
                      </a:endParaRPr>
                    </a:p>
                  </a:txBody>
                  <a:tcPr marL="0" marR="0" marT="7823" marB="0"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04077106"/>
                  </a:ext>
                </a:extLst>
              </a:tr>
              <a:tr h="532469">
                <a:tc>
                  <a:txBody>
                    <a:bodyPr/>
                    <a:lstStyle/>
                    <a:p>
                      <a:pPr marL="54610" marR="229870">
                        <a:lnSpc>
                          <a:spcPct val="100000"/>
                        </a:lnSpc>
                        <a:spcBef>
                          <a:spcPts val="475"/>
                        </a:spcBef>
                      </a:pPr>
                      <a:r>
                        <a:rPr lang="en-US" sz="1400" dirty="0">
                          <a:solidFill>
                            <a:schemeClr val="bg1"/>
                          </a:solidFill>
                          <a:latin typeface="Calibri" panose="020F0502020204030204" pitchFamily="34" charset="0"/>
                          <a:cs typeface="Calibri" panose="020F0502020204030204" pitchFamily="34" charset="0"/>
                        </a:rPr>
                        <a:t>Eye drops tracker</a:t>
                      </a:r>
                      <a:endParaRPr sz="1400" dirty="0">
                        <a:solidFill>
                          <a:schemeClr val="bg1"/>
                        </a:solidFill>
                        <a:latin typeface="Calibri" panose="020F0502020204030204" pitchFamily="34" charset="0"/>
                        <a:cs typeface="Calibri" panose="020F0502020204030204" pitchFamily="34" charset="0"/>
                      </a:endParaRPr>
                    </a:p>
                  </a:txBody>
                  <a:tcPr marL="0" marR="0" marT="106184" marB="0"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marL="54610" marR="229870">
                        <a:lnSpc>
                          <a:spcPct val="100000"/>
                        </a:lnSpc>
                        <a:spcBef>
                          <a:spcPts val="475"/>
                        </a:spcBef>
                      </a:pPr>
                      <a:r>
                        <a:rPr lang="en-US" sz="1400" dirty="0">
                          <a:solidFill>
                            <a:schemeClr val="bg1"/>
                          </a:solidFill>
                          <a:latin typeface="Calibri" panose="020F0502020204030204" pitchFamily="34" charset="0"/>
                          <a:cs typeface="Calibri" panose="020F0502020204030204" pitchFamily="34" charset="0"/>
                          <a:hlinkClick r:id="rId7"/>
                        </a:rPr>
                        <a:t>tivdakhcp.com/Eye_Drop_Tracker.pdf</a:t>
                      </a:r>
                      <a:r>
                        <a:rPr lang="en-US" sz="1400" dirty="0">
                          <a:solidFill>
                            <a:schemeClr val="bg1"/>
                          </a:solidFill>
                          <a:latin typeface="Calibri" panose="020F0502020204030204" pitchFamily="34" charset="0"/>
                          <a:cs typeface="Calibri" panose="020F0502020204030204" pitchFamily="34" charset="0"/>
                        </a:rPr>
                        <a:t> </a:t>
                      </a:r>
                      <a:endParaRPr sz="1400" dirty="0">
                        <a:solidFill>
                          <a:schemeClr val="bg1"/>
                        </a:solidFill>
                        <a:latin typeface="Calibri" panose="020F0502020204030204" pitchFamily="34" charset="0"/>
                        <a:cs typeface="Calibri" panose="020F0502020204030204" pitchFamily="34" charset="0"/>
                      </a:endParaRPr>
                    </a:p>
                  </a:txBody>
                  <a:tcPr marL="0" marR="0" marT="7823" marB="0"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25280239"/>
                  </a:ext>
                </a:extLst>
              </a:tr>
              <a:tr h="532469">
                <a:tc>
                  <a:txBody>
                    <a:bodyPr/>
                    <a:lstStyle/>
                    <a:p>
                      <a:pPr marL="54610" marR="229870">
                        <a:lnSpc>
                          <a:spcPct val="100000"/>
                        </a:lnSpc>
                        <a:spcBef>
                          <a:spcPts val="475"/>
                        </a:spcBef>
                      </a:pPr>
                      <a:r>
                        <a:rPr lang="en-US" sz="1400" dirty="0">
                          <a:solidFill>
                            <a:schemeClr val="bg1"/>
                          </a:solidFill>
                          <a:latin typeface="Calibri" panose="020F0502020204030204" pitchFamily="34" charset="0"/>
                          <a:cs typeface="Calibri" panose="020F0502020204030204" pitchFamily="34" charset="0"/>
                        </a:rPr>
                        <a:t>TV wallet card</a:t>
                      </a:r>
                      <a:endParaRPr sz="1400" dirty="0">
                        <a:solidFill>
                          <a:schemeClr val="bg1"/>
                        </a:solidFill>
                        <a:latin typeface="Calibri" panose="020F0502020204030204" pitchFamily="34" charset="0"/>
                        <a:cs typeface="Calibri" panose="020F0502020204030204" pitchFamily="34" charset="0"/>
                      </a:endParaRPr>
                    </a:p>
                  </a:txBody>
                  <a:tcPr marL="0" marR="0" marT="106184" marB="0"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tc>
                  <a:txBody>
                    <a:bodyPr/>
                    <a:lstStyle/>
                    <a:p>
                      <a:pPr marL="54610" marR="229870">
                        <a:lnSpc>
                          <a:spcPct val="100000"/>
                        </a:lnSpc>
                        <a:spcBef>
                          <a:spcPts val="475"/>
                        </a:spcBef>
                      </a:pPr>
                      <a:r>
                        <a:rPr lang="en-US" sz="1400" dirty="0">
                          <a:solidFill>
                            <a:schemeClr val="bg1"/>
                          </a:solidFill>
                          <a:latin typeface="Calibri" panose="020F0502020204030204" pitchFamily="34" charset="0"/>
                          <a:cs typeface="Calibri" panose="020F0502020204030204" pitchFamily="34" charset="0"/>
                          <a:hlinkClick r:id="rId8"/>
                        </a:rPr>
                        <a:t>tivdakhcp.com/Tivdak_Wallet_Card.pdf</a:t>
                      </a:r>
                      <a:r>
                        <a:rPr lang="en-US" sz="1400" dirty="0">
                          <a:solidFill>
                            <a:schemeClr val="bg1"/>
                          </a:solidFill>
                          <a:latin typeface="Calibri" panose="020F0502020204030204" pitchFamily="34" charset="0"/>
                          <a:cs typeface="Calibri" panose="020F0502020204030204" pitchFamily="34" charset="0"/>
                        </a:rPr>
                        <a:t> </a:t>
                      </a:r>
                      <a:endParaRPr sz="1400" dirty="0">
                        <a:solidFill>
                          <a:schemeClr val="bg1"/>
                        </a:solidFill>
                        <a:latin typeface="Calibri" panose="020F0502020204030204" pitchFamily="34" charset="0"/>
                        <a:cs typeface="Calibri" panose="020F0502020204030204" pitchFamily="34" charset="0"/>
                      </a:endParaRPr>
                    </a:p>
                  </a:txBody>
                  <a:tcPr marL="0" marR="0" marT="7823" marB="0"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1407549"/>
                  </a:ext>
                </a:extLst>
              </a:tr>
            </a:tbl>
          </a:graphicData>
        </a:graphic>
      </p:graphicFrame>
      <p:grpSp>
        <p:nvGrpSpPr>
          <p:cNvPr id="18" name="Group 17">
            <a:extLst>
              <a:ext uri="{FF2B5EF4-FFF2-40B4-BE49-F238E27FC236}">
                <a16:creationId xmlns:a16="http://schemas.microsoft.com/office/drawing/2014/main" id="{0B73F95C-981F-4A29-AD7B-B451C27BE8DF}"/>
              </a:ext>
            </a:extLst>
          </p:cNvPr>
          <p:cNvGrpSpPr/>
          <p:nvPr/>
        </p:nvGrpSpPr>
        <p:grpSpPr>
          <a:xfrm>
            <a:off x="9392911" y="6207927"/>
            <a:ext cx="2488502" cy="454909"/>
            <a:chOff x="9392911" y="6207927"/>
            <a:chExt cx="2488502" cy="454909"/>
          </a:xfrm>
        </p:grpSpPr>
        <p:pic>
          <p:nvPicPr>
            <p:cNvPr id="19" name="Picture 18" descr="A picture containing text, ax, wheel&#10;&#10;Description automatically generated">
              <a:extLst>
                <a:ext uri="{FF2B5EF4-FFF2-40B4-BE49-F238E27FC236}">
                  <a16:creationId xmlns:a16="http://schemas.microsoft.com/office/drawing/2014/main" id="{E4FD1547-739A-4D5A-926B-C97CC954BB6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0" name="Rectangle 19">
              <a:extLst>
                <a:ext uri="{FF2B5EF4-FFF2-40B4-BE49-F238E27FC236}">
                  <a16:creationId xmlns:a16="http://schemas.microsoft.com/office/drawing/2014/main" id="{ED52981B-6078-4A20-B297-B749D6F8A2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10"/>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261790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7F014-3DF8-4CAB-A6DB-CD634009AE12}"/>
              </a:ext>
            </a:extLst>
          </p:cNvPr>
          <p:cNvSpPr>
            <a:spLocks noGrp="1"/>
          </p:cNvSpPr>
          <p:nvPr>
            <p:ph type="title"/>
          </p:nvPr>
        </p:nvSpPr>
        <p:spPr/>
        <p:txBody>
          <a:bodyPr/>
          <a:lstStyle/>
          <a:p>
            <a:r>
              <a:rPr lang="en-US" dirty="0"/>
              <a:t>Management of Ocular AEs With </a:t>
            </a:r>
            <a:r>
              <a:rPr lang="en-US" dirty="0" err="1"/>
              <a:t>Tisotumab</a:t>
            </a:r>
            <a:r>
              <a:rPr lang="en-US" dirty="0"/>
              <a:t> </a:t>
            </a:r>
            <a:r>
              <a:rPr lang="en-US" dirty="0" err="1"/>
              <a:t>Vedotin</a:t>
            </a:r>
            <a:endParaRPr lang="en-US" dirty="0"/>
          </a:p>
        </p:txBody>
      </p:sp>
      <p:sp>
        <p:nvSpPr>
          <p:cNvPr id="3" name="Content Placeholder 2">
            <a:extLst>
              <a:ext uri="{FF2B5EF4-FFF2-40B4-BE49-F238E27FC236}">
                <a16:creationId xmlns:a16="http://schemas.microsoft.com/office/drawing/2014/main" id="{A189ABBB-4141-405E-A29F-47578FBAE9AD}"/>
              </a:ext>
            </a:extLst>
          </p:cNvPr>
          <p:cNvSpPr>
            <a:spLocks noGrp="1"/>
          </p:cNvSpPr>
          <p:nvPr>
            <p:ph sz="half" idx="1"/>
          </p:nvPr>
        </p:nvSpPr>
        <p:spPr>
          <a:xfrm>
            <a:off x="609759" y="1488572"/>
            <a:ext cx="10872444" cy="4958195"/>
          </a:xfrm>
        </p:spPr>
        <p:txBody>
          <a:bodyPr/>
          <a:lstStyle/>
          <a:p>
            <a:pPr marL="0" indent="0">
              <a:spcBef>
                <a:spcPts val="500"/>
              </a:spcBef>
              <a:spcAft>
                <a:spcPts val="300"/>
              </a:spcAft>
              <a:buNone/>
            </a:pPr>
            <a:r>
              <a:rPr lang="en-US" sz="2200" b="1" dirty="0"/>
              <a:t>Mitigation/assessment of ocular AEs after infusion:</a:t>
            </a:r>
            <a:endParaRPr lang="en-US" sz="2200" dirty="0"/>
          </a:p>
          <a:p>
            <a:pPr>
              <a:spcBef>
                <a:spcPts val="500"/>
              </a:spcBef>
              <a:spcAft>
                <a:spcPts val="300"/>
              </a:spcAft>
            </a:pPr>
            <a:r>
              <a:rPr lang="en-US" sz="2200" dirty="0"/>
              <a:t>Self-administer corticosteroid eye drops 2x throughout the remainder of the infusion day</a:t>
            </a:r>
          </a:p>
          <a:p>
            <a:pPr>
              <a:spcBef>
                <a:spcPts val="500"/>
              </a:spcBef>
              <a:spcAft>
                <a:spcPts val="300"/>
              </a:spcAft>
            </a:pPr>
            <a:r>
              <a:rPr lang="en-US" sz="2200" dirty="0"/>
              <a:t>Use corticosteroid eye drops 3x day for 2-3 days after infusion</a:t>
            </a:r>
          </a:p>
          <a:p>
            <a:pPr>
              <a:spcBef>
                <a:spcPts val="500"/>
              </a:spcBef>
              <a:spcAft>
                <a:spcPts val="0"/>
              </a:spcAft>
            </a:pPr>
            <a:r>
              <a:rPr lang="en-US" sz="2200" dirty="0"/>
              <a:t>Administer lubricating drops for duration of treatment &amp; 30 days after last dose</a:t>
            </a:r>
          </a:p>
          <a:p>
            <a:pPr>
              <a:spcBef>
                <a:spcPts val="500"/>
              </a:spcBef>
            </a:pPr>
            <a:r>
              <a:rPr lang="en-US" sz="2200" dirty="0"/>
              <a:t>Monitor for new or worsening ocular signs/</a:t>
            </a:r>
            <a:br>
              <a:rPr lang="en-US" sz="2200" dirty="0"/>
            </a:br>
            <a:r>
              <a:rPr lang="en-US" sz="2200" dirty="0"/>
              <a:t>symptoms and promptly refer to eye care provider if warranted</a:t>
            </a:r>
          </a:p>
          <a:p>
            <a:pPr>
              <a:spcBef>
                <a:spcPts val="500"/>
              </a:spcBef>
            </a:pPr>
            <a:r>
              <a:rPr lang="en-US" sz="2200" dirty="0"/>
              <a:t>Continue to avoid contact lenses and potential eye irritants for duration of treatment</a:t>
            </a:r>
          </a:p>
        </p:txBody>
      </p:sp>
      <p:sp>
        <p:nvSpPr>
          <p:cNvPr id="8" name="Text Box 15">
            <a:extLst>
              <a:ext uri="{FF2B5EF4-FFF2-40B4-BE49-F238E27FC236}">
                <a16:creationId xmlns:a16="http://schemas.microsoft.com/office/drawing/2014/main" id="{57A3F2DC-E46C-4A2F-A343-CE01EE5150F2}"/>
              </a:ext>
            </a:extLst>
          </p:cNvPr>
          <p:cNvSpPr txBox="1">
            <a:spLocks noChangeArrowheads="1"/>
          </p:cNvSpPr>
          <p:nvPr/>
        </p:nvSpPr>
        <p:spPr bwMode="auto">
          <a:xfrm>
            <a:off x="412751" y="6377485"/>
            <a:ext cx="867409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Tisotumab vedotin PI.</a:t>
            </a:r>
          </a:p>
        </p:txBody>
      </p:sp>
      <p:grpSp>
        <p:nvGrpSpPr>
          <p:cNvPr id="9" name="Group 8">
            <a:extLst>
              <a:ext uri="{FF2B5EF4-FFF2-40B4-BE49-F238E27FC236}">
                <a16:creationId xmlns:a16="http://schemas.microsoft.com/office/drawing/2014/main" id="{DCF75E05-C212-4CEA-8E35-82CFCA2BB02C}"/>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1D9A0A25-530F-44E3-B7AA-F52045DA9B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11">
              <a:extLst>
                <a:ext uri="{FF2B5EF4-FFF2-40B4-BE49-F238E27FC236}">
                  <a16:creationId xmlns:a16="http://schemas.microsoft.com/office/drawing/2014/main" id="{2D16C970-7421-495A-AC38-A19885D41BD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4" name="Table 4">
            <a:extLst>
              <a:ext uri="{FF2B5EF4-FFF2-40B4-BE49-F238E27FC236}">
                <a16:creationId xmlns:a16="http://schemas.microsoft.com/office/drawing/2014/main" id="{4FE1AFEA-0384-4FF7-AA11-145FA649F01F}"/>
              </a:ext>
            </a:extLst>
          </p:cNvPr>
          <p:cNvGraphicFramePr>
            <a:graphicFrameLocks noGrp="1"/>
          </p:cNvGraphicFramePr>
          <p:nvPr>
            <p:extLst>
              <p:ext uri="{D42A27DB-BD31-4B8C-83A1-F6EECF244321}">
                <p14:modId xmlns:p14="http://schemas.microsoft.com/office/powerpoint/2010/main" val="2370210257"/>
              </p:ext>
            </p:extLst>
          </p:nvPr>
        </p:nvGraphicFramePr>
        <p:xfrm>
          <a:off x="2173980" y="4238874"/>
          <a:ext cx="7844040" cy="2042160"/>
        </p:xfrm>
        <a:graphic>
          <a:graphicData uri="http://schemas.openxmlformats.org/drawingml/2006/table">
            <a:tbl>
              <a:tblPr firstRow="1" bandRow="1">
                <a:tableStyleId>{F5AB1C69-6EDB-4FF4-983F-18BD219EF322}</a:tableStyleId>
              </a:tblPr>
              <a:tblGrid>
                <a:gridCol w="2260600">
                  <a:extLst>
                    <a:ext uri="{9D8B030D-6E8A-4147-A177-3AD203B41FA5}">
                      <a16:colId xmlns:a16="http://schemas.microsoft.com/office/drawing/2014/main" val="713490114"/>
                    </a:ext>
                  </a:extLst>
                </a:gridCol>
                <a:gridCol w="1888066">
                  <a:extLst>
                    <a:ext uri="{9D8B030D-6E8A-4147-A177-3AD203B41FA5}">
                      <a16:colId xmlns:a16="http://schemas.microsoft.com/office/drawing/2014/main" val="1744925658"/>
                    </a:ext>
                  </a:extLst>
                </a:gridCol>
                <a:gridCol w="1837267">
                  <a:extLst>
                    <a:ext uri="{9D8B030D-6E8A-4147-A177-3AD203B41FA5}">
                      <a16:colId xmlns:a16="http://schemas.microsoft.com/office/drawing/2014/main" val="314276886"/>
                    </a:ext>
                  </a:extLst>
                </a:gridCol>
                <a:gridCol w="1858107">
                  <a:extLst>
                    <a:ext uri="{9D8B030D-6E8A-4147-A177-3AD203B41FA5}">
                      <a16:colId xmlns:a16="http://schemas.microsoft.com/office/drawing/2014/main" val="1680607111"/>
                    </a:ext>
                  </a:extLst>
                </a:gridCol>
              </a:tblGrid>
              <a:tr h="216681">
                <a:tc>
                  <a:txBody>
                    <a:bodyPr/>
                    <a:lstStyle/>
                    <a:p>
                      <a:r>
                        <a:rPr lang="en-US" sz="1400" dirty="0">
                          <a:latin typeface="Calibri" panose="020F0502020204030204" pitchFamily="34" charset="0"/>
                          <a:cs typeface="Calibri" panose="020F0502020204030204" pitchFamily="34" charset="0"/>
                        </a:rPr>
                        <a:t>Infusion cycle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dirty="0">
                          <a:latin typeface="Calibri" panose="020F0502020204030204" pitchFamily="34" charset="0"/>
                          <a:cs typeface="Calibri" panose="020F0502020204030204" pitchFamily="34" charset="0"/>
                        </a:rPr>
                        <a:t>Day 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dirty="0">
                          <a:latin typeface="Calibri" panose="020F0502020204030204" pitchFamily="34" charset="0"/>
                          <a:cs typeface="Calibri" panose="020F0502020204030204" pitchFamily="34" charset="0"/>
                        </a:rPr>
                        <a:t>Day 2</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dirty="0">
                          <a:latin typeface="Calibri" panose="020F0502020204030204" pitchFamily="34" charset="0"/>
                          <a:cs typeface="Calibri" panose="020F0502020204030204" pitchFamily="34" charset="0"/>
                        </a:rPr>
                        <a:t>Day 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422198889"/>
                  </a:ext>
                </a:extLst>
              </a:tr>
              <a:tr h="190694">
                <a:tc>
                  <a:txBody>
                    <a:bodyPr/>
                    <a:lstStyle/>
                    <a:p>
                      <a:pPr lvl="1"/>
                      <a:r>
                        <a:rPr lang="en-US" sz="1400" dirty="0">
                          <a:solidFill>
                            <a:schemeClr val="bg1"/>
                          </a:solidFill>
                          <a:latin typeface="Calibri" panose="020F0502020204030204" pitchFamily="34" charset="0"/>
                          <a:cs typeface="Calibri" panose="020F0502020204030204" pitchFamily="34" charset="0"/>
                        </a:rPr>
                        <a:t>Date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Infusion day</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42581857"/>
                  </a:ext>
                </a:extLst>
              </a:tr>
              <a:tr h="190694">
                <a:tc>
                  <a:txBody>
                    <a:bodyPr/>
                    <a:lstStyle/>
                    <a:p>
                      <a:pPr lvl="1"/>
                      <a:r>
                        <a:rPr lang="en-US" sz="1400" dirty="0">
                          <a:solidFill>
                            <a:schemeClr val="bg1"/>
                          </a:solidFill>
                          <a:latin typeface="Calibri" panose="020F0502020204030204" pitchFamily="34" charset="0"/>
                          <a:cs typeface="Calibri" panose="020F0502020204030204" pitchFamily="34" charset="0"/>
                        </a:rPr>
                        <a:t>Vasoconstrictor Drops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01594127"/>
                  </a:ext>
                </a:extLst>
              </a:tr>
              <a:tr h="190694">
                <a:tc>
                  <a:txBody>
                    <a:bodyPr/>
                    <a:lstStyle/>
                    <a:p>
                      <a:pPr lvl="1"/>
                      <a:r>
                        <a:rPr lang="en-US" sz="1400" dirty="0">
                          <a:solidFill>
                            <a:schemeClr val="bg1"/>
                          </a:solidFill>
                          <a:latin typeface="Calibri" panose="020F0502020204030204" pitchFamily="34" charset="0"/>
                          <a:cs typeface="Calibri" panose="020F0502020204030204" pitchFamily="34" charset="0"/>
                        </a:rPr>
                        <a:t>Steroid Drops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02521872"/>
                  </a:ext>
                </a:extLst>
              </a:tr>
              <a:tr h="216681">
                <a:tc>
                  <a:txBody>
                    <a:bodyPr/>
                    <a:lstStyle/>
                    <a:p>
                      <a:pPr lvl="1"/>
                      <a:r>
                        <a:rPr lang="en-US" sz="1400" dirty="0">
                          <a:solidFill>
                            <a:schemeClr val="bg1"/>
                          </a:solidFill>
                          <a:latin typeface="Calibri" panose="020F0502020204030204" pitchFamily="34" charset="0"/>
                          <a:cs typeface="Calibri" panose="020F0502020204030204" pitchFamily="34" charset="0"/>
                        </a:rPr>
                        <a:t>Lubricating Drops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3">
                  <a:txBody>
                    <a:bodyPr/>
                    <a:lstStyle/>
                    <a:p>
                      <a:pPr algn="l"/>
                      <a:r>
                        <a:rPr lang="en-US" sz="1400" dirty="0">
                          <a:solidFill>
                            <a:schemeClr val="bg1"/>
                          </a:solidFill>
                          <a:latin typeface="Calibri" panose="020F0502020204030204" pitchFamily="34" charset="0"/>
                          <a:cs typeface="Calibri" panose="020F0502020204030204" pitchFamily="34" charset="0"/>
                        </a:rPr>
                        <a:t>Remember to take your lubricating drops for the duration of your treatment until 30 days after your last dose of tisotumab vedotin.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400" dirty="0">
                        <a:solidFill>
                          <a:schemeClr val="bg1"/>
                        </a:solidFill>
                        <a:latin typeface="Calibri" panose="020F0502020204030204" pitchFamily="34" charset="0"/>
                        <a:cs typeface="Calibri" panose="020F0502020204030204" pitchFamily="34" charset="0"/>
                      </a:endParaRPr>
                    </a:p>
                  </a:txBody>
                  <a:tcPr>
                    <a:solidFill>
                      <a:schemeClr val="tx1">
                        <a:lumMod val="95000"/>
                      </a:schemeClr>
                    </a:solidFill>
                  </a:tcPr>
                </a:tc>
                <a:tc hMerge="1">
                  <a:txBody>
                    <a:bodyPr/>
                    <a:lstStyle/>
                    <a:p>
                      <a:pPr algn="ctr"/>
                      <a:endParaRPr lang="en-US" sz="1400" dirty="0">
                        <a:solidFill>
                          <a:schemeClr val="bg1"/>
                        </a:solidFill>
                        <a:latin typeface="Calibri" panose="020F0502020204030204" pitchFamily="34" charset="0"/>
                        <a:cs typeface="Calibri" panose="020F0502020204030204" pitchFamily="34" charset="0"/>
                      </a:endParaRPr>
                    </a:p>
                  </a:txBody>
                  <a:tcPr>
                    <a:solidFill>
                      <a:schemeClr val="tx1">
                        <a:lumMod val="95000"/>
                      </a:schemeClr>
                    </a:solidFill>
                  </a:tcPr>
                </a:tc>
                <a:extLst>
                  <a:ext uri="{0D108BD9-81ED-4DB2-BD59-A6C34878D82A}">
                    <a16:rowId xmlns:a16="http://schemas.microsoft.com/office/drawing/2014/main" val="4241934159"/>
                  </a:ext>
                </a:extLst>
              </a:tr>
              <a:tr h="216681">
                <a:tc gridSpan="4">
                  <a:txBody>
                    <a:bodyPr/>
                    <a:lstStyle/>
                    <a:p>
                      <a:pPr lvl="1"/>
                      <a:r>
                        <a:rPr lang="en-US" sz="1400" dirty="0">
                          <a:solidFill>
                            <a:schemeClr val="bg1"/>
                          </a:solidFill>
                          <a:latin typeface="Calibri" panose="020F0502020204030204" pitchFamily="34" charset="0"/>
                          <a:cs typeface="Calibri" panose="020F0502020204030204" pitchFamily="34" charset="0"/>
                        </a:rPr>
                        <a:t>Notes: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400" dirty="0">
                        <a:solidFill>
                          <a:schemeClr val="bg1"/>
                        </a:solidFill>
                        <a:latin typeface="Calibri" panose="020F0502020204030204" pitchFamily="34" charset="0"/>
                        <a:cs typeface="Calibri" panose="020F0502020204030204" pitchFamily="34" charset="0"/>
                      </a:endParaRPr>
                    </a:p>
                  </a:txBody>
                  <a:tcPr>
                    <a:solidFill>
                      <a:schemeClr val="tx2"/>
                    </a:solidFill>
                  </a:tcPr>
                </a:tc>
                <a:tc hMerge="1">
                  <a:txBody>
                    <a:bodyPr/>
                    <a:lstStyle/>
                    <a:p>
                      <a:pPr algn="ctr"/>
                      <a:endParaRPr lang="en-US" sz="1400" dirty="0">
                        <a:solidFill>
                          <a:schemeClr val="bg1"/>
                        </a:solidFill>
                        <a:latin typeface="Calibri" panose="020F0502020204030204" pitchFamily="34" charset="0"/>
                        <a:cs typeface="Calibri" panose="020F0502020204030204" pitchFamily="34" charset="0"/>
                      </a:endParaRPr>
                    </a:p>
                  </a:txBody>
                  <a:tcPr>
                    <a:solidFill>
                      <a:schemeClr val="tx2"/>
                    </a:solidFill>
                  </a:tcPr>
                </a:tc>
                <a:tc hMerge="1">
                  <a:txBody>
                    <a:bodyPr/>
                    <a:lstStyle/>
                    <a:p>
                      <a:pPr algn="ctr"/>
                      <a:endParaRPr lang="en-US" sz="1400" dirty="0">
                        <a:solidFill>
                          <a:schemeClr val="bg1"/>
                        </a:solidFill>
                        <a:latin typeface="Calibri" panose="020F0502020204030204" pitchFamily="34" charset="0"/>
                        <a:cs typeface="Calibri" panose="020F0502020204030204" pitchFamily="34" charset="0"/>
                      </a:endParaRPr>
                    </a:p>
                  </a:txBody>
                  <a:tcPr>
                    <a:solidFill>
                      <a:schemeClr val="tx2"/>
                    </a:solidFill>
                  </a:tcPr>
                </a:tc>
                <a:extLst>
                  <a:ext uri="{0D108BD9-81ED-4DB2-BD59-A6C34878D82A}">
                    <a16:rowId xmlns:a16="http://schemas.microsoft.com/office/drawing/2014/main" val="2460421437"/>
                  </a:ext>
                </a:extLst>
              </a:tr>
            </a:tbl>
          </a:graphicData>
        </a:graphic>
      </p:graphicFrame>
      <p:grpSp>
        <p:nvGrpSpPr>
          <p:cNvPr id="15" name="Group 14">
            <a:extLst>
              <a:ext uri="{FF2B5EF4-FFF2-40B4-BE49-F238E27FC236}">
                <a16:creationId xmlns:a16="http://schemas.microsoft.com/office/drawing/2014/main" id="{19092414-3649-47C1-ACAE-6363CECFB2A2}"/>
              </a:ext>
            </a:extLst>
          </p:cNvPr>
          <p:cNvGrpSpPr/>
          <p:nvPr/>
        </p:nvGrpSpPr>
        <p:grpSpPr>
          <a:xfrm>
            <a:off x="8663100" y="5193669"/>
            <a:ext cx="847500" cy="211756"/>
            <a:chOff x="8852886" y="5193669"/>
            <a:chExt cx="847500" cy="211756"/>
          </a:xfrm>
        </p:grpSpPr>
        <p:sp>
          <p:nvSpPr>
            <p:cNvPr id="7" name="Oval 6">
              <a:extLst>
                <a:ext uri="{FF2B5EF4-FFF2-40B4-BE49-F238E27FC236}">
                  <a16:creationId xmlns:a16="http://schemas.microsoft.com/office/drawing/2014/main" id="{CFB3AEC7-DB4D-4101-AF23-0B704F7413DD}"/>
                </a:ext>
              </a:extLst>
            </p:cNvPr>
            <p:cNvSpPr/>
            <p:nvPr/>
          </p:nvSpPr>
          <p:spPr bwMode="auto">
            <a:xfrm>
              <a:off x="9488630" y="5193669"/>
              <a:ext cx="211756" cy="211756"/>
            </a:xfrm>
            <a:prstGeom prst="ellipse">
              <a:avLst/>
            </a:prstGeom>
            <a:solidFill>
              <a:schemeClr val="tx1"/>
            </a:solid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Oval 12">
              <a:extLst>
                <a:ext uri="{FF2B5EF4-FFF2-40B4-BE49-F238E27FC236}">
                  <a16:creationId xmlns:a16="http://schemas.microsoft.com/office/drawing/2014/main" id="{F472F6E6-FE8D-4285-9ACA-C75A08DEC300}"/>
                </a:ext>
              </a:extLst>
            </p:cNvPr>
            <p:cNvSpPr/>
            <p:nvPr/>
          </p:nvSpPr>
          <p:spPr bwMode="auto">
            <a:xfrm>
              <a:off x="9170996" y="5193669"/>
              <a:ext cx="211756" cy="211756"/>
            </a:xfrm>
            <a:prstGeom prst="ellipse">
              <a:avLst/>
            </a:prstGeom>
            <a:solidFill>
              <a:schemeClr val="tx1"/>
            </a:solid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Oval 13">
              <a:extLst>
                <a:ext uri="{FF2B5EF4-FFF2-40B4-BE49-F238E27FC236}">
                  <a16:creationId xmlns:a16="http://schemas.microsoft.com/office/drawing/2014/main" id="{BF15DEBF-986B-47A5-823D-53CAC9DF62DA}"/>
                </a:ext>
              </a:extLst>
            </p:cNvPr>
            <p:cNvSpPr/>
            <p:nvPr/>
          </p:nvSpPr>
          <p:spPr bwMode="auto">
            <a:xfrm>
              <a:off x="8852886" y="5193669"/>
              <a:ext cx="211756" cy="211756"/>
            </a:xfrm>
            <a:prstGeom prst="ellipse">
              <a:avLst/>
            </a:prstGeom>
            <a:solidFill>
              <a:schemeClr val="tx1"/>
            </a:solid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 name="Group 15">
            <a:extLst>
              <a:ext uri="{FF2B5EF4-FFF2-40B4-BE49-F238E27FC236}">
                <a16:creationId xmlns:a16="http://schemas.microsoft.com/office/drawing/2014/main" id="{3B2CD81B-ED65-434E-B7AE-2AD0996FCCE1}"/>
              </a:ext>
            </a:extLst>
          </p:cNvPr>
          <p:cNvGrpSpPr/>
          <p:nvPr/>
        </p:nvGrpSpPr>
        <p:grpSpPr>
          <a:xfrm>
            <a:off x="6821600" y="5193669"/>
            <a:ext cx="847500" cy="211756"/>
            <a:chOff x="8852886" y="5193669"/>
            <a:chExt cx="847500" cy="211756"/>
          </a:xfrm>
        </p:grpSpPr>
        <p:sp>
          <p:nvSpPr>
            <p:cNvPr id="17" name="Oval 16">
              <a:extLst>
                <a:ext uri="{FF2B5EF4-FFF2-40B4-BE49-F238E27FC236}">
                  <a16:creationId xmlns:a16="http://schemas.microsoft.com/office/drawing/2014/main" id="{D7813C0B-DCEE-4E4C-B421-B165E5947783}"/>
                </a:ext>
              </a:extLst>
            </p:cNvPr>
            <p:cNvSpPr/>
            <p:nvPr/>
          </p:nvSpPr>
          <p:spPr bwMode="auto">
            <a:xfrm>
              <a:off x="9488630" y="5193669"/>
              <a:ext cx="211756" cy="211756"/>
            </a:xfrm>
            <a:prstGeom prst="ellipse">
              <a:avLst/>
            </a:prstGeom>
            <a:solidFill>
              <a:schemeClr val="tx1"/>
            </a:solid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Oval 17">
              <a:extLst>
                <a:ext uri="{FF2B5EF4-FFF2-40B4-BE49-F238E27FC236}">
                  <a16:creationId xmlns:a16="http://schemas.microsoft.com/office/drawing/2014/main" id="{1EF8932A-D617-4887-8A5F-1913B00ED5D2}"/>
                </a:ext>
              </a:extLst>
            </p:cNvPr>
            <p:cNvSpPr/>
            <p:nvPr/>
          </p:nvSpPr>
          <p:spPr bwMode="auto">
            <a:xfrm>
              <a:off x="9170996" y="5193669"/>
              <a:ext cx="211756" cy="211756"/>
            </a:xfrm>
            <a:prstGeom prst="ellipse">
              <a:avLst/>
            </a:prstGeom>
            <a:solidFill>
              <a:schemeClr val="tx1"/>
            </a:solid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Oval 18">
              <a:extLst>
                <a:ext uri="{FF2B5EF4-FFF2-40B4-BE49-F238E27FC236}">
                  <a16:creationId xmlns:a16="http://schemas.microsoft.com/office/drawing/2014/main" id="{F4F54DCE-F561-433B-90A7-0C10A4E71453}"/>
                </a:ext>
              </a:extLst>
            </p:cNvPr>
            <p:cNvSpPr/>
            <p:nvPr/>
          </p:nvSpPr>
          <p:spPr bwMode="auto">
            <a:xfrm>
              <a:off x="8852886" y="5193669"/>
              <a:ext cx="211756" cy="211756"/>
            </a:xfrm>
            <a:prstGeom prst="ellipse">
              <a:avLst/>
            </a:prstGeom>
            <a:solidFill>
              <a:schemeClr val="tx1"/>
            </a:solid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5" name="Group 24">
            <a:extLst>
              <a:ext uri="{FF2B5EF4-FFF2-40B4-BE49-F238E27FC236}">
                <a16:creationId xmlns:a16="http://schemas.microsoft.com/office/drawing/2014/main" id="{0235E4E4-E7A4-4F10-9687-E9CA0AB35C43}"/>
              </a:ext>
            </a:extLst>
          </p:cNvPr>
          <p:cNvGrpSpPr/>
          <p:nvPr/>
        </p:nvGrpSpPr>
        <p:grpSpPr>
          <a:xfrm>
            <a:off x="4994790" y="5193669"/>
            <a:ext cx="847500" cy="211756"/>
            <a:chOff x="8852886" y="5193669"/>
            <a:chExt cx="847500" cy="211756"/>
          </a:xfrm>
        </p:grpSpPr>
        <p:sp>
          <p:nvSpPr>
            <p:cNvPr id="26" name="Oval 25">
              <a:extLst>
                <a:ext uri="{FF2B5EF4-FFF2-40B4-BE49-F238E27FC236}">
                  <a16:creationId xmlns:a16="http://schemas.microsoft.com/office/drawing/2014/main" id="{A39EE264-0896-426C-9864-82D2D9104B14}"/>
                </a:ext>
              </a:extLst>
            </p:cNvPr>
            <p:cNvSpPr/>
            <p:nvPr/>
          </p:nvSpPr>
          <p:spPr bwMode="auto">
            <a:xfrm>
              <a:off x="9488630" y="5193669"/>
              <a:ext cx="211756" cy="211756"/>
            </a:xfrm>
            <a:prstGeom prst="ellipse">
              <a:avLst/>
            </a:prstGeom>
            <a:solidFill>
              <a:schemeClr val="tx1"/>
            </a:solid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Oval 26">
              <a:extLst>
                <a:ext uri="{FF2B5EF4-FFF2-40B4-BE49-F238E27FC236}">
                  <a16:creationId xmlns:a16="http://schemas.microsoft.com/office/drawing/2014/main" id="{F16493F6-FCB9-4046-A54A-28EE4150A48F}"/>
                </a:ext>
              </a:extLst>
            </p:cNvPr>
            <p:cNvSpPr/>
            <p:nvPr/>
          </p:nvSpPr>
          <p:spPr bwMode="auto">
            <a:xfrm>
              <a:off x="9170996" y="5193669"/>
              <a:ext cx="211756" cy="211756"/>
            </a:xfrm>
            <a:prstGeom prst="ellipse">
              <a:avLst/>
            </a:prstGeom>
            <a:solidFill>
              <a:schemeClr val="tx1"/>
            </a:solid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 name="Oval 27">
              <a:extLst>
                <a:ext uri="{FF2B5EF4-FFF2-40B4-BE49-F238E27FC236}">
                  <a16:creationId xmlns:a16="http://schemas.microsoft.com/office/drawing/2014/main" id="{174B7D68-B770-4FE5-931B-6125773A35ED}"/>
                </a:ext>
              </a:extLst>
            </p:cNvPr>
            <p:cNvSpPr/>
            <p:nvPr/>
          </p:nvSpPr>
          <p:spPr bwMode="auto">
            <a:xfrm>
              <a:off x="8852886" y="5193669"/>
              <a:ext cx="211756" cy="211756"/>
            </a:xfrm>
            <a:prstGeom prst="ellipse">
              <a:avLst/>
            </a:prstGeom>
            <a:solidFill>
              <a:schemeClr val="tx1"/>
            </a:solid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1" name="Oval 30">
            <a:extLst>
              <a:ext uri="{FF2B5EF4-FFF2-40B4-BE49-F238E27FC236}">
                <a16:creationId xmlns:a16="http://schemas.microsoft.com/office/drawing/2014/main" id="{4138CEC3-95A6-4F30-8449-7CFF38BDC734}"/>
              </a:ext>
            </a:extLst>
          </p:cNvPr>
          <p:cNvSpPr/>
          <p:nvPr/>
        </p:nvSpPr>
        <p:spPr bwMode="auto">
          <a:xfrm>
            <a:off x="5312900" y="4888869"/>
            <a:ext cx="211756" cy="211756"/>
          </a:xfrm>
          <a:prstGeom prst="ellipse">
            <a:avLst/>
          </a:prstGeom>
          <a:solidFill>
            <a:schemeClr val="tx1"/>
          </a:solid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34" name="Graphic 33" descr="Flip calendar with solid fill">
            <a:extLst>
              <a:ext uri="{FF2B5EF4-FFF2-40B4-BE49-F238E27FC236}">
                <a16:creationId xmlns:a16="http://schemas.microsoft.com/office/drawing/2014/main" id="{02796DE9-4047-4D21-A0EA-7CF71016377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34261" y="4527550"/>
            <a:ext cx="318440" cy="318440"/>
          </a:xfrm>
          <a:prstGeom prst="rect">
            <a:avLst/>
          </a:prstGeom>
        </p:spPr>
      </p:pic>
      <p:pic>
        <p:nvPicPr>
          <p:cNvPr id="36" name="Graphic 35" descr="Pencil with solid fill">
            <a:extLst>
              <a:ext uri="{FF2B5EF4-FFF2-40B4-BE49-F238E27FC236}">
                <a16:creationId xmlns:a16="http://schemas.microsoft.com/office/drawing/2014/main" id="{3E024445-E9CD-4E7D-9D09-FA9E9BAC0C0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282800" y="5996330"/>
            <a:ext cx="269901" cy="269901"/>
          </a:xfrm>
          <a:prstGeom prst="rect">
            <a:avLst/>
          </a:prstGeom>
        </p:spPr>
      </p:pic>
      <p:grpSp>
        <p:nvGrpSpPr>
          <p:cNvPr id="40" name="Group 39">
            <a:extLst>
              <a:ext uri="{FF2B5EF4-FFF2-40B4-BE49-F238E27FC236}">
                <a16:creationId xmlns:a16="http://schemas.microsoft.com/office/drawing/2014/main" id="{8EB3F651-4FEE-4A67-BC43-13E79863C89E}"/>
              </a:ext>
            </a:extLst>
          </p:cNvPr>
          <p:cNvGrpSpPr/>
          <p:nvPr/>
        </p:nvGrpSpPr>
        <p:grpSpPr>
          <a:xfrm>
            <a:off x="2233858" y="4835276"/>
            <a:ext cx="318440" cy="318440"/>
            <a:chOff x="1496246" y="4845990"/>
            <a:chExt cx="318440" cy="318440"/>
          </a:xfrm>
        </p:grpSpPr>
        <p:pic>
          <p:nvPicPr>
            <p:cNvPr id="38" name="Graphic 37" descr="Water with solid fill">
              <a:extLst>
                <a:ext uri="{FF2B5EF4-FFF2-40B4-BE49-F238E27FC236}">
                  <a16:creationId xmlns:a16="http://schemas.microsoft.com/office/drawing/2014/main" id="{6A6264FA-88BE-4E14-A552-C88999AE5EA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496246" y="4845990"/>
              <a:ext cx="318440" cy="318440"/>
            </a:xfrm>
            <a:prstGeom prst="rect">
              <a:avLst/>
            </a:prstGeom>
          </p:spPr>
        </p:pic>
        <p:sp>
          <p:nvSpPr>
            <p:cNvPr id="39" name="TextBox 38">
              <a:extLst>
                <a:ext uri="{FF2B5EF4-FFF2-40B4-BE49-F238E27FC236}">
                  <a16:creationId xmlns:a16="http://schemas.microsoft.com/office/drawing/2014/main" id="{20D10914-AD6A-4E0E-B9BC-28B76B84DFEA}"/>
                </a:ext>
              </a:extLst>
            </p:cNvPr>
            <p:cNvSpPr txBox="1"/>
            <p:nvPr/>
          </p:nvSpPr>
          <p:spPr bwMode="auto">
            <a:xfrm>
              <a:off x="1525203" y="4902820"/>
              <a:ext cx="26802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dirty="0">
                  <a:latin typeface="Calibri" panose="020F0502020204030204" pitchFamily="34" charset="0"/>
                </a:rPr>
                <a:t>V</a:t>
              </a:r>
            </a:p>
          </p:txBody>
        </p:sp>
      </p:grpSp>
      <p:grpSp>
        <p:nvGrpSpPr>
          <p:cNvPr id="41" name="Group 40">
            <a:extLst>
              <a:ext uri="{FF2B5EF4-FFF2-40B4-BE49-F238E27FC236}">
                <a16:creationId xmlns:a16="http://schemas.microsoft.com/office/drawing/2014/main" id="{BC165038-86C9-4A78-A66F-52762B55D4FC}"/>
              </a:ext>
            </a:extLst>
          </p:cNvPr>
          <p:cNvGrpSpPr/>
          <p:nvPr/>
        </p:nvGrpSpPr>
        <p:grpSpPr>
          <a:xfrm>
            <a:off x="2233858" y="5134666"/>
            <a:ext cx="318440" cy="318440"/>
            <a:chOff x="1496246" y="4845990"/>
            <a:chExt cx="318440" cy="318440"/>
          </a:xfrm>
        </p:grpSpPr>
        <p:pic>
          <p:nvPicPr>
            <p:cNvPr id="42" name="Graphic 41" descr="Water with solid fill">
              <a:extLst>
                <a:ext uri="{FF2B5EF4-FFF2-40B4-BE49-F238E27FC236}">
                  <a16:creationId xmlns:a16="http://schemas.microsoft.com/office/drawing/2014/main" id="{F43694DD-3C1A-45D2-9F12-43518B98219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496246" y="4845990"/>
              <a:ext cx="318440" cy="318440"/>
            </a:xfrm>
            <a:prstGeom prst="rect">
              <a:avLst/>
            </a:prstGeom>
          </p:spPr>
        </p:pic>
        <p:sp>
          <p:nvSpPr>
            <p:cNvPr id="43" name="TextBox 42">
              <a:extLst>
                <a:ext uri="{FF2B5EF4-FFF2-40B4-BE49-F238E27FC236}">
                  <a16:creationId xmlns:a16="http://schemas.microsoft.com/office/drawing/2014/main" id="{7DDF722B-518A-4806-956D-FC90ED83DA38}"/>
                </a:ext>
              </a:extLst>
            </p:cNvPr>
            <p:cNvSpPr txBox="1"/>
            <p:nvPr/>
          </p:nvSpPr>
          <p:spPr bwMode="auto">
            <a:xfrm>
              <a:off x="1525203" y="4902820"/>
              <a:ext cx="25199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dirty="0">
                  <a:latin typeface="Calibri" panose="020F0502020204030204" pitchFamily="34" charset="0"/>
                </a:rPr>
                <a:t>S</a:t>
              </a:r>
            </a:p>
          </p:txBody>
        </p:sp>
      </p:grpSp>
      <p:grpSp>
        <p:nvGrpSpPr>
          <p:cNvPr id="44" name="Group 43">
            <a:extLst>
              <a:ext uri="{FF2B5EF4-FFF2-40B4-BE49-F238E27FC236}">
                <a16:creationId xmlns:a16="http://schemas.microsoft.com/office/drawing/2014/main" id="{B90714C6-4713-4B5C-9EFC-37CC4E4EB975}"/>
              </a:ext>
            </a:extLst>
          </p:cNvPr>
          <p:cNvGrpSpPr/>
          <p:nvPr/>
        </p:nvGrpSpPr>
        <p:grpSpPr>
          <a:xfrm>
            <a:off x="2233858" y="5446401"/>
            <a:ext cx="318440" cy="318440"/>
            <a:chOff x="1496246" y="4845990"/>
            <a:chExt cx="318440" cy="318440"/>
          </a:xfrm>
        </p:grpSpPr>
        <p:pic>
          <p:nvPicPr>
            <p:cNvPr id="45" name="Graphic 44" descr="Water with solid fill">
              <a:extLst>
                <a:ext uri="{FF2B5EF4-FFF2-40B4-BE49-F238E27FC236}">
                  <a16:creationId xmlns:a16="http://schemas.microsoft.com/office/drawing/2014/main" id="{B911D739-C679-4A79-945B-B1DCA6BF5BF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496246" y="4845990"/>
              <a:ext cx="318440" cy="318440"/>
            </a:xfrm>
            <a:prstGeom prst="rect">
              <a:avLst/>
            </a:prstGeom>
          </p:spPr>
        </p:pic>
        <p:sp>
          <p:nvSpPr>
            <p:cNvPr id="46" name="TextBox 45">
              <a:extLst>
                <a:ext uri="{FF2B5EF4-FFF2-40B4-BE49-F238E27FC236}">
                  <a16:creationId xmlns:a16="http://schemas.microsoft.com/office/drawing/2014/main" id="{7219551E-32DA-4411-A7B1-7C0D4AF4C4F5}"/>
                </a:ext>
              </a:extLst>
            </p:cNvPr>
            <p:cNvSpPr txBox="1"/>
            <p:nvPr/>
          </p:nvSpPr>
          <p:spPr bwMode="auto">
            <a:xfrm>
              <a:off x="1525203" y="4902820"/>
              <a:ext cx="25199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100" dirty="0">
                  <a:latin typeface="Calibri" panose="020F0502020204030204" pitchFamily="34" charset="0"/>
                </a:rPr>
                <a:t>L</a:t>
              </a:r>
            </a:p>
          </p:txBody>
        </p:sp>
      </p:grpSp>
    </p:spTree>
    <p:extLst>
      <p:ext uri="{BB962C8B-B14F-4D97-AF65-F5344CB8AC3E}">
        <p14:creationId xmlns:p14="http://schemas.microsoft.com/office/powerpoint/2010/main" val="29495530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9B6082E3-8050-4501-9DBC-1DACCA49DE6B}"/>
              </a:ext>
            </a:extLst>
          </p:cNvPr>
          <p:cNvGraphicFramePr>
            <a:graphicFrameLocks noGrp="1"/>
          </p:cNvGraphicFramePr>
          <p:nvPr>
            <p:extLst>
              <p:ext uri="{D42A27DB-BD31-4B8C-83A1-F6EECF244321}">
                <p14:modId xmlns:p14="http://schemas.microsoft.com/office/powerpoint/2010/main" val="4676"/>
              </p:ext>
            </p:extLst>
          </p:nvPr>
        </p:nvGraphicFramePr>
        <p:xfrm>
          <a:off x="719138" y="1600200"/>
          <a:ext cx="10763066" cy="3748968"/>
        </p:xfrm>
        <a:graphic>
          <a:graphicData uri="http://schemas.openxmlformats.org/drawingml/2006/table">
            <a:tbl>
              <a:tblPr firstRow="1" bandRow="1">
                <a:tableStyleId>{5C22544A-7EE6-4342-B048-85BDC9FD1C3A}</a:tableStyleId>
              </a:tblPr>
              <a:tblGrid>
                <a:gridCol w="4127872">
                  <a:extLst>
                    <a:ext uri="{9D8B030D-6E8A-4147-A177-3AD203B41FA5}">
                      <a16:colId xmlns:a16="http://schemas.microsoft.com/office/drawing/2014/main" val="20000"/>
                    </a:ext>
                  </a:extLst>
                </a:gridCol>
                <a:gridCol w="1206399">
                  <a:extLst>
                    <a:ext uri="{9D8B030D-6E8A-4147-A177-3AD203B41FA5}">
                      <a16:colId xmlns:a16="http://schemas.microsoft.com/office/drawing/2014/main" val="20001"/>
                    </a:ext>
                  </a:extLst>
                </a:gridCol>
                <a:gridCol w="2031183">
                  <a:extLst>
                    <a:ext uri="{9D8B030D-6E8A-4147-A177-3AD203B41FA5}">
                      <a16:colId xmlns:a16="http://schemas.microsoft.com/office/drawing/2014/main" val="929146692"/>
                    </a:ext>
                  </a:extLst>
                </a:gridCol>
                <a:gridCol w="3397612">
                  <a:extLst>
                    <a:ext uri="{9D8B030D-6E8A-4147-A177-3AD203B41FA5}">
                      <a16:colId xmlns:a16="http://schemas.microsoft.com/office/drawing/2014/main" val="1603609942"/>
                    </a:ext>
                  </a:extLst>
                </a:gridCol>
              </a:tblGrid>
              <a:tr h="222706">
                <a:tc>
                  <a:txBody>
                    <a:bodyPr/>
                    <a:lstStyle/>
                    <a:p>
                      <a:r>
                        <a:rPr lang="en-US" sz="1400" dirty="0">
                          <a:latin typeface="Calibri" panose="020F0502020204030204" pitchFamily="34" charset="0"/>
                          <a:cs typeface="Calibri" panose="020F0502020204030204" pitchFamily="34" charset="0"/>
                        </a:rPr>
                        <a:t>Agent</a:t>
                      </a: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GB" sz="1400" dirty="0">
                          <a:latin typeface="Calibri" panose="020F0502020204030204" pitchFamily="34" charset="0"/>
                          <a:cs typeface="Calibri" panose="020F0502020204030204" pitchFamily="34" charset="0"/>
                        </a:rPr>
                        <a:t>N</a:t>
                      </a:r>
                    </a:p>
                  </a:txBody>
                  <a:tcPr marL="68580" marR="68580" marT="34290" marB="3429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GB" sz="1400" dirty="0">
                          <a:latin typeface="Calibri" panose="020F0502020204030204" pitchFamily="34" charset="0"/>
                          <a:cs typeface="Calibri" panose="020F0502020204030204" pitchFamily="34" charset="0"/>
                        </a:rPr>
                        <a:t>Trial Status</a:t>
                      </a:r>
                    </a:p>
                  </a:txBody>
                  <a:tcPr marL="68580" marR="68580" marT="34290" marB="3429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latin typeface="Calibri" panose="020F0502020204030204" pitchFamily="34" charset="0"/>
                          <a:cs typeface="Calibri" panose="020F0502020204030204" pitchFamily="34" charset="0"/>
                        </a:rPr>
                        <a:t>Available Results</a:t>
                      </a:r>
                    </a:p>
                  </a:txBody>
                  <a:tcPr marL="121881" marR="121881" marT="45714" marB="45714"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556775">
                <a:tc>
                  <a:txBody>
                    <a:bodyPr/>
                    <a:lstStyle/>
                    <a:p>
                      <a:pPr marL="0" marR="0" lvl="0" indent="0" algn="l" defTabSz="914377" rtl="0" eaLnBrk="1" fontAlgn="base" latinLnBrk="0" hangingPunct="1">
                        <a:lnSpc>
                          <a:spcPct val="100000"/>
                        </a:lnSpc>
                        <a:spcBef>
                          <a:spcPct val="0"/>
                        </a:spcBef>
                        <a:spcAft>
                          <a:spcPct val="0"/>
                        </a:spcAft>
                        <a:buClrTx/>
                        <a:buSzTx/>
                        <a:buFont typeface="Arial"/>
                        <a:buNone/>
                        <a:tabLst/>
                        <a:defRPr/>
                      </a:pPr>
                      <a:r>
                        <a:rPr kumimoji="0" lang="en-GB"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Phase III EMPOWER-CERVICAL 1: Cemiplimab vs investigator’s choice CT</a:t>
                      </a:r>
                      <a:r>
                        <a:rPr kumimoji="0" lang="en-GB" sz="1400" b="0" i="0" u="none" strike="noStrike" kern="1200" cap="none" spc="0" normalizeH="0" baseline="3000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1</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377" rtl="0" eaLnBrk="1" fontAlgn="base" latinLnBrk="0" hangingPunct="1">
                        <a:lnSpc>
                          <a:spcPct val="100000"/>
                        </a:lnSpc>
                        <a:spcBef>
                          <a:spcPct val="0"/>
                        </a:spcBef>
                        <a:spcAft>
                          <a:spcPct val="0"/>
                        </a:spcAft>
                        <a:buClrTx/>
                        <a:buSzTx/>
                        <a:buFont typeface="Arial"/>
                        <a:buNone/>
                        <a:tabLst/>
                        <a:defRPr/>
                      </a:pPr>
                      <a:r>
                        <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pitchFamily="-105" charset="-128"/>
                          <a:cs typeface="Calibri" panose="020F0502020204030204" pitchFamily="34" charset="0"/>
                          <a:sym typeface="Symbol" pitchFamily="18" charset="2"/>
                        </a:rPr>
                        <a:t>608</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377" rtl="0" eaLnBrk="1" fontAlgn="base" latinLnBrk="0" hangingPunct="1">
                        <a:lnSpc>
                          <a:spcPct val="100000"/>
                        </a:lnSpc>
                        <a:spcBef>
                          <a:spcPct val="0"/>
                        </a:spcBef>
                        <a:spcAft>
                          <a:spcPct val="0"/>
                        </a:spcAft>
                        <a:buClrTx/>
                        <a:buSzTx/>
                        <a:buFont typeface="Arial"/>
                        <a:buNone/>
                        <a:tabLst/>
                        <a:defRPr/>
                      </a:pPr>
                      <a:r>
                        <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pitchFamily="-105" charset="-128"/>
                          <a:cs typeface="Calibri" panose="020F0502020204030204" pitchFamily="34" charset="0"/>
                          <a:sym typeface="Symbol" pitchFamily="18" charset="2"/>
                        </a:rPr>
                        <a:t>Active not recruiting</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ORR: </a:t>
                      </a: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50% vs 19%</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Median PFS: </a:t>
                      </a: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2.8 vs 2.9 mo</a:t>
                      </a:r>
                      <a:endParaRPr kumimoji="0" lang="en-US" sz="14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Median OS:</a:t>
                      </a: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  12.0 vs 8.5 mo</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r h="1224913">
                <a:tc>
                  <a:txBody>
                    <a:bodyPr/>
                    <a:lstStyle/>
                    <a:p>
                      <a:pPr marL="0" marR="0" lvl="0" indent="0" algn="l" defTabSz="914377" rtl="0" eaLnBrk="1" fontAlgn="base" latinLnBrk="0" hangingPunct="1">
                        <a:lnSpc>
                          <a:spcPct val="100000"/>
                        </a:lnSpc>
                        <a:spcBef>
                          <a:spcPct val="0"/>
                        </a:spcBef>
                        <a:spcAft>
                          <a:spcPct val="0"/>
                        </a:spcAft>
                        <a:buClrTx/>
                        <a:buSzTx/>
                        <a:buFont typeface="Arial"/>
                        <a:buNone/>
                        <a:tabLst/>
                        <a:defRPr/>
                      </a:pPr>
                      <a:r>
                        <a:rPr kumimoji="0" lang="en-GB"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Phase I/II CheckMate 358: nivolumab monotherapy in recurrent or metastatic cervical, vaginal, or vulvar cancer</a:t>
                      </a:r>
                      <a:r>
                        <a:rPr kumimoji="0" lang="en-GB" sz="1400" b="0" i="0" u="none" strike="noStrike" kern="1200" cap="none" spc="0" normalizeH="0" baseline="3000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2</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377" rtl="0" eaLnBrk="1" fontAlgn="base" latinLnBrk="0" hangingPunct="1">
                        <a:lnSpc>
                          <a:spcPct val="100000"/>
                        </a:lnSpc>
                        <a:spcBef>
                          <a:spcPct val="0"/>
                        </a:spcBef>
                        <a:spcAft>
                          <a:spcPct val="0"/>
                        </a:spcAft>
                        <a:buClrTx/>
                        <a:buSzTx/>
                        <a:buFont typeface="Arial"/>
                        <a:buNone/>
                        <a:tabLst/>
                        <a:defRPr/>
                      </a:pPr>
                      <a:r>
                        <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pitchFamily="-105" charset="-128"/>
                          <a:cs typeface="Calibri" panose="020F0502020204030204" pitchFamily="34" charset="0"/>
                          <a:sym typeface="Symbol" pitchFamily="18" charset="2"/>
                        </a:rPr>
                        <a:t>24</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377" rtl="0" eaLnBrk="1" fontAlgn="base" latinLnBrk="0" hangingPunct="1">
                        <a:lnSpc>
                          <a:spcPct val="100000"/>
                        </a:lnSpc>
                        <a:spcBef>
                          <a:spcPct val="0"/>
                        </a:spcBef>
                        <a:spcAft>
                          <a:spcPct val="0"/>
                        </a:spcAft>
                        <a:buClrTx/>
                        <a:buSzTx/>
                        <a:buFont typeface="Arial"/>
                        <a:buNone/>
                        <a:tabLst/>
                        <a:defRPr/>
                      </a:pPr>
                      <a:endPar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pitchFamily="-105" charset="-128"/>
                        <a:cs typeface="Calibri" panose="020F0502020204030204" pitchFamily="34" charset="0"/>
                        <a:sym typeface="Symbol" pitchFamily="18" charset="2"/>
                      </a:endParaRP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Median follow-up of 19.2 mo</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Cervical</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ORR</a:t>
                      </a: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 26.3%</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DoR: NR</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Vaginal/vulvar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ORR</a:t>
                      </a: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 20.0%</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DoR: 5.0 mo </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66903287"/>
                  </a:ext>
                </a:extLst>
              </a:tr>
              <a:tr h="222706">
                <a:tc>
                  <a:txBody>
                    <a:bodyPr/>
                    <a:lstStyle/>
                    <a:p>
                      <a:pPr marL="0" marR="0" lvl="0" indent="0" algn="l" defTabSz="914377" rtl="0" eaLnBrk="1" fontAlgn="base" latinLnBrk="0" hangingPunct="1">
                        <a:lnSpc>
                          <a:spcPct val="100000"/>
                        </a:lnSpc>
                        <a:spcBef>
                          <a:spcPct val="0"/>
                        </a:spcBef>
                        <a:spcAft>
                          <a:spcPct val="0"/>
                        </a:spcAft>
                        <a:buClrTx/>
                        <a:buSzTx/>
                        <a:buFont typeface="Arial"/>
                        <a:buNone/>
                        <a:tabLst/>
                        <a:defRPr/>
                      </a:pPr>
                      <a:r>
                        <a:rPr kumimoji="0" lang="en-GB"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Phase II of balstilimab in recurrent/metastatic cervical cancer</a:t>
                      </a:r>
                      <a:r>
                        <a:rPr lang="en-US" sz="1400" b="0" kern="0" baseline="30000" dirty="0">
                          <a:solidFill>
                            <a:schemeClr val="bg1"/>
                          </a:solidFill>
                          <a:latin typeface="Calibri" panose="020F0502020204030204" pitchFamily="34" charset="0"/>
                          <a:cs typeface="Calibri" panose="020F0502020204030204" pitchFamily="34" charset="0"/>
                        </a:rPr>
                        <a:t>*</a:t>
                      </a:r>
                      <a:r>
                        <a:rPr kumimoji="0" lang="en-GB" sz="1400" b="0" i="0" u="none" strike="noStrike" kern="1200" cap="none" spc="0" normalizeH="0" baseline="3000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3</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377" rtl="0" eaLnBrk="1" fontAlgn="base" latinLnBrk="0" hangingPunct="1">
                        <a:lnSpc>
                          <a:spcPct val="100000"/>
                        </a:lnSpc>
                        <a:spcBef>
                          <a:spcPct val="0"/>
                        </a:spcBef>
                        <a:spcAft>
                          <a:spcPct val="0"/>
                        </a:spcAft>
                        <a:buClrTx/>
                        <a:buSzTx/>
                        <a:buFont typeface="Arial"/>
                        <a:buNone/>
                        <a:tabLst/>
                        <a:defRPr/>
                      </a:pPr>
                      <a:r>
                        <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pitchFamily="-105" charset="-128"/>
                          <a:cs typeface="Calibri" panose="020F0502020204030204" pitchFamily="34" charset="0"/>
                          <a:sym typeface="Symbol" pitchFamily="18" charset="2"/>
                        </a:rPr>
                        <a:t>161</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377" rtl="0" eaLnBrk="1" fontAlgn="base" latinLnBrk="0" hangingPunct="1">
                        <a:lnSpc>
                          <a:spcPct val="100000"/>
                        </a:lnSpc>
                        <a:spcBef>
                          <a:spcPct val="0"/>
                        </a:spcBef>
                        <a:spcAft>
                          <a:spcPct val="0"/>
                        </a:spcAft>
                        <a:buClrTx/>
                        <a:buSzTx/>
                        <a:buFont typeface="Arial"/>
                        <a:buNone/>
                        <a:tabLst/>
                        <a:defRPr/>
                      </a:pPr>
                      <a:r>
                        <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pitchFamily="-105" charset="-128"/>
                          <a:cs typeface="Calibri" panose="020F0502020204030204" pitchFamily="34" charset="0"/>
                          <a:sym typeface="Symbol" pitchFamily="18" charset="2"/>
                        </a:rPr>
                        <a:t>Active not recruiting</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ORR: 15.0</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46146132"/>
                  </a:ext>
                </a:extLst>
              </a:tr>
              <a:tr h="222706">
                <a:tc>
                  <a:txBody>
                    <a:bodyPr/>
                    <a:lstStyle/>
                    <a:p>
                      <a:pPr marL="0" marR="0" lvl="0" indent="0" algn="l" defTabSz="914377" rtl="0" eaLnBrk="1" fontAlgn="base" latinLnBrk="0" hangingPunct="1">
                        <a:lnSpc>
                          <a:spcPct val="100000"/>
                        </a:lnSpc>
                        <a:spcBef>
                          <a:spcPct val="0"/>
                        </a:spcBef>
                        <a:spcAft>
                          <a:spcPct val="0"/>
                        </a:spcAft>
                        <a:buClrTx/>
                        <a:buSzTx/>
                        <a:buFont typeface="Arial"/>
                        <a:buNone/>
                        <a:tabLst/>
                        <a:defRPr/>
                      </a:pPr>
                      <a:r>
                        <a:rPr kumimoji="0" lang="en-GB"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Balstilimab + zalifrelimab</a:t>
                      </a:r>
                      <a:r>
                        <a:rPr lang="en-US" sz="1400" b="0" kern="0" baseline="30000" dirty="0">
                          <a:solidFill>
                            <a:schemeClr val="bg1"/>
                          </a:solidFill>
                          <a:latin typeface="Calibri" panose="020F0502020204030204" pitchFamily="34" charset="0"/>
                          <a:cs typeface="Calibri" panose="020F0502020204030204" pitchFamily="34" charset="0"/>
                        </a:rPr>
                        <a:t>*</a:t>
                      </a:r>
                      <a:r>
                        <a:rPr kumimoji="0" lang="en-GB" sz="1400" b="0" i="0" u="none" strike="noStrike" kern="1200" cap="none" spc="0" normalizeH="0" baseline="3000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3</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377" rtl="0" eaLnBrk="1" fontAlgn="base" latinLnBrk="0" hangingPunct="1">
                        <a:lnSpc>
                          <a:spcPct val="100000"/>
                        </a:lnSpc>
                        <a:spcBef>
                          <a:spcPct val="0"/>
                        </a:spcBef>
                        <a:spcAft>
                          <a:spcPct val="0"/>
                        </a:spcAft>
                        <a:buClrTx/>
                        <a:buSzTx/>
                        <a:buFont typeface="Arial"/>
                        <a:buNone/>
                        <a:tabLst/>
                        <a:defRPr/>
                      </a:pPr>
                      <a:r>
                        <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pitchFamily="-105" charset="-128"/>
                          <a:cs typeface="Calibri" panose="020F0502020204030204" pitchFamily="34" charset="0"/>
                          <a:sym typeface="Symbol" pitchFamily="18" charset="2"/>
                        </a:rPr>
                        <a:t>34</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377" rtl="0" eaLnBrk="1" fontAlgn="base" latinLnBrk="0" hangingPunct="1">
                        <a:lnSpc>
                          <a:spcPct val="100000"/>
                        </a:lnSpc>
                        <a:spcBef>
                          <a:spcPct val="0"/>
                        </a:spcBef>
                        <a:spcAft>
                          <a:spcPct val="0"/>
                        </a:spcAft>
                        <a:buClrTx/>
                        <a:buSzTx/>
                        <a:buFont typeface="Arial"/>
                        <a:buNone/>
                        <a:tabLst/>
                        <a:defRPr/>
                      </a:pPr>
                      <a:r>
                        <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pitchFamily="-105" charset="-128"/>
                          <a:cs typeface="Calibri" panose="020F0502020204030204" pitchFamily="34" charset="0"/>
                          <a:sym typeface="Symbol" pitchFamily="18" charset="2"/>
                        </a:rPr>
                        <a:t>Active</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ORR: 21.7</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4049765"/>
                  </a:ext>
                </a:extLst>
              </a:tr>
              <a:tr h="222706">
                <a:tc>
                  <a:txBody>
                    <a:bodyPr/>
                    <a:lstStyle/>
                    <a:p>
                      <a:pPr marL="0" marR="0" lvl="0" indent="0" algn="l" defTabSz="914377" rtl="0" eaLnBrk="1" fontAlgn="base" latinLnBrk="0" hangingPunct="1">
                        <a:lnSpc>
                          <a:spcPct val="100000"/>
                        </a:lnSpc>
                        <a:spcBef>
                          <a:spcPct val="0"/>
                        </a:spcBef>
                        <a:spcAft>
                          <a:spcPct val="0"/>
                        </a:spcAft>
                        <a:buClrTx/>
                        <a:buSzTx/>
                        <a:buFont typeface="Arial"/>
                        <a:buNone/>
                        <a:tabLst/>
                        <a:defRPr/>
                      </a:pPr>
                      <a:r>
                        <a:rPr kumimoji="0" lang="en-GB"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LN-145 (lifileucel) TIL</a:t>
                      </a:r>
                      <a:r>
                        <a:rPr lang="en-US" sz="1400" b="0" kern="0" baseline="30000" dirty="0">
                          <a:solidFill>
                            <a:schemeClr val="bg1"/>
                          </a:solidFill>
                          <a:latin typeface="Calibri" panose="020F0502020204030204" pitchFamily="34" charset="0"/>
                          <a:cs typeface="Calibri" panose="020F0502020204030204" pitchFamily="34" charset="0"/>
                        </a:rPr>
                        <a:t>†</a:t>
                      </a:r>
                      <a:r>
                        <a:rPr kumimoji="0" lang="en-GB" sz="1400" b="0" i="0" u="none" strike="noStrike" kern="1200" cap="none" spc="0" normalizeH="0" baseline="3000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4</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377" rtl="0" eaLnBrk="1" fontAlgn="base" latinLnBrk="0" hangingPunct="1">
                        <a:lnSpc>
                          <a:spcPct val="100000"/>
                        </a:lnSpc>
                        <a:spcBef>
                          <a:spcPct val="0"/>
                        </a:spcBef>
                        <a:spcAft>
                          <a:spcPct val="0"/>
                        </a:spcAft>
                        <a:buClrTx/>
                        <a:buSzTx/>
                        <a:buFont typeface="Arial"/>
                        <a:buNone/>
                        <a:tabLst/>
                        <a:defRPr/>
                      </a:pPr>
                      <a:r>
                        <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pitchFamily="-105" charset="-128"/>
                          <a:cs typeface="Calibri" panose="020F0502020204030204" pitchFamily="34" charset="0"/>
                          <a:sym typeface="Symbol" pitchFamily="18" charset="2"/>
                        </a:rPr>
                        <a:t>27</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377" rtl="0" eaLnBrk="1" fontAlgn="base" latinLnBrk="0" hangingPunct="1">
                        <a:lnSpc>
                          <a:spcPct val="100000"/>
                        </a:lnSpc>
                        <a:spcBef>
                          <a:spcPct val="0"/>
                        </a:spcBef>
                        <a:spcAft>
                          <a:spcPct val="0"/>
                        </a:spcAft>
                        <a:buClrTx/>
                        <a:buSzTx/>
                        <a:buFont typeface="Arial"/>
                        <a:buNone/>
                        <a:tabLst/>
                        <a:defRPr/>
                      </a:pPr>
                      <a:r>
                        <a:rPr kumimoji="0" lang="en-GB" sz="14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pitchFamily="-105" charset="-128"/>
                          <a:cs typeface="Calibri" panose="020F0502020204030204" pitchFamily="34" charset="0"/>
                          <a:sym typeface="Symbol" pitchFamily="18" charset="2"/>
                        </a:rPr>
                        <a:t>Recruiting</a:t>
                      </a:r>
                    </a:p>
                  </a:txBody>
                  <a:tcPr marL="68580" marR="68580"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ORR: 44.4</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49870780"/>
                  </a:ext>
                </a:extLst>
              </a:tr>
            </a:tbl>
          </a:graphicData>
        </a:graphic>
      </p:graphicFrame>
      <p:sp>
        <p:nvSpPr>
          <p:cNvPr id="10" name="Title 1">
            <a:extLst>
              <a:ext uri="{FF2B5EF4-FFF2-40B4-BE49-F238E27FC236}">
                <a16:creationId xmlns:a16="http://schemas.microsoft.com/office/drawing/2014/main" id="{55778D42-A426-477F-8A9C-6175C50A199A}"/>
              </a:ext>
            </a:extLst>
          </p:cNvPr>
          <p:cNvSpPr txBox="1">
            <a:spLocks/>
          </p:cNvSpPr>
          <p:nvPr/>
        </p:nvSpPr>
        <p:spPr>
          <a:xfrm>
            <a:off x="609759" y="238135"/>
            <a:ext cx="10872444" cy="1103313"/>
          </a:xfrm>
          <a:prstGeom prst="rect">
            <a:avLst/>
          </a:prstGeom>
        </p:spPr>
        <p:txBody>
          <a:bodyPr>
            <a:noAutofit/>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r>
              <a:rPr lang="en-US" sz="3730" kern="0" dirty="0"/>
              <a:t>Preliminary Data for Agents in Development </a:t>
            </a:r>
            <a:br>
              <a:rPr lang="en-US" sz="3730" kern="0" dirty="0"/>
            </a:br>
            <a:r>
              <a:rPr lang="en-US" sz="3730" kern="0" dirty="0"/>
              <a:t>for </a:t>
            </a:r>
            <a:r>
              <a:rPr lang="en-SG" sz="3730" kern="0" dirty="0">
                <a:cs typeface="Calibri" panose="020F0502020204030204" pitchFamily="34" charset="0"/>
              </a:rPr>
              <a:t>Recurrent/Metastatic </a:t>
            </a:r>
            <a:r>
              <a:rPr lang="en-US" sz="3730" kern="0" dirty="0">
                <a:cs typeface="Calibri" panose="020F0502020204030204" pitchFamily="34" charset="0"/>
              </a:rPr>
              <a:t>Cervical Cancer (2L+)</a:t>
            </a:r>
          </a:p>
        </p:txBody>
      </p:sp>
      <p:sp>
        <p:nvSpPr>
          <p:cNvPr id="18" name="Title 1">
            <a:extLst>
              <a:ext uri="{FF2B5EF4-FFF2-40B4-BE49-F238E27FC236}">
                <a16:creationId xmlns:a16="http://schemas.microsoft.com/office/drawing/2014/main" id="{3DC0ADD1-A052-45FC-A37F-FB8C61E2302D}"/>
              </a:ext>
            </a:extLst>
          </p:cNvPr>
          <p:cNvSpPr txBox="1">
            <a:spLocks/>
          </p:cNvSpPr>
          <p:nvPr/>
        </p:nvSpPr>
        <p:spPr bwMode="auto">
          <a:xfrm>
            <a:off x="719138" y="5493861"/>
            <a:ext cx="8013598" cy="596900"/>
          </a:xfrm>
          <a:prstGeom prst="rect">
            <a:avLst/>
          </a:prstGeom>
          <a:noFill/>
          <a:ln>
            <a:noFill/>
          </a:ln>
          <a:effectLst/>
        </p:spPr>
        <p:txBody>
          <a:bodyPr vert="horz" wrap="square" lIns="0" tIns="0" rIns="0" bIns="0" numCol="1" anchor="t" anchorCtr="0" compatLnSpc="1">
            <a:prstTxWarp prst="textNoShape">
              <a:avLst/>
            </a:prstTxWarp>
            <a:noAutofit/>
          </a:bodyPr>
          <a:lstStyle>
            <a:lvl1pPr algn="l" rtl="0" eaLnBrk="0" fontAlgn="base" hangingPunct="0">
              <a:spcBef>
                <a:spcPct val="0"/>
              </a:spcBef>
              <a:spcAft>
                <a:spcPct val="0"/>
              </a:spcAft>
              <a:defRPr sz="2600" b="1">
                <a:solidFill>
                  <a:schemeClr val="tx1"/>
                </a:solidFill>
                <a:latin typeface="+mj-lt"/>
                <a:ea typeface="+mj-ea"/>
                <a:cs typeface="+mj-cs"/>
              </a:defRPr>
            </a:lvl1pPr>
            <a:lvl2pPr algn="l" rtl="0" eaLnBrk="0" fontAlgn="base" hangingPunct="0">
              <a:spcBef>
                <a:spcPct val="0"/>
              </a:spcBef>
              <a:spcAft>
                <a:spcPct val="0"/>
              </a:spcAft>
              <a:defRPr sz="2600" b="1">
                <a:solidFill>
                  <a:schemeClr val="tx1"/>
                </a:solidFill>
                <a:latin typeface="Imago" pitchFamily="2" charset="0"/>
              </a:defRPr>
            </a:lvl2pPr>
            <a:lvl3pPr algn="l" rtl="0" eaLnBrk="0" fontAlgn="base" hangingPunct="0">
              <a:spcBef>
                <a:spcPct val="0"/>
              </a:spcBef>
              <a:spcAft>
                <a:spcPct val="0"/>
              </a:spcAft>
              <a:defRPr sz="2600" b="1">
                <a:solidFill>
                  <a:schemeClr val="tx1"/>
                </a:solidFill>
                <a:latin typeface="Imago" pitchFamily="2" charset="0"/>
              </a:defRPr>
            </a:lvl3pPr>
            <a:lvl4pPr algn="l" rtl="0" eaLnBrk="0" fontAlgn="base" hangingPunct="0">
              <a:spcBef>
                <a:spcPct val="0"/>
              </a:spcBef>
              <a:spcAft>
                <a:spcPct val="0"/>
              </a:spcAft>
              <a:defRPr sz="2600" b="1">
                <a:solidFill>
                  <a:schemeClr val="tx1"/>
                </a:solidFill>
                <a:latin typeface="Imago" pitchFamily="2" charset="0"/>
              </a:defRPr>
            </a:lvl4pPr>
            <a:lvl5pPr algn="l" rtl="0" eaLnBrk="0" fontAlgn="base" hangingPunct="0">
              <a:spcBef>
                <a:spcPct val="0"/>
              </a:spcBef>
              <a:spcAft>
                <a:spcPct val="0"/>
              </a:spcAft>
              <a:defRPr sz="2600" b="1">
                <a:solidFill>
                  <a:schemeClr val="tx1"/>
                </a:solidFill>
                <a:latin typeface="Imago" pitchFamily="2" charset="0"/>
              </a:defRPr>
            </a:lvl5pPr>
            <a:lvl6pPr marL="457200" algn="l" rtl="0" eaLnBrk="0" fontAlgn="base" hangingPunct="0">
              <a:spcBef>
                <a:spcPct val="0"/>
              </a:spcBef>
              <a:spcAft>
                <a:spcPct val="0"/>
              </a:spcAft>
              <a:defRPr sz="2600" b="1">
                <a:solidFill>
                  <a:schemeClr val="tx1"/>
                </a:solidFill>
                <a:latin typeface="Imago" pitchFamily="2" charset="0"/>
              </a:defRPr>
            </a:lvl6pPr>
            <a:lvl7pPr marL="914400" algn="l" rtl="0" eaLnBrk="0" fontAlgn="base" hangingPunct="0">
              <a:spcBef>
                <a:spcPct val="0"/>
              </a:spcBef>
              <a:spcAft>
                <a:spcPct val="0"/>
              </a:spcAft>
              <a:defRPr sz="2600" b="1">
                <a:solidFill>
                  <a:schemeClr val="tx1"/>
                </a:solidFill>
                <a:latin typeface="Imago" pitchFamily="2" charset="0"/>
              </a:defRPr>
            </a:lvl7pPr>
            <a:lvl8pPr marL="1371600" algn="l" rtl="0" eaLnBrk="0" fontAlgn="base" hangingPunct="0">
              <a:spcBef>
                <a:spcPct val="0"/>
              </a:spcBef>
              <a:spcAft>
                <a:spcPct val="0"/>
              </a:spcAft>
              <a:defRPr sz="2600" b="1">
                <a:solidFill>
                  <a:schemeClr val="tx1"/>
                </a:solidFill>
                <a:latin typeface="Imago" pitchFamily="2" charset="0"/>
              </a:defRPr>
            </a:lvl8pPr>
            <a:lvl9pPr marL="1828800" algn="l" rtl="0" eaLnBrk="0" fontAlgn="base" hangingPunct="0">
              <a:spcBef>
                <a:spcPct val="0"/>
              </a:spcBef>
              <a:spcAft>
                <a:spcPct val="0"/>
              </a:spcAft>
              <a:defRPr sz="2600" b="1">
                <a:solidFill>
                  <a:schemeClr val="tx1"/>
                </a:solidFill>
                <a:latin typeface="Imago" pitchFamily="2" charset="0"/>
              </a:defRPr>
            </a:lvl9pPr>
          </a:lstStyle>
          <a:p>
            <a:r>
              <a:rPr lang="en-US" sz="1399" b="0" kern="0" dirty="0">
                <a:solidFill>
                  <a:schemeClr val="bg1"/>
                </a:solidFill>
                <a:latin typeface="Calibri" panose="020F0502020204030204" pitchFamily="34" charset="0"/>
                <a:cs typeface="Calibri" panose="020F0502020204030204" pitchFamily="34" charset="0"/>
              </a:rPr>
              <a:t>*FDA fast track designation. </a:t>
            </a:r>
          </a:p>
          <a:p>
            <a:r>
              <a:rPr lang="en-US" sz="1400" b="0" kern="0" baseline="30000" dirty="0">
                <a:solidFill>
                  <a:schemeClr val="bg1"/>
                </a:solidFill>
                <a:latin typeface="Calibri" panose="020F0502020204030204" pitchFamily="34" charset="0"/>
                <a:cs typeface="Calibri" panose="020F0502020204030204" pitchFamily="34" charset="0"/>
              </a:rPr>
              <a:t>†</a:t>
            </a:r>
            <a:r>
              <a:rPr lang="en-US" sz="1399" b="0" kern="0" dirty="0">
                <a:solidFill>
                  <a:schemeClr val="bg1"/>
                </a:solidFill>
                <a:latin typeface="Calibri" panose="020F0502020204030204" pitchFamily="34" charset="0"/>
                <a:cs typeface="Calibri" panose="020F0502020204030204" pitchFamily="34" charset="0"/>
              </a:rPr>
              <a:t>FDA breakthrough designation.</a:t>
            </a:r>
            <a:br>
              <a:rPr lang="en-US" sz="1998" kern="0" dirty="0">
                <a:solidFill>
                  <a:schemeClr val="bg1"/>
                </a:solidFill>
                <a:latin typeface="Calibri" panose="020F0502020204030204" pitchFamily="34" charset="0"/>
                <a:cs typeface="Calibri" panose="020F0502020204030204" pitchFamily="34" charset="0"/>
              </a:rPr>
            </a:br>
            <a:endParaRPr lang="en-US" sz="1998" kern="0" dirty="0">
              <a:solidFill>
                <a:schemeClr val="bg1"/>
              </a:solidFill>
              <a:latin typeface="Calibri" panose="020F0502020204030204" pitchFamily="34" charset="0"/>
              <a:cs typeface="Calibri" panose="020F0502020204030204" pitchFamily="34" charset="0"/>
            </a:endParaRPr>
          </a:p>
        </p:txBody>
      </p:sp>
      <p:sp>
        <p:nvSpPr>
          <p:cNvPr id="19" name="Text Box 15">
            <a:extLst>
              <a:ext uri="{FF2B5EF4-FFF2-40B4-BE49-F238E27FC236}">
                <a16:creationId xmlns:a16="http://schemas.microsoft.com/office/drawing/2014/main" id="{973C98E5-3830-4C20-A634-9D58C75972AA}"/>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Tewari. IGCS 2021. Abstr 331. 2.Naumann. JCO. 2019;37:2825. 3. O’Malley. Gynecol Oncol. 2021;163:274.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4. Jazaeri. ASCO 2019. Abstr 2538. .</a:t>
            </a:r>
          </a:p>
        </p:txBody>
      </p:sp>
      <p:grpSp>
        <p:nvGrpSpPr>
          <p:cNvPr id="20" name="Group 19">
            <a:extLst>
              <a:ext uri="{FF2B5EF4-FFF2-40B4-BE49-F238E27FC236}">
                <a16:creationId xmlns:a16="http://schemas.microsoft.com/office/drawing/2014/main" id="{81CD1477-B81F-470B-80D1-0BA6E11063C3}"/>
              </a:ext>
            </a:extLst>
          </p:cNvPr>
          <p:cNvGrpSpPr/>
          <p:nvPr/>
        </p:nvGrpSpPr>
        <p:grpSpPr>
          <a:xfrm>
            <a:off x="9392911" y="6207927"/>
            <a:ext cx="2488502" cy="454909"/>
            <a:chOff x="9392911" y="6207927"/>
            <a:chExt cx="2488502" cy="454909"/>
          </a:xfrm>
        </p:grpSpPr>
        <p:pic>
          <p:nvPicPr>
            <p:cNvPr id="21" name="Picture 20" descr="A picture containing text, ax, wheel&#10;&#10;Description automatically generated">
              <a:extLst>
                <a:ext uri="{FF2B5EF4-FFF2-40B4-BE49-F238E27FC236}">
                  <a16:creationId xmlns:a16="http://schemas.microsoft.com/office/drawing/2014/main" id="{8D3C6F08-A60C-44ED-969E-298477B9F4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2" name="Rectangle 8">
              <a:extLst>
                <a:ext uri="{FF2B5EF4-FFF2-40B4-BE49-F238E27FC236}">
                  <a16:creationId xmlns:a16="http://schemas.microsoft.com/office/drawing/2014/main" id="{EC85ABC2-18B2-4117-9239-20B370577E2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320798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E800304D-15F8-4EA4-AE74-A529ABB11170}"/>
              </a:ext>
            </a:extLst>
          </p:cNvPr>
          <p:cNvSpPr>
            <a:spLocks noGrp="1"/>
          </p:cNvSpPr>
          <p:nvPr>
            <p:ph type="title"/>
          </p:nvPr>
        </p:nvSpPr>
        <p:spPr>
          <a:xfrm>
            <a:off x="609759" y="238127"/>
            <a:ext cx="11141055" cy="1103313"/>
          </a:xfrm>
        </p:spPr>
        <p:txBody>
          <a:bodyPr/>
          <a:lstStyle/>
          <a:p>
            <a:r>
              <a:rPr lang="en-US" dirty="0"/>
              <a:t>Selected Randomized Phase III Immunotherapy Trials </a:t>
            </a:r>
            <a:br>
              <a:rPr lang="en-US" dirty="0"/>
            </a:br>
            <a:r>
              <a:rPr lang="en-US" dirty="0"/>
              <a:t>in Recurrent/Metastatic Cervical Cancer  </a:t>
            </a:r>
          </a:p>
        </p:txBody>
      </p:sp>
      <p:graphicFrame>
        <p:nvGraphicFramePr>
          <p:cNvPr id="11" name="Table 10">
            <a:extLst>
              <a:ext uri="{FF2B5EF4-FFF2-40B4-BE49-F238E27FC236}">
                <a16:creationId xmlns:a16="http://schemas.microsoft.com/office/drawing/2014/main" id="{82F61B4D-19D6-4FC8-B6CE-44F505D3ACAE}"/>
              </a:ext>
            </a:extLst>
          </p:cNvPr>
          <p:cNvGraphicFramePr>
            <a:graphicFrameLocks noGrp="1"/>
          </p:cNvGraphicFramePr>
          <p:nvPr/>
        </p:nvGraphicFramePr>
        <p:xfrm>
          <a:off x="396556" y="1590219"/>
          <a:ext cx="11567460" cy="4343388"/>
        </p:xfrm>
        <a:graphic>
          <a:graphicData uri="http://schemas.openxmlformats.org/drawingml/2006/table">
            <a:tbl>
              <a:tblPr firstRow="1" bandRow="1">
                <a:tableStyleId>{5C22544A-7EE6-4342-B048-85BDC9FD1C3A}</a:tableStyleId>
              </a:tblPr>
              <a:tblGrid>
                <a:gridCol w="1960489">
                  <a:extLst>
                    <a:ext uri="{9D8B030D-6E8A-4147-A177-3AD203B41FA5}">
                      <a16:colId xmlns:a16="http://schemas.microsoft.com/office/drawing/2014/main" val="20000"/>
                    </a:ext>
                  </a:extLst>
                </a:gridCol>
                <a:gridCol w="1985214">
                  <a:extLst>
                    <a:ext uri="{9D8B030D-6E8A-4147-A177-3AD203B41FA5}">
                      <a16:colId xmlns:a16="http://schemas.microsoft.com/office/drawing/2014/main" val="20001"/>
                    </a:ext>
                  </a:extLst>
                </a:gridCol>
                <a:gridCol w="3724921">
                  <a:extLst>
                    <a:ext uri="{9D8B030D-6E8A-4147-A177-3AD203B41FA5}">
                      <a16:colId xmlns:a16="http://schemas.microsoft.com/office/drawing/2014/main" val="1603609942"/>
                    </a:ext>
                  </a:extLst>
                </a:gridCol>
                <a:gridCol w="1401066">
                  <a:extLst>
                    <a:ext uri="{9D8B030D-6E8A-4147-A177-3AD203B41FA5}">
                      <a16:colId xmlns:a16="http://schemas.microsoft.com/office/drawing/2014/main" val="255152719"/>
                    </a:ext>
                  </a:extLst>
                </a:gridCol>
                <a:gridCol w="1247885">
                  <a:extLst>
                    <a:ext uri="{9D8B030D-6E8A-4147-A177-3AD203B41FA5}">
                      <a16:colId xmlns:a16="http://schemas.microsoft.com/office/drawing/2014/main" val="2905282071"/>
                    </a:ext>
                  </a:extLst>
                </a:gridCol>
                <a:gridCol w="1247885">
                  <a:extLst>
                    <a:ext uri="{9D8B030D-6E8A-4147-A177-3AD203B41FA5}">
                      <a16:colId xmlns:a16="http://schemas.microsoft.com/office/drawing/2014/main" val="4169587138"/>
                    </a:ext>
                  </a:extLst>
                </a:gridCol>
              </a:tblGrid>
              <a:tr h="396620">
                <a:tc>
                  <a:txBody>
                    <a:bodyPr/>
                    <a:lstStyle/>
                    <a:p>
                      <a:r>
                        <a:rPr lang="en-US" sz="1800" dirty="0">
                          <a:latin typeface="Calibri" panose="020F0502020204030204" pitchFamily="34" charset="0"/>
                          <a:cs typeface="Calibri" panose="020F0502020204030204" pitchFamily="34" charset="0"/>
                        </a:rPr>
                        <a:t>Study</a:t>
                      </a:r>
                    </a:p>
                  </a:txBody>
                  <a:tcPr marL="121881" marR="121881"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r>
                        <a:rPr lang="en-GB" sz="1800" dirty="0">
                          <a:latin typeface="Calibri" panose="020F0502020204030204" pitchFamily="34" charset="0"/>
                          <a:cs typeface="Calibri" panose="020F0502020204030204" pitchFamily="34" charset="0"/>
                        </a:rPr>
                        <a:t>Population</a:t>
                      </a:r>
                    </a:p>
                  </a:txBody>
                  <a:tcPr marL="121881" marR="121881"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dirty="0">
                          <a:solidFill>
                            <a:schemeClr val="tx1"/>
                          </a:solidFill>
                          <a:latin typeface="Calibri" panose="020F0502020204030204" pitchFamily="34" charset="0"/>
                          <a:cs typeface="Calibri" panose="020F0502020204030204" pitchFamily="34" charset="0"/>
                        </a:rPr>
                        <a:t>Treatment Arms</a:t>
                      </a:r>
                    </a:p>
                  </a:txBody>
                  <a:tcPr marL="121881" marR="121881"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dirty="0">
                          <a:solidFill>
                            <a:schemeClr val="tx1"/>
                          </a:solidFill>
                          <a:latin typeface="Calibri" panose="020F0502020204030204" pitchFamily="34" charset="0"/>
                          <a:cs typeface="Calibri" panose="020F0502020204030204" pitchFamily="34" charset="0"/>
                        </a:rPr>
                        <a:t>Estimated N</a:t>
                      </a:r>
                    </a:p>
                  </a:txBody>
                  <a:tcPr marL="121881" marR="121881"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dirty="0">
                          <a:solidFill>
                            <a:schemeClr val="tx1"/>
                          </a:solidFill>
                          <a:latin typeface="Calibri" panose="020F0502020204030204" pitchFamily="34" charset="0"/>
                          <a:cs typeface="Calibri" panose="020F0502020204030204" pitchFamily="34" charset="0"/>
                        </a:rPr>
                        <a:t>Trial</a:t>
                      </a:r>
                    </a:p>
                    <a:p>
                      <a:pPr algn="ctr"/>
                      <a:r>
                        <a:rPr lang="en-US" sz="1800" b="1" dirty="0">
                          <a:solidFill>
                            <a:schemeClr val="tx1"/>
                          </a:solidFill>
                          <a:latin typeface="Calibri" panose="020F0502020204030204" pitchFamily="34" charset="0"/>
                          <a:cs typeface="Calibri" panose="020F0502020204030204" pitchFamily="34" charset="0"/>
                        </a:rPr>
                        <a:t>Status</a:t>
                      </a:r>
                    </a:p>
                  </a:txBody>
                  <a:tcPr marL="121881" marR="121881"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dirty="0">
                          <a:solidFill>
                            <a:schemeClr val="tx1"/>
                          </a:solidFill>
                          <a:latin typeface="Calibri" panose="020F0502020204030204" pitchFamily="34" charset="0"/>
                          <a:cs typeface="Calibri" panose="020F0502020204030204" pitchFamily="34" charset="0"/>
                        </a:rPr>
                        <a:t>Primary Endpoints</a:t>
                      </a:r>
                    </a:p>
                  </a:txBody>
                  <a:tcPr marL="121881" marR="121881"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12323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BEATcc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(NCT03556839)</a:t>
                      </a:r>
                    </a:p>
                  </a:txBody>
                  <a:tcPr marL="121881" marR="121881" marT="45714" marB="45714"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Prior CRT</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Histology</a:t>
                      </a: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Chemotherapy backbone: </a:t>
                      </a:r>
                      <a:b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b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cisplatin or carboplatin</a:t>
                      </a:r>
                      <a:endPar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endParaRP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Atezolizumab + bevacizumab and cisplatin or carboplatin/paclitaxel</a:t>
                      </a:r>
                    </a:p>
                  </a:txBody>
                  <a:tcPr marL="121881" marR="121881" marT="45714" marB="45714" anchor="ctr" anchorCtr="1">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404</a:t>
                      </a: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Active not recruiting</a:t>
                      </a: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OS</a:t>
                      </a: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r h="1232378">
                <a:tc>
                  <a:txBody>
                    <a:bodyPr/>
                    <a:lstStyle/>
                    <a:p>
                      <a:pPr marL="0" marR="0" lvl="0" indent="0" algn="l" defTabSz="914377" rtl="0" eaLnBrk="1" fontAlgn="base" latinLnBrk="0" hangingPunct="1">
                        <a:lnSpc>
                          <a:spcPct val="100000"/>
                        </a:lnSpc>
                        <a:spcBef>
                          <a:spcPct val="0"/>
                        </a:spcBef>
                        <a:spcAft>
                          <a:spcPct val="0"/>
                        </a:spcAft>
                        <a:buClrTx/>
                        <a:buSzTx/>
                        <a:buFont typeface="Arial"/>
                        <a:buNone/>
                        <a:tabLst/>
                        <a:defRPr/>
                      </a:pPr>
                      <a: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CALLA </a:t>
                      </a:r>
                    </a:p>
                    <a:p>
                      <a:pPr marL="0" marR="0" lvl="0" indent="0" algn="l" defTabSz="914377" rtl="0" eaLnBrk="1" fontAlgn="base" latinLnBrk="0" hangingPunct="1">
                        <a:lnSpc>
                          <a:spcPct val="100000"/>
                        </a:lnSpc>
                        <a:spcBef>
                          <a:spcPct val="0"/>
                        </a:spcBef>
                        <a:spcAft>
                          <a:spcPct val="0"/>
                        </a:spcAft>
                        <a:buClrTx/>
                        <a:buSzTx/>
                        <a:buFont typeface="Arial"/>
                        <a:buNone/>
                        <a:tabLst/>
                        <a:defRPr/>
                      </a:pP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(NCT03830866)</a:t>
                      </a:r>
                      <a:endPar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endParaRPr>
                    </a:p>
                  </a:txBody>
                  <a:tcPr marL="121881" marR="121881" marT="45714" marB="45714"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171446" marR="0" lvl="0" indent="-171446" algn="l" defTabSz="914377" rtl="0" eaLnBrk="1" fontAlgn="base" latinLnBrk="0" hangingPunct="1">
                        <a:lnSpc>
                          <a:spcPct val="100000"/>
                        </a:lnSpc>
                        <a:spcBef>
                          <a:spcPct val="0"/>
                        </a:spcBef>
                        <a:spcAft>
                          <a:spcPct val="0"/>
                        </a:spcAft>
                        <a:buClrTx/>
                        <a:buSzTx/>
                        <a:buFont typeface="Arial"/>
                        <a:buChar char="•"/>
                        <a:tabLst/>
                        <a:defRPr/>
                      </a:pPr>
                      <a:r>
                        <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charset="0"/>
                          <a:cs typeface="Calibri" panose="020F0502020204030204" pitchFamily="34" charset="0"/>
                        </a:rPr>
                        <a:t>FIGO 2009 IB2-IIB node+</a:t>
                      </a:r>
                    </a:p>
                    <a:p>
                      <a:pPr marL="171446" marR="0" lvl="0" indent="-171446" algn="l" defTabSz="914377" rtl="0" eaLnBrk="1" fontAlgn="base" latinLnBrk="0" hangingPunct="1">
                        <a:lnSpc>
                          <a:spcPct val="100000"/>
                        </a:lnSpc>
                        <a:spcBef>
                          <a:spcPct val="0"/>
                        </a:spcBef>
                        <a:spcAft>
                          <a:spcPct val="0"/>
                        </a:spcAft>
                        <a:buClrTx/>
                        <a:buSzTx/>
                        <a:buFont typeface="Arial"/>
                        <a:buChar char="•"/>
                        <a:tabLst/>
                        <a:defRPr/>
                      </a:pPr>
                      <a:r>
                        <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charset="0"/>
                          <a:cs typeface="Calibri" panose="020F0502020204030204" pitchFamily="34" charset="0"/>
                        </a:rPr>
                        <a:t>IIIA-IVA any </a:t>
                      </a:r>
                      <a:br>
                        <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charset="0"/>
                          <a:cs typeface="Calibri" panose="020F0502020204030204" pitchFamily="34" charset="0"/>
                        </a:rPr>
                      </a:br>
                      <a:r>
                        <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charset="0"/>
                          <a:cs typeface="Calibri" panose="020F0502020204030204" pitchFamily="34" charset="0"/>
                        </a:rPr>
                        <a:t>nodal status</a:t>
                      </a:r>
                    </a:p>
                    <a:p>
                      <a:pPr marL="171446" marR="0" lvl="0" indent="-171446" algn="l" defTabSz="914377" rtl="0" eaLnBrk="1" fontAlgn="base" latinLnBrk="0" hangingPunct="1">
                        <a:lnSpc>
                          <a:spcPct val="100000"/>
                        </a:lnSpc>
                        <a:spcBef>
                          <a:spcPct val="0"/>
                        </a:spcBef>
                        <a:spcAft>
                          <a:spcPct val="0"/>
                        </a:spcAft>
                        <a:buClrTx/>
                        <a:buSzTx/>
                        <a:buFont typeface="Arial"/>
                        <a:buChar char="•"/>
                        <a:tabLst/>
                        <a:defRPr/>
                      </a:pPr>
                      <a:r>
                        <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charset="0"/>
                          <a:cs typeface="Calibri" panose="020F0502020204030204" pitchFamily="34" charset="0"/>
                        </a:rPr>
                        <a:t>Measurable </a:t>
                      </a:r>
                      <a:br>
                        <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charset="0"/>
                          <a:cs typeface="Calibri" panose="020F0502020204030204" pitchFamily="34" charset="0"/>
                        </a:rPr>
                      </a:br>
                      <a:r>
                        <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charset="0"/>
                          <a:cs typeface="Calibri" panose="020F0502020204030204" pitchFamily="34" charset="0"/>
                        </a:rPr>
                        <a:t>RECIST v1.1</a:t>
                      </a:r>
                    </a:p>
                    <a:p>
                      <a:pPr marL="171446" marR="0" lvl="0" indent="-171446" algn="l" defTabSz="914377" rtl="0" eaLnBrk="1" fontAlgn="base" latinLnBrk="0" hangingPunct="1">
                        <a:lnSpc>
                          <a:spcPct val="100000"/>
                        </a:lnSpc>
                        <a:spcBef>
                          <a:spcPct val="0"/>
                        </a:spcBef>
                        <a:spcAft>
                          <a:spcPct val="0"/>
                        </a:spcAft>
                        <a:buClrTx/>
                        <a:buSzTx/>
                        <a:buFont typeface="Arial"/>
                        <a:buChar char="•"/>
                        <a:tabLst/>
                        <a:defRPr/>
                      </a:pPr>
                      <a:r>
                        <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charset="0"/>
                          <a:cs typeface="Calibri" panose="020F0502020204030204" pitchFamily="34" charset="0"/>
                        </a:rPr>
                        <a:t>ECOG PS 0-1     </a:t>
                      </a:r>
                      <a:endParaRPr kumimoji="0" lang="en-GB" sz="18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pitchFamily="-105" charset="-128"/>
                        <a:cs typeface="Calibri" panose="020F0502020204030204" pitchFamily="34" charset="0"/>
                        <a:sym typeface="Symbol" pitchFamily="18" charset="2"/>
                      </a:endParaRPr>
                    </a:p>
                  </a:txBody>
                  <a:tcPr marL="68580" marR="68580" marT="34290" marB="3429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CRT ± durvalumab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(for 2 yr)</a:t>
                      </a:r>
                    </a:p>
                  </a:txBody>
                  <a:tcPr marL="121881" marR="121881" marT="45714" marB="45714" anchor="ctr" anchorCtr="1">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770</a:t>
                      </a:r>
                    </a:p>
                  </a:txBody>
                  <a:tcPr marL="121881" marR="121881" marT="45714" marB="45714" anchor="ctr" anchorCtr="1">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Active not recruiting</a:t>
                      </a:r>
                    </a:p>
                  </a:txBody>
                  <a:tcPr marL="121881" marR="121881" marT="45714" marB="45714" anchor="ctr" anchorCtr="1">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PFS </a:t>
                      </a:r>
                    </a:p>
                  </a:txBody>
                  <a:tcPr marL="121881" marR="121881" marT="45714" marB="45714" anchor="ctr" anchorCtr="1">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6"/>
                  </a:ext>
                </a:extLst>
              </a:tr>
            </a:tbl>
          </a:graphicData>
        </a:graphic>
      </p:graphicFrame>
      <p:grpSp>
        <p:nvGrpSpPr>
          <p:cNvPr id="12" name="Group 11">
            <a:extLst>
              <a:ext uri="{FF2B5EF4-FFF2-40B4-BE49-F238E27FC236}">
                <a16:creationId xmlns:a16="http://schemas.microsoft.com/office/drawing/2014/main" id="{B18FE28D-B30A-4DBA-ABCF-F97BED596D9B}"/>
              </a:ext>
            </a:extLst>
          </p:cNvPr>
          <p:cNvGrpSpPr/>
          <p:nvPr/>
        </p:nvGrpSpPr>
        <p:grpSpPr>
          <a:xfrm>
            <a:off x="9392911" y="6207927"/>
            <a:ext cx="2488502" cy="454909"/>
            <a:chOff x="9392911" y="6207927"/>
            <a:chExt cx="2488502" cy="454909"/>
          </a:xfrm>
        </p:grpSpPr>
        <p:pic>
          <p:nvPicPr>
            <p:cNvPr id="16" name="Picture 15" descr="A picture containing text, ax, wheel&#10;&#10;Description automatically generated">
              <a:extLst>
                <a:ext uri="{FF2B5EF4-FFF2-40B4-BE49-F238E27FC236}">
                  <a16:creationId xmlns:a16="http://schemas.microsoft.com/office/drawing/2014/main" id="{90F36CD7-1B77-4FC8-A899-2ADC990F2F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7" name="Rectangle 8">
              <a:extLst>
                <a:ext uri="{FF2B5EF4-FFF2-40B4-BE49-F238E27FC236}">
                  <a16:creationId xmlns:a16="http://schemas.microsoft.com/office/drawing/2014/main" id="{D5E9003E-1828-4F1B-ADD4-139B0ECFA6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8" name="Text Box 15">
            <a:extLst>
              <a:ext uri="{FF2B5EF4-FFF2-40B4-BE49-F238E27FC236}">
                <a16:creationId xmlns:a16="http://schemas.microsoft.com/office/drawing/2014/main" id="{31AEF7BB-2B19-4BE6-A632-5BC60853F71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Clinicaltrials.gov</a:t>
            </a:r>
          </a:p>
        </p:txBody>
      </p:sp>
    </p:spTree>
    <p:extLst>
      <p:ext uri="{BB962C8B-B14F-4D97-AF65-F5344CB8AC3E}">
        <p14:creationId xmlns:p14="http://schemas.microsoft.com/office/powerpoint/2010/main" val="5583814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470EA64C-C990-49F4-99AA-CF53D235C27A}"/>
              </a:ext>
            </a:extLst>
          </p:cNvPr>
          <p:cNvSpPr>
            <a:spLocks noGrp="1"/>
          </p:cNvSpPr>
          <p:nvPr>
            <p:ph type="title"/>
          </p:nvPr>
        </p:nvSpPr>
        <p:spPr>
          <a:xfrm>
            <a:off x="609759" y="238127"/>
            <a:ext cx="11141055" cy="1103313"/>
          </a:xfrm>
        </p:spPr>
        <p:txBody>
          <a:bodyPr/>
          <a:lstStyle/>
          <a:p>
            <a:r>
              <a:rPr lang="en-US" dirty="0"/>
              <a:t>Selected Randomized Phase III Immunotherapy Trials </a:t>
            </a:r>
            <a:br>
              <a:rPr lang="en-US" dirty="0"/>
            </a:br>
            <a:r>
              <a:rPr lang="en-US" dirty="0"/>
              <a:t>in Recurrent/Metastatic Cervical Cancer  </a:t>
            </a:r>
          </a:p>
        </p:txBody>
      </p:sp>
      <p:graphicFrame>
        <p:nvGraphicFramePr>
          <p:cNvPr id="11" name="Table 10">
            <a:extLst>
              <a:ext uri="{FF2B5EF4-FFF2-40B4-BE49-F238E27FC236}">
                <a16:creationId xmlns:a16="http://schemas.microsoft.com/office/drawing/2014/main" id="{F824E305-8CF1-4302-9DD7-C38AC3FE1CA2}"/>
              </a:ext>
            </a:extLst>
          </p:cNvPr>
          <p:cNvGraphicFramePr>
            <a:graphicFrameLocks noGrp="1"/>
          </p:cNvGraphicFramePr>
          <p:nvPr>
            <p:extLst>
              <p:ext uri="{D42A27DB-BD31-4B8C-83A1-F6EECF244321}">
                <p14:modId xmlns:p14="http://schemas.microsoft.com/office/powerpoint/2010/main" val="1823226640"/>
              </p:ext>
            </p:extLst>
          </p:nvPr>
        </p:nvGraphicFramePr>
        <p:xfrm>
          <a:off x="396556" y="1590219"/>
          <a:ext cx="11567460" cy="3726168"/>
        </p:xfrm>
        <a:graphic>
          <a:graphicData uri="http://schemas.openxmlformats.org/drawingml/2006/table">
            <a:tbl>
              <a:tblPr firstRow="1" bandRow="1">
                <a:tableStyleId>{5C22544A-7EE6-4342-B048-85BDC9FD1C3A}</a:tableStyleId>
              </a:tblPr>
              <a:tblGrid>
                <a:gridCol w="1960489">
                  <a:extLst>
                    <a:ext uri="{9D8B030D-6E8A-4147-A177-3AD203B41FA5}">
                      <a16:colId xmlns:a16="http://schemas.microsoft.com/office/drawing/2014/main" val="20000"/>
                    </a:ext>
                  </a:extLst>
                </a:gridCol>
                <a:gridCol w="2790688">
                  <a:extLst>
                    <a:ext uri="{9D8B030D-6E8A-4147-A177-3AD203B41FA5}">
                      <a16:colId xmlns:a16="http://schemas.microsoft.com/office/drawing/2014/main" val="20001"/>
                    </a:ext>
                  </a:extLst>
                </a:gridCol>
                <a:gridCol w="2215593">
                  <a:extLst>
                    <a:ext uri="{9D8B030D-6E8A-4147-A177-3AD203B41FA5}">
                      <a16:colId xmlns:a16="http://schemas.microsoft.com/office/drawing/2014/main" val="1603609942"/>
                    </a:ext>
                  </a:extLst>
                </a:gridCol>
                <a:gridCol w="1684421">
                  <a:extLst>
                    <a:ext uri="{9D8B030D-6E8A-4147-A177-3AD203B41FA5}">
                      <a16:colId xmlns:a16="http://schemas.microsoft.com/office/drawing/2014/main" val="255152719"/>
                    </a:ext>
                  </a:extLst>
                </a:gridCol>
                <a:gridCol w="1135781">
                  <a:extLst>
                    <a:ext uri="{9D8B030D-6E8A-4147-A177-3AD203B41FA5}">
                      <a16:colId xmlns:a16="http://schemas.microsoft.com/office/drawing/2014/main" val="2905282071"/>
                    </a:ext>
                  </a:extLst>
                </a:gridCol>
                <a:gridCol w="1780488">
                  <a:extLst>
                    <a:ext uri="{9D8B030D-6E8A-4147-A177-3AD203B41FA5}">
                      <a16:colId xmlns:a16="http://schemas.microsoft.com/office/drawing/2014/main" val="4169587138"/>
                    </a:ext>
                  </a:extLst>
                </a:gridCol>
              </a:tblGrid>
              <a:tr h="396620">
                <a:tc>
                  <a:txBody>
                    <a:bodyPr/>
                    <a:lstStyle/>
                    <a:p>
                      <a:r>
                        <a:rPr lang="en-US" sz="1800" dirty="0">
                          <a:latin typeface="Calibri" panose="020F0502020204030204" pitchFamily="34" charset="0"/>
                          <a:cs typeface="Calibri" panose="020F0502020204030204" pitchFamily="34" charset="0"/>
                        </a:rPr>
                        <a:t>Study</a:t>
                      </a:r>
                    </a:p>
                  </a:txBody>
                  <a:tcPr marL="121881" marR="121881"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r>
                        <a:rPr lang="en-GB" sz="1800" dirty="0">
                          <a:latin typeface="Calibri" panose="020F0502020204030204" pitchFamily="34" charset="0"/>
                          <a:cs typeface="Calibri" panose="020F0502020204030204" pitchFamily="34" charset="0"/>
                        </a:rPr>
                        <a:t>Population</a:t>
                      </a:r>
                    </a:p>
                  </a:txBody>
                  <a:tcPr marL="121881" marR="121881"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dirty="0">
                          <a:solidFill>
                            <a:schemeClr val="tx1"/>
                          </a:solidFill>
                          <a:latin typeface="Calibri" panose="020F0502020204030204" pitchFamily="34" charset="0"/>
                          <a:cs typeface="Calibri" panose="020F0502020204030204" pitchFamily="34" charset="0"/>
                        </a:rPr>
                        <a:t>Treatment Arms</a:t>
                      </a:r>
                    </a:p>
                  </a:txBody>
                  <a:tcPr marL="121881" marR="121881"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dirty="0">
                          <a:solidFill>
                            <a:schemeClr val="tx1"/>
                          </a:solidFill>
                          <a:latin typeface="Calibri" panose="020F0502020204030204" pitchFamily="34" charset="0"/>
                          <a:cs typeface="Calibri" panose="020F0502020204030204" pitchFamily="34" charset="0"/>
                        </a:rPr>
                        <a:t>Estimated N</a:t>
                      </a:r>
                    </a:p>
                  </a:txBody>
                  <a:tcPr marL="121881" marR="121881"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dirty="0">
                          <a:solidFill>
                            <a:schemeClr val="tx1"/>
                          </a:solidFill>
                          <a:latin typeface="Calibri" panose="020F0502020204030204" pitchFamily="34" charset="0"/>
                          <a:cs typeface="Calibri" panose="020F0502020204030204" pitchFamily="34" charset="0"/>
                        </a:rPr>
                        <a:t>Trial</a:t>
                      </a:r>
                    </a:p>
                    <a:p>
                      <a:pPr algn="ctr"/>
                      <a:r>
                        <a:rPr lang="en-US" sz="1800" b="1" dirty="0">
                          <a:solidFill>
                            <a:schemeClr val="tx1"/>
                          </a:solidFill>
                          <a:latin typeface="Calibri" panose="020F0502020204030204" pitchFamily="34" charset="0"/>
                          <a:cs typeface="Calibri" panose="020F0502020204030204" pitchFamily="34" charset="0"/>
                        </a:rPr>
                        <a:t>Status</a:t>
                      </a:r>
                    </a:p>
                  </a:txBody>
                  <a:tcPr marL="121881" marR="121881"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dirty="0">
                          <a:solidFill>
                            <a:schemeClr val="tx1"/>
                          </a:solidFill>
                          <a:latin typeface="Calibri" panose="020F0502020204030204" pitchFamily="34" charset="0"/>
                          <a:cs typeface="Calibri" panose="020F0502020204030204" pitchFamily="34" charset="0"/>
                        </a:rPr>
                        <a:t>Primary Endpoints</a:t>
                      </a:r>
                    </a:p>
                  </a:txBody>
                  <a:tcPr marL="121881" marR="121881"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12323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KEYNOTE-A18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(NCT04221945)</a:t>
                      </a:r>
                    </a:p>
                  </a:txBody>
                  <a:tcPr marL="121881" marR="121881" marT="45714" marB="45714"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High-risk, locally-advanced cervical cancer with </a:t>
                      </a: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FIGO 2014 Stage IB2-IIB (with node-positive disease) or FIGO 2014 Stages III-IVA</a:t>
                      </a:r>
                      <a:endPar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endParaRPr>
                    </a:p>
                    <a:p>
                      <a:pPr marL="285750" marR="0" lvl="0" indent="-28575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Squamous cell carcinoma, adenocarcinoma, or adenosquamous carcinoma</a:t>
                      </a: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r>
                        <a:rPr kumimoji="0" lang="en-US"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Chemotherapy ± pembrolizumab</a:t>
                      </a:r>
                    </a:p>
                  </a:txBody>
                  <a:tcPr marL="121881" marR="121881" marT="45714" marB="45714" anchor="ctr" anchorCtr="1">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980</a:t>
                      </a: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Recruiting</a:t>
                      </a: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PFS (by RECIST); OS (up to ~46 mo)</a:t>
                      </a:r>
                    </a:p>
                  </a:txBody>
                  <a:tcPr marL="68580" marR="68580" marT="34290" marB="34290"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bl>
          </a:graphicData>
        </a:graphic>
      </p:graphicFrame>
      <p:grpSp>
        <p:nvGrpSpPr>
          <p:cNvPr id="12" name="Group 11">
            <a:extLst>
              <a:ext uri="{FF2B5EF4-FFF2-40B4-BE49-F238E27FC236}">
                <a16:creationId xmlns:a16="http://schemas.microsoft.com/office/drawing/2014/main" id="{1CCAF459-9103-42DC-94CA-A69875875072}"/>
              </a:ext>
            </a:extLst>
          </p:cNvPr>
          <p:cNvGrpSpPr/>
          <p:nvPr/>
        </p:nvGrpSpPr>
        <p:grpSpPr>
          <a:xfrm>
            <a:off x="9392911" y="6207927"/>
            <a:ext cx="2488502" cy="454909"/>
            <a:chOff x="9392911" y="6207927"/>
            <a:chExt cx="2488502" cy="454909"/>
          </a:xfrm>
        </p:grpSpPr>
        <p:pic>
          <p:nvPicPr>
            <p:cNvPr id="16" name="Picture 15" descr="A picture containing text, ax, wheel&#10;&#10;Description automatically generated">
              <a:extLst>
                <a:ext uri="{FF2B5EF4-FFF2-40B4-BE49-F238E27FC236}">
                  <a16:creationId xmlns:a16="http://schemas.microsoft.com/office/drawing/2014/main" id="{829076F2-B051-4897-BC25-91BA3F826E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7" name="Rectangle 8">
              <a:extLst>
                <a:ext uri="{FF2B5EF4-FFF2-40B4-BE49-F238E27FC236}">
                  <a16:creationId xmlns:a16="http://schemas.microsoft.com/office/drawing/2014/main" id="{BB2727F7-039F-4C22-907F-211E1336CD7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8" name="Text Box 15">
            <a:extLst>
              <a:ext uri="{FF2B5EF4-FFF2-40B4-BE49-F238E27FC236}">
                <a16:creationId xmlns:a16="http://schemas.microsoft.com/office/drawing/2014/main" id="{EE1E840F-3056-4B6A-9052-4D7426D9C8D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Clinicaltrials.gov</a:t>
            </a:r>
          </a:p>
        </p:txBody>
      </p:sp>
    </p:spTree>
    <p:extLst>
      <p:ext uri="{BB962C8B-B14F-4D97-AF65-F5344CB8AC3E}">
        <p14:creationId xmlns:p14="http://schemas.microsoft.com/office/powerpoint/2010/main" val="37853081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8CAE4-20EA-4CC7-BD9D-312BD94AF288}"/>
              </a:ext>
            </a:extLst>
          </p:cNvPr>
          <p:cNvSpPr>
            <a:spLocks noGrp="1"/>
          </p:cNvSpPr>
          <p:nvPr>
            <p:ph type="title"/>
          </p:nvPr>
        </p:nvSpPr>
        <p:spPr/>
        <p:txBody>
          <a:bodyPr/>
          <a:lstStyle/>
          <a:p>
            <a:r>
              <a:rPr lang="en-US" dirty="0"/>
              <a:t>Other Selected Immunotherapy Trials </a:t>
            </a:r>
            <a:br>
              <a:rPr lang="en-US" dirty="0"/>
            </a:br>
            <a:r>
              <a:rPr lang="en-US" dirty="0"/>
              <a:t>in Recurrent/Metastatic Cervical Cancer </a:t>
            </a:r>
          </a:p>
        </p:txBody>
      </p:sp>
      <p:grpSp>
        <p:nvGrpSpPr>
          <p:cNvPr id="3" name="Group 2">
            <a:extLst>
              <a:ext uri="{FF2B5EF4-FFF2-40B4-BE49-F238E27FC236}">
                <a16:creationId xmlns:a16="http://schemas.microsoft.com/office/drawing/2014/main" id="{AAA2F31D-CF50-4239-9F0F-C92F455651A7}"/>
              </a:ext>
            </a:extLst>
          </p:cNvPr>
          <p:cNvGrpSpPr/>
          <p:nvPr/>
        </p:nvGrpSpPr>
        <p:grpSpPr>
          <a:xfrm>
            <a:off x="9392911" y="6207927"/>
            <a:ext cx="2488502" cy="454909"/>
            <a:chOff x="9392911" y="6207927"/>
            <a:chExt cx="2488502" cy="454909"/>
          </a:xfrm>
        </p:grpSpPr>
        <p:pic>
          <p:nvPicPr>
            <p:cNvPr id="4" name="Picture 3" descr="A picture containing text, ax, wheel&#10;&#10;Description automatically generated">
              <a:extLst>
                <a:ext uri="{FF2B5EF4-FFF2-40B4-BE49-F238E27FC236}">
                  <a16:creationId xmlns:a16="http://schemas.microsoft.com/office/drawing/2014/main" id="{E89B86C7-C680-4193-B470-344775BF5C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5" name="Rectangle 8">
              <a:extLst>
                <a:ext uri="{FF2B5EF4-FFF2-40B4-BE49-F238E27FC236}">
                  <a16:creationId xmlns:a16="http://schemas.microsoft.com/office/drawing/2014/main" id="{8481C25D-DDA2-4191-ACAA-3BB24EA5034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
        <p:nvSpPr>
          <p:cNvPr id="6" name="Text Box 15">
            <a:extLst>
              <a:ext uri="{FF2B5EF4-FFF2-40B4-BE49-F238E27FC236}">
                <a16:creationId xmlns:a16="http://schemas.microsoft.com/office/drawing/2014/main" id="{B83498A9-6E3B-4F15-AC2C-FD77D8A7FEC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Clinicaltrials.gov</a:t>
            </a:r>
          </a:p>
        </p:txBody>
      </p:sp>
      <p:graphicFrame>
        <p:nvGraphicFramePr>
          <p:cNvPr id="8" name="Table 7">
            <a:extLst>
              <a:ext uri="{FF2B5EF4-FFF2-40B4-BE49-F238E27FC236}">
                <a16:creationId xmlns:a16="http://schemas.microsoft.com/office/drawing/2014/main" id="{0D83D776-021A-449A-A8F7-9AB1C5FAABB8}"/>
              </a:ext>
            </a:extLst>
          </p:cNvPr>
          <p:cNvGraphicFramePr>
            <a:graphicFrameLocks noGrp="1"/>
          </p:cNvGraphicFramePr>
          <p:nvPr/>
        </p:nvGraphicFramePr>
        <p:xfrm>
          <a:off x="420624" y="1866200"/>
          <a:ext cx="11352276" cy="4343388"/>
        </p:xfrm>
        <a:graphic>
          <a:graphicData uri="http://schemas.openxmlformats.org/drawingml/2006/table">
            <a:tbl>
              <a:tblPr firstRow="1" bandRow="1"/>
              <a:tblGrid>
                <a:gridCol w="1804440">
                  <a:extLst>
                    <a:ext uri="{9D8B030D-6E8A-4147-A177-3AD203B41FA5}">
                      <a16:colId xmlns:a16="http://schemas.microsoft.com/office/drawing/2014/main" val="20000"/>
                    </a:ext>
                  </a:extLst>
                </a:gridCol>
                <a:gridCol w="2067863">
                  <a:extLst>
                    <a:ext uri="{9D8B030D-6E8A-4147-A177-3AD203B41FA5}">
                      <a16:colId xmlns:a16="http://schemas.microsoft.com/office/drawing/2014/main" val="20001"/>
                    </a:ext>
                  </a:extLst>
                </a:gridCol>
                <a:gridCol w="3540824">
                  <a:extLst>
                    <a:ext uri="{9D8B030D-6E8A-4147-A177-3AD203B41FA5}">
                      <a16:colId xmlns:a16="http://schemas.microsoft.com/office/drawing/2014/main" val="1603609942"/>
                    </a:ext>
                  </a:extLst>
                </a:gridCol>
                <a:gridCol w="1545505">
                  <a:extLst>
                    <a:ext uri="{9D8B030D-6E8A-4147-A177-3AD203B41FA5}">
                      <a16:colId xmlns:a16="http://schemas.microsoft.com/office/drawing/2014/main" val="255152719"/>
                    </a:ext>
                  </a:extLst>
                </a:gridCol>
                <a:gridCol w="1168973">
                  <a:extLst>
                    <a:ext uri="{9D8B030D-6E8A-4147-A177-3AD203B41FA5}">
                      <a16:colId xmlns:a16="http://schemas.microsoft.com/office/drawing/2014/main" val="2905282071"/>
                    </a:ext>
                  </a:extLst>
                </a:gridCol>
                <a:gridCol w="1224671">
                  <a:extLst>
                    <a:ext uri="{9D8B030D-6E8A-4147-A177-3AD203B41FA5}">
                      <a16:colId xmlns:a16="http://schemas.microsoft.com/office/drawing/2014/main" val="4169587138"/>
                    </a:ext>
                  </a:extLst>
                </a:gridCol>
              </a:tblGrid>
              <a:tr h="404343">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algn="l" defTabSz="914400" rtl="0" eaLnBrk="1" latinLnBrk="0" hangingPunct="1"/>
                      <a:r>
                        <a:rPr lang="en-US" sz="1800" b="1" kern="1200" dirty="0">
                          <a:solidFill>
                            <a:schemeClr val="lt1"/>
                          </a:solidFill>
                          <a:latin typeface="Calibri" panose="020F0502020204030204" pitchFamily="34" charset="0"/>
                          <a:ea typeface="+mn-ea"/>
                          <a:cs typeface="Calibri" panose="020F0502020204030204" pitchFamily="34" charset="0"/>
                        </a:rPr>
                        <a:t>Study</a:t>
                      </a:r>
                    </a:p>
                  </a:txBody>
                  <a:tcPr marL="121881" marR="121881" marT="45714" marB="4571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algn="l" defTabSz="914400" rtl="0" eaLnBrk="1" latinLnBrk="0" hangingPunct="1"/>
                      <a:r>
                        <a:rPr lang="en-GB" sz="1800" b="1" kern="1200" dirty="0">
                          <a:solidFill>
                            <a:schemeClr val="lt1"/>
                          </a:solidFill>
                          <a:latin typeface="Calibri" panose="020F0502020204030204" pitchFamily="34" charset="0"/>
                          <a:ea typeface="+mn-ea"/>
                          <a:cs typeface="Calibri" panose="020F0502020204030204" pitchFamily="34" charset="0"/>
                        </a:rPr>
                        <a:t>Population</a:t>
                      </a:r>
                    </a:p>
                  </a:txBody>
                  <a:tcPr marL="121881" marR="121881" marT="45714" marB="4571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algn="l" defTabSz="914400" rtl="0" eaLnBrk="1" latinLnBrk="0" hangingPunct="1"/>
                      <a:r>
                        <a:rPr lang="en-US" sz="1800" b="1" kern="1200" dirty="0">
                          <a:solidFill>
                            <a:schemeClr val="lt1"/>
                          </a:solidFill>
                          <a:latin typeface="Calibri" panose="020F0502020204030204" pitchFamily="34" charset="0"/>
                          <a:ea typeface="+mn-ea"/>
                          <a:cs typeface="Calibri" panose="020F0502020204030204" pitchFamily="34" charset="0"/>
                        </a:rPr>
                        <a:t>Treatment Arms</a:t>
                      </a:r>
                    </a:p>
                  </a:txBody>
                  <a:tcPr marL="121881" marR="121881" marT="45714" marB="4571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algn="l" defTabSz="914400" rtl="0" eaLnBrk="1" latinLnBrk="0" hangingPunct="1"/>
                      <a:r>
                        <a:rPr lang="en-US" sz="1800" b="1" kern="1200" dirty="0">
                          <a:solidFill>
                            <a:schemeClr val="lt1"/>
                          </a:solidFill>
                          <a:latin typeface="Calibri" panose="020F0502020204030204" pitchFamily="34" charset="0"/>
                          <a:ea typeface="+mn-ea"/>
                          <a:cs typeface="Calibri" panose="020F0502020204030204" pitchFamily="34" charset="0"/>
                        </a:rPr>
                        <a:t>Estimated N</a:t>
                      </a:r>
                    </a:p>
                  </a:txBody>
                  <a:tcPr marL="121881" marR="121881" marT="45714" marB="4571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algn="l" defTabSz="914400" rtl="0" eaLnBrk="1" latinLnBrk="0" hangingPunct="1"/>
                      <a:r>
                        <a:rPr lang="en-US" sz="1800" b="1" kern="1200" dirty="0">
                          <a:solidFill>
                            <a:schemeClr val="lt1"/>
                          </a:solidFill>
                          <a:latin typeface="Calibri" panose="020F0502020204030204" pitchFamily="34" charset="0"/>
                          <a:ea typeface="+mn-ea"/>
                          <a:cs typeface="Calibri" panose="020F0502020204030204" pitchFamily="34" charset="0"/>
                        </a:rPr>
                        <a:t>Trial</a:t>
                      </a:r>
                    </a:p>
                    <a:p>
                      <a:pPr marL="0" algn="l" defTabSz="914400" rtl="0" eaLnBrk="1" latinLnBrk="0" hangingPunct="1"/>
                      <a:r>
                        <a:rPr lang="en-US" sz="1800" b="1" kern="1200" dirty="0">
                          <a:solidFill>
                            <a:schemeClr val="lt1"/>
                          </a:solidFill>
                          <a:latin typeface="Calibri" panose="020F0502020204030204" pitchFamily="34" charset="0"/>
                          <a:ea typeface="+mn-ea"/>
                          <a:cs typeface="Calibri" panose="020F0502020204030204" pitchFamily="34" charset="0"/>
                        </a:rPr>
                        <a:t>Status</a:t>
                      </a:r>
                    </a:p>
                  </a:txBody>
                  <a:tcPr marL="121881" marR="121881" marT="45714" marB="4571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algn="l" defTabSz="914400" rtl="0" eaLnBrk="1" latinLnBrk="0" hangingPunct="1"/>
                      <a:r>
                        <a:rPr lang="en-US" sz="1800" b="1" kern="1200" dirty="0">
                          <a:solidFill>
                            <a:schemeClr val="lt1"/>
                          </a:solidFill>
                          <a:latin typeface="Calibri" panose="020F0502020204030204" pitchFamily="34" charset="0"/>
                          <a:ea typeface="+mn-ea"/>
                          <a:cs typeface="Calibri" panose="020F0502020204030204" pitchFamily="34" charset="0"/>
                        </a:rPr>
                        <a:t>Primary Endpoints</a:t>
                      </a:r>
                    </a:p>
                  </a:txBody>
                  <a:tcPr marL="121881" marR="121881" marT="45714" marB="4571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113157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R2810-ONC-ISA-1981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(NCT04646005)</a:t>
                      </a:r>
                    </a:p>
                  </a:txBody>
                  <a:tcPr marL="121881" marR="121881" marT="45714" marB="45714"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HPV16-positive recurrent/metastatic cervical cancer</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Progression after first-line therapy</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Cemiplimab + ISA101b </a:t>
                      </a:r>
                      <a:br>
                        <a:rPr kumimoji="0" lang="en-US" sz="18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br>
                      <a:r>
                        <a:rPr kumimoji="0" lang="en-US" sz="18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(HPV16 vaccine) </a:t>
                      </a:r>
                    </a:p>
                  </a:txBody>
                  <a:tcPr marL="121881" marR="121881" marT="45714" marB="45714" anchor="ctr" anchorCtr="1">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105</a:t>
                      </a:r>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Recruiting</a:t>
                      </a:r>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ORR </a:t>
                      </a:r>
                      <a:br>
                        <a:rPr kumimoji="0" lang="en-GB" sz="18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br>
                      <a:r>
                        <a:rPr kumimoji="0" lang="en-GB" sz="18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(time frame: </a:t>
                      </a:r>
                      <a:br>
                        <a:rPr kumimoji="0" lang="en-GB" sz="18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br>
                      <a:r>
                        <a:rPr kumimoji="0" lang="en-GB" sz="18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36 mo)</a:t>
                      </a:r>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6"/>
                  </a:ext>
                </a:extLst>
              </a:tr>
              <a:tr h="113157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pitchFamily="34" charset="0"/>
                          <a:ea typeface="+mn-ea"/>
                          <a:cs typeface="+mn-cs"/>
                        </a:rPr>
                        <a:t>STAR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(NCT04068753)</a:t>
                      </a:r>
                    </a:p>
                  </a:txBody>
                  <a:tcPr marL="121881" marR="121881" marT="45714" marB="45714"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Recurrent or progressive cervical cancer</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charset="0"/>
                          <a:cs typeface="Calibri" panose="020F0502020204030204" pitchFamily="34" charset="0"/>
                        </a:rPr>
                        <a:t>Measurable </a:t>
                      </a:r>
                      <a:br>
                        <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charset="0"/>
                          <a:cs typeface="Calibri" panose="020F0502020204030204" pitchFamily="34" charset="0"/>
                        </a:rPr>
                      </a:br>
                      <a:r>
                        <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charset="0"/>
                          <a:cs typeface="Calibri" panose="020F0502020204030204" pitchFamily="34" charset="0"/>
                        </a:rPr>
                        <a:t>RECIST v1.1</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charset="0"/>
                          <a:cs typeface="Calibri" panose="020F0502020204030204" pitchFamily="34" charset="0"/>
                        </a:rPr>
                        <a:t>ECOG PS 0-1     </a:t>
                      </a:r>
                      <a:endParaRPr kumimoji="0" lang="en-GB" sz="18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kumimoji="0" lang="en-US" sz="1800" b="0" i="0" u="none" strike="noStrike" kern="1200" cap="none" spc="0" normalizeH="0" baseline="0" dirty="0">
                          <a:ln>
                            <a:noFill/>
                          </a:ln>
                          <a:solidFill>
                            <a:schemeClr val="bg1"/>
                          </a:solidFill>
                          <a:effectLst/>
                          <a:uLnTx/>
                          <a:uFillTx/>
                          <a:latin typeface="Calibri" panose="020F0502020204030204" pitchFamily="34" charset="0"/>
                          <a:ea typeface="+mn-ea"/>
                          <a:cs typeface="+mn-cs"/>
                        </a:rPr>
                        <a:t>Niraparib + dostarlimab</a:t>
                      </a:r>
                    </a:p>
                  </a:txBody>
                  <a:tcPr marL="121881" marR="121881" marT="45714" marB="45714" anchor="ctr" anchorCtr="1">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chemeClr val="bg1"/>
                          </a:solidFill>
                          <a:effectLst/>
                          <a:uLnTx/>
                          <a:uFillTx/>
                          <a:latin typeface="Calibri" panose="020F0502020204030204" pitchFamily="34" charset="0"/>
                          <a:ea typeface="+mn-ea"/>
                          <a:cs typeface="+mn-cs"/>
                        </a:rPr>
                        <a:t>66</a:t>
                      </a:r>
                    </a:p>
                  </a:txBody>
                  <a:tcPr marL="121881" marR="121881" marT="45714" marB="45714" anchor="ctr" anchorCtr="1">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Recruiting</a:t>
                      </a:r>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dirty="0">
                          <a:ln>
                            <a:noFill/>
                          </a:ln>
                          <a:solidFill>
                            <a:schemeClr val="bg1"/>
                          </a:solidFill>
                          <a:effectLst/>
                          <a:uLnTx/>
                          <a:uFillTx/>
                          <a:latin typeface="Calibri" panose="020F0502020204030204" pitchFamily="34" charset="0"/>
                          <a:ea typeface="+mn-ea"/>
                          <a:cs typeface="+mn-cs"/>
                        </a:rPr>
                        <a:t>Response (CR or PR) at 1 yr</a:t>
                      </a:r>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1875849337"/>
                  </a:ext>
                </a:extLst>
              </a:tr>
            </a:tbl>
          </a:graphicData>
        </a:graphic>
      </p:graphicFrame>
    </p:spTree>
    <p:extLst>
      <p:ext uri="{BB962C8B-B14F-4D97-AF65-F5344CB8AC3E}">
        <p14:creationId xmlns:p14="http://schemas.microsoft.com/office/powerpoint/2010/main" val="284079577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Gynecologic Malignancies!</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8" y="1895477"/>
            <a:ext cx="11283949" cy="2605717"/>
          </a:xfrm>
        </p:spPr>
        <p:txBody>
          <a:bodyPr rtlCol="0">
            <a:normAutofit/>
          </a:bodyPr>
          <a:lstStyle/>
          <a:p>
            <a:pPr>
              <a:buClr>
                <a:schemeClr val="tx2">
                  <a:lumMod val="20000"/>
                  <a:lumOff val="80000"/>
                </a:schemeClr>
              </a:buClr>
              <a:defRPr/>
            </a:pPr>
            <a:r>
              <a:rPr lang="en-US" sz="2400" dirty="0">
                <a:solidFill>
                  <a:srgbClr val="E1471D"/>
                </a:solidFill>
              </a:rPr>
              <a:t>Expert Analysis </a:t>
            </a:r>
            <a:r>
              <a:rPr lang="en-US" sz="2400" b="0" dirty="0"/>
              <a:t>text module associated with this downloadable slides  </a:t>
            </a:r>
          </a:p>
          <a:p>
            <a:pPr>
              <a:buClr>
                <a:schemeClr val="tx2">
                  <a:lumMod val="20000"/>
                  <a:lumOff val="80000"/>
                </a:schemeClr>
              </a:buClr>
              <a:defRPr/>
            </a:pPr>
            <a:r>
              <a:rPr lang="en-US" sz="2400" dirty="0">
                <a:solidFill>
                  <a:srgbClr val="E1471D"/>
                </a:solidFill>
              </a:rPr>
              <a:t>ClinicalThought™ commentary </a:t>
            </a:r>
            <a:r>
              <a:rPr lang="en-US" sz="2400" b="0" dirty="0"/>
              <a:t>on the recent advances in cervical cancer</a:t>
            </a:r>
          </a:p>
          <a:p>
            <a:pPr>
              <a:buClr>
                <a:schemeClr val="tx2">
                  <a:lumMod val="20000"/>
                  <a:lumOff val="80000"/>
                </a:schemeClr>
              </a:buClr>
              <a:defRPr/>
            </a:pPr>
            <a:r>
              <a:rPr lang="en-US" sz="2400" dirty="0">
                <a:solidFill>
                  <a:srgbClr val="E1471D"/>
                </a:solidFill>
              </a:rPr>
              <a:t>Interactive Decision Support Tool for ovarian and endometrial cancer </a:t>
            </a:r>
            <a:r>
              <a:rPr lang="en-US" sz="2400" b="0" dirty="0"/>
              <a:t>featuring the latest management recommendations from 5 experts on ovarian cancer (coming soon!)</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56M7VY3CDVN5-837237711-7</_dlc_DocId>
    <_dlc_DocIdUrl xmlns="d54cbe69-32bd-412a-b004-9152f949605e">
      <Url>https://intranet.clinicaloptions.com/mews/oncology/ONC_2021_GYN_Clinical_Impact_DT_(PRP4140)/CME_CE_CPE-certified_text_module_with_embedded_slides/_layouts/15/DocIdRedir.aspx?ID=56M7VY3CDVN5-837237711-7</Url>
      <Description>56M7VY3CDVN5-837237711-7</Description>
    </_dlc_DocIdUrl>
    <Document_x0020_Category xmlns="ab1f6f99-fb56-4653-aa87-67cc8178fedb">Slides - Online (non-CME)-New</Document_x0020_Category>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BA0E313A3982B46BD38B34CDAD67BAE" ma:contentTypeVersion="1" ma:contentTypeDescription="Create a new document." ma:contentTypeScope="" ma:versionID="eda84b7e5d67fdcfb56ebbe75e9b2b45">
  <xsd:schema xmlns:xsd="http://www.w3.org/2001/XMLSchema" xmlns:xs="http://www.w3.org/2001/XMLSchema" xmlns:p="http://schemas.microsoft.com/office/2006/metadata/properties" xmlns:ns2="d54cbe69-32bd-412a-b004-9152f949605e" xmlns:ns3="ab1f6f99-fb56-4653-aa87-67cc8178fedb" targetNamespace="http://schemas.microsoft.com/office/2006/metadata/properties" ma:root="true" ma:fieldsID="47deea6f9f17d381d384b7c31e0fadc7" ns2:_="" ns3:_="">
    <xsd:import namespace="d54cbe69-32bd-412a-b004-9152f949605e"/>
    <xsd:import namespace="ab1f6f99-fb56-4653-aa87-67cc8178fedb"/>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b1f6f99-fb56-4653-aa87-67cc8178fedb"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 New"/>
          <xsd:enumeration value="Slides - Online (non-CME)-New"/>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BA55BC3-5A03-47C2-8EC3-D964C3B5E779}">
  <ds:schemaRefs>
    <ds:schemaRef ds:uri="http://www.w3.org/XML/1998/namespace"/>
    <ds:schemaRef ds:uri="http://purl.org/dc/elements/1.1/"/>
    <ds:schemaRef ds:uri="http://schemas.microsoft.com/office/2006/metadata/properties"/>
    <ds:schemaRef ds:uri="http://purl.org/dc/terms/"/>
    <ds:schemaRef ds:uri="http://purl.org/dc/dcmitype/"/>
    <ds:schemaRef ds:uri="http://schemas.microsoft.com/office/2006/documentManagement/types"/>
    <ds:schemaRef ds:uri="http://schemas.openxmlformats.org/package/2006/metadata/core-properties"/>
    <ds:schemaRef ds:uri="http://schemas.microsoft.com/office/infopath/2007/PartnerControls"/>
    <ds:schemaRef ds:uri="ab1f6f99-fb56-4653-aa87-67cc8178fedb"/>
    <ds:schemaRef ds:uri="d54cbe69-32bd-412a-b004-9152f949605e"/>
  </ds:schemaRefs>
</ds:datastoreItem>
</file>

<file path=customXml/itemProps2.xml><?xml version="1.0" encoding="utf-8"?>
<ds:datastoreItem xmlns:ds="http://schemas.openxmlformats.org/officeDocument/2006/customXml" ds:itemID="{24A46C0E-132D-4C61-8BCD-8AAF8EEE86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b1f6f99-fb56-4653-aa87-67cc8178fed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D42BD9C7-7A4A-4243-9AAD-7351B1911A97}">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7946</TotalTime>
  <Words>13912</Words>
  <Application>Microsoft Office PowerPoint</Application>
  <PresentationFormat>Widescreen</PresentationFormat>
  <Paragraphs>3410</Paragraphs>
  <Slides>73</Slides>
  <Notes>67</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73</vt:i4>
      </vt:variant>
    </vt:vector>
  </HeadingPairs>
  <TitlesOfParts>
    <vt:vector size="85" baseType="lpstr">
      <vt:lpstr>Arial</vt:lpstr>
      <vt:lpstr>Arial Narrow</vt:lpstr>
      <vt:lpstr>Calibri</vt:lpstr>
      <vt:lpstr>Calibri (body)</vt:lpstr>
      <vt:lpstr>Cambria Math</vt:lpstr>
      <vt:lpstr>Google Sans</vt:lpstr>
      <vt:lpstr>Imago Book</vt:lpstr>
      <vt:lpstr>Invention</vt:lpstr>
      <vt:lpstr>Roboto</vt:lpstr>
      <vt:lpstr>Times</vt:lpstr>
      <vt:lpstr>Wingdings</vt:lpstr>
      <vt:lpstr>2017_HTAA_Diabetes</vt:lpstr>
      <vt:lpstr>Key Advances in Gynecologic Cancers: Experts Insight for Incorporating New Clinical Evidence</vt:lpstr>
      <vt:lpstr>About These Slides</vt:lpstr>
      <vt:lpstr>Program Faculty</vt:lpstr>
      <vt:lpstr>Faculty Disclosures</vt:lpstr>
      <vt:lpstr>New Advances in the  Frontline Treatment of Ovarian Cancer </vt:lpstr>
      <vt:lpstr>Biomarkers in Ovarian Cancer:  BRCA and Beyond</vt:lpstr>
      <vt:lpstr>Genetic Testing in Ovarian Cancer:  Who Should Be Tested?</vt:lpstr>
      <vt:lpstr>Single-Gene vs Multigene (Panel) Germline Testing </vt:lpstr>
      <vt:lpstr>Tumor (Somatic) Tests: Phenotype of HRD  Can Be Detected With “Cause” and “Effect” Assays</vt:lpstr>
      <vt:lpstr>New Methods to Detect HRD in Newly Diagnosed OC Require BRCA Testing and Scoring of Genomic Instability</vt:lpstr>
      <vt:lpstr>Approximately 50% of High-Grade Serous Ovarian Cancers Have Alterations in HRR Genes</vt:lpstr>
      <vt:lpstr>Mechanism of Action of PARP Inhibitors</vt:lpstr>
      <vt:lpstr>Advent of Maintenance Therapy  in Advanced Ovarian Cancer</vt:lpstr>
      <vt:lpstr>First-Line Maintenance Studies in Ovarian Cancer: PFS</vt:lpstr>
      <vt:lpstr>SOLO1 5-Yr Follow-up: Safety</vt:lpstr>
      <vt:lpstr>Niraparib in Newly Diagnosed Ovarian Cancer (PRIMA): Hematologic Toxicity and Hypertension by Dose Group</vt:lpstr>
      <vt:lpstr>Olaparib + Bev vs Placebo + Bev in Advanced Ovarian Cancer (PAOLA-1): Adverse Events</vt:lpstr>
      <vt:lpstr>PARP Inhibitors: Management of Hematologic AEs</vt:lpstr>
      <vt:lpstr>PARP Inhibitors: Management of Nonhematologic AEs</vt:lpstr>
      <vt:lpstr>Choosing PARP Inhibitors When Indications Overlap</vt:lpstr>
      <vt:lpstr>PARP Inhibitor Comparison: Target, Dose, AEs</vt:lpstr>
      <vt:lpstr>Dosing, Schedule, and Drug Interactions for PARP Inhibitors</vt:lpstr>
      <vt:lpstr>Managing Costs for PARP Inhibitors</vt:lpstr>
      <vt:lpstr>Ongoing Studies of Interest in Ovarian Cancer</vt:lpstr>
      <vt:lpstr>PowerPoint Presentation</vt:lpstr>
      <vt:lpstr>PowerPoint Presentation</vt:lpstr>
      <vt:lpstr>New Advances in Individualized  Treatment for Endometrial Cancer </vt:lpstr>
      <vt:lpstr>Current Standard of Care for  Advanced/Recurrent Endometrial Cancer</vt:lpstr>
      <vt:lpstr>KEYNOTE-158: Antitumor Activity of Pembrolizumab  in Patients With MSI-H Advanced EC</vt:lpstr>
      <vt:lpstr>Phase I GARNET: Updated Efficacy Results  for Dostarlimab in dMMR EC</vt:lpstr>
      <vt:lpstr>GARNET: Response Outcomes Across Cohorts</vt:lpstr>
      <vt:lpstr>Safety of Single-Agent Immunotherapies in EC</vt:lpstr>
      <vt:lpstr>Study 309/KEYNOTE-775: Lenvatinib + Pembrolizumab After Platinum in Advanced EC</vt:lpstr>
      <vt:lpstr>Study 309/KEYNOTE-775: Responses</vt:lpstr>
      <vt:lpstr>Study 309/KEYNOTE-775: PFS and OS Benefit </vt:lpstr>
      <vt:lpstr>Study 309/KEYNOTE-775: TEAEs</vt:lpstr>
      <vt:lpstr>Study 309/KEYNOTE-775 Post Hoc Analysis:  PFS* by Tumor Histology (pMMR Subgroup)</vt:lpstr>
      <vt:lpstr>Study 309/KEYNOTE-775 Post Hoc Analysis:  OS by Tumor Histology (pMMR Subgroup)</vt:lpstr>
      <vt:lpstr>General Principles for Managing AEs  With Immunotherapy in EC</vt:lpstr>
      <vt:lpstr>NCCN Clinical Practice Guidelines in Oncology (NCCN Guidelines®) for Management of Immunotherapy-Related Toxicities</vt:lpstr>
      <vt:lpstr>Special Considerations for Managing AEs With Lenvatinib and Pembrolizumab From KEYNOTE-775</vt:lpstr>
      <vt:lpstr>Toxicity and Efficacy of Pembrolizumab With Recommended or Reduced Starting Doses of Lenvatinib</vt:lpstr>
      <vt:lpstr>Phase III of Selinexor vs Placebo Maintenance in Recurrent Endometrial Cancer (SIENDO): Study Design</vt:lpstr>
      <vt:lpstr>SIENDO: Baseline Characteristics</vt:lpstr>
      <vt:lpstr>SIENDO: Investigator-Assessed PFS (Primary Endpoint)</vt:lpstr>
      <vt:lpstr>SIENDO: PFS by Histological Subtype</vt:lpstr>
      <vt:lpstr>SIENDO: PFS in Patients With Wild-Type P53 Endometrioid Carcinoma</vt:lpstr>
      <vt:lpstr>SIENDO: TEAEs</vt:lpstr>
      <vt:lpstr>SIENDO: Safety Summary and Patient-Reported Outcomes</vt:lpstr>
      <vt:lpstr>Selected Ongoing Phase III Trials of Immunotherapy Combinations in Advanced/Recurrent EC</vt:lpstr>
      <vt:lpstr>Emerging Precision Medicine Data in Cervical Cancer </vt:lpstr>
      <vt:lpstr>Cancer of the Cervix: Tumorigenesis and Prevention</vt:lpstr>
      <vt:lpstr>PowerPoint Presentation</vt:lpstr>
      <vt:lpstr>KEYNOTE-158 Phase II Basket Trial (Update): Pembrolizumab Monotherapy in Advanced Cervical Cancer  </vt:lpstr>
      <vt:lpstr>KEYNOTE-158 Update: Efficacy</vt:lpstr>
      <vt:lpstr>KEYNOTE-158 Update: PFS and OS</vt:lpstr>
      <vt:lpstr>KEYNOTE-826: Pembrolizumab + CT vs Placebo + CT  in Cervical Cancer: Study Design</vt:lpstr>
      <vt:lpstr>KEYNOTE-826: PFS</vt:lpstr>
      <vt:lpstr>KEYNOTE-826: OS</vt:lpstr>
      <vt:lpstr>KEYNOTE-826: ORR and DoR</vt:lpstr>
      <vt:lpstr>KEYNOTE-826: Safety Overview</vt:lpstr>
      <vt:lpstr>Pharmacist Considerations for Managing AEs With Pembrolizumab and Chemotherapy From KEYNOTE-826</vt:lpstr>
      <vt:lpstr>Tisotumab Vedotin: A Non-IO Option </vt:lpstr>
      <vt:lpstr>innovaTV 204/GOG 3023/ENGOT cx6: Study Design</vt:lpstr>
      <vt:lpstr>Phase II innovaTV 204: Efficacy</vt:lpstr>
      <vt:lpstr>Phase II innovaTV 204: Prespecified AEs of Interest</vt:lpstr>
      <vt:lpstr>Management of Ocular AEs With Tisotumab Vedotin: Care Plan and Mitigation Approaches</vt:lpstr>
      <vt:lpstr>Management of Ocular AEs With Tisotumab Vedotin</vt:lpstr>
      <vt:lpstr>PowerPoint Presentation</vt:lpstr>
      <vt:lpstr>Selected Randomized Phase III Immunotherapy Trials  in Recurrent/Metastatic Cervical Cancer  </vt:lpstr>
      <vt:lpstr>Selected Randomized Phase III Immunotherapy Trials  in Recurrent/Metastatic Cervical Cancer  </vt:lpstr>
      <vt:lpstr>Other Selected Immunotherapy Trials  in Recurrent/Metastatic Cervical Cancer </vt:lpstr>
      <vt:lpstr>Go Online for More CCO  Coverage of Gynecologic Malignancies!</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 Advances in Gynecologic Cancers: Experts Insight for Incorporating New Clinical Evidence</dc:title>
  <dc:creator>Preferred User</dc:creator>
  <cp:lastModifiedBy>Sue West</cp:lastModifiedBy>
  <cp:revision>937</cp:revision>
  <cp:lastPrinted>2016-09-26T20:21:49Z</cp:lastPrinted>
  <dcterms:created xsi:type="dcterms:W3CDTF">2005-05-27T15:08:01Z</dcterms:created>
  <dcterms:modified xsi:type="dcterms:W3CDTF">2022-05-13T19:38:23Z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c843e845-7c02-4e05-8ef6-94d929151bc9</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0x010100FBA0E313A3982B46BD38B34CDAD67BAE</vt:lpwstr>
  </property>
</Properties>
</file>