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700" r:id="rId5"/>
    <p:sldMasterId id="2147484711" r:id="rId6"/>
    <p:sldMasterId id="2147484723" r:id="rId7"/>
    <p:sldMasterId id="2147484732" r:id="rId8"/>
    <p:sldMasterId id="2147484739" r:id="rId9"/>
  </p:sldMasterIdLst>
  <p:notesMasterIdLst>
    <p:notesMasterId r:id="rId71"/>
  </p:notesMasterIdLst>
  <p:handoutMasterIdLst>
    <p:handoutMasterId r:id="rId72"/>
  </p:handoutMasterIdLst>
  <p:sldIdLst>
    <p:sldId id="321" r:id="rId10"/>
    <p:sldId id="322" r:id="rId11"/>
    <p:sldId id="1747256508" r:id="rId12"/>
    <p:sldId id="2147474007" r:id="rId13"/>
    <p:sldId id="2147474008" r:id="rId14"/>
    <p:sldId id="2147483451" r:id="rId15"/>
    <p:sldId id="2147483418" r:id="rId16"/>
    <p:sldId id="2147483419" r:id="rId17"/>
    <p:sldId id="2147483420" r:id="rId18"/>
    <p:sldId id="2147473981" r:id="rId19"/>
    <p:sldId id="2147473988" r:id="rId20"/>
    <p:sldId id="2147474042" r:id="rId21"/>
    <p:sldId id="2147475647" r:id="rId22"/>
    <p:sldId id="2147473957" r:id="rId23"/>
    <p:sldId id="2147473958" r:id="rId24"/>
    <p:sldId id="2147483447" r:id="rId25"/>
    <p:sldId id="2147483411" r:id="rId26"/>
    <p:sldId id="2147473961" r:id="rId27"/>
    <p:sldId id="2147483421" r:id="rId28"/>
    <p:sldId id="2147473964" r:id="rId29"/>
    <p:sldId id="2147473963" r:id="rId30"/>
    <p:sldId id="2147475606" r:id="rId31"/>
    <p:sldId id="2147473965" r:id="rId32"/>
    <p:sldId id="2147483422" r:id="rId33"/>
    <p:sldId id="2147473968" r:id="rId34"/>
    <p:sldId id="2147483443" r:id="rId35"/>
    <p:sldId id="2147473971" r:id="rId36"/>
    <p:sldId id="2147473989" r:id="rId37"/>
    <p:sldId id="2147473993" r:id="rId38"/>
    <p:sldId id="2147483423" r:id="rId39"/>
    <p:sldId id="2147475600" r:id="rId40"/>
    <p:sldId id="2147483424" r:id="rId41"/>
    <p:sldId id="2147473984" r:id="rId42"/>
    <p:sldId id="2147483399" r:id="rId43"/>
    <p:sldId id="2147483412" r:id="rId44"/>
    <p:sldId id="2147483413" r:id="rId45"/>
    <p:sldId id="2147483414" r:id="rId46"/>
    <p:sldId id="2147483337" r:id="rId47"/>
    <p:sldId id="2147483439" r:id="rId48"/>
    <p:sldId id="2147483436" r:id="rId49"/>
    <p:sldId id="2147483441" r:id="rId50"/>
    <p:sldId id="2147483442" r:id="rId51"/>
    <p:sldId id="2147483445" r:id="rId52"/>
    <p:sldId id="2147483454" r:id="rId53"/>
    <p:sldId id="2147474009" r:id="rId54"/>
    <p:sldId id="2147474246" r:id="rId55"/>
    <p:sldId id="2147473664" r:id="rId56"/>
    <p:sldId id="2147483453" r:id="rId57"/>
    <p:sldId id="2147473665" r:id="rId58"/>
    <p:sldId id="2147474250" r:id="rId59"/>
    <p:sldId id="2147474010" r:id="rId60"/>
    <p:sldId id="2147473997" r:id="rId61"/>
    <p:sldId id="2147474013" r:id="rId62"/>
    <p:sldId id="442" r:id="rId63"/>
    <p:sldId id="443" r:id="rId64"/>
    <p:sldId id="2147472733" r:id="rId65"/>
    <p:sldId id="2147472734" r:id="rId66"/>
    <p:sldId id="2147483404" r:id="rId67"/>
    <p:sldId id="2147475601" r:id="rId68"/>
    <p:sldId id="12938" r:id="rId69"/>
    <p:sldId id="2147483448" r:id="rId70"/>
  </p:sldIdLst>
  <p:sldSz cx="12192000" cy="6858000"/>
  <p:notesSz cx="7315200" cy="9601200"/>
  <p:custDataLst>
    <p:tags r:id="rId73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8" pos="312" userDrawn="1">
          <p15:clr>
            <a:srgbClr val="A4A3A4"/>
          </p15:clr>
        </p15:guide>
        <p15:guide id="12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yn Gross" initials="TG" lastIdx="5" clrIdx="6"/>
  <p:cmAuthor id="2" name="Melanie Couton" initials="MAC" lastIdx="4" clrIdx="3"/>
  <p:cmAuthor id="3" name="ralfieri" initials="ra" lastIdx="2" clrIdx="8"/>
  <p:cmAuthor id="4" name="Megan Capel" initials="MC" lastIdx="11" clrIdx="0"/>
  <p:cmAuthor id="5" name="Andrew Bowser" initials="AB" lastIdx="8" clrIdx="2"/>
  <p:cmAuthor id="6" name="mcalloway" initials="mc" lastIdx="1" clrIdx="4"/>
  <p:cmAuthor id="7" name="agoldman" initials="a" lastIdx="4" clrIdx="9"/>
  <p:cmAuthor id="8" name="Devin Overbey" initials="DO" lastIdx="6" clrIdx="7"/>
  <p:cmAuthor id="9" name="Erik Brady" initials="EB" lastIdx="2" clrIdx="5"/>
  <p:cmAuthor id="10" name=" " initials="MAC" lastIdx="27" clrIdx="1"/>
  <p:cmAuthor id="11" name="alison.heintz@gmail.com" initials="a" lastIdx="5" clrIdx="10">
    <p:extLst>
      <p:ext uri="{19B8F6BF-5375-455C-9EA6-DF929625EA0E}">
        <p15:presenceInfo xmlns:p15="http://schemas.microsoft.com/office/powerpoint/2012/main" userId="1e1cc34837a9f52c" providerId="Windows Live"/>
      </p:ext>
    </p:extLst>
  </p:cmAuthor>
  <p:cmAuthor id="12" name="Sophia Kelley" initials="SK" lastIdx="1" clrIdx="11">
    <p:extLst>
      <p:ext uri="{19B8F6BF-5375-455C-9EA6-DF929625EA0E}">
        <p15:presenceInfo xmlns:p15="http://schemas.microsoft.com/office/powerpoint/2012/main" userId="S::skelley@clinicaloptions.com::16bcb5eb-2eda-4b05-8f8e-003f962fc12c" providerId="AD"/>
      </p:ext>
    </p:extLst>
  </p:cmAuthor>
  <p:cmAuthor id="13" name="LT Fowler" initials="LF" lastIdx="19" clrIdx="12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14" name="Melanie Couton" initials="MC" lastIdx="1" clrIdx="1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5" name="Jennifer Eimers" initials="JE" lastIdx="3" clrIdx="14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6" name="Melanie Couton" initials="" lastIdx="3" clrIdx="15">
    <p:extLst>
      <p:ext uri="{19B8F6BF-5375-455C-9EA6-DF929625EA0E}">
        <p15:presenceInfo xmlns:p15="http://schemas.microsoft.com/office/powerpoint/2012/main" userId="S::mcouton@clinicaloptions.com::b5a8fb1e-a716-46a0-9a38-0d707f5e2bfc" providerId="AD"/>
      </p:ext>
    </p:extLst>
  </p:cmAuthor>
  <p:cmAuthor id="17" name="Dussadee Royal" initials="DR" lastIdx="1" clrIdx="16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18" name="Kristen Rosenthal" initials="KR" lastIdx="193" clrIdx="17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19" name="Zachary Schwartz" initials="ZS" lastIdx="6" clrIdx="18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20" name="Mandi Murph" initials="MM" lastIdx="109" clrIdx="19">
    <p:extLst>
      <p:ext uri="{19B8F6BF-5375-455C-9EA6-DF929625EA0E}">
        <p15:presenceInfo xmlns:p15="http://schemas.microsoft.com/office/powerpoint/2012/main" userId="S::MMurph@cealliance.com::17b68f88-caf0-4bf5-9fa1-7c1066b02ecf" providerId="AD"/>
      </p:ext>
    </p:extLst>
  </p:cmAuthor>
  <p:cmAuthor id="21" name="Ryan Topping" initials="RT [2]" lastIdx="2" clrIdx="20">
    <p:extLst>
      <p:ext uri="{19B8F6BF-5375-455C-9EA6-DF929625EA0E}">
        <p15:presenceInfo xmlns:p15="http://schemas.microsoft.com/office/powerpoint/2012/main" userId="S::rtopping@clinicaloptions.com::94707e26-9fc4-45d8-b0ca-0ad126bd8df5" providerId="AD"/>
      </p:ext>
    </p:extLst>
  </p:cmAuthor>
  <p:cmAuthor id="22" name="Nicole Mitchell" initials="NM" lastIdx="7" clrIdx="21">
    <p:extLst>
      <p:ext uri="{19B8F6BF-5375-455C-9EA6-DF929625EA0E}">
        <p15:presenceInfo xmlns:p15="http://schemas.microsoft.com/office/powerpoint/2012/main" userId="S::nmitchell@practicingclinicians.com::e6112baa-5d07-499c-8da8-7bdc6749eb49" providerId="AD"/>
      </p:ext>
    </p:extLst>
  </p:cmAuthor>
  <p:cmAuthor id="23" name="Liz Donohue" initials="LD" lastIdx="6" clrIdx="22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507"/>
    <a:srgbClr val="FA8A5C"/>
    <a:srgbClr val="E1471D"/>
    <a:srgbClr val="00823B"/>
    <a:srgbClr val="015873"/>
    <a:srgbClr val="046376"/>
    <a:srgbClr val="013763"/>
    <a:srgbClr val="033453"/>
    <a:srgbClr val="006264"/>
    <a:srgbClr val="FDB3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91C4B1-E9A1-4E76-8DB1-9A397BFA90BE}" v="2" dt="2026-01-28T20:43:35.435"/>
  </p1510:revLst>
</p1510:revInfo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92" autoAdjust="0"/>
    <p:restoredTop sz="92857" autoAdjust="0"/>
  </p:normalViewPr>
  <p:slideViewPr>
    <p:cSldViewPr snapToGrid="0">
      <p:cViewPr varScale="1">
        <p:scale>
          <a:sx n="103" d="100"/>
          <a:sy n="103" d="100"/>
        </p:scale>
        <p:origin x="114" y="96"/>
      </p:cViewPr>
      <p:guideLst>
        <p:guide pos="312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16" Type="http://schemas.openxmlformats.org/officeDocument/2006/relationships/slide" Target="slides/slide7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slide" Target="slides/slide57.xml"/><Relationship Id="rId74" Type="http://schemas.openxmlformats.org/officeDocument/2006/relationships/commentAuthors" Target="commentAuthors.xml"/><Relationship Id="rId79" Type="http://schemas.microsoft.com/office/2015/10/relationships/revisionInfo" Target="revisionInfo.xml"/><Relationship Id="rId5" Type="http://schemas.openxmlformats.org/officeDocument/2006/relationships/slideMaster" Target="slideMasters/slideMaster1.xml"/><Relationship Id="rId61" Type="http://schemas.openxmlformats.org/officeDocument/2006/relationships/slide" Target="slides/slide52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77" Type="http://schemas.openxmlformats.org/officeDocument/2006/relationships/theme" Target="theme/theme1.xml"/><Relationship Id="rId8" Type="http://schemas.openxmlformats.org/officeDocument/2006/relationships/slideMaster" Target="slideMasters/slideMaster4.xml"/><Relationship Id="rId51" Type="http://schemas.openxmlformats.org/officeDocument/2006/relationships/slide" Target="slides/slide42.xml"/><Relationship Id="rId72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slide" Target="slides/slide58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slide" Target="slides/slide61.xml"/><Relationship Id="rId75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tags" Target="tags/tag1.xml"/><Relationship Id="rId78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9" Type="http://schemas.openxmlformats.org/officeDocument/2006/relationships/slide" Target="slides/slide30.xml"/><Relationship Id="rId34" Type="http://schemas.openxmlformats.org/officeDocument/2006/relationships/slide" Target="slides/slide25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6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71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29" Type="http://schemas.openxmlformats.org/officeDocument/2006/relationships/slide" Target="slides/slide2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Full analysis set</c:v>
                </c:pt>
                <c:pt idx="1">
                  <c:v>POD24</c:v>
                </c:pt>
                <c:pt idx="2">
                  <c:v>Non-POD24</c:v>
                </c:pt>
                <c:pt idx="3">
                  <c:v>Refractory to last prior therapy</c:v>
                </c:pt>
                <c:pt idx="4">
                  <c:v>Double refractory</c:v>
                </c:pt>
                <c:pt idx="5">
                  <c:v>Non-double refractory</c:v>
                </c:pt>
                <c:pt idx="6">
                  <c:v>Epcoritmab as 3L</c:v>
                </c:pt>
                <c:pt idx="7">
                  <c:v>Epcoritmab as 4L+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20</c:v>
                </c:pt>
                <c:pt idx="1">
                  <c:v>19</c:v>
                </c:pt>
                <c:pt idx="2">
                  <c:v>20</c:v>
                </c:pt>
                <c:pt idx="3">
                  <c:v>23</c:v>
                </c:pt>
                <c:pt idx="4">
                  <c:v>20</c:v>
                </c:pt>
                <c:pt idx="5">
                  <c:v>18</c:v>
                </c:pt>
                <c:pt idx="6">
                  <c:v>17</c:v>
                </c:pt>
                <c:pt idx="7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F5-A544-B470-13C13A03C67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Full analysis set</c:v>
                </c:pt>
                <c:pt idx="1">
                  <c:v>POD24</c:v>
                </c:pt>
                <c:pt idx="2">
                  <c:v>Non-POD24</c:v>
                </c:pt>
                <c:pt idx="3">
                  <c:v>Refractory to last prior therapy</c:v>
                </c:pt>
                <c:pt idx="4">
                  <c:v>Double refractory</c:v>
                </c:pt>
                <c:pt idx="5">
                  <c:v>Non-double refractory</c:v>
                </c:pt>
                <c:pt idx="6">
                  <c:v>Epcoritmab as 3L</c:v>
                </c:pt>
                <c:pt idx="7">
                  <c:v>Epcoritmab as 4L+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63</c:v>
                </c:pt>
                <c:pt idx="1">
                  <c:v>61</c:v>
                </c:pt>
                <c:pt idx="2">
                  <c:v>64</c:v>
                </c:pt>
                <c:pt idx="3">
                  <c:v>51</c:v>
                </c:pt>
                <c:pt idx="4">
                  <c:v>56</c:v>
                </c:pt>
                <c:pt idx="5">
                  <c:v>79</c:v>
                </c:pt>
                <c:pt idx="6">
                  <c:v>72</c:v>
                </c:pt>
                <c:pt idx="7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5F5-A544-B470-13C13A03C6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47046479"/>
        <c:axId val="1247051887"/>
      </c:barChart>
      <c:catAx>
        <c:axId val="1247046479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7051887"/>
        <c:crosses val="autoZero"/>
        <c:auto val="1"/>
        <c:lblAlgn val="ctr"/>
        <c:lblOffset val="100"/>
        <c:noMultiLvlLbl val="0"/>
      </c:catAx>
      <c:valAx>
        <c:axId val="1247051887"/>
        <c:scaling>
          <c:orientation val="minMax"/>
          <c:max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Patients (%)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7046479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9117106443878991"/>
          <c:y val="2.6493156940270846E-4"/>
          <c:w val="0.10809131165302868"/>
          <c:h val="7.19831345005476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2B3FBE-92AA-E043-CDE5-264F3BF0FDB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E13BE-8FB4-4464-A011-749EAAD53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3024" userDrawn="1">
          <p15:clr>
            <a:srgbClr val="F26B43"/>
          </p15:clr>
        </p15:guide>
        <p15:guide id="2" pos="2304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FCE45961-8EBC-4ABB-A06F-A2AB0FB728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69A9B635-F3A6-4A6C-A2A7-3BE84F317E1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F91814F-6E8B-4495-875C-BBC65746A25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57200" y="720725"/>
            <a:ext cx="64008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3575FA76-5996-41B2-807C-74C521B188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EE30801C-5D2D-4989-97AF-1BB6980EDA5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50361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©2012 Clinical Care Options, LLC. All rights reserved</a:t>
            </a:r>
          </a:p>
        </p:txBody>
      </p:sp>
      <p:sp>
        <p:nvSpPr>
          <p:cNvPr id="40967" name="Rectangle 7">
            <a:extLst>
              <a:ext uri="{FF2B5EF4-FFF2-40B4-BE49-F238E27FC236}">
                <a16:creationId xmlns:a16="http://schemas.microsoft.com/office/drawing/2014/main" id="{83D8BBC4-4244-4B4D-899A-EE5002DAC7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2FB72F01-6714-4A31-8C22-8E0F1B091B5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2136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7501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57C017C7-DD01-4F77-AB2E-C2B7D56099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62377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264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94151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0038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978B31-E2A9-42F9-87A7-58A14B1A990D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E167D70B-CFD7-426A-A2D6-6BEF492415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85775" y="733425"/>
            <a:ext cx="6505575" cy="3659188"/>
          </a:xfrm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3EDB4D75-9418-4DA4-9621-498D9ED4AA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This slide lists the faculty who were involved in the production of these slides.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F50C5-7764-55AA-045B-2A13DB376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1DA0F015-92A7-7700-1A87-50D3777154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62377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264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94151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0038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978B31-E2A9-42F9-87A7-58A14B1A990D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D64D1B95-E95F-34E7-CC76-8C4C724A15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85775" y="733425"/>
            <a:ext cx="6505575" cy="3659188"/>
          </a:xfrm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D0C7269D-2787-A216-AC5A-89582ACF02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This slide lists the faculty who were involved in the production of these slides.</a:t>
            </a:r>
          </a:p>
        </p:txBody>
      </p:sp>
    </p:spTree>
    <p:extLst>
      <p:ext uri="{BB962C8B-B14F-4D97-AF65-F5344CB8AC3E}">
        <p14:creationId xmlns:p14="http://schemas.microsoft.com/office/powerpoint/2010/main" val="3812045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5C8260-42BC-4921-8D33-58809AC7BE3C}" type="slidenum">
              <a:rPr lang="en-US" altLang="en-US" smtClean="0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Develop strategies to incorporate novel bispecific antibodies into treatment of patients with relapsed/refractory follicular lymphoma</a:t>
            </a:r>
          </a:p>
          <a:p>
            <a:endParaRPr lang="en-US" dirty="0"/>
          </a:p>
          <a:p>
            <a:r>
              <a:rPr lang="en-US" dirty="0"/>
              <a:t>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4207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LO: Overcome challenges and barriers to integrating novel bispecific antibodies in treatment of relapsed/refractory follicular lymphoma</a:t>
            </a:r>
          </a:p>
          <a:p>
            <a:endParaRPr lang="en-US" dirty="0"/>
          </a:p>
          <a:p>
            <a:r>
              <a:rPr lang="en-US" dirty="0"/>
              <a:t>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7013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Prepare clinical practice to manage adverse events associated with novel bispecific antibodies in order to effectively care for patients who may receive them as they become available </a:t>
            </a:r>
          </a:p>
          <a:p>
            <a:endParaRPr lang="en-US"/>
          </a:p>
          <a:p>
            <a:r>
              <a:rPr lang="en-US"/>
              <a:t>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0504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919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9102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C53CA-3F7F-9E33-9CEF-B1A758B25F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0364DB-CCC7-677A-B906-23D76100F8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76AF1F-6FE8-4F44-1E7B-F4777840E0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B27F1-7305-6B4A-5BFC-8C333DE00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5458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58D29-3847-198A-A2A6-1CA7D92C7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2E867B-2F07-D0A7-3BA2-11AEE239E1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BC206B-A5E0-BAFE-A9D1-CE370C75F0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A59123-7E2C-3A69-B3C2-E711DF39BC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1615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023238-FC3C-4CCC-431C-A8E587A5C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010789-207C-D46B-584A-DED02A96D6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7228DC-E773-9A00-18D3-5AAED8036C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10CFBE3-2568-88FC-7B36-04ECFD2A59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8605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89D63-8B64-0BE9-A802-41C190840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8419E4-5025-9198-3C38-95A3E7AE6F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0EB242-3816-060B-23F6-48C8A88A0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8B5FD9-25F8-6BE4-5AE1-7834D097F5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766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A75781-1752-CC16-74DB-34B11E6A0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27F8D-26A7-31B8-728F-1576332A26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E3C79D-A4E6-AA58-4D28-E575F953CD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D86084-19B5-C9C3-115A-0869CC98A2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3281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A61BF-B76D-1127-D41F-0758B60B3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C61412-CEAF-3D56-83FD-1C92345143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48A210-6D34-BD2B-ADAA-068877A31B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22D51D-0A7B-D5DD-955B-724FE39394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587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7700A-DE94-3CC7-CB7F-57921B997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91F45D-330B-524B-028C-247BDF8D3F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823531-4E2D-3FC8-DA5A-C3F1F3AB74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575BA2-7342-2E16-3BD0-5147CABBB5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095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DD0097-5039-44D1-B977-C89802499239}" type="slidenum">
              <a:rPr lang="en-US" smtClean="0"/>
              <a:t>22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4ECFCCBF-856E-077B-C3D4-979909346F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274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75106F-08E5-C02A-84C8-EFA222DB8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09D35-0B32-DC96-8363-9EC8BBCCB5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611776-81D8-88F3-20DA-9204E9B4C7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FBC5E-84C7-58A6-9F20-760D5684DE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4776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CB625-BEF3-8310-7BF1-43DF353523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1639E1-4234-A165-0F5C-B5CB4AE737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0495F8-469D-38C3-107B-948E648F35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873530-90DF-F71A-95A6-C9CF5F9005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1960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542A1-140B-2AF9-B15A-AC90FC040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685747-04F6-8593-E975-0E621550FF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95FF5D-4840-1F30-4246-1056D40E0C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97D47-0BA5-2DCC-2195-BF9294B56A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7688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1C319-7FCE-5542-60CD-F18047744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3508A8-683E-66CE-CE08-14DEBFBB80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ED0AD8-6D60-A68F-E1AB-D563465768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DD0097-5039-44D1-B977-C898024992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0508C1E0-6D3B-3C03-64B5-598C2A8328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1369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FC4F9-F3E2-660D-332F-67364921B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72B953-6154-7745-8C66-DFDC2EDD51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86B311-5AEE-ABB6-544F-09712A9F7F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25AF69-540B-E14B-533F-3AFB8D36FD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9859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CRS, cytokine release syndrome; ICANS, Immune Effector Cell-Associated Neurotoxicity Syndrome.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78FAE-BDEC-154A-BAE2-50B26BB000F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8471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94D2E-C003-0E49-2351-A12DA3D09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8C2C12-4A09-E60B-BFD6-49DE6A68B3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918FA1-D4CF-B8C0-58DA-E2978D95DB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FB205C-73DC-32B0-E901-3606297FE0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8566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8468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B7BCF-A5DC-5CEC-D5B7-9BC0FE764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F133A9-5DD5-12E0-E60E-24CFADA347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48E7CE-D3CE-3D07-100C-A5C04AA8F9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DF58E8-F7A7-2334-7AF8-D5403F4F40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9037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DD0097-5039-44D1-B977-C8980249923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948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68777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069A7D48-EB84-C3E6-65BD-17F8422199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0628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C5031-6E6E-ACF9-5B3C-7EEA2B75E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4ECA94-29CA-3D8A-FD6F-9C73C84D3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F7D61-FEF7-3EDE-FE73-7F0DF9E271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8CFF1-F973-365D-D9A5-C0F5D04D6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22375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F3124-1CB9-9371-48DB-554CDD1D3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FD12A7-B098-6DA8-6E15-D0DB230662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02D51E-484E-D4F1-5E33-0D45E98221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4FB39A-FE83-0136-6E84-4BCADB5707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D751AE-7ABC-314D-AFAD-47B860ED6F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9401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6F97C-7316-659B-0002-5866DB2E4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28EA2-5C94-4F32-BBA9-FFAF6B0641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89279B-DBDC-BC00-8678-2B79140310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CCD8AE-5654-E9C5-22A6-4C9CCFF984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51934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B64DD-3F36-D9F0-22E8-6998ADD410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48BEC3-823F-419C-1450-65F3E9B882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C315E1-D9A3-DD48-339D-0B52BBA43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D10A0E-4ED4-3BAA-829B-CD438B92DB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1179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Learning Objective 3</a:t>
            </a:r>
          </a:p>
          <a:p>
            <a:endParaRPr lang="en-US"/>
          </a:p>
          <a:p>
            <a:r>
              <a:rPr lang="en-US"/>
              <a:t>Fever is always a part of CRS. </a:t>
            </a:r>
          </a:p>
          <a:p>
            <a:r>
              <a:rPr lang="en-US"/>
              <a:t>Fever: you should also think about infection because these patients are HR. ID work-up is important.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36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CAF9C3B-1335-AB49-9154-0E3C879F130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3669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67936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36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240085-D58B-482C-B471-1789213287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3669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49957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DD0097-5039-44D1-B977-C89802499239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2306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DD0097-5039-44D1-B977-C89802499239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4115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DD0097-5039-44D1-B977-C89802499239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625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293E11-97E1-4AFF-B992-260501D5E438}" type="slidenum">
              <a:rPr lang="en-US" altLang="en-US" smtClean="0"/>
              <a:pPr>
                <a:spcBef>
                  <a:spcPct val="0"/>
                </a:spcBef>
              </a:pPr>
              <a:t>61</a:t>
            </a:fld>
            <a:endParaRPr lang="en-US" altLang="en-US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392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768672"/>
          </a:xfrm>
        </p:spPr>
        <p:txBody>
          <a:bodyPr anchor="t" anchorCtr="0"/>
          <a:lstStyle>
            <a:lvl1pPr>
              <a:lnSpc>
                <a:spcPct val="90000"/>
              </a:lnSpc>
              <a:defRPr sz="54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65034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49E59E30-1339-BE40-0D3A-9B02278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229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D5A53C0B-32AC-2FD8-0F04-3C308AB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37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1710EFB-096E-D9FC-591D-DDC14B59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94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0C3B26A1-CE9E-1E46-9E8D-3221D65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2612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449C85-D2FE-977E-FF71-0A572598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7763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5E9ACCAA-ABC5-E616-EC27-D1404E71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328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13C7C59-54F1-2339-7D71-54FCF3919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52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818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117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942022"/>
          </a:xfrm>
        </p:spPr>
        <p:txBody>
          <a:bodyPr anchor="t" anchorCtr="0"/>
          <a:lstStyle>
            <a:lvl1pPr>
              <a:lnSpc>
                <a:spcPct val="90000"/>
              </a:lnSpc>
              <a:defRPr sz="66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606274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631911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E07D980C-6787-1DD3-F084-BA6E418A753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551746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67015BB9-B9B6-761A-C9A7-5089CFB6F49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884162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761010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40723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766216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638177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0208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074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98367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019ED9F-08C1-F8F6-2845-FFD4DF8E1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7605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731917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236556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03103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399717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1505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41484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426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4C5D43BA-AF1C-5B4B-6951-06CDCA9DD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3491C99-DEC7-7876-F604-2311CD88C3C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56198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133D32C3-75B0-EAC7-B4E8-1D21CAB34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86FAA644-0730-3BBA-485C-28C2E566CF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5320AC5-ED35-2EEB-F3D9-504502AAA16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583224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8410898" cy="492944"/>
          </a:xfrm>
          <a:prstGeom prst="rect">
            <a:avLst/>
          </a:prstGeo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6875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874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48006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639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1186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clinicaloptions.com/" TargetMode="Externa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2.sv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hyperlink" Target="http://www.clinicaloptions.com/" TargetMode="Externa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image" Target="../media/image2.svg"/><Relationship Id="rId5" Type="http://schemas.openxmlformats.org/officeDocument/2006/relationships/slideLayout" Target="../slideLayouts/slideLayout26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25.xml"/><Relationship Id="rId9" Type="http://schemas.openxmlformats.org/officeDocument/2006/relationships/theme" Target="../theme/theme3.xml"/><Relationship Id="rId14" Type="http://schemas.openxmlformats.org/officeDocument/2006/relationships/image" Target="../media/image6.sv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.xml"/><Relationship Id="rId7" Type="http://schemas.openxmlformats.org/officeDocument/2006/relationships/theme" Target="../theme/theme4.xml"/><Relationship Id="rId12" Type="http://schemas.openxmlformats.org/officeDocument/2006/relationships/image" Target="../media/image8.sv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34.xml"/><Relationship Id="rId10" Type="http://schemas.openxmlformats.org/officeDocument/2006/relationships/hyperlink" Target="http://www.clinicaloptions.com/" TargetMode="External"/><Relationship Id="rId4" Type="http://schemas.openxmlformats.org/officeDocument/2006/relationships/slideLayout" Target="../slideLayouts/slideLayout33.xml"/><Relationship Id="rId9" Type="http://schemas.openxmlformats.org/officeDocument/2006/relationships/image" Target="../media/image2.sv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085E223-2D42-126F-DA35-0C0FA051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E230DDC-D713-7D06-BFA1-827E939A5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239EAC4-D901-D893-AAA9-153D33319E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b="0" dirty="0"/>
              <a:t>Slide credit: 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3857742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01" r:id="rId1"/>
    <p:sldLayoutId id="2147484702" r:id="rId2"/>
    <p:sldLayoutId id="2147484703" r:id="rId3"/>
    <p:sldLayoutId id="2147484704" r:id="rId4"/>
    <p:sldLayoutId id="2147484705" r:id="rId5"/>
    <p:sldLayoutId id="2147484706" r:id="rId6"/>
    <p:sldLayoutId id="2147484707" r:id="rId7"/>
    <p:sldLayoutId id="2147484708" r:id="rId8"/>
    <p:sldLayoutId id="2147484709" r:id="rId9"/>
    <p:sldLayoutId id="2147484710" r:id="rId10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C5DB5460-5559-4A57-BD77-D6EEFE3E3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3B21F5-CE9A-4313-86DE-2BBAE4F19C1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b="0" dirty="0"/>
              <a:t>Slide credit: 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3277720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12" r:id="rId1"/>
    <p:sldLayoutId id="2147484713" r:id="rId2"/>
    <p:sldLayoutId id="2147484714" r:id="rId3"/>
    <p:sldLayoutId id="2147484715" r:id="rId4"/>
    <p:sldLayoutId id="2147484716" r:id="rId5"/>
    <p:sldLayoutId id="2147484717" r:id="rId6"/>
    <p:sldLayoutId id="2147484718" r:id="rId7"/>
    <p:sldLayoutId id="2147484719" r:id="rId8"/>
    <p:sldLayoutId id="2147484720" r:id="rId9"/>
    <p:sldLayoutId id="2147484721" r:id="rId10"/>
    <p:sldLayoutId id="2147484722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0541521-6462-B43A-50C4-78DC5E2BE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A5435-2E17-DF21-2C23-C9D42910DC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b="0" dirty="0"/>
              <a:t>Slide credit: 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9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24" r:id="rId1"/>
    <p:sldLayoutId id="2147484725" r:id="rId2"/>
    <p:sldLayoutId id="2147484726" r:id="rId3"/>
    <p:sldLayoutId id="2147484727" r:id="rId4"/>
    <p:sldLayoutId id="2147484728" r:id="rId5"/>
    <p:sldLayoutId id="2147484729" r:id="rId6"/>
    <p:sldLayoutId id="2147484730" r:id="rId7"/>
    <p:sldLayoutId id="214748473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80541521-6462-B43A-50C4-78DC5E2BE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A5435-2E17-DF21-2C23-C9D42910DC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b="0" dirty="0"/>
              <a:t>Slide credit: 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ADEB80E8-8AAE-CB90-2989-389F9D627B0E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sp>
        <p:nvSpPr>
          <p:cNvPr id="50" name="Title Placeholder 1">
            <a:extLst>
              <a:ext uri="{FF2B5EF4-FFF2-40B4-BE49-F238E27FC236}">
                <a16:creationId xmlns:a16="http://schemas.microsoft.com/office/drawing/2014/main" id="{08F9960D-34D1-8547-2675-80B64F07E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740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33" r:id="rId1"/>
    <p:sldLayoutId id="2147484734" r:id="rId2"/>
    <p:sldLayoutId id="2147484735" r:id="rId3"/>
    <p:sldLayoutId id="2147484736" r:id="rId4"/>
    <p:sldLayoutId id="2147484737" r:id="rId5"/>
    <p:sldLayoutId id="2147484738" r:id="rId6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67736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40" r:id="rId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sv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40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image" Target="../media/image42.emf"/><Relationship Id="rId7" Type="http://schemas.openxmlformats.org/officeDocument/2006/relationships/image" Target="../media/image46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svg"/><Relationship Id="rId11" Type="http://schemas.openxmlformats.org/officeDocument/2006/relationships/image" Target="../media/image50.emf"/><Relationship Id="rId5" Type="http://schemas.openxmlformats.org/officeDocument/2006/relationships/image" Target="../media/image44.png"/><Relationship Id="rId10" Type="http://schemas.openxmlformats.org/officeDocument/2006/relationships/image" Target="../media/image49.emf"/><Relationship Id="rId4" Type="http://schemas.openxmlformats.org/officeDocument/2006/relationships/image" Target="../media/image43.png"/><Relationship Id="rId9" Type="http://schemas.openxmlformats.org/officeDocument/2006/relationships/image" Target="../media/image48.emf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s://deceraclinical.com/education/program/bispecific-antibodies-in-rr-fl/49595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6.xml"/><Relationship Id="rId4" Type="http://schemas.openxmlformats.org/officeDocument/2006/relationships/hyperlink" Target="https://www.clinicaloption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z="4000" dirty="0"/>
              <a:t>Research Focus in Relapsed/Refractory </a:t>
            </a:r>
            <a:br>
              <a:rPr lang="en-US" altLang="en-US" sz="4000" dirty="0"/>
            </a:br>
            <a:r>
              <a:rPr lang="en-US" altLang="en-US" sz="4000" dirty="0"/>
              <a:t>Follicular Lymphoma: Emerging Insights on </a:t>
            </a:r>
            <a:br>
              <a:rPr lang="en-US" altLang="en-US" sz="4000" dirty="0"/>
            </a:br>
            <a:r>
              <a:rPr lang="en-US" altLang="en-US" sz="4000" dirty="0"/>
              <a:t>Novel Bispecific Antibodies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C7F99DF-99BD-D258-EFA0-26D0B75467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A58DE4-FBF0-3CD7-2881-6448AFFB07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en-US"/>
              <a:t>Provided by Clinical Care Options, LLC dba </a:t>
            </a:r>
            <a:r>
              <a:rPr lang="en-US" altLang="en-US" dirty="0"/>
              <a:t>Decera</a:t>
            </a:r>
            <a:r>
              <a:rPr lang="en-US" altLang="en-US"/>
              <a:t> Clinical Education.</a:t>
            </a:r>
            <a:br>
              <a:rPr lang="en-US" altLang="en-US"/>
            </a:br>
            <a:r>
              <a:rPr lang="en-US" altLang="en-US"/>
              <a:t>This activity is supported by an educational grant from Regeneron Pharmaceuticals, Inc.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E7CC761B-262B-4311-5CCE-C64A07F1606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0" b="10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7">
            <a:extLst>
              <a:ext uri="{FF2B5EF4-FFF2-40B4-BE49-F238E27FC236}">
                <a16:creationId xmlns:a16="http://schemas.microsoft.com/office/drawing/2014/main" id="{0E81FCD2-40DC-4171-ABA4-037A0968117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altLang="en-US" sz="3600" dirty="0"/>
              <a:t>Research Focus in Relapsed/Refractory </a:t>
            </a:r>
            <a:br>
              <a:rPr lang="en-US" altLang="en-US" sz="3600" dirty="0"/>
            </a:br>
            <a:r>
              <a:rPr lang="en-US" altLang="en-US" sz="3600" dirty="0"/>
              <a:t>Follicular Lymphoma: Emerging Insights on </a:t>
            </a:r>
            <a:br>
              <a:rPr lang="en-US" altLang="en-US" sz="3600" dirty="0"/>
            </a:br>
            <a:r>
              <a:rPr lang="en-US" altLang="en-US" sz="3600" dirty="0"/>
              <a:t>Novel Bispecific Antibodies</a:t>
            </a:r>
          </a:p>
        </p:txBody>
      </p:sp>
      <p:sp>
        <p:nvSpPr>
          <p:cNvPr id="8194" name="Rectangle 6">
            <a:extLst>
              <a:ext uri="{FF2B5EF4-FFF2-40B4-BE49-F238E27FC236}">
                <a16:creationId xmlns:a16="http://schemas.microsoft.com/office/drawing/2014/main" id="{BF0A1BCB-4573-42FC-B2B5-F4F0EB65AB5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invGray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b="1">
                <a:solidFill>
                  <a:schemeClr val="accent1"/>
                </a:solidFill>
              </a:rPr>
              <a:t>Farrukh </a:t>
            </a:r>
            <a:r>
              <a:rPr lang="en-US" b="1" dirty="0">
                <a:solidFill>
                  <a:schemeClr val="accent1"/>
                </a:solidFill>
              </a:rPr>
              <a:t>T. </a:t>
            </a:r>
            <a:r>
              <a:rPr lang="en-US" b="1">
                <a:solidFill>
                  <a:schemeClr val="accent1"/>
                </a:solidFill>
              </a:rPr>
              <a:t>Awan</a:t>
            </a:r>
            <a:r>
              <a:rPr lang="en-US" b="1" dirty="0">
                <a:solidFill>
                  <a:schemeClr val="accent1"/>
                </a:solidFill>
              </a:rPr>
              <a:t>, </a:t>
            </a:r>
            <a:r>
              <a:rPr lang="en-US" altLang="en-US" b="1" dirty="0">
                <a:solidFill>
                  <a:srgbClr val="E1471D"/>
                </a:solidFill>
              </a:rPr>
              <a:t>MD, MS, MBA</a:t>
            </a:r>
            <a:br>
              <a:rPr lang="en-US" altLang="en-US"/>
            </a:br>
            <a:r>
              <a:rPr lang="en-US" altLang="en-US" sz="1600" b="0" dirty="0"/>
              <a:t>Professor of Internal Medicine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altLang="en-US" sz="1600" b="0"/>
              <a:t>University of Texas Southwestern Medical Center</a:t>
            </a:r>
          </a:p>
          <a:p>
            <a:r>
              <a:rPr lang="en-US" b="1">
                <a:solidFill>
                  <a:schemeClr val="accent1"/>
                </a:solidFill>
              </a:rPr>
              <a:t>Jennifer Crombie</a:t>
            </a:r>
            <a:r>
              <a:rPr lang="en-US" b="1" dirty="0">
                <a:solidFill>
                  <a:schemeClr val="accent1"/>
                </a:solidFill>
              </a:rPr>
              <a:t>, MD</a:t>
            </a:r>
            <a:r>
              <a:rPr lang="en-US" b="1">
                <a:solidFill>
                  <a:schemeClr val="accent1"/>
                </a:solidFill>
              </a:rPr>
              <a:t> </a:t>
            </a:r>
            <a:br>
              <a:rPr lang="en-US" altLang="en-US" sz="1600"/>
            </a:br>
            <a:r>
              <a:rPr lang="en-US" altLang="en-US" sz="1600" b="0" dirty="0"/>
              <a:t>Assistant Professor</a:t>
            </a:r>
            <a:br>
              <a:rPr lang="en-US" altLang="en-US" sz="1600" b="0"/>
            </a:br>
            <a:r>
              <a:rPr lang="en-US" altLang="en-US" sz="1600" b="0"/>
              <a:t>Harvard Medical School</a:t>
            </a:r>
          </a:p>
          <a:p>
            <a:endParaRPr lang="en-US" altLang="en-US" sz="1600" b="0"/>
          </a:p>
          <a:p>
            <a:endParaRPr lang="en-US" altLang="en-US" sz="1600" b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BE27C3-1191-B882-3BFA-60CDBC8326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en-US"/>
              <a:t>Provided by Clinical Care Options, LLC dba </a:t>
            </a:r>
            <a:r>
              <a:rPr lang="en-US" altLang="en-US" dirty="0"/>
              <a:t>Decera</a:t>
            </a:r>
            <a:r>
              <a:rPr lang="en-US" altLang="en-US"/>
              <a:t> Clinical Education.</a:t>
            </a:r>
            <a:br>
              <a:rPr lang="en-US" altLang="en-US"/>
            </a:br>
            <a:r>
              <a:rPr lang="en-US" altLang="en-US"/>
              <a:t>This activity is supported by an educational grant from Regeneron Pharmaceuticals, Inc.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A09AA90-0142-AD04-8A21-9DCCF63751F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0" b="10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AF725906-D3CD-49F2-BB7C-4FD9F3F4A2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Clr>
                <a:srgbClr val="000000"/>
              </a:buClr>
              <a:buNone/>
              <a:defRPr/>
            </a:pPr>
            <a:r>
              <a:rPr lang="en-US" altLang="en-US" b="1" kern="1200">
                <a:solidFill>
                  <a:srgbClr val="E1471D"/>
                </a:solidFill>
              </a:rPr>
              <a:t>Farrukh T. Awan, MD, MS, MBA</a:t>
            </a:r>
            <a:br>
              <a:rPr lang="en-US" altLang="en-US" b="1" kern="1200">
                <a:solidFill>
                  <a:srgbClr val="E1471D"/>
                </a:solidFill>
              </a:rPr>
            </a:br>
            <a:r>
              <a:rPr lang="en-US" sz="2200"/>
              <a:t>Professor of Internal Medicine</a:t>
            </a:r>
            <a:br>
              <a:rPr lang="en-US" sz="2200"/>
            </a:br>
            <a:r>
              <a:rPr lang="en-US" sz="2200"/>
              <a:t>Associate Director, Section of Hematologic Malignancies/Transplantation and Cellular Therapies</a:t>
            </a:r>
            <a:br>
              <a:rPr lang="en-US" sz="2200"/>
            </a:br>
            <a:r>
              <a:rPr lang="en-US" sz="2200"/>
              <a:t>Director of Lymphoid Malignancies Program</a:t>
            </a:r>
            <a:br>
              <a:rPr lang="en-US" sz="2200"/>
            </a:br>
            <a:r>
              <a:rPr lang="en-US" sz="2200"/>
              <a:t>Harold C. Simmons Comprehensive Cancer Center</a:t>
            </a:r>
            <a:br>
              <a:rPr lang="en-US" sz="2200"/>
            </a:br>
            <a:r>
              <a:rPr lang="en-US" sz="2200"/>
              <a:t>University of Texas Southwestern Medical Center</a:t>
            </a:r>
            <a:br>
              <a:rPr lang="en-US" sz="2200"/>
            </a:br>
            <a:r>
              <a:rPr lang="en-US" sz="2200"/>
              <a:t>Dallas, Texas </a:t>
            </a:r>
          </a:p>
          <a:p>
            <a:pPr lvl="0">
              <a:buClr>
                <a:srgbClr val="000000"/>
              </a:buClr>
              <a:defRPr/>
            </a:pPr>
            <a:r>
              <a:rPr lang="en-US" sz="2200" b="1" kern="1200">
                <a:solidFill>
                  <a:srgbClr val="E1471D"/>
                </a:solidFill>
                <a:cs typeface="Calibri" panose="020F0502020204030204" pitchFamily="34" charset="0"/>
              </a:rPr>
              <a:t>Farrukh T. Awan</a:t>
            </a:r>
            <a:r>
              <a:rPr lang="en-US" sz="2200" b="1" kern="1200" dirty="0">
                <a:solidFill>
                  <a:srgbClr val="E1471D"/>
                </a:solidFill>
                <a:cs typeface="Calibri" panose="020F0502020204030204" pitchFamily="34" charset="0"/>
              </a:rPr>
              <a:t>, </a:t>
            </a:r>
            <a:r>
              <a:rPr lang="en-US" altLang="en-US" sz="2000" b="1" dirty="0">
                <a:solidFill>
                  <a:srgbClr val="E1471D"/>
                </a:solidFill>
              </a:rPr>
              <a:t>MD, MS, MBA</a:t>
            </a:r>
            <a:r>
              <a:rPr lang="en-US" sz="2200" b="1" kern="1200">
                <a:solidFill>
                  <a:srgbClr val="E1471D"/>
                </a:solidFill>
                <a:cs typeface="Calibri" panose="020F0502020204030204" pitchFamily="34" charset="0"/>
              </a:rPr>
              <a:t>: </a:t>
            </a:r>
            <a:r>
              <a:rPr lang="en-US" sz="2200" i="1" kern="1200">
                <a:cs typeface="Calibri" panose="020F0502020204030204" pitchFamily="34" charset="0"/>
              </a:rPr>
              <a:t>consultant/advisor/speaker:</a:t>
            </a:r>
            <a:r>
              <a:rPr lang="en-US" sz="2200"/>
              <a:t> AbbVie, Adaptive Biotechnologies, AstraZeneca, BeiGene, Bristol Myers Squibb, Dava Oncology, Genmab, Incyte, </a:t>
            </a:r>
            <a:r>
              <a:rPr lang="en-US" sz="2200" dirty="0"/>
              <a:t>Invivyd</a:t>
            </a:r>
            <a:r>
              <a:rPr lang="en-US" sz="2200"/>
              <a:t>, </a:t>
            </a:r>
            <a:r>
              <a:rPr lang="en-US" sz="2200" dirty="0"/>
              <a:t>Loxo</a:t>
            </a:r>
            <a:r>
              <a:rPr lang="en-US" sz="2200"/>
              <a:t> Oncology, </a:t>
            </a:r>
            <a:r>
              <a:rPr lang="en-US" sz="2200" dirty="0"/>
              <a:t>Miltenyi</a:t>
            </a:r>
            <a:r>
              <a:rPr lang="en-US" sz="2200"/>
              <a:t>, Pierre Fabre; </a:t>
            </a:r>
            <a:r>
              <a:rPr lang="en-US" sz="2200" i="1" dirty="0"/>
              <a:t>data and safety monitoring board:</a:t>
            </a:r>
            <a:r>
              <a:rPr lang="en-US" sz="2200"/>
              <a:t> </a:t>
            </a:r>
            <a:r>
              <a:rPr lang="en-US" sz="2200" dirty="0"/>
              <a:t>Ascentage</a:t>
            </a:r>
            <a:r>
              <a:rPr lang="en-US" sz="2200"/>
              <a:t>, AstraZeneca, Caribou Biosciences.</a:t>
            </a:r>
            <a:endParaRPr lang="en-US" altLang="en-US" sz="2200" b="1" kern="1200" dirty="0">
              <a:solidFill>
                <a:srgbClr val="000000"/>
              </a:solidFill>
            </a:endParaRPr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658DFBB6-CC88-48B6-9C93-D0B82C392A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Faculty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367662-F799-7E70-7E7B-509A916CBF0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10472-AFE5-18F2-AFC5-19CE4EC394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1F228E6-0CBA-B480-E7D6-E5008B808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en-US" altLang="en-US" b="1" kern="1200">
                <a:solidFill>
                  <a:srgbClr val="E1471D"/>
                </a:solidFill>
              </a:rPr>
              <a:t>Jennifer Crombie, MD</a:t>
            </a:r>
            <a:br>
              <a:rPr lang="en-US" altLang="en-US" b="1" kern="1200">
                <a:solidFill>
                  <a:srgbClr val="E1471D"/>
                </a:solidFill>
              </a:rPr>
            </a:br>
            <a:r>
              <a:rPr lang="en-US" sz="2200" kern="120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Assistant Professor of Medicine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en-US" sz="2200" kern="120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Harvard Medical School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en-US" sz="2200" kern="120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Dana-Farber Cancer Institute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en-US" sz="2200" kern="120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Boston, Massachusetts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  <a:defRPr/>
            </a:pPr>
            <a:endParaRPr lang="en-US" sz="2200" kern="1200">
              <a:solidFill>
                <a:srgbClr val="000000"/>
              </a:solidFill>
              <a:latin typeface="Calibri"/>
            </a:endParaRPr>
          </a:p>
          <a:p>
            <a:pPr marL="0" lvl="0" indent="0">
              <a:buClr>
                <a:srgbClr val="000000"/>
              </a:buClr>
              <a:buNone/>
              <a:defRPr/>
            </a:pPr>
            <a:r>
              <a:rPr lang="en-US" altLang="en-US" sz="2200" b="1" kern="1200">
                <a:solidFill>
                  <a:srgbClr val="E1471D"/>
                </a:solidFill>
              </a:rPr>
              <a:t>Jennifer Crombie, MD</a:t>
            </a:r>
            <a:r>
              <a:rPr lang="en-US" sz="2200" b="1" kern="1200">
                <a:solidFill>
                  <a:srgbClr val="E1471D"/>
                </a:solidFill>
                <a:cs typeface="Calibri" panose="020F0502020204030204" pitchFamily="34" charset="0"/>
              </a:rPr>
              <a:t>: </a:t>
            </a:r>
            <a:r>
              <a:rPr lang="en-US" sz="2200" i="1" kern="1200">
                <a:cs typeface="Calibri" panose="020F0502020204030204" pitchFamily="34" charset="0"/>
              </a:rPr>
              <a:t>consultant/advisor/speaker: </a:t>
            </a:r>
            <a:r>
              <a:rPr lang="en-US" sz="2200"/>
              <a:t>AbbVie/Genmab, ADCT, Genentech/Roche, Kite, Lilly, Novartis, Regeneron</a:t>
            </a:r>
            <a:r>
              <a:rPr lang="en-US" sz="2200" dirty="0"/>
              <a:t>.</a:t>
            </a:r>
            <a:endParaRPr lang="en-US" altLang="en-US" sz="2200" b="1" kern="1200">
              <a:solidFill>
                <a:srgbClr val="000000"/>
              </a:solidFill>
            </a:endParaRPr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3FDF58CA-3981-50A7-BED8-9273277B26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Faculty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1C93A3-D81F-B611-5669-968E51AEF04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526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1D5C5-B7C7-4985-F2DE-40122A372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/>
              <a:t>Develop</a:t>
            </a:r>
            <a:r>
              <a:rPr lang="en-US"/>
              <a:t> strategies to incorporate novel bispecific antibodies into treatment of patients with relapsed/refractory follicular lymphoma</a:t>
            </a:r>
          </a:p>
          <a:p>
            <a:pPr lvl="0"/>
            <a:r>
              <a:rPr lang="en-US" b="1"/>
              <a:t>Overcome</a:t>
            </a:r>
            <a:r>
              <a:rPr lang="en-US"/>
              <a:t> challenges and barriers to integrating novel bispecific antibodies in treatment of relapsed/refractory follicular lymphoma</a:t>
            </a:r>
          </a:p>
          <a:p>
            <a:r>
              <a:rPr lang="en-US" b="1"/>
              <a:t>Prepare </a:t>
            </a:r>
            <a:r>
              <a:rPr lang="en-US"/>
              <a:t>clinical practice to manage adverse events associated with novel bispecific antibodies in order to effectively care for patients who may receive them as they become available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84197-3666-66A8-CCB2-F95CBBEB3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Objectives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2C0B10A-76F9-697D-4375-701BDEE586E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336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246098-E43E-6101-457F-0AFE62DDC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72199-A5BC-41D3-BB67-59B66A9BF6E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sz="quarter" idx="14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  <a:br>
              <a:rPr lang="en-US" altLang="en-US" sz="2200"/>
            </a:br>
            <a:br>
              <a:rPr lang="en-US" altLang="en-US" sz="2200"/>
            </a:b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AC428-AE80-1AFA-908E-56DC140B43BD}"/>
              </a:ext>
            </a:extLst>
          </p:cNvPr>
          <p:cNvSpPr txBox="1"/>
          <p:nvPr/>
        </p:nvSpPr>
        <p:spPr>
          <a:xfrm>
            <a:off x="231078" y="2922012"/>
            <a:ext cx="819446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9525" algn="ctr"/>
            <a:r>
              <a:rPr lang="en-US" b="0">
                <a:latin typeface="Poppins" pitchFamily="2" charset="77"/>
                <a:cs typeface="Poppins" pitchFamily="2" charset="77"/>
              </a:rPr>
              <a:t>Slide credit: </a:t>
            </a:r>
            <a:r>
              <a:rPr lang="en-US" b="0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deceraclinical.com</a:t>
            </a:r>
            <a:r>
              <a:rPr lang="en-US" b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/education </a:t>
            </a:r>
            <a:br>
              <a:rPr lang="en-US" b="0">
                <a:latin typeface="Poppins" pitchFamily="2" charset="77"/>
                <a:cs typeface="Poppins" pitchFamily="2" charset="77"/>
              </a:rPr>
            </a:br>
            <a:r>
              <a:rPr lang="en-US" b="0" i="1">
                <a:latin typeface="Poppins" pitchFamily="2" charset="77"/>
                <a:cs typeface="Poppins" pitchFamily="2" charset="77"/>
              </a:rPr>
              <a:t>formerly </a:t>
            </a:r>
            <a:r>
              <a:rPr lang="en-US" b="0" i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clinicaloptions.com</a:t>
            </a:r>
            <a:endParaRPr lang="en-US" b="0" i="1">
              <a:solidFill>
                <a:schemeClr val="accent1"/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46211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48893-E051-C5A8-2BF1-449A69F0B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Question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FF940-31AF-F0DF-6FD9-FC577D5D98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Pretest Question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EAB962C-37BC-EF86-4563-4800AE6339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You are preparing to initiate </a:t>
            </a:r>
            <a:r>
              <a:rPr lang="en-US" dirty="0" err="1"/>
              <a:t>epcoritamab</a:t>
            </a:r>
            <a:r>
              <a:rPr lang="en-US" dirty="0"/>
              <a:t> in a patient with relapsed/refractory follicular lymphoma after ≥2 prior lines of therapy. What would you recommend when beginning treatment?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8D3EB2B-14C8-E212-07CC-B8E27BC8006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lvl="0"/>
            <a:r>
              <a:rPr lang="en-US" dirty="0"/>
              <a:t>Consider inpatient administration for the first 2 full cycles to monitor for CRS and ICANS</a:t>
            </a:r>
          </a:p>
          <a:p>
            <a:pPr lvl="0"/>
            <a:r>
              <a:rPr lang="en-US" dirty="0"/>
              <a:t>Initiate therapy with step-up dosing and CRS prophylaxis, with close outpatient monitoring </a:t>
            </a:r>
          </a:p>
          <a:p>
            <a:pPr lvl="0"/>
            <a:r>
              <a:rPr lang="en-US" dirty="0"/>
              <a:t>Begin </a:t>
            </a:r>
            <a:r>
              <a:rPr lang="en-US" dirty="0" err="1"/>
              <a:t>epcoritamab</a:t>
            </a:r>
            <a:r>
              <a:rPr lang="en-US" dirty="0"/>
              <a:t> at the full target dose weekly to maximize cytoreduction in the first cycle</a:t>
            </a:r>
          </a:p>
          <a:p>
            <a:pPr lvl="0"/>
            <a:r>
              <a:rPr lang="en-US" dirty="0"/>
              <a:t>Delay bispecific therapy until after PD on rituximab and lenalidomide (R2) </a:t>
            </a:r>
          </a:p>
        </p:txBody>
      </p:sp>
    </p:spTree>
    <p:extLst>
      <p:ext uri="{BB962C8B-B14F-4D97-AF65-F5344CB8AC3E}">
        <p14:creationId xmlns:p14="http://schemas.microsoft.com/office/powerpoint/2010/main" val="185235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77F5D3-5FFA-62FE-7310-C43F31E3B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F33B-4FFC-8EF7-7D6C-46189F300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D20D1-1071-AEB8-65E8-E2E6AABD7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2725" y="198178"/>
            <a:ext cx="2492897" cy="337578"/>
          </a:xfrm>
        </p:spPr>
        <p:txBody>
          <a:bodyPr/>
          <a:lstStyle/>
          <a:p>
            <a:r>
              <a:rPr lang="en-US"/>
              <a:t>Pretest Question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FAF16D-738B-37F0-2BCA-A1C6F5FEE0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Based on the OLYMPIA-5 trial safety lead-in results exploring </a:t>
            </a:r>
            <a:r>
              <a:rPr lang="en-US" dirty="0" err="1"/>
              <a:t>odronextamab</a:t>
            </a:r>
            <a:r>
              <a:rPr lang="en-US" dirty="0"/>
              <a:t> plus lenalidomide, which of the following findings best reflects a key consideration for safely integrating this bispecific combination regimen into future clinical practice?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E1071A-A362-BC74-A524-31A6BAD8CC6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028700"/>
            <a:ext cx="5048250" cy="5072063"/>
          </a:xfrm>
        </p:spPr>
        <p:txBody>
          <a:bodyPr/>
          <a:lstStyle/>
          <a:p>
            <a:r>
              <a:rPr lang="en-US" dirty="0"/>
              <a:t>High-grade treatment-emergent adverse events (TEAEs) were common, but proactive monitoring and supportive care minimized need for treatment discontinuation</a:t>
            </a:r>
          </a:p>
          <a:p>
            <a:r>
              <a:rPr lang="en-US" dirty="0"/>
              <a:t>Grade ≥3 cytokine release syndrome (CRS) occurred in most patients, but inpatient administration can mitigate risk</a:t>
            </a:r>
          </a:p>
          <a:p>
            <a:r>
              <a:rPr lang="en-US" dirty="0"/>
              <a:t> TEAEs were generally low grade and manageable, but preliminary efficacy did not show promising durability of response</a:t>
            </a:r>
          </a:p>
          <a:p>
            <a:r>
              <a:rPr lang="en-US" dirty="0"/>
              <a:t> Prior lenalidomide exposure was associated with resistance to the combination therapy</a:t>
            </a:r>
          </a:p>
        </p:txBody>
      </p:sp>
    </p:spTree>
    <p:extLst>
      <p:ext uri="{BB962C8B-B14F-4D97-AF65-F5344CB8AC3E}">
        <p14:creationId xmlns:p14="http://schemas.microsoft.com/office/powerpoint/2010/main" val="1125100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3EE5D-DDE2-B02D-3D10-59DA6A5E8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B6221-13D8-6CA0-751D-B76FF85E3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0E8F0-4E75-6AAA-84BF-334AF6BC65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2725" y="198178"/>
            <a:ext cx="2492897" cy="337578"/>
          </a:xfrm>
        </p:spPr>
        <p:txBody>
          <a:bodyPr/>
          <a:lstStyle/>
          <a:p>
            <a:r>
              <a:rPr lang="en-US"/>
              <a:t>Pretest Question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5103FC-6177-0922-E3B8-495CE2DB90F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 60-year-old patient with relapsed/refractory follicular lymphoma is receiving </a:t>
            </a:r>
            <a:r>
              <a:rPr lang="en-US" dirty="0" err="1"/>
              <a:t>mosunetuzumab</a:t>
            </a:r>
            <a:r>
              <a:rPr lang="en-US" dirty="0"/>
              <a:t>. During Cycle 1 step-up dosing, the patient develops a fever of 38.8°C without hypotension or hypoxia. Symptoms resolve with antipyretics within 24 hours. Based on current guidelines, how would you manage this patient now?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04BEAD-11E2-7C3E-AC1A-47357EB9D26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60974" y="1366278"/>
            <a:ext cx="5327777" cy="4734485"/>
          </a:xfrm>
        </p:spPr>
        <p:txBody>
          <a:bodyPr/>
          <a:lstStyle/>
          <a:p>
            <a:r>
              <a:rPr lang="en-US" sz="1800" dirty="0"/>
              <a:t>Continue next infusion as planned without interruption, and monitor closely</a:t>
            </a:r>
          </a:p>
          <a:p>
            <a:r>
              <a:rPr lang="en-US" sz="1800" dirty="0"/>
              <a:t> Confirm symptoms have resolved for 72 hours and resume next infusion at same rate with premedication and close monitoring </a:t>
            </a:r>
          </a:p>
          <a:p>
            <a:r>
              <a:rPr lang="en-US" sz="1800" dirty="0"/>
              <a:t> Confirm symptoms have resolved for 72 hours and resume next infusion at 50% rate with premedication and close monitoring</a:t>
            </a:r>
          </a:p>
          <a:p>
            <a:r>
              <a:rPr lang="en-US" sz="1800" dirty="0"/>
              <a:t>Admit for inpatient monitoring and administer tocilizumab and corticosteroids to prevent further CRS for remaining step-up doses</a:t>
            </a:r>
          </a:p>
          <a:p>
            <a:r>
              <a:rPr lang="en-US" sz="1800" dirty="0"/>
              <a:t>Permanently discontinue therapy to avoid worsening of CRS symptoms and switch to different treatment </a:t>
            </a:r>
          </a:p>
          <a:p>
            <a:pPr marL="347472" indent="-283464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765266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B8EA0-4EEA-62B3-38F8-F5E1B1321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C6FE7281-031F-E5E4-BE4F-65E83615F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/>
              <a:t>Overview of Bispecific Antibody Therapy Available for R/R FL Treatment</a:t>
            </a:r>
          </a:p>
        </p:txBody>
      </p:sp>
    </p:spTree>
    <p:extLst>
      <p:ext uri="{BB962C8B-B14F-4D97-AF65-F5344CB8AC3E}">
        <p14:creationId xmlns:p14="http://schemas.microsoft.com/office/powerpoint/2010/main" val="3650793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00EC9-CE1B-CC89-B35A-DAADC763F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A8995-6036-141C-6900-E554A2EDEFD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Bannerji. ASH.2020. </a:t>
            </a:r>
            <a:r>
              <a:rPr lang="en-US" dirty="0"/>
              <a:t>Abstr </a:t>
            </a:r>
            <a:r>
              <a:rPr lang="en-US"/>
              <a:t>400.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ACB4021-B3D1-D991-9F89-9B7AF188B2F9}"/>
              </a:ext>
            </a:extLst>
          </p:cNvPr>
          <p:cNvGrpSpPr/>
          <p:nvPr/>
        </p:nvGrpSpPr>
        <p:grpSpPr>
          <a:xfrm rot="19053607">
            <a:off x="6737357" y="2460635"/>
            <a:ext cx="1458058" cy="1798853"/>
            <a:chOff x="8334512" y="4747167"/>
            <a:chExt cx="1135394" cy="1400768"/>
          </a:xfrm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F4956333-E73E-1D60-247B-A7A60142A1BF}"/>
                </a:ext>
              </a:extLst>
            </p:cNvPr>
            <p:cNvGrpSpPr/>
            <p:nvPr/>
          </p:nvGrpSpPr>
          <p:grpSpPr>
            <a:xfrm>
              <a:off x="8842224" y="5742795"/>
              <a:ext cx="91440" cy="405139"/>
              <a:chOff x="8905835" y="5742795"/>
              <a:chExt cx="91440" cy="405139"/>
            </a:xfrm>
          </p:grpSpPr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923C57B0-4876-F88A-3885-3B422A7AA1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0800000">
                <a:off x="8949516" y="5742795"/>
                <a:ext cx="1911" cy="274688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id="{9A5EF467-298C-3451-2CE6-BBA8B47D0DC8}"/>
                  </a:ext>
                </a:extLst>
              </p:cNvPr>
              <p:cNvSpPr/>
              <p:nvPr/>
            </p:nvSpPr>
            <p:spPr bwMode="auto">
              <a:xfrm rot="10800000">
                <a:off x="8905835" y="5965054"/>
                <a:ext cx="91440" cy="182880"/>
              </a:xfrm>
              <a:prstGeom prst="roundRect">
                <a:avLst/>
              </a:prstGeom>
              <a:solidFill>
                <a:schemeClr val="accent4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endParaRPr>
              </a:p>
            </p:txBody>
          </p: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346D4E02-29FD-5A4B-57B8-6EBA60ECA12C}"/>
                </a:ext>
              </a:extLst>
            </p:cNvPr>
            <p:cNvGrpSpPr/>
            <p:nvPr/>
          </p:nvGrpSpPr>
          <p:grpSpPr>
            <a:xfrm>
              <a:off x="8960290" y="5742796"/>
              <a:ext cx="91440" cy="405139"/>
              <a:chOff x="9058235" y="5895195"/>
              <a:chExt cx="91440" cy="405139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3950595E-492E-6681-C2D6-64452A954B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0800000">
                <a:off x="9101916" y="5895195"/>
                <a:ext cx="1911" cy="274688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9A9580EA-77AE-36F2-B78E-9C9E34A564E0}"/>
                  </a:ext>
                </a:extLst>
              </p:cNvPr>
              <p:cNvSpPr/>
              <p:nvPr/>
            </p:nvSpPr>
            <p:spPr bwMode="auto">
              <a:xfrm rot="10800000">
                <a:off x="9058235" y="6117454"/>
                <a:ext cx="91440" cy="182880"/>
              </a:xfrm>
              <a:prstGeom prst="roundRect">
                <a:avLst/>
              </a:prstGeom>
              <a:solidFill>
                <a:schemeClr val="accent4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77" name="TextBox 6">
              <a:extLst>
                <a:ext uri="{FF2B5EF4-FFF2-40B4-BE49-F238E27FC236}">
                  <a16:creationId xmlns:a16="http://schemas.microsoft.com/office/drawing/2014/main" id="{F75A3CFF-6A9A-4797-4540-075F7211C6E4}"/>
                </a:ext>
              </a:extLst>
            </p:cNvPr>
            <p:cNvSpPr txBox="1"/>
            <p:nvPr/>
          </p:nvSpPr>
          <p:spPr>
            <a:xfrm rot="2546393">
              <a:off x="8345712" y="5811459"/>
              <a:ext cx="560529" cy="263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CD3</a:t>
              </a: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69A1EFB4-25E7-F942-A6C3-A386CFD3C07A}"/>
                </a:ext>
              </a:extLst>
            </p:cNvPr>
            <p:cNvGrpSpPr/>
            <p:nvPr/>
          </p:nvGrpSpPr>
          <p:grpSpPr>
            <a:xfrm rot="10800000">
              <a:off x="8334512" y="4747167"/>
              <a:ext cx="1135394" cy="1085160"/>
              <a:chOff x="863178" y="2614612"/>
              <a:chExt cx="1419029" cy="1423987"/>
            </a:xfrm>
          </p:grpSpPr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DA1C68D6-07A4-85E5-0386-EA0828D6D1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178" y="2614612"/>
                <a:ext cx="1419029" cy="1423987"/>
              </a:xfrm>
              <a:prstGeom prst="ellipse">
                <a:avLst/>
              </a:prstGeom>
              <a:solidFill>
                <a:schemeClr val="accent4"/>
              </a:solidFill>
              <a:ln w="9525">
                <a:solidFill>
                  <a:schemeClr val="bg2">
                    <a:lumMod val="1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endParaRPr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2E19A573-5DEF-737F-FA1D-6D2C48F52D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31006" y="2965095"/>
                <a:ext cx="887946" cy="898871"/>
              </a:xfrm>
              <a:prstGeom prst="ellipse">
                <a:avLst/>
              </a:prstGeom>
              <a:solidFill>
                <a:srgbClr val="7EEA9D"/>
              </a:solidFill>
              <a:ln w="9525">
                <a:solidFill>
                  <a:schemeClr val="bg2">
                    <a:lumMod val="1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endParaRPr>
              </a:p>
            </p:txBody>
          </p:sp>
        </p:grpSp>
      </p:grpSp>
      <p:sp>
        <p:nvSpPr>
          <p:cNvPr id="5" name="TextBox 18">
            <a:extLst>
              <a:ext uri="{FF2B5EF4-FFF2-40B4-BE49-F238E27FC236}">
                <a16:creationId xmlns:a16="http://schemas.microsoft.com/office/drawing/2014/main" id="{DA620AE9-2DBE-E693-E382-3945467EFD61}"/>
              </a:ext>
            </a:extLst>
          </p:cNvPr>
          <p:cNvSpPr txBox="1"/>
          <p:nvPr/>
        </p:nvSpPr>
        <p:spPr>
          <a:xfrm>
            <a:off x="9762769" y="4893879"/>
            <a:ext cx="1951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Tumor Cell Death</a:t>
            </a:r>
          </a:p>
        </p:txBody>
      </p:sp>
      <p:sp>
        <p:nvSpPr>
          <p:cNvPr id="6" name="TextBox 19">
            <a:extLst>
              <a:ext uri="{FF2B5EF4-FFF2-40B4-BE49-F238E27FC236}">
                <a16:creationId xmlns:a16="http://schemas.microsoft.com/office/drawing/2014/main" id="{1C610DF5-C53C-D0D9-034C-64E3018D33D9}"/>
              </a:ext>
            </a:extLst>
          </p:cNvPr>
          <p:cNvSpPr txBox="1"/>
          <p:nvPr/>
        </p:nvSpPr>
        <p:spPr>
          <a:xfrm>
            <a:off x="7962666" y="2412178"/>
            <a:ext cx="1378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Granzyme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and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Perforin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BF3964D-2E59-BB9A-9F5F-B80B68BDAF91}"/>
              </a:ext>
            </a:extLst>
          </p:cNvPr>
          <p:cNvSpPr/>
          <p:nvPr/>
        </p:nvSpPr>
        <p:spPr bwMode="auto">
          <a:xfrm rot="16489382">
            <a:off x="9301847" y="2600425"/>
            <a:ext cx="117426" cy="11742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0">
            <a:solidFill>
              <a:schemeClr val="accent3"/>
            </a:solidFill>
            <a:miter lim="800000"/>
            <a:headEnd/>
            <a:tailEnd/>
          </a:ln>
        </p:spPr>
        <p:txBody>
          <a:bodyPr rtlCol="0" anchor="b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8055B61-C097-8A3E-57CE-F14E2EC7A5A0}"/>
              </a:ext>
            </a:extLst>
          </p:cNvPr>
          <p:cNvGrpSpPr/>
          <p:nvPr/>
        </p:nvGrpSpPr>
        <p:grpSpPr>
          <a:xfrm>
            <a:off x="8066407" y="1935334"/>
            <a:ext cx="1761414" cy="592014"/>
            <a:chOff x="8408517" y="2104763"/>
            <a:chExt cx="1371616" cy="460999"/>
          </a:xfrm>
        </p:grpSpPr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20DB0003-1982-D2B0-F255-47ECA5DACB6E}"/>
                </a:ext>
              </a:extLst>
            </p:cNvPr>
            <p:cNvGrpSpPr/>
            <p:nvPr/>
          </p:nvGrpSpPr>
          <p:grpSpPr>
            <a:xfrm rot="16535297">
              <a:off x="8942949" y="1728579"/>
              <a:ext cx="460999" cy="1213368"/>
              <a:chOff x="4402327" y="3381149"/>
              <a:chExt cx="460999" cy="1213368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26DAA1BA-AF0C-D56F-4651-1DAC02726935}"/>
                  </a:ext>
                </a:extLst>
              </p:cNvPr>
              <p:cNvSpPr/>
              <p:nvPr/>
            </p:nvSpPr>
            <p:spPr bwMode="auto">
              <a:xfrm>
                <a:off x="4469325" y="3381149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F2DEA2E7-A635-7C85-9CF1-F121A68FB1F1}"/>
                  </a:ext>
                </a:extLst>
              </p:cNvPr>
              <p:cNvSpPr/>
              <p:nvPr/>
            </p:nvSpPr>
            <p:spPr bwMode="auto">
              <a:xfrm>
                <a:off x="4630390" y="3396226"/>
                <a:ext cx="45720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91CD61BA-708C-3691-8114-CE0CDF7B52F3}"/>
                  </a:ext>
                </a:extLst>
              </p:cNvPr>
              <p:cNvSpPr/>
              <p:nvPr/>
            </p:nvSpPr>
            <p:spPr bwMode="auto">
              <a:xfrm>
                <a:off x="4550132" y="4357394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57F9A0BE-F213-47B0-966F-C5DE0B7B4714}"/>
                  </a:ext>
                </a:extLst>
              </p:cNvPr>
              <p:cNvSpPr/>
              <p:nvPr/>
            </p:nvSpPr>
            <p:spPr bwMode="auto">
              <a:xfrm>
                <a:off x="4684853" y="4332756"/>
                <a:ext cx="45720" cy="45719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AAB571FA-DFA3-DF01-72F8-360C476DF0E5}"/>
                  </a:ext>
                </a:extLst>
              </p:cNvPr>
              <p:cNvSpPr/>
              <p:nvPr/>
            </p:nvSpPr>
            <p:spPr bwMode="auto">
              <a:xfrm>
                <a:off x="4707131" y="3455144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B743B828-8BCF-245F-5C1D-DCA39BCADE30}"/>
                  </a:ext>
                </a:extLst>
              </p:cNvPr>
              <p:cNvSpPr/>
              <p:nvPr/>
            </p:nvSpPr>
            <p:spPr bwMode="auto">
              <a:xfrm>
                <a:off x="4402327" y="4548797"/>
                <a:ext cx="45720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BD8FCF6E-1D40-0F62-7CE1-9C4FDA92B8A5}"/>
                  </a:ext>
                </a:extLst>
              </p:cNvPr>
              <p:cNvSpPr/>
              <p:nvPr/>
            </p:nvSpPr>
            <p:spPr bwMode="auto">
              <a:xfrm>
                <a:off x="4580312" y="3528390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17FC924B-3FD7-E296-7B83-3F0EA57C29D1}"/>
                  </a:ext>
                </a:extLst>
              </p:cNvPr>
              <p:cNvSpPr/>
              <p:nvPr/>
            </p:nvSpPr>
            <p:spPr bwMode="auto">
              <a:xfrm>
                <a:off x="4732712" y="3680790"/>
                <a:ext cx="45720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008E9AB2-CD07-CF95-DCA4-D8ABD99229A8}"/>
                  </a:ext>
                </a:extLst>
              </p:cNvPr>
              <p:cNvSpPr/>
              <p:nvPr/>
            </p:nvSpPr>
            <p:spPr bwMode="auto">
              <a:xfrm>
                <a:off x="4474469" y="4069193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2F960BF7-FFF9-2B85-0E8E-067272168F33}"/>
                  </a:ext>
                </a:extLst>
              </p:cNvPr>
              <p:cNvSpPr/>
              <p:nvPr/>
            </p:nvSpPr>
            <p:spPr bwMode="auto">
              <a:xfrm>
                <a:off x="4486175" y="4263549"/>
                <a:ext cx="45720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040EB80D-E7C7-0E48-17F1-9A0529AA8C68}"/>
                  </a:ext>
                </a:extLst>
              </p:cNvPr>
              <p:cNvSpPr/>
              <p:nvPr/>
            </p:nvSpPr>
            <p:spPr bwMode="auto">
              <a:xfrm>
                <a:off x="4629902" y="4146684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B68B4D74-8E47-4D0D-F9F4-93529712A0C8}"/>
                  </a:ext>
                </a:extLst>
              </p:cNvPr>
              <p:cNvSpPr/>
              <p:nvPr/>
            </p:nvSpPr>
            <p:spPr bwMode="auto">
              <a:xfrm>
                <a:off x="4539221" y="3994901"/>
                <a:ext cx="45720" cy="45719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C219E91E-BD2A-07AE-BF84-DEA74F85049B}"/>
                  </a:ext>
                </a:extLst>
              </p:cNvPr>
              <p:cNvSpPr/>
              <p:nvPr/>
            </p:nvSpPr>
            <p:spPr bwMode="auto">
              <a:xfrm>
                <a:off x="4576656" y="3691075"/>
                <a:ext cx="45720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BF5716E5-5363-BFFD-448A-90CB88715BC8}"/>
                  </a:ext>
                </a:extLst>
              </p:cNvPr>
              <p:cNvSpPr/>
              <p:nvPr/>
            </p:nvSpPr>
            <p:spPr bwMode="auto">
              <a:xfrm>
                <a:off x="4526578" y="3823239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1214DE01-358D-4394-08D4-6D923C9D9F3E}"/>
                  </a:ext>
                </a:extLst>
              </p:cNvPr>
              <p:cNvSpPr/>
              <p:nvPr/>
            </p:nvSpPr>
            <p:spPr bwMode="auto">
              <a:xfrm>
                <a:off x="4703749" y="3840221"/>
                <a:ext cx="45720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F4D67F58-38B4-70A3-991F-8F3D24CF5AD7}"/>
                  </a:ext>
                </a:extLst>
              </p:cNvPr>
              <p:cNvSpPr/>
              <p:nvPr/>
            </p:nvSpPr>
            <p:spPr bwMode="auto">
              <a:xfrm>
                <a:off x="4645117" y="3949835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1037A43C-DE89-7394-A30A-8BB2F71F786F}"/>
                  </a:ext>
                </a:extLst>
              </p:cNvPr>
              <p:cNvSpPr/>
              <p:nvPr/>
            </p:nvSpPr>
            <p:spPr bwMode="auto">
              <a:xfrm>
                <a:off x="4817606" y="3937366"/>
                <a:ext cx="45720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BD77B181-00B0-F202-3675-31839A800BB4}"/>
                  </a:ext>
                </a:extLst>
              </p:cNvPr>
              <p:cNvSpPr/>
              <p:nvPr/>
            </p:nvSpPr>
            <p:spPr bwMode="auto">
              <a:xfrm rot="6506408">
                <a:off x="4407872" y="4348984"/>
                <a:ext cx="45719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CAD7B4B3-AAF5-7B94-173F-4043D514E5F9}"/>
                  </a:ext>
                </a:extLst>
              </p:cNvPr>
              <p:cNvSpPr/>
              <p:nvPr/>
            </p:nvSpPr>
            <p:spPr bwMode="auto">
              <a:xfrm rot="6506408">
                <a:off x="4760820" y="4197542"/>
                <a:ext cx="91440" cy="914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F1584170-B039-56D6-BDAA-DD8B914CB3BE}"/>
                  </a:ext>
                </a:extLst>
              </p:cNvPr>
              <p:cNvSpPr/>
              <p:nvPr/>
            </p:nvSpPr>
            <p:spPr bwMode="auto">
              <a:xfrm rot="6506408">
                <a:off x="4643733" y="4478998"/>
                <a:ext cx="45719" cy="4572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A2A8914B-5DE0-A420-24AE-4095801F3870}"/>
                </a:ext>
              </a:extLst>
            </p:cNvPr>
            <p:cNvSpPr/>
            <p:nvPr/>
          </p:nvSpPr>
          <p:spPr bwMode="auto">
            <a:xfrm rot="16489382">
              <a:off x="8411390" y="2259398"/>
              <a:ext cx="45720" cy="45720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b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62F332BE-EAF9-9299-4378-F74F62B4E359}"/>
                </a:ext>
              </a:extLst>
            </p:cNvPr>
            <p:cNvSpPr/>
            <p:nvPr/>
          </p:nvSpPr>
          <p:spPr bwMode="auto">
            <a:xfrm rot="16489382">
              <a:off x="8408517" y="2415766"/>
              <a:ext cx="45720" cy="45720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b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75504AF-27D9-D5C0-C5C9-5E5949A1B43A}"/>
              </a:ext>
            </a:extLst>
          </p:cNvPr>
          <p:cNvGrpSpPr/>
          <p:nvPr/>
        </p:nvGrpSpPr>
        <p:grpSpPr>
          <a:xfrm>
            <a:off x="8069851" y="4030726"/>
            <a:ext cx="977956" cy="814325"/>
            <a:chOff x="2161187" y="2087812"/>
            <a:chExt cx="1105276" cy="920346"/>
          </a:xfrm>
          <a:solidFill>
            <a:schemeClr val="accent3"/>
          </a:solidFill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C9A8115D-5F7E-AD56-1DD8-7D48591FF999}"/>
                </a:ext>
              </a:extLst>
            </p:cNvPr>
            <p:cNvCxnSpPr>
              <a:cxnSpLocks/>
            </p:cNvCxnSpPr>
            <p:nvPr/>
          </p:nvCxnSpPr>
          <p:spPr bwMode="auto">
            <a:xfrm flipH="1" flipV="1">
              <a:off x="2479033" y="2360056"/>
              <a:ext cx="187561" cy="334033"/>
            </a:xfrm>
            <a:prstGeom prst="line">
              <a:avLst/>
            </a:prstGeom>
            <a:grp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982A545-0BA0-1786-B682-E4F7B89A393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767398" y="2134148"/>
              <a:ext cx="279286" cy="473439"/>
            </a:xfrm>
            <a:prstGeom prst="line">
              <a:avLst/>
            </a:prstGeom>
            <a:grp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85CC493B-DA11-EFAD-83FC-F0789564A09A}"/>
                </a:ext>
              </a:extLst>
            </p:cNvPr>
            <p:cNvGrpSpPr/>
            <p:nvPr/>
          </p:nvGrpSpPr>
          <p:grpSpPr>
            <a:xfrm>
              <a:off x="2161187" y="2087812"/>
              <a:ext cx="425778" cy="513087"/>
              <a:chOff x="2161187" y="2087812"/>
              <a:chExt cx="425778" cy="513087"/>
            </a:xfrm>
            <a:grpFill/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79D9DA6-C3F3-74C8-F0AF-15C51E7B404F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7273F309-12BE-C91B-D5AC-4D7D430643A6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4ECBD0F4-44E0-6E73-4599-9D736C2322A7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EE31CBB4-407B-C40F-7BAF-6935D2C24952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CF10C6E0-7CD4-B215-2B61-0964A43BC21F}"/>
                </a:ext>
              </a:extLst>
            </p:cNvPr>
            <p:cNvGrpSpPr/>
            <p:nvPr/>
          </p:nvGrpSpPr>
          <p:grpSpPr>
            <a:xfrm>
              <a:off x="2522702" y="2532123"/>
              <a:ext cx="338816" cy="476035"/>
              <a:chOff x="2522702" y="2532123"/>
              <a:chExt cx="338816" cy="476035"/>
            </a:xfrm>
            <a:grpFill/>
          </p:grpSpPr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783578C4-A8E2-723F-471C-93A4C7B6F0D7}"/>
                  </a:ext>
                </a:extLst>
              </p:cNvPr>
              <p:cNvSpPr/>
              <p:nvPr/>
            </p:nvSpPr>
            <p:spPr bwMode="auto">
              <a:xfrm rot="21576106">
                <a:off x="2529505" y="2532123"/>
                <a:ext cx="172369" cy="238615"/>
              </a:xfrm>
              <a:prstGeom prst="ellipse">
                <a:avLst/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B5427E40-0149-F96B-E173-F0AD9B472ED3}"/>
                  </a:ext>
                </a:extLst>
              </p:cNvPr>
              <p:cNvSpPr/>
              <p:nvPr/>
            </p:nvSpPr>
            <p:spPr bwMode="auto">
              <a:xfrm rot="21576106">
                <a:off x="2689149" y="2538539"/>
                <a:ext cx="172369" cy="238615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17B45ABF-25DD-041D-74C6-7DE2521F97A8}"/>
                  </a:ext>
                </a:extLst>
              </p:cNvPr>
              <p:cNvSpPr/>
              <p:nvPr/>
            </p:nvSpPr>
            <p:spPr bwMode="auto">
              <a:xfrm rot="21576106">
                <a:off x="2522702" y="2769543"/>
                <a:ext cx="172369" cy="238615"/>
              </a:xfrm>
              <a:prstGeom prst="ellipse">
                <a:avLst/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BF57E8E4-B075-DB5B-5B58-BD51D673232A}"/>
                  </a:ext>
                </a:extLst>
              </p:cNvPr>
              <p:cNvSpPr/>
              <p:nvPr/>
            </p:nvSpPr>
            <p:spPr bwMode="auto">
              <a:xfrm rot="21576106">
                <a:off x="2682347" y="2769543"/>
                <a:ext cx="172369" cy="238615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82ED91DB-C575-1A54-EDD0-604E5DC7C5CB}"/>
                </a:ext>
              </a:extLst>
            </p:cNvPr>
            <p:cNvGrpSpPr/>
            <p:nvPr/>
          </p:nvGrpSpPr>
          <p:grpSpPr>
            <a:xfrm rot="3086002">
              <a:off x="2797031" y="2092802"/>
              <a:ext cx="425778" cy="513087"/>
              <a:chOff x="2161187" y="2087812"/>
              <a:chExt cx="425778" cy="513087"/>
            </a:xfrm>
            <a:grpFill/>
          </p:grpSpPr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C3DBB23C-F774-DD67-86BF-EB94DC7F3C7D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02878DBA-EAAD-FF37-D57C-614FD0D3E391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A5E15120-BD28-35F4-D0D9-5D65F442A276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E7188E14-550D-4F0C-178C-6DEA655CF23F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TextBox 88">
            <a:extLst>
              <a:ext uri="{FF2B5EF4-FFF2-40B4-BE49-F238E27FC236}">
                <a16:creationId xmlns:a16="http://schemas.microsoft.com/office/drawing/2014/main" id="{8571A706-AF59-457F-9D54-D728C9E008DF}"/>
              </a:ext>
            </a:extLst>
          </p:cNvPr>
          <p:cNvSpPr txBox="1"/>
          <p:nvPr/>
        </p:nvSpPr>
        <p:spPr>
          <a:xfrm>
            <a:off x="7589427" y="1336533"/>
            <a:ext cx="2189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Cytokine Secretion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08C66A8-BE34-3591-AD70-6446E1D74D09}"/>
              </a:ext>
            </a:extLst>
          </p:cNvPr>
          <p:cNvGrpSpPr/>
          <p:nvPr/>
        </p:nvGrpSpPr>
        <p:grpSpPr>
          <a:xfrm rot="8199375">
            <a:off x="9107812" y="2669809"/>
            <a:ext cx="1528164" cy="1426430"/>
            <a:chOff x="2105843" y="3329608"/>
            <a:chExt cx="1713235" cy="1110761"/>
          </a:xfrm>
        </p:grpSpPr>
        <p:sp>
          <p:nvSpPr>
            <p:cNvPr id="33" name="Freeform 67">
              <a:extLst>
                <a:ext uri="{FF2B5EF4-FFF2-40B4-BE49-F238E27FC236}">
                  <a16:creationId xmlns:a16="http://schemas.microsoft.com/office/drawing/2014/main" id="{F984DBD1-69BF-0501-1965-AC242BE80B67}"/>
                </a:ext>
              </a:extLst>
            </p:cNvPr>
            <p:cNvSpPr/>
            <p:nvPr/>
          </p:nvSpPr>
          <p:spPr bwMode="auto">
            <a:xfrm rot="5710343">
              <a:off x="2407080" y="3028371"/>
              <a:ext cx="1110761" cy="1713235"/>
            </a:xfrm>
            <a:custGeom>
              <a:avLst/>
              <a:gdLst>
                <a:gd name="connsiteX0" fmla="*/ 115888 w 1040210"/>
                <a:gd name="connsiteY0" fmla="*/ 384969 h 1144985"/>
                <a:gd name="connsiteX1" fmla="*/ 123032 w 1040210"/>
                <a:gd name="connsiteY1" fmla="*/ 330201 h 1144985"/>
                <a:gd name="connsiteX2" fmla="*/ 103982 w 1040210"/>
                <a:gd name="connsiteY2" fmla="*/ 265907 h 1144985"/>
                <a:gd name="connsiteX3" fmla="*/ 89694 w 1040210"/>
                <a:gd name="connsiteY3" fmla="*/ 218282 h 1144985"/>
                <a:gd name="connsiteX4" fmla="*/ 125413 w 1040210"/>
                <a:gd name="connsiteY4" fmla="*/ 213519 h 1144985"/>
                <a:gd name="connsiteX5" fmla="*/ 180182 w 1040210"/>
                <a:gd name="connsiteY5" fmla="*/ 246857 h 1144985"/>
                <a:gd name="connsiteX6" fmla="*/ 227807 w 1040210"/>
                <a:gd name="connsiteY6" fmla="*/ 270669 h 1144985"/>
                <a:gd name="connsiteX7" fmla="*/ 244475 w 1040210"/>
                <a:gd name="connsiteY7" fmla="*/ 273051 h 1144985"/>
                <a:gd name="connsiteX8" fmla="*/ 318294 w 1040210"/>
                <a:gd name="connsiteY8" fmla="*/ 232569 h 1144985"/>
                <a:gd name="connsiteX9" fmla="*/ 449263 w 1040210"/>
                <a:gd name="connsiteY9" fmla="*/ 184944 h 1144985"/>
                <a:gd name="connsiteX10" fmla="*/ 539750 w 1040210"/>
                <a:gd name="connsiteY10" fmla="*/ 184944 h 1144985"/>
                <a:gd name="connsiteX11" fmla="*/ 601663 w 1040210"/>
                <a:gd name="connsiteY11" fmla="*/ 118269 h 1144985"/>
                <a:gd name="connsiteX12" fmla="*/ 646907 w 1040210"/>
                <a:gd name="connsiteY12" fmla="*/ 34926 h 1144985"/>
                <a:gd name="connsiteX13" fmla="*/ 718344 w 1040210"/>
                <a:gd name="connsiteY13" fmla="*/ 3969 h 1144985"/>
                <a:gd name="connsiteX14" fmla="*/ 758825 w 1040210"/>
                <a:gd name="connsiteY14" fmla="*/ 11113 h 1144985"/>
                <a:gd name="connsiteX15" fmla="*/ 763588 w 1040210"/>
                <a:gd name="connsiteY15" fmla="*/ 70644 h 1144985"/>
                <a:gd name="connsiteX16" fmla="*/ 799307 w 1040210"/>
                <a:gd name="connsiteY16" fmla="*/ 130176 h 1144985"/>
                <a:gd name="connsiteX17" fmla="*/ 837407 w 1040210"/>
                <a:gd name="connsiteY17" fmla="*/ 158751 h 1144985"/>
                <a:gd name="connsiteX18" fmla="*/ 920750 w 1040210"/>
                <a:gd name="connsiteY18" fmla="*/ 158751 h 1144985"/>
                <a:gd name="connsiteX19" fmla="*/ 965994 w 1040210"/>
                <a:gd name="connsiteY19" fmla="*/ 175419 h 1144985"/>
                <a:gd name="connsiteX20" fmla="*/ 968375 w 1040210"/>
                <a:gd name="connsiteY20" fmla="*/ 215901 h 1144985"/>
                <a:gd name="connsiteX21" fmla="*/ 946944 w 1040210"/>
                <a:gd name="connsiteY21" fmla="*/ 275432 h 1144985"/>
                <a:gd name="connsiteX22" fmla="*/ 946944 w 1040210"/>
                <a:gd name="connsiteY22" fmla="*/ 334963 h 1144985"/>
                <a:gd name="connsiteX23" fmla="*/ 982663 w 1040210"/>
                <a:gd name="connsiteY23" fmla="*/ 401638 h 1144985"/>
                <a:gd name="connsiteX24" fmla="*/ 1008857 w 1040210"/>
                <a:gd name="connsiteY24" fmla="*/ 523082 h 1144985"/>
                <a:gd name="connsiteX25" fmla="*/ 999332 w 1040210"/>
                <a:gd name="connsiteY25" fmla="*/ 727869 h 1144985"/>
                <a:gd name="connsiteX26" fmla="*/ 989807 w 1040210"/>
                <a:gd name="connsiteY26" fmla="*/ 765969 h 1144985"/>
                <a:gd name="connsiteX27" fmla="*/ 1006475 w 1040210"/>
                <a:gd name="connsiteY27" fmla="*/ 811213 h 1144985"/>
                <a:gd name="connsiteX28" fmla="*/ 1039813 w 1040210"/>
                <a:gd name="connsiteY28" fmla="*/ 856457 h 1144985"/>
                <a:gd name="connsiteX29" fmla="*/ 1004094 w 1040210"/>
                <a:gd name="connsiteY29" fmla="*/ 899319 h 1144985"/>
                <a:gd name="connsiteX30" fmla="*/ 937419 w 1040210"/>
                <a:gd name="connsiteY30" fmla="*/ 908844 h 1144985"/>
                <a:gd name="connsiteX31" fmla="*/ 885032 w 1040210"/>
                <a:gd name="connsiteY31" fmla="*/ 915988 h 1144985"/>
                <a:gd name="connsiteX32" fmla="*/ 851694 w 1040210"/>
                <a:gd name="connsiteY32" fmla="*/ 949326 h 1144985"/>
                <a:gd name="connsiteX33" fmla="*/ 763588 w 1040210"/>
                <a:gd name="connsiteY33" fmla="*/ 999332 h 1144985"/>
                <a:gd name="connsiteX34" fmla="*/ 699294 w 1040210"/>
                <a:gd name="connsiteY34" fmla="*/ 1068388 h 1144985"/>
                <a:gd name="connsiteX35" fmla="*/ 658813 w 1040210"/>
                <a:gd name="connsiteY35" fmla="*/ 1082676 h 1144985"/>
                <a:gd name="connsiteX36" fmla="*/ 604044 w 1040210"/>
                <a:gd name="connsiteY36" fmla="*/ 1051719 h 1144985"/>
                <a:gd name="connsiteX37" fmla="*/ 573088 w 1040210"/>
                <a:gd name="connsiteY37" fmla="*/ 1058863 h 1144985"/>
                <a:gd name="connsiteX38" fmla="*/ 494507 w 1040210"/>
                <a:gd name="connsiteY38" fmla="*/ 1120776 h 1144985"/>
                <a:gd name="connsiteX39" fmla="*/ 461169 w 1040210"/>
                <a:gd name="connsiteY39" fmla="*/ 1137444 h 1144985"/>
                <a:gd name="connsiteX40" fmla="*/ 413544 w 1040210"/>
                <a:gd name="connsiteY40" fmla="*/ 1075532 h 1144985"/>
                <a:gd name="connsiteX41" fmla="*/ 332582 w 1040210"/>
                <a:gd name="connsiteY41" fmla="*/ 1006476 h 1144985"/>
                <a:gd name="connsiteX42" fmla="*/ 268288 w 1040210"/>
                <a:gd name="connsiteY42" fmla="*/ 1027907 h 1144985"/>
                <a:gd name="connsiteX43" fmla="*/ 237332 w 1040210"/>
                <a:gd name="connsiteY43" fmla="*/ 996951 h 1144985"/>
                <a:gd name="connsiteX44" fmla="*/ 225425 w 1040210"/>
                <a:gd name="connsiteY44" fmla="*/ 961232 h 1144985"/>
                <a:gd name="connsiteX45" fmla="*/ 184944 w 1040210"/>
                <a:gd name="connsiteY45" fmla="*/ 942182 h 1144985"/>
                <a:gd name="connsiteX46" fmla="*/ 123032 w 1040210"/>
                <a:gd name="connsiteY46" fmla="*/ 865982 h 1144985"/>
                <a:gd name="connsiteX47" fmla="*/ 84932 w 1040210"/>
                <a:gd name="connsiteY47" fmla="*/ 770732 h 1144985"/>
                <a:gd name="connsiteX48" fmla="*/ 77788 w 1040210"/>
                <a:gd name="connsiteY48" fmla="*/ 718344 h 1144985"/>
                <a:gd name="connsiteX49" fmla="*/ 53975 w 1040210"/>
                <a:gd name="connsiteY49" fmla="*/ 654051 h 1144985"/>
                <a:gd name="connsiteX50" fmla="*/ 6350 w 1040210"/>
                <a:gd name="connsiteY50" fmla="*/ 534988 h 1144985"/>
                <a:gd name="connsiteX51" fmla="*/ 15875 w 1040210"/>
                <a:gd name="connsiteY51" fmla="*/ 423069 h 1144985"/>
                <a:gd name="connsiteX52" fmla="*/ 34925 w 1040210"/>
                <a:gd name="connsiteY52" fmla="*/ 384969 h 1144985"/>
                <a:gd name="connsiteX53" fmla="*/ 20638 w 1040210"/>
                <a:gd name="connsiteY53" fmla="*/ 330201 h 1144985"/>
                <a:gd name="connsiteX54" fmla="*/ 39688 w 1040210"/>
                <a:gd name="connsiteY54" fmla="*/ 313532 h 1144985"/>
                <a:gd name="connsiteX55" fmla="*/ 111125 w 1040210"/>
                <a:gd name="connsiteY55" fmla="*/ 323057 h 1144985"/>
                <a:gd name="connsiteX56" fmla="*/ 123032 w 1040210"/>
                <a:gd name="connsiteY56" fmla="*/ 330201 h 1144985"/>
                <a:gd name="connsiteX0" fmla="*/ 111450 w 1035378"/>
                <a:gd name="connsiteY0" fmla="*/ 387266 h 1142188"/>
                <a:gd name="connsiteX1" fmla="*/ 118594 w 1035378"/>
                <a:gd name="connsiteY1" fmla="*/ 332498 h 1142188"/>
                <a:gd name="connsiteX2" fmla="*/ 99544 w 1035378"/>
                <a:gd name="connsiteY2" fmla="*/ 268204 h 1142188"/>
                <a:gd name="connsiteX3" fmla="*/ 85256 w 1035378"/>
                <a:gd name="connsiteY3" fmla="*/ 220579 h 1142188"/>
                <a:gd name="connsiteX4" fmla="*/ 120975 w 1035378"/>
                <a:gd name="connsiteY4" fmla="*/ 215816 h 1142188"/>
                <a:gd name="connsiteX5" fmla="*/ 175744 w 1035378"/>
                <a:gd name="connsiteY5" fmla="*/ 249154 h 1142188"/>
                <a:gd name="connsiteX6" fmla="*/ 223369 w 1035378"/>
                <a:gd name="connsiteY6" fmla="*/ 272966 h 1142188"/>
                <a:gd name="connsiteX7" fmla="*/ 240037 w 1035378"/>
                <a:gd name="connsiteY7" fmla="*/ 275348 h 1142188"/>
                <a:gd name="connsiteX8" fmla="*/ 313856 w 1035378"/>
                <a:gd name="connsiteY8" fmla="*/ 234866 h 1142188"/>
                <a:gd name="connsiteX9" fmla="*/ 444825 w 1035378"/>
                <a:gd name="connsiteY9" fmla="*/ 187241 h 1142188"/>
                <a:gd name="connsiteX10" fmla="*/ 535312 w 1035378"/>
                <a:gd name="connsiteY10" fmla="*/ 187241 h 1142188"/>
                <a:gd name="connsiteX11" fmla="*/ 597225 w 1035378"/>
                <a:gd name="connsiteY11" fmla="*/ 120566 h 1142188"/>
                <a:gd name="connsiteX12" fmla="*/ 677103 w 1035378"/>
                <a:gd name="connsiteY12" fmla="*/ 89487 h 1142188"/>
                <a:gd name="connsiteX13" fmla="*/ 713906 w 1035378"/>
                <a:gd name="connsiteY13" fmla="*/ 6266 h 1142188"/>
                <a:gd name="connsiteX14" fmla="*/ 754387 w 1035378"/>
                <a:gd name="connsiteY14" fmla="*/ 13410 h 1142188"/>
                <a:gd name="connsiteX15" fmla="*/ 759150 w 1035378"/>
                <a:gd name="connsiteY15" fmla="*/ 72941 h 1142188"/>
                <a:gd name="connsiteX16" fmla="*/ 794869 w 1035378"/>
                <a:gd name="connsiteY16" fmla="*/ 132473 h 1142188"/>
                <a:gd name="connsiteX17" fmla="*/ 832969 w 1035378"/>
                <a:gd name="connsiteY17" fmla="*/ 161048 h 1142188"/>
                <a:gd name="connsiteX18" fmla="*/ 916312 w 1035378"/>
                <a:gd name="connsiteY18" fmla="*/ 161048 h 1142188"/>
                <a:gd name="connsiteX19" fmla="*/ 961556 w 1035378"/>
                <a:gd name="connsiteY19" fmla="*/ 177716 h 1142188"/>
                <a:gd name="connsiteX20" fmla="*/ 963937 w 1035378"/>
                <a:gd name="connsiteY20" fmla="*/ 218198 h 1142188"/>
                <a:gd name="connsiteX21" fmla="*/ 942506 w 1035378"/>
                <a:gd name="connsiteY21" fmla="*/ 277729 h 1142188"/>
                <a:gd name="connsiteX22" fmla="*/ 942506 w 1035378"/>
                <a:gd name="connsiteY22" fmla="*/ 337260 h 1142188"/>
                <a:gd name="connsiteX23" fmla="*/ 978225 w 1035378"/>
                <a:gd name="connsiteY23" fmla="*/ 403935 h 1142188"/>
                <a:gd name="connsiteX24" fmla="*/ 1004419 w 1035378"/>
                <a:gd name="connsiteY24" fmla="*/ 525379 h 1142188"/>
                <a:gd name="connsiteX25" fmla="*/ 994894 w 1035378"/>
                <a:gd name="connsiteY25" fmla="*/ 730166 h 1142188"/>
                <a:gd name="connsiteX26" fmla="*/ 985369 w 1035378"/>
                <a:gd name="connsiteY26" fmla="*/ 768266 h 1142188"/>
                <a:gd name="connsiteX27" fmla="*/ 1002037 w 1035378"/>
                <a:gd name="connsiteY27" fmla="*/ 813510 h 1142188"/>
                <a:gd name="connsiteX28" fmla="*/ 1035375 w 1035378"/>
                <a:gd name="connsiteY28" fmla="*/ 858754 h 1142188"/>
                <a:gd name="connsiteX29" fmla="*/ 999656 w 1035378"/>
                <a:gd name="connsiteY29" fmla="*/ 901616 h 1142188"/>
                <a:gd name="connsiteX30" fmla="*/ 932981 w 1035378"/>
                <a:gd name="connsiteY30" fmla="*/ 911141 h 1142188"/>
                <a:gd name="connsiteX31" fmla="*/ 880594 w 1035378"/>
                <a:gd name="connsiteY31" fmla="*/ 918285 h 1142188"/>
                <a:gd name="connsiteX32" fmla="*/ 847256 w 1035378"/>
                <a:gd name="connsiteY32" fmla="*/ 951623 h 1142188"/>
                <a:gd name="connsiteX33" fmla="*/ 759150 w 1035378"/>
                <a:gd name="connsiteY33" fmla="*/ 1001629 h 1142188"/>
                <a:gd name="connsiteX34" fmla="*/ 694856 w 1035378"/>
                <a:gd name="connsiteY34" fmla="*/ 1070685 h 1142188"/>
                <a:gd name="connsiteX35" fmla="*/ 654375 w 1035378"/>
                <a:gd name="connsiteY35" fmla="*/ 1084973 h 1142188"/>
                <a:gd name="connsiteX36" fmla="*/ 599606 w 1035378"/>
                <a:gd name="connsiteY36" fmla="*/ 1054016 h 1142188"/>
                <a:gd name="connsiteX37" fmla="*/ 568650 w 1035378"/>
                <a:gd name="connsiteY37" fmla="*/ 1061160 h 1142188"/>
                <a:gd name="connsiteX38" fmla="*/ 490069 w 1035378"/>
                <a:gd name="connsiteY38" fmla="*/ 1123073 h 1142188"/>
                <a:gd name="connsiteX39" fmla="*/ 456731 w 1035378"/>
                <a:gd name="connsiteY39" fmla="*/ 1139741 h 1142188"/>
                <a:gd name="connsiteX40" fmla="*/ 409106 w 1035378"/>
                <a:gd name="connsiteY40" fmla="*/ 1077829 h 1142188"/>
                <a:gd name="connsiteX41" fmla="*/ 328144 w 1035378"/>
                <a:gd name="connsiteY41" fmla="*/ 1008773 h 1142188"/>
                <a:gd name="connsiteX42" fmla="*/ 263850 w 1035378"/>
                <a:gd name="connsiteY42" fmla="*/ 1030204 h 1142188"/>
                <a:gd name="connsiteX43" fmla="*/ 232894 w 1035378"/>
                <a:gd name="connsiteY43" fmla="*/ 999248 h 1142188"/>
                <a:gd name="connsiteX44" fmla="*/ 220987 w 1035378"/>
                <a:gd name="connsiteY44" fmla="*/ 963529 h 1142188"/>
                <a:gd name="connsiteX45" fmla="*/ 180506 w 1035378"/>
                <a:gd name="connsiteY45" fmla="*/ 944479 h 1142188"/>
                <a:gd name="connsiteX46" fmla="*/ 118594 w 1035378"/>
                <a:gd name="connsiteY46" fmla="*/ 868279 h 1142188"/>
                <a:gd name="connsiteX47" fmla="*/ 80494 w 1035378"/>
                <a:gd name="connsiteY47" fmla="*/ 773029 h 1142188"/>
                <a:gd name="connsiteX48" fmla="*/ 73350 w 1035378"/>
                <a:gd name="connsiteY48" fmla="*/ 720641 h 1142188"/>
                <a:gd name="connsiteX49" fmla="*/ 49537 w 1035378"/>
                <a:gd name="connsiteY49" fmla="*/ 656348 h 1142188"/>
                <a:gd name="connsiteX50" fmla="*/ 1912 w 1035378"/>
                <a:gd name="connsiteY50" fmla="*/ 537285 h 1142188"/>
                <a:gd name="connsiteX51" fmla="*/ 11437 w 1035378"/>
                <a:gd name="connsiteY51" fmla="*/ 425366 h 1142188"/>
                <a:gd name="connsiteX52" fmla="*/ 30487 w 1035378"/>
                <a:gd name="connsiteY52" fmla="*/ 387266 h 1142188"/>
                <a:gd name="connsiteX53" fmla="*/ 16200 w 1035378"/>
                <a:gd name="connsiteY53" fmla="*/ 332498 h 1142188"/>
                <a:gd name="connsiteX54" fmla="*/ 35250 w 1035378"/>
                <a:gd name="connsiteY54" fmla="*/ 315829 h 1142188"/>
                <a:gd name="connsiteX55" fmla="*/ 106687 w 1035378"/>
                <a:gd name="connsiteY55" fmla="*/ 325354 h 1142188"/>
                <a:gd name="connsiteX56" fmla="*/ 118594 w 1035378"/>
                <a:gd name="connsiteY56" fmla="*/ 332498 h 1142188"/>
                <a:gd name="connsiteX0" fmla="*/ 111450 w 1035378"/>
                <a:gd name="connsiteY0" fmla="*/ 381064 h 1135986"/>
                <a:gd name="connsiteX1" fmla="*/ 118594 w 1035378"/>
                <a:gd name="connsiteY1" fmla="*/ 326296 h 1135986"/>
                <a:gd name="connsiteX2" fmla="*/ 99544 w 1035378"/>
                <a:gd name="connsiteY2" fmla="*/ 262002 h 1135986"/>
                <a:gd name="connsiteX3" fmla="*/ 85256 w 1035378"/>
                <a:gd name="connsiteY3" fmla="*/ 214377 h 1135986"/>
                <a:gd name="connsiteX4" fmla="*/ 120975 w 1035378"/>
                <a:gd name="connsiteY4" fmla="*/ 209614 h 1135986"/>
                <a:gd name="connsiteX5" fmla="*/ 175744 w 1035378"/>
                <a:gd name="connsiteY5" fmla="*/ 242952 h 1135986"/>
                <a:gd name="connsiteX6" fmla="*/ 223369 w 1035378"/>
                <a:gd name="connsiteY6" fmla="*/ 266764 h 1135986"/>
                <a:gd name="connsiteX7" fmla="*/ 240037 w 1035378"/>
                <a:gd name="connsiteY7" fmla="*/ 269146 h 1135986"/>
                <a:gd name="connsiteX8" fmla="*/ 313856 w 1035378"/>
                <a:gd name="connsiteY8" fmla="*/ 228664 h 1135986"/>
                <a:gd name="connsiteX9" fmla="*/ 444825 w 1035378"/>
                <a:gd name="connsiteY9" fmla="*/ 181039 h 1135986"/>
                <a:gd name="connsiteX10" fmla="*/ 535312 w 1035378"/>
                <a:gd name="connsiteY10" fmla="*/ 181039 h 1135986"/>
                <a:gd name="connsiteX11" fmla="*/ 597225 w 1035378"/>
                <a:gd name="connsiteY11" fmla="*/ 114364 h 1135986"/>
                <a:gd name="connsiteX12" fmla="*/ 677103 w 1035378"/>
                <a:gd name="connsiteY12" fmla="*/ 83285 h 1135986"/>
                <a:gd name="connsiteX13" fmla="*/ 713906 w 1035378"/>
                <a:gd name="connsiteY13" fmla="*/ 64 h 1135986"/>
                <a:gd name="connsiteX14" fmla="*/ 736008 w 1035378"/>
                <a:gd name="connsiteY14" fmla="*/ 97628 h 1135986"/>
                <a:gd name="connsiteX15" fmla="*/ 759150 w 1035378"/>
                <a:gd name="connsiteY15" fmla="*/ 66739 h 1135986"/>
                <a:gd name="connsiteX16" fmla="*/ 794869 w 1035378"/>
                <a:gd name="connsiteY16" fmla="*/ 126271 h 1135986"/>
                <a:gd name="connsiteX17" fmla="*/ 832969 w 1035378"/>
                <a:gd name="connsiteY17" fmla="*/ 154846 h 1135986"/>
                <a:gd name="connsiteX18" fmla="*/ 916312 w 1035378"/>
                <a:gd name="connsiteY18" fmla="*/ 154846 h 1135986"/>
                <a:gd name="connsiteX19" fmla="*/ 961556 w 1035378"/>
                <a:gd name="connsiteY19" fmla="*/ 171514 h 1135986"/>
                <a:gd name="connsiteX20" fmla="*/ 963937 w 1035378"/>
                <a:gd name="connsiteY20" fmla="*/ 211996 h 1135986"/>
                <a:gd name="connsiteX21" fmla="*/ 942506 w 1035378"/>
                <a:gd name="connsiteY21" fmla="*/ 271527 h 1135986"/>
                <a:gd name="connsiteX22" fmla="*/ 942506 w 1035378"/>
                <a:gd name="connsiteY22" fmla="*/ 331058 h 1135986"/>
                <a:gd name="connsiteX23" fmla="*/ 978225 w 1035378"/>
                <a:gd name="connsiteY23" fmla="*/ 397733 h 1135986"/>
                <a:gd name="connsiteX24" fmla="*/ 1004419 w 1035378"/>
                <a:gd name="connsiteY24" fmla="*/ 519177 h 1135986"/>
                <a:gd name="connsiteX25" fmla="*/ 994894 w 1035378"/>
                <a:gd name="connsiteY25" fmla="*/ 723964 h 1135986"/>
                <a:gd name="connsiteX26" fmla="*/ 985369 w 1035378"/>
                <a:gd name="connsiteY26" fmla="*/ 762064 h 1135986"/>
                <a:gd name="connsiteX27" fmla="*/ 1002037 w 1035378"/>
                <a:gd name="connsiteY27" fmla="*/ 807308 h 1135986"/>
                <a:gd name="connsiteX28" fmla="*/ 1035375 w 1035378"/>
                <a:gd name="connsiteY28" fmla="*/ 852552 h 1135986"/>
                <a:gd name="connsiteX29" fmla="*/ 999656 w 1035378"/>
                <a:gd name="connsiteY29" fmla="*/ 895414 h 1135986"/>
                <a:gd name="connsiteX30" fmla="*/ 932981 w 1035378"/>
                <a:gd name="connsiteY30" fmla="*/ 904939 h 1135986"/>
                <a:gd name="connsiteX31" fmla="*/ 880594 w 1035378"/>
                <a:gd name="connsiteY31" fmla="*/ 912083 h 1135986"/>
                <a:gd name="connsiteX32" fmla="*/ 847256 w 1035378"/>
                <a:gd name="connsiteY32" fmla="*/ 945421 h 1135986"/>
                <a:gd name="connsiteX33" fmla="*/ 759150 w 1035378"/>
                <a:gd name="connsiteY33" fmla="*/ 995427 h 1135986"/>
                <a:gd name="connsiteX34" fmla="*/ 694856 w 1035378"/>
                <a:gd name="connsiteY34" fmla="*/ 1064483 h 1135986"/>
                <a:gd name="connsiteX35" fmla="*/ 654375 w 1035378"/>
                <a:gd name="connsiteY35" fmla="*/ 1078771 h 1135986"/>
                <a:gd name="connsiteX36" fmla="*/ 599606 w 1035378"/>
                <a:gd name="connsiteY36" fmla="*/ 1047814 h 1135986"/>
                <a:gd name="connsiteX37" fmla="*/ 568650 w 1035378"/>
                <a:gd name="connsiteY37" fmla="*/ 1054958 h 1135986"/>
                <a:gd name="connsiteX38" fmla="*/ 490069 w 1035378"/>
                <a:gd name="connsiteY38" fmla="*/ 1116871 h 1135986"/>
                <a:gd name="connsiteX39" fmla="*/ 456731 w 1035378"/>
                <a:gd name="connsiteY39" fmla="*/ 1133539 h 1135986"/>
                <a:gd name="connsiteX40" fmla="*/ 409106 w 1035378"/>
                <a:gd name="connsiteY40" fmla="*/ 1071627 h 1135986"/>
                <a:gd name="connsiteX41" fmla="*/ 328144 w 1035378"/>
                <a:gd name="connsiteY41" fmla="*/ 1002571 h 1135986"/>
                <a:gd name="connsiteX42" fmla="*/ 263850 w 1035378"/>
                <a:gd name="connsiteY42" fmla="*/ 1024002 h 1135986"/>
                <a:gd name="connsiteX43" fmla="*/ 232894 w 1035378"/>
                <a:gd name="connsiteY43" fmla="*/ 993046 h 1135986"/>
                <a:gd name="connsiteX44" fmla="*/ 220987 w 1035378"/>
                <a:gd name="connsiteY44" fmla="*/ 957327 h 1135986"/>
                <a:gd name="connsiteX45" fmla="*/ 180506 w 1035378"/>
                <a:gd name="connsiteY45" fmla="*/ 938277 h 1135986"/>
                <a:gd name="connsiteX46" fmla="*/ 118594 w 1035378"/>
                <a:gd name="connsiteY46" fmla="*/ 862077 h 1135986"/>
                <a:gd name="connsiteX47" fmla="*/ 80494 w 1035378"/>
                <a:gd name="connsiteY47" fmla="*/ 766827 h 1135986"/>
                <a:gd name="connsiteX48" fmla="*/ 73350 w 1035378"/>
                <a:gd name="connsiteY48" fmla="*/ 714439 h 1135986"/>
                <a:gd name="connsiteX49" fmla="*/ 49537 w 1035378"/>
                <a:gd name="connsiteY49" fmla="*/ 650146 h 1135986"/>
                <a:gd name="connsiteX50" fmla="*/ 1912 w 1035378"/>
                <a:gd name="connsiteY50" fmla="*/ 531083 h 1135986"/>
                <a:gd name="connsiteX51" fmla="*/ 11437 w 1035378"/>
                <a:gd name="connsiteY51" fmla="*/ 419164 h 1135986"/>
                <a:gd name="connsiteX52" fmla="*/ 30487 w 1035378"/>
                <a:gd name="connsiteY52" fmla="*/ 381064 h 1135986"/>
                <a:gd name="connsiteX53" fmla="*/ 16200 w 1035378"/>
                <a:gd name="connsiteY53" fmla="*/ 326296 h 1135986"/>
                <a:gd name="connsiteX54" fmla="*/ 35250 w 1035378"/>
                <a:gd name="connsiteY54" fmla="*/ 309627 h 1135986"/>
                <a:gd name="connsiteX55" fmla="*/ 106687 w 1035378"/>
                <a:gd name="connsiteY55" fmla="*/ 319152 h 1135986"/>
                <a:gd name="connsiteX56" fmla="*/ 118594 w 1035378"/>
                <a:gd name="connsiteY56" fmla="*/ 326296 h 1135986"/>
                <a:gd name="connsiteX0" fmla="*/ 111450 w 1035378"/>
                <a:gd name="connsiteY0" fmla="*/ 314823 h 1069745"/>
                <a:gd name="connsiteX1" fmla="*/ 118594 w 1035378"/>
                <a:gd name="connsiteY1" fmla="*/ 260055 h 1069745"/>
                <a:gd name="connsiteX2" fmla="*/ 99544 w 1035378"/>
                <a:gd name="connsiteY2" fmla="*/ 195761 h 1069745"/>
                <a:gd name="connsiteX3" fmla="*/ 85256 w 1035378"/>
                <a:gd name="connsiteY3" fmla="*/ 148136 h 1069745"/>
                <a:gd name="connsiteX4" fmla="*/ 120975 w 1035378"/>
                <a:gd name="connsiteY4" fmla="*/ 143373 h 1069745"/>
                <a:gd name="connsiteX5" fmla="*/ 175744 w 1035378"/>
                <a:gd name="connsiteY5" fmla="*/ 176711 h 1069745"/>
                <a:gd name="connsiteX6" fmla="*/ 223369 w 1035378"/>
                <a:gd name="connsiteY6" fmla="*/ 200523 h 1069745"/>
                <a:gd name="connsiteX7" fmla="*/ 240037 w 1035378"/>
                <a:gd name="connsiteY7" fmla="*/ 202905 h 1069745"/>
                <a:gd name="connsiteX8" fmla="*/ 313856 w 1035378"/>
                <a:gd name="connsiteY8" fmla="*/ 162423 h 1069745"/>
                <a:gd name="connsiteX9" fmla="*/ 444825 w 1035378"/>
                <a:gd name="connsiteY9" fmla="*/ 114798 h 1069745"/>
                <a:gd name="connsiteX10" fmla="*/ 535312 w 1035378"/>
                <a:gd name="connsiteY10" fmla="*/ 114798 h 1069745"/>
                <a:gd name="connsiteX11" fmla="*/ 597225 w 1035378"/>
                <a:gd name="connsiteY11" fmla="*/ 48123 h 1069745"/>
                <a:gd name="connsiteX12" fmla="*/ 677103 w 1035378"/>
                <a:gd name="connsiteY12" fmla="*/ 17044 h 1069745"/>
                <a:gd name="connsiteX13" fmla="*/ 705242 w 1035378"/>
                <a:gd name="connsiteY13" fmla="*/ 28400 h 1069745"/>
                <a:gd name="connsiteX14" fmla="*/ 736008 w 1035378"/>
                <a:gd name="connsiteY14" fmla="*/ 31387 h 1069745"/>
                <a:gd name="connsiteX15" fmla="*/ 759150 w 1035378"/>
                <a:gd name="connsiteY15" fmla="*/ 498 h 1069745"/>
                <a:gd name="connsiteX16" fmla="*/ 794869 w 1035378"/>
                <a:gd name="connsiteY16" fmla="*/ 60030 h 1069745"/>
                <a:gd name="connsiteX17" fmla="*/ 832969 w 1035378"/>
                <a:gd name="connsiteY17" fmla="*/ 88605 h 1069745"/>
                <a:gd name="connsiteX18" fmla="*/ 916312 w 1035378"/>
                <a:gd name="connsiteY18" fmla="*/ 88605 h 1069745"/>
                <a:gd name="connsiteX19" fmla="*/ 961556 w 1035378"/>
                <a:gd name="connsiteY19" fmla="*/ 105273 h 1069745"/>
                <a:gd name="connsiteX20" fmla="*/ 963937 w 1035378"/>
                <a:gd name="connsiteY20" fmla="*/ 145755 h 1069745"/>
                <a:gd name="connsiteX21" fmla="*/ 942506 w 1035378"/>
                <a:gd name="connsiteY21" fmla="*/ 205286 h 1069745"/>
                <a:gd name="connsiteX22" fmla="*/ 942506 w 1035378"/>
                <a:gd name="connsiteY22" fmla="*/ 264817 h 1069745"/>
                <a:gd name="connsiteX23" fmla="*/ 978225 w 1035378"/>
                <a:gd name="connsiteY23" fmla="*/ 331492 h 1069745"/>
                <a:gd name="connsiteX24" fmla="*/ 1004419 w 1035378"/>
                <a:gd name="connsiteY24" fmla="*/ 452936 h 1069745"/>
                <a:gd name="connsiteX25" fmla="*/ 994894 w 1035378"/>
                <a:gd name="connsiteY25" fmla="*/ 657723 h 1069745"/>
                <a:gd name="connsiteX26" fmla="*/ 985369 w 1035378"/>
                <a:gd name="connsiteY26" fmla="*/ 695823 h 1069745"/>
                <a:gd name="connsiteX27" fmla="*/ 1002037 w 1035378"/>
                <a:gd name="connsiteY27" fmla="*/ 741067 h 1069745"/>
                <a:gd name="connsiteX28" fmla="*/ 1035375 w 1035378"/>
                <a:gd name="connsiteY28" fmla="*/ 786311 h 1069745"/>
                <a:gd name="connsiteX29" fmla="*/ 999656 w 1035378"/>
                <a:gd name="connsiteY29" fmla="*/ 829173 h 1069745"/>
                <a:gd name="connsiteX30" fmla="*/ 932981 w 1035378"/>
                <a:gd name="connsiteY30" fmla="*/ 838698 h 1069745"/>
                <a:gd name="connsiteX31" fmla="*/ 880594 w 1035378"/>
                <a:gd name="connsiteY31" fmla="*/ 845842 h 1069745"/>
                <a:gd name="connsiteX32" fmla="*/ 847256 w 1035378"/>
                <a:gd name="connsiteY32" fmla="*/ 879180 h 1069745"/>
                <a:gd name="connsiteX33" fmla="*/ 759150 w 1035378"/>
                <a:gd name="connsiteY33" fmla="*/ 929186 h 1069745"/>
                <a:gd name="connsiteX34" fmla="*/ 694856 w 1035378"/>
                <a:gd name="connsiteY34" fmla="*/ 998242 h 1069745"/>
                <a:gd name="connsiteX35" fmla="*/ 654375 w 1035378"/>
                <a:gd name="connsiteY35" fmla="*/ 1012530 h 1069745"/>
                <a:gd name="connsiteX36" fmla="*/ 599606 w 1035378"/>
                <a:gd name="connsiteY36" fmla="*/ 981573 h 1069745"/>
                <a:gd name="connsiteX37" fmla="*/ 568650 w 1035378"/>
                <a:gd name="connsiteY37" fmla="*/ 988717 h 1069745"/>
                <a:gd name="connsiteX38" fmla="*/ 490069 w 1035378"/>
                <a:gd name="connsiteY38" fmla="*/ 1050630 h 1069745"/>
                <a:gd name="connsiteX39" fmla="*/ 456731 w 1035378"/>
                <a:gd name="connsiteY39" fmla="*/ 1067298 h 1069745"/>
                <a:gd name="connsiteX40" fmla="*/ 409106 w 1035378"/>
                <a:gd name="connsiteY40" fmla="*/ 1005386 h 1069745"/>
                <a:gd name="connsiteX41" fmla="*/ 328144 w 1035378"/>
                <a:gd name="connsiteY41" fmla="*/ 936330 h 1069745"/>
                <a:gd name="connsiteX42" fmla="*/ 263850 w 1035378"/>
                <a:gd name="connsiteY42" fmla="*/ 957761 h 1069745"/>
                <a:gd name="connsiteX43" fmla="*/ 232894 w 1035378"/>
                <a:gd name="connsiteY43" fmla="*/ 926805 h 1069745"/>
                <a:gd name="connsiteX44" fmla="*/ 220987 w 1035378"/>
                <a:gd name="connsiteY44" fmla="*/ 891086 h 1069745"/>
                <a:gd name="connsiteX45" fmla="*/ 180506 w 1035378"/>
                <a:gd name="connsiteY45" fmla="*/ 872036 h 1069745"/>
                <a:gd name="connsiteX46" fmla="*/ 118594 w 1035378"/>
                <a:gd name="connsiteY46" fmla="*/ 795836 h 1069745"/>
                <a:gd name="connsiteX47" fmla="*/ 80494 w 1035378"/>
                <a:gd name="connsiteY47" fmla="*/ 700586 h 1069745"/>
                <a:gd name="connsiteX48" fmla="*/ 73350 w 1035378"/>
                <a:gd name="connsiteY48" fmla="*/ 648198 h 1069745"/>
                <a:gd name="connsiteX49" fmla="*/ 49537 w 1035378"/>
                <a:gd name="connsiteY49" fmla="*/ 583905 h 1069745"/>
                <a:gd name="connsiteX50" fmla="*/ 1912 w 1035378"/>
                <a:gd name="connsiteY50" fmla="*/ 464842 h 1069745"/>
                <a:gd name="connsiteX51" fmla="*/ 11437 w 1035378"/>
                <a:gd name="connsiteY51" fmla="*/ 352923 h 1069745"/>
                <a:gd name="connsiteX52" fmla="*/ 30487 w 1035378"/>
                <a:gd name="connsiteY52" fmla="*/ 314823 h 1069745"/>
                <a:gd name="connsiteX53" fmla="*/ 16200 w 1035378"/>
                <a:gd name="connsiteY53" fmla="*/ 260055 h 1069745"/>
                <a:gd name="connsiteX54" fmla="*/ 35250 w 1035378"/>
                <a:gd name="connsiteY54" fmla="*/ 243386 h 1069745"/>
                <a:gd name="connsiteX55" fmla="*/ 106687 w 1035378"/>
                <a:gd name="connsiteY55" fmla="*/ 252911 h 1069745"/>
                <a:gd name="connsiteX56" fmla="*/ 118594 w 1035378"/>
                <a:gd name="connsiteY56" fmla="*/ 260055 h 1069745"/>
                <a:gd name="connsiteX0" fmla="*/ 111450 w 1035378"/>
                <a:gd name="connsiteY0" fmla="*/ 314823 h 1069745"/>
                <a:gd name="connsiteX1" fmla="*/ 118594 w 1035378"/>
                <a:gd name="connsiteY1" fmla="*/ 260055 h 1069745"/>
                <a:gd name="connsiteX2" fmla="*/ 99544 w 1035378"/>
                <a:gd name="connsiteY2" fmla="*/ 195761 h 1069745"/>
                <a:gd name="connsiteX3" fmla="*/ 85256 w 1035378"/>
                <a:gd name="connsiteY3" fmla="*/ 148136 h 1069745"/>
                <a:gd name="connsiteX4" fmla="*/ 120975 w 1035378"/>
                <a:gd name="connsiteY4" fmla="*/ 143373 h 1069745"/>
                <a:gd name="connsiteX5" fmla="*/ 185248 w 1035378"/>
                <a:gd name="connsiteY5" fmla="*/ 204178 h 1069745"/>
                <a:gd name="connsiteX6" fmla="*/ 223369 w 1035378"/>
                <a:gd name="connsiteY6" fmla="*/ 200523 h 1069745"/>
                <a:gd name="connsiteX7" fmla="*/ 240037 w 1035378"/>
                <a:gd name="connsiteY7" fmla="*/ 202905 h 1069745"/>
                <a:gd name="connsiteX8" fmla="*/ 313856 w 1035378"/>
                <a:gd name="connsiteY8" fmla="*/ 162423 h 1069745"/>
                <a:gd name="connsiteX9" fmla="*/ 444825 w 1035378"/>
                <a:gd name="connsiteY9" fmla="*/ 114798 h 1069745"/>
                <a:gd name="connsiteX10" fmla="*/ 535312 w 1035378"/>
                <a:gd name="connsiteY10" fmla="*/ 114798 h 1069745"/>
                <a:gd name="connsiteX11" fmla="*/ 597225 w 1035378"/>
                <a:gd name="connsiteY11" fmla="*/ 48123 h 1069745"/>
                <a:gd name="connsiteX12" fmla="*/ 677103 w 1035378"/>
                <a:gd name="connsiteY12" fmla="*/ 17044 h 1069745"/>
                <a:gd name="connsiteX13" fmla="*/ 705242 w 1035378"/>
                <a:gd name="connsiteY13" fmla="*/ 28400 h 1069745"/>
                <a:gd name="connsiteX14" fmla="*/ 736008 w 1035378"/>
                <a:gd name="connsiteY14" fmla="*/ 31387 h 1069745"/>
                <a:gd name="connsiteX15" fmla="*/ 759150 w 1035378"/>
                <a:gd name="connsiteY15" fmla="*/ 498 h 1069745"/>
                <a:gd name="connsiteX16" fmla="*/ 794869 w 1035378"/>
                <a:gd name="connsiteY16" fmla="*/ 60030 h 1069745"/>
                <a:gd name="connsiteX17" fmla="*/ 832969 w 1035378"/>
                <a:gd name="connsiteY17" fmla="*/ 88605 h 1069745"/>
                <a:gd name="connsiteX18" fmla="*/ 916312 w 1035378"/>
                <a:gd name="connsiteY18" fmla="*/ 88605 h 1069745"/>
                <a:gd name="connsiteX19" fmla="*/ 961556 w 1035378"/>
                <a:gd name="connsiteY19" fmla="*/ 105273 h 1069745"/>
                <a:gd name="connsiteX20" fmla="*/ 963937 w 1035378"/>
                <a:gd name="connsiteY20" fmla="*/ 145755 h 1069745"/>
                <a:gd name="connsiteX21" fmla="*/ 942506 w 1035378"/>
                <a:gd name="connsiteY21" fmla="*/ 205286 h 1069745"/>
                <a:gd name="connsiteX22" fmla="*/ 942506 w 1035378"/>
                <a:gd name="connsiteY22" fmla="*/ 264817 h 1069745"/>
                <a:gd name="connsiteX23" fmla="*/ 978225 w 1035378"/>
                <a:gd name="connsiteY23" fmla="*/ 331492 h 1069745"/>
                <a:gd name="connsiteX24" fmla="*/ 1004419 w 1035378"/>
                <a:gd name="connsiteY24" fmla="*/ 452936 h 1069745"/>
                <a:gd name="connsiteX25" fmla="*/ 994894 w 1035378"/>
                <a:gd name="connsiteY25" fmla="*/ 657723 h 1069745"/>
                <a:gd name="connsiteX26" fmla="*/ 985369 w 1035378"/>
                <a:gd name="connsiteY26" fmla="*/ 695823 h 1069745"/>
                <a:gd name="connsiteX27" fmla="*/ 1002037 w 1035378"/>
                <a:gd name="connsiteY27" fmla="*/ 741067 h 1069745"/>
                <a:gd name="connsiteX28" fmla="*/ 1035375 w 1035378"/>
                <a:gd name="connsiteY28" fmla="*/ 786311 h 1069745"/>
                <a:gd name="connsiteX29" fmla="*/ 999656 w 1035378"/>
                <a:gd name="connsiteY29" fmla="*/ 829173 h 1069745"/>
                <a:gd name="connsiteX30" fmla="*/ 932981 w 1035378"/>
                <a:gd name="connsiteY30" fmla="*/ 838698 h 1069745"/>
                <a:gd name="connsiteX31" fmla="*/ 880594 w 1035378"/>
                <a:gd name="connsiteY31" fmla="*/ 845842 h 1069745"/>
                <a:gd name="connsiteX32" fmla="*/ 847256 w 1035378"/>
                <a:gd name="connsiteY32" fmla="*/ 879180 h 1069745"/>
                <a:gd name="connsiteX33" fmla="*/ 759150 w 1035378"/>
                <a:gd name="connsiteY33" fmla="*/ 929186 h 1069745"/>
                <a:gd name="connsiteX34" fmla="*/ 694856 w 1035378"/>
                <a:gd name="connsiteY34" fmla="*/ 998242 h 1069745"/>
                <a:gd name="connsiteX35" fmla="*/ 654375 w 1035378"/>
                <a:gd name="connsiteY35" fmla="*/ 1012530 h 1069745"/>
                <a:gd name="connsiteX36" fmla="*/ 599606 w 1035378"/>
                <a:gd name="connsiteY36" fmla="*/ 981573 h 1069745"/>
                <a:gd name="connsiteX37" fmla="*/ 568650 w 1035378"/>
                <a:gd name="connsiteY37" fmla="*/ 988717 h 1069745"/>
                <a:gd name="connsiteX38" fmla="*/ 490069 w 1035378"/>
                <a:gd name="connsiteY38" fmla="*/ 1050630 h 1069745"/>
                <a:gd name="connsiteX39" fmla="*/ 456731 w 1035378"/>
                <a:gd name="connsiteY39" fmla="*/ 1067298 h 1069745"/>
                <a:gd name="connsiteX40" fmla="*/ 409106 w 1035378"/>
                <a:gd name="connsiteY40" fmla="*/ 1005386 h 1069745"/>
                <a:gd name="connsiteX41" fmla="*/ 328144 w 1035378"/>
                <a:gd name="connsiteY41" fmla="*/ 936330 h 1069745"/>
                <a:gd name="connsiteX42" fmla="*/ 263850 w 1035378"/>
                <a:gd name="connsiteY42" fmla="*/ 957761 h 1069745"/>
                <a:gd name="connsiteX43" fmla="*/ 232894 w 1035378"/>
                <a:gd name="connsiteY43" fmla="*/ 926805 h 1069745"/>
                <a:gd name="connsiteX44" fmla="*/ 220987 w 1035378"/>
                <a:gd name="connsiteY44" fmla="*/ 891086 h 1069745"/>
                <a:gd name="connsiteX45" fmla="*/ 180506 w 1035378"/>
                <a:gd name="connsiteY45" fmla="*/ 872036 h 1069745"/>
                <a:gd name="connsiteX46" fmla="*/ 118594 w 1035378"/>
                <a:gd name="connsiteY46" fmla="*/ 795836 h 1069745"/>
                <a:gd name="connsiteX47" fmla="*/ 80494 w 1035378"/>
                <a:gd name="connsiteY47" fmla="*/ 700586 h 1069745"/>
                <a:gd name="connsiteX48" fmla="*/ 73350 w 1035378"/>
                <a:gd name="connsiteY48" fmla="*/ 648198 h 1069745"/>
                <a:gd name="connsiteX49" fmla="*/ 49537 w 1035378"/>
                <a:gd name="connsiteY49" fmla="*/ 583905 h 1069745"/>
                <a:gd name="connsiteX50" fmla="*/ 1912 w 1035378"/>
                <a:gd name="connsiteY50" fmla="*/ 464842 h 1069745"/>
                <a:gd name="connsiteX51" fmla="*/ 11437 w 1035378"/>
                <a:gd name="connsiteY51" fmla="*/ 352923 h 1069745"/>
                <a:gd name="connsiteX52" fmla="*/ 30487 w 1035378"/>
                <a:gd name="connsiteY52" fmla="*/ 314823 h 1069745"/>
                <a:gd name="connsiteX53" fmla="*/ 16200 w 1035378"/>
                <a:gd name="connsiteY53" fmla="*/ 260055 h 1069745"/>
                <a:gd name="connsiteX54" fmla="*/ 35250 w 1035378"/>
                <a:gd name="connsiteY54" fmla="*/ 243386 h 1069745"/>
                <a:gd name="connsiteX55" fmla="*/ 106687 w 1035378"/>
                <a:gd name="connsiteY55" fmla="*/ 252911 h 1069745"/>
                <a:gd name="connsiteX56" fmla="*/ 118594 w 1035378"/>
                <a:gd name="connsiteY56" fmla="*/ 260055 h 1069745"/>
                <a:gd name="connsiteX0" fmla="*/ 111450 w 1035378"/>
                <a:gd name="connsiteY0" fmla="*/ 314823 h 1069745"/>
                <a:gd name="connsiteX1" fmla="*/ 118594 w 1035378"/>
                <a:gd name="connsiteY1" fmla="*/ 260055 h 1069745"/>
                <a:gd name="connsiteX2" fmla="*/ 99544 w 1035378"/>
                <a:gd name="connsiteY2" fmla="*/ 195761 h 1069745"/>
                <a:gd name="connsiteX3" fmla="*/ 85256 w 1035378"/>
                <a:gd name="connsiteY3" fmla="*/ 148136 h 1069745"/>
                <a:gd name="connsiteX4" fmla="*/ 175040 w 1035378"/>
                <a:gd name="connsiteY4" fmla="*/ 203951 h 1069745"/>
                <a:gd name="connsiteX5" fmla="*/ 185248 w 1035378"/>
                <a:gd name="connsiteY5" fmla="*/ 204178 h 1069745"/>
                <a:gd name="connsiteX6" fmla="*/ 223369 w 1035378"/>
                <a:gd name="connsiteY6" fmla="*/ 200523 h 1069745"/>
                <a:gd name="connsiteX7" fmla="*/ 240037 w 1035378"/>
                <a:gd name="connsiteY7" fmla="*/ 202905 h 1069745"/>
                <a:gd name="connsiteX8" fmla="*/ 313856 w 1035378"/>
                <a:gd name="connsiteY8" fmla="*/ 162423 h 1069745"/>
                <a:gd name="connsiteX9" fmla="*/ 444825 w 1035378"/>
                <a:gd name="connsiteY9" fmla="*/ 114798 h 1069745"/>
                <a:gd name="connsiteX10" fmla="*/ 535312 w 1035378"/>
                <a:gd name="connsiteY10" fmla="*/ 114798 h 1069745"/>
                <a:gd name="connsiteX11" fmla="*/ 597225 w 1035378"/>
                <a:gd name="connsiteY11" fmla="*/ 48123 h 1069745"/>
                <a:gd name="connsiteX12" fmla="*/ 677103 w 1035378"/>
                <a:gd name="connsiteY12" fmla="*/ 17044 h 1069745"/>
                <a:gd name="connsiteX13" fmla="*/ 705242 w 1035378"/>
                <a:gd name="connsiteY13" fmla="*/ 28400 h 1069745"/>
                <a:gd name="connsiteX14" fmla="*/ 736008 w 1035378"/>
                <a:gd name="connsiteY14" fmla="*/ 31387 h 1069745"/>
                <a:gd name="connsiteX15" fmla="*/ 759150 w 1035378"/>
                <a:gd name="connsiteY15" fmla="*/ 498 h 1069745"/>
                <a:gd name="connsiteX16" fmla="*/ 794869 w 1035378"/>
                <a:gd name="connsiteY16" fmla="*/ 60030 h 1069745"/>
                <a:gd name="connsiteX17" fmla="*/ 832969 w 1035378"/>
                <a:gd name="connsiteY17" fmla="*/ 88605 h 1069745"/>
                <a:gd name="connsiteX18" fmla="*/ 916312 w 1035378"/>
                <a:gd name="connsiteY18" fmla="*/ 88605 h 1069745"/>
                <a:gd name="connsiteX19" fmla="*/ 961556 w 1035378"/>
                <a:gd name="connsiteY19" fmla="*/ 105273 h 1069745"/>
                <a:gd name="connsiteX20" fmla="*/ 963937 w 1035378"/>
                <a:gd name="connsiteY20" fmla="*/ 145755 h 1069745"/>
                <a:gd name="connsiteX21" fmla="*/ 942506 w 1035378"/>
                <a:gd name="connsiteY21" fmla="*/ 205286 h 1069745"/>
                <a:gd name="connsiteX22" fmla="*/ 942506 w 1035378"/>
                <a:gd name="connsiteY22" fmla="*/ 264817 h 1069745"/>
                <a:gd name="connsiteX23" fmla="*/ 978225 w 1035378"/>
                <a:gd name="connsiteY23" fmla="*/ 331492 h 1069745"/>
                <a:gd name="connsiteX24" fmla="*/ 1004419 w 1035378"/>
                <a:gd name="connsiteY24" fmla="*/ 452936 h 1069745"/>
                <a:gd name="connsiteX25" fmla="*/ 994894 w 1035378"/>
                <a:gd name="connsiteY25" fmla="*/ 657723 h 1069745"/>
                <a:gd name="connsiteX26" fmla="*/ 985369 w 1035378"/>
                <a:gd name="connsiteY26" fmla="*/ 695823 h 1069745"/>
                <a:gd name="connsiteX27" fmla="*/ 1002037 w 1035378"/>
                <a:gd name="connsiteY27" fmla="*/ 741067 h 1069745"/>
                <a:gd name="connsiteX28" fmla="*/ 1035375 w 1035378"/>
                <a:gd name="connsiteY28" fmla="*/ 786311 h 1069745"/>
                <a:gd name="connsiteX29" fmla="*/ 999656 w 1035378"/>
                <a:gd name="connsiteY29" fmla="*/ 829173 h 1069745"/>
                <a:gd name="connsiteX30" fmla="*/ 932981 w 1035378"/>
                <a:gd name="connsiteY30" fmla="*/ 838698 h 1069745"/>
                <a:gd name="connsiteX31" fmla="*/ 880594 w 1035378"/>
                <a:gd name="connsiteY31" fmla="*/ 845842 h 1069745"/>
                <a:gd name="connsiteX32" fmla="*/ 847256 w 1035378"/>
                <a:gd name="connsiteY32" fmla="*/ 879180 h 1069745"/>
                <a:gd name="connsiteX33" fmla="*/ 759150 w 1035378"/>
                <a:gd name="connsiteY33" fmla="*/ 929186 h 1069745"/>
                <a:gd name="connsiteX34" fmla="*/ 694856 w 1035378"/>
                <a:gd name="connsiteY34" fmla="*/ 998242 h 1069745"/>
                <a:gd name="connsiteX35" fmla="*/ 654375 w 1035378"/>
                <a:gd name="connsiteY35" fmla="*/ 1012530 h 1069745"/>
                <a:gd name="connsiteX36" fmla="*/ 599606 w 1035378"/>
                <a:gd name="connsiteY36" fmla="*/ 981573 h 1069745"/>
                <a:gd name="connsiteX37" fmla="*/ 568650 w 1035378"/>
                <a:gd name="connsiteY37" fmla="*/ 988717 h 1069745"/>
                <a:gd name="connsiteX38" fmla="*/ 490069 w 1035378"/>
                <a:gd name="connsiteY38" fmla="*/ 1050630 h 1069745"/>
                <a:gd name="connsiteX39" fmla="*/ 456731 w 1035378"/>
                <a:gd name="connsiteY39" fmla="*/ 1067298 h 1069745"/>
                <a:gd name="connsiteX40" fmla="*/ 409106 w 1035378"/>
                <a:gd name="connsiteY40" fmla="*/ 1005386 h 1069745"/>
                <a:gd name="connsiteX41" fmla="*/ 328144 w 1035378"/>
                <a:gd name="connsiteY41" fmla="*/ 936330 h 1069745"/>
                <a:gd name="connsiteX42" fmla="*/ 263850 w 1035378"/>
                <a:gd name="connsiteY42" fmla="*/ 957761 h 1069745"/>
                <a:gd name="connsiteX43" fmla="*/ 232894 w 1035378"/>
                <a:gd name="connsiteY43" fmla="*/ 926805 h 1069745"/>
                <a:gd name="connsiteX44" fmla="*/ 220987 w 1035378"/>
                <a:gd name="connsiteY44" fmla="*/ 891086 h 1069745"/>
                <a:gd name="connsiteX45" fmla="*/ 180506 w 1035378"/>
                <a:gd name="connsiteY45" fmla="*/ 872036 h 1069745"/>
                <a:gd name="connsiteX46" fmla="*/ 118594 w 1035378"/>
                <a:gd name="connsiteY46" fmla="*/ 795836 h 1069745"/>
                <a:gd name="connsiteX47" fmla="*/ 80494 w 1035378"/>
                <a:gd name="connsiteY47" fmla="*/ 700586 h 1069745"/>
                <a:gd name="connsiteX48" fmla="*/ 73350 w 1035378"/>
                <a:gd name="connsiteY48" fmla="*/ 648198 h 1069745"/>
                <a:gd name="connsiteX49" fmla="*/ 49537 w 1035378"/>
                <a:gd name="connsiteY49" fmla="*/ 583905 h 1069745"/>
                <a:gd name="connsiteX50" fmla="*/ 1912 w 1035378"/>
                <a:gd name="connsiteY50" fmla="*/ 464842 h 1069745"/>
                <a:gd name="connsiteX51" fmla="*/ 11437 w 1035378"/>
                <a:gd name="connsiteY51" fmla="*/ 352923 h 1069745"/>
                <a:gd name="connsiteX52" fmla="*/ 30487 w 1035378"/>
                <a:gd name="connsiteY52" fmla="*/ 314823 h 1069745"/>
                <a:gd name="connsiteX53" fmla="*/ 16200 w 1035378"/>
                <a:gd name="connsiteY53" fmla="*/ 260055 h 1069745"/>
                <a:gd name="connsiteX54" fmla="*/ 35250 w 1035378"/>
                <a:gd name="connsiteY54" fmla="*/ 243386 h 1069745"/>
                <a:gd name="connsiteX55" fmla="*/ 106687 w 1035378"/>
                <a:gd name="connsiteY55" fmla="*/ 252911 h 1069745"/>
                <a:gd name="connsiteX56" fmla="*/ 118594 w 1035378"/>
                <a:gd name="connsiteY56" fmla="*/ 260055 h 1069745"/>
                <a:gd name="connsiteX0" fmla="*/ 111450 w 1035378"/>
                <a:gd name="connsiteY0" fmla="*/ 314823 h 1069745"/>
                <a:gd name="connsiteX1" fmla="*/ 118594 w 1035378"/>
                <a:gd name="connsiteY1" fmla="*/ 260055 h 1069745"/>
                <a:gd name="connsiteX2" fmla="*/ 99544 w 1035378"/>
                <a:gd name="connsiteY2" fmla="*/ 195761 h 1069745"/>
                <a:gd name="connsiteX3" fmla="*/ 147344 w 1035378"/>
                <a:gd name="connsiteY3" fmla="*/ 184070 h 1069745"/>
                <a:gd name="connsiteX4" fmla="*/ 175040 w 1035378"/>
                <a:gd name="connsiteY4" fmla="*/ 203951 h 1069745"/>
                <a:gd name="connsiteX5" fmla="*/ 185248 w 1035378"/>
                <a:gd name="connsiteY5" fmla="*/ 204178 h 1069745"/>
                <a:gd name="connsiteX6" fmla="*/ 223369 w 1035378"/>
                <a:gd name="connsiteY6" fmla="*/ 200523 h 1069745"/>
                <a:gd name="connsiteX7" fmla="*/ 240037 w 1035378"/>
                <a:gd name="connsiteY7" fmla="*/ 202905 h 1069745"/>
                <a:gd name="connsiteX8" fmla="*/ 313856 w 1035378"/>
                <a:gd name="connsiteY8" fmla="*/ 162423 h 1069745"/>
                <a:gd name="connsiteX9" fmla="*/ 444825 w 1035378"/>
                <a:gd name="connsiteY9" fmla="*/ 114798 h 1069745"/>
                <a:gd name="connsiteX10" fmla="*/ 535312 w 1035378"/>
                <a:gd name="connsiteY10" fmla="*/ 114798 h 1069745"/>
                <a:gd name="connsiteX11" fmla="*/ 597225 w 1035378"/>
                <a:gd name="connsiteY11" fmla="*/ 48123 h 1069745"/>
                <a:gd name="connsiteX12" fmla="*/ 677103 w 1035378"/>
                <a:gd name="connsiteY12" fmla="*/ 17044 h 1069745"/>
                <a:gd name="connsiteX13" fmla="*/ 705242 w 1035378"/>
                <a:gd name="connsiteY13" fmla="*/ 28400 h 1069745"/>
                <a:gd name="connsiteX14" fmla="*/ 736008 w 1035378"/>
                <a:gd name="connsiteY14" fmla="*/ 31387 h 1069745"/>
                <a:gd name="connsiteX15" fmla="*/ 759150 w 1035378"/>
                <a:gd name="connsiteY15" fmla="*/ 498 h 1069745"/>
                <a:gd name="connsiteX16" fmla="*/ 794869 w 1035378"/>
                <a:gd name="connsiteY16" fmla="*/ 60030 h 1069745"/>
                <a:gd name="connsiteX17" fmla="*/ 832969 w 1035378"/>
                <a:gd name="connsiteY17" fmla="*/ 88605 h 1069745"/>
                <a:gd name="connsiteX18" fmla="*/ 916312 w 1035378"/>
                <a:gd name="connsiteY18" fmla="*/ 88605 h 1069745"/>
                <a:gd name="connsiteX19" fmla="*/ 961556 w 1035378"/>
                <a:gd name="connsiteY19" fmla="*/ 105273 h 1069745"/>
                <a:gd name="connsiteX20" fmla="*/ 963937 w 1035378"/>
                <a:gd name="connsiteY20" fmla="*/ 145755 h 1069745"/>
                <a:gd name="connsiteX21" fmla="*/ 942506 w 1035378"/>
                <a:gd name="connsiteY21" fmla="*/ 205286 h 1069745"/>
                <a:gd name="connsiteX22" fmla="*/ 942506 w 1035378"/>
                <a:gd name="connsiteY22" fmla="*/ 264817 h 1069745"/>
                <a:gd name="connsiteX23" fmla="*/ 978225 w 1035378"/>
                <a:gd name="connsiteY23" fmla="*/ 331492 h 1069745"/>
                <a:gd name="connsiteX24" fmla="*/ 1004419 w 1035378"/>
                <a:gd name="connsiteY24" fmla="*/ 452936 h 1069745"/>
                <a:gd name="connsiteX25" fmla="*/ 994894 w 1035378"/>
                <a:gd name="connsiteY25" fmla="*/ 657723 h 1069745"/>
                <a:gd name="connsiteX26" fmla="*/ 985369 w 1035378"/>
                <a:gd name="connsiteY26" fmla="*/ 695823 h 1069745"/>
                <a:gd name="connsiteX27" fmla="*/ 1002037 w 1035378"/>
                <a:gd name="connsiteY27" fmla="*/ 741067 h 1069745"/>
                <a:gd name="connsiteX28" fmla="*/ 1035375 w 1035378"/>
                <a:gd name="connsiteY28" fmla="*/ 786311 h 1069745"/>
                <a:gd name="connsiteX29" fmla="*/ 999656 w 1035378"/>
                <a:gd name="connsiteY29" fmla="*/ 829173 h 1069745"/>
                <a:gd name="connsiteX30" fmla="*/ 932981 w 1035378"/>
                <a:gd name="connsiteY30" fmla="*/ 838698 h 1069745"/>
                <a:gd name="connsiteX31" fmla="*/ 880594 w 1035378"/>
                <a:gd name="connsiteY31" fmla="*/ 845842 h 1069745"/>
                <a:gd name="connsiteX32" fmla="*/ 847256 w 1035378"/>
                <a:gd name="connsiteY32" fmla="*/ 879180 h 1069745"/>
                <a:gd name="connsiteX33" fmla="*/ 759150 w 1035378"/>
                <a:gd name="connsiteY33" fmla="*/ 929186 h 1069745"/>
                <a:gd name="connsiteX34" fmla="*/ 694856 w 1035378"/>
                <a:gd name="connsiteY34" fmla="*/ 998242 h 1069745"/>
                <a:gd name="connsiteX35" fmla="*/ 654375 w 1035378"/>
                <a:gd name="connsiteY35" fmla="*/ 1012530 h 1069745"/>
                <a:gd name="connsiteX36" fmla="*/ 599606 w 1035378"/>
                <a:gd name="connsiteY36" fmla="*/ 981573 h 1069745"/>
                <a:gd name="connsiteX37" fmla="*/ 568650 w 1035378"/>
                <a:gd name="connsiteY37" fmla="*/ 988717 h 1069745"/>
                <a:gd name="connsiteX38" fmla="*/ 490069 w 1035378"/>
                <a:gd name="connsiteY38" fmla="*/ 1050630 h 1069745"/>
                <a:gd name="connsiteX39" fmla="*/ 456731 w 1035378"/>
                <a:gd name="connsiteY39" fmla="*/ 1067298 h 1069745"/>
                <a:gd name="connsiteX40" fmla="*/ 409106 w 1035378"/>
                <a:gd name="connsiteY40" fmla="*/ 1005386 h 1069745"/>
                <a:gd name="connsiteX41" fmla="*/ 328144 w 1035378"/>
                <a:gd name="connsiteY41" fmla="*/ 936330 h 1069745"/>
                <a:gd name="connsiteX42" fmla="*/ 263850 w 1035378"/>
                <a:gd name="connsiteY42" fmla="*/ 957761 h 1069745"/>
                <a:gd name="connsiteX43" fmla="*/ 232894 w 1035378"/>
                <a:gd name="connsiteY43" fmla="*/ 926805 h 1069745"/>
                <a:gd name="connsiteX44" fmla="*/ 220987 w 1035378"/>
                <a:gd name="connsiteY44" fmla="*/ 891086 h 1069745"/>
                <a:gd name="connsiteX45" fmla="*/ 180506 w 1035378"/>
                <a:gd name="connsiteY45" fmla="*/ 872036 h 1069745"/>
                <a:gd name="connsiteX46" fmla="*/ 118594 w 1035378"/>
                <a:gd name="connsiteY46" fmla="*/ 795836 h 1069745"/>
                <a:gd name="connsiteX47" fmla="*/ 80494 w 1035378"/>
                <a:gd name="connsiteY47" fmla="*/ 700586 h 1069745"/>
                <a:gd name="connsiteX48" fmla="*/ 73350 w 1035378"/>
                <a:gd name="connsiteY48" fmla="*/ 648198 h 1069745"/>
                <a:gd name="connsiteX49" fmla="*/ 49537 w 1035378"/>
                <a:gd name="connsiteY49" fmla="*/ 583905 h 1069745"/>
                <a:gd name="connsiteX50" fmla="*/ 1912 w 1035378"/>
                <a:gd name="connsiteY50" fmla="*/ 464842 h 1069745"/>
                <a:gd name="connsiteX51" fmla="*/ 11437 w 1035378"/>
                <a:gd name="connsiteY51" fmla="*/ 352923 h 1069745"/>
                <a:gd name="connsiteX52" fmla="*/ 30487 w 1035378"/>
                <a:gd name="connsiteY52" fmla="*/ 314823 h 1069745"/>
                <a:gd name="connsiteX53" fmla="*/ 16200 w 1035378"/>
                <a:gd name="connsiteY53" fmla="*/ 260055 h 1069745"/>
                <a:gd name="connsiteX54" fmla="*/ 35250 w 1035378"/>
                <a:gd name="connsiteY54" fmla="*/ 243386 h 1069745"/>
                <a:gd name="connsiteX55" fmla="*/ 106687 w 1035378"/>
                <a:gd name="connsiteY55" fmla="*/ 252911 h 1069745"/>
                <a:gd name="connsiteX56" fmla="*/ 118594 w 1035378"/>
                <a:gd name="connsiteY56" fmla="*/ 260055 h 1069745"/>
                <a:gd name="connsiteX0" fmla="*/ 111450 w 1035378"/>
                <a:gd name="connsiteY0" fmla="*/ 314823 h 1070877"/>
                <a:gd name="connsiteX1" fmla="*/ 118594 w 1035378"/>
                <a:gd name="connsiteY1" fmla="*/ 260055 h 1070877"/>
                <a:gd name="connsiteX2" fmla="*/ 99544 w 1035378"/>
                <a:gd name="connsiteY2" fmla="*/ 195761 h 1070877"/>
                <a:gd name="connsiteX3" fmla="*/ 147344 w 1035378"/>
                <a:gd name="connsiteY3" fmla="*/ 184070 h 1070877"/>
                <a:gd name="connsiteX4" fmla="*/ 175040 w 1035378"/>
                <a:gd name="connsiteY4" fmla="*/ 203951 h 1070877"/>
                <a:gd name="connsiteX5" fmla="*/ 185248 w 1035378"/>
                <a:gd name="connsiteY5" fmla="*/ 204178 h 1070877"/>
                <a:gd name="connsiteX6" fmla="*/ 223369 w 1035378"/>
                <a:gd name="connsiteY6" fmla="*/ 200523 h 1070877"/>
                <a:gd name="connsiteX7" fmla="*/ 240037 w 1035378"/>
                <a:gd name="connsiteY7" fmla="*/ 202905 h 1070877"/>
                <a:gd name="connsiteX8" fmla="*/ 313856 w 1035378"/>
                <a:gd name="connsiteY8" fmla="*/ 162423 h 1070877"/>
                <a:gd name="connsiteX9" fmla="*/ 444825 w 1035378"/>
                <a:gd name="connsiteY9" fmla="*/ 114798 h 1070877"/>
                <a:gd name="connsiteX10" fmla="*/ 535312 w 1035378"/>
                <a:gd name="connsiteY10" fmla="*/ 114798 h 1070877"/>
                <a:gd name="connsiteX11" fmla="*/ 597225 w 1035378"/>
                <a:gd name="connsiteY11" fmla="*/ 48123 h 1070877"/>
                <a:gd name="connsiteX12" fmla="*/ 677103 w 1035378"/>
                <a:gd name="connsiteY12" fmla="*/ 17044 h 1070877"/>
                <a:gd name="connsiteX13" fmla="*/ 705242 w 1035378"/>
                <a:gd name="connsiteY13" fmla="*/ 28400 h 1070877"/>
                <a:gd name="connsiteX14" fmla="*/ 736008 w 1035378"/>
                <a:gd name="connsiteY14" fmla="*/ 31387 h 1070877"/>
                <a:gd name="connsiteX15" fmla="*/ 759150 w 1035378"/>
                <a:gd name="connsiteY15" fmla="*/ 498 h 1070877"/>
                <a:gd name="connsiteX16" fmla="*/ 794869 w 1035378"/>
                <a:gd name="connsiteY16" fmla="*/ 60030 h 1070877"/>
                <a:gd name="connsiteX17" fmla="*/ 832969 w 1035378"/>
                <a:gd name="connsiteY17" fmla="*/ 88605 h 1070877"/>
                <a:gd name="connsiteX18" fmla="*/ 916312 w 1035378"/>
                <a:gd name="connsiteY18" fmla="*/ 88605 h 1070877"/>
                <a:gd name="connsiteX19" fmla="*/ 961556 w 1035378"/>
                <a:gd name="connsiteY19" fmla="*/ 105273 h 1070877"/>
                <a:gd name="connsiteX20" fmla="*/ 963937 w 1035378"/>
                <a:gd name="connsiteY20" fmla="*/ 145755 h 1070877"/>
                <a:gd name="connsiteX21" fmla="*/ 942506 w 1035378"/>
                <a:gd name="connsiteY21" fmla="*/ 205286 h 1070877"/>
                <a:gd name="connsiteX22" fmla="*/ 942506 w 1035378"/>
                <a:gd name="connsiteY22" fmla="*/ 264817 h 1070877"/>
                <a:gd name="connsiteX23" fmla="*/ 978225 w 1035378"/>
                <a:gd name="connsiteY23" fmla="*/ 331492 h 1070877"/>
                <a:gd name="connsiteX24" fmla="*/ 1004419 w 1035378"/>
                <a:gd name="connsiteY24" fmla="*/ 452936 h 1070877"/>
                <a:gd name="connsiteX25" fmla="*/ 994894 w 1035378"/>
                <a:gd name="connsiteY25" fmla="*/ 657723 h 1070877"/>
                <a:gd name="connsiteX26" fmla="*/ 985369 w 1035378"/>
                <a:gd name="connsiteY26" fmla="*/ 695823 h 1070877"/>
                <a:gd name="connsiteX27" fmla="*/ 1002037 w 1035378"/>
                <a:gd name="connsiteY27" fmla="*/ 741067 h 1070877"/>
                <a:gd name="connsiteX28" fmla="*/ 1035375 w 1035378"/>
                <a:gd name="connsiteY28" fmla="*/ 786311 h 1070877"/>
                <a:gd name="connsiteX29" fmla="*/ 999656 w 1035378"/>
                <a:gd name="connsiteY29" fmla="*/ 829173 h 1070877"/>
                <a:gd name="connsiteX30" fmla="*/ 932981 w 1035378"/>
                <a:gd name="connsiteY30" fmla="*/ 838698 h 1070877"/>
                <a:gd name="connsiteX31" fmla="*/ 880594 w 1035378"/>
                <a:gd name="connsiteY31" fmla="*/ 845842 h 1070877"/>
                <a:gd name="connsiteX32" fmla="*/ 847256 w 1035378"/>
                <a:gd name="connsiteY32" fmla="*/ 879180 h 1070877"/>
                <a:gd name="connsiteX33" fmla="*/ 759150 w 1035378"/>
                <a:gd name="connsiteY33" fmla="*/ 929186 h 1070877"/>
                <a:gd name="connsiteX34" fmla="*/ 694856 w 1035378"/>
                <a:gd name="connsiteY34" fmla="*/ 998242 h 1070877"/>
                <a:gd name="connsiteX35" fmla="*/ 654375 w 1035378"/>
                <a:gd name="connsiteY35" fmla="*/ 1012530 h 1070877"/>
                <a:gd name="connsiteX36" fmla="*/ 599606 w 1035378"/>
                <a:gd name="connsiteY36" fmla="*/ 981573 h 1070877"/>
                <a:gd name="connsiteX37" fmla="*/ 568650 w 1035378"/>
                <a:gd name="connsiteY37" fmla="*/ 988717 h 1070877"/>
                <a:gd name="connsiteX38" fmla="*/ 490069 w 1035378"/>
                <a:gd name="connsiteY38" fmla="*/ 1050630 h 1070877"/>
                <a:gd name="connsiteX39" fmla="*/ 456731 w 1035378"/>
                <a:gd name="connsiteY39" fmla="*/ 1067298 h 1070877"/>
                <a:gd name="connsiteX40" fmla="*/ 403405 w 1035378"/>
                <a:gd name="connsiteY40" fmla="*/ 988906 h 1070877"/>
                <a:gd name="connsiteX41" fmla="*/ 328144 w 1035378"/>
                <a:gd name="connsiteY41" fmla="*/ 936330 h 1070877"/>
                <a:gd name="connsiteX42" fmla="*/ 263850 w 1035378"/>
                <a:gd name="connsiteY42" fmla="*/ 957761 h 1070877"/>
                <a:gd name="connsiteX43" fmla="*/ 232894 w 1035378"/>
                <a:gd name="connsiteY43" fmla="*/ 926805 h 1070877"/>
                <a:gd name="connsiteX44" fmla="*/ 220987 w 1035378"/>
                <a:gd name="connsiteY44" fmla="*/ 891086 h 1070877"/>
                <a:gd name="connsiteX45" fmla="*/ 180506 w 1035378"/>
                <a:gd name="connsiteY45" fmla="*/ 872036 h 1070877"/>
                <a:gd name="connsiteX46" fmla="*/ 118594 w 1035378"/>
                <a:gd name="connsiteY46" fmla="*/ 795836 h 1070877"/>
                <a:gd name="connsiteX47" fmla="*/ 80494 w 1035378"/>
                <a:gd name="connsiteY47" fmla="*/ 700586 h 1070877"/>
                <a:gd name="connsiteX48" fmla="*/ 73350 w 1035378"/>
                <a:gd name="connsiteY48" fmla="*/ 648198 h 1070877"/>
                <a:gd name="connsiteX49" fmla="*/ 49537 w 1035378"/>
                <a:gd name="connsiteY49" fmla="*/ 583905 h 1070877"/>
                <a:gd name="connsiteX50" fmla="*/ 1912 w 1035378"/>
                <a:gd name="connsiteY50" fmla="*/ 464842 h 1070877"/>
                <a:gd name="connsiteX51" fmla="*/ 11437 w 1035378"/>
                <a:gd name="connsiteY51" fmla="*/ 352923 h 1070877"/>
                <a:gd name="connsiteX52" fmla="*/ 30487 w 1035378"/>
                <a:gd name="connsiteY52" fmla="*/ 314823 h 1070877"/>
                <a:gd name="connsiteX53" fmla="*/ 16200 w 1035378"/>
                <a:gd name="connsiteY53" fmla="*/ 260055 h 1070877"/>
                <a:gd name="connsiteX54" fmla="*/ 35250 w 1035378"/>
                <a:gd name="connsiteY54" fmla="*/ 243386 h 1070877"/>
                <a:gd name="connsiteX55" fmla="*/ 106687 w 1035378"/>
                <a:gd name="connsiteY55" fmla="*/ 252911 h 1070877"/>
                <a:gd name="connsiteX56" fmla="*/ 118594 w 1035378"/>
                <a:gd name="connsiteY56" fmla="*/ 260055 h 1070877"/>
                <a:gd name="connsiteX0" fmla="*/ 111450 w 1035378"/>
                <a:gd name="connsiteY0" fmla="*/ 314823 h 1051076"/>
                <a:gd name="connsiteX1" fmla="*/ 118594 w 1035378"/>
                <a:gd name="connsiteY1" fmla="*/ 260055 h 1051076"/>
                <a:gd name="connsiteX2" fmla="*/ 99544 w 1035378"/>
                <a:gd name="connsiteY2" fmla="*/ 195761 h 1051076"/>
                <a:gd name="connsiteX3" fmla="*/ 147344 w 1035378"/>
                <a:gd name="connsiteY3" fmla="*/ 184070 h 1051076"/>
                <a:gd name="connsiteX4" fmla="*/ 175040 w 1035378"/>
                <a:gd name="connsiteY4" fmla="*/ 203951 h 1051076"/>
                <a:gd name="connsiteX5" fmla="*/ 185248 w 1035378"/>
                <a:gd name="connsiteY5" fmla="*/ 204178 h 1051076"/>
                <a:gd name="connsiteX6" fmla="*/ 223369 w 1035378"/>
                <a:gd name="connsiteY6" fmla="*/ 200523 h 1051076"/>
                <a:gd name="connsiteX7" fmla="*/ 240037 w 1035378"/>
                <a:gd name="connsiteY7" fmla="*/ 202905 h 1051076"/>
                <a:gd name="connsiteX8" fmla="*/ 313856 w 1035378"/>
                <a:gd name="connsiteY8" fmla="*/ 162423 h 1051076"/>
                <a:gd name="connsiteX9" fmla="*/ 444825 w 1035378"/>
                <a:gd name="connsiteY9" fmla="*/ 114798 h 1051076"/>
                <a:gd name="connsiteX10" fmla="*/ 535312 w 1035378"/>
                <a:gd name="connsiteY10" fmla="*/ 114798 h 1051076"/>
                <a:gd name="connsiteX11" fmla="*/ 597225 w 1035378"/>
                <a:gd name="connsiteY11" fmla="*/ 48123 h 1051076"/>
                <a:gd name="connsiteX12" fmla="*/ 677103 w 1035378"/>
                <a:gd name="connsiteY12" fmla="*/ 17044 h 1051076"/>
                <a:gd name="connsiteX13" fmla="*/ 705242 w 1035378"/>
                <a:gd name="connsiteY13" fmla="*/ 28400 h 1051076"/>
                <a:gd name="connsiteX14" fmla="*/ 736008 w 1035378"/>
                <a:gd name="connsiteY14" fmla="*/ 31387 h 1051076"/>
                <a:gd name="connsiteX15" fmla="*/ 759150 w 1035378"/>
                <a:gd name="connsiteY15" fmla="*/ 498 h 1051076"/>
                <a:gd name="connsiteX16" fmla="*/ 794869 w 1035378"/>
                <a:gd name="connsiteY16" fmla="*/ 60030 h 1051076"/>
                <a:gd name="connsiteX17" fmla="*/ 832969 w 1035378"/>
                <a:gd name="connsiteY17" fmla="*/ 88605 h 1051076"/>
                <a:gd name="connsiteX18" fmla="*/ 916312 w 1035378"/>
                <a:gd name="connsiteY18" fmla="*/ 88605 h 1051076"/>
                <a:gd name="connsiteX19" fmla="*/ 961556 w 1035378"/>
                <a:gd name="connsiteY19" fmla="*/ 105273 h 1051076"/>
                <a:gd name="connsiteX20" fmla="*/ 963937 w 1035378"/>
                <a:gd name="connsiteY20" fmla="*/ 145755 h 1051076"/>
                <a:gd name="connsiteX21" fmla="*/ 942506 w 1035378"/>
                <a:gd name="connsiteY21" fmla="*/ 205286 h 1051076"/>
                <a:gd name="connsiteX22" fmla="*/ 942506 w 1035378"/>
                <a:gd name="connsiteY22" fmla="*/ 264817 h 1051076"/>
                <a:gd name="connsiteX23" fmla="*/ 978225 w 1035378"/>
                <a:gd name="connsiteY23" fmla="*/ 331492 h 1051076"/>
                <a:gd name="connsiteX24" fmla="*/ 1004419 w 1035378"/>
                <a:gd name="connsiteY24" fmla="*/ 452936 h 1051076"/>
                <a:gd name="connsiteX25" fmla="*/ 994894 w 1035378"/>
                <a:gd name="connsiteY25" fmla="*/ 657723 h 1051076"/>
                <a:gd name="connsiteX26" fmla="*/ 985369 w 1035378"/>
                <a:gd name="connsiteY26" fmla="*/ 695823 h 1051076"/>
                <a:gd name="connsiteX27" fmla="*/ 1002037 w 1035378"/>
                <a:gd name="connsiteY27" fmla="*/ 741067 h 1051076"/>
                <a:gd name="connsiteX28" fmla="*/ 1035375 w 1035378"/>
                <a:gd name="connsiteY28" fmla="*/ 786311 h 1051076"/>
                <a:gd name="connsiteX29" fmla="*/ 999656 w 1035378"/>
                <a:gd name="connsiteY29" fmla="*/ 829173 h 1051076"/>
                <a:gd name="connsiteX30" fmla="*/ 932981 w 1035378"/>
                <a:gd name="connsiteY30" fmla="*/ 838698 h 1051076"/>
                <a:gd name="connsiteX31" fmla="*/ 880594 w 1035378"/>
                <a:gd name="connsiteY31" fmla="*/ 845842 h 1051076"/>
                <a:gd name="connsiteX32" fmla="*/ 847256 w 1035378"/>
                <a:gd name="connsiteY32" fmla="*/ 879180 h 1051076"/>
                <a:gd name="connsiteX33" fmla="*/ 759150 w 1035378"/>
                <a:gd name="connsiteY33" fmla="*/ 929186 h 1051076"/>
                <a:gd name="connsiteX34" fmla="*/ 694856 w 1035378"/>
                <a:gd name="connsiteY34" fmla="*/ 998242 h 1051076"/>
                <a:gd name="connsiteX35" fmla="*/ 654375 w 1035378"/>
                <a:gd name="connsiteY35" fmla="*/ 1012530 h 1051076"/>
                <a:gd name="connsiteX36" fmla="*/ 599606 w 1035378"/>
                <a:gd name="connsiteY36" fmla="*/ 981573 h 1051076"/>
                <a:gd name="connsiteX37" fmla="*/ 568650 w 1035378"/>
                <a:gd name="connsiteY37" fmla="*/ 988717 h 1051076"/>
                <a:gd name="connsiteX38" fmla="*/ 490069 w 1035378"/>
                <a:gd name="connsiteY38" fmla="*/ 1050630 h 1051076"/>
                <a:gd name="connsiteX39" fmla="*/ 455255 w 1035378"/>
                <a:gd name="connsiteY39" fmla="*/ 1015184 h 1051076"/>
                <a:gd name="connsiteX40" fmla="*/ 403405 w 1035378"/>
                <a:gd name="connsiteY40" fmla="*/ 988906 h 1051076"/>
                <a:gd name="connsiteX41" fmla="*/ 328144 w 1035378"/>
                <a:gd name="connsiteY41" fmla="*/ 936330 h 1051076"/>
                <a:gd name="connsiteX42" fmla="*/ 263850 w 1035378"/>
                <a:gd name="connsiteY42" fmla="*/ 957761 h 1051076"/>
                <a:gd name="connsiteX43" fmla="*/ 232894 w 1035378"/>
                <a:gd name="connsiteY43" fmla="*/ 926805 h 1051076"/>
                <a:gd name="connsiteX44" fmla="*/ 220987 w 1035378"/>
                <a:gd name="connsiteY44" fmla="*/ 891086 h 1051076"/>
                <a:gd name="connsiteX45" fmla="*/ 180506 w 1035378"/>
                <a:gd name="connsiteY45" fmla="*/ 872036 h 1051076"/>
                <a:gd name="connsiteX46" fmla="*/ 118594 w 1035378"/>
                <a:gd name="connsiteY46" fmla="*/ 795836 h 1051076"/>
                <a:gd name="connsiteX47" fmla="*/ 80494 w 1035378"/>
                <a:gd name="connsiteY47" fmla="*/ 700586 h 1051076"/>
                <a:gd name="connsiteX48" fmla="*/ 73350 w 1035378"/>
                <a:gd name="connsiteY48" fmla="*/ 648198 h 1051076"/>
                <a:gd name="connsiteX49" fmla="*/ 49537 w 1035378"/>
                <a:gd name="connsiteY49" fmla="*/ 583905 h 1051076"/>
                <a:gd name="connsiteX50" fmla="*/ 1912 w 1035378"/>
                <a:gd name="connsiteY50" fmla="*/ 464842 h 1051076"/>
                <a:gd name="connsiteX51" fmla="*/ 11437 w 1035378"/>
                <a:gd name="connsiteY51" fmla="*/ 352923 h 1051076"/>
                <a:gd name="connsiteX52" fmla="*/ 30487 w 1035378"/>
                <a:gd name="connsiteY52" fmla="*/ 314823 h 1051076"/>
                <a:gd name="connsiteX53" fmla="*/ 16200 w 1035378"/>
                <a:gd name="connsiteY53" fmla="*/ 260055 h 1051076"/>
                <a:gd name="connsiteX54" fmla="*/ 35250 w 1035378"/>
                <a:gd name="connsiteY54" fmla="*/ 243386 h 1051076"/>
                <a:gd name="connsiteX55" fmla="*/ 106687 w 1035378"/>
                <a:gd name="connsiteY55" fmla="*/ 252911 h 1051076"/>
                <a:gd name="connsiteX56" fmla="*/ 118594 w 1035378"/>
                <a:gd name="connsiteY56" fmla="*/ 260055 h 1051076"/>
                <a:gd name="connsiteX0" fmla="*/ 111450 w 1035378"/>
                <a:gd name="connsiteY0" fmla="*/ 314823 h 1050678"/>
                <a:gd name="connsiteX1" fmla="*/ 118594 w 1035378"/>
                <a:gd name="connsiteY1" fmla="*/ 260055 h 1050678"/>
                <a:gd name="connsiteX2" fmla="*/ 99544 w 1035378"/>
                <a:gd name="connsiteY2" fmla="*/ 195761 h 1050678"/>
                <a:gd name="connsiteX3" fmla="*/ 147344 w 1035378"/>
                <a:gd name="connsiteY3" fmla="*/ 184070 h 1050678"/>
                <a:gd name="connsiteX4" fmla="*/ 175040 w 1035378"/>
                <a:gd name="connsiteY4" fmla="*/ 203951 h 1050678"/>
                <a:gd name="connsiteX5" fmla="*/ 185248 w 1035378"/>
                <a:gd name="connsiteY5" fmla="*/ 204178 h 1050678"/>
                <a:gd name="connsiteX6" fmla="*/ 223369 w 1035378"/>
                <a:gd name="connsiteY6" fmla="*/ 200523 h 1050678"/>
                <a:gd name="connsiteX7" fmla="*/ 240037 w 1035378"/>
                <a:gd name="connsiteY7" fmla="*/ 202905 h 1050678"/>
                <a:gd name="connsiteX8" fmla="*/ 313856 w 1035378"/>
                <a:gd name="connsiteY8" fmla="*/ 162423 h 1050678"/>
                <a:gd name="connsiteX9" fmla="*/ 444825 w 1035378"/>
                <a:gd name="connsiteY9" fmla="*/ 114798 h 1050678"/>
                <a:gd name="connsiteX10" fmla="*/ 535312 w 1035378"/>
                <a:gd name="connsiteY10" fmla="*/ 114798 h 1050678"/>
                <a:gd name="connsiteX11" fmla="*/ 597225 w 1035378"/>
                <a:gd name="connsiteY11" fmla="*/ 48123 h 1050678"/>
                <a:gd name="connsiteX12" fmla="*/ 677103 w 1035378"/>
                <a:gd name="connsiteY12" fmla="*/ 17044 h 1050678"/>
                <a:gd name="connsiteX13" fmla="*/ 705242 w 1035378"/>
                <a:gd name="connsiteY13" fmla="*/ 28400 h 1050678"/>
                <a:gd name="connsiteX14" fmla="*/ 736008 w 1035378"/>
                <a:gd name="connsiteY14" fmla="*/ 31387 h 1050678"/>
                <a:gd name="connsiteX15" fmla="*/ 759150 w 1035378"/>
                <a:gd name="connsiteY15" fmla="*/ 498 h 1050678"/>
                <a:gd name="connsiteX16" fmla="*/ 794869 w 1035378"/>
                <a:gd name="connsiteY16" fmla="*/ 60030 h 1050678"/>
                <a:gd name="connsiteX17" fmla="*/ 832969 w 1035378"/>
                <a:gd name="connsiteY17" fmla="*/ 88605 h 1050678"/>
                <a:gd name="connsiteX18" fmla="*/ 916312 w 1035378"/>
                <a:gd name="connsiteY18" fmla="*/ 88605 h 1050678"/>
                <a:gd name="connsiteX19" fmla="*/ 961556 w 1035378"/>
                <a:gd name="connsiteY19" fmla="*/ 105273 h 1050678"/>
                <a:gd name="connsiteX20" fmla="*/ 963937 w 1035378"/>
                <a:gd name="connsiteY20" fmla="*/ 145755 h 1050678"/>
                <a:gd name="connsiteX21" fmla="*/ 942506 w 1035378"/>
                <a:gd name="connsiteY21" fmla="*/ 205286 h 1050678"/>
                <a:gd name="connsiteX22" fmla="*/ 942506 w 1035378"/>
                <a:gd name="connsiteY22" fmla="*/ 264817 h 1050678"/>
                <a:gd name="connsiteX23" fmla="*/ 978225 w 1035378"/>
                <a:gd name="connsiteY23" fmla="*/ 331492 h 1050678"/>
                <a:gd name="connsiteX24" fmla="*/ 1004419 w 1035378"/>
                <a:gd name="connsiteY24" fmla="*/ 452936 h 1050678"/>
                <a:gd name="connsiteX25" fmla="*/ 994894 w 1035378"/>
                <a:gd name="connsiteY25" fmla="*/ 657723 h 1050678"/>
                <a:gd name="connsiteX26" fmla="*/ 985369 w 1035378"/>
                <a:gd name="connsiteY26" fmla="*/ 695823 h 1050678"/>
                <a:gd name="connsiteX27" fmla="*/ 1002037 w 1035378"/>
                <a:gd name="connsiteY27" fmla="*/ 741067 h 1050678"/>
                <a:gd name="connsiteX28" fmla="*/ 1035375 w 1035378"/>
                <a:gd name="connsiteY28" fmla="*/ 786311 h 1050678"/>
                <a:gd name="connsiteX29" fmla="*/ 999656 w 1035378"/>
                <a:gd name="connsiteY29" fmla="*/ 829173 h 1050678"/>
                <a:gd name="connsiteX30" fmla="*/ 932981 w 1035378"/>
                <a:gd name="connsiteY30" fmla="*/ 838698 h 1050678"/>
                <a:gd name="connsiteX31" fmla="*/ 880594 w 1035378"/>
                <a:gd name="connsiteY31" fmla="*/ 845842 h 1050678"/>
                <a:gd name="connsiteX32" fmla="*/ 847256 w 1035378"/>
                <a:gd name="connsiteY32" fmla="*/ 879180 h 1050678"/>
                <a:gd name="connsiteX33" fmla="*/ 759150 w 1035378"/>
                <a:gd name="connsiteY33" fmla="*/ 929186 h 1050678"/>
                <a:gd name="connsiteX34" fmla="*/ 694856 w 1035378"/>
                <a:gd name="connsiteY34" fmla="*/ 998242 h 1050678"/>
                <a:gd name="connsiteX35" fmla="*/ 654375 w 1035378"/>
                <a:gd name="connsiteY35" fmla="*/ 1012530 h 1050678"/>
                <a:gd name="connsiteX36" fmla="*/ 599606 w 1035378"/>
                <a:gd name="connsiteY36" fmla="*/ 981573 h 1050678"/>
                <a:gd name="connsiteX37" fmla="*/ 568650 w 1035378"/>
                <a:gd name="connsiteY37" fmla="*/ 988717 h 1050678"/>
                <a:gd name="connsiteX38" fmla="*/ 490069 w 1035378"/>
                <a:gd name="connsiteY38" fmla="*/ 1050630 h 1050678"/>
                <a:gd name="connsiteX39" fmla="*/ 482711 w 1035378"/>
                <a:gd name="connsiteY39" fmla="*/ 998852 h 1050678"/>
                <a:gd name="connsiteX40" fmla="*/ 403405 w 1035378"/>
                <a:gd name="connsiteY40" fmla="*/ 988906 h 1050678"/>
                <a:gd name="connsiteX41" fmla="*/ 328144 w 1035378"/>
                <a:gd name="connsiteY41" fmla="*/ 936330 h 1050678"/>
                <a:gd name="connsiteX42" fmla="*/ 263850 w 1035378"/>
                <a:gd name="connsiteY42" fmla="*/ 957761 h 1050678"/>
                <a:gd name="connsiteX43" fmla="*/ 232894 w 1035378"/>
                <a:gd name="connsiteY43" fmla="*/ 926805 h 1050678"/>
                <a:gd name="connsiteX44" fmla="*/ 220987 w 1035378"/>
                <a:gd name="connsiteY44" fmla="*/ 891086 h 1050678"/>
                <a:gd name="connsiteX45" fmla="*/ 180506 w 1035378"/>
                <a:gd name="connsiteY45" fmla="*/ 872036 h 1050678"/>
                <a:gd name="connsiteX46" fmla="*/ 118594 w 1035378"/>
                <a:gd name="connsiteY46" fmla="*/ 795836 h 1050678"/>
                <a:gd name="connsiteX47" fmla="*/ 80494 w 1035378"/>
                <a:gd name="connsiteY47" fmla="*/ 700586 h 1050678"/>
                <a:gd name="connsiteX48" fmla="*/ 73350 w 1035378"/>
                <a:gd name="connsiteY48" fmla="*/ 648198 h 1050678"/>
                <a:gd name="connsiteX49" fmla="*/ 49537 w 1035378"/>
                <a:gd name="connsiteY49" fmla="*/ 583905 h 1050678"/>
                <a:gd name="connsiteX50" fmla="*/ 1912 w 1035378"/>
                <a:gd name="connsiteY50" fmla="*/ 464842 h 1050678"/>
                <a:gd name="connsiteX51" fmla="*/ 11437 w 1035378"/>
                <a:gd name="connsiteY51" fmla="*/ 352923 h 1050678"/>
                <a:gd name="connsiteX52" fmla="*/ 30487 w 1035378"/>
                <a:gd name="connsiteY52" fmla="*/ 314823 h 1050678"/>
                <a:gd name="connsiteX53" fmla="*/ 16200 w 1035378"/>
                <a:gd name="connsiteY53" fmla="*/ 260055 h 1050678"/>
                <a:gd name="connsiteX54" fmla="*/ 35250 w 1035378"/>
                <a:gd name="connsiteY54" fmla="*/ 243386 h 1050678"/>
                <a:gd name="connsiteX55" fmla="*/ 106687 w 1035378"/>
                <a:gd name="connsiteY55" fmla="*/ 252911 h 1050678"/>
                <a:gd name="connsiteX56" fmla="*/ 118594 w 1035378"/>
                <a:gd name="connsiteY56" fmla="*/ 260055 h 1050678"/>
                <a:gd name="connsiteX0" fmla="*/ 111450 w 1004937"/>
                <a:gd name="connsiteY0" fmla="*/ 314823 h 1050678"/>
                <a:gd name="connsiteX1" fmla="*/ 118594 w 1004937"/>
                <a:gd name="connsiteY1" fmla="*/ 260055 h 1050678"/>
                <a:gd name="connsiteX2" fmla="*/ 99544 w 1004937"/>
                <a:gd name="connsiteY2" fmla="*/ 195761 h 1050678"/>
                <a:gd name="connsiteX3" fmla="*/ 147344 w 1004937"/>
                <a:gd name="connsiteY3" fmla="*/ 184070 h 1050678"/>
                <a:gd name="connsiteX4" fmla="*/ 175040 w 1004937"/>
                <a:gd name="connsiteY4" fmla="*/ 203951 h 1050678"/>
                <a:gd name="connsiteX5" fmla="*/ 185248 w 1004937"/>
                <a:gd name="connsiteY5" fmla="*/ 204178 h 1050678"/>
                <a:gd name="connsiteX6" fmla="*/ 223369 w 1004937"/>
                <a:gd name="connsiteY6" fmla="*/ 200523 h 1050678"/>
                <a:gd name="connsiteX7" fmla="*/ 240037 w 1004937"/>
                <a:gd name="connsiteY7" fmla="*/ 202905 h 1050678"/>
                <a:gd name="connsiteX8" fmla="*/ 313856 w 1004937"/>
                <a:gd name="connsiteY8" fmla="*/ 162423 h 1050678"/>
                <a:gd name="connsiteX9" fmla="*/ 444825 w 1004937"/>
                <a:gd name="connsiteY9" fmla="*/ 114798 h 1050678"/>
                <a:gd name="connsiteX10" fmla="*/ 535312 w 1004937"/>
                <a:gd name="connsiteY10" fmla="*/ 114798 h 1050678"/>
                <a:gd name="connsiteX11" fmla="*/ 597225 w 1004937"/>
                <a:gd name="connsiteY11" fmla="*/ 48123 h 1050678"/>
                <a:gd name="connsiteX12" fmla="*/ 677103 w 1004937"/>
                <a:gd name="connsiteY12" fmla="*/ 17044 h 1050678"/>
                <a:gd name="connsiteX13" fmla="*/ 705242 w 1004937"/>
                <a:gd name="connsiteY13" fmla="*/ 28400 h 1050678"/>
                <a:gd name="connsiteX14" fmla="*/ 736008 w 1004937"/>
                <a:gd name="connsiteY14" fmla="*/ 31387 h 1050678"/>
                <a:gd name="connsiteX15" fmla="*/ 759150 w 1004937"/>
                <a:gd name="connsiteY15" fmla="*/ 498 h 1050678"/>
                <a:gd name="connsiteX16" fmla="*/ 794869 w 1004937"/>
                <a:gd name="connsiteY16" fmla="*/ 60030 h 1050678"/>
                <a:gd name="connsiteX17" fmla="*/ 832969 w 1004937"/>
                <a:gd name="connsiteY17" fmla="*/ 88605 h 1050678"/>
                <a:gd name="connsiteX18" fmla="*/ 916312 w 1004937"/>
                <a:gd name="connsiteY18" fmla="*/ 88605 h 1050678"/>
                <a:gd name="connsiteX19" fmla="*/ 961556 w 1004937"/>
                <a:gd name="connsiteY19" fmla="*/ 105273 h 1050678"/>
                <a:gd name="connsiteX20" fmla="*/ 963937 w 1004937"/>
                <a:gd name="connsiteY20" fmla="*/ 145755 h 1050678"/>
                <a:gd name="connsiteX21" fmla="*/ 942506 w 1004937"/>
                <a:gd name="connsiteY21" fmla="*/ 205286 h 1050678"/>
                <a:gd name="connsiteX22" fmla="*/ 942506 w 1004937"/>
                <a:gd name="connsiteY22" fmla="*/ 264817 h 1050678"/>
                <a:gd name="connsiteX23" fmla="*/ 978225 w 1004937"/>
                <a:gd name="connsiteY23" fmla="*/ 331492 h 1050678"/>
                <a:gd name="connsiteX24" fmla="*/ 1004419 w 1004937"/>
                <a:gd name="connsiteY24" fmla="*/ 452936 h 1050678"/>
                <a:gd name="connsiteX25" fmla="*/ 994894 w 1004937"/>
                <a:gd name="connsiteY25" fmla="*/ 657723 h 1050678"/>
                <a:gd name="connsiteX26" fmla="*/ 985369 w 1004937"/>
                <a:gd name="connsiteY26" fmla="*/ 695823 h 1050678"/>
                <a:gd name="connsiteX27" fmla="*/ 1002037 w 1004937"/>
                <a:gd name="connsiteY27" fmla="*/ 741067 h 1050678"/>
                <a:gd name="connsiteX28" fmla="*/ 1000317 w 1004937"/>
                <a:gd name="connsiteY28" fmla="*/ 780667 h 1050678"/>
                <a:gd name="connsiteX29" fmla="*/ 999656 w 1004937"/>
                <a:gd name="connsiteY29" fmla="*/ 829173 h 1050678"/>
                <a:gd name="connsiteX30" fmla="*/ 932981 w 1004937"/>
                <a:gd name="connsiteY30" fmla="*/ 838698 h 1050678"/>
                <a:gd name="connsiteX31" fmla="*/ 880594 w 1004937"/>
                <a:gd name="connsiteY31" fmla="*/ 845842 h 1050678"/>
                <a:gd name="connsiteX32" fmla="*/ 847256 w 1004937"/>
                <a:gd name="connsiteY32" fmla="*/ 879180 h 1050678"/>
                <a:gd name="connsiteX33" fmla="*/ 759150 w 1004937"/>
                <a:gd name="connsiteY33" fmla="*/ 929186 h 1050678"/>
                <a:gd name="connsiteX34" fmla="*/ 694856 w 1004937"/>
                <a:gd name="connsiteY34" fmla="*/ 998242 h 1050678"/>
                <a:gd name="connsiteX35" fmla="*/ 654375 w 1004937"/>
                <a:gd name="connsiteY35" fmla="*/ 1012530 h 1050678"/>
                <a:gd name="connsiteX36" fmla="*/ 599606 w 1004937"/>
                <a:gd name="connsiteY36" fmla="*/ 981573 h 1050678"/>
                <a:gd name="connsiteX37" fmla="*/ 568650 w 1004937"/>
                <a:gd name="connsiteY37" fmla="*/ 988717 h 1050678"/>
                <a:gd name="connsiteX38" fmla="*/ 490069 w 1004937"/>
                <a:gd name="connsiteY38" fmla="*/ 1050630 h 1050678"/>
                <a:gd name="connsiteX39" fmla="*/ 482711 w 1004937"/>
                <a:gd name="connsiteY39" fmla="*/ 998852 h 1050678"/>
                <a:gd name="connsiteX40" fmla="*/ 403405 w 1004937"/>
                <a:gd name="connsiteY40" fmla="*/ 988906 h 1050678"/>
                <a:gd name="connsiteX41" fmla="*/ 328144 w 1004937"/>
                <a:gd name="connsiteY41" fmla="*/ 936330 h 1050678"/>
                <a:gd name="connsiteX42" fmla="*/ 263850 w 1004937"/>
                <a:gd name="connsiteY42" fmla="*/ 957761 h 1050678"/>
                <a:gd name="connsiteX43" fmla="*/ 232894 w 1004937"/>
                <a:gd name="connsiteY43" fmla="*/ 926805 h 1050678"/>
                <a:gd name="connsiteX44" fmla="*/ 220987 w 1004937"/>
                <a:gd name="connsiteY44" fmla="*/ 891086 h 1050678"/>
                <a:gd name="connsiteX45" fmla="*/ 180506 w 1004937"/>
                <a:gd name="connsiteY45" fmla="*/ 872036 h 1050678"/>
                <a:gd name="connsiteX46" fmla="*/ 118594 w 1004937"/>
                <a:gd name="connsiteY46" fmla="*/ 795836 h 1050678"/>
                <a:gd name="connsiteX47" fmla="*/ 80494 w 1004937"/>
                <a:gd name="connsiteY47" fmla="*/ 700586 h 1050678"/>
                <a:gd name="connsiteX48" fmla="*/ 73350 w 1004937"/>
                <a:gd name="connsiteY48" fmla="*/ 648198 h 1050678"/>
                <a:gd name="connsiteX49" fmla="*/ 49537 w 1004937"/>
                <a:gd name="connsiteY49" fmla="*/ 583905 h 1050678"/>
                <a:gd name="connsiteX50" fmla="*/ 1912 w 1004937"/>
                <a:gd name="connsiteY50" fmla="*/ 464842 h 1050678"/>
                <a:gd name="connsiteX51" fmla="*/ 11437 w 1004937"/>
                <a:gd name="connsiteY51" fmla="*/ 352923 h 1050678"/>
                <a:gd name="connsiteX52" fmla="*/ 30487 w 1004937"/>
                <a:gd name="connsiteY52" fmla="*/ 314823 h 1050678"/>
                <a:gd name="connsiteX53" fmla="*/ 16200 w 1004937"/>
                <a:gd name="connsiteY53" fmla="*/ 260055 h 1050678"/>
                <a:gd name="connsiteX54" fmla="*/ 35250 w 1004937"/>
                <a:gd name="connsiteY54" fmla="*/ 243386 h 1050678"/>
                <a:gd name="connsiteX55" fmla="*/ 106687 w 1004937"/>
                <a:gd name="connsiteY55" fmla="*/ 252911 h 1050678"/>
                <a:gd name="connsiteX56" fmla="*/ 118594 w 1004937"/>
                <a:gd name="connsiteY56" fmla="*/ 260055 h 1050678"/>
                <a:gd name="connsiteX0" fmla="*/ 111450 w 1004937"/>
                <a:gd name="connsiteY0" fmla="*/ 314823 h 1050678"/>
                <a:gd name="connsiteX1" fmla="*/ 118594 w 1004937"/>
                <a:gd name="connsiteY1" fmla="*/ 260055 h 1050678"/>
                <a:gd name="connsiteX2" fmla="*/ 99544 w 1004937"/>
                <a:gd name="connsiteY2" fmla="*/ 195761 h 1050678"/>
                <a:gd name="connsiteX3" fmla="*/ 147344 w 1004937"/>
                <a:gd name="connsiteY3" fmla="*/ 184070 h 1050678"/>
                <a:gd name="connsiteX4" fmla="*/ 175040 w 1004937"/>
                <a:gd name="connsiteY4" fmla="*/ 203951 h 1050678"/>
                <a:gd name="connsiteX5" fmla="*/ 185248 w 1004937"/>
                <a:gd name="connsiteY5" fmla="*/ 204178 h 1050678"/>
                <a:gd name="connsiteX6" fmla="*/ 223369 w 1004937"/>
                <a:gd name="connsiteY6" fmla="*/ 200523 h 1050678"/>
                <a:gd name="connsiteX7" fmla="*/ 240037 w 1004937"/>
                <a:gd name="connsiteY7" fmla="*/ 202905 h 1050678"/>
                <a:gd name="connsiteX8" fmla="*/ 313856 w 1004937"/>
                <a:gd name="connsiteY8" fmla="*/ 162423 h 1050678"/>
                <a:gd name="connsiteX9" fmla="*/ 444825 w 1004937"/>
                <a:gd name="connsiteY9" fmla="*/ 114798 h 1050678"/>
                <a:gd name="connsiteX10" fmla="*/ 535312 w 1004937"/>
                <a:gd name="connsiteY10" fmla="*/ 114798 h 1050678"/>
                <a:gd name="connsiteX11" fmla="*/ 597225 w 1004937"/>
                <a:gd name="connsiteY11" fmla="*/ 48123 h 1050678"/>
                <a:gd name="connsiteX12" fmla="*/ 677103 w 1004937"/>
                <a:gd name="connsiteY12" fmla="*/ 17044 h 1050678"/>
                <a:gd name="connsiteX13" fmla="*/ 705242 w 1004937"/>
                <a:gd name="connsiteY13" fmla="*/ 28400 h 1050678"/>
                <a:gd name="connsiteX14" fmla="*/ 736008 w 1004937"/>
                <a:gd name="connsiteY14" fmla="*/ 31387 h 1050678"/>
                <a:gd name="connsiteX15" fmla="*/ 759150 w 1004937"/>
                <a:gd name="connsiteY15" fmla="*/ 498 h 1050678"/>
                <a:gd name="connsiteX16" fmla="*/ 794869 w 1004937"/>
                <a:gd name="connsiteY16" fmla="*/ 60030 h 1050678"/>
                <a:gd name="connsiteX17" fmla="*/ 832969 w 1004937"/>
                <a:gd name="connsiteY17" fmla="*/ 88605 h 1050678"/>
                <a:gd name="connsiteX18" fmla="*/ 916312 w 1004937"/>
                <a:gd name="connsiteY18" fmla="*/ 88605 h 1050678"/>
                <a:gd name="connsiteX19" fmla="*/ 961556 w 1004937"/>
                <a:gd name="connsiteY19" fmla="*/ 105273 h 1050678"/>
                <a:gd name="connsiteX20" fmla="*/ 963937 w 1004937"/>
                <a:gd name="connsiteY20" fmla="*/ 145755 h 1050678"/>
                <a:gd name="connsiteX21" fmla="*/ 942506 w 1004937"/>
                <a:gd name="connsiteY21" fmla="*/ 205286 h 1050678"/>
                <a:gd name="connsiteX22" fmla="*/ 942506 w 1004937"/>
                <a:gd name="connsiteY22" fmla="*/ 264817 h 1050678"/>
                <a:gd name="connsiteX23" fmla="*/ 978225 w 1004937"/>
                <a:gd name="connsiteY23" fmla="*/ 331492 h 1050678"/>
                <a:gd name="connsiteX24" fmla="*/ 1004419 w 1004937"/>
                <a:gd name="connsiteY24" fmla="*/ 452936 h 1050678"/>
                <a:gd name="connsiteX25" fmla="*/ 994894 w 1004937"/>
                <a:gd name="connsiteY25" fmla="*/ 657723 h 1050678"/>
                <a:gd name="connsiteX26" fmla="*/ 985369 w 1004937"/>
                <a:gd name="connsiteY26" fmla="*/ 695823 h 1050678"/>
                <a:gd name="connsiteX27" fmla="*/ 1002037 w 1004937"/>
                <a:gd name="connsiteY27" fmla="*/ 741067 h 1050678"/>
                <a:gd name="connsiteX28" fmla="*/ 1000317 w 1004937"/>
                <a:gd name="connsiteY28" fmla="*/ 780667 h 1050678"/>
                <a:gd name="connsiteX29" fmla="*/ 966709 w 1004937"/>
                <a:gd name="connsiteY29" fmla="*/ 805714 h 1050678"/>
                <a:gd name="connsiteX30" fmla="*/ 932981 w 1004937"/>
                <a:gd name="connsiteY30" fmla="*/ 838698 h 1050678"/>
                <a:gd name="connsiteX31" fmla="*/ 880594 w 1004937"/>
                <a:gd name="connsiteY31" fmla="*/ 845842 h 1050678"/>
                <a:gd name="connsiteX32" fmla="*/ 847256 w 1004937"/>
                <a:gd name="connsiteY32" fmla="*/ 879180 h 1050678"/>
                <a:gd name="connsiteX33" fmla="*/ 759150 w 1004937"/>
                <a:gd name="connsiteY33" fmla="*/ 929186 h 1050678"/>
                <a:gd name="connsiteX34" fmla="*/ 694856 w 1004937"/>
                <a:gd name="connsiteY34" fmla="*/ 998242 h 1050678"/>
                <a:gd name="connsiteX35" fmla="*/ 654375 w 1004937"/>
                <a:gd name="connsiteY35" fmla="*/ 1012530 h 1050678"/>
                <a:gd name="connsiteX36" fmla="*/ 599606 w 1004937"/>
                <a:gd name="connsiteY36" fmla="*/ 981573 h 1050678"/>
                <a:gd name="connsiteX37" fmla="*/ 568650 w 1004937"/>
                <a:gd name="connsiteY37" fmla="*/ 988717 h 1050678"/>
                <a:gd name="connsiteX38" fmla="*/ 490069 w 1004937"/>
                <a:gd name="connsiteY38" fmla="*/ 1050630 h 1050678"/>
                <a:gd name="connsiteX39" fmla="*/ 482711 w 1004937"/>
                <a:gd name="connsiteY39" fmla="*/ 998852 h 1050678"/>
                <a:gd name="connsiteX40" fmla="*/ 403405 w 1004937"/>
                <a:gd name="connsiteY40" fmla="*/ 988906 h 1050678"/>
                <a:gd name="connsiteX41" fmla="*/ 328144 w 1004937"/>
                <a:gd name="connsiteY41" fmla="*/ 936330 h 1050678"/>
                <a:gd name="connsiteX42" fmla="*/ 263850 w 1004937"/>
                <a:gd name="connsiteY42" fmla="*/ 957761 h 1050678"/>
                <a:gd name="connsiteX43" fmla="*/ 232894 w 1004937"/>
                <a:gd name="connsiteY43" fmla="*/ 926805 h 1050678"/>
                <a:gd name="connsiteX44" fmla="*/ 220987 w 1004937"/>
                <a:gd name="connsiteY44" fmla="*/ 891086 h 1050678"/>
                <a:gd name="connsiteX45" fmla="*/ 180506 w 1004937"/>
                <a:gd name="connsiteY45" fmla="*/ 872036 h 1050678"/>
                <a:gd name="connsiteX46" fmla="*/ 118594 w 1004937"/>
                <a:gd name="connsiteY46" fmla="*/ 795836 h 1050678"/>
                <a:gd name="connsiteX47" fmla="*/ 80494 w 1004937"/>
                <a:gd name="connsiteY47" fmla="*/ 700586 h 1050678"/>
                <a:gd name="connsiteX48" fmla="*/ 73350 w 1004937"/>
                <a:gd name="connsiteY48" fmla="*/ 648198 h 1050678"/>
                <a:gd name="connsiteX49" fmla="*/ 49537 w 1004937"/>
                <a:gd name="connsiteY49" fmla="*/ 583905 h 1050678"/>
                <a:gd name="connsiteX50" fmla="*/ 1912 w 1004937"/>
                <a:gd name="connsiteY50" fmla="*/ 464842 h 1050678"/>
                <a:gd name="connsiteX51" fmla="*/ 11437 w 1004937"/>
                <a:gd name="connsiteY51" fmla="*/ 352923 h 1050678"/>
                <a:gd name="connsiteX52" fmla="*/ 30487 w 1004937"/>
                <a:gd name="connsiteY52" fmla="*/ 314823 h 1050678"/>
                <a:gd name="connsiteX53" fmla="*/ 16200 w 1004937"/>
                <a:gd name="connsiteY53" fmla="*/ 260055 h 1050678"/>
                <a:gd name="connsiteX54" fmla="*/ 35250 w 1004937"/>
                <a:gd name="connsiteY54" fmla="*/ 243386 h 1050678"/>
                <a:gd name="connsiteX55" fmla="*/ 106687 w 1004937"/>
                <a:gd name="connsiteY55" fmla="*/ 252911 h 1050678"/>
                <a:gd name="connsiteX56" fmla="*/ 118594 w 1004937"/>
                <a:gd name="connsiteY56" fmla="*/ 260055 h 1050678"/>
                <a:gd name="connsiteX0" fmla="*/ 111450 w 1004937"/>
                <a:gd name="connsiteY0" fmla="*/ 314823 h 1050678"/>
                <a:gd name="connsiteX1" fmla="*/ 118594 w 1004937"/>
                <a:gd name="connsiteY1" fmla="*/ 260055 h 1050678"/>
                <a:gd name="connsiteX2" fmla="*/ 99544 w 1004937"/>
                <a:gd name="connsiteY2" fmla="*/ 195761 h 1050678"/>
                <a:gd name="connsiteX3" fmla="*/ 147344 w 1004937"/>
                <a:gd name="connsiteY3" fmla="*/ 184070 h 1050678"/>
                <a:gd name="connsiteX4" fmla="*/ 175040 w 1004937"/>
                <a:gd name="connsiteY4" fmla="*/ 203951 h 1050678"/>
                <a:gd name="connsiteX5" fmla="*/ 185248 w 1004937"/>
                <a:gd name="connsiteY5" fmla="*/ 204178 h 1050678"/>
                <a:gd name="connsiteX6" fmla="*/ 223369 w 1004937"/>
                <a:gd name="connsiteY6" fmla="*/ 200523 h 1050678"/>
                <a:gd name="connsiteX7" fmla="*/ 240037 w 1004937"/>
                <a:gd name="connsiteY7" fmla="*/ 202905 h 1050678"/>
                <a:gd name="connsiteX8" fmla="*/ 313856 w 1004937"/>
                <a:gd name="connsiteY8" fmla="*/ 162423 h 1050678"/>
                <a:gd name="connsiteX9" fmla="*/ 444825 w 1004937"/>
                <a:gd name="connsiteY9" fmla="*/ 114798 h 1050678"/>
                <a:gd name="connsiteX10" fmla="*/ 525809 w 1004937"/>
                <a:gd name="connsiteY10" fmla="*/ 87330 h 1050678"/>
                <a:gd name="connsiteX11" fmla="*/ 597225 w 1004937"/>
                <a:gd name="connsiteY11" fmla="*/ 48123 h 1050678"/>
                <a:gd name="connsiteX12" fmla="*/ 677103 w 1004937"/>
                <a:gd name="connsiteY12" fmla="*/ 17044 h 1050678"/>
                <a:gd name="connsiteX13" fmla="*/ 705242 w 1004937"/>
                <a:gd name="connsiteY13" fmla="*/ 28400 h 1050678"/>
                <a:gd name="connsiteX14" fmla="*/ 736008 w 1004937"/>
                <a:gd name="connsiteY14" fmla="*/ 31387 h 1050678"/>
                <a:gd name="connsiteX15" fmla="*/ 759150 w 1004937"/>
                <a:gd name="connsiteY15" fmla="*/ 498 h 1050678"/>
                <a:gd name="connsiteX16" fmla="*/ 794869 w 1004937"/>
                <a:gd name="connsiteY16" fmla="*/ 60030 h 1050678"/>
                <a:gd name="connsiteX17" fmla="*/ 832969 w 1004937"/>
                <a:gd name="connsiteY17" fmla="*/ 88605 h 1050678"/>
                <a:gd name="connsiteX18" fmla="*/ 916312 w 1004937"/>
                <a:gd name="connsiteY18" fmla="*/ 88605 h 1050678"/>
                <a:gd name="connsiteX19" fmla="*/ 961556 w 1004937"/>
                <a:gd name="connsiteY19" fmla="*/ 105273 h 1050678"/>
                <a:gd name="connsiteX20" fmla="*/ 963937 w 1004937"/>
                <a:gd name="connsiteY20" fmla="*/ 145755 h 1050678"/>
                <a:gd name="connsiteX21" fmla="*/ 942506 w 1004937"/>
                <a:gd name="connsiteY21" fmla="*/ 205286 h 1050678"/>
                <a:gd name="connsiteX22" fmla="*/ 942506 w 1004937"/>
                <a:gd name="connsiteY22" fmla="*/ 264817 h 1050678"/>
                <a:gd name="connsiteX23" fmla="*/ 978225 w 1004937"/>
                <a:gd name="connsiteY23" fmla="*/ 331492 h 1050678"/>
                <a:gd name="connsiteX24" fmla="*/ 1004419 w 1004937"/>
                <a:gd name="connsiteY24" fmla="*/ 452936 h 1050678"/>
                <a:gd name="connsiteX25" fmla="*/ 994894 w 1004937"/>
                <a:gd name="connsiteY25" fmla="*/ 657723 h 1050678"/>
                <a:gd name="connsiteX26" fmla="*/ 985369 w 1004937"/>
                <a:gd name="connsiteY26" fmla="*/ 695823 h 1050678"/>
                <a:gd name="connsiteX27" fmla="*/ 1002037 w 1004937"/>
                <a:gd name="connsiteY27" fmla="*/ 741067 h 1050678"/>
                <a:gd name="connsiteX28" fmla="*/ 1000317 w 1004937"/>
                <a:gd name="connsiteY28" fmla="*/ 780667 h 1050678"/>
                <a:gd name="connsiteX29" fmla="*/ 966709 w 1004937"/>
                <a:gd name="connsiteY29" fmla="*/ 805714 h 1050678"/>
                <a:gd name="connsiteX30" fmla="*/ 932981 w 1004937"/>
                <a:gd name="connsiteY30" fmla="*/ 838698 h 1050678"/>
                <a:gd name="connsiteX31" fmla="*/ 880594 w 1004937"/>
                <a:gd name="connsiteY31" fmla="*/ 845842 h 1050678"/>
                <a:gd name="connsiteX32" fmla="*/ 847256 w 1004937"/>
                <a:gd name="connsiteY32" fmla="*/ 879180 h 1050678"/>
                <a:gd name="connsiteX33" fmla="*/ 759150 w 1004937"/>
                <a:gd name="connsiteY33" fmla="*/ 929186 h 1050678"/>
                <a:gd name="connsiteX34" fmla="*/ 694856 w 1004937"/>
                <a:gd name="connsiteY34" fmla="*/ 998242 h 1050678"/>
                <a:gd name="connsiteX35" fmla="*/ 654375 w 1004937"/>
                <a:gd name="connsiteY35" fmla="*/ 1012530 h 1050678"/>
                <a:gd name="connsiteX36" fmla="*/ 599606 w 1004937"/>
                <a:gd name="connsiteY36" fmla="*/ 981573 h 1050678"/>
                <a:gd name="connsiteX37" fmla="*/ 568650 w 1004937"/>
                <a:gd name="connsiteY37" fmla="*/ 988717 h 1050678"/>
                <a:gd name="connsiteX38" fmla="*/ 490069 w 1004937"/>
                <a:gd name="connsiteY38" fmla="*/ 1050630 h 1050678"/>
                <a:gd name="connsiteX39" fmla="*/ 482711 w 1004937"/>
                <a:gd name="connsiteY39" fmla="*/ 998852 h 1050678"/>
                <a:gd name="connsiteX40" fmla="*/ 403405 w 1004937"/>
                <a:gd name="connsiteY40" fmla="*/ 988906 h 1050678"/>
                <a:gd name="connsiteX41" fmla="*/ 328144 w 1004937"/>
                <a:gd name="connsiteY41" fmla="*/ 936330 h 1050678"/>
                <a:gd name="connsiteX42" fmla="*/ 263850 w 1004937"/>
                <a:gd name="connsiteY42" fmla="*/ 957761 h 1050678"/>
                <a:gd name="connsiteX43" fmla="*/ 232894 w 1004937"/>
                <a:gd name="connsiteY43" fmla="*/ 926805 h 1050678"/>
                <a:gd name="connsiteX44" fmla="*/ 220987 w 1004937"/>
                <a:gd name="connsiteY44" fmla="*/ 891086 h 1050678"/>
                <a:gd name="connsiteX45" fmla="*/ 180506 w 1004937"/>
                <a:gd name="connsiteY45" fmla="*/ 872036 h 1050678"/>
                <a:gd name="connsiteX46" fmla="*/ 118594 w 1004937"/>
                <a:gd name="connsiteY46" fmla="*/ 795836 h 1050678"/>
                <a:gd name="connsiteX47" fmla="*/ 80494 w 1004937"/>
                <a:gd name="connsiteY47" fmla="*/ 700586 h 1050678"/>
                <a:gd name="connsiteX48" fmla="*/ 73350 w 1004937"/>
                <a:gd name="connsiteY48" fmla="*/ 648198 h 1050678"/>
                <a:gd name="connsiteX49" fmla="*/ 49537 w 1004937"/>
                <a:gd name="connsiteY49" fmla="*/ 583905 h 1050678"/>
                <a:gd name="connsiteX50" fmla="*/ 1912 w 1004937"/>
                <a:gd name="connsiteY50" fmla="*/ 464842 h 1050678"/>
                <a:gd name="connsiteX51" fmla="*/ 11437 w 1004937"/>
                <a:gd name="connsiteY51" fmla="*/ 352923 h 1050678"/>
                <a:gd name="connsiteX52" fmla="*/ 30487 w 1004937"/>
                <a:gd name="connsiteY52" fmla="*/ 314823 h 1050678"/>
                <a:gd name="connsiteX53" fmla="*/ 16200 w 1004937"/>
                <a:gd name="connsiteY53" fmla="*/ 260055 h 1050678"/>
                <a:gd name="connsiteX54" fmla="*/ 35250 w 1004937"/>
                <a:gd name="connsiteY54" fmla="*/ 243386 h 1050678"/>
                <a:gd name="connsiteX55" fmla="*/ 106687 w 1004937"/>
                <a:gd name="connsiteY55" fmla="*/ 252911 h 1050678"/>
                <a:gd name="connsiteX56" fmla="*/ 118594 w 1004937"/>
                <a:gd name="connsiteY56" fmla="*/ 260055 h 1050678"/>
                <a:gd name="connsiteX0" fmla="*/ 111450 w 1004937"/>
                <a:gd name="connsiteY0" fmla="*/ 314823 h 1050678"/>
                <a:gd name="connsiteX1" fmla="*/ 118594 w 1004937"/>
                <a:gd name="connsiteY1" fmla="*/ 260055 h 1050678"/>
                <a:gd name="connsiteX2" fmla="*/ 99544 w 1004937"/>
                <a:gd name="connsiteY2" fmla="*/ 195761 h 1050678"/>
                <a:gd name="connsiteX3" fmla="*/ 147344 w 1004937"/>
                <a:gd name="connsiteY3" fmla="*/ 184070 h 1050678"/>
                <a:gd name="connsiteX4" fmla="*/ 175040 w 1004937"/>
                <a:gd name="connsiteY4" fmla="*/ 203951 h 1050678"/>
                <a:gd name="connsiteX5" fmla="*/ 185248 w 1004937"/>
                <a:gd name="connsiteY5" fmla="*/ 204178 h 1050678"/>
                <a:gd name="connsiteX6" fmla="*/ 223369 w 1004937"/>
                <a:gd name="connsiteY6" fmla="*/ 200523 h 1050678"/>
                <a:gd name="connsiteX7" fmla="*/ 240037 w 1004937"/>
                <a:gd name="connsiteY7" fmla="*/ 202905 h 1050678"/>
                <a:gd name="connsiteX8" fmla="*/ 313856 w 1004937"/>
                <a:gd name="connsiteY8" fmla="*/ 162423 h 1050678"/>
                <a:gd name="connsiteX9" fmla="*/ 440812 w 1004937"/>
                <a:gd name="connsiteY9" fmla="*/ 127120 h 1050678"/>
                <a:gd name="connsiteX10" fmla="*/ 525809 w 1004937"/>
                <a:gd name="connsiteY10" fmla="*/ 87330 h 1050678"/>
                <a:gd name="connsiteX11" fmla="*/ 597225 w 1004937"/>
                <a:gd name="connsiteY11" fmla="*/ 48123 h 1050678"/>
                <a:gd name="connsiteX12" fmla="*/ 677103 w 1004937"/>
                <a:gd name="connsiteY12" fmla="*/ 17044 h 1050678"/>
                <a:gd name="connsiteX13" fmla="*/ 705242 w 1004937"/>
                <a:gd name="connsiteY13" fmla="*/ 28400 h 1050678"/>
                <a:gd name="connsiteX14" fmla="*/ 736008 w 1004937"/>
                <a:gd name="connsiteY14" fmla="*/ 31387 h 1050678"/>
                <a:gd name="connsiteX15" fmla="*/ 759150 w 1004937"/>
                <a:gd name="connsiteY15" fmla="*/ 498 h 1050678"/>
                <a:gd name="connsiteX16" fmla="*/ 794869 w 1004937"/>
                <a:gd name="connsiteY16" fmla="*/ 60030 h 1050678"/>
                <a:gd name="connsiteX17" fmla="*/ 832969 w 1004937"/>
                <a:gd name="connsiteY17" fmla="*/ 88605 h 1050678"/>
                <a:gd name="connsiteX18" fmla="*/ 916312 w 1004937"/>
                <a:gd name="connsiteY18" fmla="*/ 88605 h 1050678"/>
                <a:gd name="connsiteX19" fmla="*/ 961556 w 1004937"/>
                <a:gd name="connsiteY19" fmla="*/ 105273 h 1050678"/>
                <a:gd name="connsiteX20" fmla="*/ 963937 w 1004937"/>
                <a:gd name="connsiteY20" fmla="*/ 145755 h 1050678"/>
                <a:gd name="connsiteX21" fmla="*/ 942506 w 1004937"/>
                <a:gd name="connsiteY21" fmla="*/ 205286 h 1050678"/>
                <a:gd name="connsiteX22" fmla="*/ 942506 w 1004937"/>
                <a:gd name="connsiteY22" fmla="*/ 264817 h 1050678"/>
                <a:gd name="connsiteX23" fmla="*/ 978225 w 1004937"/>
                <a:gd name="connsiteY23" fmla="*/ 331492 h 1050678"/>
                <a:gd name="connsiteX24" fmla="*/ 1004419 w 1004937"/>
                <a:gd name="connsiteY24" fmla="*/ 452936 h 1050678"/>
                <a:gd name="connsiteX25" fmla="*/ 994894 w 1004937"/>
                <a:gd name="connsiteY25" fmla="*/ 657723 h 1050678"/>
                <a:gd name="connsiteX26" fmla="*/ 985369 w 1004937"/>
                <a:gd name="connsiteY26" fmla="*/ 695823 h 1050678"/>
                <a:gd name="connsiteX27" fmla="*/ 1002037 w 1004937"/>
                <a:gd name="connsiteY27" fmla="*/ 741067 h 1050678"/>
                <a:gd name="connsiteX28" fmla="*/ 1000317 w 1004937"/>
                <a:gd name="connsiteY28" fmla="*/ 780667 h 1050678"/>
                <a:gd name="connsiteX29" fmla="*/ 966709 w 1004937"/>
                <a:gd name="connsiteY29" fmla="*/ 805714 h 1050678"/>
                <a:gd name="connsiteX30" fmla="*/ 932981 w 1004937"/>
                <a:gd name="connsiteY30" fmla="*/ 838698 h 1050678"/>
                <a:gd name="connsiteX31" fmla="*/ 880594 w 1004937"/>
                <a:gd name="connsiteY31" fmla="*/ 845842 h 1050678"/>
                <a:gd name="connsiteX32" fmla="*/ 847256 w 1004937"/>
                <a:gd name="connsiteY32" fmla="*/ 879180 h 1050678"/>
                <a:gd name="connsiteX33" fmla="*/ 759150 w 1004937"/>
                <a:gd name="connsiteY33" fmla="*/ 929186 h 1050678"/>
                <a:gd name="connsiteX34" fmla="*/ 694856 w 1004937"/>
                <a:gd name="connsiteY34" fmla="*/ 998242 h 1050678"/>
                <a:gd name="connsiteX35" fmla="*/ 654375 w 1004937"/>
                <a:gd name="connsiteY35" fmla="*/ 1012530 h 1050678"/>
                <a:gd name="connsiteX36" fmla="*/ 599606 w 1004937"/>
                <a:gd name="connsiteY36" fmla="*/ 981573 h 1050678"/>
                <a:gd name="connsiteX37" fmla="*/ 568650 w 1004937"/>
                <a:gd name="connsiteY37" fmla="*/ 988717 h 1050678"/>
                <a:gd name="connsiteX38" fmla="*/ 490069 w 1004937"/>
                <a:gd name="connsiteY38" fmla="*/ 1050630 h 1050678"/>
                <a:gd name="connsiteX39" fmla="*/ 482711 w 1004937"/>
                <a:gd name="connsiteY39" fmla="*/ 998852 h 1050678"/>
                <a:gd name="connsiteX40" fmla="*/ 403405 w 1004937"/>
                <a:gd name="connsiteY40" fmla="*/ 988906 h 1050678"/>
                <a:gd name="connsiteX41" fmla="*/ 328144 w 1004937"/>
                <a:gd name="connsiteY41" fmla="*/ 936330 h 1050678"/>
                <a:gd name="connsiteX42" fmla="*/ 263850 w 1004937"/>
                <a:gd name="connsiteY42" fmla="*/ 957761 h 1050678"/>
                <a:gd name="connsiteX43" fmla="*/ 232894 w 1004937"/>
                <a:gd name="connsiteY43" fmla="*/ 926805 h 1050678"/>
                <a:gd name="connsiteX44" fmla="*/ 220987 w 1004937"/>
                <a:gd name="connsiteY44" fmla="*/ 891086 h 1050678"/>
                <a:gd name="connsiteX45" fmla="*/ 180506 w 1004937"/>
                <a:gd name="connsiteY45" fmla="*/ 872036 h 1050678"/>
                <a:gd name="connsiteX46" fmla="*/ 118594 w 1004937"/>
                <a:gd name="connsiteY46" fmla="*/ 795836 h 1050678"/>
                <a:gd name="connsiteX47" fmla="*/ 80494 w 1004937"/>
                <a:gd name="connsiteY47" fmla="*/ 700586 h 1050678"/>
                <a:gd name="connsiteX48" fmla="*/ 73350 w 1004937"/>
                <a:gd name="connsiteY48" fmla="*/ 648198 h 1050678"/>
                <a:gd name="connsiteX49" fmla="*/ 49537 w 1004937"/>
                <a:gd name="connsiteY49" fmla="*/ 583905 h 1050678"/>
                <a:gd name="connsiteX50" fmla="*/ 1912 w 1004937"/>
                <a:gd name="connsiteY50" fmla="*/ 464842 h 1050678"/>
                <a:gd name="connsiteX51" fmla="*/ 11437 w 1004937"/>
                <a:gd name="connsiteY51" fmla="*/ 352923 h 1050678"/>
                <a:gd name="connsiteX52" fmla="*/ 30487 w 1004937"/>
                <a:gd name="connsiteY52" fmla="*/ 314823 h 1050678"/>
                <a:gd name="connsiteX53" fmla="*/ 16200 w 1004937"/>
                <a:gd name="connsiteY53" fmla="*/ 260055 h 1050678"/>
                <a:gd name="connsiteX54" fmla="*/ 35250 w 1004937"/>
                <a:gd name="connsiteY54" fmla="*/ 243386 h 1050678"/>
                <a:gd name="connsiteX55" fmla="*/ 106687 w 1004937"/>
                <a:gd name="connsiteY55" fmla="*/ 252911 h 1050678"/>
                <a:gd name="connsiteX56" fmla="*/ 118594 w 1004937"/>
                <a:gd name="connsiteY56" fmla="*/ 260055 h 1050678"/>
                <a:gd name="connsiteX0" fmla="*/ 111450 w 1004937"/>
                <a:gd name="connsiteY0" fmla="*/ 314823 h 1050678"/>
                <a:gd name="connsiteX1" fmla="*/ 118594 w 1004937"/>
                <a:gd name="connsiteY1" fmla="*/ 260055 h 1050678"/>
                <a:gd name="connsiteX2" fmla="*/ 99544 w 1004937"/>
                <a:gd name="connsiteY2" fmla="*/ 195761 h 1050678"/>
                <a:gd name="connsiteX3" fmla="*/ 147344 w 1004937"/>
                <a:gd name="connsiteY3" fmla="*/ 184070 h 1050678"/>
                <a:gd name="connsiteX4" fmla="*/ 175040 w 1004937"/>
                <a:gd name="connsiteY4" fmla="*/ 203951 h 1050678"/>
                <a:gd name="connsiteX5" fmla="*/ 185248 w 1004937"/>
                <a:gd name="connsiteY5" fmla="*/ 204178 h 1050678"/>
                <a:gd name="connsiteX6" fmla="*/ 223369 w 1004937"/>
                <a:gd name="connsiteY6" fmla="*/ 200523 h 1050678"/>
                <a:gd name="connsiteX7" fmla="*/ 240037 w 1004937"/>
                <a:gd name="connsiteY7" fmla="*/ 202905 h 1050678"/>
                <a:gd name="connsiteX8" fmla="*/ 308155 w 1004937"/>
                <a:gd name="connsiteY8" fmla="*/ 145943 h 1050678"/>
                <a:gd name="connsiteX9" fmla="*/ 440812 w 1004937"/>
                <a:gd name="connsiteY9" fmla="*/ 127120 h 1050678"/>
                <a:gd name="connsiteX10" fmla="*/ 525809 w 1004937"/>
                <a:gd name="connsiteY10" fmla="*/ 87330 h 1050678"/>
                <a:gd name="connsiteX11" fmla="*/ 597225 w 1004937"/>
                <a:gd name="connsiteY11" fmla="*/ 48123 h 1050678"/>
                <a:gd name="connsiteX12" fmla="*/ 677103 w 1004937"/>
                <a:gd name="connsiteY12" fmla="*/ 17044 h 1050678"/>
                <a:gd name="connsiteX13" fmla="*/ 705242 w 1004937"/>
                <a:gd name="connsiteY13" fmla="*/ 28400 h 1050678"/>
                <a:gd name="connsiteX14" fmla="*/ 736008 w 1004937"/>
                <a:gd name="connsiteY14" fmla="*/ 31387 h 1050678"/>
                <a:gd name="connsiteX15" fmla="*/ 759150 w 1004937"/>
                <a:gd name="connsiteY15" fmla="*/ 498 h 1050678"/>
                <a:gd name="connsiteX16" fmla="*/ 794869 w 1004937"/>
                <a:gd name="connsiteY16" fmla="*/ 60030 h 1050678"/>
                <a:gd name="connsiteX17" fmla="*/ 832969 w 1004937"/>
                <a:gd name="connsiteY17" fmla="*/ 88605 h 1050678"/>
                <a:gd name="connsiteX18" fmla="*/ 916312 w 1004937"/>
                <a:gd name="connsiteY18" fmla="*/ 88605 h 1050678"/>
                <a:gd name="connsiteX19" fmla="*/ 961556 w 1004937"/>
                <a:gd name="connsiteY19" fmla="*/ 105273 h 1050678"/>
                <a:gd name="connsiteX20" fmla="*/ 963937 w 1004937"/>
                <a:gd name="connsiteY20" fmla="*/ 145755 h 1050678"/>
                <a:gd name="connsiteX21" fmla="*/ 942506 w 1004937"/>
                <a:gd name="connsiteY21" fmla="*/ 205286 h 1050678"/>
                <a:gd name="connsiteX22" fmla="*/ 942506 w 1004937"/>
                <a:gd name="connsiteY22" fmla="*/ 264817 h 1050678"/>
                <a:gd name="connsiteX23" fmla="*/ 978225 w 1004937"/>
                <a:gd name="connsiteY23" fmla="*/ 331492 h 1050678"/>
                <a:gd name="connsiteX24" fmla="*/ 1004419 w 1004937"/>
                <a:gd name="connsiteY24" fmla="*/ 452936 h 1050678"/>
                <a:gd name="connsiteX25" fmla="*/ 994894 w 1004937"/>
                <a:gd name="connsiteY25" fmla="*/ 657723 h 1050678"/>
                <a:gd name="connsiteX26" fmla="*/ 985369 w 1004937"/>
                <a:gd name="connsiteY26" fmla="*/ 695823 h 1050678"/>
                <a:gd name="connsiteX27" fmla="*/ 1002037 w 1004937"/>
                <a:gd name="connsiteY27" fmla="*/ 741067 h 1050678"/>
                <a:gd name="connsiteX28" fmla="*/ 1000317 w 1004937"/>
                <a:gd name="connsiteY28" fmla="*/ 780667 h 1050678"/>
                <a:gd name="connsiteX29" fmla="*/ 966709 w 1004937"/>
                <a:gd name="connsiteY29" fmla="*/ 805714 h 1050678"/>
                <a:gd name="connsiteX30" fmla="*/ 932981 w 1004937"/>
                <a:gd name="connsiteY30" fmla="*/ 838698 h 1050678"/>
                <a:gd name="connsiteX31" fmla="*/ 880594 w 1004937"/>
                <a:gd name="connsiteY31" fmla="*/ 845842 h 1050678"/>
                <a:gd name="connsiteX32" fmla="*/ 847256 w 1004937"/>
                <a:gd name="connsiteY32" fmla="*/ 879180 h 1050678"/>
                <a:gd name="connsiteX33" fmla="*/ 759150 w 1004937"/>
                <a:gd name="connsiteY33" fmla="*/ 929186 h 1050678"/>
                <a:gd name="connsiteX34" fmla="*/ 694856 w 1004937"/>
                <a:gd name="connsiteY34" fmla="*/ 998242 h 1050678"/>
                <a:gd name="connsiteX35" fmla="*/ 654375 w 1004937"/>
                <a:gd name="connsiteY35" fmla="*/ 1012530 h 1050678"/>
                <a:gd name="connsiteX36" fmla="*/ 599606 w 1004937"/>
                <a:gd name="connsiteY36" fmla="*/ 981573 h 1050678"/>
                <a:gd name="connsiteX37" fmla="*/ 568650 w 1004937"/>
                <a:gd name="connsiteY37" fmla="*/ 988717 h 1050678"/>
                <a:gd name="connsiteX38" fmla="*/ 490069 w 1004937"/>
                <a:gd name="connsiteY38" fmla="*/ 1050630 h 1050678"/>
                <a:gd name="connsiteX39" fmla="*/ 482711 w 1004937"/>
                <a:gd name="connsiteY39" fmla="*/ 998852 h 1050678"/>
                <a:gd name="connsiteX40" fmla="*/ 403405 w 1004937"/>
                <a:gd name="connsiteY40" fmla="*/ 988906 h 1050678"/>
                <a:gd name="connsiteX41" fmla="*/ 328144 w 1004937"/>
                <a:gd name="connsiteY41" fmla="*/ 936330 h 1050678"/>
                <a:gd name="connsiteX42" fmla="*/ 263850 w 1004937"/>
                <a:gd name="connsiteY42" fmla="*/ 957761 h 1050678"/>
                <a:gd name="connsiteX43" fmla="*/ 232894 w 1004937"/>
                <a:gd name="connsiteY43" fmla="*/ 926805 h 1050678"/>
                <a:gd name="connsiteX44" fmla="*/ 220987 w 1004937"/>
                <a:gd name="connsiteY44" fmla="*/ 891086 h 1050678"/>
                <a:gd name="connsiteX45" fmla="*/ 180506 w 1004937"/>
                <a:gd name="connsiteY45" fmla="*/ 872036 h 1050678"/>
                <a:gd name="connsiteX46" fmla="*/ 118594 w 1004937"/>
                <a:gd name="connsiteY46" fmla="*/ 795836 h 1050678"/>
                <a:gd name="connsiteX47" fmla="*/ 80494 w 1004937"/>
                <a:gd name="connsiteY47" fmla="*/ 700586 h 1050678"/>
                <a:gd name="connsiteX48" fmla="*/ 73350 w 1004937"/>
                <a:gd name="connsiteY48" fmla="*/ 648198 h 1050678"/>
                <a:gd name="connsiteX49" fmla="*/ 49537 w 1004937"/>
                <a:gd name="connsiteY49" fmla="*/ 583905 h 1050678"/>
                <a:gd name="connsiteX50" fmla="*/ 1912 w 1004937"/>
                <a:gd name="connsiteY50" fmla="*/ 464842 h 1050678"/>
                <a:gd name="connsiteX51" fmla="*/ 11437 w 1004937"/>
                <a:gd name="connsiteY51" fmla="*/ 352923 h 1050678"/>
                <a:gd name="connsiteX52" fmla="*/ 30487 w 1004937"/>
                <a:gd name="connsiteY52" fmla="*/ 314823 h 1050678"/>
                <a:gd name="connsiteX53" fmla="*/ 16200 w 1004937"/>
                <a:gd name="connsiteY53" fmla="*/ 260055 h 1050678"/>
                <a:gd name="connsiteX54" fmla="*/ 35250 w 1004937"/>
                <a:gd name="connsiteY54" fmla="*/ 243386 h 1050678"/>
                <a:gd name="connsiteX55" fmla="*/ 106687 w 1004937"/>
                <a:gd name="connsiteY55" fmla="*/ 252911 h 1050678"/>
                <a:gd name="connsiteX56" fmla="*/ 118594 w 1004937"/>
                <a:gd name="connsiteY56" fmla="*/ 260055 h 1050678"/>
                <a:gd name="connsiteX0" fmla="*/ 111450 w 1004937"/>
                <a:gd name="connsiteY0" fmla="*/ 314823 h 1050678"/>
                <a:gd name="connsiteX1" fmla="*/ 118594 w 1004937"/>
                <a:gd name="connsiteY1" fmla="*/ 260055 h 1050678"/>
                <a:gd name="connsiteX2" fmla="*/ 99544 w 1004937"/>
                <a:gd name="connsiteY2" fmla="*/ 195761 h 1050678"/>
                <a:gd name="connsiteX3" fmla="*/ 147344 w 1004937"/>
                <a:gd name="connsiteY3" fmla="*/ 184070 h 1050678"/>
                <a:gd name="connsiteX4" fmla="*/ 175040 w 1004937"/>
                <a:gd name="connsiteY4" fmla="*/ 203951 h 1050678"/>
                <a:gd name="connsiteX5" fmla="*/ 185248 w 1004937"/>
                <a:gd name="connsiteY5" fmla="*/ 204178 h 1050678"/>
                <a:gd name="connsiteX6" fmla="*/ 223369 w 1004937"/>
                <a:gd name="connsiteY6" fmla="*/ 200523 h 1050678"/>
                <a:gd name="connsiteX7" fmla="*/ 232434 w 1004937"/>
                <a:gd name="connsiteY7" fmla="*/ 180933 h 1050678"/>
                <a:gd name="connsiteX8" fmla="*/ 308155 w 1004937"/>
                <a:gd name="connsiteY8" fmla="*/ 145943 h 1050678"/>
                <a:gd name="connsiteX9" fmla="*/ 440812 w 1004937"/>
                <a:gd name="connsiteY9" fmla="*/ 127120 h 1050678"/>
                <a:gd name="connsiteX10" fmla="*/ 525809 w 1004937"/>
                <a:gd name="connsiteY10" fmla="*/ 87330 h 1050678"/>
                <a:gd name="connsiteX11" fmla="*/ 597225 w 1004937"/>
                <a:gd name="connsiteY11" fmla="*/ 48123 h 1050678"/>
                <a:gd name="connsiteX12" fmla="*/ 677103 w 1004937"/>
                <a:gd name="connsiteY12" fmla="*/ 17044 h 1050678"/>
                <a:gd name="connsiteX13" fmla="*/ 705242 w 1004937"/>
                <a:gd name="connsiteY13" fmla="*/ 28400 h 1050678"/>
                <a:gd name="connsiteX14" fmla="*/ 736008 w 1004937"/>
                <a:gd name="connsiteY14" fmla="*/ 31387 h 1050678"/>
                <a:gd name="connsiteX15" fmla="*/ 759150 w 1004937"/>
                <a:gd name="connsiteY15" fmla="*/ 498 h 1050678"/>
                <a:gd name="connsiteX16" fmla="*/ 794869 w 1004937"/>
                <a:gd name="connsiteY16" fmla="*/ 60030 h 1050678"/>
                <a:gd name="connsiteX17" fmla="*/ 832969 w 1004937"/>
                <a:gd name="connsiteY17" fmla="*/ 88605 h 1050678"/>
                <a:gd name="connsiteX18" fmla="*/ 916312 w 1004937"/>
                <a:gd name="connsiteY18" fmla="*/ 88605 h 1050678"/>
                <a:gd name="connsiteX19" fmla="*/ 961556 w 1004937"/>
                <a:gd name="connsiteY19" fmla="*/ 105273 h 1050678"/>
                <a:gd name="connsiteX20" fmla="*/ 963937 w 1004937"/>
                <a:gd name="connsiteY20" fmla="*/ 145755 h 1050678"/>
                <a:gd name="connsiteX21" fmla="*/ 942506 w 1004937"/>
                <a:gd name="connsiteY21" fmla="*/ 205286 h 1050678"/>
                <a:gd name="connsiteX22" fmla="*/ 942506 w 1004937"/>
                <a:gd name="connsiteY22" fmla="*/ 264817 h 1050678"/>
                <a:gd name="connsiteX23" fmla="*/ 978225 w 1004937"/>
                <a:gd name="connsiteY23" fmla="*/ 331492 h 1050678"/>
                <a:gd name="connsiteX24" fmla="*/ 1004419 w 1004937"/>
                <a:gd name="connsiteY24" fmla="*/ 452936 h 1050678"/>
                <a:gd name="connsiteX25" fmla="*/ 994894 w 1004937"/>
                <a:gd name="connsiteY25" fmla="*/ 657723 h 1050678"/>
                <a:gd name="connsiteX26" fmla="*/ 985369 w 1004937"/>
                <a:gd name="connsiteY26" fmla="*/ 695823 h 1050678"/>
                <a:gd name="connsiteX27" fmla="*/ 1002037 w 1004937"/>
                <a:gd name="connsiteY27" fmla="*/ 741067 h 1050678"/>
                <a:gd name="connsiteX28" fmla="*/ 1000317 w 1004937"/>
                <a:gd name="connsiteY28" fmla="*/ 780667 h 1050678"/>
                <a:gd name="connsiteX29" fmla="*/ 966709 w 1004937"/>
                <a:gd name="connsiteY29" fmla="*/ 805714 h 1050678"/>
                <a:gd name="connsiteX30" fmla="*/ 932981 w 1004937"/>
                <a:gd name="connsiteY30" fmla="*/ 838698 h 1050678"/>
                <a:gd name="connsiteX31" fmla="*/ 880594 w 1004937"/>
                <a:gd name="connsiteY31" fmla="*/ 845842 h 1050678"/>
                <a:gd name="connsiteX32" fmla="*/ 847256 w 1004937"/>
                <a:gd name="connsiteY32" fmla="*/ 879180 h 1050678"/>
                <a:gd name="connsiteX33" fmla="*/ 759150 w 1004937"/>
                <a:gd name="connsiteY33" fmla="*/ 929186 h 1050678"/>
                <a:gd name="connsiteX34" fmla="*/ 694856 w 1004937"/>
                <a:gd name="connsiteY34" fmla="*/ 998242 h 1050678"/>
                <a:gd name="connsiteX35" fmla="*/ 654375 w 1004937"/>
                <a:gd name="connsiteY35" fmla="*/ 1012530 h 1050678"/>
                <a:gd name="connsiteX36" fmla="*/ 599606 w 1004937"/>
                <a:gd name="connsiteY36" fmla="*/ 981573 h 1050678"/>
                <a:gd name="connsiteX37" fmla="*/ 568650 w 1004937"/>
                <a:gd name="connsiteY37" fmla="*/ 988717 h 1050678"/>
                <a:gd name="connsiteX38" fmla="*/ 490069 w 1004937"/>
                <a:gd name="connsiteY38" fmla="*/ 1050630 h 1050678"/>
                <a:gd name="connsiteX39" fmla="*/ 482711 w 1004937"/>
                <a:gd name="connsiteY39" fmla="*/ 998852 h 1050678"/>
                <a:gd name="connsiteX40" fmla="*/ 403405 w 1004937"/>
                <a:gd name="connsiteY40" fmla="*/ 988906 h 1050678"/>
                <a:gd name="connsiteX41" fmla="*/ 328144 w 1004937"/>
                <a:gd name="connsiteY41" fmla="*/ 936330 h 1050678"/>
                <a:gd name="connsiteX42" fmla="*/ 263850 w 1004937"/>
                <a:gd name="connsiteY42" fmla="*/ 957761 h 1050678"/>
                <a:gd name="connsiteX43" fmla="*/ 232894 w 1004937"/>
                <a:gd name="connsiteY43" fmla="*/ 926805 h 1050678"/>
                <a:gd name="connsiteX44" fmla="*/ 220987 w 1004937"/>
                <a:gd name="connsiteY44" fmla="*/ 891086 h 1050678"/>
                <a:gd name="connsiteX45" fmla="*/ 180506 w 1004937"/>
                <a:gd name="connsiteY45" fmla="*/ 872036 h 1050678"/>
                <a:gd name="connsiteX46" fmla="*/ 118594 w 1004937"/>
                <a:gd name="connsiteY46" fmla="*/ 795836 h 1050678"/>
                <a:gd name="connsiteX47" fmla="*/ 80494 w 1004937"/>
                <a:gd name="connsiteY47" fmla="*/ 700586 h 1050678"/>
                <a:gd name="connsiteX48" fmla="*/ 73350 w 1004937"/>
                <a:gd name="connsiteY48" fmla="*/ 648198 h 1050678"/>
                <a:gd name="connsiteX49" fmla="*/ 49537 w 1004937"/>
                <a:gd name="connsiteY49" fmla="*/ 583905 h 1050678"/>
                <a:gd name="connsiteX50" fmla="*/ 1912 w 1004937"/>
                <a:gd name="connsiteY50" fmla="*/ 464842 h 1050678"/>
                <a:gd name="connsiteX51" fmla="*/ 11437 w 1004937"/>
                <a:gd name="connsiteY51" fmla="*/ 352923 h 1050678"/>
                <a:gd name="connsiteX52" fmla="*/ 30487 w 1004937"/>
                <a:gd name="connsiteY52" fmla="*/ 314823 h 1050678"/>
                <a:gd name="connsiteX53" fmla="*/ 16200 w 1004937"/>
                <a:gd name="connsiteY53" fmla="*/ 260055 h 1050678"/>
                <a:gd name="connsiteX54" fmla="*/ 35250 w 1004937"/>
                <a:gd name="connsiteY54" fmla="*/ 243386 h 1050678"/>
                <a:gd name="connsiteX55" fmla="*/ 106687 w 1004937"/>
                <a:gd name="connsiteY55" fmla="*/ 252911 h 1050678"/>
                <a:gd name="connsiteX56" fmla="*/ 118594 w 1004937"/>
                <a:gd name="connsiteY56" fmla="*/ 260055 h 1050678"/>
                <a:gd name="connsiteX0" fmla="*/ 111450 w 1004937"/>
                <a:gd name="connsiteY0" fmla="*/ 298336 h 1034191"/>
                <a:gd name="connsiteX1" fmla="*/ 118594 w 1004937"/>
                <a:gd name="connsiteY1" fmla="*/ 243568 h 1034191"/>
                <a:gd name="connsiteX2" fmla="*/ 99544 w 1004937"/>
                <a:gd name="connsiteY2" fmla="*/ 179274 h 1034191"/>
                <a:gd name="connsiteX3" fmla="*/ 147344 w 1004937"/>
                <a:gd name="connsiteY3" fmla="*/ 167583 h 1034191"/>
                <a:gd name="connsiteX4" fmla="*/ 175040 w 1004937"/>
                <a:gd name="connsiteY4" fmla="*/ 187464 h 1034191"/>
                <a:gd name="connsiteX5" fmla="*/ 185248 w 1004937"/>
                <a:gd name="connsiteY5" fmla="*/ 187691 h 1034191"/>
                <a:gd name="connsiteX6" fmla="*/ 223369 w 1004937"/>
                <a:gd name="connsiteY6" fmla="*/ 184036 h 1034191"/>
                <a:gd name="connsiteX7" fmla="*/ 232434 w 1004937"/>
                <a:gd name="connsiteY7" fmla="*/ 164446 h 1034191"/>
                <a:gd name="connsiteX8" fmla="*/ 308155 w 1004937"/>
                <a:gd name="connsiteY8" fmla="*/ 129456 h 1034191"/>
                <a:gd name="connsiteX9" fmla="*/ 440812 w 1004937"/>
                <a:gd name="connsiteY9" fmla="*/ 110633 h 1034191"/>
                <a:gd name="connsiteX10" fmla="*/ 525809 w 1004937"/>
                <a:gd name="connsiteY10" fmla="*/ 70843 h 1034191"/>
                <a:gd name="connsiteX11" fmla="*/ 597225 w 1004937"/>
                <a:gd name="connsiteY11" fmla="*/ 31636 h 1034191"/>
                <a:gd name="connsiteX12" fmla="*/ 677103 w 1004937"/>
                <a:gd name="connsiteY12" fmla="*/ 557 h 1034191"/>
                <a:gd name="connsiteX13" fmla="*/ 705242 w 1004937"/>
                <a:gd name="connsiteY13" fmla="*/ 11913 h 1034191"/>
                <a:gd name="connsiteX14" fmla="*/ 736008 w 1004937"/>
                <a:gd name="connsiteY14" fmla="*/ 14900 h 1034191"/>
                <a:gd name="connsiteX15" fmla="*/ 794869 w 1004937"/>
                <a:gd name="connsiteY15" fmla="*/ 43543 h 1034191"/>
                <a:gd name="connsiteX16" fmla="*/ 832969 w 1004937"/>
                <a:gd name="connsiteY16" fmla="*/ 72118 h 1034191"/>
                <a:gd name="connsiteX17" fmla="*/ 916312 w 1004937"/>
                <a:gd name="connsiteY17" fmla="*/ 72118 h 1034191"/>
                <a:gd name="connsiteX18" fmla="*/ 961556 w 1004937"/>
                <a:gd name="connsiteY18" fmla="*/ 88786 h 1034191"/>
                <a:gd name="connsiteX19" fmla="*/ 963937 w 1004937"/>
                <a:gd name="connsiteY19" fmla="*/ 129268 h 1034191"/>
                <a:gd name="connsiteX20" fmla="*/ 942506 w 1004937"/>
                <a:gd name="connsiteY20" fmla="*/ 188799 h 1034191"/>
                <a:gd name="connsiteX21" fmla="*/ 942506 w 1004937"/>
                <a:gd name="connsiteY21" fmla="*/ 248330 h 1034191"/>
                <a:gd name="connsiteX22" fmla="*/ 978225 w 1004937"/>
                <a:gd name="connsiteY22" fmla="*/ 315005 h 1034191"/>
                <a:gd name="connsiteX23" fmla="*/ 1004419 w 1004937"/>
                <a:gd name="connsiteY23" fmla="*/ 436449 h 1034191"/>
                <a:gd name="connsiteX24" fmla="*/ 994894 w 1004937"/>
                <a:gd name="connsiteY24" fmla="*/ 641236 h 1034191"/>
                <a:gd name="connsiteX25" fmla="*/ 985369 w 1004937"/>
                <a:gd name="connsiteY25" fmla="*/ 679336 h 1034191"/>
                <a:gd name="connsiteX26" fmla="*/ 1002037 w 1004937"/>
                <a:gd name="connsiteY26" fmla="*/ 724580 h 1034191"/>
                <a:gd name="connsiteX27" fmla="*/ 1000317 w 1004937"/>
                <a:gd name="connsiteY27" fmla="*/ 764180 h 1034191"/>
                <a:gd name="connsiteX28" fmla="*/ 966709 w 1004937"/>
                <a:gd name="connsiteY28" fmla="*/ 789227 h 1034191"/>
                <a:gd name="connsiteX29" fmla="*/ 932981 w 1004937"/>
                <a:gd name="connsiteY29" fmla="*/ 822211 h 1034191"/>
                <a:gd name="connsiteX30" fmla="*/ 880594 w 1004937"/>
                <a:gd name="connsiteY30" fmla="*/ 829355 h 1034191"/>
                <a:gd name="connsiteX31" fmla="*/ 847256 w 1004937"/>
                <a:gd name="connsiteY31" fmla="*/ 862693 h 1034191"/>
                <a:gd name="connsiteX32" fmla="*/ 759150 w 1004937"/>
                <a:gd name="connsiteY32" fmla="*/ 912699 h 1034191"/>
                <a:gd name="connsiteX33" fmla="*/ 694856 w 1004937"/>
                <a:gd name="connsiteY33" fmla="*/ 981755 h 1034191"/>
                <a:gd name="connsiteX34" fmla="*/ 654375 w 1004937"/>
                <a:gd name="connsiteY34" fmla="*/ 996043 h 1034191"/>
                <a:gd name="connsiteX35" fmla="*/ 599606 w 1004937"/>
                <a:gd name="connsiteY35" fmla="*/ 965086 h 1034191"/>
                <a:gd name="connsiteX36" fmla="*/ 568650 w 1004937"/>
                <a:gd name="connsiteY36" fmla="*/ 972230 h 1034191"/>
                <a:gd name="connsiteX37" fmla="*/ 490069 w 1004937"/>
                <a:gd name="connsiteY37" fmla="*/ 1034143 h 1034191"/>
                <a:gd name="connsiteX38" fmla="*/ 482711 w 1004937"/>
                <a:gd name="connsiteY38" fmla="*/ 982365 h 1034191"/>
                <a:gd name="connsiteX39" fmla="*/ 403405 w 1004937"/>
                <a:gd name="connsiteY39" fmla="*/ 972419 h 1034191"/>
                <a:gd name="connsiteX40" fmla="*/ 328144 w 1004937"/>
                <a:gd name="connsiteY40" fmla="*/ 919843 h 1034191"/>
                <a:gd name="connsiteX41" fmla="*/ 263850 w 1004937"/>
                <a:gd name="connsiteY41" fmla="*/ 941274 h 1034191"/>
                <a:gd name="connsiteX42" fmla="*/ 232894 w 1004937"/>
                <a:gd name="connsiteY42" fmla="*/ 910318 h 1034191"/>
                <a:gd name="connsiteX43" fmla="*/ 220987 w 1004937"/>
                <a:gd name="connsiteY43" fmla="*/ 874599 h 1034191"/>
                <a:gd name="connsiteX44" fmla="*/ 180506 w 1004937"/>
                <a:gd name="connsiteY44" fmla="*/ 855549 h 1034191"/>
                <a:gd name="connsiteX45" fmla="*/ 118594 w 1004937"/>
                <a:gd name="connsiteY45" fmla="*/ 779349 h 1034191"/>
                <a:gd name="connsiteX46" fmla="*/ 80494 w 1004937"/>
                <a:gd name="connsiteY46" fmla="*/ 684099 h 1034191"/>
                <a:gd name="connsiteX47" fmla="*/ 73350 w 1004937"/>
                <a:gd name="connsiteY47" fmla="*/ 631711 h 1034191"/>
                <a:gd name="connsiteX48" fmla="*/ 49537 w 1004937"/>
                <a:gd name="connsiteY48" fmla="*/ 567418 h 1034191"/>
                <a:gd name="connsiteX49" fmla="*/ 1912 w 1004937"/>
                <a:gd name="connsiteY49" fmla="*/ 448355 h 1034191"/>
                <a:gd name="connsiteX50" fmla="*/ 11437 w 1004937"/>
                <a:gd name="connsiteY50" fmla="*/ 336436 h 1034191"/>
                <a:gd name="connsiteX51" fmla="*/ 30487 w 1004937"/>
                <a:gd name="connsiteY51" fmla="*/ 298336 h 1034191"/>
                <a:gd name="connsiteX52" fmla="*/ 16200 w 1004937"/>
                <a:gd name="connsiteY52" fmla="*/ 243568 h 1034191"/>
                <a:gd name="connsiteX53" fmla="*/ 35250 w 1004937"/>
                <a:gd name="connsiteY53" fmla="*/ 226899 h 1034191"/>
                <a:gd name="connsiteX54" fmla="*/ 106687 w 1004937"/>
                <a:gd name="connsiteY54" fmla="*/ 236424 h 1034191"/>
                <a:gd name="connsiteX55" fmla="*/ 118594 w 1004937"/>
                <a:gd name="connsiteY55" fmla="*/ 243568 h 1034191"/>
                <a:gd name="connsiteX0" fmla="*/ 111450 w 1004937"/>
                <a:gd name="connsiteY0" fmla="*/ 298336 h 1034191"/>
                <a:gd name="connsiteX1" fmla="*/ 118594 w 1004937"/>
                <a:gd name="connsiteY1" fmla="*/ 243568 h 1034191"/>
                <a:gd name="connsiteX2" fmla="*/ 99544 w 1004937"/>
                <a:gd name="connsiteY2" fmla="*/ 179274 h 1034191"/>
                <a:gd name="connsiteX3" fmla="*/ 147344 w 1004937"/>
                <a:gd name="connsiteY3" fmla="*/ 167583 h 1034191"/>
                <a:gd name="connsiteX4" fmla="*/ 175040 w 1004937"/>
                <a:gd name="connsiteY4" fmla="*/ 187464 h 1034191"/>
                <a:gd name="connsiteX5" fmla="*/ 185248 w 1004937"/>
                <a:gd name="connsiteY5" fmla="*/ 187691 h 1034191"/>
                <a:gd name="connsiteX6" fmla="*/ 223369 w 1004937"/>
                <a:gd name="connsiteY6" fmla="*/ 184036 h 1034191"/>
                <a:gd name="connsiteX7" fmla="*/ 232434 w 1004937"/>
                <a:gd name="connsiteY7" fmla="*/ 164446 h 1034191"/>
                <a:gd name="connsiteX8" fmla="*/ 308155 w 1004937"/>
                <a:gd name="connsiteY8" fmla="*/ 129456 h 1034191"/>
                <a:gd name="connsiteX9" fmla="*/ 440812 w 1004937"/>
                <a:gd name="connsiteY9" fmla="*/ 110633 h 1034191"/>
                <a:gd name="connsiteX10" fmla="*/ 525809 w 1004937"/>
                <a:gd name="connsiteY10" fmla="*/ 70843 h 1034191"/>
                <a:gd name="connsiteX11" fmla="*/ 597225 w 1004937"/>
                <a:gd name="connsiteY11" fmla="*/ 31636 h 1034191"/>
                <a:gd name="connsiteX12" fmla="*/ 677103 w 1004937"/>
                <a:gd name="connsiteY12" fmla="*/ 557 h 1034191"/>
                <a:gd name="connsiteX13" fmla="*/ 705242 w 1004937"/>
                <a:gd name="connsiteY13" fmla="*/ 11913 h 1034191"/>
                <a:gd name="connsiteX14" fmla="*/ 736008 w 1004937"/>
                <a:gd name="connsiteY14" fmla="*/ 14900 h 1034191"/>
                <a:gd name="connsiteX15" fmla="*/ 794869 w 1004937"/>
                <a:gd name="connsiteY15" fmla="*/ 43543 h 1034191"/>
                <a:gd name="connsiteX16" fmla="*/ 832969 w 1004937"/>
                <a:gd name="connsiteY16" fmla="*/ 72118 h 1034191"/>
                <a:gd name="connsiteX17" fmla="*/ 916312 w 1004937"/>
                <a:gd name="connsiteY17" fmla="*/ 72118 h 1034191"/>
                <a:gd name="connsiteX18" fmla="*/ 963937 w 1004937"/>
                <a:gd name="connsiteY18" fmla="*/ 129268 h 1034191"/>
                <a:gd name="connsiteX19" fmla="*/ 942506 w 1004937"/>
                <a:gd name="connsiteY19" fmla="*/ 188799 h 1034191"/>
                <a:gd name="connsiteX20" fmla="*/ 942506 w 1004937"/>
                <a:gd name="connsiteY20" fmla="*/ 248330 h 1034191"/>
                <a:gd name="connsiteX21" fmla="*/ 978225 w 1004937"/>
                <a:gd name="connsiteY21" fmla="*/ 315005 h 1034191"/>
                <a:gd name="connsiteX22" fmla="*/ 1004419 w 1004937"/>
                <a:gd name="connsiteY22" fmla="*/ 436449 h 1034191"/>
                <a:gd name="connsiteX23" fmla="*/ 994894 w 1004937"/>
                <a:gd name="connsiteY23" fmla="*/ 641236 h 1034191"/>
                <a:gd name="connsiteX24" fmla="*/ 985369 w 1004937"/>
                <a:gd name="connsiteY24" fmla="*/ 679336 h 1034191"/>
                <a:gd name="connsiteX25" fmla="*/ 1002037 w 1004937"/>
                <a:gd name="connsiteY25" fmla="*/ 724580 h 1034191"/>
                <a:gd name="connsiteX26" fmla="*/ 1000317 w 1004937"/>
                <a:gd name="connsiteY26" fmla="*/ 764180 h 1034191"/>
                <a:gd name="connsiteX27" fmla="*/ 966709 w 1004937"/>
                <a:gd name="connsiteY27" fmla="*/ 789227 h 1034191"/>
                <a:gd name="connsiteX28" fmla="*/ 932981 w 1004937"/>
                <a:gd name="connsiteY28" fmla="*/ 822211 h 1034191"/>
                <a:gd name="connsiteX29" fmla="*/ 880594 w 1004937"/>
                <a:gd name="connsiteY29" fmla="*/ 829355 h 1034191"/>
                <a:gd name="connsiteX30" fmla="*/ 847256 w 1004937"/>
                <a:gd name="connsiteY30" fmla="*/ 862693 h 1034191"/>
                <a:gd name="connsiteX31" fmla="*/ 759150 w 1004937"/>
                <a:gd name="connsiteY31" fmla="*/ 912699 h 1034191"/>
                <a:gd name="connsiteX32" fmla="*/ 694856 w 1004937"/>
                <a:gd name="connsiteY32" fmla="*/ 981755 h 1034191"/>
                <a:gd name="connsiteX33" fmla="*/ 654375 w 1004937"/>
                <a:gd name="connsiteY33" fmla="*/ 996043 h 1034191"/>
                <a:gd name="connsiteX34" fmla="*/ 599606 w 1004937"/>
                <a:gd name="connsiteY34" fmla="*/ 965086 h 1034191"/>
                <a:gd name="connsiteX35" fmla="*/ 568650 w 1004937"/>
                <a:gd name="connsiteY35" fmla="*/ 972230 h 1034191"/>
                <a:gd name="connsiteX36" fmla="*/ 490069 w 1004937"/>
                <a:gd name="connsiteY36" fmla="*/ 1034143 h 1034191"/>
                <a:gd name="connsiteX37" fmla="*/ 482711 w 1004937"/>
                <a:gd name="connsiteY37" fmla="*/ 982365 h 1034191"/>
                <a:gd name="connsiteX38" fmla="*/ 403405 w 1004937"/>
                <a:gd name="connsiteY38" fmla="*/ 972419 h 1034191"/>
                <a:gd name="connsiteX39" fmla="*/ 328144 w 1004937"/>
                <a:gd name="connsiteY39" fmla="*/ 919843 h 1034191"/>
                <a:gd name="connsiteX40" fmla="*/ 263850 w 1004937"/>
                <a:gd name="connsiteY40" fmla="*/ 941274 h 1034191"/>
                <a:gd name="connsiteX41" fmla="*/ 232894 w 1004937"/>
                <a:gd name="connsiteY41" fmla="*/ 910318 h 1034191"/>
                <a:gd name="connsiteX42" fmla="*/ 220987 w 1004937"/>
                <a:gd name="connsiteY42" fmla="*/ 874599 h 1034191"/>
                <a:gd name="connsiteX43" fmla="*/ 180506 w 1004937"/>
                <a:gd name="connsiteY43" fmla="*/ 855549 h 1034191"/>
                <a:gd name="connsiteX44" fmla="*/ 118594 w 1004937"/>
                <a:gd name="connsiteY44" fmla="*/ 779349 h 1034191"/>
                <a:gd name="connsiteX45" fmla="*/ 80494 w 1004937"/>
                <a:gd name="connsiteY45" fmla="*/ 684099 h 1034191"/>
                <a:gd name="connsiteX46" fmla="*/ 73350 w 1004937"/>
                <a:gd name="connsiteY46" fmla="*/ 631711 h 1034191"/>
                <a:gd name="connsiteX47" fmla="*/ 49537 w 1004937"/>
                <a:gd name="connsiteY47" fmla="*/ 567418 h 1034191"/>
                <a:gd name="connsiteX48" fmla="*/ 1912 w 1004937"/>
                <a:gd name="connsiteY48" fmla="*/ 448355 h 1034191"/>
                <a:gd name="connsiteX49" fmla="*/ 11437 w 1004937"/>
                <a:gd name="connsiteY49" fmla="*/ 336436 h 1034191"/>
                <a:gd name="connsiteX50" fmla="*/ 30487 w 1004937"/>
                <a:gd name="connsiteY50" fmla="*/ 298336 h 1034191"/>
                <a:gd name="connsiteX51" fmla="*/ 16200 w 1004937"/>
                <a:gd name="connsiteY51" fmla="*/ 243568 h 1034191"/>
                <a:gd name="connsiteX52" fmla="*/ 35250 w 1004937"/>
                <a:gd name="connsiteY52" fmla="*/ 226899 h 1034191"/>
                <a:gd name="connsiteX53" fmla="*/ 106687 w 1004937"/>
                <a:gd name="connsiteY53" fmla="*/ 236424 h 1034191"/>
                <a:gd name="connsiteX54" fmla="*/ 118594 w 1004937"/>
                <a:gd name="connsiteY54" fmla="*/ 243568 h 1034191"/>
                <a:gd name="connsiteX0" fmla="*/ 111450 w 1004937"/>
                <a:gd name="connsiteY0" fmla="*/ 298336 h 1034191"/>
                <a:gd name="connsiteX1" fmla="*/ 118594 w 1004937"/>
                <a:gd name="connsiteY1" fmla="*/ 243568 h 1034191"/>
                <a:gd name="connsiteX2" fmla="*/ 99544 w 1004937"/>
                <a:gd name="connsiteY2" fmla="*/ 179274 h 1034191"/>
                <a:gd name="connsiteX3" fmla="*/ 147344 w 1004937"/>
                <a:gd name="connsiteY3" fmla="*/ 167583 h 1034191"/>
                <a:gd name="connsiteX4" fmla="*/ 175040 w 1004937"/>
                <a:gd name="connsiteY4" fmla="*/ 187464 h 1034191"/>
                <a:gd name="connsiteX5" fmla="*/ 185248 w 1004937"/>
                <a:gd name="connsiteY5" fmla="*/ 187691 h 1034191"/>
                <a:gd name="connsiteX6" fmla="*/ 223369 w 1004937"/>
                <a:gd name="connsiteY6" fmla="*/ 184036 h 1034191"/>
                <a:gd name="connsiteX7" fmla="*/ 232434 w 1004937"/>
                <a:gd name="connsiteY7" fmla="*/ 164446 h 1034191"/>
                <a:gd name="connsiteX8" fmla="*/ 288852 w 1004937"/>
                <a:gd name="connsiteY8" fmla="*/ 100497 h 1034191"/>
                <a:gd name="connsiteX9" fmla="*/ 440812 w 1004937"/>
                <a:gd name="connsiteY9" fmla="*/ 110633 h 1034191"/>
                <a:gd name="connsiteX10" fmla="*/ 525809 w 1004937"/>
                <a:gd name="connsiteY10" fmla="*/ 70843 h 1034191"/>
                <a:gd name="connsiteX11" fmla="*/ 597225 w 1004937"/>
                <a:gd name="connsiteY11" fmla="*/ 31636 h 1034191"/>
                <a:gd name="connsiteX12" fmla="*/ 677103 w 1004937"/>
                <a:gd name="connsiteY12" fmla="*/ 557 h 1034191"/>
                <a:gd name="connsiteX13" fmla="*/ 705242 w 1004937"/>
                <a:gd name="connsiteY13" fmla="*/ 11913 h 1034191"/>
                <a:gd name="connsiteX14" fmla="*/ 736008 w 1004937"/>
                <a:gd name="connsiteY14" fmla="*/ 14900 h 1034191"/>
                <a:gd name="connsiteX15" fmla="*/ 794869 w 1004937"/>
                <a:gd name="connsiteY15" fmla="*/ 43543 h 1034191"/>
                <a:gd name="connsiteX16" fmla="*/ 832969 w 1004937"/>
                <a:gd name="connsiteY16" fmla="*/ 72118 h 1034191"/>
                <a:gd name="connsiteX17" fmla="*/ 916312 w 1004937"/>
                <a:gd name="connsiteY17" fmla="*/ 72118 h 1034191"/>
                <a:gd name="connsiteX18" fmla="*/ 963937 w 1004937"/>
                <a:gd name="connsiteY18" fmla="*/ 129268 h 1034191"/>
                <a:gd name="connsiteX19" fmla="*/ 942506 w 1004937"/>
                <a:gd name="connsiteY19" fmla="*/ 188799 h 1034191"/>
                <a:gd name="connsiteX20" fmla="*/ 942506 w 1004937"/>
                <a:gd name="connsiteY20" fmla="*/ 248330 h 1034191"/>
                <a:gd name="connsiteX21" fmla="*/ 978225 w 1004937"/>
                <a:gd name="connsiteY21" fmla="*/ 315005 h 1034191"/>
                <a:gd name="connsiteX22" fmla="*/ 1004419 w 1004937"/>
                <a:gd name="connsiteY22" fmla="*/ 436449 h 1034191"/>
                <a:gd name="connsiteX23" fmla="*/ 994894 w 1004937"/>
                <a:gd name="connsiteY23" fmla="*/ 641236 h 1034191"/>
                <a:gd name="connsiteX24" fmla="*/ 985369 w 1004937"/>
                <a:gd name="connsiteY24" fmla="*/ 679336 h 1034191"/>
                <a:gd name="connsiteX25" fmla="*/ 1002037 w 1004937"/>
                <a:gd name="connsiteY25" fmla="*/ 724580 h 1034191"/>
                <a:gd name="connsiteX26" fmla="*/ 1000317 w 1004937"/>
                <a:gd name="connsiteY26" fmla="*/ 764180 h 1034191"/>
                <a:gd name="connsiteX27" fmla="*/ 966709 w 1004937"/>
                <a:gd name="connsiteY27" fmla="*/ 789227 h 1034191"/>
                <a:gd name="connsiteX28" fmla="*/ 932981 w 1004937"/>
                <a:gd name="connsiteY28" fmla="*/ 822211 h 1034191"/>
                <a:gd name="connsiteX29" fmla="*/ 880594 w 1004937"/>
                <a:gd name="connsiteY29" fmla="*/ 829355 h 1034191"/>
                <a:gd name="connsiteX30" fmla="*/ 847256 w 1004937"/>
                <a:gd name="connsiteY30" fmla="*/ 862693 h 1034191"/>
                <a:gd name="connsiteX31" fmla="*/ 759150 w 1004937"/>
                <a:gd name="connsiteY31" fmla="*/ 912699 h 1034191"/>
                <a:gd name="connsiteX32" fmla="*/ 694856 w 1004937"/>
                <a:gd name="connsiteY32" fmla="*/ 981755 h 1034191"/>
                <a:gd name="connsiteX33" fmla="*/ 654375 w 1004937"/>
                <a:gd name="connsiteY33" fmla="*/ 996043 h 1034191"/>
                <a:gd name="connsiteX34" fmla="*/ 599606 w 1004937"/>
                <a:gd name="connsiteY34" fmla="*/ 965086 h 1034191"/>
                <a:gd name="connsiteX35" fmla="*/ 568650 w 1004937"/>
                <a:gd name="connsiteY35" fmla="*/ 972230 h 1034191"/>
                <a:gd name="connsiteX36" fmla="*/ 490069 w 1004937"/>
                <a:gd name="connsiteY36" fmla="*/ 1034143 h 1034191"/>
                <a:gd name="connsiteX37" fmla="*/ 482711 w 1004937"/>
                <a:gd name="connsiteY37" fmla="*/ 982365 h 1034191"/>
                <a:gd name="connsiteX38" fmla="*/ 403405 w 1004937"/>
                <a:gd name="connsiteY38" fmla="*/ 972419 h 1034191"/>
                <a:gd name="connsiteX39" fmla="*/ 328144 w 1004937"/>
                <a:gd name="connsiteY39" fmla="*/ 919843 h 1034191"/>
                <a:gd name="connsiteX40" fmla="*/ 263850 w 1004937"/>
                <a:gd name="connsiteY40" fmla="*/ 941274 h 1034191"/>
                <a:gd name="connsiteX41" fmla="*/ 232894 w 1004937"/>
                <a:gd name="connsiteY41" fmla="*/ 910318 h 1034191"/>
                <a:gd name="connsiteX42" fmla="*/ 220987 w 1004937"/>
                <a:gd name="connsiteY42" fmla="*/ 874599 h 1034191"/>
                <a:gd name="connsiteX43" fmla="*/ 180506 w 1004937"/>
                <a:gd name="connsiteY43" fmla="*/ 855549 h 1034191"/>
                <a:gd name="connsiteX44" fmla="*/ 118594 w 1004937"/>
                <a:gd name="connsiteY44" fmla="*/ 779349 h 1034191"/>
                <a:gd name="connsiteX45" fmla="*/ 80494 w 1004937"/>
                <a:gd name="connsiteY45" fmla="*/ 684099 h 1034191"/>
                <a:gd name="connsiteX46" fmla="*/ 73350 w 1004937"/>
                <a:gd name="connsiteY46" fmla="*/ 631711 h 1034191"/>
                <a:gd name="connsiteX47" fmla="*/ 49537 w 1004937"/>
                <a:gd name="connsiteY47" fmla="*/ 567418 h 1034191"/>
                <a:gd name="connsiteX48" fmla="*/ 1912 w 1004937"/>
                <a:gd name="connsiteY48" fmla="*/ 448355 h 1034191"/>
                <a:gd name="connsiteX49" fmla="*/ 11437 w 1004937"/>
                <a:gd name="connsiteY49" fmla="*/ 336436 h 1034191"/>
                <a:gd name="connsiteX50" fmla="*/ 30487 w 1004937"/>
                <a:gd name="connsiteY50" fmla="*/ 298336 h 1034191"/>
                <a:gd name="connsiteX51" fmla="*/ 16200 w 1004937"/>
                <a:gd name="connsiteY51" fmla="*/ 243568 h 1034191"/>
                <a:gd name="connsiteX52" fmla="*/ 35250 w 1004937"/>
                <a:gd name="connsiteY52" fmla="*/ 226899 h 1034191"/>
                <a:gd name="connsiteX53" fmla="*/ 106687 w 1004937"/>
                <a:gd name="connsiteY53" fmla="*/ 236424 h 1034191"/>
                <a:gd name="connsiteX54" fmla="*/ 118594 w 1004937"/>
                <a:gd name="connsiteY54" fmla="*/ 243568 h 1034191"/>
                <a:gd name="connsiteX0" fmla="*/ 111450 w 1004937"/>
                <a:gd name="connsiteY0" fmla="*/ 298336 h 1034191"/>
                <a:gd name="connsiteX1" fmla="*/ 118594 w 1004937"/>
                <a:gd name="connsiteY1" fmla="*/ 243568 h 1034191"/>
                <a:gd name="connsiteX2" fmla="*/ 99544 w 1004937"/>
                <a:gd name="connsiteY2" fmla="*/ 179274 h 1034191"/>
                <a:gd name="connsiteX3" fmla="*/ 147344 w 1004937"/>
                <a:gd name="connsiteY3" fmla="*/ 167583 h 1034191"/>
                <a:gd name="connsiteX4" fmla="*/ 175040 w 1004937"/>
                <a:gd name="connsiteY4" fmla="*/ 187464 h 1034191"/>
                <a:gd name="connsiteX5" fmla="*/ 185248 w 1004937"/>
                <a:gd name="connsiteY5" fmla="*/ 187691 h 1034191"/>
                <a:gd name="connsiteX6" fmla="*/ 223369 w 1004937"/>
                <a:gd name="connsiteY6" fmla="*/ 184036 h 1034191"/>
                <a:gd name="connsiteX7" fmla="*/ 232434 w 1004937"/>
                <a:gd name="connsiteY7" fmla="*/ 164446 h 1034191"/>
                <a:gd name="connsiteX8" fmla="*/ 288852 w 1004937"/>
                <a:gd name="connsiteY8" fmla="*/ 100497 h 1034191"/>
                <a:gd name="connsiteX9" fmla="*/ 449672 w 1004937"/>
                <a:gd name="connsiteY9" fmla="*/ 76813 h 1034191"/>
                <a:gd name="connsiteX10" fmla="*/ 525809 w 1004937"/>
                <a:gd name="connsiteY10" fmla="*/ 70843 h 1034191"/>
                <a:gd name="connsiteX11" fmla="*/ 597225 w 1004937"/>
                <a:gd name="connsiteY11" fmla="*/ 31636 h 1034191"/>
                <a:gd name="connsiteX12" fmla="*/ 677103 w 1004937"/>
                <a:gd name="connsiteY12" fmla="*/ 557 h 1034191"/>
                <a:gd name="connsiteX13" fmla="*/ 705242 w 1004937"/>
                <a:gd name="connsiteY13" fmla="*/ 11913 h 1034191"/>
                <a:gd name="connsiteX14" fmla="*/ 736008 w 1004937"/>
                <a:gd name="connsiteY14" fmla="*/ 14900 h 1034191"/>
                <a:gd name="connsiteX15" fmla="*/ 794869 w 1004937"/>
                <a:gd name="connsiteY15" fmla="*/ 43543 h 1034191"/>
                <a:gd name="connsiteX16" fmla="*/ 832969 w 1004937"/>
                <a:gd name="connsiteY16" fmla="*/ 72118 h 1034191"/>
                <a:gd name="connsiteX17" fmla="*/ 916312 w 1004937"/>
                <a:gd name="connsiteY17" fmla="*/ 72118 h 1034191"/>
                <a:gd name="connsiteX18" fmla="*/ 963937 w 1004937"/>
                <a:gd name="connsiteY18" fmla="*/ 129268 h 1034191"/>
                <a:gd name="connsiteX19" fmla="*/ 942506 w 1004937"/>
                <a:gd name="connsiteY19" fmla="*/ 188799 h 1034191"/>
                <a:gd name="connsiteX20" fmla="*/ 942506 w 1004937"/>
                <a:gd name="connsiteY20" fmla="*/ 248330 h 1034191"/>
                <a:gd name="connsiteX21" fmla="*/ 978225 w 1004937"/>
                <a:gd name="connsiteY21" fmla="*/ 315005 h 1034191"/>
                <a:gd name="connsiteX22" fmla="*/ 1004419 w 1004937"/>
                <a:gd name="connsiteY22" fmla="*/ 436449 h 1034191"/>
                <a:gd name="connsiteX23" fmla="*/ 994894 w 1004937"/>
                <a:gd name="connsiteY23" fmla="*/ 641236 h 1034191"/>
                <a:gd name="connsiteX24" fmla="*/ 985369 w 1004937"/>
                <a:gd name="connsiteY24" fmla="*/ 679336 h 1034191"/>
                <a:gd name="connsiteX25" fmla="*/ 1002037 w 1004937"/>
                <a:gd name="connsiteY25" fmla="*/ 724580 h 1034191"/>
                <a:gd name="connsiteX26" fmla="*/ 1000317 w 1004937"/>
                <a:gd name="connsiteY26" fmla="*/ 764180 h 1034191"/>
                <a:gd name="connsiteX27" fmla="*/ 966709 w 1004937"/>
                <a:gd name="connsiteY27" fmla="*/ 789227 h 1034191"/>
                <a:gd name="connsiteX28" fmla="*/ 932981 w 1004937"/>
                <a:gd name="connsiteY28" fmla="*/ 822211 h 1034191"/>
                <a:gd name="connsiteX29" fmla="*/ 880594 w 1004937"/>
                <a:gd name="connsiteY29" fmla="*/ 829355 h 1034191"/>
                <a:gd name="connsiteX30" fmla="*/ 847256 w 1004937"/>
                <a:gd name="connsiteY30" fmla="*/ 862693 h 1034191"/>
                <a:gd name="connsiteX31" fmla="*/ 759150 w 1004937"/>
                <a:gd name="connsiteY31" fmla="*/ 912699 h 1034191"/>
                <a:gd name="connsiteX32" fmla="*/ 694856 w 1004937"/>
                <a:gd name="connsiteY32" fmla="*/ 981755 h 1034191"/>
                <a:gd name="connsiteX33" fmla="*/ 654375 w 1004937"/>
                <a:gd name="connsiteY33" fmla="*/ 996043 h 1034191"/>
                <a:gd name="connsiteX34" fmla="*/ 599606 w 1004937"/>
                <a:gd name="connsiteY34" fmla="*/ 965086 h 1034191"/>
                <a:gd name="connsiteX35" fmla="*/ 568650 w 1004937"/>
                <a:gd name="connsiteY35" fmla="*/ 972230 h 1034191"/>
                <a:gd name="connsiteX36" fmla="*/ 490069 w 1004937"/>
                <a:gd name="connsiteY36" fmla="*/ 1034143 h 1034191"/>
                <a:gd name="connsiteX37" fmla="*/ 482711 w 1004937"/>
                <a:gd name="connsiteY37" fmla="*/ 982365 h 1034191"/>
                <a:gd name="connsiteX38" fmla="*/ 403405 w 1004937"/>
                <a:gd name="connsiteY38" fmla="*/ 972419 h 1034191"/>
                <a:gd name="connsiteX39" fmla="*/ 328144 w 1004937"/>
                <a:gd name="connsiteY39" fmla="*/ 919843 h 1034191"/>
                <a:gd name="connsiteX40" fmla="*/ 263850 w 1004937"/>
                <a:gd name="connsiteY40" fmla="*/ 941274 h 1034191"/>
                <a:gd name="connsiteX41" fmla="*/ 232894 w 1004937"/>
                <a:gd name="connsiteY41" fmla="*/ 910318 h 1034191"/>
                <a:gd name="connsiteX42" fmla="*/ 220987 w 1004937"/>
                <a:gd name="connsiteY42" fmla="*/ 874599 h 1034191"/>
                <a:gd name="connsiteX43" fmla="*/ 180506 w 1004937"/>
                <a:gd name="connsiteY43" fmla="*/ 855549 h 1034191"/>
                <a:gd name="connsiteX44" fmla="*/ 118594 w 1004937"/>
                <a:gd name="connsiteY44" fmla="*/ 779349 h 1034191"/>
                <a:gd name="connsiteX45" fmla="*/ 80494 w 1004937"/>
                <a:gd name="connsiteY45" fmla="*/ 684099 h 1034191"/>
                <a:gd name="connsiteX46" fmla="*/ 73350 w 1004937"/>
                <a:gd name="connsiteY46" fmla="*/ 631711 h 1034191"/>
                <a:gd name="connsiteX47" fmla="*/ 49537 w 1004937"/>
                <a:gd name="connsiteY47" fmla="*/ 567418 h 1034191"/>
                <a:gd name="connsiteX48" fmla="*/ 1912 w 1004937"/>
                <a:gd name="connsiteY48" fmla="*/ 448355 h 1034191"/>
                <a:gd name="connsiteX49" fmla="*/ 11437 w 1004937"/>
                <a:gd name="connsiteY49" fmla="*/ 336436 h 1034191"/>
                <a:gd name="connsiteX50" fmla="*/ 30487 w 1004937"/>
                <a:gd name="connsiteY50" fmla="*/ 298336 h 1034191"/>
                <a:gd name="connsiteX51" fmla="*/ 16200 w 1004937"/>
                <a:gd name="connsiteY51" fmla="*/ 243568 h 1034191"/>
                <a:gd name="connsiteX52" fmla="*/ 35250 w 1004937"/>
                <a:gd name="connsiteY52" fmla="*/ 226899 h 1034191"/>
                <a:gd name="connsiteX53" fmla="*/ 106687 w 1004937"/>
                <a:gd name="connsiteY53" fmla="*/ 236424 h 1034191"/>
                <a:gd name="connsiteX54" fmla="*/ 118594 w 1004937"/>
                <a:gd name="connsiteY54" fmla="*/ 243568 h 1034191"/>
                <a:gd name="connsiteX0" fmla="*/ 111450 w 1004937"/>
                <a:gd name="connsiteY0" fmla="*/ 298336 h 1034191"/>
                <a:gd name="connsiteX1" fmla="*/ 118594 w 1004937"/>
                <a:gd name="connsiteY1" fmla="*/ 243568 h 1034191"/>
                <a:gd name="connsiteX2" fmla="*/ 99544 w 1004937"/>
                <a:gd name="connsiteY2" fmla="*/ 179274 h 1034191"/>
                <a:gd name="connsiteX3" fmla="*/ 147344 w 1004937"/>
                <a:gd name="connsiteY3" fmla="*/ 167583 h 1034191"/>
                <a:gd name="connsiteX4" fmla="*/ 175040 w 1004937"/>
                <a:gd name="connsiteY4" fmla="*/ 187464 h 1034191"/>
                <a:gd name="connsiteX5" fmla="*/ 185248 w 1004937"/>
                <a:gd name="connsiteY5" fmla="*/ 187691 h 1034191"/>
                <a:gd name="connsiteX6" fmla="*/ 223369 w 1004937"/>
                <a:gd name="connsiteY6" fmla="*/ 184036 h 1034191"/>
                <a:gd name="connsiteX7" fmla="*/ 232434 w 1004937"/>
                <a:gd name="connsiteY7" fmla="*/ 164446 h 1034191"/>
                <a:gd name="connsiteX8" fmla="*/ 288852 w 1004937"/>
                <a:gd name="connsiteY8" fmla="*/ 100497 h 1034191"/>
                <a:gd name="connsiteX9" fmla="*/ 449672 w 1004937"/>
                <a:gd name="connsiteY9" fmla="*/ 76813 h 1034191"/>
                <a:gd name="connsiteX10" fmla="*/ 525811 w 1004937"/>
                <a:gd name="connsiteY10" fmla="*/ 70842 h 1034191"/>
                <a:gd name="connsiteX11" fmla="*/ 597225 w 1004937"/>
                <a:gd name="connsiteY11" fmla="*/ 31636 h 1034191"/>
                <a:gd name="connsiteX12" fmla="*/ 677103 w 1004937"/>
                <a:gd name="connsiteY12" fmla="*/ 557 h 1034191"/>
                <a:gd name="connsiteX13" fmla="*/ 705242 w 1004937"/>
                <a:gd name="connsiteY13" fmla="*/ 11913 h 1034191"/>
                <a:gd name="connsiteX14" fmla="*/ 736008 w 1004937"/>
                <a:gd name="connsiteY14" fmla="*/ 14900 h 1034191"/>
                <a:gd name="connsiteX15" fmla="*/ 794869 w 1004937"/>
                <a:gd name="connsiteY15" fmla="*/ 43543 h 1034191"/>
                <a:gd name="connsiteX16" fmla="*/ 832969 w 1004937"/>
                <a:gd name="connsiteY16" fmla="*/ 72118 h 1034191"/>
                <a:gd name="connsiteX17" fmla="*/ 916312 w 1004937"/>
                <a:gd name="connsiteY17" fmla="*/ 72118 h 1034191"/>
                <a:gd name="connsiteX18" fmla="*/ 963937 w 1004937"/>
                <a:gd name="connsiteY18" fmla="*/ 129268 h 1034191"/>
                <a:gd name="connsiteX19" fmla="*/ 942506 w 1004937"/>
                <a:gd name="connsiteY19" fmla="*/ 188799 h 1034191"/>
                <a:gd name="connsiteX20" fmla="*/ 942506 w 1004937"/>
                <a:gd name="connsiteY20" fmla="*/ 248330 h 1034191"/>
                <a:gd name="connsiteX21" fmla="*/ 978225 w 1004937"/>
                <a:gd name="connsiteY21" fmla="*/ 315005 h 1034191"/>
                <a:gd name="connsiteX22" fmla="*/ 1004419 w 1004937"/>
                <a:gd name="connsiteY22" fmla="*/ 436449 h 1034191"/>
                <a:gd name="connsiteX23" fmla="*/ 994894 w 1004937"/>
                <a:gd name="connsiteY23" fmla="*/ 641236 h 1034191"/>
                <a:gd name="connsiteX24" fmla="*/ 985369 w 1004937"/>
                <a:gd name="connsiteY24" fmla="*/ 679336 h 1034191"/>
                <a:gd name="connsiteX25" fmla="*/ 1002037 w 1004937"/>
                <a:gd name="connsiteY25" fmla="*/ 724580 h 1034191"/>
                <a:gd name="connsiteX26" fmla="*/ 1000317 w 1004937"/>
                <a:gd name="connsiteY26" fmla="*/ 764180 h 1034191"/>
                <a:gd name="connsiteX27" fmla="*/ 966709 w 1004937"/>
                <a:gd name="connsiteY27" fmla="*/ 789227 h 1034191"/>
                <a:gd name="connsiteX28" fmla="*/ 932981 w 1004937"/>
                <a:gd name="connsiteY28" fmla="*/ 822211 h 1034191"/>
                <a:gd name="connsiteX29" fmla="*/ 880594 w 1004937"/>
                <a:gd name="connsiteY29" fmla="*/ 829355 h 1034191"/>
                <a:gd name="connsiteX30" fmla="*/ 847256 w 1004937"/>
                <a:gd name="connsiteY30" fmla="*/ 862693 h 1034191"/>
                <a:gd name="connsiteX31" fmla="*/ 759150 w 1004937"/>
                <a:gd name="connsiteY31" fmla="*/ 912699 h 1034191"/>
                <a:gd name="connsiteX32" fmla="*/ 694856 w 1004937"/>
                <a:gd name="connsiteY32" fmla="*/ 981755 h 1034191"/>
                <a:gd name="connsiteX33" fmla="*/ 654375 w 1004937"/>
                <a:gd name="connsiteY33" fmla="*/ 996043 h 1034191"/>
                <a:gd name="connsiteX34" fmla="*/ 599606 w 1004937"/>
                <a:gd name="connsiteY34" fmla="*/ 965086 h 1034191"/>
                <a:gd name="connsiteX35" fmla="*/ 568650 w 1004937"/>
                <a:gd name="connsiteY35" fmla="*/ 972230 h 1034191"/>
                <a:gd name="connsiteX36" fmla="*/ 490069 w 1004937"/>
                <a:gd name="connsiteY36" fmla="*/ 1034143 h 1034191"/>
                <a:gd name="connsiteX37" fmla="*/ 482711 w 1004937"/>
                <a:gd name="connsiteY37" fmla="*/ 982365 h 1034191"/>
                <a:gd name="connsiteX38" fmla="*/ 403405 w 1004937"/>
                <a:gd name="connsiteY38" fmla="*/ 972419 h 1034191"/>
                <a:gd name="connsiteX39" fmla="*/ 328144 w 1004937"/>
                <a:gd name="connsiteY39" fmla="*/ 919843 h 1034191"/>
                <a:gd name="connsiteX40" fmla="*/ 263850 w 1004937"/>
                <a:gd name="connsiteY40" fmla="*/ 941274 h 1034191"/>
                <a:gd name="connsiteX41" fmla="*/ 232894 w 1004937"/>
                <a:gd name="connsiteY41" fmla="*/ 910318 h 1034191"/>
                <a:gd name="connsiteX42" fmla="*/ 220987 w 1004937"/>
                <a:gd name="connsiteY42" fmla="*/ 874599 h 1034191"/>
                <a:gd name="connsiteX43" fmla="*/ 180506 w 1004937"/>
                <a:gd name="connsiteY43" fmla="*/ 855549 h 1034191"/>
                <a:gd name="connsiteX44" fmla="*/ 118594 w 1004937"/>
                <a:gd name="connsiteY44" fmla="*/ 779349 h 1034191"/>
                <a:gd name="connsiteX45" fmla="*/ 80494 w 1004937"/>
                <a:gd name="connsiteY45" fmla="*/ 684099 h 1034191"/>
                <a:gd name="connsiteX46" fmla="*/ 73350 w 1004937"/>
                <a:gd name="connsiteY46" fmla="*/ 631711 h 1034191"/>
                <a:gd name="connsiteX47" fmla="*/ 49537 w 1004937"/>
                <a:gd name="connsiteY47" fmla="*/ 567418 h 1034191"/>
                <a:gd name="connsiteX48" fmla="*/ 1912 w 1004937"/>
                <a:gd name="connsiteY48" fmla="*/ 448355 h 1034191"/>
                <a:gd name="connsiteX49" fmla="*/ 11437 w 1004937"/>
                <a:gd name="connsiteY49" fmla="*/ 336436 h 1034191"/>
                <a:gd name="connsiteX50" fmla="*/ 30487 w 1004937"/>
                <a:gd name="connsiteY50" fmla="*/ 298336 h 1034191"/>
                <a:gd name="connsiteX51" fmla="*/ 16200 w 1004937"/>
                <a:gd name="connsiteY51" fmla="*/ 243568 h 1034191"/>
                <a:gd name="connsiteX52" fmla="*/ 35250 w 1004937"/>
                <a:gd name="connsiteY52" fmla="*/ 226899 h 1034191"/>
                <a:gd name="connsiteX53" fmla="*/ 106687 w 1004937"/>
                <a:gd name="connsiteY53" fmla="*/ 236424 h 1034191"/>
                <a:gd name="connsiteX54" fmla="*/ 118594 w 1004937"/>
                <a:gd name="connsiteY54" fmla="*/ 243568 h 1034191"/>
                <a:gd name="connsiteX0" fmla="*/ 111450 w 1004937"/>
                <a:gd name="connsiteY0" fmla="*/ 300283 h 1036138"/>
                <a:gd name="connsiteX1" fmla="*/ 118594 w 1004937"/>
                <a:gd name="connsiteY1" fmla="*/ 245515 h 1036138"/>
                <a:gd name="connsiteX2" fmla="*/ 99544 w 1004937"/>
                <a:gd name="connsiteY2" fmla="*/ 181221 h 1036138"/>
                <a:gd name="connsiteX3" fmla="*/ 147344 w 1004937"/>
                <a:gd name="connsiteY3" fmla="*/ 169530 h 1036138"/>
                <a:gd name="connsiteX4" fmla="*/ 175040 w 1004937"/>
                <a:gd name="connsiteY4" fmla="*/ 189411 h 1036138"/>
                <a:gd name="connsiteX5" fmla="*/ 185248 w 1004937"/>
                <a:gd name="connsiteY5" fmla="*/ 189638 h 1036138"/>
                <a:gd name="connsiteX6" fmla="*/ 223369 w 1004937"/>
                <a:gd name="connsiteY6" fmla="*/ 185983 h 1036138"/>
                <a:gd name="connsiteX7" fmla="*/ 232434 w 1004937"/>
                <a:gd name="connsiteY7" fmla="*/ 166393 h 1036138"/>
                <a:gd name="connsiteX8" fmla="*/ 288852 w 1004937"/>
                <a:gd name="connsiteY8" fmla="*/ 102444 h 1036138"/>
                <a:gd name="connsiteX9" fmla="*/ 449672 w 1004937"/>
                <a:gd name="connsiteY9" fmla="*/ 78760 h 1036138"/>
                <a:gd name="connsiteX10" fmla="*/ 525811 w 1004937"/>
                <a:gd name="connsiteY10" fmla="*/ 72789 h 1036138"/>
                <a:gd name="connsiteX11" fmla="*/ 613791 w 1004937"/>
                <a:gd name="connsiteY11" fmla="*/ 67859 h 1036138"/>
                <a:gd name="connsiteX12" fmla="*/ 677103 w 1004937"/>
                <a:gd name="connsiteY12" fmla="*/ 2504 h 1036138"/>
                <a:gd name="connsiteX13" fmla="*/ 705242 w 1004937"/>
                <a:gd name="connsiteY13" fmla="*/ 13860 h 1036138"/>
                <a:gd name="connsiteX14" fmla="*/ 736008 w 1004937"/>
                <a:gd name="connsiteY14" fmla="*/ 16847 h 1036138"/>
                <a:gd name="connsiteX15" fmla="*/ 794869 w 1004937"/>
                <a:gd name="connsiteY15" fmla="*/ 45490 h 1036138"/>
                <a:gd name="connsiteX16" fmla="*/ 832969 w 1004937"/>
                <a:gd name="connsiteY16" fmla="*/ 74065 h 1036138"/>
                <a:gd name="connsiteX17" fmla="*/ 916312 w 1004937"/>
                <a:gd name="connsiteY17" fmla="*/ 74065 h 1036138"/>
                <a:gd name="connsiteX18" fmla="*/ 963937 w 1004937"/>
                <a:gd name="connsiteY18" fmla="*/ 131215 h 1036138"/>
                <a:gd name="connsiteX19" fmla="*/ 942506 w 1004937"/>
                <a:gd name="connsiteY19" fmla="*/ 190746 h 1036138"/>
                <a:gd name="connsiteX20" fmla="*/ 942506 w 1004937"/>
                <a:gd name="connsiteY20" fmla="*/ 250277 h 1036138"/>
                <a:gd name="connsiteX21" fmla="*/ 978225 w 1004937"/>
                <a:gd name="connsiteY21" fmla="*/ 316952 h 1036138"/>
                <a:gd name="connsiteX22" fmla="*/ 1004419 w 1004937"/>
                <a:gd name="connsiteY22" fmla="*/ 438396 h 1036138"/>
                <a:gd name="connsiteX23" fmla="*/ 994894 w 1004937"/>
                <a:gd name="connsiteY23" fmla="*/ 643183 h 1036138"/>
                <a:gd name="connsiteX24" fmla="*/ 985369 w 1004937"/>
                <a:gd name="connsiteY24" fmla="*/ 681283 h 1036138"/>
                <a:gd name="connsiteX25" fmla="*/ 1002037 w 1004937"/>
                <a:gd name="connsiteY25" fmla="*/ 726527 h 1036138"/>
                <a:gd name="connsiteX26" fmla="*/ 1000317 w 1004937"/>
                <a:gd name="connsiteY26" fmla="*/ 766127 h 1036138"/>
                <a:gd name="connsiteX27" fmla="*/ 966709 w 1004937"/>
                <a:gd name="connsiteY27" fmla="*/ 791174 h 1036138"/>
                <a:gd name="connsiteX28" fmla="*/ 932981 w 1004937"/>
                <a:gd name="connsiteY28" fmla="*/ 824158 h 1036138"/>
                <a:gd name="connsiteX29" fmla="*/ 880594 w 1004937"/>
                <a:gd name="connsiteY29" fmla="*/ 831302 h 1036138"/>
                <a:gd name="connsiteX30" fmla="*/ 847256 w 1004937"/>
                <a:gd name="connsiteY30" fmla="*/ 864640 h 1036138"/>
                <a:gd name="connsiteX31" fmla="*/ 759150 w 1004937"/>
                <a:gd name="connsiteY31" fmla="*/ 914646 h 1036138"/>
                <a:gd name="connsiteX32" fmla="*/ 694856 w 1004937"/>
                <a:gd name="connsiteY32" fmla="*/ 983702 h 1036138"/>
                <a:gd name="connsiteX33" fmla="*/ 654375 w 1004937"/>
                <a:gd name="connsiteY33" fmla="*/ 997990 h 1036138"/>
                <a:gd name="connsiteX34" fmla="*/ 599606 w 1004937"/>
                <a:gd name="connsiteY34" fmla="*/ 967033 h 1036138"/>
                <a:gd name="connsiteX35" fmla="*/ 568650 w 1004937"/>
                <a:gd name="connsiteY35" fmla="*/ 974177 h 1036138"/>
                <a:gd name="connsiteX36" fmla="*/ 490069 w 1004937"/>
                <a:gd name="connsiteY36" fmla="*/ 1036090 h 1036138"/>
                <a:gd name="connsiteX37" fmla="*/ 482711 w 1004937"/>
                <a:gd name="connsiteY37" fmla="*/ 984312 h 1036138"/>
                <a:gd name="connsiteX38" fmla="*/ 403405 w 1004937"/>
                <a:gd name="connsiteY38" fmla="*/ 974366 h 1036138"/>
                <a:gd name="connsiteX39" fmla="*/ 328144 w 1004937"/>
                <a:gd name="connsiteY39" fmla="*/ 921790 h 1036138"/>
                <a:gd name="connsiteX40" fmla="*/ 263850 w 1004937"/>
                <a:gd name="connsiteY40" fmla="*/ 943221 h 1036138"/>
                <a:gd name="connsiteX41" fmla="*/ 232894 w 1004937"/>
                <a:gd name="connsiteY41" fmla="*/ 912265 h 1036138"/>
                <a:gd name="connsiteX42" fmla="*/ 220987 w 1004937"/>
                <a:gd name="connsiteY42" fmla="*/ 876546 h 1036138"/>
                <a:gd name="connsiteX43" fmla="*/ 180506 w 1004937"/>
                <a:gd name="connsiteY43" fmla="*/ 857496 h 1036138"/>
                <a:gd name="connsiteX44" fmla="*/ 118594 w 1004937"/>
                <a:gd name="connsiteY44" fmla="*/ 781296 h 1036138"/>
                <a:gd name="connsiteX45" fmla="*/ 80494 w 1004937"/>
                <a:gd name="connsiteY45" fmla="*/ 686046 h 1036138"/>
                <a:gd name="connsiteX46" fmla="*/ 73350 w 1004937"/>
                <a:gd name="connsiteY46" fmla="*/ 633658 h 1036138"/>
                <a:gd name="connsiteX47" fmla="*/ 49537 w 1004937"/>
                <a:gd name="connsiteY47" fmla="*/ 569365 h 1036138"/>
                <a:gd name="connsiteX48" fmla="*/ 1912 w 1004937"/>
                <a:gd name="connsiteY48" fmla="*/ 450302 h 1036138"/>
                <a:gd name="connsiteX49" fmla="*/ 11437 w 1004937"/>
                <a:gd name="connsiteY49" fmla="*/ 338383 h 1036138"/>
                <a:gd name="connsiteX50" fmla="*/ 30487 w 1004937"/>
                <a:gd name="connsiteY50" fmla="*/ 300283 h 1036138"/>
                <a:gd name="connsiteX51" fmla="*/ 16200 w 1004937"/>
                <a:gd name="connsiteY51" fmla="*/ 245515 h 1036138"/>
                <a:gd name="connsiteX52" fmla="*/ 35250 w 1004937"/>
                <a:gd name="connsiteY52" fmla="*/ 228846 h 1036138"/>
                <a:gd name="connsiteX53" fmla="*/ 106687 w 1004937"/>
                <a:gd name="connsiteY53" fmla="*/ 238371 h 1036138"/>
                <a:gd name="connsiteX54" fmla="*/ 118594 w 1004937"/>
                <a:gd name="connsiteY54" fmla="*/ 245515 h 1036138"/>
                <a:gd name="connsiteX0" fmla="*/ 111450 w 1004937"/>
                <a:gd name="connsiteY0" fmla="*/ 300813 h 1036668"/>
                <a:gd name="connsiteX1" fmla="*/ 118594 w 1004937"/>
                <a:gd name="connsiteY1" fmla="*/ 246045 h 1036668"/>
                <a:gd name="connsiteX2" fmla="*/ 99544 w 1004937"/>
                <a:gd name="connsiteY2" fmla="*/ 181751 h 1036668"/>
                <a:gd name="connsiteX3" fmla="*/ 147344 w 1004937"/>
                <a:gd name="connsiteY3" fmla="*/ 170060 h 1036668"/>
                <a:gd name="connsiteX4" fmla="*/ 175040 w 1004937"/>
                <a:gd name="connsiteY4" fmla="*/ 189941 h 1036668"/>
                <a:gd name="connsiteX5" fmla="*/ 185248 w 1004937"/>
                <a:gd name="connsiteY5" fmla="*/ 190168 h 1036668"/>
                <a:gd name="connsiteX6" fmla="*/ 223369 w 1004937"/>
                <a:gd name="connsiteY6" fmla="*/ 186513 h 1036668"/>
                <a:gd name="connsiteX7" fmla="*/ 232434 w 1004937"/>
                <a:gd name="connsiteY7" fmla="*/ 166923 h 1036668"/>
                <a:gd name="connsiteX8" fmla="*/ 288852 w 1004937"/>
                <a:gd name="connsiteY8" fmla="*/ 102974 h 1036668"/>
                <a:gd name="connsiteX9" fmla="*/ 449672 w 1004937"/>
                <a:gd name="connsiteY9" fmla="*/ 79290 h 1036668"/>
                <a:gd name="connsiteX10" fmla="*/ 525811 w 1004937"/>
                <a:gd name="connsiteY10" fmla="*/ 73319 h 1036668"/>
                <a:gd name="connsiteX11" fmla="*/ 613791 w 1004937"/>
                <a:gd name="connsiteY11" fmla="*/ 68389 h 1036668"/>
                <a:gd name="connsiteX12" fmla="*/ 677103 w 1004937"/>
                <a:gd name="connsiteY12" fmla="*/ 3034 h 1036668"/>
                <a:gd name="connsiteX13" fmla="*/ 705242 w 1004937"/>
                <a:gd name="connsiteY13" fmla="*/ 14390 h 1036668"/>
                <a:gd name="connsiteX14" fmla="*/ 794869 w 1004937"/>
                <a:gd name="connsiteY14" fmla="*/ 46020 h 1036668"/>
                <a:gd name="connsiteX15" fmla="*/ 832969 w 1004937"/>
                <a:gd name="connsiteY15" fmla="*/ 74595 h 1036668"/>
                <a:gd name="connsiteX16" fmla="*/ 916312 w 1004937"/>
                <a:gd name="connsiteY16" fmla="*/ 74595 h 1036668"/>
                <a:gd name="connsiteX17" fmla="*/ 963937 w 1004937"/>
                <a:gd name="connsiteY17" fmla="*/ 131745 h 1036668"/>
                <a:gd name="connsiteX18" fmla="*/ 942506 w 1004937"/>
                <a:gd name="connsiteY18" fmla="*/ 191276 h 1036668"/>
                <a:gd name="connsiteX19" fmla="*/ 942506 w 1004937"/>
                <a:gd name="connsiteY19" fmla="*/ 250807 h 1036668"/>
                <a:gd name="connsiteX20" fmla="*/ 978225 w 1004937"/>
                <a:gd name="connsiteY20" fmla="*/ 317482 h 1036668"/>
                <a:gd name="connsiteX21" fmla="*/ 1004419 w 1004937"/>
                <a:gd name="connsiteY21" fmla="*/ 438926 h 1036668"/>
                <a:gd name="connsiteX22" fmla="*/ 994894 w 1004937"/>
                <a:gd name="connsiteY22" fmla="*/ 643713 h 1036668"/>
                <a:gd name="connsiteX23" fmla="*/ 985369 w 1004937"/>
                <a:gd name="connsiteY23" fmla="*/ 681813 h 1036668"/>
                <a:gd name="connsiteX24" fmla="*/ 1002037 w 1004937"/>
                <a:gd name="connsiteY24" fmla="*/ 727057 h 1036668"/>
                <a:gd name="connsiteX25" fmla="*/ 1000317 w 1004937"/>
                <a:gd name="connsiteY25" fmla="*/ 766657 h 1036668"/>
                <a:gd name="connsiteX26" fmla="*/ 966709 w 1004937"/>
                <a:gd name="connsiteY26" fmla="*/ 791704 h 1036668"/>
                <a:gd name="connsiteX27" fmla="*/ 932981 w 1004937"/>
                <a:gd name="connsiteY27" fmla="*/ 824688 h 1036668"/>
                <a:gd name="connsiteX28" fmla="*/ 880594 w 1004937"/>
                <a:gd name="connsiteY28" fmla="*/ 831832 h 1036668"/>
                <a:gd name="connsiteX29" fmla="*/ 847256 w 1004937"/>
                <a:gd name="connsiteY29" fmla="*/ 865170 h 1036668"/>
                <a:gd name="connsiteX30" fmla="*/ 759150 w 1004937"/>
                <a:gd name="connsiteY30" fmla="*/ 915176 h 1036668"/>
                <a:gd name="connsiteX31" fmla="*/ 694856 w 1004937"/>
                <a:gd name="connsiteY31" fmla="*/ 984232 h 1036668"/>
                <a:gd name="connsiteX32" fmla="*/ 654375 w 1004937"/>
                <a:gd name="connsiteY32" fmla="*/ 998520 h 1036668"/>
                <a:gd name="connsiteX33" fmla="*/ 599606 w 1004937"/>
                <a:gd name="connsiteY33" fmla="*/ 967563 h 1036668"/>
                <a:gd name="connsiteX34" fmla="*/ 568650 w 1004937"/>
                <a:gd name="connsiteY34" fmla="*/ 974707 h 1036668"/>
                <a:gd name="connsiteX35" fmla="*/ 490069 w 1004937"/>
                <a:gd name="connsiteY35" fmla="*/ 1036620 h 1036668"/>
                <a:gd name="connsiteX36" fmla="*/ 482711 w 1004937"/>
                <a:gd name="connsiteY36" fmla="*/ 984842 h 1036668"/>
                <a:gd name="connsiteX37" fmla="*/ 403405 w 1004937"/>
                <a:gd name="connsiteY37" fmla="*/ 974896 h 1036668"/>
                <a:gd name="connsiteX38" fmla="*/ 328144 w 1004937"/>
                <a:gd name="connsiteY38" fmla="*/ 922320 h 1036668"/>
                <a:gd name="connsiteX39" fmla="*/ 263850 w 1004937"/>
                <a:gd name="connsiteY39" fmla="*/ 943751 h 1036668"/>
                <a:gd name="connsiteX40" fmla="*/ 232894 w 1004937"/>
                <a:gd name="connsiteY40" fmla="*/ 912795 h 1036668"/>
                <a:gd name="connsiteX41" fmla="*/ 220987 w 1004937"/>
                <a:gd name="connsiteY41" fmla="*/ 877076 h 1036668"/>
                <a:gd name="connsiteX42" fmla="*/ 180506 w 1004937"/>
                <a:gd name="connsiteY42" fmla="*/ 858026 h 1036668"/>
                <a:gd name="connsiteX43" fmla="*/ 118594 w 1004937"/>
                <a:gd name="connsiteY43" fmla="*/ 781826 h 1036668"/>
                <a:gd name="connsiteX44" fmla="*/ 80494 w 1004937"/>
                <a:gd name="connsiteY44" fmla="*/ 686576 h 1036668"/>
                <a:gd name="connsiteX45" fmla="*/ 73350 w 1004937"/>
                <a:gd name="connsiteY45" fmla="*/ 634188 h 1036668"/>
                <a:gd name="connsiteX46" fmla="*/ 49537 w 1004937"/>
                <a:gd name="connsiteY46" fmla="*/ 569895 h 1036668"/>
                <a:gd name="connsiteX47" fmla="*/ 1912 w 1004937"/>
                <a:gd name="connsiteY47" fmla="*/ 450832 h 1036668"/>
                <a:gd name="connsiteX48" fmla="*/ 11437 w 1004937"/>
                <a:gd name="connsiteY48" fmla="*/ 338913 h 1036668"/>
                <a:gd name="connsiteX49" fmla="*/ 30487 w 1004937"/>
                <a:gd name="connsiteY49" fmla="*/ 300813 h 1036668"/>
                <a:gd name="connsiteX50" fmla="*/ 16200 w 1004937"/>
                <a:gd name="connsiteY50" fmla="*/ 246045 h 1036668"/>
                <a:gd name="connsiteX51" fmla="*/ 35250 w 1004937"/>
                <a:gd name="connsiteY51" fmla="*/ 229376 h 1036668"/>
                <a:gd name="connsiteX52" fmla="*/ 106687 w 1004937"/>
                <a:gd name="connsiteY52" fmla="*/ 238901 h 1036668"/>
                <a:gd name="connsiteX53" fmla="*/ 118594 w 1004937"/>
                <a:gd name="connsiteY53" fmla="*/ 246045 h 1036668"/>
                <a:gd name="connsiteX0" fmla="*/ 111450 w 1004937"/>
                <a:gd name="connsiteY0" fmla="*/ 297807 h 1033662"/>
                <a:gd name="connsiteX1" fmla="*/ 118594 w 1004937"/>
                <a:gd name="connsiteY1" fmla="*/ 243039 h 1033662"/>
                <a:gd name="connsiteX2" fmla="*/ 99544 w 1004937"/>
                <a:gd name="connsiteY2" fmla="*/ 178745 h 1033662"/>
                <a:gd name="connsiteX3" fmla="*/ 147344 w 1004937"/>
                <a:gd name="connsiteY3" fmla="*/ 167054 h 1033662"/>
                <a:gd name="connsiteX4" fmla="*/ 175040 w 1004937"/>
                <a:gd name="connsiteY4" fmla="*/ 186935 h 1033662"/>
                <a:gd name="connsiteX5" fmla="*/ 185248 w 1004937"/>
                <a:gd name="connsiteY5" fmla="*/ 187162 h 1033662"/>
                <a:gd name="connsiteX6" fmla="*/ 223369 w 1004937"/>
                <a:gd name="connsiteY6" fmla="*/ 183507 h 1033662"/>
                <a:gd name="connsiteX7" fmla="*/ 232434 w 1004937"/>
                <a:gd name="connsiteY7" fmla="*/ 163917 h 1033662"/>
                <a:gd name="connsiteX8" fmla="*/ 288852 w 1004937"/>
                <a:gd name="connsiteY8" fmla="*/ 99968 h 1033662"/>
                <a:gd name="connsiteX9" fmla="*/ 449672 w 1004937"/>
                <a:gd name="connsiteY9" fmla="*/ 76284 h 1033662"/>
                <a:gd name="connsiteX10" fmla="*/ 525811 w 1004937"/>
                <a:gd name="connsiteY10" fmla="*/ 70313 h 1033662"/>
                <a:gd name="connsiteX11" fmla="*/ 613791 w 1004937"/>
                <a:gd name="connsiteY11" fmla="*/ 65383 h 1033662"/>
                <a:gd name="connsiteX12" fmla="*/ 677103 w 1004937"/>
                <a:gd name="connsiteY12" fmla="*/ 28 h 1033662"/>
                <a:gd name="connsiteX13" fmla="*/ 715686 w 1004937"/>
                <a:gd name="connsiteY13" fmla="*/ 74166 h 1033662"/>
                <a:gd name="connsiteX14" fmla="*/ 794869 w 1004937"/>
                <a:gd name="connsiteY14" fmla="*/ 43014 h 1033662"/>
                <a:gd name="connsiteX15" fmla="*/ 832969 w 1004937"/>
                <a:gd name="connsiteY15" fmla="*/ 71589 h 1033662"/>
                <a:gd name="connsiteX16" fmla="*/ 916312 w 1004937"/>
                <a:gd name="connsiteY16" fmla="*/ 71589 h 1033662"/>
                <a:gd name="connsiteX17" fmla="*/ 963937 w 1004937"/>
                <a:gd name="connsiteY17" fmla="*/ 128739 h 1033662"/>
                <a:gd name="connsiteX18" fmla="*/ 942506 w 1004937"/>
                <a:gd name="connsiteY18" fmla="*/ 188270 h 1033662"/>
                <a:gd name="connsiteX19" fmla="*/ 942506 w 1004937"/>
                <a:gd name="connsiteY19" fmla="*/ 247801 h 1033662"/>
                <a:gd name="connsiteX20" fmla="*/ 978225 w 1004937"/>
                <a:gd name="connsiteY20" fmla="*/ 314476 h 1033662"/>
                <a:gd name="connsiteX21" fmla="*/ 1004419 w 1004937"/>
                <a:gd name="connsiteY21" fmla="*/ 435920 h 1033662"/>
                <a:gd name="connsiteX22" fmla="*/ 994894 w 1004937"/>
                <a:gd name="connsiteY22" fmla="*/ 640707 h 1033662"/>
                <a:gd name="connsiteX23" fmla="*/ 985369 w 1004937"/>
                <a:gd name="connsiteY23" fmla="*/ 678807 h 1033662"/>
                <a:gd name="connsiteX24" fmla="*/ 1002037 w 1004937"/>
                <a:gd name="connsiteY24" fmla="*/ 724051 h 1033662"/>
                <a:gd name="connsiteX25" fmla="*/ 1000317 w 1004937"/>
                <a:gd name="connsiteY25" fmla="*/ 763651 h 1033662"/>
                <a:gd name="connsiteX26" fmla="*/ 966709 w 1004937"/>
                <a:gd name="connsiteY26" fmla="*/ 788698 h 1033662"/>
                <a:gd name="connsiteX27" fmla="*/ 932981 w 1004937"/>
                <a:gd name="connsiteY27" fmla="*/ 821682 h 1033662"/>
                <a:gd name="connsiteX28" fmla="*/ 880594 w 1004937"/>
                <a:gd name="connsiteY28" fmla="*/ 828826 h 1033662"/>
                <a:gd name="connsiteX29" fmla="*/ 847256 w 1004937"/>
                <a:gd name="connsiteY29" fmla="*/ 862164 h 1033662"/>
                <a:gd name="connsiteX30" fmla="*/ 759150 w 1004937"/>
                <a:gd name="connsiteY30" fmla="*/ 912170 h 1033662"/>
                <a:gd name="connsiteX31" fmla="*/ 694856 w 1004937"/>
                <a:gd name="connsiteY31" fmla="*/ 981226 h 1033662"/>
                <a:gd name="connsiteX32" fmla="*/ 654375 w 1004937"/>
                <a:gd name="connsiteY32" fmla="*/ 995514 h 1033662"/>
                <a:gd name="connsiteX33" fmla="*/ 599606 w 1004937"/>
                <a:gd name="connsiteY33" fmla="*/ 964557 h 1033662"/>
                <a:gd name="connsiteX34" fmla="*/ 568650 w 1004937"/>
                <a:gd name="connsiteY34" fmla="*/ 971701 h 1033662"/>
                <a:gd name="connsiteX35" fmla="*/ 490069 w 1004937"/>
                <a:gd name="connsiteY35" fmla="*/ 1033614 h 1033662"/>
                <a:gd name="connsiteX36" fmla="*/ 482711 w 1004937"/>
                <a:gd name="connsiteY36" fmla="*/ 981836 h 1033662"/>
                <a:gd name="connsiteX37" fmla="*/ 403405 w 1004937"/>
                <a:gd name="connsiteY37" fmla="*/ 971890 h 1033662"/>
                <a:gd name="connsiteX38" fmla="*/ 328144 w 1004937"/>
                <a:gd name="connsiteY38" fmla="*/ 919314 h 1033662"/>
                <a:gd name="connsiteX39" fmla="*/ 263850 w 1004937"/>
                <a:gd name="connsiteY39" fmla="*/ 940745 h 1033662"/>
                <a:gd name="connsiteX40" fmla="*/ 232894 w 1004937"/>
                <a:gd name="connsiteY40" fmla="*/ 909789 h 1033662"/>
                <a:gd name="connsiteX41" fmla="*/ 220987 w 1004937"/>
                <a:gd name="connsiteY41" fmla="*/ 874070 h 1033662"/>
                <a:gd name="connsiteX42" fmla="*/ 180506 w 1004937"/>
                <a:gd name="connsiteY42" fmla="*/ 855020 h 1033662"/>
                <a:gd name="connsiteX43" fmla="*/ 118594 w 1004937"/>
                <a:gd name="connsiteY43" fmla="*/ 778820 h 1033662"/>
                <a:gd name="connsiteX44" fmla="*/ 80494 w 1004937"/>
                <a:gd name="connsiteY44" fmla="*/ 683570 h 1033662"/>
                <a:gd name="connsiteX45" fmla="*/ 73350 w 1004937"/>
                <a:gd name="connsiteY45" fmla="*/ 631182 h 1033662"/>
                <a:gd name="connsiteX46" fmla="*/ 49537 w 1004937"/>
                <a:gd name="connsiteY46" fmla="*/ 566889 h 1033662"/>
                <a:gd name="connsiteX47" fmla="*/ 1912 w 1004937"/>
                <a:gd name="connsiteY47" fmla="*/ 447826 h 1033662"/>
                <a:gd name="connsiteX48" fmla="*/ 11437 w 1004937"/>
                <a:gd name="connsiteY48" fmla="*/ 335907 h 1033662"/>
                <a:gd name="connsiteX49" fmla="*/ 30487 w 1004937"/>
                <a:gd name="connsiteY49" fmla="*/ 297807 h 1033662"/>
                <a:gd name="connsiteX50" fmla="*/ 16200 w 1004937"/>
                <a:gd name="connsiteY50" fmla="*/ 243039 h 1033662"/>
                <a:gd name="connsiteX51" fmla="*/ 35250 w 1004937"/>
                <a:gd name="connsiteY51" fmla="*/ 226370 h 1033662"/>
                <a:gd name="connsiteX52" fmla="*/ 106687 w 1004937"/>
                <a:gd name="connsiteY52" fmla="*/ 235895 h 1033662"/>
                <a:gd name="connsiteX53" fmla="*/ 118594 w 1004937"/>
                <a:gd name="connsiteY53" fmla="*/ 243039 h 1033662"/>
                <a:gd name="connsiteX0" fmla="*/ 111450 w 1004937"/>
                <a:gd name="connsiteY0" fmla="*/ 256791 h 992646"/>
                <a:gd name="connsiteX1" fmla="*/ 118594 w 1004937"/>
                <a:gd name="connsiteY1" fmla="*/ 202023 h 992646"/>
                <a:gd name="connsiteX2" fmla="*/ 99544 w 1004937"/>
                <a:gd name="connsiteY2" fmla="*/ 137729 h 992646"/>
                <a:gd name="connsiteX3" fmla="*/ 147344 w 1004937"/>
                <a:gd name="connsiteY3" fmla="*/ 126038 h 992646"/>
                <a:gd name="connsiteX4" fmla="*/ 175040 w 1004937"/>
                <a:gd name="connsiteY4" fmla="*/ 145919 h 992646"/>
                <a:gd name="connsiteX5" fmla="*/ 185248 w 1004937"/>
                <a:gd name="connsiteY5" fmla="*/ 146146 h 992646"/>
                <a:gd name="connsiteX6" fmla="*/ 223369 w 1004937"/>
                <a:gd name="connsiteY6" fmla="*/ 142491 h 992646"/>
                <a:gd name="connsiteX7" fmla="*/ 232434 w 1004937"/>
                <a:gd name="connsiteY7" fmla="*/ 122901 h 992646"/>
                <a:gd name="connsiteX8" fmla="*/ 288852 w 1004937"/>
                <a:gd name="connsiteY8" fmla="*/ 58952 h 992646"/>
                <a:gd name="connsiteX9" fmla="*/ 449672 w 1004937"/>
                <a:gd name="connsiteY9" fmla="*/ 35268 h 992646"/>
                <a:gd name="connsiteX10" fmla="*/ 525811 w 1004937"/>
                <a:gd name="connsiteY10" fmla="*/ 29297 h 992646"/>
                <a:gd name="connsiteX11" fmla="*/ 613791 w 1004937"/>
                <a:gd name="connsiteY11" fmla="*/ 24367 h 992646"/>
                <a:gd name="connsiteX12" fmla="*/ 673069 w 1004937"/>
                <a:gd name="connsiteY12" fmla="*/ 74 h 992646"/>
                <a:gd name="connsiteX13" fmla="*/ 715686 w 1004937"/>
                <a:gd name="connsiteY13" fmla="*/ 33150 h 992646"/>
                <a:gd name="connsiteX14" fmla="*/ 794869 w 1004937"/>
                <a:gd name="connsiteY14" fmla="*/ 1998 h 992646"/>
                <a:gd name="connsiteX15" fmla="*/ 832969 w 1004937"/>
                <a:gd name="connsiteY15" fmla="*/ 30573 h 992646"/>
                <a:gd name="connsiteX16" fmla="*/ 916312 w 1004937"/>
                <a:gd name="connsiteY16" fmla="*/ 30573 h 992646"/>
                <a:gd name="connsiteX17" fmla="*/ 963937 w 1004937"/>
                <a:gd name="connsiteY17" fmla="*/ 87723 h 992646"/>
                <a:gd name="connsiteX18" fmla="*/ 942506 w 1004937"/>
                <a:gd name="connsiteY18" fmla="*/ 147254 h 992646"/>
                <a:gd name="connsiteX19" fmla="*/ 942506 w 1004937"/>
                <a:gd name="connsiteY19" fmla="*/ 206785 h 992646"/>
                <a:gd name="connsiteX20" fmla="*/ 978225 w 1004937"/>
                <a:gd name="connsiteY20" fmla="*/ 273460 h 992646"/>
                <a:gd name="connsiteX21" fmla="*/ 1004419 w 1004937"/>
                <a:gd name="connsiteY21" fmla="*/ 394904 h 992646"/>
                <a:gd name="connsiteX22" fmla="*/ 994894 w 1004937"/>
                <a:gd name="connsiteY22" fmla="*/ 599691 h 992646"/>
                <a:gd name="connsiteX23" fmla="*/ 985369 w 1004937"/>
                <a:gd name="connsiteY23" fmla="*/ 637791 h 992646"/>
                <a:gd name="connsiteX24" fmla="*/ 1002037 w 1004937"/>
                <a:gd name="connsiteY24" fmla="*/ 683035 h 992646"/>
                <a:gd name="connsiteX25" fmla="*/ 1000317 w 1004937"/>
                <a:gd name="connsiteY25" fmla="*/ 722635 h 992646"/>
                <a:gd name="connsiteX26" fmla="*/ 966709 w 1004937"/>
                <a:gd name="connsiteY26" fmla="*/ 747682 h 992646"/>
                <a:gd name="connsiteX27" fmla="*/ 932981 w 1004937"/>
                <a:gd name="connsiteY27" fmla="*/ 780666 h 992646"/>
                <a:gd name="connsiteX28" fmla="*/ 880594 w 1004937"/>
                <a:gd name="connsiteY28" fmla="*/ 787810 h 992646"/>
                <a:gd name="connsiteX29" fmla="*/ 847256 w 1004937"/>
                <a:gd name="connsiteY29" fmla="*/ 821148 h 992646"/>
                <a:gd name="connsiteX30" fmla="*/ 759150 w 1004937"/>
                <a:gd name="connsiteY30" fmla="*/ 871154 h 992646"/>
                <a:gd name="connsiteX31" fmla="*/ 694856 w 1004937"/>
                <a:gd name="connsiteY31" fmla="*/ 940210 h 992646"/>
                <a:gd name="connsiteX32" fmla="*/ 654375 w 1004937"/>
                <a:gd name="connsiteY32" fmla="*/ 954498 h 992646"/>
                <a:gd name="connsiteX33" fmla="*/ 599606 w 1004937"/>
                <a:gd name="connsiteY33" fmla="*/ 923541 h 992646"/>
                <a:gd name="connsiteX34" fmla="*/ 568650 w 1004937"/>
                <a:gd name="connsiteY34" fmla="*/ 930685 h 992646"/>
                <a:gd name="connsiteX35" fmla="*/ 490069 w 1004937"/>
                <a:gd name="connsiteY35" fmla="*/ 992598 h 992646"/>
                <a:gd name="connsiteX36" fmla="*/ 482711 w 1004937"/>
                <a:gd name="connsiteY36" fmla="*/ 940820 h 992646"/>
                <a:gd name="connsiteX37" fmla="*/ 403405 w 1004937"/>
                <a:gd name="connsiteY37" fmla="*/ 930874 h 992646"/>
                <a:gd name="connsiteX38" fmla="*/ 328144 w 1004937"/>
                <a:gd name="connsiteY38" fmla="*/ 878298 h 992646"/>
                <a:gd name="connsiteX39" fmla="*/ 263850 w 1004937"/>
                <a:gd name="connsiteY39" fmla="*/ 899729 h 992646"/>
                <a:gd name="connsiteX40" fmla="*/ 232894 w 1004937"/>
                <a:gd name="connsiteY40" fmla="*/ 868773 h 992646"/>
                <a:gd name="connsiteX41" fmla="*/ 220987 w 1004937"/>
                <a:gd name="connsiteY41" fmla="*/ 833054 h 992646"/>
                <a:gd name="connsiteX42" fmla="*/ 180506 w 1004937"/>
                <a:gd name="connsiteY42" fmla="*/ 814004 h 992646"/>
                <a:gd name="connsiteX43" fmla="*/ 118594 w 1004937"/>
                <a:gd name="connsiteY43" fmla="*/ 737804 h 992646"/>
                <a:gd name="connsiteX44" fmla="*/ 80494 w 1004937"/>
                <a:gd name="connsiteY44" fmla="*/ 642554 h 992646"/>
                <a:gd name="connsiteX45" fmla="*/ 73350 w 1004937"/>
                <a:gd name="connsiteY45" fmla="*/ 590166 h 992646"/>
                <a:gd name="connsiteX46" fmla="*/ 49537 w 1004937"/>
                <a:gd name="connsiteY46" fmla="*/ 525873 h 992646"/>
                <a:gd name="connsiteX47" fmla="*/ 1912 w 1004937"/>
                <a:gd name="connsiteY47" fmla="*/ 406810 h 992646"/>
                <a:gd name="connsiteX48" fmla="*/ 11437 w 1004937"/>
                <a:gd name="connsiteY48" fmla="*/ 294891 h 992646"/>
                <a:gd name="connsiteX49" fmla="*/ 30487 w 1004937"/>
                <a:gd name="connsiteY49" fmla="*/ 256791 h 992646"/>
                <a:gd name="connsiteX50" fmla="*/ 16200 w 1004937"/>
                <a:gd name="connsiteY50" fmla="*/ 202023 h 992646"/>
                <a:gd name="connsiteX51" fmla="*/ 35250 w 1004937"/>
                <a:gd name="connsiteY51" fmla="*/ 185354 h 992646"/>
                <a:gd name="connsiteX52" fmla="*/ 106687 w 1004937"/>
                <a:gd name="connsiteY52" fmla="*/ 194879 h 992646"/>
                <a:gd name="connsiteX53" fmla="*/ 118594 w 1004937"/>
                <a:gd name="connsiteY53" fmla="*/ 202023 h 992646"/>
                <a:gd name="connsiteX0" fmla="*/ 111450 w 1004937"/>
                <a:gd name="connsiteY0" fmla="*/ 256791 h 992646"/>
                <a:gd name="connsiteX1" fmla="*/ 118594 w 1004937"/>
                <a:gd name="connsiteY1" fmla="*/ 202023 h 992646"/>
                <a:gd name="connsiteX2" fmla="*/ 99544 w 1004937"/>
                <a:gd name="connsiteY2" fmla="*/ 137729 h 992646"/>
                <a:gd name="connsiteX3" fmla="*/ 147344 w 1004937"/>
                <a:gd name="connsiteY3" fmla="*/ 126038 h 992646"/>
                <a:gd name="connsiteX4" fmla="*/ 175040 w 1004937"/>
                <a:gd name="connsiteY4" fmla="*/ 145919 h 992646"/>
                <a:gd name="connsiteX5" fmla="*/ 185248 w 1004937"/>
                <a:gd name="connsiteY5" fmla="*/ 146146 h 992646"/>
                <a:gd name="connsiteX6" fmla="*/ 223369 w 1004937"/>
                <a:gd name="connsiteY6" fmla="*/ 142491 h 992646"/>
                <a:gd name="connsiteX7" fmla="*/ 232434 w 1004937"/>
                <a:gd name="connsiteY7" fmla="*/ 122901 h 992646"/>
                <a:gd name="connsiteX8" fmla="*/ 288852 w 1004937"/>
                <a:gd name="connsiteY8" fmla="*/ 58952 h 992646"/>
                <a:gd name="connsiteX9" fmla="*/ 449672 w 1004937"/>
                <a:gd name="connsiteY9" fmla="*/ 35268 h 992646"/>
                <a:gd name="connsiteX10" fmla="*/ 525811 w 1004937"/>
                <a:gd name="connsiteY10" fmla="*/ 29297 h 992646"/>
                <a:gd name="connsiteX11" fmla="*/ 613791 w 1004937"/>
                <a:gd name="connsiteY11" fmla="*/ 24367 h 992646"/>
                <a:gd name="connsiteX12" fmla="*/ 673069 w 1004937"/>
                <a:gd name="connsiteY12" fmla="*/ 74 h 992646"/>
                <a:gd name="connsiteX13" fmla="*/ 715686 w 1004937"/>
                <a:gd name="connsiteY13" fmla="*/ 33150 h 992646"/>
                <a:gd name="connsiteX14" fmla="*/ 794869 w 1004937"/>
                <a:gd name="connsiteY14" fmla="*/ 1998 h 992646"/>
                <a:gd name="connsiteX15" fmla="*/ 803513 w 1004937"/>
                <a:gd name="connsiteY15" fmla="*/ 71180 h 992646"/>
                <a:gd name="connsiteX16" fmla="*/ 916312 w 1004937"/>
                <a:gd name="connsiteY16" fmla="*/ 30573 h 992646"/>
                <a:gd name="connsiteX17" fmla="*/ 963937 w 1004937"/>
                <a:gd name="connsiteY17" fmla="*/ 87723 h 992646"/>
                <a:gd name="connsiteX18" fmla="*/ 942506 w 1004937"/>
                <a:gd name="connsiteY18" fmla="*/ 147254 h 992646"/>
                <a:gd name="connsiteX19" fmla="*/ 942506 w 1004937"/>
                <a:gd name="connsiteY19" fmla="*/ 206785 h 992646"/>
                <a:gd name="connsiteX20" fmla="*/ 978225 w 1004937"/>
                <a:gd name="connsiteY20" fmla="*/ 273460 h 992646"/>
                <a:gd name="connsiteX21" fmla="*/ 1004419 w 1004937"/>
                <a:gd name="connsiteY21" fmla="*/ 394904 h 992646"/>
                <a:gd name="connsiteX22" fmla="*/ 994894 w 1004937"/>
                <a:gd name="connsiteY22" fmla="*/ 599691 h 992646"/>
                <a:gd name="connsiteX23" fmla="*/ 985369 w 1004937"/>
                <a:gd name="connsiteY23" fmla="*/ 637791 h 992646"/>
                <a:gd name="connsiteX24" fmla="*/ 1002037 w 1004937"/>
                <a:gd name="connsiteY24" fmla="*/ 683035 h 992646"/>
                <a:gd name="connsiteX25" fmla="*/ 1000317 w 1004937"/>
                <a:gd name="connsiteY25" fmla="*/ 722635 h 992646"/>
                <a:gd name="connsiteX26" fmla="*/ 966709 w 1004937"/>
                <a:gd name="connsiteY26" fmla="*/ 747682 h 992646"/>
                <a:gd name="connsiteX27" fmla="*/ 932981 w 1004937"/>
                <a:gd name="connsiteY27" fmla="*/ 780666 h 992646"/>
                <a:gd name="connsiteX28" fmla="*/ 880594 w 1004937"/>
                <a:gd name="connsiteY28" fmla="*/ 787810 h 992646"/>
                <a:gd name="connsiteX29" fmla="*/ 847256 w 1004937"/>
                <a:gd name="connsiteY29" fmla="*/ 821148 h 992646"/>
                <a:gd name="connsiteX30" fmla="*/ 759150 w 1004937"/>
                <a:gd name="connsiteY30" fmla="*/ 871154 h 992646"/>
                <a:gd name="connsiteX31" fmla="*/ 694856 w 1004937"/>
                <a:gd name="connsiteY31" fmla="*/ 940210 h 992646"/>
                <a:gd name="connsiteX32" fmla="*/ 654375 w 1004937"/>
                <a:gd name="connsiteY32" fmla="*/ 954498 h 992646"/>
                <a:gd name="connsiteX33" fmla="*/ 599606 w 1004937"/>
                <a:gd name="connsiteY33" fmla="*/ 923541 h 992646"/>
                <a:gd name="connsiteX34" fmla="*/ 568650 w 1004937"/>
                <a:gd name="connsiteY34" fmla="*/ 930685 h 992646"/>
                <a:gd name="connsiteX35" fmla="*/ 490069 w 1004937"/>
                <a:gd name="connsiteY35" fmla="*/ 992598 h 992646"/>
                <a:gd name="connsiteX36" fmla="*/ 482711 w 1004937"/>
                <a:gd name="connsiteY36" fmla="*/ 940820 h 992646"/>
                <a:gd name="connsiteX37" fmla="*/ 403405 w 1004937"/>
                <a:gd name="connsiteY37" fmla="*/ 930874 h 992646"/>
                <a:gd name="connsiteX38" fmla="*/ 328144 w 1004937"/>
                <a:gd name="connsiteY38" fmla="*/ 878298 h 992646"/>
                <a:gd name="connsiteX39" fmla="*/ 263850 w 1004937"/>
                <a:gd name="connsiteY39" fmla="*/ 899729 h 992646"/>
                <a:gd name="connsiteX40" fmla="*/ 232894 w 1004937"/>
                <a:gd name="connsiteY40" fmla="*/ 868773 h 992646"/>
                <a:gd name="connsiteX41" fmla="*/ 220987 w 1004937"/>
                <a:gd name="connsiteY41" fmla="*/ 833054 h 992646"/>
                <a:gd name="connsiteX42" fmla="*/ 180506 w 1004937"/>
                <a:gd name="connsiteY42" fmla="*/ 814004 h 992646"/>
                <a:gd name="connsiteX43" fmla="*/ 118594 w 1004937"/>
                <a:gd name="connsiteY43" fmla="*/ 737804 h 992646"/>
                <a:gd name="connsiteX44" fmla="*/ 80494 w 1004937"/>
                <a:gd name="connsiteY44" fmla="*/ 642554 h 992646"/>
                <a:gd name="connsiteX45" fmla="*/ 73350 w 1004937"/>
                <a:gd name="connsiteY45" fmla="*/ 590166 h 992646"/>
                <a:gd name="connsiteX46" fmla="*/ 49537 w 1004937"/>
                <a:gd name="connsiteY46" fmla="*/ 525873 h 992646"/>
                <a:gd name="connsiteX47" fmla="*/ 1912 w 1004937"/>
                <a:gd name="connsiteY47" fmla="*/ 406810 h 992646"/>
                <a:gd name="connsiteX48" fmla="*/ 11437 w 1004937"/>
                <a:gd name="connsiteY48" fmla="*/ 294891 h 992646"/>
                <a:gd name="connsiteX49" fmla="*/ 30487 w 1004937"/>
                <a:gd name="connsiteY49" fmla="*/ 256791 h 992646"/>
                <a:gd name="connsiteX50" fmla="*/ 16200 w 1004937"/>
                <a:gd name="connsiteY50" fmla="*/ 202023 h 992646"/>
                <a:gd name="connsiteX51" fmla="*/ 35250 w 1004937"/>
                <a:gd name="connsiteY51" fmla="*/ 185354 h 992646"/>
                <a:gd name="connsiteX52" fmla="*/ 106687 w 1004937"/>
                <a:gd name="connsiteY52" fmla="*/ 194879 h 992646"/>
                <a:gd name="connsiteX53" fmla="*/ 118594 w 1004937"/>
                <a:gd name="connsiteY53" fmla="*/ 202023 h 992646"/>
                <a:gd name="connsiteX0" fmla="*/ 111450 w 1004937"/>
                <a:gd name="connsiteY0" fmla="*/ 256791 h 992646"/>
                <a:gd name="connsiteX1" fmla="*/ 118594 w 1004937"/>
                <a:gd name="connsiteY1" fmla="*/ 202023 h 992646"/>
                <a:gd name="connsiteX2" fmla="*/ 99544 w 1004937"/>
                <a:gd name="connsiteY2" fmla="*/ 137729 h 992646"/>
                <a:gd name="connsiteX3" fmla="*/ 147344 w 1004937"/>
                <a:gd name="connsiteY3" fmla="*/ 126038 h 992646"/>
                <a:gd name="connsiteX4" fmla="*/ 175040 w 1004937"/>
                <a:gd name="connsiteY4" fmla="*/ 145919 h 992646"/>
                <a:gd name="connsiteX5" fmla="*/ 185248 w 1004937"/>
                <a:gd name="connsiteY5" fmla="*/ 146146 h 992646"/>
                <a:gd name="connsiteX6" fmla="*/ 223369 w 1004937"/>
                <a:gd name="connsiteY6" fmla="*/ 142491 h 992646"/>
                <a:gd name="connsiteX7" fmla="*/ 232434 w 1004937"/>
                <a:gd name="connsiteY7" fmla="*/ 122901 h 992646"/>
                <a:gd name="connsiteX8" fmla="*/ 288852 w 1004937"/>
                <a:gd name="connsiteY8" fmla="*/ 58952 h 992646"/>
                <a:gd name="connsiteX9" fmla="*/ 449672 w 1004937"/>
                <a:gd name="connsiteY9" fmla="*/ 35268 h 992646"/>
                <a:gd name="connsiteX10" fmla="*/ 525811 w 1004937"/>
                <a:gd name="connsiteY10" fmla="*/ 29297 h 992646"/>
                <a:gd name="connsiteX11" fmla="*/ 613791 w 1004937"/>
                <a:gd name="connsiteY11" fmla="*/ 24367 h 992646"/>
                <a:gd name="connsiteX12" fmla="*/ 673069 w 1004937"/>
                <a:gd name="connsiteY12" fmla="*/ 74 h 992646"/>
                <a:gd name="connsiteX13" fmla="*/ 715686 w 1004937"/>
                <a:gd name="connsiteY13" fmla="*/ 33150 h 992646"/>
                <a:gd name="connsiteX14" fmla="*/ 794869 w 1004937"/>
                <a:gd name="connsiteY14" fmla="*/ 1998 h 992646"/>
                <a:gd name="connsiteX15" fmla="*/ 837147 w 1004937"/>
                <a:gd name="connsiteY15" fmla="*/ 55685 h 992646"/>
                <a:gd name="connsiteX16" fmla="*/ 916312 w 1004937"/>
                <a:gd name="connsiteY16" fmla="*/ 30573 h 992646"/>
                <a:gd name="connsiteX17" fmla="*/ 963937 w 1004937"/>
                <a:gd name="connsiteY17" fmla="*/ 87723 h 992646"/>
                <a:gd name="connsiteX18" fmla="*/ 942506 w 1004937"/>
                <a:gd name="connsiteY18" fmla="*/ 147254 h 992646"/>
                <a:gd name="connsiteX19" fmla="*/ 942506 w 1004937"/>
                <a:gd name="connsiteY19" fmla="*/ 206785 h 992646"/>
                <a:gd name="connsiteX20" fmla="*/ 978225 w 1004937"/>
                <a:gd name="connsiteY20" fmla="*/ 273460 h 992646"/>
                <a:gd name="connsiteX21" fmla="*/ 1004419 w 1004937"/>
                <a:gd name="connsiteY21" fmla="*/ 394904 h 992646"/>
                <a:gd name="connsiteX22" fmla="*/ 994894 w 1004937"/>
                <a:gd name="connsiteY22" fmla="*/ 599691 h 992646"/>
                <a:gd name="connsiteX23" fmla="*/ 985369 w 1004937"/>
                <a:gd name="connsiteY23" fmla="*/ 637791 h 992646"/>
                <a:gd name="connsiteX24" fmla="*/ 1002037 w 1004937"/>
                <a:gd name="connsiteY24" fmla="*/ 683035 h 992646"/>
                <a:gd name="connsiteX25" fmla="*/ 1000317 w 1004937"/>
                <a:gd name="connsiteY25" fmla="*/ 722635 h 992646"/>
                <a:gd name="connsiteX26" fmla="*/ 966709 w 1004937"/>
                <a:gd name="connsiteY26" fmla="*/ 747682 h 992646"/>
                <a:gd name="connsiteX27" fmla="*/ 932981 w 1004937"/>
                <a:gd name="connsiteY27" fmla="*/ 780666 h 992646"/>
                <a:gd name="connsiteX28" fmla="*/ 880594 w 1004937"/>
                <a:gd name="connsiteY28" fmla="*/ 787810 h 992646"/>
                <a:gd name="connsiteX29" fmla="*/ 847256 w 1004937"/>
                <a:gd name="connsiteY29" fmla="*/ 821148 h 992646"/>
                <a:gd name="connsiteX30" fmla="*/ 759150 w 1004937"/>
                <a:gd name="connsiteY30" fmla="*/ 871154 h 992646"/>
                <a:gd name="connsiteX31" fmla="*/ 694856 w 1004937"/>
                <a:gd name="connsiteY31" fmla="*/ 940210 h 992646"/>
                <a:gd name="connsiteX32" fmla="*/ 654375 w 1004937"/>
                <a:gd name="connsiteY32" fmla="*/ 954498 h 992646"/>
                <a:gd name="connsiteX33" fmla="*/ 599606 w 1004937"/>
                <a:gd name="connsiteY33" fmla="*/ 923541 h 992646"/>
                <a:gd name="connsiteX34" fmla="*/ 568650 w 1004937"/>
                <a:gd name="connsiteY34" fmla="*/ 930685 h 992646"/>
                <a:gd name="connsiteX35" fmla="*/ 490069 w 1004937"/>
                <a:gd name="connsiteY35" fmla="*/ 992598 h 992646"/>
                <a:gd name="connsiteX36" fmla="*/ 482711 w 1004937"/>
                <a:gd name="connsiteY36" fmla="*/ 940820 h 992646"/>
                <a:gd name="connsiteX37" fmla="*/ 403405 w 1004937"/>
                <a:gd name="connsiteY37" fmla="*/ 930874 h 992646"/>
                <a:gd name="connsiteX38" fmla="*/ 328144 w 1004937"/>
                <a:gd name="connsiteY38" fmla="*/ 878298 h 992646"/>
                <a:gd name="connsiteX39" fmla="*/ 263850 w 1004937"/>
                <a:gd name="connsiteY39" fmla="*/ 899729 h 992646"/>
                <a:gd name="connsiteX40" fmla="*/ 232894 w 1004937"/>
                <a:gd name="connsiteY40" fmla="*/ 868773 h 992646"/>
                <a:gd name="connsiteX41" fmla="*/ 220987 w 1004937"/>
                <a:gd name="connsiteY41" fmla="*/ 833054 h 992646"/>
                <a:gd name="connsiteX42" fmla="*/ 180506 w 1004937"/>
                <a:gd name="connsiteY42" fmla="*/ 814004 h 992646"/>
                <a:gd name="connsiteX43" fmla="*/ 118594 w 1004937"/>
                <a:gd name="connsiteY43" fmla="*/ 737804 h 992646"/>
                <a:gd name="connsiteX44" fmla="*/ 80494 w 1004937"/>
                <a:gd name="connsiteY44" fmla="*/ 642554 h 992646"/>
                <a:gd name="connsiteX45" fmla="*/ 73350 w 1004937"/>
                <a:gd name="connsiteY45" fmla="*/ 590166 h 992646"/>
                <a:gd name="connsiteX46" fmla="*/ 49537 w 1004937"/>
                <a:gd name="connsiteY46" fmla="*/ 525873 h 992646"/>
                <a:gd name="connsiteX47" fmla="*/ 1912 w 1004937"/>
                <a:gd name="connsiteY47" fmla="*/ 406810 h 992646"/>
                <a:gd name="connsiteX48" fmla="*/ 11437 w 1004937"/>
                <a:gd name="connsiteY48" fmla="*/ 294891 h 992646"/>
                <a:gd name="connsiteX49" fmla="*/ 30487 w 1004937"/>
                <a:gd name="connsiteY49" fmla="*/ 256791 h 992646"/>
                <a:gd name="connsiteX50" fmla="*/ 16200 w 1004937"/>
                <a:gd name="connsiteY50" fmla="*/ 202023 h 992646"/>
                <a:gd name="connsiteX51" fmla="*/ 35250 w 1004937"/>
                <a:gd name="connsiteY51" fmla="*/ 185354 h 992646"/>
                <a:gd name="connsiteX52" fmla="*/ 106687 w 1004937"/>
                <a:gd name="connsiteY52" fmla="*/ 194879 h 992646"/>
                <a:gd name="connsiteX53" fmla="*/ 118594 w 1004937"/>
                <a:gd name="connsiteY53" fmla="*/ 202023 h 992646"/>
                <a:gd name="connsiteX0" fmla="*/ 111450 w 1004937"/>
                <a:gd name="connsiteY0" fmla="*/ 256791 h 992646"/>
                <a:gd name="connsiteX1" fmla="*/ 118594 w 1004937"/>
                <a:gd name="connsiteY1" fmla="*/ 202023 h 992646"/>
                <a:gd name="connsiteX2" fmla="*/ 99544 w 1004937"/>
                <a:gd name="connsiteY2" fmla="*/ 137729 h 992646"/>
                <a:gd name="connsiteX3" fmla="*/ 147344 w 1004937"/>
                <a:gd name="connsiteY3" fmla="*/ 126038 h 992646"/>
                <a:gd name="connsiteX4" fmla="*/ 175040 w 1004937"/>
                <a:gd name="connsiteY4" fmla="*/ 145919 h 992646"/>
                <a:gd name="connsiteX5" fmla="*/ 185248 w 1004937"/>
                <a:gd name="connsiteY5" fmla="*/ 146146 h 992646"/>
                <a:gd name="connsiteX6" fmla="*/ 223369 w 1004937"/>
                <a:gd name="connsiteY6" fmla="*/ 142491 h 992646"/>
                <a:gd name="connsiteX7" fmla="*/ 232434 w 1004937"/>
                <a:gd name="connsiteY7" fmla="*/ 122901 h 992646"/>
                <a:gd name="connsiteX8" fmla="*/ 288852 w 1004937"/>
                <a:gd name="connsiteY8" fmla="*/ 58952 h 992646"/>
                <a:gd name="connsiteX9" fmla="*/ 449672 w 1004937"/>
                <a:gd name="connsiteY9" fmla="*/ 35268 h 992646"/>
                <a:gd name="connsiteX10" fmla="*/ 525811 w 1004937"/>
                <a:gd name="connsiteY10" fmla="*/ 29297 h 992646"/>
                <a:gd name="connsiteX11" fmla="*/ 613791 w 1004937"/>
                <a:gd name="connsiteY11" fmla="*/ 24367 h 992646"/>
                <a:gd name="connsiteX12" fmla="*/ 673069 w 1004937"/>
                <a:gd name="connsiteY12" fmla="*/ 74 h 992646"/>
                <a:gd name="connsiteX13" fmla="*/ 715686 w 1004937"/>
                <a:gd name="connsiteY13" fmla="*/ 33150 h 992646"/>
                <a:gd name="connsiteX14" fmla="*/ 794869 w 1004937"/>
                <a:gd name="connsiteY14" fmla="*/ 1998 h 992646"/>
                <a:gd name="connsiteX15" fmla="*/ 837147 w 1004937"/>
                <a:gd name="connsiteY15" fmla="*/ 55685 h 992646"/>
                <a:gd name="connsiteX16" fmla="*/ 889592 w 1004937"/>
                <a:gd name="connsiteY16" fmla="*/ 65863 h 992646"/>
                <a:gd name="connsiteX17" fmla="*/ 963937 w 1004937"/>
                <a:gd name="connsiteY17" fmla="*/ 87723 h 992646"/>
                <a:gd name="connsiteX18" fmla="*/ 942506 w 1004937"/>
                <a:gd name="connsiteY18" fmla="*/ 147254 h 992646"/>
                <a:gd name="connsiteX19" fmla="*/ 942506 w 1004937"/>
                <a:gd name="connsiteY19" fmla="*/ 206785 h 992646"/>
                <a:gd name="connsiteX20" fmla="*/ 978225 w 1004937"/>
                <a:gd name="connsiteY20" fmla="*/ 273460 h 992646"/>
                <a:gd name="connsiteX21" fmla="*/ 1004419 w 1004937"/>
                <a:gd name="connsiteY21" fmla="*/ 394904 h 992646"/>
                <a:gd name="connsiteX22" fmla="*/ 994894 w 1004937"/>
                <a:gd name="connsiteY22" fmla="*/ 599691 h 992646"/>
                <a:gd name="connsiteX23" fmla="*/ 985369 w 1004937"/>
                <a:gd name="connsiteY23" fmla="*/ 637791 h 992646"/>
                <a:gd name="connsiteX24" fmla="*/ 1002037 w 1004937"/>
                <a:gd name="connsiteY24" fmla="*/ 683035 h 992646"/>
                <a:gd name="connsiteX25" fmla="*/ 1000317 w 1004937"/>
                <a:gd name="connsiteY25" fmla="*/ 722635 h 992646"/>
                <a:gd name="connsiteX26" fmla="*/ 966709 w 1004937"/>
                <a:gd name="connsiteY26" fmla="*/ 747682 h 992646"/>
                <a:gd name="connsiteX27" fmla="*/ 932981 w 1004937"/>
                <a:gd name="connsiteY27" fmla="*/ 780666 h 992646"/>
                <a:gd name="connsiteX28" fmla="*/ 880594 w 1004937"/>
                <a:gd name="connsiteY28" fmla="*/ 787810 h 992646"/>
                <a:gd name="connsiteX29" fmla="*/ 847256 w 1004937"/>
                <a:gd name="connsiteY29" fmla="*/ 821148 h 992646"/>
                <a:gd name="connsiteX30" fmla="*/ 759150 w 1004937"/>
                <a:gd name="connsiteY30" fmla="*/ 871154 h 992646"/>
                <a:gd name="connsiteX31" fmla="*/ 694856 w 1004937"/>
                <a:gd name="connsiteY31" fmla="*/ 940210 h 992646"/>
                <a:gd name="connsiteX32" fmla="*/ 654375 w 1004937"/>
                <a:gd name="connsiteY32" fmla="*/ 954498 h 992646"/>
                <a:gd name="connsiteX33" fmla="*/ 599606 w 1004937"/>
                <a:gd name="connsiteY33" fmla="*/ 923541 h 992646"/>
                <a:gd name="connsiteX34" fmla="*/ 568650 w 1004937"/>
                <a:gd name="connsiteY34" fmla="*/ 930685 h 992646"/>
                <a:gd name="connsiteX35" fmla="*/ 490069 w 1004937"/>
                <a:gd name="connsiteY35" fmla="*/ 992598 h 992646"/>
                <a:gd name="connsiteX36" fmla="*/ 482711 w 1004937"/>
                <a:gd name="connsiteY36" fmla="*/ 940820 h 992646"/>
                <a:gd name="connsiteX37" fmla="*/ 403405 w 1004937"/>
                <a:gd name="connsiteY37" fmla="*/ 930874 h 992646"/>
                <a:gd name="connsiteX38" fmla="*/ 328144 w 1004937"/>
                <a:gd name="connsiteY38" fmla="*/ 878298 h 992646"/>
                <a:gd name="connsiteX39" fmla="*/ 263850 w 1004937"/>
                <a:gd name="connsiteY39" fmla="*/ 899729 h 992646"/>
                <a:gd name="connsiteX40" fmla="*/ 232894 w 1004937"/>
                <a:gd name="connsiteY40" fmla="*/ 868773 h 992646"/>
                <a:gd name="connsiteX41" fmla="*/ 220987 w 1004937"/>
                <a:gd name="connsiteY41" fmla="*/ 833054 h 992646"/>
                <a:gd name="connsiteX42" fmla="*/ 180506 w 1004937"/>
                <a:gd name="connsiteY42" fmla="*/ 814004 h 992646"/>
                <a:gd name="connsiteX43" fmla="*/ 118594 w 1004937"/>
                <a:gd name="connsiteY43" fmla="*/ 737804 h 992646"/>
                <a:gd name="connsiteX44" fmla="*/ 80494 w 1004937"/>
                <a:gd name="connsiteY44" fmla="*/ 642554 h 992646"/>
                <a:gd name="connsiteX45" fmla="*/ 73350 w 1004937"/>
                <a:gd name="connsiteY45" fmla="*/ 590166 h 992646"/>
                <a:gd name="connsiteX46" fmla="*/ 49537 w 1004937"/>
                <a:gd name="connsiteY46" fmla="*/ 525873 h 992646"/>
                <a:gd name="connsiteX47" fmla="*/ 1912 w 1004937"/>
                <a:gd name="connsiteY47" fmla="*/ 406810 h 992646"/>
                <a:gd name="connsiteX48" fmla="*/ 11437 w 1004937"/>
                <a:gd name="connsiteY48" fmla="*/ 294891 h 992646"/>
                <a:gd name="connsiteX49" fmla="*/ 30487 w 1004937"/>
                <a:gd name="connsiteY49" fmla="*/ 256791 h 992646"/>
                <a:gd name="connsiteX50" fmla="*/ 16200 w 1004937"/>
                <a:gd name="connsiteY50" fmla="*/ 202023 h 992646"/>
                <a:gd name="connsiteX51" fmla="*/ 35250 w 1004937"/>
                <a:gd name="connsiteY51" fmla="*/ 185354 h 992646"/>
                <a:gd name="connsiteX52" fmla="*/ 106687 w 1004937"/>
                <a:gd name="connsiteY52" fmla="*/ 194879 h 992646"/>
                <a:gd name="connsiteX53" fmla="*/ 118594 w 1004937"/>
                <a:gd name="connsiteY53" fmla="*/ 202023 h 992646"/>
                <a:gd name="connsiteX0" fmla="*/ 111450 w 1004937"/>
                <a:gd name="connsiteY0" fmla="*/ 256791 h 992646"/>
                <a:gd name="connsiteX1" fmla="*/ 118594 w 1004937"/>
                <a:gd name="connsiteY1" fmla="*/ 202023 h 992646"/>
                <a:gd name="connsiteX2" fmla="*/ 99544 w 1004937"/>
                <a:gd name="connsiteY2" fmla="*/ 137729 h 992646"/>
                <a:gd name="connsiteX3" fmla="*/ 147344 w 1004937"/>
                <a:gd name="connsiteY3" fmla="*/ 126038 h 992646"/>
                <a:gd name="connsiteX4" fmla="*/ 175040 w 1004937"/>
                <a:gd name="connsiteY4" fmla="*/ 145919 h 992646"/>
                <a:gd name="connsiteX5" fmla="*/ 185248 w 1004937"/>
                <a:gd name="connsiteY5" fmla="*/ 146146 h 992646"/>
                <a:gd name="connsiteX6" fmla="*/ 223369 w 1004937"/>
                <a:gd name="connsiteY6" fmla="*/ 142491 h 992646"/>
                <a:gd name="connsiteX7" fmla="*/ 232434 w 1004937"/>
                <a:gd name="connsiteY7" fmla="*/ 122901 h 992646"/>
                <a:gd name="connsiteX8" fmla="*/ 288852 w 1004937"/>
                <a:gd name="connsiteY8" fmla="*/ 58952 h 992646"/>
                <a:gd name="connsiteX9" fmla="*/ 449672 w 1004937"/>
                <a:gd name="connsiteY9" fmla="*/ 35268 h 992646"/>
                <a:gd name="connsiteX10" fmla="*/ 525811 w 1004937"/>
                <a:gd name="connsiteY10" fmla="*/ 29297 h 992646"/>
                <a:gd name="connsiteX11" fmla="*/ 613791 w 1004937"/>
                <a:gd name="connsiteY11" fmla="*/ 24367 h 992646"/>
                <a:gd name="connsiteX12" fmla="*/ 673069 w 1004937"/>
                <a:gd name="connsiteY12" fmla="*/ 74 h 992646"/>
                <a:gd name="connsiteX13" fmla="*/ 715686 w 1004937"/>
                <a:gd name="connsiteY13" fmla="*/ 33150 h 992646"/>
                <a:gd name="connsiteX14" fmla="*/ 794869 w 1004937"/>
                <a:gd name="connsiteY14" fmla="*/ 1998 h 992646"/>
                <a:gd name="connsiteX15" fmla="*/ 837147 w 1004937"/>
                <a:gd name="connsiteY15" fmla="*/ 55685 h 992646"/>
                <a:gd name="connsiteX16" fmla="*/ 889592 w 1004937"/>
                <a:gd name="connsiteY16" fmla="*/ 65863 h 992646"/>
                <a:gd name="connsiteX17" fmla="*/ 943340 w 1004937"/>
                <a:gd name="connsiteY17" fmla="*/ 94507 h 992646"/>
                <a:gd name="connsiteX18" fmla="*/ 942506 w 1004937"/>
                <a:gd name="connsiteY18" fmla="*/ 147254 h 992646"/>
                <a:gd name="connsiteX19" fmla="*/ 942506 w 1004937"/>
                <a:gd name="connsiteY19" fmla="*/ 206785 h 992646"/>
                <a:gd name="connsiteX20" fmla="*/ 978225 w 1004937"/>
                <a:gd name="connsiteY20" fmla="*/ 273460 h 992646"/>
                <a:gd name="connsiteX21" fmla="*/ 1004419 w 1004937"/>
                <a:gd name="connsiteY21" fmla="*/ 394904 h 992646"/>
                <a:gd name="connsiteX22" fmla="*/ 994894 w 1004937"/>
                <a:gd name="connsiteY22" fmla="*/ 599691 h 992646"/>
                <a:gd name="connsiteX23" fmla="*/ 985369 w 1004937"/>
                <a:gd name="connsiteY23" fmla="*/ 637791 h 992646"/>
                <a:gd name="connsiteX24" fmla="*/ 1002037 w 1004937"/>
                <a:gd name="connsiteY24" fmla="*/ 683035 h 992646"/>
                <a:gd name="connsiteX25" fmla="*/ 1000317 w 1004937"/>
                <a:gd name="connsiteY25" fmla="*/ 722635 h 992646"/>
                <a:gd name="connsiteX26" fmla="*/ 966709 w 1004937"/>
                <a:gd name="connsiteY26" fmla="*/ 747682 h 992646"/>
                <a:gd name="connsiteX27" fmla="*/ 932981 w 1004937"/>
                <a:gd name="connsiteY27" fmla="*/ 780666 h 992646"/>
                <a:gd name="connsiteX28" fmla="*/ 880594 w 1004937"/>
                <a:gd name="connsiteY28" fmla="*/ 787810 h 992646"/>
                <a:gd name="connsiteX29" fmla="*/ 847256 w 1004937"/>
                <a:gd name="connsiteY29" fmla="*/ 821148 h 992646"/>
                <a:gd name="connsiteX30" fmla="*/ 759150 w 1004937"/>
                <a:gd name="connsiteY30" fmla="*/ 871154 h 992646"/>
                <a:gd name="connsiteX31" fmla="*/ 694856 w 1004937"/>
                <a:gd name="connsiteY31" fmla="*/ 940210 h 992646"/>
                <a:gd name="connsiteX32" fmla="*/ 654375 w 1004937"/>
                <a:gd name="connsiteY32" fmla="*/ 954498 h 992646"/>
                <a:gd name="connsiteX33" fmla="*/ 599606 w 1004937"/>
                <a:gd name="connsiteY33" fmla="*/ 923541 h 992646"/>
                <a:gd name="connsiteX34" fmla="*/ 568650 w 1004937"/>
                <a:gd name="connsiteY34" fmla="*/ 930685 h 992646"/>
                <a:gd name="connsiteX35" fmla="*/ 490069 w 1004937"/>
                <a:gd name="connsiteY35" fmla="*/ 992598 h 992646"/>
                <a:gd name="connsiteX36" fmla="*/ 482711 w 1004937"/>
                <a:gd name="connsiteY36" fmla="*/ 940820 h 992646"/>
                <a:gd name="connsiteX37" fmla="*/ 403405 w 1004937"/>
                <a:gd name="connsiteY37" fmla="*/ 930874 h 992646"/>
                <a:gd name="connsiteX38" fmla="*/ 328144 w 1004937"/>
                <a:gd name="connsiteY38" fmla="*/ 878298 h 992646"/>
                <a:gd name="connsiteX39" fmla="*/ 263850 w 1004937"/>
                <a:gd name="connsiteY39" fmla="*/ 899729 h 992646"/>
                <a:gd name="connsiteX40" fmla="*/ 232894 w 1004937"/>
                <a:gd name="connsiteY40" fmla="*/ 868773 h 992646"/>
                <a:gd name="connsiteX41" fmla="*/ 220987 w 1004937"/>
                <a:gd name="connsiteY41" fmla="*/ 833054 h 992646"/>
                <a:gd name="connsiteX42" fmla="*/ 180506 w 1004937"/>
                <a:gd name="connsiteY42" fmla="*/ 814004 h 992646"/>
                <a:gd name="connsiteX43" fmla="*/ 118594 w 1004937"/>
                <a:gd name="connsiteY43" fmla="*/ 737804 h 992646"/>
                <a:gd name="connsiteX44" fmla="*/ 80494 w 1004937"/>
                <a:gd name="connsiteY44" fmla="*/ 642554 h 992646"/>
                <a:gd name="connsiteX45" fmla="*/ 73350 w 1004937"/>
                <a:gd name="connsiteY45" fmla="*/ 590166 h 992646"/>
                <a:gd name="connsiteX46" fmla="*/ 49537 w 1004937"/>
                <a:gd name="connsiteY46" fmla="*/ 525873 h 992646"/>
                <a:gd name="connsiteX47" fmla="*/ 1912 w 1004937"/>
                <a:gd name="connsiteY47" fmla="*/ 406810 h 992646"/>
                <a:gd name="connsiteX48" fmla="*/ 11437 w 1004937"/>
                <a:gd name="connsiteY48" fmla="*/ 294891 h 992646"/>
                <a:gd name="connsiteX49" fmla="*/ 30487 w 1004937"/>
                <a:gd name="connsiteY49" fmla="*/ 256791 h 992646"/>
                <a:gd name="connsiteX50" fmla="*/ 16200 w 1004937"/>
                <a:gd name="connsiteY50" fmla="*/ 202023 h 992646"/>
                <a:gd name="connsiteX51" fmla="*/ 35250 w 1004937"/>
                <a:gd name="connsiteY51" fmla="*/ 185354 h 992646"/>
                <a:gd name="connsiteX52" fmla="*/ 106687 w 1004937"/>
                <a:gd name="connsiteY52" fmla="*/ 194879 h 992646"/>
                <a:gd name="connsiteX53" fmla="*/ 118594 w 1004937"/>
                <a:gd name="connsiteY53" fmla="*/ 202023 h 992646"/>
                <a:gd name="connsiteX0" fmla="*/ 111450 w 1004937"/>
                <a:gd name="connsiteY0" fmla="*/ 256791 h 992646"/>
                <a:gd name="connsiteX1" fmla="*/ 118594 w 1004937"/>
                <a:gd name="connsiteY1" fmla="*/ 202023 h 992646"/>
                <a:gd name="connsiteX2" fmla="*/ 99544 w 1004937"/>
                <a:gd name="connsiteY2" fmla="*/ 137729 h 992646"/>
                <a:gd name="connsiteX3" fmla="*/ 147344 w 1004937"/>
                <a:gd name="connsiteY3" fmla="*/ 126038 h 992646"/>
                <a:gd name="connsiteX4" fmla="*/ 175040 w 1004937"/>
                <a:gd name="connsiteY4" fmla="*/ 145919 h 992646"/>
                <a:gd name="connsiteX5" fmla="*/ 185248 w 1004937"/>
                <a:gd name="connsiteY5" fmla="*/ 146146 h 992646"/>
                <a:gd name="connsiteX6" fmla="*/ 223369 w 1004937"/>
                <a:gd name="connsiteY6" fmla="*/ 142491 h 992646"/>
                <a:gd name="connsiteX7" fmla="*/ 232434 w 1004937"/>
                <a:gd name="connsiteY7" fmla="*/ 122901 h 992646"/>
                <a:gd name="connsiteX8" fmla="*/ 288852 w 1004937"/>
                <a:gd name="connsiteY8" fmla="*/ 58952 h 992646"/>
                <a:gd name="connsiteX9" fmla="*/ 449672 w 1004937"/>
                <a:gd name="connsiteY9" fmla="*/ 35268 h 992646"/>
                <a:gd name="connsiteX10" fmla="*/ 525811 w 1004937"/>
                <a:gd name="connsiteY10" fmla="*/ 29297 h 992646"/>
                <a:gd name="connsiteX11" fmla="*/ 613791 w 1004937"/>
                <a:gd name="connsiteY11" fmla="*/ 24367 h 992646"/>
                <a:gd name="connsiteX12" fmla="*/ 673069 w 1004937"/>
                <a:gd name="connsiteY12" fmla="*/ 74 h 992646"/>
                <a:gd name="connsiteX13" fmla="*/ 715686 w 1004937"/>
                <a:gd name="connsiteY13" fmla="*/ 33150 h 992646"/>
                <a:gd name="connsiteX14" fmla="*/ 796958 w 1004937"/>
                <a:gd name="connsiteY14" fmla="*/ 14554 h 992646"/>
                <a:gd name="connsiteX15" fmla="*/ 837147 w 1004937"/>
                <a:gd name="connsiteY15" fmla="*/ 55685 h 992646"/>
                <a:gd name="connsiteX16" fmla="*/ 889592 w 1004937"/>
                <a:gd name="connsiteY16" fmla="*/ 65863 h 992646"/>
                <a:gd name="connsiteX17" fmla="*/ 943340 w 1004937"/>
                <a:gd name="connsiteY17" fmla="*/ 94507 h 992646"/>
                <a:gd name="connsiteX18" fmla="*/ 942506 w 1004937"/>
                <a:gd name="connsiteY18" fmla="*/ 147254 h 992646"/>
                <a:gd name="connsiteX19" fmla="*/ 942506 w 1004937"/>
                <a:gd name="connsiteY19" fmla="*/ 206785 h 992646"/>
                <a:gd name="connsiteX20" fmla="*/ 978225 w 1004937"/>
                <a:gd name="connsiteY20" fmla="*/ 273460 h 992646"/>
                <a:gd name="connsiteX21" fmla="*/ 1004419 w 1004937"/>
                <a:gd name="connsiteY21" fmla="*/ 394904 h 992646"/>
                <a:gd name="connsiteX22" fmla="*/ 994894 w 1004937"/>
                <a:gd name="connsiteY22" fmla="*/ 599691 h 992646"/>
                <a:gd name="connsiteX23" fmla="*/ 985369 w 1004937"/>
                <a:gd name="connsiteY23" fmla="*/ 637791 h 992646"/>
                <a:gd name="connsiteX24" fmla="*/ 1002037 w 1004937"/>
                <a:gd name="connsiteY24" fmla="*/ 683035 h 992646"/>
                <a:gd name="connsiteX25" fmla="*/ 1000317 w 1004937"/>
                <a:gd name="connsiteY25" fmla="*/ 722635 h 992646"/>
                <a:gd name="connsiteX26" fmla="*/ 966709 w 1004937"/>
                <a:gd name="connsiteY26" fmla="*/ 747682 h 992646"/>
                <a:gd name="connsiteX27" fmla="*/ 932981 w 1004937"/>
                <a:gd name="connsiteY27" fmla="*/ 780666 h 992646"/>
                <a:gd name="connsiteX28" fmla="*/ 880594 w 1004937"/>
                <a:gd name="connsiteY28" fmla="*/ 787810 h 992646"/>
                <a:gd name="connsiteX29" fmla="*/ 847256 w 1004937"/>
                <a:gd name="connsiteY29" fmla="*/ 821148 h 992646"/>
                <a:gd name="connsiteX30" fmla="*/ 759150 w 1004937"/>
                <a:gd name="connsiteY30" fmla="*/ 871154 h 992646"/>
                <a:gd name="connsiteX31" fmla="*/ 694856 w 1004937"/>
                <a:gd name="connsiteY31" fmla="*/ 940210 h 992646"/>
                <a:gd name="connsiteX32" fmla="*/ 654375 w 1004937"/>
                <a:gd name="connsiteY32" fmla="*/ 954498 h 992646"/>
                <a:gd name="connsiteX33" fmla="*/ 599606 w 1004937"/>
                <a:gd name="connsiteY33" fmla="*/ 923541 h 992646"/>
                <a:gd name="connsiteX34" fmla="*/ 568650 w 1004937"/>
                <a:gd name="connsiteY34" fmla="*/ 930685 h 992646"/>
                <a:gd name="connsiteX35" fmla="*/ 490069 w 1004937"/>
                <a:gd name="connsiteY35" fmla="*/ 992598 h 992646"/>
                <a:gd name="connsiteX36" fmla="*/ 482711 w 1004937"/>
                <a:gd name="connsiteY36" fmla="*/ 940820 h 992646"/>
                <a:gd name="connsiteX37" fmla="*/ 403405 w 1004937"/>
                <a:gd name="connsiteY37" fmla="*/ 930874 h 992646"/>
                <a:gd name="connsiteX38" fmla="*/ 328144 w 1004937"/>
                <a:gd name="connsiteY38" fmla="*/ 878298 h 992646"/>
                <a:gd name="connsiteX39" fmla="*/ 263850 w 1004937"/>
                <a:gd name="connsiteY39" fmla="*/ 899729 h 992646"/>
                <a:gd name="connsiteX40" fmla="*/ 232894 w 1004937"/>
                <a:gd name="connsiteY40" fmla="*/ 868773 h 992646"/>
                <a:gd name="connsiteX41" fmla="*/ 220987 w 1004937"/>
                <a:gd name="connsiteY41" fmla="*/ 833054 h 992646"/>
                <a:gd name="connsiteX42" fmla="*/ 180506 w 1004937"/>
                <a:gd name="connsiteY42" fmla="*/ 814004 h 992646"/>
                <a:gd name="connsiteX43" fmla="*/ 118594 w 1004937"/>
                <a:gd name="connsiteY43" fmla="*/ 737804 h 992646"/>
                <a:gd name="connsiteX44" fmla="*/ 80494 w 1004937"/>
                <a:gd name="connsiteY44" fmla="*/ 642554 h 992646"/>
                <a:gd name="connsiteX45" fmla="*/ 73350 w 1004937"/>
                <a:gd name="connsiteY45" fmla="*/ 590166 h 992646"/>
                <a:gd name="connsiteX46" fmla="*/ 49537 w 1004937"/>
                <a:gd name="connsiteY46" fmla="*/ 525873 h 992646"/>
                <a:gd name="connsiteX47" fmla="*/ 1912 w 1004937"/>
                <a:gd name="connsiteY47" fmla="*/ 406810 h 992646"/>
                <a:gd name="connsiteX48" fmla="*/ 11437 w 1004937"/>
                <a:gd name="connsiteY48" fmla="*/ 294891 h 992646"/>
                <a:gd name="connsiteX49" fmla="*/ 30487 w 1004937"/>
                <a:gd name="connsiteY49" fmla="*/ 256791 h 992646"/>
                <a:gd name="connsiteX50" fmla="*/ 16200 w 1004937"/>
                <a:gd name="connsiteY50" fmla="*/ 202023 h 992646"/>
                <a:gd name="connsiteX51" fmla="*/ 35250 w 1004937"/>
                <a:gd name="connsiteY51" fmla="*/ 185354 h 992646"/>
                <a:gd name="connsiteX52" fmla="*/ 106687 w 1004937"/>
                <a:gd name="connsiteY52" fmla="*/ 194879 h 992646"/>
                <a:gd name="connsiteX53" fmla="*/ 118594 w 1004937"/>
                <a:gd name="connsiteY53" fmla="*/ 202023 h 992646"/>
                <a:gd name="connsiteX0" fmla="*/ 111450 w 1004937"/>
                <a:gd name="connsiteY0" fmla="*/ 256791 h 992646"/>
                <a:gd name="connsiteX1" fmla="*/ 118594 w 1004937"/>
                <a:gd name="connsiteY1" fmla="*/ 202023 h 992646"/>
                <a:gd name="connsiteX2" fmla="*/ 99544 w 1004937"/>
                <a:gd name="connsiteY2" fmla="*/ 137729 h 992646"/>
                <a:gd name="connsiteX3" fmla="*/ 147344 w 1004937"/>
                <a:gd name="connsiteY3" fmla="*/ 126038 h 992646"/>
                <a:gd name="connsiteX4" fmla="*/ 175040 w 1004937"/>
                <a:gd name="connsiteY4" fmla="*/ 145919 h 992646"/>
                <a:gd name="connsiteX5" fmla="*/ 185248 w 1004937"/>
                <a:gd name="connsiteY5" fmla="*/ 146146 h 992646"/>
                <a:gd name="connsiteX6" fmla="*/ 223369 w 1004937"/>
                <a:gd name="connsiteY6" fmla="*/ 142491 h 992646"/>
                <a:gd name="connsiteX7" fmla="*/ 232434 w 1004937"/>
                <a:gd name="connsiteY7" fmla="*/ 122901 h 992646"/>
                <a:gd name="connsiteX8" fmla="*/ 288852 w 1004937"/>
                <a:gd name="connsiteY8" fmla="*/ 58952 h 992646"/>
                <a:gd name="connsiteX9" fmla="*/ 449672 w 1004937"/>
                <a:gd name="connsiteY9" fmla="*/ 35268 h 992646"/>
                <a:gd name="connsiteX10" fmla="*/ 525811 w 1004937"/>
                <a:gd name="connsiteY10" fmla="*/ 29297 h 992646"/>
                <a:gd name="connsiteX11" fmla="*/ 613791 w 1004937"/>
                <a:gd name="connsiteY11" fmla="*/ 24367 h 992646"/>
                <a:gd name="connsiteX12" fmla="*/ 673069 w 1004937"/>
                <a:gd name="connsiteY12" fmla="*/ 74 h 992646"/>
                <a:gd name="connsiteX13" fmla="*/ 715686 w 1004937"/>
                <a:gd name="connsiteY13" fmla="*/ 33150 h 992646"/>
                <a:gd name="connsiteX14" fmla="*/ 796958 w 1004937"/>
                <a:gd name="connsiteY14" fmla="*/ 14554 h 992646"/>
                <a:gd name="connsiteX15" fmla="*/ 837147 w 1004937"/>
                <a:gd name="connsiteY15" fmla="*/ 55685 h 992646"/>
                <a:gd name="connsiteX16" fmla="*/ 889592 w 1004937"/>
                <a:gd name="connsiteY16" fmla="*/ 65863 h 992646"/>
                <a:gd name="connsiteX17" fmla="*/ 943340 w 1004937"/>
                <a:gd name="connsiteY17" fmla="*/ 94507 h 992646"/>
                <a:gd name="connsiteX18" fmla="*/ 942506 w 1004937"/>
                <a:gd name="connsiteY18" fmla="*/ 147254 h 992646"/>
                <a:gd name="connsiteX19" fmla="*/ 942506 w 1004937"/>
                <a:gd name="connsiteY19" fmla="*/ 206785 h 992646"/>
                <a:gd name="connsiteX20" fmla="*/ 978225 w 1004937"/>
                <a:gd name="connsiteY20" fmla="*/ 273460 h 992646"/>
                <a:gd name="connsiteX21" fmla="*/ 1004419 w 1004937"/>
                <a:gd name="connsiteY21" fmla="*/ 394904 h 992646"/>
                <a:gd name="connsiteX22" fmla="*/ 994894 w 1004937"/>
                <a:gd name="connsiteY22" fmla="*/ 599691 h 992646"/>
                <a:gd name="connsiteX23" fmla="*/ 985369 w 1004937"/>
                <a:gd name="connsiteY23" fmla="*/ 637791 h 992646"/>
                <a:gd name="connsiteX24" fmla="*/ 1002037 w 1004937"/>
                <a:gd name="connsiteY24" fmla="*/ 683035 h 992646"/>
                <a:gd name="connsiteX25" fmla="*/ 1000317 w 1004937"/>
                <a:gd name="connsiteY25" fmla="*/ 722635 h 992646"/>
                <a:gd name="connsiteX26" fmla="*/ 966709 w 1004937"/>
                <a:gd name="connsiteY26" fmla="*/ 747682 h 992646"/>
                <a:gd name="connsiteX27" fmla="*/ 932981 w 1004937"/>
                <a:gd name="connsiteY27" fmla="*/ 780666 h 992646"/>
                <a:gd name="connsiteX28" fmla="*/ 880594 w 1004937"/>
                <a:gd name="connsiteY28" fmla="*/ 787810 h 992646"/>
                <a:gd name="connsiteX29" fmla="*/ 847256 w 1004937"/>
                <a:gd name="connsiteY29" fmla="*/ 821148 h 992646"/>
                <a:gd name="connsiteX30" fmla="*/ 759150 w 1004937"/>
                <a:gd name="connsiteY30" fmla="*/ 871154 h 992646"/>
                <a:gd name="connsiteX31" fmla="*/ 694856 w 1004937"/>
                <a:gd name="connsiteY31" fmla="*/ 940210 h 992646"/>
                <a:gd name="connsiteX32" fmla="*/ 654375 w 1004937"/>
                <a:gd name="connsiteY32" fmla="*/ 954498 h 992646"/>
                <a:gd name="connsiteX33" fmla="*/ 599606 w 1004937"/>
                <a:gd name="connsiteY33" fmla="*/ 923541 h 992646"/>
                <a:gd name="connsiteX34" fmla="*/ 568650 w 1004937"/>
                <a:gd name="connsiteY34" fmla="*/ 930685 h 992646"/>
                <a:gd name="connsiteX35" fmla="*/ 490069 w 1004937"/>
                <a:gd name="connsiteY35" fmla="*/ 992598 h 992646"/>
                <a:gd name="connsiteX36" fmla="*/ 482711 w 1004937"/>
                <a:gd name="connsiteY36" fmla="*/ 940820 h 992646"/>
                <a:gd name="connsiteX37" fmla="*/ 403405 w 1004937"/>
                <a:gd name="connsiteY37" fmla="*/ 930874 h 992646"/>
                <a:gd name="connsiteX38" fmla="*/ 328144 w 1004937"/>
                <a:gd name="connsiteY38" fmla="*/ 878298 h 992646"/>
                <a:gd name="connsiteX39" fmla="*/ 263850 w 1004937"/>
                <a:gd name="connsiteY39" fmla="*/ 899729 h 992646"/>
                <a:gd name="connsiteX40" fmla="*/ 232894 w 1004937"/>
                <a:gd name="connsiteY40" fmla="*/ 868773 h 992646"/>
                <a:gd name="connsiteX41" fmla="*/ 220987 w 1004937"/>
                <a:gd name="connsiteY41" fmla="*/ 833054 h 992646"/>
                <a:gd name="connsiteX42" fmla="*/ 180506 w 1004937"/>
                <a:gd name="connsiteY42" fmla="*/ 814004 h 992646"/>
                <a:gd name="connsiteX43" fmla="*/ 118594 w 1004937"/>
                <a:gd name="connsiteY43" fmla="*/ 737804 h 992646"/>
                <a:gd name="connsiteX44" fmla="*/ 80494 w 1004937"/>
                <a:gd name="connsiteY44" fmla="*/ 642554 h 992646"/>
                <a:gd name="connsiteX45" fmla="*/ 73350 w 1004937"/>
                <a:gd name="connsiteY45" fmla="*/ 590166 h 992646"/>
                <a:gd name="connsiteX46" fmla="*/ 49537 w 1004937"/>
                <a:gd name="connsiteY46" fmla="*/ 525873 h 992646"/>
                <a:gd name="connsiteX47" fmla="*/ 1912 w 1004937"/>
                <a:gd name="connsiteY47" fmla="*/ 406810 h 992646"/>
                <a:gd name="connsiteX48" fmla="*/ 11437 w 1004937"/>
                <a:gd name="connsiteY48" fmla="*/ 294891 h 992646"/>
                <a:gd name="connsiteX49" fmla="*/ 30487 w 1004937"/>
                <a:gd name="connsiteY49" fmla="*/ 256791 h 992646"/>
                <a:gd name="connsiteX50" fmla="*/ 16200 w 1004937"/>
                <a:gd name="connsiteY50" fmla="*/ 202023 h 992646"/>
                <a:gd name="connsiteX51" fmla="*/ 35250 w 1004937"/>
                <a:gd name="connsiteY51" fmla="*/ 185354 h 992646"/>
                <a:gd name="connsiteX52" fmla="*/ 106687 w 1004937"/>
                <a:gd name="connsiteY52" fmla="*/ 194879 h 992646"/>
                <a:gd name="connsiteX53" fmla="*/ 118594 w 1004937"/>
                <a:gd name="connsiteY53" fmla="*/ 202023 h 992646"/>
                <a:gd name="connsiteX0" fmla="*/ 111450 w 1004937"/>
                <a:gd name="connsiteY0" fmla="*/ 256827 h 992682"/>
                <a:gd name="connsiteX1" fmla="*/ 118594 w 1004937"/>
                <a:gd name="connsiteY1" fmla="*/ 202059 h 992682"/>
                <a:gd name="connsiteX2" fmla="*/ 99544 w 1004937"/>
                <a:gd name="connsiteY2" fmla="*/ 137765 h 992682"/>
                <a:gd name="connsiteX3" fmla="*/ 147344 w 1004937"/>
                <a:gd name="connsiteY3" fmla="*/ 126074 h 992682"/>
                <a:gd name="connsiteX4" fmla="*/ 175040 w 1004937"/>
                <a:gd name="connsiteY4" fmla="*/ 145955 h 992682"/>
                <a:gd name="connsiteX5" fmla="*/ 185248 w 1004937"/>
                <a:gd name="connsiteY5" fmla="*/ 146182 h 992682"/>
                <a:gd name="connsiteX6" fmla="*/ 223369 w 1004937"/>
                <a:gd name="connsiteY6" fmla="*/ 142527 h 992682"/>
                <a:gd name="connsiteX7" fmla="*/ 232434 w 1004937"/>
                <a:gd name="connsiteY7" fmla="*/ 122937 h 992682"/>
                <a:gd name="connsiteX8" fmla="*/ 288852 w 1004937"/>
                <a:gd name="connsiteY8" fmla="*/ 58988 h 992682"/>
                <a:gd name="connsiteX9" fmla="*/ 449672 w 1004937"/>
                <a:gd name="connsiteY9" fmla="*/ 35304 h 992682"/>
                <a:gd name="connsiteX10" fmla="*/ 525811 w 1004937"/>
                <a:gd name="connsiteY10" fmla="*/ 29333 h 992682"/>
                <a:gd name="connsiteX11" fmla="*/ 622702 w 1004937"/>
                <a:gd name="connsiteY11" fmla="*/ 46775 h 992682"/>
                <a:gd name="connsiteX12" fmla="*/ 673069 w 1004937"/>
                <a:gd name="connsiteY12" fmla="*/ 110 h 992682"/>
                <a:gd name="connsiteX13" fmla="*/ 715686 w 1004937"/>
                <a:gd name="connsiteY13" fmla="*/ 33186 h 992682"/>
                <a:gd name="connsiteX14" fmla="*/ 796958 w 1004937"/>
                <a:gd name="connsiteY14" fmla="*/ 14590 h 992682"/>
                <a:gd name="connsiteX15" fmla="*/ 837147 w 1004937"/>
                <a:gd name="connsiteY15" fmla="*/ 55721 h 992682"/>
                <a:gd name="connsiteX16" fmla="*/ 889592 w 1004937"/>
                <a:gd name="connsiteY16" fmla="*/ 65899 h 992682"/>
                <a:gd name="connsiteX17" fmla="*/ 943340 w 1004937"/>
                <a:gd name="connsiteY17" fmla="*/ 94543 h 992682"/>
                <a:gd name="connsiteX18" fmla="*/ 942506 w 1004937"/>
                <a:gd name="connsiteY18" fmla="*/ 147290 h 992682"/>
                <a:gd name="connsiteX19" fmla="*/ 942506 w 1004937"/>
                <a:gd name="connsiteY19" fmla="*/ 206821 h 992682"/>
                <a:gd name="connsiteX20" fmla="*/ 978225 w 1004937"/>
                <a:gd name="connsiteY20" fmla="*/ 273496 h 992682"/>
                <a:gd name="connsiteX21" fmla="*/ 1004419 w 1004937"/>
                <a:gd name="connsiteY21" fmla="*/ 394940 h 992682"/>
                <a:gd name="connsiteX22" fmla="*/ 994894 w 1004937"/>
                <a:gd name="connsiteY22" fmla="*/ 599727 h 992682"/>
                <a:gd name="connsiteX23" fmla="*/ 985369 w 1004937"/>
                <a:gd name="connsiteY23" fmla="*/ 637827 h 992682"/>
                <a:gd name="connsiteX24" fmla="*/ 1002037 w 1004937"/>
                <a:gd name="connsiteY24" fmla="*/ 683071 h 992682"/>
                <a:gd name="connsiteX25" fmla="*/ 1000317 w 1004937"/>
                <a:gd name="connsiteY25" fmla="*/ 722671 h 992682"/>
                <a:gd name="connsiteX26" fmla="*/ 966709 w 1004937"/>
                <a:gd name="connsiteY26" fmla="*/ 747718 h 992682"/>
                <a:gd name="connsiteX27" fmla="*/ 932981 w 1004937"/>
                <a:gd name="connsiteY27" fmla="*/ 780702 h 992682"/>
                <a:gd name="connsiteX28" fmla="*/ 880594 w 1004937"/>
                <a:gd name="connsiteY28" fmla="*/ 787846 h 992682"/>
                <a:gd name="connsiteX29" fmla="*/ 847256 w 1004937"/>
                <a:gd name="connsiteY29" fmla="*/ 821184 h 992682"/>
                <a:gd name="connsiteX30" fmla="*/ 759150 w 1004937"/>
                <a:gd name="connsiteY30" fmla="*/ 871190 h 992682"/>
                <a:gd name="connsiteX31" fmla="*/ 694856 w 1004937"/>
                <a:gd name="connsiteY31" fmla="*/ 940246 h 992682"/>
                <a:gd name="connsiteX32" fmla="*/ 654375 w 1004937"/>
                <a:gd name="connsiteY32" fmla="*/ 954534 h 992682"/>
                <a:gd name="connsiteX33" fmla="*/ 599606 w 1004937"/>
                <a:gd name="connsiteY33" fmla="*/ 923577 h 992682"/>
                <a:gd name="connsiteX34" fmla="*/ 568650 w 1004937"/>
                <a:gd name="connsiteY34" fmla="*/ 930721 h 992682"/>
                <a:gd name="connsiteX35" fmla="*/ 490069 w 1004937"/>
                <a:gd name="connsiteY35" fmla="*/ 992634 h 992682"/>
                <a:gd name="connsiteX36" fmla="*/ 482711 w 1004937"/>
                <a:gd name="connsiteY36" fmla="*/ 940856 h 992682"/>
                <a:gd name="connsiteX37" fmla="*/ 403405 w 1004937"/>
                <a:gd name="connsiteY37" fmla="*/ 930910 h 992682"/>
                <a:gd name="connsiteX38" fmla="*/ 328144 w 1004937"/>
                <a:gd name="connsiteY38" fmla="*/ 878334 h 992682"/>
                <a:gd name="connsiteX39" fmla="*/ 263850 w 1004937"/>
                <a:gd name="connsiteY39" fmla="*/ 899765 h 992682"/>
                <a:gd name="connsiteX40" fmla="*/ 232894 w 1004937"/>
                <a:gd name="connsiteY40" fmla="*/ 868809 h 992682"/>
                <a:gd name="connsiteX41" fmla="*/ 220987 w 1004937"/>
                <a:gd name="connsiteY41" fmla="*/ 833090 h 992682"/>
                <a:gd name="connsiteX42" fmla="*/ 180506 w 1004937"/>
                <a:gd name="connsiteY42" fmla="*/ 814040 h 992682"/>
                <a:gd name="connsiteX43" fmla="*/ 118594 w 1004937"/>
                <a:gd name="connsiteY43" fmla="*/ 737840 h 992682"/>
                <a:gd name="connsiteX44" fmla="*/ 80494 w 1004937"/>
                <a:gd name="connsiteY44" fmla="*/ 642590 h 992682"/>
                <a:gd name="connsiteX45" fmla="*/ 73350 w 1004937"/>
                <a:gd name="connsiteY45" fmla="*/ 590202 h 992682"/>
                <a:gd name="connsiteX46" fmla="*/ 49537 w 1004937"/>
                <a:gd name="connsiteY46" fmla="*/ 525909 h 992682"/>
                <a:gd name="connsiteX47" fmla="*/ 1912 w 1004937"/>
                <a:gd name="connsiteY47" fmla="*/ 406846 h 992682"/>
                <a:gd name="connsiteX48" fmla="*/ 11437 w 1004937"/>
                <a:gd name="connsiteY48" fmla="*/ 294927 h 992682"/>
                <a:gd name="connsiteX49" fmla="*/ 30487 w 1004937"/>
                <a:gd name="connsiteY49" fmla="*/ 256827 h 992682"/>
                <a:gd name="connsiteX50" fmla="*/ 16200 w 1004937"/>
                <a:gd name="connsiteY50" fmla="*/ 202059 h 992682"/>
                <a:gd name="connsiteX51" fmla="*/ 35250 w 1004937"/>
                <a:gd name="connsiteY51" fmla="*/ 185390 h 992682"/>
                <a:gd name="connsiteX52" fmla="*/ 106687 w 1004937"/>
                <a:gd name="connsiteY52" fmla="*/ 194915 h 992682"/>
                <a:gd name="connsiteX53" fmla="*/ 118594 w 1004937"/>
                <a:gd name="connsiteY53" fmla="*/ 202059 h 992682"/>
                <a:gd name="connsiteX0" fmla="*/ 111450 w 1004937"/>
                <a:gd name="connsiteY0" fmla="*/ 242683 h 978538"/>
                <a:gd name="connsiteX1" fmla="*/ 118594 w 1004937"/>
                <a:gd name="connsiteY1" fmla="*/ 187915 h 978538"/>
                <a:gd name="connsiteX2" fmla="*/ 99544 w 1004937"/>
                <a:gd name="connsiteY2" fmla="*/ 123621 h 978538"/>
                <a:gd name="connsiteX3" fmla="*/ 147344 w 1004937"/>
                <a:gd name="connsiteY3" fmla="*/ 111930 h 978538"/>
                <a:gd name="connsiteX4" fmla="*/ 175040 w 1004937"/>
                <a:gd name="connsiteY4" fmla="*/ 131811 h 978538"/>
                <a:gd name="connsiteX5" fmla="*/ 185248 w 1004937"/>
                <a:gd name="connsiteY5" fmla="*/ 132038 h 978538"/>
                <a:gd name="connsiteX6" fmla="*/ 223369 w 1004937"/>
                <a:gd name="connsiteY6" fmla="*/ 128383 h 978538"/>
                <a:gd name="connsiteX7" fmla="*/ 232434 w 1004937"/>
                <a:gd name="connsiteY7" fmla="*/ 108793 h 978538"/>
                <a:gd name="connsiteX8" fmla="*/ 288852 w 1004937"/>
                <a:gd name="connsiteY8" fmla="*/ 44844 h 978538"/>
                <a:gd name="connsiteX9" fmla="*/ 449672 w 1004937"/>
                <a:gd name="connsiteY9" fmla="*/ 21160 h 978538"/>
                <a:gd name="connsiteX10" fmla="*/ 525811 w 1004937"/>
                <a:gd name="connsiteY10" fmla="*/ 15189 h 978538"/>
                <a:gd name="connsiteX11" fmla="*/ 622702 w 1004937"/>
                <a:gd name="connsiteY11" fmla="*/ 32631 h 978538"/>
                <a:gd name="connsiteX12" fmla="*/ 666222 w 1004937"/>
                <a:gd name="connsiteY12" fmla="*/ 7203 h 978538"/>
                <a:gd name="connsiteX13" fmla="*/ 715686 w 1004937"/>
                <a:gd name="connsiteY13" fmla="*/ 19042 h 978538"/>
                <a:gd name="connsiteX14" fmla="*/ 796958 w 1004937"/>
                <a:gd name="connsiteY14" fmla="*/ 446 h 978538"/>
                <a:gd name="connsiteX15" fmla="*/ 837147 w 1004937"/>
                <a:gd name="connsiteY15" fmla="*/ 41577 h 978538"/>
                <a:gd name="connsiteX16" fmla="*/ 889592 w 1004937"/>
                <a:gd name="connsiteY16" fmla="*/ 51755 h 978538"/>
                <a:gd name="connsiteX17" fmla="*/ 943340 w 1004937"/>
                <a:gd name="connsiteY17" fmla="*/ 80399 h 978538"/>
                <a:gd name="connsiteX18" fmla="*/ 942506 w 1004937"/>
                <a:gd name="connsiteY18" fmla="*/ 133146 h 978538"/>
                <a:gd name="connsiteX19" fmla="*/ 942506 w 1004937"/>
                <a:gd name="connsiteY19" fmla="*/ 192677 h 978538"/>
                <a:gd name="connsiteX20" fmla="*/ 978225 w 1004937"/>
                <a:gd name="connsiteY20" fmla="*/ 259352 h 978538"/>
                <a:gd name="connsiteX21" fmla="*/ 1004419 w 1004937"/>
                <a:gd name="connsiteY21" fmla="*/ 380796 h 978538"/>
                <a:gd name="connsiteX22" fmla="*/ 994894 w 1004937"/>
                <a:gd name="connsiteY22" fmla="*/ 585583 h 978538"/>
                <a:gd name="connsiteX23" fmla="*/ 985369 w 1004937"/>
                <a:gd name="connsiteY23" fmla="*/ 623683 h 978538"/>
                <a:gd name="connsiteX24" fmla="*/ 1002037 w 1004937"/>
                <a:gd name="connsiteY24" fmla="*/ 668927 h 978538"/>
                <a:gd name="connsiteX25" fmla="*/ 1000317 w 1004937"/>
                <a:gd name="connsiteY25" fmla="*/ 708527 h 978538"/>
                <a:gd name="connsiteX26" fmla="*/ 966709 w 1004937"/>
                <a:gd name="connsiteY26" fmla="*/ 733574 h 978538"/>
                <a:gd name="connsiteX27" fmla="*/ 932981 w 1004937"/>
                <a:gd name="connsiteY27" fmla="*/ 766558 h 978538"/>
                <a:gd name="connsiteX28" fmla="*/ 880594 w 1004937"/>
                <a:gd name="connsiteY28" fmla="*/ 773702 h 978538"/>
                <a:gd name="connsiteX29" fmla="*/ 847256 w 1004937"/>
                <a:gd name="connsiteY29" fmla="*/ 807040 h 978538"/>
                <a:gd name="connsiteX30" fmla="*/ 759150 w 1004937"/>
                <a:gd name="connsiteY30" fmla="*/ 857046 h 978538"/>
                <a:gd name="connsiteX31" fmla="*/ 694856 w 1004937"/>
                <a:gd name="connsiteY31" fmla="*/ 926102 h 978538"/>
                <a:gd name="connsiteX32" fmla="*/ 654375 w 1004937"/>
                <a:gd name="connsiteY32" fmla="*/ 940390 h 978538"/>
                <a:gd name="connsiteX33" fmla="*/ 599606 w 1004937"/>
                <a:gd name="connsiteY33" fmla="*/ 909433 h 978538"/>
                <a:gd name="connsiteX34" fmla="*/ 568650 w 1004937"/>
                <a:gd name="connsiteY34" fmla="*/ 916577 h 978538"/>
                <a:gd name="connsiteX35" fmla="*/ 490069 w 1004937"/>
                <a:gd name="connsiteY35" fmla="*/ 978490 h 978538"/>
                <a:gd name="connsiteX36" fmla="*/ 482711 w 1004937"/>
                <a:gd name="connsiteY36" fmla="*/ 926712 h 978538"/>
                <a:gd name="connsiteX37" fmla="*/ 403405 w 1004937"/>
                <a:gd name="connsiteY37" fmla="*/ 916766 h 978538"/>
                <a:gd name="connsiteX38" fmla="*/ 328144 w 1004937"/>
                <a:gd name="connsiteY38" fmla="*/ 864190 h 978538"/>
                <a:gd name="connsiteX39" fmla="*/ 263850 w 1004937"/>
                <a:gd name="connsiteY39" fmla="*/ 885621 h 978538"/>
                <a:gd name="connsiteX40" fmla="*/ 232894 w 1004937"/>
                <a:gd name="connsiteY40" fmla="*/ 854665 h 978538"/>
                <a:gd name="connsiteX41" fmla="*/ 220987 w 1004937"/>
                <a:gd name="connsiteY41" fmla="*/ 818946 h 978538"/>
                <a:gd name="connsiteX42" fmla="*/ 180506 w 1004937"/>
                <a:gd name="connsiteY42" fmla="*/ 799896 h 978538"/>
                <a:gd name="connsiteX43" fmla="*/ 118594 w 1004937"/>
                <a:gd name="connsiteY43" fmla="*/ 723696 h 978538"/>
                <a:gd name="connsiteX44" fmla="*/ 80494 w 1004937"/>
                <a:gd name="connsiteY44" fmla="*/ 628446 h 978538"/>
                <a:gd name="connsiteX45" fmla="*/ 73350 w 1004937"/>
                <a:gd name="connsiteY45" fmla="*/ 576058 h 978538"/>
                <a:gd name="connsiteX46" fmla="*/ 49537 w 1004937"/>
                <a:gd name="connsiteY46" fmla="*/ 511765 h 978538"/>
                <a:gd name="connsiteX47" fmla="*/ 1912 w 1004937"/>
                <a:gd name="connsiteY47" fmla="*/ 392702 h 978538"/>
                <a:gd name="connsiteX48" fmla="*/ 11437 w 1004937"/>
                <a:gd name="connsiteY48" fmla="*/ 280783 h 978538"/>
                <a:gd name="connsiteX49" fmla="*/ 30487 w 1004937"/>
                <a:gd name="connsiteY49" fmla="*/ 242683 h 978538"/>
                <a:gd name="connsiteX50" fmla="*/ 16200 w 1004937"/>
                <a:gd name="connsiteY50" fmla="*/ 187915 h 978538"/>
                <a:gd name="connsiteX51" fmla="*/ 35250 w 1004937"/>
                <a:gd name="connsiteY51" fmla="*/ 171246 h 978538"/>
                <a:gd name="connsiteX52" fmla="*/ 106687 w 1004937"/>
                <a:gd name="connsiteY52" fmla="*/ 180771 h 978538"/>
                <a:gd name="connsiteX53" fmla="*/ 118594 w 1004937"/>
                <a:gd name="connsiteY53" fmla="*/ 187915 h 978538"/>
                <a:gd name="connsiteX0" fmla="*/ 111450 w 1004937"/>
                <a:gd name="connsiteY0" fmla="*/ 242284 h 978139"/>
                <a:gd name="connsiteX1" fmla="*/ 118594 w 1004937"/>
                <a:gd name="connsiteY1" fmla="*/ 187516 h 978139"/>
                <a:gd name="connsiteX2" fmla="*/ 99544 w 1004937"/>
                <a:gd name="connsiteY2" fmla="*/ 123222 h 978139"/>
                <a:gd name="connsiteX3" fmla="*/ 147344 w 1004937"/>
                <a:gd name="connsiteY3" fmla="*/ 111531 h 978139"/>
                <a:gd name="connsiteX4" fmla="*/ 175040 w 1004937"/>
                <a:gd name="connsiteY4" fmla="*/ 131412 h 978139"/>
                <a:gd name="connsiteX5" fmla="*/ 185248 w 1004937"/>
                <a:gd name="connsiteY5" fmla="*/ 131639 h 978139"/>
                <a:gd name="connsiteX6" fmla="*/ 223369 w 1004937"/>
                <a:gd name="connsiteY6" fmla="*/ 127984 h 978139"/>
                <a:gd name="connsiteX7" fmla="*/ 232434 w 1004937"/>
                <a:gd name="connsiteY7" fmla="*/ 108394 h 978139"/>
                <a:gd name="connsiteX8" fmla="*/ 288852 w 1004937"/>
                <a:gd name="connsiteY8" fmla="*/ 44445 h 978139"/>
                <a:gd name="connsiteX9" fmla="*/ 449672 w 1004937"/>
                <a:gd name="connsiteY9" fmla="*/ 20761 h 978139"/>
                <a:gd name="connsiteX10" fmla="*/ 525811 w 1004937"/>
                <a:gd name="connsiteY10" fmla="*/ 14790 h 978139"/>
                <a:gd name="connsiteX11" fmla="*/ 622702 w 1004937"/>
                <a:gd name="connsiteY11" fmla="*/ 32232 h 978139"/>
                <a:gd name="connsiteX12" fmla="*/ 666222 w 1004937"/>
                <a:gd name="connsiteY12" fmla="*/ 6804 h 978139"/>
                <a:gd name="connsiteX13" fmla="*/ 703610 w 1004937"/>
                <a:gd name="connsiteY13" fmla="*/ 50038 h 978139"/>
                <a:gd name="connsiteX14" fmla="*/ 796958 w 1004937"/>
                <a:gd name="connsiteY14" fmla="*/ 47 h 978139"/>
                <a:gd name="connsiteX15" fmla="*/ 837147 w 1004937"/>
                <a:gd name="connsiteY15" fmla="*/ 41178 h 978139"/>
                <a:gd name="connsiteX16" fmla="*/ 889592 w 1004937"/>
                <a:gd name="connsiteY16" fmla="*/ 51356 h 978139"/>
                <a:gd name="connsiteX17" fmla="*/ 943340 w 1004937"/>
                <a:gd name="connsiteY17" fmla="*/ 80000 h 978139"/>
                <a:gd name="connsiteX18" fmla="*/ 942506 w 1004937"/>
                <a:gd name="connsiteY18" fmla="*/ 132747 h 978139"/>
                <a:gd name="connsiteX19" fmla="*/ 942506 w 1004937"/>
                <a:gd name="connsiteY19" fmla="*/ 192278 h 978139"/>
                <a:gd name="connsiteX20" fmla="*/ 978225 w 1004937"/>
                <a:gd name="connsiteY20" fmla="*/ 258953 h 978139"/>
                <a:gd name="connsiteX21" fmla="*/ 1004419 w 1004937"/>
                <a:gd name="connsiteY21" fmla="*/ 380397 h 978139"/>
                <a:gd name="connsiteX22" fmla="*/ 994894 w 1004937"/>
                <a:gd name="connsiteY22" fmla="*/ 585184 h 978139"/>
                <a:gd name="connsiteX23" fmla="*/ 985369 w 1004937"/>
                <a:gd name="connsiteY23" fmla="*/ 623284 h 978139"/>
                <a:gd name="connsiteX24" fmla="*/ 1002037 w 1004937"/>
                <a:gd name="connsiteY24" fmla="*/ 668528 h 978139"/>
                <a:gd name="connsiteX25" fmla="*/ 1000317 w 1004937"/>
                <a:gd name="connsiteY25" fmla="*/ 708128 h 978139"/>
                <a:gd name="connsiteX26" fmla="*/ 966709 w 1004937"/>
                <a:gd name="connsiteY26" fmla="*/ 733175 h 978139"/>
                <a:gd name="connsiteX27" fmla="*/ 932981 w 1004937"/>
                <a:gd name="connsiteY27" fmla="*/ 766159 h 978139"/>
                <a:gd name="connsiteX28" fmla="*/ 880594 w 1004937"/>
                <a:gd name="connsiteY28" fmla="*/ 773303 h 978139"/>
                <a:gd name="connsiteX29" fmla="*/ 847256 w 1004937"/>
                <a:gd name="connsiteY29" fmla="*/ 806641 h 978139"/>
                <a:gd name="connsiteX30" fmla="*/ 759150 w 1004937"/>
                <a:gd name="connsiteY30" fmla="*/ 856647 h 978139"/>
                <a:gd name="connsiteX31" fmla="*/ 694856 w 1004937"/>
                <a:gd name="connsiteY31" fmla="*/ 925703 h 978139"/>
                <a:gd name="connsiteX32" fmla="*/ 654375 w 1004937"/>
                <a:gd name="connsiteY32" fmla="*/ 939991 h 978139"/>
                <a:gd name="connsiteX33" fmla="*/ 599606 w 1004937"/>
                <a:gd name="connsiteY33" fmla="*/ 909034 h 978139"/>
                <a:gd name="connsiteX34" fmla="*/ 568650 w 1004937"/>
                <a:gd name="connsiteY34" fmla="*/ 916178 h 978139"/>
                <a:gd name="connsiteX35" fmla="*/ 490069 w 1004937"/>
                <a:gd name="connsiteY35" fmla="*/ 978091 h 978139"/>
                <a:gd name="connsiteX36" fmla="*/ 482711 w 1004937"/>
                <a:gd name="connsiteY36" fmla="*/ 926313 h 978139"/>
                <a:gd name="connsiteX37" fmla="*/ 403405 w 1004937"/>
                <a:gd name="connsiteY37" fmla="*/ 916367 h 978139"/>
                <a:gd name="connsiteX38" fmla="*/ 328144 w 1004937"/>
                <a:gd name="connsiteY38" fmla="*/ 863791 h 978139"/>
                <a:gd name="connsiteX39" fmla="*/ 263850 w 1004937"/>
                <a:gd name="connsiteY39" fmla="*/ 885222 h 978139"/>
                <a:gd name="connsiteX40" fmla="*/ 232894 w 1004937"/>
                <a:gd name="connsiteY40" fmla="*/ 854266 h 978139"/>
                <a:gd name="connsiteX41" fmla="*/ 220987 w 1004937"/>
                <a:gd name="connsiteY41" fmla="*/ 818547 h 978139"/>
                <a:gd name="connsiteX42" fmla="*/ 180506 w 1004937"/>
                <a:gd name="connsiteY42" fmla="*/ 799497 h 978139"/>
                <a:gd name="connsiteX43" fmla="*/ 118594 w 1004937"/>
                <a:gd name="connsiteY43" fmla="*/ 723297 h 978139"/>
                <a:gd name="connsiteX44" fmla="*/ 80494 w 1004937"/>
                <a:gd name="connsiteY44" fmla="*/ 628047 h 978139"/>
                <a:gd name="connsiteX45" fmla="*/ 73350 w 1004937"/>
                <a:gd name="connsiteY45" fmla="*/ 575659 h 978139"/>
                <a:gd name="connsiteX46" fmla="*/ 49537 w 1004937"/>
                <a:gd name="connsiteY46" fmla="*/ 511366 h 978139"/>
                <a:gd name="connsiteX47" fmla="*/ 1912 w 1004937"/>
                <a:gd name="connsiteY47" fmla="*/ 392303 h 978139"/>
                <a:gd name="connsiteX48" fmla="*/ 11437 w 1004937"/>
                <a:gd name="connsiteY48" fmla="*/ 280384 h 978139"/>
                <a:gd name="connsiteX49" fmla="*/ 30487 w 1004937"/>
                <a:gd name="connsiteY49" fmla="*/ 242284 h 978139"/>
                <a:gd name="connsiteX50" fmla="*/ 16200 w 1004937"/>
                <a:gd name="connsiteY50" fmla="*/ 187516 h 978139"/>
                <a:gd name="connsiteX51" fmla="*/ 35250 w 1004937"/>
                <a:gd name="connsiteY51" fmla="*/ 170847 h 978139"/>
                <a:gd name="connsiteX52" fmla="*/ 106687 w 1004937"/>
                <a:gd name="connsiteY52" fmla="*/ 180372 h 978139"/>
                <a:gd name="connsiteX53" fmla="*/ 118594 w 1004937"/>
                <a:gd name="connsiteY53" fmla="*/ 187516 h 978139"/>
                <a:gd name="connsiteX0" fmla="*/ 111450 w 1004937"/>
                <a:gd name="connsiteY0" fmla="*/ 235707 h 971562"/>
                <a:gd name="connsiteX1" fmla="*/ 118594 w 1004937"/>
                <a:gd name="connsiteY1" fmla="*/ 180939 h 971562"/>
                <a:gd name="connsiteX2" fmla="*/ 99544 w 1004937"/>
                <a:gd name="connsiteY2" fmla="*/ 116645 h 971562"/>
                <a:gd name="connsiteX3" fmla="*/ 147344 w 1004937"/>
                <a:gd name="connsiteY3" fmla="*/ 104954 h 971562"/>
                <a:gd name="connsiteX4" fmla="*/ 175040 w 1004937"/>
                <a:gd name="connsiteY4" fmla="*/ 124835 h 971562"/>
                <a:gd name="connsiteX5" fmla="*/ 185248 w 1004937"/>
                <a:gd name="connsiteY5" fmla="*/ 125062 h 971562"/>
                <a:gd name="connsiteX6" fmla="*/ 223369 w 1004937"/>
                <a:gd name="connsiteY6" fmla="*/ 121407 h 971562"/>
                <a:gd name="connsiteX7" fmla="*/ 232434 w 1004937"/>
                <a:gd name="connsiteY7" fmla="*/ 101817 h 971562"/>
                <a:gd name="connsiteX8" fmla="*/ 288852 w 1004937"/>
                <a:gd name="connsiteY8" fmla="*/ 37868 h 971562"/>
                <a:gd name="connsiteX9" fmla="*/ 449672 w 1004937"/>
                <a:gd name="connsiteY9" fmla="*/ 14184 h 971562"/>
                <a:gd name="connsiteX10" fmla="*/ 525811 w 1004937"/>
                <a:gd name="connsiteY10" fmla="*/ 8213 h 971562"/>
                <a:gd name="connsiteX11" fmla="*/ 622702 w 1004937"/>
                <a:gd name="connsiteY11" fmla="*/ 25655 h 971562"/>
                <a:gd name="connsiteX12" fmla="*/ 666222 w 1004937"/>
                <a:gd name="connsiteY12" fmla="*/ 227 h 971562"/>
                <a:gd name="connsiteX13" fmla="*/ 703610 w 1004937"/>
                <a:gd name="connsiteY13" fmla="*/ 43461 h 971562"/>
                <a:gd name="connsiteX14" fmla="*/ 774734 w 1004937"/>
                <a:gd name="connsiteY14" fmla="*/ 36645 h 971562"/>
                <a:gd name="connsiteX15" fmla="*/ 837147 w 1004937"/>
                <a:gd name="connsiteY15" fmla="*/ 34601 h 971562"/>
                <a:gd name="connsiteX16" fmla="*/ 889592 w 1004937"/>
                <a:gd name="connsiteY16" fmla="*/ 44779 h 971562"/>
                <a:gd name="connsiteX17" fmla="*/ 943340 w 1004937"/>
                <a:gd name="connsiteY17" fmla="*/ 73423 h 971562"/>
                <a:gd name="connsiteX18" fmla="*/ 942506 w 1004937"/>
                <a:gd name="connsiteY18" fmla="*/ 126170 h 971562"/>
                <a:gd name="connsiteX19" fmla="*/ 942506 w 1004937"/>
                <a:gd name="connsiteY19" fmla="*/ 185701 h 971562"/>
                <a:gd name="connsiteX20" fmla="*/ 978225 w 1004937"/>
                <a:gd name="connsiteY20" fmla="*/ 252376 h 971562"/>
                <a:gd name="connsiteX21" fmla="*/ 1004419 w 1004937"/>
                <a:gd name="connsiteY21" fmla="*/ 373820 h 971562"/>
                <a:gd name="connsiteX22" fmla="*/ 994894 w 1004937"/>
                <a:gd name="connsiteY22" fmla="*/ 578607 h 971562"/>
                <a:gd name="connsiteX23" fmla="*/ 985369 w 1004937"/>
                <a:gd name="connsiteY23" fmla="*/ 616707 h 971562"/>
                <a:gd name="connsiteX24" fmla="*/ 1002037 w 1004937"/>
                <a:gd name="connsiteY24" fmla="*/ 661951 h 971562"/>
                <a:gd name="connsiteX25" fmla="*/ 1000317 w 1004937"/>
                <a:gd name="connsiteY25" fmla="*/ 701551 h 971562"/>
                <a:gd name="connsiteX26" fmla="*/ 966709 w 1004937"/>
                <a:gd name="connsiteY26" fmla="*/ 726598 h 971562"/>
                <a:gd name="connsiteX27" fmla="*/ 932981 w 1004937"/>
                <a:gd name="connsiteY27" fmla="*/ 759582 h 971562"/>
                <a:gd name="connsiteX28" fmla="*/ 880594 w 1004937"/>
                <a:gd name="connsiteY28" fmla="*/ 766726 h 971562"/>
                <a:gd name="connsiteX29" fmla="*/ 847256 w 1004937"/>
                <a:gd name="connsiteY29" fmla="*/ 800064 h 971562"/>
                <a:gd name="connsiteX30" fmla="*/ 759150 w 1004937"/>
                <a:gd name="connsiteY30" fmla="*/ 850070 h 971562"/>
                <a:gd name="connsiteX31" fmla="*/ 694856 w 1004937"/>
                <a:gd name="connsiteY31" fmla="*/ 919126 h 971562"/>
                <a:gd name="connsiteX32" fmla="*/ 654375 w 1004937"/>
                <a:gd name="connsiteY32" fmla="*/ 933414 h 971562"/>
                <a:gd name="connsiteX33" fmla="*/ 599606 w 1004937"/>
                <a:gd name="connsiteY33" fmla="*/ 902457 h 971562"/>
                <a:gd name="connsiteX34" fmla="*/ 568650 w 1004937"/>
                <a:gd name="connsiteY34" fmla="*/ 909601 h 971562"/>
                <a:gd name="connsiteX35" fmla="*/ 490069 w 1004937"/>
                <a:gd name="connsiteY35" fmla="*/ 971514 h 971562"/>
                <a:gd name="connsiteX36" fmla="*/ 482711 w 1004937"/>
                <a:gd name="connsiteY36" fmla="*/ 919736 h 971562"/>
                <a:gd name="connsiteX37" fmla="*/ 403405 w 1004937"/>
                <a:gd name="connsiteY37" fmla="*/ 909790 h 971562"/>
                <a:gd name="connsiteX38" fmla="*/ 328144 w 1004937"/>
                <a:gd name="connsiteY38" fmla="*/ 857214 h 971562"/>
                <a:gd name="connsiteX39" fmla="*/ 263850 w 1004937"/>
                <a:gd name="connsiteY39" fmla="*/ 878645 h 971562"/>
                <a:gd name="connsiteX40" fmla="*/ 232894 w 1004937"/>
                <a:gd name="connsiteY40" fmla="*/ 847689 h 971562"/>
                <a:gd name="connsiteX41" fmla="*/ 220987 w 1004937"/>
                <a:gd name="connsiteY41" fmla="*/ 811970 h 971562"/>
                <a:gd name="connsiteX42" fmla="*/ 180506 w 1004937"/>
                <a:gd name="connsiteY42" fmla="*/ 792920 h 971562"/>
                <a:gd name="connsiteX43" fmla="*/ 118594 w 1004937"/>
                <a:gd name="connsiteY43" fmla="*/ 716720 h 971562"/>
                <a:gd name="connsiteX44" fmla="*/ 80494 w 1004937"/>
                <a:gd name="connsiteY44" fmla="*/ 621470 h 971562"/>
                <a:gd name="connsiteX45" fmla="*/ 73350 w 1004937"/>
                <a:gd name="connsiteY45" fmla="*/ 569082 h 971562"/>
                <a:gd name="connsiteX46" fmla="*/ 49537 w 1004937"/>
                <a:gd name="connsiteY46" fmla="*/ 504789 h 971562"/>
                <a:gd name="connsiteX47" fmla="*/ 1912 w 1004937"/>
                <a:gd name="connsiteY47" fmla="*/ 385726 h 971562"/>
                <a:gd name="connsiteX48" fmla="*/ 11437 w 1004937"/>
                <a:gd name="connsiteY48" fmla="*/ 273807 h 971562"/>
                <a:gd name="connsiteX49" fmla="*/ 30487 w 1004937"/>
                <a:gd name="connsiteY49" fmla="*/ 235707 h 971562"/>
                <a:gd name="connsiteX50" fmla="*/ 16200 w 1004937"/>
                <a:gd name="connsiteY50" fmla="*/ 180939 h 971562"/>
                <a:gd name="connsiteX51" fmla="*/ 35250 w 1004937"/>
                <a:gd name="connsiteY51" fmla="*/ 164270 h 971562"/>
                <a:gd name="connsiteX52" fmla="*/ 106687 w 1004937"/>
                <a:gd name="connsiteY52" fmla="*/ 173795 h 971562"/>
                <a:gd name="connsiteX53" fmla="*/ 118594 w 1004937"/>
                <a:gd name="connsiteY53" fmla="*/ 180939 h 971562"/>
                <a:gd name="connsiteX0" fmla="*/ 111450 w 1004937"/>
                <a:gd name="connsiteY0" fmla="*/ 235707 h 971562"/>
                <a:gd name="connsiteX1" fmla="*/ 118594 w 1004937"/>
                <a:gd name="connsiteY1" fmla="*/ 180939 h 971562"/>
                <a:gd name="connsiteX2" fmla="*/ 99544 w 1004937"/>
                <a:gd name="connsiteY2" fmla="*/ 116645 h 971562"/>
                <a:gd name="connsiteX3" fmla="*/ 147344 w 1004937"/>
                <a:gd name="connsiteY3" fmla="*/ 104954 h 971562"/>
                <a:gd name="connsiteX4" fmla="*/ 175040 w 1004937"/>
                <a:gd name="connsiteY4" fmla="*/ 124835 h 971562"/>
                <a:gd name="connsiteX5" fmla="*/ 185248 w 1004937"/>
                <a:gd name="connsiteY5" fmla="*/ 125062 h 971562"/>
                <a:gd name="connsiteX6" fmla="*/ 223369 w 1004937"/>
                <a:gd name="connsiteY6" fmla="*/ 121407 h 971562"/>
                <a:gd name="connsiteX7" fmla="*/ 232434 w 1004937"/>
                <a:gd name="connsiteY7" fmla="*/ 101817 h 971562"/>
                <a:gd name="connsiteX8" fmla="*/ 288852 w 1004937"/>
                <a:gd name="connsiteY8" fmla="*/ 37868 h 971562"/>
                <a:gd name="connsiteX9" fmla="*/ 449672 w 1004937"/>
                <a:gd name="connsiteY9" fmla="*/ 14184 h 971562"/>
                <a:gd name="connsiteX10" fmla="*/ 525811 w 1004937"/>
                <a:gd name="connsiteY10" fmla="*/ 8213 h 971562"/>
                <a:gd name="connsiteX11" fmla="*/ 622702 w 1004937"/>
                <a:gd name="connsiteY11" fmla="*/ 25655 h 971562"/>
                <a:gd name="connsiteX12" fmla="*/ 666222 w 1004937"/>
                <a:gd name="connsiteY12" fmla="*/ 227 h 971562"/>
                <a:gd name="connsiteX13" fmla="*/ 703610 w 1004937"/>
                <a:gd name="connsiteY13" fmla="*/ 43461 h 971562"/>
                <a:gd name="connsiteX14" fmla="*/ 774734 w 1004937"/>
                <a:gd name="connsiteY14" fmla="*/ 36645 h 971562"/>
                <a:gd name="connsiteX15" fmla="*/ 816541 w 1004937"/>
                <a:gd name="connsiteY15" fmla="*/ 66698 h 971562"/>
                <a:gd name="connsiteX16" fmla="*/ 889592 w 1004937"/>
                <a:gd name="connsiteY16" fmla="*/ 44779 h 971562"/>
                <a:gd name="connsiteX17" fmla="*/ 943340 w 1004937"/>
                <a:gd name="connsiteY17" fmla="*/ 73423 h 971562"/>
                <a:gd name="connsiteX18" fmla="*/ 942506 w 1004937"/>
                <a:gd name="connsiteY18" fmla="*/ 126170 h 971562"/>
                <a:gd name="connsiteX19" fmla="*/ 942506 w 1004937"/>
                <a:gd name="connsiteY19" fmla="*/ 185701 h 971562"/>
                <a:gd name="connsiteX20" fmla="*/ 978225 w 1004937"/>
                <a:gd name="connsiteY20" fmla="*/ 252376 h 971562"/>
                <a:gd name="connsiteX21" fmla="*/ 1004419 w 1004937"/>
                <a:gd name="connsiteY21" fmla="*/ 373820 h 971562"/>
                <a:gd name="connsiteX22" fmla="*/ 994894 w 1004937"/>
                <a:gd name="connsiteY22" fmla="*/ 578607 h 971562"/>
                <a:gd name="connsiteX23" fmla="*/ 985369 w 1004937"/>
                <a:gd name="connsiteY23" fmla="*/ 616707 h 971562"/>
                <a:gd name="connsiteX24" fmla="*/ 1002037 w 1004937"/>
                <a:gd name="connsiteY24" fmla="*/ 661951 h 971562"/>
                <a:gd name="connsiteX25" fmla="*/ 1000317 w 1004937"/>
                <a:gd name="connsiteY25" fmla="*/ 701551 h 971562"/>
                <a:gd name="connsiteX26" fmla="*/ 966709 w 1004937"/>
                <a:gd name="connsiteY26" fmla="*/ 726598 h 971562"/>
                <a:gd name="connsiteX27" fmla="*/ 932981 w 1004937"/>
                <a:gd name="connsiteY27" fmla="*/ 759582 h 971562"/>
                <a:gd name="connsiteX28" fmla="*/ 880594 w 1004937"/>
                <a:gd name="connsiteY28" fmla="*/ 766726 h 971562"/>
                <a:gd name="connsiteX29" fmla="*/ 847256 w 1004937"/>
                <a:gd name="connsiteY29" fmla="*/ 800064 h 971562"/>
                <a:gd name="connsiteX30" fmla="*/ 759150 w 1004937"/>
                <a:gd name="connsiteY30" fmla="*/ 850070 h 971562"/>
                <a:gd name="connsiteX31" fmla="*/ 694856 w 1004937"/>
                <a:gd name="connsiteY31" fmla="*/ 919126 h 971562"/>
                <a:gd name="connsiteX32" fmla="*/ 654375 w 1004937"/>
                <a:gd name="connsiteY32" fmla="*/ 933414 h 971562"/>
                <a:gd name="connsiteX33" fmla="*/ 599606 w 1004937"/>
                <a:gd name="connsiteY33" fmla="*/ 902457 h 971562"/>
                <a:gd name="connsiteX34" fmla="*/ 568650 w 1004937"/>
                <a:gd name="connsiteY34" fmla="*/ 909601 h 971562"/>
                <a:gd name="connsiteX35" fmla="*/ 490069 w 1004937"/>
                <a:gd name="connsiteY35" fmla="*/ 971514 h 971562"/>
                <a:gd name="connsiteX36" fmla="*/ 482711 w 1004937"/>
                <a:gd name="connsiteY36" fmla="*/ 919736 h 971562"/>
                <a:gd name="connsiteX37" fmla="*/ 403405 w 1004937"/>
                <a:gd name="connsiteY37" fmla="*/ 909790 h 971562"/>
                <a:gd name="connsiteX38" fmla="*/ 328144 w 1004937"/>
                <a:gd name="connsiteY38" fmla="*/ 857214 h 971562"/>
                <a:gd name="connsiteX39" fmla="*/ 263850 w 1004937"/>
                <a:gd name="connsiteY39" fmla="*/ 878645 h 971562"/>
                <a:gd name="connsiteX40" fmla="*/ 232894 w 1004937"/>
                <a:gd name="connsiteY40" fmla="*/ 847689 h 971562"/>
                <a:gd name="connsiteX41" fmla="*/ 220987 w 1004937"/>
                <a:gd name="connsiteY41" fmla="*/ 811970 h 971562"/>
                <a:gd name="connsiteX42" fmla="*/ 180506 w 1004937"/>
                <a:gd name="connsiteY42" fmla="*/ 792920 h 971562"/>
                <a:gd name="connsiteX43" fmla="*/ 118594 w 1004937"/>
                <a:gd name="connsiteY43" fmla="*/ 716720 h 971562"/>
                <a:gd name="connsiteX44" fmla="*/ 80494 w 1004937"/>
                <a:gd name="connsiteY44" fmla="*/ 621470 h 971562"/>
                <a:gd name="connsiteX45" fmla="*/ 73350 w 1004937"/>
                <a:gd name="connsiteY45" fmla="*/ 569082 h 971562"/>
                <a:gd name="connsiteX46" fmla="*/ 49537 w 1004937"/>
                <a:gd name="connsiteY46" fmla="*/ 504789 h 971562"/>
                <a:gd name="connsiteX47" fmla="*/ 1912 w 1004937"/>
                <a:gd name="connsiteY47" fmla="*/ 385726 h 971562"/>
                <a:gd name="connsiteX48" fmla="*/ 11437 w 1004937"/>
                <a:gd name="connsiteY48" fmla="*/ 273807 h 971562"/>
                <a:gd name="connsiteX49" fmla="*/ 30487 w 1004937"/>
                <a:gd name="connsiteY49" fmla="*/ 235707 h 971562"/>
                <a:gd name="connsiteX50" fmla="*/ 16200 w 1004937"/>
                <a:gd name="connsiteY50" fmla="*/ 180939 h 971562"/>
                <a:gd name="connsiteX51" fmla="*/ 35250 w 1004937"/>
                <a:gd name="connsiteY51" fmla="*/ 164270 h 971562"/>
                <a:gd name="connsiteX52" fmla="*/ 106687 w 1004937"/>
                <a:gd name="connsiteY52" fmla="*/ 173795 h 971562"/>
                <a:gd name="connsiteX53" fmla="*/ 118594 w 1004937"/>
                <a:gd name="connsiteY53" fmla="*/ 180939 h 971562"/>
                <a:gd name="connsiteX0" fmla="*/ 111450 w 1004937"/>
                <a:gd name="connsiteY0" fmla="*/ 235707 h 971562"/>
                <a:gd name="connsiteX1" fmla="*/ 118594 w 1004937"/>
                <a:gd name="connsiteY1" fmla="*/ 180939 h 971562"/>
                <a:gd name="connsiteX2" fmla="*/ 99544 w 1004937"/>
                <a:gd name="connsiteY2" fmla="*/ 116645 h 971562"/>
                <a:gd name="connsiteX3" fmla="*/ 147344 w 1004937"/>
                <a:gd name="connsiteY3" fmla="*/ 104954 h 971562"/>
                <a:gd name="connsiteX4" fmla="*/ 175040 w 1004937"/>
                <a:gd name="connsiteY4" fmla="*/ 124835 h 971562"/>
                <a:gd name="connsiteX5" fmla="*/ 185248 w 1004937"/>
                <a:gd name="connsiteY5" fmla="*/ 125062 h 971562"/>
                <a:gd name="connsiteX6" fmla="*/ 223369 w 1004937"/>
                <a:gd name="connsiteY6" fmla="*/ 121407 h 971562"/>
                <a:gd name="connsiteX7" fmla="*/ 232434 w 1004937"/>
                <a:gd name="connsiteY7" fmla="*/ 101817 h 971562"/>
                <a:gd name="connsiteX8" fmla="*/ 288852 w 1004937"/>
                <a:gd name="connsiteY8" fmla="*/ 37868 h 971562"/>
                <a:gd name="connsiteX9" fmla="*/ 449672 w 1004937"/>
                <a:gd name="connsiteY9" fmla="*/ 14184 h 971562"/>
                <a:gd name="connsiteX10" fmla="*/ 525811 w 1004937"/>
                <a:gd name="connsiteY10" fmla="*/ 8213 h 971562"/>
                <a:gd name="connsiteX11" fmla="*/ 622702 w 1004937"/>
                <a:gd name="connsiteY11" fmla="*/ 25655 h 971562"/>
                <a:gd name="connsiteX12" fmla="*/ 666222 w 1004937"/>
                <a:gd name="connsiteY12" fmla="*/ 227 h 971562"/>
                <a:gd name="connsiteX13" fmla="*/ 703610 w 1004937"/>
                <a:gd name="connsiteY13" fmla="*/ 43461 h 971562"/>
                <a:gd name="connsiteX14" fmla="*/ 774734 w 1004937"/>
                <a:gd name="connsiteY14" fmla="*/ 36645 h 971562"/>
                <a:gd name="connsiteX15" fmla="*/ 816541 w 1004937"/>
                <a:gd name="connsiteY15" fmla="*/ 66698 h 971562"/>
                <a:gd name="connsiteX16" fmla="*/ 865372 w 1004937"/>
                <a:gd name="connsiteY16" fmla="*/ 75955 h 971562"/>
                <a:gd name="connsiteX17" fmla="*/ 943340 w 1004937"/>
                <a:gd name="connsiteY17" fmla="*/ 73423 h 971562"/>
                <a:gd name="connsiteX18" fmla="*/ 942506 w 1004937"/>
                <a:gd name="connsiteY18" fmla="*/ 126170 h 971562"/>
                <a:gd name="connsiteX19" fmla="*/ 942506 w 1004937"/>
                <a:gd name="connsiteY19" fmla="*/ 185701 h 971562"/>
                <a:gd name="connsiteX20" fmla="*/ 978225 w 1004937"/>
                <a:gd name="connsiteY20" fmla="*/ 252376 h 971562"/>
                <a:gd name="connsiteX21" fmla="*/ 1004419 w 1004937"/>
                <a:gd name="connsiteY21" fmla="*/ 373820 h 971562"/>
                <a:gd name="connsiteX22" fmla="*/ 994894 w 1004937"/>
                <a:gd name="connsiteY22" fmla="*/ 578607 h 971562"/>
                <a:gd name="connsiteX23" fmla="*/ 985369 w 1004937"/>
                <a:gd name="connsiteY23" fmla="*/ 616707 h 971562"/>
                <a:gd name="connsiteX24" fmla="*/ 1002037 w 1004937"/>
                <a:gd name="connsiteY24" fmla="*/ 661951 h 971562"/>
                <a:gd name="connsiteX25" fmla="*/ 1000317 w 1004937"/>
                <a:gd name="connsiteY25" fmla="*/ 701551 h 971562"/>
                <a:gd name="connsiteX26" fmla="*/ 966709 w 1004937"/>
                <a:gd name="connsiteY26" fmla="*/ 726598 h 971562"/>
                <a:gd name="connsiteX27" fmla="*/ 932981 w 1004937"/>
                <a:gd name="connsiteY27" fmla="*/ 759582 h 971562"/>
                <a:gd name="connsiteX28" fmla="*/ 880594 w 1004937"/>
                <a:gd name="connsiteY28" fmla="*/ 766726 h 971562"/>
                <a:gd name="connsiteX29" fmla="*/ 847256 w 1004937"/>
                <a:gd name="connsiteY29" fmla="*/ 800064 h 971562"/>
                <a:gd name="connsiteX30" fmla="*/ 759150 w 1004937"/>
                <a:gd name="connsiteY30" fmla="*/ 850070 h 971562"/>
                <a:gd name="connsiteX31" fmla="*/ 694856 w 1004937"/>
                <a:gd name="connsiteY31" fmla="*/ 919126 h 971562"/>
                <a:gd name="connsiteX32" fmla="*/ 654375 w 1004937"/>
                <a:gd name="connsiteY32" fmla="*/ 933414 h 971562"/>
                <a:gd name="connsiteX33" fmla="*/ 599606 w 1004937"/>
                <a:gd name="connsiteY33" fmla="*/ 902457 h 971562"/>
                <a:gd name="connsiteX34" fmla="*/ 568650 w 1004937"/>
                <a:gd name="connsiteY34" fmla="*/ 909601 h 971562"/>
                <a:gd name="connsiteX35" fmla="*/ 490069 w 1004937"/>
                <a:gd name="connsiteY35" fmla="*/ 971514 h 971562"/>
                <a:gd name="connsiteX36" fmla="*/ 482711 w 1004937"/>
                <a:gd name="connsiteY36" fmla="*/ 919736 h 971562"/>
                <a:gd name="connsiteX37" fmla="*/ 403405 w 1004937"/>
                <a:gd name="connsiteY37" fmla="*/ 909790 h 971562"/>
                <a:gd name="connsiteX38" fmla="*/ 328144 w 1004937"/>
                <a:gd name="connsiteY38" fmla="*/ 857214 h 971562"/>
                <a:gd name="connsiteX39" fmla="*/ 263850 w 1004937"/>
                <a:gd name="connsiteY39" fmla="*/ 878645 h 971562"/>
                <a:gd name="connsiteX40" fmla="*/ 232894 w 1004937"/>
                <a:gd name="connsiteY40" fmla="*/ 847689 h 971562"/>
                <a:gd name="connsiteX41" fmla="*/ 220987 w 1004937"/>
                <a:gd name="connsiteY41" fmla="*/ 811970 h 971562"/>
                <a:gd name="connsiteX42" fmla="*/ 180506 w 1004937"/>
                <a:gd name="connsiteY42" fmla="*/ 792920 h 971562"/>
                <a:gd name="connsiteX43" fmla="*/ 118594 w 1004937"/>
                <a:gd name="connsiteY43" fmla="*/ 716720 h 971562"/>
                <a:gd name="connsiteX44" fmla="*/ 80494 w 1004937"/>
                <a:gd name="connsiteY44" fmla="*/ 621470 h 971562"/>
                <a:gd name="connsiteX45" fmla="*/ 73350 w 1004937"/>
                <a:gd name="connsiteY45" fmla="*/ 569082 h 971562"/>
                <a:gd name="connsiteX46" fmla="*/ 49537 w 1004937"/>
                <a:gd name="connsiteY46" fmla="*/ 504789 h 971562"/>
                <a:gd name="connsiteX47" fmla="*/ 1912 w 1004937"/>
                <a:gd name="connsiteY47" fmla="*/ 385726 h 971562"/>
                <a:gd name="connsiteX48" fmla="*/ 11437 w 1004937"/>
                <a:gd name="connsiteY48" fmla="*/ 273807 h 971562"/>
                <a:gd name="connsiteX49" fmla="*/ 30487 w 1004937"/>
                <a:gd name="connsiteY49" fmla="*/ 235707 h 971562"/>
                <a:gd name="connsiteX50" fmla="*/ 16200 w 1004937"/>
                <a:gd name="connsiteY50" fmla="*/ 180939 h 971562"/>
                <a:gd name="connsiteX51" fmla="*/ 35250 w 1004937"/>
                <a:gd name="connsiteY51" fmla="*/ 164270 h 971562"/>
                <a:gd name="connsiteX52" fmla="*/ 106687 w 1004937"/>
                <a:gd name="connsiteY52" fmla="*/ 173795 h 971562"/>
                <a:gd name="connsiteX53" fmla="*/ 118594 w 1004937"/>
                <a:gd name="connsiteY53" fmla="*/ 180939 h 971562"/>
                <a:gd name="connsiteX0" fmla="*/ 111450 w 1004937"/>
                <a:gd name="connsiteY0" fmla="*/ 235707 h 971562"/>
                <a:gd name="connsiteX1" fmla="*/ 118594 w 1004937"/>
                <a:gd name="connsiteY1" fmla="*/ 180939 h 971562"/>
                <a:gd name="connsiteX2" fmla="*/ 99544 w 1004937"/>
                <a:gd name="connsiteY2" fmla="*/ 116645 h 971562"/>
                <a:gd name="connsiteX3" fmla="*/ 147344 w 1004937"/>
                <a:gd name="connsiteY3" fmla="*/ 104954 h 971562"/>
                <a:gd name="connsiteX4" fmla="*/ 175040 w 1004937"/>
                <a:gd name="connsiteY4" fmla="*/ 124835 h 971562"/>
                <a:gd name="connsiteX5" fmla="*/ 185248 w 1004937"/>
                <a:gd name="connsiteY5" fmla="*/ 125062 h 971562"/>
                <a:gd name="connsiteX6" fmla="*/ 223369 w 1004937"/>
                <a:gd name="connsiteY6" fmla="*/ 121407 h 971562"/>
                <a:gd name="connsiteX7" fmla="*/ 232434 w 1004937"/>
                <a:gd name="connsiteY7" fmla="*/ 101817 h 971562"/>
                <a:gd name="connsiteX8" fmla="*/ 288852 w 1004937"/>
                <a:gd name="connsiteY8" fmla="*/ 37868 h 971562"/>
                <a:gd name="connsiteX9" fmla="*/ 449672 w 1004937"/>
                <a:gd name="connsiteY9" fmla="*/ 14184 h 971562"/>
                <a:gd name="connsiteX10" fmla="*/ 525811 w 1004937"/>
                <a:gd name="connsiteY10" fmla="*/ 8213 h 971562"/>
                <a:gd name="connsiteX11" fmla="*/ 622702 w 1004937"/>
                <a:gd name="connsiteY11" fmla="*/ 25655 h 971562"/>
                <a:gd name="connsiteX12" fmla="*/ 666222 w 1004937"/>
                <a:gd name="connsiteY12" fmla="*/ 227 h 971562"/>
                <a:gd name="connsiteX13" fmla="*/ 703610 w 1004937"/>
                <a:gd name="connsiteY13" fmla="*/ 43461 h 971562"/>
                <a:gd name="connsiteX14" fmla="*/ 774734 w 1004937"/>
                <a:gd name="connsiteY14" fmla="*/ 36645 h 971562"/>
                <a:gd name="connsiteX15" fmla="*/ 816541 w 1004937"/>
                <a:gd name="connsiteY15" fmla="*/ 66698 h 971562"/>
                <a:gd name="connsiteX16" fmla="*/ 865372 w 1004937"/>
                <a:gd name="connsiteY16" fmla="*/ 75955 h 971562"/>
                <a:gd name="connsiteX17" fmla="*/ 911894 w 1004937"/>
                <a:gd name="connsiteY17" fmla="*/ 102763 h 971562"/>
                <a:gd name="connsiteX18" fmla="*/ 942506 w 1004937"/>
                <a:gd name="connsiteY18" fmla="*/ 126170 h 971562"/>
                <a:gd name="connsiteX19" fmla="*/ 942506 w 1004937"/>
                <a:gd name="connsiteY19" fmla="*/ 185701 h 971562"/>
                <a:gd name="connsiteX20" fmla="*/ 978225 w 1004937"/>
                <a:gd name="connsiteY20" fmla="*/ 252376 h 971562"/>
                <a:gd name="connsiteX21" fmla="*/ 1004419 w 1004937"/>
                <a:gd name="connsiteY21" fmla="*/ 373820 h 971562"/>
                <a:gd name="connsiteX22" fmla="*/ 994894 w 1004937"/>
                <a:gd name="connsiteY22" fmla="*/ 578607 h 971562"/>
                <a:gd name="connsiteX23" fmla="*/ 985369 w 1004937"/>
                <a:gd name="connsiteY23" fmla="*/ 616707 h 971562"/>
                <a:gd name="connsiteX24" fmla="*/ 1002037 w 1004937"/>
                <a:gd name="connsiteY24" fmla="*/ 661951 h 971562"/>
                <a:gd name="connsiteX25" fmla="*/ 1000317 w 1004937"/>
                <a:gd name="connsiteY25" fmla="*/ 701551 h 971562"/>
                <a:gd name="connsiteX26" fmla="*/ 966709 w 1004937"/>
                <a:gd name="connsiteY26" fmla="*/ 726598 h 971562"/>
                <a:gd name="connsiteX27" fmla="*/ 932981 w 1004937"/>
                <a:gd name="connsiteY27" fmla="*/ 759582 h 971562"/>
                <a:gd name="connsiteX28" fmla="*/ 880594 w 1004937"/>
                <a:gd name="connsiteY28" fmla="*/ 766726 h 971562"/>
                <a:gd name="connsiteX29" fmla="*/ 847256 w 1004937"/>
                <a:gd name="connsiteY29" fmla="*/ 800064 h 971562"/>
                <a:gd name="connsiteX30" fmla="*/ 759150 w 1004937"/>
                <a:gd name="connsiteY30" fmla="*/ 850070 h 971562"/>
                <a:gd name="connsiteX31" fmla="*/ 694856 w 1004937"/>
                <a:gd name="connsiteY31" fmla="*/ 919126 h 971562"/>
                <a:gd name="connsiteX32" fmla="*/ 654375 w 1004937"/>
                <a:gd name="connsiteY32" fmla="*/ 933414 h 971562"/>
                <a:gd name="connsiteX33" fmla="*/ 599606 w 1004937"/>
                <a:gd name="connsiteY33" fmla="*/ 902457 h 971562"/>
                <a:gd name="connsiteX34" fmla="*/ 568650 w 1004937"/>
                <a:gd name="connsiteY34" fmla="*/ 909601 h 971562"/>
                <a:gd name="connsiteX35" fmla="*/ 490069 w 1004937"/>
                <a:gd name="connsiteY35" fmla="*/ 971514 h 971562"/>
                <a:gd name="connsiteX36" fmla="*/ 482711 w 1004937"/>
                <a:gd name="connsiteY36" fmla="*/ 919736 h 971562"/>
                <a:gd name="connsiteX37" fmla="*/ 403405 w 1004937"/>
                <a:gd name="connsiteY37" fmla="*/ 909790 h 971562"/>
                <a:gd name="connsiteX38" fmla="*/ 328144 w 1004937"/>
                <a:gd name="connsiteY38" fmla="*/ 857214 h 971562"/>
                <a:gd name="connsiteX39" fmla="*/ 263850 w 1004937"/>
                <a:gd name="connsiteY39" fmla="*/ 878645 h 971562"/>
                <a:gd name="connsiteX40" fmla="*/ 232894 w 1004937"/>
                <a:gd name="connsiteY40" fmla="*/ 847689 h 971562"/>
                <a:gd name="connsiteX41" fmla="*/ 220987 w 1004937"/>
                <a:gd name="connsiteY41" fmla="*/ 811970 h 971562"/>
                <a:gd name="connsiteX42" fmla="*/ 180506 w 1004937"/>
                <a:gd name="connsiteY42" fmla="*/ 792920 h 971562"/>
                <a:gd name="connsiteX43" fmla="*/ 118594 w 1004937"/>
                <a:gd name="connsiteY43" fmla="*/ 716720 h 971562"/>
                <a:gd name="connsiteX44" fmla="*/ 80494 w 1004937"/>
                <a:gd name="connsiteY44" fmla="*/ 621470 h 971562"/>
                <a:gd name="connsiteX45" fmla="*/ 73350 w 1004937"/>
                <a:gd name="connsiteY45" fmla="*/ 569082 h 971562"/>
                <a:gd name="connsiteX46" fmla="*/ 49537 w 1004937"/>
                <a:gd name="connsiteY46" fmla="*/ 504789 h 971562"/>
                <a:gd name="connsiteX47" fmla="*/ 1912 w 1004937"/>
                <a:gd name="connsiteY47" fmla="*/ 385726 h 971562"/>
                <a:gd name="connsiteX48" fmla="*/ 11437 w 1004937"/>
                <a:gd name="connsiteY48" fmla="*/ 273807 h 971562"/>
                <a:gd name="connsiteX49" fmla="*/ 30487 w 1004937"/>
                <a:gd name="connsiteY49" fmla="*/ 235707 h 971562"/>
                <a:gd name="connsiteX50" fmla="*/ 16200 w 1004937"/>
                <a:gd name="connsiteY50" fmla="*/ 180939 h 971562"/>
                <a:gd name="connsiteX51" fmla="*/ 35250 w 1004937"/>
                <a:gd name="connsiteY51" fmla="*/ 164270 h 971562"/>
                <a:gd name="connsiteX52" fmla="*/ 106687 w 1004937"/>
                <a:gd name="connsiteY52" fmla="*/ 173795 h 971562"/>
                <a:gd name="connsiteX53" fmla="*/ 118594 w 1004937"/>
                <a:gd name="connsiteY53" fmla="*/ 180939 h 971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004937" h="971562">
                  <a:moveTo>
                    <a:pt x="111450" y="235707"/>
                  </a:moveTo>
                  <a:cubicBezTo>
                    <a:pt x="116014" y="218245"/>
                    <a:pt x="120578" y="200783"/>
                    <a:pt x="118594" y="180939"/>
                  </a:cubicBezTo>
                  <a:cubicBezTo>
                    <a:pt x="116610" y="161095"/>
                    <a:pt x="94752" y="129309"/>
                    <a:pt x="99544" y="116645"/>
                  </a:cubicBezTo>
                  <a:cubicBezTo>
                    <a:pt x="104336" y="103981"/>
                    <a:pt x="134761" y="103589"/>
                    <a:pt x="147344" y="104954"/>
                  </a:cubicBezTo>
                  <a:cubicBezTo>
                    <a:pt x="159927" y="106319"/>
                    <a:pt x="168723" y="121484"/>
                    <a:pt x="175040" y="124835"/>
                  </a:cubicBezTo>
                  <a:cubicBezTo>
                    <a:pt x="181357" y="128186"/>
                    <a:pt x="177193" y="125633"/>
                    <a:pt x="185248" y="125062"/>
                  </a:cubicBezTo>
                  <a:cubicBezTo>
                    <a:pt x="193303" y="124491"/>
                    <a:pt x="215505" y="125281"/>
                    <a:pt x="223369" y="121407"/>
                  </a:cubicBezTo>
                  <a:cubicBezTo>
                    <a:pt x="231233" y="117533"/>
                    <a:pt x="221520" y="115740"/>
                    <a:pt x="232434" y="101817"/>
                  </a:cubicBezTo>
                  <a:cubicBezTo>
                    <a:pt x="243348" y="87894"/>
                    <a:pt x="252646" y="52473"/>
                    <a:pt x="288852" y="37868"/>
                  </a:cubicBezTo>
                  <a:cubicBezTo>
                    <a:pt x="325058" y="23263"/>
                    <a:pt x="410179" y="19126"/>
                    <a:pt x="449672" y="14184"/>
                  </a:cubicBezTo>
                  <a:cubicBezTo>
                    <a:pt x="489165" y="9242"/>
                    <a:pt x="496973" y="6301"/>
                    <a:pt x="525811" y="8213"/>
                  </a:cubicBezTo>
                  <a:cubicBezTo>
                    <a:pt x="554649" y="10125"/>
                    <a:pt x="599300" y="26986"/>
                    <a:pt x="622702" y="25655"/>
                  </a:cubicBezTo>
                  <a:cubicBezTo>
                    <a:pt x="646104" y="24324"/>
                    <a:pt x="652737" y="-2741"/>
                    <a:pt x="666222" y="227"/>
                  </a:cubicBezTo>
                  <a:cubicBezTo>
                    <a:pt x="679707" y="3195"/>
                    <a:pt x="685525" y="37391"/>
                    <a:pt x="703610" y="43461"/>
                  </a:cubicBezTo>
                  <a:cubicBezTo>
                    <a:pt x="721695" y="49531"/>
                    <a:pt x="755912" y="32772"/>
                    <a:pt x="774734" y="36645"/>
                  </a:cubicBezTo>
                  <a:cubicBezTo>
                    <a:pt x="793556" y="40518"/>
                    <a:pt x="801435" y="60146"/>
                    <a:pt x="816541" y="66698"/>
                  </a:cubicBezTo>
                  <a:cubicBezTo>
                    <a:pt x="831647" y="73250"/>
                    <a:pt x="849480" y="69944"/>
                    <a:pt x="865372" y="75955"/>
                  </a:cubicBezTo>
                  <a:cubicBezTo>
                    <a:pt x="881264" y="81966"/>
                    <a:pt x="899038" y="94394"/>
                    <a:pt x="911894" y="102763"/>
                  </a:cubicBezTo>
                  <a:cubicBezTo>
                    <a:pt x="924750" y="111132"/>
                    <a:pt x="937404" y="112347"/>
                    <a:pt x="942506" y="126170"/>
                  </a:cubicBezTo>
                  <a:cubicBezTo>
                    <a:pt x="947608" y="139993"/>
                    <a:pt x="936553" y="164667"/>
                    <a:pt x="942506" y="185701"/>
                  </a:cubicBezTo>
                  <a:cubicBezTo>
                    <a:pt x="948459" y="206735"/>
                    <a:pt x="967906" y="221023"/>
                    <a:pt x="978225" y="252376"/>
                  </a:cubicBezTo>
                  <a:cubicBezTo>
                    <a:pt x="988544" y="283729"/>
                    <a:pt x="1001641" y="319448"/>
                    <a:pt x="1004419" y="373820"/>
                  </a:cubicBezTo>
                  <a:cubicBezTo>
                    <a:pt x="1007197" y="428192"/>
                    <a:pt x="998069" y="538126"/>
                    <a:pt x="994894" y="578607"/>
                  </a:cubicBezTo>
                  <a:cubicBezTo>
                    <a:pt x="991719" y="619088"/>
                    <a:pt x="984179" y="602816"/>
                    <a:pt x="985369" y="616707"/>
                  </a:cubicBezTo>
                  <a:cubicBezTo>
                    <a:pt x="986559" y="630598"/>
                    <a:pt x="999546" y="647810"/>
                    <a:pt x="1002037" y="661951"/>
                  </a:cubicBezTo>
                  <a:cubicBezTo>
                    <a:pt x="1004528" y="676092"/>
                    <a:pt x="1006205" y="690777"/>
                    <a:pt x="1000317" y="701551"/>
                  </a:cubicBezTo>
                  <a:cubicBezTo>
                    <a:pt x="994429" y="712325"/>
                    <a:pt x="977932" y="716926"/>
                    <a:pt x="966709" y="726598"/>
                  </a:cubicBezTo>
                  <a:cubicBezTo>
                    <a:pt x="955486" y="736270"/>
                    <a:pt x="947334" y="752894"/>
                    <a:pt x="932981" y="759582"/>
                  </a:cubicBezTo>
                  <a:cubicBezTo>
                    <a:pt x="918629" y="766270"/>
                    <a:pt x="894881" y="759979"/>
                    <a:pt x="880594" y="766726"/>
                  </a:cubicBezTo>
                  <a:cubicBezTo>
                    <a:pt x="866307" y="773473"/>
                    <a:pt x="867497" y="786173"/>
                    <a:pt x="847256" y="800064"/>
                  </a:cubicBezTo>
                  <a:cubicBezTo>
                    <a:pt x="827015" y="813955"/>
                    <a:pt x="784550" y="830226"/>
                    <a:pt x="759150" y="850070"/>
                  </a:cubicBezTo>
                  <a:cubicBezTo>
                    <a:pt x="733750" y="869914"/>
                    <a:pt x="712318" y="905235"/>
                    <a:pt x="694856" y="919126"/>
                  </a:cubicBezTo>
                  <a:cubicBezTo>
                    <a:pt x="677394" y="933017"/>
                    <a:pt x="670250" y="936192"/>
                    <a:pt x="654375" y="933414"/>
                  </a:cubicBezTo>
                  <a:cubicBezTo>
                    <a:pt x="638500" y="930636"/>
                    <a:pt x="613893" y="906426"/>
                    <a:pt x="599606" y="902457"/>
                  </a:cubicBezTo>
                  <a:cubicBezTo>
                    <a:pt x="585319" y="898488"/>
                    <a:pt x="586906" y="898092"/>
                    <a:pt x="568650" y="909601"/>
                  </a:cubicBezTo>
                  <a:cubicBezTo>
                    <a:pt x="550394" y="921110"/>
                    <a:pt x="504392" y="969825"/>
                    <a:pt x="490069" y="971514"/>
                  </a:cubicBezTo>
                  <a:cubicBezTo>
                    <a:pt x="475746" y="973203"/>
                    <a:pt x="497155" y="930023"/>
                    <a:pt x="482711" y="919736"/>
                  </a:cubicBezTo>
                  <a:cubicBezTo>
                    <a:pt x="468267" y="909449"/>
                    <a:pt x="429166" y="920210"/>
                    <a:pt x="403405" y="909790"/>
                  </a:cubicBezTo>
                  <a:cubicBezTo>
                    <a:pt x="377644" y="899370"/>
                    <a:pt x="351403" y="862405"/>
                    <a:pt x="328144" y="857214"/>
                  </a:cubicBezTo>
                  <a:cubicBezTo>
                    <a:pt x="304885" y="852023"/>
                    <a:pt x="279725" y="880233"/>
                    <a:pt x="263850" y="878645"/>
                  </a:cubicBezTo>
                  <a:cubicBezTo>
                    <a:pt x="247975" y="877058"/>
                    <a:pt x="240038" y="858801"/>
                    <a:pt x="232894" y="847689"/>
                  </a:cubicBezTo>
                  <a:cubicBezTo>
                    <a:pt x="225750" y="836577"/>
                    <a:pt x="229718" y="821098"/>
                    <a:pt x="220987" y="811970"/>
                  </a:cubicBezTo>
                  <a:cubicBezTo>
                    <a:pt x="212256" y="802842"/>
                    <a:pt x="197571" y="808795"/>
                    <a:pt x="180506" y="792920"/>
                  </a:cubicBezTo>
                  <a:cubicBezTo>
                    <a:pt x="163441" y="777045"/>
                    <a:pt x="135263" y="745295"/>
                    <a:pt x="118594" y="716720"/>
                  </a:cubicBezTo>
                  <a:cubicBezTo>
                    <a:pt x="101925" y="688145"/>
                    <a:pt x="88035" y="646076"/>
                    <a:pt x="80494" y="621470"/>
                  </a:cubicBezTo>
                  <a:cubicBezTo>
                    <a:pt x="72953" y="596864"/>
                    <a:pt x="78510" y="588529"/>
                    <a:pt x="73350" y="569082"/>
                  </a:cubicBezTo>
                  <a:cubicBezTo>
                    <a:pt x="68190" y="549635"/>
                    <a:pt x="61443" y="535348"/>
                    <a:pt x="49537" y="504789"/>
                  </a:cubicBezTo>
                  <a:cubicBezTo>
                    <a:pt x="37631" y="474230"/>
                    <a:pt x="8262" y="424223"/>
                    <a:pt x="1912" y="385726"/>
                  </a:cubicBezTo>
                  <a:cubicBezTo>
                    <a:pt x="-4438" y="347229"/>
                    <a:pt x="6675" y="298810"/>
                    <a:pt x="11437" y="273807"/>
                  </a:cubicBezTo>
                  <a:cubicBezTo>
                    <a:pt x="16199" y="248804"/>
                    <a:pt x="29693" y="251185"/>
                    <a:pt x="30487" y="235707"/>
                  </a:cubicBezTo>
                  <a:cubicBezTo>
                    <a:pt x="31281" y="220229"/>
                    <a:pt x="15406" y="192845"/>
                    <a:pt x="16200" y="180939"/>
                  </a:cubicBezTo>
                  <a:cubicBezTo>
                    <a:pt x="16994" y="169033"/>
                    <a:pt x="20169" y="165461"/>
                    <a:pt x="35250" y="164270"/>
                  </a:cubicBezTo>
                  <a:cubicBezTo>
                    <a:pt x="50331" y="163079"/>
                    <a:pt x="92796" y="171017"/>
                    <a:pt x="106687" y="173795"/>
                  </a:cubicBezTo>
                  <a:cubicBezTo>
                    <a:pt x="120578" y="176573"/>
                    <a:pt x="119586" y="178756"/>
                    <a:pt x="118594" y="180939"/>
                  </a:cubicBezTo>
                </a:path>
              </a:pathLst>
            </a:custGeom>
            <a:gradFill>
              <a:gsLst>
                <a:gs pos="7000">
                  <a:schemeClr val="accent6">
                    <a:lumMod val="40000"/>
                    <a:lumOff val="60000"/>
                  </a:schemeClr>
                </a:gs>
                <a:gs pos="24000">
                  <a:srgbClr val="9966B8"/>
                </a:gs>
                <a:gs pos="0">
                  <a:schemeClr val="accent6">
                    <a:lumMod val="20000"/>
                    <a:lumOff val="80000"/>
                  </a:schemeClr>
                </a:gs>
                <a:gs pos="62000">
                  <a:schemeClr val="accent1"/>
                </a:gs>
              </a:gsLst>
              <a:lin ang="5400000" scaled="1"/>
            </a:gradFill>
            <a:ln w="12700" cap="flat" cmpd="sng" algn="ctr">
              <a:solidFill>
                <a:schemeClr val="tx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4" name="Freeform 16">
              <a:extLst>
                <a:ext uri="{FF2B5EF4-FFF2-40B4-BE49-F238E27FC236}">
                  <a16:creationId xmlns:a16="http://schemas.microsoft.com/office/drawing/2014/main" id="{3D1F8FF3-67F3-E6BC-FADF-E6C6D3672318}"/>
                </a:ext>
              </a:extLst>
            </p:cNvPr>
            <p:cNvSpPr/>
            <p:nvPr/>
          </p:nvSpPr>
          <p:spPr bwMode="auto">
            <a:xfrm rot="10826409">
              <a:off x="2321307" y="3589714"/>
              <a:ext cx="1130862" cy="741925"/>
            </a:xfrm>
            <a:custGeom>
              <a:avLst/>
              <a:gdLst>
                <a:gd name="connsiteX0" fmla="*/ 7937 w 497682"/>
                <a:gd name="connsiteY0" fmla="*/ 321071 h 502841"/>
                <a:gd name="connsiteX1" fmla="*/ 22225 w 497682"/>
                <a:gd name="connsiteY1" fmla="*/ 173434 h 502841"/>
                <a:gd name="connsiteX2" fmla="*/ 141287 w 497682"/>
                <a:gd name="connsiteY2" fmla="*/ 42465 h 502841"/>
                <a:gd name="connsiteX3" fmla="*/ 250825 w 497682"/>
                <a:gd name="connsiteY3" fmla="*/ 1984 h 502841"/>
                <a:gd name="connsiteX4" fmla="*/ 372269 w 497682"/>
                <a:gd name="connsiteY4" fmla="*/ 30559 h 502841"/>
                <a:gd name="connsiteX5" fmla="*/ 453231 w 497682"/>
                <a:gd name="connsiteY5" fmla="*/ 128190 h 502841"/>
                <a:gd name="connsiteX6" fmla="*/ 496094 w 497682"/>
                <a:gd name="connsiteY6" fmla="*/ 244871 h 502841"/>
                <a:gd name="connsiteX7" fmla="*/ 443706 w 497682"/>
                <a:gd name="connsiteY7" fmla="*/ 382984 h 502841"/>
                <a:gd name="connsiteX8" fmla="*/ 336550 w 497682"/>
                <a:gd name="connsiteY8" fmla="*/ 471090 h 502841"/>
                <a:gd name="connsiteX9" fmla="*/ 210344 w 497682"/>
                <a:gd name="connsiteY9" fmla="*/ 494903 h 502841"/>
                <a:gd name="connsiteX10" fmla="*/ 53181 w 497682"/>
                <a:gd name="connsiteY10" fmla="*/ 423465 h 502841"/>
                <a:gd name="connsiteX11" fmla="*/ 7937 w 497682"/>
                <a:gd name="connsiteY11" fmla="*/ 321071 h 50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97682" h="502841">
                  <a:moveTo>
                    <a:pt x="7937" y="321071"/>
                  </a:moveTo>
                  <a:cubicBezTo>
                    <a:pt x="2778" y="279399"/>
                    <a:pt x="0" y="219868"/>
                    <a:pt x="22225" y="173434"/>
                  </a:cubicBezTo>
                  <a:cubicBezTo>
                    <a:pt x="44450" y="127000"/>
                    <a:pt x="103187" y="71040"/>
                    <a:pt x="141287" y="42465"/>
                  </a:cubicBezTo>
                  <a:cubicBezTo>
                    <a:pt x="179387" y="13890"/>
                    <a:pt x="212328" y="3968"/>
                    <a:pt x="250825" y="1984"/>
                  </a:cubicBezTo>
                  <a:cubicBezTo>
                    <a:pt x="289322" y="0"/>
                    <a:pt x="338535" y="9525"/>
                    <a:pt x="372269" y="30559"/>
                  </a:cubicBezTo>
                  <a:cubicBezTo>
                    <a:pt x="406003" y="51593"/>
                    <a:pt x="432594" y="92471"/>
                    <a:pt x="453231" y="128190"/>
                  </a:cubicBezTo>
                  <a:cubicBezTo>
                    <a:pt x="473869" y="163909"/>
                    <a:pt x="497682" y="202405"/>
                    <a:pt x="496094" y="244871"/>
                  </a:cubicBezTo>
                  <a:cubicBezTo>
                    <a:pt x="494507" y="287337"/>
                    <a:pt x="470297" y="345281"/>
                    <a:pt x="443706" y="382984"/>
                  </a:cubicBezTo>
                  <a:cubicBezTo>
                    <a:pt x="417115" y="420687"/>
                    <a:pt x="375444" y="452437"/>
                    <a:pt x="336550" y="471090"/>
                  </a:cubicBezTo>
                  <a:cubicBezTo>
                    <a:pt x="297656" y="489743"/>
                    <a:pt x="257572" y="502841"/>
                    <a:pt x="210344" y="494903"/>
                  </a:cubicBezTo>
                  <a:cubicBezTo>
                    <a:pt x="163116" y="486965"/>
                    <a:pt x="87709" y="454024"/>
                    <a:pt x="53181" y="423465"/>
                  </a:cubicBezTo>
                  <a:cubicBezTo>
                    <a:pt x="18653" y="392906"/>
                    <a:pt x="13096" y="362743"/>
                    <a:pt x="7937" y="32107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37000">
                  <a:schemeClr val="accent1"/>
                </a:gs>
                <a:gs pos="100000">
                  <a:schemeClr val="accent6">
                    <a:lumMod val="40000"/>
                    <a:lumOff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</p:grpSp>
      <p:sp>
        <p:nvSpPr>
          <p:cNvPr id="15" name="TextBox 92">
            <a:extLst>
              <a:ext uri="{FF2B5EF4-FFF2-40B4-BE49-F238E27FC236}">
                <a16:creationId xmlns:a16="http://schemas.microsoft.com/office/drawing/2014/main" id="{34236076-70B4-BF55-EB74-11F443D3D840}"/>
              </a:ext>
            </a:extLst>
          </p:cNvPr>
          <p:cNvSpPr txBox="1"/>
          <p:nvPr/>
        </p:nvSpPr>
        <p:spPr>
          <a:xfrm>
            <a:off x="8897012" y="4063030"/>
            <a:ext cx="1031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Tumor Antigen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BA35465-08A3-B488-2A83-B746FB42EDF6}"/>
              </a:ext>
            </a:extLst>
          </p:cNvPr>
          <p:cNvGrpSpPr/>
          <p:nvPr/>
        </p:nvGrpSpPr>
        <p:grpSpPr>
          <a:xfrm rot="5400000">
            <a:off x="9041673" y="3623520"/>
            <a:ext cx="325677" cy="562311"/>
            <a:chOff x="9853774" y="3438822"/>
            <a:chExt cx="253614" cy="437872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D8E51E48-9DEF-0EF8-58BD-0D11798B00E7}"/>
                </a:ext>
              </a:extLst>
            </p:cNvPr>
            <p:cNvCxnSpPr>
              <a:cxnSpLocks/>
            </p:cNvCxnSpPr>
            <p:nvPr/>
          </p:nvCxnSpPr>
          <p:spPr bwMode="auto">
            <a:xfrm rot="8253607">
              <a:off x="9853774" y="3518494"/>
              <a:ext cx="1911" cy="274688"/>
            </a:xfrm>
            <a:prstGeom prst="line">
              <a:avLst/>
            </a:prstGeom>
            <a:noFill/>
            <a:ln w="1905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ACCD8527-86D9-1191-5BD2-30EF34125875}"/>
                </a:ext>
              </a:extLst>
            </p:cNvPr>
            <p:cNvSpPr/>
            <p:nvPr/>
          </p:nvSpPr>
          <p:spPr bwMode="auto">
            <a:xfrm rot="8253607">
              <a:off x="9928816" y="3693814"/>
              <a:ext cx="91440" cy="182880"/>
            </a:xfrm>
            <a:prstGeom prst="roundRect">
              <a:avLst/>
            </a:prstGeom>
            <a:solidFill>
              <a:schemeClr val="accent5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9D98BD1-2A7C-939F-41D1-EAC3C9E12D85}"/>
                </a:ext>
              </a:extLst>
            </p:cNvPr>
            <p:cNvCxnSpPr>
              <a:cxnSpLocks/>
            </p:cNvCxnSpPr>
            <p:nvPr/>
          </p:nvCxnSpPr>
          <p:spPr bwMode="auto">
            <a:xfrm rot="8253607">
              <a:off x="9940906" y="3438822"/>
              <a:ext cx="1911" cy="274688"/>
            </a:xfrm>
            <a:prstGeom prst="line">
              <a:avLst/>
            </a:prstGeom>
            <a:noFill/>
            <a:ln w="1905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4CCF9D40-A7FA-781C-0B7B-F9460B1E8DC9}"/>
                </a:ext>
              </a:extLst>
            </p:cNvPr>
            <p:cNvSpPr/>
            <p:nvPr/>
          </p:nvSpPr>
          <p:spPr bwMode="auto">
            <a:xfrm rot="8253607">
              <a:off x="10015948" y="3614142"/>
              <a:ext cx="91440" cy="182880"/>
            </a:xfrm>
            <a:prstGeom prst="roundRect">
              <a:avLst/>
            </a:prstGeom>
            <a:solidFill>
              <a:schemeClr val="accent5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0" name="Oval 19">
            <a:extLst>
              <a:ext uri="{FF2B5EF4-FFF2-40B4-BE49-F238E27FC236}">
                <a16:creationId xmlns:a16="http://schemas.microsoft.com/office/drawing/2014/main" id="{AA48502A-B8B6-3227-4C3E-30353FAED26E}"/>
              </a:ext>
            </a:extLst>
          </p:cNvPr>
          <p:cNvSpPr/>
          <p:nvPr/>
        </p:nvSpPr>
        <p:spPr bwMode="auto">
          <a:xfrm rot="16535297">
            <a:off x="7944019" y="2621193"/>
            <a:ext cx="117426" cy="11742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0">
            <a:solidFill>
              <a:schemeClr val="accent3"/>
            </a:solidFill>
            <a:miter lim="800000"/>
            <a:headEnd/>
            <a:tailEnd/>
          </a:ln>
        </p:spPr>
        <p:txBody>
          <a:bodyPr rtlCol="0" anchor="b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969ED26-44BC-EA38-34A4-69BE53F618EF}"/>
              </a:ext>
            </a:extLst>
          </p:cNvPr>
          <p:cNvSpPr/>
          <p:nvPr/>
        </p:nvSpPr>
        <p:spPr bwMode="auto">
          <a:xfrm rot="16535297">
            <a:off x="7732117" y="2449567"/>
            <a:ext cx="117426" cy="11742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0">
            <a:solidFill>
              <a:schemeClr val="accent3"/>
            </a:solidFill>
            <a:miter lim="800000"/>
            <a:headEnd/>
            <a:tailEnd/>
          </a:ln>
        </p:spPr>
        <p:txBody>
          <a:bodyPr rtlCol="0" anchor="b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85064B1-F18C-F79E-44DB-C3093D7247BF}"/>
              </a:ext>
            </a:extLst>
          </p:cNvPr>
          <p:cNvSpPr/>
          <p:nvPr/>
        </p:nvSpPr>
        <p:spPr bwMode="auto">
          <a:xfrm rot="16489382">
            <a:off x="7914891" y="2352639"/>
            <a:ext cx="58713" cy="5871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0">
            <a:solidFill>
              <a:schemeClr val="accent3"/>
            </a:solidFill>
            <a:miter lim="800000"/>
            <a:headEnd/>
            <a:tailEnd/>
          </a:ln>
        </p:spPr>
        <p:txBody>
          <a:bodyPr rtlCol="0" anchor="b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101">
            <a:extLst>
              <a:ext uri="{FF2B5EF4-FFF2-40B4-BE49-F238E27FC236}">
                <a16:creationId xmlns:a16="http://schemas.microsoft.com/office/drawing/2014/main" id="{3F6C9BCE-2A31-C179-06EE-40575D0804C4}"/>
              </a:ext>
            </a:extLst>
          </p:cNvPr>
          <p:cNvSpPr txBox="1"/>
          <p:nvPr/>
        </p:nvSpPr>
        <p:spPr>
          <a:xfrm>
            <a:off x="10444390" y="3314520"/>
            <a:ext cx="1378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Cancer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Cell</a:t>
            </a:r>
          </a:p>
        </p:txBody>
      </p:sp>
      <p:sp>
        <p:nvSpPr>
          <p:cNvPr id="24" name="TextBox 102">
            <a:extLst>
              <a:ext uri="{FF2B5EF4-FFF2-40B4-BE49-F238E27FC236}">
                <a16:creationId xmlns:a16="http://schemas.microsoft.com/office/drawing/2014/main" id="{102C4C5A-52D9-352F-971B-DFB1B8F70DA2}"/>
              </a:ext>
            </a:extLst>
          </p:cNvPr>
          <p:cNvSpPr txBox="1"/>
          <p:nvPr/>
        </p:nvSpPr>
        <p:spPr>
          <a:xfrm>
            <a:off x="5743843" y="3422242"/>
            <a:ext cx="961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T-Cell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5" name="TextBox 103">
            <a:extLst>
              <a:ext uri="{FF2B5EF4-FFF2-40B4-BE49-F238E27FC236}">
                <a16:creationId xmlns:a16="http://schemas.microsoft.com/office/drawing/2014/main" id="{8CC39A25-2ED7-68AB-0FE4-09C4A91A204F}"/>
              </a:ext>
            </a:extLst>
          </p:cNvPr>
          <p:cNvSpPr txBox="1"/>
          <p:nvPr/>
        </p:nvSpPr>
        <p:spPr>
          <a:xfrm>
            <a:off x="7713013" y="5011880"/>
            <a:ext cx="1641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Bispecific Antibody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6" name="TextBox 104">
            <a:extLst>
              <a:ext uri="{FF2B5EF4-FFF2-40B4-BE49-F238E27FC236}">
                <a16:creationId xmlns:a16="http://schemas.microsoft.com/office/drawing/2014/main" id="{B7EE2EFA-E164-0C08-4212-EBF727E9E94F}"/>
              </a:ext>
            </a:extLst>
          </p:cNvPr>
          <p:cNvSpPr txBox="1"/>
          <p:nvPr/>
        </p:nvSpPr>
        <p:spPr>
          <a:xfrm>
            <a:off x="5665392" y="4893879"/>
            <a:ext cx="2189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T-Cell Activation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E794084-F25B-DFB8-B74E-F440C3197DE1}"/>
              </a:ext>
            </a:extLst>
          </p:cNvPr>
          <p:cNvCxnSpPr>
            <a:cxnSpLocks/>
          </p:cNvCxnSpPr>
          <p:nvPr/>
        </p:nvCxnSpPr>
        <p:spPr bwMode="auto">
          <a:xfrm flipH="1">
            <a:off x="6621955" y="4093715"/>
            <a:ext cx="265846" cy="751867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480B842E-C373-4A4A-D473-6217ED60B244}"/>
              </a:ext>
            </a:extLst>
          </p:cNvPr>
          <p:cNvCxnSpPr>
            <a:cxnSpLocks/>
          </p:cNvCxnSpPr>
          <p:nvPr/>
        </p:nvCxnSpPr>
        <p:spPr bwMode="auto">
          <a:xfrm>
            <a:off x="10444390" y="4093715"/>
            <a:ext cx="265846" cy="751867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85" name="Group 84">
            <a:extLst>
              <a:ext uri="{FF2B5EF4-FFF2-40B4-BE49-F238E27FC236}">
                <a16:creationId xmlns:a16="http://schemas.microsoft.com/office/drawing/2014/main" id="{196491CC-9DA4-9998-6BA7-659706E75449}"/>
              </a:ext>
            </a:extLst>
          </p:cNvPr>
          <p:cNvGrpSpPr>
            <a:grpSpLocks noChangeAspect="1"/>
          </p:cNvGrpSpPr>
          <p:nvPr/>
        </p:nvGrpSpPr>
        <p:grpSpPr>
          <a:xfrm>
            <a:off x="1574735" y="2640333"/>
            <a:ext cx="2745351" cy="2286000"/>
            <a:chOff x="2161187" y="2087812"/>
            <a:chExt cx="1105276" cy="920346"/>
          </a:xfrm>
        </p:grpSpPr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3543AE89-76D3-D8FA-BACF-2AAED9327AB4}"/>
                </a:ext>
              </a:extLst>
            </p:cNvPr>
            <p:cNvCxnSpPr>
              <a:cxnSpLocks/>
            </p:cNvCxnSpPr>
            <p:nvPr/>
          </p:nvCxnSpPr>
          <p:spPr bwMode="auto">
            <a:xfrm flipH="1" flipV="1">
              <a:off x="2479033" y="2360056"/>
              <a:ext cx="187561" cy="334033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F7D9A464-9F9C-95B4-FCEF-8631AE55BAF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767398" y="2134148"/>
              <a:ext cx="279286" cy="473439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2358F93F-246A-CEDC-306A-2A9DFED54EF9}"/>
                </a:ext>
              </a:extLst>
            </p:cNvPr>
            <p:cNvGrpSpPr/>
            <p:nvPr/>
          </p:nvGrpSpPr>
          <p:grpSpPr>
            <a:xfrm>
              <a:off x="2161187" y="2087812"/>
              <a:ext cx="425778" cy="513087"/>
              <a:chOff x="2161187" y="2087812"/>
              <a:chExt cx="425778" cy="513087"/>
            </a:xfrm>
          </p:grpSpPr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7B7225D5-915D-983F-A6FD-847ACCEE39D6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solidFill>
                <a:srgbClr val="92D050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0" name="Oval 99">
                <a:extLst>
                  <a:ext uri="{FF2B5EF4-FFF2-40B4-BE49-F238E27FC236}">
                    <a16:creationId xmlns:a16="http://schemas.microsoft.com/office/drawing/2014/main" id="{C2BC6494-74F2-73C4-BFE0-8E4A72C8CFA1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solidFill>
                <a:schemeClr val="accent4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9E35E4D1-9EEA-639F-7587-700B275A73BB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729FAC49-4F90-3013-92A1-E8CADF754B3E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B45C65CD-7730-2F18-87F8-E52494B8A808}"/>
                </a:ext>
              </a:extLst>
            </p:cNvPr>
            <p:cNvGrpSpPr/>
            <p:nvPr/>
          </p:nvGrpSpPr>
          <p:grpSpPr>
            <a:xfrm>
              <a:off x="2522702" y="2532123"/>
              <a:ext cx="338816" cy="476035"/>
              <a:chOff x="2522702" y="2532123"/>
              <a:chExt cx="338816" cy="476035"/>
            </a:xfrm>
          </p:grpSpPr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B9FFB0FB-C9AE-045B-DB20-9F508D1EA3DC}"/>
                  </a:ext>
                </a:extLst>
              </p:cNvPr>
              <p:cNvSpPr/>
              <p:nvPr/>
            </p:nvSpPr>
            <p:spPr bwMode="auto">
              <a:xfrm rot="21576106">
                <a:off x="2529505" y="2532123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3C5905D8-2388-9DCC-23C7-F9006E39F111}"/>
                  </a:ext>
                </a:extLst>
              </p:cNvPr>
              <p:cNvSpPr/>
              <p:nvPr/>
            </p:nvSpPr>
            <p:spPr bwMode="auto">
              <a:xfrm rot="21576106">
                <a:off x="2689149" y="2538539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F30C99DC-5B16-2886-2A79-21D27932AD4A}"/>
                  </a:ext>
                </a:extLst>
              </p:cNvPr>
              <p:cNvSpPr/>
              <p:nvPr/>
            </p:nvSpPr>
            <p:spPr bwMode="auto">
              <a:xfrm rot="21576106">
                <a:off x="2522702" y="2769543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A670E97F-A3F0-C93F-E782-5DAAA19ABFAD}"/>
                  </a:ext>
                </a:extLst>
              </p:cNvPr>
              <p:cNvSpPr/>
              <p:nvPr/>
            </p:nvSpPr>
            <p:spPr bwMode="auto">
              <a:xfrm rot="21576106">
                <a:off x="2682347" y="2769543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8E5206DA-291F-32B4-1840-41F329FB9160}"/>
                </a:ext>
              </a:extLst>
            </p:cNvPr>
            <p:cNvGrpSpPr/>
            <p:nvPr/>
          </p:nvGrpSpPr>
          <p:grpSpPr>
            <a:xfrm rot="3086002">
              <a:off x="2797031" y="2092801"/>
              <a:ext cx="425778" cy="513087"/>
              <a:chOff x="2161187" y="2087812"/>
              <a:chExt cx="425778" cy="513087"/>
            </a:xfrm>
            <a:solidFill>
              <a:schemeClr val="accent3"/>
            </a:solidFill>
          </p:grpSpPr>
          <p:sp>
            <p:nvSpPr>
              <p:cNvPr id="91" name="Oval 90">
                <a:extLst>
                  <a:ext uri="{FF2B5EF4-FFF2-40B4-BE49-F238E27FC236}">
                    <a16:creationId xmlns:a16="http://schemas.microsoft.com/office/drawing/2014/main" id="{FA6A5F5A-14B3-8A39-31A3-F3FBDCBE682D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C2E12AF6-C40D-4FF0-02D3-E81871262C84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solidFill>
                <a:schemeClr val="accent3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401FA99D-6DE0-C1EB-E837-7185DEFA91A3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E0DCC220-7390-1286-3649-A09765640725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72FB2C23-67C5-09AF-8F56-03B6189D3421}"/>
              </a:ext>
            </a:extLst>
          </p:cNvPr>
          <p:cNvSpPr txBox="1"/>
          <p:nvPr/>
        </p:nvSpPr>
        <p:spPr>
          <a:xfrm>
            <a:off x="1158416" y="4168742"/>
            <a:ext cx="12057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FC region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4" name="Left Bracket 103">
            <a:extLst>
              <a:ext uri="{FF2B5EF4-FFF2-40B4-BE49-F238E27FC236}">
                <a16:creationId xmlns:a16="http://schemas.microsoft.com/office/drawing/2014/main" id="{07473394-AD32-0532-BE5B-85BF5F4E47D0}"/>
              </a:ext>
            </a:extLst>
          </p:cNvPr>
          <p:cNvSpPr/>
          <p:nvPr/>
        </p:nvSpPr>
        <p:spPr bwMode="auto">
          <a:xfrm>
            <a:off x="2291023" y="3988420"/>
            <a:ext cx="103333" cy="689529"/>
          </a:xfrm>
          <a:prstGeom prst="leftBracket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31C59418-801F-AB52-947B-F73F270C5199}"/>
              </a:ext>
            </a:extLst>
          </p:cNvPr>
          <p:cNvSpPr txBox="1"/>
          <p:nvPr/>
        </p:nvSpPr>
        <p:spPr>
          <a:xfrm>
            <a:off x="2155313" y="2012663"/>
            <a:ext cx="156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Fab regions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6" name="Left Bracket 105">
            <a:extLst>
              <a:ext uri="{FF2B5EF4-FFF2-40B4-BE49-F238E27FC236}">
                <a16:creationId xmlns:a16="http://schemas.microsoft.com/office/drawing/2014/main" id="{F83E88DF-6605-0C82-4885-897B41BA9023}"/>
              </a:ext>
            </a:extLst>
          </p:cNvPr>
          <p:cNvSpPr/>
          <p:nvPr/>
        </p:nvSpPr>
        <p:spPr bwMode="auto">
          <a:xfrm rot="5400000">
            <a:off x="1864448" y="2116143"/>
            <a:ext cx="103333" cy="689529"/>
          </a:xfrm>
          <a:prstGeom prst="leftBracket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Left Bracket 106">
            <a:extLst>
              <a:ext uri="{FF2B5EF4-FFF2-40B4-BE49-F238E27FC236}">
                <a16:creationId xmlns:a16="http://schemas.microsoft.com/office/drawing/2014/main" id="{7B633AC8-588F-ECBE-7C53-CD2D9BCEF040}"/>
              </a:ext>
            </a:extLst>
          </p:cNvPr>
          <p:cNvSpPr/>
          <p:nvPr/>
        </p:nvSpPr>
        <p:spPr bwMode="auto">
          <a:xfrm rot="5400000">
            <a:off x="3807975" y="2119080"/>
            <a:ext cx="103333" cy="689529"/>
          </a:xfrm>
          <a:prstGeom prst="leftBracket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TextBox 102">
            <a:extLst>
              <a:ext uri="{FF2B5EF4-FFF2-40B4-BE49-F238E27FC236}">
                <a16:creationId xmlns:a16="http://schemas.microsoft.com/office/drawing/2014/main" id="{B3726D1F-A58F-FFC7-5E7F-2F520E31ABD1}"/>
              </a:ext>
            </a:extLst>
          </p:cNvPr>
          <p:cNvSpPr txBox="1"/>
          <p:nvPr/>
        </p:nvSpPr>
        <p:spPr>
          <a:xfrm>
            <a:off x="209338" y="2627992"/>
            <a:ext cx="129921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CD3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Binding site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9" name="TextBox 102">
            <a:extLst>
              <a:ext uri="{FF2B5EF4-FFF2-40B4-BE49-F238E27FC236}">
                <a16:creationId xmlns:a16="http://schemas.microsoft.com/office/drawing/2014/main" id="{D78CF4A1-DCBA-D172-0A78-DBCDD6B49E62}"/>
              </a:ext>
            </a:extLst>
          </p:cNvPr>
          <p:cNvSpPr txBox="1"/>
          <p:nvPr/>
        </p:nvSpPr>
        <p:spPr>
          <a:xfrm>
            <a:off x="4225006" y="2627992"/>
            <a:ext cx="129921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CD20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Binding site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97C761C-0CE8-FB31-77DC-EE4624B4B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dirty="0">
                <a:latin typeface="Newsreader ExtraBold" panose="02000000000000000000"/>
                <a:cs typeface="Times New Roman" panose="02020603050405020304" pitchFamily="18" charset="0"/>
              </a:rPr>
              <a:t>What Is a Bispecific Antibody (Ab)?</a:t>
            </a:r>
          </a:p>
        </p:txBody>
      </p:sp>
    </p:spTree>
    <p:extLst>
      <p:ext uri="{BB962C8B-B14F-4D97-AF65-F5344CB8AC3E}">
        <p14:creationId xmlns:p14="http://schemas.microsoft.com/office/powerpoint/2010/main" val="1951418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4DEB0-BC8B-1D71-B81F-F7DD6854A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093D6227-2496-F5B5-C0C1-E43BC0399D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Bispecific Antibodies Approved or in Development for FL</a:t>
            </a:r>
            <a:endParaRPr lang="en-US" alt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FA6D034-F0C9-F31E-A732-0413D4570AB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559175" y="6302375"/>
            <a:ext cx="6030162" cy="327025"/>
          </a:xfrm>
        </p:spPr>
        <p:txBody>
          <a:bodyPr/>
          <a:lstStyle/>
          <a:p>
            <a:r>
              <a:rPr lang="en-US"/>
              <a:t>Falchi. Blood. 2023;141:467. </a:t>
            </a:r>
            <a:r>
              <a:rPr lang="en-US" dirty="0"/>
              <a:t>Mosunetuzumab</a:t>
            </a:r>
            <a:r>
              <a:rPr lang="en-US"/>
              <a:t> PI. </a:t>
            </a:r>
            <a:r>
              <a:rPr lang="en-US" dirty="0"/>
              <a:t>Epcoritamab</a:t>
            </a:r>
            <a:r>
              <a:rPr lang="en-US"/>
              <a:t> PI. </a:t>
            </a:r>
            <a:r>
              <a:rPr lang="en-US" altLang="en-US" spc="-11"/>
              <a:t>Assouline. ASH 2025. </a:t>
            </a:r>
            <a:r>
              <a:rPr lang="en-US" altLang="en-US" spc="-11" dirty="0"/>
              <a:t>Abstr</a:t>
            </a:r>
            <a:r>
              <a:rPr lang="en-US" altLang="en-US" spc="-11"/>
              <a:t> 5353.</a:t>
            </a:r>
            <a:r>
              <a:rPr lang="en-US"/>
              <a:t> 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42A8FE-DE79-A96A-0574-6BB579613BFA}"/>
              </a:ext>
            </a:extLst>
          </p:cNvPr>
          <p:cNvSpPr txBox="1"/>
          <p:nvPr/>
        </p:nvSpPr>
        <p:spPr bwMode="auto">
          <a:xfrm>
            <a:off x="6268661" y="3286760"/>
            <a:ext cx="18733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Controlled Fab arm exchange for bispecific Ab conjugation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E6C354B-62FD-1581-FA86-986D0199FC12}"/>
              </a:ext>
            </a:extLst>
          </p:cNvPr>
          <p:cNvGrpSpPr/>
          <p:nvPr/>
        </p:nvGrpSpPr>
        <p:grpSpPr>
          <a:xfrm>
            <a:off x="1838032" y="2237029"/>
            <a:ext cx="1793872" cy="1797179"/>
            <a:chOff x="2161187" y="2087812"/>
            <a:chExt cx="1105276" cy="1107314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C9719731-1A80-FC23-9EDA-8DE1E018E953}"/>
                </a:ext>
              </a:extLst>
            </p:cNvPr>
            <p:cNvCxnSpPr>
              <a:cxnSpLocks/>
            </p:cNvCxnSpPr>
            <p:nvPr/>
          </p:nvCxnSpPr>
          <p:spPr bwMode="auto">
            <a:xfrm flipH="1" flipV="1">
              <a:off x="2479033" y="2360056"/>
              <a:ext cx="187561" cy="334033"/>
            </a:xfrm>
            <a:prstGeom prst="line">
              <a:avLst/>
            </a:prstGeom>
            <a:noFill/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25777EAB-37FA-69E4-A4BB-DA1DEEA35D0A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767398" y="2134148"/>
              <a:ext cx="279286" cy="473439"/>
            </a:xfrm>
            <a:prstGeom prst="line">
              <a:avLst/>
            </a:prstGeom>
            <a:noFill/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5896B33-43A9-6C14-E9D4-A96356698098}"/>
                </a:ext>
              </a:extLst>
            </p:cNvPr>
            <p:cNvGrpSpPr/>
            <p:nvPr/>
          </p:nvGrpSpPr>
          <p:grpSpPr>
            <a:xfrm>
              <a:off x="2161187" y="2087812"/>
              <a:ext cx="425778" cy="513087"/>
              <a:chOff x="2161187" y="2087812"/>
              <a:chExt cx="425778" cy="513087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D9AC8218-1D02-3FE3-6DF7-3C63DFA67039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solidFill>
                <a:srgbClr val="92D05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9346EC74-DF97-4F6F-FA1D-D43E01A59480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solidFill>
                <a:srgbClr val="00823B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1E158F61-FA0A-1550-8B6A-824C79D1E1B1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solidFill>
                <a:srgbClr val="4DA1BB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2AA8EFE5-5C2F-35AD-79AA-4B7DF9574C04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solidFill>
                <a:srgbClr val="4DA1BB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022F3BC-FA09-FE53-7E32-8CB088CE12AA}"/>
                </a:ext>
              </a:extLst>
            </p:cNvPr>
            <p:cNvGrpSpPr/>
            <p:nvPr/>
          </p:nvGrpSpPr>
          <p:grpSpPr>
            <a:xfrm>
              <a:off x="2523032" y="2532122"/>
              <a:ext cx="338816" cy="663004"/>
              <a:chOff x="2523032" y="2532122"/>
              <a:chExt cx="338816" cy="663004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45013C82-2134-DA0A-21B5-C54291D5EF3F}"/>
                  </a:ext>
                </a:extLst>
              </p:cNvPr>
              <p:cNvSpPr/>
              <p:nvPr/>
            </p:nvSpPr>
            <p:spPr bwMode="auto">
              <a:xfrm rot="21576106">
                <a:off x="2529835" y="2532122"/>
                <a:ext cx="172369" cy="333602"/>
              </a:xfrm>
              <a:prstGeom prst="ellipse">
                <a:avLst/>
              </a:prstGeom>
              <a:solidFill>
                <a:srgbClr val="4DA1BB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D0616B26-B014-5BDA-B2D9-EC9D017DAEF5}"/>
                  </a:ext>
                </a:extLst>
              </p:cNvPr>
              <p:cNvSpPr/>
              <p:nvPr/>
            </p:nvSpPr>
            <p:spPr bwMode="auto">
              <a:xfrm rot="21576106">
                <a:off x="2689479" y="2538537"/>
                <a:ext cx="172369" cy="333602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DAF749D4-473C-F249-0B41-D8975EFB67EA}"/>
                  </a:ext>
                </a:extLst>
              </p:cNvPr>
              <p:cNvSpPr/>
              <p:nvPr/>
            </p:nvSpPr>
            <p:spPr bwMode="auto">
              <a:xfrm rot="21576106">
                <a:off x="2523032" y="2861524"/>
                <a:ext cx="172369" cy="333602"/>
              </a:xfrm>
              <a:prstGeom prst="ellipse">
                <a:avLst/>
              </a:prstGeom>
              <a:solidFill>
                <a:srgbClr val="4DA1BB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7D234983-F85D-4843-5164-AC91CDF0A83C}"/>
                  </a:ext>
                </a:extLst>
              </p:cNvPr>
              <p:cNvSpPr/>
              <p:nvPr/>
            </p:nvSpPr>
            <p:spPr bwMode="auto">
              <a:xfrm rot="21576106">
                <a:off x="2682678" y="2861522"/>
                <a:ext cx="172369" cy="333602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81306B2-615E-6412-946F-E1A74CFBCB04}"/>
                </a:ext>
              </a:extLst>
            </p:cNvPr>
            <p:cNvGrpSpPr/>
            <p:nvPr/>
          </p:nvGrpSpPr>
          <p:grpSpPr>
            <a:xfrm rot="3086002">
              <a:off x="2797031" y="2092802"/>
              <a:ext cx="425778" cy="513087"/>
              <a:chOff x="2161187" y="2087812"/>
              <a:chExt cx="425778" cy="513087"/>
            </a:xfrm>
            <a:solidFill>
              <a:srgbClr val="E1471D"/>
            </a:solidFill>
          </p:grpSpPr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B47F6359-A2F5-64D0-4E95-65E530F5D73F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605ACF95-C0DC-AA95-1E29-C2CFFBBC3F60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solidFill>
                <a:srgbClr val="E1471D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BB7EEEAB-200D-3EF7-2C5C-6A5FAB1E6F90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6D5C9532-BB4B-6FB5-A5C5-8A5A6938EAA9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0075D1A-F023-F3B2-0E7C-29BF61F15A00}"/>
              </a:ext>
            </a:extLst>
          </p:cNvPr>
          <p:cNvGrpSpPr>
            <a:grpSpLocks noChangeAspect="1"/>
          </p:cNvGrpSpPr>
          <p:nvPr/>
        </p:nvGrpSpPr>
        <p:grpSpPr>
          <a:xfrm>
            <a:off x="4933238" y="2248551"/>
            <a:ext cx="2053213" cy="1709674"/>
            <a:chOff x="2161187" y="2087812"/>
            <a:chExt cx="1105276" cy="920346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25CC3B8-C86C-9EC8-505E-3B5E70A6783D}"/>
                </a:ext>
              </a:extLst>
            </p:cNvPr>
            <p:cNvCxnSpPr>
              <a:cxnSpLocks/>
            </p:cNvCxnSpPr>
            <p:nvPr/>
          </p:nvCxnSpPr>
          <p:spPr bwMode="auto">
            <a:xfrm flipH="1" flipV="1">
              <a:off x="2479033" y="2360056"/>
              <a:ext cx="187561" cy="334033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83CB79A-BF61-6806-C057-DCE0496B6AF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767398" y="2134148"/>
              <a:ext cx="279286" cy="473439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CD2EED3A-116A-AB2B-6401-7E20CE219796}"/>
                </a:ext>
              </a:extLst>
            </p:cNvPr>
            <p:cNvGrpSpPr/>
            <p:nvPr/>
          </p:nvGrpSpPr>
          <p:grpSpPr>
            <a:xfrm>
              <a:off x="2161187" y="2087812"/>
              <a:ext cx="425778" cy="513087"/>
              <a:chOff x="2161187" y="2087812"/>
              <a:chExt cx="425778" cy="513087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DB96DFC8-859B-926A-24B1-5E17EDB0C787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solidFill>
                <a:srgbClr val="92D050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42366A32-A590-EA71-98FE-1B7A9DCF1636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solidFill>
                <a:schemeClr val="accent4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A053BCCF-28C1-A98C-F479-E7CB76F48E6C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C6AC1DED-432D-DC43-01F2-DA2461DE9BB1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3DB2C489-D83B-5B6C-2527-3B950CBF9D2E}"/>
                </a:ext>
              </a:extLst>
            </p:cNvPr>
            <p:cNvGrpSpPr/>
            <p:nvPr/>
          </p:nvGrpSpPr>
          <p:grpSpPr>
            <a:xfrm>
              <a:off x="2522702" y="2532123"/>
              <a:ext cx="338816" cy="476035"/>
              <a:chOff x="2522702" y="2532123"/>
              <a:chExt cx="338816" cy="476035"/>
            </a:xfrm>
          </p:grpSpPr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F8BE5FD6-2839-363F-6343-87BC95AF963A}"/>
                  </a:ext>
                </a:extLst>
              </p:cNvPr>
              <p:cNvSpPr/>
              <p:nvPr/>
            </p:nvSpPr>
            <p:spPr bwMode="auto">
              <a:xfrm rot="21576106">
                <a:off x="2529505" y="2532123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45CCB820-0E76-F609-5FF3-F08A903FDAAD}"/>
                  </a:ext>
                </a:extLst>
              </p:cNvPr>
              <p:cNvSpPr/>
              <p:nvPr/>
            </p:nvSpPr>
            <p:spPr bwMode="auto">
              <a:xfrm rot="21576106">
                <a:off x="2689149" y="2538539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1D821587-B9EC-E1E8-3699-A0C199E0C9B1}"/>
                  </a:ext>
                </a:extLst>
              </p:cNvPr>
              <p:cNvSpPr/>
              <p:nvPr/>
            </p:nvSpPr>
            <p:spPr bwMode="auto">
              <a:xfrm rot="21576106">
                <a:off x="2522702" y="2769543"/>
                <a:ext cx="172369" cy="238615"/>
              </a:xfrm>
              <a:prstGeom prst="ellipse">
                <a:avLst/>
              </a:prstGeom>
              <a:solidFill>
                <a:schemeClr val="accent2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BD9BEE20-B4AC-A587-6C2F-94D7D343B335}"/>
                  </a:ext>
                </a:extLst>
              </p:cNvPr>
              <p:cNvSpPr/>
              <p:nvPr/>
            </p:nvSpPr>
            <p:spPr bwMode="auto">
              <a:xfrm rot="21576106">
                <a:off x="2682347" y="2769543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C1B7B4E5-6C46-9482-75CC-D4E4F1DABBB3}"/>
                </a:ext>
              </a:extLst>
            </p:cNvPr>
            <p:cNvGrpSpPr/>
            <p:nvPr/>
          </p:nvGrpSpPr>
          <p:grpSpPr>
            <a:xfrm rot="3086002">
              <a:off x="2797031" y="2092801"/>
              <a:ext cx="425778" cy="513087"/>
              <a:chOff x="2161187" y="2087812"/>
              <a:chExt cx="425778" cy="513087"/>
            </a:xfrm>
            <a:solidFill>
              <a:schemeClr val="accent3"/>
            </a:solidFill>
          </p:grpSpPr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DE8B6FD9-E999-E855-0931-33922DBD7EFE}"/>
                  </a:ext>
                </a:extLst>
              </p:cNvPr>
              <p:cNvSpPr/>
              <p:nvPr/>
            </p:nvSpPr>
            <p:spPr bwMode="auto">
              <a:xfrm rot="19897608">
                <a:off x="2161187" y="2149415"/>
                <a:ext cx="172369" cy="238615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C6CD4BFC-246F-9277-B0E5-B5FB9AF37D30}"/>
                  </a:ext>
                </a:extLst>
              </p:cNvPr>
              <p:cNvSpPr/>
              <p:nvPr/>
            </p:nvSpPr>
            <p:spPr bwMode="auto">
              <a:xfrm rot="19897608">
                <a:off x="2309233" y="2087812"/>
                <a:ext cx="172369" cy="238615"/>
              </a:xfrm>
              <a:prstGeom prst="ellipse">
                <a:avLst/>
              </a:prstGeom>
              <a:solidFill>
                <a:schemeClr val="accent3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C0E241CA-A3BE-448D-B848-C47B2E73A8A3}"/>
                  </a:ext>
                </a:extLst>
              </p:cNvPr>
              <p:cNvSpPr/>
              <p:nvPr/>
            </p:nvSpPr>
            <p:spPr bwMode="auto">
              <a:xfrm rot="19897608">
                <a:off x="2266550" y="2362284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B2C73BC7-2F1B-CA88-62C4-D96E9865CCA9}"/>
                  </a:ext>
                </a:extLst>
              </p:cNvPr>
              <p:cNvSpPr/>
              <p:nvPr/>
            </p:nvSpPr>
            <p:spPr bwMode="auto">
              <a:xfrm rot="19897608">
                <a:off x="2414596" y="2300681"/>
                <a:ext cx="172369" cy="238615"/>
              </a:xfrm>
              <a:prstGeom prst="ellipse">
                <a:avLst/>
              </a:prstGeom>
              <a:solidFill>
                <a:schemeClr val="accent1"/>
              </a:solidFill>
              <a:ln w="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</p:grpSp>
      </p:grpSp>
      <p:sp>
        <p:nvSpPr>
          <p:cNvPr id="7168" name="TextBox 7167">
            <a:extLst>
              <a:ext uri="{FF2B5EF4-FFF2-40B4-BE49-F238E27FC236}">
                <a16:creationId xmlns:a16="http://schemas.microsoft.com/office/drawing/2014/main" id="{0FA49D4F-7CDA-A2E0-6807-400D6AB3A96A}"/>
              </a:ext>
            </a:extLst>
          </p:cNvPr>
          <p:cNvSpPr txBox="1"/>
          <p:nvPr/>
        </p:nvSpPr>
        <p:spPr bwMode="auto">
          <a:xfrm>
            <a:off x="1551968" y="1859380"/>
            <a:ext cx="11528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Anti-CD20</a:t>
            </a:r>
          </a:p>
        </p:txBody>
      </p:sp>
      <p:sp>
        <p:nvSpPr>
          <p:cNvPr id="7169" name="TextBox 7168">
            <a:extLst>
              <a:ext uri="{FF2B5EF4-FFF2-40B4-BE49-F238E27FC236}">
                <a16:creationId xmlns:a16="http://schemas.microsoft.com/office/drawing/2014/main" id="{3CEAC70A-2CA1-CB79-0DB4-24133AD98B3A}"/>
              </a:ext>
            </a:extLst>
          </p:cNvPr>
          <p:cNvSpPr txBox="1"/>
          <p:nvPr/>
        </p:nvSpPr>
        <p:spPr bwMode="auto">
          <a:xfrm>
            <a:off x="2872547" y="1859380"/>
            <a:ext cx="104227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Anti-CD3</a:t>
            </a:r>
          </a:p>
        </p:txBody>
      </p:sp>
      <p:sp>
        <p:nvSpPr>
          <p:cNvPr id="7170" name="TextBox 7169">
            <a:extLst>
              <a:ext uri="{FF2B5EF4-FFF2-40B4-BE49-F238E27FC236}">
                <a16:creationId xmlns:a16="http://schemas.microsoft.com/office/drawing/2014/main" id="{D8F2E6A5-31EE-241E-94F6-20099C424C9D}"/>
              </a:ext>
            </a:extLst>
          </p:cNvPr>
          <p:cNvSpPr txBox="1"/>
          <p:nvPr/>
        </p:nvSpPr>
        <p:spPr bwMode="auto">
          <a:xfrm>
            <a:off x="6163537" y="1870900"/>
            <a:ext cx="104227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Anti-CD3</a:t>
            </a:r>
          </a:p>
        </p:txBody>
      </p:sp>
      <p:sp>
        <p:nvSpPr>
          <p:cNvPr id="7171" name="TextBox 7170">
            <a:extLst>
              <a:ext uri="{FF2B5EF4-FFF2-40B4-BE49-F238E27FC236}">
                <a16:creationId xmlns:a16="http://schemas.microsoft.com/office/drawing/2014/main" id="{932A73CC-7F78-D551-2E53-8E4723E096B6}"/>
              </a:ext>
            </a:extLst>
          </p:cNvPr>
          <p:cNvSpPr txBox="1"/>
          <p:nvPr/>
        </p:nvSpPr>
        <p:spPr bwMode="auto">
          <a:xfrm>
            <a:off x="4575893" y="1870900"/>
            <a:ext cx="11528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Anti-CD20</a:t>
            </a:r>
          </a:p>
        </p:txBody>
      </p:sp>
      <p:cxnSp>
        <p:nvCxnSpPr>
          <p:cNvPr id="7180" name="Straight Connector 7179">
            <a:extLst>
              <a:ext uri="{FF2B5EF4-FFF2-40B4-BE49-F238E27FC236}">
                <a16:creationId xmlns:a16="http://schemas.microsoft.com/office/drawing/2014/main" id="{EBAF56DA-0193-A55E-9E1F-5395DC28DD15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8974874" y="2681492"/>
            <a:ext cx="300155" cy="534555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181" name="Straight Connector 7180">
            <a:extLst>
              <a:ext uri="{FF2B5EF4-FFF2-40B4-BE49-F238E27FC236}">
                <a16:creationId xmlns:a16="http://schemas.microsoft.com/office/drawing/2014/main" id="{9FC8D06F-3CF7-2342-BCFA-ACB06844F457}"/>
              </a:ext>
            </a:extLst>
          </p:cNvPr>
          <p:cNvCxnSpPr>
            <a:cxnSpLocks/>
          </p:cNvCxnSpPr>
          <p:nvPr/>
        </p:nvCxnSpPr>
        <p:spPr bwMode="auto">
          <a:xfrm flipV="1">
            <a:off x="9436346" y="2319970"/>
            <a:ext cx="446943" cy="757647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7182" name="Group 7181">
            <a:extLst>
              <a:ext uri="{FF2B5EF4-FFF2-40B4-BE49-F238E27FC236}">
                <a16:creationId xmlns:a16="http://schemas.microsoft.com/office/drawing/2014/main" id="{68EA62AA-5839-2A69-48CA-E88936E8A989}"/>
              </a:ext>
            </a:extLst>
          </p:cNvPr>
          <p:cNvGrpSpPr/>
          <p:nvPr/>
        </p:nvGrpSpPr>
        <p:grpSpPr>
          <a:xfrm>
            <a:off x="8466230" y="2245822"/>
            <a:ext cx="681375" cy="821097"/>
            <a:chOff x="2161187" y="2087812"/>
            <a:chExt cx="425778" cy="513087"/>
          </a:xfrm>
        </p:grpSpPr>
        <p:sp>
          <p:nvSpPr>
            <p:cNvPr id="7183" name="Oval 7182">
              <a:extLst>
                <a:ext uri="{FF2B5EF4-FFF2-40B4-BE49-F238E27FC236}">
                  <a16:creationId xmlns:a16="http://schemas.microsoft.com/office/drawing/2014/main" id="{95AE254D-E4B0-6839-F040-69133045F6D7}"/>
                </a:ext>
              </a:extLst>
            </p:cNvPr>
            <p:cNvSpPr/>
            <p:nvPr/>
          </p:nvSpPr>
          <p:spPr bwMode="auto">
            <a:xfrm rot="19897608">
              <a:off x="2161187" y="2149415"/>
              <a:ext cx="172369" cy="238615"/>
            </a:xfrm>
            <a:prstGeom prst="ellipse">
              <a:avLst/>
            </a:prstGeom>
            <a:solidFill>
              <a:srgbClr val="92D05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84" name="Oval 7183">
              <a:extLst>
                <a:ext uri="{FF2B5EF4-FFF2-40B4-BE49-F238E27FC236}">
                  <a16:creationId xmlns:a16="http://schemas.microsoft.com/office/drawing/2014/main" id="{5CAAE35C-6902-1740-A431-6576FC48267C}"/>
                </a:ext>
              </a:extLst>
            </p:cNvPr>
            <p:cNvSpPr/>
            <p:nvPr/>
          </p:nvSpPr>
          <p:spPr bwMode="auto">
            <a:xfrm rot="19897608">
              <a:off x="2309233" y="2087812"/>
              <a:ext cx="172369" cy="238615"/>
            </a:xfrm>
            <a:prstGeom prst="ellipse">
              <a:avLst/>
            </a:prstGeom>
            <a:solidFill>
              <a:schemeClr val="accent4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85" name="Oval 7184">
              <a:extLst>
                <a:ext uri="{FF2B5EF4-FFF2-40B4-BE49-F238E27FC236}">
                  <a16:creationId xmlns:a16="http://schemas.microsoft.com/office/drawing/2014/main" id="{C0763D36-8F5F-7F1F-834F-25A7B93756FD}"/>
                </a:ext>
              </a:extLst>
            </p:cNvPr>
            <p:cNvSpPr/>
            <p:nvPr/>
          </p:nvSpPr>
          <p:spPr bwMode="auto">
            <a:xfrm rot="19897608">
              <a:off x="2266550" y="2362284"/>
              <a:ext cx="172369" cy="238615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86" name="Oval 7185">
              <a:extLst>
                <a:ext uri="{FF2B5EF4-FFF2-40B4-BE49-F238E27FC236}">
                  <a16:creationId xmlns:a16="http://schemas.microsoft.com/office/drawing/2014/main" id="{C173658E-6906-B66C-7874-285D2D17ED00}"/>
                </a:ext>
              </a:extLst>
            </p:cNvPr>
            <p:cNvSpPr/>
            <p:nvPr/>
          </p:nvSpPr>
          <p:spPr bwMode="auto">
            <a:xfrm rot="19897608">
              <a:off x="2414596" y="2300681"/>
              <a:ext cx="172369" cy="238615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grpSp>
        <p:nvGrpSpPr>
          <p:cNvPr id="7187" name="Group 7186">
            <a:extLst>
              <a:ext uri="{FF2B5EF4-FFF2-40B4-BE49-F238E27FC236}">
                <a16:creationId xmlns:a16="http://schemas.microsoft.com/office/drawing/2014/main" id="{63DC68D0-C5A6-3D1B-F2C8-0FA055EA0DE7}"/>
              </a:ext>
            </a:extLst>
          </p:cNvPr>
          <p:cNvGrpSpPr/>
          <p:nvPr/>
        </p:nvGrpSpPr>
        <p:grpSpPr>
          <a:xfrm>
            <a:off x="9045278" y="2956850"/>
            <a:ext cx="542207" cy="1061009"/>
            <a:chOff x="2523032" y="2532122"/>
            <a:chExt cx="338816" cy="663004"/>
          </a:xfrm>
          <a:solidFill>
            <a:schemeClr val="accent2"/>
          </a:solidFill>
        </p:grpSpPr>
        <p:sp>
          <p:nvSpPr>
            <p:cNvPr id="7188" name="Oval 7187">
              <a:extLst>
                <a:ext uri="{FF2B5EF4-FFF2-40B4-BE49-F238E27FC236}">
                  <a16:creationId xmlns:a16="http://schemas.microsoft.com/office/drawing/2014/main" id="{18AA11ED-71A0-95A7-5A55-D51C2C356CCD}"/>
                </a:ext>
              </a:extLst>
            </p:cNvPr>
            <p:cNvSpPr/>
            <p:nvPr/>
          </p:nvSpPr>
          <p:spPr bwMode="auto">
            <a:xfrm rot="21576106">
              <a:off x="2529835" y="2532122"/>
              <a:ext cx="172369" cy="333602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89" name="Oval 7188">
              <a:extLst>
                <a:ext uri="{FF2B5EF4-FFF2-40B4-BE49-F238E27FC236}">
                  <a16:creationId xmlns:a16="http://schemas.microsoft.com/office/drawing/2014/main" id="{6D52D9B4-A247-DA5F-ED41-9242BBC42581}"/>
                </a:ext>
              </a:extLst>
            </p:cNvPr>
            <p:cNvSpPr/>
            <p:nvPr/>
          </p:nvSpPr>
          <p:spPr bwMode="auto">
            <a:xfrm rot="21576106">
              <a:off x="2689479" y="2538537"/>
              <a:ext cx="172369" cy="333602"/>
            </a:xfrm>
            <a:prstGeom prst="ellipse">
              <a:avLst/>
            </a:prstGeom>
            <a:solidFill>
              <a:schemeClr val="accent6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90" name="Oval 7189">
              <a:extLst>
                <a:ext uri="{FF2B5EF4-FFF2-40B4-BE49-F238E27FC236}">
                  <a16:creationId xmlns:a16="http://schemas.microsoft.com/office/drawing/2014/main" id="{7F46D3C1-1525-84BE-6566-874762D49CF4}"/>
                </a:ext>
              </a:extLst>
            </p:cNvPr>
            <p:cNvSpPr/>
            <p:nvPr/>
          </p:nvSpPr>
          <p:spPr bwMode="auto">
            <a:xfrm rot="21576106">
              <a:off x="2523032" y="2861524"/>
              <a:ext cx="172369" cy="333602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91" name="Oval 7190">
              <a:extLst>
                <a:ext uri="{FF2B5EF4-FFF2-40B4-BE49-F238E27FC236}">
                  <a16:creationId xmlns:a16="http://schemas.microsoft.com/office/drawing/2014/main" id="{F2EBF2B6-8A8A-8A2B-AFF8-DE5FCFA1F008}"/>
                </a:ext>
              </a:extLst>
            </p:cNvPr>
            <p:cNvSpPr/>
            <p:nvPr/>
          </p:nvSpPr>
          <p:spPr bwMode="auto">
            <a:xfrm rot="21576106">
              <a:off x="2682678" y="2861522"/>
              <a:ext cx="172369" cy="333602"/>
            </a:xfrm>
            <a:prstGeom prst="ellipse">
              <a:avLst/>
            </a:prstGeom>
            <a:solidFill>
              <a:schemeClr val="accent6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grpSp>
        <p:nvGrpSpPr>
          <p:cNvPr id="7192" name="Group 7191">
            <a:extLst>
              <a:ext uri="{FF2B5EF4-FFF2-40B4-BE49-F238E27FC236}">
                <a16:creationId xmlns:a16="http://schemas.microsoft.com/office/drawing/2014/main" id="{45A2C062-EFB0-4738-67AF-A1CB9A240895}"/>
              </a:ext>
            </a:extLst>
          </p:cNvPr>
          <p:cNvGrpSpPr/>
          <p:nvPr/>
        </p:nvGrpSpPr>
        <p:grpSpPr>
          <a:xfrm rot="3086002">
            <a:off x="9483774" y="2253802"/>
            <a:ext cx="681375" cy="821093"/>
            <a:chOff x="2161187" y="2087812"/>
            <a:chExt cx="425778" cy="513087"/>
          </a:xfrm>
          <a:solidFill>
            <a:srgbClr val="E1471D"/>
          </a:solidFill>
        </p:grpSpPr>
        <p:sp>
          <p:nvSpPr>
            <p:cNvPr id="7193" name="Oval 7192">
              <a:extLst>
                <a:ext uri="{FF2B5EF4-FFF2-40B4-BE49-F238E27FC236}">
                  <a16:creationId xmlns:a16="http://schemas.microsoft.com/office/drawing/2014/main" id="{6D57FBE3-0D26-9659-1243-6D5A8B716F8B}"/>
                </a:ext>
              </a:extLst>
            </p:cNvPr>
            <p:cNvSpPr/>
            <p:nvPr/>
          </p:nvSpPr>
          <p:spPr bwMode="auto">
            <a:xfrm rot="19897608">
              <a:off x="2161187" y="2149415"/>
              <a:ext cx="172369" cy="238615"/>
            </a:xfrm>
            <a:prstGeom prst="ellipse">
              <a:avLst/>
            </a:prstGeom>
            <a:solidFill>
              <a:schemeClr val="accent3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94" name="Oval 7193">
              <a:extLst>
                <a:ext uri="{FF2B5EF4-FFF2-40B4-BE49-F238E27FC236}">
                  <a16:creationId xmlns:a16="http://schemas.microsoft.com/office/drawing/2014/main" id="{76C49CEA-F969-9ED7-EA16-5C1432BFDFE8}"/>
                </a:ext>
              </a:extLst>
            </p:cNvPr>
            <p:cNvSpPr/>
            <p:nvPr/>
          </p:nvSpPr>
          <p:spPr bwMode="auto">
            <a:xfrm rot="19897608">
              <a:off x="2309233" y="2087812"/>
              <a:ext cx="172369" cy="238615"/>
            </a:xfrm>
            <a:prstGeom prst="ellipse">
              <a:avLst/>
            </a:prstGeom>
            <a:solidFill>
              <a:schemeClr val="bg2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95" name="Oval 7194">
              <a:extLst>
                <a:ext uri="{FF2B5EF4-FFF2-40B4-BE49-F238E27FC236}">
                  <a16:creationId xmlns:a16="http://schemas.microsoft.com/office/drawing/2014/main" id="{F2FE01D1-6B12-859D-0225-FD95DF3C6B5F}"/>
                </a:ext>
              </a:extLst>
            </p:cNvPr>
            <p:cNvSpPr/>
            <p:nvPr/>
          </p:nvSpPr>
          <p:spPr bwMode="auto">
            <a:xfrm rot="19897608">
              <a:off x="2266550" y="2362284"/>
              <a:ext cx="172369" cy="238615"/>
            </a:xfrm>
            <a:prstGeom prst="ellipse">
              <a:avLst/>
            </a:prstGeom>
            <a:solidFill>
              <a:schemeClr val="accent6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96" name="Oval 7195">
              <a:extLst>
                <a:ext uri="{FF2B5EF4-FFF2-40B4-BE49-F238E27FC236}">
                  <a16:creationId xmlns:a16="http://schemas.microsoft.com/office/drawing/2014/main" id="{E06CD2B5-555D-C1E5-BB50-B816732671E8}"/>
                </a:ext>
              </a:extLst>
            </p:cNvPr>
            <p:cNvSpPr/>
            <p:nvPr/>
          </p:nvSpPr>
          <p:spPr bwMode="auto">
            <a:xfrm rot="19897608">
              <a:off x="2414596" y="2300681"/>
              <a:ext cx="172369" cy="238615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sp>
        <p:nvSpPr>
          <p:cNvPr id="7211" name="TextBox 71">
            <a:extLst>
              <a:ext uri="{FF2B5EF4-FFF2-40B4-BE49-F238E27FC236}">
                <a16:creationId xmlns:a16="http://schemas.microsoft.com/office/drawing/2014/main" id="{EA7504AA-34A0-62C9-963B-A3240D5BFD26}"/>
              </a:ext>
            </a:extLst>
          </p:cNvPr>
          <p:cNvSpPr txBox="1"/>
          <p:nvPr/>
        </p:nvSpPr>
        <p:spPr bwMode="auto">
          <a:xfrm>
            <a:off x="7875106" y="1862802"/>
            <a:ext cx="11528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Anti-CD20</a:t>
            </a:r>
          </a:p>
        </p:txBody>
      </p:sp>
      <p:grpSp>
        <p:nvGrpSpPr>
          <p:cNvPr id="9232" name="Group 9231">
            <a:extLst>
              <a:ext uri="{FF2B5EF4-FFF2-40B4-BE49-F238E27FC236}">
                <a16:creationId xmlns:a16="http://schemas.microsoft.com/office/drawing/2014/main" id="{08AFB89A-38D7-668D-D311-506B912033C1}"/>
              </a:ext>
            </a:extLst>
          </p:cNvPr>
          <p:cNvGrpSpPr/>
          <p:nvPr/>
        </p:nvGrpSpPr>
        <p:grpSpPr>
          <a:xfrm>
            <a:off x="1498153" y="1041643"/>
            <a:ext cx="9083498" cy="716810"/>
            <a:chOff x="1486425" y="-515366"/>
            <a:chExt cx="9083498" cy="716810"/>
          </a:xfrm>
        </p:grpSpPr>
        <p:sp>
          <p:nvSpPr>
            <p:cNvPr id="7216" name="TextBox 7215">
              <a:extLst>
                <a:ext uri="{FF2B5EF4-FFF2-40B4-BE49-F238E27FC236}">
                  <a16:creationId xmlns:a16="http://schemas.microsoft.com/office/drawing/2014/main" id="{ACCD762B-EF74-798A-1DC4-2CEA21AD3927}"/>
                </a:ext>
              </a:extLst>
            </p:cNvPr>
            <p:cNvSpPr txBox="1"/>
            <p:nvPr/>
          </p:nvSpPr>
          <p:spPr>
            <a:xfrm>
              <a:off x="1486425" y="-510898"/>
              <a:ext cx="2439663" cy="707876"/>
            </a:xfrm>
            <a:prstGeom prst="rect">
              <a:avLst/>
            </a:prstGeom>
            <a:noFill/>
          </p:spPr>
          <p:txBody>
            <a:bodyPr wrap="square" lIns="91433" tIns="45715" rIns="91433" bIns="45715" rtlCol="0">
              <a:spAutoFit/>
            </a:bodyPr>
            <a:lstStyle/>
            <a:p>
              <a:pPr marL="0" marR="0" lvl="0" indent="0" algn="ctr" defTabSz="9141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Mosunetuzumab</a:t>
              </a:r>
              <a:r>
                <a:rPr kumimoji="0" lang="en-CA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 </a:t>
              </a:r>
            </a:p>
            <a:p>
              <a:pPr marL="0" marR="0" lvl="0" indent="0" algn="ctr" defTabSz="9141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(IV</a:t>
              </a:r>
              <a:r>
                <a:rPr lang="en-CA" sz="2000" kern="0" dirty="0">
                  <a:solidFill>
                    <a:srgbClr val="000000"/>
                  </a:solidFill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 and</a:t>
              </a:r>
              <a:r>
                <a:rPr kumimoji="0" lang="en-CA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*SC)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endParaRPr>
            </a:p>
          </p:txBody>
        </p:sp>
        <p:sp>
          <p:nvSpPr>
            <p:cNvPr id="7217" name="TextBox 7216">
              <a:extLst>
                <a:ext uri="{FF2B5EF4-FFF2-40B4-BE49-F238E27FC236}">
                  <a16:creationId xmlns:a16="http://schemas.microsoft.com/office/drawing/2014/main" id="{35FFD218-641C-CE93-D256-A5E450E96670}"/>
                </a:ext>
              </a:extLst>
            </p:cNvPr>
            <p:cNvSpPr txBox="1"/>
            <p:nvPr/>
          </p:nvSpPr>
          <p:spPr>
            <a:xfrm>
              <a:off x="4734381" y="-506432"/>
              <a:ext cx="2225908" cy="707876"/>
            </a:xfrm>
            <a:prstGeom prst="rect">
              <a:avLst/>
            </a:prstGeom>
            <a:noFill/>
          </p:spPr>
          <p:txBody>
            <a:bodyPr wrap="square" lIns="91433" tIns="45715" rIns="91433" bIns="45715" rtlCol="0">
              <a:spAutoFit/>
            </a:bodyPr>
            <a:lstStyle/>
            <a:p>
              <a:pPr marL="0" marR="0" lvl="0" indent="0" algn="ctr" defTabSz="9141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0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Epcoritamab </a:t>
              </a:r>
            </a:p>
            <a:p>
              <a:pPr marL="0" marR="0" lvl="0" indent="0" algn="ctr" defTabSz="9141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0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(SC)</a:t>
              </a:r>
            </a:p>
          </p:txBody>
        </p:sp>
        <p:sp>
          <p:nvSpPr>
            <p:cNvPr id="7219" name="TextBox 7218">
              <a:extLst>
                <a:ext uri="{FF2B5EF4-FFF2-40B4-BE49-F238E27FC236}">
                  <a16:creationId xmlns:a16="http://schemas.microsoft.com/office/drawing/2014/main" id="{2072D72E-2BF2-7DE5-D789-D54A68D060B9}"/>
                </a:ext>
              </a:extLst>
            </p:cNvPr>
            <p:cNvSpPr txBox="1"/>
            <p:nvPr/>
          </p:nvSpPr>
          <p:spPr>
            <a:xfrm>
              <a:off x="8130259" y="-515366"/>
              <a:ext cx="2439664" cy="707876"/>
            </a:xfrm>
            <a:prstGeom prst="rect">
              <a:avLst/>
            </a:prstGeom>
            <a:noFill/>
          </p:spPr>
          <p:txBody>
            <a:bodyPr wrap="square" lIns="91433" tIns="45715" rIns="91433" bIns="45715" rtlCol="0">
              <a:spAutoFit/>
            </a:bodyPr>
            <a:lstStyle/>
            <a:p>
              <a:pPr marL="0" marR="0" lvl="0" indent="0" algn="ctr" defTabSz="9141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0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Odronextamab </a:t>
              </a:r>
            </a:p>
            <a:p>
              <a:pPr marL="0" marR="0" lvl="0" indent="0" algn="ctr" defTabSz="9141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0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Calibri" panose="020F0502020204030204" pitchFamily="34" charset="0"/>
                  <a:cs typeface="Poppins" pitchFamily="2" charset="77"/>
                </a:rPr>
                <a:t>(IV) </a:t>
              </a:r>
            </a:p>
          </p:txBody>
        </p:sp>
      </p:grpSp>
      <p:sp>
        <p:nvSpPr>
          <p:cNvPr id="7230" name="TextBox 7229">
            <a:extLst>
              <a:ext uri="{FF2B5EF4-FFF2-40B4-BE49-F238E27FC236}">
                <a16:creationId xmlns:a16="http://schemas.microsoft.com/office/drawing/2014/main" id="{7D83647C-42F1-5026-84F1-0370E16F58F0}"/>
              </a:ext>
            </a:extLst>
          </p:cNvPr>
          <p:cNvSpPr txBox="1"/>
          <p:nvPr/>
        </p:nvSpPr>
        <p:spPr bwMode="auto">
          <a:xfrm>
            <a:off x="931027" y="4287772"/>
            <a:ext cx="3200400" cy="33855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FDA approved: 3L+ R/R FL</a:t>
            </a:r>
          </a:p>
        </p:txBody>
      </p:sp>
      <p:sp>
        <p:nvSpPr>
          <p:cNvPr id="7231" name="TextBox 7230">
            <a:extLst>
              <a:ext uri="{FF2B5EF4-FFF2-40B4-BE49-F238E27FC236}">
                <a16:creationId xmlns:a16="http://schemas.microsoft.com/office/drawing/2014/main" id="{8883DF39-3ECB-56FC-25FD-96449B2D794D}"/>
              </a:ext>
            </a:extLst>
          </p:cNvPr>
          <p:cNvSpPr txBox="1"/>
          <p:nvPr/>
        </p:nvSpPr>
        <p:spPr bwMode="auto">
          <a:xfrm>
            <a:off x="4273602" y="4299253"/>
            <a:ext cx="3200400" cy="33855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FDA approved: 3L+ R/R FL</a:t>
            </a:r>
          </a:p>
        </p:txBody>
      </p:sp>
      <p:sp>
        <p:nvSpPr>
          <p:cNvPr id="9220" name="TextBox 9219">
            <a:extLst>
              <a:ext uri="{FF2B5EF4-FFF2-40B4-BE49-F238E27FC236}">
                <a16:creationId xmlns:a16="http://schemas.microsoft.com/office/drawing/2014/main" id="{84192A25-BC69-EFC6-B269-672B2A82E4B3}"/>
              </a:ext>
            </a:extLst>
          </p:cNvPr>
          <p:cNvSpPr txBox="1"/>
          <p:nvPr/>
        </p:nvSpPr>
        <p:spPr bwMode="auto">
          <a:xfrm>
            <a:off x="931027" y="4715801"/>
            <a:ext cx="3200400" cy="33855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EMA approved</a:t>
            </a:r>
          </a:p>
        </p:txBody>
      </p:sp>
      <p:sp>
        <p:nvSpPr>
          <p:cNvPr id="9221" name="TextBox 9220">
            <a:extLst>
              <a:ext uri="{FF2B5EF4-FFF2-40B4-BE49-F238E27FC236}">
                <a16:creationId xmlns:a16="http://schemas.microsoft.com/office/drawing/2014/main" id="{0CE5A9D7-03F1-677D-AD1D-0ECE45EE163B}"/>
              </a:ext>
            </a:extLst>
          </p:cNvPr>
          <p:cNvSpPr txBox="1"/>
          <p:nvPr/>
        </p:nvSpPr>
        <p:spPr bwMode="auto">
          <a:xfrm>
            <a:off x="4273602" y="4711140"/>
            <a:ext cx="3200400" cy="33855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EMA approved</a:t>
            </a:r>
          </a:p>
        </p:txBody>
      </p:sp>
      <p:sp>
        <p:nvSpPr>
          <p:cNvPr id="9222" name="TextBox 9221">
            <a:extLst>
              <a:ext uri="{FF2B5EF4-FFF2-40B4-BE49-F238E27FC236}">
                <a16:creationId xmlns:a16="http://schemas.microsoft.com/office/drawing/2014/main" id="{A0137D89-03FD-1526-122B-61B91E5D332F}"/>
              </a:ext>
            </a:extLst>
          </p:cNvPr>
          <p:cNvSpPr txBox="1"/>
          <p:nvPr/>
        </p:nvSpPr>
        <p:spPr bwMode="auto">
          <a:xfrm>
            <a:off x="7651395" y="4705072"/>
            <a:ext cx="3474720" cy="33855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EMA approved</a:t>
            </a:r>
          </a:p>
        </p:txBody>
      </p:sp>
      <p:sp>
        <p:nvSpPr>
          <p:cNvPr id="9223" name="TextBox 9222">
            <a:extLst>
              <a:ext uri="{FF2B5EF4-FFF2-40B4-BE49-F238E27FC236}">
                <a16:creationId xmlns:a16="http://schemas.microsoft.com/office/drawing/2014/main" id="{5AB88323-6334-F614-422C-B7959355DAE3}"/>
              </a:ext>
            </a:extLst>
          </p:cNvPr>
          <p:cNvSpPr txBox="1"/>
          <p:nvPr/>
        </p:nvSpPr>
        <p:spPr bwMode="auto">
          <a:xfrm>
            <a:off x="9511418" y="1874777"/>
            <a:ext cx="104227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Anti-CD3</a:t>
            </a:r>
          </a:p>
        </p:txBody>
      </p:sp>
      <p:sp>
        <p:nvSpPr>
          <p:cNvPr id="9224" name="TextBox 9223">
            <a:extLst>
              <a:ext uri="{FF2B5EF4-FFF2-40B4-BE49-F238E27FC236}">
                <a16:creationId xmlns:a16="http://schemas.microsoft.com/office/drawing/2014/main" id="{0737B88F-85B4-8067-84DF-9A40154227CD}"/>
              </a:ext>
            </a:extLst>
          </p:cNvPr>
          <p:cNvSpPr txBox="1"/>
          <p:nvPr/>
        </p:nvSpPr>
        <p:spPr bwMode="auto">
          <a:xfrm>
            <a:off x="931027" y="5151715"/>
            <a:ext cx="3183836" cy="3385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IgG1</a:t>
            </a:r>
          </a:p>
        </p:txBody>
      </p:sp>
      <p:sp>
        <p:nvSpPr>
          <p:cNvPr id="9225" name="TextBox 9224">
            <a:extLst>
              <a:ext uri="{FF2B5EF4-FFF2-40B4-BE49-F238E27FC236}">
                <a16:creationId xmlns:a16="http://schemas.microsoft.com/office/drawing/2014/main" id="{84C1F534-C6B8-26FA-7FA2-6FCB5C1B57C3}"/>
              </a:ext>
            </a:extLst>
          </p:cNvPr>
          <p:cNvSpPr txBox="1"/>
          <p:nvPr/>
        </p:nvSpPr>
        <p:spPr bwMode="auto">
          <a:xfrm>
            <a:off x="4273602" y="5151715"/>
            <a:ext cx="3200400" cy="3385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IgG1</a:t>
            </a:r>
          </a:p>
        </p:txBody>
      </p:sp>
      <p:sp>
        <p:nvSpPr>
          <p:cNvPr id="9226" name="TextBox 9225">
            <a:extLst>
              <a:ext uri="{FF2B5EF4-FFF2-40B4-BE49-F238E27FC236}">
                <a16:creationId xmlns:a16="http://schemas.microsoft.com/office/drawing/2014/main" id="{675A32A8-FA86-A3DF-EA6F-5AB8E47F10A8}"/>
              </a:ext>
            </a:extLst>
          </p:cNvPr>
          <p:cNvSpPr txBox="1"/>
          <p:nvPr/>
        </p:nvSpPr>
        <p:spPr bwMode="auto">
          <a:xfrm>
            <a:off x="7632740" y="5153213"/>
            <a:ext cx="3474720" cy="3385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IgG4</a:t>
            </a:r>
          </a:p>
        </p:txBody>
      </p:sp>
      <p:sp>
        <p:nvSpPr>
          <p:cNvPr id="9229" name="TextBox 9228">
            <a:extLst>
              <a:ext uri="{FF2B5EF4-FFF2-40B4-BE49-F238E27FC236}">
                <a16:creationId xmlns:a16="http://schemas.microsoft.com/office/drawing/2014/main" id="{BFA8915D-47F5-D5E4-D8AE-BD3772776CBE}"/>
              </a:ext>
            </a:extLst>
          </p:cNvPr>
          <p:cNvSpPr txBox="1"/>
          <p:nvPr/>
        </p:nvSpPr>
        <p:spPr bwMode="auto">
          <a:xfrm>
            <a:off x="931027" y="5587629"/>
            <a:ext cx="3200400" cy="5847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Fc silencing mutation (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Fsm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): N297G</a:t>
            </a:r>
          </a:p>
        </p:txBody>
      </p:sp>
      <p:sp>
        <p:nvSpPr>
          <p:cNvPr id="9230" name="TextBox 9229">
            <a:extLst>
              <a:ext uri="{FF2B5EF4-FFF2-40B4-BE49-F238E27FC236}">
                <a16:creationId xmlns:a16="http://schemas.microsoft.com/office/drawing/2014/main" id="{2034D116-3073-0674-2787-EB832FCAE9CF}"/>
              </a:ext>
            </a:extLst>
          </p:cNvPr>
          <p:cNvSpPr txBox="1"/>
          <p:nvPr/>
        </p:nvSpPr>
        <p:spPr bwMode="auto">
          <a:xfrm>
            <a:off x="4273603" y="5587629"/>
            <a:ext cx="3200400" cy="3385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lvl="0" algn="ctr">
              <a:spcBef>
                <a:spcPts val="0"/>
              </a:spcBef>
              <a:defRPr/>
            </a:pPr>
            <a:r>
              <a:rPr lang="en-US" sz="1600" dirty="0">
                <a:solidFill>
                  <a:srgbClr val="FFFFFF"/>
                </a:solidFill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Fsm</a:t>
            </a:r>
            <a:r>
              <a:rPr lang="en-US" sz="1600">
                <a:solidFill>
                  <a:srgbClr val="FFFFFF"/>
                </a:solidFill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: L234F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, L235E, D265A</a:t>
            </a:r>
          </a:p>
        </p:txBody>
      </p:sp>
      <p:sp>
        <p:nvSpPr>
          <p:cNvPr id="9231" name="TextBox 9230">
            <a:extLst>
              <a:ext uri="{FF2B5EF4-FFF2-40B4-BE49-F238E27FC236}">
                <a16:creationId xmlns:a16="http://schemas.microsoft.com/office/drawing/2014/main" id="{6C31B5C7-3E4C-CACC-CA2A-E318AB5563FE}"/>
              </a:ext>
            </a:extLst>
          </p:cNvPr>
          <p:cNvSpPr txBox="1"/>
          <p:nvPr/>
        </p:nvSpPr>
        <p:spPr bwMode="auto">
          <a:xfrm>
            <a:off x="7616179" y="5588877"/>
            <a:ext cx="3491281" cy="5847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Fsm</a:t>
            </a:r>
            <a:r>
              <a:rPr lang="en-US" sz="1600">
                <a:solidFill>
                  <a:schemeClr val="bg1"/>
                </a:solidFill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: Modified IgG4 (no Fc</a:t>
            </a:r>
            <a:r>
              <a:rPr lang="el-G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Poppins" pitchFamily="2" charset="77"/>
              </a:rPr>
              <a:t>γ</a:t>
            </a:r>
            <a:r>
              <a:rPr lang="en-US" sz="1600">
                <a:solidFill>
                  <a:schemeClr val="bg1"/>
                </a:solidFill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RIII binding)</a:t>
            </a:r>
          </a:p>
        </p:txBody>
      </p:sp>
      <p:sp>
        <p:nvSpPr>
          <p:cNvPr id="9233" name="TextBox 9232">
            <a:extLst>
              <a:ext uri="{FF2B5EF4-FFF2-40B4-BE49-F238E27FC236}">
                <a16:creationId xmlns:a16="http://schemas.microsoft.com/office/drawing/2014/main" id="{F8525894-80AF-EB50-05CF-EC5557E53332}"/>
              </a:ext>
            </a:extLst>
          </p:cNvPr>
          <p:cNvSpPr txBox="1"/>
          <p:nvPr/>
        </p:nvSpPr>
        <p:spPr bwMode="auto">
          <a:xfrm>
            <a:off x="9650848" y="3194075"/>
            <a:ext cx="1558252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Heavy chains with different affinities for bispecific Ab conjugation</a:t>
            </a:r>
          </a:p>
        </p:txBody>
      </p:sp>
      <p:sp>
        <p:nvSpPr>
          <p:cNvPr id="9234" name="TextBox 9233">
            <a:extLst>
              <a:ext uri="{FF2B5EF4-FFF2-40B4-BE49-F238E27FC236}">
                <a16:creationId xmlns:a16="http://schemas.microsoft.com/office/drawing/2014/main" id="{1491908A-B018-9802-C4F6-6CBB18792396}"/>
              </a:ext>
            </a:extLst>
          </p:cNvPr>
          <p:cNvSpPr txBox="1"/>
          <p:nvPr/>
        </p:nvSpPr>
        <p:spPr bwMode="auto">
          <a:xfrm>
            <a:off x="2992682" y="3310909"/>
            <a:ext cx="155453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Knobs-into-holes for bispecific Ab conjugation</a:t>
            </a:r>
            <a:endParaRPr lang="en-US" sz="1400" b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424492-8994-E7D3-0209-09BBD1DD475C}"/>
              </a:ext>
            </a:extLst>
          </p:cNvPr>
          <p:cNvSpPr txBox="1"/>
          <p:nvPr/>
        </p:nvSpPr>
        <p:spPr bwMode="auto">
          <a:xfrm>
            <a:off x="852727" y="3295552"/>
            <a:ext cx="153994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0" dirty="0">
                <a:latin typeface="+mn-lt"/>
              </a:rPr>
              <a:t>*Mosun SC formulation approved on December 19, 2025.</a:t>
            </a:r>
          </a:p>
        </p:txBody>
      </p:sp>
    </p:spTree>
    <p:extLst>
      <p:ext uri="{BB962C8B-B14F-4D97-AF65-F5344CB8AC3E}">
        <p14:creationId xmlns:p14="http://schemas.microsoft.com/office/powerpoint/2010/main" val="1684359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664A18B-3EED-7DB1-E64E-2F8C0EA50B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877884"/>
              </p:ext>
            </p:extLst>
          </p:nvPr>
        </p:nvGraphicFramePr>
        <p:xfrm>
          <a:off x="231078" y="1583266"/>
          <a:ext cx="11740261" cy="364032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87408">
                  <a:extLst>
                    <a:ext uri="{9D8B030D-6E8A-4147-A177-3AD203B41FA5}">
                      <a16:colId xmlns:a16="http://schemas.microsoft.com/office/drawing/2014/main" val="2788281024"/>
                    </a:ext>
                  </a:extLst>
                </a:gridCol>
                <a:gridCol w="3719384">
                  <a:extLst>
                    <a:ext uri="{9D8B030D-6E8A-4147-A177-3AD203B41FA5}">
                      <a16:colId xmlns:a16="http://schemas.microsoft.com/office/drawing/2014/main" val="305033755"/>
                    </a:ext>
                  </a:extLst>
                </a:gridCol>
                <a:gridCol w="2598403">
                  <a:extLst>
                    <a:ext uri="{9D8B030D-6E8A-4147-A177-3AD203B41FA5}">
                      <a16:colId xmlns:a16="http://schemas.microsoft.com/office/drawing/2014/main" val="2860009315"/>
                    </a:ext>
                  </a:extLst>
                </a:gridCol>
                <a:gridCol w="2935066">
                  <a:extLst>
                    <a:ext uri="{9D8B030D-6E8A-4147-A177-3AD203B41FA5}">
                      <a16:colId xmlns:a16="http://schemas.microsoft.com/office/drawing/2014/main" val="2878984743"/>
                    </a:ext>
                  </a:extLst>
                </a:gridCol>
              </a:tblGrid>
              <a:tr h="512403">
                <a:tc>
                  <a:txBody>
                    <a:bodyPr/>
                    <a:lstStyle/>
                    <a:p>
                      <a:r>
                        <a:rPr lang="en-US"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Parameter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Mosunetuzumab</a:t>
                      </a:r>
                      <a:r>
                        <a:rPr lang="en-US" baseline="30000"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Epcoritamab</a:t>
                      </a:r>
                      <a:r>
                        <a:rPr lang="en-US" baseline="30000"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Odronextamab</a:t>
                      </a:r>
                      <a:r>
                        <a:rPr lang="en-US" baseline="30000"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545336"/>
                  </a:ext>
                </a:extLst>
              </a:tr>
              <a:tr h="512403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FDA indication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Adults with R/R FL after ≥2 prior lines of systemic tx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Adults with R/R FL after ≥2 prior lines of systemic tx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Not FDA approved;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EMA authorized for use in FL/DLBCL</a:t>
                      </a:r>
                      <a:endParaRPr lang="en-US" dirty="0">
                        <a:solidFill>
                          <a:schemeClr val="tx1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838265"/>
                  </a:ext>
                </a:extLst>
              </a:tr>
              <a:tr h="512403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NCCN guidelines</a:t>
                      </a:r>
                      <a:r>
                        <a:rPr lang="en-US" baseline="30000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3L+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3L+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--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296609"/>
                  </a:ext>
                </a:extLst>
              </a:tr>
              <a:tr h="512403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Pivotal clinical trial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GO29781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EPCORE NHL-1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ELM-2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200422"/>
                  </a:ext>
                </a:extLst>
              </a:tr>
              <a:tr h="512403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Duration of therapy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If in CR, 8 cycles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If in PR or SD, give additional 9 cycles (17 total)*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Until disease progression or unacceptable toxicity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Until disease progression or unacceptable toxicity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20843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194A84F-2DE5-D4C9-9CA6-5037FB109435}"/>
              </a:ext>
            </a:extLst>
          </p:cNvPr>
          <p:cNvSpPr txBox="1"/>
          <p:nvPr/>
        </p:nvSpPr>
        <p:spPr bwMode="auto">
          <a:xfrm>
            <a:off x="120684" y="5301319"/>
            <a:ext cx="105359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*Unless unacceptable toxicity or disease progression.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1B065F-8901-AF37-7ABC-3E43B8DCA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87092"/>
            <a:ext cx="11740260" cy="990271"/>
          </a:xfrm>
        </p:spPr>
        <p:txBody>
          <a:bodyPr/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Bispecific Antibodies in B-Cell Lymphomas: </a:t>
            </a:r>
            <a:b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Current Indications for FL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571AE9-2082-2767-8794-F1F9869AFDB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>
                <a:ea typeface="Calibri" panose="020F0502020204030204" pitchFamily="34" charset="0"/>
              </a:rPr>
              <a:t>1. </a:t>
            </a:r>
            <a:r>
              <a:rPr lang="en-US" dirty="0">
                <a:ea typeface="Calibri" panose="020F0502020204030204" pitchFamily="34" charset="0"/>
              </a:rPr>
              <a:t>Mosunetuzumab</a:t>
            </a:r>
            <a:r>
              <a:rPr lang="en-US">
                <a:ea typeface="Calibri" panose="020F0502020204030204" pitchFamily="34" charset="0"/>
              </a:rPr>
              <a:t> PI. 2. </a:t>
            </a:r>
            <a:r>
              <a:rPr lang="en-US" dirty="0">
                <a:ea typeface="Calibri" panose="020F0502020204030204" pitchFamily="34" charset="0"/>
              </a:rPr>
              <a:t>Epcoritamab</a:t>
            </a:r>
            <a:r>
              <a:rPr lang="en-US">
                <a:ea typeface="Calibri" panose="020F0502020204030204" pitchFamily="34" charset="0"/>
              </a:rPr>
              <a:t> PI. 3. </a:t>
            </a:r>
            <a:r>
              <a:rPr lang="en-US" dirty="0">
                <a:ea typeface="Calibri" panose="020F0502020204030204" pitchFamily="34" charset="0"/>
              </a:rPr>
              <a:t>Odronextamab</a:t>
            </a:r>
            <a:r>
              <a:rPr lang="en-US">
                <a:ea typeface="Calibri" panose="020F0502020204030204" pitchFamily="34" charset="0"/>
              </a:rPr>
              <a:t> PI. 4. NCCN. Clinical practice guidelines in oncology: B-cell lymphomas. v3.2025. </a:t>
            </a:r>
            <a:r>
              <a:rPr lang="en-US" dirty="0">
                <a:ea typeface="Calibri" panose="020F0502020204030204" pitchFamily="34" charset="0"/>
              </a:rPr>
              <a:t>nccn.org</a:t>
            </a:r>
            <a:r>
              <a:rPr lang="en-US">
                <a:ea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3433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4DC70-D4EC-FFFD-7B02-158E2A3FC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1D8AB-49C0-5254-F878-17E3E254F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0421211" cy="492944"/>
          </a:xfrm>
        </p:spPr>
        <p:txBody>
          <a:bodyPr>
            <a:noAutofit/>
          </a:bodyPr>
          <a:lstStyle/>
          <a:p>
            <a:r>
              <a:rPr lang="en-US"/>
              <a:t>Phase II Dose Expansion Study of </a:t>
            </a:r>
            <a:r>
              <a:rPr lang="en-US" dirty="0"/>
              <a:t>Mosunetuzumab</a:t>
            </a:r>
            <a:r>
              <a:rPr lang="en-US"/>
              <a:t> in R/R FL </a:t>
            </a:r>
            <a:r>
              <a:rPr lang="en-GB"/>
              <a:t>After ≥2 Prior </a:t>
            </a:r>
            <a:r>
              <a:rPr lang="en-GB" dirty="0"/>
              <a:t>LoT</a:t>
            </a:r>
            <a:r>
              <a:rPr lang="en-US"/>
              <a:t> </a:t>
            </a: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B3BF2BA6-8C12-395D-8829-B879C91081C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 dirty="0"/>
              <a:t>Mosunetuzumab PI. Sehn. Blood. 2025;145:708. </a:t>
            </a:r>
            <a:r>
              <a:rPr lang="en-US" dirty="0"/>
              <a:t>Shadman. ASH 2024. Abstr 4407</a:t>
            </a:r>
            <a:r>
              <a:rPr lang="en-US" sz="1050" dirty="0"/>
              <a:t>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0D816E-3366-D4CF-F420-663D5EE80758}"/>
              </a:ext>
            </a:extLst>
          </p:cNvPr>
          <p:cNvSpPr txBox="1"/>
          <p:nvPr/>
        </p:nvSpPr>
        <p:spPr>
          <a:xfrm>
            <a:off x="1494968" y="1638847"/>
            <a:ext cx="609600" cy="461665"/>
          </a:xfrm>
          <a:prstGeom prst="rect">
            <a:avLst/>
          </a:prstGeom>
          <a:solidFill>
            <a:schemeClr val="lt1"/>
          </a:solidFill>
        </p:spPr>
        <p:txBody>
          <a:bodyPr wrap="square" rtlCol="0">
            <a:spAutoFit/>
          </a:bodyPr>
          <a:lstStyle/>
          <a:p>
            <a:endParaRPr lang="en-US" sz="2400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B85F6FC4-F0E0-8776-9B60-7CC500F057DE}"/>
              </a:ext>
            </a:extLst>
          </p:cNvPr>
          <p:cNvSpPr txBox="1">
            <a:spLocks noChangeArrowheads="1"/>
          </p:cNvSpPr>
          <p:nvPr/>
        </p:nvSpPr>
        <p:spPr>
          <a:xfrm>
            <a:off x="228601" y="1416202"/>
            <a:ext cx="10699594" cy="989011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Single-arm, pivotal phase II expansion in patients with R/R FL and ≥2 prior therapies </a:t>
            </a: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ext Box 45">
            <a:extLst>
              <a:ext uri="{FF2B5EF4-FFF2-40B4-BE49-F238E27FC236}">
                <a16:creationId xmlns:a16="http://schemas.microsoft.com/office/drawing/2014/main" id="{7551A4E5-7D22-C35F-9FFC-E3E72F014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348" y="2556413"/>
            <a:ext cx="2712244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with FL 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(Grade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1-3a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); ECOG PS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0-1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after ≥2 prior regimens, </a:t>
            </a:r>
            <a:r>
              <a:rPr lang="en-US" altLang="en-US" sz="18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including ≥1 anti-CD20 Ab and ≥1 alkylating agent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90)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6EDCBC7F-E6CB-49AE-F317-4097A6BA3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5814" y="4769459"/>
            <a:ext cx="1554480" cy="4572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D1: 1 mg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33FC69-18BB-4138-2E4F-A5D1DE992A1B}"/>
              </a:ext>
            </a:extLst>
          </p:cNvPr>
          <p:cNvSpPr txBox="1"/>
          <p:nvPr/>
        </p:nvSpPr>
        <p:spPr bwMode="auto">
          <a:xfrm>
            <a:off x="3201007" y="2433902"/>
            <a:ext cx="6400997" cy="7078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Mosunetuzumab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IV administration in 21-day cycles</a:t>
            </a:r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DC538F78-DD7E-AB1B-5C5E-8A8489521B72}"/>
              </a:ext>
            </a:extLst>
          </p:cNvPr>
          <p:cNvCxnSpPr/>
          <p:nvPr/>
        </p:nvCxnSpPr>
        <p:spPr bwMode="auto">
          <a:xfrm flipV="1">
            <a:off x="3859694" y="4711742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B7D48B71-345D-36A8-D38A-0F097D78F3F5}"/>
              </a:ext>
            </a:extLst>
          </p:cNvPr>
          <p:cNvCxnSpPr/>
          <p:nvPr/>
        </p:nvCxnSpPr>
        <p:spPr bwMode="auto">
          <a:xfrm flipV="1">
            <a:off x="4191258" y="4162588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Rectangle 24">
            <a:extLst>
              <a:ext uri="{FF2B5EF4-FFF2-40B4-BE49-F238E27FC236}">
                <a16:creationId xmlns:a16="http://schemas.microsoft.com/office/drawing/2014/main" id="{22A80A9D-E52E-C687-D770-18865672A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1502" y="4231599"/>
            <a:ext cx="1554480" cy="4572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D8: 2 mg 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3" name="Rectangle 24">
            <a:extLst>
              <a:ext uri="{FF2B5EF4-FFF2-40B4-BE49-F238E27FC236}">
                <a16:creationId xmlns:a16="http://schemas.microsoft.com/office/drawing/2014/main" id="{4F1434E4-A93B-5BF1-DB7C-07B8486088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9855" y="3682587"/>
            <a:ext cx="1364734" cy="4572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D15: 60</a:t>
            </a: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mg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4" name="Rectangle 24">
            <a:extLst>
              <a:ext uri="{FF2B5EF4-FFF2-40B4-BE49-F238E27FC236}">
                <a16:creationId xmlns:a16="http://schemas.microsoft.com/office/drawing/2014/main" id="{8C688EC0-F0E6-A5FB-6062-9B99941DD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5045" y="3682587"/>
            <a:ext cx="1420662" cy="4572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D1: 60 mg </a:t>
            </a:r>
          </a:p>
        </p:txBody>
      </p:sp>
      <p:sp>
        <p:nvSpPr>
          <p:cNvPr id="15" name="Rectangle 24">
            <a:extLst>
              <a:ext uri="{FF2B5EF4-FFF2-40B4-BE49-F238E27FC236}">
                <a16:creationId xmlns:a16="http://schemas.microsoft.com/office/drawing/2014/main" id="{E22AE5CA-7238-22C0-219B-70FC14EFF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1955" y="3682587"/>
            <a:ext cx="1329221" cy="4572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D1: 3</a:t>
            </a: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0 mg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79BD6CE-C519-4871-7782-98D6D21A0813}"/>
              </a:ext>
            </a:extLst>
          </p:cNvPr>
          <p:cNvCxnSpPr>
            <a:cxnSpLocks/>
            <a:stCxn id="13" idx="3"/>
            <a:endCxn id="14" idx="1"/>
          </p:cNvCxnSpPr>
          <p:nvPr/>
        </p:nvCxnSpPr>
        <p:spPr bwMode="auto">
          <a:xfrm>
            <a:off x="4554589" y="3911187"/>
            <a:ext cx="310456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82B1C87-E10B-A68E-9C45-DA6B090439B7}"/>
              </a:ext>
            </a:extLst>
          </p:cNvPr>
          <p:cNvCxnSpPr>
            <a:cxnSpLocks/>
            <a:stCxn id="14" idx="3"/>
            <a:endCxn id="15" idx="1"/>
          </p:cNvCxnSpPr>
          <p:nvPr/>
        </p:nvCxnSpPr>
        <p:spPr bwMode="auto">
          <a:xfrm>
            <a:off x="6285707" y="3911187"/>
            <a:ext cx="336248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2E3C530F-2D49-31D6-4701-0404F00EF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9855" y="3254597"/>
            <a:ext cx="1364733" cy="28287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*C1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95C421A-8AC2-7652-5020-CC13565A8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2003" y="3254597"/>
            <a:ext cx="1420662" cy="28287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*C2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6A6250-1330-9851-0542-D110009C1C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1955" y="3262481"/>
            <a:ext cx="1276120" cy="28287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C3</a:t>
            </a:r>
          </a:p>
        </p:txBody>
      </p:sp>
      <p:sp>
        <p:nvSpPr>
          <p:cNvPr id="29" name="Rectangle 24">
            <a:extLst>
              <a:ext uri="{FF2B5EF4-FFF2-40B4-BE49-F238E27FC236}">
                <a16:creationId xmlns:a16="http://schemas.microsoft.com/office/drawing/2014/main" id="{A4739419-9B85-5647-E99C-6CE1DAA11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1632" y="3682587"/>
            <a:ext cx="1329221" cy="4572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D1: 3</a:t>
            </a: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0 mg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77266D4-CB67-D19F-4FDB-BE9B04E42546}"/>
              </a:ext>
            </a:extLst>
          </p:cNvPr>
          <p:cNvCxnSpPr>
            <a:cxnSpLocks/>
            <a:endCxn id="29" idx="1"/>
          </p:cNvCxnSpPr>
          <p:nvPr/>
        </p:nvCxnSpPr>
        <p:spPr bwMode="auto">
          <a:xfrm>
            <a:off x="8052336" y="3911187"/>
            <a:ext cx="209296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BAB2E776-B71F-FECB-7AF7-325E631000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1632" y="3262480"/>
            <a:ext cx="1329221" cy="282879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C8 / C17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DF37E3-9DD8-97D6-EAC2-0EE56980FDD7}"/>
              </a:ext>
            </a:extLst>
          </p:cNvPr>
          <p:cNvSpPr txBox="1"/>
          <p:nvPr/>
        </p:nvSpPr>
        <p:spPr bwMode="auto">
          <a:xfrm>
            <a:off x="228600" y="5350384"/>
            <a:ext cx="115873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2400">
                <a:latin typeface="+mn-lt"/>
              </a:rPr>
              <a:t>Primary endpoint</a:t>
            </a:r>
            <a:r>
              <a:rPr lang="en-US" sz="2400" b="0">
                <a:latin typeface="+mn-lt"/>
              </a:rPr>
              <a:t>: CR (as best response) rate by PET/CT by an IRC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CDDF63-BB40-1FC8-7898-12B022B33F66}"/>
              </a:ext>
            </a:extLst>
          </p:cNvPr>
          <p:cNvSpPr txBox="1"/>
          <p:nvPr/>
        </p:nvSpPr>
        <p:spPr bwMode="auto">
          <a:xfrm>
            <a:off x="9702926" y="2336393"/>
            <a:ext cx="2551698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0" dirty="0">
                <a:latin typeface="+mn-lt"/>
              </a:rPr>
              <a:t>Patients achieving CR by C8 could discontinue treatment. </a:t>
            </a:r>
          </a:p>
          <a:p>
            <a:pPr>
              <a:spcBef>
                <a:spcPct val="50000"/>
              </a:spcBef>
            </a:pPr>
            <a:r>
              <a:rPr lang="en-US" sz="1600" b="0" dirty="0">
                <a:latin typeface="+mn-lt"/>
              </a:rPr>
              <a:t>Patients with PR or SD could continue treatment up to C17, or until PD or unacceptable AEs</a:t>
            </a:r>
            <a:endParaRPr lang="en-US" b="0" i="1" dirty="0">
              <a:latin typeface="+mn-lt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359A28CE-207A-96B5-2C0F-E71E1F2D8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92333"/>
            <a:ext cx="65" cy="18466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>
              <a:ln>
                <a:noFill/>
              </a:ln>
              <a:solidFill>
                <a:srgbClr val="5B616B"/>
              </a:solidFill>
              <a:effectLst/>
              <a:latin typeface="BlinkMacSystemFon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FD2CAC-E5F6-603C-057B-5A4D1EEDE4A0}"/>
              </a:ext>
            </a:extLst>
          </p:cNvPr>
          <p:cNvSpPr txBox="1"/>
          <p:nvPr/>
        </p:nvSpPr>
        <p:spPr bwMode="auto">
          <a:xfrm>
            <a:off x="139043" y="5828364"/>
            <a:ext cx="101924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*Premedication (dexamethasone 20 mg or methylprednisolone 80 mg) was given intravenously 1 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hr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before each 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mosunetuzumab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dose in cycles 1 and 2, and was optional from cycle 3 onwards</a:t>
            </a:r>
          </a:p>
        </p:txBody>
      </p:sp>
    </p:spTree>
    <p:extLst>
      <p:ext uri="{BB962C8B-B14F-4D97-AF65-F5344CB8AC3E}">
        <p14:creationId xmlns:p14="http://schemas.microsoft.com/office/powerpoint/2010/main" val="2257126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B1E44-76A5-F8AB-2AC1-8E1AC8751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3E37AF-8B1C-D4F2-5888-0DA3DDB9F0E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 dirty="0"/>
              <a:t>Sehn. Blood. 2025;145:708. Cheah. EHA 2025. Abstr PF883.</a:t>
            </a:r>
            <a:endParaRPr lang="en-US" altLang="en-US" dirty="0"/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2D90371C-4C1A-1224-2203-A1D04F5CDB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52655"/>
              </p:ext>
            </p:extLst>
          </p:nvPr>
        </p:nvGraphicFramePr>
        <p:xfrm>
          <a:off x="231078" y="1355590"/>
          <a:ext cx="4560313" cy="2970159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7F0F9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E7F0F9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E7F0F9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1667803">
                  <a:extLst>
                    <a:ext uri="{9D8B030D-6E8A-4147-A177-3AD203B41FA5}">
                      <a16:colId xmlns:a16="http://schemas.microsoft.com/office/drawing/2014/main" val="3689395612"/>
                    </a:ext>
                  </a:extLst>
                </a:gridCol>
                <a:gridCol w="1667803">
                  <a:extLst>
                    <a:ext uri="{9D8B030D-6E8A-4147-A177-3AD203B41FA5}">
                      <a16:colId xmlns:a16="http://schemas.microsoft.com/office/drawing/2014/main" val="2422782802"/>
                    </a:ext>
                  </a:extLst>
                </a:gridCol>
                <a:gridCol w="1224707">
                  <a:extLst>
                    <a:ext uri="{9D8B030D-6E8A-4147-A177-3AD203B41FA5}">
                      <a16:colId xmlns:a16="http://schemas.microsoft.com/office/drawing/2014/main" val="1396133316"/>
                    </a:ext>
                  </a:extLst>
                </a:gridCol>
              </a:tblGrid>
              <a:tr h="34835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All Patients</a:t>
                      </a:r>
                      <a:endParaRPr lang="en-GB" sz="1600" b="1" dirty="0">
                        <a:solidFill>
                          <a:schemeClr val="bg1"/>
                        </a:solidFill>
                        <a:effectLst/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N = 90</a:t>
                      </a:r>
                      <a:endParaRPr lang="en-GB" sz="1600" b="1" dirty="0">
                        <a:solidFill>
                          <a:schemeClr val="bg1"/>
                        </a:solidFill>
                        <a:effectLst/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792322"/>
                  </a:ext>
                </a:extLst>
              </a:tr>
              <a:tr h="34835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Median age, yr (range)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60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(29-90)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725224"/>
                  </a:ext>
                </a:extLst>
              </a:tr>
              <a:tr h="34835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Male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55 (61.1%)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199017"/>
                  </a:ext>
                </a:extLst>
              </a:tr>
              <a:tr h="780479">
                <a:tc>
                  <a:txBody>
                    <a:bodyPr/>
                    <a:lstStyle/>
                    <a:p>
                      <a:pPr marL="179388" indent="-179388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ECOG PS</a:t>
                      </a:r>
                    </a:p>
                    <a:p>
                      <a:pPr marL="179388" indent="-179388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0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1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53 (58.9%)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37 (41.1%)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609615"/>
                  </a:ext>
                </a:extLst>
              </a:tr>
              <a:tr h="7804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Ann Arbor stage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9388" indent="-179388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I-II</a:t>
                      </a:r>
                    </a:p>
                    <a:p>
                      <a:pPr marL="179388" indent="-179388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III-IV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21 (23.3</a:t>
                      </a: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%</a:t>
                      </a: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69 (76.7</a:t>
                      </a: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%</a:t>
                      </a: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)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104239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281F019C-C168-5435-E218-E99C837A52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157388"/>
              </p:ext>
            </p:extLst>
          </p:nvPr>
        </p:nvGraphicFramePr>
        <p:xfrm>
          <a:off x="5386986" y="1323428"/>
          <a:ext cx="6221502" cy="4427912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7F0F9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E7F0F9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E7F0F9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2141567">
                  <a:extLst>
                    <a:ext uri="{9D8B030D-6E8A-4147-A177-3AD203B41FA5}">
                      <a16:colId xmlns:a16="http://schemas.microsoft.com/office/drawing/2014/main" val="3689395612"/>
                    </a:ext>
                  </a:extLst>
                </a:gridCol>
                <a:gridCol w="2146224">
                  <a:extLst>
                    <a:ext uri="{9D8B030D-6E8A-4147-A177-3AD203B41FA5}">
                      <a16:colId xmlns:a16="http://schemas.microsoft.com/office/drawing/2014/main" val="2730872498"/>
                    </a:ext>
                  </a:extLst>
                </a:gridCol>
                <a:gridCol w="1933711">
                  <a:extLst>
                    <a:ext uri="{9D8B030D-6E8A-4147-A177-3AD203B41FA5}">
                      <a16:colId xmlns:a16="http://schemas.microsoft.com/office/drawing/2014/main" val="1396133316"/>
                    </a:ext>
                  </a:extLst>
                </a:gridCol>
              </a:tblGrid>
              <a:tr h="323711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Patient Characteristics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 = 90</a:t>
                      </a:r>
                      <a:endParaRPr lang="en-GB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0" marR="72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792322"/>
                  </a:ext>
                </a:extLst>
              </a:tr>
              <a:tr h="322744">
                <a:tc gridSpan="2">
                  <a:txBody>
                    <a:bodyPr/>
                    <a:lstStyle/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Median number of prior lines, n (range)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(2-10)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8845550"/>
                  </a:ext>
                </a:extLst>
              </a:tr>
              <a:tr h="1249474">
                <a:tc>
                  <a:txBody>
                    <a:bodyPr/>
                    <a:lstStyle/>
                    <a:p>
                      <a:pPr marL="0" marR="0" lvl="0" indent="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Prior systemic</a:t>
                      </a:r>
                      <a:b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therapy</a:t>
                      </a:r>
                    </a:p>
                  </a:txBody>
                  <a:tcPr marL="68580" marR="6858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Anti-CD20 therapy</a:t>
                      </a:r>
                    </a:p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Alkylator therapy</a:t>
                      </a:r>
                    </a:p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PI3K inhibitor</a:t>
                      </a:r>
                    </a:p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IMiD</a:t>
                      </a:r>
                    </a:p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CAR T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 (100%)</a:t>
                      </a:r>
                      <a:b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 (100%)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(18.9%)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(14.4%)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(3.3%)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49883"/>
                  </a:ext>
                </a:extLst>
              </a:tr>
              <a:tr h="323711">
                <a:tc gridSpan="2">
                  <a:txBody>
                    <a:bodyPr/>
                    <a:lstStyle/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Prior ASCT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 (31.1%)</a:t>
                      </a:r>
                    </a:p>
                  </a:txBody>
                  <a:tcPr marL="72000" marR="72000" marT="54000" marB="5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354662"/>
                  </a:ext>
                </a:extLst>
              </a:tr>
              <a:tr h="322744">
                <a:tc gridSpan="2">
                  <a:txBody>
                    <a:bodyPr/>
                    <a:lstStyle/>
                    <a:p>
                      <a:pPr marL="195580" marR="0" lvl="0" indent="-19558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Refractory to </a:t>
                      </a: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last prior therapy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 (68.9</a:t>
                      </a: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941665"/>
                  </a:ext>
                </a:extLst>
              </a:tr>
              <a:tr h="322744">
                <a:tc gridSpan="2">
                  <a:txBody>
                    <a:bodyPr/>
                    <a:lstStyle/>
                    <a:p>
                      <a:pPr marL="0" marR="0" lvl="0" indent="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Refractory to any prior anti-CD20 therapy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 (78.9%)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761068"/>
                  </a:ext>
                </a:extLst>
              </a:tr>
              <a:tr h="502368">
                <a:tc gridSpan="2">
                  <a:txBody>
                    <a:bodyPr/>
                    <a:lstStyle/>
                    <a:p>
                      <a:pPr marL="0" marR="0" lvl="0" indent="0" algn="l" defTabSz="7606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Refractory to any prior anti-CD20 therapy and </a:t>
                      </a: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alkylator therapy </a:t>
                      </a: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(double refractory)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 (53.3</a:t>
                      </a:r>
                      <a:r>
                        <a:rPr lang="en-GB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602424"/>
                  </a:ext>
                </a:extLst>
              </a:tr>
              <a:tr h="322744">
                <a:tc gridSpan="2">
                  <a:txBody>
                    <a:bodyPr/>
                    <a:lstStyle/>
                    <a:p>
                      <a:pPr marL="195580" indent="-195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POD24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47 (52.2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91487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D3A1CF0-C32E-14B5-2F8C-2466E5BF6132}"/>
              </a:ext>
            </a:extLst>
          </p:cNvPr>
          <p:cNvSpPr txBox="1"/>
          <p:nvPr/>
        </p:nvSpPr>
        <p:spPr>
          <a:xfrm>
            <a:off x="5386986" y="5410372"/>
            <a:ext cx="6250473" cy="332509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CFEC8D-7EC2-C497-96A2-5821AB1A088F}"/>
              </a:ext>
            </a:extLst>
          </p:cNvPr>
          <p:cNvSpPr txBox="1"/>
          <p:nvPr/>
        </p:nvSpPr>
        <p:spPr>
          <a:xfrm>
            <a:off x="5386986" y="3735712"/>
            <a:ext cx="6221502" cy="33575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US">
              <a:solidFill>
                <a:schemeClr val="bg2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B48A203-2B01-BF68-9328-17191E486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Mosunetuzumab</a:t>
            </a:r>
            <a:r>
              <a:rPr lang="en-US"/>
              <a:t> in R/R FL: Baseline Patient Characteristics </a:t>
            </a:r>
          </a:p>
        </p:txBody>
      </p:sp>
    </p:spTree>
    <p:extLst>
      <p:ext uri="{BB962C8B-B14F-4D97-AF65-F5344CB8AC3E}">
        <p14:creationId xmlns:p14="http://schemas.microsoft.com/office/powerpoint/2010/main" val="950521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7DBE5-10BC-2D18-A729-88463F172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40493CA-734F-400F-080C-3E63BDFA9C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492758"/>
            <a:ext cx="11740260" cy="578941"/>
          </a:xfrm>
        </p:spPr>
        <p:txBody>
          <a:bodyPr/>
          <a:lstStyle/>
          <a:p>
            <a:r>
              <a:rPr lang="en-GB" dirty="0"/>
              <a:t>Mosunetuzumab in</a:t>
            </a:r>
            <a:r>
              <a:rPr lang="en-GB" sz="3600" dirty="0"/>
              <a:t> </a:t>
            </a:r>
            <a:r>
              <a:rPr lang="en-GB" dirty="0"/>
              <a:t>R/R FL: </a:t>
            </a:r>
            <a:r>
              <a:rPr lang="en-US" dirty="0"/>
              <a:t>3-Yr Update</a:t>
            </a:r>
            <a:endParaRPr lang="en-US" alt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504B11C-5139-058E-8BCD-0CCAEC612EA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Sehn. Blood. 2025;145:708.</a:t>
            </a:r>
          </a:p>
        </p:txBody>
      </p:sp>
      <p:graphicFrame>
        <p:nvGraphicFramePr>
          <p:cNvPr id="193" name="Group 3">
            <a:extLst>
              <a:ext uri="{FF2B5EF4-FFF2-40B4-BE49-F238E27FC236}">
                <a16:creationId xmlns:a16="http://schemas.microsoft.com/office/drawing/2014/main" id="{8C5CD906-3321-648F-460C-B6A35894BCE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6820833"/>
              </p:ext>
            </p:extLst>
          </p:nvPr>
        </p:nvGraphicFramePr>
        <p:xfrm>
          <a:off x="1073572" y="5195787"/>
          <a:ext cx="4589150" cy="914448"/>
        </p:xfrm>
        <a:graphic>
          <a:graphicData uri="http://schemas.openxmlformats.org/drawingml/2006/table">
            <a:tbl>
              <a:tblPr/>
              <a:tblGrid>
                <a:gridCol w="2185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3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08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Outcome,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Mosunetuzumab (n = 90)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184">
                <a:tc>
                  <a:txBody>
                    <a:bodyPr/>
                    <a:lstStyle/>
                    <a:p>
                      <a:pPr algn="l"/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Median PFS</a:t>
                      </a:r>
                    </a:p>
                  </a:txBody>
                  <a:tcPr marT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24.0 (12.0-NR)</a:t>
                      </a:r>
                    </a:p>
                  </a:txBody>
                  <a:tcPr marT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8184">
                <a:tc>
                  <a:txBody>
                    <a:bodyPr/>
                    <a:lstStyle/>
                    <a:p>
                      <a:pPr algn="l"/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36-mo PFS</a:t>
                      </a:r>
                    </a:p>
                  </a:txBody>
                  <a:tcPr marT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43.2 (31.3-55.2)</a:t>
                      </a:r>
                    </a:p>
                  </a:txBody>
                  <a:tcPr marT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0" name="Rectangle 139">
            <a:extLst>
              <a:ext uri="{FF2B5EF4-FFF2-40B4-BE49-F238E27FC236}">
                <a16:creationId xmlns:a16="http://schemas.microsoft.com/office/drawing/2014/main" id="{0857DB0F-E94F-57A9-6C5A-F22B65544DD5}"/>
              </a:ext>
            </a:extLst>
          </p:cNvPr>
          <p:cNvSpPr/>
          <p:nvPr/>
        </p:nvSpPr>
        <p:spPr>
          <a:xfrm>
            <a:off x="1392375" y="1516906"/>
            <a:ext cx="415247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PFS (Overall Population)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F6A316-C9D5-07D2-4900-F8929D8F9652}"/>
              </a:ext>
            </a:extLst>
          </p:cNvPr>
          <p:cNvSpPr/>
          <p:nvPr/>
        </p:nvSpPr>
        <p:spPr>
          <a:xfrm rot="16200000">
            <a:off x="-206627" y="2887460"/>
            <a:ext cx="19207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Probability of PFS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2A12E9-22CA-EB9D-C2E9-BDD1366E159E}"/>
              </a:ext>
            </a:extLst>
          </p:cNvPr>
          <p:cNvSpPr/>
          <p:nvPr/>
        </p:nvSpPr>
        <p:spPr>
          <a:xfrm>
            <a:off x="427911" y="4732370"/>
            <a:ext cx="1682755" cy="1638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Risk, n</a:t>
            </a:r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435234-FE07-BBC5-ECB9-359A8E001E6C}"/>
              </a:ext>
            </a:extLst>
          </p:cNvPr>
          <p:cNvSpPr txBox="1"/>
          <p:nvPr/>
        </p:nvSpPr>
        <p:spPr bwMode="auto">
          <a:xfrm>
            <a:off x="1392375" y="3895504"/>
            <a:ext cx="27457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Median follow-up: 37.4 mo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60BB0699-5B64-55C6-A49E-D0380B3CEB55}"/>
              </a:ext>
            </a:extLst>
          </p:cNvPr>
          <p:cNvSpPr/>
          <p:nvPr/>
        </p:nvSpPr>
        <p:spPr>
          <a:xfrm>
            <a:off x="1310317" y="4547737"/>
            <a:ext cx="4152471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117" name="Freeform 103">
            <a:extLst>
              <a:ext uri="{FF2B5EF4-FFF2-40B4-BE49-F238E27FC236}">
                <a16:creationId xmlns:a16="http://schemas.microsoft.com/office/drawing/2014/main" id="{53FFCEAB-5612-E05B-2B29-858ACD47DB04}"/>
              </a:ext>
            </a:extLst>
          </p:cNvPr>
          <p:cNvSpPr/>
          <p:nvPr/>
        </p:nvSpPr>
        <p:spPr>
          <a:xfrm>
            <a:off x="1335891" y="1810667"/>
            <a:ext cx="4148939" cy="2463545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F44D027B-87B3-2558-46FF-9E11F2B88C78}"/>
              </a:ext>
            </a:extLst>
          </p:cNvPr>
          <p:cNvGrpSpPr/>
          <p:nvPr/>
        </p:nvGrpSpPr>
        <p:grpSpPr>
          <a:xfrm>
            <a:off x="1273609" y="1803093"/>
            <a:ext cx="60804" cy="2454752"/>
            <a:chOff x="1555178" y="1599088"/>
            <a:chExt cx="109439" cy="2454752"/>
          </a:xfrm>
        </p:grpSpPr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50F2E5-2B74-72E7-0505-E3E2C2E09EC5}"/>
                </a:ext>
              </a:extLst>
            </p:cNvPr>
            <p:cNvCxnSpPr>
              <a:cxnSpLocks/>
            </p:cNvCxnSpPr>
            <p:nvPr/>
          </p:nvCxnSpPr>
          <p:spPr>
            <a:xfrm>
              <a:off x="1555178" y="1599088"/>
              <a:ext cx="109439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EF4AA57C-C554-FD6D-B018-3175C3F1398F}"/>
                </a:ext>
              </a:extLst>
            </p:cNvPr>
            <p:cNvCxnSpPr/>
            <p:nvPr/>
          </p:nvCxnSpPr>
          <p:spPr>
            <a:xfrm>
              <a:off x="1555178" y="210273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EFACB27B-6114-6D8F-D732-87C6F2ED21ED}"/>
                </a:ext>
              </a:extLst>
            </p:cNvPr>
            <p:cNvCxnSpPr/>
            <p:nvPr/>
          </p:nvCxnSpPr>
          <p:spPr>
            <a:xfrm>
              <a:off x="1555178" y="259051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B61D85BF-23CE-4F6D-C784-0D28066B7C40}"/>
                </a:ext>
              </a:extLst>
            </p:cNvPr>
            <p:cNvCxnSpPr/>
            <p:nvPr/>
          </p:nvCxnSpPr>
          <p:spPr>
            <a:xfrm>
              <a:off x="1555178" y="307828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0120B03-1DBA-94EF-83BB-CCE83FED9417}"/>
                </a:ext>
              </a:extLst>
            </p:cNvPr>
            <p:cNvCxnSpPr/>
            <p:nvPr/>
          </p:nvCxnSpPr>
          <p:spPr>
            <a:xfrm>
              <a:off x="1555178" y="356606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4DB8483E-BDFB-F6B8-1130-30082D0B1600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110C048F-3F3C-7188-9381-A6B54AA96F7B}"/>
              </a:ext>
            </a:extLst>
          </p:cNvPr>
          <p:cNvGrpSpPr/>
          <p:nvPr/>
        </p:nvGrpSpPr>
        <p:grpSpPr>
          <a:xfrm>
            <a:off x="996221" y="1702527"/>
            <a:ext cx="226023" cy="2642477"/>
            <a:chOff x="6906277" y="2038332"/>
            <a:chExt cx="226023" cy="2642477"/>
          </a:xfrm>
        </p:grpSpPr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672A333-3280-C28A-FA92-4BBE18B371FE}"/>
                </a:ext>
              </a:extLst>
            </p:cNvPr>
            <p:cNvSpPr/>
            <p:nvPr/>
          </p:nvSpPr>
          <p:spPr>
            <a:xfrm>
              <a:off x="6954366" y="2038332"/>
              <a:ext cx="177934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1.0</a:t>
              </a: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BA806068-6F99-39AE-BAF2-4AC97A344579}"/>
                </a:ext>
              </a:extLst>
            </p:cNvPr>
            <p:cNvSpPr/>
            <p:nvPr/>
          </p:nvSpPr>
          <p:spPr>
            <a:xfrm>
              <a:off x="6906277" y="2529898"/>
              <a:ext cx="226023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0.8</a:t>
              </a: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9CFD65F9-98AD-D8A9-E3DF-7F27E76C712E}"/>
                </a:ext>
              </a:extLst>
            </p:cNvPr>
            <p:cNvSpPr/>
            <p:nvPr/>
          </p:nvSpPr>
          <p:spPr>
            <a:xfrm>
              <a:off x="6906277" y="3021460"/>
              <a:ext cx="226023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0.6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2878C857-A78C-3F24-A054-1A0140419E5A}"/>
                </a:ext>
              </a:extLst>
            </p:cNvPr>
            <p:cNvSpPr/>
            <p:nvPr/>
          </p:nvSpPr>
          <p:spPr>
            <a:xfrm>
              <a:off x="6907880" y="3513020"/>
              <a:ext cx="22442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0.4</a:t>
              </a: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CF77A7E7-0381-B8C1-F5E8-8810964457FC}"/>
                </a:ext>
              </a:extLst>
            </p:cNvPr>
            <p:cNvSpPr/>
            <p:nvPr/>
          </p:nvSpPr>
          <p:spPr>
            <a:xfrm>
              <a:off x="6915894" y="4004584"/>
              <a:ext cx="216406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0.2</a:t>
              </a: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34001196-44DF-38B3-930B-7CED74121534}"/>
                </a:ext>
              </a:extLst>
            </p:cNvPr>
            <p:cNvSpPr/>
            <p:nvPr/>
          </p:nvSpPr>
          <p:spPr>
            <a:xfrm>
              <a:off x="7036120" y="4496143"/>
              <a:ext cx="9618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5623D296-7908-26B9-7999-E34446E6DCA2}"/>
              </a:ext>
            </a:extLst>
          </p:cNvPr>
          <p:cNvGrpSpPr/>
          <p:nvPr/>
        </p:nvGrpSpPr>
        <p:grpSpPr>
          <a:xfrm>
            <a:off x="1220098" y="4342910"/>
            <a:ext cx="4166483" cy="184666"/>
            <a:chOff x="7130154" y="4718204"/>
            <a:chExt cx="4166483" cy="184666"/>
          </a:xfrm>
        </p:grpSpPr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E3A05C74-91BD-894C-9BE0-23E66BD2213A}"/>
                </a:ext>
              </a:extLst>
            </p:cNvPr>
            <p:cNvSpPr/>
            <p:nvPr/>
          </p:nvSpPr>
          <p:spPr>
            <a:xfrm>
              <a:off x="713015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3D6B830-AB72-2840-8FED-E0D2A3D813FE}"/>
                </a:ext>
              </a:extLst>
            </p:cNvPr>
            <p:cNvSpPr/>
            <p:nvPr/>
          </p:nvSpPr>
          <p:spPr>
            <a:xfrm>
              <a:off x="734859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B4997BD8-39D0-F51A-6F4A-773CDF6415D1}"/>
                </a:ext>
              </a:extLst>
            </p:cNvPr>
            <p:cNvSpPr/>
            <p:nvPr/>
          </p:nvSpPr>
          <p:spPr>
            <a:xfrm>
              <a:off x="756704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83C6C14A-406F-5176-7D32-CD3531874131}"/>
                </a:ext>
              </a:extLst>
            </p:cNvPr>
            <p:cNvSpPr/>
            <p:nvPr/>
          </p:nvSpPr>
          <p:spPr>
            <a:xfrm>
              <a:off x="778548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2A61BD8E-EB75-D81F-B347-71820581C88A}"/>
                </a:ext>
              </a:extLst>
            </p:cNvPr>
            <p:cNvSpPr/>
            <p:nvPr/>
          </p:nvSpPr>
          <p:spPr>
            <a:xfrm>
              <a:off x="8003929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</a:t>
              </a: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E7721EA0-A98A-2BF3-0F69-446F7B454AA6}"/>
                </a:ext>
              </a:extLst>
            </p:cNvPr>
            <p:cNvSpPr/>
            <p:nvPr/>
          </p:nvSpPr>
          <p:spPr>
            <a:xfrm>
              <a:off x="822237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B46AF97B-671B-D29B-4630-93CD4754C33E}"/>
                </a:ext>
              </a:extLst>
            </p:cNvPr>
            <p:cNvSpPr/>
            <p:nvPr/>
          </p:nvSpPr>
          <p:spPr>
            <a:xfrm>
              <a:off x="844081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483E3A6F-E7B4-AE54-B6A2-24B8D3A7A508}"/>
                </a:ext>
              </a:extLst>
            </p:cNvPr>
            <p:cNvSpPr/>
            <p:nvPr/>
          </p:nvSpPr>
          <p:spPr>
            <a:xfrm>
              <a:off x="865926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B755E16F-C365-38B9-4CB9-6535C931C5E2}"/>
                </a:ext>
              </a:extLst>
            </p:cNvPr>
            <p:cNvSpPr/>
            <p:nvPr/>
          </p:nvSpPr>
          <p:spPr>
            <a:xfrm>
              <a:off x="8877705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4AD024D8-C748-36FF-2A4F-2E8A2CCB3EDD}"/>
                </a:ext>
              </a:extLst>
            </p:cNvPr>
            <p:cNvSpPr/>
            <p:nvPr/>
          </p:nvSpPr>
          <p:spPr>
            <a:xfrm>
              <a:off x="909614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A3EA1012-8E36-F8DC-5EBE-72BE61FE0DE4}"/>
                </a:ext>
              </a:extLst>
            </p:cNvPr>
            <p:cNvSpPr/>
            <p:nvPr/>
          </p:nvSpPr>
          <p:spPr>
            <a:xfrm>
              <a:off x="931459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8981E00A-29E8-C133-6F7B-130FDF3ECC58}"/>
                </a:ext>
              </a:extLst>
            </p:cNvPr>
            <p:cNvSpPr/>
            <p:nvPr/>
          </p:nvSpPr>
          <p:spPr>
            <a:xfrm>
              <a:off x="953303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22</a:t>
              </a: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8A78E33D-1549-31D9-7C3A-A1C99E9210AC}"/>
                </a:ext>
              </a:extLst>
            </p:cNvPr>
            <p:cNvSpPr/>
            <p:nvPr/>
          </p:nvSpPr>
          <p:spPr>
            <a:xfrm>
              <a:off x="975148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5CEF3D3D-10AD-8BF6-233B-052643D79AE6}"/>
                </a:ext>
              </a:extLst>
            </p:cNvPr>
            <p:cNvSpPr/>
            <p:nvPr/>
          </p:nvSpPr>
          <p:spPr>
            <a:xfrm>
              <a:off x="996992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26</a:t>
              </a: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63D65B24-A88E-1DF1-3157-962D6B7535D8}"/>
                </a:ext>
              </a:extLst>
            </p:cNvPr>
            <p:cNvSpPr/>
            <p:nvPr/>
          </p:nvSpPr>
          <p:spPr>
            <a:xfrm>
              <a:off x="1018836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28</a:t>
              </a: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143970D1-7BD9-D863-6336-D562A412DE4D}"/>
                </a:ext>
              </a:extLst>
            </p:cNvPr>
            <p:cNvSpPr/>
            <p:nvPr/>
          </p:nvSpPr>
          <p:spPr>
            <a:xfrm>
              <a:off x="10406812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30</a:t>
              </a: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39E2F83B-C504-BA4F-51C8-EE0FB49BD0B3}"/>
                </a:ext>
              </a:extLst>
            </p:cNvPr>
            <p:cNvSpPr/>
            <p:nvPr/>
          </p:nvSpPr>
          <p:spPr>
            <a:xfrm>
              <a:off x="1062525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32</a:t>
              </a: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DB4F6F64-640C-F8CA-744D-14F3CF276FD8}"/>
                </a:ext>
              </a:extLst>
            </p:cNvPr>
            <p:cNvSpPr/>
            <p:nvPr/>
          </p:nvSpPr>
          <p:spPr>
            <a:xfrm>
              <a:off x="1084370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34</a:t>
              </a: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D9C33058-CB70-831E-37F2-26B83B23BAE5}"/>
                </a:ext>
              </a:extLst>
            </p:cNvPr>
            <p:cNvSpPr/>
            <p:nvPr/>
          </p:nvSpPr>
          <p:spPr>
            <a:xfrm>
              <a:off x="1106214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36</a:t>
              </a:r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C37DB4EA-C32A-1629-2DAF-881C9733F992}"/>
              </a:ext>
            </a:extLst>
          </p:cNvPr>
          <p:cNvGrpSpPr/>
          <p:nvPr/>
        </p:nvGrpSpPr>
        <p:grpSpPr>
          <a:xfrm>
            <a:off x="1335445" y="4292144"/>
            <a:ext cx="3930986" cy="50765"/>
            <a:chOff x="7294035" y="4627949"/>
            <a:chExt cx="3930986" cy="70485"/>
          </a:xfrm>
        </p:grpSpPr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0E333787-2688-9557-5C16-BD5CEF0DF2A8}"/>
                </a:ext>
              </a:extLst>
            </p:cNvPr>
            <p:cNvCxnSpPr/>
            <p:nvPr/>
          </p:nvCxnSpPr>
          <p:spPr>
            <a:xfrm rot="16200000" flipH="1">
              <a:off x="725879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6FA8BFBA-ED77-6C9E-3945-C514676102DD}"/>
                </a:ext>
              </a:extLst>
            </p:cNvPr>
            <p:cNvCxnSpPr/>
            <p:nvPr/>
          </p:nvCxnSpPr>
          <p:spPr>
            <a:xfrm rot="16200000" flipH="1">
              <a:off x="7477181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7676DD45-97A2-31D1-DB7F-6EC190BC36F0}"/>
                </a:ext>
              </a:extLst>
            </p:cNvPr>
            <p:cNvCxnSpPr/>
            <p:nvPr/>
          </p:nvCxnSpPr>
          <p:spPr>
            <a:xfrm rot="16200000" flipH="1">
              <a:off x="769556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4F7E5E9A-4B6F-D104-311C-4D6D3DAB7833}"/>
                </a:ext>
              </a:extLst>
            </p:cNvPr>
            <p:cNvCxnSpPr/>
            <p:nvPr/>
          </p:nvCxnSpPr>
          <p:spPr>
            <a:xfrm rot="16200000" flipH="1">
              <a:off x="791395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F05BCD4-98E1-0E30-C318-2154D6C2B24F}"/>
                </a:ext>
              </a:extLst>
            </p:cNvPr>
            <p:cNvCxnSpPr/>
            <p:nvPr/>
          </p:nvCxnSpPr>
          <p:spPr>
            <a:xfrm rot="16200000" flipH="1">
              <a:off x="813234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9F38F5A9-AA8A-2C40-ED9E-B216A7CF43D7}"/>
                </a:ext>
              </a:extLst>
            </p:cNvPr>
            <p:cNvCxnSpPr/>
            <p:nvPr/>
          </p:nvCxnSpPr>
          <p:spPr>
            <a:xfrm rot="16200000" flipH="1">
              <a:off x="8350733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3EFB5018-CF45-679D-F767-01A59FB59214}"/>
                </a:ext>
              </a:extLst>
            </p:cNvPr>
            <p:cNvCxnSpPr/>
            <p:nvPr/>
          </p:nvCxnSpPr>
          <p:spPr>
            <a:xfrm rot="16200000" flipH="1">
              <a:off x="856912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CD070162-4EB2-F288-DEED-9BC6C10C0ABF}"/>
                </a:ext>
              </a:extLst>
            </p:cNvPr>
            <p:cNvCxnSpPr/>
            <p:nvPr/>
          </p:nvCxnSpPr>
          <p:spPr>
            <a:xfrm rot="16200000" flipH="1">
              <a:off x="878751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C181B241-A0DE-CDF3-00B2-EA97D24508DA}"/>
                </a:ext>
              </a:extLst>
            </p:cNvPr>
            <p:cNvCxnSpPr/>
            <p:nvPr/>
          </p:nvCxnSpPr>
          <p:spPr>
            <a:xfrm rot="16200000" flipH="1">
              <a:off x="900589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55E89544-5844-8D0E-35DA-48F5C515B608}"/>
                </a:ext>
              </a:extLst>
            </p:cNvPr>
            <p:cNvCxnSpPr/>
            <p:nvPr/>
          </p:nvCxnSpPr>
          <p:spPr>
            <a:xfrm rot="16200000" flipH="1">
              <a:off x="9224285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D4CDDB8B-4B16-A79C-3099-91E2B1D96784}"/>
                </a:ext>
              </a:extLst>
            </p:cNvPr>
            <p:cNvCxnSpPr/>
            <p:nvPr/>
          </p:nvCxnSpPr>
          <p:spPr>
            <a:xfrm rot="16200000" flipH="1">
              <a:off x="944267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234BF020-E070-B580-6746-542ECFA8E1A4}"/>
                </a:ext>
              </a:extLst>
            </p:cNvPr>
            <p:cNvCxnSpPr/>
            <p:nvPr/>
          </p:nvCxnSpPr>
          <p:spPr>
            <a:xfrm rot="16200000" flipH="1">
              <a:off x="966106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3AD92716-AD47-A321-457B-D97B7FD8E94A}"/>
                </a:ext>
              </a:extLst>
            </p:cNvPr>
            <p:cNvCxnSpPr/>
            <p:nvPr/>
          </p:nvCxnSpPr>
          <p:spPr>
            <a:xfrm rot="16200000" flipH="1">
              <a:off x="987945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13B77BF9-2FE8-CCB6-EE3F-4000356B5F4E}"/>
                </a:ext>
              </a:extLst>
            </p:cNvPr>
            <p:cNvCxnSpPr/>
            <p:nvPr/>
          </p:nvCxnSpPr>
          <p:spPr>
            <a:xfrm rot="16200000" flipH="1">
              <a:off x="1009783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280FBED-1030-2B36-55DC-C7E5A5209293}"/>
                </a:ext>
              </a:extLst>
            </p:cNvPr>
            <p:cNvCxnSpPr/>
            <p:nvPr/>
          </p:nvCxnSpPr>
          <p:spPr>
            <a:xfrm rot="16200000" flipH="1">
              <a:off x="1031622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5E38EE74-8996-F8C2-160F-F7A8E04A16A0}"/>
                </a:ext>
              </a:extLst>
            </p:cNvPr>
            <p:cNvCxnSpPr/>
            <p:nvPr/>
          </p:nvCxnSpPr>
          <p:spPr>
            <a:xfrm rot="16200000" flipH="1">
              <a:off x="1053461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37A1F06F-2C02-6DCA-036D-B13932AE5518}"/>
                </a:ext>
              </a:extLst>
            </p:cNvPr>
            <p:cNvCxnSpPr/>
            <p:nvPr/>
          </p:nvCxnSpPr>
          <p:spPr>
            <a:xfrm rot="16200000" flipH="1">
              <a:off x="1075300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FF3306A3-9DC9-890A-818F-E176E6946D13}"/>
                </a:ext>
              </a:extLst>
            </p:cNvPr>
            <p:cNvCxnSpPr/>
            <p:nvPr/>
          </p:nvCxnSpPr>
          <p:spPr>
            <a:xfrm rot="16200000" flipH="1">
              <a:off x="10971391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B4FFF8E9-00B3-AC0A-9650-CC3F76B46C4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18977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B75795B3-B678-7E55-93DD-EB504172D3AD}"/>
              </a:ext>
            </a:extLst>
          </p:cNvPr>
          <p:cNvGrpSpPr/>
          <p:nvPr/>
        </p:nvGrpSpPr>
        <p:grpSpPr>
          <a:xfrm>
            <a:off x="1220098" y="4923576"/>
            <a:ext cx="4166483" cy="184666"/>
            <a:chOff x="7130154" y="4718204"/>
            <a:chExt cx="4166483" cy="184666"/>
          </a:xfrm>
        </p:grpSpPr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38B4CE18-18C1-4B17-C196-68D73183CAC9}"/>
                </a:ext>
              </a:extLst>
            </p:cNvPr>
            <p:cNvSpPr/>
            <p:nvPr/>
          </p:nvSpPr>
          <p:spPr>
            <a:xfrm>
              <a:off x="713015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90</a:t>
              </a: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A572AA18-1E50-2526-5F8E-B2A2D3154696}"/>
                </a:ext>
              </a:extLst>
            </p:cNvPr>
            <p:cNvSpPr/>
            <p:nvPr/>
          </p:nvSpPr>
          <p:spPr>
            <a:xfrm>
              <a:off x="734859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81</a:t>
              </a: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3013E74B-80F6-F544-F03C-7110062077A3}"/>
                </a:ext>
              </a:extLst>
            </p:cNvPr>
            <p:cNvSpPr/>
            <p:nvPr/>
          </p:nvSpPr>
          <p:spPr>
            <a:xfrm>
              <a:off x="756704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72</a:t>
              </a: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D75780AE-3647-B766-082C-BEE7BB1BB434}"/>
                </a:ext>
              </a:extLst>
            </p:cNvPr>
            <p:cNvSpPr/>
            <p:nvPr/>
          </p:nvSpPr>
          <p:spPr>
            <a:xfrm>
              <a:off x="778548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60</a:t>
              </a: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7C41178E-834F-6427-9E0A-5A9A049C107B}"/>
                </a:ext>
              </a:extLst>
            </p:cNvPr>
            <p:cNvSpPr/>
            <p:nvPr/>
          </p:nvSpPr>
          <p:spPr>
            <a:xfrm>
              <a:off x="8003929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59</a:t>
              </a: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88EAAA14-DEF6-495B-31D9-A33906B95762}"/>
                </a:ext>
              </a:extLst>
            </p:cNvPr>
            <p:cNvSpPr/>
            <p:nvPr/>
          </p:nvSpPr>
          <p:spPr>
            <a:xfrm>
              <a:off x="822237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55</a:t>
              </a: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E6B5DAA6-C1A8-6D74-8201-DEF4A4724F62}"/>
                </a:ext>
              </a:extLst>
            </p:cNvPr>
            <p:cNvSpPr/>
            <p:nvPr/>
          </p:nvSpPr>
          <p:spPr>
            <a:xfrm>
              <a:off x="844081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47</a:t>
              </a: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529DD530-4E01-953E-04CE-95CB0B6A2F64}"/>
                </a:ext>
              </a:extLst>
            </p:cNvPr>
            <p:cNvSpPr/>
            <p:nvPr/>
          </p:nvSpPr>
          <p:spPr>
            <a:xfrm>
              <a:off x="865926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46</a:t>
              </a: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B2CAA510-2435-CA5D-CA9E-22E24DBC5DA9}"/>
                </a:ext>
              </a:extLst>
            </p:cNvPr>
            <p:cNvSpPr/>
            <p:nvPr/>
          </p:nvSpPr>
          <p:spPr>
            <a:xfrm>
              <a:off x="8877705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43</a:t>
              </a: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624CED78-ADF3-3005-6341-527B3711F2AF}"/>
                </a:ext>
              </a:extLst>
            </p:cNvPr>
            <p:cNvSpPr/>
            <p:nvPr/>
          </p:nvSpPr>
          <p:spPr>
            <a:xfrm>
              <a:off x="909614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6AFCFE39-98F4-2724-EBF9-FB9AB5D93C90}"/>
                </a:ext>
              </a:extLst>
            </p:cNvPr>
            <p:cNvSpPr/>
            <p:nvPr/>
          </p:nvSpPr>
          <p:spPr>
            <a:xfrm>
              <a:off x="931459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E5E2538A-12E0-5BC6-EDD0-ECF45D8DA7FE}"/>
                </a:ext>
              </a:extLst>
            </p:cNvPr>
            <p:cNvSpPr/>
            <p:nvPr/>
          </p:nvSpPr>
          <p:spPr>
            <a:xfrm>
              <a:off x="953303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38</a:t>
              </a: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24CD11D7-14FC-B41C-9B3E-243DB8E81933}"/>
                </a:ext>
              </a:extLst>
            </p:cNvPr>
            <p:cNvSpPr/>
            <p:nvPr/>
          </p:nvSpPr>
          <p:spPr>
            <a:xfrm>
              <a:off x="975148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30</a:t>
              </a: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AE63F97A-E0EE-EB0B-351F-E1D330946431}"/>
                </a:ext>
              </a:extLst>
            </p:cNvPr>
            <p:cNvSpPr/>
            <p:nvPr/>
          </p:nvSpPr>
          <p:spPr>
            <a:xfrm>
              <a:off x="996992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27</a:t>
              </a: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F72CF857-466B-5923-2D23-60D1B4548CA0}"/>
                </a:ext>
              </a:extLst>
            </p:cNvPr>
            <p:cNvSpPr/>
            <p:nvPr/>
          </p:nvSpPr>
          <p:spPr>
            <a:xfrm>
              <a:off x="1018836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25</a:t>
              </a: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E532E038-5C7E-1520-0859-9F795A5CEECC}"/>
                </a:ext>
              </a:extLst>
            </p:cNvPr>
            <p:cNvSpPr/>
            <p:nvPr/>
          </p:nvSpPr>
          <p:spPr>
            <a:xfrm>
              <a:off x="10406812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25</a:t>
              </a: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3F841FC4-F7A2-373F-259D-D6319492CA3A}"/>
                </a:ext>
              </a:extLst>
            </p:cNvPr>
            <p:cNvSpPr/>
            <p:nvPr/>
          </p:nvSpPr>
          <p:spPr>
            <a:xfrm>
              <a:off x="1062525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1AEA6F9D-EA93-7099-4742-4B1A4D7980F5}"/>
                </a:ext>
              </a:extLst>
            </p:cNvPr>
            <p:cNvSpPr/>
            <p:nvPr/>
          </p:nvSpPr>
          <p:spPr>
            <a:xfrm>
              <a:off x="1084370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09CC5868-548A-1048-5410-6A600F64F316}"/>
                </a:ext>
              </a:extLst>
            </p:cNvPr>
            <p:cNvSpPr/>
            <p:nvPr/>
          </p:nvSpPr>
          <p:spPr>
            <a:xfrm>
              <a:off x="1106214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</p:txBody>
        </p:sp>
      </p:grp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F757DC3C-86B8-0DE9-FEA1-4EF2901F5265}"/>
              </a:ext>
            </a:extLst>
          </p:cNvPr>
          <p:cNvGrpSpPr/>
          <p:nvPr/>
        </p:nvGrpSpPr>
        <p:grpSpPr>
          <a:xfrm>
            <a:off x="1365516" y="1772601"/>
            <a:ext cx="4021065" cy="1478509"/>
            <a:chOff x="6831806" y="2213257"/>
            <a:chExt cx="4021065" cy="1478509"/>
          </a:xfrm>
        </p:grpSpPr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5C6064C3-F803-8293-A651-FDC51A3A2D98}"/>
                </a:ext>
              </a:extLst>
            </p:cNvPr>
            <p:cNvCxnSpPr/>
            <p:nvPr/>
          </p:nvCxnSpPr>
          <p:spPr bwMode="auto">
            <a:xfrm>
              <a:off x="6888956" y="2217585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8D4BC33F-26FF-B13F-A0B1-89959FE9199B}"/>
                </a:ext>
              </a:extLst>
            </p:cNvPr>
            <p:cNvCxnSpPr/>
            <p:nvPr/>
          </p:nvCxnSpPr>
          <p:spPr bwMode="auto">
            <a:xfrm>
              <a:off x="6831806" y="221325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1D0A1C0E-03D3-6DE7-89B6-698C6D6DABB5}"/>
                </a:ext>
              </a:extLst>
            </p:cNvPr>
            <p:cNvCxnSpPr/>
            <p:nvPr/>
          </p:nvCxnSpPr>
          <p:spPr bwMode="auto">
            <a:xfrm>
              <a:off x="7141705" y="2514882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86E4B06A-2CC4-4707-A83B-85E71B37B7C2}"/>
                </a:ext>
              </a:extLst>
            </p:cNvPr>
            <p:cNvCxnSpPr/>
            <p:nvPr/>
          </p:nvCxnSpPr>
          <p:spPr bwMode="auto">
            <a:xfrm>
              <a:off x="7173455" y="258877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5D23F2CF-FFAD-6B74-89E6-4323880DD5DC}"/>
                </a:ext>
              </a:extLst>
            </p:cNvPr>
            <p:cNvCxnSpPr/>
            <p:nvPr/>
          </p:nvCxnSpPr>
          <p:spPr bwMode="auto">
            <a:xfrm>
              <a:off x="7386180" y="2742471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1AD8DA10-2C7B-6829-B667-0697E0B3FA9C}"/>
                </a:ext>
              </a:extLst>
            </p:cNvPr>
            <p:cNvCxnSpPr/>
            <p:nvPr/>
          </p:nvCxnSpPr>
          <p:spPr bwMode="auto">
            <a:xfrm>
              <a:off x="7414755" y="277629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2B48A615-52A9-6256-D678-830A22619587}"/>
                </a:ext>
              </a:extLst>
            </p:cNvPr>
            <p:cNvCxnSpPr/>
            <p:nvPr/>
          </p:nvCxnSpPr>
          <p:spPr bwMode="auto">
            <a:xfrm>
              <a:off x="7843380" y="29985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0D70930B-72AD-C87A-C170-DEF1B8E263A3}"/>
                </a:ext>
              </a:extLst>
            </p:cNvPr>
            <p:cNvCxnSpPr/>
            <p:nvPr/>
          </p:nvCxnSpPr>
          <p:spPr bwMode="auto">
            <a:xfrm>
              <a:off x="8100494" y="309590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0799AE87-F7A3-6E24-DE70-427A46F49382}"/>
                </a:ext>
              </a:extLst>
            </p:cNvPr>
            <p:cNvCxnSpPr/>
            <p:nvPr/>
          </p:nvCxnSpPr>
          <p:spPr bwMode="auto">
            <a:xfrm>
              <a:off x="8122180" y="3223692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E111FA4D-3EC1-5373-F553-AA9F33265B37}"/>
                </a:ext>
              </a:extLst>
            </p:cNvPr>
            <p:cNvCxnSpPr/>
            <p:nvPr/>
          </p:nvCxnSpPr>
          <p:spPr bwMode="auto">
            <a:xfrm>
              <a:off x="8503180" y="3286910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F75F5BC5-58A9-771F-E432-B519509700BD}"/>
                </a:ext>
              </a:extLst>
            </p:cNvPr>
            <p:cNvCxnSpPr/>
            <p:nvPr/>
          </p:nvCxnSpPr>
          <p:spPr bwMode="auto">
            <a:xfrm>
              <a:off x="8757702" y="331750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6BA40BE5-EA6D-509C-FF9C-4DCC7A7552B9}"/>
                </a:ext>
              </a:extLst>
            </p:cNvPr>
            <p:cNvCxnSpPr/>
            <p:nvPr/>
          </p:nvCxnSpPr>
          <p:spPr bwMode="auto">
            <a:xfrm>
              <a:off x="9024402" y="334658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479B61DB-60E8-2D04-6466-1379A0AFD1E7}"/>
                </a:ext>
              </a:extLst>
            </p:cNvPr>
            <p:cNvCxnSpPr/>
            <p:nvPr/>
          </p:nvCxnSpPr>
          <p:spPr bwMode="auto">
            <a:xfrm>
              <a:off x="9275964" y="338150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3648C665-D0FC-9BBD-0483-EB2FAA98384E}"/>
                </a:ext>
              </a:extLst>
            </p:cNvPr>
            <p:cNvCxnSpPr/>
            <p:nvPr/>
          </p:nvCxnSpPr>
          <p:spPr bwMode="auto">
            <a:xfrm>
              <a:off x="9374389" y="341845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376FBF0A-C514-9089-728E-0EBAD723B8F9}"/>
                </a:ext>
              </a:extLst>
            </p:cNvPr>
            <p:cNvCxnSpPr/>
            <p:nvPr/>
          </p:nvCxnSpPr>
          <p:spPr bwMode="auto">
            <a:xfrm>
              <a:off x="9399789" y="341845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845B2460-6292-768B-C923-F60F65B72561}"/>
                </a:ext>
              </a:extLst>
            </p:cNvPr>
            <p:cNvCxnSpPr/>
            <p:nvPr/>
          </p:nvCxnSpPr>
          <p:spPr bwMode="auto">
            <a:xfrm>
              <a:off x="9472814" y="34588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CF744D19-AB3C-0146-9E1B-5D18100585B1}"/>
                </a:ext>
              </a:extLst>
            </p:cNvPr>
            <p:cNvCxnSpPr/>
            <p:nvPr/>
          </p:nvCxnSpPr>
          <p:spPr bwMode="auto">
            <a:xfrm>
              <a:off x="9676014" y="354397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2D1F672E-20F1-7B7B-A5E7-108B36772B6D}"/>
                </a:ext>
              </a:extLst>
            </p:cNvPr>
            <p:cNvCxnSpPr/>
            <p:nvPr/>
          </p:nvCxnSpPr>
          <p:spPr bwMode="auto">
            <a:xfrm>
              <a:off x="10090256" y="355032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1B8F4219-2924-6248-B919-16477F323AC1}"/>
                </a:ext>
              </a:extLst>
            </p:cNvPr>
            <p:cNvCxnSpPr/>
            <p:nvPr/>
          </p:nvCxnSpPr>
          <p:spPr bwMode="auto">
            <a:xfrm>
              <a:off x="10569681" y="35530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7B5F7D66-B833-C215-5B87-6754FEA951AA}"/>
                </a:ext>
              </a:extLst>
            </p:cNvPr>
            <p:cNvCxnSpPr/>
            <p:nvPr/>
          </p:nvCxnSpPr>
          <p:spPr bwMode="auto">
            <a:xfrm>
              <a:off x="10589553" y="35530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F30D6D0C-F190-CE0C-F756-3F76E0DD3705}"/>
                </a:ext>
              </a:extLst>
            </p:cNvPr>
            <p:cNvCxnSpPr/>
            <p:nvPr/>
          </p:nvCxnSpPr>
          <p:spPr bwMode="auto">
            <a:xfrm>
              <a:off x="10634427" y="35530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60D7B4F4-4828-ED1B-88E0-90D2FBF08D33}"/>
                </a:ext>
              </a:extLst>
            </p:cNvPr>
            <p:cNvCxnSpPr/>
            <p:nvPr/>
          </p:nvCxnSpPr>
          <p:spPr bwMode="auto">
            <a:xfrm>
              <a:off x="10675702" y="35530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id="{EF5678B2-2916-2EC9-D2DF-FF30EA46E0BF}"/>
                </a:ext>
              </a:extLst>
            </p:cNvPr>
            <p:cNvCxnSpPr/>
            <p:nvPr/>
          </p:nvCxnSpPr>
          <p:spPr bwMode="auto">
            <a:xfrm>
              <a:off x="10724547" y="35530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AC76404F-90A3-D905-600D-3C805A5A2482}"/>
                </a:ext>
              </a:extLst>
            </p:cNvPr>
            <p:cNvCxnSpPr/>
            <p:nvPr/>
          </p:nvCxnSpPr>
          <p:spPr bwMode="auto">
            <a:xfrm>
              <a:off x="10732720" y="3617871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id="{D321783A-7360-63D2-DCA2-14E7BECD554B}"/>
                </a:ext>
              </a:extLst>
            </p:cNvPr>
            <p:cNvCxnSpPr/>
            <p:nvPr/>
          </p:nvCxnSpPr>
          <p:spPr bwMode="auto">
            <a:xfrm>
              <a:off x="10754945" y="3617871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9AED4788-8671-D007-6F74-20DD3162C076}"/>
                </a:ext>
              </a:extLst>
            </p:cNvPr>
            <p:cNvCxnSpPr/>
            <p:nvPr/>
          </p:nvCxnSpPr>
          <p:spPr bwMode="auto">
            <a:xfrm>
              <a:off x="10780345" y="3617871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id="{04014556-9203-D015-8387-747D2D1DC93C}"/>
                </a:ext>
              </a:extLst>
            </p:cNvPr>
            <p:cNvCxnSpPr/>
            <p:nvPr/>
          </p:nvCxnSpPr>
          <p:spPr bwMode="auto">
            <a:xfrm>
              <a:off x="10808920" y="3617871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F8FA6E6C-763E-32F2-3DCC-3B427CEEC1D4}"/>
                </a:ext>
              </a:extLst>
            </p:cNvPr>
            <p:cNvCxnSpPr/>
            <p:nvPr/>
          </p:nvCxnSpPr>
          <p:spPr bwMode="auto">
            <a:xfrm>
              <a:off x="10852871" y="3617871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24" name="Freeform: Shape 223">
            <a:extLst>
              <a:ext uri="{FF2B5EF4-FFF2-40B4-BE49-F238E27FC236}">
                <a16:creationId xmlns:a16="http://schemas.microsoft.com/office/drawing/2014/main" id="{D5835AC6-0397-D004-600A-F50CA0C5473D}"/>
              </a:ext>
            </a:extLst>
          </p:cNvPr>
          <p:cNvSpPr/>
          <p:nvPr/>
        </p:nvSpPr>
        <p:spPr bwMode="auto">
          <a:xfrm>
            <a:off x="1325035" y="1813594"/>
            <a:ext cx="4086225" cy="2444750"/>
          </a:xfrm>
          <a:custGeom>
            <a:avLst/>
            <a:gdLst>
              <a:gd name="connsiteX0" fmla="*/ 4086225 w 4086225"/>
              <a:gd name="connsiteY0" fmla="*/ 2444750 h 2444750"/>
              <a:gd name="connsiteX1" fmla="*/ 4086225 w 4086225"/>
              <a:gd name="connsiteY1" fmla="*/ 1400175 h 2444750"/>
              <a:gd name="connsiteX2" fmla="*/ 3924300 w 4086225"/>
              <a:gd name="connsiteY2" fmla="*/ 1400175 h 2444750"/>
              <a:gd name="connsiteX3" fmla="*/ 3924300 w 4086225"/>
              <a:gd name="connsiteY3" fmla="*/ 1333500 h 2444750"/>
              <a:gd name="connsiteX4" fmla="*/ 2892425 w 4086225"/>
              <a:gd name="connsiteY4" fmla="*/ 1333500 h 2444750"/>
              <a:gd name="connsiteX5" fmla="*/ 2892425 w 4086225"/>
              <a:gd name="connsiteY5" fmla="*/ 1285875 h 2444750"/>
              <a:gd name="connsiteX6" fmla="*/ 2841625 w 4086225"/>
              <a:gd name="connsiteY6" fmla="*/ 1285875 h 2444750"/>
              <a:gd name="connsiteX7" fmla="*/ 2841625 w 4086225"/>
              <a:gd name="connsiteY7" fmla="*/ 1235075 h 2444750"/>
              <a:gd name="connsiteX8" fmla="*/ 2635250 w 4086225"/>
              <a:gd name="connsiteY8" fmla="*/ 1235075 h 2444750"/>
              <a:gd name="connsiteX9" fmla="*/ 2635250 w 4086225"/>
              <a:gd name="connsiteY9" fmla="*/ 1200150 h 2444750"/>
              <a:gd name="connsiteX10" fmla="*/ 2562225 w 4086225"/>
              <a:gd name="connsiteY10" fmla="*/ 1200150 h 2444750"/>
              <a:gd name="connsiteX11" fmla="*/ 2562225 w 4086225"/>
              <a:gd name="connsiteY11" fmla="*/ 1168400 h 2444750"/>
              <a:gd name="connsiteX12" fmla="*/ 2393950 w 4086225"/>
              <a:gd name="connsiteY12" fmla="*/ 1168400 h 2444750"/>
              <a:gd name="connsiteX13" fmla="*/ 2393950 w 4086225"/>
              <a:gd name="connsiteY13" fmla="*/ 1127125 h 2444750"/>
              <a:gd name="connsiteX14" fmla="*/ 1965325 w 4086225"/>
              <a:gd name="connsiteY14" fmla="*/ 1127125 h 2444750"/>
              <a:gd name="connsiteX15" fmla="*/ 1965325 w 4086225"/>
              <a:gd name="connsiteY15" fmla="*/ 1066800 h 2444750"/>
              <a:gd name="connsiteX16" fmla="*/ 1676400 w 4086225"/>
              <a:gd name="connsiteY16" fmla="*/ 1066800 h 2444750"/>
              <a:gd name="connsiteX17" fmla="*/ 1676400 w 4086225"/>
              <a:gd name="connsiteY17" fmla="*/ 1035050 h 2444750"/>
              <a:gd name="connsiteX18" fmla="*/ 1641475 w 4086225"/>
              <a:gd name="connsiteY18" fmla="*/ 1035050 h 2444750"/>
              <a:gd name="connsiteX19" fmla="*/ 1641475 w 4086225"/>
              <a:gd name="connsiteY19" fmla="*/ 1003300 h 2444750"/>
              <a:gd name="connsiteX20" fmla="*/ 1330325 w 4086225"/>
              <a:gd name="connsiteY20" fmla="*/ 1003300 h 2444750"/>
              <a:gd name="connsiteX21" fmla="*/ 1330325 w 4086225"/>
              <a:gd name="connsiteY21" fmla="*/ 901700 h 2444750"/>
              <a:gd name="connsiteX22" fmla="*/ 1301750 w 4086225"/>
              <a:gd name="connsiteY22" fmla="*/ 901700 h 2444750"/>
              <a:gd name="connsiteX23" fmla="*/ 1301750 w 4086225"/>
              <a:gd name="connsiteY23" fmla="*/ 844550 h 2444750"/>
              <a:gd name="connsiteX24" fmla="*/ 1216025 w 4086225"/>
              <a:gd name="connsiteY24" fmla="*/ 844550 h 2444750"/>
              <a:gd name="connsiteX25" fmla="*/ 1216025 w 4086225"/>
              <a:gd name="connsiteY25" fmla="*/ 819150 h 2444750"/>
              <a:gd name="connsiteX26" fmla="*/ 1158875 w 4086225"/>
              <a:gd name="connsiteY26" fmla="*/ 819150 h 2444750"/>
              <a:gd name="connsiteX27" fmla="*/ 1158875 w 4086225"/>
              <a:gd name="connsiteY27" fmla="*/ 784225 h 2444750"/>
              <a:gd name="connsiteX28" fmla="*/ 1050925 w 4086225"/>
              <a:gd name="connsiteY28" fmla="*/ 784225 h 2444750"/>
              <a:gd name="connsiteX29" fmla="*/ 1050925 w 4086225"/>
              <a:gd name="connsiteY29" fmla="*/ 755650 h 2444750"/>
              <a:gd name="connsiteX30" fmla="*/ 971550 w 4086225"/>
              <a:gd name="connsiteY30" fmla="*/ 755650 h 2444750"/>
              <a:gd name="connsiteX31" fmla="*/ 971550 w 4086225"/>
              <a:gd name="connsiteY31" fmla="*/ 730250 h 2444750"/>
              <a:gd name="connsiteX32" fmla="*/ 949325 w 4086225"/>
              <a:gd name="connsiteY32" fmla="*/ 730250 h 2444750"/>
              <a:gd name="connsiteX33" fmla="*/ 949325 w 4086225"/>
              <a:gd name="connsiteY33" fmla="*/ 704850 h 2444750"/>
              <a:gd name="connsiteX34" fmla="*/ 669925 w 4086225"/>
              <a:gd name="connsiteY34" fmla="*/ 704850 h 2444750"/>
              <a:gd name="connsiteX35" fmla="*/ 669925 w 4086225"/>
              <a:gd name="connsiteY35" fmla="*/ 669925 h 2444750"/>
              <a:gd name="connsiteX36" fmla="*/ 650875 w 4086225"/>
              <a:gd name="connsiteY36" fmla="*/ 669925 h 2444750"/>
              <a:gd name="connsiteX37" fmla="*/ 650875 w 4086225"/>
              <a:gd name="connsiteY37" fmla="*/ 631825 h 2444750"/>
              <a:gd name="connsiteX38" fmla="*/ 628650 w 4086225"/>
              <a:gd name="connsiteY38" fmla="*/ 631825 h 2444750"/>
              <a:gd name="connsiteX39" fmla="*/ 628650 w 4086225"/>
              <a:gd name="connsiteY39" fmla="*/ 546100 h 2444750"/>
              <a:gd name="connsiteX40" fmla="*/ 596900 w 4086225"/>
              <a:gd name="connsiteY40" fmla="*/ 546100 h 2444750"/>
              <a:gd name="connsiteX41" fmla="*/ 596900 w 4086225"/>
              <a:gd name="connsiteY41" fmla="*/ 457200 h 2444750"/>
              <a:gd name="connsiteX42" fmla="*/ 590550 w 4086225"/>
              <a:gd name="connsiteY42" fmla="*/ 457200 h 2444750"/>
              <a:gd name="connsiteX43" fmla="*/ 590550 w 4086225"/>
              <a:gd name="connsiteY43" fmla="*/ 431800 h 2444750"/>
              <a:gd name="connsiteX44" fmla="*/ 460375 w 4086225"/>
              <a:gd name="connsiteY44" fmla="*/ 431800 h 2444750"/>
              <a:gd name="connsiteX45" fmla="*/ 460375 w 4086225"/>
              <a:gd name="connsiteY45" fmla="*/ 377825 h 2444750"/>
              <a:gd name="connsiteX46" fmla="*/ 374650 w 4086225"/>
              <a:gd name="connsiteY46" fmla="*/ 377825 h 2444750"/>
              <a:gd name="connsiteX47" fmla="*/ 374650 w 4086225"/>
              <a:gd name="connsiteY47" fmla="*/ 317500 h 2444750"/>
              <a:gd name="connsiteX48" fmla="*/ 342900 w 4086225"/>
              <a:gd name="connsiteY48" fmla="*/ 317500 h 2444750"/>
              <a:gd name="connsiteX49" fmla="*/ 358775 w 4086225"/>
              <a:gd name="connsiteY49" fmla="*/ 301625 h 2444750"/>
              <a:gd name="connsiteX50" fmla="*/ 349250 w 4086225"/>
              <a:gd name="connsiteY50" fmla="*/ 292100 h 2444750"/>
              <a:gd name="connsiteX51" fmla="*/ 317500 w 4086225"/>
              <a:gd name="connsiteY51" fmla="*/ 292100 h 2444750"/>
              <a:gd name="connsiteX52" fmla="*/ 317500 w 4086225"/>
              <a:gd name="connsiteY52" fmla="*/ 266700 h 2444750"/>
              <a:gd name="connsiteX53" fmla="*/ 295275 w 4086225"/>
              <a:gd name="connsiteY53" fmla="*/ 266700 h 2444750"/>
              <a:gd name="connsiteX54" fmla="*/ 295275 w 4086225"/>
              <a:gd name="connsiteY54" fmla="*/ 231775 h 2444750"/>
              <a:gd name="connsiteX55" fmla="*/ 288925 w 4086225"/>
              <a:gd name="connsiteY55" fmla="*/ 231775 h 2444750"/>
              <a:gd name="connsiteX56" fmla="*/ 288925 w 4086225"/>
              <a:gd name="connsiteY56" fmla="*/ 206375 h 2444750"/>
              <a:gd name="connsiteX57" fmla="*/ 247650 w 4086225"/>
              <a:gd name="connsiteY57" fmla="*/ 206375 h 2444750"/>
              <a:gd name="connsiteX58" fmla="*/ 247650 w 4086225"/>
              <a:gd name="connsiteY58" fmla="*/ 174625 h 2444750"/>
              <a:gd name="connsiteX59" fmla="*/ 225425 w 4086225"/>
              <a:gd name="connsiteY59" fmla="*/ 174625 h 2444750"/>
              <a:gd name="connsiteX60" fmla="*/ 225425 w 4086225"/>
              <a:gd name="connsiteY60" fmla="*/ 142875 h 2444750"/>
              <a:gd name="connsiteX61" fmla="*/ 215900 w 4086225"/>
              <a:gd name="connsiteY61" fmla="*/ 142875 h 2444750"/>
              <a:gd name="connsiteX62" fmla="*/ 228600 w 4086225"/>
              <a:gd name="connsiteY62" fmla="*/ 130175 h 2444750"/>
              <a:gd name="connsiteX63" fmla="*/ 193675 w 4086225"/>
              <a:gd name="connsiteY63" fmla="*/ 130175 h 2444750"/>
              <a:gd name="connsiteX64" fmla="*/ 193675 w 4086225"/>
              <a:gd name="connsiteY64" fmla="*/ 88900 h 2444750"/>
              <a:gd name="connsiteX65" fmla="*/ 165100 w 4086225"/>
              <a:gd name="connsiteY65" fmla="*/ 88900 h 2444750"/>
              <a:gd name="connsiteX66" fmla="*/ 165100 w 4086225"/>
              <a:gd name="connsiteY66" fmla="*/ 31750 h 2444750"/>
              <a:gd name="connsiteX67" fmla="*/ 146050 w 4086225"/>
              <a:gd name="connsiteY67" fmla="*/ 31750 h 2444750"/>
              <a:gd name="connsiteX68" fmla="*/ 146050 w 4086225"/>
              <a:gd name="connsiteY68" fmla="*/ 0 h 2444750"/>
              <a:gd name="connsiteX69" fmla="*/ 0 w 4086225"/>
              <a:gd name="connsiteY69" fmla="*/ 0 h 2444750"/>
              <a:gd name="connsiteX0" fmla="*/ 4086225 w 4086225"/>
              <a:gd name="connsiteY0" fmla="*/ 2444750 h 2444750"/>
              <a:gd name="connsiteX1" fmla="*/ 4086225 w 4086225"/>
              <a:gd name="connsiteY1" fmla="*/ 1400175 h 2444750"/>
              <a:gd name="connsiteX2" fmla="*/ 3924300 w 4086225"/>
              <a:gd name="connsiteY2" fmla="*/ 1400175 h 2444750"/>
              <a:gd name="connsiteX3" fmla="*/ 3924300 w 4086225"/>
              <a:gd name="connsiteY3" fmla="*/ 1333500 h 2444750"/>
              <a:gd name="connsiteX4" fmla="*/ 2892425 w 4086225"/>
              <a:gd name="connsiteY4" fmla="*/ 1333500 h 2444750"/>
              <a:gd name="connsiteX5" fmla="*/ 2892425 w 4086225"/>
              <a:gd name="connsiteY5" fmla="*/ 1285875 h 2444750"/>
              <a:gd name="connsiteX6" fmla="*/ 2841625 w 4086225"/>
              <a:gd name="connsiteY6" fmla="*/ 1285875 h 2444750"/>
              <a:gd name="connsiteX7" fmla="*/ 2841625 w 4086225"/>
              <a:gd name="connsiteY7" fmla="*/ 1235075 h 2444750"/>
              <a:gd name="connsiteX8" fmla="*/ 2635250 w 4086225"/>
              <a:gd name="connsiteY8" fmla="*/ 1235075 h 2444750"/>
              <a:gd name="connsiteX9" fmla="*/ 2635250 w 4086225"/>
              <a:gd name="connsiteY9" fmla="*/ 1200150 h 2444750"/>
              <a:gd name="connsiteX10" fmla="*/ 2562225 w 4086225"/>
              <a:gd name="connsiteY10" fmla="*/ 1200150 h 2444750"/>
              <a:gd name="connsiteX11" fmla="*/ 2562225 w 4086225"/>
              <a:gd name="connsiteY11" fmla="*/ 1168400 h 2444750"/>
              <a:gd name="connsiteX12" fmla="*/ 2393950 w 4086225"/>
              <a:gd name="connsiteY12" fmla="*/ 1168400 h 2444750"/>
              <a:gd name="connsiteX13" fmla="*/ 2393950 w 4086225"/>
              <a:gd name="connsiteY13" fmla="*/ 1127125 h 2444750"/>
              <a:gd name="connsiteX14" fmla="*/ 1965325 w 4086225"/>
              <a:gd name="connsiteY14" fmla="*/ 1127125 h 2444750"/>
              <a:gd name="connsiteX15" fmla="*/ 1965325 w 4086225"/>
              <a:gd name="connsiteY15" fmla="*/ 1066800 h 2444750"/>
              <a:gd name="connsiteX16" fmla="*/ 1676400 w 4086225"/>
              <a:gd name="connsiteY16" fmla="*/ 1066800 h 2444750"/>
              <a:gd name="connsiteX17" fmla="*/ 1676400 w 4086225"/>
              <a:gd name="connsiteY17" fmla="*/ 1035050 h 2444750"/>
              <a:gd name="connsiteX18" fmla="*/ 1641475 w 4086225"/>
              <a:gd name="connsiteY18" fmla="*/ 1035050 h 2444750"/>
              <a:gd name="connsiteX19" fmla="*/ 1641475 w 4086225"/>
              <a:gd name="connsiteY19" fmla="*/ 1003300 h 2444750"/>
              <a:gd name="connsiteX20" fmla="*/ 1330325 w 4086225"/>
              <a:gd name="connsiteY20" fmla="*/ 1003300 h 2444750"/>
              <a:gd name="connsiteX21" fmla="*/ 1330325 w 4086225"/>
              <a:gd name="connsiteY21" fmla="*/ 901700 h 2444750"/>
              <a:gd name="connsiteX22" fmla="*/ 1301750 w 4086225"/>
              <a:gd name="connsiteY22" fmla="*/ 901700 h 2444750"/>
              <a:gd name="connsiteX23" fmla="*/ 1301750 w 4086225"/>
              <a:gd name="connsiteY23" fmla="*/ 844550 h 2444750"/>
              <a:gd name="connsiteX24" fmla="*/ 1216025 w 4086225"/>
              <a:gd name="connsiteY24" fmla="*/ 844550 h 2444750"/>
              <a:gd name="connsiteX25" fmla="*/ 1216025 w 4086225"/>
              <a:gd name="connsiteY25" fmla="*/ 819150 h 2444750"/>
              <a:gd name="connsiteX26" fmla="*/ 1158875 w 4086225"/>
              <a:gd name="connsiteY26" fmla="*/ 819150 h 2444750"/>
              <a:gd name="connsiteX27" fmla="*/ 1158875 w 4086225"/>
              <a:gd name="connsiteY27" fmla="*/ 784225 h 2444750"/>
              <a:gd name="connsiteX28" fmla="*/ 1050925 w 4086225"/>
              <a:gd name="connsiteY28" fmla="*/ 784225 h 2444750"/>
              <a:gd name="connsiteX29" fmla="*/ 1050925 w 4086225"/>
              <a:gd name="connsiteY29" fmla="*/ 755650 h 2444750"/>
              <a:gd name="connsiteX30" fmla="*/ 971550 w 4086225"/>
              <a:gd name="connsiteY30" fmla="*/ 755650 h 2444750"/>
              <a:gd name="connsiteX31" fmla="*/ 971550 w 4086225"/>
              <a:gd name="connsiteY31" fmla="*/ 730250 h 2444750"/>
              <a:gd name="connsiteX32" fmla="*/ 949325 w 4086225"/>
              <a:gd name="connsiteY32" fmla="*/ 730250 h 2444750"/>
              <a:gd name="connsiteX33" fmla="*/ 949325 w 4086225"/>
              <a:gd name="connsiteY33" fmla="*/ 704850 h 2444750"/>
              <a:gd name="connsiteX34" fmla="*/ 669925 w 4086225"/>
              <a:gd name="connsiteY34" fmla="*/ 704850 h 2444750"/>
              <a:gd name="connsiteX35" fmla="*/ 669925 w 4086225"/>
              <a:gd name="connsiteY35" fmla="*/ 669925 h 2444750"/>
              <a:gd name="connsiteX36" fmla="*/ 650875 w 4086225"/>
              <a:gd name="connsiteY36" fmla="*/ 669925 h 2444750"/>
              <a:gd name="connsiteX37" fmla="*/ 650875 w 4086225"/>
              <a:gd name="connsiteY37" fmla="*/ 631825 h 2444750"/>
              <a:gd name="connsiteX38" fmla="*/ 628650 w 4086225"/>
              <a:gd name="connsiteY38" fmla="*/ 631825 h 2444750"/>
              <a:gd name="connsiteX39" fmla="*/ 628650 w 4086225"/>
              <a:gd name="connsiteY39" fmla="*/ 546100 h 2444750"/>
              <a:gd name="connsiteX40" fmla="*/ 596900 w 4086225"/>
              <a:gd name="connsiteY40" fmla="*/ 546100 h 2444750"/>
              <a:gd name="connsiteX41" fmla="*/ 596900 w 4086225"/>
              <a:gd name="connsiteY41" fmla="*/ 457200 h 2444750"/>
              <a:gd name="connsiteX42" fmla="*/ 590550 w 4086225"/>
              <a:gd name="connsiteY42" fmla="*/ 457200 h 2444750"/>
              <a:gd name="connsiteX43" fmla="*/ 590550 w 4086225"/>
              <a:gd name="connsiteY43" fmla="*/ 431800 h 2444750"/>
              <a:gd name="connsiteX44" fmla="*/ 460375 w 4086225"/>
              <a:gd name="connsiteY44" fmla="*/ 431800 h 2444750"/>
              <a:gd name="connsiteX45" fmla="*/ 460375 w 4086225"/>
              <a:gd name="connsiteY45" fmla="*/ 377825 h 2444750"/>
              <a:gd name="connsiteX46" fmla="*/ 374650 w 4086225"/>
              <a:gd name="connsiteY46" fmla="*/ 377825 h 2444750"/>
              <a:gd name="connsiteX47" fmla="*/ 374650 w 4086225"/>
              <a:gd name="connsiteY47" fmla="*/ 317500 h 2444750"/>
              <a:gd name="connsiteX48" fmla="*/ 342900 w 4086225"/>
              <a:gd name="connsiteY48" fmla="*/ 317500 h 2444750"/>
              <a:gd name="connsiteX49" fmla="*/ 358775 w 4086225"/>
              <a:gd name="connsiteY49" fmla="*/ 301625 h 2444750"/>
              <a:gd name="connsiteX50" fmla="*/ 349250 w 4086225"/>
              <a:gd name="connsiteY50" fmla="*/ 292100 h 2444750"/>
              <a:gd name="connsiteX51" fmla="*/ 317500 w 4086225"/>
              <a:gd name="connsiteY51" fmla="*/ 292100 h 2444750"/>
              <a:gd name="connsiteX52" fmla="*/ 317500 w 4086225"/>
              <a:gd name="connsiteY52" fmla="*/ 266700 h 2444750"/>
              <a:gd name="connsiteX53" fmla="*/ 295275 w 4086225"/>
              <a:gd name="connsiteY53" fmla="*/ 266700 h 2444750"/>
              <a:gd name="connsiteX54" fmla="*/ 295275 w 4086225"/>
              <a:gd name="connsiteY54" fmla="*/ 231775 h 2444750"/>
              <a:gd name="connsiteX55" fmla="*/ 288925 w 4086225"/>
              <a:gd name="connsiteY55" fmla="*/ 231775 h 2444750"/>
              <a:gd name="connsiteX56" fmla="*/ 288925 w 4086225"/>
              <a:gd name="connsiteY56" fmla="*/ 206375 h 2444750"/>
              <a:gd name="connsiteX57" fmla="*/ 247650 w 4086225"/>
              <a:gd name="connsiteY57" fmla="*/ 206375 h 2444750"/>
              <a:gd name="connsiteX58" fmla="*/ 247650 w 4086225"/>
              <a:gd name="connsiteY58" fmla="*/ 174625 h 2444750"/>
              <a:gd name="connsiteX59" fmla="*/ 225425 w 4086225"/>
              <a:gd name="connsiteY59" fmla="*/ 174625 h 2444750"/>
              <a:gd name="connsiteX60" fmla="*/ 225425 w 4086225"/>
              <a:gd name="connsiteY60" fmla="*/ 142875 h 2444750"/>
              <a:gd name="connsiteX61" fmla="*/ 215900 w 4086225"/>
              <a:gd name="connsiteY61" fmla="*/ 142875 h 2444750"/>
              <a:gd name="connsiteX62" fmla="*/ 212725 w 4086225"/>
              <a:gd name="connsiteY62" fmla="*/ 130175 h 2444750"/>
              <a:gd name="connsiteX63" fmla="*/ 193675 w 4086225"/>
              <a:gd name="connsiteY63" fmla="*/ 130175 h 2444750"/>
              <a:gd name="connsiteX64" fmla="*/ 193675 w 4086225"/>
              <a:gd name="connsiteY64" fmla="*/ 88900 h 2444750"/>
              <a:gd name="connsiteX65" fmla="*/ 165100 w 4086225"/>
              <a:gd name="connsiteY65" fmla="*/ 88900 h 2444750"/>
              <a:gd name="connsiteX66" fmla="*/ 165100 w 4086225"/>
              <a:gd name="connsiteY66" fmla="*/ 31750 h 2444750"/>
              <a:gd name="connsiteX67" fmla="*/ 146050 w 4086225"/>
              <a:gd name="connsiteY67" fmla="*/ 31750 h 2444750"/>
              <a:gd name="connsiteX68" fmla="*/ 146050 w 4086225"/>
              <a:gd name="connsiteY68" fmla="*/ 0 h 2444750"/>
              <a:gd name="connsiteX69" fmla="*/ 0 w 4086225"/>
              <a:gd name="connsiteY69" fmla="*/ 0 h 2444750"/>
              <a:gd name="connsiteX0" fmla="*/ 4086225 w 4086225"/>
              <a:gd name="connsiteY0" fmla="*/ 2444750 h 2444750"/>
              <a:gd name="connsiteX1" fmla="*/ 4086225 w 4086225"/>
              <a:gd name="connsiteY1" fmla="*/ 1400175 h 2444750"/>
              <a:gd name="connsiteX2" fmla="*/ 3924300 w 4086225"/>
              <a:gd name="connsiteY2" fmla="*/ 1400175 h 2444750"/>
              <a:gd name="connsiteX3" fmla="*/ 3924300 w 4086225"/>
              <a:gd name="connsiteY3" fmla="*/ 1333500 h 2444750"/>
              <a:gd name="connsiteX4" fmla="*/ 2892425 w 4086225"/>
              <a:gd name="connsiteY4" fmla="*/ 1333500 h 2444750"/>
              <a:gd name="connsiteX5" fmla="*/ 2892425 w 4086225"/>
              <a:gd name="connsiteY5" fmla="*/ 1285875 h 2444750"/>
              <a:gd name="connsiteX6" fmla="*/ 2841625 w 4086225"/>
              <a:gd name="connsiteY6" fmla="*/ 1285875 h 2444750"/>
              <a:gd name="connsiteX7" fmla="*/ 2841625 w 4086225"/>
              <a:gd name="connsiteY7" fmla="*/ 1235075 h 2444750"/>
              <a:gd name="connsiteX8" fmla="*/ 2635250 w 4086225"/>
              <a:gd name="connsiteY8" fmla="*/ 1235075 h 2444750"/>
              <a:gd name="connsiteX9" fmla="*/ 2635250 w 4086225"/>
              <a:gd name="connsiteY9" fmla="*/ 1200150 h 2444750"/>
              <a:gd name="connsiteX10" fmla="*/ 2562225 w 4086225"/>
              <a:gd name="connsiteY10" fmla="*/ 1200150 h 2444750"/>
              <a:gd name="connsiteX11" fmla="*/ 2562225 w 4086225"/>
              <a:gd name="connsiteY11" fmla="*/ 1168400 h 2444750"/>
              <a:gd name="connsiteX12" fmla="*/ 2393950 w 4086225"/>
              <a:gd name="connsiteY12" fmla="*/ 1168400 h 2444750"/>
              <a:gd name="connsiteX13" fmla="*/ 2393950 w 4086225"/>
              <a:gd name="connsiteY13" fmla="*/ 1127125 h 2444750"/>
              <a:gd name="connsiteX14" fmla="*/ 1965325 w 4086225"/>
              <a:gd name="connsiteY14" fmla="*/ 1127125 h 2444750"/>
              <a:gd name="connsiteX15" fmla="*/ 1965325 w 4086225"/>
              <a:gd name="connsiteY15" fmla="*/ 1066800 h 2444750"/>
              <a:gd name="connsiteX16" fmla="*/ 1676400 w 4086225"/>
              <a:gd name="connsiteY16" fmla="*/ 1066800 h 2444750"/>
              <a:gd name="connsiteX17" fmla="*/ 1676400 w 4086225"/>
              <a:gd name="connsiteY17" fmla="*/ 1035050 h 2444750"/>
              <a:gd name="connsiteX18" fmla="*/ 1641475 w 4086225"/>
              <a:gd name="connsiteY18" fmla="*/ 1035050 h 2444750"/>
              <a:gd name="connsiteX19" fmla="*/ 1641475 w 4086225"/>
              <a:gd name="connsiteY19" fmla="*/ 1003300 h 2444750"/>
              <a:gd name="connsiteX20" fmla="*/ 1330325 w 4086225"/>
              <a:gd name="connsiteY20" fmla="*/ 1003300 h 2444750"/>
              <a:gd name="connsiteX21" fmla="*/ 1330325 w 4086225"/>
              <a:gd name="connsiteY21" fmla="*/ 901700 h 2444750"/>
              <a:gd name="connsiteX22" fmla="*/ 1301750 w 4086225"/>
              <a:gd name="connsiteY22" fmla="*/ 901700 h 2444750"/>
              <a:gd name="connsiteX23" fmla="*/ 1301750 w 4086225"/>
              <a:gd name="connsiteY23" fmla="*/ 844550 h 2444750"/>
              <a:gd name="connsiteX24" fmla="*/ 1216025 w 4086225"/>
              <a:gd name="connsiteY24" fmla="*/ 844550 h 2444750"/>
              <a:gd name="connsiteX25" fmla="*/ 1216025 w 4086225"/>
              <a:gd name="connsiteY25" fmla="*/ 819150 h 2444750"/>
              <a:gd name="connsiteX26" fmla="*/ 1158875 w 4086225"/>
              <a:gd name="connsiteY26" fmla="*/ 819150 h 2444750"/>
              <a:gd name="connsiteX27" fmla="*/ 1158875 w 4086225"/>
              <a:gd name="connsiteY27" fmla="*/ 784225 h 2444750"/>
              <a:gd name="connsiteX28" fmla="*/ 1050925 w 4086225"/>
              <a:gd name="connsiteY28" fmla="*/ 784225 h 2444750"/>
              <a:gd name="connsiteX29" fmla="*/ 1050925 w 4086225"/>
              <a:gd name="connsiteY29" fmla="*/ 755650 h 2444750"/>
              <a:gd name="connsiteX30" fmla="*/ 971550 w 4086225"/>
              <a:gd name="connsiteY30" fmla="*/ 755650 h 2444750"/>
              <a:gd name="connsiteX31" fmla="*/ 971550 w 4086225"/>
              <a:gd name="connsiteY31" fmla="*/ 730250 h 2444750"/>
              <a:gd name="connsiteX32" fmla="*/ 949325 w 4086225"/>
              <a:gd name="connsiteY32" fmla="*/ 730250 h 2444750"/>
              <a:gd name="connsiteX33" fmla="*/ 949325 w 4086225"/>
              <a:gd name="connsiteY33" fmla="*/ 704850 h 2444750"/>
              <a:gd name="connsiteX34" fmla="*/ 669925 w 4086225"/>
              <a:gd name="connsiteY34" fmla="*/ 704850 h 2444750"/>
              <a:gd name="connsiteX35" fmla="*/ 669925 w 4086225"/>
              <a:gd name="connsiteY35" fmla="*/ 669925 h 2444750"/>
              <a:gd name="connsiteX36" fmla="*/ 650875 w 4086225"/>
              <a:gd name="connsiteY36" fmla="*/ 669925 h 2444750"/>
              <a:gd name="connsiteX37" fmla="*/ 650875 w 4086225"/>
              <a:gd name="connsiteY37" fmla="*/ 631825 h 2444750"/>
              <a:gd name="connsiteX38" fmla="*/ 628650 w 4086225"/>
              <a:gd name="connsiteY38" fmla="*/ 631825 h 2444750"/>
              <a:gd name="connsiteX39" fmla="*/ 628650 w 4086225"/>
              <a:gd name="connsiteY39" fmla="*/ 546100 h 2444750"/>
              <a:gd name="connsiteX40" fmla="*/ 596900 w 4086225"/>
              <a:gd name="connsiteY40" fmla="*/ 546100 h 2444750"/>
              <a:gd name="connsiteX41" fmla="*/ 596900 w 4086225"/>
              <a:gd name="connsiteY41" fmla="*/ 457200 h 2444750"/>
              <a:gd name="connsiteX42" fmla="*/ 590550 w 4086225"/>
              <a:gd name="connsiteY42" fmla="*/ 457200 h 2444750"/>
              <a:gd name="connsiteX43" fmla="*/ 590550 w 4086225"/>
              <a:gd name="connsiteY43" fmla="*/ 431800 h 2444750"/>
              <a:gd name="connsiteX44" fmla="*/ 460375 w 4086225"/>
              <a:gd name="connsiteY44" fmla="*/ 431800 h 2444750"/>
              <a:gd name="connsiteX45" fmla="*/ 460375 w 4086225"/>
              <a:gd name="connsiteY45" fmla="*/ 377825 h 2444750"/>
              <a:gd name="connsiteX46" fmla="*/ 374650 w 4086225"/>
              <a:gd name="connsiteY46" fmla="*/ 377825 h 2444750"/>
              <a:gd name="connsiteX47" fmla="*/ 374650 w 4086225"/>
              <a:gd name="connsiteY47" fmla="*/ 317500 h 2444750"/>
              <a:gd name="connsiteX48" fmla="*/ 358775 w 4086225"/>
              <a:gd name="connsiteY48" fmla="*/ 317500 h 2444750"/>
              <a:gd name="connsiteX49" fmla="*/ 358775 w 4086225"/>
              <a:gd name="connsiteY49" fmla="*/ 301625 h 2444750"/>
              <a:gd name="connsiteX50" fmla="*/ 349250 w 4086225"/>
              <a:gd name="connsiteY50" fmla="*/ 292100 h 2444750"/>
              <a:gd name="connsiteX51" fmla="*/ 317500 w 4086225"/>
              <a:gd name="connsiteY51" fmla="*/ 292100 h 2444750"/>
              <a:gd name="connsiteX52" fmla="*/ 317500 w 4086225"/>
              <a:gd name="connsiteY52" fmla="*/ 266700 h 2444750"/>
              <a:gd name="connsiteX53" fmla="*/ 295275 w 4086225"/>
              <a:gd name="connsiteY53" fmla="*/ 266700 h 2444750"/>
              <a:gd name="connsiteX54" fmla="*/ 295275 w 4086225"/>
              <a:gd name="connsiteY54" fmla="*/ 231775 h 2444750"/>
              <a:gd name="connsiteX55" fmla="*/ 288925 w 4086225"/>
              <a:gd name="connsiteY55" fmla="*/ 231775 h 2444750"/>
              <a:gd name="connsiteX56" fmla="*/ 288925 w 4086225"/>
              <a:gd name="connsiteY56" fmla="*/ 206375 h 2444750"/>
              <a:gd name="connsiteX57" fmla="*/ 247650 w 4086225"/>
              <a:gd name="connsiteY57" fmla="*/ 206375 h 2444750"/>
              <a:gd name="connsiteX58" fmla="*/ 247650 w 4086225"/>
              <a:gd name="connsiteY58" fmla="*/ 174625 h 2444750"/>
              <a:gd name="connsiteX59" fmla="*/ 225425 w 4086225"/>
              <a:gd name="connsiteY59" fmla="*/ 174625 h 2444750"/>
              <a:gd name="connsiteX60" fmla="*/ 225425 w 4086225"/>
              <a:gd name="connsiteY60" fmla="*/ 142875 h 2444750"/>
              <a:gd name="connsiteX61" fmla="*/ 215900 w 4086225"/>
              <a:gd name="connsiteY61" fmla="*/ 142875 h 2444750"/>
              <a:gd name="connsiteX62" fmla="*/ 212725 w 4086225"/>
              <a:gd name="connsiteY62" fmla="*/ 130175 h 2444750"/>
              <a:gd name="connsiteX63" fmla="*/ 193675 w 4086225"/>
              <a:gd name="connsiteY63" fmla="*/ 130175 h 2444750"/>
              <a:gd name="connsiteX64" fmla="*/ 193675 w 4086225"/>
              <a:gd name="connsiteY64" fmla="*/ 88900 h 2444750"/>
              <a:gd name="connsiteX65" fmla="*/ 165100 w 4086225"/>
              <a:gd name="connsiteY65" fmla="*/ 88900 h 2444750"/>
              <a:gd name="connsiteX66" fmla="*/ 165100 w 4086225"/>
              <a:gd name="connsiteY66" fmla="*/ 31750 h 2444750"/>
              <a:gd name="connsiteX67" fmla="*/ 146050 w 4086225"/>
              <a:gd name="connsiteY67" fmla="*/ 31750 h 2444750"/>
              <a:gd name="connsiteX68" fmla="*/ 146050 w 4086225"/>
              <a:gd name="connsiteY68" fmla="*/ 0 h 2444750"/>
              <a:gd name="connsiteX69" fmla="*/ 0 w 4086225"/>
              <a:gd name="connsiteY69" fmla="*/ 0 h 244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4086225" h="2444750">
                <a:moveTo>
                  <a:pt x="4086225" y="2444750"/>
                </a:moveTo>
                <a:lnTo>
                  <a:pt x="4086225" y="1400175"/>
                </a:lnTo>
                <a:lnTo>
                  <a:pt x="3924300" y="1400175"/>
                </a:lnTo>
                <a:lnTo>
                  <a:pt x="3924300" y="1333500"/>
                </a:lnTo>
                <a:lnTo>
                  <a:pt x="2892425" y="1333500"/>
                </a:lnTo>
                <a:lnTo>
                  <a:pt x="2892425" y="1285875"/>
                </a:lnTo>
                <a:lnTo>
                  <a:pt x="2841625" y="1285875"/>
                </a:lnTo>
                <a:lnTo>
                  <a:pt x="2841625" y="1235075"/>
                </a:lnTo>
                <a:lnTo>
                  <a:pt x="2635250" y="1235075"/>
                </a:lnTo>
                <a:lnTo>
                  <a:pt x="2635250" y="1200150"/>
                </a:lnTo>
                <a:lnTo>
                  <a:pt x="2562225" y="1200150"/>
                </a:lnTo>
                <a:lnTo>
                  <a:pt x="2562225" y="1168400"/>
                </a:lnTo>
                <a:lnTo>
                  <a:pt x="2393950" y="1168400"/>
                </a:lnTo>
                <a:lnTo>
                  <a:pt x="2393950" y="1127125"/>
                </a:lnTo>
                <a:lnTo>
                  <a:pt x="1965325" y="1127125"/>
                </a:lnTo>
                <a:lnTo>
                  <a:pt x="1965325" y="1066800"/>
                </a:lnTo>
                <a:lnTo>
                  <a:pt x="1676400" y="1066800"/>
                </a:lnTo>
                <a:lnTo>
                  <a:pt x="1676400" y="1035050"/>
                </a:lnTo>
                <a:lnTo>
                  <a:pt x="1641475" y="1035050"/>
                </a:lnTo>
                <a:lnTo>
                  <a:pt x="1641475" y="1003300"/>
                </a:lnTo>
                <a:lnTo>
                  <a:pt x="1330325" y="1003300"/>
                </a:lnTo>
                <a:lnTo>
                  <a:pt x="1330325" y="901700"/>
                </a:lnTo>
                <a:lnTo>
                  <a:pt x="1301750" y="901700"/>
                </a:lnTo>
                <a:lnTo>
                  <a:pt x="1301750" y="844550"/>
                </a:lnTo>
                <a:lnTo>
                  <a:pt x="1216025" y="844550"/>
                </a:lnTo>
                <a:lnTo>
                  <a:pt x="1216025" y="819150"/>
                </a:lnTo>
                <a:lnTo>
                  <a:pt x="1158875" y="819150"/>
                </a:lnTo>
                <a:lnTo>
                  <a:pt x="1158875" y="784225"/>
                </a:lnTo>
                <a:lnTo>
                  <a:pt x="1050925" y="784225"/>
                </a:lnTo>
                <a:lnTo>
                  <a:pt x="1050925" y="755650"/>
                </a:lnTo>
                <a:lnTo>
                  <a:pt x="971550" y="755650"/>
                </a:lnTo>
                <a:lnTo>
                  <a:pt x="971550" y="730250"/>
                </a:lnTo>
                <a:lnTo>
                  <a:pt x="949325" y="730250"/>
                </a:lnTo>
                <a:lnTo>
                  <a:pt x="949325" y="704850"/>
                </a:lnTo>
                <a:lnTo>
                  <a:pt x="669925" y="704850"/>
                </a:lnTo>
                <a:lnTo>
                  <a:pt x="669925" y="669925"/>
                </a:lnTo>
                <a:lnTo>
                  <a:pt x="650875" y="669925"/>
                </a:lnTo>
                <a:lnTo>
                  <a:pt x="650875" y="631825"/>
                </a:lnTo>
                <a:lnTo>
                  <a:pt x="628650" y="631825"/>
                </a:lnTo>
                <a:lnTo>
                  <a:pt x="628650" y="546100"/>
                </a:lnTo>
                <a:lnTo>
                  <a:pt x="596900" y="546100"/>
                </a:lnTo>
                <a:lnTo>
                  <a:pt x="596900" y="457200"/>
                </a:lnTo>
                <a:lnTo>
                  <a:pt x="590550" y="457200"/>
                </a:lnTo>
                <a:lnTo>
                  <a:pt x="590550" y="431800"/>
                </a:lnTo>
                <a:lnTo>
                  <a:pt x="460375" y="431800"/>
                </a:lnTo>
                <a:lnTo>
                  <a:pt x="460375" y="377825"/>
                </a:lnTo>
                <a:lnTo>
                  <a:pt x="374650" y="377825"/>
                </a:lnTo>
                <a:lnTo>
                  <a:pt x="374650" y="317500"/>
                </a:lnTo>
                <a:lnTo>
                  <a:pt x="358775" y="317500"/>
                </a:lnTo>
                <a:lnTo>
                  <a:pt x="358775" y="301625"/>
                </a:lnTo>
                <a:lnTo>
                  <a:pt x="349250" y="292100"/>
                </a:lnTo>
                <a:lnTo>
                  <a:pt x="317500" y="292100"/>
                </a:lnTo>
                <a:lnTo>
                  <a:pt x="317500" y="266700"/>
                </a:lnTo>
                <a:lnTo>
                  <a:pt x="295275" y="266700"/>
                </a:lnTo>
                <a:lnTo>
                  <a:pt x="295275" y="231775"/>
                </a:lnTo>
                <a:lnTo>
                  <a:pt x="288925" y="231775"/>
                </a:lnTo>
                <a:lnTo>
                  <a:pt x="288925" y="206375"/>
                </a:lnTo>
                <a:lnTo>
                  <a:pt x="247650" y="206375"/>
                </a:lnTo>
                <a:lnTo>
                  <a:pt x="247650" y="174625"/>
                </a:lnTo>
                <a:lnTo>
                  <a:pt x="225425" y="174625"/>
                </a:lnTo>
                <a:lnTo>
                  <a:pt x="225425" y="142875"/>
                </a:lnTo>
                <a:lnTo>
                  <a:pt x="215900" y="142875"/>
                </a:lnTo>
                <a:lnTo>
                  <a:pt x="212725" y="130175"/>
                </a:lnTo>
                <a:lnTo>
                  <a:pt x="193675" y="130175"/>
                </a:lnTo>
                <a:lnTo>
                  <a:pt x="193675" y="88900"/>
                </a:lnTo>
                <a:lnTo>
                  <a:pt x="165100" y="88900"/>
                </a:lnTo>
                <a:lnTo>
                  <a:pt x="165100" y="31750"/>
                </a:lnTo>
                <a:lnTo>
                  <a:pt x="146050" y="31750"/>
                </a:lnTo>
                <a:lnTo>
                  <a:pt x="146050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61" name="Group 3">
            <a:extLst>
              <a:ext uri="{FF2B5EF4-FFF2-40B4-BE49-F238E27FC236}">
                <a16:creationId xmlns:a16="http://schemas.microsoft.com/office/drawing/2014/main" id="{D612D9E4-CA06-9B39-8843-379AB013F41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1074923"/>
              </p:ext>
            </p:extLst>
          </p:nvPr>
        </p:nvGraphicFramePr>
        <p:xfrm>
          <a:off x="6529280" y="5195072"/>
          <a:ext cx="4681728" cy="895446"/>
        </p:xfrm>
        <a:graphic>
          <a:graphicData uri="http://schemas.openxmlformats.org/drawingml/2006/table">
            <a:tbl>
              <a:tblPr/>
              <a:tblGrid>
                <a:gridCol w="21465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5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555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Outcome,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Mosunetuzumab (n = 90)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2106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Median OS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NR (NE-NE)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555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36-mo OS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82.4 (73.8-91.0)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446842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C947C6D4-A71E-49AB-AE58-7C131CFF3072}"/>
              </a:ext>
            </a:extLst>
          </p:cNvPr>
          <p:cNvSpPr/>
          <p:nvPr/>
        </p:nvSpPr>
        <p:spPr>
          <a:xfrm>
            <a:off x="5544846" y="4732370"/>
            <a:ext cx="1682755" cy="1638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Risk, n</a:t>
            </a:r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925B91-8069-F392-FAD4-74841866BB62}"/>
              </a:ext>
            </a:extLst>
          </p:cNvPr>
          <p:cNvSpPr txBox="1"/>
          <p:nvPr/>
        </p:nvSpPr>
        <p:spPr>
          <a:xfrm>
            <a:off x="136791" y="1106906"/>
            <a:ext cx="6103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>
                <a:latin typeface="Poppins" pitchFamily="2" charset="77"/>
                <a:cs typeface="Poppins" pitchFamily="2" charset="77"/>
              </a:rPr>
              <a:t>INV-assessed CR rate: 60.0% (95% CI: 49.1-70.2)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7E71422-2849-3C9C-5149-5E100BD53B45}"/>
              </a:ext>
            </a:extLst>
          </p:cNvPr>
          <p:cNvSpPr/>
          <p:nvPr/>
        </p:nvSpPr>
        <p:spPr>
          <a:xfrm>
            <a:off x="6531352" y="1500055"/>
            <a:ext cx="415247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OS (Overall Population)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887ADB-06F6-D5FF-67E9-5046AAAC2D52}"/>
              </a:ext>
            </a:extLst>
          </p:cNvPr>
          <p:cNvSpPr/>
          <p:nvPr/>
        </p:nvSpPr>
        <p:spPr>
          <a:xfrm rot="16200000">
            <a:off x="4932350" y="2870609"/>
            <a:ext cx="19207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Probability of PFS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38DCED3-E335-DF3D-1A32-9D13D5DBBD40}"/>
              </a:ext>
            </a:extLst>
          </p:cNvPr>
          <p:cNvSpPr/>
          <p:nvPr/>
        </p:nvSpPr>
        <p:spPr>
          <a:xfrm>
            <a:off x="6449294" y="4530886"/>
            <a:ext cx="4152471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19" name="Freeform 103">
            <a:extLst>
              <a:ext uri="{FF2B5EF4-FFF2-40B4-BE49-F238E27FC236}">
                <a16:creationId xmlns:a16="http://schemas.microsoft.com/office/drawing/2014/main" id="{2C6D6968-40D4-0578-7D7D-540955352058}"/>
              </a:ext>
            </a:extLst>
          </p:cNvPr>
          <p:cNvSpPr/>
          <p:nvPr/>
        </p:nvSpPr>
        <p:spPr>
          <a:xfrm>
            <a:off x="6474868" y="1793816"/>
            <a:ext cx="5132677" cy="2463545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85079A9-18B5-85C4-3A29-A7A01B84B944}"/>
              </a:ext>
            </a:extLst>
          </p:cNvPr>
          <p:cNvGrpSpPr/>
          <p:nvPr/>
        </p:nvGrpSpPr>
        <p:grpSpPr>
          <a:xfrm>
            <a:off x="6412586" y="1786242"/>
            <a:ext cx="60804" cy="2454752"/>
            <a:chOff x="1555178" y="1599088"/>
            <a:chExt cx="109439" cy="2454752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174715F-B001-3B22-9CF9-0EF9F0AB1A74}"/>
                </a:ext>
              </a:extLst>
            </p:cNvPr>
            <p:cNvCxnSpPr>
              <a:cxnSpLocks/>
            </p:cNvCxnSpPr>
            <p:nvPr/>
          </p:nvCxnSpPr>
          <p:spPr>
            <a:xfrm>
              <a:off x="1555178" y="1599088"/>
              <a:ext cx="109439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77BC15B-964C-D212-A12D-CB4455C0B4B1}"/>
                </a:ext>
              </a:extLst>
            </p:cNvPr>
            <p:cNvCxnSpPr/>
            <p:nvPr/>
          </p:nvCxnSpPr>
          <p:spPr>
            <a:xfrm>
              <a:off x="1555178" y="210273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9A3E60E-4A38-C00A-C276-67A864283849}"/>
                </a:ext>
              </a:extLst>
            </p:cNvPr>
            <p:cNvCxnSpPr/>
            <p:nvPr/>
          </p:nvCxnSpPr>
          <p:spPr>
            <a:xfrm>
              <a:off x="1555178" y="259051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12A4186-E464-D97C-7574-927909F69776}"/>
                </a:ext>
              </a:extLst>
            </p:cNvPr>
            <p:cNvCxnSpPr/>
            <p:nvPr/>
          </p:nvCxnSpPr>
          <p:spPr>
            <a:xfrm>
              <a:off x="1555178" y="307828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D1EB8C8D-2B8A-1981-3D5D-4089F506E521}"/>
                </a:ext>
              </a:extLst>
            </p:cNvPr>
            <p:cNvCxnSpPr/>
            <p:nvPr/>
          </p:nvCxnSpPr>
          <p:spPr>
            <a:xfrm>
              <a:off x="1555178" y="356606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A3014E9-4EE7-B7AD-3CB5-734E9C1830A2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10851E2-0987-D65F-B535-410AD3E56723}"/>
              </a:ext>
            </a:extLst>
          </p:cNvPr>
          <p:cNvGrpSpPr/>
          <p:nvPr/>
        </p:nvGrpSpPr>
        <p:grpSpPr>
          <a:xfrm>
            <a:off x="6135198" y="1685676"/>
            <a:ext cx="226023" cy="2642477"/>
            <a:chOff x="6906277" y="2038332"/>
            <a:chExt cx="226023" cy="2642477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3CCB545-A9C1-BBA9-7BEF-51F66983F202}"/>
                </a:ext>
              </a:extLst>
            </p:cNvPr>
            <p:cNvSpPr/>
            <p:nvPr/>
          </p:nvSpPr>
          <p:spPr>
            <a:xfrm>
              <a:off x="6954366" y="2038332"/>
              <a:ext cx="177934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1.0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BDDA6DE-32B4-1CD8-827D-4CBF2BC6089E}"/>
                </a:ext>
              </a:extLst>
            </p:cNvPr>
            <p:cNvSpPr/>
            <p:nvPr/>
          </p:nvSpPr>
          <p:spPr>
            <a:xfrm>
              <a:off x="6906277" y="2529898"/>
              <a:ext cx="226023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0.8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6B1B33F-1B67-DD0A-DA29-E4ACAA716035}"/>
                </a:ext>
              </a:extLst>
            </p:cNvPr>
            <p:cNvSpPr/>
            <p:nvPr/>
          </p:nvSpPr>
          <p:spPr>
            <a:xfrm>
              <a:off x="6906277" y="3021460"/>
              <a:ext cx="226023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0.6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469E5E9-60F7-F226-87F2-C66C2933E084}"/>
                </a:ext>
              </a:extLst>
            </p:cNvPr>
            <p:cNvSpPr/>
            <p:nvPr/>
          </p:nvSpPr>
          <p:spPr>
            <a:xfrm>
              <a:off x="6907880" y="3513020"/>
              <a:ext cx="22442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0.4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7FC4FDC-41FE-5B2F-674B-9F18D7E3B15D}"/>
                </a:ext>
              </a:extLst>
            </p:cNvPr>
            <p:cNvSpPr/>
            <p:nvPr/>
          </p:nvSpPr>
          <p:spPr>
            <a:xfrm>
              <a:off x="6915894" y="4004584"/>
              <a:ext cx="216406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0.2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4E7B162F-A03B-7366-8699-1788008BFC8B}"/>
                </a:ext>
              </a:extLst>
            </p:cNvPr>
            <p:cNvSpPr/>
            <p:nvPr/>
          </p:nvSpPr>
          <p:spPr>
            <a:xfrm>
              <a:off x="7036120" y="4496143"/>
              <a:ext cx="9618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997CEBA-C428-7936-995D-9C5211BC86CD}"/>
              </a:ext>
            </a:extLst>
          </p:cNvPr>
          <p:cNvGrpSpPr/>
          <p:nvPr/>
        </p:nvGrpSpPr>
        <p:grpSpPr>
          <a:xfrm>
            <a:off x="6359075" y="4326059"/>
            <a:ext cx="4166483" cy="184666"/>
            <a:chOff x="7130154" y="4718204"/>
            <a:chExt cx="4166483" cy="18466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A7BF6798-BA5A-B2CD-C752-C42124D0B388}"/>
                </a:ext>
              </a:extLst>
            </p:cNvPr>
            <p:cNvSpPr/>
            <p:nvPr/>
          </p:nvSpPr>
          <p:spPr>
            <a:xfrm>
              <a:off x="713015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A8A4147-47CF-E85D-F1C3-81F1DB1EE31B}"/>
                </a:ext>
              </a:extLst>
            </p:cNvPr>
            <p:cNvSpPr/>
            <p:nvPr/>
          </p:nvSpPr>
          <p:spPr>
            <a:xfrm>
              <a:off x="734859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C84969D-6758-A2C1-F8AA-E715738F21AA}"/>
                </a:ext>
              </a:extLst>
            </p:cNvPr>
            <p:cNvSpPr/>
            <p:nvPr/>
          </p:nvSpPr>
          <p:spPr>
            <a:xfrm>
              <a:off x="756704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5479154-C9F0-2D3D-1189-39D997993733}"/>
                </a:ext>
              </a:extLst>
            </p:cNvPr>
            <p:cNvSpPr/>
            <p:nvPr/>
          </p:nvSpPr>
          <p:spPr>
            <a:xfrm>
              <a:off x="778548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A882985-2484-96C4-5C12-55F19EB16811}"/>
                </a:ext>
              </a:extLst>
            </p:cNvPr>
            <p:cNvSpPr/>
            <p:nvPr/>
          </p:nvSpPr>
          <p:spPr>
            <a:xfrm>
              <a:off x="8003929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C20B0A2-0496-0B33-17DE-51FBDF6A0FC2}"/>
                </a:ext>
              </a:extLst>
            </p:cNvPr>
            <p:cNvSpPr/>
            <p:nvPr/>
          </p:nvSpPr>
          <p:spPr>
            <a:xfrm>
              <a:off x="822237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6B4BEC02-49E3-DA29-83BE-98772FD8D918}"/>
                </a:ext>
              </a:extLst>
            </p:cNvPr>
            <p:cNvSpPr/>
            <p:nvPr/>
          </p:nvSpPr>
          <p:spPr>
            <a:xfrm>
              <a:off x="844081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24B1597-99AF-FD4B-9E01-00BC558A2801}"/>
                </a:ext>
              </a:extLst>
            </p:cNvPr>
            <p:cNvSpPr/>
            <p:nvPr/>
          </p:nvSpPr>
          <p:spPr>
            <a:xfrm>
              <a:off x="865926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4B81D26-20BD-C5FB-8A67-1DFEE4EA244C}"/>
                </a:ext>
              </a:extLst>
            </p:cNvPr>
            <p:cNvSpPr/>
            <p:nvPr/>
          </p:nvSpPr>
          <p:spPr>
            <a:xfrm>
              <a:off x="8877705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7D15E4A-88EE-40F0-8880-DD2F643816EE}"/>
                </a:ext>
              </a:extLst>
            </p:cNvPr>
            <p:cNvSpPr/>
            <p:nvPr/>
          </p:nvSpPr>
          <p:spPr>
            <a:xfrm>
              <a:off x="909614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A81E96CF-03AC-1633-5A31-BC3F35DF74EF}"/>
                </a:ext>
              </a:extLst>
            </p:cNvPr>
            <p:cNvSpPr/>
            <p:nvPr/>
          </p:nvSpPr>
          <p:spPr>
            <a:xfrm>
              <a:off x="931459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35785FF-27FF-D3F0-5F68-8D602BBC2A6A}"/>
                </a:ext>
              </a:extLst>
            </p:cNvPr>
            <p:cNvSpPr/>
            <p:nvPr/>
          </p:nvSpPr>
          <p:spPr>
            <a:xfrm>
              <a:off x="953303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22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B77CEF9-3B6E-1D32-F845-7CFE9BB319B8}"/>
                </a:ext>
              </a:extLst>
            </p:cNvPr>
            <p:cNvSpPr/>
            <p:nvPr/>
          </p:nvSpPr>
          <p:spPr>
            <a:xfrm>
              <a:off x="975148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5EAD6B1-6F65-4815-9CD8-3CCC5502B0C7}"/>
                </a:ext>
              </a:extLst>
            </p:cNvPr>
            <p:cNvSpPr/>
            <p:nvPr/>
          </p:nvSpPr>
          <p:spPr>
            <a:xfrm>
              <a:off x="996992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26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5E2320F-0CEC-E0D6-9B11-78BD25667AD7}"/>
                </a:ext>
              </a:extLst>
            </p:cNvPr>
            <p:cNvSpPr/>
            <p:nvPr/>
          </p:nvSpPr>
          <p:spPr>
            <a:xfrm>
              <a:off x="1018836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28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CCC2EE2-E191-DE7B-104F-ECFE981840D8}"/>
                </a:ext>
              </a:extLst>
            </p:cNvPr>
            <p:cNvSpPr/>
            <p:nvPr/>
          </p:nvSpPr>
          <p:spPr>
            <a:xfrm>
              <a:off x="10406812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30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C6DDCDA-F573-B74E-2228-934E3F041C2E}"/>
                </a:ext>
              </a:extLst>
            </p:cNvPr>
            <p:cNvSpPr/>
            <p:nvPr/>
          </p:nvSpPr>
          <p:spPr>
            <a:xfrm>
              <a:off x="1062525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32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2D96B7E7-6154-182D-4BFC-DC4AB4C72EAA}"/>
                </a:ext>
              </a:extLst>
            </p:cNvPr>
            <p:cNvSpPr/>
            <p:nvPr/>
          </p:nvSpPr>
          <p:spPr>
            <a:xfrm>
              <a:off x="1084370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34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EFAB436E-99B1-6BD4-3B82-C2906ABB6551}"/>
                </a:ext>
              </a:extLst>
            </p:cNvPr>
            <p:cNvSpPr/>
            <p:nvPr/>
          </p:nvSpPr>
          <p:spPr>
            <a:xfrm>
              <a:off x="1106214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36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1BC3B63-1773-2414-99E7-FE00B97FE65A}"/>
              </a:ext>
            </a:extLst>
          </p:cNvPr>
          <p:cNvGrpSpPr/>
          <p:nvPr/>
        </p:nvGrpSpPr>
        <p:grpSpPr>
          <a:xfrm>
            <a:off x="6474422" y="4275293"/>
            <a:ext cx="3930986" cy="50765"/>
            <a:chOff x="7294035" y="4627949"/>
            <a:chExt cx="3930986" cy="70485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94BFEC7-27C6-203B-1312-AF34683EE7B5}"/>
                </a:ext>
              </a:extLst>
            </p:cNvPr>
            <p:cNvCxnSpPr/>
            <p:nvPr/>
          </p:nvCxnSpPr>
          <p:spPr>
            <a:xfrm rot="16200000" flipH="1">
              <a:off x="725879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1DBB730A-8446-4795-85A1-AA8345407E98}"/>
                </a:ext>
              </a:extLst>
            </p:cNvPr>
            <p:cNvCxnSpPr/>
            <p:nvPr/>
          </p:nvCxnSpPr>
          <p:spPr>
            <a:xfrm rot="16200000" flipH="1">
              <a:off x="7477181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F9061927-0FB1-B5F5-0692-5512DD9A12D9}"/>
                </a:ext>
              </a:extLst>
            </p:cNvPr>
            <p:cNvCxnSpPr/>
            <p:nvPr/>
          </p:nvCxnSpPr>
          <p:spPr>
            <a:xfrm rot="16200000" flipH="1">
              <a:off x="769556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6C1F18A-4E8C-FE34-86F7-A33931FF5599}"/>
                </a:ext>
              </a:extLst>
            </p:cNvPr>
            <p:cNvCxnSpPr/>
            <p:nvPr/>
          </p:nvCxnSpPr>
          <p:spPr>
            <a:xfrm rot="16200000" flipH="1">
              <a:off x="791395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5B00C527-2282-FCDD-A12D-9BD182EB1998}"/>
                </a:ext>
              </a:extLst>
            </p:cNvPr>
            <p:cNvCxnSpPr/>
            <p:nvPr/>
          </p:nvCxnSpPr>
          <p:spPr>
            <a:xfrm rot="16200000" flipH="1">
              <a:off x="813234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79906650-C92A-33EF-9AEA-224D2E8CBC17}"/>
                </a:ext>
              </a:extLst>
            </p:cNvPr>
            <p:cNvCxnSpPr/>
            <p:nvPr/>
          </p:nvCxnSpPr>
          <p:spPr>
            <a:xfrm rot="16200000" flipH="1">
              <a:off x="8350733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8614AC4A-F652-3A8D-932D-28F27A0457E1}"/>
                </a:ext>
              </a:extLst>
            </p:cNvPr>
            <p:cNvCxnSpPr/>
            <p:nvPr/>
          </p:nvCxnSpPr>
          <p:spPr>
            <a:xfrm rot="16200000" flipH="1">
              <a:off x="856912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CE0FD307-A97A-A3DD-67C3-C2A3DD298CEA}"/>
                </a:ext>
              </a:extLst>
            </p:cNvPr>
            <p:cNvCxnSpPr/>
            <p:nvPr/>
          </p:nvCxnSpPr>
          <p:spPr>
            <a:xfrm rot="16200000" flipH="1">
              <a:off x="878751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28D36944-1970-F1A7-7C9F-85BA5D3B6B28}"/>
                </a:ext>
              </a:extLst>
            </p:cNvPr>
            <p:cNvCxnSpPr/>
            <p:nvPr/>
          </p:nvCxnSpPr>
          <p:spPr>
            <a:xfrm rot="16200000" flipH="1">
              <a:off x="900589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4E0973E5-BBE1-19AC-82A7-FD0DA3DF229C}"/>
                </a:ext>
              </a:extLst>
            </p:cNvPr>
            <p:cNvCxnSpPr/>
            <p:nvPr/>
          </p:nvCxnSpPr>
          <p:spPr>
            <a:xfrm rot="16200000" flipH="1">
              <a:off x="9224285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205AF450-D8E2-3D20-4D76-5B8EE7A237BB}"/>
                </a:ext>
              </a:extLst>
            </p:cNvPr>
            <p:cNvCxnSpPr/>
            <p:nvPr/>
          </p:nvCxnSpPr>
          <p:spPr>
            <a:xfrm rot="16200000" flipH="1">
              <a:off x="944267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C0D5C1F-E526-6B46-4B47-A9D08B480E22}"/>
                </a:ext>
              </a:extLst>
            </p:cNvPr>
            <p:cNvCxnSpPr/>
            <p:nvPr/>
          </p:nvCxnSpPr>
          <p:spPr>
            <a:xfrm rot="16200000" flipH="1">
              <a:off x="966106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9144D0A0-4A9E-237D-5865-22F040694607}"/>
                </a:ext>
              </a:extLst>
            </p:cNvPr>
            <p:cNvCxnSpPr/>
            <p:nvPr/>
          </p:nvCxnSpPr>
          <p:spPr>
            <a:xfrm rot="16200000" flipH="1">
              <a:off x="987945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60A64749-85BA-3B84-0C23-1CF6A3C1A8A9}"/>
                </a:ext>
              </a:extLst>
            </p:cNvPr>
            <p:cNvCxnSpPr/>
            <p:nvPr/>
          </p:nvCxnSpPr>
          <p:spPr>
            <a:xfrm rot="16200000" flipH="1">
              <a:off x="1009783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C419D87D-CCDA-9F05-5A3D-C1511751E761}"/>
                </a:ext>
              </a:extLst>
            </p:cNvPr>
            <p:cNvCxnSpPr/>
            <p:nvPr/>
          </p:nvCxnSpPr>
          <p:spPr>
            <a:xfrm rot="16200000" flipH="1">
              <a:off x="1031622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705BD8F8-3D7C-C10C-EB2A-95F50673439B}"/>
                </a:ext>
              </a:extLst>
            </p:cNvPr>
            <p:cNvCxnSpPr/>
            <p:nvPr/>
          </p:nvCxnSpPr>
          <p:spPr>
            <a:xfrm rot="16200000" flipH="1">
              <a:off x="1053461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D7B990F6-2830-16EB-6D06-9912054D1C86}"/>
                </a:ext>
              </a:extLst>
            </p:cNvPr>
            <p:cNvCxnSpPr/>
            <p:nvPr/>
          </p:nvCxnSpPr>
          <p:spPr>
            <a:xfrm rot="16200000" flipH="1">
              <a:off x="1075300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B60DF2F6-6F12-51F0-CFCB-A2ABE8ED827C}"/>
                </a:ext>
              </a:extLst>
            </p:cNvPr>
            <p:cNvCxnSpPr/>
            <p:nvPr/>
          </p:nvCxnSpPr>
          <p:spPr>
            <a:xfrm rot="16200000" flipH="1">
              <a:off x="10971391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077FCDE-B80C-38BF-C716-024B1F677EC0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18977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B2F4B1C-A079-D623-01D1-C19CFE9515BD}"/>
              </a:ext>
            </a:extLst>
          </p:cNvPr>
          <p:cNvGrpSpPr/>
          <p:nvPr/>
        </p:nvGrpSpPr>
        <p:grpSpPr>
          <a:xfrm>
            <a:off x="6359075" y="4906725"/>
            <a:ext cx="4166483" cy="184666"/>
            <a:chOff x="7130154" y="4718204"/>
            <a:chExt cx="4166483" cy="184666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72AE6D69-B2FE-9087-B72B-71908CBCCFA2}"/>
                </a:ext>
              </a:extLst>
            </p:cNvPr>
            <p:cNvSpPr/>
            <p:nvPr/>
          </p:nvSpPr>
          <p:spPr>
            <a:xfrm>
              <a:off x="713015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90</a:t>
              </a: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C6BD8F90-B3B2-F76D-3933-AFC25DB87467}"/>
                </a:ext>
              </a:extLst>
            </p:cNvPr>
            <p:cNvSpPr/>
            <p:nvPr/>
          </p:nvSpPr>
          <p:spPr>
            <a:xfrm>
              <a:off x="734859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81</a:t>
              </a: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33F3F9C2-C8C3-37CB-F0C0-2166797DBACA}"/>
                </a:ext>
              </a:extLst>
            </p:cNvPr>
            <p:cNvSpPr/>
            <p:nvPr/>
          </p:nvSpPr>
          <p:spPr>
            <a:xfrm>
              <a:off x="756704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72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7323126B-9F40-C034-1590-5B366836773F}"/>
                </a:ext>
              </a:extLst>
            </p:cNvPr>
            <p:cNvSpPr/>
            <p:nvPr/>
          </p:nvSpPr>
          <p:spPr>
            <a:xfrm>
              <a:off x="778548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60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5B5661E9-780B-2B8B-612C-67E800A4CEC9}"/>
                </a:ext>
              </a:extLst>
            </p:cNvPr>
            <p:cNvSpPr/>
            <p:nvPr/>
          </p:nvSpPr>
          <p:spPr>
            <a:xfrm>
              <a:off x="8003929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59</a:t>
              </a: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66F75B30-AC14-8437-0E74-71AC56CC815E}"/>
                </a:ext>
              </a:extLst>
            </p:cNvPr>
            <p:cNvSpPr/>
            <p:nvPr/>
          </p:nvSpPr>
          <p:spPr>
            <a:xfrm>
              <a:off x="822237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55</a:t>
              </a: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25C793C1-86F7-C303-7429-C0F4FABA3628}"/>
                </a:ext>
              </a:extLst>
            </p:cNvPr>
            <p:cNvSpPr/>
            <p:nvPr/>
          </p:nvSpPr>
          <p:spPr>
            <a:xfrm>
              <a:off x="844081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47</a:t>
              </a: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F15158D6-164E-93D7-1E53-A998B1ED0193}"/>
                </a:ext>
              </a:extLst>
            </p:cNvPr>
            <p:cNvSpPr/>
            <p:nvPr/>
          </p:nvSpPr>
          <p:spPr>
            <a:xfrm>
              <a:off x="8659261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46</a:t>
              </a: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F8A34383-D464-615F-28EA-0E602CA04B64}"/>
                </a:ext>
              </a:extLst>
            </p:cNvPr>
            <p:cNvSpPr/>
            <p:nvPr/>
          </p:nvSpPr>
          <p:spPr>
            <a:xfrm>
              <a:off x="8877705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43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D1677159-A2C0-0D7F-4192-0F436E57741D}"/>
                </a:ext>
              </a:extLst>
            </p:cNvPr>
            <p:cNvSpPr/>
            <p:nvPr/>
          </p:nvSpPr>
          <p:spPr>
            <a:xfrm>
              <a:off x="909614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3315FFD1-B7EC-5B65-1576-C5EEFF5C3A6D}"/>
                </a:ext>
              </a:extLst>
            </p:cNvPr>
            <p:cNvSpPr/>
            <p:nvPr/>
          </p:nvSpPr>
          <p:spPr>
            <a:xfrm>
              <a:off x="9314593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1CAFE65D-FFD5-F87F-AE21-8769181BEF6A}"/>
                </a:ext>
              </a:extLst>
            </p:cNvPr>
            <p:cNvSpPr/>
            <p:nvPr/>
          </p:nvSpPr>
          <p:spPr>
            <a:xfrm>
              <a:off x="9533037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38</a:t>
              </a: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031E87CA-664E-4FE1-AC1C-59A6927B4656}"/>
                </a:ext>
              </a:extLst>
            </p:cNvPr>
            <p:cNvSpPr/>
            <p:nvPr/>
          </p:nvSpPr>
          <p:spPr>
            <a:xfrm>
              <a:off x="975148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30</a:t>
              </a: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CF2DE3D9-D31D-2BC3-E762-2E7D556E29E0}"/>
                </a:ext>
              </a:extLst>
            </p:cNvPr>
            <p:cNvSpPr/>
            <p:nvPr/>
          </p:nvSpPr>
          <p:spPr>
            <a:xfrm>
              <a:off x="996992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27</a:t>
              </a: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BB66C76B-2FED-5C37-18A0-765F03E87EA5}"/>
                </a:ext>
              </a:extLst>
            </p:cNvPr>
            <p:cNvSpPr/>
            <p:nvPr/>
          </p:nvSpPr>
          <p:spPr>
            <a:xfrm>
              <a:off x="10188368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25</a:t>
              </a: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91F8B45F-1D2E-17C5-95EB-CDF4E139F9D6}"/>
                </a:ext>
              </a:extLst>
            </p:cNvPr>
            <p:cNvSpPr/>
            <p:nvPr/>
          </p:nvSpPr>
          <p:spPr>
            <a:xfrm>
              <a:off x="10406812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25</a:t>
              </a: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B7110AE-12D6-E00D-84CB-8DE68A8D41AF}"/>
                </a:ext>
              </a:extLst>
            </p:cNvPr>
            <p:cNvSpPr/>
            <p:nvPr/>
          </p:nvSpPr>
          <p:spPr>
            <a:xfrm>
              <a:off x="10625256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4188000C-2EE8-9F8D-956D-1042867CF368}"/>
                </a:ext>
              </a:extLst>
            </p:cNvPr>
            <p:cNvSpPr/>
            <p:nvPr/>
          </p:nvSpPr>
          <p:spPr>
            <a:xfrm>
              <a:off x="10843700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8D2D08CA-C22A-DBCD-CAED-B1615FAB476C}"/>
                </a:ext>
              </a:extLst>
            </p:cNvPr>
            <p:cNvSpPr/>
            <p:nvPr/>
          </p:nvSpPr>
          <p:spPr>
            <a:xfrm>
              <a:off x="11062144" y="4718204"/>
              <a:ext cx="234493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</p:txBody>
        </p:sp>
      </p:grp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33542848-A3B2-EA33-F554-177C795E276D}"/>
              </a:ext>
            </a:extLst>
          </p:cNvPr>
          <p:cNvCxnSpPr/>
          <p:nvPr/>
        </p:nvCxnSpPr>
        <p:spPr>
          <a:xfrm rot="16200000" flipH="1">
            <a:off x="10605023" y="4300676"/>
            <a:ext cx="50765" cy="0"/>
          </a:xfrm>
          <a:prstGeom prst="line">
            <a:avLst/>
          </a:prstGeom>
          <a:noFill/>
          <a:ln w="28575" cap="sq" cmpd="sng" algn="ctr">
            <a:solidFill>
              <a:srgbClr val="000000"/>
            </a:solidFill>
            <a:prstDash val="solid"/>
            <a:miter lim="800000"/>
          </a:ln>
          <a:effectLst/>
        </p:spPr>
      </p:cxn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BDD22ECF-D1FA-215F-F537-913CE8AD770F}"/>
              </a:ext>
            </a:extLst>
          </p:cNvPr>
          <p:cNvCxnSpPr/>
          <p:nvPr/>
        </p:nvCxnSpPr>
        <p:spPr>
          <a:xfrm rot="16200000" flipH="1">
            <a:off x="10823411" y="4300676"/>
            <a:ext cx="50765" cy="0"/>
          </a:xfrm>
          <a:prstGeom prst="line">
            <a:avLst/>
          </a:prstGeom>
          <a:noFill/>
          <a:ln w="28575" cap="sq" cmpd="sng" algn="ctr">
            <a:solidFill>
              <a:srgbClr val="000000"/>
            </a:solidFill>
            <a:prstDash val="solid"/>
            <a:miter lim="800000"/>
          </a:ln>
          <a:effectLst/>
        </p:spPr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4FAE8CC3-35BD-E8AD-77DD-3F389097A41E}"/>
              </a:ext>
            </a:extLst>
          </p:cNvPr>
          <p:cNvCxnSpPr/>
          <p:nvPr/>
        </p:nvCxnSpPr>
        <p:spPr>
          <a:xfrm rot="16200000" flipH="1">
            <a:off x="11041799" y="4300676"/>
            <a:ext cx="50765" cy="0"/>
          </a:xfrm>
          <a:prstGeom prst="line">
            <a:avLst/>
          </a:prstGeom>
          <a:noFill/>
          <a:ln w="28575" cap="sq" cmpd="sng" algn="ctr">
            <a:solidFill>
              <a:srgbClr val="000000"/>
            </a:solidFill>
            <a:prstDash val="solid"/>
            <a:miter lim="800000"/>
          </a:ln>
          <a:effectLst/>
        </p:spPr>
      </p:cxn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CA39F026-D3DC-5F8A-2992-613C461FBE1B}"/>
              </a:ext>
            </a:extLst>
          </p:cNvPr>
          <p:cNvCxnSpPr/>
          <p:nvPr/>
        </p:nvCxnSpPr>
        <p:spPr>
          <a:xfrm rot="16200000" flipH="1">
            <a:off x="11260188" y="4300676"/>
            <a:ext cx="50765" cy="0"/>
          </a:xfrm>
          <a:prstGeom prst="line">
            <a:avLst/>
          </a:prstGeom>
          <a:noFill/>
          <a:ln w="28575" cap="sq" cmpd="sng" algn="ctr">
            <a:solidFill>
              <a:srgbClr val="000000"/>
            </a:solidFill>
            <a:prstDash val="solid"/>
            <a:miter lim="800000"/>
          </a:ln>
          <a:effectLst/>
        </p:spPr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9C4F8AC3-570C-0D64-4A95-03934A9B63CF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478575" y="4300676"/>
            <a:ext cx="50765" cy="0"/>
          </a:xfrm>
          <a:prstGeom prst="line">
            <a:avLst/>
          </a:prstGeom>
          <a:noFill/>
          <a:ln w="28575" cap="sq" cmpd="sng" algn="ctr">
            <a:solidFill>
              <a:srgbClr val="000000"/>
            </a:solidFill>
            <a:prstDash val="solid"/>
            <a:miter lim="800000"/>
          </a:ln>
          <a:effectLst/>
        </p:spPr>
      </p:cxnSp>
      <p:sp>
        <p:nvSpPr>
          <p:cNvPr id="237" name="Rectangle 236">
            <a:extLst>
              <a:ext uri="{FF2B5EF4-FFF2-40B4-BE49-F238E27FC236}">
                <a16:creationId xmlns:a16="http://schemas.microsoft.com/office/drawing/2014/main" id="{0F8D9010-0B5F-4DBD-52FD-7D24F5E875BD}"/>
              </a:ext>
            </a:extLst>
          </p:cNvPr>
          <p:cNvSpPr/>
          <p:nvPr/>
        </p:nvSpPr>
        <p:spPr>
          <a:xfrm>
            <a:off x="10513102" y="4326059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38</a:t>
            </a: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DA6ADD83-F056-3FC7-7FC4-E419EA2BAAC7}"/>
              </a:ext>
            </a:extLst>
          </p:cNvPr>
          <p:cNvSpPr/>
          <p:nvPr/>
        </p:nvSpPr>
        <p:spPr>
          <a:xfrm>
            <a:off x="10731546" y="4326059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40</a:t>
            </a: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90C75989-8477-6C49-6141-D919E6339E2B}"/>
              </a:ext>
            </a:extLst>
          </p:cNvPr>
          <p:cNvSpPr/>
          <p:nvPr/>
        </p:nvSpPr>
        <p:spPr>
          <a:xfrm>
            <a:off x="10949990" y="4326059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42</a:t>
            </a: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15634C4E-6AEC-4907-F4BB-926881201B6B}"/>
              </a:ext>
            </a:extLst>
          </p:cNvPr>
          <p:cNvSpPr/>
          <p:nvPr/>
        </p:nvSpPr>
        <p:spPr>
          <a:xfrm>
            <a:off x="11168434" y="4326059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44</a:t>
            </a:r>
          </a:p>
        </p:txBody>
      </p:sp>
      <p:sp>
        <p:nvSpPr>
          <p:cNvPr id="241" name="Rectangle 240">
            <a:extLst>
              <a:ext uri="{FF2B5EF4-FFF2-40B4-BE49-F238E27FC236}">
                <a16:creationId xmlns:a16="http://schemas.microsoft.com/office/drawing/2014/main" id="{DD0DED10-150A-6626-A4AE-28BB07A9A9D7}"/>
              </a:ext>
            </a:extLst>
          </p:cNvPr>
          <p:cNvSpPr/>
          <p:nvPr/>
        </p:nvSpPr>
        <p:spPr>
          <a:xfrm>
            <a:off x="11386878" y="4326059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46</a:t>
            </a:r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C50413E1-F0EE-EB03-28D9-40FBD1ADD2B9}"/>
              </a:ext>
            </a:extLst>
          </p:cNvPr>
          <p:cNvSpPr/>
          <p:nvPr/>
        </p:nvSpPr>
        <p:spPr>
          <a:xfrm>
            <a:off x="10513102" y="4904376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26</a:t>
            </a:r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2BCFE490-F866-D70F-984E-78D78E03166F}"/>
              </a:ext>
            </a:extLst>
          </p:cNvPr>
          <p:cNvSpPr/>
          <p:nvPr/>
        </p:nvSpPr>
        <p:spPr>
          <a:xfrm>
            <a:off x="10731546" y="4904376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spc="-4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21</a:t>
            </a:r>
            <a:endParaRPr kumimoji="0" lang="en-GB" sz="1200" b="0" i="0" u="none" strike="noStrike" kern="1200" cap="none" spc="-4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DBD6B45B-A7E9-DFD3-B58D-E50FD85324D3}"/>
              </a:ext>
            </a:extLst>
          </p:cNvPr>
          <p:cNvSpPr/>
          <p:nvPr/>
        </p:nvSpPr>
        <p:spPr>
          <a:xfrm>
            <a:off x="10949990" y="4904376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14</a:t>
            </a:r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A428AD39-9887-514A-25B9-5082C6F938B3}"/>
              </a:ext>
            </a:extLst>
          </p:cNvPr>
          <p:cNvSpPr/>
          <p:nvPr/>
        </p:nvSpPr>
        <p:spPr>
          <a:xfrm>
            <a:off x="11168434" y="4904376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</a:t>
            </a:r>
          </a:p>
        </p:txBody>
      </p:sp>
      <p:sp>
        <p:nvSpPr>
          <p:cNvPr id="246" name="Rectangle 245">
            <a:extLst>
              <a:ext uri="{FF2B5EF4-FFF2-40B4-BE49-F238E27FC236}">
                <a16:creationId xmlns:a16="http://schemas.microsoft.com/office/drawing/2014/main" id="{3EBA30EF-D517-28A8-12E1-3E1321ABF033}"/>
              </a:ext>
            </a:extLst>
          </p:cNvPr>
          <p:cNvSpPr/>
          <p:nvPr/>
        </p:nvSpPr>
        <p:spPr>
          <a:xfrm>
            <a:off x="11386878" y="4904376"/>
            <a:ext cx="234493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</a:t>
            </a:r>
          </a:p>
        </p:txBody>
      </p:sp>
      <p:sp>
        <p:nvSpPr>
          <p:cNvPr id="247" name="Freeform 246">
            <a:extLst>
              <a:ext uri="{FF2B5EF4-FFF2-40B4-BE49-F238E27FC236}">
                <a16:creationId xmlns:a16="http://schemas.microsoft.com/office/drawing/2014/main" id="{8092690D-1764-C718-264B-A23414E5672F}"/>
              </a:ext>
            </a:extLst>
          </p:cNvPr>
          <p:cNvSpPr/>
          <p:nvPr/>
        </p:nvSpPr>
        <p:spPr>
          <a:xfrm>
            <a:off x="6468035" y="1778803"/>
            <a:ext cx="5074024" cy="510989"/>
          </a:xfrm>
          <a:custGeom>
            <a:avLst/>
            <a:gdLst>
              <a:gd name="csX0" fmla="*/ 0 w 5074024"/>
              <a:gd name="csY0" fmla="*/ 0 h 510989"/>
              <a:gd name="csX1" fmla="*/ 224118 w 5074024"/>
              <a:gd name="csY1" fmla="*/ 0 h 510989"/>
              <a:gd name="csX2" fmla="*/ 224118 w 5074024"/>
              <a:gd name="csY2" fmla="*/ 35859 h 510989"/>
              <a:gd name="csX3" fmla="*/ 349624 w 5074024"/>
              <a:gd name="csY3" fmla="*/ 35859 h 510989"/>
              <a:gd name="csX4" fmla="*/ 349624 w 5074024"/>
              <a:gd name="csY4" fmla="*/ 35859 h 510989"/>
              <a:gd name="csX5" fmla="*/ 349624 w 5074024"/>
              <a:gd name="csY5" fmla="*/ 76200 h 510989"/>
              <a:gd name="csX6" fmla="*/ 690283 w 5074024"/>
              <a:gd name="csY6" fmla="*/ 76200 h 510989"/>
              <a:gd name="csX7" fmla="*/ 690283 w 5074024"/>
              <a:gd name="csY7" fmla="*/ 94130 h 510989"/>
              <a:gd name="csX8" fmla="*/ 1147483 w 5074024"/>
              <a:gd name="csY8" fmla="*/ 94130 h 510989"/>
              <a:gd name="csX9" fmla="*/ 1147483 w 5074024"/>
              <a:gd name="csY9" fmla="*/ 121024 h 510989"/>
              <a:gd name="csX10" fmla="*/ 1214718 w 5074024"/>
              <a:gd name="csY10" fmla="*/ 121024 h 510989"/>
              <a:gd name="csX11" fmla="*/ 1214718 w 5074024"/>
              <a:gd name="csY11" fmla="*/ 147918 h 510989"/>
              <a:gd name="csX12" fmla="*/ 1214718 w 5074024"/>
              <a:gd name="csY12" fmla="*/ 147918 h 510989"/>
              <a:gd name="csX13" fmla="*/ 1259541 w 5074024"/>
              <a:gd name="csY13" fmla="*/ 147918 h 510989"/>
              <a:gd name="csX14" fmla="*/ 1259541 w 5074024"/>
              <a:gd name="csY14" fmla="*/ 147918 h 510989"/>
              <a:gd name="csX15" fmla="*/ 1259541 w 5074024"/>
              <a:gd name="csY15" fmla="*/ 183777 h 510989"/>
              <a:gd name="csX16" fmla="*/ 1506071 w 5074024"/>
              <a:gd name="csY16" fmla="*/ 183777 h 510989"/>
              <a:gd name="csX17" fmla="*/ 1506071 w 5074024"/>
              <a:gd name="csY17" fmla="*/ 210671 h 510989"/>
              <a:gd name="csX18" fmla="*/ 1613647 w 5074024"/>
              <a:gd name="csY18" fmla="*/ 210671 h 510989"/>
              <a:gd name="csX19" fmla="*/ 1613647 w 5074024"/>
              <a:gd name="csY19" fmla="*/ 233083 h 510989"/>
              <a:gd name="csX20" fmla="*/ 1878106 w 5074024"/>
              <a:gd name="csY20" fmla="*/ 233083 h 510989"/>
              <a:gd name="csX21" fmla="*/ 1878106 w 5074024"/>
              <a:gd name="csY21" fmla="*/ 264459 h 510989"/>
              <a:gd name="csX22" fmla="*/ 1891553 w 5074024"/>
              <a:gd name="csY22" fmla="*/ 264459 h 510989"/>
              <a:gd name="csX23" fmla="*/ 1891553 w 5074024"/>
              <a:gd name="csY23" fmla="*/ 300318 h 510989"/>
              <a:gd name="csX24" fmla="*/ 1936377 w 5074024"/>
              <a:gd name="csY24" fmla="*/ 300318 h 510989"/>
              <a:gd name="csX25" fmla="*/ 2613212 w 5074024"/>
              <a:gd name="csY25" fmla="*/ 300318 h 510989"/>
              <a:gd name="csX26" fmla="*/ 2613212 w 5074024"/>
              <a:gd name="csY26" fmla="*/ 322730 h 510989"/>
              <a:gd name="csX27" fmla="*/ 3195918 w 5074024"/>
              <a:gd name="csY27" fmla="*/ 322730 h 510989"/>
              <a:gd name="csX28" fmla="*/ 3195918 w 5074024"/>
              <a:gd name="csY28" fmla="*/ 322730 h 510989"/>
              <a:gd name="csX29" fmla="*/ 3195918 w 5074024"/>
              <a:gd name="csY29" fmla="*/ 363071 h 510989"/>
              <a:gd name="csX30" fmla="*/ 3236259 w 5074024"/>
              <a:gd name="csY30" fmla="*/ 358589 h 510989"/>
              <a:gd name="csX31" fmla="*/ 3532094 w 5074024"/>
              <a:gd name="csY31" fmla="*/ 358589 h 510989"/>
              <a:gd name="csX32" fmla="*/ 3532094 w 5074024"/>
              <a:gd name="csY32" fmla="*/ 358589 h 510989"/>
              <a:gd name="csX33" fmla="*/ 3532094 w 5074024"/>
              <a:gd name="csY33" fmla="*/ 358589 h 510989"/>
              <a:gd name="csX34" fmla="*/ 3532094 w 5074024"/>
              <a:gd name="csY34" fmla="*/ 403412 h 510989"/>
              <a:gd name="csX35" fmla="*/ 3895165 w 5074024"/>
              <a:gd name="csY35" fmla="*/ 403412 h 510989"/>
              <a:gd name="csX36" fmla="*/ 3895165 w 5074024"/>
              <a:gd name="csY36" fmla="*/ 403412 h 510989"/>
              <a:gd name="csX37" fmla="*/ 3895165 w 5074024"/>
              <a:gd name="csY37" fmla="*/ 448236 h 510989"/>
              <a:gd name="csX38" fmla="*/ 4087906 w 5074024"/>
              <a:gd name="csY38" fmla="*/ 448236 h 510989"/>
              <a:gd name="csX39" fmla="*/ 4087906 w 5074024"/>
              <a:gd name="csY39" fmla="*/ 510989 h 510989"/>
              <a:gd name="csX40" fmla="*/ 5074024 w 5074024"/>
              <a:gd name="csY40" fmla="*/ 510989 h 51098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</a:cxnLst>
            <a:rect l="l" t="t" r="r" b="b"/>
            <a:pathLst>
              <a:path w="5074024" h="510989">
                <a:moveTo>
                  <a:pt x="0" y="0"/>
                </a:moveTo>
                <a:lnTo>
                  <a:pt x="224118" y="0"/>
                </a:lnTo>
                <a:lnTo>
                  <a:pt x="224118" y="35859"/>
                </a:lnTo>
                <a:lnTo>
                  <a:pt x="349624" y="35859"/>
                </a:lnTo>
                <a:lnTo>
                  <a:pt x="349624" y="35859"/>
                </a:lnTo>
                <a:lnTo>
                  <a:pt x="349624" y="76200"/>
                </a:lnTo>
                <a:lnTo>
                  <a:pt x="690283" y="76200"/>
                </a:lnTo>
                <a:lnTo>
                  <a:pt x="690283" y="94130"/>
                </a:lnTo>
                <a:lnTo>
                  <a:pt x="1147483" y="94130"/>
                </a:lnTo>
                <a:lnTo>
                  <a:pt x="1147483" y="121024"/>
                </a:lnTo>
                <a:lnTo>
                  <a:pt x="1214718" y="121024"/>
                </a:lnTo>
                <a:lnTo>
                  <a:pt x="1214718" y="147918"/>
                </a:lnTo>
                <a:lnTo>
                  <a:pt x="1214718" y="147918"/>
                </a:lnTo>
                <a:lnTo>
                  <a:pt x="1259541" y="147918"/>
                </a:lnTo>
                <a:lnTo>
                  <a:pt x="1259541" y="147918"/>
                </a:lnTo>
                <a:lnTo>
                  <a:pt x="1259541" y="183777"/>
                </a:lnTo>
                <a:lnTo>
                  <a:pt x="1506071" y="183777"/>
                </a:lnTo>
                <a:lnTo>
                  <a:pt x="1506071" y="210671"/>
                </a:lnTo>
                <a:lnTo>
                  <a:pt x="1613647" y="210671"/>
                </a:lnTo>
                <a:lnTo>
                  <a:pt x="1613647" y="233083"/>
                </a:lnTo>
                <a:lnTo>
                  <a:pt x="1878106" y="233083"/>
                </a:lnTo>
                <a:lnTo>
                  <a:pt x="1878106" y="264459"/>
                </a:lnTo>
                <a:lnTo>
                  <a:pt x="1891553" y="264459"/>
                </a:lnTo>
                <a:lnTo>
                  <a:pt x="1891553" y="300318"/>
                </a:lnTo>
                <a:lnTo>
                  <a:pt x="1936377" y="300318"/>
                </a:lnTo>
                <a:lnTo>
                  <a:pt x="2613212" y="300318"/>
                </a:lnTo>
                <a:lnTo>
                  <a:pt x="2613212" y="322730"/>
                </a:lnTo>
                <a:lnTo>
                  <a:pt x="3195918" y="322730"/>
                </a:lnTo>
                <a:lnTo>
                  <a:pt x="3195918" y="322730"/>
                </a:lnTo>
                <a:lnTo>
                  <a:pt x="3195918" y="363071"/>
                </a:lnTo>
                <a:lnTo>
                  <a:pt x="3236259" y="358589"/>
                </a:lnTo>
                <a:lnTo>
                  <a:pt x="3532094" y="358589"/>
                </a:lnTo>
                <a:lnTo>
                  <a:pt x="3532094" y="358589"/>
                </a:lnTo>
                <a:lnTo>
                  <a:pt x="3532094" y="358589"/>
                </a:lnTo>
                <a:lnTo>
                  <a:pt x="3532094" y="403412"/>
                </a:lnTo>
                <a:lnTo>
                  <a:pt x="3895165" y="403412"/>
                </a:lnTo>
                <a:lnTo>
                  <a:pt x="3895165" y="403412"/>
                </a:lnTo>
                <a:lnTo>
                  <a:pt x="3895165" y="448236"/>
                </a:lnTo>
                <a:lnTo>
                  <a:pt x="4087906" y="448236"/>
                </a:lnTo>
                <a:lnTo>
                  <a:pt x="4087906" y="510989"/>
                </a:lnTo>
                <a:lnTo>
                  <a:pt x="5074024" y="510989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0" name="Group 379">
            <a:extLst>
              <a:ext uri="{FF2B5EF4-FFF2-40B4-BE49-F238E27FC236}">
                <a16:creationId xmlns:a16="http://schemas.microsoft.com/office/drawing/2014/main" id="{07DB6CB4-61F1-27D0-81C4-E3E4A2AA227A}"/>
              </a:ext>
            </a:extLst>
          </p:cNvPr>
          <p:cNvGrpSpPr/>
          <p:nvPr/>
        </p:nvGrpSpPr>
        <p:grpSpPr>
          <a:xfrm>
            <a:off x="6860660" y="1813594"/>
            <a:ext cx="4677122" cy="510817"/>
            <a:chOff x="6860660" y="1626026"/>
            <a:chExt cx="4677122" cy="510817"/>
          </a:xfrm>
        </p:grpSpPr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0DBB28C7-68D0-7D34-578E-93083AC3826A}"/>
                </a:ext>
              </a:extLst>
            </p:cNvPr>
            <p:cNvCxnSpPr/>
            <p:nvPr/>
          </p:nvCxnSpPr>
          <p:spPr bwMode="auto">
            <a:xfrm>
              <a:off x="6860660" y="162602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E7789775-DCDA-B3AB-D524-C4885C147E91}"/>
                </a:ext>
              </a:extLst>
            </p:cNvPr>
            <p:cNvCxnSpPr/>
            <p:nvPr/>
          </p:nvCxnSpPr>
          <p:spPr bwMode="auto">
            <a:xfrm>
              <a:off x="7116154" y="162604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282D3F8F-0666-7E4B-ED51-5E5A671BAEDA}"/>
                </a:ext>
              </a:extLst>
            </p:cNvPr>
            <p:cNvCxnSpPr/>
            <p:nvPr/>
          </p:nvCxnSpPr>
          <p:spPr bwMode="auto">
            <a:xfrm>
              <a:off x="7515084" y="164956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4C52C310-78A2-988B-944E-9E8D4E65EE59}"/>
                </a:ext>
              </a:extLst>
            </p:cNvPr>
            <p:cNvCxnSpPr/>
            <p:nvPr/>
          </p:nvCxnSpPr>
          <p:spPr bwMode="auto">
            <a:xfrm>
              <a:off x="8191919" y="178403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49A9D55C-A4CA-AAA8-D3F6-6255D824E747}"/>
                </a:ext>
              </a:extLst>
            </p:cNvPr>
            <p:cNvCxnSpPr/>
            <p:nvPr/>
          </p:nvCxnSpPr>
          <p:spPr bwMode="auto">
            <a:xfrm>
              <a:off x="8689460" y="1855010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9A526D64-8A00-45B1-606D-DBCE2784D511}"/>
                </a:ext>
              </a:extLst>
            </p:cNvPr>
            <p:cNvCxnSpPr/>
            <p:nvPr/>
          </p:nvCxnSpPr>
          <p:spPr bwMode="auto">
            <a:xfrm>
              <a:off x="8751059" y="1855010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001059E0-EE82-D24B-1505-C3A529EF6EF6}"/>
                </a:ext>
              </a:extLst>
            </p:cNvPr>
            <p:cNvCxnSpPr/>
            <p:nvPr/>
          </p:nvCxnSpPr>
          <p:spPr bwMode="auto">
            <a:xfrm>
              <a:off x="9045688" y="1851211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id="{2092FD11-EEA2-3F66-2F21-AB1B381FFDC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148782" y="18761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id="{78485D1E-6743-EC6E-A95E-BA1F8CCAA59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07052" y="18761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id="{6A9E9622-1CF9-A15B-5E63-E108928075D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354969" y="18761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id="{6FDB0796-31EE-0963-AA92-29A77B63875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471510" y="1876124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id="{51C6567F-039E-859A-E310-05B1CA90361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693760" y="191515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id="{5A2E63FA-BB06-C1B0-FC17-3E7668FA230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750910" y="191515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id="{28B6645C-2587-E626-A584-BDBC14310A2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833460" y="191515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id="{D960D364-91F5-3AAE-0069-86976D47B1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877910" y="191515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id="{5D72E5F4-F107-30CB-FD4F-D2F0BAA5033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41410" y="1915159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9" name="Straight Connector 328">
              <a:extLst>
                <a:ext uri="{FF2B5EF4-FFF2-40B4-BE49-F238E27FC236}">
                  <a16:creationId xmlns:a16="http://schemas.microsoft.com/office/drawing/2014/main" id="{293CAA0C-B4A7-2F48-5F9E-116CD1E83CF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33485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0" name="Straight Connector 329">
              <a:extLst>
                <a:ext uri="{FF2B5EF4-FFF2-40B4-BE49-F238E27FC236}">
                  <a16:creationId xmlns:a16="http://schemas.microsoft.com/office/drawing/2014/main" id="{E1F480A1-4BD6-6FB8-DB70-6F6149C9671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74760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1" name="Straight Connector 330">
              <a:extLst>
                <a:ext uri="{FF2B5EF4-FFF2-40B4-BE49-F238E27FC236}">
                  <a16:creationId xmlns:a16="http://schemas.microsoft.com/office/drawing/2014/main" id="{392B3E54-1C46-E2DE-8087-0B3E688F6EC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09685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2" name="Straight Connector 331">
              <a:extLst>
                <a:ext uri="{FF2B5EF4-FFF2-40B4-BE49-F238E27FC236}">
                  <a16:creationId xmlns:a16="http://schemas.microsoft.com/office/drawing/2014/main" id="{57EAAACD-D602-4BCA-5353-DCC2AF59B98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44610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3" name="Straight Connector 332">
              <a:extLst>
                <a:ext uri="{FF2B5EF4-FFF2-40B4-BE49-F238E27FC236}">
                  <a16:creationId xmlns:a16="http://schemas.microsoft.com/office/drawing/2014/main" id="{1A093007-A0E8-844F-2E9C-9610E8E814B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92235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id="{61B5D28E-C559-9C33-9AA4-2EE35FF99FE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46210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5" name="Straight Connector 334">
              <a:extLst>
                <a:ext uri="{FF2B5EF4-FFF2-40B4-BE49-F238E27FC236}">
                  <a16:creationId xmlns:a16="http://schemas.microsoft.com/office/drawing/2014/main" id="{CEBED4B8-4337-3C14-8AD5-0142EEDE7BE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71610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6" name="Straight Connector 335">
              <a:extLst>
                <a:ext uri="{FF2B5EF4-FFF2-40B4-BE49-F238E27FC236}">
                  <a16:creationId xmlns:a16="http://schemas.microsoft.com/office/drawing/2014/main" id="{D7582391-6866-EE0A-B8D6-C041B070D46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306535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id="{C511474F-4166-BEDB-F2D2-EC338E246EB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328760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id="{E36B85E1-8E20-E358-C598-DCA13F884A0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329245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id="{9F3848FF-7CB0-B33E-AF52-A23C0414B40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421733" y="1989053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id="{807365EE-2851-C621-3DB4-D4CBF5357DF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403579" y="1989053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1" name="Straight Connector 340">
              <a:extLst>
                <a:ext uri="{FF2B5EF4-FFF2-40B4-BE49-F238E27FC236}">
                  <a16:creationId xmlns:a16="http://schemas.microsoft.com/office/drawing/2014/main" id="{0461999A-CD0C-4661-2C96-1551B460A22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454379" y="1989053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id="{BBD24163-5247-32C5-CEBA-14512D684EC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470254" y="1989053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id="{07CBE1AA-B398-950F-EC7A-521FD97D22C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356439" y="1952106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7" name="Straight Connector 346">
              <a:extLst>
                <a:ext uri="{FF2B5EF4-FFF2-40B4-BE49-F238E27FC236}">
                  <a16:creationId xmlns:a16="http://schemas.microsoft.com/office/drawing/2014/main" id="{09BD5461-E3C6-4152-597F-E251AD0CEA0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28081" y="1989053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id="{0D88F7CC-A38B-516D-B198-1BFF4778BEB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498418" y="1989053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9" name="Straight Connector 358">
              <a:extLst>
                <a:ext uri="{FF2B5EF4-FFF2-40B4-BE49-F238E27FC236}">
                  <a16:creationId xmlns:a16="http://schemas.microsoft.com/office/drawing/2014/main" id="{28229CEA-0479-A71D-B5A8-1932CCC84B6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401825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0" name="Straight Connector 359">
              <a:extLst>
                <a:ext uri="{FF2B5EF4-FFF2-40B4-BE49-F238E27FC236}">
                  <a16:creationId xmlns:a16="http://schemas.microsoft.com/office/drawing/2014/main" id="{1F78035B-9E67-EA81-22B9-312737BD16B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447948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2" name="Straight Connector 361">
              <a:extLst>
                <a:ext uri="{FF2B5EF4-FFF2-40B4-BE49-F238E27FC236}">
                  <a16:creationId xmlns:a16="http://schemas.microsoft.com/office/drawing/2014/main" id="{44202514-BD3C-985F-7260-08299EB5FD4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537782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3" name="Straight Connector 362">
              <a:extLst>
                <a:ext uri="{FF2B5EF4-FFF2-40B4-BE49-F238E27FC236}">
                  <a16:creationId xmlns:a16="http://schemas.microsoft.com/office/drawing/2014/main" id="{EA7D6F66-A367-A792-720F-1454B52C6C4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939948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4" name="Straight Connector 363">
              <a:extLst>
                <a:ext uri="{FF2B5EF4-FFF2-40B4-BE49-F238E27FC236}">
                  <a16:creationId xmlns:a16="http://schemas.microsoft.com/office/drawing/2014/main" id="{C7D80BE5-EE2E-127A-0015-EBD161981C8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955238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5" name="Straight Connector 364">
              <a:extLst>
                <a:ext uri="{FF2B5EF4-FFF2-40B4-BE49-F238E27FC236}">
                  <a16:creationId xmlns:a16="http://schemas.microsoft.com/office/drawing/2014/main" id="{F68AF255-1885-E3A5-0E17-09AB7D56847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848792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6" name="Straight Connector 365">
              <a:extLst>
                <a:ext uri="{FF2B5EF4-FFF2-40B4-BE49-F238E27FC236}">
                  <a16:creationId xmlns:a16="http://schemas.microsoft.com/office/drawing/2014/main" id="{293541F7-531D-30A8-4360-9A872D7BCCC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14569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7" name="Straight Connector 366">
              <a:extLst>
                <a:ext uri="{FF2B5EF4-FFF2-40B4-BE49-F238E27FC236}">
                  <a16:creationId xmlns:a16="http://schemas.microsoft.com/office/drawing/2014/main" id="{842B4062-7D16-B7EF-3C8F-D37343FACA3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683823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8" name="Straight Connector 367">
              <a:extLst>
                <a:ext uri="{FF2B5EF4-FFF2-40B4-BE49-F238E27FC236}">
                  <a16:creationId xmlns:a16="http://schemas.microsoft.com/office/drawing/2014/main" id="{4E240F71-7EA9-ACD4-28CE-2AFE0498DB0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46319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9" name="Straight Connector 368">
              <a:extLst>
                <a:ext uri="{FF2B5EF4-FFF2-40B4-BE49-F238E27FC236}">
                  <a16:creationId xmlns:a16="http://schemas.microsoft.com/office/drawing/2014/main" id="{8B97AAA9-A662-BB9B-B676-942F14AACC5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97973" y="2062948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0" name="Straight Connector 369">
              <a:extLst>
                <a:ext uri="{FF2B5EF4-FFF2-40B4-BE49-F238E27FC236}">
                  <a16:creationId xmlns:a16="http://schemas.microsoft.com/office/drawing/2014/main" id="{0C6D74C5-0CF0-623C-69F8-E6729AE90D7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036785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1" name="Straight Connector 370">
              <a:extLst>
                <a:ext uri="{FF2B5EF4-FFF2-40B4-BE49-F238E27FC236}">
                  <a16:creationId xmlns:a16="http://schemas.microsoft.com/office/drawing/2014/main" id="{C4D28268-77B2-945D-8754-B1A895DA841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154260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2" name="Straight Connector 371">
              <a:extLst>
                <a:ext uri="{FF2B5EF4-FFF2-40B4-BE49-F238E27FC236}">
                  <a16:creationId xmlns:a16="http://schemas.microsoft.com/office/drawing/2014/main" id="{B84937F6-2D15-91BB-1440-63FEA1234B6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325710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3" name="Straight Connector 372">
              <a:extLst>
                <a:ext uri="{FF2B5EF4-FFF2-40B4-BE49-F238E27FC236}">
                  <a16:creationId xmlns:a16="http://schemas.microsoft.com/office/drawing/2014/main" id="{9F1D6431-74D2-C4A5-0830-04DCB9F1453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011385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4" name="Straight Connector 373">
              <a:extLst>
                <a:ext uri="{FF2B5EF4-FFF2-40B4-BE49-F238E27FC236}">
                  <a16:creationId xmlns:a16="http://schemas.microsoft.com/office/drawing/2014/main" id="{10ABB495-35BF-EF0F-487D-1E3D1CFB4F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119335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6" name="Straight Connector 375">
              <a:extLst>
                <a:ext uri="{FF2B5EF4-FFF2-40B4-BE49-F238E27FC236}">
                  <a16:creationId xmlns:a16="http://schemas.microsoft.com/office/drawing/2014/main" id="{A7A5FF28-EF74-B597-1E0F-B7A65A73209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314630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id="{E35C0A4B-7F7D-F4FD-A713-A91331952EE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077191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9" name="Straight Connector 378">
              <a:extLst>
                <a:ext uri="{FF2B5EF4-FFF2-40B4-BE49-F238E27FC236}">
                  <a16:creationId xmlns:a16="http://schemas.microsoft.com/office/drawing/2014/main" id="{54F7D4F1-AD50-D312-7C87-6C83FD727E1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253170" y="2062947"/>
              <a:ext cx="0" cy="73895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189021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42601-EFB3-59AC-A06C-48FFB763E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Mosunetuzumab in High-risk Subgroups of FL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9EC9ADE-3BA9-1DF1-7787-B0FDC9A1507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pc="-11" dirty="0"/>
              <a:t>Cheah. EHA 2025. Abstr PF883.</a:t>
            </a:r>
            <a:endParaRPr lang="en-US" altLang="en-US" sz="1050" dirty="0"/>
          </a:p>
        </p:txBody>
      </p:sp>
      <p:sp>
        <p:nvSpPr>
          <p:cNvPr id="845" name="TextBox 844">
            <a:extLst>
              <a:ext uri="{FF2B5EF4-FFF2-40B4-BE49-F238E27FC236}">
                <a16:creationId xmlns:a16="http://schemas.microsoft.com/office/drawing/2014/main" id="{0AFF4AE2-32CD-08BF-C228-976AFD8134B6}"/>
              </a:ext>
            </a:extLst>
          </p:cNvPr>
          <p:cNvSpPr txBox="1"/>
          <p:nvPr/>
        </p:nvSpPr>
        <p:spPr bwMode="auto">
          <a:xfrm>
            <a:off x="2074523" y="1161748"/>
            <a:ext cx="24016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DoCR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By Subgroup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46" name="TextBox 845">
            <a:extLst>
              <a:ext uri="{FF2B5EF4-FFF2-40B4-BE49-F238E27FC236}">
                <a16:creationId xmlns:a16="http://schemas.microsoft.com/office/drawing/2014/main" id="{431FCD08-E37F-E8A6-AC6E-4F24E0E3F83E}"/>
              </a:ext>
            </a:extLst>
          </p:cNvPr>
          <p:cNvSpPr txBox="1"/>
          <p:nvPr/>
        </p:nvSpPr>
        <p:spPr bwMode="auto">
          <a:xfrm>
            <a:off x="8121439" y="1161748"/>
            <a:ext cx="21723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PFS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By Subgroup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6503C0-4977-E578-8FBC-2F3D805FEC92}"/>
              </a:ext>
            </a:extLst>
          </p:cNvPr>
          <p:cNvSpPr txBox="1"/>
          <p:nvPr/>
        </p:nvSpPr>
        <p:spPr bwMode="auto">
          <a:xfrm>
            <a:off x="1406525" y="2484884"/>
            <a:ext cx="22955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Median 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DoCR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(95% CI)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Non-POD24: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51.8 (33.0-NE)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POD24: 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46.4 (18.7-NE)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F13CA3A-BA8F-2DF3-FBDD-6DB4ACA0B7A3}"/>
              </a:ext>
            </a:extLst>
          </p:cNvPr>
          <p:cNvSpPr txBox="1"/>
          <p:nvPr/>
        </p:nvSpPr>
        <p:spPr bwMode="auto">
          <a:xfrm>
            <a:off x="1360781" y="5038331"/>
            <a:ext cx="22955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Median 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DoCR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(95% CI)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Without: 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51.8 (33.7-NE)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With: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NE (17.0-NE)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8F2760-CF73-CF75-9922-696D196AEA72}"/>
              </a:ext>
            </a:extLst>
          </p:cNvPr>
          <p:cNvSpPr txBox="1"/>
          <p:nvPr/>
        </p:nvSpPr>
        <p:spPr bwMode="auto">
          <a:xfrm>
            <a:off x="6730030" y="2484884"/>
            <a:ext cx="22955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Median PFS (95% CI)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Non-POD24: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26.3 (11.8-NE)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POD24: 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21.7 (11.6-NE)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1CD7BE2-FF29-7587-9CFB-4200DE6F7DF0}"/>
              </a:ext>
            </a:extLst>
          </p:cNvPr>
          <p:cNvSpPr txBox="1"/>
          <p:nvPr/>
        </p:nvSpPr>
        <p:spPr bwMode="auto">
          <a:xfrm>
            <a:off x="7208590" y="5038331"/>
            <a:ext cx="22955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Median PFS (95% CI)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Without: 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37.3 (25.8-NR)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With: 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12.0 (5.3-24.0)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2ABA67C-E4B3-FBCD-D95E-86ACDB747B37}"/>
              </a:ext>
            </a:extLst>
          </p:cNvPr>
          <p:cNvSpPr/>
          <p:nvPr/>
        </p:nvSpPr>
        <p:spPr>
          <a:xfrm rot="16200000">
            <a:off x="25441" y="4699610"/>
            <a:ext cx="14863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Probability (%)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748988A-5C8C-E210-E2BE-653D2AF8B410}"/>
              </a:ext>
            </a:extLst>
          </p:cNvPr>
          <p:cNvSpPr/>
          <p:nvPr/>
        </p:nvSpPr>
        <p:spPr>
          <a:xfrm>
            <a:off x="3085315" y="5804327"/>
            <a:ext cx="488977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37" name="Freeform 103">
            <a:extLst>
              <a:ext uri="{FF2B5EF4-FFF2-40B4-BE49-F238E27FC236}">
                <a16:creationId xmlns:a16="http://schemas.microsoft.com/office/drawing/2014/main" id="{6625F7BA-43B6-5525-4816-9EBA56C1A3D8}"/>
              </a:ext>
            </a:extLst>
          </p:cNvPr>
          <p:cNvSpPr/>
          <p:nvPr/>
        </p:nvSpPr>
        <p:spPr>
          <a:xfrm>
            <a:off x="1397045" y="4088062"/>
            <a:ext cx="3865518" cy="1554335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EF0CD60-96C0-5A78-370E-3A53C67418D2}"/>
              </a:ext>
            </a:extLst>
          </p:cNvPr>
          <p:cNvGrpSpPr/>
          <p:nvPr/>
        </p:nvGrpSpPr>
        <p:grpSpPr>
          <a:xfrm>
            <a:off x="1332244" y="4125044"/>
            <a:ext cx="63500" cy="1517510"/>
            <a:chOff x="1555178" y="2102738"/>
            <a:chExt cx="93600" cy="1951102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3BB67ACB-57B8-DB4C-C42E-FBF714514F0F}"/>
                </a:ext>
              </a:extLst>
            </p:cNvPr>
            <p:cNvCxnSpPr/>
            <p:nvPr/>
          </p:nvCxnSpPr>
          <p:spPr>
            <a:xfrm>
              <a:off x="1555178" y="210273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F8A01690-C4B1-7B4E-B5D2-6CA3A2B9A33F}"/>
                </a:ext>
              </a:extLst>
            </p:cNvPr>
            <p:cNvCxnSpPr/>
            <p:nvPr/>
          </p:nvCxnSpPr>
          <p:spPr>
            <a:xfrm>
              <a:off x="1555178" y="259051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52BE430-C23F-975C-048F-5BABE7482BA4}"/>
                </a:ext>
              </a:extLst>
            </p:cNvPr>
            <p:cNvCxnSpPr/>
            <p:nvPr/>
          </p:nvCxnSpPr>
          <p:spPr>
            <a:xfrm>
              <a:off x="1555178" y="307828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F4C6E47-F2A8-7D78-6251-6C242929B059}"/>
                </a:ext>
              </a:extLst>
            </p:cNvPr>
            <p:cNvCxnSpPr/>
            <p:nvPr/>
          </p:nvCxnSpPr>
          <p:spPr>
            <a:xfrm>
              <a:off x="1555178" y="356606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1F50D87B-2840-11D6-07E5-C4F115C48C2A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3B048691-C88B-0341-12BF-8CE85C0881C0}"/>
              </a:ext>
            </a:extLst>
          </p:cNvPr>
          <p:cNvGrpSpPr/>
          <p:nvPr/>
        </p:nvGrpSpPr>
        <p:grpSpPr>
          <a:xfrm>
            <a:off x="909929" y="4006371"/>
            <a:ext cx="375103" cy="1743467"/>
            <a:chOff x="6757197" y="2529898"/>
            <a:chExt cx="375103" cy="2243477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0D33C0F-98AB-32C5-2442-9B3C6962B7B3}"/>
                </a:ext>
              </a:extLst>
            </p:cNvPr>
            <p:cNvSpPr/>
            <p:nvPr/>
          </p:nvSpPr>
          <p:spPr>
            <a:xfrm>
              <a:off x="6811699" y="2529898"/>
              <a:ext cx="320601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1.00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06AB4C81-6867-027F-2C1C-B8D55AADCFFA}"/>
                </a:ext>
              </a:extLst>
            </p:cNvPr>
            <p:cNvSpPr/>
            <p:nvPr/>
          </p:nvSpPr>
          <p:spPr>
            <a:xfrm>
              <a:off x="6771624" y="3021460"/>
              <a:ext cx="360676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0.75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7FB87CA-ED9C-FE95-4770-74395AFC5741}"/>
                </a:ext>
              </a:extLst>
            </p:cNvPr>
            <p:cNvSpPr/>
            <p:nvPr/>
          </p:nvSpPr>
          <p:spPr>
            <a:xfrm>
              <a:off x="6757197" y="3513020"/>
              <a:ext cx="375103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0.50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132128D-BCF2-6C4E-036C-1FB0A9ED67E1}"/>
                </a:ext>
              </a:extLst>
            </p:cNvPr>
            <p:cNvSpPr/>
            <p:nvPr/>
          </p:nvSpPr>
          <p:spPr>
            <a:xfrm>
              <a:off x="6766815" y="4004584"/>
              <a:ext cx="365485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0.25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34297AD-CD1B-1AD5-1344-1E34351F9B8E}"/>
                </a:ext>
              </a:extLst>
            </p:cNvPr>
            <p:cNvSpPr/>
            <p:nvPr/>
          </p:nvSpPr>
          <p:spPr>
            <a:xfrm>
              <a:off x="7020089" y="4496144"/>
              <a:ext cx="112211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C1838D1B-5E10-7AE1-6109-F7E1A5EC79DB}"/>
              </a:ext>
            </a:extLst>
          </p:cNvPr>
          <p:cNvGrpSpPr/>
          <p:nvPr/>
        </p:nvGrpSpPr>
        <p:grpSpPr>
          <a:xfrm>
            <a:off x="1277406" y="5677943"/>
            <a:ext cx="3638633" cy="215444"/>
            <a:chOff x="7130154" y="4718204"/>
            <a:chExt cx="3729595" cy="215444"/>
          </a:xfrm>
        </p:grpSpPr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6F8DAD1-F375-A898-4EDB-B8D2ED0DF3BF}"/>
                </a:ext>
              </a:extLst>
            </p:cNvPr>
            <p:cNvSpPr/>
            <p:nvPr/>
          </p:nvSpPr>
          <p:spPr>
            <a:xfrm>
              <a:off x="7130154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378" name="Rectangle 377">
              <a:extLst>
                <a:ext uri="{FF2B5EF4-FFF2-40B4-BE49-F238E27FC236}">
                  <a16:creationId xmlns:a16="http://schemas.microsoft.com/office/drawing/2014/main" id="{B90CA0E5-2A67-D757-93E6-D934EC0C93A1}"/>
                </a:ext>
              </a:extLst>
            </p:cNvPr>
            <p:cNvSpPr/>
            <p:nvPr/>
          </p:nvSpPr>
          <p:spPr>
            <a:xfrm>
              <a:off x="7567041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</a:t>
              </a:r>
            </a:p>
          </p:txBody>
        </p:sp>
        <p:sp>
          <p:nvSpPr>
            <p:cNvPr id="379" name="Rectangle 378">
              <a:extLst>
                <a:ext uri="{FF2B5EF4-FFF2-40B4-BE49-F238E27FC236}">
                  <a16:creationId xmlns:a16="http://schemas.microsoft.com/office/drawing/2014/main" id="{0557920B-2F7F-AF08-F2C2-A8D48DDC3674}"/>
                </a:ext>
              </a:extLst>
            </p:cNvPr>
            <p:cNvSpPr/>
            <p:nvPr/>
          </p:nvSpPr>
          <p:spPr>
            <a:xfrm>
              <a:off x="8003929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380" name="Rectangle 379">
              <a:extLst>
                <a:ext uri="{FF2B5EF4-FFF2-40B4-BE49-F238E27FC236}">
                  <a16:creationId xmlns:a16="http://schemas.microsoft.com/office/drawing/2014/main" id="{7B20CE8D-4BD1-FD2E-B6D9-6668BE9D8CB4}"/>
                </a:ext>
              </a:extLst>
            </p:cNvPr>
            <p:cNvSpPr/>
            <p:nvPr/>
          </p:nvSpPr>
          <p:spPr>
            <a:xfrm>
              <a:off x="8440816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</p:txBody>
        </p:sp>
        <p:sp>
          <p:nvSpPr>
            <p:cNvPr id="381" name="Rectangle 380">
              <a:extLst>
                <a:ext uri="{FF2B5EF4-FFF2-40B4-BE49-F238E27FC236}">
                  <a16:creationId xmlns:a16="http://schemas.microsoft.com/office/drawing/2014/main" id="{8FA3BB49-6F42-B2D4-033C-3568DD74A079}"/>
                </a:ext>
              </a:extLst>
            </p:cNvPr>
            <p:cNvSpPr/>
            <p:nvPr/>
          </p:nvSpPr>
          <p:spPr>
            <a:xfrm>
              <a:off x="8877705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382" name="Rectangle 381">
              <a:extLst>
                <a:ext uri="{FF2B5EF4-FFF2-40B4-BE49-F238E27FC236}">
                  <a16:creationId xmlns:a16="http://schemas.microsoft.com/office/drawing/2014/main" id="{54C1DA08-5F7A-AE4E-D619-B1211087EB0C}"/>
                </a:ext>
              </a:extLst>
            </p:cNvPr>
            <p:cNvSpPr/>
            <p:nvPr/>
          </p:nvSpPr>
          <p:spPr>
            <a:xfrm>
              <a:off x="9314593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30</a:t>
              </a:r>
            </a:p>
          </p:txBody>
        </p:sp>
        <p:sp>
          <p:nvSpPr>
            <p:cNvPr id="383" name="Rectangle 382">
              <a:extLst>
                <a:ext uri="{FF2B5EF4-FFF2-40B4-BE49-F238E27FC236}">
                  <a16:creationId xmlns:a16="http://schemas.microsoft.com/office/drawing/2014/main" id="{0B9A14A1-4BCB-77AB-F291-795FF7C89AA9}"/>
                </a:ext>
              </a:extLst>
            </p:cNvPr>
            <p:cNvSpPr/>
            <p:nvPr/>
          </p:nvSpPr>
          <p:spPr>
            <a:xfrm>
              <a:off x="9751480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36</a:t>
              </a:r>
            </a:p>
          </p:txBody>
        </p:sp>
        <p:sp>
          <p:nvSpPr>
            <p:cNvPr id="384" name="Rectangle 383">
              <a:extLst>
                <a:ext uri="{FF2B5EF4-FFF2-40B4-BE49-F238E27FC236}">
                  <a16:creationId xmlns:a16="http://schemas.microsoft.com/office/drawing/2014/main" id="{462ED48A-BC14-EDE7-30BB-AEFE82B34744}"/>
                </a:ext>
              </a:extLst>
            </p:cNvPr>
            <p:cNvSpPr/>
            <p:nvPr/>
          </p:nvSpPr>
          <p:spPr>
            <a:xfrm>
              <a:off x="10188368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42</a:t>
              </a:r>
            </a:p>
          </p:txBody>
        </p:sp>
        <p:sp>
          <p:nvSpPr>
            <p:cNvPr id="385" name="Rectangle 384">
              <a:extLst>
                <a:ext uri="{FF2B5EF4-FFF2-40B4-BE49-F238E27FC236}">
                  <a16:creationId xmlns:a16="http://schemas.microsoft.com/office/drawing/2014/main" id="{918A4FB6-BED8-4C39-0481-3021848385CC}"/>
                </a:ext>
              </a:extLst>
            </p:cNvPr>
            <p:cNvSpPr/>
            <p:nvPr/>
          </p:nvSpPr>
          <p:spPr>
            <a:xfrm>
              <a:off x="10625256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48</a:t>
              </a:r>
            </a:p>
          </p:txBody>
        </p:sp>
      </p:grpSp>
      <p:grpSp>
        <p:nvGrpSpPr>
          <p:cNvPr id="386" name="Group 385">
            <a:extLst>
              <a:ext uri="{FF2B5EF4-FFF2-40B4-BE49-F238E27FC236}">
                <a16:creationId xmlns:a16="http://schemas.microsoft.com/office/drawing/2014/main" id="{24869C4F-13C2-1FB2-2BC9-770A1D110539}"/>
              </a:ext>
            </a:extLst>
          </p:cNvPr>
          <p:cNvGrpSpPr/>
          <p:nvPr/>
        </p:nvGrpSpPr>
        <p:grpSpPr>
          <a:xfrm>
            <a:off x="1397575" y="5645723"/>
            <a:ext cx="3407617" cy="45719"/>
            <a:chOff x="7294035" y="4627949"/>
            <a:chExt cx="3494210" cy="70485"/>
          </a:xfrm>
        </p:grpSpPr>
        <p:cxnSp>
          <p:nvCxnSpPr>
            <p:cNvPr id="387" name="Straight Connector 386">
              <a:extLst>
                <a:ext uri="{FF2B5EF4-FFF2-40B4-BE49-F238E27FC236}">
                  <a16:creationId xmlns:a16="http://schemas.microsoft.com/office/drawing/2014/main" id="{A5980745-B078-1AF3-D440-7F6CC17FF746}"/>
                </a:ext>
              </a:extLst>
            </p:cNvPr>
            <p:cNvCxnSpPr/>
            <p:nvPr/>
          </p:nvCxnSpPr>
          <p:spPr>
            <a:xfrm rot="16200000" flipH="1">
              <a:off x="725879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88" name="Straight Connector 387">
              <a:extLst>
                <a:ext uri="{FF2B5EF4-FFF2-40B4-BE49-F238E27FC236}">
                  <a16:creationId xmlns:a16="http://schemas.microsoft.com/office/drawing/2014/main" id="{CD21DFE7-7918-1091-057F-4A58DF0D4615}"/>
                </a:ext>
              </a:extLst>
            </p:cNvPr>
            <p:cNvCxnSpPr/>
            <p:nvPr/>
          </p:nvCxnSpPr>
          <p:spPr>
            <a:xfrm rot="16200000" flipH="1">
              <a:off x="769556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89" name="Straight Connector 388">
              <a:extLst>
                <a:ext uri="{FF2B5EF4-FFF2-40B4-BE49-F238E27FC236}">
                  <a16:creationId xmlns:a16="http://schemas.microsoft.com/office/drawing/2014/main" id="{DF5FB375-E674-ED66-802E-85EC6745E475}"/>
                </a:ext>
              </a:extLst>
            </p:cNvPr>
            <p:cNvCxnSpPr/>
            <p:nvPr/>
          </p:nvCxnSpPr>
          <p:spPr>
            <a:xfrm rot="16200000" flipH="1">
              <a:off x="813234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90" name="Straight Connector 389">
              <a:extLst>
                <a:ext uri="{FF2B5EF4-FFF2-40B4-BE49-F238E27FC236}">
                  <a16:creationId xmlns:a16="http://schemas.microsoft.com/office/drawing/2014/main" id="{BF079CB5-AA45-B32B-0A07-D16E141DCA9E}"/>
                </a:ext>
              </a:extLst>
            </p:cNvPr>
            <p:cNvCxnSpPr/>
            <p:nvPr/>
          </p:nvCxnSpPr>
          <p:spPr>
            <a:xfrm rot="16200000" flipH="1">
              <a:off x="856912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91" name="Straight Connector 390">
              <a:extLst>
                <a:ext uri="{FF2B5EF4-FFF2-40B4-BE49-F238E27FC236}">
                  <a16:creationId xmlns:a16="http://schemas.microsoft.com/office/drawing/2014/main" id="{2EB1AC91-B9AD-44C3-360C-547237BFE0BD}"/>
                </a:ext>
              </a:extLst>
            </p:cNvPr>
            <p:cNvCxnSpPr/>
            <p:nvPr/>
          </p:nvCxnSpPr>
          <p:spPr>
            <a:xfrm rot="16200000" flipH="1">
              <a:off x="900589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92" name="Straight Connector 391">
              <a:extLst>
                <a:ext uri="{FF2B5EF4-FFF2-40B4-BE49-F238E27FC236}">
                  <a16:creationId xmlns:a16="http://schemas.microsoft.com/office/drawing/2014/main" id="{59B97881-C128-0B34-CE4C-03B40514BC7C}"/>
                </a:ext>
              </a:extLst>
            </p:cNvPr>
            <p:cNvCxnSpPr/>
            <p:nvPr/>
          </p:nvCxnSpPr>
          <p:spPr>
            <a:xfrm rot="16200000" flipH="1">
              <a:off x="944267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id="{D2F9403D-9F85-02B4-9D7B-78A5A7DE757D}"/>
                </a:ext>
              </a:extLst>
            </p:cNvPr>
            <p:cNvCxnSpPr/>
            <p:nvPr/>
          </p:nvCxnSpPr>
          <p:spPr>
            <a:xfrm rot="16200000" flipH="1">
              <a:off x="987945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94" name="Straight Connector 393">
              <a:extLst>
                <a:ext uri="{FF2B5EF4-FFF2-40B4-BE49-F238E27FC236}">
                  <a16:creationId xmlns:a16="http://schemas.microsoft.com/office/drawing/2014/main" id="{B840FD19-F7B5-F145-5929-0F93411BF8E5}"/>
                </a:ext>
              </a:extLst>
            </p:cNvPr>
            <p:cNvCxnSpPr/>
            <p:nvPr/>
          </p:nvCxnSpPr>
          <p:spPr>
            <a:xfrm rot="16200000" flipH="1">
              <a:off x="1031622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95" name="Straight Connector 394">
              <a:extLst>
                <a:ext uri="{FF2B5EF4-FFF2-40B4-BE49-F238E27FC236}">
                  <a16:creationId xmlns:a16="http://schemas.microsoft.com/office/drawing/2014/main" id="{78C792EC-5497-9019-21A3-72C5862784FD}"/>
                </a:ext>
              </a:extLst>
            </p:cNvPr>
            <p:cNvCxnSpPr/>
            <p:nvPr/>
          </p:nvCxnSpPr>
          <p:spPr>
            <a:xfrm rot="16200000" flipH="1">
              <a:off x="1075300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sp>
        <p:nvSpPr>
          <p:cNvPr id="396" name="Rectangle 395">
            <a:extLst>
              <a:ext uri="{FF2B5EF4-FFF2-40B4-BE49-F238E27FC236}">
                <a16:creationId xmlns:a16="http://schemas.microsoft.com/office/drawing/2014/main" id="{AA3E7EAC-AD66-C269-4974-E165C6B71F91}"/>
              </a:ext>
            </a:extLst>
          </p:cNvPr>
          <p:cNvSpPr/>
          <p:nvPr/>
        </p:nvSpPr>
        <p:spPr>
          <a:xfrm rot="16200000">
            <a:off x="75275" y="2160560"/>
            <a:ext cx="14863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Probability (%)</a:t>
            </a:r>
          </a:p>
        </p:txBody>
      </p:sp>
      <p:sp>
        <p:nvSpPr>
          <p:cNvPr id="397" name="Rectangle 396">
            <a:extLst>
              <a:ext uri="{FF2B5EF4-FFF2-40B4-BE49-F238E27FC236}">
                <a16:creationId xmlns:a16="http://schemas.microsoft.com/office/drawing/2014/main" id="{16D818D1-F84E-0A74-2B33-189C8E1F343B}"/>
              </a:ext>
            </a:extLst>
          </p:cNvPr>
          <p:cNvSpPr/>
          <p:nvPr/>
        </p:nvSpPr>
        <p:spPr>
          <a:xfrm>
            <a:off x="3216275" y="3280171"/>
            <a:ext cx="488977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398" name="Freeform 103">
            <a:extLst>
              <a:ext uri="{FF2B5EF4-FFF2-40B4-BE49-F238E27FC236}">
                <a16:creationId xmlns:a16="http://schemas.microsoft.com/office/drawing/2014/main" id="{25010AB6-382F-CEEB-66F6-005FB9A19FBD}"/>
              </a:ext>
            </a:extLst>
          </p:cNvPr>
          <p:cNvSpPr/>
          <p:nvPr/>
        </p:nvSpPr>
        <p:spPr>
          <a:xfrm>
            <a:off x="1397046" y="1549012"/>
            <a:ext cx="4381454" cy="1554335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28575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99" name="Group 398">
            <a:extLst>
              <a:ext uri="{FF2B5EF4-FFF2-40B4-BE49-F238E27FC236}">
                <a16:creationId xmlns:a16="http://schemas.microsoft.com/office/drawing/2014/main" id="{C52361A1-E6F9-22BF-54E8-1497FE5A02E2}"/>
              </a:ext>
            </a:extLst>
          </p:cNvPr>
          <p:cNvGrpSpPr/>
          <p:nvPr/>
        </p:nvGrpSpPr>
        <p:grpSpPr>
          <a:xfrm>
            <a:off x="1332245" y="1585994"/>
            <a:ext cx="63500" cy="1517510"/>
            <a:chOff x="1555178" y="2102738"/>
            <a:chExt cx="93600" cy="1951102"/>
          </a:xfrm>
        </p:grpSpPr>
        <p:cxnSp>
          <p:nvCxnSpPr>
            <p:cNvPr id="400" name="Straight Connector 399">
              <a:extLst>
                <a:ext uri="{FF2B5EF4-FFF2-40B4-BE49-F238E27FC236}">
                  <a16:creationId xmlns:a16="http://schemas.microsoft.com/office/drawing/2014/main" id="{AD2A9DFE-CD8B-115B-FDF9-F7A2524B8E76}"/>
                </a:ext>
              </a:extLst>
            </p:cNvPr>
            <p:cNvCxnSpPr/>
            <p:nvPr/>
          </p:nvCxnSpPr>
          <p:spPr>
            <a:xfrm>
              <a:off x="1555178" y="2102738"/>
              <a:ext cx="93600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01" name="Straight Connector 400">
              <a:extLst>
                <a:ext uri="{FF2B5EF4-FFF2-40B4-BE49-F238E27FC236}">
                  <a16:creationId xmlns:a16="http://schemas.microsoft.com/office/drawing/2014/main" id="{2967A38B-8339-9450-2704-C09D41765027}"/>
                </a:ext>
              </a:extLst>
            </p:cNvPr>
            <p:cNvCxnSpPr/>
            <p:nvPr/>
          </p:nvCxnSpPr>
          <p:spPr>
            <a:xfrm>
              <a:off x="1555178" y="2492541"/>
              <a:ext cx="93600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02" name="Straight Connector 401">
              <a:extLst>
                <a:ext uri="{FF2B5EF4-FFF2-40B4-BE49-F238E27FC236}">
                  <a16:creationId xmlns:a16="http://schemas.microsoft.com/office/drawing/2014/main" id="{38E2B5D5-FC07-7081-6EA7-33E8256733CF}"/>
                </a:ext>
              </a:extLst>
            </p:cNvPr>
            <p:cNvCxnSpPr/>
            <p:nvPr/>
          </p:nvCxnSpPr>
          <p:spPr>
            <a:xfrm>
              <a:off x="1555178" y="2870097"/>
              <a:ext cx="93600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03" name="Straight Connector 402">
              <a:extLst>
                <a:ext uri="{FF2B5EF4-FFF2-40B4-BE49-F238E27FC236}">
                  <a16:creationId xmlns:a16="http://schemas.microsoft.com/office/drawing/2014/main" id="{333F8D76-B2B5-79CB-3381-2CC6C147D734}"/>
                </a:ext>
              </a:extLst>
            </p:cNvPr>
            <p:cNvCxnSpPr/>
            <p:nvPr/>
          </p:nvCxnSpPr>
          <p:spPr>
            <a:xfrm>
              <a:off x="1555178" y="3664035"/>
              <a:ext cx="93600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47" name="Straight Connector 446">
              <a:extLst>
                <a:ext uri="{FF2B5EF4-FFF2-40B4-BE49-F238E27FC236}">
                  <a16:creationId xmlns:a16="http://schemas.microsoft.com/office/drawing/2014/main" id="{8F036FEB-361A-D50D-B3C8-0C8F41522F77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12" name="Straight Connector 511">
              <a:extLst>
                <a:ext uri="{FF2B5EF4-FFF2-40B4-BE49-F238E27FC236}">
                  <a16:creationId xmlns:a16="http://schemas.microsoft.com/office/drawing/2014/main" id="{76398C32-9D05-E67B-4FDC-F57BDC4D682F}"/>
                </a:ext>
              </a:extLst>
            </p:cNvPr>
            <p:cNvCxnSpPr/>
            <p:nvPr/>
          </p:nvCxnSpPr>
          <p:spPr>
            <a:xfrm>
              <a:off x="1555178" y="3268063"/>
              <a:ext cx="93600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513" name="Group 512">
            <a:extLst>
              <a:ext uri="{FF2B5EF4-FFF2-40B4-BE49-F238E27FC236}">
                <a16:creationId xmlns:a16="http://schemas.microsoft.com/office/drawing/2014/main" id="{89544A86-53BA-6170-3385-6F32CBB460F3}"/>
              </a:ext>
            </a:extLst>
          </p:cNvPr>
          <p:cNvGrpSpPr/>
          <p:nvPr/>
        </p:nvGrpSpPr>
        <p:grpSpPr>
          <a:xfrm>
            <a:off x="1059010" y="1467321"/>
            <a:ext cx="226023" cy="1712689"/>
            <a:chOff x="6906277" y="2529898"/>
            <a:chExt cx="226023" cy="2203872"/>
          </a:xfrm>
        </p:grpSpPr>
        <p:sp>
          <p:nvSpPr>
            <p:cNvPr id="514" name="Rectangle 513">
              <a:extLst>
                <a:ext uri="{FF2B5EF4-FFF2-40B4-BE49-F238E27FC236}">
                  <a16:creationId xmlns:a16="http://schemas.microsoft.com/office/drawing/2014/main" id="{1B84390B-D57B-543C-5C3E-EC40BE0EB400}"/>
                </a:ext>
              </a:extLst>
            </p:cNvPr>
            <p:cNvSpPr/>
            <p:nvPr/>
          </p:nvSpPr>
          <p:spPr>
            <a:xfrm>
              <a:off x="6954366" y="2529898"/>
              <a:ext cx="177934" cy="23762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1.0</a:t>
              </a:r>
            </a:p>
          </p:txBody>
        </p:sp>
        <p:sp>
          <p:nvSpPr>
            <p:cNvPr id="515" name="Rectangle 514">
              <a:extLst>
                <a:ext uri="{FF2B5EF4-FFF2-40B4-BE49-F238E27FC236}">
                  <a16:creationId xmlns:a16="http://schemas.microsoft.com/office/drawing/2014/main" id="{FDDE8710-F1B6-1DF3-9530-8AEB02ED1C49}"/>
                </a:ext>
              </a:extLst>
            </p:cNvPr>
            <p:cNvSpPr/>
            <p:nvPr/>
          </p:nvSpPr>
          <p:spPr>
            <a:xfrm>
              <a:off x="6906277" y="2933501"/>
              <a:ext cx="226023" cy="23762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0.8</a:t>
              </a:r>
            </a:p>
          </p:txBody>
        </p:sp>
        <p:sp>
          <p:nvSpPr>
            <p:cNvPr id="516" name="Rectangle 515">
              <a:extLst>
                <a:ext uri="{FF2B5EF4-FFF2-40B4-BE49-F238E27FC236}">
                  <a16:creationId xmlns:a16="http://schemas.microsoft.com/office/drawing/2014/main" id="{F2AF3D8A-96BA-E9CC-D5C5-4F4FE5BB3540}"/>
                </a:ext>
              </a:extLst>
            </p:cNvPr>
            <p:cNvSpPr/>
            <p:nvPr/>
          </p:nvSpPr>
          <p:spPr>
            <a:xfrm>
              <a:off x="6906277" y="3326271"/>
              <a:ext cx="226023" cy="23762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0.6</a:t>
              </a:r>
            </a:p>
          </p:txBody>
        </p:sp>
        <p:sp>
          <p:nvSpPr>
            <p:cNvPr id="517" name="Rectangle 516">
              <a:extLst>
                <a:ext uri="{FF2B5EF4-FFF2-40B4-BE49-F238E27FC236}">
                  <a16:creationId xmlns:a16="http://schemas.microsoft.com/office/drawing/2014/main" id="{8625F73C-C3D0-DD12-167A-6A38B7A19F34}"/>
                </a:ext>
              </a:extLst>
            </p:cNvPr>
            <p:cNvSpPr/>
            <p:nvPr/>
          </p:nvSpPr>
          <p:spPr>
            <a:xfrm>
              <a:off x="6907880" y="3709364"/>
              <a:ext cx="224420" cy="23762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0.4</a:t>
              </a:r>
            </a:p>
          </p:txBody>
        </p:sp>
        <p:sp>
          <p:nvSpPr>
            <p:cNvPr id="518" name="Rectangle 517">
              <a:extLst>
                <a:ext uri="{FF2B5EF4-FFF2-40B4-BE49-F238E27FC236}">
                  <a16:creationId xmlns:a16="http://schemas.microsoft.com/office/drawing/2014/main" id="{085315C2-19DA-7559-1AF0-3AE1029B7AE9}"/>
                </a:ext>
              </a:extLst>
            </p:cNvPr>
            <p:cNvSpPr/>
            <p:nvPr/>
          </p:nvSpPr>
          <p:spPr>
            <a:xfrm>
              <a:off x="7036120" y="4496144"/>
              <a:ext cx="96180" cy="23762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519" name="Rectangle 518">
              <a:extLst>
                <a:ext uri="{FF2B5EF4-FFF2-40B4-BE49-F238E27FC236}">
                  <a16:creationId xmlns:a16="http://schemas.microsoft.com/office/drawing/2014/main" id="{E7B23D0A-9D13-2A26-CE0A-43C5BA38B16C}"/>
                </a:ext>
              </a:extLst>
            </p:cNvPr>
            <p:cNvSpPr/>
            <p:nvPr/>
          </p:nvSpPr>
          <p:spPr>
            <a:xfrm>
              <a:off x="6915894" y="4103724"/>
              <a:ext cx="216406" cy="23762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0.2</a:t>
              </a:r>
            </a:p>
          </p:txBody>
        </p:sp>
      </p:grpSp>
      <p:grpSp>
        <p:nvGrpSpPr>
          <p:cNvPr id="520" name="Group 519">
            <a:extLst>
              <a:ext uri="{FF2B5EF4-FFF2-40B4-BE49-F238E27FC236}">
                <a16:creationId xmlns:a16="http://schemas.microsoft.com/office/drawing/2014/main" id="{C3FE69C6-00C6-FEE5-3B66-E36BFFC28EF3}"/>
              </a:ext>
            </a:extLst>
          </p:cNvPr>
          <p:cNvGrpSpPr/>
          <p:nvPr/>
        </p:nvGrpSpPr>
        <p:grpSpPr>
          <a:xfrm>
            <a:off x="1301746" y="3138893"/>
            <a:ext cx="4203402" cy="369332"/>
            <a:chOff x="7130154" y="4718204"/>
            <a:chExt cx="5461691" cy="369332"/>
          </a:xfrm>
        </p:grpSpPr>
        <p:sp>
          <p:nvSpPr>
            <p:cNvPr id="521" name="Rectangle 520">
              <a:extLst>
                <a:ext uri="{FF2B5EF4-FFF2-40B4-BE49-F238E27FC236}">
                  <a16:creationId xmlns:a16="http://schemas.microsoft.com/office/drawing/2014/main" id="{9A7230BE-2269-C3E8-E6FD-8E4246765436}"/>
                </a:ext>
              </a:extLst>
            </p:cNvPr>
            <p:cNvSpPr/>
            <p:nvPr/>
          </p:nvSpPr>
          <p:spPr>
            <a:xfrm>
              <a:off x="7130154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523" name="Rectangle 522">
              <a:extLst>
                <a:ext uri="{FF2B5EF4-FFF2-40B4-BE49-F238E27FC236}">
                  <a16:creationId xmlns:a16="http://schemas.microsoft.com/office/drawing/2014/main" id="{C170C2B7-6740-23FB-A43A-93DD106D6FF8}"/>
                </a:ext>
              </a:extLst>
            </p:cNvPr>
            <p:cNvSpPr/>
            <p:nvPr/>
          </p:nvSpPr>
          <p:spPr>
            <a:xfrm>
              <a:off x="7567042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  <p:sp>
          <p:nvSpPr>
            <p:cNvPr id="525" name="Rectangle 524">
              <a:extLst>
                <a:ext uri="{FF2B5EF4-FFF2-40B4-BE49-F238E27FC236}">
                  <a16:creationId xmlns:a16="http://schemas.microsoft.com/office/drawing/2014/main" id="{8FB4F13A-2FB1-0217-09CD-4F7AD2C70FFF}"/>
                </a:ext>
              </a:extLst>
            </p:cNvPr>
            <p:cNvSpPr/>
            <p:nvPr/>
          </p:nvSpPr>
          <p:spPr>
            <a:xfrm>
              <a:off x="8003929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</a:t>
              </a:r>
            </a:p>
          </p:txBody>
        </p:sp>
        <p:sp>
          <p:nvSpPr>
            <p:cNvPr id="527" name="Rectangle 526">
              <a:extLst>
                <a:ext uri="{FF2B5EF4-FFF2-40B4-BE49-F238E27FC236}">
                  <a16:creationId xmlns:a16="http://schemas.microsoft.com/office/drawing/2014/main" id="{2066EC89-2E4F-7AFD-8E6E-1805B068E37F}"/>
                </a:ext>
              </a:extLst>
            </p:cNvPr>
            <p:cNvSpPr/>
            <p:nvPr/>
          </p:nvSpPr>
          <p:spPr>
            <a:xfrm>
              <a:off x="8440816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529" name="Rectangle 528">
              <a:extLst>
                <a:ext uri="{FF2B5EF4-FFF2-40B4-BE49-F238E27FC236}">
                  <a16:creationId xmlns:a16="http://schemas.microsoft.com/office/drawing/2014/main" id="{475B9AF0-555A-49D0-43CF-E77E05472E4C}"/>
                </a:ext>
              </a:extLst>
            </p:cNvPr>
            <p:cNvSpPr/>
            <p:nvPr/>
          </p:nvSpPr>
          <p:spPr>
            <a:xfrm>
              <a:off x="8877705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</p:txBody>
        </p:sp>
        <p:sp>
          <p:nvSpPr>
            <p:cNvPr id="531" name="Rectangle 530">
              <a:extLst>
                <a:ext uri="{FF2B5EF4-FFF2-40B4-BE49-F238E27FC236}">
                  <a16:creationId xmlns:a16="http://schemas.microsoft.com/office/drawing/2014/main" id="{8C79CE49-05DB-1C53-98B1-66D1E933E67C}"/>
                </a:ext>
              </a:extLst>
            </p:cNvPr>
            <p:cNvSpPr/>
            <p:nvPr/>
          </p:nvSpPr>
          <p:spPr>
            <a:xfrm>
              <a:off x="9314593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533" name="Rectangle 532">
              <a:extLst>
                <a:ext uri="{FF2B5EF4-FFF2-40B4-BE49-F238E27FC236}">
                  <a16:creationId xmlns:a16="http://schemas.microsoft.com/office/drawing/2014/main" id="{5557FB7A-6490-F510-D5D3-4EF515CDD13C}"/>
                </a:ext>
              </a:extLst>
            </p:cNvPr>
            <p:cNvSpPr/>
            <p:nvPr/>
          </p:nvSpPr>
          <p:spPr>
            <a:xfrm>
              <a:off x="9751480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535" name="Rectangle 534">
              <a:extLst>
                <a:ext uri="{FF2B5EF4-FFF2-40B4-BE49-F238E27FC236}">
                  <a16:creationId xmlns:a16="http://schemas.microsoft.com/office/drawing/2014/main" id="{BB7335EE-D997-E38A-9FB3-D1469A12ADED}"/>
                </a:ext>
              </a:extLst>
            </p:cNvPr>
            <p:cNvSpPr/>
            <p:nvPr/>
          </p:nvSpPr>
          <p:spPr>
            <a:xfrm>
              <a:off x="10188368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28</a:t>
              </a:r>
            </a:p>
          </p:txBody>
        </p:sp>
        <p:sp>
          <p:nvSpPr>
            <p:cNvPr id="537" name="Rectangle 536">
              <a:extLst>
                <a:ext uri="{FF2B5EF4-FFF2-40B4-BE49-F238E27FC236}">
                  <a16:creationId xmlns:a16="http://schemas.microsoft.com/office/drawing/2014/main" id="{49D0171C-8051-95FC-16F7-1EA05A28D790}"/>
                </a:ext>
              </a:extLst>
            </p:cNvPr>
            <p:cNvSpPr/>
            <p:nvPr/>
          </p:nvSpPr>
          <p:spPr>
            <a:xfrm>
              <a:off x="10625255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32</a:t>
              </a:r>
            </a:p>
          </p:txBody>
        </p:sp>
        <p:sp>
          <p:nvSpPr>
            <p:cNvPr id="539" name="Rectangle 538">
              <a:extLst>
                <a:ext uri="{FF2B5EF4-FFF2-40B4-BE49-F238E27FC236}">
                  <a16:creationId xmlns:a16="http://schemas.microsoft.com/office/drawing/2014/main" id="{D926B308-4865-F6D6-18C5-BB564DD97A2A}"/>
                </a:ext>
              </a:extLst>
            </p:cNvPr>
            <p:cNvSpPr/>
            <p:nvPr/>
          </p:nvSpPr>
          <p:spPr>
            <a:xfrm>
              <a:off x="11054780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36</a:t>
              </a:r>
            </a:p>
          </p:txBody>
        </p:sp>
        <p:sp>
          <p:nvSpPr>
            <p:cNvPr id="541" name="Rectangle 540">
              <a:extLst>
                <a:ext uri="{FF2B5EF4-FFF2-40B4-BE49-F238E27FC236}">
                  <a16:creationId xmlns:a16="http://schemas.microsoft.com/office/drawing/2014/main" id="{EBBD6764-9A5F-8FDC-E483-130835F523EF}"/>
                </a:ext>
              </a:extLst>
            </p:cNvPr>
            <p:cNvSpPr/>
            <p:nvPr/>
          </p:nvSpPr>
          <p:spPr>
            <a:xfrm>
              <a:off x="11471419" y="4718204"/>
              <a:ext cx="257943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543" name="Rectangle 542">
              <a:extLst>
                <a:ext uri="{FF2B5EF4-FFF2-40B4-BE49-F238E27FC236}">
                  <a16:creationId xmlns:a16="http://schemas.microsoft.com/office/drawing/2014/main" id="{66F5BBE1-CB75-B1B0-4487-D1816BDCC72E}"/>
                </a:ext>
              </a:extLst>
            </p:cNvPr>
            <p:cNvSpPr/>
            <p:nvPr/>
          </p:nvSpPr>
          <p:spPr>
            <a:xfrm>
              <a:off x="11902203" y="4718204"/>
              <a:ext cx="257943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44</a:t>
              </a:r>
            </a:p>
          </p:txBody>
        </p:sp>
        <p:sp>
          <p:nvSpPr>
            <p:cNvPr id="708" name="Rectangle 707">
              <a:extLst>
                <a:ext uri="{FF2B5EF4-FFF2-40B4-BE49-F238E27FC236}">
                  <a16:creationId xmlns:a16="http://schemas.microsoft.com/office/drawing/2014/main" id="{00E644D0-536A-8A88-0869-184BEF499D25}"/>
                </a:ext>
              </a:extLst>
            </p:cNvPr>
            <p:cNvSpPr/>
            <p:nvPr/>
          </p:nvSpPr>
          <p:spPr>
            <a:xfrm>
              <a:off x="12333902" y="4718204"/>
              <a:ext cx="257943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48</a:t>
              </a:r>
            </a:p>
          </p:txBody>
        </p:sp>
      </p:grpSp>
      <p:grpSp>
        <p:nvGrpSpPr>
          <p:cNvPr id="710" name="Group 709">
            <a:extLst>
              <a:ext uri="{FF2B5EF4-FFF2-40B4-BE49-F238E27FC236}">
                <a16:creationId xmlns:a16="http://schemas.microsoft.com/office/drawing/2014/main" id="{50230D04-0DF8-D379-4AC3-CBC4C6A7E732}"/>
              </a:ext>
            </a:extLst>
          </p:cNvPr>
          <p:cNvGrpSpPr/>
          <p:nvPr/>
        </p:nvGrpSpPr>
        <p:grpSpPr>
          <a:xfrm>
            <a:off x="1397568" y="3103347"/>
            <a:ext cx="4184074" cy="49046"/>
            <a:chOff x="7294035" y="4627949"/>
            <a:chExt cx="5461526" cy="70485"/>
          </a:xfrm>
        </p:grpSpPr>
        <p:cxnSp>
          <p:nvCxnSpPr>
            <p:cNvPr id="805" name="Straight Connector 804">
              <a:extLst>
                <a:ext uri="{FF2B5EF4-FFF2-40B4-BE49-F238E27FC236}">
                  <a16:creationId xmlns:a16="http://schemas.microsoft.com/office/drawing/2014/main" id="{6E1FA22C-5F75-6B7D-7E52-B367CD2F8024}"/>
                </a:ext>
              </a:extLst>
            </p:cNvPr>
            <p:cNvCxnSpPr/>
            <p:nvPr/>
          </p:nvCxnSpPr>
          <p:spPr>
            <a:xfrm rot="16200000" flipH="1">
              <a:off x="7258792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47" name="Straight Connector 846">
              <a:extLst>
                <a:ext uri="{FF2B5EF4-FFF2-40B4-BE49-F238E27FC236}">
                  <a16:creationId xmlns:a16="http://schemas.microsoft.com/office/drawing/2014/main" id="{C1AE4180-9772-85FF-E1DF-848ADDDFDF70}"/>
                </a:ext>
              </a:extLst>
            </p:cNvPr>
            <p:cNvCxnSpPr/>
            <p:nvPr/>
          </p:nvCxnSpPr>
          <p:spPr>
            <a:xfrm rot="16200000" flipH="1">
              <a:off x="7477181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48" name="Straight Connector 847">
              <a:extLst>
                <a:ext uri="{FF2B5EF4-FFF2-40B4-BE49-F238E27FC236}">
                  <a16:creationId xmlns:a16="http://schemas.microsoft.com/office/drawing/2014/main" id="{60AF76FE-BFC2-A7BF-0C3F-A08BD36FABC8}"/>
                </a:ext>
              </a:extLst>
            </p:cNvPr>
            <p:cNvCxnSpPr/>
            <p:nvPr/>
          </p:nvCxnSpPr>
          <p:spPr>
            <a:xfrm rot="16200000" flipH="1">
              <a:off x="7695569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49" name="Straight Connector 848">
              <a:extLst>
                <a:ext uri="{FF2B5EF4-FFF2-40B4-BE49-F238E27FC236}">
                  <a16:creationId xmlns:a16="http://schemas.microsoft.com/office/drawing/2014/main" id="{A52FB06B-9600-C447-22CE-970EC61F535B}"/>
                </a:ext>
              </a:extLst>
            </p:cNvPr>
            <p:cNvCxnSpPr/>
            <p:nvPr/>
          </p:nvCxnSpPr>
          <p:spPr>
            <a:xfrm rot="16200000" flipH="1">
              <a:off x="7913958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0" name="Straight Connector 849">
              <a:extLst>
                <a:ext uri="{FF2B5EF4-FFF2-40B4-BE49-F238E27FC236}">
                  <a16:creationId xmlns:a16="http://schemas.microsoft.com/office/drawing/2014/main" id="{24F49BE7-7224-4B7F-A8D0-91F020F7E80D}"/>
                </a:ext>
              </a:extLst>
            </p:cNvPr>
            <p:cNvCxnSpPr/>
            <p:nvPr/>
          </p:nvCxnSpPr>
          <p:spPr>
            <a:xfrm rot="16200000" flipH="1">
              <a:off x="8132346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1" name="Straight Connector 850">
              <a:extLst>
                <a:ext uri="{FF2B5EF4-FFF2-40B4-BE49-F238E27FC236}">
                  <a16:creationId xmlns:a16="http://schemas.microsoft.com/office/drawing/2014/main" id="{DF436DD1-C2B1-D732-9FF6-C982BE4C4481}"/>
                </a:ext>
              </a:extLst>
            </p:cNvPr>
            <p:cNvCxnSpPr/>
            <p:nvPr/>
          </p:nvCxnSpPr>
          <p:spPr>
            <a:xfrm rot="16200000" flipH="1">
              <a:off x="8350733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2" name="Straight Connector 851">
              <a:extLst>
                <a:ext uri="{FF2B5EF4-FFF2-40B4-BE49-F238E27FC236}">
                  <a16:creationId xmlns:a16="http://schemas.microsoft.com/office/drawing/2014/main" id="{E7FC18E8-4303-F86B-AF0D-93A55EE7B04F}"/>
                </a:ext>
              </a:extLst>
            </p:cNvPr>
            <p:cNvCxnSpPr/>
            <p:nvPr/>
          </p:nvCxnSpPr>
          <p:spPr>
            <a:xfrm rot="16200000" flipH="1">
              <a:off x="8569122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3" name="Straight Connector 852">
              <a:extLst>
                <a:ext uri="{FF2B5EF4-FFF2-40B4-BE49-F238E27FC236}">
                  <a16:creationId xmlns:a16="http://schemas.microsoft.com/office/drawing/2014/main" id="{1739BBE3-01FE-74B7-B97D-6C4D412AD413}"/>
                </a:ext>
              </a:extLst>
            </p:cNvPr>
            <p:cNvCxnSpPr/>
            <p:nvPr/>
          </p:nvCxnSpPr>
          <p:spPr>
            <a:xfrm rot="16200000" flipH="1">
              <a:off x="8787510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4" name="Straight Connector 853">
              <a:extLst>
                <a:ext uri="{FF2B5EF4-FFF2-40B4-BE49-F238E27FC236}">
                  <a16:creationId xmlns:a16="http://schemas.microsoft.com/office/drawing/2014/main" id="{4106E5C4-C0A7-55FB-4E29-F98C2683B6D5}"/>
                </a:ext>
              </a:extLst>
            </p:cNvPr>
            <p:cNvCxnSpPr/>
            <p:nvPr/>
          </p:nvCxnSpPr>
          <p:spPr>
            <a:xfrm rot="16200000" flipH="1">
              <a:off x="9005898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5" name="Straight Connector 854">
              <a:extLst>
                <a:ext uri="{FF2B5EF4-FFF2-40B4-BE49-F238E27FC236}">
                  <a16:creationId xmlns:a16="http://schemas.microsoft.com/office/drawing/2014/main" id="{0E7BF1FB-F79D-8559-0137-AC58EE6BB051}"/>
                </a:ext>
              </a:extLst>
            </p:cNvPr>
            <p:cNvCxnSpPr/>
            <p:nvPr/>
          </p:nvCxnSpPr>
          <p:spPr>
            <a:xfrm rot="16200000" flipH="1">
              <a:off x="9224285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6" name="Straight Connector 855">
              <a:extLst>
                <a:ext uri="{FF2B5EF4-FFF2-40B4-BE49-F238E27FC236}">
                  <a16:creationId xmlns:a16="http://schemas.microsoft.com/office/drawing/2014/main" id="{66A9BF11-6167-D88E-302E-7E6C217F858E}"/>
                </a:ext>
              </a:extLst>
            </p:cNvPr>
            <p:cNvCxnSpPr/>
            <p:nvPr/>
          </p:nvCxnSpPr>
          <p:spPr>
            <a:xfrm rot="16200000" flipH="1">
              <a:off x="9442674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7" name="Straight Connector 856">
              <a:extLst>
                <a:ext uri="{FF2B5EF4-FFF2-40B4-BE49-F238E27FC236}">
                  <a16:creationId xmlns:a16="http://schemas.microsoft.com/office/drawing/2014/main" id="{295ACBF9-B545-AF8A-4AD2-C93B37B7950B}"/>
                </a:ext>
              </a:extLst>
            </p:cNvPr>
            <p:cNvCxnSpPr/>
            <p:nvPr/>
          </p:nvCxnSpPr>
          <p:spPr>
            <a:xfrm rot="16200000" flipH="1">
              <a:off x="9661062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8" name="Straight Connector 857">
              <a:extLst>
                <a:ext uri="{FF2B5EF4-FFF2-40B4-BE49-F238E27FC236}">
                  <a16:creationId xmlns:a16="http://schemas.microsoft.com/office/drawing/2014/main" id="{707C02BF-9592-7A74-74CE-EB047C93AC54}"/>
                </a:ext>
              </a:extLst>
            </p:cNvPr>
            <p:cNvCxnSpPr/>
            <p:nvPr/>
          </p:nvCxnSpPr>
          <p:spPr>
            <a:xfrm rot="16200000" flipH="1">
              <a:off x="9879450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59" name="Straight Connector 858">
              <a:extLst>
                <a:ext uri="{FF2B5EF4-FFF2-40B4-BE49-F238E27FC236}">
                  <a16:creationId xmlns:a16="http://schemas.microsoft.com/office/drawing/2014/main" id="{91198A5F-CBC2-C8B5-E3A8-B5EAB9D76046}"/>
                </a:ext>
              </a:extLst>
            </p:cNvPr>
            <p:cNvCxnSpPr/>
            <p:nvPr/>
          </p:nvCxnSpPr>
          <p:spPr>
            <a:xfrm rot="16200000" flipH="1">
              <a:off x="10097839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0" name="Straight Connector 859">
              <a:extLst>
                <a:ext uri="{FF2B5EF4-FFF2-40B4-BE49-F238E27FC236}">
                  <a16:creationId xmlns:a16="http://schemas.microsoft.com/office/drawing/2014/main" id="{840C69A1-5448-A653-E52D-3F91A8AD37F3}"/>
                </a:ext>
              </a:extLst>
            </p:cNvPr>
            <p:cNvCxnSpPr/>
            <p:nvPr/>
          </p:nvCxnSpPr>
          <p:spPr>
            <a:xfrm rot="16200000" flipH="1">
              <a:off x="10316226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1" name="Straight Connector 860">
              <a:extLst>
                <a:ext uri="{FF2B5EF4-FFF2-40B4-BE49-F238E27FC236}">
                  <a16:creationId xmlns:a16="http://schemas.microsoft.com/office/drawing/2014/main" id="{1DFC4BC9-8864-150B-6F4D-5671A81F63E7}"/>
                </a:ext>
              </a:extLst>
            </p:cNvPr>
            <p:cNvCxnSpPr/>
            <p:nvPr/>
          </p:nvCxnSpPr>
          <p:spPr>
            <a:xfrm rot="16200000" flipH="1">
              <a:off x="10534614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2" name="Straight Connector 861">
              <a:extLst>
                <a:ext uri="{FF2B5EF4-FFF2-40B4-BE49-F238E27FC236}">
                  <a16:creationId xmlns:a16="http://schemas.microsoft.com/office/drawing/2014/main" id="{C6F99AB2-E75C-D514-F818-7FDFA5E3910A}"/>
                </a:ext>
              </a:extLst>
            </p:cNvPr>
            <p:cNvCxnSpPr/>
            <p:nvPr/>
          </p:nvCxnSpPr>
          <p:spPr>
            <a:xfrm rot="16200000" flipH="1">
              <a:off x="10753002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3" name="Straight Connector 862">
              <a:extLst>
                <a:ext uri="{FF2B5EF4-FFF2-40B4-BE49-F238E27FC236}">
                  <a16:creationId xmlns:a16="http://schemas.microsoft.com/office/drawing/2014/main" id="{C0A2AEB3-E981-57E8-CE60-1667C560CC79}"/>
                </a:ext>
              </a:extLst>
            </p:cNvPr>
            <p:cNvCxnSpPr/>
            <p:nvPr/>
          </p:nvCxnSpPr>
          <p:spPr>
            <a:xfrm rot="16200000" flipH="1">
              <a:off x="10971391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4" name="Straight Connector 863">
              <a:extLst>
                <a:ext uri="{FF2B5EF4-FFF2-40B4-BE49-F238E27FC236}">
                  <a16:creationId xmlns:a16="http://schemas.microsoft.com/office/drawing/2014/main" id="{E69C1F67-0492-18C0-8826-BBCA7B603340}"/>
                </a:ext>
              </a:extLst>
            </p:cNvPr>
            <p:cNvCxnSpPr/>
            <p:nvPr/>
          </p:nvCxnSpPr>
          <p:spPr>
            <a:xfrm rot="16200000" flipH="1">
              <a:off x="11187807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5" name="Straight Connector 864">
              <a:extLst>
                <a:ext uri="{FF2B5EF4-FFF2-40B4-BE49-F238E27FC236}">
                  <a16:creationId xmlns:a16="http://schemas.microsoft.com/office/drawing/2014/main" id="{9F5B7E01-E015-6FC8-C59C-271AA53FBFBB}"/>
                </a:ext>
              </a:extLst>
            </p:cNvPr>
            <p:cNvCxnSpPr/>
            <p:nvPr/>
          </p:nvCxnSpPr>
          <p:spPr>
            <a:xfrm rot="16200000" flipH="1">
              <a:off x="11406194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6" name="Straight Connector 865">
              <a:extLst>
                <a:ext uri="{FF2B5EF4-FFF2-40B4-BE49-F238E27FC236}">
                  <a16:creationId xmlns:a16="http://schemas.microsoft.com/office/drawing/2014/main" id="{B52333F8-2391-D9B5-1273-65444641B61C}"/>
                </a:ext>
              </a:extLst>
            </p:cNvPr>
            <p:cNvCxnSpPr/>
            <p:nvPr/>
          </p:nvCxnSpPr>
          <p:spPr>
            <a:xfrm rot="16200000" flipH="1">
              <a:off x="11624582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7" name="Straight Connector 866">
              <a:extLst>
                <a:ext uri="{FF2B5EF4-FFF2-40B4-BE49-F238E27FC236}">
                  <a16:creationId xmlns:a16="http://schemas.microsoft.com/office/drawing/2014/main" id="{6D84685C-C75D-9631-8A0D-4226D6115E19}"/>
                </a:ext>
              </a:extLst>
            </p:cNvPr>
            <p:cNvCxnSpPr/>
            <p:nvPr/>
          </p:nvCxnSpPr>
          <p:spPr>
            <a:xfrm rot="16200000" flipH="1">
              <a:off x="11842970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8" name="Straight Connector 867">
              <a:extLst>
                <a:ext uri="{FF2B5EF4-FFF2-40B4-BE49-F238E27FC236}">
                  <a16:creationId xmlns:a16="http://schemas.microsoft.com/office/drawing/2014/main" id="{A40F1E8F-CC33-A1CB-888E-8887EC7669F5}"/>
                </a:ext>
              </a:extLst>
            </p:cNvPr>
            <p:cNvCxnSpPr/>
            <p:nvPr/>
          </p:nvCxnSpPr>
          <p:spPr>
            <a:xfrm rot="16200000" flipH="1">
              <a:off x="12061360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69" name="Straight Connector 868">
              <a:extLst>
                <a:ext uri="{FF2B5EF4-FFF2-40B4-BE49-F238E27FC236}">
                  <a16:creationId xmlns:a16="http://schemas.microsoft.com/office/drawing/2014/main" id="{8FEC9A2E-3000-755D-64F3-164D575290D1}"/>
                </a:ext>
              </a:extLst>
            </p:cNvPr>
            <p:cNvCxnSpPr/>
            <p:nvPr/>
          </p:nvCxnSpPr>
          <p:spPr>
            <a:xfrm rot="16200000" flipH="1">
              <a:off x="12283537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70" name="Straight Connector 869">
              <a:extLst>
                <a:ext uri="{FF2B5EF4-FFF2-40B4-BE49-F238E27FC236}">
                  <a16:creationId xmlns:a16="http://schemas.microsoft.com/office/drawing/2014/main" id="{67D78A2B-4697-3D6C-A501-7F544C250A1D}"/>
                </a:ext>
              </a:extLst>
            </p:cNvPr>
            <p:cNvCxnSpPr/>
            <p:nvPr/>
          </p:nvCxnSpPr>
          <p:spPr>
            <a:xfrm rot="16200000" flipH="1">
              <a:off x="12501925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871" name="Straight Connector 870">
              <a:extLst>
                <a:ext uri="{FF2B5EF4-FFF2-40B4-BE49-F238E27FC236}">
                  <a16:creationId xmlns:a16="http://schemas.microsoft.com/office/drawing/2014/main" id="{057F3ABE-6A35-0B2C-DCE3-19726EB279B3}"/>
                </a:ext>
              </a:extLst>
            </p:cNvPr>
            <p:cNvCxnSpPr/>
            <p:nvPr/>
          </p:nvCxnSpPr>
          <p:spPr>
            <a:xfrm rot="16200000" flipH="1">
              <a:off x="12720318" y="4663192"/>
              <a:ext cx="70485" cy="0"/>
            </a:xfrm>
            <a:prstGeom prst="line">
              <a:avLst/>
            </a:prstGeom>
            <a:noFill/>
            <a:ln w="28575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872" name="Group 871">
            <a:extLst>
              <a:ext uri="{FF2B5EF4-FFF2-40B4-BE49-F238E27FC236}">
                <a16:creationId xmlns:a16="http://schemas.microsoft.com/office/drawing/2014/main" id="{D89478E6-88C4-8183-A39B-AC5283DE7917}"/>
              </a:ext>
            </a:extLst>
          </p:cNvPr>
          <p:cNvGrpSpPr/>
          <p:nvPr/>
        </p:nvGrpSpPr>
        <p:grpSpPr>
          <a:xfrm>
            <a:off x="1277411" y="5986658"/>
            <a:ext cx="3638636" cy="280846"/>
            <a:chOff x="7130154" y="4718204"/>
            <a:chExt cx="3729595" cy="280846"/>
          </a:xfrm>
        </p:grpSpPr>
        <p:sp>
          <p:nvSpPr>
            <p:cNvPr id="873" name="Rectangle 872">
              <a:extLst>
                <a:ext uri="{FF2B5EF4-FFF2-40B4-BE49-F238E27FC236}">
                  <a16:creationId xmlns:a16="http://schemas.microsoft.com/office/drawing/2014/main" id="{654751C1-CEB7-9368-9BD8-36BB24090DEE}"/>
                </a:ext>
              </a:extLst>
            </p:cNvPr>
            <p:cNvSpPr/>
            <p:nvPr/>
          </p:nvSpPr>
          <p:spPr>
            <a:xfrm>
              <a:off x="7130154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30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74" name="Rectangle 873">
              <a:extLst>
                <a:ext uri="{FF2B5EF4-FFF2-40B4-BE49-F238E27FC236}">
                  <a16:creationId xmlns:a16="http://schemas.microsoft.com/office/drawing/2014/main" id="{7024E658-F738-31DC-E132-C4FAB53DF11C}"/>
                </a:ext>
              </a:extLst>
            </p:cNvPr>
            <p:cNvSpPr/>
            <p:nvPr/>
          </p:nvSpPr>
          <p:spPr>
            <a:xfrm>
              <a:off x="7567041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19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26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75" name="Rectangle 874">
              <a:extLst>
                <a:ext uri="{FF2B5EF4-FFF2-40B4-BE49-F238E27FC236}">
                  <a16:creationId xmlns:a16="http://schemas.microsoft.com/office/drawing/2014/main" id="{128D4188-D90A-7F0D-6DD8-8E9791BA73A7}"/>
                </a:ext>
              </a:extLst>
            </p:cNvPr>
            <p:cNvSpPr/>
            <p:nvPr/>
          </p:nvSpPr>
          <p:spPr>
            <a:xfrm>
              <a:off x="8003929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15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25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76" name="Rectangle 875">
              <a:extLst>
                <a:ext uri="{FF2B5EF4-FFF2-40B4-BE49-F238E27FC236}">
                  <a16:creationId xmlns:a16="http://schemas.microsoft.com/office/drawing/2014/main" id="{FCBFF96A-F4DB-D259-BFB8-DEBC66DFDDA9}"/>
                </a:ext>
              </a:extLst>
            </p:cNvPr>
            <p:cNvSpPr/>
            <p:nvPr/>
          </p:nvSpPr>
          <p:spPr>
            <a:xfrm>
              <a:off x="8440816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23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77" name="Rectangle 876">
              <a:extLst>
                <a:ext uri="{FF2B5EF4-FFF2-40B4-BE49-F238E27FC236}">
                  <a16:creationId xmlns:a16="http://schemas.microsoft.com/office/drawing/2014/main" id="{CB21D35F-0CA9-213C-A2FE-0F5EBDEB8609}"/>
                </a:ext>
              </a:extLst>
            </p:cNvPr>
            <p:cNvSpPr/>
            <p:nvPr/>
          </p:nvSpPr>
          <p:spPr>
            <a:xfrm>
              <a:off x="8877705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78" name="Rectangle 877">
              <a:extLst>
                <a:ext uri="{FF2B5EF4-FFF2-40B4-BE49-F238E27FC236}">
                  <a16:creationId xmlns:a16="http://schemas.microsoft.com/office/drawing/2014/main" id="{1BFAA60D-A229-518E-747E-8C90780A07A8}"/>
                </a:ext>
              </a:extLst>
            </p:cNvPr>
            <p:cNvSpPr/>
            <p:nvPr/>
          </p:nvSpPr>
          <p:spPr>
            <a:xfrm>
              <a:off x="9314593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79" name="Rectangle 878">
              <a:extLst>
                <a:ext uri="{FF2B5EF4-FFF2-40B4-BE49-F238E27FC236}">
                  <a16:creationId xmlns:a16="http://schemas.microsoft.com/office/drawing/2014/main" id="{EFBC1F3D-674D-8457-3372-370160053331}"/>
                </a:ext>
              </a:extLst>
            </p:cNvPr>
            <p:cNvSpPr/>
            <p:nvPr/>
          </p:nvSpPr>
          <p:spPr>
            <a:xfrm>
              <a:off x="9751480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80" name="Rectangle 879">
              <a:extLst>
                <a:ext uri="{FF2B5EF4-FFF2-40B4-BE49-F238E27FC236}">
                  <a16:creationId xmlns:a16="http://schemas.microsoft.com/office/drawing/2014/main" id="{5AA72332-B1FE-B0D3-F9A7-7D1BC2DE7D62}"/>
                </a:ext>
              </a:extLst>
            </p:cNvPr>
            <p:cNvSpPr/>
            <p:nvPr/>
          </p:nvSpPr>
          <p:spPr>
            <a:xfrm>
              <a:off x="10188368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81" name="Rectangle 880">
              <a:extLst>
                <a:ext uri="{FF2B5EF4-FFF2-40B4-BE49-F238E27FC236}">
                  <a16:creationId xmlns:a16="http://schemas.microsoft.com/office/drawing/2014/main" id="{672A7CFE-8B04-C319-B0DE-BE24737D041C}"/>
                </a:ext>
              </a:extLst>
            </p:cNvPr>
            <p:cNvSpPr/>
            <p:nvPr/>
          </p:nvSpPr>
          <p:spPr>
            <a:xfrm>
              <a:off x="10625256" y="4718204"/>
              <a:ext cx="234493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sp>
        <p:nvSpPr>
          <p:cNvPr id="882" name="Rectangle 881">
            <a:extLst>
              <a:ext uri="{FF2B5EF4-FFF2-40B4-BE49-F238E27FC236}">
                <a16:creationId xmlns:a16="http://schemas.microsoft.com/office/drawing/2014/main" id="{92623A35-63A0-8557-3259-CE9B4390E590}"/>
              </a:ext>
            </a:extLst>
          </p:cNvPr>
          <p:cNvSpPr/>
          <p:nvPr/>
        </p:nvSpPr>
        <p:spPr>
          <a:xfrm>
            <a:off x="223936" y="5850982"/>
            <a:ext cx="1060058" cy="4193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</a:t>
            </a:r>
          </a:p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-4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With</a:t>
            </a:r>
          </a:p>
          <a:p>
            <a:pPr lvl="0" algn="r" defTabSz="82269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0" spc="-4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Without</a:t>
            </a:r>
            <a:endParaRPr kumimoji="0" lang="en-US" sz="1000" b="0" i="0" u="none" strike="noStrike" kern="1200" cap="none" spc="-4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83" name="TextBox 882">
            <a:extLst>
              <a:ext uri="{FF2B5EF4-FFF2-40B4-BE49-F238E27FC236}">
                <a16:creationId xmlns:a16="http://schemas.microsoft.com/office/drawing/2014/main" id="{C3940076-6871-E450-3F7F-98607555A9F3}"/>
              </a:ext>
            </a:extLst>
          </p:cNvPr>
          <p:cNvSpPr txBox="1"/>
          <p:nvPr/>
        </p:nvSpPr>
        <p:spPr bwMode="auto">
          <a:xfrm>
            <a:off x="2703800" y="3951258"/>
            <a:ext cx="37659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With double refractory disease (n = 24)</a:t>
            </a:r>
          </a:p>
          <a:p>
            <a:pPr>
              <a:spcAft>
                <a:spcPct val="0"/>
              </a:spcAft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Without double refractory disease (n = 30)</a:t>
            </a:r>
          </a:p>
        </p:txBody>
      </p:sp>
      <p:cxnSp>
        <p:nvCxnSpPr>
          <p:cNvPr id="884" name="Straight Connector 883">
            <a:extLst>
              <a:ext uri="{FF2B5EF4-FFF2-40B4-BE49-F238E27FC236}">
                <a16:creationId xmlns:a16="http://schemas.microsoft.com/office/drawing/2014/main" id="{E82EFE12-4EDA-65E8-CDF4-F72844820368}"/>
              </a:ext>
            </a:extLst>
          </p:cNvPr>
          <p:cNvCxnSpPr/>
          <p:nvPr/>
        </p:nvCxnSpPr>
        <p:spPr bwMode="auto">
          <a:xfrm>
            <a:off x="2445726" y="4089824"/>
            <a:ext cx="298451" cy="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5" name="Straight Connector 884">
            <a:extLst>
              <a:ext uri="{FF2B5EF4-FFF2-40B4-BE49-F238E27FC236}">
                <a16:creationId xmlns:a16="http://schemas.microsoft.com/office/drawing/2014/main" id="{FAD006BC-7293-42C0-93FE-CD5761A38F3B}"/>
              </a:ext>
            </a:extLst>
          </p:cNvPr>
          <p:cNvCxnSpPr/>
          <p:nvPr/>
        </p:nvCxnSpPr>
        <p:spPr bwMode="auto">
          <a:xfrm>
            <a:off x="2445726" y="4266808"/>
            <a:ext cx="298451" cy="0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86" name="Freeform: Shape 885">
            <a:extLst>
              <a:ext uri="{FF2B5EF4-FFF2-40B4-BE49-F238E27FC236}">
                <a16:creationId xmlns:a16="http://schemas.microsoft.com/office/drawing/2014/main" id="{99C60096-65F0-6DA3-0F06-92E883FC3D5C}"/>
              </a:ext>
            </a:extLst>
          </p:cNvPr>
          <p:cNvSpPr/>
          <p:nvPr/>
        </p:nvSpPr>
        <p:spPr bwMode="auto">
          <a:xfrm>
            <a:off x="1609725" y="4146550"/>
            <a:ext cx="3213100" cy="539750"/>
          </a:xfrm>
          <a:custGeom>
            <a:avLst/>
            <a:gdLst>
              <a:gd name="connsiteX0" fmla="*/ 3213100 w 3213100"/>
              <a:gd name="connsiteY0" fmla="*/ 539750 h 539750"/>
              <a:gd name="connsiteX1" fmla="*/ 1101725 w 3213100"/>
              <a:gd name="connsiteY1" fmla="*/ 539750 h 539750"/>
              <a:gd name="connsiteX2" fmla="*/ 1101725 w 3213100"/>
              <a:gd name="connsiteY2" fmla="*/ 466725 h 539750"/>
              <a:gd name="connsiteX3" fmla="*/ 987425 w 3213100"/>
              <a:gd name="connsiteY3" fmla="*/ 466725 h 539750"/>
              <a:gd name="connsiteX4" fmla="*/ 987425 w 3213100"/>
              <a:gd name="connsiteY4" fmla="*/ 396875 h 539750"/>
              <a:gd name="connsiteX5" fmla="*/ 619125 w 3213100"/>
              <a:gd name="connsiteY5" fmla="*/ 396875 h 539750"/>
              <a:gd name="connsiteX6" fmla="*/ 619125 w 3213100"/>
              <a:gd name="connsiteY6" fmla="*/ 320675 h 539750"/>
              <a:gd name="connsiteX7" fmla="*/ 419100 w 3213100"/>
              <a:gd name="connsiteY7" fmla="*/ 320675 h 539750"/>
              <a:gd name="connsiteX8" fmla="*/ 419100 w 3213100"/>
              <a:gd name="connsiteY8" fmla="*/ 247650 h 539750"/>
              <a:gd name="connsiteX9" fmla="*/ 403225 w 3213100"/>
              <a:gd name="connsiteY9" fmla="*/ 247650 h 539750"/>
              <a:gd name="connsiteX10" fmla="*/ 403225 w 3213100"/>
              <a:gd name="connsiteY10" fmla="*/ 187325 h 539750"/>
              <a:gd name="connsiteX11" fmla="*/ 95250 w 3213100"/>
              <a:gd name="connsiteY11" fmla="*/ 187325 h 539750"/>
              <a:gd name="connsiteX12" fmla="*/ 95250 w 3213100"/>
              <a:gd name="connsiteY12" fmla="*/ 120650 h 539750"/>
              <a:gd name="connsiteX13" fmla="*/ 63500 w 3213100"/>
              <a:gd name="connsiteY13" fmla="*/ 120650 h 539750"/>
              <a:gd name="connsiteX14" fmla="*/ 63500 w 3213100"/>
              <a:gd name="connsiteY14" fmla="*/ 50800 h 539750"/>
              <a:gd name="connsiteX15" fmla="*/ 19050 w 3213100"/>
              <a:gd name="connsiteY15" fmla="*/ 50800 h 539750"/>
              <a:gd name="connsiteX16" fmla="*/ 19050 w 3213100"/>
              <a:gd name="connsiteY16" fmla="*/ 3175 h 539750"/>
              <a:gd name="connsiteX17" fmla="*/ 0 w 3213100"/>
              <a:gd name="connsiteY17" fmla="*/ 3175 h 539750"/>
              <a:gd name="connsiteX18" fmla="*/ 0 w 3213100"/>
              <a:gd name="connsiteY18" fmla="*/ 0 h 53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213100" h="539750">
                <a:moveTo>
                  <a:pt x="3213100" y="539750"/>
                </a:moveTo>
                <a:lnTo>
                  <a:pt x="1101725" y="539750"/>
                </a:lnTo>
                <a:lnTo>
                  <a:pt x="1101725" y="466725"/>
                </a:lnTo>
                <a:lnTo>
                  <a:pt x="987425" y="466725"/>
                </a:lnTo>
                <a:lnTo>
                  <a:pt x="987425" y="396875"/>
                </a:lnTo>
                <a:lnTo>
                  <a:pt x="619125" y="396875"/>
                </a:lnTo>
                <a:lnTo>
                  <a:pt x="619125" y="320675"/>
                </a:lnTo>
                <a:lnTo>
                  <a:pt x="419100" y="320675"/>
                </a:lnTo>
                <a:lnTo>
                  <a:pt x="419100" y="247650"/>
                </a:lnTo>
                <a:lnTo>
                  <a:pt x="403225" y="247650"/>
                </a:lnTo>
                <a:lnTo>
                  <a:pt x="403225" y="187325"/>
                </a:lnTo>
                <a:lnTo>
                  <a:pt x="95250" y="187325"/>
                </a:lnTo>
                <a:lnTo>
                  <a:pt x="95250" y="120650"/>
                </a:lnTo>
                <a:lnTo>
                  <a:pt x="63500" y="120650"/>
                </a:lnTo>
                <a:lnTo>
                  <a:pt x="63500" y="50800"/>
                </a:lnTo>
                <a:lnTo>
                  <a:pt x="19050" y="50800"/>
                </a:lnTo>
                <a:lnTo>
                  <a:pt x="19050" y="3175"/>
                </a:lnTo>
                <a:lnTo>
                  <a:pt x="0" y="3175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87" name="Group 886">
            <a:extLst>
              <a:ext uri="{FF2B5EF4-FFF2-40B4-BE49-F238E27FC236}">
                <a16:creationId xmlns:a16="http://schemas.microsoft.com/office/drawing/2014/main" id="{2E105DD9-83E9-EEEF-7C85-7D1F50EF3164}"/>
              </a:ext>
            </a:extLst>
          </p:cNvPr>
          <p:cNvGrpSpPr/>
          <p:nvPr/>
        </p:nvGrpSpPr>
        <p:grpSpPr>
          <a:xfrm>
            <a:off x="4371951" y="1895962"/>
            <a:ext cx="95250" cy="95250"/>
            <a:chOff x="4241800" y="5105400"/>
            <a:chExt cx="76200" cy="76200"/>
          </a:xfrm>
        </p:grpSpPr>
        <p:cxnSp>
          <p:nvCxnSpPr>
            <p:cNvPr id="888" name="Straight Connector 887">
              <a:extLst>
                <a:ext uri="{FF2B5EF4-FFF2-40B4-BE49-F238E27FC236}">
                  <a16:creationId xmlns:a16="http://schemas.microsoft.com/office/drawing/2014/main" id="{0F675B3B-7253-8465-992D-CD4E80DE0C4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279900" y="5105400"/>
              <a:ext cx="0" cy="7620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9" name="Straight Connector 888">
              <a:extLst>
                <a:ext uri="{FF2B5EF4-FFF2-40B4-BE49-F238E27FC236}">
                  <a16:creationId xmlns:a16="http://schemas.microsoft.com/office/drawing/2014/main" id="{4C72DDAE-BDEE-69CD-8CEB-B7D055A387CF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279900" y="5105401"/>
              <a:ext cx="0" cy="7620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890" name="Group 889">
            <a:extLst>
              <a:ext uri="{FF2B5EF4-FFF2-40B4-BE49-F238E27FC236}">
                <a16:creationId xmlns:a16="http://schemas.microsoft.com/office/drawing/2014/main" id="{D9028DD3-ADFF-8240-8F65-DF47ED57F73F}"/>
              </a:ext>
            </a:extLst>
          </p:cNvPr>
          <p:cNvGrpSpPr/>
          <p:nvPr/>
        </p:nvGrpSpPr>
        <p:grpSpPr>
          <a:xfrm>
            <a:off x="1622425" y="4213997"/>
            <a:ext cx="3209925" cy="523103"/>
            <a:chOff x="1622425" y="4213997"/>
            <a:chExt cx="3209925" cy="523103"/>
          </a:xfrm>
        </p:grpSpPr>
        <p:grpSp>
          <p:nvGrpSpPr>
            <p:cNvPr id="891" name="Group 890">
              <a:extLst>
                <a:ext uri="{FF2B5EF4-FFF2-40B4-BE49-F238E27FC236}">
                  <a16:creationId xmlns:a16="http://schemas.microsoft.com/office/drawing/2014/main" id="{80AFFAE3-7E80-6C26-7BB8-233DB7C054F8}"/>
                </a:ext>
              </a:extLst>
            </p:cNvPr>
            <p:cNvGrpSpPr/>
            <p:nvPr/>
          </p:nvGrpSpPr>
          <p:grpSpPr>
            <a:xfrm>
              <a:off x="4737100" y="4641850"/>
              <a:ext cx="95250" cy="95250"/>
              <a:chOff x="4241800" y="5105400"/>
              <a:chExt cx="76200" cy="76200"/>
            </a:xfrm>
          </p:grpSpPr>
          <p:cxnSp>
            <p:nvCxnSpPr>
              <p:cNvPr id="928" name="Straight Connector 927">
                <a:extLst>
                  <a:ext uri="{FF2B5EF4-FFF2-40B4-BE49-F238E27FC236}">
                    <a16:creationId xmlns:a16="http://schemas.microsoft.com/office/drawing/2014/main" id="{CA4A8930-039B-AFF0-F073-8D79A2735A5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" name="Straight Connector 928">
                <a:extLst>
                  <a:ext uri="{FF2B5EF4-FFF2-40B4-BE49-F238E27FC236}">
                    <a16:creationId xmlns:a16="http://schemas.microsoft.com/office/drawing/2014/main" id="{450C81EB-0927-43A2-5362-94E5C43FBF1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2" name="Group 891">
              <a:extLst>
                <a:ext uri="{FF2B5EF4-FFF2-40B4-BE49-F238E27FC236}">
                  <a16:creationId xmlns:a16="http://schemas.microsoft.com/office/drawing/2014/main" id="{A6DF8FA9-BAC5-98FA-4665-CF26A16588B7}"/>
                </a:ext>
              </a:extLst>
            </p:cNvPr>
            <p:cNvGrpSpPr/>
            <p:nvPr/>
          </p:nvGrpSpPr>
          <p:grpSpPr>
            <a:xfrm>
              <a:off x="4588639" y="4641850"/>
              <a:ext cx="95250" cy="95250"/>
              <a:chOff x="4241800" y="5105400"/>
              <a:chExt cx="76200" cy="76200"/>
            </a:xfrm>
          </p:grpSpPr>
          <p:cxnSp>
            <p:nvCxnSpPr>
              <p:cNvPr id="926" name="Straight Connector 925">
                <a:extLst>
                  <a:ext uri="{FF2B5EF4-FFF2-40B4-BE49-F238E27FC236}">
                    <a16:creationId xmlns:a16="http://schemas.microsoft.com/office/drawing/2014/main" id="{6D1E012C-7BD7-D62C-63B9-852F7BFE593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7" name="Straight Connector 926">
                <a:extLst>
                  <a:ext uri="{FF2B5EF4-FFF2-40B4-BE49-F238E27FC236}">
                    <a16:creationId xmlns:a16="http://schemas.microsoft.com/office/drawing/2014/main" id="{5DF8BE6D-B72B-FC09-ADBC-41102677890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3" name="Group 892">
              <a:extLst>
                <a:ext uri="{FF2B5EF4-FFF2-40B4-BE49-F238E27FC236}">
                  <a16:creationId xmlns:a16="http://schemas.microsoft.com/office/drawing/2014/main" id="{7AC42DA9-F8A2-9CF6-52A1-1B311CBBD7D3}"/>
                </a:ext>
              </a:extLst>
            </p:cNvPr>
            <p:cNvGrpSpPr/>
            <p:nvPr/>
          </p:nvGrpSpPr>
          <p:grpSpPr>
            <a:xfrm>
              <a:off x="4556889" y="4641850"/>
              <a:ext cx="95250" cy="95250"/>
              <a:chOff x="4241800" y="5105400"/>
              <a:chExt cx="76200" cy="76200"/>
            </a:xfrm>
          </p:grpSpPr>
          <p:cxnSp>
            <p:nvCxnSpPr>
              <p:cNvPr id="924" name="Straight Connector 923">
                <a:extLst>
                  <a:ext uri="{FF2B5EF4-FFF2-40B4-BE49-F238E27FC236}">
                    <a16:creationId xmlns:a16="http://schemas.microsoft.com/office/drawing/2014/main" id="{4D98E794-7CE4-F2BB-7600-C042D67E294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5" name="Straight Connector 924">
                <a:extLst>
                  <a:ext uri="{FF2B5EF4-FFF2-40B4-BE49-F238E27FC236}">
                    <a16:creationId xmlns:a16="http://schemas.microsoft.com/office/drawing/2014/main" id="{9168EBDC-78EC-F948-5AFA-C1927B43FC3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4" name="Group 893">
              <a:extLst>
                <a:ext uri="{FF2B5EF4-FFF2-40B4-BE49-F238E27FC236}">
                  <a16:creationId xmlns:a16="http://schemas.microsoft.com/office/drawing/2014/main" id="{18379FFE-0F64-B441-2678-DDE8BE834D10}"/>
                </a:ext>
              </a:extLst>
            </p:cNvPr>
            <p:cNvGrpSpPr/>
            <p:nvPr/>
          </p:nvGrpSpPr>
          <p:grpSpPr>
            <a:xfrm>
              <a:off x="4493389" y="4641850"/>
              <a:ext cx="95250" cy="95250"/>
              <a:chOff x="4241800" y="5105400"/>
              <a:chExt cx="76200" cy="76200"/>
            </a:xfrm>
          </p:grpSpPr>
          <p:cxnSp>
            <p:nvCxnSpPr>
              <p:cNvPr id="922" name="Straight Connector 921">
                <a:extLst>
                  <a:ext uri="{FF2B5EF4-FFF2-40B4-BE49-F238E27FC236}">
                    <a16:creationId xmlns:a16="http://schemas.microsoft.com/office/drawing/2014/main" id="{EFB6D458-B0B0-6483-8416-698076EA1B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" name="Straight Connector 922">
                <a:extLst>
                  <a:ext uri="{FF2B5EF4-FFF2-40B4-BE49-F238E27FC236}">
                    <a16:creationId xmlns:a16="http://schemas.microsoft.com/office/drawing/2014/main" id="{FCE2895B-BA3C-FB15-EEA2-046973B94AC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5" name="Group 894">
              <a:extLst>
                <a:ext uri="{FF2B5EF4-FFF2-40B4-BE49-F238E27FC236}">
                  <a16:creationId xmlns:a16="http://schemas.microsoft.com/office/drawing/2014/main" id="{8858933E-CE1E-99F1-9581-C1D39E666E48}"/>
                </a:ext>
              </a:extLst>
            </p:cNvPr>
            <p:cNvGrpSpPr/>
            <p:nvPr/>
          </p:nvGrpSpPr>
          <p:grpSpPr>
            <a:xfrm>
              <a:off x="4366389" y="4641850"/>
              <a:ext cx="95250" cy="95250"/>
              <a:chOff x="4241800" y="5105400"/>
              <a:chExt cx="76200" cy="76200"/>
            </a:xfrm>
          </p:grpSpPr>
          <p:cxnSp>
            <p:nvCxnSpPr>
              <p:cNvPr id="920" name="Straight Connector 919">
                <a:extLst>
                  <a:ext uri="{FF2B5EF4-FFF2-40B4-BE49-F238E27FC236}">
                    <a16:creationId xmlns:a16="http://schemas.microsoft.com/office/drawing/2014/main" id="{F1FBD6E4-39A2-FC92-C995-C13BAD35654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1" name="Straight Connector 920">
                <a:extLst>
                  <a:ext uri="{FF2B5EF4-FFF2-40B4-BE49-F238E27FC236}">
                    <a16:creationId xmlns:a16="http://schemas.microsoft.com/office/drawing/2014/main" id="{46E9A13D-8F1E-8E99-94C1-A6089FF15E1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6" name="Group 895">
              <a:extLst>
                <a:ext uri="{FF2B5EF4-FFF2-40B4-BE49-F238E27FC236}">
                  <a16:creationId xmlns:a16="http://schemas.microsoft.com/office/drawing/2014/main" id="{05BC5C5E-F815-9777-7F8A-F260554385AA}"/>
                </a:ext>
              </a:extLst>
            </p:cNvPr>
            <p:cNvGrpSpPr/>
            <p:nvPr/>
          </p:nvGrpSpPr>
          <p:grpSpPr>
            <a:xfrm>
              <a:off x="3988564" y="4641850"/>
              <a:ext cx="95250" cy="95250"/>
              <a:chOff x="4241800" y="5105400"/>
              <a:chExt cx="76200" cy="76200"/>
            </a:xfrm>
          </p:grpSpPr>
          <p:cxnSp>
            <p:nvCxnSpPr>
              <p:cNvPr id="918" name="Straight Connector 917">
                <a:extLst>
                  <a:ext uri="{FF2B5EF4-FFF2-40B4-BE49-F238E27FC236}">
                    <a16:creationId xmlns:a16="http://schemas.microsoft.com/office/drawing/2014/main" id="{3E9AB446-4E97-5358-6FED-F7AFF9A3918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19" name="Straight Connector 918">
                <a:extLst>
                  <a:ext uri="{FF2B5EF4-FFF2-40B4-BE49-F238E27FC236}">
                    <a16:creationId xmlns:a16="http://schemas.microsoft.com/office/drawing/2014/main" id="{328E38BB-3469-0ADB-7DF0-75452249672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7" name="Group 896">
              <a:extLst>
                <a:ext uri="{FF2B5EF4-FFF2-40B4-BE49-F238E27FC236}">
                  <a16:creationId xmlns:a16="http://schemas.microsoft.com/office/drawing/2014/main" id="{5E4A1C58-F0DD-8EA2-BFBC-F274D3AFF037}"/>
                </a:ext>
              </a:extLst>
            </p:cNvPr>
            <p:cNvGrpSpPr/>
            <p:nvPr/>
          </p:nvGrpSpPr>
          <p:grpSpPr>
            <a:xfrm>
              <a:off x="3855214" y="4641850"/>
              <a:ext cx="95250" cy="95250"/>
              <a:chOff x="4241800" y="5105400"/>
              <a:chExt cx="76200" cy="76200"/>
            </a:xfrm>
          </p:grpSpPr>
          <p:cxnSp>
            <p:nvCxnSpPr>
              <p:cNvPr id="916" name="Straight Connector 915">
                <a:extLst>
                  <a:ext uri="{FF2B5EF4-FFF2-40B4-BE49-F238E27FC236}">
                    <a16:creationId xmlns:a16="http://schemas.microsoft.com/office/drawing/2014/main" id="{16BD850D-9D45-9830-C86E-8C43C89AFFB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17" name="Straight Connector 916">
                <a:extLst>
                  <a:ext uri="{FF2B5EF4-FFF2-40B4-BE49-F238E27FC236}">
                    <a16:creationId xmlns:a16="http://schemas.microsoft.com/office/drawing/2014/main" id="{E182E0B8-1632-12C4-D65B-76B7B5FF1C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8" name="Group 897">
              <a:extLst>
                <a:ext uri="{FF2B5EF4-FFF2-40B4-BE49-F238E27FC236}">
                  <a16:creationId xmlns:a16="http://schemas.microsoft.com/office/drawing/2014/main" id="{CBE36249-C2C8-2DEF-3D36-524EA293950F}"/>
                </a:ext>
              </a:extLst>
            </p:cNvPr>
            <p:cNvGrpSpPr/>
            <p:nvPr/>
          </p:nvGrpSpPr>
          <p:grpSpPr>
            <a:xfrm>
              <a:off x="3817114" y="4641850"/>
              <a:ext cx="95250" cy="95250"/>
              <a:chOff x="4241800" y="5105400"/>
              <a:chExt cx="76200" cy="76200"/>
            </a:xfrm>
          </p:grpSpPr>
          <p:cxnSp>
            <p:nvCxnSpPr>
              <p:cNvPr id="914" name="Straight Connector 913">
                <a:extLst>
                  <a:ext uri="{FF2B5EF4-FFF2-40B4-BE49-F238E27FC236}">
                    <a16:creationId xmlns:a16="http://schemas.microsoft.com/office/drawing/2014/main" id="{E6B70C4B-9F7B-DA02-4E29-E7D4403576E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15" name="Straight Connector 914">
                <a:extLst>
                  <a:ext uri="{FF2B5EF4-FFF2-40B4-BE49-F238E27FC236}">
                    <a16:creationId xmlns:a16="http://schemas.microsoft.com/office/drawing/2014/main" id="{BBA87A4D-3073-D5FA-E2BE-536F0EA3791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99" name="Group 898">
              <a:extLst>
                <a:ext uri="{FF2B5EF4-FFF2-40B4-BE49-F238E27FC236}">
                  <a16:creationId xmlns:a16="http://schemas.microsoft.com/office/drawing/2014/main" id="{89597A25-5C57-2B4B-13AA-AD18BCD38488}"/>
                </a:ext>
              </a:extLst>
            </p:cNvPr>
            <p:cNvGrpSpPr/>
            <p:nvPr/>
          </p:nvGrpSpPr>
          <p:grpSpPr>
            <a:xfrm>
              <a:off x="3733961" y="4641850"/>
              <a:ext cx="95250" cy="95250"/>
              <a:chOff x="4241800" y="5105400"/>
              <a:chExt cx="76200" cy="76200"/>
            </a:xfrm>
          </p:grpSpPr>
          <p:cxnSp>
            <p:nvCxnSpPr>
              <p:cNvPr id="912" name="Straight Connector 911">
                <a:extLst>
                  <a:ext uri="{FF2B5EF4-FFF2-40B4-BE49-F238E27FC236}">
                    <a16:creationId xmlns:a16="http://schemas.microsoft.com/office/drawing/2014/main" id="{18DCCFEF-6165-4A2F-7DA1-87382C38701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13" name="Straight Connector 912">
                <a:extLst>
                  <a:ext uri="{FF2B5EF4-FFF2-40B4-BE49-F238E27FC236}">
                    <a16:creationId xmlns:a16="http://schemas.microsoft.com/office/drawing/2014/main" id="{D527F3EC-439E-04C7-A968-9C6985CB0EC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00" name="Group 899">
              <a:extLst>
                <a:ext uri="{FF2B5EF4-FFF2-40B4-BE49-F238E27FC236}">
                  <a16:creationId xmlns:a16="http://schemas.microsoft.com/office/drawing/2014/main" id="{D94A97AC-19FC-C458-C9F3-4D1D4F1C96D5}"/>
                </a:ext>
              </a:extLst>
            </p:cNvPr>
            <p:cNvGrpSpPr/>
            <p:nvPr/>
          </p:nvGrpSpPr>
          <p:grpSpPr>
            <a:xfrm>
              <a:off x="3472853" y="4641850"/>
              <a:ext cx="95250" cy="95250"/>
              <a:chOff x="4241800" y="5105400"/>
              <a:chExt cx="76200" cy="76200"/>
            </a:xfrm>
          </p:grpSpPr>
          <p:cxnSp>
            <p:nvCxnSpPr>
              <p:cNvPr id="910" name="Straight Connector 909">
                <a:extLst>
                  <a:ext uri="{FF2B5EF4-FFF2-40B4-BE49-F238E27FC236}">
                    <a16:creationId xmlns:a16="http://schemas.microsoft.com/office/drawing/2014/main" id="{CF881585-9DF6-DCD0-DC26-15C8D3F55FD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11" name="Straight Connector 910">
                <a:extLst>
                  <a:ext uri="{FF2B5EF4-FFF2-40B4-BE49-F238E27FC236}">
                    <a16:creationId xmlns:a16="http://schemas.microsoft.com/office/drawing/2014/main" id="{C282B549-E2A8-30D1-4DEB-A6FB1A19899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01" name="Group 900">
              <a:extLst>
                <a:ext uri="{FF2B5EF4-FFF2-40B4-BE49-F238E27FC236}">
                  <a16:creationId xmlns:a16="http://schemas.microsoft.com/office/drawing/2014/main" id="{E05A00AE-D3BC-67DF-8156-5411227D476C}"/>
                </a:ext>
              </a:extLst>
            </p:cNvPr>
            <p:cNvGrpSpPr/>
            <p:nvPr/>
          </p:nvGrpSpPr>
          <p:grpSpPr>
            <a:xfrm>
              <a:off x="3421062" y="4641850"/>
              <a:ext cx="95250" cy="95250"/>
              <a:chOff x="4241800" y="5105400"/>
              <a:chExt cx="76200" cy="76200"/>
            </a:xfrm>
          </p:grpSpPr>
          <p:cxnSp>
            <p:nvCxnSpPr>
              <p:cNvPr id="908" name="Straight Connector 907">
                <a:extLst>
                  <a:ext uri="{FF2B5EF4-FFF2-40B4-BE49-F238E27FC236}">
                    <a16:creationId xmlns:a16="http://schemas.microsoft.com/office/drawing/2014/main" id="{03475BAA-2E3F-A361-8A35-0BA49D30D1B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09" name="Straight Connector 908">
                <a:extLst>
                  <a:ext uri="{FF2B5EF4-FFF2-40B4-BE49-F238E27FC236}">
                    <a16:creationId xmlns:a16="http://schemas.microsoft.com/office/drawing/2014/main" id="{491CB3A5-80F0-FFCD-A557-8188CE588F6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02" name="Group 901">
              <a:extLst>
                <a:ext uri="{FF2B5EF4-FFF2-40B4-BE49-F238E27FC236}">
                  <a16:creationId xmlns:a16="http://schemas.microsoft.com/office/drawing/2014/main" id="{2A5F9CB5-E9FC-B962-EA1F-526F5EA642E4}"/>
                </a:ext>
              </a:extLst>
            </p:cNvPr>
            <p:cNvGrpSpPr/>
            <p:nvPr/>
          </p:nvGrpSpPr>
          <p:grpSpPr>
            <a:xfrm>
              <a:off x="2001837" y="4426586"/>
              <a:ext cx="95250" cy="95250"/>
              <a:chOff x="4241800" y="5105400"/>
              <a:chExt cx="76200" cy="76200"/>
            </a:xfrm>
          </p:grpSpPr>
          <p:cxnSp>
            <p:nvCxnSpPr>
              <p:cNvPr id="906" name="Straight Connector 905">
                <a:extLst>
                  <a:ext uri="{FF2B5EF4-FFF2-40B4-BE49-F238E27FC236}">
                    <a16:creationId xmlns:a16="http://schemas.microsoft.com/office/drawing/2014/main" id="{035D42DE-4F8A-E4D7-9E9A-ED4B20788DD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07" name="Straight Connector 906">
                <a:extLst>
                  <a:ext uri="{FF2B5EF4-FFF2-40B4-BE49-F238E27FC236}">
                    <a16:creationId xmlns:a16="http://schemas.microsoft.com/office/drawing/2014/main" id="{B0D02AA5-0D4C-6C87-D660-CE49CCC79A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03" name="Group 902">
              <a:extLst>
                <a:ext uri="{FF2B5EF4-FFF2-40B4-BE49-F238E27FC236}">
                  <a16:creationId xmlns:a16="http://schemas.microsoft.com/office/drawing/2014/main" id="{72C306CF-0E60-BEE6-F09E-DA5EB79429DE}"/>
                </a:ext>
              </a:extLst>
            </p:cNvPr>
            <p:cNvGrpSpPr/>
            <p:nvPr/>
          </p:nvGrpSpPr>
          <p:grpSpPr>
            <a:xfrm>
              <a:off x="1622425" y="4213997"/>
              <a:ext cx="95250" cy="95250"/>
              <a:chOff x="4241800" y="5105400"/>
              <a:chExt cx="76200" cy="76200"/>
            </a:xfrm>
          </p:grpSpPr>
          <p:cxnSp>
            <p:nvCxnSpPr>
              <p:cNvPr id="904" name="Straight Connector 903">
                <a:extLst>
                  <a:ext uri="{FF2B5EF4-FFF2-40B4-BE49-F238E27FC236}">
                    <a16:creationId xmlns:a16="http://schemas.microsoft.com/office/drawing/2014/main" id="{E397DB89-E18D-8CB6-1DCC-592F5BD1FD4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05" name="Straight Connector 904">
                <a:extLst>
                  <a:ext uri="{FF2B5EF4-FFF2-40B4-BE49-F238E27FC236}">
                    <a16:creationId xmlns:a16="http://schemas.microsoft.com/office/drawing/2014/main" id="{0BA5EAD6-4FE5-4300-79A4-0EB92B014D6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30" name="Freeform: Shape 929">
            <a:extLst>
              <a:ext uri="{FF2B5EF4-FFF2-40B4-BE49-F238E27FC236}">
                <a16:creationId xmlns:a16="http://schemas.microsoft.com/office/drawing/2014/main" id="{6DB9CA14-F34F-E969-F298-57050BCC9090}"/>
              </a:ext>
            </a:extLst>
          </p:cNvPr>
          <p:cNvSpPr/>
          <p:nvPr/>
        </p:nvSpPr>
        <p:spPr bwMode="auto">
          <a:xfrm>
            <a:off x="1403350" y="4127500"/>
            <a:ext cx="3670300" cy="1504950"/>
          </a:xfrm>
          <a:custGeom>
            <a:avLst/>
            <a:gdLst>
              <a:gd name="connsiteX0" fmla="*/ 0 w 3670300"/>
              <a:gd name="connsiteY0" fmla="*/ 0 h 1492250"/>
              <a:gd name="connsiteX1" fmla="*/ 339725 w 3670300"/>
              <a:gd name="connsiteY1" fmla="*/ 0 h 1492250"/>
              <a:gd name="connsiteX2" fmla="*/ 339725 w 3670300"/>
              <a:gd name="connsiteY2" fmla="*/ 53975 h 1492250"/>
              <a:gd name="connsiteX3" fmla="*/ 390525 w 3670300"/>
              <a:gd name="connsiteY3" fmla="*/ 53975 h 1492250"/>
              <a:gd name="connsiteX4" fmla="*/ 390525 w 3670300"/>
              <a:gd name="connsiteY4" fmla="*/ 107950 h 1492250"/>
              <a:gd name="connsiteX5" fmla="*/ 409575 w 3670300"/>
              <a:gd name="connsiteY5" fmla="*/ 107950 h 1492250"/>
              <a:gd name="connsiteX6" fmla="*/ 409575 w 3670300"/>
              <a:gd name="connsiteY6" fmla="*/ 155575 h 1492250"/>
              <a:gd name="connsiteX7" fmla="*/ 869950 w 3670300"/>
              <a:gd name="connsiteY7" fmla="*/ 155575 h 1492250"/>
              <a:gd name="connsiteX8" fmla="*/ 869950 w 3670300"/>
              <a:gd name="connsiteY8" fmla="*/ 212725 h 1492250"/>
              <a:gd name="connsiteX9" fmla="*/ 965200 w 3670300"/>
              <a:gd name="connsiteY9" fmla="*/ 212725 h 1492250"/>
              <a:gd name="connsiteX10" fmla="*/ 965200 w 3670300"/>
              <a:gd name="connsiteY10" fmla="*/ 263525 h 1492250"/>
              <a:gd name="connsiteX11" fmla="*/ 1631950 w 3670300"/>
              <a:gd name="connsiteY11" fmla="*/ 263525 h 1492250"/>
              <a:gd name="connsiteX12" fmla="*/ 1631950 w 3670300"/>
              <a:gd name="connsiteY12" fmla="*/ 282575 h 1492250"/>
              <a:gd name="connsiteX13" fmla="*/ 1644650 w 3670300"/>
              <a:gd name="connsiteY13" fmla="*/ 282575 h 1492250"/>
              <a:gd name="connsiteX14" fmla="*/ 1644650 w 3670300"/>
              <a:gd name="connsiteY14" fmla="*/ 323850 h 1492250"/>
              <a:gd name="connsiteX15" fmla="*/ 2228850 w 3670300"/>
              <a:gd name="connsiteY15" fmla="*/ 323850 h 1492250"/>
              <a:gd name="connsiteX16" fmla="*/ 2228850 w 3670300"/>
              <a:gd name="connsiteY16" fmla="*/ 390525 h 1492250"/>
              <a:gd name="connsiteX17" fmla="*/ 2336800 w 3670300"/>
              <a:gd name="connsiteY17" fmla="*/ 390525 h 1492250"/>
              <a:gd name="connsiteX18" fmla="*/ 2336800 w 3670300"/>
              <a:gd name="connsiteY18" fmla="*/ 466725 h 1492250"/>
              <a:gd name="connsiteX19" fmla="*/ 2387600 w 3670300"/>
              <a:gd name="connsiteY19" fmla="*/ 466725 h 1492250"/>
              <a:gd name="connsiteX20" fmla="*/ 2387600 w 3670300"/>
              <a:gd name="connsiteY20" fmla="*/ 536575 h 1492250"/>
              <a:gd name="connsiteX21" fmla="*/ 3289300 w 3670300"/>
              <a:gd name="connsiteY21" fmla="*/ 536575 h 1492250"/>
              <a:gd name="connsiteX22" fmla="*/ 3289300 w 3670300"/>
              <a:gd name="connsiteY22" fmla="*/ 698500 h 1492250"/>
              <a:gd name="connsiteX23" fmla="*/ 3670300 w 3670300"/>
              <a:gd name="connsiteY23" fmla="*/ 698500 h 1492250"/>
              <a:gd name="connsiteX24" fmla="*/ 3670300 w 3670300"/>
              <a:gd name="connsiteY24" fmla="*/ 1492250 h 1492250"/>
              <a:gd name="connsiteX0" fmla="*/ 0 w 3670300"/>
              <a:gd name="connsiteY0" fmla="*/ 0 h 1504950"/>
              <a:gd name="connsiteX1" fmla="*/ 339725 w 3670300"/>
              <a:gd name="connsiteY1" fmla="*/ 0 h 1504950"/>
              <a:gd name="connsiteX2" fmla="*/ 339725 w 3670300"/>
              <a:gd name="connsiteY2" fmla="*/ 53975 h 1504950"/>
              <a:gd name="connsiteX3" fmla="*/ 390525 w 3670300"/>
              <a:gd name="connsiteY3" fmla="*/ 53975 h 1504950"/>
              <a:gd name="connsiteX4" fmla="*/ 390525 w 3670300"/>
              <a:gd name="connsiteY4" fmla="*/ 107950 h 1504950"/>
              <a:gd name="connsiteX5" fmla="*/ 409575 w 3670300"/>
              <a:gd name="connsiteY5" fmla="*/ 107950 h 1504950"/>
              <a:gd name="connsiteX6" fmla="*/ 409575 w 3670300"/>
              <a:gd name="connsiteY6" fmla="*/ 155575 h 1504950"/>
              <a:gd name="connsiteX7" fmla="*/ 869950 w 3670300"/>
              <a:gd name="connsiteY7" fmla="*/ 155575 h 1504950"/>
              <a:gd name="connsiteX8" fmla="*/ 869950 w 3670300"/>
              <a:gd name="connsiteY8" fmla="*/ 212725 h 1504950"/>
              <a:gd name="connsiteX9" fmla="*/ 965200 w 3670300"/>
              <a:gd name="connsiteY9" fmla="*/ 212725 h 1504950"/>
              <a:gd name="connsiteX10" fmla="*/ 965200 w 3670300"/>
              <a:gd name="connsiteY10" fmla="*/ 263525 h 1504950"/>
              <a:gd name="connsiteX11" fmla="*/ 1631950 w 3670300"/>
              <a:gd name="connsiteY11" fmla="*/ 263525 h 1504950"/>
              <a:gd name="connsiteX12" fmla="*/ 1631950 w 3670300"/>
              <a:gd name="connsiteY12" fmla="*/ 282575 h 1504950"/>
              <a:gd name="connsiteX13" fmla="*/ 1644650 w 3670300"/>
              <a:gd name="connsiteY13" fmla="*/ 282575 h 1504950"/>
              <a:gd name="connsiteX14" fmla="*/ 1644650 w 3670300"/>
              <a:gd name="connsiteY14" fmla="*/ 323850 h 1504950"/>
              <a:gd name="connsiteX15" fmla="*/ 2228850 w 3670300"/>
              <a:gd name="connsiteY15" fmla="*/ 323850 h 1504950"/>
              <a:gd name="connsiteX16" fmla="*/ 2228850 w 3670300"/>
              <a:gd name="connsiteY16" fmla="*/ 390525 h 1504950"/>
              <a:gd name="connsiteX17" fmla="*/ 2336800 w 3670300"/>
              <a:gd name="connsiteY17" fmla="*/ 390525 h 1504950"/>
              <a:gd name="connsiteX18" fmla="*/ 2336800 w 3670300"/>
              <a:gd name="connsiteY18" fmla="*/ 466725 h 1504950"/>
              <a:gd name="connsiteX19" fmla="*/ 2387600 w 3670300"/>
              <a:gd name="connsiteY19" fmla="*/ 466725 h 1504950"/>
              <a:gd name="connsiteX20" fmla="*/ 2387600 w 3670300"/>
              <a:gd name="connsiteY20" fmla="*/ 536575 h 1504950"/>
              <a:gd name="connsiteX21" fmla="*/ 3289300 w 3670300"/>
              <a:gd name="connsiteY21" fmla="*/ 536575 h 1504950"/>
              <a:gd name="connsiteX22" fmla="*/ 3289300 w 3670300"/>
              <a:gd name="connsiteY22" fmla="*/ 698500 h 1504950"/>
              <a:gd name="connsiteX23" fmla="*/ 3670300 w 3670300"/>
              <a:gd name="connsiteY23" fmla="*/ 698500 h 1504950"/>
              <a:gd name="connsiteX24" fmla="*/ 3670300 w 3670300"/>
              <a:gd name="connsiteY24" fmla="*/ 1504950 h 150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670300" h="1504950">
                <a:moveTo>
                  <a:pt x="0" y="0"/>
                </a:moveTo>
                <a:lnTo>
                  <a:pt x="339725" y="0"/>
                </a:lnTo>
                <a:lnTo>
                  <a:pt x="339725" y="53975"/>
                </a:lnTo>
                <a:lnTo>
                  <a:pt x="390525" y="53975"/>
                </a:lnTo>
                <a:lnTo>
                  <a:pt x="390525" y="107950"/>
                </a:lnTo>
                <a:lnTo>
                  <a:pt x="409575" y="107950"/>
                </a:lnTo>
                <a:lnTo>
                  <a:pt x="409575" y="155575"/>
                </a:lnTo>
                <a:lnTo>
                  <a:pt x="869950" y="155575"/>
                </a:lnTo>
                <a:lnTo>
                  <a:pt x="869950" y="212725"/>
                </a:lnTo>
                <a:lnTo>
                  <a:pt x="965200" y="212725"/>
                </a:lnTo>
                <a:lnTo>
                  <a:pt x="965200" y="263525"/>
                </a:lnTo>
                <a:lnTo>
                  <a:pt x="1631950" y="263525"/>
                </a:lnTo>
                <a:lnTo>
                  <a:pt x="1631950" y="282575"/>
                </a:lnTo>
                <a:lnTo>
                  <a:pt x="1644650" y="282575"/>
                </a:lnTo>
                <a:lnTo>
                  <a:pt x="1644650" y="323850"/>
                </a:lnTo>
                <a:lnTo>
                  <a:pt x="2228850" y="323850"/>
                </a:lnTo>
                <a:lnTo>
                  <a:pt x="2228850" y="390525"/>
                </a:lnTo>
                <a:lnTo>
                  <a:pt x="2336800" y="390525"/>
                </a:lnTo>
                <a:lnTo>
                  <a:pt x="2336800" y="466725"/>
                </a:lnTo>
                <a:lnTo>
                  <a:pt x="2387600" y="466725"/>
                </a:lnTo>
                <a:lnTo>
                  <a:pt x="2387600" y="536575"/>
                </a:lnTo>
                <a:lnTo>
                  <a:pt x="3289300" y="536575"/>
                </a:lnTo>
                <a:lnTo>
                  <a:pt x="3289300" y="698500"/>
                </a:lnTo>
                <a:lnTo>
                  <a:pt x="3670300" y="698500"/>
                </a:lnTo>
                <a:lnTo>
                  <a:pt x="3670300" y="150495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31" name="Group 930">
            <a:extLst>
              <a:ext uri="{FF2B5EF4-FFF2-40B4-BE49-F238E27FC236}">
                <a16:creationId xmlns:a16="http://schemas.microsoft.com/office/drawing/2014/main" id="{03BADF7B-5541-2015-504C-FCF0F2233C8D}"/>
              </a:ext>
            </a:extLst>
          </p:cNvPr>
          <p:cNvGrpSpPr/>
          <p:nvPr/>
        </p:nvGrpSpPr>
        <p:grpSpPr>
          <a:xfrm>
            <a:off x="1785795" y="4232785"/>
            <a:ext cx="3008126" cy="638502"/>
            <a:chOff x="1785795" y="4232785"/>
            <a:chExt cx="3008126" cy="638502"/>
          </a:xfrm>
        </p:grpSpPr>
        <p:grpSp>
          <p:nvGrpSpPr>
            <p:cNvPr id="932" name="Group 931">
              <a:extLst>
                <a:ext uri="{FF2B5EF4-FFF2-40B4-BE49-F238E27FC236}">
                  <a16:creationId xmlns:a16="http://schemas.microsoft.com/office/drawing/2014/main" id="{A0C10922-DDAB-8590-F627-1A41E774188D}"/>
                </a:ext>
              </a:extLst>
            </p:cNvPr>
            <p:cNvGrpSpPr/>
            <p:nvPr/>
          </p:nvGrpSpPr>
          <p:grpSpPr>
            <a:xfrm>
              <a:off x="4642691" y="4776037"/>
              <a:ext cx="95250" cy="95250"/>
              <a:chOff x="4241800" y="5105400"/>
              <a:chExt cx="76200" cy="76200"/>
            </a:xfrm>
          </p:grpSpPr>
          <p:cxnSp>
            <p:nvCxnSpPr>
              <p:cNvPr id="966" name="Straight Connector 965">
                <a:extLst>
                  <a:ext uri="{FF2B5EF4-FFF2-40B4-BE49-F238E27FC236}">
                    <a16:creationId xmlns:a16="http://schemas.microsoft.com/office/drawing/2014/main" id="{9B25DFC4-35F3-23C6-9168-CF6B98FF718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67" name="Straight Connector 966">
                <a:extLst>
                  <a:ext uri="{FF2B5EF4-FFF2-40B4-BE49-F238E27FC236}">
                    <a16:creationId xmlns:a16="http://schemas.microsoft.com/office/drawing/2014/main" id="{7D8EF444-38C8-C746-A180-E80F60788B4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3" name="Group 932">
              <a:extLst>
                <a:ext uri="{FF2B5EF4-FFF2-40B4-BE49-F238E27FC236}">
                  <a16:creationId xmlns:a16="http://schemas.microsoft.com/office/drawing/2014/main" id="{5A1D3A60-A3A4-BD1D-637C-0A5A023575EC}"/>
                </a:ext>
              </a:extLst>
            </p:cNvPr>
            <p:cNvGrpSpPr/>
            <p:nvPr/>
          </p:nvGrpSpPr>
          <p:grpSpPr>
            <a:xfrm>
              <a:off x="4668014" y="4776037"/>
              <a:ext cx="95250" cy="95250"/>
              <a:chOff x="4241800" y="5105400"/>
              <a:chExt cx="76200" cy="76200"/>
            </a:xfrm>
          </p:grpSpPr>
          <p:cxnSp>
            <p:nvCxnSpPr>
              <p:cNvPr id="964" name="Straight Connector 963">
                <a:extLst>
                  <a:ext uri="{FF2B5EF4-FFF2-40B4-BE49-F238E27FC236}">
                    <a16:creationId xmlns:a16="http://schemas.microsoft.com/office/drawing/2014/main" id="{2FAFF719-59C1-CFA0-4A77-462A54DD2AE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65" name="Straight Connector 964">
                <a:extLst>
                  <a:ext uri="{FF2B5EF4-FFF2-40B4-BE49-F238E27FC236}">
                    <a16:creationId xmlns:a16="http://schemas.microsoft.com/office/drawing/2014/main" id="{6FE7DCBD-3FD2-F321-AB50-64B1BB52488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4" name="Group 933">
              <a:extLst>
                <a:ext uri="{FF2B5EF4-FFF2-40B4-BE49-F238E27FC236}">
                  <a16:creationId xmlns:a16="http://schemas.microsoft.com/office/drawing/2014/main" id="{983AE4CB-8E2C-4B6F-CC8D-837AB8C04737}"/>
                </a:ext>
              </a:extLst>
            </p:cNvPr>
            <p:cNvGrpSpPr/>
            <p:nvPr/>
          </p:nvGrpSpPr>
          <p:grpSpPr>
            <a:xfrm>
              <a:off x="4698671" y="4776037"/>
              <a:ext cx="95250" cy="95250"/>
              <a:chOff x="4241800" y="5105400"/>
              <a:chExt cx="76200" cy="76200"/>
            </a:xfrm>
          </p:grpSpPr>
          <p:cxnSp>
            <p:nvCxnSpPr>
              <p:cNvPr id="962" name="Straight Connector 961">
                <a:extLst>
                  <a:ext uri="{FF2B5EF4-FFF2-40B4-BE49-F238E27FC236}">
                    <a16:creationId xmlns:a16="http://schemas.microsoft.com/office/drawing/2014/main" id="{EFBCD098-2D4E-0B15-550B-644C3F183C4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63" name="Straight Connector 962">
                <a:extLst>
                  <a:ext uri="{FF2B5EF4-FFF2-40B4-BE49-F238E27FC236}">
                    <a16:creationId xmlns:a16="http://schemas.microsoft.com/office/drawing/2014/main" id="{E52C93FF-3DB7-B0C9-FA12-60759CB83F5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5" name="Group 934">
              <a:extLst>
                <a:ext uri="{FF2B5EF4-FFF2-40B4-BE49-F238E27FC236}">
                  <a16:creationId xmlns:a16="http://schemas.microsoft.com/office/drawing/2014/main" id="{1AB313CD-7A73-BE90-6926-43D7FC52803D}"/>
                </a:ext>
              </a:extLst>
            </p:cNvPr>
            <p:cNvGrpSpPr/>
            <p:nvPr/>
          </p:nvGrpSpPr>
          <p:grpSpPr>
            <a:xfrm>
              <a:off x="3794286" y="4625621"/>
              <a:ext cx="95250" cy="95250"/>
              <a:chOff x="4241800" y="5105400"/>
              <a:chExt cx="76200" cy="76200"/>
            </a:xfrm>
          </p:grpSpPr>
          <p:cxnSp>
            <p:nvCxnSpPr>
              <p:cNvPr id="960" name="Straight Connector 959">
                <a:extLst>
                  <a:ext uri="{FF2B5EF4-FFF2-40B4-BE49-F238E27FC236}">
                    <a16:creationId xmlns:a16="http://schemas.microsoft.com/office/drawing/2014/main" id="{DC45EAC1-74B4-189F-5A7E-5E348C2C467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61" name="Straight Connector 960">
                <a:extLst>
                  <a:ext uri="{FF2B5EF4-FFF2-40B4-BE49-F238E27FC236}">
                    <a16:creationId xmlns:a16="http://schemas.microsoft.com/office/drawing/2014/main" id="{F79394D8-D581-2151-D56C-FBF068A514F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6" name="Group 935">
              <a:extLst>
                <a:ext uri="{FF2B5EF4-FFF2-40B4-BE49-F238E27FC236}">
                  <a16:creationId xmlns:a16="http://schemas.microsoft.com/office/drawing/2014/main" id="{8BDDDB2E-51CE-A55A-3539-143B719CC8FE}"/>
                </a:ext>
              </a:extLst>
            </p:cNvPr>
            <p:cNvGrpSpPr/>
            <p:nvPr/>
          </p:nvGrpSpPr>
          <p:grpSpPr>
            <a:xfrm>
              <a:off x="3768886" y="4625621"/>
              <a:ext cx="95250" cy="95250"/>
              <a:chOff x="4241800" y="5105400"/>
              <a:chExt cx="76200" cy="76200"/>
            </a:xfrm>
          </p:grpSpPr>
          <p:cxnSp>
            <p:nvCxnSpPr>
              <p:cNvPr id="958" name="Straight Connector 957">
                <a:extLst>
                  <a:ext uri="{FF2B5EF4-FFF2-40B4-BE49-F238E27FC236}">
                    <a16:creationId xmlns:a16="http://schemas.microsoft.com/office/drawing/2014/main" id="{4314C7C8-5E5C-3617-C38A-127DFFEBBE8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59" name="Straight Connector 958">
                <a:extLst>
                  <a:ext uri="{FF2B5EF4-FFF2-40B4-BE49-F238E27FC236}">
                    <a16:creationId xmlns:a16="http://schemas.microsoft.com/office/drawing/2014/main" id="{3982577C-1621-F537-3024-9E15AF6BE06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7" name="Group 936">
              <a:extLst>
                <a:ext uri="{FF2B5EF4-FFF2-40B4-BE49-F238E27FC236}">
                  <a16:creationId xmlns:a16="http://schemas.microsoft.com/office/drawing/2014/main" id="{FBBE56EC-FF8F-BEDA-D0CC-8A652E8AB0DF}"/>
                </a:ext>
              </a:extLst>
            </p:cNvPr>
            <p:cNvGrpSpPr/>
            <p:nvPr/>
          </p:nvGrpSpPr>
          <p:grpSpPr>
            <a:xfrm>
              <a:off x="3733961" y="4619271"/>
              <a:ext cx="95250" cy="95250"/>
              <a:chOff x="4241800" y="5105400"/>
              <a:chExt cx="76200" cy="76200"/>
            </a:xfrm>
          </p:grpSpPr>
          <p:cxnSp>
            <p:nvCxnSpPr>
              <p:cNvPr id="956" name="Straight Connector 955">
                <a:extLst>
                  <a:ext uri="{FF2B5EF4-FFF2-40B4-BE49-F238E27FC236}">
                    <a16:creationId xmlns:a16="http://schemas.microsoft.com/office/drawing/2014/main" id="{E34B9C9B-8330-EA62-77A2-C632D5EBFF1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57" name="Straight Connector 956">
                <a:extLst>
                  <a:ext uri="{FF2B5EF4-FFF2-40B4-BE49-F238E27FC236}">
                    <a16:creationId xmlns:a16="http://schemas.microsoft.com/office/drawing/2014/main" id="{352265A8-3D6A-A139-DE1D-8592E11D8AA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8" name="Group 937">
              <a:extLst>
                <a:ext uri="{FF2B5EF4-FFF2-40B4-BE49-F238E27FC236}">
                  <a16:creationId xmlns:a16="http://schemas.microsoft.com/office/drawing/2014/main" id="{28D4DFFD-886B-0F33-F991-74952D84786C}"/>
                </a:ext>
              </a:extLst>
            </p:cNvPr>
            <p:cNvGrpSpPr/>
            <p:nvPr/>
          </p:nvGrpSpPr>
          <p:grpSpPr>
            <a:xfrm>
              <a:off x="3661097" y="4476880"/>
              <a:ext cx="95250" cy="95250"/>
              <a:chOff x="4241800" y="5105400"/>
              <a:chExt cx="76200" cy="76200"/>
            </a:xfrm>
          </p:grpSpPr>
          <p:cxnSp>
            <p:nvCxnSpPr>
              <p:cNvPr id="954" name="Straight Connector 953">
                <a:extLst>
                  <a:ext uri="{FF2B5EF4-FFF2-40B4-BE49-F238E27FC236}">
                    <a16:creationId xmlns:a16="http://schemas.microsoft.com/office/drawing/2014/main" id="{BD7CE937-29BF-BCD6-8317-1FC84548549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55" name="Straight Connector 954">
                <a:extLst>
                  <a:ext uri="{FF2B5EF4-FFF2-40B4-BE49-F238E27FC236}">
                    <a16:creationId xmlns:a16="http://schemas.microsoft.com/office/drawing/2014/main" id="{E1CE3DDD-C630-6553-956A-0E97376454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9" name="Group 938">
              <a:extLst>
                <a:ext uri="{FF2B5EF4-FFF2-40B4-BE49-F238E27FC236}">
                  <a16:creationId xmlns:a16="http://schemas.microsoft.com/office/drawing/2014/main" id="{3ECC6325-D12D-9FA6-F61A-616E200CCA33}"/>
                </a:ext>
              </a:extLst>
            </p:cNvPr>
            <p:cNvGrpSpPr/>
            <p:nvPr/>
          </p:nvGrpSpPr>
          <p:grpSpPr>
            <a:xfrm>
              <a:off x="3624641" y="4476880"/>
              <a:ext cx="95250" cy="95250"/>
              <a:chOff x="4241800" y="5105400"/>
              <a:chExt cx="76200" cy="76200"/>
            </a:xfrm>
          </p:grpSpPr>
          <p:cxnSp>
            <p:nvCxnSpPr>
              <p:cNvPr id="952" name="Straight Connector 951">
                <a:extLst>
                  <a:ext uri="{FF2B5EF4-FFF2-40B4-BE49-F238E27FC236}">
                    <a16:creationId xmlns:a16="http://schemas.microsoft.com/office/drawing/2014/main" id="{81F0B20E-6D1C-1E39-F869-CE564548087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53" name="Straight Connector 952">
                <a:extLst>
                  <a:ext uri="{FF2B5EF4-FFF2-40B4-BE49-F238E27FC236}">
                    <a16:creationId xmlns:a16="http://schemas.microsoft.com/office/drawing/2014/main" id="{C01E98D4-3D06-3BC7-A705-B7EE59ABB98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40" name="Group 939">
              <a:extLst>
                <a:ext uri="{FF2B5EF4-FFF2-40B4-BE49-F238E27FC236}">
                  <a16:creationId xmlns:a16="http://schemas.microsoft.com/office/drawing/2014/main" id="{C43348A9-6506-AD97-23ED-FD4DA5467249}"/>
                </a:ext>
              </a:extLst>
            </p:cNvPr>
            <p:cNvGrpSpPr/>
            <p:nvPr/>
          </p:nvGrpSpPr>
          <p:grpSpPr>
            <a:xfrm>
              <a:off x="3574292" y="4408564"/>
              <a:ext cx="95250" cy="95250"/>
              <a:chOff x="4241800" y="5105400"/>
              <a:chExt cx="76200" cy="76200"/>
            </a:xfrm>
          </p:grpSpPr>
          <p:cxnSp>
            <p:nvCxnSpPr>
              <p:cNvPr id="950" name="Straight Connector 949">
                <a:extLst>
                  <a:ext uri="{FF2B5EF4-FFF2-40B4-BE49-F238E27FC236}">
                    <a16:creationId xmlns:a16="http://schemas.microsoft.com/office/drawing/2014/main" id="{BEC3BD92-7FD4-1ECF-3BE5-D40BFABD419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51" name="Straight Connector 950">
                <a:extLst>
                  <a:ext uri="{FF2B5EF4-FFF2-40B4-BE49-F238E27FC236}">
                    <a16:creationId xmlns:a16="http://schemas.microsoft.com/office/drawing/2014/main" id="{4BD3004F-2EA8-2530-BF63-86D32526B1F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41" name="Group 940">
              <a:extLst>
                <a:ext uri="{FF2B5EF4-FFF2-40B4-BE49-F238E27FC236}">
                  <a16:creationId xmlns:a16="http://schemas.microsoft.com/office/drawing/2014/main" id="{8040FD22-6DE5-3327-D511-FA71050E6885}"/>
                </a:ext>
              </a:extLst>
            </p:cNvPr>
            <p:cNvGrpSpPr/>
            <p:nvPr/>
          </p:nvGrpSpPr>
          <p:grpSpPr>
            <a:xfrm>
              <a:off x="3178175" y="4408564"/>
              <a:ext cx="95250" cy="95250"/>
              <a:chOff x="4241800" y="5105400"/>
              <a:chExt cx="76200" cy="76200"/>
            </a:xfrm>
          </p:grpSpPr>
          <p:cxnSp>
            <p:nvCxnSpPr>
              <p:cNvPr id="948" name="Straight Connector 947">
                <a:extLst>
                  <a:ext uri="{FF2B5EF4-FFF2-40B4-BE49-F238E27FC236}">
                    <a16:creationId xmlns:a16="http://schemas.microsoft.com/office/drawing/2014/main" id="{96098553-E802-D88A-D4FC-9240E1A0C08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49" name="Straight Connector 948">
                <a:extLst>
                  <a:ext uri="{FF2B5EF4-FFF2-40B4-BE49-F238E27FC236}">
                    <a16:creationId xmlns:a16="http://schemas.microsoft.com/office/drawing/2014/main" id="{0A7F07BA-E5C4-459F-B9B4-1E6DAE80035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42" name="Group 941">
              <a:extLst>
                <a:ext uri="{FF2B5EF4-FFF2-40B4-BE49-F238E27FC236}">
                  <a16:creationId xmlns:a16="http://schemas.microsoft.com/office/drawing/2014/main" id="{2B21E5CE-4F06-C8D2-0060-D403F9E76F64}"/>
                </a:ext>
              </a:extLst>
            </p:cNvPr>
            <p:cNvGrpSpPr/>
            <p:nvPr/>
          </p:nvGrpSpPr>
          <p:grpSpPr>
            <a:xfrm>
              <a:off x="2983715" y="4341846"/>
              <a:ext cx="95250" cy="95250"/>
              <a:chOff x="4241800" y="5105400"/>
              <a:chExt cx="76200" cy="76200"/>
            </a:xfrm>
          </p:grpSpPr>
          <p:cxnSp>
            <p:nvCxnSpPr>
              <p:cNvPr id="946" name="Straight Connector 945">
                <a:extLst>
                  <a:ext uri="{FF2B5EF4-FFF2-40B4-BE49-F238E27FC236}">
                    <a16:creationId xmlns:a16="http://schemas.microsoft.com/office/drawing/2014/main" id="{9A7E700B-07FF-CB01-C26E-FF89D8D69BE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47" name="Straight Connector 946">
                <a:extLst>
                  <a:ext uri="{FF2B5EF4-FFF2-40B4-BE49-F238E27FC236}">
                    <a16:creationId xmlns:a16="http://schemas.microsoft.com/office/drawing/2014/main" id="{6B4AB510-5D49-3D21-0FDF-2A5E9B074CC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43" name="Group 942">
              <a:extLst>
                <a:ext uri="{FF2B5EF4-FFF2-40B4-BE49-F238E27FC236}">
                  <a16:creationId xmlns:a16="http://schemas.microsoft.com/office/drawing/2014/main" id="{1FF8FB70-8740-0272-9744-1D5F9D8105CB}"/>
                </a:ext>
              </a:extLst>
            </p:cNvPr>
            <p:cNvGrpSpPr/>
            <p:nvPr/>
          </p:nvGrpSpPr>
          <p:grpSpPr>
            <a:xfrm>
              <a:off x="1785795" y="4232785"/>
              <a:ext cx="95250" cy="95250"/>
              <a:chOff x="4241800" y="5105400"/>
              <a:chExt cx="76200" cy="76200"/>
            </a:xfrm>
          </p:grpSpPr>
          <p:cxnSp>
            <p:nvCxnSpPr>
              <p:cNvPr id="944" name="Straight Connector 943">
                <a:extLst>
                  <a:ext uri="{FF2B5EF4-FFF2-40B4-BE49-F238E27FC236}">
                    <a16:creationId xmlns:a16="http://schemas.microsoft.com/office/drawing/2014/main" id="{7F26DBFA-7D02-076F-457D-1C13F49386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45" name="Straight Connector 944">
                <a:extLst>
                  <a:ext uri="{FF2B5EF4-FFF2-40B4-BE49-F238E27FC236}">
                    <a16:creationId xmlns:a16="http://schemas.microsoft.com/office/drawing/2014/main" id="{3BBB705E-6180-B7C0-20F2-5DDA6E1A350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68" name="Rectangle 967">
            <a:extLst>
              <a:ext uri="{FF2B5EF4-FFF2-40B4-BE49-F238E27FC236}">
                <a16:creationId xmlns:a16="http://schemas.microsoft.com/office/drawing/2014/main" id="{E9F25F71-B04A-3A42-703E-73B646AE73E8}"/>
              </a:ext>
            </a:extLst>
          </p:cNvPr>
          <p:cNvSpPr/>
          <p:nvPr/>
        </p:nvSpPr>
        <p:spPr>
          <a:xfrm rot="16200000">
            <a:off x="5875087" y="4699610"/>
            <a:ext cx="14863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Probability (%)</a:t>
            </a:r>
          </a:p>
        </p:txBody>
      </p:sp>
      <p:sp>
        <p:nvSpPr>
          <p:cNvPr id="969" name="Rectangle 968">
            <a:extLst>
              <a:ext uri="{FF2B5EF4-FFF2-40B4-BE49-F238E27FC236}">
                <a16:creationId xmlns:a16="http://schemas.microsoft.com/office/drawing/2014/main" id="{9F73B1F7-BAFC-49C8-4B57-A83347418A50}"/>
              </a:ext>
            </a:extLst>
          </p:cNvPr>
          <p:cNvSpPr/>
          <p:nvPr/>
        </p:nvSpPr>
        <p:spPr>
          <a:xfrm>
            <a:off x="8934961" y="5813658"/>
            <a:ext cx="488977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970" name="Freeform 103">
            <a:extLst>
              <a:ext uri="{FF2B5EF4-FFF2-40B4-BE49-F238E27FC236}">
                <a16:creationId xmlns:a16="http://schemas.microsoft.com/office/drawing/2014/main" id="{729AC5D2-53CE-818B-6E3F-B403C1064CBE}"/>
              </a:ext>
            </a:extLst>
          </p:cNvPr>
          <p:cNvSpPr/>
          <p:nvPr/>
        </p:nvSpPr>
        <p:spPr>
          <a:xfrm>
            <a:off x="7246690" y="4088062"/>
            <a:ext cx="4126159" cy="1554335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971" name="Group 970">
            <a:extLst>
              <a:ext uri="{FF2B5EF4-FFF2-40B4-BE49-F238E27FC236}">
                <a16:creationId xmlns:a16="http://schemas.microsoft.com/office/drawing/2014/main" id="{8577E01F-A3B4-0225-7DA3-486EA8AE7224}"/>
              </a:ext>
            </a:extLst>
          </p:cNvPr>
          <p:cNvGrpSpPr/>
          <p:nvPr/>
        </p:nvGrpSpPr>
        <p:grpSpPr>
          <a:xfrm>
            <a:off x="7181890" y="4125044"/>
            <a:ext cx="63500" cy="1517510"/>
            <a:chOff x="1555178" y="2102738"/>
            <a:chExt cx="93600" cy="1951102"/>
          </a:xfrm>
        </p:grpSpPr>
        <p:cxnSp>
          <p:nvCxnSpPr>
            <p:cNvPr id="972" name="Straight Connector 971">
              <a:extLst>
                <a:ext uri="{FF2B5EF4-FFF2-40B4-BE49-F238E27FC236}">
                  <a16:creationId xmlns:a16="http://schemas.microsoft.com/office/drawing/2014/main" id="{BAD2CCCA-93A3-718F-9AA9-D0B41F61EF4B}"/>
                </a:ext>
              </a:extLst>
            </p:cNvPr>
            <p:cNvCxnSpPr/>
            <p:nvPr/>
          </p:nvCxnSpPr>
          <p:spPr>
            <a:xfrm>
              <a:off x="1555178" y="210273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73" name="Straight Connector 972">
              <a:extLst>
                <a:ext uri="{FF2B5EF4-FFF2-40B4-BE49-F238E27FC236}">
                  <a16:creationId xmlns:a16="http://schemas.microsoft.com/office/drawing/2014/main" id="{7F29D903-D0A9-8C31-90D3-F7453C99959B}"/>
                </a:ext>
              </a:extLst>
            </p:cNvPr>
            <p:cNvCxnSpPr/>
            <p:nvPr/>
          </p:nvCxnSpPr>
          <p:spPr>
            <a:xfrm>
              <a:off x="1555178" y="259051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74" name="Straight Connector 973">
              <a:extLst>
                <a:ext uri="{FF2B5EF4-FFF2-40B4-BE49-F238E27FC236}">
                  <a16:creationId xmlns:a16="http://schemas.microsoft.com/office/drawing/2014/main" id="{4926271E-B753-64B5-550F-54E9525C6A2B}"/>
                </a:ext>
              </a:extLst>
            </p:cNvPr>
            <p:cNvCxnSpPr/>
            <p:nvPr/>
          </p:nvCxnSpPr>
          <p:spPr>
            <a:xfrm>
              <a:off x="1555178" y="307828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75" name="Straight Connector 974">
              <a:extLst>
                <a:ext uri="{FF2B5EF4-FFF2-40B4-BE49-F238E27FC236}">
                  <a16:creationId xmlns:a16="http://schemas.microsoft.com/office/drawing/2014/main" id="{C19E854A-ECD8-41DB-B898-6B7391F9A3CA}"/>
                </a:ext>
              </a:extLst>
            </p:cNvPr>
            <p:cNvCxnSpPr/>
            <p:nvPr/>
          </p:nvCxnSpPr>
          <p:spPr>
            <a:xfrm>
              <a:off x="1555178" y="356606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76" name="Straight Connector 975">
              <a:extLst>
                <a:ext uri="{FF2B5EF4-FFF2-40B4-BE49-F238E27FC236}">
                  <a16:creationId xmlns:a16="http://schemas.microsoft.com/office/drawing/2014/main" id="{36FACB23-0B65-EC9E-640E-C34D48D43C72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977" name="Group 976">
            <a:extLst>
              <a:ext uri="{FF2B5EF4-FFF2-40B4-BE49-F238E27FC236}">
                <a16:creationId xmlns:a16="http://schemas.microsoft.com/office/drawing/2014/main" id="{8A4EBAA3-1D14-99C5-485F-3EA417DC150D}"/>
              </a:ext>
            </a:extLst>
          </p:cNvPr>
          <p:cNvGrpSpPr/>
          <p:nvPr/>
        </p:nvGrpSpPr>
        <p:grpSpPr>
          <a:xfrm>
            <a:off x="6759575" y="4006371"/>
            <a:ext cx="375103" cy="1743467"/>
            <a:chOff x="6757197" y="2529898"/>
            <a:chExt cx="375103" cy="2243477"/>
          </a:xfrm>
        </p:grpSpPr>
        <p:sp>
          <p:nvSpPr>
            <p:cNvPr id="978" name="Rectangle 977">
              <a:extLst>
                <a:ext uri="{FF2B5EF4-FFF2-40B4-BE49-F238E27FC236}">
                  <a16:creationId xmlns:a16="http://schemas.microsoft.com/office/drawing/2014/main" id="{45CA4B63-E145-19FF-1011-DD496BE2873F}"/>
                </a:ext>
              </a:extLst>
            </p:cNvPr>
            <p:cNvSpPr/>
            <p:nvPr/>
          </p:nvSpPr>
          <p:spPr>
            <a:xfrm>
              <a:off x="6811699" y="2529898"/>
              <a:ext cx="320601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1.00</a:t>
              </a:r>
            </a:p>
          </p:txBody>
        </p:sp>
        <p:sp>
          <p:nvSpPr>
            <p:cNvPr id="979" name="Rectangle 978">
              <a:extLst>
                <a:ext uri="{FF2B5EF4-FFF2-40B4-BE49-F238E27FC236}">
                  <a16:creationId xmlns:a16="http://schemas.microsoft.com/office/drawing/2014/main" id="{13D1CCA9-D615-C525-12A5-EA745146EFB1}"/>
                </a:ext>
              </a:extLst>
            </p:cNvPr>
            <p:cNvSpPr/>
            <p:nvPr/>
          </p:nvSpPr>
          <p:spPr>
            <a:xfrm>
              <a:off x="6771624" y="3021460"/>
              <a:ext cx="360676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0.75</a:t>
              </a:r>
            </a:p>
          </p:txBody>
        </p:sp>
        <p:sp>
          <p:nvSpPr>
            <p:cNvPr id="980" name="Rectangle 979">
              <a:extLst>
                <a:ext uri="{FF2B5EF4-FFF2-40B4-BE49-F238E27FC236}">
                  <a16:creationId xmlns:a16="http://schemas.microsoft.com/office/drawing/2014/main" id="{92DC387E-1E77-CAFB-DF22-9ADCA689F15E}"/>
                </a:ext>
              </a:extLst>
            </p:cNvPr>
            <p:cNvSpPr/>
            <p:nvPr/>
          </p:nvSpPr>
          <p:spPr>
            <a:xfrm>
              <a:off x="6757197" y="3513020"/>
              <a:ext cx="375103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0.50</a:t>
              </a:r>
            </a:p>
          </p:txBody>
        </p:sp>
        <p:sp>
          <p:nvSpPr>
            <p:cNvPr id="981" name="Rectangle 980">
              <a:extLst>
                <a:ext uri="{FF2B5EF4-FFF2-40B4-BE49-F238E27FC236}">
                  <a16:creationId xmlns:a16="http://schemas.microsoft.com/office/drawing/2014/main" id="{E006F988-4AF6-0B75-6297-D36F91AD3D81}"/>
                </a:ext>
              </a:extLst>
            </p:cNvPr>
            <p:cNvSpPr/>
            <p:nvPr/>
          </p:nvSpPr>
          <p:spPr>
            <a:xfrm>
              <a:off x="6766815" y="4004584"/>
              <a:ext cx="365485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0.25</a:t>
              </a:r>
            </a:p>
          </p:txBody>
        </p:sp>
        <p:sp>
          <p:nvSpPr>
            <p:cNvPr id="982" name="Rectangle 981">
              <a:extLst>
                <a:ext uri="{FF2B5EF4-FFF2-40B4-BE49-F238E27FC236}">
                  <a16:creationId xmlns:a16="http://schemas.microsoft.com/office/drawing/2014/main" id="{4C6FBC09-2BB2-FC79-5B9A-844F6FF59A29}"/>
                </a:ext>
              </a:extLst>
            </p:cNvPr>
            <p:cNvSpPr/>
            <p:nvPr/>
          </p:nvSpPr>
          <p:spPr>
            <a:xfrm>
              <a:off x="7020089" y="4496144"/>
              <a:ext cx="112211" cy="27723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grpSp>
        <p:nvGrpSpPr>
          <p:cNvPr id="983" name="Group 982">
            <a:extLst>
              <a:ext uri="{FF2B5EF4-FFF2-40B4-BE49-F238E27FC236}">
                <a16:creationId xmlns:a16="http://schemas.microsoft.com/office/drawing/2014/main" id="{3748E983-107D-5048-8B3F-23F84F2B3639}"/>
              </a:ext>
            </a:extLst>
          </p:cNvPr>
          <p:cNvGrpSpPr/>
          <p:nvPr/>
        </p:nvGrpSpPr>
        <p:grpSpPr>
          <a:xfrm>
            <a:off x="7127052" y="5677943"/>
            <a:ext cx="3855273" cy="215444"/>
            <a:chOff x="7130154" y="4718204"/>
            <a:chExt cx="3729595" cy="215444"/>
          </a:xfrm>
        </p:grpSpPr>
        <p:sp>
          <p:nvSpPr>
            <p:cNvPr id="984" name="Rectangle 983">
              <a:extLst>
                <a:ext uri="{FF2B5EF4-FFF2-40B4-BE49-F238E27FC236}">
                  <a16:creationId xmlns:a16="http://schemas.microsoft.com/office/drawing/2014/main" id="{3E6F8B75-659E-54F9-11AF-555B1D97B2AB}"/>
                </a:ext>
              </a:extLst>
            </p:cNvPr>
            <p:cNvSpPr/>
            <p:nvPr/>
          </p:nvSpPr>
          <p:spPr>
            <a:xfrm>
              <a:off x="7130154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985" name="Rectangle 984">
              <a:extLst>
                <a:ext uri="{FF2B5EF4-FFF2-40B4-BE49-F238E27FC236}">
                  <a16:creationId xmlns:a16="http://schemas.microsoft.com/office/drawing/2014/main" id="{C013EE36-A4C4-4762-AD3D-6E116372F169}"/>
                </a:ext>
              </a:extLst>
            </p:cNvPr>
            <p:cNvSpPr/>
            <p:nvPr/>
          </p:nvSpPr>
          <p:spPr>
            <a:xfrm>
              <a:off x="7567041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</p:txBody>
        </p:sp>
        <p:sp>
          <p:nvSpPr>
            <p:cNvPr id="986" name="Rectangle 985">
              <a:extLst>
                <a:ext uri="{FF2B5EF4-FFF2-40B4-BE49-F238E27FC236}">
                  <a16:creationId xmlns:a16="http://schemas.microsoft.com/office/drawing/2014/main" id="{D00B5E5A-884A-0AC2-EC14-5F83E36CB5C1}"/>
                </a:ext>
              </a:extLst>
            </p:cNvPr>
            <p:cNvSpPr/>
            <p:nvPr/>
          </p:nvSpPr>
          <p:spPr>
            <a:xfrm>
              <a:off x="8003929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987" name="Rectangle 986">
              <a:extLst>
                <a:ext uri="{FF2B5EF4-FFF2-40B4-BE49-F238E27FC236}">
                  <a16:creationId xmlns:a16="http://schemas.microsoft.com/office/drawing/2014/main" id="{E141391F-01CC-DC60-1C4A-E0CA9968861E}"/>
                </a:ext>
              </a:extLst>
            </p:cNvPr>
            <p:cNvSpPr/>
            <p:nvPr/>
          </p:nvSpPr>
          <p:spPr>
            <a:xfrm>
              <a:off x="8440816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</p:txBody>
        </p:sp>
        <p:sp>
          <p:nvSpPr>
            <p:cNvPr id="988" name="Rectangle 987">
              <a:extLst>
                <a:ext uri="{FF2B5EF4-FFF2-40B4-BE49-F238E27FC236}">
                  <a16:creationId xmlns:a16="http://schemas.microsoft.com/office/drawing/2014/main" id="{6DDC3729-D402-C7DE-9DAA-9E2050E9E18B}"/>
                </a:ext>
              </a:extLst>
            </p:cNvPr>
            <p:cNvSpPr/>
            <p:nvPr/>
          </p:nvSpPr>
          <p:spPr>
            <a:xfrm>
              <a:off x="8877705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989" name="Rectangle 988">
              <a:extLst>
                <a:ext uri="{FF2B5EF4-FFF2-40B4-BE49-F238E27FC236}">
                  <a16:creationId xmlns:a16="http://schemas.microsoft.com/office/drawing/2014/main" id="{B28873EA-EA8B-6BD5-1363-E5A4DB8555CD}"/>
                </a:ext>
              </a:extLst>
            </p:cNvPr>
            <p:cNvSpPr/>
            <p:nvPr/>
          </p:nvSpPr>
          <p:spPr>
            <a:xfrm>
              <a:off x="9314593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30</a:t>
              </a:r>
            </a:p>
          </p:txBody>
        </p:sp>
        <p:sp>
          <p:nvSpPr>
            <p:cNvPr id="990" name="Rectangle 989">
              <a:extLst>
                <a:ext uri="{FF2B5EF4-FFF2-40B4-BE49-F238E27FC236}">
                  <a16:creationId xmlns:a16="http://schemas.microsoft.com/office/drawing/2014/main" id="{3F478E9F-08CA-31CA-5F3C-5040E6653B3E}"/>
                </a:ext>
              </a:extLst>
            </p:cNvPr>
            <p:cNvSpPr/>
            <p:nvPr/>
          </p:nvSpPr>
          <p:spPr>
            <a:xfrm>
              <a:off x="9751480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36</a:t>
              </a:r>
            </a:p>
          </p:txBody>
        </p:sp>
        <p:sp>
          <p:nvSpPr>
            <p:cNvPr id="991" name="Rectangle 990">
              <a:extLst>
                <a:ext uri="{FF2B5EF4-FFF2-40B4-BE49-F238E27FC236}">
                  <a16:creationId xmlns:a16="http://schemas.microsoft.com/office/drawing/2014/main" id="{EB7AD5BF-F080-AE9B-031B-88A8244A38BC}"/>
                </a:ext>
              </a:extLst>
            </p:cNvPr>
            <p:cNvSpPr/>
            <p:nvPr/>
          </p:nvSpPr>
          <p:spPr>
            <a:xfrm>
              <a:off x="10188368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42</a:t>
              </a:r>
            </a:p>
          </p:txBody>
        </p:sp>
        <p:sp>
          <p:nvSpPr>
            <p:cNvPr id="992" name="Rectangle 991">
              <a:extLst>
                <a:ext uri="{FF2B5EF4-FFF2-40B4-BE49-F238E27FC236}">
                  <a16:creationId xmlns:a16="http://schemas.microsoft.com/office/drawing/2014/main" id="{46180A16-3B6C-DC92-E38D-9595A2CC777C}"/>
                </a:ext>
              </a:extLst>
            </p:cNvPr>
            <p:cNvSpPr/>
            <p:nvPr/>
          </p:nvSpPr>
          <p:spPr>
            <a:xfrm>
              <a:off x="10625256" y="4718204"/>
              <a:ext cx="23449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48</a:t>
              </a:r>
            </a:p>
          </p:txBody>
        </p:sp>
      </p:grpSp>
      <p:grpSp>
        <p:nvGrpSpPr>
          <p:cNvPr id="993" name="Group 992">
            <a:extLst>
              <a:ext uri="{FF2B5EF4-FFF2-40B4-BE49-F238E27FC236}">
                <a16:creationId xmlns:a16="http://schemas.microsoft.com/office/drawing/2014/main" id="{99DED2D7-A097-945F-874D-51573925A9BE}"/>
              </a:ext>
            </a:extLst>
          </p:cNvPr>
          <p:cNvGrpSpPr/>
          <p:nvPr/>
        </p:nvGrpSpPr>
        <p:grpSpPr>
          <a:xfrm>
            <a:off x="7247221" y="5642397"/>
            <a:ext cx="3635092" cy="49045"/>
            <a:chOff x="7294035" y="4627949"/>
            <a:chExt cx="3494210" cy="70485"/>
          </a:xfrm>
        </p:grpSpPr>
        <p:cxnSp>
          <p:nvCxnSpPr>
            <p:cNvPr id="994" name="Straight Connector 993">
              <a:extLst>
                <a:ext uri="{FF2B5EF4-FFF2-40B4-BE49-F238E27FC236}">
                  <a16:creationId xmlns:a16="http://schemas.microsoft.com/office/drawing/2014/main" id="{77A7AECF-BDE1-9846-EC8F-EF03C7DB6DD7}"/>
                </a:ext>
              </a:extLst>
            </p:cNvPr>
            <p:cNvCxnSpPr/>
            <p:nvPr/>
          </p:nvCxnSpPr>
          <p:spPr>
            <a:xfrm rot="16200000" flipH="1">
              <a:off x="725879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95" name="Straight Connector 994">
              <a:extLst>
                <a:ext uri="{FF2B5EF4-FFF2-40B4-BE49-F238E27FC236}">
                  <a16:creationId xmlns:a16="http://schemas.microsoft.com/office/drawing/2014/main" id="{EC0A56F5-DB97-1150-7DAE-A3503B3F7257}"/>
                </a:ext>
              </a:extLst>
            </p:cNvPr>
            <p:cNvCxnSpPr/>
            <p:nvPr/>
          </p:nvCxnSpPr>
          <p:spPr>
            <a:xfrm rot="16200000" flipH="1">
              <a:off x="769556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96" name="Straight Connector 995">
              <a:extLst>
                <a:ext uri="{FF2B5EF4-FFF2-40B4-BE49-F238E27FC236}">
                  <a16:creationId xmlns:a16="http://schemas.microsoft.com/office/drawing/2014/main" id="{E912BE58-83E6-484C-BB99-82F8838DEE9E}"/>
                </a:ext>
              </a:extLst>
            </p:cNvPr>
            <p:cNvCxnSpPr/>
            <p:nvPr/>
          </p:nvCxnSpPr>
          <p:spPr>
            <a:xfrm rot="16200000" flipH="1">
              <a:off x="813234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97" name="Straight Connector 996">
              <a:extLst>
                <a:ext uri="{FF2B5EF4-FFF2-40B4-BE49-F238E27FC236}">
                  <a16:creationId xmlns:a16="http://schemas.microsoft.com/office/drawing/2014/main" id="{EAE038C4-587C-703D-209D-A06006725432}"/>
                </a:ext>
              </a:extLst>
            </p:cNvPr>
            <p:cNvCxnSpPr/>
            <p:nvPr/>
          </p:nvCxnSpPr>
          <p:spPr>
            <a:xfrm rot="16200000" flipH="1">
              <a:off x="856912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98" name="Straight Connector 997">
              <a:extLst>
                <a:ext uri="{FF2B5EF4-FFF2-40B4-BE49-F238E27FC236}">
                  <a16:creationId xmlns:a16="http://schemas.microsoft.com/office/drawing/2014/main" id="{EE49B2B0-022C-1933-7E1C-B19C01CBF5D1}"/>
                </a:ext>
              </a:extLst>
            </p:cNvPr>
            <p:cNvCxnSpPr/>
            <p:nvPr/>
          </p:nvCxnSpPr>
          <p:spPr>
            <a:xfrm rot="16200000" flipH="1">
              <a:off x="900589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999" name="Straight Connector 998">
              <a:extLst>
                <a:ext uri="{FF2B5EF4-FFF2-40B4-BE49-F238E27FC236}">
                  <a16:creationId xmlns:a16="http://schemas.microsoft.com/office/drawing/2014/main" id="{9F4B252E-D852-09DD-D93E-74AA4B8ECE1B}"/>
                </a:ext>
              </a:extLst>
            </p:cNvPr>
            <p:cNvCxnSpPr/>
            <p:nvPr/>
          </p:nvCxnSpPr>
          <p:spPr>
            <a:xfrm rot="16200000" flipH="1">
              <a:off x="944267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000" name="Straight Connector 999">
              <a:extLst>
                <a:ext uri="{FF2B5EF4-FFF2-40B4-BE49-F238E27FC236}">
                  <a16:creationId xmlns:a16="http://schemas.microsoft.com/office/drawing/2014/main" id="{132D5F9A-224D-0214-C801-EF8595C8A6F9}"/>
                </a:ext>
              </a:extLst>
            </p:cNvPr>
            <p:cNvCxnSpPr/>
            <p:nvPr/>
          </p:nvCxnSpPr>
          <p:spPr>
            <a:xfrm rot="16200000" flipH="1">
              <a:off x="987945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001" name="Straight Connector 1000">
              <a:extLst>
                <a:ext uri="{FF2B5EF4-FFF2-40B4-BE49-F238E27FC236}">
                  <a16:creationId xmlns:a16="http://schemas.microsoft.com/office/drawing/2014/main" id="{44939ED5-1DA8-C9BB-8C2C-A730FE5486EB}"/>
                </a:ext>
              </a:extLst>
            </p:cNvPr>
            <p:cNvCxnSpPr/>
            <p:nvPr/>
          </p:nvCxnSpPr>
          <p:spPr>
            <a:xfrm rot="16200000" flipH="1">
              <a:off x="1031622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002" name="Straight Connector 1001">
              <a:extLst>
                <a:ext uri="{FF2B5EF4-FFF2-40B4-BE49-F238E27FC236}">
                  <a16:creationId xmlns:a16="http://schemas.microsoft.com/office/drawing/2014/main" id="{B551A390-5883-5019-6641-943156C600CC}"/>
                </a:ext>
              </a:extLst>
            </p:cNvPr>
            <p:cNvCxnSpPr/>
            <p:nvPr/>
          </p:nvCxnSpPr>
          <p:spPr>
            <a:xfrm rot="16200000" flipH="1">
              <a:off x="1075300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1003" name="Group 1002">
            <a:extLst>
              <a:ext uri="{FF2B5EF4-FFF2-40B4-BE49-F238E27FC236}">
                <a16:creationId xmlns:a16="http://schemas.microsoft.com/office/drawing/2014/main" id="{569EC565-23CA-2716-B255-3089B261B808}"/>
              </a:ext>
            </a:extLst>
          </p:cNvPr>
          <p:cNvGrpSpPr/>
          <p:nvPr/>
        </p:nvGrpSpPr>
        <p:grpSpPr>
          <a:xfrm>
            <a:off x="7122702" y="5986658"/>
            <a:ext cx="3873917" cy="337015"/>
            <a:chOff x="7130154" y="4718204"/>
            <a:chExt cx="3729595" cy="337015"/>
          </a:xfrm>
        </p:grpSpPr>
        <p:sp>
          <p:nvSpPr>
            <p:cNvPr id="1004" name="Rectangle 1003">
              <a:extLst>
                <a:ext uri="{FF2B5EF4-FFF2-40B4-BE49-F238E27FC236}">
                  <a16:creationId xmlns:a16="http://schemas.microsoft.com/office/drawing/2014/main" id="{F4F696FA-65C5-5EE5-3C86-316C4B37C92B}"/>
                </a:ext>
              </a:extLst>
            </p:cNvPr>
            <p:cNvSpPr/>
            <p:nvPr/>
          </p:nvSpPr>
          <p:spPr>
            <a:xfrm>
              <a:off x="7130154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42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05" name="Rectangle 1004">
              <a:extLst>
                <a:ext uri="{FF2B5EF4-FFF2-40B4-BE49-F238E27FC236}">
                  <a16:creationId xmlns:a16="http://schemas.microsoft.com/office/drawing/2014/main" id="{8750DCE2-E2BD-9DD0-886D-C47C536DD77C}"/>
                </a:ext>
              </a:extLst>
            </p:cNvPr>
            <p:cNvSpPr/>
            <p:nvPr/>
          </p:nvSpPr>
          <p:spPr>
            <a:xfrm>
              <a:off x="7567041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34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06" name="Rectangle 1005">
              <a:extLst>
                <a:ext uri="{FF2B5EF4-FFF2-40B4-BE49-F238E27FC236}">
                  <a16:creationId xmlns:a16="http://schemas.microsoft.com/office/drawing/2014/main" id="{D3620A11-1823-A318-0DC5-04D6ECAC24DF}"/>
                </a:ext>
              </a:extLst>
            </p:cNvPr>
            <p:cNvSpPr/>
            <p:nvPr/>
          </p:nvSpPr>
          <p:spPr>
            <a:xfrm>
              <a:off x="8003929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19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28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07" name="Rectangle 1006">
              <a:extLst>
                <a:ext uri="{FF2B5EF4-FFF2-40B4-BE49-F238E27FC236}">
                  <a16:creationId xmlns:a16="http://schemas.microsoft.com/office/drawing/2014/main" id="{174D1F41-FB52-FF2D-D00D-310AF976EECB}"/>
                </a:ext>
              </a:extLst>
            </p:cNvPr>
            <p:cNvSpPr/>
            <p:nvPr/>
          </p:nvSpPr>
          <p:spPr>
            <a:xfrm>
              <a:off x="8440816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24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08" name="Rectangle 1007">
              <a:extLst>
                <a:ext uri="{FF2B5EF4-FFF2-40B4-BE49-F238E27FC236}">
                  <a16:creationId xmlns:a16="http://schemas.microsoft.com/office/drawing/2014/main" id="{BF230D48-9676-3289-1D81-B4F81EB2FBAB}"/>
                </a:ext>
              </a:extLst>
            </p:cNvPr>
            <p:cNvSpPr/>
            <p:nvPr/>
          </p:nvSpPr>
          <p:spPr>
            <a:xfrm>
              <a:off x="8877705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24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09" name="Rectangle 1008">
              <a:extLst>
                <a:ext uri="{FF2B5EF4-FFF2-40B4-BE49-F238E27FC236}">
                  <a16:creationId xmlns:a16="http://schemas.microsoft.com/office/drawing/2014/main" id="{D1539CE9-9DC8-6F9F-764B-2D0708969636}"/>
                </a:ext>
              </a:extLst>
            </p:cNvPr>
            <p:cNvSpPr/>
            <p:nvPr/>
          </p:nvSpPr>
          <p:spPr>
            <a:xfrm>
              <a:off x="9314593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20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10" name="Rectangle 1009">
              <a:extLst>
                <a:ext uri="{FF2B5EF4-FFF2-40B4-BE49-F238E27FC236}">
                  <a16:creationId xmlns:a16="http://schemas.microsoft.com/office/drawing/2014/main" id="{DE57B2B1-B667-0751-E485-A19366457366}"/>
                </a:ext>
              </a:extLst>
            </p:cNvPr>
            <p:cNvSpPr/>
            <p:nvPr/>
          </p:nvSpPr>
          <p:spPr>
            <a:xfrm>
              <a:off x="9751480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15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11" name="Rectangle 1010">
              <a:extLst>
                <a:ext uri="{FF2B5EF4-FFF2-40B4-BE49-F238E27FC236}">
                  <a16:creationId xmlns:a16="http://schemas.microsoft.com/office/drawing/2014/main" id="{890B98D0-95B9-CEEC-D82F-3F764B58E189}"/>
                </a:ext>
              </a:extLst>
            </p:cNvPr>
            <p:cNvSpPr/>
            <p:nvPr/>
          </p:nvSpPr>
          <p:spPr>
            <a:xfrm>
              <a:off x="10188368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12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12" name="Rectangle 1011">
              <a:extLst>
                <a:ext uri="{FF2B5EF4-FFF2-40B4-BE49-F238E27FC236}">
                  <a16:creationId xmlns:a16="http://schemas.microsoft.com/office/drawing/2014/main" id="{B9AEF9AC-F5DF-7FE8-DCA2-C09E0DDE60D0}"/>
                </a:ext>
              </a:extLst>
            </p:cNvPr>
            <p:cNvSpPr/>
            <p:nvPr/>
          </p:nvSpPr>
          <p:spPr>
            <a:xfrm>
              <a:off x="10625256" y="4718204"/>
              <a:ext cx="234493" cy="3370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5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sp>
        <p:nvSpPr>
          <p:cNvPr id="1013" name="Rectangle 1012">
            <a:extLst>
              <a:ext uri="{FF2B5EF4-FFF2-40B4-BE49-F238E27FC236}">
                <a16:creationId xmlns:a16="http://schemas.microsoft.com/office/drawing/2014/main" id="{8FDCC820-B8D2-04A4-BC05-529C98D0B2FB}"/>
              </a:ext>
            </a:extLst>
          </p:cNvPr>
          <p:cNvSpPr/>
          <p:nvPr/>
        </p:nvSpPr>
        <p:spPr>
          <a:xfrm>
            <a:off x="6073582" y="5860313"/>
            <a:ext cx="1060058" cy="4570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</a:t>
            </a:r>
          </a:p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-4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With</a:t>
            </a:r>
          </a:p>
          <a:p>
            <a:pPr lvl="0" algn="r" defTabSz="82269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0" spc="-4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Without</a:t>
            </a:r>
            <a:endParaRPr kumimoji="0" lang="en-US" sz="1100" b="0" i="0" u="none" strike="noStrike" kern="1200" cap="none" spc="-4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1014" name="Group 1013">
            <a:extLst>
              <a:ext uri="{FF2B5EF4-FFF2-40B4-BE49-F238E27FC236}">
                <a16:creationId xmlns:a16="http://schemas.microsoft.com/office/drawing/2014/main" id="{C13BC98E-5E78-D22A-02F0-98BD4ABDAE70}"/>
              </a:ext>
            </a:extLst>
          </p:cNvPr>
          <p:cNvGrpSpPr/>
          <p:nvPr/>
        </p:nvGrpSpPr>
        <p:grpSpPr>
          <a:xfrm>
            <a:off x="7256214" y="4096544"/>
            <a:ext cx="4013448" cy="1079880"/>
            <a:chOff x="7256214" y="4096544"/>
            <a:chExt cx="4013448" cy="1079880"/>
          </a:xfrm>
        </p:grpSpPr>
        <p:grpSp>
          <p:nvGrpSpPr>
            <p:cNvPr id="1015" name="Group 1014">
              <a:extLst>
                <a:ext uri="{FF2B5EF4-FFF2-40B4-BE49-F238E27FC236}">
                  <a16:creationId xmlns:a16="http://schemas.microsoft.com/office/drawing/2014/main" id="{3D652DB8-A18E-F53A-5D02-F05C033D89FF}"/>
                </a:ext>
              </a:extLst>
            </p:cNvPr>
            <p:cNvGrpSpPr/>
            <p:nvPr/>
          </p:nvGrpSpPr>
          <p:grpSpPr>
            <a:xfrm>
              <a:off x="10362282" y="5081174"/>
              <a:ext cx="95250" cy="95250"/>
              <a:chOff x="4241800" y="5105400"/>
              <a:chExt cx="76200" cy="76200"/>
            </a:xfrm>
          </p:grpSpPr>
          <p:cxnSp>
            <p:nvCxnSpPr>
              <p:cNvPr id="1067" name="Straight Connector 1066">
                <a:extLst>
                  <a:ext uri="{FF2B5EF4-FFF2-40B4-BE49-F238E27FC236}">
                    <a16:creationId xmlns:a16="http://schemas.microsoft.com/office/drawing/2014/main" id="{65EE467D-7810-0B6E-4174-1F2931C132F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68" name="Straight Connector 1067">
                <a:extLst>
                  <a:ext uri="{FF2B5EF4-FFF2-40B4-BE49-F238E27FC236}">
                    <a16:creationId xmlns:a16="http://schemas.microsoft.com/office/drawing/2014/main" id="{06EEA0E7-D2BC-2319-76BA-E2CE79B3B74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16" name="Group 1015">
              <a:extLst>
                <a:ext uri="{FF2B5EF4-FFF2-40B4-BE49-F238E27FC236}">
                  <a16:creationId xmlns:a16="http://schemas.microsoft.com/office/drawing/2014/main" id="{8055D2E5-167E-1283-7CAA-6AA9611A550C}"/>
                </a:ext>
              </a:extLst>
            </p:cNvPr>
            <p:cNvGrpSpPr/>
            <p:nvPr/>
          </p:nvGrpSpPr>
          <p:grpSpPr>
            <a:xfrm>
              <a:off x="10131424" y="5081174"/>
              <a:ext cx="95250" cy="95250"/>
              <a:chOff x="4241800" y="5105400"/>
              <a:chExt cx="76200" cy="76200"/>
            </a:xfrm>
          </p:grpSpPr>
          <p:cxnSp>
            <p:nvCxnSpPr>
              <p:cNvPr id="1065" name="Straight Connector 1064">
                <a:extLst>
                  <a:ext uri="{FF2B5EF4-FFF2-40B4-BE49-F238E27FC236}">
                    <a16:creationId xmlns:a16="http://schemas.microsoft.com/office/drawing/2014/main" id="{7F440DF6-C698-0AB7-929E-CA3F66788FA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66" name="Straight Connector 1065">
                <a:extLst>
                  <a:ext uri="{FF2B5EF4-FFF2-40B4-BE49-F238E27FC236}">
                    <a16:creationId xmlns:a16="http://schemas.microsoft.com/office/drawing/2014/main" id="{4511F4A3-A70F-250B-A414-8AB3668DF5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17" name="Group 1016">
              <a:extLst>
                <a:ext uri="{FF2B5EF4-FFF2-40B4-BE49-F238E27FC236}">
                  <a16:creationId xmlns:a16="http://schemas.microsoft.com/office/drawing/2014/main" id="{4EB9D5C3-ADCF-0142-A241-40AAE7623E5B}"/>
                </a:ext>
              </a:extLst>
            </p:cNvPr>
            <p:cNvGrpSpPr/>
            <p:nvPr/>
          </p:nvGrpSpPr>
          <p:grpSpPr>
            <a:xfrm>
              <a:off x="9806534" y="5081174"/>
              <a:ext cx="95250" cy="95250"/>
              <a:chOff x="4241800" y="5105400"/>
              <a:chExt cx="76200" cy="76200"/>
            </a:xfrm>
          </p:grpSpPr>
          <p:cxnSp>
            <p:nvCxnSpPr>
              <p:cNvPr id="1063" name="Straight Connector 1062">
                <a:extLst>
                  <a:ext uri="{FF2B5EF4-FFF2-40B4-BE49-F238E27FC236}">
                    <a16:creationId xmlns:a16="http://schemas.microsoft.com/office/drawing/2014/main" id="{20BCD399-D445-E5C6-E999-7A38F0CB138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64" name="Straight Connector 1063">
                <a:extLst>
                  <a:ext uri="{FF2B5EF4-FFF2-40B4-BE49-F238E27FC236}">
                    <a16:creationId xmlns:a16="http://schemas.microsoft.com/office/drawing/2014/main" id="{D8581C7B-979E-3533-E395-EC187A5FB8A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18" name="Group 1017">
              <a:extLst>
                <a:ext uri="{FF2B5EF4-FFF2-40B4-BE49-F238E27FC236}">
                  <a16:creationId xmlns:a16="http://schemas.microsoft.com/office/drawing/2014/main" id="{2DDC16FD-8215-843B-3FA2-F62BF07E30A3}"/>
                </a:ext>
              </a:extLst>
            </p:cNvPr>
            <p:cNvGrpSpPr/>
            <p:nvPr/>
          </p:nvGrpSpPr>
          <p:grpSpPr>
            <a:xfrm>
              <a:off x="10722608" y="5081174"/>
              <a:ext cx="95250" cy="95250"/>
              <a:chOff x="4241800" y="5105400"/>
              <a:chExt cx="76200" cy="76200"/>
            </a:xfrm>
          </p:grpSpPr>
          <p:cxnSp>
            <p:nvCxnSpPr>
              <p:cNvPr id="1061" name="Straight Connector 1060">
                <a:extLst>
                  <a:ext uri="{FF2B5EF4-FFF2-40B4-BE49-F238E27FC236}">
                    <a16:creationId xmlns:a16="http://schemas.microsoft.com/office/drawing/2014/main" id="{FACAEDD3-555B-8132-13A9-4F4DCD070F5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62" name="Straight Connector 1061">
                <a:extLst>
                  <a:ext uri="{FF2B5EF4-FFF2-40B4-BE49-F238E27FC236}">
                    <a16:creationId xmlns:a16="http://schemas.microsoft.com/office/drawing/2014/main" id="{FDE82F8D-3B50-E841-C413-8AF4887C703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19" name="Group 1018">
              <a:extLst>
                <a:ext uri="{FF2B5EF4-FFF2-40B4-BE49-F238E27FC236}">
                  <a16:creationId xmlns:a16="http://schemas.microsoft.com/office/drawing/2014/main" id="{890043F3-5E4B-E186-3D85-BAB16FECAFBC}"/>
                </a:ext>
              </a:extLst>
            </p:cNvPr>
            <p:cNvGrpSpPr/>
            <p:nvPr/>
          </p:nvGrpSpPr>
          <p:grpSpPr>
            <a:xfrm>
              <a:off x="10760708" y="5081174"/>
              <a:ext cx="95250" cy="95250"/>
              <a:chOff x="4241800" y="5105400"/>
              <a:chExt cx="76200" cy="76200"/>
            </a:xfrm>
          </p:grpSpPr>
          <p:cxnSp>
            <p:nvCxnSpPr>
              <p:cNvPr id="1059" name="Straight Connector 1058">
                <a:extLst>
                  <a:ext uri="{FF2B5EF4-FFF2-40B4-BE49-F238E27FC236}">
                    <a16:creationId xmlns:a16="http://schemas.microsoft.com/office/drawing/2014/main" id="{404CB1C7-4426-07A6-BD7B-879AAAFD0C8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60" name="Straight Connector 1059">
                <a:extLst>
                  <a:ext uri="{FF2B5EF4-FFF2-40B4-BE49-F238E27FC236}">
                    <a16:creationId xmlns:a16="http://schemas.microsoft.com/office/drawing/2014/main" id="{77B80BE7-4448-781A-740C-E1AC0CDA5D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0" name="Group 1019">
              <a:extLst>
                <a:ext uri="{FF2B5EF4-FFF2-40B4-BE49-F238E27FC236}">
                  <a16:creationId xmlns:a16="http://schemas.microsoft.com/office/drawing/2014/main" id="{9F54ACC7-1E32-4726-88B0-92259DAEBE73}"/>
                </a:ext>
              </a:extLst>
            </p:cNvPr>
            <p:cNvGrpSpPr/>
            <p:nvPr/>
          </p:nvGrpSpPr>
          <p:grpSpPr>
            <a:xfrm>
              <a:off x="10813096" y="5081174"/>
              <a:ext cx="95250" cy="95250"/>
              <a:chOff x="4241800" y="5105400"/>
              <a:chExt cx="76200" cy="76200"/>
            </a:xfrm>
          </p:grpSpPr>
          <p:cxnSp>
            <p:nvCxnSpPr>
              <p:cNvPr id="1057" name="Straight Connector 1056">
                <a:extLst>
                  <a:ext uri="{FF2B5EF4-FFF2-40B4-BE49-F238E27FC236}">
                    <a16:creationId xmlns:a16="http://schemas.microsoft.com/office/drawing/2014/main" id="{8A645900-FFEC-3E0B-327D-79412F52BDB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58" name="Straight Connector 1057">
                <a:extLst>
                  <a:ext uri="{FF2B5EF4-FFF2-40B4-BE49-F238E27FC236}">
                    <a16:creationId xmlns:a16="http://schemas.microsoft.com/office/drawing/2014/main" id="{55F43148-1E9A-C3F2-1A58-5B2000ADA7A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1" name="Group 1020">
              <a:extLst>
                <a:ext uri="{FF2B5EF4-FFF2-40B4-BE49-F238E27FC236}">
                  <a16:creationId xmlns:a16="http://schemas.microsoft.com/office/drawing/2014/main" id="{758E54D4-4A0E-1B85-0D7F-2DCE471841A9}"/>
                </a:ext>
              </a:extLst>
            </p:cNvPr>
            <p:cNvGrpSpPr/>
            <p:nvPr/>
          </p:nvGrpSpPr>
          <p:grpSpPr>
            <a:xfrm>
              <a:off x="10829765" y="5081174"/>
              <a:ext cx="95250" cy="95250"/>
              <a:chOff x="4241800" y="5105400"/>
              <a:chExt cx="76200" cy="76200"/>
            </a:xfrm>
          </p:grpSpPr>
          <p:cxnSp>
            <p:nvCxnSpPr>
              <p:cNvPr id="1055" name="Straight Connector 1054">
                <a:extLst>
                  <a:ext uri="{FF2B5EF4-FFF2-40B4-BE49-F238E27FC236}">
                    <a16:creationId xmlns:a16="http://schemas.microsoft.com/office/drawing/2014/main" id="{104723FA-2187-6231-94D7-10E832C5CD6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56" name="Straight Connector 1055">
                <a:extLst>
                  <a:ext uri="{FF2B5EF4-FFF2-40B4-BE49-F238E27FC236}">
                    <a16:creationId xmlns:a16="http://schemas.microsoft.com/office/drawing/2014/main" id="{0EBDE7CF-4EAA-A3DE-B32E-E792010332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2" name="Group 1021">
              <a:extLst>
                <a:ext uri="{FF2B5EF4-FFF2-40B4-BE49-F238E27FC236}">
                  <a16:creationId xmlns:a16="http://schemas.microsoft.com/office/drawing/2014/main" id="{C716A951-CE3B-AE0A-9C73-E4051F7729C2}"/>
                </a:ext>
              </a:extLst>
            </p:cNvPr>
            <p:cNvGrpSpPr/>
            <p:nvPr/>
          </p:nvGrpSpPr>
          <p:grpSpPr>
            <a:xfrm>
              <a:off x="10848815" y="5081174"/>
              <a:ext cx="95250" cy="95250"/>
              <a:chOff x="4241800" y="5105400"/>
              <a:chExt cx="76200" cy="76200"/>
            </a:xfrm>
          </p:grpSpPr>
          <p:cxnSp>
            <p:nvCxnSpPr>
              <p:cNvPr id="1053" name="Straight Connector 1052">
                <a:extLst>
                  <a:ext uri="{FF2B5EF4-FFF2-40B4-BE49-F238E27FC236}">
                    <a16:creationId xmlns:a16="http://schemas.microsoft.com/office/drawing/2014/main" id="{B4B609F5-5F98-C649-6922-4425F8281E4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54" name="Straight Connector 1053">
                <a:extLst>
                  <a:ext uri="{FF2B5EF4-FFF2-40B4-BE49-F238E27FC236}">
                    <a16:creationId xmlns:a16="http://schemas.microsoft.com/office/drawing/2014/main" id="{1BF4BC4D-A07B-C74D-CC27-97C5310C2C5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3" name="Group 1022">
              <a:extLst>
                <a:ext uri="{FF2B5EF4-FFF2-40B4-BE49-F238E27FC236}">
                  <a16:creationId xmlns:a16="http://schemas.microsoft.com/office/drawing/2014/main" id="{6B5F743D-5878-74E6-6062-7AC6C1B45FDD}"/>
                </a:ext>
              </a:extLst>
            </p:cNvPr>
            <p:cNvGrpSpPr/>
            <p:nvPr/>
          </p:nvGrpSpPr>
          <p:grpSpPr>
            <a:xfrm>
              <a:off x="10879771" y="5081174"/>
              <a:ext cx="95250" cy="95250"/>
              <a:chOff x="4241800" y="5105400"/>
              <a:chExt cx="76200" cy="76200"/>
            </a:xfrm>
          </p:grpSpPr>
          <p:cxnSp>
            <p:nvCxnSpPr>
              <p:cNvPr id="1051" name="Straight Connector 1050">
                <a:extLst>
                  <a:ext uri="{FF2B5EF4-FFF2-40B4-BE49-F238E27FC236}">
                    <a16:creationId xmlns:a16="http://schemas.microsoft.com/office/drawing/2014/main" id="{9C0807A2-000C-5CAC-9CF0-76F9AA1D96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52" name="Straight Connector 1051">
                <a:extLst>
                  <a:ext uri="{FF2B5EF4-FFF2-40B4-BE49-F238E27FC236}">
                    <a16:creationId xmlns:a16="http://schemas.microsoft.com/office/drawing/2014/main" id="{3B25DC26-B99E-0F06-A2D8-668E1EE8A56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4" name="Group 1023">
              <a:extLst>
                <a:ext uri="{FF2B5EF4-FFF2-40B4-BE49-F238E27FC236}">
                  <a16:creationId xmlns:a16="http://schemas.microsoft.com/office/drawing/2014/main" id="{710C36D8-E800-B1DF-80BA-31FC239FFDA6}"/>
                </a:ext>
              </a:extLst>
            </p:cNvPr>
            <p:cNvGrpSpPr/>
            <p:nvPr/>
          </p:nvGrpSpPr>
          <p:grpSpPr>
            <a:xfrm>
              <a:off x="10910727" y="5081174"/>
              <a:ext cx="95250" cy="95250"/>
              <a:chOff x="4241800" y="5105400"/>
              <a:chExt cx="76200" cy="76200"/>
            </a:xfrm>
          </p:grpSpPr>
          <p:cxnSp>
            <p:nvCxnSpPr>
              <p:cNvPr id="1049" name="Straight Connector 1048">
                <a:extLst>
                  <a:ext uri="{FF2B5EF4-FFF2-40B4-BE49-F238E27FC236}">
                    <a16:creationId xmlns:a16="http://schemas.microsoft.com/office/drawing/2014/main" id="{72ACE405-9C23-9E12-0FD2-D4C9A50FF79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50" name="Straight Connector 1049">
                <a:extLst>
                  <a:ext uri="{FF2B5EF4-FFF2-40B4-BE49-F238E27FC236}">
                    <a16:creationId xmlns:a16="http://schemas.microsoft.com/office/drawing/2014/main" id="{C8E8EC5B-264B-16D5-4458-220E8FAD7F6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5" name="Group 1024">
              <a:extLst>
                <a:ext uri="{FF2B5EF4-FFF2-40B4-BE49-F238E27FC236}">
                  <a16:creationId xmlns:a16="http://schemas.microsoft.com/office/drawing/2014/main" id="{62A03C9C-5FD6-F109-0F0E-AF812C04425E}"/>
                </a:ext>
              </a:extLst>
            </p:cNvPr>
            <p:cNvGrpSpPr/>
            <p:nvPr/>
          </p:nvGrpSpPr>
          <p:grpSpPr>
            <a:xfrm>
              <a:off x="11125040" y="5081174"/>
              <a:ext cx="95250" cy="95250"/>
              <a:chOff x="4241800" y="5105400"/>
              <a:chExt cx="76200" cy="76200"/>
            </a:xfrm>
          </p:grpSpPr>
          <p:cxnSp>
            <p:nvCxnSpPr>
              <p:cNvPr id="1047" name="Straight Connector 1046">
                <a:extLst>
                  <a:ext uri="{FF2B5EF4-FFF2-40B4-BE49-F238E27FC236}">
                    <a16:creationId xmlns:a16="http://schemas.microsoft.com/office/drawing/2014/main" id="{41635A2B-766F-E9E2-EEA1-9423C423FE1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48" name="Straight Connector 1047">
                <a:extLst>
                  <a:ext uri="{FF2B5EF4-FFF2-40B4-BE49-F238E27FC236}">
                    <a16:creationId xmlns:a16="http://schemas.microsoft.com/office/drawing/2014/main" id="{50A5A823-3618-43C5-FBE7-56F791D956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6" name="Group 1025">
              <a:extLst>
                <a:ext uri="{FF2B5EF4-FFF2-40B4-BE49-F238E27FC236}">
                  <a16:creationId xmlns:a16="http://schemas.microsoft.com/office/drawing/2014/main" id="{F0B17DBB-21B7-DEC3-9E03-1546820C75A9}"/>
                </a:ext>
              </a:extLst>
            </p:cNvPr>
            <p:cNvGrpSpPr/>
            <p:nvPr/>
          </p:nvGrpSpPr>
          <p:grpSpPr>
            <a:xfrm>
              <a:off x="11174412" y="5081174"/>
              <a:ext cx="95250" cy="95250"/>
              <a:chOff x="4241800" y="5105400"/>
              <a:chExt cx="76200" cy="76200"/>
            </a:xfrm>
          </p:grpSpPr>
          <p:cxnSp>
            <p:nvCxnSpPr>
              <p:cNvPr id="1045" name="Straight Connector 1044">
                <a:extLst>
                  <a:ext uri="{FF2B5EF4-FFF2-40B4-BE49-F238E27FC236}">
                    <a16:creationId xmlns:a16="http://schemas.microsoft.com/office/drawing/2014/main" id="{F1EAF3D3-3EEA-4A31-81D7-087E9381932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46" name="Straight Connector 1045">
                <a:extLst>
                  <a:ext uri="{FF2B5EF4-FFF2-40B4-BE49-F238E27FC236}">
                    <a16:creationId xmlns:a16="http://schemas.microsoft.com/office/drawing/2014/main" id="{887589A6-C90D-E2D9-CD52-D69CFDAF33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7" name="Group 1026">
              <a:extLst>
                <a:ext uri="{FF2B5EF4-FFF2-40B4-BE49-F238E27FC236}">
                  <a16:creationId xmlns:a16="http://schemas.microsoft.com/office/drawing/2014/main" id="{C28064F7-25B8-64EA-474C-79E10EA14AA8}"/>
                </a:ext>
              </a:extLst>
            </p:cNvPr>
            <p:cNvGrpSpPr/>
            <p:nvPr/>
          </p:nvGrpSpPr>
          <p:grpSpPr>
            <a:xfrm>
              <a:off x="8375403" y="4927742"/>
              <a:ext cx="95250" cy="95250"/>
              <a:chOff x="4241800" y="5105400"/>
              <a:chExt cx="76200" cy="76200"/>
            </a:xfrm>
          </p:grpSpPr>
          <p:cxnSp>
            <p:nvCxnSpPr>
              <p:cNvPr id="1043" name="Straight Connector 1042">
                <a:extLst>
                  <a:ext uri="{FF2B5EF4-FFF2-40B4-BE49-F238E27FC236}">
                    <a16:creationId xmlns:a16="http://schemas.microsoft.com/office/drawing/2014/main" id="{CBBDC684-F377-2E1A-B63E-3DC9F0FE730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44" name="Straight Connector 1043">
                <a:extLst>
                  <a:ext uri="{FF2B5EF4-FFF2-40B4-BE49-F238E27FC236}">
                    <a16:creationId xmlns:a16="http://schemas.microsoft.com/office/drawing/2014/main" id="{1E1740F6-5AE9-6EF4-56C3-5D338753F21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8" name="Group 1027">
              <a:extLst>
                <a:ext uri="{FF2B5EF4-FFF2-40B4-BE49-F238E27FC236}">
                  <a16:creationId xmlns:a16="http://schemas.microsoft.com/office/drawing/2014/main" id="{04244AF8-85CA-0151-6880-A9C69ABD8E48}"/>
                </a:ext>
              </a:extLst>
            </p:cNvPr>
            <p:cNvGrpSpPr/>
            <p:nvPr/>
          </p:nvGrpSpPr>
          <p:grpSpPr>
            <a:xfrm>
              <a:off x="8106322" y="4927742"/>
              <a:ext cx="95250" cy="95250"/>
              <a:chOff x="4241800" y="5105400"/>
              <a:chExt cx="76200" cy="76200"/>
            </a:xfrm>
          </p:grpSpPr>
          <p:cxnSp>
            <p:nvCxnSpPr>
              <p:cNvPr id="1041" name="Straight Connector 1040">
                <a:extLst>
                  <a:ext uri="{FF2B5EF4-FFF2-40B4-BE49-F238E27FC236}">
                    <a16:creationId xmlns:a16="http://schemas.microsoft.com/office/drawing/2014/main" id="{634013CF-334A-247B-33D0-D928AD2AF6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42" name="Straight Connector 1041">
                <a:extLst>
                  <a:ext uri="{FF2B5EF4-FFF2-40B4-BE49-F238E27FC236}">
                    <a16:creationId xmlns:a16="http://schemas.microsoft.com/office/drawing/2014/main" id="{E0B029E3-BD4E-3B3C-78E0-CF04DC92DC5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29" name="Group 1028">
              <a:extLst>
                <a:ext uri="{FF2B5EF4-FFF2-40B4-BE49-F238E27FC236}">
                  <a16:creationId xmlns:a16="http://schemas.microsoft.com/office/drawing/2014/main" id="{C4317BBB-8D39-671D-B1AC-EC76C9FF5991}"/>
                </a:ext>
              </a:extLst>
            </p:cNvPr>
            <p:cNvGrpSpPr/>
            <p:nvPr/>
          </p:nvGrpSpPr>
          <p:grpSpPr>
            <a:xfrm>
              <a:off x="7618166" y="4679157"/>
              <a:ext cx="95250" cy="95250"/>
              <a:chOff x="4241800" y="5105400"/>
              <a:chExt cx="76200" cy="76200"/>
            </a:xfrm>
          </p:grpSpPr>
          <p:cxnSp>
            <p:nvCxnSpPr>
              <p:cNvPr id="1039" name="Straight Connector 1038">
                <a:extLst>
                  <a:ext uri="{FF2B5EF4-FFF2-40B4-BE49-F238E27FC236}">
                    <a16:creationId xmlns:a16="http://schemas.microsoft.com/office/drawing/2014/main" id="{5CF540F2-5BD3-5508-87FA-D629CB57A2C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40" name="Straight Connector 1039">
                <a:extLst>
                  <a:ext uri="{FF2B5EF4-FFF2-40B4-BE49-F238E27FC236}">
                    <a16:creationId xmlns:a16="http://schemas.microsoft.com/office/drawing/2014/main" id="{92C185A9-7FCB-74C7-3B54-7C8C8D9C2C2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30" name="Group 1029">
              <a:extLst>
                <a:ext uri="{FF2B5EF4-FFF2-40B4-BE49-F238E27FC236}">
                  <a16:creationId xmlns:a16="http://schemas.microsoft.com/office/drawing/2014/main" id="{BA5B7218-1EA2-1DFA-A311-636B6CFE9B47}"/>
                </a:ext>
              </a:extLst>
            </p:cNvPr>
            <p:cNvGrpSpPr/>
            <p:nvPr/>
          </p:nvGrpSpPr>
          <p:grpSpPr>
            <a:xfrm>
              <a:off x="7447897" y="4538663"/>
              <a:ext cx="95250" cy="95250"/>
              <a:chOff x="4241800" y="5105400"/>
              <a:chExt cx="76200" cy="76200"/>
            </a:xfrm>
          </p:grpSpPr>
          <p:cxnSp>
            <p:nvCxnSpPr>
              <p:cNvPr id="1037" name="Straight Connector 1036">
                <a:extLst>
                  <a:ext uri="{FF2B5EF4-FFF2-40B4-BE49-F238E27FC236}">
                    <a16:creationId xmlns:a16="http://schemas.microsoft.com/office/drawing/2014/main" id="{285965A0-DD74-7E41-DD9E-67C433E3483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38" name="Straight Connector 1037">
                <a:extLst>
                  <a:ext uri="{FF2B5EF4-FFF2-40B4-BE49-F238E27FC236}">
                    <a16:creationId xmlns:a16="http://schemas.microsoft.com/office/drawing/2014/main" id="{35074FB3-D945-EC5E-2A34-7B7B1E179A7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31" name="Group 1030">
              <a:extLst>
                <a:ext uri="{FF2B5EF4-FFF2-40B4-BE49-F238E27FC236}">
                  <a16:creationId xmlns:a16="http://schemas.microsoft.com/office/drawing/2014/main" id="{530ED3F7-32E4-3EE4-3D2D-2742B456BD45}"/>
                </a:ext>
              </a:extLst>
            </p:cNvPr>
            <p:cNvGrpSpPr/>
            <p:nvPr/>
          </p:nvGrpSpPr>
          <p:grpSpPr>
            <a:xfrm>
              <a:off x="7433611" y="4445989"/>
              <a:ext cx="95250" cy="95250"/>
              <a:chOff x="4241800" y="5105400"/>
              <a:chExt cx="76200" cy="76200"/>
            </a:xfrm>
          </p:grpSpPr>
          <p:cxnSp>
            <p:nvCxnSpPr>
              <p:cNvPr id="1035" name="Straight Connector 1034">
                <a:extLst>
                  <a:ext uri="{FF2B5EF4-FFF2-40B4-BE49-F238E27FC236}">
                    <a16:creationId xmlns:a16="http://schemas.microsoft.com/office/drawing/2014/main" id="{2BFE5BA5-EF12-DFD0-F243-8F560980436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36" name="Straight Connector 1035">
                <a:extLst>
                  <a:ext uri="{FF2B5EF4-FFF2-40B4-BE49-F238E27FC236}">
                    <a16:creationId xmlns:a16="http://schemas.microsoft.com/office/drawing/2014/main" id="{EB96E892-FA97-E258-88BB-3B47B28E90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32" name="Group 1031">
              <a:extLst>
                <a:ext uri="{FF2B5EF4-FFF2-40B4-BE49-F238E27FC236}">
                  <a16:creationId xmlns:a16="http://schemas.microsoft.com/office/drawing/2014/main" id="{FD00392A-8E64-2DFB-F97E-2F298AE157BC}"/>
                </a:ext>
              </a:extLst>
            </p:cNvPr>
            <p:cNvGrpSpPr/>
            <p:nvPr/>
          </p:nvGrpSpPr>
          <p:grpSpPr>
            <a:xfrm>
              <a:off x="7256214" y="4096544"/>
              <a:ext cx="95250" cy="95250"/>
              <a:chOff x="4241800" y="5105400"/>
              <a:chExt cx="76200" cy="76200"/>
            </a:xfrm>
          </p:grpSpPr>
          <p:cxnSp>
            <p:nvCxnSpPr>
              <p:cNvPr id="1033" name="Straight Connector 1032">
                <a:extLst>
                  <a:ext uri="{FF2B5EF4-FFF2-40B4-BE49-F238E27FC236}">
                    <a16:creationId xmlns:a16="http://schemas.microsoft.com/office/drawing/2014/main" id="{3C4C4A63-DFA3-C1A5-582B-FB3C3B7F286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34" name="Straight Connector 1033">
                <a:extLst>
                  <a:ext uri="{FF2B5EF4-FFF2-40B4-BE49-F238E27FC236}">
                    <a16:creationId xmlns:a16="http://schemas.microsoft.com/office/drawing/2014/main" id="{D2D02E4B-8151-D907-8260-87347D4FB7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069" name="Freeform: Shape 1068">
            <a:extLst>
              <a:ext uri="{FF2B5EF4-FFF2-40B4-BE49-F238E27FC236}">
                <a16:creationId xmlns:a16="http://schemas.microsoft.com/office/drawing/2014/main" id="{C5FBEB6C-1441-B40A-F550-C13991778371}"/>
              </a:ext>
            </a:extLst>
          </p:cNvPr>
          <p:cNvSpPr/>
          <p:nvPr/>
        </p:nvSpPr>
        <p:spPr bwMode="auto">
          <a:xfrm>
            <a:off x="7337425" y="4143375"/>
            <a:ext cx="3917950" cy="984250"/>
          </a:xfrm>
          <a:custGeom>
            <a:avLst/>
            <a:gdLst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800100 w 3917950"/>
              <a:gd name="connsiteY11" fmla="*/ 733425 h 984250"/>
              <a:gd name="connsiteX12" fmla="*/ 800100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793750 w 3917950"/>
              <a:gd name="connsiteY11" fmla="*/ 723900 h 984250"/>
              <a:gd name="connsiteX12" fmla="*/ 800100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793750 w 3917950"/>
              <a:gd name="connsiteY11" fmla="*/ 714375 h 984250"/>
              <a:gd name="connsiteX12" fmla="*/ 800100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796131 w 3917950"/>
              <a:gd name="connsiteY11" fmla="*/ 733425 h 984250"/>
              <a:gd name="connsiteX12" fmla="*/ 800100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796131 w 3917950"/>
              <a:gd name="connsiteY11" fmla="*/ 716756 h 984250"/>
              <a:gd name="connsiteX12" fmla="*/ 800100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796131 w 3917950"/>
              <a:gd name="connsiteY11" fmla="*/ 723899 h 984250"/>
              <a:gd name="connsiteX12" fmla="*/ 800100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796131 w 3917950"/>
              <a:gd name="connsiteY11" fmla="*/ 719137 h 984250"/>
              <a:gd name="connsiteX12" fmla="*/ 800100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  <a:gd name="connsiteX0" fmla="*/ 3917950 w 3917950"/>
              <a:gd name="connsiteY0" fmla="*/ 984250 h 984250"/>
              <a:gd name="connsiteX1" fmla="*/ 1724025 w 3917950"/>
              <a:gd name="connsiteY1" fmla="*/ 984250 h 984250"/>
              <a:gd name="connsiteX2" fmla="*/ 1724025 w 3917950"/>
              <a:gd name="connsiteY2" fmla="*/ 949325 h 984250"/>
              <a:gd name="connsiteX3" fmla="*/ 1670050 w 3917950"/>
              <a:gd name="connsiteY3" fmla="*/ 949325 h 984250"/>
              <a:gd name="connsiteX4" fmla="*/ 1670050 w 3917950"/>
              <a:gd name="connsiteY4" fmla="*/ 908050 h 984250"/>
              <a:gd name="connsiteX5" fmla="*/ 1552575 w 3917950"/>
              <a:gd name="connsiteY5" fmla="*/ 908050 h 984250"/>
              <a:gd name="connsiteX6" fmla="*/ 1552575 w 3917950"/>
              <a:gd name="connsiteY6" fmla="*/ 866775 h 984250"/>
              <a:gd name="connsiteX7" fmla="*/ 1276350 w 3917950"/>
              <a:gd name="connsiteY7" fmla="*/ 866775 h 984250"/>
              <a:gd name="connsiteX8" fmla="*/ 1276350 w 3917950"/>
              <a:gd name="connsiteY8" fmla="*/ 831850 h 984250"/>
              <a:gd name="connsiteX9" fmla="*/ 812800 w 3917950"/>
              <a:gd name="connsiteY9" fmla="*/ 831850 h 984250"/>
              <a:gd name="connsiteX10" fmla="*/ 812800 w 3917950"/>
              <a:gd name="connsiteY10" fmla="*/ 720725 h 984250"/>
              <a:gd name="connsiteX11" fmla="*/ 796131 w 3917950"/>
              <a:gd name="connsiteY11" fmla="*/ 719137 h 984250"/>
              <a:gd name="connsiteX12" fmla="*/ 797719 w 3917950"/>
              <a:gd name="connsiteY12" fmla="*/ 688975 h 984250"/>
              <a:gd name="connsiteX13" fmla="*/ 781050 w 3917950"/>
              <a:gd name="connsiteY13" fmla="*/ 688975 h 984250"/>
              <a:gd name="connsiteX14" fmla="*/ 781050 w 3917950"/>
              <a:gd name="connsiteY14" fmla="*/ 650875 h 984250"/>
              <a:gd name="connsiteX15" fmla="*/ 698500 w 3917950"/>
              <a:gd name="connsiteY15" fmla="*/ 650875 h 984250"/>
              <a:gd name="connsiteX16" fmla="*/ 698500 w 3917950"/>
              <a:gd name="connsiteY16" fmla="*/ 619125 h 984250"/>
              <a:gd name="connsiteX17" fmla="*/ 622300 w 3917950"/>
              <a:gd name="connsiteY17" fmla="*/ 619125 h 984250"/>
              <a:gd name="connsiteX18" fmla="*/ 622300 w 3917950"/>
              <a:gd name="connsiteY18" fmla="*/ 584200 h 984250"/>
              <a:gd name="connsiteX19" fmla="*/ 333375 w 3917950"/>
              <a:gd name="connsiteY19" fmla="*/ 584200 h 984250"/>
              <a:gd name="connsiteX20" fmla="*/ 333375 w 3917950"/>
              <a:gd name="connsiteY20" fmla="*/ 549275 h 984250"/>
              <a:gd name="connsiteX21" fmla="*/ 307975 w 3917950"/>
              <a:gd name="connsiteY21" fmla="*/ 549275 h 984250"/>
              <a:gd name="connsiteX22" fmla="*/ 307975 w 3917950"/>
              <a:gd name="connsiteY22" fmla="*/ 444500 h 984250"/>
              <a:gd name="connsiteX23" fmla="*/ 155575 w 3917950"/>
              <a:gd name="connsiteY23" fmla="*/ 444500 h 984250"/>
              <a:gd name="connsiteX24" fmla="*/ 155575 w 3917950"/>
              <a:gd name="connsiteY24" fmla="*/ 387350 h 984250"/>
              <a:gd name="connsiteX25" fmla="*/ 142875 w 3917950"/>
              <a:gd name="connsiteY25" fmla="*/ 387350 h 984250"/>
              <a:gd name="connsiteX26" fmla="*/ 142875 w 3917950"/>
              <a:gd name="connsiteY26" fmla="*/ 346075 h 984250"/>
              <a:gd name="connsiteX27" fmla="*/ 117475 w 3917950"/>
              <a:gd name="connsiteY27" fmla="*/ 346075 h 984250"/>
              <a:gd name="connsiteX28" fmla="*/ 117475 w 3917950"/>
              <a:gd name="connsiteY28" fmla="*/ 282575 h 984250"/>
              <a:gd name="connsiteX29" fmla="*/ 107950 w 3917950"/>
              <a:gd name="connsiteY29" fmla="*/ 282575 h 984250"/>
              <a:gd name="connsiteX30" fmla="*/ 107950 w 3917950"/>
              <a:gd name="connsiteY30" fmla="*/ 222250 h 984250"/>
              <a:gd name="connsiteX31" fmla="*/ 76200 w 3917950"/>
              <a:gd name="connsiteY31" fmla="*/ 222250 h 984250"/>
              <a:gd name="connsiteX32" fmla="*/ 76200 w 3917950"/>
              <a:gd name="connsiteY32" fmla="*/ 184150 h 984250"/>
              <a:gd name="connsiteX33" fmla="*/ 57150 w 3917950"/>
              <a:gd name="connsiteY33" fmla="*/ 184150 h 984250"/>
              <a:gd name="connsiteX34" fmla="*/ 57150 w 3917950"/>
              <a:gd name="connsiteY34" fmla="*/ 127000 h 984250"/>
              <a:gd name="connsiteX35" fmla="*/ 34925 w 3917950"/>
              <a:gd name="connsiteY35" fmla="*/ 127000 h 984250"/>
              <a:gd name="connsiteX36" fmla="*/ 34925 w 3917950"/>
              <a:gd name="connsiteY36" fmla="*/ 92075 h 984250"/>
              <a:gd name="connsiteX37" fmla="*/ 12700 w 3917950"/>
              <a:gd name="connsiteY37" fmla="*/ 92075 h 984250"/>
              <a:gd name="connsiteX38" fmla="*/ 12700 w 3917950"/>
              <a:gd name="connsiteY38" fmla="*/ 31750 h 984250"/>
              <a:gd name="connsiteX39" fmla="*/ 0 w 3917950"/>
              <a:gd name="connsiteY39" fmla="*/ 31750 h 984250"/>
              <a:gd name="connsiteX40" fmla="*/ 0 w 3917950"/>
              <a:gd name="connsiteY40" fmla="*/ 0 h 984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917950" h="984250">
                <a:moveTo>
                  <a:pt x="3917950" y="984250"/>
                </a:moveTo>
                <a:lnTo>
                  <a:pt x="1724025" y="984250"/>
                </a:lnTo>
                <a:lnTo>
                  <a:pt x="1724025" y="949325"/>
                </a:lnTo>
                <a:lnTo>
                  <a:pt x="1670050" y="949325"/>
                </a:lnTo>
                <a:lnTo>
                  <a:pt x="1670050" y="908050"/>
                </a:lnTo>
                <a:lnTo>
                  <a:pt x="1552575" y="908050"/>
                </a:lnTo>
                <a:lnTo>
                  <a:pt x="1552575" y="866775"/>
                </a:lnTo>
                <a:lnTo>
                  <a:pt x="1276350" y="866775"/>
                </a:lnTo>
                <a:lnTo>
                  <a:pt x="1276350" y="831850"/>
                </a:lnTo>
                <a:lnTo>
                  <a:pt x="812800" y="831850"/>
                </a:lnTo>
                <a:lnTo>
                  <a:pt x="812800" y="720725"/>
                </a:lnTo>
                <a:lnTo>
                  <a:pt x="796131" y="719137"/>
                </a:lnTo>
                <a:cubicBezTo>
                  <a:pt x="796660" y="709083"/>
                  <a:pt x="797190" y="699029"/>
                  <a:pt x="797719" y="688975"/>
                </a:cubicBezTo>
                <a:lnTo>
                  <a:pt x="781050" y="688975"/>
                </a:lnTo>
                <a:lnTo>
                  <a:pt x="781050" y="650875"/>
                </a:lnTo>
                <a:lnTo>
                  <a:pt x="698500" y="650875"/>
                </a:lnTo>
                <a:lnTo>
                  <a:pt x="698500" y="619125"/>
                </a:lnTo>
                <a:lnTo>
                  <a:pt x="622300" y="619125"/>
                </a:lnTo>
                <a:lnTo>
                  <a:pt x="622300" y="584200"/>
                </a:lnTo>
                <a:lnTo>
                  <a:pt x="333375" y="584200"/>
                </a:lnTo>
                <a:lnTo>
                  <a:pt x="333375" y="549275"/>
                </a:lnTo>
                <a:lnTo>
                  <a:pt x="307975" y="549275"/>
                </a:lnTo>
                <a:lnTo>
                  <a:pt x="307975" y="444500"/>
                </a:lnTo>
                <a:lnTo>
                  <a:pt x="155575" y="444500"/>
                </a:lnTo>
                <a:lnTo>
                  <a:pt x="155575" y="387350"/>
                </a:lnTo>
                <a:lnTo>
                  <a:pt x="142875" y="387350"/>
                </a:lnTo>
                <a:lnTo>
                  <a:pt x="142875" y="346075"/>
                </a:lnTo>
                <a:lnTo>
                  <a:pt x="117475" y="346075"/>
                </a:lnTo>
                <a:lnTo>
                  <a:pt x="117475" y="282575"/>
                </a:lnTo>
                <a:lnTo>
                  <a:pt x="107950" y="282575"/>
                </a:lnTo>
                <a:lnTo>
                  <a:pt x="107950" y="222250"/>
                </a:lnTo>
                <a:lnTo>
                  <a:pt x="76200" y="222250"/>
                </a:lnTo>
                <a:lnTo>
                  <a:pt x="76200" y="184150"/>
                </a:lnTo>
                <a:lnTo>
                  <a:pt x="57150" y="184150"/>
                </a:lnTo>
                <a:lnTo>
                  <a:pt x="57150" y="127000"/>
                </a:lnTo>
                <a:lnTo>
                  <a:pt x="34925" y="127000"/>
                </a:lnTo>
                <a:lnTo>
                  <a:pt x="34925" y="92075"/>
                </a:lnTo>
                <a:lnTo>
                  <a:pt x="12700" y="92075"/>
                </a:lnTo>
                <a:lnTo>
                  <a:pt x="12700" y="31750"/>
                </a:lnTo>
                <a:lnTo>
                  <a:pt x="0" y="3175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66D62262-A166-BDDB-39D0-95AADA167650}"/>
              </a:ext>
            </a:extLst>
          </p:cNvPr>
          <p:cNvGrpSpPr/>
          <p:nvPr/>
        </p:nvGrpSpPr>
        <p:grpSpPr>
          <a:xfrm>
            <a:off x="7609824" y="4128485"/>
            <a:ext cx="3390757" cy="924863"/>
            <a:chOff x="7609824" y="4128485"/>
            <a:chExt cx="3390757" cy="924863"/>
          </a:xfrm>
        </p:grpSpPr>
        <p:grpSp>
          <p:nvGrpSpPr>
            <p:cNvPr id="1071" name="Group 1070">
              <a:extLst>
                <a:ext uri="{FF2B5EF4-FFF2-40B4-BE49-F238E27FC236}">
                  <a16:creationId xmlns:a16="http://schemas.microsoft.com/office/drawing/2014/main" id="{4C809395-F124-05F8-DFC7-79B027307C5F}"/>
                </a:ext>
              </a:extLst>
            </p:cNvPr>
            <p:cNvGrpSpPr/>
            <p:nvPr/>
          </p:nvGrpSpPr>
          <p:grpSpPr>
            <a:xfrm>
              <a:off x="7609824" y="4128485"/>
              <a:ext cx="95250" cy="95250"/>
              <a:chOff x="4241800" y="5105400"/>
              <a:chExt cx="76200" cy="76200"/>
            </a:xfrm>
          </p:grpSpPr>
          <p:cxnSp>
            <p:nvCxnSpPr>
              <p:cNvPr id="1117" name="Straight Connector 1116">
                <a:extLst>
                  <a:ext uri="{FF2B5EF4-FFF2-40B4-BE49-F238E27FC236}">
                    <a16:creationId xmlns:a16="http://schemas.microsoft.com/office/drawing/2014/main" id="{A64D4B64-4C3B-7287-B1A1-6B558E71DBD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18" name="Straight Connector 1117">
                <a:extLst>
                  <a:ext uri="{FF2B5EF4-FFF2-40B4-BE49-F238E27FC236}">
                    <a16:creationId xmlns:a16="http://schemas.microsoft.com/office/drawing/2014/main" id="{62E571B9-75DA-5980-DD22-8CE3D39D1E4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2" name="Group 1071">
              <a:extLst>
                <a:ext uri="{FF2B5EF4-FFF2-40B4-BE49-F238E27FC236}">
                  <a16:creationId xmlns:a16="http://schemas.microsoft.com/office/drawing/2014/main" id="{94B8DB8C-ABCC-622C-6503-BA803F6DD050}"/>
                </a:ext>
              </a:extLst>
            </p:cNvPr>
            <p:cNvGrpSpPr/>
            <p:nvPr/>
          </p:nvGrpSpPr>
          <p:grpSpPr>
            <a:xfrm>
              <a:off x="7914625" y="4403446"/>
              <a:ext cx="95250" cy="95250"/>
              <a:chOff x="4241800" y="5105400"/>
              <a:chExt cx="76200" cy="76200"/>
            </a:xfrm>
          </p:grpSpPr>
          <p:cxnSp>
            <p:nvCxnSpPr>
              <p:cNvPr id="1115" name="Straight Connector 1114">
                <a:extLst>
                  <a:ext uri="{FF2B5EF4-FFF2-40B4-BE49-F238E27FC236}">
                    <a16:creationId xmlns:a16="http://schemas.microsoft.com/office/drawing/2014/main" id="{E2CDADC3-B7DF-6355-445B-DBF9152A623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16" name="Straight Connector 1115">
                <a:extLst>
                  <a:ext uri="{FF2B5EF4-FFF2-40B4-BE49-F238E27FC236}">
                    <a16:creationId xmlns:a16="http://schemas.microsoft.com/office/drawing/2014/main" id="{00E3878A-8102-8372-DAFB-DA8FDAC0B9D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3" name="Group 1072">
              <a:extLst>
                <a:ext uri="{FF2B5EF4-FFF2-40B4-BE49-F238E27FC236}">
                  <a16:creationId xmlns:a16="http://schemas.microsoft.com/office/drawing/2014/main" id="{7B79D0B3-5E8B-4023-6CEC-E08D05CC7B71}"/>
                </a:ext>
              </a:extLst>
            </p:cNvPr>
            <p:cNvGrpSpPr/>
            <p:nvPr/>
          </p:nvGrpSpPr>
          <p:grpSpPr>
            <a:xfrm>
              <a:off x="8090248" y="4441227"/>
              <a:ext cx="95250" cy="95250"/>
              <a:chOff x="4241800" y="5105400"/>
              <a:chExt cx="76200" cy="76200"/>
            </a:xfrm>
          </p:grpSpPr>
          <p:cxnSp>
            <p:nvCxnSpPr>
              <p:cNvPr id="1113" name="Straight Connector 1112">
                <a:extLst>
                  <a:ext uri="{FF2B5EF4-FFF2-40B4-BE49-F238E27FC236}">
                    <a16:creationId xmlns:a16="http://schemas.microsoft.com/office/drawing/2014/main" id="{BEB55CF0-41F2-DF48-01E4-07212CB7503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14" name="Straight Connector 1113">
                <a:extLst>
                  <a:ext uri="{FF2B5EF4-FFF2-40B4-BE49-F238E27FC236}">
                    <a16:creationId xmlns:a16="http://schemas.microsoft.com/office/drawing/2014/main" id="{7857D3C4-F2CA-8930-1E74-286F0FC1799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4" name="Group 1073">
              <a:extLst>
                <a:ext uri="{FF2B5EF4-FFF2-40B4-BE49-F238E27FC236}">
                  <a16:creationId xmlns:a16="http://schemas.microsoft.com/office/drawing/2014/main" id="{00BF467F-E93A-4C97-5B73-BC5500846A36}"/>
                </a:ext>
              </a:extLst>
            </p:cNvPr>
            <p:cNvGrpSpPr/>
            <p:nvPr/>
          </p:nvGrpSpPr>
          <p:grpSpPr>
            <a:xfrm>
              <a:off x="9186592" y="4688681"/>
              <a:ext cx="95250" cy="95250"/>
              <a:chOff x="4241800" y="5105400"/>
              <a:chExt cx="76200" cy="76200"/>
            </a:xfrm>
          </p:grpSpPr>
          <p:cxnSp>
            <p:nvCxnSpPr>
              <p:cNvPr id="1111" name="Straight Connector 1110">
                <a:extLst>
                  <a:ext uri="{FF2B5EF4-FFF2-40B4-BE49-F238E27FC236}">
                    <a16:creationId xmlns:a16="http://schemas.microsoft.com/office/drawing/2014/main" id="{9B676990-5A6C-01AF-132E-19F4CE28C0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12" name="Straight Connector 1111">
                <a:extLst>
                  <a:ext uri="{FF2B5EF4-FFF2-40B4-BE49-F238E27FC236}">
                    <a16:creationId xmlns:a16="http://schemas.microsoft.com/office/drawing/2014/main" id="{7B998526-38A3-6805-7DE5-840DF41F47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5" name="Group 1074">
              <a:extLst>
                <a:ext uri="{FF2B5EF4-FFF2-40B4-BE49-F238E27FC236}">
                  <a16:creationId xmlns:a16="http://schemas.microsoft.com/office/drawing/2014/main" id="{C2D76A0C-3D4A-14CA-595D-9E9AFBCA21D6}"/>
                </a:ext>
              </a:extLst>
            </p:cNvPr>
            <p:cNvGrpSpPr/>
            <p:nvPr/>
          </p:nvGrpSpPr>
          <p:grpSpPr>
            <a:xfrm>
              <a:off x="9248775" y="4688681"/>
              <a:ext cx="95250" cy="95250"/>
              <a:chOff x="4241800" y="5105400"/>
              <a:chExt cx="76200" cy="76200"/>
            </a:xfrm>
          </p:grpSpPr>
          <p:cxnSp>
            <p:nvCxnSpPr>
              <p:cNvPr id="1109" name="Straight Connector 1108">
                <a:extLst>
                  <a:ext uri="{FF2B5EF4-FFF2-40B4-BE49-F238E27FC236}">
                    <a16:creationId xmlns:a16="http://schemas.microsoft.com/office/drawing/2014/main" id="{53762A51-429C-FB27-7E6B-2E3E9CE8C3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10" name="Straight Connector 1109">
                <a:extLst>
                  <a:ext uri="{FF2B5EF4-FFF2-40B4-BE49-F238E27FC236}">
                    <a16:creationId xmlns:a16="http://schemas.microsoft.com/office/drawing/2014/main" id="{5B881755-03AA-431F-84AF-F935DED9718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6" name="Group 1075">
              <a:extLst>
                <a:ext uri="{FF2B5EF4-FFF2-40B4-BE49-F238E27FC236}">
                  <a16:creationId xmlns:a16="http://schemas.microsoft.com/office/drawing/2014/main" id="{BF5BC3B4-58FB-A260-3997-E10472C666C2}"/>
                </a:ext>
              </a:extLst>
            </p:cNvPr>
            <p:cNvGrpSpPr/>
            <p:nvPr/>
          </p:nvGrpSpPr>
          <p:grpSpPr>
            <a:xfrm>
              <a:off x="9848850" y="4688681"/>
              <a:ext cx="95250" cy="95250"/>
              <a:chOff x="4241800" y="5105400"/>
              <a:chExt cx="76200" cy="76200"/>
            </a:xfrm>
          </p:grpSpPr>
          <p:cxnSp>
            <p:nvCxnSpPr>
              <p:cNvPr id="1107" name="Straight Connector 1106">
                <a:extLst>
                  <a:ext uri="{FF2B5EF4-FFF2-40B4-BE49-F238E27FC236}">
                    <a16:creationId xmlns:a16="http://schemas.microsoft.com/office/drawing/2014/main" id="{39A07869-9B4A-E512-A31C-2B44F987003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08" name="Straight Connector 1107">
                <a:extLst>
                  <a:ext uri="{FF2B5EF4-FFF2-40B4-BE49-F238E27FC236}">
                    <a16:creationId xmlns:a16="http://schemas.microsoft.com/office/drawing/2014/main" id="{5FB6AE32-23A3-F11C-C42D-104400258B2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7" name="Group 1076">
              <a:extLst>
                <a:ext uri="{FF2B5EF4-FFF2-40B4-BE49-F238E27FC236}">
                  <a16:creationId xmlns:a16="http://schemas.microsoft.com/office/drawing/2014/main" id="{2D587A9F-F926-9AD3-863E-6FD12A48D71A}"/>
                </a:ext>
              </a:extLst>
            </p:cNvPr>
            <p:cNvGrpSpPr/>
            <p:nvPr/>
          </p:nvGrpSpPr>
          <p:grpSpPr>
            <a:xfrm>
              <a:off x="9872662" y="4688681"/>
              <a:ext cx="95250" cy="95250"/>
              <a:chOff x="4241800" y="5105400"/>
              <a:chExt cx="76200" cy="76200"/>
            </a:xfrm>
          </p:grpSpPr>
          <p:cxnSp>
            <p:nvCxnSpPr>
              <p:cNvPr id="1105" name="Straight Connector 1104">
                <a:extLst>
                  <a:ext uri="{FF2B5EF4-FFF2-40B4-BE49-F238E27FC236}">
                    <a16:creationId xmlns:a16="http://schemas.microsoft.com/office/drawing/2014/main" id="{9764A396-2FEB-6EA8-C05B-E7CF12DFAE7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06" name="Straight Connector 1105">
                <a:extLst>
                  <a:ext uri="{FF2B5EF4-FFF2-40B4-BE49-F238E27FC236}">
                    <a16:creationId xmlns:a16="http://schemas.microsoft.com/office/drawing/2014/main" id="{E963663E-847B-7C3D-A0C4-C046579758C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8" name="Group 1077">
              <a:extLst>
                <a:ext uri="{FF2B5EF4-FFF2-40B4-BE49-F238E27FC236}">
                  <a16:creationId xmlns:a16="http://schemas.microsoft.com/office/drawing/2014/main" id="{A75B86C9-A717-633E-4C6A-3C5355F70395}"/>
                </a:ext>
              </a:extLst>
            </p:cNvPr>
            <p:cNvGrpSpPr/>
            <p:nvPr/>
          </p:nvGrpSpPr>
          <p:grpSpPr>
            <a:xfrm>
              <a:off x="9891712" y="4688681"/>
              <a:ext cx="95250" cy="95250"/>
              <a:chOff x="4241800" y="5105400"/>
              <a:chExt cx="76200" cy="76200"/>
            </a:xfrm>
          </p:grpSpPr>
          <p:cxnSp>
            <p:nvCxnSpPr>
              <p:cNvPr id="1103" name="Straight Connector 1102">
                <a:extLst>
                  <a:ext uri="{FF2B5EF4-FFF2-40B4-BE49-F238E27FC236}">
                    <a16:creationId xmlns:a16="http://schemas.microsoft.com/office/drawing/2014/main" id="{9C6DE143-2351-8F57-8F23-8E977B5BE7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04" name="Straight Connector 1103">
                <a:extLst>
                  <a:ext uri="{FF2B5EF4-FFF2-40B4-BE49-F238E27FC236}">
                    <a16:creationId xmlns:a16="http://schemas.microsoft.com/office/drawing/2014/main" id="{39575A01-5AB9-A47F-C822-7B588EFC4FE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9" name="Group 1078">
              <a:extLst>
                <a:ext uri="{FF2B5EF4-FFF2-40B4-BE49-F238E27FC236}">
                  <a16:creationId xmlns:a16="http://schemas.microsoft.com/office/drawing/2014/main" id="{3A87F975-E413-81BF-EEB4-A17927B9E090}"/>
                </a:ext>
              </a:extLst>
            </p:cNvPr>
            <p:cNvGrpSpPr/>
            <p:nvPr/>
          </p:nvGrpSpPr>
          <p:grpSpPr>
            <a:xfrm>
              <a:off x="9951244" y="4741069"/>
              <a:ext cx="95250" cy="95250"/>
              <a:chOff x="4241800" y="5105400"/>
              <a:chExt cx="76200" cy="76200"/>
            </a:xfrm>
          </p:grpSpPr>
          <p:cxnSp>
            <p:nvCxnSpPr>
              <p:cNvPr id="1101" name="Straight Connector 1100">
                <a:extLst>
                  <a:ext uri="{FF2B5EF4-FFF2-40B4-BE49-F238E27FC236}">
                    <a16:creationId xmlns:a16="http://schemas.microsoft.com/office/drawing/2014/main" id="{F102BAD3-554D-9B61-60CD-6F529EB2CBC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02" name="Straight Connector 1101">
                <a:extLst>
                  <a:ext uri="{FF2B5EF4-FFF2-40B4-BE49-F238E27FC236}">
                    <a16:creationId xmlns:a16="http://schemas.microsoft.com/office/drawing/2014/main" id="{F822FF8C-4EEA-C185-A5D9-7C46413C70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0" name="Group 1079">
              <a:extLst>
                <a:ext uri="{FF2B5EF4-FFF2-40B4-BE49-F238E27FC236}">
                  <a16:creationId xmlns:a16="http://schemas.microsoft.com/office/drawing/2014/main" id="{10609AC2-2BBB-2DC7-A3CA-8F76CC14CB62}"/>
                </a:ext>
              </a:extLst>
            </p:cNvPr>
            <p:cNvGrpSpPr/>
            <p:nvPr/>
          </p:nvGrpSpPr>
          <p:grpSpPr>
            <a:xfrm>
              <a:off x="10653713" y="4865229"/>
              <a:ext cx="95250" cy="95250"/>
              <a:chOff x="4241800" y="5105400"/>
              <a:chExt cx="76200" cy="76200"/>
            </a:xfrm>
          </p:grpSpPr>
          <p:cxnSp>
            <p:nvCxnSpPr>
              <p:cNvPr id="1099" name="Straight Connector 1098">
                <a:extLst>
                  <a:ext uri="{FF2B5EF4-FFF2-40B4-BE49-F238E27FC236}">
                    <a16:creationId xmlns:a16="http://schemas.microsoft.com/office/drawing/2014/main" id="{747E4A5D-8063-437C-F9BB-0DBEB8D057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00" name="Straight Connector 1099">
                <a:extLst>
                  <a:ext uri="{FF2B5EF4-FFF2-40B4-BE49-F238E27FC236}">
                    <a16:creationId xmlns:a16="http://schemas.microsoft.com/office/drawing/2014/main" id="{0A31B51F-2357-7AD5-70E8-2871C85682A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1" name="Group 1080">
              <a:extLst>
                <a:ext uri="{FF2B5EF4-FFF2-40B4-BE49-F238E27FC236}">
                  <a16:creationId xmlns:a16="http://schemas.microsoft.com/office/drawing/2014/main" id="{D4BB9E38-0C1D-EE47-0193-0C70F36310BC}"/>
                </a:ext>
              </a:extLst>
            </p:cNvPr>
            <p:cNvGrpSpPr/>
            <p:nvPr/>
          </p:nvGrpSpPr>
          <p:grpSpPr>
            <a:xfrm>
              <a:off x="10760869" y="4865229"/>
              <a:ext cx="95250" cy="95250"/>
              <a:chOff x="4241800" y="5105400"/>
              <a:chExt cx="76200" cy="76200"/>
            </a:xfrm>
          </p:grpSpPr>
          <p:cxnSp>
            <p:nvCxnSpPr>
              <p:cNvPr id="1097" name="Straight Connector 1096">
                <a:extLst>
                  <a:ext uri="{FF2B5EF4-FFF2-40B4-BE49-F238E27FC236}">
                    <a16:creationId xmlns:a16="http://schemas.microsoft.com/office/drawing/2014/main" id="{96F67D14-20D8-644E-0404-FE4D8CCC1D9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98" name="Straight Connector 1097">
                <a:extLst>
                  <a:ext uri="{FF2B5EF4-FFF2-40B4-BE49-F238E27FC236}">
                    <a16:creationId xmlns:a16="http://schemas.microsoft.com/office/drawing/2014/main" id="{E83DEF43-71D8-6477-0925-B3A296844E1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2" name="Group 1081">
              <a:extLst>
                <a:ext uri="{FF2B5EF4-FFF2-40B4-BE49-F238E27FC236}">
                  <a16:creationId xmlns:a16="http://schemas.microsoft.com/office/drawing/2014/main" id="{30ED3084-64F9-B31E-F243-77ECA485BEC4}"/>
                </a:ext>
              </a:extLst>
            </p:cNvPr>
            <p:cNvGrpSpPr/>
            <p:nvPr/>
          </p:nvGrpSpPr>
          <p:grpSpPr>
            <a:xfrm>
              <a:off x="10788650" y="4865229"/>
              <a:ext cx="95250" cy="95250"/>
              <a:chOff x="4241800" y="5105400"/>
              <a:chExt cx="76200" cy="76200"/>
            </a:xfrm>
          </p:grpSpPr>
          <p:cxnSp>
            <p:nvCxnSpPr>
              <p:cNvPr id="1095" name="Straight Connector 1094">
                <a:extLst>
                  <a:ext uri="{FF2B5EF4-FFF2-40B4-BE49-F238E27FC236}">
                    <a16:creationId xmlns:a16="http://schemas.microsoft.com/office/drawing/2014/main" id="{25D2F03E-23D8-039D-587F-82D78F9AE37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96" name="Straight Connector 1095">
                <a:extLst>
                  <a:ext uri="{FF2B5EF4-FFF2-40B4-BE49-F238E27FC236}">
                    <a16:creationId xmlns:a16="http://schemas.microsoft.com/office/drawing/2014/main" id="{9306EA59-A162-7485-1A7D-A5F371E141C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3" name="Group 1082">
              <a:extLst>
                <a:ext uri="{FF2B5EF4-FFF2-40B4-BE49-F238E27FC236}">
                  <a16:creationId xmlns:a16="http://schemas.microsoft.com/office/drawing/2014/main" id="{1925B5D6-8C07-4B72-7DBA-DDA48E5F2F98}"/>
                </a:ext>
              </a:extLst>
            </p:cNvPr>
            <p:cNvGrpSpPr/>
            <p:nvPr/>
          </p:nvGrpSpPr>
          <p:grpSpPr>
            <a:xfrm>
              <a:off x="10819606" y="4958098"/>
              <a:ext cx="95250" cy="95250"/>
              <a:chOff x="4241800" y="5105400"/>
              <a:chExt cx="76200" cy="76200"/>
            </a:xfrm>
          </p:grpSpPr>
          <p:cxnSp>
            <p:nvCxnSpPr>
              <p:cNvPr id="1093" name="Straight Connector 1092">
                <a:extLst>
                  <a:ext uri="{FF2B5EF4-FFF2-40B4-BE49-F238E27FC236}">
                    <a16:creationId xmlns:a16="http://schemas.microsoft.com/office/drawing/2014/main" id="{4A60C283-A25F-DCCA-7EDE-1D3F641CBF9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94" name="Straight Connector 1093">
                <a:extLst>
                  <a:ext uri="{FF2B5EF4-FFF2-40B4-BE49-F238E27FC236}">
                    <a16:creationId xmlns:a16="http://schemas.microsoft.com/office/drawing/2014/main" id="{4169FDD3-8BBF-5D46-7FD3-D29A07FCF63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4" name="Group 1083">
              <a:extLst>
                <a:ext uri="{FF2B5EF4-FFF2-40B4-BE49-F238E27FC236}">
                  <a16:creationId xmlns:a16="http://schemas.microsoft.com/office/drawing/2014/main" id="{E7D5D5CC-B715-74D9-833A-CE987645E603}"/>
                </a:ext>
              </a:extLst>
            </p:cNvPr>
            <p:cNvGrpSpPr/>
            <p:nvPr/>
          </p:nvGrpSpPr>
          <p:grpSpPr>
            <a:xfrm>
              <a:off x="10841037" y="4958098"/>
              <a:ext cx="95250" cy="95250"/>
              <a:chOff x="4241800" y="5105400"/>
              <a:chExt cx="76200" cy="76200"/>
            </a:xfrm>
          </p:grpSpPr>
          <p:cxnSp>
            <p:nvCxnSpPr>
              <p:cNvPr id="1091" name="Straight Connector 1090">
                <a:extLst>
                  <a:ext uri="{FF2B5EF4-FFF2-40B4-BE49-F238E27FC236}">
                    <a16:creationId xmlns:a16="http://schemas.microsoft.com/office/drawing/2014/main" id="{80A9B30E-8303-CF0D-75B0-FA5C1851999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92" name="Straight Connector 1091">
                <a:extLst>
                  <a:ext uri="{FF2B5EF4-FFF2-40B4-BE49-F238E27FC236}">
                    <a16:creationId xmlns:a16="http://schemas.microsoft.com/office/drawing/2014/main" id="{197ED5D9-B4FA-A29D-790B-9506D13CE4C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5" name="Group 1084">
              <a:extLst>
                <a:ext uri="{FF2B5EF4-FFF2-40B4-BE49-F238E27FC236}">
                  <a16:creationId xmlns:a16="http://schemas.microsoft.com/office/drawing/2014/main" id="{8D28D672-290A-EB45-7EC4-E24B5181AADA}"/>
                </a:ext>
              </a:extLst>
            </p:cNvPr>
            <p:cNvGrpSpPr/>
            <p:nvPr/>
          </p:nvGrpSpPr>
          <p:grpSpPr>
            <a:xfrm>
              <a:off x="10876756" y="4958098"/>
              <a:ext cx="95250" cy="95250"/>
              <a:chOff x="4241800" y="5105400"/>
              <a:chExt cx="76200" cy="76200"/>
            </a:xfrm>
          </p:grpSpPr>
          <p:cxnSp>
            <p:nvCxnSpPr>
              <p:cNvPr id="1089" name="Straight Connector 1088">
                <a:extLst>
                  <a:ext uri="{FF2B5EF4-FFF2-40B4-BE49-F238E27FC236}">
                    <a16:creationId xmlns:a16="http://schemas.microsoft.com/office/drawing/2014/main" id="{1896E931-15E5-7F55-7FDC-5DAB332CA35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90" name="Straight Connector 1089">
                <a:extLst>
                  <a:ext uri="{FF2B5EF4-FFF2-40B4-BE49-F238E27FC236}">
                    <a16:creationId xmlns:a16="http://schemas.microsoft.com/office/drawing/2014/main" id="{FC444367-98CA-09AD-F895-3FBF7E78BB4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6" name="Group 1085">
              <a:extLst>
                <a:ext uri="{FF2B5EF4-FFF2-40B4-BE49-F238E27FC236}">
                  <a16:creationId xmlns:a16="http://schemas.microsoft.com/office/drawing/2014/main" id="{D35E99E1-26EC-309A-738E-52BC428A9ADB}"/>
                </a:ext>
              </a:extLst>
            </p:cNvPr>
            <p:cNvGrpSpPr/>
            <p:nvPr/>
          </p:nvGrpSpPr>
          <p:grpSpPr>
            <a:xfrm>
              <a:off x="10905331" y="4958098"/>
              <a:ext cx="95250" cy="95250"/>
              <a:chOff x="4241800" y="5105400"/>
              <a:chExt cx="76200" cy="76200"/>
            </a:xfrm>
          </p:grpSpPr>
          <p:cxnSp>
            <p:nvCxnSpPr>
              <p:cNvPr id="1087" name="Straight Connector 1086">
                <a:extLst>
                  <a:ext uri="{FF2B5EF4-FFF2-40B4-BE49-F238E27FC236}">
                    <a16:creationId xmlns:a16="http://schemas.microsoft.com/office/drawing/2014/main" id="{48E3E6D1-1B3A-CA25-F63B-489ADE9E2E0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88" name="Straight Connector 1087">
                <a:extLst>
                  <a:ext uri="{FF2B5EF4-FFF2-40B4-BE49-F238E27FC236}">
                    <a16:creationId xmlns:a16="http://schemas.microsoft.com/office/drawing/2014/main" id="{D5ACD74A-C6AE-D013-F9F3-0375CCC1E84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119" name="Freeform: Shape 1118">
            <a:extLst>
              <a:ext uri="{FF2B5EF4-FFF2-40B4-BE49-F238E27FC236}">
                <a16:creationId xmlns:a16="http://schemas.microsoft.com/office/drawing/2014/main" id="{E1A10878-6637-00B5-AFA3-98DC263E7812}"/>
              </a:ext>
            </a:extLst>
          </p:cNvPr>
          <p:cNvSpPr/>
          <p:nvPr/>
        </p:nvSpPr>
        <p:spPr bwMode="auto">
          <a:xfrm>
            <a:off x="7258050" y="4137025"/>
            <a:ext cx="4010025" cy="1485900"/>
          </a:xfrm>
          <a:custGeom>
            <a:avLst/>
            <a:gdLst>
              <a:gd name="connsiteX0" fmla="*/ 4010025 w 4010025"/>
              <a:gd name="connsiteY0" fmla="*/ 1485900 h 1485900"/>
              <a:gd name="connsiteX1" fmla="*/ 4010025 w 4010025"/>
              <a:gd name="connsiteY1" fmla="*/ 866775 h 1485900"/>
              <a:gd name="connsiteX2" fmla="*/ 3594100 w 4010025"/>
              <a:gd name="connsiteY2" fmla="*/ 866775 h 1485900"/>
              <a:gd name="connsiteX3" fmla="*/ 3594100 w 4010025"/>
              <a:gd name="connsiteY3" fmla="*/ 774700 h 1485900"/>
              <a:gd name="connsiteX4" fmla="*/ 2803525 w 4010025"/>
              <a:gd name="connsiteY4" fmla="*/ 774700 h 1485900"/>
              <a:gd name="connsiteX5" fmla="*/ 2803525 w 4010025"/>
              <a:gd name="connsiteY5" fmla="*/ 711200 h 1485900"/>
              <a:gd name="connsiteX6" fmla="*/ 2771775 w 4010025"/>
              <a:gd name="connsiteY6" fmla="*/ 711200 h 1485900"/>
              <a:gd name="connsiteX7" fmla="*/ 2771775 w 4010025"/>
              <a:gd name="connsiteY7" fmla="*/ 644525 h 1485900"/>
              <a:gd name="connsiteX8" fmla="*/ 2701925 w 4010025"/>
              <a:gd name="connsiteY8" fmla="*/ 644525 h 1485900"/>
              <a:gd name="connsiteX9" fmla="*/ 2701925 w 4010025"/>
              <a:gd name="connsiteY9" fmla="*/ 593725 h 1485900"/>
              <a:gd name="connsiteX10" fmla="*/ 1974850 w 4010025"/>
              <a:gd name="connsiteY10" fmla="*/ 593725 h 1485900"/>
              <a:gd name="connsiteX11" fmla="*/ 1974850 w 4010025"/>
              <a:gd name="connsiteY11" fmla="*/ 555625 h 1485900"/>
              <a:gd name="connsiteX12" fmla="*/ 1943100 w 4010025"/>
              <a:gd name="connsiteY12" fmla="*/ 555625 h 1485900"/>
              <a:gd name="connsiteX13" fmla="*/ 1943100 w 4010025"/>
              <a:gd name="connsiteY13" fmla="*/ 514350 h 1485900"/>
              <a:gd name="connsiteX14" fmla="*/ 1349375 w 4010025"/>
              <a:gd name="connsiteY14" fmla="*/ 514350 h 1485900"/>
              <a:gd name="connsiteX15" fmla="*/ 1349375 w 4010025"/>
              <a:gd name="connsiteY15" fmla="*/ 476250 h 1485900"/>
              <a:gd name="connsiteX16" fmla="*/ 1336675 w 4010025"/>
              <a:gd name="connsiteY16" fmla="*/ 476250 h 1485900"/>
              <a:gd name="connsiteX17" fmla="*/ 1336675 w 4010025"/>
              <a:gd name="connsiteY17" fmla="*/ 428625 h 1485900"/>
              <a:gd name="connsiteX18" fmla="*/ 1136650 w 4010025"/>
              <a:gd name="connsiteY18" fmla="*/ 428625 h 1485900"/>
              <a:gd name="connsiteX19" fmla="*/ 1136650 w 4010025"/>
              <a:gd name="connsiteY19" fmla="*/ 390525 h 1485900"/>
              <a:gd name="connsiteX20" fmla="*/ 1114425 w 4010025"/>
              <a:gd name="connsiteY20" fmla="*/ 390525 h 1485900"/>
              <a:gd name="connsiteX21" fmla="*/ 1114425 w 4010025"/>
              <a:gd name="connsiteY21" fmla="*/ 349250 h 1485900"/>
              <a:gd name="connsiteX22" fmla="*/ 809625 w 4010025"/>
              <a:gd name="connsiteY22" fmla="*/ 349250 h 1485900"/>
              <a:gd name="connsiteX23" fmla="*/ 809625 w 4010025"/>
              <a:gd name="connsiteY23" fmla="*/ 307975 h 1485900"/>
              <a:gd name="connsiteX24" fmla="*/ 644525 w 4010025"/>
              <a:gd name="connsiteY24" fmla="*/ 307975 h 1485900"/>
              <a:gd name="connsiteX25" fmla="*/ 644525 w 4010025"/>
              <a:gd name="connsiteY25" fmla="*/ 266700 h 1485900"/>
              <a:gd name="connsiteX26" fmla="*/ 628650 w 4010025"/>
              <a:gd name="connsiteY26" fmla="*/ 266700 h 1485900"/>
              <a:gd name="connsiteX27" fmla="*/ 628650 w 4010025"/>
              <a:gd name="connsiteY27" fmla="*/ 231775 h 1485900"/>
              <a:gd name="connsiteX28" fmla="*/ 447675 w 4010025"/>
              <a:gd name="connsiteY28" fmla="*/ 231775 h 1485900"/>
              <a:gd name="connsiteX29" fmla="*/ 447675 w 4010025"/>
              <a:gd name="connsiteY29" fmla="*/ 196850 h 1485900"/>
              <a:gd name="connsiteX30" fmla="*/ 425450 w 4010025"/>
              <a:gd name="connsiteY30" fmla="*/ 196850 h 1485900"/>
              <a:gd name="connsiteX31" fmla="*/ 425450 w 4010025"/>
              <a:gd name="connsiteY31" fmla="*/ 155575 h 1485900"/>
              <a:gd name="connsiteX32" fmla="*/ 415925 w 4010025"/>
              <a:gd name="connsiteY32" fmla="*/ 155575 h 1485900"/>
              <a:gd name="connsiteX33" fmla="*/ 415925 w 4010025"/>
              <a:gd name="connsiteY33" fmla="*/ 114300 h 1485900"/>
              <a:gd name="connsiteX34" fmla="*/ 406400 w 4010025"/>
              <a:gd name="connsiteY34" fmla="*/ 114300 h 1485900"/>
              <a:gd name="connsiteX35" fmla="*/ 406400 w 4010025"/>
              <a:gd name="connsiteY35" fmla="*/ 69850 h 1485900"/>
              <a:gd name="connsiteX36" fmla="*/ 393700 w 4010025"/>
              <a:gd name="connsiteY36" fmla="*/ 69850 h 1485900"/>
              <a:gd name="connsiteX37" fmla="*/ 393700 w 4010025"/>
              <a:gd name="connsiteY37" fmla="*/ 41275 h 1485900"/>
              <a:gd name="connsiteX38" fmla="*/ 295275 w 4010025"/>
              <a:gd name="connsiteY38" fmla="*/ 41275 h 1485900"/>
              <a:gd name="connsiteX39" fmla="*/ 295275 w 4010025"/>
              <a:gd name="connsiteY39" fmla="*/ 0 h 1485900"/>
              <a:gd name="connsiteX40" fmla="*/ 0 w 4010025"/>
              <a:gd name="connsiteY40" fmla="*/ 0 h 148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010025" h="1485900">
                <a:moveTo>
                  <a:pt x="4010025" y="1485900"/>
                </a:moveTo>
                <a:lnTo>
                  <a:pt x="4010025" y="866775"/>
                </a:lnTo>
                <a:lnTo>
                  <a:pt x="3594100" y="866775"/>
                </a:lnTo>
                <a:lnTo>
                  <a:pt x="3594100" y="774700"/>
                </a:lnTo>
                <a:lnTo>
                  <a:pt x="2803525" y="774700"/>
                </a:lnTo>
                <a:lnTo>
                  <a:pt x="2803525" y="711200"/>
                </a:lnTo>
                <a:lnTo>
                  <a:pt x="2771775" y="711200"/>
                </a:lnTo>
                <a:lnTo>
                  <a:pt x="2771775" y="644525"/>
                </a:lnTo>
                <a:lnTo>
                  <a:pt x="2701925" y="644525"/>
                </a:lnTo>
                <a:lnTo>
                  <a:pt x="2701925" y="593725"/>
                </a:lnTo>
                <a:lnTo>
                  <a:pt x="1974850" y="593725"/>
                </a:lnTo>
                <a:lnTo>
                  <a:pt x="1974850" y="555625"/>
                </a:lnTo>
                <a:lnTo>
                  <a:pt x="1943100" y="555625"/>
                </a:lnTo>
                <a:lnTo>
                  <a:pt x="1943100" y="514350"/>
                </a:lnTo>
                <a:lnTo>
                  <a:pt x="1349375" y="514350"/>
                </a:lnTo>
                <a:lnTo>
                  <a:pt x="1349375" y="476250"/>
                </a:lnTo>
                <a:lnTo>
                  <a:pt x="1336675" y="476250"/>
                </a:lnTo>
                <a:lnTo>
                  <a:pt x="1336675" y="428625"/>
                </a:lnTo>
                <a:lnTo>
                  <a:pt x="1136650" y="428625"/>
                </a:lnTo>
                <a:lnTo>
                  <a:pt x="1136650" y="390525"/>
                </a:lnTo>
                <a:lnTo>
                  <a:pt x="1114425" y="390525"/>
                </a:lnTo>
                <a:lnTo>
                  <a:pt x="1114425" y="349250"/>
                </a:lnTo>
                <a:lnTo>
                  <a:pt x="809625" y="349250"/>
                </a:lnTo>
                <a:lnTo>
                  <a:pt x="809625" y="307975"/>
                </a:lnTo>
                <a:lnTo>
                  <a:pt x="644525" y="307975"/>
                </a:lnTo>
                <a:lnTo>
                  <a:pt x="644525" y="266700"/>
                </a:lnTo>
                <a:lnTo>
                  <a:pt x="628650" y="266700"/>
                </a:lnTo>
                <a:lnTo>
                  <a:pt x="628650" y="231775"/>
                </a:lnTo>
                <a:lnTo>
                  <a:pt x="447675" y="231775"/>
                </a:lnTo>
                <a:lnTo>
                  <a:pt x="447675" y="196850"/>
                </a:lnTo>
                <a:lnTo>
                  <a:pt x="425450" y="196850"/>
                </a:lnTo>
                <a:lnTo>
                  <a:pt x="425450" y="155575"/>
                </a:lnTo>
                <a:lnTo>
                  <a:pt x="415925" y="155575"/>
                </a:lnTo>
                <a:lnTo>
                  <a:pt x="415925" y="114300"/>
                </a:lnTo>
                <a:lnTo>
                  <a:pt x="406400" y="114300"/>
                </a:lnTo>
                <a:lnTo>
                  <a:pt x="406400" y="69850"/>
                </a:lnTo>
                <a:lnTo>
                  <a:pt x="393700" y="69850"/>
                </a:lnTo>
                <a:lnTo>
                  <a:pt x="393700" y="41275"/>
                </a:lnTo>
                <a:lnTo>
                  <a:pt x="295275" y="41275"/>
                </a:lnTo>
                <a:lnTo>
                  <a:pt x="29527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0" name="TextBox 1119">
            <a:extLst>
              <a:ext uri="{FF2B5EF4-FFF2-40B4-BE49-F238E27FC236}">
                <a16:creationId xmlns:a16="http://schemas.microsoft.com/office/drawing/2014/main" id="{C0517535-361B-B9C0-F4D9-CDD4E203AE53}"/>
              </a:ext>
            </a:extLst>
          </p:cNvPr>
          <p:cNvSpPr txBox="1"/>
          <p:nvPr/>
        </p:nvSpPr>
        <p:spPr bwMode="auto">
          <a:xfrm>
            <a:off x="8531694" y="4007242"/>
            <a:ext cx="37466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With double refractory disease (n = 48)</a:t>
            </a:r>
          </a:p>
          <a:p>
            <a:pPr>
              <a:spcAft>
                <a:spcPct val="0"/>
              </a:spcAft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Without double refractory disease (n = 42)</a:t>
            </a:r>
          </a:p>
        </p:txBody>
      </p:sp>
      <p:cxnSp>
        <p:nvCxnSpPr>
          <p:cNvPr id="1121" name="Straight Connector 1120">
            <a:extLst>
              <a:ext uri="{FF2B5EF4-FFF2-40B4-BE49-F238E27FC236}">
                <a16:creationId xmlns:a16="http://schemas.microsoft.com/office/drawing/2014/main" id="{D57BECD7-1BC0-AD41-8591-5F11CEA06999}"/>
              </a:ext>
            </a:extLst>
          </p:cNvPr>
          <p:cNvCxnSpPr/>
          <p:nvPr/>
        </p:nvCxnSpPr>
        <p:spPr bwMode="auto">
          <a:xfrm>
            <a:off x="8273621" y="4145808"/>
            <a:ext cx="298451" cy="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22" name="Straight Connector 1121">
            <a:extLst>
              <a:ext uri="{FF2B5EF4-FFF2-40B4-BE49-F238E27FC236}">
                <a16:creationId xmlns:a16="http://schemas.microsoft.com/office/drawing/2014/main" id="{E5827E02-D735-9484-1E75-66D1E3FC9B12}"/>
              </a:ext>
            </a:extLst>
          </p:cNvPr>
          <p:cNvCxnSpPr/>
          <p:nvPr/>
        </p:nvCxnSpPr>
        <p:spPr bwMode="auto">
          <a:xfrm>
            <a:off x="8273621" y="4322792"/>
            <a:ext cx="298451" cy="0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23" name="TextBox 1122">
            <a:extLst>
              <a:ext uri="{FF2B5EF4-FFF2-40B4-BE49-F238E27FC236}">
                <a16:creationId xmlns:a16="http://schemas.microsoft.com/office/drawing/2014/main" id="{2CE11EB3-B349-13EC-35C9-995E16A2C69F}"/>
              </a:ext>
            </a:extLst>
          </p:cNvPr>
          <p:cNvSpPr txBox="1"/>
          <p:nvPr/>
        </p:nvSpPr>
        <p:spPr bwMode="auto">
          <a:xfrm>
            <a:off x="2922508" y="3659719"/>
            <a:ext cx="7056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DoCR</a:t>
            </a:r>
          </a:p>
        </p:txBody>
      </p:sp>
      <p:sp>
        <p:nvSpPr>
          <p:cNvPr id="1124" name="TextBox 1123">
            <a:extLst>
              <a:ext uri="{FF2B5EF4-FFF2-40B4-BE49-F238E27FC236}">
                <a16:creationId xmlns:a16="http://schemas.microsoft.com/office/drawing/2014/main" id="{4DF33034-1FBA-FCB7-8610-69E1BA433400}"/>
              </a:ext>
            </a:extLst>
          </p:cNvPr>
          <p:cNvSpPr txBox="1"/>
          <p:nvPr/>
        </p:nvSpPr>
        <p:spPr bwMode="auto">
          <a:xfrm>
            <a:off x="6960183" y="3659719"/>
            <a:ext cx="46724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PFS in Patients With Double Refractory Disease</a:t>
            </a:r>
          </a:p>
        </p:txBody>
      </p:sp>
      <p:grpSp>
        <p:nvGrpSpPr>
          <p:cNvPr id="1125" name="Group 1124">
            <a:extLst>
              <a:ext uri="{FF2B5EF4-FFF2-40B4-BE49-F238E27FC236}">
                <a16:creationId xmlns:a16="http://schemas.microsoft.com/office/drawing/2014/main" id="{009F926E-827D-EC8D-BD8A-28CC8DF82AEA}"/>
              </a:ext>
            </a:extLst>
          </p:cNvPr>
          <p:cNvGrpSpPr/>
          <p:nvPr/>
        </p:nvGrpSpPr>
        <p:grpSpPr>
          <a:xfrm>
            <a:off x="1301746" y="3459428"/>
            <a:ext cx="4365829" cy="280846"/>
            <a:chOff x="7130154" y="4718204"/>
            <a:chExt cx="5672741" cy="280846"/>
          </a:xfrm>
        </p:grpSpPr>
        <p:sp>
          <p:nvSpPr>
            <p:cNvPr id="1126" name="Rectangle 1125">
              <a:extLst>
                <a:ext uri="{FF2B5EF4-FFF2-40B4-BE49-F238E27FC236}">
                  <a16:creationId xmlns:a16="http://schemas.microsoft.com/office/drawing/2014/main" id="{7D044FF5-260F-BD2B-1266-C7EC8A1092ED}"/>
                </a:ext>
              </a:extLst>
            </p:cNvPr>
            <p:cNvSpPr/>
            <p:nvPr/>
          </p:nvSpPr>
          <p:spPr>
            <a:xfrm>
              <a:off x="7130154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26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27" name="Rectangle 1126">
              <a:extLst>
                <a:ext uri="{FF2B5EF4-FFF2-40B4-BE49-F238E27FC236}">
                  <a16:creationId xmlns:a16="http://schemas.microsoft.com/office/drawing/2014/main" id="{54940DD8-36C3-B825-75FC-AC1373A4401C}"/>
                </a:ext>
              </a:extLst>
            </p:cNvPr>
            <p:cNvSpPr/>
            <p:nvPr/>
          </p:nvSpPr>
          <p:spPr>
            <a:xfrm>
              <a:off x="7348597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26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28" name="Rectangle 1127">
              <a:extLst>
                <a:ext uri="{FF2B5EF4-FFF2-40B4-BE49-F238E27FC236}">
                  <a16:creationId xmlns:a16="http://schemas.microsoft.com/office/drawing/2014/main" id="{4F0C11D3-3980-51E8-8F2C-E8CF1E97ADDD}"/>
                </a:ext>
              </a:extLst>
            </p:cNvPr>
            <p:cNvSpPr/>
            <p:nvPr/>
          </p:nvSpPr>
          <p:spPr>
            <a:xfrm>
              <a:off x="7567042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25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25</a:t>
              </a:r>
            </a:p>
          </p:txBody>
        </p:sp>
        <p:sp>
          <p:nvSpPr>
            <p:cNvPr id="1129" name="Rectangle 1128">
              <a:extLst>
                <a:ext uri="{FF2B5EF4-FFF2-40B4-BE49-F238E27FC236}">
                  <a16:creationId xmlns:a16="http://schemas.microsoft.com/office/drawing/2014/main" id="{C8D030C9-DA41-2C5B-4301-1D3105C1639C}"/>
                </a:ext>
              </a:extLst>
            </p:cNvPr>
            <p:cNvSpPr/>
            <p:nvPr/>
          </p:nvSpPr>
          <p:spPr>
            <a:xfrm>
              <a:off x="7785486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1130" name="Rectangle 1129">
              <a:extLst>
                <a:ext uri="{FF2B5EF4-FFF2-40B4-BE49-F238E27FC236}">
                  <a16:creationId xmlns:a16="http://schemas.microsoft.com/office/drawing/2014/main" id="{E86D4BA1-9047-6EF7-82CE-F5D049445EFF}"/>
                </a:ext>
              </a:extLst>
            </p:cNvPr>
            <p:cNvSpPr/>
            <p:nvPr/>
          </p:nvSpPr>
          <p:spPr>
            <a:xfrm>
              <a:off x="8003929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23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1" name="Rectangle 1130">
              <a:extLst>
                <a:ext uri="{FF2B5EF4-FFF2-40B4-BE49-F238E27FC236}">
                  <a16:creationId xmlns:a16="http://schemas.microsoft.com/office/drawing/2014/main" id="{C959CAF3-AC4B-19D9-D7D0-AD742FB652EB}"/>
                </a:ext>
              </a:extLst>
            </p:cNvPr>
            <p:cNvSpPr/>
            <p:nvPr/>
          </p:nvSpPr>
          <p:spPr>
            <a:xfrm>
              <a:off x="8222374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23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2" name="Rectangle 1131">
              <a:extLst>
                <a:ext uri="{FF2B5EF4-FFF2-40B4-BE49-F238E27FC236}">
                  <a16:creationId xmlns:a16="http://schemas.microsoft.com/office/drawing/2014/main" id="{E697D1D6-34B9-8690-9003-A0554772E2F9}"/>
                </a:ext>
              </a:extLst>
            </p:cNvPr>
            <p:cNvSpPr/>
            <p:nvPr/>
          </p:nvSpPr>
          <p:spPr>
            <a:xfrm>
              <a:off x="8440816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22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3" name="Rectangle 1132">
              <a:extLst>
                <a:ext uri="{FF2B5EF4-FFF2-40B4-BE49-F238E27FC236}">
                  <a16:creationId xmlns:a16="http://schemas.microsoft.com/office/drawing/2014/main" id="{9BC58F71-B8CD-B736-0F62-5E1FB2C06CC1}"/>
                </a:ext>
              </a:extLst>
            </p:cNvPr>
            <p:cNvSpPr/>
            <p:nvPr/>
          </p:nvSpPr>
          <p:spPr>
            <a:xfrm>
              <a:off x="8659261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4" name="Rectangle 1133">
              <a:extLst>
                <a:ext uri="{FF2B5EF4-FFF2-40B4-BE49-F238E27FC236}">
                  <a16:creationId xmlns:a16="http://schemas.microsoft.com/office/drawing/2014/main" id="{A20DEF38-44B4-2549-85BF-359D1DA34EA2}"/>
                </a:ext>
              </a:extLst>
            </p:cNvPr>
            <p:cNvSpPr/>
            <p:nvPr/>
          </p:nvSpPr>
          <p:spPr>
            <a:xfrm>
              <a:off x="8877705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5" name="Rectangle 1134">
              <a:extLst>
                <a:ext uri="{FF2B5EF4-FFF2-40B4-BE49-F238E27FC236}">
                  <a16:creationId xmlns:a16="http://schemas.microsoft.com/office/drawing/2014/main" id="{34C68F4C-D17B-C5C1-32D8-223243D86EA5}"/>
                </a:ext>
              </a:extLst>
            </p:cNvPr>
            <p:cNvSpPr/>
            <p:nvPr/>
          </p:nvSpPr>
          <p:spPr>
            <a:xfrm>
              <a:off x="9096149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6" name="Rectangle 1135">
              <a:extLst>
                <a:ext uri="{FF2B5EF4-FFF2-40B4-BE49-F238E27FC236}">
                  <a16:creationId xmlns:a16="http://schemas.microsoft.com/office/drawing/2014/main" id="{1DAAF5D0-DD34-8B43-BD2B-18FC22F3F2BB}"/>
                </a:ext>
              </a:extLst>
            </p:cNvPr>
            <p:cNvSpPr/>
            <p:nvPr/>
          </p:nvSpPr>
          <p:spPr>
            <a:xfrm>
              <a:off x="9314593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1137" name="Rectangle 1136">
              <a:extLst>
                <a:ext uri="{FF2B5EF4-FFF2-40B4-BE49-F238E27FC236}">
                  <a16:creationId xmlns:a16="http://schemas.microsoft.com/office/drawing/2014/main" id="{3D8078FB-365F-8314-DD32-E7925EDCAE1D}"/>
                </a:ext>
              </a:extLst>
            </p:cNvPr>
            <p:cNvSpPr/>
            <p:nvPr/>
          </p:nvSpPr>
          <p:spPr>
            <a:xfrm>
              <a:off x="9533037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8" name="Rectangle 1137">
              <a:extLst>
                <a:ext uri="{FF2B5EF4-FFF2-40B4-BE49-F238E27FC236}">
                  <a16:creationId xmlns:a16="http://schemas.microsoft.com/office/drawing/2014/main" id="{89EA3BEB-71C5-A390-BACA-2BB7D4533867}"/>
                </a:ext>
              </a:extLst>
            </p:cNvPr>
            <p:cNvSpPr/>
            <p:nvPr/>
          </p:nvSpPr>
          <p:spPr>
            <a:xfrm>
              <a:off x="9751480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18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39" name="Rectangle 1138">
              <a:extLst>
                <a:ext uri="{FF2B5EF4-FFF2-40B4-BE49-F238E27FC236}">
                  <a16:creationId xmlns:a16="http://schemas.microsoft.com/office/drawing/2014/main" id="{9EE6F9CB-D29D-96CA-49D9-00ADB58750D9}"/>
                </a:ext>
              </a:extLst>
            </p:cNvPr>
            <p:cNvSpPr/>
            <p:nvPr/>
          </p:nvSpPr>
          <p:spPr>
            <a:xfrm>
              <a:off x="9969924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0" name="Rectangle 1139">
              <a:extLst>
                <a:ext uri="{FF2B5EF4-FFF2-40B4-BE49-F238E27FC236}">
                  <a16:creationId xmlns:a16="http://schemas.microsoft.com/office/drawing/2014/main" id="{DD8203BD-DBD4-CD21-C77D-407D2C6F185F}"/>
                </a:ext>
              </a:extLst>
            </p:cNvPr>
            <p:cNvSpPr/>
            <p:nvPr/>
          </p:nvSpPr>
          <p:spPr>
            <a:xfrm>
              <a:off x="10188368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1" name="Rectangle 1140">
              <a:extLst>
                <a:ext uri="{FF2B5EF4-FFF2-40B4-BE49-F238E27FC236}">
                  <a16:creationId xmlns:a16="http://schemas.microsoft.com/office/drawing/2014/main" id="{35DD0FB2-E963-E57C-DCCC-171306DEE85B}"/>
                </a:ext>
              </a:extLst>
            </p:cNvPr>
            <p:cNvSpPr/>
            <p:nvPr/>
          </p:nvSpPr>
          <p:spPr>
            <a:xfrm>
              <a:off x="10406813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15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16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2" name="Rectangle 1141">
              <a:extLst>
                <a:ext uri="{FF2B5EF4-FFF2-40B4-BE49-F238E27FC236}">
                  <a16:creationId xmlns:a16="http://schemas.microsoft.com/office/drawing/2014/main" id="{A23B5B56-11F0-D668-BB94-1C2517241297}"/>
                </a:ext>
              </a:extLst>
            </p:cNvPr>
            <p:cNvSpPr/>
            <p:nvPr/>
          </p:nvSpPr>
          <p:spPr>
            <a:xfrm>
              <a:off x="10625255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15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3" name="Rectangle 1142">
              <a:extLst>
                <a:ext uri="{FF2B5EF4-FFF2-40B4-BE49-F238E27FC236}">
                  <a16:creationId xmlns:a16="http://schemas.microsoft.com/office/drawing/2014/main" id="{ABDF15EB-07E4-2416-8E78-969B3BFF9CD6}"/>
                </a:ext>
              </a:extLst>
            </p:cNvPr>
            <p:cNvSpPr/>
            <p:nvPr/>
          </p:nvSpPr>
          <p:spPr>
            <a:xfrm>
              <a:off x="10843700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4" name="Rectangle 1143">
              <a:extLst>
                <a:ext uri="{FF2B5EF4-FFF2-40B4-BE49-F238E27FC236}">
                  <a16:creationId xmlns:a16="http://schemas.microsoft.com/office/drawing/2014/main" id="{33E54BE3-7209-930E-344D-A13F4E777BA4}"/>
                </a:ext>
              </a:extLst>
            </p:cNvPr>
            <p:cNvSpPr/>
            <p:nvPr/>
          </p:nvSpPr>
          <p:spPr>
            <a:xfrm>
              <a:off x="11054780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8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5" name="Rectangle 1144">
              <a:extLst>
                <a:ext uri="{FF2B5EF4-FFF2-40B4-BE49-F238E27FC236}">
                  <a16:creationId xmlns:a16="http://schemas.microsoft.com/office/drawing/2014/main" id="{CA3EF4AC-A3C3-015C-D97B-4A1E13D989B7}"/>
                </a:ext>
              </a:extLst>
            </p:cNvPr>
            <p:cNvSpPr/>
            <p:nvPr/>
          </p:nvSpPr>
          <p:spPr>
            <a:xfrm>
              <a:off x="11273429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8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6" name="Rectangle 1145">
              <a:extLst>
                <a:ext uri="{FF2B5EF4-FFF2-40B4-BE49-F238E27FC236}">
                  <a16:creationId xmlns:a16="http://schemas.microsoft.com/office/drawing/2014/main" id="{95C2A220-388E-7FBB-6C0C-82C9B69D1D5D}"/>
                </a:ext>
              </a:extLst>
            </p:cNvPr>
            <p:cNvSpPr/>
            <p:nvPr/>
          </p:nvSpPr>
          <p:spPr>
            <a:xfrm>
              <a:off x="11483144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8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7" name="Rectangle 1146">
              <a:extLst>
                <a:ext uri="{FF2B5EF4-FFF2-40B4-BE49-F238E27FC236}">
                  <a16:creationId xmlns:a16="http://schemas.microsoft.com/office/drawing/2014/main" id="{18E885BA-166E-537F-A8B9-F4622F952701}"/>
                </a:ext>
              </a:extLst>
            </p:cNvPr>
            <p:cNvSpPr/>
            <p:nvPr/>
          </p:nvSpPr>
          <p:spPr>
            <a:xfrm>
              <a:off x="11705264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8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8" name="Rectangle 1147">
              <a:extLst>
                <a:ext uri="{FF2B5EF4-FFF2-40B4-BE49-F238E27FC236}">
                  <a16:creationId xmlns:a16="http://schemas.microsoft.com/office/drawing/2014/main" id="{A226D998-E719-2497-3405-45DEC6B6C6D1}"/>
                </a:ext>
              </a:extLst>
            </p:cNvPr>
            <p:cNvSpPr/>
            <p:nvPr/>
          </p:nvSpPr>
          <p:spPr>
            <a:xfrm>
              <a:off x="11913928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8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49" name="Rectangle 1148">
              <a:extLst>
                <a:ext uri="{FF2B5EF4-FFF2-40B4-BE49-F238E27FC236}">
                  <a16:creationId xmlns:a16="http://schemas.microsoft.com/office/drawing/2014/main" id="{A9D54853-2736-A948-AA9B-F2BA9006A534}"/>
                </a:ext>
              </a:extLst>
            </p:cNvPr>
            <p:cNvSpPr/>
            <p:nvPr/>
          </p:nvSpPr>
          <p:spPr>
            <a:xfrm>
              <a:off x="12132577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5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50" name="Rectangle 1149">
              <a:extLst>
                <a:ext uri="{FF2B5EF4-FFF2-40B4-BE49-F238E27FC236}">
                  <a16:creationId xmlns:a16="http://schemas.microsoft.com/office/drawing/2014/main" id="{C91F31A9-B5C3-7C7D-11EB-B20B9F394AC4}"/>
                </a:ext>
              </a:extLst>
            </p:cNvPr>
            <p:cNvSpPr/>
            <p:nvPr/>
          </p:nvSpPr>
          <p:spPr>
            <a:xfrm>
              <a:off x="12345626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51" name="Rectangle 1150">
              <a:extLst>
                <a:ext uri="{FF2B5EF4-FFF2-40B4-BE49-F238E27FC236}">
                  <a16:creationId xmlns:a16="http://schemas.microsoft.com/office/drawing/2014/main" id="{6BAB31E4-F4F9-E03D-3029-8DFE758059BF}"/>
                </a:ext>
              </a:extLst>
            </p:cNvPr>
            <p:cNvSpPr/>
            <p:nvPr/>
          </p:nvSpPr>
          <p:spPr>
            <a:xfrm>
              <a:off x="12568401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sp>
        <p:nvSpPr>
          <p:cNvPr id="1152" name="Rectangle 1151">
            <a:extLst>
              <a:ext uri="{FF2B5EF4-FFF2-40B4-BE49-F238E27FC236}">
                <a16:creationId xmlns:a16="http://schemas.microsoft.com/office/drawing/2014/main" id="{C3B97C72-3965-BC77-EBEF-F587057292BA}"/>
              </a:ext>
            </a:extLst>
          </p:cNvPr>
          <p:cNvSpPr/>
          <p:nvPr/>
        </p:nvSpPr>
        <p:spPr>
          <a:xfrm>
            <a:off x="223936" y="3308085"/>
            <a:ext cx="1066380" cy="461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</a:t>
            </a:r>
          </a:p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0" spc="-4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POD24</a:t>
            </a:r>
          </a:p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-40" normalizeH="0" baseline="0" noProof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Non-POD24</a:t>
            </a:r>
          </a:p>
        </p:txBody>
      </p:sp>
      <p:sp>
        <p:nvSpPr>
          <p:cNvPr id="1153" name="TextBox 1152">
            <a:extLst>
              <a:ext uri="{FF2B5EF4-FFF2-40B4-BE49-F238E27FC236}">
                <a16:creationId xmlns:a16="http://schemas.microsoft.com/office/drawing/2014/main" id="{C169C6E2-1041-80D1-F329-C7C15CAE9463}"/>
              </a:ext>
            </a:extLst>
          </p:cNvPr>
          <p:cNvSpPr txBox="1"/>
          <p:nvPr/>
        </p:nvSpPr>
        <p:spPr bwMode="auto">
          <a:xfrm>
            <a:off x="4517859" y="1432493"/>
            <a:ext cx="18677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POD24 (n = 28)</a:t>
            </a:r>
          </a:p>
          <a:p>
            <a:pPr>
              <a:spcAft>
                <a:spcPct val="0"/>
              </a:spcAft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Non-POD24 (n = 26)</a:t>
            </a:r>
          </a:p>
          <a:p>
            <a:pPr>
              <a:spcAft>
                <a:spcPct val="0"/>
              </a:spcAft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Censored</a:t>
            </a:r>
          </a:p>
        </p:txBody>
      </p:sp>
      <p:sp>
        <p:nvSpPr>
          <p:cNvPr id="1154" name="Rectangle 1153">
            <a:extLst>
              <a:ext uri="{FF2B5EF4-FFF2-40B4-BE49-F238E27FC236}">
                <a16:creationId xmlns:a16="http://schemas.microsoft.com/office/drawing/2014/main" id="{7443612C-EF43-068C-91B5-DD01A563B186}"/>
              </a:ext>
            </a:extLst>
          </p:cNvPr>
          <p:cNvSpPr/>
          <p:nvPr/>
        </p:nvSpPr>
        <p:spPr>
          <a:xfrm rot="16200000">
            <a:off x="5564089" y="2117693"/>
            <a:ext cx="14863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Probability (%)</a:t>
            </a:r>
          </a:p>
        </p:txBody>
      </p:sp>
      <p:sp>
        <p:nvSpPr>
          <p:cNvPr id="1155" name="Rectangle 1154">
            <a:extLst>
              <a:ext uri="{FF2B5EF4-FFF2-40B4-BE49-F238E27FC236}">
                <a16:creationId xmlns:a16="http://schemas.microsoft.com/office/drawing/2014/main" id="{2F89A292-02C3-0A1D-AC31-3B8F4D233C90}"/>
              </a:ext>
            </a:extLst>
          </p:cNvPr>
          <p:cNvSpPr/>
          <p:nvPr/>
        </p:nvSpPr>
        <p:spPr>
          <a:xfrm>
            <a:off x="8581066" y="3295745"/>
            <a:ext cx="488977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1156" name="Freeform 103">
            <a:extLst>
              <a:ext uri="{FF2B5EF4-FFF2-40B4-BE49-F238E27FC236}">
                <a16:creationId xmlns:a16="http://schemas.microsoft.com/office/drawing/2014/main" id="{D4A8707B-1239-10AF-BE75-D6E4C1EB14D1}"/>
              </a:ext>
            </a:extLst>
          </p:cNvPr>
          <p:cNvSpPr/>
          <p:nvPr/>
        </p:nvSpPr>
        <p:spPr>
          <a:xfrm>
            <a:off x="6761836" y="1506145"/>
            <a:ext cx="4687213" cy="1603768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157" name="Group 1156">
            <a:extLst>
              <a:ext uri="{FF2B5EF4-FFF2-40B4-BE49-F238E27FC236}">
                <a16:creationId xmlns:a16="http://schemas.microsoft.com/office/drawing/2014/main" id="{20B05625-F5C8-D05E-545E-EE9C7A613655}"/>
              </a:ext>
            </a:extLst>
          </p:cNvPr>
          <p:cNvGrpSpPr/>
          <p:nvPr/>
        </p:nvGrpSpPr>
        <p:grpSpPr>
          <a:xfrm>
            <a:off x="6697035" y="1543126"/>
            <a:ext cx="64801" cy="1562023"/>
            <a:chOff x="1555178" y="2102738"/>
            <a:chExt cx="93600" cy="1951102"/>
          </a:xfrm>
        </p:grpSpPr>
        <p:cxnSp>
          <p:nvCxnSpPr>
            <p:cNvPr id="1158" name="Straight Connector 1157">
              <a:extLst>
                <a:ext uri="{FF2B5EF4-FFF2-40B4-BE49-F238E27FC236}">
                  <a16:creationId xmlns:a16="http://schemas.microsoft.com/office/drawing/2014/main" id="{51436A32-AE85-9991-B51C-E1FCA2872BA6}"/>
                </a:ext>
              </a:extLst>
            </p:cNvPr>
            <p:cNvCxnSpPr/>
            <p:nvPr/>
          </p:nvCxnSpPr>
          <p:spPr>
            <a:xfrm>
              <a:off x="1555178" y="210273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159" name="Straight Connector 1158">
              <a:extLst>
                <a:ext uri="{FF2B5EF4-FFF2-40B4-BE49-F238E27FC236}">
                  <a16:creationId xmlns:a16="http://schemas.microsoft.com/office/drawing/2014/main" id="{5B4636E7-0609-2173-96FD-FB52CC0927A9}"/>
                </a:ext>
              </a:extLst>
            </p:cNvPr>
            <p:cNvCxnSpPr/>
            <p:nvPr/>
          </p:nvCxnSpPr>
          <p:spPr>
            <a:xfrm>
              <a:off x="1555178" y="2492541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160" name="Straight Connector 1159">
              <a:extLst>
                <a:ext uri="{FF2B5EF4-FFF2-40B4-BE49-F238E27FC236}">
                  <a16:creationId xmlns:a16="http://schemas.microsoft.com/office/drawing/2014/main" id="{E993DF76-B591-3229-5628-09A16E74ECD3}"/>
                </a:ext>
              </a:extLst>
            </p:cNvPr>
            <p:cNvCxnSpPr/>
            <p:nvPr/>
          </p:nvCxnSpPr>
          <p:spPr>
            <a:xfrm>
              <a:off x="1555178" y="2870097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161" name="Straight Connector 1160">
              <a:extLst>
                <a:ext uri="{FF2B5EF4-FFF2-40B4-BE49-F238E27FC236}">
                  <a16:creationId xmlns:a16="http://schemas.microsoft.com/office/drawing/2014/main" id="{B5F8CE4D-5416-7BA6-DD8B-3DE0FC0B66E3}"/>
                </a:ext>
              </a:extLst>
            </p:cNvPr>
            <p:cNvCxnSpPr/>
            <p:nvPr/>
          </p:nvCxnSpPr>
          <p:spPr>
            <a:xfrm>
              <a:off x="1555178" y="3664035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162" name="Straight Connector 1161">
              <a:extLst>
                <a:ext uri="{FF2B5EF4-FFF2-40B4-BE49-F238E27FC236}">
                  <a16:creationId xmlns:a16="http://schemas.microsoft.com/office/drawing/2014/main" id="{0B34A891-EDC0-C884-A31A-B78EAB9DA64A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163" name="Straight Connector 1162">
              <a:extLst>
                <a:ext uri="{FF2B5EF4-FFF2-40B4-BE49-F238E27FC236}">
                  <a16:creationId xmlns:a16="http://schemas.microsoft.com/office/drawing/2014/main" id="{54B41CA5-2F5E-F8F0-C8B7-85EBDEB967B7}"/>
                </a:ext>
              </a:extLst>
            </p:cNvPr>
            <p:cNvCxnSpPr/>
            <p:nvPr/>
          </p:nvCxnSpPr>
          <p:spPr>
            <a:xfrm>
              <a:off x="1555178" y="326806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1164" name="Group 1163">
            <a:extLst>
              <a:ext uri="{FF2B5EF4-FFF2-40B4-BE49-F238E27FC236}">
                <a16:creationId xmlns:a16="http://schemas.microsoft.com/office/drawing/2014/main" id="{0061A35C-6F82-54D6-F4BD-6992EB0D31F9}"/>
              </a:ext>
            </a:extLst>
          </p:cNvPr>
          <p:cNvGrpSpPr/>
          <p:nvPr/>
        </p:nvGrpSpPr>
        <p:grpSpPr>
          <a:xfrm>
            <a:off x="6423800" y="1424453"/>
            <a:ext cx="226024" cy="1772359"/>
            <a:chOff x="6906276" y="2529898"/>
            <a:chExt cx="226024" cy="2194941"/>
          </a:xfrm>
        </p:grpSpPr>
        <p:sp>
          <p:nvSpPr>
            <p:cNvPr id="1165" name="Rectangle 1164">
              <a:extLst>
                <a:ext uri="{FF2B5EF4-FFF2-40B4-BE49-F238E27FC236}">
                  <a16:creationId xmlns:a16="http://schemas.microsoft.com/office/drawing/2014/main" id="{23E27804-BA67-0B98-0CF1-9821A330EC56}"/>
                </a:ext>
              </a:extLst>
            </p:cNvPr>
            <p:cNvSpPr/>
            <p:nvPr/>
          </p:nvSpPr>
          <p:spPr>
            <a:xfrm>
              <a:off x="6954366" y="2529898"/>
              <a:ext cx="177934" cy="22869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1.0</a:t>
              </a:r>
            </a:p>
          </p:txBody>
        </p:sp>
        <p:sp>
          <p:nvSpPr>
            <p:cNvPr id="1166" name="Rectangle 1165">
              <a:extLst>
                <a:ext uri="{FF2B5EF4-FFF2-40B4-BE49-F238E27FC236}">
                  <a16:creationId xmlns:a16="http://schemas.microsoft.com/office/drawing/2014/main" id="{FADF3E9E-2E5B-19A1-ACFD-CF0032EA286F}"/>
                </a:ext>
              </a:extLst>
            </p:cNvPr>
            <p:cNvSpPr/>
            <p:nvPr/>
          </p:nvSpPr>
          <p:spPr>
            <a:xfrm>
              <a:off x="6906276" y="2933501"/>
              <a:ext cx="226024" cy="22869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0.8</a:t>
              </a:r>
            </a:p>
          </p:txBody>
        </p:sp>
        <p:sp>
          <p:nvSpPr>
            <p:cNvPr id="1167" name="Rectangle 1166">
              <a:extLst>
                <a:ext uri="{FF2B5EF4-FFF2-40B4-BE49-F238E27FC236}">
                  <a16:creationId xmlns:a16="http://schemas.microsoft.com/office/drawing/2014/main" id="{E4080894-7F28-40E6-E6B5-F748E6F96BFF}"/>
                </a:ext>
              </a:extLst>
            </p:cNvPr>
            <p:cNvSpPr/>
            <p:nvPr/>
          </p:nvSpPr>
          <p:spPr>
            <a:xfrm>
              <a:off x="6906276" y="3326271"/>
              <a:ext cx="226024" cy="22869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0.6</a:t>
              </a:r>
            </a:p>
          </p:txBody>
        </p:sp>
        <p:sp>
          <p:nvSpPr>
            <p:cNvPr id="1168" name="Rectangle 1167">
              <a:extLst>
                <a:ext uri="{FF2B5EF4-FFF2-40B4-BE49-F238E27FC236}">
                  <a16:creationId xmlns:a16="http://schemas.microsoft.com/office/drawing/2014/main" id="{2A708C6E-99FE-FE22-5FC5-C87A02BD152D}"/>
                </a:ext>
              </a:extLst>
            </p:cNvPr>
            <p:cNvSpPr/>
            <p:nvPr/>
          </p:nvSpPr>
          <p:spPr>
            <a:xfrm>
              <a:off x="6907879" y="3709364"/>
              <a:ext cx="224421" cy="22869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0.4</a:t>
              </a:r>
            </a:p>
          </p:txBody>
        </p:sp>
        <p:sp>
          <p:nvSpPr>
            <p:cNvPr id="1169" name="Rectangle 1168">
              <a:extLst>
                <a:ext uri="{FF2B5EF4-FFF2-40B4-BE49-F238E27FC236}">
                  <a16:creationId xmlns:a16="http://schemas.microsoft.com/office/drawing/2014/main" id="{2708807A-9AB8-0157-245F-DE3157B7A1D3}"/>
                </a:ext>
              </a:extLst>
            </p:cNvPr>
            <p:cNvSpPr/>
            <p:nvPr/>
          </p:nvSpPr>
          <p:spPr>
            <a:xfrm>
              <a:off x="7036119" y="4496143"/>
              <a:ext cx="96181" cy="22869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1170" name="Rectangle 1169">
              <a:extLst>
                <a:ext uri="{FF2B5EF4-FFF2-40B4-BE49-F238E27FC236}">
                  <a16:creationId xmlns:a16="http://schemas.microsoft.com/office/drawing/2014/main" id="{934FE61D-99E5-260C-AF84-2FCFCBB57EFC}"/>
                </a:ext>
              </a:extLst>
            </p:cNvPr>
            <p:cNvSpPr/>
            <p:nvPr/>
          </p:nvSpPr>
          <p:spPr>
            <a:xfrm>
              <a:off x="6915894" y="4103723"/>
              <a:ext cx="216406" cy="22869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0.2</a:t>
              </a:r>
            </a:p>
          </p:txBody>
        </p:sp>
      </p:grpSp>
      <p:grpSp>
        <p:nvGrpSpPr>
          <p:cNvPr id="1171" name="Group 1170">
            <a:extLst>
              <a:ext uri="{FF2B5EF4-FFF2-40B4-BE49-F238E27FC236}">
                <a16:creationId xmlns:a16="http://schemas.microsoft.com/office/drawing/2014/main" id="{D5FD10B9-EA13-C509-DAD8-579141B632DD}"/>
              </a:ext>
            </a:extLst>
          </p:cNvPr>
          <p:cNvGrpSpPr/>
          <p:nvPr/>
        </p:nvGrpSpPr>
        <p:grpSpPr>
          <a:xfrm>
            <a:off x="6666539" y="3143244"/>
            <a:ext cx="4683954" cy="184666"/>
            <a:chOff x="7130154" y="4718204"/>
            <a:chExt cx="5908884" cy="184666"/>
          </a:xfrm>
        </p:grpSpPr>
        <p:sp>
          <p:nvSpPr>
            <p:cNvPr id="1172" name="Rectangle 1171">
              <a:extLst>
                <a:ext uri="{FF2B5EF4-FFF2-40B4-BE49-F238E27FC236}">
                  <a16:creationId xmlns:a16="http://schemas.microsoft.com/office/drawing/2014/main" id="{125E01A4-08FA-4F4C-C3CA-908F1D4A6A9C}"/>
                </a:ext>
              </a:extLst>
            </p:cNvPr>
            <p:cNvSpPr/>
            <p:nvPr/>
          </p:nvSpPr>
          <p:spPr>
            <a:xfrm>
              <a:off x="7130154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1173" name="Rectangle 1172">
              <a:extLst>
                <a:ext uri="{FF2B5EF4-FFF2-40B4-BE49-F238E27FC236}">
                  <a16:creationId xmlns:a16="http://schemas.microsoft.com/office/drawing/2014/main" id="{04D79D7B-0162-7F7F-A4B1-E817A940331D}"/>
                </a:ext>
              </a:extLst>
            </p:cNvPr>
            <p:cNvSpPr/>
            <p:nvPr/>
          </p:nvSpPr>
          <p:spPr>
            <a:xfrm>
              <a:off x="7348597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1174" name="Rectangle 1173">
              <a:extLst>
                <a:ext uri="{FF2B5EF4-FFF2-40B4-BE49-F238E27FC236}">
                  <a16:creationId xmlns:a16="http://schemas.microsoft.com/office/drawing/2014/main" id="{144A831D-71AD-AF43-A072-C908FEFFF19D}"/>
                </a:ext>
              </a:extLst>
            </p:cNvPr>
            <p:cNvSpPr/>
            <p:nvPr/>
          </p:nvSpPr>
          <p:spPr>
            <a:xfrm>
              <a:off x="7567042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  <p:sp>
          <p:nvSpPr>
            <p:cNvPr id="1175" name="Rectangle 1174">
              <a:extLst>
                <a:ext uri="{FF2B5EF4-FFF2-40B4-BE49-F238E27FC236}">
                  <a16:creationId xmlns:a16="http://schemas.microsoft.com/office/drawing/2014/main" id="{8A91C4EE-3AB4-216E-42B8-E18440E66ED7}"/>
                </a:ext>
              </a:extLst>
            </p:cNvPr>
            <p:cNvSpPr/>
            <p:nvPr/>
          </p:nvSpPr>
          <p:spPr>
            <a:xfrm>
              <a:off x="7785486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6</a:t>
              </a:r>
              <a:endPara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176" name="Rectangle 1175">
              <a:extLst>
                <a:ext uri="{FF2B5EF4-FFF2-40B4-BE49-F238E27FC236}">
                  <a16:creationId xmlns:a16="http://schemas.microsoft.com/office/drawing/2014/main" id="{FFC4AC84-726F-58E5-B53B-B48FD60998FD}"/>
                </a:ext>
              </a:extLst>
            </p:cNvPr>
            <p:cNvSpPr/>
            <p:nvPr/>
          </p:nvSpPr>
          <p:spPr>
            <a:xfrm>
              <a:off x="8003929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</a:t>
              </a:r>
            </a:p>
          </p:txBody>
        </p:sp>
        <p:sp>
          <p:nvSpPr>
            <p:cNvPr id="1177" name="Rectangle 1176">
              <a:extLst>
                <a:ext uri="{FF2B5EF4-FFF2-40B4-BE49-F238E27FC236}">
                  <a16:creationId xmlns:a16="http://schemas.microsoft.com/office/drawing/2014/main" id="{090C8D03-1398-F070-D47C-DC2177A213F9}"/>
                </a:ext>
              </a:extLst>
            </p:cNvPr>
            <p:cNvSpPr/>
            <p:nvPr/>
          </p:nvSpPr>
          <p:spPr>
            <a:xfrm>
              <a:off x="8222373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1178" name="Rectangle 1177">
              <a:extLst>
                <a:ext uri="{FF2B5EF4-FFF2-40B4-BE49-F238E27FC236}">
                  <a16:creationId xmlns:a16="http://schemas.microsoft.com/office/drawing/2014/main" id="{C760390A-D20B-E67E-087D-3E2863FE613A}"/>
                </a:ext>
              </a:extLst>
            </p:cNvPr>
            <p:cNvSpPr/>
            <p:nvPr/>
          </p:nvSpPr>
          <p:spPr>
            <a:xfrm>
              <a:off x="8440816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1179" name="Rectangle 1178">
              <a:extLst>
                <a:ext uri="{FF2B5EF4-FFF2-40B4-BE49-F238E27FC236}">
                  <a16:creationId xmlns:a16="http://schemas.microsoft.com/office/drawing/2014/main" id="{EE7B042E-7E77-2267-8AAF-1E4C4B94CBCD}"/>
                </a:ext>
              </a:extLst>
            </p:cNvPr>
            <p:cNvSpPr/>
            <p:nvPr/>
          </p:nvSpPr>
          <p:spPr>
            <a:xfrm>
              <a:off x="8659261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</p:txBody>
        </p:sp>
        <p:sp>
          <p:nvSpPr>
            <p:cNvPr id="1180" name="Rectangle 1179">
              <a:extLst>
                <a:ext uri="{FF2B5EF4-FFF2-40B4-BE49-F238E27FC236}">
                  <a16:creationId xmlns:a16="http://schemas.microsoft.com/office/drawing/2014/main" id="{2CEA8EB2-CD85-4C02-72C4-B3185468073A}"/>
                </a:ext>
              </a:extLst>
            </p:cNvPr>
            <p:cNvSpPr/>
            <p:nvPr/>
          </p:nvSpPr>
          <p:spPr>
            <a:xfrm>
              <a:off x="8877705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</p:txBody>
        </p:sp>
        <p:sp>
          <p:nvSpPr>
            <p:cNvPr id="1181" name="Rectangle 1180">
              <a:extLst>
                <a:ext uri="{FF2B5EF4-FFF2-40B4-BE49-F238E27FC236}">
                  <a16:creationId xmlns:a16="http://schemas.microsoft.com/office/drawing/2014/main" id="{88CAF2A4-273C-DBE0-07D3-CE9CF9B2FA0C}"/>
                </a:ext>
              </a:extLst>
            </p:cNvPr>
            <p:cNvSpPr/>
            <p:nvPr/>
          </p:nvSpPr>
          <p:spPr>
            <a:xfrm>
              <a:off x="9096149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</p:txBody>
        </p:sp>
        <p:sp>
          <p:nvSpPr>
            <p:cNvPr id="1182" name="Rectangle 1181">
              <a:extLst>
                <a:ext uri="{FF2B5EF4-FFF2-40B4-BE49-F238E27FC236}">
                  <a16:creationId xmlns:a16="http://schemas.microsoft.com/office/drawing/2014/main" id="{CE18E5FF-B0F6-D0D2-0B41-102EBE0C689B}"/>
                </a:ext>
              </a:extLst>
            </p:cNvPr>
            <p:cNvSpPr/>
            <p:nvPr/>
          </p:nvSpPr>
          <p:spPr>
            <a:xfrm>
              <a:off x="9314593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1183" name="Rectangle 1182">
              <a:extLst>
                <a:ext uri="{FF2B5EF4-FFF2-40B4-BE49-F238E27FC236}">
                  <a16:creationId xmlns:a16="http://schemas.microsoft.com/office/drawing/2014/main" id="{45AE109C-68D3-7B44-9705-1B775AD0DD77}"/>
                </a:ext>
              </a:extLst>
            </p:cNvPr>
            <p:cNvSpPr/>
            <p:nvPr/>
          </p:nvSpPr>
          <p:spPr>
            <a:xfrm>
              <a:off x="9533037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22</a:t>
              </a:r>
            </a:p>
          </p:txBody>
        </p:sp>
        <p:sp>
          <p:nvSpPr>
            <p:cNvPr id="1184" name="Rectangle 1183">
              <a:extLst>
                <a:ext uri="{FF2B5EF4-FFF2-40B4-BE49-F238E27FC236}">
                  <a16:creationId xmlns:a16="http://schemas.microsoft.com/office/drawing/2014/main" id="{67D77E63-47A1-3776-DBAF-B10FB4E5627B}"/>
                </a:ext>
              </a:extLst>
            </p:cNvPr>
            <p:cNvSpPr/>
            <p:nvPr/>
          </p:nvSpPr>
          <p:spPr>
            <a:xfrm>
              <a:off x="9751480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1185" name="Rectangle 1184">
              <a:extLst>
                <a:ext uri="{FF2B5EF4-FFF2-40B4-BE49-F238E27FC236}">
                  <a16:creationId xmlns:a16="http://schemas.microsoft.com/office/drawing/2014/main" id="{60FBF150-FD0E-0EAE-01B2-B62992C56718}"/>
                </a:ext>
              </a:extLst>
            </p:cNvPr>
            <p:cNvSpPr/>
            <p:nvPr/>
          </p:nvSpPr>
          <p:spPr>
            <a:xfrm>
              <a:off x="9969924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26</a:t>
              </a:r>
            </a:p>
          </p:txBody>
        </p:sp>
        <p:sp>
          <p:nvSpPr>
            <p:cNvPr id="1186" name="Rectangle 1185">
              <a:extLst>
                <a:ext uri="{FF2B5EF4-FFF2-40B4-BE49-F238E27FC236}">
                  <a16:creationId xmlns:a16="http://schemas.microsoft.com/office/drawing/2014/main" id="{F419F1CF-C0CD-B021-D2F2-D1BFF6A42653}"/>
                </a:ext>
              </a:extLst>
            </p:cNvPr>
            <p:cNvSpPr/>
            <p:nvPr/>
          </p:nvSpPr>
          <p:spPr>
            <a:xfrm>
              <a:off x="10188368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28</a:t>
              </a:r>
            </a:p>
          </p:txBody>
        </p:sp>
        <p:sp>
          <p:nvSpPr>
            <p:cNvPr id="1187" name="Rectangle 1186">
              <a:extLst>
                <a:ext uri="{FF2B5EF4-FFF2-40B4-BE49-F238E27FC236}">
                  <a16:creationId xmlns:a16="http://schemas.microsoft.com/office/drawing/2014/main" id="{74BBC145-FAA9-714A-CBBC-707BD49982F5}"/>
                </a:ext>
              </a:extLst>
            </p:cNvPr>
            <p:cNvSpPr/>
            <p:nvPr/>
          </p:nvSpPr>
          <p:spPr>
            <a:xfrm>
              <a:off x="10406812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30</a:t>
              </a:r>
            </a:p>
          </p:txBody>
        </p:sp>
        <p:sp>
          <p:nvSpPr>
            <p:cNvPr id="1188" name="Rectangle 1187">
              <a:extLst>
                <a:ext uri="{FF2B5EF4-FFF2-40B4-BE49-F238E27FC236}">
                  <a16:creationId xmlns:a16="http://schemas.microsoft.com/office/drawing/2014/main" id="{B53D68F7-83F7-FE71-E46E-FE98863DF8A1}"/>
                </a:ext>
              </a:extLst>
            </p:cNvPr>
            <p:cNvSpPr/>
            <p:nvPr/>
          </p:nvSpPr>
          <p:spPr>
            <a:xfrm>
              <a:off x="10625255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32</a:t>
              </a:r>
            </a:p>
          </p:txBody>
        </p:sp>
        <p:sp>
          <p:nvSpPr>
            <p:cNvPr id="1189" name="Rectangle 1188">
              <a:extLst>
                <a:ext uri="{FF2B5EF4-FFF2-40B4-BE49-F238E27FC236}">
                  <a16:creationId xmlns:a16="http://schemas.microsoft.com/office/drawing/2014/main" id="{B517FF76-763C-EC6D-C097-9160F1108372}"/>
                </a:ext>
              </a:extLst>
            </p:cNvPr>
            <p:cNvSpPr/>
            <p:nvPr/>
          </p:nvSpPr>
          <p:spPr>
            <a:xfrm>
              <a:off x="10843700" y="4718204"/>
              <a:ext cx="234492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34</a:t>
              </a:r>
            </a:p>
          </p:txBody>
        </p:sp>
        <p:sp>
          <p:nvSpPr>
            <p:cNvPr id="1190" name="Rectangle 1189">
              <a:extLst>
                <a:ext uri="{FF2B5EF4-FFF2-40B4-BE49-F238E27FC236}">
                  <a16:creationId xmlns:a16="http://schemas.microsoft.com/office/drawing/2014/main" id="{E6D8418D-2AB4-15F0-02B1-667F0FDD32E5}"/>
                </a:ext>
              </a:extLst>
            </p:cNvPr>
            <p:cNvSpPr/>
            <p:nvPr/>
          </p:nvSpPr>
          <p:spPr>
            <a:xfrm>
              <a:off x="11054780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36</a:t>
              </a:r>
            </a:p>
          </p:txBody>
        </p:sp>
        <p:sp>
          <p:nvSpPr>
            <p:cNvPr id="1191" name="Rectangle 1190">
              <a:extLst>
                <a:ext uri="{FF2B5EF4-FFF2-40B4-BE49-F238E27FC236}">
                  <a16:creationId xmlns:a16="http://schemas.microsoft.com/office/drawing/2014/main" id="{A2BA3BB4-0E4C-C004-77D1-EE83043D4829}"/>
                </a:ext>
              </a:extLst>
            </p:cNvPr>
            <p:cNvSpPr/>
            <p:nvPr/>
          </p:nvSpPr>
          <p:spPr>
            <a:xfrm>
              <a:off x="11273429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38</a:t>
              </a:r>
            </a:p>
          </p:txBody>
        </p:sp>
        <p:sp>
          <p:nvSpPr>
            <p:cNvPr id="1192" name="Rectangle 1191">
              <a:extLst>
                <a:ext uri="{FF2B5EF4-FFF2-40B4-BE49-F238E27FC236}">
                  <a16:creationId xmlns:a16="http://schemas.microsoft.com/office/drawing/2014/main" id="{3AC72737-8554-14A0-3E49-F77CBB65C98A}"/>
                </a:ext>
              </a:extLst>
            </p:cNvPr>
            <p:cNvSpPr/>
            <p:nvPr/>
          </p:nvSpPr>
          <p:spPr>
            <a:xfrm>
              <a:off x="11483144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1193" name="Rectangle 1192">
              <a:extLst>
                <a:ext uri="{FF2B5EF4-FFF2-40B4-BE49-F238E27FC236}">
                  <a16:creationId xmlns:a16="http://schemas.microsoft.com/office/drawing/2014/main" id="{233CE6D2-8CB3-873C-B3BF-EC6A8ECFFE84}"/>
                </a:ext>
              </a:extLst>
            </p:cNvPr>
            <p:cNvSpPr/>
            <p:nvPr/>
          </p:nvSpPr>
          <p:spPr>
            <a:xfrm>
              <a:off x="11705263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42</a:t>
              </a:r>
            </a:p>
          </p:txBody>
        </p:sp>
        <p:sp>
          <p:nvSpPr>
            <p:cNvPr id="1194" name="Rectangle 1193">
              <a:extLst>
                <a:ext uri="{FF2B5EF4-FFF2-40B4-BE49-F238E27FC236}">
                  <a16:creationId xmlns:a16="http://schemas.microsoft.com/office/drawing/2014/main" id="{EFA1A3B7-A9B6-32D8-240F-8D15F1567038}"/>
                </a:ext>
              </a:extLst>
            </p:cNvPr>
            <p:cNvSpPr/>
            <p:nvPr/>
          </p:nvSpPr>
          <p:spPr>
            <a:xfrm>
              <a:off x="11913928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44</a:t>
              </a:r>
            </a:p>
          </p:txBody>
        </p:sp>
        <p:sp>
          <p:nvSpPr>
            <p:cNvPr id="1195" name="Rectangle 1194">
              <a:extLst>
                <a:ext uri="{FF2B5EF4-FFF2-40B4-BE49-F238E27FC236}">
                  <a16:creationId xmlns:a16="http://schemas.microsoft.com/office/drawing/2014/main" id="{17F44D3E-E94B-7535-E013-B5ADC8B41A2B}"/>
                </a:ext>
              </a:extLst>
            </p:cNvPr>
            <p:cNvSpPr/>
            <p:nvPr/>
          </p:nvSpPr>
          <p:spPr>
            <a:xfrm>
              <a:off x="12132577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46</a:t>
              </a:r>
            </a:p>
          </p:txBody>
        </p:sp>
        <p:sp>
          <p:nvSpPr>
            <p:cNvPr id="1196" name="Rectangle 1195">
              <a:extLst>
                <a:ext uri="{FF2B5EF4-FFF2-40B4-BE49-F238E27FC236}">
                  <a16:creationId xmlns:a16="http://schemas.microsoft.com/office/drawing/2014/main" id="{1A6E5F06-C9FB-E7D1-C6B3-D83972B0DAD3}"/>
                </a:ext>
              </a:extLst>
            </p:cNvPr>
            <p:cNvSpPr/>
            <p:nvPr/>
          </p:nvSpPr>
          <p:spPr>
            <a:xfrm>
              <a:off x="12345625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48</a:t>
              </a:r>
            </a:p>
          </p:txBody>
        </p:sp>
        <p:sp>
          <p:nvSpPr>
            <p:cNvPr id="1197" name="Rectangle 1196">
              <a:extLst>
                <a:ext uri="{FF2B5EF4-FFF2-40B4-BE49-F238E27FC236}">
                  <a16:creationId xmlns:a16="http://schemas.microsoft.com/office/drawing/2014/main" id="{D0BEB7C2-F7D9-2871-3926-5947547F673F}"/>
                </a:ext>
              </a:extLst>
            </p:cNvPr>
            <p:cNvSpPr/>
            <p:nvPr/>
          </p:nvSpPr>
          <p:spPr>
            <a:xfrm>
              <a:off x="12568402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50</a:t>
              </a:r>
            </a:p>
          </p:txBody>
        </p:sp>
        <p:sp>
          <p:nvSpPr>
            <p:cNvPr id="1198" name="Rectangle 1197">
              <a:extLst>
                <a:ext uri="{FF2B5EF4-FFF2-40B4-BE49-F238E27FC236}">
                  <a16:creationId xmlns:a16="http://schemas.microsoft.com/office/drawing/2014/main" id="{48C02B92-10AE-73A4-21FD-3A03181007AD}"/>
                </a:ext>
              </a:extLst>
            </p:cNvPr>
            <p:cNvSpPr/>
            <p:nvPr/>
          </p:nvSpPr>
          <p:spPr>
            <a:xfrm>
              <a:off x="12804544" y="4718204"/>
              <a:ext cx="234494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52</a:t>
              </a:r>
            </a:p>
          </p:txBody>
        </p:sp>
      </p:grpSp>
      <p:grpSp>
        <p:nvGrpSpPr>
          <p:cNvPr id="1199" name="Group 1198">
            <a:extLst>
              <a:ext uri="{FF2B5EF4-FFF2-40B4-BE49-F238E27FC236}">
                <a16:creationId xmlns:a16="http://schemas.microsoft.com/office/drawing/2014/main" id="{571C6A80-5A08-1C99-83A4-09612E521FCC}"/>
              </a:ext>
            </a:extLst>
          </p:cNvPr>
          <p:cNvGrpSpPr/>
          <p:nvPr/>
        </p:nvGrpSpPr>
        <p:grpSpPr>
          <a:xfrm>
            <a:off x="6762357" y="3120384"/>
            <a:ext cx="4493017" cy="45719"/>
            <a:chOff x="7294035" y="4627949"/>
            <a:chExt cx="5674035" cy="70485"/>
          </a:xfrm>
        </p:grpSpPr>
        <p:cxnSp>
          <p:nvCxnSpPr>
            <p:cNvPr id="1200" name="Straight Connector 1199">
              <a:extLst>
                <a:ext uri="{FF2B5EF4-FFF2-40B4-BE49-F238E27FC236}">
                  <a16:creationId xmlns:a16="http://schemas.microsoft.com/office/drawing/2014/main" id="{4265F75C-10E5-750A-E8AB-6470E6829A88}"/>
                </a:ext>
              </a:extLst>
            </p:cNvPr>
            <p:cNvCxnSpPr/>
            <p:nvPr/>
          </p:nvCxnSpPr>
          <p:spPr>
            <a:xfrm rot="16200000" flipH="1">
              <a:off x="725879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1" name="Straight Connector 1200">
              <a:extLst>
                <a:ext uri="{FF2B5EF4-FFF2-40B4-BE49-F238E27FC236}">
                  <a16:creationId xmlns:a16="http://schemas.microsoft.com/office/drawing/2014/main" id="{C5B61916-B58F-9AE0-E812-05440E85ADF7}"/>
                </a:ext>
              </a:extLst>
            </p:cNvPr>
            <p:cNvCxnSpPr/>
            <p:nvPr/>
          </p:nvCxnSpPr>
          <p:spPr>
            <a:xfrm rot="16200000" flipH="1">
              <a:off x="7477181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2" name="Straight Connector 1201">
              <a:extLst>
                <a:ext uri="{FF2B5EF4-FFF2-40B4-BE49-F238E27FC236}">
                  <a16:creationId xmlns:a16="http://schemas.microsoft.com/office/drawing/2014/main" id="{FEC30EDD-5D63-C3B5-87CE-AF84565E90C7}"/>
                </a:ext>
              </a:extLst>
            </p:cNvPr>
            <p:cNvCxnSpPr/>
            <p:nvPr/>
          </p:nvCxnSpPr>
          <p:spPr>
            <a:xfrm rot="16200000" flipH="1">
              <a:off x="769556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3" name="Straight Connector 1202">
              <a:extLst>
                <a:ext uri="{FF2B5EF4-FFF2-40B4-BE49-F238E27FC236}">
                  <a16:creationId xmlns:a16="http://schemas.microsoft.com/office/drawing/2014/main" id="{5195C054-A16F-AF12-B57D-89AF55F8ECCA}"/>
                </a:ext>
              </a:extLst>
            </p:cNvPr>
            <p:cNvCxnSpPr/>
            <p:nvPr/>
          </p:nvCxnSpPr>
          <p:spPr>
            <a:xfrm rot="16200000" flipH="1">
              <a:off x="791395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4" name="Straight Connector 1203">
              <a:extLst>
                <a:ext uri="{FF2B5EF4-FFF2-40B4-BE49-F238E27FC236}">
                  <a16:creationId xmlns:a16="http://schemas.microsoft.com/office/drawing/2014/main" id="{82FFA39C-2F04-F5D8-AF8D-E04376B1AE96}"/>
                </a:ext>
              </a:extLst>
            </p:cNvPr>
            <p:cNvCxnSpPr/>
            <p:nvPr/>
          </p:nvCxnSpPr>
          <p:spPr>
            <a:xfrm rot="16200000" flipH="1">
              <a:off x="813234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5" name="Straight Connector 1204">
              <a:extLst>
                <a:ext uri="{FF2B5EF4-FFF2-40B4-BE49-F238E27FC236}">
                  <a16:creationId xmlns:a16="http://schemas.microsoft.com/office/drawing/2014/main" id="{1917F808-4FA8-704B-593F-4CF006592F68}"/>
                </a:ext>
              </a:extLst>
            </p:cNvPr>
            <p:cNvCxnSpPr/>
            <p:nvPr/>
          </p:nvCxnSpPr>
          <p:spPr>
            <a:xfrm rot="16200000" flipH="1">
              <a:off x="8350733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6" name="Straight Connector 1205">
              <a:extLst>
                <a:ext uri="{FF2B5EF4-FFF2-40B4-BE49-F238E27FC236}">
                  <a16:creationId xmlns:a16="http://schemas.microsoft.com/office/drawing/2014/main" id="{0F99E989-E9B5-EC9F-F0B6-640B4D137813}"/>
                </a:ext>
              </a:extLst>
            </p:cNvPr>
            <p:cNvCxnSpPr/>
            <p:nvPr/>
          </p:nvCxnSpPr>
          <p:spPr>
            <a:xfrm rot="16200000" flipH="1">
              <a:off x="856912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7" name="Straight Connector 1206">
              <a:extLst>
                <a:ext uri="{FF2B5EF4-FFF2-40B4-BE49-F238E27FC236}">
                  <a16:creationId xmlns:a16="http://schemas.microsoft.com/office/drawing/2014/main" id="{6FB3669C-C0DB-C009-1183-DC63E6271FF1}"/>
                </a:ext>
              </a:extLst>
            </p:cNvPr>
            <p:cNvCxnSpPr/>
            <p:nvPr/>
          </p:nvCxnSpPr>
          <p:spPr>
            <a:xfrm rot="16200000" flipH="1">
              <a:off x="878751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8" name="Straight Connector 1207">
              <a:extLst>
                <a:ext uri="{FF2B5EF4-FFF2-40B4-BE49-F238E27FC236}">
                  <a16:creationId xmlns:a16="http://schemas.microsoft.com/office/drawing/2014/main" id="{1A785BA5-329D-5790-030F-FE1E469B874F}"/>
                </a:ext>
              </a:extLst>
            </p:cNvPr>
            <p:cNvCxnSpPr/>
            <p:nvPr/>
          </p:nvCxnSpPr>
          <p:spPr>
            <a:xfrm rot="16200000" flipH="1">
              <a:off x="900589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09" name="Straight Connector 1208">
              <a:extLst>
                <a:ext uri="{FF2B5EF4-FFF2-40B4-BE49-F238E27FC236}">
                  <a16:creationId xmlns:a16="http://schemas.microsoft.com/office/drawing/2014/main" id="{0B28E5F1-9657-E702-7BD5-A6ACEF998884}"/>
                </a:ext>
              </a:extLst>
            </p:cNvPr>
            <p:cNvCxnSpPr/>
            <p:nvPr/>
          </p:nvCxnSpPr>
          <p:spPr>
            <a:xfrm rot="16200000" flipH="1">
              <a:off x="9224285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0" name="Straight Connector 1209">
              <a:extLst>
                <a:ext uri="{FF2B5EF4-FFF2-40B4-BE49-F238E27FC236}">
                  <a16:creationId xmlns:a16="http://schemas.microsoft.com/office/drawing/2014/main" id="{B1F43C32-E703-A26D-DC0C-42F723BDF511}"/>
                </a:ext>
              </a:extLst>
            </p:cNvPr>
            <p:cNvCxnSpPr/>
            <p:nvPr/>
          </p:nvCxnSpPr>
          <p:spPr>
            <a:xfrm rot="16200000" flipH="1">
              <a:off x="944267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1" name="Straight Connector 1210">
              <a:extLst>
                <a:ext uri="{FF2B5EF4-FFF2-40B4-BE49-F238E27FC236}">
                  <a16:creationId xmlns:a16="http://schemas.microsoft.com/office/drawing/2014/main" id="{E1E65B9A-9106-96C8-1ED7-10E076A2B802}"/>
                </a:ext>
              </a:extLst>
            </p:cNvPr>
            <p:cNvCxnSpPr/>
            <p:nvPr/>
          </p:nvCxnSpPr>
          <p:spPr>
            <a:xfrm rot="16200000" flipH="1">
              <a:off x="966106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2" name="Straight Connector 1211">
              <a:extLst>
                <a:ext uri="{FF2B5EF4-FFF2-40B4-BE49-F238E27FC236}">
                  <a16:creationId xmlns:a16="http://schemas.microsoft.com/office/drawing/2014/main" id="{45B01B06-780E-2D84-5D52-13300049EF8D}"/>
                </a:ext>
              </a:extLst>
            </p:cNvPr>
            <p:cNvCxnSpPr/>
            <p:nvPr/>
          </p:nvCxnSpPr>
          <p:spPr>
            <a:xfrm rot="16200000" flipH="1">
              <a:off x="987945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3" name="Straight Connector 1212">
              <a:extLst>
                <a:ext uri="{FF2B5EF4-FFF2-40B4-BE49-F238E27FC236}">
                  <a16:creationId xmlns:a16="http://schemas.microsoft.com/office/drawing/2014/main" id="{9D8A85E8-C4B9-B55C-C204-F26473ECEA56}"/>
                </a:ext>
              </a:extLst>
            </p:cNvPr>
            <p:cNvCxnSpPr/>
            <p:nvPr/>
          </p:nvCxnSpPr>
          <p:spPr>
            <a:xfrm rot="16200000" flipH="1">
              <a:off x="10097839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4" name="Straight Connector 1213">
              <a:extLst>
                <a:ext uri="{FF2B5EF4-FFF2-40B4-BE49-F238E27FC236}">
                  <a16:creationId xmlns:a16="http://schemas.microsoft.com/office/drawing/2014/main" id="{71986636-F42B-C8EF-62C9-F573239A47E8}"/>
                </a:ext>
              </a:extLst>
            </p:cNvPr>
            <p:cNvCxnSpPr/>
            <p:nvPr/>
          </p:nvCxnSpPr>
          <p:spPr>
            <a:xfrm rot="16200000" flipH="1">
              <a:off x="10316226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5" name="Straight Connector 1214">
              <a:extLst>
                <a:ext uri="{FF2B5EF4-FFF2-40B4-BE49-F238E27FC236}">
                  <a16:creationId xmlns:a16="http://schemas.microsoft.com/office/drawing/2014/main" id="{556D1D81-CE6F-AB59-9F37-F3F7D776E63A}"/>
                </a:ext>
              </a:extLst>
            </p:cNvPr>
            <p:cNvCxnSpPr/>
            <p:nvPr/>
          </p:nvCxnSpPr>
          <p:spPr>
            <a:xfrm rot="16200000" flipH="1">
              <a:off x="1053461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6" name="Straight Connector 1215">
              <a:extLst>
                <a:ext uri="{FF2B5EF4-FFF2-40B4-BE49-F238E27FC236}">
                  <a16:creationId xmlns:a16="http://schemas.microsoft.com/office/drawing/2014/main" id="{D9DB1CC7-9852-A46F-17B6-A28D76801541}"/>
                </a:ext>
              </a:extLst>
            </p:cNvPr>
            <p:cNvCxnSpPr/>
            <p:nvPr/>
          </p:nvCxnSpPr>
          <p:spPr>
            <a:xfrm rot="16200000" flipH="1">
              <a:off x="1075300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7" name="Straight Connector 1216">
              <a:extLst>
                <a:ext uri="{FF2B5EF4-FFF2-40B4-BE49-F238E27FC236}">
                  <a16:creationId xmlns:a16="http://schemas.microsoft.com/office/drawing/2014/main" id="{A9F8CCEC-9DC2-3642-3F80-0C75B3A39438}"/>
                </a:ext>
              </a:extLst>
            </p:cNvPr>
            <p:cNvCxnSpPr/>
            <p:nvPr/>
          </p:nvCxnSpPr>
          <p:spPr>
            <a:xfrm rot="16200000" flipH="1">
              <a:off x="10971391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8" name="Straight Connector 1217">
              <a:extLst>
                <a:ext uri="{FF2B5EF4-FFF2-40B4-BE49-F238E27FC236}">
                  <a16:creationId xmlns:a16="http://schemas.microsoft.com/office/drawing/2014/main" id="{CB905F97-D967-144B-771F-9652C1A611BD}"/>
                </a:ext>
              </a:extLst>
            </p:cNvPr>
            <p:cNvCxnSpPr/>
            <p:nvPr/>
          </p:nvCxnSpPr>
          <p:spPr>
            <a:xfrm rot="16200000" flipH="1">
              <a:off x="11187807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19" name="Straight Connector 1218">
              <a:extLst>
                <a:ext uri="{FF2B5EF4-FFF2-40B4-BE49-F238E27FC236}">
                  <a16:creationId xmlns:a16="http://schemas.microsoft.com/office/drawing/2014/main" id="{0CFFCA6B-BB47-12CB-DDE1-33602AD118C9}"/>
                </a:ext>
              </a:extLst>
            </p:cNvPr>
            <p:cNvCxnSpPr/>
            <p:nvPr/>
          </p:nvCxnSpPr>
          <p:spPr>
            <a:xfrm rot="16200000" flipH="1">
              <a:off x="11406194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0" name="Straight Connector 1219">
              <a:extLst>
                <a:ext uri="{FF2B5EF4-FFF2-40B4-BE49-F238E27FC236}">
                  <a16:creationId xmlns:a16="http://schemas.microsoft.com/office/drawing/2014/main" id="{19CC2857-7DA5-1558-8DA1-1893FA6A7384}"/>
                </a:ext>
              </a:extLst>
            </p:cNvPr>
            <p:cNvCxnSpPr/>
            <p:nvPr/>
          </p:nvCxnSpPr>
          <p:spPr>
            <a:xfrm rot="16200000" flipH="1">
              <a:off x="11624582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1" name="Straight Connector 1220">
              <a:extLst>
                <a:ext uri="{FF2B5EF4-FFF2-40B4-BE49-F238E27FC236}">
                  <a16:creationId xmlns:a16="http://schemas.microsoft.com/office/drawing/2014/main" id="{956A60CA-97A3-8AAB-D595-54784A6117BD}"/>
                </a:ext>
              </a:extLst>
            </p:cNvPr>
            <p:cNvCxnSpPr/>
            <p:nvPr/>
          </p:nvCxnSpPr>
          <p:spPr>
            <a:xfrm rot="16200000" flipH="1">
              <a:off x="1184297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2" name="Straight Connector 1221">
              <a:extLst>
                <a:ext uri="{FF2B5EF4-FFF2-40B4-BE49-F238E27FC236}">
                  <a16:creationId xmlns:a16="http://schemas.microsoft.com/office/drawing/2014/main" id="{D06E1AD2-50D5-F5EA-5A24-E2F3C16E736B}"/>
                </a:ext>
              </a:extLst>
            </p:cNvPr>
            <p:cNvCxnSpPr/>
            <p:nvPr/>
          </p:nvCxnSpPr>
          <p:spPr>
            <a:xfrm rot="16200000" flipH="1">
              <a:off x="12061360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3" name="Straight Connector 1222">
              <a:extLst>
                <a:ext uri="{FF2B5EF4-FFF2-40B4-BE49-F238E27FC236}">
                  <a16:creationId xmlns:a16="http://schemas.microsoft.com/office/drawing/2014/main" id="{36FA343F-1773-4D0C-9BB9-6D5A861D4AF6}"/>
                </a:ext>
              </a:extLst>
            </p:cNvPr>
            <p:cNvCxnSpPr/>
            <p:nvPr/>
          </p:nvCxnSpPr>
          <p:spPr>
            <a:xfrm rot="16200000" flipH="1">
              <a:off x="12283537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4" name="Straight Connector 1223">
              <a:extLst>
                <a:ext uri="{FF2B5EF4-FFF2-40B4-BE49-F238E27FC236}">
                  <a16:creationId xmlns:a16="http://schemas.microsoft.com/office/drawing/2014/main" id="{2B9CC029-7CC1-69BF-E34D-A5670CDC3CD5}"/>
                </a:ext>
              </a:extLst>
            </p:cNvPr>
            <p:cNvCxnSpPr/>
            <p:nvPr/>
          </p:nvCxnSpPr>
          <p:spPr>
            <a:xfrm rot="16200000" flipH="1">
              <a:off x="12501925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5" name="Straight Connector 1224">
              <a:extLst>
                <a:ext uri="{FF2B5EF4-FFF2-40B4-BE49-F238E27FC236}">
                  <a16:creationId xmlns:a16="http://schemas.microsoft.com/office/drawing/2014/main" id="{99F44717-45D2-2E04-4AD2-F8AB6FB14BD8}"/>
                </a:ext>
              </a:extLst>
            </p:cNvPr>
            <p:cNvCxnSpPr/>
            <p:nvPr/>
          </p:nvCxnSpPr>
          <p:spPr>
            <a:xfrm rot="16200000" flipH="1">
              <a:off x="12720318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226" name="Straight Connector 1225">
              <a:extLst>
                <a:ext uri="{FF2B5EF4-FFF2-40B4-BE49-F238E27FC236}">
                  <a16:creationId xmlns:a16="http://schemas.microsoft.com/office/drawing/2014/main" id="{08D48F27-6FFB-A7ED-1F63-E8DD20650F8B}"/>
                </a:ext>
              </a:extLst>
            </p:cNvPr>
            <p:cNvCxnSpPr/>
            <p:nvPr/>
          </p:nvCxnSpPr>
          <p:spPr>
            <a:xfrm rot="16200000" flipH="1">
              <a:off x="12932827" y="4663192"/>
              <a:ext cx="70485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1227" name="Group 1226">
            <a:extLst>
              <a:ext uri="{FF2B5EF4-FFF2-40B4-BE49-F238E27FC236}">
                <a16:creationId xmlns:a16="http://schemas.microsoft.com/office/drawing/2014/main" id="{5303D4A4-32A6-C4EE-30BF-88BB49AD33FE}"/>
              </a:ext>
            </a:extLst>
          </p:cNvPr>
          <p:cNvGrpSpPr/>
          <p:nvPr/>
        </p:nvGrpSpPr>
        <p:grpSpPr>
          <a:xfrm>
            <a:off x="6666537" y="3459428"/>
            <a:ext cx="4682107" cy="280846"/>
            <a:chOff x="7130154" y="4718204"/>
            <a:chExt cx="5885777" cy="280846"/>
          </a:xfrm>
        </p:grpSpPr>
        <p:sp>
          <p:nvSpPr>
            <p:cNvPr id="1228" name="Rectangle 1227">
              <a:extLst>
                <a:ext uri="{FF2B5EF4-FFF2-40B4-BE49-F238E27FC236}">
                  <a16:creationId xmlns:a16="http://schemas.microsoft.com/office/drawing/2014/main" id="{6F53B5AF-9066-F5C2-E56C-AF21EA2E01BA}"/>
                </a:ext>
              </a:extLst>
            </p:cNvPr>
            <p:cNvSpPr/>
            <p:nvPr/>
          </p:nvSpPr>
          <p:spPr>
            <a:xfrm>
              <a:off x="7130154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43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29" name="Rectangle 1228">
              <a:extLst>
                <a:ext uri="{FF2B5EF4-FFF2-40B4-BE49-F238E27FC236}">
                  <a16:creationId xmlns:a16="http://schemas.microsoft.com/office/drawing/2014/main" id="{F6E13778-3F13-D245-6C94-06608BA49107}"/>
                </a:ext>
              </a:extLst>
            </p:cNvPr>
            <p:cNvSpPr/>
            <p:nvPr/>
          </p:nvSpPr>
          <p:spPr>
            <a:xfrm>
              <a:off x="7348597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44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37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0" name="Rectangle 1229">
              <a:extLst>
                <a:ext uri="{FF2B5EF4-FFF2-40B4-BE49-F238E27FC236}">
                  <a16:creationId xmlns:a16="http://schemas.microsoft.com/office/drawing/2014/main" id="{967BE699-957D-F310-3978-969492616EFC}"/>
                </a:ext>
              </a:extLst>
            </p:cNvPr>
            <p:cNvSpPr/>
            <p:nvPr/>
          </p:nvSpPr>
          <p:spPr>
            <a:xfrm>
              <a:off x="7567042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33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1" name="Rectangle 1230">
              <a:extLst>
                <a:ext uri="{FF2B5EF4-FFF2-40B4-BE49-F238E27FC236}">
                  <a16:creationId xmlns:a16="http://schemas.microsoft.com/office/drawing/2014/main" id="{5E8374F0-7207-045C-75E5-C91AFF0BDD4A}"/>
                </a:ext>
              </a:extLst>
            </p:cNvPr>
            <p:cNvSpPr/>
            <p:nvPr/>
          </p:nvSpPr>
          <p:spPr>
            <a:xfrm>
              <a:off x="7785485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31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29</a:t>
              </a:r>
            </a:p>
          </p:txBody>
        </p:sp>
        <p:sp>
          <p:nvSpPr>
            <p:cNvPr id="1232" name="Rectangle 1231">
              <a:extLst>
                <a:ext uri="{FF2B5EF4-FFF2-40B4-BE49-F238E27FC236}">
                  <a16:creationId xmlns:a16="http://schemas.microsoft.com/office/drawing/2014/main" id="{3F197A04-BBBD-A647-E5B1-86A9A0B83B42}"/>
                </a:ext>
              </a:extLst>
            </p:cNvPr>
            <p:cNvSpPr/>
            <p:nvPr/>
          </p:nvSpPr>
          <p:spPr>
            <a:xfrm>
              <a:off x="8003929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28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3" name="Rectangle 1232">
              <a:extLst>
                <a:ext uri="{FF2B5EF4-FFF2-40B4-BE49-F238E27FC236}">
                  <a16:creationId xmlns:a16="http://schemas.microsoft.com/office/drawing/2014/main" id="{27C3973D-5093-DF0C-EDEE-8F6944EA927C}"/>
                </a:ext>
              </a:extLst>
            </p:cNvPr>
            <p:cNvSpPr/>
            <p:nvPr/>
          </p:nvSpPr>
          <p:spPr>
            <a:xfrm>
              <a:off x="8222374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4" name="Rectangle 1233">
              <a:extLst>
                <a:ext uri="{FF2B5EF4-FFF2-40B4-BE49-F238E27FC236}">
                  <a16:creationId xmlns:a16="http://schemas.microsoft.com/office/drawing/2014/main" id="{25B8FE93-CD83-EF7D-3019-C80458CD475E}"/>
                </a:ext>
              </a:extLst>
            </p:cNvPr>
            <p:cNvSpPr/>
            <p:nvPr/>
          </p:nvSpPr>
          <p:spPr>
            <a:xfrm>
              <a:off x="8440816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22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25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5" name="Rectangle 1234">
              <a:extLst>
                <a:ext uri="{FF2B5EF4-FFF2-40B4-BE49-F238E27FC236}">
                  <a16:creationId xmlns:a16="http://schemas.microsoft.com/office/drawing/2014/main" id="{A8DA7EAD-99F4-8C20-40F6-277A76A525B7}"/>
                </a:ext>
              </a:extLst>
            </p:cNvPr>
            <p:cNvSpPr/>
            <p:nvPr/>
          </p:nvSpPr>
          <p:spPr>
            <a:xfrm>
              <a:off x="8659261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25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6" name="Rectangle 1235">
              <a:extLst>
                <a:ext uri="{FF2B5EF4-FFF2-40B4-BE49-F238E27FC236}">
                  <a16:creationId xmlns:a16="http://schemas.microsoft.com/office/drawing/2014/main" id="{052F79AB-EDEB-2F5A-3204-FD7014599789}"/>
                </a:ext>
              </a:extLst>
            </p:cNvPr>
            <p:cNvSpPr/>
            <p:nvPr/>
          </p:nvSpPr>
          <p:spPr>
            <a:xfrm>
              <a:off x="8877705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19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24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7" name="Rectangle 1236">
              <a:extLst>
                <a:ext uri="{FF2B5EF4-FFF2-40B4-BE49-F238E27FC236}">
                  <a16:creationId xmlns:a16="http://schemas.microsoft.com/office/drawing/2014/main" id="{FF5D6D7F-5D99-DC25-A76B-4635A3D126EF}"/>
                </a:ext>
              </a:extLst>
            </p:cNvPr>
            <p:cNvSpPr/>
            <p:nvPr/>
          </p:nvSpPr>
          <p:spPr>
            <a:xfrm>
              <a:off x="9096148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23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8" name="Rectangle 1237">
              <a:extLst>
                <a:ext uri="{FF2B5EF4-FFF2-40B4-BE49-F238E27FC236}">
                  <a16:creationId xmlns:a16="http://schemas.microsoft.com/office/drawing/2014/main" id="{39AE4316-7D0F-A0C9-6109-F206647D1879}"/>
                </a:ext>
              </a:extLst>
            </p:cNvPr>
            <p:cNvSpPr/>
            <p:nvPr/>
          </p:nvSpPr>
          <p:spPr>
            <a:xfrm>
              <a:off x="9314593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22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39" name="Rectangle 1238">
              <a:extLst>
                <a:ext uri="{FF2B5EF4-FFF2-40B4-BE49-F238E27FC236}">
                  <a16:creationId xmlns:a16="http://schemas.microsoft.com/office/drawing/2014/main" id="{B251BB43-8073-66E4-DFA6-87A4933D56D6}"/>
                </a:ext>
              </a:extLst>
            </p:cNvPr>
            <p:cNvSpPr/>
            <p:nvPr/>
          </p:nvSpPr>
          <p:spPr>
            <a:xfrm>
              <a:off x="9533037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22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0" name="Rectangle 1239">
              <a:extLst>
                <a:ext uri="{FF2B5EF4-FFF2-40B4-BE49-F238E27FC236}">
                  <a16:creationId xmlns:a16="http://schemas.microsoft.com/office/drawing/2014/main" id="{7F96A589-5D81-13ED-209C-4E1A89F6A8F4}"/>
                </a:ext>
              </a:extLst>
            </p:cNvPr>
            <p:cNvSpPr/>
            <p:nvPr/>
          </p:nvSpPr>
          <p:spPr>
            <a:xfrm>
              <a:off x="9751480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1" name="Rectangle 1240">
              <a:extLst>
                <a:ext uri="{FF2B5EF4-FFF2-40B4-BE49-F238E27FC236}">
                  <a16:creationId xmlns:a16="http://schemas.microsoft.com/office/drawing/2014/main" id="{05AC68B8-7981-137D-3780-2CCA20322C07}"/>
                </a:ext>
              </a:extLst>
            </p:cNvPr>
            <p:cNvSpPr/>
            <p:nvPr/>
          </p:nvSpPr>
          <p:spPr>
            <a:xfrm>
              <a:off x="9969924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2" name="Rectangle 1241">
              <a:extLst>
                <a:ext uri="{FF2B5EF4-FFF2-40B4-BE49-F238E27FC236}">
                  <a16:creationId xmlns:a16="http://schemas.microsoft.com/office/drawing/2014/main" id="{DEEE41A0-9AF3-D6A1-C534-1FC4600A4E65}"/>
                </a:ext>
              </a:extLst>
            </p:cNvPr>
            <p:cNvSpPr/>
            <p:nvPr/>
          </p:nvSpPr>
          <p:spPr>
            <a:xfrm>
              <a:off x="10188368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3" name="Rectangle 1242">
              <a:extLst>
                <a:ext uri="{FF2B5EF4-FFF2-40B4-BE49-F238E27FC236}">
                  <a16:creationId xmlns:a16="http://schemas.microsoft.com/office/drawing/2014/main" id="{699A75D1-AE9B-9E64-35C2-D257C768CF2C}"/>
                </a:ext>
              </a:extLst>
            </p:cNvPr>
            <p:cNvSpPr/>
            <p:nvPr/>
          </p:nvSpPr>
          <p:spPr>
            <a:xfrm>
              <a:off x="10406813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4" name="Rectangle 1243">
              <a:extLst>
                <a:ext uri="{FF2B5EF4-FFF2-40B4-BE49-F238E27FC236}">
                  <a16:creationId xmlns:a16="http://schemas.microsoft.com/office/drawing/2014/main" id="{6B104D3E-158F-1AC7-B792-78D7B24972E0}"/>
                </a:ext>
              </a:extLst>
            </p:cNvPr>
            <p:cNvSpPr/>
            <p:nvPr/>
          </p:nvSpPr>
          <p:spPr>
            <a:xfrm>
              <a:off x="10625255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5" name="Rectangle 1244">
              <a:extLst>
                <a:ext uri="{FF2B5EF4-FFF2-40B4-BE49-F238E27FC236}">
                  <a16:creationId xmlns:a16="http://schemas.microsoft.com/office/drawing/2014/main" id="{FBE63569-C38B-E4F4-ADEC-AD91E3FCD41F}"/>
                </a:ext>
              </a:extLst>
            </p:cNvPr>
            <p:cNvSpPr/>
            <p:nvPr/>
          </p:nvSpPr>
          <p:spPr>
            <a:xfrm>
              <a:off x="10843700" y="4718204"/>
              <a:ext cx="234492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17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6" name="Rectangle 1245">
              <a:extLst>
                <a:ext uri="{FF2B5EF4-FFF2-40B4-BE49-F238E27FC236}">
                  <a16:creationId xmlns:a16="http://schemas.microsoft.com/office/drawing/2014/main" id="{CCFC59B3-B164-A8A5-7DB7-31F8194D25AA}"/>
                </a:ext>
              </a:extLst>
            </p:cNvPr>
            <p:cNvSpPr/>
            <p:nvPr/>
          </p:nvSpPr>
          <p:spPr>
            <a:xfrm>
              <a:off x="11054780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13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7" name="Rectangle 1246">
              <a:extLst>
                <a:ext uri="{FF2B5EF4-FFF2-40B4-BE49-F238E27FC236}">
                  <a16:creationId xmlns:a16="http://schemas.microsoft.com/office/drawing/2014/main" id="{C819496E-D05A-8D1C-CC40-A72EEF2FDC04}"/>
                </a:ext>
              </a:extLst>
            </p:cNvPr>
            <p:cNvSpPr/>
            <p:nvPr/>
          </p:nvSpPr>
          <p:spPr>
            <a:xfrm>
              <a:off x="11273429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8" name="Rectangle 1247">
              <a:extLst>
                <a:ext uri="{FF2B5EF4-FFF2-40B4-BE49-F238E27FC236}">
                  <a16:creationId xmlns:a16="http://schemas.microsoft.com/office/drawing/2014/main" id="{42DD689D-6BAA-DDC1-5876-15998C0B29BF}"/>
                </a:ext>
              </a:extLst>
            </p:cNvPr>
            <p:cNvSpPr/>
            <p:nvPr/>
          </p:nvSpPr>
          <p:spPr>
            <a:xfrm>
              <a:off x="11483144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49" name="Rectangle 1248">
              <a:extLst>
                <a:ext uri="{FF2B5EF4-FFF2-40B4-BE49-F238E27FC236}">
                  <a16:creationId xmlns:a16="http://schemas.microsoft.com/office/drawing/2014/main" id="{ECD56430-A625-3247-58AA-9B7824B02520}"/>
                </a:ext>
              </a:extLst>
            </p:cNvPr>
            <p:cNvSpPr/>
            <p:nvPr/>
          </p:nvSpPr>
          <p:spPr>
            <a:xfrm>
              <a:off x="11705264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50" name="Rectangle 1249">
              <a:extLst>
                <a:ext uri="{FF2B5EF4-FFF2-40B4-BE49-F238E27FC236}">
                  <a16:creationId xmlns:a16="http://schemas.microsoft.com/office/drawing/2014/main" id="{D25198F7-E6C3-640B-358E-E7EA13AFB66A}"/>
                </a:ext>
              </a:extLst>
            </p:cNvPr>
            <p:cNvSpPr/>
            <p:nvPr/>
          </p:nvSpPr>
          <p:spPr>
            <a:xfrm>
              <a:off x="11913928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11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51" name="Rectangle 1250">
              <a:extLst>
                <a:ext uri="{FF2B5EF4-FFF2-40B4-BE49-F238E27FC236}">
                  <a16:creationId xmlns:a16="http://schemas.microsoft.com/office/drawing/2014/main" id="{9B6A6F0F-F94E-CD99-658D-7200D90255BE}"/>
                </a:ext>
              </a:extLst>
            </p:cNvPr>
            <p:cNvSpPr/>
            <p:nvPr/>
          </p:nvSpPr>
          <p:spPr>
            <a:xfrm>
              <a:off x="12132577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10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52" name="Rectangle 1251">
              <a:extLst>
                <a:ext uri="{FF2B5EF4-FFF2-40B4-BE49-F238E27FC236}">
                  <a16:creationId xmlns:a16="http://schemas.microsoft.com/office/drawing/2014/main" id="{20443646-A73A-E6E7-81C3-E08EBE6E4002}"/>
                </a:ext>
              </a:extLst>
            </p:cNvPr>
            <p:cNvSpPr/>
            <p:nvPr/>
          </p:nvSpPr>
          <p:spPr>
            <a:xfrm>
              <a:off x="12345626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5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53" name="Rectangle 1252">
              <a:extLst>
                <a:ext uri="{FF2B5EF4-FFF2-40B4-BE49-F238E27FC236}">
                  <a16:creationId xmlns:a16="http://schemas.microsoft.com/office/drawing/2014/main" id="{ECF76B78-67C8-8F6B-1BE2-739F073ADF54}"/>
                </a:ext>
              </a:extLst>
            </p:cNvPr>
            <p:cNvSpPr/>
            <p:nvPr/>
          </p:nvSpPr>
          <p:spPr>
            <a:xfrm>
              <a:off x="12568401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254" name="Rectangle 1253">
              <a:extLst>
                <a:ext uri="{FF2B5EF4-FFF2-40B4-BE49-F238E27FC236}">
                  <a16:creationId xmlns:a16="http://schemas.microsoft.com/office/drawing/2014/main" id="{6AEDD7D2-18CC-290D-A322-85CA92B1CA85}"/>
                </a:ext>
              </a:extLst>
            </p:cNvPr>
            <p:cNvSpPr/>
            <p:nvPr/>
          </p:nvSpPr>
          <p:spPr>
            <a:xfrm>
              <a:off x="12781437" y="4718204"/>
              <a:ext cx="234494" cy="28084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  <a:p>
              <a:pPr marL="0" marR="0" lvl="0" indent="0" algn="ctr" defTabSz="82269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000" b="0" spc="-4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</a:t>
              </a:r>
              <a:endPara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sp>
        <p:nvSpPr>
          <p:cNvPr id="1255" name="Rectangle 1254">
            <a:extLst>
              <a:ext uri="{FF2B5EF4-FFF2-40B4-BE49-F238E27FC236}">
                <a16:creationId xmlns:a16="http://schemas.microsoft.com/office/drawing/2014/main" id="{BBAA0757-A763-10FB-987F-2220F3A6A0A5}"/>
              </a:ext>
            </a:extLst>
          </p:cNvPr>
          <p:cNvSpPr/>
          <p:nvPr/>
        </p:nvSpPr>
        <p:spPr>
          <a:xfrm>
            <a:off x="5631211" y="3303265"/>
            <a:ext cx="1023896" cy="4193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</a:t>
            </a:r>
          </a:p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000" b="0" spc="-4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POD24</a:t>
            </a:r>
          </a:p>
          <a:p>
            <a:pPr marL="0" marR="0" lvl="0" indent="0" algn="r" defTabSz="82269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-40" normalizeH="0" baseline="0" noProof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Non-POD24</a:t>
            </a:r>
          </a:p>
        </p:txBody>
      </p:sp>
      <p:grpSp>
        <p:nvGrpSpPr>
          <p:cNvPr id="1256" name="Group 1255">
            <a:extLst>
              <a:ext uri="{FF2B5EF4-FFF2-40B4-BE49-F238E27FC236}">
                <a16:creationId xmlns:a16="http://schemas.microsoft.com/office/drawing/2014/main" id="{FC832337-08AC-2496-CF61-44EE7BBDDF2A}"/>
              </a:ext>
            </a:extLst>
          </p:cNvPr>
          <p:cNvGrpSpPr/>
          <p:nvPr/>
        </p:nvGrpSpPr>
        <p:grpSpPr>
          <a:xfrm>
            <a:off x="8888438" y="1873102"/>
            <a:ext cx="76200" cy="95250"/>
            <a:chOff x="4241800" y="5105400"/>
            <a:chExt cx="76200" cy="76200"/>
          </a:xfrm>
        </p:grpSpPr>
        <p:cxnSp>
          <p:nvCxnSpPr>
            <p:cNvPr id="1257" name="Straight Connector 1256">
              <a:extLst>
                <a:ext uri="{FF2B5EF4-FFF2-40B4-BE49-F238E27FC236}">
                  <a16:creationId xmlns:a16="http://schemas.microsoft.com/office/drawing/2014/main" id="{5F70C80A-9717-CE97-0F57-3E012A1A21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279900" y="5105400"/>
              <a:ext cx="0" cy="7620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58" name="Straight Connector 1257">
              <a:extLst>
                <a:ext uri="{FF2B5EF4-FFF2-40B4-BE49-F238E27FC236}">
                  <a16:creationId xmlns:a16="http://schemas.microsoft.com/office/drawing/2014/main" id="{3284F652-5A5D-0DE2-5477-27C255131584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279900" y="5105401"/>
              <a:ext cx="0" cy="7620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259" name="TextBox 1258">
            <a:extLst>
              <a:ext uri="{FF2B5EF4-FFF2-40B4-BE49-F238E27FC236}">
                <a16:creationId xmlns:a16="http://schemas.microsoft.com/office/drawing/2014/main" id="{2E563B99-498F-163E-714F-14C7CC4748F5}"/>
              </a:ext>
            </a:extLst>
          </p:cNvPr>
          <p:cNvSpPr txBox="1"/>
          <p:nvPr/>
        </p:nvSpPr>
        <p:spPr bwMode="auto">
          <a:xfrm>
            <a:off x="10006039" y="1432493"/>
            <a:ext cx="18677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POD24 (n = 47)</a:t>
            </a:r>
          </a:p>
          <a:p>
            <a:pPr>
              <a:spcAft>
                <a:spcPct val="0"/>
              </a:spcAft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Non-POD24 (n = 43)</a:t>
            </a:r>
          </a:p>
          <a:p>
            <a:pPr>
              <a:spcAft>
                <a:spcPct val="0"/>
              </a:spcAft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Censored</a:t>
            </a:r>
          </a:p>
        </p:txBody>
      </p:sp>
      <p:grpSp>
        <p:nvGrpSpPr>
          <p:cNvPr id="1260" name="Group 1259">
            <a:extLst>
              <a:ext uri="{FF2B5EF4-FFF2-40B4-BE49-F238E27FC236}">
                <a16:creationId xmlns:a16="http://schemas.microsoft.com/office/drawing/2014/main" id="{CD762CAB-2084-D0FA-516A-306076AF65D1}"/>
              </a:ext>
            </a:extLst>
          </p:cNvPr>
          <p:cNvGrpSpPr/>
          <p:nvPr/>
        </p:nvGrpSpPr>
        <p:grpSpPr>
          <a:xfrm>
            <a:off x="1609725" y="1534230"/>
            <a:ext cx="3833812" cy="1095586"/>
            <a:chOff x="1609725" y="1534230"/>
            <a:chExt cx="3833812" cy="1095586"/>
          </a:xfrm>
        </p:grpSpPr>
        <p:cxnSp>
          <p:nvCxnSpPr>
            <p:cNvPr id="1261" name="Straight Connector 1260">
              <a:extLst>
                <a:ext uri="{FF2B5EF4-FFF2-40B4-BE49-F238E27FC236}">
                  <a16:creationId xmlns:a16="http://schemas.microsoft.com/office/drawing/2014/main" id="{E5706C3A-579B-222A-11CC-024556871D50}"/>
                </a:ext>
              </a:extLst>
            </p:cNvPr>
            <p:cNvCxnSpPr/>
            <p:nvPr/>
          </p:nvCxnSpPr>
          <p:spPr bwMode="auto">
            <a:xfrm>
              <a:off x="4265001" y="1578674"/>
              <a:ext cx="298451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62" name="Straight Connector 1261">
              <a:extLst>
                <a:ext uri="{FF2B5EF4-FFF2-40B4-BE49-F238E27FC236}">
                  <a16:creationId xmlns:a16="http://schemas.microsoft.com/office/drawing/2014/main" id="{1FC1F87C-A6E5-33FE-2DE3-AB9317B9D46A}"/>
                </a:ext>
              </a:extLst>
            </p:cNvPr>
            <p:cNvCxnSpPr/>
            <p:nvPr/>
          </p:nvCxnSpPr>
          <p:spPr bwMode="auto">
            <a:xfrm>
              <a:off x="4265001" y="1755658"/>
              <a:ext cx="298451" cy="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263" name="Group 1262">
              <a:extLst>
                <a:ext uri="{FF2B5EF4-FFF2-40B4-BE49-F238E27FC236}">
                  <a16:creationId xmlns:a16="http://schemas.microsoft.com/office/drawing/2014/main" id="{A3839513-8E88-8370-F7DC-DC0FC8B70B3B}"/>
                </a:ext>
              </a:extLst>
            </p:cNvPr>
            <p:cNvGrpSpPr/>
            <p:nvPr/>
          </p:nvGrpSpPr>
          <p:grpSpPr>
            <a:xfrm>
              <a:off x="1609725" y="1534230"/>
              <a:ext cx="95250" cy="95250"/>
              <a:chOff x="4241800" y="5105400"/>
              <a:chExt cx="76200" cy="76200"/>
            </a:xfrm>
          </p:grpSpPr>
          <p:cxnSp>
            <p:nvCxnSpPr>
              <p:cNvPr id="1315" name="Straight Connector 1314">
                <a:extLst>
                  <a:ext uri="{FF2B5EF4-FFF2-40B4-BE49-F238E27FC236}">
                    <a16:creationId xmlns:a16="http://schemas.microsoft.com/office/drawing/2014/main" id="{7A6CE7A2-63CC-B1D0-776B-D5607ADA541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16" name="Straight Connector 1315">
                <a:extLst>
                  <a:ext uri="{FF2B5EF4-FFF2-40B4-BE49-F238E27FC236}">
                    <a16:creationId xmlns:a16="http://schemas.microsoft.com/office/drawing/2014/main" id="{B87D35EC-6447-693D-C813-0E27910535E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4" name="Group 1263">
              <a:extLst>
                <a:ext uri="{FF2B5EF4-FFF2-40B4-BE49-F238E27FC236}">
                  <a16:creationId xmlns:a16="http://schemas.microsoft.com/office/drawing/2014/main" id="{E794D96A-2BCF-B0B0-6E7E-227FCC8671BA}"/>
                </a:ext>
              </a:extLst>
            </p:cNvPr>
            <p:cNvGrpSpPr/>
            <p:nvPr/>
          </p:nvGrpSpPr>
          <p:grpSpPr>
            <a:xfrm>
              <a:off x="1692275" y="1591374"/>
              <a:ext cx="95250" cy="95250"/>
              <a:chOff x="4241800" y="5105400"/>
              <a:chExt cx="76200" cy="76200"/>
            </a:xfrm>
          </p:grpSpPr>
          <p:cxnSp>
            <p:nvCxnSpPr>
              <p:cNvPr id="1313" name="Straight Connector 1312">
                <a:extLst>
                  <a:ext uri="{FF2B5EF4-FFF2-40B4-BE49-F238E27FC236}">
                    <a16:creationId xmlns:a16="http://schemas.microsoft.com/office/drawing/2014/main" id="{9936A511-934A-5232-FDA9-F0A4E0045F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14" name="Straight Connector 1313">
                <a:extLst>
                  <a:ext uri="{FF2B5EF4-FFF2-40B4-BE49-F238E27FC236}">
                    <a16:creationId xmlns:a16="http://schemas.microsoft.com/office/drawing/2014/main" id="{5EC730C9-3F45-E8BC-AA54-F1CB8CC06C9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5" name="Group 1264">
              <a:extLst>
                <a:ext uri="{FF2B5EF4-FFF2-40B4-BE49-F238E27FC236}">
                  <a16:creationId xmlns:a16="http://schemas.microsoft.com/office/drawing/2014/main" id="{8CEC1B45-D761-9891-A4C1-A8DB05F22447}"/>
                </a:ext>
              </a:extLst>
            </p:cNvPr>
            <p:cNvGrpSpPr/>
            <p:nvPr/>
          </p:nvGrpSpPr>
          <p:grpSpPr>
            <a:xfrm>
              <a:off x="2117725" y="1895298"/>
              <a:ext cx="95250" cy="95250"/>
              <a:chOff x="4241800" y="5105400"/>
              <a:chExt cx="76200" cy="76200"/>
            </a:xfrm>
          </p:grpSpPr>
          <p:cxnSp>
            <p:nvCxnSpPr>
              <p:cNvPr id="1311" name="Straight Connector 1310">
                <a:extLst>
                  <a:ext uri="{FF2B5EF4-FFF2-40B4-BE49-F238E27FC236}">
                    <a16:creationId xmlns:a16="http://schemas.microsoft.com/office/drawing/2014/main" id="{7AFDC076-9C5B-76F7-4635-C7E8E2CC61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12" name="Straight Connector 1311">
                <a:extLst>
                  <a:ext uri="{FF2B5EF4-FFF2-40B4-BE49-F238E27FC236}">
                    <a16:creationId xmlns:a16="http://schemas.microsoft.com/office/drawing/2014/main" id="{D6EE2149-7077-EA20-D14B-A5DA026D989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6" name="Group 1265">
              <a:extLst>
                <a:ext uri="{FF2B5EF4-FFF2-40B4-BE49-F238E27FC236}">
                  <a16:creationId xmlns:a16="http://schemas.microsoft.com/office/drawing/2014/main" id="{E3DD2CDD-52BF-A23E-5383-7C44946CACC6}"/>
                </a:ext>
              </a:extLst>
            </p:cNvPr>
            <p:cNvGrpSpPr/>
            <p:nvPr/>
          </p:nvGrpSpPr>
          <p:grpSpPr>
            <a:xfrm>
              <a:off x="3786980" y="2024804"/>
              <a:ext cx="95250" cy="95250"/>
              <a:chOff x="4241800" y="5105400"/>
              <a:chExt cx="76200" cy="76200"/>
            </a:xfrm>
          </p:grpSpPr>
          <p:cxnSp>
            <p:nvCxnSpPr>
              <p:cNvPr id="1309" name="Straight Connector 1308">
                <a:extLst>
                  <a:ext uri="{FF2B5EF4-FFF2-40B4-BE49-F238E27FC236}">
                    <a16:creationId xmlns:a16="http://schemas.microsoft.com/office/drawing/2014/main" id="{590AB591-6F43-E796-AF4F-F28C2775FAF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10" name="Straight Connector 1309">
                <a:extLst>
                  <a:ext uri="{FF2B5EF4-FFF2-40B4-BE49-F238E27FC236}">
                    <a16:creationId xmlns:a16="http://schemas.microsoft.com/office/drawing/2014/main" id="{587D81EE-B892-467D-7032-EF9F641824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7" name="Group 1266">
              <a:extLst>
                <a:ext uri="{FF2B5EF4-FFF2-40B4-BE49-F238E27FC236}">
                  <a16:creationId xmlns:a16="http://schemas.microsoft.com/office/drawing/2014/main" id="{AB02E240-CFE4-8A34-821A-EC4E2742099B}"/>
                </a:ext>
              </a:extLst>
            </p:cNvPr>
            <p:cNvGrpSpPr/>
            <p:nvPr/>
          </p:nvGrpSpPr>
          <p:grpSpPr>
            <a:xfrm>
              <a:off x="3962069" y="2024804"/>
              <a:ext cx="95250" cy="95250"/>
              <a:chOff x="4241800" y="5105400"/>
              <a:chExt cx="76200" cy="76200"/>
            </a:xfrm>
          </p:grpSpPr>
          <p:cxnSp>
            <p:nvCxnSpPr>
              <p:cNvPr id="1307" name="Straight Connector 1306">
                <a:extLst>
                  <a:ext uri="{FF2B5EF4-FFF2-40B4-BE49-F238E27FC236}">
                    <a16:creationId xmlns:a16="http://schemas.microsoft.com/office/drawing/2014/main" id="{BA31F02F-E737-70D7-68B8-AB26E5DB3D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08" name="Straight Connector 1307">
                <a:extLst>
                  <a:ext uri="{FF2B5EF4-FFF2-40B4-BE49-F238E27FC236}">
                    <a16:creationId xmlns:a16="http://schemas.microsoft.com/office/drawing/2014/main" id="{8567B198-6D99-44F4-42CF-80388F68C9E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8" name="Group 1267">
              <a:extLst>
                <a:ext uri="{FF2B5EF4-FFF2-40B4-BE49-F238E27FC236}">
                  <a16:creationId xmlns:a16="http://schemas.microsoft.com/office/drawing/2014/main" id="{7CE28E67-73FF-8BEC-A589-F8F7A74C0298}"/>
                </a:ext>
              </a:extLst>
            </p:cNvPr>
            <p:cNvGrpSpPr/>
            <p:nvPr/>
          </p:nvGrpSpPr>
          <p:grpSpPr>
            <a:xfrm>
              <a:off x="4038114" y="2024804"/>
              <a:ext cx="95250" cy="95250"/>
              <a:chOff x="4241800" y="5105400"/>
              <a:chExt cx="76200" cy="76200"/>
            </a:xfrm>
          </p:grpSpPr>
          <p:cxnSp>
            <p:nvCxnSpPr>
              <p:cNvPr id="1305" name="Straight Connector 1304">
                <a:extLst>
                  <a:ext uri="{FF2B5EF4-FFF2-40B4-BE49-F238E27FC236}">
                    <a16:creationId xmlns:a16="http://schemas.microsoft.com/office/drawing/2014/main" id="{1209C737-7D26-3E1D-F398-D8AFC214AB9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06" name="Straight Connector 1305">
                <a:extLst>
                  <a:ext uri="{FF2B5EF4-FFF2-40B4-BE49-F238E27FC236}">
                    <a16:creationId xmlns:a16="http://schemas.microsoft.com/office/drawing/2014/main" id="{B8C54B89-A865-A4CC-7DD3-DC40CF1A357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9" name="Group 1268">
              <a:extLst>
                <a:ext uri="{FF2B5EF4-FFF2-40B4-BE49-F238E27FC236}">
                  <a16:creationId xmlns:a16="http://schemas.microsoft.com/office/drawing/2014/main" id="{159FD048-201B-73CA-C021-B4CE4E05197F}"/>
                </a:ext>
              </a:extLst>
            </p:cNvPr>
            <p:cNvGrpSpPr/>
            <p:nvPr/>
          </p:nvGrpSpPr>
          <p:grpSpPr>
            <a:xfrm>
              <a:off x="4085739" y="2024804"/>
              <a:ext cx="95250" cy="95250"/>
              <a:chOff x="4241800" y="5105400"/>
              <a:chExt cx="76200" cy="76200"/>
            </a:xfrm>
          </p:grpSpPr>
          <p:cxnSp>
            <p:nvCxnSpPr>
              <p:cNvPr id="1303" name="Straight Connector 1302">
                <a:extLst>
                  <a:ext uri="{FF2B5EF4-FFF2-40B4-BE49-F238E27FC236}">
                    <a16:creationId xmlns:a16="http://schemas.microsoft.com/office/drawing/2014/main" id="{0C0B1D40-0432-E12B-191F-24C4C14AFE2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04" name="Straight Connector 1303">
                <a:extLst>
                  <a:ext uri="{FF2B5EF4-FFF2-40B4-BE49-F238E27FC236}">
                    <a16:creationId xmlns:a16="http://schemas.microsoft.com/office/drawing/2014/main" id="{89254EE5-5137-80FA-8C4C-5F7F5C86D04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0" name="Group 1269">
              <a:extLst>
                <a:ext uri="{FF2B5EF4-FFF2-40B4-BE49-F238E27FC236}">
                  <a16:creationId xmlns:a16="http://schemas.microsoft.com/office/drawing/2014/main" id="{4DF1B740-AA03-1BF9-D341-4D485BA372D7}"/>
                </a:ext>
              </a:extLst>
            </p:cNvPr>
            <p:cNvGrpSpPr/>
            <p:nvPr/>
          </p:nvGrpSpPr>
          <p:grpSpPr>
            <a:xfrm>
              <a:off x="4257452" y="2024804"/>
              <a:ext cx="95250" cy="95250"/>
              <a:chOff x="4241800" y="5105400"/>
              <a:chExt cx="76200" cy="76200"/>
            </a:xfrm>
          </p:grpSpPr>
          <p:cxnSp>
            <p:nvCxnSpPr>
              <p:cNvPr id="1301" name="Straight Connector 1300">
                <a:extLst>
                  <a:ext uri="{FF2B5EF4-FFF2-40B4-BE49-F238E27FC236}">
                    <a16:creationId xmlns:a16="http://schemas.microsoft.com/office/drawing/2014/main" id="{C79BC76A-332D-F709-93B1-ED02D8B5D1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02" name="Straight Connector 1301">
                <a:extLst>
                  <a:ext uri="{FF2B5EF4-FFF2-40B4-BE49-F238E27FC236}">
                    <a16:creationId xmlns:a16="http://schemas.microsoft.com/office/drawing/2014/main" id="{E90F08D7-07B9-A8FE-E50B-50C05ADEE9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1" name="Group 1270">
              <a:extLst>
                <a:ext uri="{FF2B5EF4-FFF2-40B4-BE49-F238E27FC236}">
                  <a16:creationId xmlns:a16="http://schemas.microsoft.com/office/drawing/2014/main" id="{432CD1B6-4135-A3A9-2351-E0E5DD26B0D2}"/>
                </a:ext>
              </a:extLst>
            </p:cNvPr>
            <p:cNvGrpSpPr/>
            <p:nvPr/>
          </p:nvGrpSpPr>
          <p:grpSpPr>
            <a:xfrm>
              <a:off x="4298194" y="2024804"/>
              <a:ext cx="95250" cy="95250"/>
              <a:chOff x="4241800" y="5105400"/>
              <a:chExt cx="76200" cy="76200"/>
            </a:xfrm>
          </p:grpSpPr>
          <p:cxnSp>
            <p:nvCxnSpPr>
              <p:cNvPr id="1299" name="Straight Connector 1298">
                <a:extLst>
                  <a:ext uri="{FF2B5EF4-FFF2-40B4-BE49-F238E27FC236}">
                    <a16:creationId xmlns:a16="http://schemas.microsoft.com/office/drawing/2014/main" id="{2566DF10-E55E-2496-B90C-E3EEF45F155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00" name="Straight Connector 1299">
                <a:extLst>
                  <a:ext uri="{FF2B5EF4-FFF2-40B4-BE49-F238E27FC236}">
                    <a16:creationId xmlns:a16="http://schemas.microsoft.com/office/drawing/2014/main" id="{CAF5E78F-4F89-FCF1-F3EE-6ECC8BBEF77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2" name="Group 1271">
              <a:extLst>
                <a:ext uri="{FF2B5EF4-FFF2-40B4-BE49-F238E27FC236}">
                  <a16:creationId xmlns:a16="http://schemas.microsoft.com/office/drawing/2014/main" id="{9B9DBE34-C1EF-D65F-2D22-BB86BA8D31B2}"/>
                </a:ext>
              </a:extLst>
            </p:cNvPr>
            <p:cNvGrpSpPr/>
            <p:nvPr/>
          </p:nvGrpSpPr>
          <p:grpSpPr>
            <a:xfrm>
              <a:off x="4473768" y="2024804"/>
              <a:ext cx="95250" cy="95250"/>
              <a:chOff x="4241800" y="5105400"/>
              <a:chExt cx="76200" cy="76200"/>
            </a:xfrm>
          </p:grpSpPr>
          <p:cxnSp>
            <p:nvCxnSpPr>
              <p:cNvPr id="1297" name="Straight Connector 1296">
                <a:extLst>
                  <a:ext uri="{FF2B5EF4-FFF2-40B4-BE49-F238E27FC236}">
                    <a16:creationId xmlns:a16="http://schemas.microsoft.com/office/drawing/2014/main" id="{1FF942D7-BD49-2416-91EA-57BB2141ABF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98" name="Straight Connector 1297">
                <a:extLst>
                  <a:ext uri="{FF2B5EF4-FFF2-40B4-BE49-F238E27FC236}">
                    <a16:creationId xmlns:a16="http://schemas.microsoft.com/office/drawing/2014/main" id="{F4FA6BDA-61DD-7042-EF69-CF4144757A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3" name="Group 1272">
              <a:extLst>
                <a:ext uri="{FF2B5EF4-FFF2-40B4-BE49-F238E27FC236}">
                  <a16:creationId xmlns:a16="http://schemas.microsoft.com/office/drawing/2014/main" id="{07477E02-10CA-1597-186E-732E901151FF}"/>
                </a:ext>
              </a:extLst>
            </p:cNvPr>
            <p:cNvGrpSpPr/>
            <p:nvPr/>
          </p:nvGrpSpPr>
          <p:grpSpPr>
            <a:xfrm>
              <a:off x="4911918" y="2024804"/>
              <a:ext cx="95250" cy="95250"/>
              <a:chOff x="4241800" y="5105400"/>
              <a:chExt cx="76200" cy="76200"/>
            </a:xfrm>
          </p:grpSpPr>
          <p:cxnSp>
            <p:nvCxnSpPr>
              <p:cNvPr id="1295" name="Straight Connector 1294">
                <a:extLst>
                  <a:ext uri="{FF2B5EF4-FFF2-40B4-BE49-F238E27FC236}">
                    <a16:creationId xmlns:a16="http://schemas.microsoft.com/office/drawing/2014/main" id="{15EC6B40-F51A-7557-A0EC-C6B52F40172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96" name="Straight Connector 1295">
                <a:extLst>
                  <a:ext uri="{FF2B5EF4-FFF2-40B4-BE49-F238E27FC236}">
                    <a16:creationId xmlns:a16="http://schemas.microsoft.com/office/drawing/2014/main" id="{A436050A-703F-1789-4BAE-A244264585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4" name="Group 1273">
              <a:extLst>
                <a:ext uri="{FF2B5EF4-FFF2-40B4-BE49-F238E27FC236}">
                  <a16:creationId xmlns:a16="http://schemas.microsoft.com/office/drawing/2014/main" id="{FE1944C8-1B88-A296-24CE-C47F2D18498A}"/>
                </a:ext>
              </a:extLst>
            </p:cNvPr>
            <p:cNvGrpSpPr/>
            <p:nvPr/>
          </p:nvGrpSpPr>
          <p:grpSpPr>
            <a:xfrm>
              <a:off x="4953193" y="2024804"/>
              <a:ext cx="95250" cy="95250"/>
              <a:chOff x="4241800" y="5105400"/>
              <a:chExt cx="76200" cy="76200"/>
            </a:xfrm>
          </p:grpSpPr>
          <p:cxnSp>
            <p:nvCxnSpPr>
              <p:cNvPr id="1293" name="Straight Connector 1292">
                <a:extLst>
                  <a:ext uri="{FF2B5EF4-FFF2-40B4-BE49-F238E27FC236}">
                    <a16:creationId xmlns:a16="http://schemas.microsoft.com/office/drawing/2014/main" id="{FE285099-4C40-B7E5-0113-3ECD1B100DF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94" name="Straight Connector 1293">
                <a:extLst>
                  <a:ext uri="{FF2B5EF4-FFF2-40B4-BE49-F238E27FC236}">
                    <a16:creationId xmlns:a16="http://schemas.microsoft.com/office/drawing/2014/main" id="{72AF3891-4F08-7C36-ED03-00FC283664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5" name="Group 1274">
              <a:extLst>
                <a:ext uri="{FF2B5EF4-FFF2-40B4-BE49-F238E27FC236}">
                  <a16:creationId xmlns:a16="http://schemas.microsoft.com/office/drawing/2014/main" id="{99C0402C-9DBE-B094-F578-79947B589F5E}"/>
                </a:ext>
              </a:extLst>
            </p:cNvPr>
            <p:cNvGrpSpPr/>
            <p:nvPr/>
          </p:nvGrpSpPr>
          <p:grpSpPr>
            <a:xfrm>
              <a:off x="5050835" y="2024804"/>
              <a:ext cx="95250" cy="95250"/>
              <a:chOff x="4241800" y="5105400"/>
              <a:chExt cx="76200" cy="76200"/>
            </a:xfrm>
          </p:grpSpPr>
          <p:cxnSp>
            <p:nvCxnSpPr>
              <p:cNvPr id="1291" name="Straight Connector 1290">
                <a:extLst>
                  <a:ext uri="{FF2B5EF4-FFF2-40B4-BE49-F238E27FC236}">
                    <a16:creationId xmlns:a16="http://schemas.microsoft.com/office/drawing/2014/main" id="{F8F5B241-F11A-B8F1-CA94-B4A5B4B45AD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92" name="Straight Connector 1291">
                <a:extLst>
                  <a:ext uri="{FF2B5EF4-FFF2-40B4-BE49-F238E27FC236}">
                    <a16:creationId xmlns:a16="http://schemas.microsoft.com/office/drawing/2014/main" id="{E5BC94F8-553A-890A-1FF7-365F25265E4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6" name="Group 1275">
              <a:extLst>
                <a:ext uri="{FF2B5EF4-FFF2-40B4-BE49-F238E27FC236}">
                  <a16:creationId xmlns:a16="http://schemas.microsoft.com/office/drawing/2014/main" id="{A1851295-C368-2D58-EA76-6462F9BED816}"/>
                </a:ext>
              </a:extLst>
            </p:cNvPr>
            <p:cNvGrpSpPr/>
            <p:nvPr/>
          </p:nvGrpSpPr>
          <p:grpSpPr>
            <a:xfrm>
              <a:off x="5089525" y="2024804"/>
              <a:ext cx="95250" cy="95250"/>
              <a:chOff x="4241800" y="5105400"/>
              <a:chExt cx="76200" cy="76200"/>
            </a:xfrm>
          </p:grpSpPr>
          <p:cxnSp>
            <p:nvCxnSpPr>
              <p:cNvPr id="1289" name="Straight Connector 1288">
                <a:extLst>
                  <a:ext uri="{FF2B5EF4-FFF2-40B4-BE49-F238E27FC236}">
                    <a16:creationId xmlns:a16="http://schemas.microsoft.com/office/drawing/2014/main" id="{E88D27D5-BA9F-B94E-C131-DF1E17A851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90" name="Straight Connector 1289">
                <a:extLst>
                  <a:ext uri="{FF2B5EF4-FFF2-40B4-BE49-F238E27FC236}">
                    <a16:creationId xmlns:a16="http://schemas.microsoft.com/office/drawing/2014/main" id="{6291215F-E277-4C2E-A029-AC2465DFDE7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7" name="Group 1276">
              <a:extLst>
                <a:ext uri="{FF2B5EF4-FFF2-40B4-BE49-F238E27FC236}">
                  <a16:creationId xmlns:a16="http://schemas.microsoft.com/office/drawing/2014/main" id="{FC3D8BBC-89AE-AECD-CDB1-8ADDE7FA5C1E}"/>
                </a:ext>
              </a:extLst>
            </p:cNvPr>
            <p:cNvGrpSpPr/>
            <p:nvPr/>
          </p:nvGrpSpPr>
          <p:grpSpPr>
            <a:xfrm>
              <a:off x="5141712" y="2024804"/>
              <a:ext cx="95250" cy="95250"/>
              <a:chOff x="4241800" y="5105400"/>
              <a:chExt cx="76200" cy="76200"/>
            </a:xfrm>
          </p:grpSpPr>
          <p:cxnSp>
            <p:nvCxnSpPr>
              <p:cNvPr id="1287" name="Straight Connector 1286">
                <a:extLst>
                  <a:ext uri="{FF2B5EF4-FFF2-40B4-BE49-F238E27FC236}">
                    <a16:creationId xmlns:a16="http://schemas.microsoft.com/office/drawing/2014/main" id="{2A5FA675-7895-A8A3-C585-6FF1AFC9D06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88" name="Straight Connector 1287">
                <a:extLst>
                  <a:ext uri="{FF2B5EF4-FFF2-40B4-BE49-F238E27FC236}">
                    <a16:creationId xmlns:a16="http://schemas.microsoft.com/office/drawing/2014/main" id="{C0859CE7-AAD3-93D4-825D-D9FDC1D00FC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8" name="Group 1277">
              <a:extLst>
                <a:ext uri="{FF2B5EF4-FFF2-40B4-BE49-F238E27FC236}">
                  <a16:creationId xmlns:a16="http://schemas.microsoft.com/office/drawing/2014/main" id="{74674F7D-4486-2284-FF32-F037AA39FD5D}"/>
                </a:ext>
              </a:extLst>
            </p:cNvPr>
            <p:cNvGrpSpPr/>
            <p:nvPr/>
          </p:nvGrpSpPr>
          <p:grpSpPr>
            <a:xfrm>
              <a:off x="5167313" y="2024804"/>
              <a:ext cx="95250" cy="95250"/>
              <a:chOff x="4241800" y="5105400"/>
              <a:chExt cx="76200" cy="76200"/>
            </a:xfrm>
          </p:grpSpPr>
          <p:cxnSp>
            <p:nvCxnSpPr>
              <p:cNvPr id="1285" name="Straight Connector 1284">
                <a:extLst>
                  <a:ext uri="{FF2B5EF4-FFF2-40B4-BE49-F238E27FC236}">
                    <a16:creationId xmlns:a16="http://schemas.microsoft.com/office/drawing/2014/main" id="{ED318EBD-FCC5-66A2-D2B8-659DCCD482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86" name="Straight Connector 1285">
                <a:extLst>
                  <a:ext uri="{FF2B5EF4-FFF2-40B4-BE49-F238E27FC236}">
                    <a16:creationId xmlns:a16="http://schemas.microsoft.com/office/drawing/2014/main" id="{DEAEC443-6646-2827-39D3-028837760DA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9" name="Group 1278">
              <a:extLst>
                <a:ext uri="{FF2B5EF4-FFF2-40B4-BE49-F238E27FC236}">
                  <a16:creationId xmlns:a16="http://schemas.microsoft.com/office/drawing/2014/main" id="{7F5EE4CA-09AF-2AB4-74F8-960B7B65B334}"/>
                </a:ext>
              </a:extLst>
            </p:cNvPr>
            <p:cNvGrpSpPr/>
            <p:nvPr/>
          </p:nvGrpSpPr>
          <p:grpSpPr>
            <a:xfrm>
              <a:off x="5203788" y="2024804"/>
              <a:ext cx="95250" cy="95250"/>
              <a:chOff x="4241800" y="5105400"/>
              <a:chExt cx="76200" cy="76200"/>
            </a:xfrm>
          </p:grpSpPr>
          <p:cxnSp>
            <p:nvCxnSpPr>
              <p:cNvPr id="1283" name="Straight Connector 1282">
                <a:extLst>
                  <a:ext uri="{FF2B5EF4-FFF2-40B4-BE49-F238E27FC236}">
                    <a16:creationId xmlns:a16="http://schemas.microsoft.com/office/drawing/2014/main" id="{4168740E-8988-FAD0-E757-FE432CF73C5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84" name="Straight Connector 1283">
                <a:extLst>
                  <a:ext uri="{FF2B5EF4-FFF2-40B4-BE49-F238E27FC236}">
                    <a16:creationId xmlns:a16="http://schemas.microsoft.com/office/drawing/2014/main" id="{41166528-F015-169D-57FF-CD5104B95B4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80" name="Group 1279">
              <a:extLst>
                <a:ext uri="{FF2B5EF4-FFF2-40B4-BE49-F238E27FC236}">
                  <a16:creationId xmlns:a16="http://schemas.microsoft.com/office/drawing/2014/main" id="{80AA57D0-9107-3BB6-6975-A170B6C656C2}"/>
                </a:ext>
              </a:extLst>
            </p:cNvPr>
            <p:cNvGrpSpPr/>
            <p:nvPr/>
          </p:nvGrpSpPr>
          <p:grpSpPr>
            <a:xfrm>
              <a:off x="5348287" y="2534566"/>
              <a:ext cx="95250" cy="95250"/>
              <a:chOff x="4241800" y="5105400"/>
              <a:chExt cx="76200" cy="76200"/>
            </a:xfrm>
          </p:grpSpPr>
          <p:cxnSp>
            <p:nvCxnSpPr>
              <p:cNvPr id="1281" name="Straight Connector 1280">
                <a:extLst>
                  <a:ext uri="{FF2B5EF4-FFF2-40B4-BE49-F238E27FC236}">
                    <a16:creationId xmlns:a16="http://schemas.microsoft.com/office/drawing/2014/main" id="{0DE32CEC-123D-86B1-F083-30CA2F3A050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82" name="Straight Connector 1281">
                <a:extLst>
                  <a:ext uri="{FF2B5EF4-FFF2-40B4-BE49-F238E27FC236}">
                    <a16:creationId xmlns:a16="http://schemas.microsoft.com/office/drawing/2014/main" id="{5E1D7ED8-6BAE-9926-2894-06831FAFC37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317" name="Freeform: Shape 1316">
            <a:extLst>
              <a:ext uri="{FF2B5EF4-FFF2-40B4-BE49-F238E27FC236}">
                <a16:creationId xmlns:a16="http://schemas.microsoft.com/office/drawing/2014/main" id="{6DB9A445-2C70-5402-E121-72210C2BF1CC}"/>
              </a:ext>
            </a:extLst>
          </p:cNvPr>
          <p:cNvSpPr/>
          <p:nvPr/>
        </p:nvSpPr>
        <p:spPr bwMode="auto">
          <a:xfrm>
            <a:off x="1663700" y="1571625"/>
            <a:ext cx="3730625" cy="1012825"/>
          </a:xfrm>
          <a:custGeom>
            <a:avLst/>
            <a:gdLst>
              <a:gd name="connsiteX0" fmla="*/ 0 w 3730625"/>
              <a:gd name="connsiteY0" fmla="*/ 0 h 1012825"/>
              <a:gd name="connsiteX1" fmla="*/ 0 w 3730625"/>
              <a:gd name="connsiteY1" fmla="*/ 63500 h 1012825"/>
              <a:gd name="connsiteX2" fmla="*/ 95250 w 3730625"/>
              <a:gd name="connsiteY2" fmla="*/ 63500 h 1012825"/>
              <a:gd name="connsiteX3" fmla="*/ 95250 w 3730625"/>
              <a:gd name="connsiteY3" fmla="*/ 130175 h 1012825"/>
              <a:gd name="connsiteX4" fmla="*/ 200025 w 3730625"/>
              <a:gd name="connsiteY4" fmla="*/ 130175 h 1012825"/>
              <a:gd name="connsiteX5" fmla="*/ 200025 w 3730625"/>
              <a:gd name="connsiteY5" fmla="*/ 187325 h 1012825"/>
              <a:gd name="connsiteX6" fmla="*/ 222250 w 3730625"/>
              <a:gd name="connsiteY6" fmla="*/ 187325 h 1012825"/>
              <a:gd name="connsiteX7" fmla="*/ 222250 w 3730625"/>
              <a:gd name="connsiteY7" fmla="*/ 250825 h 1012825"/>
              <a:gd name="connsiteX8" fmla="*/ 457200 w 3730625"/>
              <a:gd name="connsiteY8" fmla="*/ 250825 h 1012825"/>
              <a:gd name="connsiteX9" fmla="*/ 457200 w 3730625"/>
              <a:gd name="connsiteY9" fmla="*/ 314325 h 1012825"/>
              <a:gd name="connsiteX10" fmla="*/ 485775 w 3730625"/>
              <a:gd name="connsiteY10" fmla="*/ 314325 h 1012825"/>
              <a:gd name="connsiteX11" fmla="*/ 485775 w 3730625"/>
              <a:gd name="connsiteY11" fmla="*/ 368300 h 1012825"/>
              <a:gd name="connsiteX12" fmla="*/ 781050 w 3730625"/>
              <a:gd name="connsiteY12" fmla="*/ 368300 h 1012825"/>
              <a:gd name="connsiteX13" fmla="*/ 781050 w 3730625"/>
              <a:gd name="connsiteY13" fmla="*/ 431800 h 1012825"/>
              <a:gd name="connsiteX14" fmla="*/ 1295400 w 3730625"/>
              <a:gd name="connsiteY14" fmla="*/ 431800 h 1012825"/>
              <a:gd name="connsiteX15" fmla="*/ 1295400 w 3730625"/>
              <a:gd name="connsiteY15" fmla="*/ 501650 h 1012825"/>
              <a:gd name="connsiteX16" fmla="*/ 3613150 w 3730625"/>
              <a:gd name="connsiteY16" fmla="*/ 501650 h 1012825"/>
              <a:gd name="connsiteX17" fmla="*/ 3613150 w 3730625"/>
              <a:gd name="connsiteY17" fmla="*/ 1012825 h 1012825"/>
              <a:gd name="connsiteX18" fmla="*/ 3730625 w 3730625"/>
              <a:gd name="connsiteY18" fmla="*/ 1012825 h 101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730625" h="1012825">
                <a:moveTo>
                  <a:pt x="0" y="0"/>
                </a:moveTo>
                <a:lnTo>
                  <a:pt x="0" y="63500"/>
                </a:lnTo>
                <a:lnTo>
                  <a:pt x="95250" y="63500"/>
                </a:lnTo>
                <a:lnTo>
                  <a:pt x="95250" y="130175"/>
                </a:lnTo>
                <a:lnTo>
                  <a:pt x="200025" y="130175"/>
                </a:lnTo>
                <a:lnTo>
                  <a:pt x="200025" y="187325"/>
                </a:lnTo>
                <a:lnTo>
                  <a:pt x="222250" y="187325"/>
                </a:lnTo>
                <a:lnTo>
                  <a:pt x="222250" y="250825"/>
                </a:lnTo>
                <a:lnTo>
                  <a:pt x="457200" y="250825"/>
                </a:lnTo>
                <a:lnTo>
                  <a:pt x="457200" y="314325"/>
                </a:lnTo>
                <a:lnTo>
                  <a:pt x="485775" y="314325"/>
                </a:lnTo>
                <a:lnTo>
                  <a:pt x="485775" y="368300"/>
                </a:lnTo>
                <a:lnTo>
                  <a:pt x="781050" y="368300"/>
                </a:lnTo>
                <a:lnTo>
                  <a:pt x="781050" y="431800"/>
                </a:lnTo>
                <a:lnTo>
                  <a:pt x="1295400" y="431800"/>
                </a:lnTo>
                <a:lnTo>
                  <a:pt x="1295400" y="501650"/>
                </a:lnTo>
                <a:lnTo>
                  <a:pt x="3613150" y="501650"/>
                </a:lnTo>
                <a:lnTo>
                  <a:pt x="3613150" y="1012825"/>
                </a:lnTo>
                <a:lnTo>
                  <a:pt x="3730625" y="1012825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18" name="Group 1317">
            <a:extLst>
              <a:ext uri="{FF2B5EF4-FFF2-40B4-BE49-F238E27FC236}">
                <a16:creationId xmlns:a16="http://schemas.microsoft.com/office/drawing/2014/main" id="{061FDD19-A6DA-1B08-F6CE-A92CEBCCA080}"/>
              </a:ext>
            </a:extLst>
          </p:cNvPr>
          <p:cNvGrpSpPr/>
          <p:nvPr/>
        </p:nvGrpSpPr>
        <p:grpSpPr>
          <a:xfrm>
            <a:off x="1860402" y="1652639"/>
            <a:ext cx="3533923" cy="573175"/>
            <a:chOff x="1860402" y="1652639"/>
            <a:chExt cx="3533923" cy="573175"/>
          </a:xfrm>
        </p:grpSpPr>
        <p:grpSp>
          <p:nvGrpSpPr>
            <p:cNvPr id="1319" name="Group 1318">
              <a:extLst>
                <a:ext uri="{FF2B5EF4-FFF2-40B4-BE49-F238E27FC236}">
                  <a16:creationId xmlns:a16="http://schemas.microsoft.com/office/drawing/2014/main" id="{280F31B4-175A-FCDF-DF45-CEE92D95ED8D}"/>
                </a:ext>
              </a:extLst>
            </p:cNvPr>
            <p:cNvGrpSpPr/>
            <p:nvPr/>
          </p:nvGrpSpPr>
          <p:grpSpPr>
            <a:xfrm>
              <a:off x="1860402" y="1652639"/>
              <a:ext cx="95250" cy="95250"/>
              <a:chOff x="4241800" y="5105400"/>
              <a:chExt cx="76200" cy="76200"/>
            </a:xfrm>
          </p:grpSpPr>
          <p:cxnSp>
            <p:nvCxnSpPr>
              <p:cNvPr id="1356" name="Straight Connector 1355">
                <a:extLst>
                  <a:ext uri="{FF2B5EF4-FFF2-40B4-BE49-F238E27FC236}">
                    <a16:creationId xmlns:a16="http://schemas.microsoft.com/office/drawing/2014/main" id="{42CC02A6-75B4-B4C5-4B37-EC06F6F1B32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57" name="Straight Connector 1356">
                <a:extLst>
                  <a:ext uri="{FF2B5EF4-FFF2-40B4-BE49-F238E27FC236}">
                    <a16:creationId xmlns:a16="http://schemas.microsoft.com/office/drawing/2014/main" id="{4B4058F8-DDA9-30A4-0D00-F324D6748BB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0" name="Group 1319">
              <a:extLst>
                <a:ext uri="{FF2B5EF4-FFF2-40B4-BE49-F238E27FC236}">
                  <a16:creationId xmlns:a16="http://schemas.microsoft.com/office/drawing/2014/main" id="{E2F38002-97AC-44C1-D0CA-5A4D5D02004F}"/>
                </a:ext>
              </a:extLst>
            </p:cNvPr>
            <p:cNvGrpSpPr/>
            <p:nvPr/>
          </p:nvGrpSpPr>
          <p:grpSpPr>
            <a:xfrm>
              <a:off x="3275828" y="1839698"/>
              <a:ext cx="95250" cy="95250"/>
              <a:chOff x="4241800" y="5105400"/>
              <a:chExt cx="76200" cy="76200"/>
            </a:xfrm>
          </p:grpSpPr>
          <p:cxnSp>
            <p:nvCxnSpPr>
              <p:cNvPr id="1354" name="Straight Connector 1353">
                <a:extLst>
                  <a:ext uri="{FF2B5EF4-FFF2-40B4-BE49-F238E27FC236}">
                    <a16:creationId xmlns:a16="http://schemas.microsoft.com/office/drawing/2014/main" id="{B58C3C19-1971-3E18-DB27-4197FDC59E1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55" name="Straight Connector 1354">
                <a:extLst>
                  <a:ext uri="{FF2B5EF4-FFF2-40B4-BE49-F238E27FC236}">
                    <a16:creationId xmlns:a16="http://schemas.microsoft.com/office/drawing/2014/main" id="{E129A9CE-1272-4C83-3E3E-5243350F2EB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1" name="Group 1320">
              <a:extLst>
                <a:ext uri="{FF2B5EF4-FFF2-40B4-BE49-F238E27FC236}">
                  <a16:creationId xmlns:a16="http://schemas.microsoft.com/office/drawing/2014/main" id="{865A7A53-4EB0-04F2-78DC-3D5390F49129}"/>
                </a:ext>
              </a:extLst>
            </p:cNvPr>
            <p:cNvGrpSpPr/>
            <p:nvPr/>
          </p:nvGrpSpPr>
          <p:grpSpPr>
            <a:xfrm>
              <a:off x="3498115" y="1901897"/>
              <a:ext cx="95250" cy="95250"/>
              <a:chOff x="4241800" y="5105400"/>
              <a:chExt cx="76200" cy="76200"/>
            </a:xfrm>
          </p:grpSpPr>
          <p:cxnSp>
            <p:nvCxnSpPr>
              <p:cNvPr id="1352" name="Straight Connector 1351">
                <a:extLst>
                  <a:ext uri="{FF2B5EF4-FFF2-40B4-BE49-F238E27FC236}">
                    <a16:creationId xmlns:a16="http://schemas.microsoft.com/office/drawing/2014/main" id="{AEA0A3EE-6982-E049-B1B7-7E4BE29B34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53" name="Straight Connector 1352">
                <a:extLst>
                  <a:ext uri="{FF2B5EF4-FFF2-40B4-BE49-F238E27FC236}">
                    <a16:creationId xmlns:a16="http://schemas.microsoft.com/office/drawing/2014/main" id="{5242EE78-E723-E839-E1C2-3C9AB0A55CE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2" name="Group 1321">
              <a:extLst>
                <a:ext uri="{FF2B5EF4-FFF2-40B4-BE49-F238E27FC236}">
                  <a16:creationId xmlns:a16="http://schemas.microsoft.com/office/drawing/2014/main" id="{E4344491-9938-4EAC-3F63-01558AC59C78}"/>
                </a:ext>
              </a:extLst>
            </p:cNvPr>
            <p:cNvGrpSpPr/>
            <p:nvPr/>
          </p:nvGrpSpPr>
          <p:grpSpPr>
            <a:xfrm>
              <a:off x="3856965" y="1901897"/>
              <a:ext cx="95250" cy="95250"/>
              <a:chOff x="4241800" y="5105400"/>
              <a:chExt cx="76200" cy="76200"/>
            </a:xfrm>
          </p:grpSpPr>
          <p:cxnSp>
            <p:nvCxnSpPr>
              <p:cNvPr id="1350" name="Straight Connector 1349">
                <a:extLst>
                  <a:ext uri="{FF2B5EF4-FFF2-40B4-BE49-F238E27FC236}">
                    <a16:creationId xmlns:a16="http://schemas.microsoft.com/office/drawing/2014/main" id="{AB1C2380-0C48-6209-439D-225B5511EB5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51" name="Straight Connector 1350">
                <a:extLst>
                  <a:ext uri="{FF2B5EF4-FFF2-40B4-BE49-F238E27FC236}">
                    <a16:creationId xmlns:a16="http://schemas.microsoft.com/office/drawing/2014/main" id="{6C74CE70-D07A-10FB-7693-7C3B8C87DAD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3" name="Group 1322">
              <a:extLst>
                <a:ext uri="{FF2B5EF4-FFF2-40B4-BE49-F238E27FC236}">
                  <a16:creationId xmlns:a16="http://schemas.microsoft.com/office/drawing/2014/main" id="{A43C60BC-9920-104B-F7EF-791FA74C0293}"/>
                </a:ext>
              </a:extLst>
            </p:cNvPr>
            <p:cNvGrpSpPr/>
            <p:nvPr/>
          </p:nvGrpSpPr>
          <p:grpSpPr>
            <a:xfrm>
              <a:off x="4070335" y="1973627"/>
              <a:ext cx="95250" cy="95250"/>
              <a:chOff x="4241800" y="5105400"/>
              <a:chExt cx="76200" cy="76200"/>
            </a:xfrm>
          </p:grpSpPr>
          <p:cxnSp>
            <p:nvCxnSpPr>
              <p:cNvPr id="1348" name="Straight Connector 1347">
                <a:extLst>
                  <a:ext uri="{FF2B5EF4-FFF2-40B4-BE49-F238E27FC236}">
                    <a16:creationId xmlns:a16="http://schemas.microsoft.com/office/drawing/2014/main" id="{62B40AFA-CFEC-C704-F64D-1CC3A7FC3E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49" name="Straight Connector 1348">
                <a:extLst>
                  <a:ext uri="{FF2B5EF4-FFF2-40B4-BE49-F238E27FC236}">
                    <a16:creationId xmlns:a16="http://schemas.microsoft.com/office/drawing/2014/main" id="{5A21BF17-92F1-6DC3-AA0D-0D231D608D9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4" name="Group 1323">
              <a:extLst>
                <a:ext uri="{FF2B5EF4-FFF2-40B4-BE49-F238E27FC236}">
                  <a16:creationId xmlns:a16="http://schemas.microsoft.com/office/drawing/2014/main" id="{9F136227-C01D-4E34-0F46-CD738B39DFD0}"/>
                </a:ext>
              </a:extLst>
            </p:cNvPr>
            <p:cNvGrpSpPr/>
            <p:nvPr/>
          </p:nvGrpSpPr>
          <p:grpSpPr>
            <a:xfrm>
              <a:off x="4165719" y="2052637"/>
              <a:ext cx="95250" cy="95250"/>
              <a:chOff x="4241800" y="5105400"/>
              <a:chExt cx="76200" cy="76200"/>
            </a:xfrm>
          </p:grpSpPr>
          <p:cxnSp>
            <p:nvCxnSpPr>
              <p:cNvPr id="1346" name="Straight Connector 1345">
                <a:extLst>
                  <a:ext uri="{FF2B5EF4-FFF2-40B4-BE49-F238E27FC236}">
                    <a16:creationId xmlns:a16="http://schemas.microsoft.com/office/drawing/2014/main" id="{7D2B3D1E-BBCB-8733-8151-FFA33CD32B8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47" name="Straight Connector 1346">
                <a:extLst>
                  <a:ext uri="{FF2B5EF4-FFF2-40B4-BE49-F238E27FC236}">
                    <a16:creationId xmlns:a16="http://schemas.microsoft.com/office/drawing/2014/main" id="{40777A90-7313-0EB8-43EB-6EB747F1522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5" name="Group 1324">
              <a:extLst>
                <a:ext uri="{FF2B5EF4-FFF2-40B4-BE49-F238E27FC236}">
                  <a16:creationId xmlns:a16="http://schemas.microsoft.com/office/drawing/2014/main" id="{3A8615A6-75A8-980D-52A7-E79E38638887}"/>
                </a:ext>
              </a:extLst>
            </p:cNvPr>
            <p:cNvGrpSpPr/>
            <p:nvPr/>
          </p:nvGrpSpPr>
          <p:grpSpPr>
            <a:xfrm>
              <a:off x="4178056" y="2130564"/>
              <a:ext cx="95250" cy="95250"/>
              <a:chOff x="4241800" y="5105400"/>
              <a:chExt cx="76200" cy="76200"/>
            </a:xfrm>
          </p:grpSpPr>
          <p:cxnSp>
            <p:nvCxnSpPr>
              <p:cNvPr id="1344" name="Straight Connector 1343">
                <a:extLst>
                  <a:ext uri="{FF2B5EF4-FFF2-40B4-BE49-F238E27FC236}">
                    <a16:creationId xmlns:a16="http://schemas.microsoft.com/office/drawing/2014/main" id="{954399A0-4CCB-CFB8-1165-3BAF11D53D1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45" name="Straight Connector 1344">
                <a:extLst>
                  <a:ext uri="{FF2B5EF4-FFF2-40B4-BE49-F238E27FC236}">
                    <a16:creationId xmlns:a16="http://schemas.microsoft.com/office/drawing/2014/main" id="{20B93D8B-92A8-D101-2E51-E6F7BAD5614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6" name="Group 1325">
              <a:extLst>
                <a:ext uri="{FF2B5EF4-FFF2-40B4-BE49-F238E27FC236}">
                  <a16:creationId xmlns:a16="http://schemas.microsoft.com/office/drawing/2014/main" id="{0F14EB5E-175A-D1A3-6E33-DEBDBF622B21}"/>
                </a:ext>
              </a:extLst>
            </p:cNvPr>
            <p:cNvGrpSpPr/>
            <p:nvPr/>
          </p:nvGrpSpPr>
          <p:grpSpPr>
            <a:xfrm>
              <a:off x="4203456" y="2130564"/>
              <a:ext cx="95250" cy="95250"/>
              <a:chOff x="4241800" y="5105400"/>
              <a:chExt cx="76200" cy="76200"/>
            </a:xfrm>
          </p:grpSpPr>
          <p:cxnSp>
            <p:nvCxnSpPr>
              <p:cNvPr id="1342" name="Straight Connector 1341">
                <a:extLst>
                  <a:ext uri="{FF2B5EF4-FFF2-40B4-BE49-F238E27FC236}">
                    <a16:creationId xmlns:a16="http://schemas.microsoft.com/office/drawing/2014/main" id="{6F00775E-5428-6F85-A938-0C8E36F30BC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43" name="Straight Connector 1342">
                <a:extLst>
                  <a:ext uri="{FF2B5EF4-FFF2-40B4-BE49-F238E27FC236}">
                    <a16:creationId xmlns:a16="http://schemas.microsoft.com/office/drawing/2014/main" id="{53F5FBED-5C51-6B34-8D2D-97383D5278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7" name="Group 1326">
              <a:extLst>
                <a:ext uri="{FF2B5EF4-FFF2-40B4-BE49-F238E27FC236}">
                  <a16:creationId xmlns:a16="http://schemas.microsoft.com/office/drawing/2014/main" id="{4721574E-9768-B8F8-E9B7-F72D242ABBFB}"/>
                </a:ext>
              </a:extLst>
            </p:cNvPr>
            <p:cNvGrpSpPr/>
            <p:nvPr/>
          </p:nvGrpSpPr>
          <p:grpSpPr>
            <a:xfrm>
              <a:off x="4233307" y="2130564"/>
              <a:ext cx="95250" cy="95250"/>
              <a:chOff x="4241800" y="5105400"/>
              <a:chExt cx="76200" cy="76200"/>
            </a:xfrm>
          </p:grpSpPr>
          <p:cxnSp>
            <p:nvCxnSpPr>
              <p:cNvPr id="1340" name="Straight Connector 1339">
                <a:extLst>
                  <a:ext uri="{FF2B5EF4-FFF2-40B4-BE49-F238E27FC236}">
                    <a16:creationId xmlns:a16="http://schemas.microsoft.com/office/drawing/2014/main" id="{8341E858-CEB0-4880-BE9F-03ED7D9D909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41" name="Straight Connector 1340">
                <a:extLst>
                  <a:ext uri="{FF2B5EF4-FFF2-40B4-BE49-F238E27FC236}">
                    <a16:creationId xmlns:a16="http://schemas.microsoft.com/office/drawing/2014/main" id="{E7983C6B-11E9-2146-2AEB-2CC17F0A70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8" name="Group 1327">
              <a:extLst>
                <a:ext uri="{FF2B5EF4-FFF2-40B4-BE49-F238E27FC236}">
                  <a16:creationId xmlns:a16="http://schemas.microsoft.com/office/drawing/2014/main" id="{ECE3B9FF-FAEA-09BE-6996-E68AD3E5CDC6}"/>
                </a:ext>
              </a:extLst>
            </p:cNvPr>
            <p:cNvGrpSpPr/>
            <p:nvPr/>
          </p:nvGrpSpPr>
          <p:grpSpPr>
            <a:xfrm>
              <a:off x="5129012" y="2130564"/>
              <a:ext cx="95250" cy="95250"/>
              <a:chOff x="4241800" y="5105400"/>
              <a:chExt cx="76200" cy="76200"/>
            </a:xfrm>
          </p:grpSpPr>
          <p:cxnSp>
            <p:nvCxnSpPr>
              <p:cNvPr id="1338" name="Straight Connector 1337">
                <a:extLst>
                  <a:ext uri="{FF2B5EF4-FFF2-40B4-BE49-F238E27FC236}">
                    <a16:creationId xmlns:a16="http://schemas.microsoft.com/office/drawing/2014/main" id="{95BDD1E5-6444-7999-1853-50430BDBA48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39" name="Straight Connector 1338">
                <a:extLst>
                  <a:ext uri="{FF2B5EF4-FFF2-40B4-BE49-F238E27FC236}">
                    <a16:creationId xmlns:a16="http://schemas.microsoft.com/office/drawing/2014/main" id="{55399A2E-7C21-5CAD-3342-E84C6E8C999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9" name="Group 1328">
              <a:extLst>
                <a:ext uri="{FF2B5EF4-FFF2-40B4-BE49-F238E27FC236}">
                  <a16:creationId xmlns:a16="http://schemas.microsoft.com/office/drawing/2014/main" id="{20CBD79A-57C1-A15C-25A4-3C0056745379}"/>
                </a:ext>
              </a:extLst>
            </p:cNvPr>
            <p:cNvGrpSpPr/>
            <p:nvPr/>
          </p:nvGrpSpPr>
          <p:grpSpPr>
            <a:xfrm>
              <a:off x="5157788" y="2130564"/>
              <a:ext cx="95250" cy="95250"/>
              <a:chOff x="4241800" y="5105400"/>
              <a:chExt cx="76200" cy="76200"/>
            </a:xfrm>
          </p:grpSpPr>
          <p:cxnSp>
            <p:nvCxnSpPr>
              <p:cNvPr id="1336" name="Straight Connector 1335">
                <a:extLst>
                  <a:ext uri="{FF2B5EF4-FFF2-40B4-BE49-F238E27FC236}">
                    <a16:creationId xmlns:a16="http://schemas.microsoft.com/office/drawing/2014/main" id="{B1821330-7223-4AED-32D6-BE755816DB5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37" name="Straight Connector 1336">
                <a:extLst>
                  <a:ext uri="{FF2B5EF4-FFF2-40B4-BE49-F238E27FC236}">
                    <a16:creationId xmlns:a16="http://schemas.microsoft.com/office/drawing/2014/main" id="{8AE4BF4C-ED90-A334-0F52-1E5594E234A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30" name="Group 1329">
              <a:extLst>
                <a:ext uri="{FF2B5EF4-FFF2-40B4-BE49-F238E27FC236}">
                  <a16:creationId xmlns:a16="http://schemas.microsoft.com/office/drawing/2014/main" id="{D3110E64-A22F-7D40-B168-4CBDCAF96861}"/>
                </a:ext>
              </a:extLst>
            </p:cNvPr>
            <p:cNvGrpSpPr/>
            <p:nvPr/>
          </p:nvGrpSpPr>
          <p:grpSpPr>
            <a:xfrm>
              <a:off x="5262563" y="2130564"/>
              <a:ext cx="95250" cy="95250"/>
              <a:chOff x="4241800" y="5105400"/>
              <a:chExt cx="76200" cy="76200"/>
            </a:xfrm>
          </p:grpSpPr>
          <p:cxnSp>
            <p:nvCxnSpPr>
              <p:cNvPr id="1334" name="Straight Connector 1333">
                <a:extLst>
                  <a:ext uri="{FF2B5EF4-FFF2-40B4-BE49-F238E27FC236}">
                    <a16:creationId xmlns:a16="http://schemas.microsoft.com/office/drawing/2014/main" id="{B7CA8BD9-38A4-7AE5-6703-1F929B09C33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35" name="Straight Connector 1334">
                <a:extLst>
                  <a:ext uri="{FF2B5EF4-FFF2-40B4-BE49-F238E27FC236}">
                    <a16:creationId xmlns:a16="http://schemas.microsoft.com/office/drawing/2014/main" id="{F744E3E9-486F-1BC9-A470-D1A3D0402C0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31" name="Group 1330">
              <a:extLst>
                <a:ext uri="{FF2B5EF4-FFF2-40B4-BE49-F238E27FC236}">
                  <a16:creationId xmlns:a16="http://schemas.microsoft.com/office/drawing/2014/main" id="{1B4919EF-786F-97FB-5E11-5FE26833F82B}"/>
                </a:ext>
              </a:extLst>
            </p:cNvPr>
            <p:cNvGrpSpPr/>
            <p:nvPr/>
          </p:nvGrpSpPr>
          <p:grpSpPr>
            <a:xfrm>
              <a:off x="5299075" y="2130564"/>
              <a:ext cx="95250" cy="95250"/>
              <a:chOff x="4241800" y="5105400"/>
              <a:chExt cx="76200" cy="76200"/>
            </a:xfrm>
          </p:grpSpPr>
          <p:cxnSp>
            <p:nvCxnSpPr>
              <p:cNvPr id="1332" name="Straight Connector 1331">
                <a:extLst>
                  <a:ext uri="{FF2B5EF4-FFF2-40B4-BE49-F238E27FC236}">
                    <a16:creationId xmlns:a16="http://schemas.microsoft.com/office/drawing/2014/main" id="{5211A858-E13C-D8A4-C1E1-400180F8F9D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33" name="Straight Connector 1332">
                <a:extLst>
                  <a:ext uri="{FF2B5EF4-FFF2-40B4-BE49-F238E27FC236}">
                    <a16:creationId xmlns:a16="http://schemas.microsoft.com/office/drawing/2014/main" id="{4845FF16-2170-197F-4D9E-94AD56A06C0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358" name="Freeform: Shape 1357">
            <a:extLst>
              <a:ext uri="{FF2B5EF4-FFF2-40B4-BE49-F238E27FC236}">
                <a16:creationId xmlns:a16="http://schemas.microsoft.com/office/drawing/2014/main" id="{D445A432-6301-01B4-D059-91E0474FCEA0}"/>
              </a:ext>
            </a:extLst>
          </p:cNvPr>
          <p:cNvSpPr/>
          <p:nvPr/>
        </p:nvSpPr>
        <p:spPr bwMode="auto">
          <a:xfrm>
            <a:off x="1406525" y="1581150"/>
            <a:ext cx="4333875" cy="1508125"/>
          </a:xfrm>
          <a:custGeom>
            <a:avLst/>
            <a:gdLst>
              <a:gd name="connsiteX0" fmla="*/ 0 w 4333875"/>
              <a:gd name="connsiteY0" fmla="*/ 0 h 1508125"/>
              <a:gd name="connsiteX1" fmla="*/ 323850 w 4333875"/>
              <a:gd name="connsiteY1" fmla="*/ 0 h 1508125"/>
              <a:gd name="connsiteX2" fmla="*/ 323850 w 4333875"/>
              <a:gd name="connsiteY2" fmla="*/ 44450 h 1508125"/>
              <a:gd name="connsiteX3" fmla="*/ 393700 w 4333875"/>
              <a:gd name="connsiteY3" fmla="*/ 44450 h 1508125"/>
              <a:gd name="connsiteX4" fmla="*/ 393700 w 4333875"/>
              <a:gd name="connsiteY4" fmla="*/ 107950 h 1508125"/>
              <a:gd name="connsiteX5" fmla="*/ 974725 w 4333875"/>
              <a:gd name="connsiteY5" fmla="*/ 107950 h 1508125"/>
              <a:gd name="connsiteX6" fmla="*/ 974725 w 4333875"/>
              <a:gd name="connsiteY6" fmla="*/ 174625 h 1508125"/>
              <a:gd name="connsiteX7" fmla="*/ 1133475 w 4333875"/>
              <a:gd name="connsiteY7" fmla="*/ 174625 h 1508125"/>
              <a:gd name="connsiteX8" fmla="*/ 1133475 w 4333875"/>
              <a:gd name="connsiteY8" fmla="*/ 238125 h 1508125"/>
              <a:gd name="connsiteX9" fmla="*/ 1412875 w 4333875"/>
              <a:gd name="connsiteY9" fmla="*/ 238125 h 1508125"/>
              <a:gd name="connsiteX10" fmla="*/ 1412875 w 4333875"/>
              <a:gd name="connsiteY10" fmla="*/ 301625 h 1508125"/>
              <a:gd name="connsiteX11" fmla="*/ 1933575 w 4333875"/>
              <a:gd name="connsiteY11" fmla="*/ 301625 h 1508125"/>
              <a:gd name="connsiteX12" fmla="*/ 1933575 w 4333875"/>
              <a:gd name="connsiteY12" fmla="*/ 361950 h 1508125"/>
              <a:gd name="connsiteX13" fmla="*/ 2622550 w 4333875"/>
              <a:gd name="connsiteY13" fmla="*/ 361950 h 1508125"/>
              <a:gd name="connsiteX14" fmla="*/ 2622550 w 4333875"/>
              <a:gd name="connsiteY14" fmla="*/ 431800 h 1508125"/>
              <a:gd name="connsiteX15" fmla="*/ 2755900 w 4333875"/>
              <a:gd name="connsiteY15" fmla="*/ 431800 h 1508125"/>
              <a:gd name="connsiteX16" fmla="*/ 2755900 w 4333875"/>
              <a:gd name="connsiteY16" fmla="*/ 514350 h 1508125"/>
              <a:gd name="connsiteX17" fmla="*/ 2819400 w 4333875"/>
              <a:gd name="connsiteY17" fmla="*/ 514350 h 1508125"/>
              <a:gd name="connsiteX18" fmla="*/ 2819400 w 4333875"/>
              <a:gd name="connsiteY18" fmla="*/ 596900 h 1508125"/>
              <a:gd name="connsiteX19" fmla="*/ 4333875 w 4333875"/>
              <a:gd name="connsiteY19" fmla="*/ 596900 h 1508125"/>
              <a:gd name="connsiteX20" fmla="*/ 4333875 w 4333875"/>
              <a:gd name="connsiteY20" fmla="*/ 1508125 h 150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333875" h="1508125">
                <a:moveTo>
                  <a:pt x="0" y="0"/>
                </a:moveTo>
                <a:lnTo>
                  <a:pt x="323850" y="0"/>
                </a:lnTo>
                <a:lnTo>
                  <a:pt x="323850" y="44450"/>
                </a:lnTo>
                <a:lnTo>
                  <a:pt x="393700" y="44450"/>
                </a:lnTo>
                <a:lnTo>
                  <a:pt x="393700" y="107950"/>
                </a:lnTo>
                <a:lnTo>
                  <a:pt x="974725" y="107950"/>
                </a:lnTo>
                <a:lnTo>
                  <a:pt x="974725" y="174625"/>
                </a:lnTo>
                <a:lnTo>
                  <a:pt x="1133475" y="174625"/>
                </a:lnTo>
                <a:lnTo>
                  <a:pt x="1133475" y="238125"/>
                </a:lnTo>
                <a:lnTo>
                  <a:pt x="1412875" y="238125"/>
                </a:lnTo>
                <a:lnTo>
                  <a:pt x="1412875" y="301625"/>
                </a:lnTo>
                <a:lnTo>
                  <a:pt x="1933575" y="301625"/>
                </a:lnTo>
                <a:lnTo>
                  <a:pt x="1933575" y="361950"/>
                </a:lnTo>
                <a:lnTo>
                  <a:pt x="2622550" y="361950"/>
                </a:lnTo>
                <a:lnTo>
                  <a:pt x="2622550" y="431800"/>
                </a:lnTo>
                <a:lnTo>
                  <a:pt x="2755900" y="431800"/>
                </a:lnTo>
                <a:lnTo>
                  <a:pt x="2755900" y="514350"/>
                </a:lnTo>
                <a:lnTo>
                  <a:pt x="2819400" y="514350"/>
                </a:lnTo>
                <a:lnTo>
                  <a:pt x="2819400" y="596900"/>
                </a:lnTo>
                <a:lnTo>
                  <a:pt x="4333875" y="596900"/>
                </a:lnTo>
                <a:lnTo>
                  <a:pt x="4333875" y="1508125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59" name="Group 1358">
            <a:extLst>
              <a:ext uri="{FF2B5EF4-FFF2-40B4-BE49-F238E27FC236}">
                <a16:creationId xmlns:a16="http://schemas.microsoft.com/office/drawing/2014/main" id="{FE7E677D-2467-6A17-0ECA-245C563A2C6A}"/>
              </a:ext>
            </a:extLst>
          </p:cNvPr>
          <p:cNvGrpSpPr/>
          <p:nvPr/>
        </p:nvGrpSpPr>
        <p:grpSpPr>
          <a:xfrm>
            <a:off x="6981452" y="1578674"/>
            <a:ext cx="4321548" cy="958946"/>
            <a:chOff x="6981452" y="1578674"/>
            <a:chExt cx="4321548" cy="958946"/>
          </a:xfrm>
        </p:grpSpPr>
        <p:cxnSp>
          <p:nvCxnSpPr>
            <p:cNvPr id="1360" name="Straight Connector 1359">
              <a:extLst>
                <a:ext uri="{FF2B5EF4-FFF2-40B4-BE49-F238E27FC236}">
                  <a16:creationId xmlns:a16="http://schemas.microsoft.com/office/drawing/2014/main" id="{D2B3618B-78F0-9F1E-A55A-6B666A347E29}"/>
                </a:ext>
              </a:extLst>
            </p:cNvPr>
            <p:cNvCxnSpPr/>
            <p:nvPr/>
          </p:nvCxnSpPr>
          <p:spPr bwMode="auto">
            <a:xfrm>
              <a:off x="9766658" y="1578674"/>
              <a:ext cx="298451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61" name="Straight Connector 1360">
              <a:extLst>
                <a:ext uri="{FF2B5EF4-FFF2-40B4-BE49-F238E27FC236}">
                  <a16:creationId xmlns:a16="http://schemas.microsoft.com/office/drawing/2014/main" id="{D4EFE32E-EBBB-F115-0424-67282674FA2D}"/>
                </a:ext>
              </a:extLst>
            </p:cNvPr>
            <p:cNvCxnSpPr/>
            <p:nvPr/>
          </p:nvCxnSpPr>
          <p:spPr bwMode="auto">
            <a:xfrm>
              <a:off x="9766658" y="1755658"/>
              <a:ext cx="298451" cy="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362" name="Group 1361">
              <a:extLst>
                <a:ext uri="{FF2B5EF4-FFF2-40B4-BE49-F238E27FC236}">
                  <a16:creationId xmlns:a16="http://schemas.microsoft.com/office/drawing/2014/main" id="{5AE0F730-6682-4CF6-584D-5BDB1961C054}"/>
                </a:ext>
              </a:extLst>
            </p:cNvPr>
            <p:cNvGrpSpPr/>
            <p:nvPr/>
          </p:nvGrpSpPr>
          <p:grpSpPr>
            <a:xfrm>
              <a:off x="9681435" y="2355526"/>
              <a:ext cx="95250" cy="95250"/>
              <a:chOff x="4241800" y="5105400"/>
              <a:chExt cx="76200" cy="76200"/>
            </a:xfrm>
          </p:grpSpPr>
          <p:cxnSp>
            <p:nvCxnSpPr>
              <p:cNvPr id="1411" name="Straight Connector 1410">
                <a:extLst>
                  <a:ext uri="{FF2B5EF4-FFF2-40B4-BE49-F238E27FC236}">
                    <a16:creationId xmlns:a16="http://schemas.microsoft.com/office/drawing/2014/main" id="{FABFA821-0558-621E-6D3A-CC9C0DB232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12" name="Straight Connector 1411">
                <a:extLst>
                  <a:ext uri="{FF2B5EF4-FFF2-40B4-BE49-F238E27FC236}">
                    <a16:creationId xmlns:a16="http://schemas.microsoft.com/office/drawing/2014/main" id="{B4D372B1-9634-9942-126D-A59FCB39133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3" name="Group 1362">
              <a:extLst>
                <a:ext uri="{FF2B5EF4-FFF2-40B4-BE49-F238E27FC236}">
                  <a16:creationId xmlns:a16="http://schemas.microsoft.com/office/drawing/2014/main" id="{071C22A2-48CC-4100-D2EC-897B1AD829A7}"/>
                </a:ext>
              </a:extLst>
            </p:cNvPr>
            <p:cNvGrpSpPr/>
            <p:nvPr/>
          </p:nvGrpSpPr>
          <p:grpSpPr>
            <a:xfrm>
              <a:off x="9766658" y="2355526"/>
              <a:ext cx="95250" cy="95250"/>
              <a:chOff x="4241800" y="5105400"/>
              <a:chExt cx="76200" cy="76200"/>
            </a:xfrm>
          </p:grpSpPr>
          <p:cxnSp>
            <p:nvCxnSpPr>
              <p:cNvPr id="1409" name="Straight Connector 1408">
                <a:extLst>
                  <a:ext uri="{FF2B5EF4-FFF2-40B4-BE49-F238E27FC236}">
                    <a16:creationId xmlns:a16="http://schemas.microsoft.com/office/drawing/2014/main" id="{1C4F20B9-4F1C-8019-9B9D-D41E6A24C6B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10" name="Straight Connector 1409">
                <a:extLst>
                  <a:ext uri="{FF2B5EF4-FFF2-40B4-BE49-F238E27FC236}">
                    <a16:creationId xmlns:a16="http://schemas.microsoft.com/office/drawing/2014/main" id="{9B57A1C6-2EBA-2412-41EC-1048E41081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4" name="Group 1363">
              <a:extLst>
                <a:ext uri="{FF2B5EF4-FFF2-40B4-BE49-F238E27FC236}">
                  <a16:creationId xmlns:a16="http://schemas.microsoft.com/office/drawing/2014/main" id="{AAADFD93-9D33-8E7A-375D-D852C62D4FDB}"/>
                </a:ext>
              </a:extLst>
            </p:cNvPr>
            <p:cNvGrpSpPr/>
            <p:nvPr/>
          </p:nvGrpSpPr>
          <p:grpSpPr>
            <a:xfrm>
              <a:off x="9868258" y="2355526"/>
              <a:ext cx="95250" cy="95250"/>
              <a:chOff x="4241800" y="5105400"/>
              <a:chExt cx="76200" cy="76200"/>
            </a:xfrm>
          </p:grpSpPr>
          <p:cxnSp>
            <p:nvCxnSpPr>
              <p:cNvPr id="1407" name="Straight Connector 1406">
                <a:extLst>
                  <a:ext uri="{FF2B5EF4-FFF2-40B4-BE49-F238E27FC236}">
                    <a16:creationId xmlns:a16="http://schemas.microsoft.com/office/drawing/2014/main" id="{1A836C30-53F7-0B09-C245-1322BC7AF3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08" name="Straight Connector 1407">
                <a:extLst>
                  <a:ext uri="{FF2B5EF4-FFF2-40B4-BE49-F238E27FC236}">
                    <a16:creationId xmlns:a16="http://schemas.microsoft.com/office/drawing/2014/main" id="{3CD51F60-6983-6519-E36F-B69BCDA6C7F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5" name="Group 1364">
              <a:extLst>
                <a:ext uri="{FF2B5EF4-FFF2-40B4-BE49-F238E27FC236}">
                  <a16:creationId xmlns:a16="http://schemas.microsoft.com/office/drawing/2014/main" id="{E6C4DFAF-A39A-9405-9022-EDCBA93A77CB}"/>
                </a:ext>
              </a:extLst>
            </p:cNvPr>
            <p:cNvGrpSpPr/>
            <p:nvPr/>
          </p:nvGrpSpPr>
          <p:grpSpPr>
            <a:xfrm>
              <a:off x="10065109" y="2355526"/>
              <a:ext cx="95250" cy="95250"/>
              <a:chOff x="4241800" y="5105400"/>
              <a:chExt cx="76200" cy="76200"/>
            </a:xfrm>
          </p:grpSpPr>
          <p:cxnSp>
            <p:nvCxnSpPr>
              <p:cNvPr id="1405" name="Straight Connector 1404">
                <a:extLst>
                  <a:ext uri="{FF2B5EF4-FFF2-40B4-BE49-F238E27FC236}">
                    <a16:creationId xmlns:a16="http://schemas.microsoft.com/office/drawing/2014/main" id="{B5C5A537-5929-D5EB-2151-E1B9A73C972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06" name="Straight Connector 1405">
                <a:extLst>
                  <a:ext uri="{FF2B5EF4-FFF2-40B4-BE49-F238E27FC236}">
                    <a16:creationId xmlns:a16="http://schemas.microsoft.com/office/drawing/2014/main" id="{666E2C5E-5A1D-36E7-F004-2565F8A11A5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6" name="Group 1365">
              <a:extLst>
                <a:ext uri="{FF2B5EF4-FFF2-40B4-BE49-F238E27FC236}">
                  <a16:creationId xmlns:a16="http://schemas.microsoft.com/office/drawing/2014/main" id="{DBCB9157-7E00-5D20-3D8B-D57B7D46F436}"/>
                </a:ext>
              </a:extLst>
            </p:cNvPr>
            <p:cNvGrpSpPr/>
            <p:nvPr/>
          </p:nvGrpSpPr>
          <p:grpSpPr>
            <a:xfrm>
              <a:off x="10328115" y="2355526"/>
              <a:ext cx="95250" cy="95250"/>
              <a:chOff x="4241800" y="5105400"/>
              <a:chExt cx="76200" cy="76200"/>
            </a:xfrm>
          </p:grpSpPr>
          <p:cxnSp>
            <p:nvCxnSpPr>
              <p:cNvPr id="1403" name="Straight Connector 1402">
                <a:extLst>
                  <a:ext uri="{FF2B5EF4-FFF2-40B4-BE49-F238E27FC236}">
                    <a16:creationId xmlns:a16="http://schemas.microsoft.com/office/drawing/2014/main" id="{E19732B5-579E-70DB-CCE4-EEDE582BA96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04" name="Straight Connector 1403">
                <a:extLst>
                  <a:ext uri="{FF2B5EF4-FFF2-40B4-BE49-F238E27FC236}">
                    <a16:creationId xmlns:a16="http://schemas.microsoft.com/office/drawing/2014/main" id="{971D19A9-FC02-539E-85E6-E97BCA2E2C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7" name="Group 1366">
              <a:extLst>
                <a:ext uri="{FF2B5EF4-FFF2-40B4-BE49-F238E27FC236}">
                  <a16:creationId xmlns:a16="http://schemas.microsoft.com/office/drawing/2014/main" id="{C6673ADD-57F2-595F-E03D-8487F1D60888}"/>
                </a:ext>
              </a:extLst>
            </p:cNvPr>
            <p:cNvGrpSpPr/>
            <p:nvPr/>
          </p:nvGrpSpPr>
          <p:grpSpPr>
            <a:xfrm>
              <a:off x="10785475" y="2355526"/>
              <a:ext cx="95250" cy="95250"/>
              <a:chOff x="4241800" y="5105400"/>
              <a:chExt cx="76200" cy="76200"/>
            </a:xfrm>
          </p:grpSpPr>
          <p:cxnSp>
            <p:nvCxnSpPr>
              <p:cNvPr id="1401" name="Straight Connector 1400">
                <a:extLst>
                  <a:ext uri="{FF2B5EF4-FFF2-40B4-BE49-F238E27FC236}">
                    <a16:creationId xmlns:a16="http://schemas.microsoft.com/office/drawing/2014/main" id="{A9ECFF2D-00C3-094E-413F-175F9D2060A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02" name="Straight Connector 1401">
                <a:extLst>
                  <a:ext uri="{FF2B5EF4-FFF2-40B4-BE49-F238E27FC236}">
                    <a16:creationId xmlns:a16="http://schemas.microsoft.com/office/drawing/2014/main" id="{381FFB9B-34BF-B0D8-DAEB-CE1214EFCEE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8" name="Group 1367">
              <a:extLst>
                <a:ext uri="{FF2B5EF4-FFF2-40B4-BE49-F238E27FC236}">
                  <a16:creationId xmlns:a16="http://schemas.microsoft.com/office/drawing/2014/main" id="{9327A558-EBF2-494D-93E0-B9327A4F728F}"/>
                </a:ext>
              </a:extLst>
            </p:cNvPr>
            <p:cNvGrpSpPr/>
            <p:nvPr/>
          </p:nvGrpSpPr>
          <p:grpSpPr>
            <a:xfrm>
              <a:off x="10826750" y="2355526"/>
              <a:ext cx="95250" cy="95250"/>
              <a:chOff x="4241800" y="5105400"/>
              <a:chExt cx="76200" cy="76200"/>
            </a:xfrm>
          </p:grpSpPr>
          <p:cxnSp>
            <p:nvCxnSpPr>
              <p:cNvPr id="1399" name="Straight Connector 1398">
                <a:extLst>
                  <a:ext uri="{FF2B5EF4-FFF2-40B4-BE49-F238E27FC236}">
                    <a16:creationId xmlns:a16="http://schemas.microsoft.com/office/drawing/2014/main" id="{CD7C6783-6D74-C47D-CA02-69C57663B4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00" name="Straight Connector 1399">
                <a:extLst>
                  <a:ext uri="{FF2B5EF4-FFF2-40B4-BE49-F238E27FC236}">
                    <a16:creationId xmlns:a16="http://schemas.microsoft.com/office/drawing/2014/main" id="{DA8DE6B0-1615-7C1F-EEA6-0B9DAAC8B63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9" name="Group 1368">
              <a:extLst>
                <a:ext uri="{FF2B5EF4-FFF2-40B4-BE49-F238E27FC236}">
                  <a16:creationId xmlns:a16="http://schemas.microsoft.com/office/drawing/2014/main" id="{6C41228B-3151-D77C-CAB3-3666307277A5}"/>
                </a:ext>
              </a:extLst>
            </p:cNvPr>
            <p:cNvGrpSpPr/>
            <p:nvPr/>
          </p:nvGrpSpPr>
          <p:grpSpPr>
            <a:xfrm>
              <a:off x="10858500" y="2442370"/>
              <a:ext cx="95250" cy="95250"/>
              <a:chOff x="4241800" y="5105400"/>
              <a:chExt cx="76200" cy="76200"/>
            </a:xfrm>
          </p:grpSpPr>
          <p:cxnSp>
            <p:nvCxnSpPr>
              <p:cNvPr id="1397" name="Straight Connector 1396">
                <a:extLst>
                  <a:ext uri="{FF2B5EF4-FFF2-40B4-BE49-F238E27FC236}">
                    <a16:creationId xmlns:a16="http://schemas.microsoft.com/office/drawing/2014/main" id="{B5394996-50FE-4882-BE7C-82477F6D31F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98" name="Straight Connector 1397">
                <a:extLst>
                  <a:ext uri="{FF2B5EF4-FFF2-40B4-BE49-F238E27FC236}">
                    <a16:creationId xmlns:a16="http://schemas.microsoft.com/office/drawing/2014/main" id="{7CA70BFF-9E59-9F1B-1690-08D526F183D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0" name="Group 1369">
              <a:extLst>
                <a:ext uri="{FF2B5EF4-FFF2-40B4-BE49-F238E27FC236}">
                  <a16:creationId xmlns:a16="http://schemas.microsoft.com/office/drawing/2014/main" id="{523C4649-3F36-8D29-45B1-490EC89EAE81}"/>
                </a:ext>
              </a:extLst>
            </p:cNvPr>
            <p:cNvGrpSpPr/>
            <p:nvPr/>
          </p:nvGrpSpPr>
          <p:grpSpPr>
            <a:xfrm>
              <a:off x="10874375" y="2442370"/>
              <a:ext cx="95250" cy="95250"/>
              <a:chOff x="4241800" y="5105400"/>
              <a:chExt cx="76200" cy="76200"/>
            </a:xfrm>
          </p:grpSpPr>
          <p:cxnSp>
            <p:nvCxnSpPr>
              <p:cNvPr id="1395" name="Straight Connector 1394">
                <a:extLst>
                  <a:ext uri="{FF2B5EF4-FFF2-40B4-BE49-F238E27FC236}">
                    <a16:creationId xmlns:a16="http://schemas.microsoft.com/office/drawing/2014/main" id="{AAEBA150-E479-99BB-B70D-2542051C5D7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96" name="Straight Connector 1395">
                <a:extLst>
                  <a:ext uri="{FF2B5EF4-FFF2-40B4-BE49-F238E27FC236}">
                    <a16:creationId xmlns:a16="http://schemas.microsoft.com/office/drawing/2014/main" id="{2939E0C2-C57F-8DEB-E194-7CE167F14FA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1" name="Group 1370">
              <a:extLst>
                <a:ext uri="{FF2B5EF4-FFF2-40B4-BE49-F238E27FC236}">
                  <a16:creationId xmlns:a16="http://schemas.microsoft.com/office/drawing/2014/main" id="{CB886E7F-3AEC-9DF2-6BF6-B2422265881D}"/>
                </a:ext>
              </a:extLst>
            </p:cNvPr>
            <p:cNvGrpSpPr/>
            <p:nvPr/>
          </p:nvGrpSpPr>
          <p:grpSpPr>
            <a:xfrm>
              <a:off x="10937875" y="2442370"/>
              <a:ext cx="95250" cy="95250"/>
              <a:chOff x="4241800" y="5105400"/>
              <a:chExt cx="76200" cy="76200"/>
            </a:xfrm>
          </p:grpSpPr>
          <p:cxnSp>
            <p:nvCxnSpPr>
              <p:cNvPr id="1393" name="Straight Connector 1392">
                <a:extLst>
                  <a:ext uri="{FF2B5EF4-FFF2-40B4-BE49-F238E27FC236}">
                    <a16:creationId xmlns:a16="http://schemas.microsoft.com/office/drawing/2014/main" id="{BD78C53B-08BB-5DBA-6FE5-9B9BD548921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94" name="Straight Connector 1393">
                <a:extLst>
                  <a:ext uri="{FF2B5EF4-FFF2-40B4-BE49-F238E27FC236}">
                    <a16:creationId xmlns:a16="http://schemas.microsoft.com/office/drawing/2014/main" id="{CD3EE40B-4710-5C21-DAD9-7CFDA7372EE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2" name="Group 1371">
              <a:extLst>
                <a:ext uri="{FF2B5EF4-FFF2-40B4-BE49-F238E27FC236}">
                  <a16:creationId xmlns:a16="http://schemas.microsoft.com/office/drawing/2014/main" id="{AA5DC223-5D33-43BD-1EFE-2AE16D91A9A6}"/>
                </a:ext>
              </a:extLst>
            </p:cNvPr>
            <p:cNvGrpSpPr/>
            <p:nvPr/>
          </p:nvGrpSpPr>
          <p:grpSpPr>
            <a:xfrm>
              <a:off x="11207750" y="2442370"/>
              <a:ext cx="95250" cy="95250"/>
              <a:chOff x="4241800" y="5105400"/>
              <a:chExt cx="76200" cy="76200"/>
            </a:xfrm>
          </p:grpSpPr>
          <p:cxnSp>
            <p:nvCxnSpPr>
              <p:cNvPr id="1391" name="Straight Connector 1390">
                <a:extLst>
                  <a:ext uri="{FF2B5EF4-FFF2-40B4-BE49-F238E27FC236}">
                    <a16:creationId xmlns:a16="http://schemas.microsoft.com/office/drawing/2014/main" id="{27206149-2567-FAA6-D316-5F71915C322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92" name="Straight Connector 1391">
                <a:extLst>
                  <a:ext uri="{FF2B5EF4-FFF2-40B4-BE49-F238E27FC236}">
                    <a16:creationId xmlns:a16="http://schemas.microsoft.com/office/drawing/2014/main" id="{111E3A66-2DE5-6F2A-77F3-D81F5E0501A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3" name="Group 1372">
              <a:extLst>
                <a:ext uri="{FF2B5EF4-FFF2-40B4-BE49-F238E27FC236}">
                  <a16:creationId xmlns:a16="http://schemas.microsoft.com/office/drawing/2014/main" id="{9EFDA04F-6969-E31E-162C-E43D17ECEFEF}"/>
                </a:ext>
              </a:extLst>
            </p:cNvPr>
            <p:cNvGrpSpPr/>
            <p:nvPr/>
          </p:nvGrpSpPr>
          <p:grpSpPr>
            <a:xfrm>
              <a:off x="8058150" y="2227730"/>
              <a:ext cx="95250" cy="95250"/>
              <a:chOff x="4241800" y="5105400"/>
              <a:chExt cx="76200" cy="76200"/>
            </a:xfrm>
          </p:grpSpPr>
          <p:cxnSp>
            <p:nvCxnSpPr>
              <p:cNvPr id="1389" name="Straight Connector 1388">
                <a:extLst>
                  <a:ext uri="{FF2B5EF4-FFF2-40B4-BE49-F238E27FC236}">
                    <a16:creationId xmlns:a16="http://schemas.microsoft.com/office/drawing/2014/main" id="{CA6BC6DD-2B3A-22F6-CAB3-D6E8C60A80F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90" name="Straight Connector 1389">
                <a:extLst>
                  <a:ext uri="{FF2B5EF4-FFF2-40B4-BE49-F238E27FC236}">
                    <a16:creationId xmlns:a16="http://schemas.microsoft.com/office/drawing/2014/main" id="{971F05C7-AD64-20C5-1E48-1470212829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4" name="Group 1373">
              <a:extLst>
                <a:ext uri="{FF2B5EF4-FFF2-40B4-BE49-F238E27FC236}">
                  <a16:creationId xmlns:a16="http://schemas.microsoft.com/office/drawing/2014/main" id="{83E2F960-4C09-2559-DDE1-E0D02F23F911}"/>
                </a:ext>
              </a:extLst>
            </p:cNvPr>
            <p:cNvGrpSpPr/>
            <p:nvPr/>
          </p:nvGrpSpPr>
          <p:grpSpPr>
            <a:xfrm>
              <a:off x="7762875" y="2192914"/>
              <a:ext cx="95250" cy="95250"/>
              <a:chOff x="4241800" y="5105400"/>
              <a:chExt cx="76200" cy="76200"/>
            </a:xfrm>
          </p:grpSpPr>
          <p:cxnSp>
            <p:nvCxnSpPr>
              <p:cNvPr id="1387" name="Straight Connector 1386">
                <a:extLst>
                  <a:ext uri="{FF2B5EF4-FFF2-40B4-BE49-F238E27FC236}">
                    <a16:creationId xmlns:a16="http://schemas.microsoft.com/office/drawing/2014/main" id="{16575F94-BBCA-3303-8143-DA386C8729E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88" name="Straight Connector 1387">
                <a:extLst>
                  <a:ext uri="{FF2B5EF4-FFF2-40B4-BE49-F238E27FC236}">
                    <a16:creationId xmlns:a16="http://schemas.microsoft.com/office/drawing/2014/main" id="{291A4DC4-0B1B-3D7E-3FBF-81B46C91044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5" name="Group 1374">
              <a:extLst>
                <a:ext uri="{FF2B5EF4-FFF2-40B4-BE49-F238E27FC236}">
                  <a16:creationId xmlns:a16="http://schemas.microsoft.com/office/drawing/2014/main" id="{E42C6D7C-CC8C-FB98-0BED-A565ADADE05C}"/>
                </a:ext>
              </a:extLst>
            </p:cNvPr>
            <p:cNvGrpSpPr/>
            <p:nvPr/>
          </p:nvGrpSpPr>
          <p:grpSpPr>
            <a:xfrm>
              <a:off x="7185360" y="1805908"/>
              <a:ext cx="95250" cy="95250"/>
              <a:chOff x="4241800" y="5105400"/>
              <a:chExt cx="76200" cy="76200"/>
            </a:xfrm>
          </p:grpSpPr>
          <p:cxnSp>
            <p:nvCxnSpPr>
              <p:cNvPr id="1385" name="Straight Connector 1384">
                <a:extLst>
                  <a:ext uri="{FF2B5EF4-FFF2-40B4-BE49-F238E27FC236}">
                    <a16:creationId xmlns:a16="http://schemas.microsoft.com/office/drawing/2014/main" id="{3D3AC41C-7B5F-6038-CFDD-1597B0ABAD5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86" name="Straight Connector 1385">
                <a:extLst>
                  <a:ext uri="{FF2B5EF4-FFF2-40B4-BE49-F238E27FC236}">
                    <a16:creationId xmlns:a16="http://schemas.microsoft.com/office/drawing/2014/main" id="{88D300ED-BF5E-95D5-356A-C7D52551F56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6" name="Group 1375">
              <a:extLst>
                <a:ext uri="{FF2B5EF4-FFF2-40B4-BE49-F238E27FC236}">
                  <a16:creationId xmlns:a16="http://schemas.microsoft.com/office/drawing/2014/main" id="{988E5311-C1F6-DB39-188F-FEA75067AC53}"/>
                </a:ext>
              </a:extLst>
            </p:cNvPr>
            <p:cNvGrpSpPr/>
            <p:nvPr/>
          </p:nvGrpSpPr>
          <p:grpSpPr>
            <a:xfrm>
              <a:off x="7170490" y="1766973"/>
              <a:ext cx="95250" cy="95250"/>
              <a:chOff x="4241800" y="5105400"/>
              <a:chExt cx="76200" cy="76200"/>
            </a:xfrm>
          </p:grpSpPr>
          <p:cxnSp>
            <p:nvCxnSpPr>
              <p:cNvPr id="1383" name="Straight Connector 1382">
                <a:extLst>
                  <a:ext uri="{FF2B5EF4-FFF2-40B4-BE49-F238E27FC236}">
                    <a16:creationId xmlns:a16="http://schemas.microsoft.com/office/drawing/2014/main" id="{DF18855B-3155-5A6A-5C58-9737AD64608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84" name="Straight Connector 1383">
                <a:extLst>
                  <a:ext uri="{FF2B5EF4-FFF2-40B4-BE49-F238E27FC236}">
                    <a16:creationId xmlns:a16="http://schemas.microsoft.com/office/drawing/2014/main" id="{F02070D5-2D98-066B-0BDE-AE36C5E9A1D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7" name="Group 1376">
              <a:extLst>
                <a:ext uri="{FF2B5EF4-FFF2-40B4-BE49-F238E27FC236}">
                  <a16:creationId xmlns:a16="http://schemas.microsoft.com/office/drawing/2014/main" id="{A878D041-B07C-7E43-5658-B1A2C3F4B06B}"/>
                </a:ext>
              </a:extLst>
            </p:cNvPr>
            <p:cNvGrpSpPr/>
            <p:nvPr/>
          </p:nvGrpSpPr>
          <p:grpSpPr>
            <a:xfrm>
              <a:off x="7003609" y="1698508"/>
              <a:ext cx="95250" cy="95250"/>
              <a:chOff x="4241800" y="5105400"/>
              <a:chExt cx="76200" cy="76200"/>
            </a:xfrm>
          </p:grpSpPr>
          <p:cxnSp>
            <p:nvCxnSpPr>
              <p:cNvPr id="1381" name="Straight Connector 1380">
                <a:extLst>
                  <a:ext uri="{FF2B5EF4-FFF2-40B4-BE49-F238E27FC236}">
                    <a16:creationId xmlns:a16="http://schemas.microsoft.com/office/drawing/2014/main" id="{B5EC8DD9-D3BE-26BA-B562-96F192B0619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82" name="Straight Connector 1381">
                <a:extLst>
                  <a:ext uri="{FF2B5EF4-FFF2-40B4-BE49-F238E27FC236}">
                    <a16:creationId xmlns:a16="http://schemas.microsoft.com/office/drawing/2014/main" id="{86F7E03F-37E6-DBEE-4C59-D5DE99885BB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8" name="Group 1377">
              <a:extLst>
                <a:ext uri="{FF2B5EF4-FFF2-40B4-BE49-F238E27FC236}">
                  <a16:creationId xmlns:a16="http://schemas.microsoft.com/office/drawing/2014/main" id="{F4F49DCB-8E1D-6B6A-6590-EEC8C98821DC}"/>
                </a:ext>
              </a:extLst>
            </p:cNvPr>
            <p:cNvGrpSpPr/>
            <p:nvPr/>
          </p:nvGrpSpPr>
          <p:grpSpPr>
            <a:xfrm>
              <a:off x="6981452" y="1662540"/>
              <a:ext cx="95250" cy="95250"/>
              <a:chOff x="4241800" y="5105400"/>
              <a:chExt cx="76200" cy="76200"/>
            </a:xfrm>
          </p:grpSpPr>
          <p:cxnSp>
            <p:nvCxnSpPr>
              <p:cNvPr id="1379" name="Straight Connector 1378">
                <a:extLst>
                  <a:ext uri="{FF2B5EF4-FFF2-40B4-BE49-F238E27FC236}">
                    <a16:creationId xmlns:a16="http://schemas.microsoft.com/office/drawing/2014/main" id="{A6CF4442-F5D8-AA2A-9846-841E15B8503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80" name="Straight Connector 1379">
                <a:extLst>
                  <a:ext uri="{FF2B5EF4-FFF2-40B4-BE49-F238E27FC236}">
                    <a16:creationId xmlns:a16="http://schemas.microsoft.com/office/drawing/2014/main" id="{F4812796-D87E-A6C9-8B27-785746AA9C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413" name="Freeform: Shape 1412">
            <a:extLst>
              <a:ext uri="{FF2B5EF4-FFF2-40B4-BE49-F238E27FC236}">
                <a16:creationId xmlns:a16="http://schemas.microsoft.com/office/drawing/2014/main" id="{0FFC6DAE-3448-897E-E787-DF051C0B7EE7}"/>
              </a:ext>
            </a:extLst>
          </p:cNvPr>
          <p:cNvSpPr/>
          <p:nvPr/>
        </p:nvSpPr>
        <p:spPr bwMode="auto">
          <a:xfrm>
            <a:off x="6864350" y="1536700"/>
            <a:ext cx="4400550" cy="949325"/>
          </a:xfrm>
          <a:custGeom>
            <a:avLst/>
            <a:gdLst>
              <a:gd name="connsiteX0" fmla="*/ 4400550 w 4400550"/>
              <a:gd name="connsiteY0" fmla="*/ 949325 h 949325"/>
              <a:gd name="connsiteX1" fmla="*/ 4006850 w 4400550"/>
              <a:gd name="connsiteY1" fmla="*/ 949325 h 949325"/>
              <a:gd name="connsiteX2" fmla="*/ 4006850 w 4400550"/>
              <a:gd name="connsiteY2" fmla="*/ 876300 h 949325"/>
              <a:gd name="connsiteX3" fmla="*/ 1968500 w 4400550"/>
              <a:gd name="connsiteY3" fmla="*/ 876300 h 949325"/>
              <a:gd name="connsiteX4" fmla="*/ 1968500 w 4400550"/>
              <a:gd name="connsiteY4" fmla="*/ 831850 h 949325"/>
              <a:gd name="connsiteX5" fmla="*/ 1778000 w 4400550"/>
              <a:gd name="connsiteY5" fmla="*/ 831850 h 949325"/>
              <a:gd name="connsiteX6" fmla="*/ 1778000 w 4400550"/>
              <a:gd name="connsiteY6" fmla="*/ 784225 h 949325"/>
              <a:gd name="connsiteX7" fmla="*/ 1438275 w 4400550"/>
              <a:gd name="connsiteY7" fmla="*/ 784225 h 949325"/>
              <a:gd name="connsiteX8" fmla="*/ 1438275 w 4400550"/>
              <a:gd name="connsiteY8" fmla="*/ 742950 h 949325"/>
              <a:gd name="connsiteX9" fmla="*/ 1206500 w 4400550"/>
              <a:gd name="connsiteY9" fmla="*/ 742950 h 949325"/>
              <a:gd name="connsiteX10" fmla="*/ 1206500 w 4400550"/>
              <a:gd name="connsiteY10" fmla="*/ 698500 h 949325"/>
              <a:gd name="connsiteX11" fmla="*/ 933450 w 4400550"/>
              <a:gd name="connsiteY11" fmla="*/ 698500 h 949325"/>
              <a:gd name="connsiteX12" fmla="*/ 933450 w 4400550"/>
              <a:gd name="connsiteY12" fmla="*/ 612775 h 949325"/>
              <a:gd name="connsiteX13" fmla="*/ 927100 w 4400550"/>
              <a:gd name="connsiteY13" fmla="*/ 612775 h 949325"/>
              <a:gd name="connsiteX14" fmla="*/ 927100 w 4400550"/>
              <a:gd name="connsiteY14" fmla="*/ 584200 h 949325"/>
              <a:gd name="connsiteX15" fmla="*/ 911225 w 4400550"/>
              <a:gd name="connsiteY15" fmla="*/ 584200 h 949325"/>
              <a:gd name="connsiteX16" fmla="*/ 920750 w 4400550"/>
              <a:gd name="connsiteY16" fmla="*/ 574675 h 949325"/>
              <a:gd name="connsiteX17" fmla="*/ 901700 w 4400550"/>
              <a:gd name="connsiteY17" fmla="*/ 574675 h 949325"/>
              <a:gd name="connsiteX18" fmla="*/ 901700 w 4400550"/>
              <a:gd name="connsiteY18" fmla="*/ 542925 h 949325"/>
              <a:gd name="connsiteX19" fmla="*/ 831850 w 4400550"/>
              <a:gd name="connsiteY19" fmla="*/ 542925 h 949325"/>
              <a:gd name="connsiteX20" fmla="*/ 831850 w 4400550"/>
              <a:gd name="connsiteY20" fmla="*/ 504825 h 949325"/>
              <a:gd name="connsiteX21" fmla="*/ 714375 w 4400550"/>
              <a:gd name="connsiteY21" fmla="*/ 504825 h 949325"/>
              <a:gd name="connsiteX22" fmla="*/ 714375 w 4400550"/>
              <a:gd name="connsiteY22" fmla="*/ 466725 h 949325"/>
              <a:gd name="connsiteX23" fmla="*/ 650875 w 4400550"/>
              <a:gd name="connsiteY23" fmla="*/ 466725 h 949325"/>
              <a:gd name="connsiteX24" fmla="*/ 650875 w 4400550"/>
              <a:gd name="connsiteY24" fmla="*/ 428625 h 949325"/>
              <a:gd name="connsiteX25" fmla="*/ 625475 w 4400550"/>
              <a:gd name="connsiteY25" fmla="*/ 428625 h 949325"/>
              <a:gd name="connsiteX26" fmla="*/ 625475 w 4400550"/>
              <a:gd name="connsiteY26" fmla="*/ 393700 h 949325"/>
              <a:gd name="connsiteX27" fmla="*/ 390525 w 4400550"/>
              <a:gd name="connsiteY27" fmla="*/ 393700 h 949325"/>
              <a:gd name="connsiteX28" fmla="*/ 390525 w 4400550"/>
              <a:gd name="connsiteY28" fmla="*/ 355600 h 949325"/>
              <a:gd name="connsiteX29" fmla="*/ 365125 w 4400550"/>
              <a:gd name="connsiteY29" fmla="*/ 355600 h 949325"/>
              <a:gd name="connsiteX30" fmla="*/ 365125 w 4400550"/>
              <a:gd name="connsiteY30" fmla="*/ 311150 h 949325"/>
              <a:gd name="connsiteX31" fmla="*/ 365125 w 4400550"/>
              <a:gd name="connsiteY31" fmla="*/ 311150 h 949325"/>
              <a:gd name="connsiteX32" fmla="*/ 365125 w 4400550"/>
              <a:gd name="connsiteY32" fmla="*/ 276225 h 949325"/>
              <a:gd name="connsiteX33" fmla="*/ 352425 w 4400550"/>
              <a:gd name="connsiteY33" fmla="*/ 276225 h 949325"/>
              <a:gd name="connsiteX34" fmla="*/ 352425 w 4400550"/>
              <a:gd name="connsiteY34" fmla="*/ 241300 h 949325"/>
              <a:gd name="connsiteX35" fmla="*/ 244475 w 4400550"/>
              <a:gd name="connsiteY35" fmla="*/ 241300 h 949325"/>
              <a:gd name="connsiteX36" fmla="*/ 244475 w 4400550"/>
              <a:gd name="connsiteY36" fmla="*/ 206375 h 949325"/>
              <a:gd name="connsiteX37" fmla="*/ 165100 w 4400550"/>
              <a:gd name="connsiteY37" fmla="*/ 206375 h 949325"/>
              <a:gd name="connsiteX38" fmla="*/ 165100 w 4400550"/>
              <a:gd name="connsiteY38" fmla="*/ 171450 h 949325"/>
              <a:gd name="connsiteX39" fmla="*/ 146050 w 4400550"/>
              <a:gd name="connsiteY39" fmla="*/ 171450 h 949325"/>
              <a:gd name="connsiteX40" fmla="*/ 146050 w 4400550"/>
              <a:gd name="connsiteY40" fmla="*/ 136525 h 949325"/>
              <a:gd name="connsiteX41" fmla="*/ 136525 w 4400550"/>
              <a:gd name="connsiteY41" fmla="*/ 136525 h 949325"/>
              <a:gd name="connsiteX42" fmla="*/ 136525 w 4400550"/>
              <a:gd name="connsiteY42" fmla="*/ 104775 h 949325"/>
              <a:gd name="connsiteX43" fmla="*/ 123825 w 4400550"/>
              <a:gd name="connsiteY43" fmla="*/ 104775 h 949325"/>
              <a:gd name="connsiteX44" fmla="*/ 123825 w 4400550"/>
              <a:gd name="connsiteY44" fmla="*/ 69850 h 949325"/>
              <a:gd name="connsiteX45" fmla="*/ 69850 w 4400550"/>
              <a:gd name="connsiteY45" fmla="*/ 69850 h 949325"/>
              <a:gd name="connsiteX46" fmla="*/ 69850 w 4400550"/>
              <a:gd name="connsiteY46" fmla="*/ 34925 h 949325"/>
              <a:gd name="connsiteX47" fmla="*/ 28575 w 4400550"/>
              <a:gd name="connsiteY47" fmla="*/ 34925 h 949325"/>
              <a:gd name="connsiteX48" fmla="*/ 28575 w 4400550"/>
              <a:gd name="connsiteY48" fmla="*/ 0 h 949325"/>
              <a:gd name="connsiteX49" fmla="*/ 0 w 4400550"/>
              <a:gd name="connsiteY49" fmla="*/ 0 h 949325"/>
              <a:gd name="connsiteX0" fmla="*/ 4400550 w 4400550"/>
              <a:gd name="connsiteY0" fmla="*/ 949325 h 949325"/>
              <a:gd name="connsiteX1" fmla="*/ 4006850 w 4400550"/>
              <a:gd name="connsiteY1" fmla="*/ 949325 h 949325"/>
              <a:gd name="connsiteX2" fmla="*/ 4006850 w 4400550"/>
              <a:gd name="connsiteY2" fmla="*/ 876300 h 949325"/>
              <a:gd name="connsiteX3" fmla="*/ 1968500 w 4400550"/>
              <a:gd name="connsiteY3" fmla="*/ 876300 h 949325"/>
              <a:gd name="connsiteX4" fmla="*/ 1968500 w 4400550"/>
              <a:gd name="connsiteY4" fmla="*/ 831850 h 949325"/>
              <a:gd name="connsiteX5" fmla="*/ 1778000 w 4400550"/>
              <a:gd name="connsiteY5" fmla="*/ 831850 h 949325"/>
              <a:gd name="connsiteX6" fmla="*/ 1778000 w 4400550"/>
              <a:gd name="connsiteY6" fmla="*/ 784225 h 949325"/>
              <a:gd name="connsiteX7" fmla="*/ 1438275 w 4400550"/>
              <a:gd name="connsiteY7" fmla="*/ 784225 h 949325"/>
              <a:gd name="connsiteX8" fmla="*/ 1438275 w 4400550"/>
              <a:gd name="connsiteY8" fmla="*/ 742950 h 949325"/>
              <a:gd name="connsiteX9" fmla="*/ 1206500 w 4400550"/>
              <a:gd name="connsiteY9" fmla="*/ 742950 h 949325"/>
              <a:gd name="connsiteX10" fmla="*/ 1206500 w 4400550"/>
              <a:gd name="connsiteY10" fmla="*/ 698500 h 949325"/>
              <a:gd name="connsiteX11" fmla="*/ 933450 w 4400550"/>
              <a:gd name="connsiteY11" fmla="*/ 698500 h 949325"/>
              <a:gd name="connsiteX12" fmla="*/ 933450 w 4400550"/>
              <a:gd name="connsiteY12" fmla="*/ 612775 h 949325"/>
              <a:gd name="connsiteX13" fmla="*/ 927100 w 4400550"/>
              <a:gd name="connsiteY13" fmla="*/ 612775 h 949325"/>
              <a:gd name="connsiteX14" fmla="*/ 927100 w 4400550"/>
              <a:gd name="connsiteY14" fmla="*/ 584200 h 949325"/>
              <a:gd name="connsiteX15" fmla="*/ 911225 w 4400550"/>
              <a:gd name="connsiteY15" fmla="*/ 584200 h 949325"/>
              <a:gd name="connsiteX16" fmla="*/ 908050 w 4400550"/>
              <a:gd name="connsiteY16" fmla="*/ 574675 h 949325"/>
              <a:gd name="connsiteX17" fmla="*/ 901700 w 4400550"/>
              <a:gd name="connsiteY17" fmla="*/ 574675 h 949325"/>
              <a:gd name="connsiteX18" fmla="*/ 901700 w 4400550"/>
              <a:gd name="connsiteY18" fmla="*/ 542925 h 949325"/>
              <a:gd name="connsiteX19" fmla="*/ 831850 w 4400550"/>
              <a:gd name="connsiteY19" fmla="*/ 542925 h 949325"/>
              <a:gd name="connsiteX20" fmla="*/ 831850 w 4400550"/>
              <a:gd name="connsiteY20" fmla="*/ 504825 h 949325"/>
              <a:gd name="connsiteX21" fmla="*/ 714375 w 4400550"/>
              <a:gd name="connsiteY21" fmla="*/ 504825 h 949325"/>
              <a:gd name="connsiteX22" fmla="*/ 714375 w 4400550"/>
              <a:gd name="connsiteY22" fmla="*/ 466725 h 949325"/>
              <a:gd name="connsiteX23" fmla="*/ 650875 w 4400550"/>
              <a:gd name="connsiteY23" fmla="*/ 466725 h 949325"/>
              <a:gd name="connsiteX24" fmla="*/ 650875 w 4400550"/>
              <a:gd name="connsiteY24" fmla="*/ 428625 h 949325"/>
              <a:gd name="connsiteX25" fmla="*/ 625475 w 4400550"/>
              <a:gd name="connsiteY25" fmla="*/ 428625 h 949325"/>
              <a:gd name="connsiteX26" fmla="*/ 625475 w 4400550"/>
              <a:gd name="connsiteY26" fmla="*/ 393700 h 949325"/>
              <a:gd name="connsiteX27" fmla="*/ 390525 w 4400550"/>
              <a:gd name="connsiteY27" fmla="*/ 393700 h 949325"/>
              <a:gd name="connsiteX28" fmla="*/ 390525 w 4400550"/>
              <a:gd name="connsiteY28" fmla="*/ 355600 h 949325"/>
              <a:gd name="connsiteX29" fmla="*/ 365125 w 4400550"/>
              <a:gd name="connsiteY29" fmla="*/ 355600 h 949325"/>
              <a:gd name="connsiteX30" fmla="*/ 365125 w 4400550"/>
              <a:gd name="connsiteY30" fmla="*/ 311150 h 949325"/>
              <a:gd name="connsiteX31" fmla="*/ 365125 w 4400550"/>
              <a:gd name="connsiteY31" fmla="*/ 311150 h 949325"/>
              <a:gd name="connsiteX32" fmla="*/ 365125 w 4400550"/>
              <a:gd name="connsiteY32" fmla="*/ 276225 h 949325"/>
              <a:gd name="connsiteX33" fmla="*/ 352425 w 4400550"/>
              <a:gd name="connsiteY33" fmla="*/ 276225 h 949325"/>
              <a:gd name="connsiteX34" fmla="*/ 352425 w 4400550"/>
              <a:gd name="connsiteY34" fmla="*/ 241300 h 949325"/>
              <a:gd name="connsiteX35" fmla="*/ 244475 w 4400550"/>
              <a:gd name="connsiteY35" fmla="*/ 241300 h 949325"/>
              <a:gd name="connsiteX36" fmla="*/ 244475 w 4400550"/>
              <a:gd name="connsiteY36" fmla="*/ 206375 h 949325"/>
              <a:gd name="connsiteX37" fmla="*/ 165100 w 4400550"/>
              <a:gd name="connsiteY37" fmla="*/ 206375 h 949325"/>
              <a:gd name="connsiteX38" fmla="*/ 165100 w 4400550"/>
              <a:gd name="connsiteY38" fmla="*/ 171450 h 949325"/>
              <a:gd name="connsiteX39" fmla="*/ 146050 w 4400550"/>
              <a:gd name="connsiteY39" fmla="*/ 171450 h 949325"/>
              <a:gd name="connsiteX40" fmla="*/ 146050 w 4400550"/>
              <a:gd name="connsiteY40" fmla="*/ 136525 h 949325"/>
              <a:gd name="connsiteX41" fmla="*/ 136525 w 4400550"/>
              <a:gd name="connsiteY41" fmla="*/ 136525 h 949325"/>
              <a:gd name="connsiteX42" fmla="*/ 136525 w 4400550"/>
              <a:gd name="connsiteY42" fmla="*/ 104775 h 949325"/>
              <a:gd name="connsiteX43" fmla="*/ 123825 w 4400550"/>
              <a:gd name="connsiteY43" fmla="*/ 104775 h 949325"/>
              <a:gd name="connsiteX44" fmla="*/ 123825 w 4400550"/>
              <a:gd name="connsiteY44" fmla="*/ 69850 h 949325"/>
              <a:gd name="connsiteX45" fmla="*/ 69850 w 4400550"/>
              <a:gd name="connsiteY45" fmla="*/ 69850 h 949325"/>
              <a:gd name="connsiteX46" fmla="*/ 69850 w 4400550"/>
              <a:gd name="connsiteY46" fmla="*/ 34925 h 949325"/>
              <a:gd name="connsiteX47" fmla="*/ 28575 w 4400550"/>
              <a:gd name="connsiteY47" fmla="*/ 34925 h 949325"/>
              <a:gd name="connsiteX48" fmla="*/ 28575 w 4400550"/>
              <a:gd name="connsiteY48" fmla="*/ 0 h 949325"/>
              <a:gd name="connsiteX49" fmla="*/ 0 w 4400550"/>
              <a:gd name="connsiteY49" fmla="*/ 0 h 949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400550" h="949325">
                <a:moveTo>
                  <a:pt x="4400550" y="949325"/>
                </a:moveTo>
                <a:lnTo>
                  <a:pt x="4006850" y="949325"/>
                </a:lnTo>
                <a:lnTo>
                  <a:pt x="4006850" y="876300"/>
                </a:lnTo>
                <a:lnTo>
                  <a:pt x="1968500" y="876300"/>
                </a:lnTo>
                <a:lnTo>
                  <a:pt x="1968500" y="831850"/>
                </a:lnTo>
                <a:lnTo>
                  <a:pt x="1778000" y="831850"/>
                </a:lnTo>
                <a:lnTo>
                  <a:pt x="1778000" y="784225"/>
                </a:lnTo>
                <a:lnTo>
                  <a:pt x="1438275" y="784225"/>
                </a:lnTo>
                <a:lnTo>
                  <a:pt x="1438275" y="742950"/>
                </a:lnTo>
                <a:lnTo>
                  <a:pt x="1206500" y="742950"/>
                </a:lnTo>
                <a:lnTo>
                  <a:pt x="1206500" y="698500"/>
                </a:lnTo>
                <a:lnTo>
                  <a:pt x="933450" y="698500"/>
                </a:lnTo>
                <a:lnTo>
                  <a:pt x="933450" y="612775"/>
                </a:lnTo>
                <a:lnTo>
                  <a:pt x="927100" y="612775"/>
                </a:lnTo>
                <a:lnTo>
                  <a:pt x="927100" y="584200"/>
                </a:lnTo>
                <a:lnTo>
                  <a:pt x="911225" y="584200"/>
                </a:lnTo>
                <a:lnTo>
                  <a:pt x="908050" y="574675"/>
                </a:lnTo>
                <a:lnTo>
                  <a:pt x="901700" y="574675"/>
                </a:lnTo>
                <a:lnTo>
                  <a:pt x="901700" y="542925"/>
                </a:lnTo>
                <a:lnTo>
                  <a:pt x="831850" y="542925"/>
                </a:lnTo>
                <a:lnTo>
                  <a:pt x="831850" y="504825"/>
                </a:lnTo>
                <a:lnTo>
                  <a:pt x="714375" y="504825"/>
                </a:lnTo>
                <a:lnTo>
                  <a:pt x="714375" y="466725"/>
                </a:lnTo>
                <a:lnTo>
                  <a:pt x="650875" y="466725"/>
                </a:lnTo>
                <a:lnTo>
                  <a:pt x="650875" y="428625"/>
                </a:lnTo>
                <a:lnTo>
                  <a:pt x="625475" y="428625"/>
                </a:lnTo>
                <a:lnTo>
                  <a:pt x="625475" y="393700"/>
                </a:lnTo>
                <a:lnTo>
                  <a:pt x="390525" y="393700"/>
                </a:lnTo>
                <a:lnTo>
                  <a:pt x="390525" y="355600"/>
                </a:lnTo>
                <a:lnTo>
                  <a:pt x="365125" y="355600"/>
                </a:lnTo>
                <a:lnTo>
                  <a:pt x="365125" y="311150"/>
                </a:lnTo>
                <a:lnTo>
                  <a:pt x="365125" y="311150"/>
                </a:lnTo>
                <a:lnTo>
                  <a:pt x="365125" y="276225"/>
                </a:lnTo>
                <a:lnTo>
                  <a:pt x="352425" y="276225"/>
                </a:lnTo>
                <a:lnTo>
                  <a:pt x="352425" y="241300"/>
                </a:lnTo>
                <a:lnTo>
                  <a:pt x="244475" y="241300"/>
                </a:lnTo>
                <a:lnTo>
                  <a:pt x="244475" y="206375"/>
                </a:lnTo>
                <a:lnTo>
                  <a:pt x="165100" y="206375"/>
                </a:lnTo>
                <a:lnTo>
                  <a:pt x="165100" y="171450"/>
                </a:lnTo>
                <a:lnTo>
                  <a:pt x="146050" y="171450"/>
                </a:lnTo>
                <a:lnTo>
                  <a:pt x="146050" y="136525"/>
                </a:lnTo>
                <a:lnTo>
                  <a:pt x="136525" y="136525"/>
                </a:lnTo>
                <a:lnTo>
                  <a:pt x="136525" y="104775"/>
                </a:lnTo>
                <a:lnTo>
                  <a:pt x="123825" y="104775"/>
                </a:lnTo>
                <a:lnTo>
                  <a:pt x="123825" y="69850"/>
                </a:lnTo>
                <a:lnTo>
                  <a:pt x="69850" y="69850"/>
                </a:lnTo>
                <a:lnTo>
                  <a:pt x="69850" y="34925"/>
                </a:lnTo>
                <a:lnTo>
                  <a:pt x="28575" y="34925"/>
                </a:lnTo>
                <a:lnTo>
                  <a:pt x="2857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14" name="Group 1413">
            <a:extLst>
              <a:ext uri="{FF2B5EF4-FFF2-40B4-BE49-F238E27FC236}">
                <a16:creationId xmlns:a16="http://schemas.microsoft.com/office/drawing/2014/main" id="{B9A4CEEF-FD41-229E-BFBE-BD77F06F82DD}"/>
              </a:ext>
            </a:extLst>
          </p:cNvPr>
          <p:cNvGrpSpPr/>
          <p:nvPr/>
        </p:nvGrpSpPr>
        <p:grpSpPr>
          <a:xfrm>
            <a:off x="6774336" y="1484701"/>
            <a:ext cx="4576289" cy="1079504"/>
            <a:chOff x="6774336" y="1484701"/>
            <a:chExt cx="4576289" cy="1079504"/>
          </a:xfrm>
        </p:grpSpPr>
        <p:grpSp>
          <p:nvGrpSpPr>
            <p:cNvPr id="1415" name="Group 1414">
              <a:extLst>
                <a:ext uri="{FF2B5EF4-FFF2-40B4-BE49-F238E27FC236}">
                  <a16:creationId xmlns:a16="http://schemas.microsoft.com/office/drawing/2014/main" id="{545C1006-1E67-6EB9-8CDD-3ECC5C1ACA0F}"/>
                </a:ext>
              </a:extLst>
            </p:cNvPr>
            <p:cNvGrpSpPr/>
            <p:nvPr/>
          </p:nvGrpSpPr>
          <p:grpSpPr>
            <a:xfrm>
              <a:off x="9046326" y="2300091"/>
              <a:ext cx="95250" cy="95250"/>
              <a:chOff x="4241800" y="5105400"/>
              <a:chExt cx="76200" cy="76200"/>
            </a:xfrm>
          </p:grpSpPr>
          <p:cxnSp>
            <p:nvCxnSpPr>
              <p:cNvPr id="1449" name="Straight Connector 1448">
                <a:extLst>
                  <a:ext uri="{FF2B5EF4-FFF2-40B4-BE49-F238E27FC236}">
                    <a16:creationId xmlns:a16="http://schemas.microsoft.com/office/drawing/2014/main" id="{EA82F201-B983-9456-3103-582842C79FE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50" name="Straight Connector 1449">
                <a:extLst>
                  <a:ext uri="{FF2B5EF4-FFF2-40B4-BE49-F238E27FC236}">
                    <a16:creationId xmlns:a16="http://schemas.microsoft.com/office/drawing/2014/main" id="{33309482-915A-CA8A-856D-3743E502325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16" name="Group 1415">
              <a:extLst>
                <a:ext uri="{FF2B5EF4-FFF2-40B4-BE49-F238E27FC236}">
                  <a16:creationId xmlns:a16="http://schemas.microsoft.com/office/drawing/2014/main" id="{80B7A4CD-259E-A167-6885-AF1546359103}"/>
                </a:ext>
              </a:extLst>
            </p:cNvPr>
            <p:cNvGrpSpPr/>
            <p:nvPr/>
          </p:nvGrpSpPr>
          <p:grpSpPr>
            <a:xfrm>
              <a:off x="8982910" y="2300091"/>
              <a:ext cx="95250" cy="95250"/>
              <a:chOff x="4241800" y="5105400"/>
              <a:chExt cx="76200" cy="76200"/>
            </a:xfrm>
          </p:grpSpPr>
          <p:cxnSp>
            <p:nvCxnSpPr>
              <p:cNvPr id="1447" name="Straight Connector 1446">
                <a:extLst>
                  <a:ext uri="{FF2B5EF4-FFF2-40B4-BE49-F238E27FC236}">
                    <a16:creationId xmlns:a16="http://schemas.microsoft.com/office/drawing/2014/main" id="{8854120A-857A-CEC2-0AA3-1095E2D6AC2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48" name="Straight Connector 1447">
                <a:extLst>
                  <a:ext uri="{FF2B5EF4-FFF2-40B4-BE49-F238E27FC236}">
                    <a16:creationId xmlns:a16="http://schemas.microsoft.com/office/drawing/2014/main" id="{DB56906D-DE68-AAB0-E56B-9C704326AB1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17" name="Group 1416">
              <a:extLst>
                <a:ext uri="{FF2B5EF4-FFF2-40B4-BE49-F238E27FC236}">
                  <a16:creationId xmlns:a16="http://schemas.microsoft.com/office/drawing/2014/main" id="{4827636E-35A3-3E9B-248C-F5C4F192F8FC}"/>
                </a:ext>
              </a:extLst>
            </p:cNvPr>
            <p:cNvGrpSpPr/>
            <p:nvPr/>
          </p:nvGrpSpPr>
          <p:grpSpPr>
            <a:xfrm>
              <a:off x="9729060" y="2297185"/>
              <a:ext cx="95250" cy="95250"/>
              <a:chOff x="4241800" y="5105400"/>
              <a:chExt cx="76200" cy="76200"/>
            </a:xfrm>
          </p:grpSpPr>
          <p:cxnSp>
            <p:nvCxnSpPr>
              <p:cNvPr id="1445" name="Straight Connector 1444">
                <a:extLst>
                  <a:ext uri="{FF2B5EF4-FFF2-40B4-BE49-F238E27FC236}">
                    <a16:creationId xmlns:a16="http://schemas.microsoft.com/office/drawing/2014/main" id="{223BBE31-2B0A-45D0-8CF6-2011E7EE3A8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46" name="Straight Connector 1445">
                <a:extLst>
                  <a:ext uri="{FF2B5EF4-FFF2-40B4-BE49-F238E27FC236}">
                    <a16:creationId xmlns:a16="http://schemas.microsoft.com/office/drawing/2014/main" id="{E0F80C1E-09E7-E0C4-272F-B713F3166C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18" name="Group 1417">
              <a:extLst>
                <a:ext uri="{FF2B5EF4-FFF2-40B4-BE49-F238E27FC236}">
                  <a16:creationId xmlns:a16="http://schemas.microsoft.com/office/drawing/2014/main" id="{9850BDB2-32BA-88BE-3EFD-1EC6956DFDF6}"/>
                </a:ext>
              </a:extLst>
            </p:cNvPr>
            <p:cNvGrpSpPr/>
            <p:nvPr/>
          </p:nvGrpSpPr>
          <p:grpSpPr>
            <a:xfrm>
              <a:off x="9776685" y="2297185"/>
              <a:ext cx="95250" cy="95250"/>
              <a:chOff x="4241800" y="5105400"/>
              <a:chExt cx="76200" cy="76200"/>
            </a:xfrm>
          </p:grpSpPr>
          <p:cxnSp>
            <p:nvCxnSpPr>
              <p:cNvPr id="1443" name="Straight Connector 1442">
                <a:extLst>
                  <a:ext uri="{FF2B5EF4-FFF2-40B4-BE49-F238E27FC236}">
                    <a16:creationId xmlns:a16="http://schemas.microsoft.com/office/drawing/2014/main" id="{4D7F9BDC-2403-3417-E843-152CB10D404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44" name="Straight Connector 1443">
                <a:extLst>
                  <a:ext uri="{FF2B5EF4-FFF2-40B4-BE49-F238E27FC236}">
                    <a16:creationId xmlns:a16="http://schemas.microsoft.com/office/drawing/2014/main" id="{E21C133F-1A34-A358-E6E4-12A440F0C38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19" name="Group 1418">
              <a:extLst>
                <a:ext uri="{FF2B5EF4-FFF2-40B4-BE49-F238E27FC236}">
                  <a16:creationId xmlns:a16="http://schemas.microsoft.com/office/drawing/2014/main" id="{FD13EFCC-2C04-869E-1B46-6998804A5051}"/>
                </a:ext>
              </a:extLst>
            </p:cNvPr>
            <p:cNvGrpSpPr/>
            <p:nvPr/>
          </p:nvGrpSpPr>
          <p:grpSpPr>
            <a:xfrm>
              <a:off x="10657963" y="2468955"/>
              <a:ext cx="95250" cy="95250"/>
              <a:chOff x="4241800" y="5105400"/>
              <a:chExt cx="76200" cy="76200"/>
            </a:xfrm>
          </p:grpSpPr>
          <p:cxnSp>
            <p:nvCxnSpPr>
              <p:cNvPr id="1441" name="Straight Connector 1440">
                <a:extLst>
                  <a:ext uri="{FF2B5EF4-FFF2-40B4-BE49-F238E27FC236}">
                    <a16:creationId xmlns:a16="http://schemas.microsoft.com/office/drawing/2014/main" id="{CEC76BF1-A7E8-C5FF-26CF-37259E2E759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42" name="Straight Connector 1441">
                <a:extLst>
                  <a:ext uri="{FF2B5EF4-FFF2-40B4-BE49-F238E27FC236}">
                    <a16:creationId xmlns:a16="http://schemas.microsoft.com/office/drawing/2014/main" id="{B944A9A7-D497-BF62-F170-60FE2126A82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0" name="Group 1419">
              <a:extLst>
                <a:ext uri="{FF2B5EF4-FFF2-40B4-BE49-F238E27FC236}">
                  <a16:creationId xmlns:a16="http://schemas.microsoft.com/office/drawing/2014/main" id="{643E997B-624F-A5AB-D3CE-F82BB85A4F6D}"/>
                </a:ext>
              </a:extLst>
            </p:cNvPr>
            <p:cNvGrpSpPr/>
            <p:nvPr/>
          </p:nvGrpSpPr>
          <p:grpSpPr>
            <a:xfrm>
              <a:off x="10737850" y="2468955"/>
              <a:ext cx="95250" cy="95250"/>
              <a:chOff x="4241800" y="5105400"/>
              <a:chExt cx="76200" cy="76200"/>
            </a:xfrm>
          </p:grpSpPr>
          <p:cxnSp>
            <p:nvCxnSpPr>
              <p:cNvPr id="1439" name="Straight Connector 1438">
                <a:extLst>
                  <a:ext uri="{FF2B5EF4-FFF2-40B4-BE49-F238E27FC236}">
                    <a16:creationId xmlns:a16="http://schemas.microsoft.com/office/drawing/2014/main" id="{F02DE641-4CC1-567B-5888-27E9B72920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40" name="Straight Connector 1439">
                <a:extLst>
                  <a:ext uri="{FF2B5EF4-FFF2-40B4-BE49-F238E27FC236}">
                    <a16:creationId xmlns:a16="http://schemas.microsoft.com/office/drawing/2014/main" id="{EF331F76-85FA-5479-9F11-FE1E923513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1" name="Group 1420">
              <a:extLst>
                <a:ext uri="{FF2B5EF4-FFF2-40B4-BE49-F238E27FC236}">
                  <a16:creationId xmlns:a16="http://schemas.microsoft.com/office/drawing/2014/main" id="{35F37B65-F791-FEF3-B6D8-65F5B2B9316B}"/>
                </a:ext>
              </a:extLst>
            </p:cNvPr>
            <p:cNvGrpSpPr/>
            <p:nvPr/>
          </p:nvGrpSpPr>
          <p:grpSpPr>
            <a:xfrm>
              <a:off x="10785475" y="2468955"/>
              <a:ext cx="95250" cy="95250"/>
              <a:chOff x="4241800" y="5105400"/>
              <a:chExt cx="76200" cy="76200"/>
            </a:xfrm>
          </p:grpSpPr>
          <p:cxnSp>
            <p:nvCxnSpPr>
              <p:cNvPr id="1437" name="Straight Connector 1436">
                <a:extLst>
                  <a:ext uri="{FF2B5EF4-FFF2-40B4-BE49-F238E27FC236}">
                    <a16:creationId xmlns:a16="http://schemas.microsoft.com/office/drawing/2014/main" id="{40AACF23-A730-30BC-85BC-B61B3D24785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38" name="Straight Connector 1437">
                <a:extLst>
                  <a:ext uri="{FF2B5EF4-FFF2-40B4-BE49-F238E27FC236}">
                    <a16:creationId xmlns:a16="http://schemas.microsoft.com/office/drawing/2014/main" id="{19380BAC-C9AF-85E0-2EF0-CF27A95AB77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2" name="Group 1421">
              <a:extLst>
                <a:ext uri="{FF2B5EF4-FFF2-40B4-BE49-F238E27FC236}">
                  <a16:creationId xmlns:a16="http://schemas.microsoft.com/office/drawing/2014/main" id="{3509FE2C-0605-1349-2E2A-4C9CA5D9B971}"/>
                </a:ext>
              </a:extLst>
            </p:cNvPr>
            <p:cNvGrpSpPr/>
            <p:nvPr/>
          </p:nvGrpSpPr>
          <p:grpSpPr>
            <a:xfrm>
              <a:off x="10852150" y="2468955"/>
              <a:ext cx="95250" cy="95250"/>
              <a:chOff x="4241800" y="5105400"/>
              <a:chExt cx="76200" cy="76200"/>
            </a:xfrm>
          </p:grpSpPr>
          <p:cxnSp>
            <p:nvCxnSpPr>
              <p:cNvPr id="1435" name="Straight Connector 1434">
                <a:extLst>
                  <a:ext uri="{FF2B5EF4-FFF2-40B4-BE49-F238E27FC236}">
                    <a16:creationId xmlns:a16="http://schemas.microsoft.com/office/drawing/2014/main" id="{72B9CCDD-6128-CB7E-BD09-B8F922EC70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36" name="Straight Connector 1435">
                <a:extLst>
                  <a:ext uri="{FF2B5EF4-FFF2-40B4-BE49-F238E27FC236}">
                    <a16:creationId xmlns:a16="http://schemas.microsoft.com/office/drawing/2014/main" id="{5AA3FA1D-F8C9-3206-515A-18520FD3162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3" name="Group 1422">
              <a:extLst>
                <a:ext uri="{FF2B5EF4-FFF2-40B4-BE49-F238E27FC236}">
                  <a16:creationId xmlns:a16="http://schemas.microsoft.com/office/drawing/2014/main" id="{60B40E93-2149-02AA-E773-C3FF6E2ED5EA}"/>
                </a:ext>
              </a:extLst>
            </p:cNvPr>
            <p:cNvGrpSpPr/>
            <p:nvPr/>
          </p:nvGrpSpPr>
          <p:grpSpPr>
            <a:xfrm>
              <a:off x="10877550" y="2468955"/>
              <a:ext cx="95250" cy="95250"/>
              <a:chOff x="4241800" y="5105400"/>
              <a:chExt cx="76200" cy="76200"/>
            </a:xfrm>
          </p:grpSpPr>
          <p:cxnSp>
            <p:nvCxnSpPr>
              <p:cNvPr id="1433" name="Straight Connector 1432">
                <a:extLst>
                  <a:ext uri="{FF2B5EF4-FFF2-40B4-BE49-F238E27FC236}">
                    <a16:creationId xmlns:a16="http://schemas.microsoft.com/office/drawing/2014/main" id="{E6E10768-2C09-0BFD-0706-31F0F316613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34" name="Straight Connector 1433">
                <a:extLst>
                  <a:ext uri="{FF2B5EF4-FFF2-40B4-BE49-F238E27FC236}">
                    <a16:creationId xmlns:a16="http://schemas.microsoft.com/office/drawing/2014/main" id="{A8352FC8-BC01-0D20-5DB4-4CE4086790F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4" name="Group 1423">
              <a:extLst>
                <a:ext uri="{FF2B5EF4-FFF2-40B4-BE49-F238E27FC236}">
                  <a16:creationId xmlns:a16="http://schemas.microsoft.com/office/drawing/2014/main" id="{25289366-2EFF-39B5-9A87-5315587345EF}"/>
                </a:ext>
              </a:extLst>
            </p:cNvPr>
            <p:cNvGrpSpPr/>
            <p:nvPr/>
          </p:nvGrpSpPr>
          <p:grpSpPr>
            <a:xfrm>
              <a:off x="10906125" y="2468955"/>
              <a:ext cx="95250" cy="95250"/>
              <a:chOff x="4241800" y="5105400"/>
              <a:chExt cx="76200" cy="76200"/>
            </a:xfrm>
          </p:grpSpPr>
          <p:cxnSp>
            <p:nvCxnSpPr>
              <p:cNvPr id="1431" name="Straight Connector 1430">
                <a:extLst>
                  <a:ext uri="{FF2B5EF4-FFF2-40B4-BE49-F238E27FC236}">
                    <a16:creationId xmlns:a16="http://schemas.microsoft.com/office/drawing/2014/main" id="{407E665E-5190-FB01-DC32-81AF8C642E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32" name="Straight Connector 1431">
                <a:extLst>
                  <a:ext uri="{FF2B5EF4-FFF2-40B4-BE49-F238E27FC236}">
                    <a16:creationId xmlns:a16="http://schemas.microsoft.com/office/drawing/2014/main" id="{CBDC5201-5E9F-2598-18AF-51EB74BAB64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5" name="Group 1424">
              <a:extLst>
                <a:ext uri="{FF2B5EF4-FFF2-40B4-BE49-F238E27FC236}">
                  <a16:creationId xmlns:a16="http://schemas.microsoft.com/office/drawing/2014/main" id="{DADB5828-B9F6-D72E-4E8A-51404FE4EFEC}"/>
                </a:ext>
              </a:extLst>
            </p:cNvPr>
            <p:cNvGrpSpPr/>
            <p:nvPr/>
          </p:nvGrpSpPr>
          <p:grpSpPr>
            <a:xfrm>
              <a:off x="11255375" y="2468955"/>
              <a:ext cx="95250" cy="95250"/>
              <a:chOff x="4241800" y="5105400"/>
              <a:chExt cx="76200" cy="76200"/>
            </a:xfrm>
          </p:grpSpPr>
          <p:cxnSp>
            <p:nvCxnSpPr>
              <p:cNvPr id="1429" name="Straight Connector 1428">
                <a:extLst>
                  <a:ext uri="{FF2B5EF4-FFF2-40B4-BE49-F238E27FC236}">
                    <a16:creationId xmlns:a16="http://schemas.microsoft.com/office/drawing/2014/main" id="{ABEF4E04-5828-7692-030F-CADF14B509B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30" name="Straight Connector 1429">
                <a:extLst>
                  <a:ext uri="{FF2B5EF4-FFF2-40B4-BE49-F238E27FC236}">
                    <a16:creationId xmlns:a16="http://schemas.microsoft.com/office/drawing/2014/main" id="{C1D79F5E-6860-CC9C-65B1-7F2C3D4490A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6" name="Group 1425">
              <a:extLst>
                <a:ext uri="{FF2B5EF4-FFF2-40B4-BE49-F238E27FC236}">
                  <a16:creationId xmlns:a16="http://schemas.microsoft.com/office/drawing/2014/main" id="{A1932F36-459C-5527-D7A7-D9F98DE8353C}"/>
                </a:ext>
              </a:extLst>
            </p:cNvPr>
            <p:cNvGrpSpPr/>
            <p:nvPr/>
          </p:nvGrpSpPr>
          <p:grpSpPr>
            <a:xfrm>
              <a:off x="6774336" y="1484701"/>
              <a:ext cx="95250" cy="95250"/>
              <a:chOff x="4241800" y="5105400"/>
              <a:chExt cx="76200" cy="76200"/>
            </a:xfrm>
          </p:grpSpPr>
          <p:cxnSp>
            <p:nvCxnSpPr>
              <p:cNvPr id="1427" name="Straight Connector 1426">
                <a:extLst>
                  <a:ext uri="{FF2B5EF4-FFF2-40B4-BE49-F238E27FC236}">
                    <a16:creationId xmlns:a16="http://schemas.microsoft.com/office/drawing/2014/main" id="{27F39503-9F14-7940-C33F-B2A4847EA96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279900" y="5105400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28" name="Straight Connector 1427">
                <a:extLst>
                  <a:ext uri="{FF2B5EF4-FFF2-40B4-BE49-F238E27FC236}">
                    <a16:creationId xmlns:a16="http://schemas.microsoft.com/office/drawing/2014/main" id="{98E6DCB9-86E1-A57F-BF18-58A2C743D7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4279900" y="5105401"/>
                <a:ext cx="0" cy="76200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451" name="Freeform: Shape 1450">
            <a:extLst>
              <a:ext uri="{FF2B5EF4-FFF2-40B4-BE49-F238E27FC236}">
                <a16:creationId xmlns:a16="http://schemas.microsoft.com/office/drawing/2014/main" id="{7A4A5F01-167C-CA88-E932-06786EE7B31B}"/>
              </a:ext>
            </a:extLst>
          </p:cNvPr>
          <p:cNvSpPr/>
          <p:nvPr/>
        </p:nvSpPr>
        <p:spPr bwMode="auto">
          <a:xfrm>
            <a:off x="6781800" y="1536700"/>
            <a:ext cx="4581525" cy="1565275"/>
          </a:xfrm>
          <a:custGeom>
            <a:avLst/>
            <a:gdLst>
              <a:gd name="connsiteX0" fmla="*/ 4581525 w 4581525"/>
              <a:gd name="connsiteY0" fmla="*/ 1565275 h 1565275"/>
              <a:gd name="connsiteX1" fmla="*/ 4581525 w 4581525"/>
              <a:gd name="connsiteY1" fmla="*/ 981075 h 1565275"/>
              <a:gd name="connsiteX2" fmla="*/ 3203575 w 4581525"/>
              <a:gd name="connsiteY2" fmla="*/ 981075 h 1565275"/>
              <a:gd name="connsiteX3" fmla="*/ 3203575 w 4581525"/>
              <a:gd name="connsiteY3" fmla="*/ 920750 h 1565275"/>
              <a:gd name="connsiteX4" fmla="*/ 3159125 w 4581525"/>
              <a:gd name="connsiteY4" fmla="*/ 920750 h 1565275"/>
              <a:gd name="connsiteX5" fmla="*/ 3159125 w 4581525"/>
              <a:gd name="connsiteY5" fmla="*/ 863600 h 1565275"/>
              <a:gd name="connsiteX6" fmla="*/ 3082925 w 4581525"/>
              <a:gd name="connsiteY6" fmla="*/ 863600 h 1565275"/>
              <a:gd name="connsiteX7" fmla="*/ 3082925 w 4581525"/>
              <a:gd name="connsiteY7" fmla="*/ 812800 h 1565275"/>
              <a:gd name="connsiteX8" fmla="*/ 2251075 w 4581525"/>
              <a:gd name="connsiteY8" fmla="*/ 812800 h 1565275"/>
              <a:gd name="connsiteX9" fmla="*/ 2251075 w 4581525"/>
              <a:gd name="connsiteY9" fmla="*/ 774700 h 1565275"/>
              <a:gd name="connsiteX10" fmla="*/ 2209800 w 4581525"/>
              <a:gd name="connsiteY10" fmla="*/ 774700 h 1565275"/>
              <a:gd name="connsiteX11" fmla="*/ 2209800 w 4581525"/>
              <a:gd name="connsiteY11" fmla="*/ 739775 h 1565275"/>
              <a:gd name="connsiteX12" fmla="*/ 2000250 w 4581525"/>
              <a:gd name="connsiteY12" fmla="*/ 739775 h 1565275"/>
              <a:gd name="connsiteX13" fmla="*/ 2000250 w 4581525"/>
              <a:gd name="connsiteY13" fmla="*/ 695325 h 1565275"/>
              <a:gd name="connsiteX14" fmla="*/ 1552575 w 4581525"/>
              <a:gd name="connsiteY14" fmla="*/ 695325 h 1565275"/>
              <a:gd name="connsiteX15" fmla="*/ 1552575 w 4581525"/>
              <a:gd name="connsiteY15" fmla="*/ 654050 h 1565275"/>
              <a:gd name="connsiteX16" fmla="*/ 1530350 w 4581525"/>
              <a:gd name="connsiteY16" fmla="*/ 654050 h 1565275"/>
              <a:gd name="connsiteX17" fmla="*/ 1530350 w 4581525"/>
              <a:gd name="connsiteY17" fmla="*/ 619125 h 1565275"/>
              <a:gd name="connsiteX18" fmla="*/ 1263650 w 4581525"/>
              <a:gd name="connsiteY18" fmla="*/ 619125 h 1565275"/>
              <a:gd name="connsiteX19" fmla="*/ 1263650 w 4581525"/>
              <a:gd name="connsiteY19" fmla="*/ 581025 h 1565275"/>
              <a:gd name="connsiteX20" fmla="*/ 993775 w 4581525"/>
              <a:gd name="connsiteY20" fmla="*/ 581025 h 1565275"/>
              <a:gd name="connsiteX21" fmla="*/ 993775 w 4581525"/>
              <a:gd name="connsiteY21" fmla="*/ 542925 h 1565275"/>
              <a:gd name="connsiteX22" fmla="*/ 882650 w 4581525"/>
              <a:gd name="connsiteY22" fmla="*/ 542925 h 1565275"/>
              <a:gd name="connsiteX23" fmla="*/ 882650 w 4581525"/>
              <a:gd name="connsiteY23" fmla="*/ 501650 h 1565275"/>
              <a:gd name="connsiteX24" fmla="*/ 498475 w 4581525"/>
              <a:gd name="connsiteY24" fmla="*/ 501650 h 1565275"/>
              <a:gd name="connsiteX25" fmla="*/ 498475 w 4581525"/>
              <a:gd name="connsiteY25" fmla="*/ 457200 h 1565275"/>
              <a:gd name="connsiteX26" fmla="*/ 485775 w 4581525"/>
              <a:gd name="connsiteY26" fmla="*/ 457200 h 1565275"/>
              <a:gd name="connsiteX27" fmla="*/ 485775 w 4581525"/>
              <a:gd name="connsiteY27" fmla="*/ 419100 h 1565275"/>
              <a:gd name="connsiteX28" fmla="*/ 460375 w 4581525"/>
              <a:gd name="connsiteY28" fmla="*/ 419100 h 1565275"/>
              <a:gd name="connsiteX29" fmla="*/ 460375 w 4581525"/>
              <a:gd name="connsiteY29" fmla="*/ 387350 h 1565275"/>
              <a:gd name="connsiteX30" fmla="*/ 444500 w 4581525"/>
              <a:gd name="connsiteY30" fmla="*/ 387350 h 1565275"/>
              <a:gd name="connsiteX31" fmla="*/ 444500 w 4581525"/>
              <a:gd name="connsiteY31" fmla="*/ 304800 h 1565275"/>
              <a:gd name="connsiteX32" fmla="*/ 260350 w 4581525"/>
              <a:gd name="connsiteY32" fmla="*/ 304800 h 1565275"/>
              <a:gd name="connsiteX33" fmla="*/ 260350 w 4581525"/>
              <a:gd name="connsiteY33" fmla="*/ 266700 h 1565275"/>
              <a:gd name="connsiteX34" fmla="*/ 244475 w 4581525"/>
              <a:gd name="connsiteY34" fmla="*/ 266700 h 1565275"/>
              <a:gd name="connsiteX35" fmla="*/ 244475 w 4581525"/>
              <a:gd name="connsiteY35" fmla="*/ 234950 h 1565275"/>
              <a:gd name="connsiteX36" fmla="*/ 206375 w 4581525"/>
              <a:gd name="connsiteY36" fmla="*/ 234950 h 1565275"/>
              <a:gd name="connsiteX37" fmla="*/ 206375 w 4581525"/>
              <a:gd name="connsiteY37" fmla="*/ 193675 h 1565275"/>
              <a:gd name="connsiteX38" fmla="*/ 168275 w 4581525"/>
              <a:gd name="connsiteY38" fmla="*/ 193675 h 1565275"/>
              <a:gd name="connsiteX39" fmla="*/ 168275 w 4581525"/>
              <a:gd name="connsiteY39" fmla="*/ 155575 h 1565275"/>
              <a:gd name="connsiteX40" fmla="*/ 155575 w 4581525"/>
              <a:gd name="connsiteY40" fmla="*/ 155575 h 1565275"/>
              <a:gd name="connsiteX41" fmla="*/ 155575 w 4581525"/>
              <a:gd name="connsiteY41" fmla="*/ 114300 h 1565275"/>
              <a:gd name="connsiteX42" fmla="*/ 120650 w 4581525"/>
              <a:gd name="connsiteY42" fmla="*/ 114300 h 1565275"/>
              <a:gd name="connsiteX43" fmla="*/ 120650 w 4581525"/>
              <a:gd name="connsiteY43" fmla="*/ 76200 h 1565275"/>
              <a:gd name="connsiteX44" fmla="*/ 98425 w 4581525"/>
              <a:gd name="connsiteY44" fmla="*/ 76200 h 1565275"/>
              <a:gd name="connsiteX45" fmla="*/ 98425 w 4581525"/>
              <a:gd name="connsiteY45" fmla="*/ 34925 h 1565275"/>
              <a:gd name="connsiteX46" fmla="*/ 88900 w 4581525"/>
              <a:gd name="connsiteY46" fmla="*/ 34925 h 1565275"/>
              <a:gd name="connsiteX47" fmla="*/ 88900 w 4581525"/>
              <a:gd name="connsiteY47" fmla="*/ 0 h 1565275"/>
              <a:gd name="connsiteX48" fmla="*/ 0 w 4581525"/>
              <a:gd name="connsiteY48" fmla="*/ 0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4581525" h="1565275">
                <a:moveTo>
                  <a:pt x="4581525" y="1565275"/>
                </a:moveTo>
                <a:lnTo>
                  <a:pt x="4581525" y="981075"/>
                </a:lnTo>
                <a:lnTo>
                  <a:pt x="3203575" y="981075"/>
                </a:lnTo>
                <a:lnTo>
                  <a:pt x="3203575" y="920750"/>
                </a:lnTo>
                <a:lnTo>
                  <a:pt x="3159125" y="920750"/>
                </a:lnTo>
                <a:lnTo>
                  <a:pt x="3159125" y="863600"/>
                </a:lnTo>
                <a:lnTo>
                  <a:pt x="3082925" y="863600"/>
                </a:lnTo>
                <a:lnTo>
                  <a:pt x="3082925" y="812800"/>
                </a:lnTo>
                <a:lnTo>
                  <a:pt x="2251075" y="812800"/>
                </a:lnTo>
                <a:lnTo>
                  <a:pt x="2251075" y="774700"/>
                </a:lnTo>
                <a:lnTo>
                  <a:pt x="2209800" y="774700"/>
                </a:lnTo>
                <a:lnTo>
                  <a:pt x="2209800" y="739775"/>
                </a:lnTo>
                <a:lnTo>
                  <a:pt x="2000250" y="739775"/>
                </a:lnTo>
                <a:lnTo>
                  <a:pt x="2000250" y="695325"/>
                </a:lnTo>
                <a:lnTo>
                  <a:pt x="1552575" y="695325"/>
                </a:lnTo>
                <a:lnTo>
                  <a:pt x="1552575" y="654050"/>
                </a:lnTo>
                <a:lnTo>
                  <a:pt x="1530350" y="654050"/>
                </a:lnTo>
                <a:lnTo>
                  <a:pt x="1530350" y="619125"/>
                </a:lnTo>
                <a:lnTo>
                  <a:pt x="1263650" y="619125"/>
                </a:lnTo>
                <a:lnTo>
                  <a:pt x="1263650" y="581025"/>
                </a:lnTo>
                <a:lnTo>
                  <a:pt x="993775" y="581025"/>
                </a:lnTo>
                <a:lnTo>
                  <a:pt x="993775" y="542925"/>
                </a:lnTo>
                <a:lnTo>
                  <a:pt x="882650" y="542925"/>
                </a:lnTo>
                <a:lnTo>
                  <a:pt x="882650" y="501650"/>
                </a:lnTo>
                <a:lnTo>
                  <a:pt x="498475" y="501650"/>
                </a:lnTo>
                <a:lnTo>
                  <a:pt x="498475" y="457200"/>
                </a:lnTo>
                <a:lnTo>
                  <a:pt x="485775" y="457200"/>
                </a:lnTo>
                <a:lnTo>
                  <a:pt x="485775" y="419100"/>
                </a:lnTo>
                <a:lnTo>
                  <a:pt x="460375" y="419100"/>
                </a:lnTo>
                <a:lnTo>
                  <a:pt x="460375" y="387350"/>
                </a:lnTo>
                <a:lnTo>
                  <a:pt x="444500" y="387350"/>
                </a:lnTo>
                <a:lnTo>
                  <a:pt x="444500" y="304800"/>
                </a:lnTo>
                <a:lnTo>
                  <a:pt x="260350" y="304800"/>
                </a:lnTo>
                <a:lnTo>
                  <a:pt x="260350" y="266700"/>
                </a:lnTo>
                <a:lnTo>
                  <a:pt x="244475" y="266700"/>
                </a:lnTo>
                <a:lnTo>
                  <a:pt x="244475" y="234950"/>
                </a:lnTo>
                <a:lnTo>
                  <a:pt x="206375" y="234950"/>
                </a:lnTo>
                <a:lnTo>
                  <a:pt x="206375" y="193675"/>
                </a:lnTo>
                <a:lnTo>
                  <a:pt x="168275" y="193675"/>
                </a:lnTo>
                <a:lnTo>
                  <a:pt x="168275" y="155575"/>
                </a:lnTo>
                <a:lnTo>
                  <a:pt x="155575" y="155575"/>
                </a:lnTo>
                <a:lnTo>
                  <a:pt x="155575" y="114300"/>
                </a:lnTo>
                <a:lnTo>
                  <a:pt x="120650" y="114300"/>
                </a:lnTo>
                <a:lnTo>
                  <a:pt x="120650" y="76200"/>
                </a:lnTo>
                <a:lnTo>
                  <a:pt x="98425" y="76200"/>
                </a:lnTo>
                <a:lnTo>
                  <a:pt x="98425" y="34925"/>
                </a:lnTo>
                <a:lnTo>
                  <a:pt x="88900" y="34925"/>
                </a:lnTo>
                <a:lnTo>
                  <a:pt x="88900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903C20B-2B5C-7466-0DB9-CCE7BC4F9335}"/>
              </a:ext>
            </a:extLst>
          </p:cNvPr>
          <p:cNvCxnSpPr/>
          <p:nvPr/>
        </p:nvCxnSpPr>
        <p:spPr>
          <a:xfrm rot="16200000" flipH="1">
            <a:off x="5715869" y="3130222"/>
            <a:ext cx="49046" cy="0"/>
          </a:xfrm>
          <a:prstGeom prst="line">
            <a:avLst/>
          </a:prstGeom>
          <a:noFill/>
          <a:ln w="28575" cap="sq" cmpd="sng" algn="ctr">
            <a:solidFill>
              <a:srgbClr val="000000"/>
            </a:solidFill>
            <a:prstDash val="solid"/>
            <a:miter lim="800000"/>
          </a:ln>
          <a:effectLst/>
        </p:spPr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074F862-F4B1-5A64-6D1C-E2D291B0E653}"/>
              </a:ext>
            </a:extLst>
          </p:cNvPr>
          <p:cNvSpPr/>
          <p:nvPr/>
        </p:nvSpPr>
        <p:spPr>
          <a:xfrm>
            <a:off x="5631211" y="3138038"/>
            <a:ext cx="198517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-4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52</a:t>
            </a:r>
          </a:p>
        </p:txBody>
      </p:sp>
    </p:spTree>
    <p:extLst>
      <p:ext uri="{BB962C8B-B14F-4D97-AF65-F5344CB8AC3E}">
        <p14:creationId xmlns:p14="http://schemas.microsoft.com/office/powerpoint/2010/main" val="3087875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A758C-4311-3080-3B0D-49185C054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BB2E576-CB7B-5DED-772F-2114015C4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4646381"/>
            <a:ext cx="11740260" cy="1443522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ym typeface="Wingdings" pitchFamily="2" charset="2"/>
              </a:rPr>
              <a:t>To mitigate potential AEs, premedication with dexamethasone, diphenhydramine, and acetaminophen was administered </a:t>
            </a:r>
            <a:r>
              <a:rPr lang="en-US" sz="2000" dirty="0"/>
              <a:t>in C1 and C2 and was optional from C3 onward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ym typeface="Wingdings" pitchFamily="2" charset="2"/>
              </a:rPr>
              <a:t>Premedication recommended before C3+ for those experiencing any CRS with prior dose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ym typeface="Wingdings" pitchFamily="2" charset="2"/>
              </a:rPr>
              <a:t>4 patients (4.4%) received both corticosteroids and tocilizumab for CRS management;                        3 patients (3.3%) received tocilizumab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43FB52-E616-1CC6-6ED5-F2BAFF7DE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+mj-lt"/>
              </a:rPr>
              <a:t>Mosunetuzumab</a:t>
            </a:r>
            <a:r>
              <a:rPr lang="en-US" b="1" dirty="0">
                <a:latin typeface="+mj-lt"/>
                <a:ea typeface="Calibri" charset="0"/>
                <a:cs typeface="Calibri" charset="0"/>
              </a:rPr>
              <a:t> in R/R FL: </a:t>
            </a:r>
            <a:r>
              <a:rPr lang="en-US" dirty="0">
                <a:latin typeface="+mj-lt"/>
                <a:ea typeface="Calibri" charset="0"/>
                <a:cs typeface="Calibri" charset="0"/>
              </a:rPr>
              <a:t>Safety</a:t>
            </a:r>
            <a:r>
              <a:rPr lang="en-US" b="1" dirty="0">
                <a:latin typeface="+mj-lt"/>
                <a:ea typeface="Calibri" charset="0"/>
                <a:cs typeface="Calibri" charset="0"/>
              </a:rPr>
              <a:t>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899DA59-F662-A3F2-FE0A-26AD6C91204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dirty="0">
                <a:solidFill>
                  <a:srgbClr val="455560"/>
                </a:solidFill>
                <a:latin typeface="+mn-lt"/>
                <a:cs typeface="Arial" panose="020B0604020202020204" pitchFamily="34" charset="0"/>
              </a:rPr>
              <a:t>Sehn. Blood. 2025;145:708.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3EE1D6-F428-DFB9-6C1B-44CA30CE4163}"/>
              </a:ext>
            </a:extLst>
          </p:cNvPr>
          <p:cNvSpPr/>
          <p:nvPr/>
        </p:nvSpPr>
        <p:spPr>
          <a:xfrm>
            <a:off x="6431603" y="1251211"/>
            <a:ext cx="4582574" cy="32594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32000" rIns="72000" bIns="72000" rtlCol="0" anchor="t"/>
          <a:lstStyle/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b="0">
              <a:solidFill>
                <a:schemeClr val="tx1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79CFB3-975B-93C2-6E94-A82DEABAAD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909744"/>
              </p:ext>
            </p:extLst>
          </p:nvPr>
        </p:nvGraphicFramePr>
        <p:xfrm>
          <a:off x="252067" y="1358097"/>
          <a:ext cx="4490206" cy="2635840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7F0F9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E7F0F9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E7F0F9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2653655">
                  <a:extLst>
                    <a:ext uri="{9D8B030D-6E8A-4147-A177-3AD203B41FA5}">
                      <a16:colId xmlns:a16="http://schemas.microsoft.com/office/drawing/2014/main" val="3689395612"/>
                    </a:ext>
                  </a:extLst>
                </a:gridCol>
                <a:gridCol w="1836551">
                  <a:extLst>
                    <a:ext uri="{9D8B030D-6E8A-4147-A177-3AD203B41FA5}">
                      <a16:colId xmlns:a16="http://schemas.microsoft.com/office/drawing/2014/main" val="1396133316"/>
                    </a:ext>
                  </a:extLst>
                </a:gridCol>
              </a:tblGrid>
              <a:tr h="3001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US" sz="2000" b="1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 (%)</a:t>
                      </a:r>
                    </a:p>
                  </a:txBody>
                  <a:tcPr marL="72000" marR="72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GB" sz="2000" b="1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 = 90</a:t>
                      </a:r>
                      <a:endParaRPr lang="en-GB" sz="2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0" marR="72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792322"/>
                  </a:ext>
                </a:extLst>
              </a:tr>
              <a:tr h="8484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US" sz="1800" b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CRS (any Grade)</a:t>
                      </a:r>
                    </a:p>
                    <a:p>
                      <a:pPr marL="233363" lvl="1" indent="-2254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Grade 1</a:t>
                      </a:r>
                    </a:p>
                    <a:p>
                      <a:pPr marL="233363" lvl="1" indent="-2254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Grade 2</a:t>
                      </a:r>
                    </a:p>
                    <a:p>
                      <a:pPr marL="233363" lvl="1" indent="-2254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Grade 3</a:t>
                      </a:r>
                    </a:p>
                    <a:p>
                      <a:pPr marL="233363" lvl="1" indent="-2254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Grade 4</a:t>
                      </a:r>
                      <a:endParaRPr lang="en-US" sz="1800" baseline="300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 (44.4%)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(25.6%)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(16.7%)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(1.1%)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(1.1%)</a:t>
                      </a:r>
                    </a:p>
                  </a:txBody>
                  <a:tcPr marL="36000" marR="36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6471545"/>
                  </a:ext>
                </a:extLst>
              </a:tr>
              <a:tr h="203527">
                <a:tc>
                  <a:txBody>
                    <a:bodyPr/>
                    <a:lstStyle/>
                    <a:p>
                      <a:pPr marL="105410" indent="-105410" algn="l" defTabSz="760622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Median CRS duration, days (range)</a:t>
                      </a:r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05410" indent="-105410" algn="ctr" defTabSz="760622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(1-29)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012133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204F4EB-307A-5802-A29E-C1B8D8DFAE14}"/>
              </a:ext>
            </a:extLst>
          </p:cNvPr>
          <p:cNvSpPr/>
          <p:nvPr/>
        </p:nvSpPr>
        <p:spPr>
          <a:xfrm>
            <a:off x="6431602" y="1251212"/>
            <a:ext cx="4582574" cy="30243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32000" rIns="72000" bIns="72000" rtlCol="0" anchor="t"/>
          <a:lstStyle/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b="0">
              <a:solidFill>
                <a:schemeClr val="tx1"/>
              </a:solidFill>
            </a:endParaRPr>
          </a:p>
        </p:txBody>
      </p:sp>
      <p:sp>
        <p:nvSpPr>
          <p:cNvPr id="11" name="Rounded Rectangle 2015">
            <a:extLst>
              <a:ext uri="{FF2B5EF4-FFF2-40B4-BE49-F238E27FC236}">
                <a16:creationId xmlns:a16="http://schemas.microsoft.com/office/drawing/2014/main" id="{0DE6D9F1-3C16-DC28-4655-B93BE2239836}"/>
              </a:ext>
            </a:extLst>
          </p:cNvPr>
          <p:cNvSpPr/>
          <p:nvPr/>
        </p:nvSpPr>
        <p:spPr>
          <a:xfrm>
            <a:off x="6221512" y="1279007"/>
            <a:ext cx="44597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CRS by Cycle and Grade</a:t>
            </a:r>
            <a:endParaRPr lang="en-GB" sz="2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0D8B77E-3871-9AB0-1993-DFC10B391283}"/>
              </a:ext>
            </a:extLst>
          </p:cNvPr>
          <p:cNvSpPr/>
          <p:nvPr/>
        </p:nvSpPr>
        <p:spPr>
          <a:xfrm>
            <a:off x="5158891" y="4056661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>
              <a:spcAft>
                <a:spcPts val="200"/>
              </a:spcAft>
            </a:pPr>
            <a:r>
              <a:rPr lang="en-GB" sz="1400" b="0" dirty="0">
                <a:solidFill>
                  <a:schemeClr val="tx1"/>
                </a:solidFill>
              </a:rPr>
              <a:t>Mosun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dose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F5D728-CFF9-8E65-DB2A-B621AE145A52}"/>
              </a:ext>
            </a:extLst>
          </p:cNvPr>
          <p:cNvSpPr/>
          <p:nvPr/>
        </p:nvSpPr>
        <p:spPr>
          <a:xfrm>
            <a:off x="6173925" y="4029490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C1D1-7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1 mg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679299-6682-48E2-CCC6-CD971C2E5240}"/>
              </a:ext>
            </a:extLst>
          </p:cNvPr>
          <p:cNvSpPr/>
          <p:nvPr/>
        </p:nvSpPr>
        <p:spPr>
          <a:xfrm>
            <a:off x="7365536" y="4029490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C1D8-14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2 mg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FBEB108-EA0A-01D5-B2F6-68F0EB747B76}"/>
              </a:ext>
            </a:extLst>
          </p:cNvPr>
          <p:cNvSpPr/>
          <p:nvPr/>
        </p:nvSpPr>
        <p:spPr>
          <a:xfrm>
            <a:off x="8557147" y="4029490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C1D15-21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60 mg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BEA214B-11AD-252F-D308-E4D1C2A447D6}"/>
              </a:ext>
            </a:extLst>
          </p:cNvPr>
          <p:cNvSpPr/>
          <p:nvPr/>
        </p:nvSpPr>
        <p:spPr>
          <a:xfrm>
            <a:off x="9748758" y="4029490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C2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60 mg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941137D-5AAF-A65D-5D59-1F6B41847B4F}"/>
              </a:ext>
            </a:extLst>
          </p:cNvPr>
          <p:cNvSpPr/>
          <p:nvPr/>
        </p:nvSpPr>
        <p:spPr>
          <a:xfrm>
            <a:off x="10940371" y="4029490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C3+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30 mg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00301A0-0299-1F49-2850-70B36710BB1E}"/>
              </a:ext>
            </a:extLst>
          </p:cNvPr>
          <p:cNvCxnSpPr/>
          <p:nvPr/>
        </p:nvCxnSpPr>
        <p:spPr>
          <a:xfrm>
            <a:off x="11987213" y="3993937"/>
            <a:ext cx="0" cy="571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F5BF81E-68C5-53E3-241D-A58CBC177D17}"/>
              </a:ext>
            </a:extLst>
          </p:cNvPr>
          <p:cNvCxnSpPr/>
          <p:nvPr/>
        </p:nvCxnSpPr>
        <p:spPr>
          <a:xfrm>
            <a:off x="10795218" y="3993937"/>
            <a:ext cx="0" cy="571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9D38305A-1C37-4373-3425-773C7B0F2CD4}"/>
              </a:ext>
            </a:extLst>
          </p:cNvPr>
          <p:cNvCxnSpPr/>
          <p:nvPr/>
        </p:nvCxnSpPr>
        <p:spPr>
          <a:xfrm>
            <a:off x="9603222" y="4003877"/>
            <a:ext cx="0" cy="571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69BE1D2-9173-867B-6BC7-704109A41B1D}"/>
              </a:ext>
            </a:extLst>
          </p:cNvPr>
          <p:cNvCxnSpPr/>
          <p:nvPr/>
        </p:nvCxnSpPr>
        <p:spPr>
          <a:xfrm>
            <a:off x="8411226" y="4000915"/>
            <a:ext cx="0" cy="571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4BF49D8-1290-3A90-3E8F-D96F152A7256}"/>
              </a:ext>
            </a:extLst>
          </p:cNvPr>
          <p:cNvCxnSpPr/>
          <p:nvPr/>
        </p:nvCxnSpPr>
        <p:spPr>
          <a:xfrm>
            <a:off x="7219230" y="4001330"/>
            <a:ext cx="0" cy="571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48D8B4F-BE65-7E5D-5939-F8CFFB74AB9D}"/>
              </a:ext>
            </a:extLst>
          </p:cNvPr>
          <p:cNvCxnSpPr>
            <a:cxnSpLocks/>
          </p:cNvCxnSpPr>
          <p:nvPr/>
        </p:nvCxnSpPr>
        <p:spPr>
          <a:xfrm>
            <a:off x="6027234" y="4000915"/>
            <a:ext cx="0" cy="571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B8FDF500-D40F-BFAF-3A2A-1E6BF888A4C9}"/>
              </a:ext>
            </a:extLst>
          </p:cNvPr>
          <p:cNvSpPr/>
          <p:nvPr/>
        </p:nvSpPr>
        <p:spPr>
          <a:xfrm>
            <a:off x="7651748" y="1740144"/>
            <a:ext cx="545177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C1</a:t>
            </a:r>
          </a:p>
        </p:txBody>
      </p:sp>
      <p:sp>
        <p:nvSpPr>
          <p:cNvPr id="45" name="Right Brace 44">
            <a:extLst>
              <a:ext uri="{FF2B5EF4-FFF2-40B4-BE49-F238E27FC236}">
                <a16:creationId xmlns:a16="http://schemas.microsoft.com/office/drawing/2014/main" id="{06D830A8-99DD-4B4B-E35F-05BD4CB93C2A}"/>
              </a:ext>
            </a:extLst>
          </p:cNvPr>
          <p:cNvSpPr/>
          <p:nvPr/>
        </p:nvSpPr>
        <p:spPr>
          <a:xfrm rot="16200000">
            <a:off x="7875456" y="491590"/>
            <a:ext cx="96440" cy="3040008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BC75360-6C70-E603-3238-09B2091E2FAC}"/>
              </a:ext>
            </a:extLst>
          </p:cNvPr>
          <p:cNvSpPr/>
          <p:nvPr/>
        </p:nvSpPr>
        <p:spPr>
          <a:xfrm>
            <a:off x="10948189" y="1474342"/>
            <a:ext cx="664524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>
                <a:solidFill>
                  <a:schemeClr val="tx1"/>
                </a:solidFill>
              </a:rPr>
              <a:t>Grade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759CBB7-40E4-8550-B24C-16E365289D2B}"/>
              </a:ext>
            </a:extLst>
          </p:cNvPr>
          <p:cNvSpPr/>
          <p:nvPr/>
        </p:nvSpPr>
        <p:spPr>
          <a:xfrm>
            <a:off x="11154012" y="2011593"/>
            <a:ext cx="664524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1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2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3</a:t>
            </a:r>
            <a:br>
              <a:rPr lang="en-GB" sz="1400" b="0">
                <a:solidFill>
                  <a:schemeClr val="tx1"/>
                </a:solidFill>
              </a:rPr>
            </a:br>
            <a:r>
              <a:rPr lang="en-GB" sz="1400" b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972718F-42FC-C5F7-5B78-4551DFDC41AE}"/>
              </a:ext>
            </a:extLst>
          </p:cNvPr>
          <p:cNvSpPr/>
          <p:nvPr/>
        </p:nvSpPr>
        <p:spPr>
          <a:xfrm>
            <a:off x="11002196" y="1735747"/>
            <a:ext cx="90585" cy="9058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EF6D496-09B3-D3E6-5756-DDBBD2AE06C9}"/>
              </a:ext>
            </a:extLst>
          </p:cNvPr>
          <p:cNvSpPr/>
          <p:nvPr/>
        </p:nvSpPr>
        <p:spPr>
          <a:xfrm>
            <a:off x="11002196" y="1942415"/>
            <a:ext cx="90585" cy="9058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D928051-77A5-A7C2-6CDA-015324866752}"/>
              </a:ext>
            </a:extLst>
          </p:cNvPr>
          <p:cNvSpPr/>
          <p:nvPr/>
        </p:nvSpPr>
        <p:spPr>
          <a:xfrm>
            <a:off x="11002196" y="2149083"/>
            <a:ext cx="90585" cy="9058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055EF4A-74B2-F1A5-2117-CDFB8554CB45}"/>
              </a:ext>
            </a:extLst>
          </p:cNvPr>
          <p:cNvSpPr/>
          <p:nvPr/>
        </p:nvSpPr>
        <p:spPr>
          <a:xfrm>
            <a:off x="11002196" y="2355750"/>
            <a:ext cx="90585" cy="905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6AE826FC-1293-B6CB-2B1F-1F9FC06DEF83}"/>
              </a:ext>
            </a:extLst>
          </p:cNvPr>
          <p:cNvCxnSpPr>
            <a:cxnSpLocks/>
          </p:cNvCxnSpPr>
          <p:nvPr/>
        </p:nvCxnSpPr>
        <p:spPr>
          <a:xfrm>
            <a:off x="5956942" y="3997712"/>
            <a:ext cx="66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E398725-B1F3-F806-B77D-8CE5C68BE91A}"/>
              </a:ext>
            </a:extLst>
          </p:cNvPr>
          <p:cNvCxnSpPr>
            <a:cxnSpLocks/>
          </p:cNvCxnSpPr>
          <p:nvPr/>
        </p:nvCxnSpPr>
        <p:spPr>
          <a:xfrm>
            <a:off x="5959171" y="3508762"/>
            <a:ext cx="66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725BD88D-F3EB-9365-FD3A-A37DA978C43A}"/>
              </a:ext>
            </a:extLst>
          </p:cNvPr>
          <p:cNvCxnSpPr>
            <a:cxnSpLocks/>
          </p:cNvCxnSpPr>
          <p:nvPr/>
        </p:nvCxnSpPr>
        <p:spPr>
          <a:xfrm>
            <a:off x="5955996" y="3013462"/>
            <a:ext cx="66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6D9CC1E3-E460-1956-CFA9-7E3DA3A581A2}"/>
              </a:ext>
            </a:extLst>
          </p:cNvPr>
          <p:cNvCxnSpPr>
            <a:cxnSpLocks/>
          </p:cNvCxnSpPr>
          <p:nvPr/>
        </p:nvCxnSpPr>
        <p:spPr>
          <a:xfrm>
            <a:off x="5958225" y="2524512"/>
            <a:ext cx="66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612BA1E-A2B9-C5AA-DC28-6D58E4669D09}"/>
              </a:ext>
            </a:extLst>
          </p:cNvPr>
          <p:cNvCxnSpPr>
            <a:cxnSpLocks/>
          </p:cNvCxnSpPr>
          <p:nvPr/>
        </p:nvCxnSpPr>
        <p:spPr>
          <a:xfrm>
            <a:off x="5950929" y="2026579"/>
            <a:ext cx="66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24082102-1826-66A8-4243-D9932FA10A0D}"/>
              </a:ext>
            </a:extLst>
          </p:cNvPr>
          <p:cNvCxnSpPr>
            <a:cxnSpLocks/>
          </p:cNvCxnSpPr>
          <p:nvPr/>
        </p:nvCxnSpPr>
        <p:spPr>
          <a:xfrm>
            <a:off x="5953158" y="1537629"/>
            <a:ext cx="66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44D0C324-0674-63A2-9A00-3F05035264E1}"/>
              </a:ext>
            </a:extLst>
          </p:cNvPr>
          <p:cNvSpPr/>
          <p:nvPr/>
        </p:nvSpPr>
        <p:spPr>
          <a:xfrm>
            <a:off x="5598512" y="1435668"/>
            <a:ext cx="312675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5390ED5-49D2-C552-4A68-2DC36E86C957}"/>
              </a:ext>
            </a:extLst>
          </p:cNvPr>
          <p:cNvSpPr/>
          <p:nvPr/>
        </p:nvSpPr>
        <p:spPr>
          <a:xfrm>
            <a:off x="5598511" y="1934729"/>
            <a:ext cx="312675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6785AB3A-2D0B-9670-9392-B4BBDD9768B6}"/>
              </a:ext>
            </a:extLst>
          </p:cNvPr>
          <p:cNvSpPr/>
          <p:nvPr/>
        </p:nvSpPr>
        <p:spPr>
          <a:xfrm>
            <a:off x="5598510" y="2418569"/>
            <a:ext cx="312675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F95DD644-7D93-11FA-F542-851E07E02426}"/>
              </a:ext>
            </a:extLst>
          </p:cNvPr>
          <p:cNvSpPr/>
          <p:nvPr/>
        </p:nvSpPr>
        <p:spPr>
          <a:xfrm>
            <a:off x="5598509" y="2917630"/>
            <a:ext cx="312675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A62CDAB-54DB-EEDE-23A2-6B4D922BDEAE}"/>
              </a:ext>
            </a:extLst>
          </p:cNvPr>
          <p:cNvSpPr/>
          <p:nvPr/>
        </p:nvSpPr>
        <p:spPr>
          <a:xfrm>
            <a:off x="5598509" y="3402819"/>
            <a:ext cx="312675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FAD8B64-F7AB-5972-D80A-3B86F3EF1A7E}"/>
              </a:ext>
            </a:extLst>
          </p:cNvPr>
          <p:cNvSpPr/>
          <p:nvPr/>
        </p:nvSpPr>
        <p:spPr>
          <a:xfrm>
            <a:off x="5598508" y="3901880"/>
            <a:ext cx="312675" cy="211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9101C395-3BA8-2184-68A5-0887DC617C8E}"/>
              </a:ext>
            </a:extLst>
          </p:cNvPr>
          <p:cNvSpPr/>
          <p:nvPr/>
        </p:nvSpPr>
        <p:spPr>
          <a:xfrm>
            <a:off x="6173925" y="2543827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23%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198D131-172F-0B15-3377-C6B495FB691E}"/>
              </a:ext>
            </a:extLst>
          </p:cNvPr>
          <p:cNvSpPr/>
          <p:nvPr/>
        </p:nvSpPr>
        <p:spPr>
          <a:xfrm>
            <a:off x="7365536" y="3411599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6%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7587D5D-FEC4-DDD0-F098-37DDC776C494}"/>
              </a:ext>
            </a:extLst>
          </p:cNvPr>
          <p:cNvSpPr/>
          <p:nvPr/>
        </p:nvSpPr>
        <p:spPr>
          <a:xfrm>
            <a:off x="8557147" y="1898649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36%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98115BED-604C-2C68-7346-4D20CF724B16}"/>
              </a:ext>
            </a:extLst>
          </p:cNvPr>
          <p:cNvSpPr/>
          <p:nvPr/>
        </p:nvSpPr>
        <p:spPr>
          <a:xfrm>
            <a:off x="9748758" y="3192713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10%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6B2391C-CBB4-0141-5FF9-52DA04E66689}"/>
              </a:ext>
            </a:extLst>
          </p:cNvPr>
          <p:cNvSpPr/>
          <p:nvPr/>
        </p:nvSpPr>
        <p:spPr>
          <a:xfrm>
            <a:off x="10940371" y="3570050"/>
            <a:ext cx="831389" cy="4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spcAft>
                <a:spcPts val="200"/>
              </a:spcAft>
            </a:pPr>
            <a:r>
              <a:rPr lang="en-GB" sz="1400" b="0">
                <a:solidFill>
                  <a:schemeClr val="tx1"/>
                </a:solidFill>
              </a:rPr>
              <a:t>2%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F586E5A-05B8-B83E-F43D-1835C261D349}"/>
              </a:ext>
            </a:extLst>
          </p:cNvPr>
          <p:cNvSpPr/>
          <p:nvPr/>
        </p:nvSpPr>
        <p:spPr>
          <a:xfrm>
            <a:off x="11160126" y="3875972"/>
            <a:ext cx="458937" cy="11009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54B1800-F5CA-125D-D39A-823581E535D9}"/>
              </a:ext>
            </a:extLst>
          </p:cNvPr>
          <p:cNvSpPr/>
          <p:nvPr/>
        </p:nvSpPr>
        <p:spPr>
          <a:xfrm>
            <a:off x="9967365" y="3485859"/>
            <a:ext cx="458937" cy="84191"/>
          </a:xfrm>
          <a:prstGeom prst="rect">
            <a:avLst/>
          </a:prstGeom>
          <a:solidFill>
            <a:srgbClr val="FA8A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6C0A201-4268-CC9D-B77D-CE500DB8525E}"/>
              </a:ext>
            </a:extLst>
          </p:cNvPr>
          <p:cNvSpPr/>
          <p:nvPr/>
        </p:nvSpPr>
        <p:spPr>
          <a:xfrm>
            <a:off x="9967365" y="3547074"/>
            <a:ext cx="458937" cy="43777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4732D43-FA1A-43D4-1A8A-DD4EAFBFA7A9}"/>
              </a:ext>
            </a:extLst>
          </p:cNvPr>
          <p:cNvSpPr/>
          <p:nvPr/>
        </p:nvSpPr>
        <p:spPr>
          <a:xfrm>
            <a:off x="8764880" y="2197572"/>
            <a:ext cx="458937" cy="1109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4FAB3DF-5A52-A147-53F1-C8F99D764301}"/>
              </a:ext>
            </a:extLst>
          </p:cNvPr>
          <p:cNvSpPr/>
          <p:nvPr/>
        </p:nvSpPr>
        <p:spPr>
          <a:xfrm>
            <a:off x="8764881" y="2256411"/>
            <a:ext cx="458937" cy="740391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2052C11B-0CF6-15C3-4264-33C41475741A}"/>
              </a:ext>
            </a:extLst>
          </p:cNvPr>
          <p:cNvSpPr/>
          <p:nvPr/>
        </p:nvSpPr>
        <p:spPr>
          <a:xfrm>
            <a:off x="8764881" y="2989701"/>
            <a:ext cx="458937" cy="99514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705B6468-1908-6D4F-1088-34956793C5B1}"/>
              </a:ext>
            </a:extLst>
          </p:cNvPr>
          <p:cNvSpPr/>
          <p:nvPr/>
        </p:nvSpPr>
        <p:spPr>
          <a:xfrm>
            <a:off x="7579013" y="3717925"/>
            <a:ext cx="458937" cy="62231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6C05488-F5A8-B448-1BBE-EC520E501AEC}"/>
              </a:ext>
            </a:extLst>
          </p:cNvPr>
          <p:cNvSpPr/>
          <p:nvPr/>
        </p:nvSpPr>
        <p:spPr>
          <a:xfrm>
            <a:off x="7579013" y="3773055"/>
            <a:ext cx="458937" cy="21957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F86378EF-8676-6636-F6DC-C1D2F3F989C1}"/>
              </a:ext>
            </a:extLst>
          </p:cNvPr>
          <p:cNvSpPr/>
          <p:nvPr/>
        </p:nvSpPr>
        <p:spPr>
          <a:xfrm>
            <a:off x="6387872" y="2852648"/>
            <a:ext cx="458937" cy="21957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2332EBD-ECB1-36B9-984F-BFBE535082D5}"/>
              </a:ext>
            </a:extLst>
          </p:cNvPr>
          <p:cNvSpPr/>
          <p:nvPr/>
        </p:nvSpPr>
        <p:spPr>
          <a:xfrm>
            <a:off x="6387872" y="3065120"/>
            <a:ext cx="458937" cy="91972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D182F7BD-B58B-7EA2-E51F-40368A90A3D7}"/>
              </a:ext>
            </a:extLst>
          </p:cNvPr>
          <p:cNvSpPr/>
          <p:nvPr/>
        </p:nvSpPr>
        <p:spPr>
          <a:xfrm>
            <a:off x="6027234" y="1527717"/>
            <a:ext cx="5990593" cy="2469995"/>
          </a:xfrm>
          <a:custGeom>
            <a:avLst/>
            <a:gdLst>
              <a:gd name="csX0" fmla="*/ 0 w 5926873"/>
              <a:gd name="csY0" fmla="*/ 0 h 2469995"/>
              <a:gd name="csX1" fmla="*/ 0 w 5926873"/>
              <a:gd name="csY1" fmla="*/ 2469995 h 2469995"/>
              <a:gd name="csX2" fmla="*/ 5926873 w 5926873"/>
              <a:gd name="csY2" fmla="*/ 2469995 h 24699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5926873" h="2469995">
                <a:moveTo>
                  <a:pt x="0" y="0"/>
                </a:moveTo>
                <a:lnTo>
                  <a:pt x="0" y="2469995"/>
                </a:lnTo>
                <a:lnTo>
                  <a:pt x="5926873" y="2469995"/>
                </a:ln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1201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C3A59B-E79C-62FF-8531-356A8E1A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3E2AAAF-A7EF-F4C2-B25D-7F8783E3D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/>
              <a:t>A multicohort, single-arm, phase I/II trial in patients with R/R FL after ≥2 prior lines of therapy, including a CD20 mAb and an alkylating agent or lenalidomide</a:t>
            </a:r>
            <a:br>
              <a:rPr lang="en-US" sz="2400"/>
            </a:br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r>
              <a:rPr lang="en-US" sz="2400"/>
              <a:t>Primary endpoint: ORR by BIRC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989E3E-A69C-EBC2-61F2-99271F6AE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EPCORE NHL-1: Phase II Trial of Epcoritamab in Patients With R/R FL After ≥2 Prior LoT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D6572-B0DE-69ED-E3C6-A0023535865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Linton. ASH 2023. </a:t>
            </a:r>
            <a:r>
              <a:rPr lang="en-US" dirty="0"/>
              <a:t>Abstr</a:t>
            </a:r>
            <a:r>
              <a:rPr lang="en-US"/>
              <a:t> 1655. Linton. Lancet </a:t>
            </a:r>
            <a:r>
              <a:rPr lang="en-US" dirty="0"/>
              <a:t>Haematol</a:t>
            </a:r>
            <a:r>
              <a:rPr lang="en-US"/>
              <a:t>. 2024;11:e593. 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362E3281-2DAC-799D-7D36-27F06EF99D1B}"/>
              </a:ext>
            </a:extLst>
          </p:cNvPr>
          <p:cNvSpPr/>
          <p:nvPr/>
        </p:nvSpPr>
        <p:spPr>
          <a:xfrm>
            <a:off x="241798" y="2661251"/>
            <a:ext cx="6844889" cy="457200"/>
          </a:xfrm>
          <a:prstGeom prst="rightArrow">
            <a:avLst>
              <a:gd name="adj1" fmla="val 37152"/>
              <a:gd name="adj2" fmla="val 47553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2F1C10-A355-DB38-7052-291BABC0264F}"/>
              </a:ext>
            </a:extLst>
          </p:cNvPr>
          <p:cNvSpPr txBox="1"/>
          <p:nvPr/>
        </p:nvSpPr>
        <p:spPr bwMode="auto">
          <a:xfrm>
            <a:off x="241798" y="2426392"/>
            <a:ext cx="502421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Pivotal (dose expansion) cohort</a:t>
            </a:r>
          </a:p>
        </p:txBody>
      </p:sp>
      <p:sp>
        <p:nvSpPr>
          <p:cNvPr id="5" name="Right Arrow 5">
            <a:extLst>
              <a:ext uri="{FF2B5EF4-FFF2-40B4-BE49-F238E27FC236}">
                <a16:creationId xmlns:a16="http://schemas.microsoft.com/office/drawing/2014/main" id="{16CBCB2D-DA40-9F0F-615B-A8FCE5D7D6B2}"/>
              </a:ext>
            </a:extLst>
          </p:cNvPr>
          <p:cNvSpPr>
            <a:spLocks noChangeAspect="1"/>
          </p:cNvSpPr>
          <p:nvPr/>
        </p:nvSpPr>
        <p:spPr>
          <a:xfrm>
            <a:off x="7930621" y="2615601"/>
            <a:ext cx="3956089" cy="457200"/>
          </a:xfrm>
          <a:prstGeom prst="rightArrow">
            <a:avLst>
              <a:gd name="adj1" fmla="val 37152"/>
              <a:gd name="adj2" fmla="val 4755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9C90BF-FAED-3785-69F6-A42CAFB8D619}"/>
              </a:ext>
            </a:extLst>
          </p:cNvPr>
          <p:cNvSpPr txBox="1"/>
          <p:nvPr/>
        </p:nvSpPr>
        <p:spPr bwMode="auto">
          <a:xfrm>
            <a:off x="7820936" y="2392550"/>
            <a:ext cx="338753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C1 optimization cohort</a:t>
            </a:r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F1D991B8-2992-7888-D30A-92DCE3E99324}"/>
              </a:ext>
            </a:extLst>
          </p:cNvPr>
          <p:cNvCxnSpPr/>
          <p:nvPr/>
        </p:nvCxnSpPr>
        <p:spPr bwMode="auto">
          <a:xfrm flipV="1">
            <a:off x="10889207" y="4153858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CFC2FDBB-E6C0-E108-F725-750A38D57325}"/>
              </a:ext>
            </a:extLst>
          </p:cNvPr>
          <p:cNvCxnSpPr/>
          <p:nvPr/>
        </p:nvCxnSpPr>
        <p:spPr bwMode="auto">
          <a:xfrm flipV="1">
            <a:off x="11293119" y="3590686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Rectangle 24">
            <a:extLst>
              <a:ext uri="{FF2B5EF4-FFF2-40B4-BE49-F238E27FC236}">
                <a16:creationId xmlns:a16="http://schemas.microsoft.com/office/drawing/2014/main" id="{014AF7D6-5C9E-A1B5-8987-D7AD48033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0692" y="3637395"/>
            <a:ext cx="1554480" cy="4572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D15: 3 mg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3" name="Rectangle 24">
            <a:extLst>
              <a:ext uri="{FF2B5EF4-FFF2-40B4-BE49-F238E27FC236}">
                <a16:creationId xmlns:a16="http://schemas.microsoft.com/office/drawing/2014/main" id="{177524C3-EA6A-1F04-C1F5-2B32C8FBA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1970" y="3103128"/>
            <a:ext cx="1554480" cy="4572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D22: 48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mg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B5608A63-B5FB-7C47-6D5B-1DFBE766486F}"/>
              </a:ext>
            </a:extLst>
          </p:cNvPr>
          <p:cNvCxnSpPr/>
          <p:nvPr/>
        </p:nvCxnSpPr>
        <p:spPr bwMode="auto">
          <a:xfrm flipV="1">
            <a:off x="10545918" y="4705895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8" name="Rectangle 24">
            <a:extLst>
              <a:ext uri="{FF2B5EF4-FFF2-40B4-BE49-F238E27FC236}">
                <a16:creationId xmlns:a16="http://schemas.microsoft.com/office/drawing/2014/main" id="{107EB39B-7D64-3FF5-7257-FB853B8111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62987" y="4177036"/>
            <a:ext cx="1554480" cy="4572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D8: 0.8 mg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9" name="Rectangle 24">
            <a:extLst>
              <a:ext uri="{FF2B5EF4-FFF2-40B4-BE49-F238E27FC236}">
                <a16:creationId xmlns:a16="http://schemas.microsoft.com/office/drawing/2014/main" id="{E97444F7-C14E-3C72-8CD4-78C311514B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123" y="4716677"/>
            <a:ext cx="1554480" cy="4572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D1: </a:t>
            </a:r>
            <a:r>
              <a:rPr lang="en-US" sz="14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0.16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mg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1C66EE2-DC64-88FB-D7A9-A5633C53118F}"/>
              </a:ext>
            </a:extLst>
          </p:cNvPr>
          <p:cNvSpPr txBox="1"/>
          <p:nvPr/>
        </p:nvSpPr>
        <p:spPr bwMode="auto">
          <a:xfrm>
            <a:off x="7850849" y="2939339"/>
            <a:ext cx="231406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latin typeface="Poppins" pitchFamily="2" charset="77"/>
                <a:cs typeface="Poppins" pitchFamily="2" charset="77"/>
              </a:rPr>
              <a:t>CRS prophylaxis with dexamethasone     (15 mg)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DA9B88C-63B6-6756-F271-5643685F7B3F}"/>
              </a:ext>
            </a:extLst>
          </p:cNvPr>
          <p:cNvSpPr txBox="1"/>
          <p:nvPr/>
        </p:nvSpPr>
        <p:spPr bwMode="auto">
          <a:xfrm>
            <a:off x="988838" y="3032902"/>
            <a:ext cx="5729702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0" dirty="0">
                <a:latin typeface="Poppins" pitchFamily="2" charset="77"/>
                <a:cs typeface="Poppins" pitchFamily="2" charset="77"/>
              </a:rPr>
              <a:t>Epcoritamab</a:t>
            </a:r>
            <a:r>
              <a:rPr lang="en-US" sz="2000" b="0">
                <a:latin typeface="Poppins" pitchFamily="2" charset="77"/>
                <a:cs typeface="Poppins" pitchFamily="2" charset="77"/>
              </a:rPr>
              <a:t> SC (48 mg) </a:t>
            </a: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CRS prophylaxis with prednisolone 100 mg</a:t>
            </a: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Treatment until PD or unacceptable toxicity</a:t>
            </a: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R/R FL grade 1-3A expansion cohort, N = 128</a:t>
            </a:r>
          </a:p>
        </p:txBody>
      </p:sp>
      <p:sp>
        <p:nvSpPr>
          <p:cNvPr id="24" name="Right Arrow 5">
            <a:extLst>
              <a:ext uri="{FF2B5EF4-FFF2-40B4-BE49-F238E27FC236}">
                <a16:creationId xmlns:a16="http://schemas.microsoft.com/office/drawing/2014/main" id="{3DF3BC37-7D6D-1574-7722-1AA6665F94E8}"/>
              </a:ext>
            </a:extLst>
          </p:cNvPr>
          <p:cNvSpPr/>
          <p:nvPr/>
        </p:nvSpPr>
        <p:spPr>
          <a:xfrm>
            <a:off x="241798" y="4640946"/>
            <a:ext cx="1727953" cy="457200"/>
          </a:xfrm>
          <a:prstGeom prst="rightArrow">
            <a:avLst>
              <a:gd name="adj1" fmla="val 56824"/>
              <a:gd name="adj2" fmla="val 47553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oppins" pitchFamily="2" charset="77"/>
                <a:cs typeface="Poppins" pitchFamily="2" charset="77"/>
              </a:rPr>
              <a:t>QW</a:t>
            </a:r>
          </a:p>
        </p:txBody>
      </p:sp>
      <p:sp>
        <p:nvSpPr>
          <p:cNvPr id="25" name="Right Arrow 5">
            <a:extLst>
              <a:ext uri="{FF2B5EF4-FFF2-40B4-BE49-F238E27FC236}">
                <a16:creationId xmlns:a16="http://schemas.microsoft.com/office/drawing/2014/main" id="{1F28FF7C-4717-DA8C-D3B0-443C98863DE7}"/>
              </a:ext>
            </a:extLst>
          </p:cNvPr>
          <p:cNvSpPr/>
          <p:nvPr/>
        </p:nvSpPr>
        <p:spPr>
          <a:xfrm>
            <a:off x="2088225" y="4647612"/>
            <a:ext cx="3146032" cy="457200"/>
          </a:xfrm>
          <a:prstGeom prst="rightArrow">
            <a:avLst>
              <a:gd name="adj1" fmla="val 56824"/>
              <a:gd name="adj2" fmla="val 47553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oppins" pitchFamily="2" charset="77"/>
                <a:cs typeface="Poppins" pitchFamily="2" charset="77"/>
              </a:rPr>
              <a:t>Q2W</a:t>
            </a:r>
          </a:p>
        </p:txBody>
      </p:sp>
      <p:sp>
        <p:nvSpPr>
          <p:cNvPr id="26" name="Right Arrow 5">
            <a:extLst>
              <a:ext uri="{FF2B5EF4-FFF2-40B4-BE49-F238E27FC236}">
                <a16:creationId xmlns:a16="http://schemas.microsoft.com/office/drawing/2014/main" id="{30934239-7AB2-42BC-C12C-FAEBFC6DA6EB}"/>
              </a:ext>
            </a:extLst>
          </p:cNvPr>
          <p:cNvSpPr/>
          <p:nvPr/>
        </p:nvSpPr>
        <p:spPr>
          <a:xfrm>
            <a:off x="5317066" y="4627583"/>
            <a:ext cx="1877905" cy="457200"/>
          </a:xfrm>
          <a:prstGeom prst="rightArrow">
            <a:avLst>
              <a:gd name="adj1" fmla="val 56824"/>
              <a:gd name="adj2" fmla="val 47553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oppins" pitchFamily="2" charset="77"/>
                <a:cs typeface="Poppins" pitchFamily="2" charset="77"/>
              </a:rPr>
              <a:t>Q4W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A2DD5C1-B7A8-B4F3-929D-0CB36634B36E}"/>
              </a:ext>
            </a:extLst>
          </p:cNvPr>
          <p:cNvSpPr txBox="1"/>
          <p:nvPr/>
        </p:nvSpPr>
        <p:spPr bwMode="auto">
          <a:xfrm rot="16200000">
            <a:off x="-281271" y="3544096"/>
            <a:ext cx="169247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Step-up Dosing*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B48078B-A5A6-4464-1B72-4C2091DFC648}"/>
              </a:ext>
            </a:extLst>
          </p:cNvPr>
          <p:cNvSpPr txBox="1"/>
          <p:nvPr/>
        </p:nvSpPr>
        <p:spPr bwMode="auto">
          <a:xfrm>
            <a:off x="298225" y="4985132"/>
            <a:ext cx="1128835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latin typeface="Poppins" pitchFamily="2" charset="77"/>
                <a:cs typeface="Poppins" pitchFamily="2" charset="77"/>
              </a:rPr>
              <a:t>C1-C4 </a:t>
            </a:r>
            <a:endParaRPr lang="en-US" b="0"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latin typeface="Poppins" pitchFamily="2" charset="77"/>
                <a:cs typeface="Poppins" pitchFamily="2" charset="77"/>
              </a:rPr>
              <a:t>Wk</a:t>
            </a:r>
            <a:r>
              <a:rPr lang="en-US" b="0">
                <a:latin typeface="Poppins" pitchFamily="2" charset="77"/>
                <a:cs typeface="Poppins" pitchFamily="2" charset="77"/>
              </a:rPr>
              <a:t> </a:t>
            </a:r>
            <a:r>
              <a:rPr lang="en-US" b="0" dirty="0">
                <a:latin typeface="Poppins" pitchFamily="2" charset="77"/>
                <a:cs typeface="Poppins" pitchFamily="2" charset="77"/>
              </a:rPr>
              <a:t>0-12</a:t>
            </a:r>
            <a:r>
              <a:rPr lang="en-US" b="0">
                <a:latin typeface="Poppins" pitchFamily="2" charset="77"/>
                <a:cs typeface="Poppins" pitchFamily="2" charset="77"/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4B68B3-152C-5365-04BC-5624DF66857F}"/>
              </a:ext>
            </a:extLst>
          </p:cNvPr>
          <p:cNvSpPr txBox="1"/>
          <p:nvPr/>
        </p:nvSpPr>
        <p:spPr bwMode="auto">
          <a:xfrm>
            <a:off x="2013336" y="4998035"/>
            <a:ext cx="1266693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latin typeface="Poppins" pitchFamily="2" charset="77"/>
                <a:cs typeface="Poppins" pitchFamily="2" charset="77"/>
              </a:rPr>
              <a:t>C4-C10 </a:t>
            </a:r>
            <a:endParaRPr lang="en-US" b="0"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latin typeface="Poppins" pitchFamily="2" charset="77"/>
                <a:cs typeface="Poppins" pitchFamily="2" charset="77"/>
              </a:rPr>
              <a:t>Wk</a:t>
            </a:r>
            <a:r>
              <a:rPr lang="en-US" b="0">
                <a:latin typeface="Poppins" pitchFamily="2" charset="77"/>
                <a:cs typeface="Poppins" pitchFamily="2" charset="77"/>
              </a:rPr>
              <a:t> </a:t>
            </a:r>
            <a:r>
              <a:rPr lang="en-US" b="0" dirty="0">
                <a:latin typeface="Poppins" pitchFamily="2" charset="77"/>
                <a:cs typeface="Poppins" pitchFamily="2" charset="77"/>
              </a:rPr>
              <a:t>12-36</a:t>
            </a:r>
            <a:r>
              <a:rPr lang="en-US" b="0">
                <a:latin typeface="Poppins" pitchFamily="2" charset="77"/>
                <a:cs typeface="Poppins" pitchFamily="2" charset="77"/>
              </a:rPr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E5127CF-E43B-E35F-912D-B23133ECF162}"/>
              </a:ext>
            </a:extLst>
          </p:cNvPr>
          <p:cNvSpPr txBox="1"/>
          <p:nvPr/>
        </p:nvSpPr>
        <p:spPr bwMode="auto">
          <a:xfrm>
            <a:off x="5282093" y="4994134"/>
            <a:ext cx="990977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b="0" dirty="0">
                <a:latin typeface="Poppins" pitchFamily="2" charset="77"/>
                <a:cs typeface="Poppins" pitchFamily="2" charset="77"/>
              </a:rPr>
              <a:t>C </a:t>
            </a:r>
            <a:r>
              <a:rPr lang="en-US" b="0">
                <a:latin typeface="Poppins" pitchFamily="2" charset="77"/>
                <a:cs typeface="Poppins" pitchFamily="2" charset="77"/>
              </a:rPr>
              <a:t>≥</a:t>
            </a:r>
            <a:r>
              <a:rPr lang="en-US" b="0" dirty="0">
                <a:latin typeface="Poppins" pitchFamily="2" charset="77"/>
                <a:cs typeface="Poppins" pitchFamily="2" charset="77"/>
              </a:rPr>
              <a:t>10</a:t>
            </a:r>
            <a:endParaRPr lang="en-US" b="0">
              <a:latin typeface="Poppins" pitchFamily="2" charset="77"/>
              <a:cs typeface="Poppins" pitchFamily="2" charset="77"/>
            </a:endParaRPr>
          </a:p>
          <a:p>
            <a:pPr>
              <a:spcBef>
                <a:spcPts val="600"/>
              </a:spcBef>
            </a:pPr>
            <a:r>
              <a:rPr lang="en-US" b="0" dirty="0">
                <a:latin typeface="Poppins" pitchFamily="2" charset="77"/>
                <a:cs typeface="Poppins" pitchFamily="2" charset="77"/>
              </a:rPr>
              <a:t>Wk</a:t>
            </a:r>
            <a:r>
              <a:rPr lang="en-US" b="0">
                <a:latin typeface="Poppins" pitchFamily="2" charset="77"/>
                <a:cs typeface="Poppins" pitchFamily="2" charset="77"/>
              </a:rPr>
              <a:t> ≥</a:t>
            </a:r>
            <a:r>
              <a:rPr lang="en-US" b="0" dirty="0">
                <a:latin typeface="Poppins" pitchFamily="2" charset="77"/>
                <a:cs typeface="Poppins" pitchFamily="2" charset="77"/>
              </a:rPr>
              <a:t>36</a:t>
            </a:r>
            <a:endParaRPr lang="en-US" b="0"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A755851-B228-D13B-C62D-FB6E7AD88932}"/>
              </a:ext>
            </a:extLst>
          </p:cNvPr>
          <p:cNvCxnSpPr/>
          <p:nvPr/>
        </p:nvCxnSpPr>
        <p:spPr bwMode="auto">
          <a:xfrm>
            <a:off x="7575898" y="2426392"/>
            <a:ext cx="0" cy="3173506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9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A68F99E4-B92B-9DDB-F0CF-0571D3C14C00}"/>
              </a:ext>
            </a:extLst>
          </p:cNvPr>
          <p:cNvSpPr txBox="1"/>
          <p:nvPr/>
        </p:nvSpPr>
        <p:spPr bwMode="auto">
          <a:xfrm>
            <a:off x="7930621" y="5348268"/>
            <a:ext cx="395608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*In the pivotal cohort, C1 step-up included D1 0.16 mg priming and D8 0.80 mg intermediate dose followed by 48 mg full dose for subsequent doses.</a:t>
            </a:r>
          </a:p>
        </p:txBody>
      </p:sp>
    </p:spTree>
    <p:extLst>
      <p:ext uri="{BB962C8B-B14F-4D97-AF65-F5344CB8AC3E}">
        <p14:creationId xmlns:p14="http://schemas.microsoft.com/office/powerpoint/2010/main" val="7518090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DF71B-DF93-0344-8F13-E2FE7BC53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D6BA828F-D69D-517B-0E86-404EE0796EA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656977"/>
              </p:ext>
            </p:extLst>
          </p:nvPr>
        </p:nvGraphicFramePr>
        <p:xfrm>
          <a:off x="6358542" y="1037869"/>
          <a:ext cx="5612796" cy="5340403"/>
        </p:xfrm>
        <a:graphic>
          <a:graphicData uri="http://schemas.openxmlformats.org/drawingml/2006/table">
            <a:tbl>
              <a:tblPr/>
              <a:tblGrid>
                <a:gridCol w="2668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0212">
                  <a:extLst>
                    <a:ext uri="{9D8B030D-6E8A-4147-A177-3AD203B41FA5}">
                      <a16:colId xmlns:a16="http://schemas.microsoft.com/office/drawing/2014/main" val="4109429516"/>
                    </a:ext>
                  </a:extLst>
                </a:gridCol>
                <a:gridCol w="1563737">
                  <a:extLst>
                    <a:ext uri="{9D8B030D-6E8A-4147-A177-3AD203B41FA5}">
                      <a16:colId xmlns:a16="http://schemas.microsoft.com/office/drawing/2014/main" val="3123177478"/>
                    </a:ext>
                  </a:extLst>
                </a:gridCol>
              </a:tblGrid>
              <a:tr h="4939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Pivotal Cohort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128)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 Optimized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Cohort (n = 86)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Mos from end of previous line to 1st dose of epcoritamab</a:t>
                      </a:r>
                      <a:endParaRPr kumimoji="0" lang="en-US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(2-17)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(3-28)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709766"/>
                  </a:ext>
                </a:extLst>
              </a:tr>
              <a:tr h="384152">
                <a:tc>
                  <a:txBody>
                    <a:bodyPr/>
                    <a:lstStyle/>
                    <a:p>
                      <a:pPr marL="10287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 from end of last anti-CD20 to 1st dose of epcoritamab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70 (55%)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51 (40%)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(5%)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(60%)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 (40%)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147562"/>
                  </a:ext>
                </a:extLst>
              </a:tr>
              <a:tr h="1646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 of previous lines of therapy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3 (2-4)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(2-3)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41445"/>
                  </a:ext>
                </a:extLst>
              </a:tr>
              <a:tr h="384152">
                <a:tc>
                  <a:txBody>
                    <a:bodyPr/>
                    <a:lstStyle/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or more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47 (37%)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41 (32%)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 (31%)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(52%)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(28%)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 (20%)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5201526"/>
                  </a:ext>
                </a:extLst>
              </a:tr>
              <a:tr h="2743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Progression within 24 mo of initial 1st-line chemoimmunotherapy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 (42%)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36 (42%)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3875142"/>
                  </a:ext>
                </a:extLst>
              </a:tr>
              <a:tr h="2743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Progression within 24 mo of initiating any 1st-line therapy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67 (52%)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42 (49%)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680956"/>
                  </a:ext>
                </a:extLst>
              </a:tr>
              <a:tr h="1646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Double refractory disease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90 (70%)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 (63%)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3612372"/>
                  </a:ext>
                </a:extLst>
              </a:tr>
              <a:tr h="1646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Primary refractory disease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69 (54%)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38 (44%)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394411"/>
                  </a:ext>
                </a:extLst>
              </a:tr>
              <a:tr h="2743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Refractory to previous anti-CD20 therapy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101 (79%)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67 (78%)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215452"/>
                  </a:ext>
                </a:extLst>
              </a:tr>
              <a:tr h="2743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Refractory to last previous systemic therapy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88 (69%)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 (57%)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037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Previous CAR T-cell therapy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(5%)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(7%)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52374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5F2C41CD-EA39-1E4B-A4EB-3FBA297FEEB0}"/>
              </a:ext>
            </a:extLst>
          </p:cNvPr>
          <p:cNvSpPr txBox="1"/>
          <p:nvPr/>
        </p:nvSpPr>
        <p:spPr>
          <a:xfrm>
            <a:off x="6358542" y="3546594"/>
            <a:ext cx="5612796" cy="63017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85AF39-782C-C4B0-F016-BE66F14E9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>
                <a:latin typeface="+mj-lt"/>
                <a:ea typeface="Calibri" charset="0"/>
                <a:cs typeface="Calibri" charset="0"/>
              </a:rPr>
              <a:t>EPCORE NHL-1: Patient Characteristics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B6D3EC-7979-F44F-ADD8-A67EC9EAE90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Linton. Lancet </a:t>
            </a:r>
            <a:r>
              <a:rPr lang="en-US" dirty="0"/>
              <a:t>Haematol</a:t>
            </a:r>
            <a:r>
              <a:rPr lang="en-US"/>
              <a:t>. 2024;11:e593. </a:t>
            </a: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41BA176C-83AF-EDFC-29F2-D2595E192F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4030295"/>
              </p:ext>
            </p:extLst>
          </p:nvPr>
        </p:nvGraphicFramePr>
        <p:xfrm>
          <a:off x="228600" y="1037869"/>
          <a:ext cx="5551932" cy="5216897"/>
        </p:xfrm>
        <a:graphic>
          <a:graphicData uri="http://schemas.openxmlformats.org/drawingml/2006/table">
            <a:tbl>
              <a:tblPr/>
              <a:tblGrid>
                <a:gridCol w="21723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17455660"/>
                    </a:ext>
                  </a:extLst>
                </a:gridCol>
                <a:gridCol w="1733695">
                  <a:extLst>
                    <a:ext uri="{9D8B030D-6E8A-4147-A177-3AD203B41FA5}">
                      <a16:colId xmlns:a16="http://schemas.microsoft.com/office/drawing/2014/main" val="4167518716"/>
                    </a:ext>
                  </a:extLst>
                </a:gridCol>
              </a:tblGrid>
              <a:tr h="5379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Pivotal Cohort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128)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 Dose Optimized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Cohort (n = 86)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1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Age, yr</a:t>
                      </a:r>
                      <a:endParaRPr kumimoji="0" lang="en-US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65 (55-72)</a:t>
                      </a:r>
                      <a:endParaRPr kumimoji="0" lang="en-US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64 (55-71)</a:t>
                      </a:r>
                      <a:endParaRPr kumimoji="0" lang="en-US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81">
                <a:tc>
                  <a:txBody>
                    <a:bodyPr/>
                    <a:lstStyle/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Female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Male</a:t>
                      </a:r>
                      <a:endParaRPr kumimoji="0" lang="en-US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 (38%)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79 (62%)</a:t>
                      </a:r>
                      <a:endParaRPr kumimoji="0" lang="en-US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 (43%)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 (57%)</a:t>
                      </a:r>
                      <a:endParaRPr kumimoji="0" lang="en-US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709766"/>
                  </a:ext>
                </a:extLst>
              </a:tr>
              <a:tr h="224170">
                <a:tc gridSpan="3">
                  <a:txBody>
                    <a:bodyPr/>
                    <a:lstStyle/>
                    <a:p>
                      <a:pPr marL="10287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Eastern Cooperative Oncology Group performance status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992">
                <a:tc>
                  <a:txBody>
                    <a:bodyPr/>
                    <a:lstStyle/>
                    <a:p>
                      <a:pPr marL="101727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101727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</a:t>
                      </a:r>
                    </a:p>
                    <a:p>
                      <a:pPr marL="101727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70 (55%)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51 (40%)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(5%)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(60%)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 (40%)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147562"/>
                  </a:ext>
                </a:extLst>
              </a:tr>
              <a:tr h="22417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Creatinine clearance by Cockcroft-Gault method, L/min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696941445"/>
                  </a:ext>
                </a:extLst>
              </a:tr>
              <a:tr h="537992">
                <a:tc>
                  <a:txBody>
                    <a:bodyPr/>
                    <a:lstStyle/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≥90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≥60 to &lt;90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≥45 to &lt;60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(41%)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 (42%)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 (17%)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35 (41%)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 (43%)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(16%)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5201526"/>
                  </a:ext>
                </a:extLst>
              </a:tr>
              <a:tr h="2241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Ann Arbor Stage    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3875142"/>
                  </a:ext>
                </a:extLst>
              </a:tr>
              <a:tr h="694903">
                <a:tc>
                  <a:txBody>
                    <a:bodyPr/>
                    <a:lstStyle/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II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IV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(4%)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(11%)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(25%)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77 (60%)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(8%)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 (31%)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(60%)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030561"/>
                  </a:ext>
                </a:extLst>
              </a:tr>
              <a:tr h="38108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Follicular Lymphoma International Prognostic Index at Inclusion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106485606"/>
                  </a:ext>
                </a:extLst>
              </a:tr>
              <a:tr h="537992">
                <a:tc>
                  <a:txBody>
                    <a:bodyPr/>
                    <a:lstStyle/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 or 1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  <a:p>
                      <a:pPr marL="9144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3-5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 (13%)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(24%)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78 (61%)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(13%)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(36%)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(51%)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680956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94966085-8D4F-42FE-120C-A05EFEDF6223}"/>
              </a:ext>
            </a:extLst>
          </p:cNvPr>
          <p:cNvSpPr txBox="1"/>
          <p:nvPr/>
        </p:nvSpPr>
        <p:spPr>
          <a:xfrm>
            <a:off x="228601" y="5238809"/>
            <a:ext cx="5551932" cy="1039761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C27EFB-6983-D84A-4A5C-2A9B89D15FA6}"/>
              </a:ext>
            </a:extLst>
          </p:cNvPr>
          <p:cNvSpPr txBox="1"/>
          <p:nvPr/>
        </p:nvSpPr>
        <p:spPr>
          <a:xfrm>
            <a:off x="6411468" y="6091934"/>
            <a:ext cx="5559869" cy="30666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7487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4CA3D-F5BA-C7EF-15DA-A43CA08CF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58AF1-A132-B853-55B5-DD19BF525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EPCORE NHL-1: Efficacy of </a:t>
            </a:r>
            <a:r>
              <a:rPr lang="en-US" dirty="0"/>
              <a:t>Epcoritamab</a:t>
            </a:r>
            <a:r>
              <a:rPr lang="en-US"/>
              <a:t> in R/R FL</a:t>
            </a:r>
            <a:endParaRPr lang="en-US" sz="3600" b="1">
              <a:latin typeface="+mn-lt"/>
              <a:ea typeface="Calibri" charset="0"/>
              <a:cs typeface="Calibri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5D568-99BB-2E36-2E2A-45364CD789F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Linton. Blood. 2023;142:1655. Linton. ASH 2023. </a:t>
            </a:r>
            <a:r>
              <a:rPr lang="en-US" dirty="0"/>
              <a:t>Abstr</a:t>
            </a:r>
            <a:r>
              <a:rPr lang="en-US"/>
              <a:t> 1655.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9DC704-61C6-9352-1B1E-C9938BA15E56}"/>
              </a:ext>
            </a:extLst>
          </p:cNvPr>
          <p:cNvSpPr txBox="1"/>
          <p:nvPr/>
        </p:nvSpPr>
        <p:spPr>
          <a:xfrm>
            <a:off x="1490563" y="1082845"/>
            <a:ext cx="9117367" cy="5733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en-US">
              <a:latin typeface="Poppins" pitchFamily="2" charset="77"/>
              <a:cs typeface="Poppins" pitchFamily="2" charset="77"/>
            </a:endParaRPr>
          </a:p>
          <a:p>
            <a:pPr algn="ctr"/>
            <a:r>
              <a:rPr lang="en-US" sz="2400">
                <a:latin typeface="Poppins" pitchFamily="2" charset="77"/>
                <a:cs typeface="Poppins" pitchFamily="2" charset="77"/>
              </a:rPr>
              <a:t>Response Rates by Subgroups</a:t>
            </a:r>
          </a:p>
          <a:p>
            <a:pPr algn="ctr"/>
            <a:endParaRPr lang="en-US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87E99A9-C488-E5E3-DEE3-D7895C0771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5348361"/>
              </p:ext>
            </p:extLst>
          </p:nvPr>
        </p:nvGraphicFramePr>
        <p:xfrm>
          <a:off x="495300" y="1530416"/>
          <a:ext cx="11476038" cy="49710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F216C40-4177-32C8-E8C2-B0A714A3FA03}"/>
              </a:ext>
            </a:extLst>
          </p:cNvPr>
          <p:cNvSpPr txBox="1"/>
          <p:nvPr/>
        </p:nvSpPr>
        <p:spPr>
          <a:xfrm>
            <a:off x="1714662" y="5687300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128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8DE20C-7D4B-60D2-428C-26722FE1833A}"/>
              </a:ext>
            </a:extLst>
          </p:cNvPr>
          <p:cNvSpPr txBox="1"/>
          <p:nvPr/>
        </p:nvSpPr>
        <p:spPr>
          <a:xfrm>
            <a:off x="3005378" y="5386787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54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A2C5D1-1543-0A32-05E9-78C298B03B25}"/>
              </a:ext>
            </a:extLst>
          </p:cNvPr>
          <p:cNvSpPr txBox="1"/>
          <p:nvPr/>
        </p:nvSpPr>
        <p:spPr>
          <a:xfrm>
            <a:off x="4288492" y="5386787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74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C32822-7F8B-5D73-0838-E33BA1018253}"/>
              </a:ext>
            </a:extLst>
          </p:cNvPr>
          <p:cNvSpPr txBox="1"/>
          <p:nvPr/>
        </p:nvSpPr>
        <p:spPr>
          <a:xfrm>
            <a:off x="5578032" y="6012319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88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8595E3-4643-CD53-0E15-DB36DBDCB867}"/>
              </a:ext>
            </a:extLst>
          </p:cNvPr>
          <p:cNvSpPr txBox="1"/>
          <p:nvPr/>
        </p:nvSpPr>
        <p:spPr>
          <a:xfrm>
            <a:off x="6873867" y="5683019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90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94C788-6956-2F4D-4694-390C29DBD770}"/>
              </a:ext>
            </a:extLst>
          </p:cNvPr>
          <p:cNvSpPr txBox="1"/>
          <p:nvPr/>
        </p:nvSpPr>
        <p:spPr>
          <a:xfrm>
            <a:off x="8150472" y="5683019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38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08BB8E-EB29-5D13-E880-3F1572D9136F}"/>
              </a:ext>
            </a:extLst>
          </p:cNvPr>
          <p:cNvSpPr txBox="1"/>
          <p:nvPr/>
        </p:nvSpPr>
        <p:spPr>
          <a:xfrm>
            <a:off x="9435531" y="5683019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47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1FB612-D597-83DF-D73F-A97FEFB79647}"/>
              </a:ext>
            </a:extLst>
          </p:cNvPr>
          <p:cNvSpPr txBox="1"/>
          <p:nvPr/>
        </p:nvSpPr>
        <p:spPr>
          <a:xfrm>
            <a:off x="10724550" y="5683019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n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=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600" b="0">
                <a:latin typeface="Poppins" pitchFamily="2" charset="77"/>
                <a:cs typeface="Poppins" pitchFamily="2" charset="77"/>
              </a:rPr>
              <a:t>81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D35CE3-94CD-9065-0858-EE6BC7914C3B}"/>
              </a:ext>
            </a:extLst>
          </p:cNvPr>
          <p:cNvSpPr txBox="1"/>
          <p:nvPr/>
        </p:nvSpPr>
        <p:spPr>
          <a:xfrm>
            <a:off x="1714662" y="2041861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82%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AD1AFD-68B2-8E30-DC40-03815F20F833}"/>
              </a:ext>
            </a:extLst>
          </p:cNvPr>
          <p:cNvSpPr txBox="1"/>
          <p:nvPr/>
        </p:nvSpPr>
        <p:spPr>
          <a:xfrm>
            <a:off x="3005378" y="2140802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80%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FCC387D-BEE2-AEEC-2A0B-512CFCCA6789}"/>
              </a:ext>
            </a:extLst>
          </p:cNvPr>
          <p:cNvSpPr txBox="1"/>
          <p:nvPr/>
        </p:nvSpPr>
        <p:spPr>
          <a:xfrm>
            <a:off x="4288492" y="2016950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84%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2CEEB1-A616-0053-9C0B-100F6E984536}"/>
              </a:ext>
            </a:extLst>
          </p:cNvPr>
          <p:cNvSpPr txBox="1"/>
          <p:nvPr/>
        </p:nvSpPr>
        <p:spPr>
          <a:xfrm>
            <a:off x="5578032" y="2321880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74%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E6E7CBE-EAF0-20D9-675A-AE6193684086}"/>
              </a:ext>
            </a:extLst>
          </p:cNvPr>
          <p:cNvSpPr txBox="1"/>
          <p:nvPr/>
        </p:nvSpPr>
        <p:spPr>
          <a:xfrm>
            <a:off x="6873867" y="2264128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76%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6F9B581-302A-074E-6C0E-E66D89161279}"/>
              </a:ext>
            </a:extLst>
          </p:cNvPr>
          <p:cNvSpPr txBox="1"/>
          <p:nvPr/>
        </p:nvSpPr>
        <p:spPr>
          <a:xfrm>
            <a:off x="8150472" y="1591501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97%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747CEF2-4ECA-5433-6D8E-3D450E1F165A}"/>
              </a:ext>
            </a:extLst>
          </p:cNvPr>
          <p:cNvSpPr txBox="1"/>
          <p:nvPr/>
        </p:nvSpPr>
        <p:spPr>
          <a:xfrm>
            <a:off x="9435531" y="1840617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89%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7A4BDB4-318F-40AD-B85D-1ABA7378CD38}"/>
              </a:ext>
            </a:extLst>
          </p:cNvPr>
          <p:cNvSpPr txBox="1"/>
          <p:nvPr/>
        </p:nvSpPr>
        <p:spPr>
          <a:xfrm>
            <a:off x="10724550" y="2196752"/>
            <a:ext cx="914400" cy="23716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600" b="0">
                <a:latin typeface="Poppins" pitchFamily="2" charset="77"/>
                <a:cs typeface="Poppins" pitchFamily="2" charset="77"/>
              </a:rPr>
              <a:t>78%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B23933-8880-B5C1-47E2-5AABEBD8484A}"/>
              </a:ext>
            </a:extLst>
          </p:cNvPr>
          <p:cNvCxnSpPr>
            <a:cxnSpLocks/>
          </p:cNvCxnSpPr>
          <p:nvPr/>
        </p:nvCxnSpPr>
        <p:spPr>
          <a:xfrm flipV="1">
            <a:off x="2820203" y="1988074"/>
            <a:ext cx="0" cy="28799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4782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3A1186-0D4E-F455-8B17-F41FFAABB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26">
            <a:extLst>
              <a:ext uri="{FF2B5EF4-FFF2-40B4-BE49-F238E27FC236}">
                <a16:creationId xmlns:a16="http://schemas.microsoft.com/office/drawing/2014/main" id="{27DB1D3D-3AD1-EECB-983B-961BDE27E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EPCORE NHL-1: PFS With </a:t>
            </a:r>
            <a:r>
              <a:rPr lang="en-US" dirty="0"/>
              <a:t>Epcoritamab</a:t>
            </a:r>
            <a:r>
              <a:rPr lang="en-US"/>
              <a:t> in FL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BE61126-E497-5A2F-A289-B8FF608DA2E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en-US" altLang="en-US" spc="-10"/>
              <a:t>Linton. Lancet </a:t>
            </a:r>
            <a:r>
              <a:rPr lang="en-US" altLang="en-US" spc="-10" dirty="0"/>
              <a:t>Haematol</a:t>
            </a:r>
            <a:r>
              <a:rPr lang="en-US" altLang="en-US" spc="-10"/>
              <a:t> 2024;11:E593.</a:t>
            </a:r>
            <a:endParaRPr lang="en-US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72FA9C-25B0-8C67-B823-26CFC2BA3709}"/>
              </a:ext>
            </a:extLst>
          </p:cNvPr>
          <p:cNvSpPr txBox="1"/>
          <p:nvPr/>
        </p:nvSpPr>
        <p:spPr bwMode="auto">
          <a:xfrm>
            <a:off x="1740469" y="3813208"/>
            <a:ext cx="20906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Calibri"/>
                <a:cs typeface="Poppins" pitchFamily="2" charset="77"/>
              </a:rPr>
              <a:t>Median FU: 17.4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Calibri"/>
                <a:cs typeface="Poppins" pitchFamily="2" charset="77"/>
              </a:rPr>
              <a:t>mo</a:t>
            </a:r>
            <a:endParaRPr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Calibri"/>
              <a:cs typeface="Poppins" pitchFamily="2" charset="77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1C9C7917-D99E-286E-A750-E963CBFFE947}"/>
              </a:ext>
            </a:extLst>
          </p:cNvPr>
          <p:cNvGrpSpPr/>
          <p:nvPr/>
        </p:nvGrpSpPr>
        <p:grpSpPr>
          <a:xfrm>
            <a:off x="897298" y="1838953"/>
            <a:ext cx="4837059" cy="2890949"/>
            <a:chOff x="1018901" y="1647028"/>
            <a:chExt cx="4937891" cy="2968054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C05FA79-3B8E-4E3F-5D2B-A928D224EBB7}"/>
                </a:ext>
              </a:extLst>
            </p:cNvPr>
            <p:cNvGrpSpPr/>
            <p:nvPr/>
          </p:nvGrpSpPr>
          <p:grpSpPr>
            <a:xfrm>
              <a:off x="1637367" y="1747594"/>
              <a:ext cx="60804" cy="2408853"/>
              <a:chOff x="1555178" y="1599088"/>
              <a:chExt cx="109439" cy="2408853"/>
            </a:xfrm>
          </p:grpSpPr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72D0FE99-60BC-5E32-3CB3-C4D81E081D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5178" y="1599088"/>
                <a:ext cx="109439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576B2025-97CA-EC56-466B-2C17647054C4}"/>
                  </a:ext>
                </a:extLst>
              </p:cNvPr>
              <p:cNvCxnSpPr/>
              <p:nvPr/>
            </p:nvCxnSpPr>
            <p:spPr>
              <a:xfrm>
                <a:off x="1555178" y="2080859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0DA78FCE-E573-E7AA-AE73-46DCECFC6DBF}"/>
                  </a:ext>
                </a:extLst>
              </p:cNvPr>
              <p:cNvCxnSpPr/>
              <p:nvPr/>
            </p:nvCxnSpPr>
            <p:spPr>
              <a:xfrm>
                <a:off x="1555178" y="2562630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3983D95D-D4E4-F18C-AD18-3B66D9A8560E}"/>
                  </a:ext>
                </a:extLst>
              </p:cNvPr>
              <p:cNvCxnSpPr/>
              <p:nvPr/>
            </p:nvCxnSpPr>
            <p:spPr>
              <a:xfrm>
                <a:off x="1555178" y="3044401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CB8F0EC7-8741-DD22-3C47-A1565A631DEF}"/>
                  </a:ext>
                </a:extLst>
              </p:cNvPr>
              <p:cNvCxnSpPr/>
              <p:nvPr/>
            </p:nvCxnSpPr>
            <p:spPr>
              <a:xfrm>
                <a:off x="1555178" y="3526172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5C022DED-5F44-2E72-2352-DF244A7B58A0}"/>
                  </a:ext>
                </a:extLst>
              </p:cNvPr>
              <p:cNvCxnSpPr/>
              <p:nvPr/>
            </p:nvCxnSpPr>
            <p:spPr>
              <a:xfrm>
                <a:off x="1555178" y="4007941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DEEE7091-7F2B-350E-C0E7-3A7DFB28099E}"/>
                </a:ext>
              </a:extLst>
            </p:cNvPr>
            <p:cNvGrpSpPr/>
            <p:nvPr/>
          </p:nvGrpSpPr>
          <p:grpSpPr>
            <a:xfrm>
              <a:off x="1297991" y="1647028"/>
              <a:ext cx="288011" cy="2622887"/>
              <a:chOff x="6844289" y="2038332"/>
              <a:chExt cx="288011" cy="2622887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2CD7428-D202-E3A5-02A0-522302386A53}"/>
                  </a:ext>
                </a:extLst>
              </p:cNvPr>
              <p:cNvSpPr/>
              <p:nvPr/>
            </p:nvSpPr>
            <p:spPr>
              <a:xfrm>
                <a:off x="6844289" y="2038332"/>
                <a:ext cx="288011" cy="22119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100</a:t>
                </a: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7BC84A2F-D5CD-247B-9691-15BF6CF88A96}"/>
                  </a:ext>
                </a:extLst>
              </p:cNvPr>
              <p:cNvSpPr/>
              <p:nvPr/>
            </p:nvSpPr>
            <p:spPr>
              <a:xfrm>
                <a:off x="6901565" y="2518671"/>
                <a:ext cx="230735" cy="22119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80</a:t>
                </a: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2E304215-AC14-7BC1-8820-66E5E175316A}"/>
                  </a:ext>
                </a:extLst>
              </p:cNvPr>
              <p:cNvSpPr/>
              <p:nvPr/>
            </p:nvSpPr>
            <p:spPr>
              <a:xfrm>
                <a:off x="6901565" y="2999010"/>
                <a:ext cx="230735" cy="22119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60</a:t>
                </a: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36BAE0D7-5D27-A00C-3149-009957B40753}"/>
                  </a:ext>
                </a:extLst>
              </p:cNvPr>
              <p:cNvSpPr/>
              <p:nvPr/>
            </p:nvSpPr>
            <p:spPr>
              <a:xfrm>
                <a:off x="6903202" y="3479349"/>
                <a:ext cx="229098" cy="22119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40</a:t>
                </a: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AA79DD6-0D17-A96E-651E-A11D9614C818}"/>
                  </a:ext>
                </a:extLst>
              </p:cNvPr>
              <p:cNvSpPr/>
              <p:nvPr/>
            </p:nvSpPr>
            <p:spPr>
              <a:xfrm>
                <a:off x="6913020" y="3959688"/>
                <a:ext cx="219280" cy="22119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20</a:t>
                </a: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77F730C4-BF25-F8C8-E8B5-43FD6942D3CF}"/>
                  </a:ext>
                </a:extLst>
              </p:cNvPr>
              <p:cNvSpPr/>
              <p:nvPr/>
            </p:nvSpPr>
            <p:spPr>
              <a:xfrm>
                <a:off x="7017751" y="4440029"/>
                <a:ext cx="114549" cy="22119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0</a:t>
                </a:r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144F3FC-877F-14A1-287C-7B61D5EDBECA}"/>
                </a:ext>
              </a:extLst>
            </p:cNvPr>
            <p:cNvSpPr/>
            <p:nvPr/>
          </p:nvSpPr>
          <p:spPr>
            <a:xfrm rot="16200000">
              <a:off x="748759" y="2742821"/>
              <a:ext cx="854477" cy="3141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PFS (%)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94441E3-90FB-048E-5562-BF40169CCF1B}"/>
                </a:ext>
              </a:extLst>
            </p:cNvPr>
            <p:cNvSpPr/>
            <p:nvPr/>
          </p:nvSpPr>
          <p:spPr>
            <a:xfrm>
              <a:off x="1689371" y="4393892"/>
              <a:ext cx="4152471" cy="221190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Mo Since First Dose of Epcoritamab</a:t>
              </a:r>
              <a:endParaRPr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ea typeface="Calibri"/>
                <a:cs typeface="Poppins" pitchFamily="2" charset="77"/>
              </a:endParaRPr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AAA4CFA-5ABA-45C8-1B8F-FE35F96AFC93}"/>
                </a:ext>
              </a:extLst>
            </p:cNvPr>
            <p:cNvGrpSpPr/>
            <p:nvPr/>
          </p:nvGrpSpPr>
          <p:grpSpPr>
            <a:xfrm>
              <a:off x="1692902" y="4173542"/>
              <a:ext cx="4149884" cy="50829"/>
              <a:chOff x="7294035" y="4627862"/>
              <a:chExt cx="4149884" cy="70572"/>
            </a:xfrm>
          </p:grpSpPr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EDD5C26-A3AD-064A-CE8C-DF9571768971}"/>
                  </a:ext>
                </a:extLst>
              </p:cNvPr>
              <p:cNvCxnSpPr/>
              <p:nvPr/>
            </p:nvCxnSpPr>
            <p:spPr>
              <a:xfrm rot="16200000" flipH="1">
                <a:off x="7258792" y="4663135"/>
                <a:ext cx="70486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7342C903-8D0B-5B3A-E821-8200F7B9D197}"/>
                  </a:ext>
                </a:extLst>
              </p:cNvPr>
              <p:cNvCxnSpPr/>
              <p:nvPr/>
            </p:nvCxnSpPr>
            <p:spPr>
              <a:xfrm rot="16200000" flipH="1">
                <a:off x="7673780" y="4663105"/>
                <a:ext cx="70486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E33EB9E6-9319-00EE-527C-CD010DDB2DA5}"/>
                  </a:ext>
                </a:extLst>
              </p:cNvPr>
              <p:cNvCxnSpPr/>
              <p:nvPr/>
            </p:nvCxnSpPr>
            <p:spPr>
              <a:xfrm rot="16200000" flipH="1">
                <a:off x="8088770" y="4663126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C1475175-8327-ACD0-90CC-1E2BE1E86B2A}"/>
                  </a:ext>
                </a:extLst>
              </p:cNvPr>
              <p:cNvCxnSpPr/>
              <p:nvPr/>
            </p:nvCxnSpPr>
            <p:spPr>
              <a:xfrm rot="16200000" flipH="1">
                <a:off x="8503757" y="4663168"/>
                <a:ext cx="70486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A27BD2FA-7796-31F4-8552-E331570AB6AC}"/>
                  </a:ext>
                </a:extLst>
              </p:cNvPr>
              <p:cNvCxnSpPr/>
              <p:nvPr/>
            </p:nvCxnSpPr>
            <p:spPr>
              <a:xfrm rot="16200000" flipH="1">
                <a:off x="8918746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2071AB28-609B-6F83-618A-DE0C4309AE70}"/>
                  </a:ext>
                </a:extLst>
              </p:cNvPr>
              <p:cNvCxnSpPr/>
              <p:nvPr/>
            </p:nvCxnSpPr>
            <p:spPr>
              <a:xfrm rot="16200000" flipH="1">
                <a:off x="9333734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07A32F93-556E-FED5-4616-F37D665C3E84}"/>
                  </a:ext>
                </a:extLst>
              </p:cNvPr>
              <p:cNvCxnSpPr/>
              <p:nvPr/>
            </p:nvCxnSpPr>
            <p:spPr>
              <a:xfrm rot="16200000" flipH="1">
                <a:off x="9748722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B978041B-FD3C-2D77-E9EA-B00DAF8221D6}"/>
                  </a:ext>
                </a:extLst>
              </p:cNvPr>
              <p:cNvCxnSpPr/>
              <p:nvPr/>
            </p:nvCxnSpPr>
            <p:spPr>
              <a:xfrm rot="16200000" flipH="1">
                <a:off x="10163710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24AC9608-DF22-B27B-EF96-8697385F6789}"/>
                  </a:ext>
                </a:extLst>
              </p:cNvPr>
              <p:cNvCxnSpPr/>
              <p:nvPr/>
            </p:nvCxnSpPr>
            <p:spPr>
              <a:xfrm rot="16200000" flipH="1">
                <a:off x="10578698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8F3D4EDD-15FD-C87E-17CC-4F4A3FB7768D}"/>
                  </a:ext>
                </a:extLst>
              </p:cNvPr>
              <p:cNvCxnSpPr/>
              <p:nvPr/>
            </p:nvCxnSpPr>
            <p:spPr>
              <a:xfrm rot="16200000" flipH="1">
                <a:off x="10993686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7D5DE12D-0B9F-FE76-737A-68AABE8EC11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1408676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4EB349D-F271-1DCD-8DE6-CA26555E14FE}"/>
                </a:ext>
              </a:extLst>
            </p:cNvPr>
            <p:cNvGrpSpPr/>
            <p:nvPr/>
          </p:nvGrpSpPr>
          <p:grpSpPr>
            <a:xfrm>
              <a:off x="1568563" y="4198926"/>
              <a:ext cx="4388229" cy="221190"/>
              <a:chOff x="7130154" y="4718204"/>
              <a:chExt cx="4388229" cy="221190"/>
            </a:xfrm>
          </p:grpSpPr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E08F0C5-2639-F217-A098-54AE65E488B9}"/>
                  </a:ext>
                </a:extLst>
              </p:cNvPr>
              <p:cNvSpPr/>
              <p:nvPr/>
            </p:nvSpPr>
            <p:spPr>
              <a:xfrm>
                <a:off x="7130154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0</a:t>
                </a:r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5FCBDA9A-1FAE-D829-CFD9-3E5675E97628}"/>
                  </a:ext>
                </a:extLst>
              </p:cNvPr>
              <p:cNvSpPr/>
              <p:nvPr/>
            </p:nvSpPr>
            <p:spPr>
              <a:xfrm>
                <a:off x="7549785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3</a:t>
                </a:r>
              </a:p>
            </p:txBody>
          </p:sp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8860D710-ACCE-8B6B-B63D-3BF5589866B5}"/>
                  </a:ext>
                </a:extLst>
              </p:cNvPr>
              <p:cNvSpPr/>
              <p:nvPr/>
            </p:nvSpPr>
            <p:spPr>
              <a:xfrm>
                <a:off x="7971591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6</a:t>
                </a:r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6B729EE2-35FA-D1DB-6674-E3C3FFC7D717}"/>
                  </a:ext>
                </a:extLst>
              </p:cNvPr>
              <p:cNvSpPr/>
              <p:nvPr/>
            </p:nvSpPr>
            <p:spPr>
              <a:xfrm>
                <a:off x="8380335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9</a:t>
                </a:r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00219C05-CD61-58D5-54EF-7CB712E385C6}"/>
                  </a:ext>
                </a:extLst>
              </p:cNvPr>
              <p:cNvSpPr/>
              <p:nvPr/>
            </p:nvSpPr>
            <p:spPr>
              <a:xfrm>
                <a:off x="8794748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12</a:t>
                </a:r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DA1C3C5B-D097-3A06-6626-3102FA7FF99F}"/>
                  </a:ext>
                </a:extLst>
              </p:cNvPr>
              <p:cNvSpPr/>
              <p:nvPr/>
            </p:nvSpPr>
            <p:spPr>
              <a:xfrm>
                <a:off x="9208736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15</a:t>
                </a:r>
              </a:p>
            </p:txBody>
          </p:sp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B7D59A1F-90E6-368C-92D4-22F523955E3A}"/>
                  </a:ext>
                </a:extLst>
              </p:cNvPr>
              <p:cNvSpPr/>
              <p:nvPr/>
            </p:nvSpPr>
            <p:spPr>
              <a:xfrm>
                <a:off x="9617990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18</a:t>
                </a:r>
              </a:p>
            </p:txBody>
          </p:sp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B0C4B157-55B4-8587-5C86-A7F894AEB250}"/>
                  </a:ext>
                </a:extLst>
              </p:cNvPr>
              <p:cNvSpPr/>
              <p:nvPr/>
            </p:nvSpPr>
            <p:spPr>
              <a:xfrm>
                <a:off x="10044671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21</a:t>
                </a:r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D49FD0CA-751F-B5ED-FA92-639685CE8EBF}"/>
                  </a:ext>
                </a:extLst>
              </p:cNvPr>
              <p:cNvSpPr/>
              <p:nvPr/>
            </p:nvSpPr>
            <p:spPr>
              <a:xfrm>
                <a:off x="10873249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27</a:t>
                </a:r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187F082C-1FCF-1CD6-169D-3FBC37A77172}"/>
                  </a:ext>
                </a:extLst>
              </p:cNvPr>
              <p:cNvSpPr/>
              <p:nvPr/>
            </p:nvSpPr>
            <p:spPr>
              <a:xfrm>
                <a:off x="10463995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24</a:t>
                </a:r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79D352C6-D081-77E5-FB55-608713F3CF78}"/>
                  </a:ext>
                </a:extLst>
              </p:cNvPr>
              <p:cNvSpPr/>
              <p:nvPr/>
            </p:nvSpPr>
            <p:spPr>
              <a:xfrm>
                <a:off x="11283890" y="4718204"/>
                <a:ext cx="234493" cy="2211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30</a:t>
                </a:r>
              </a:p>
            </p:txBody>
          </p:sp>
        </p:grp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628BC84-8D5C-6CF3-7921-0C910B586B57}"/>
              </a:ext>
            </a:extLst>
          </p:cNvPr>
          <p:cNvGrpSpPr/>
          <p:nvPr/>
        </p:nvGrpSpPr>
        <p:grpSpPr>
          <a:xfrm>
            <a:off x="6852966" y="1801123"/>
            <a:ext cx="4934684" cy="2962308"/>
            <a:chOff x="1022108" y="1647028"/>
            <a:chExt cx="4934684" cy="2962308"/>
          </a:xfrm>
        </p:grpSpPr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CD0873F5-49C0-2CEE-BB9F-348EC4465B42}"/>
                </a:ext>
              </a:extLst>
            </p:cNvPr>
            <p:cNvGrpSpPr/>
            <p:nvPr/>
          </p:nvGrpSpPr>
          <p:grpSpPr>
            <a:xfrm>
              <a:off x="1637367" y="1747594"/>
              <a:ext cx="60804" cy="2408853"/>
              <a:chOff x="1555178" y="1599088"/>
              <a:chExt cx="109439" cy="2408853"/>
            </a:xfrm>
          </p:grpSpPr>
          <p:cxnSp>
            <p:nvCxnSpPr>
              <p:cNvPr id="143" name="Straight Connector 142">
                <a:extLst>
                  <a:ext uri="{FF2B5EF4-FFF2-40B4-BE49-F238E27FC236}">
                    <a16:creationId xmlns:a16="http://schemas.microsoft.com/office/drawing/2014/main" id="{49ABE7AA-1145-622E-5384-BF28E5D7AF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5178" y="1599088"/>
                <a:ext cx="109439" cy="0"/>
              </a:xfrm>
              <a:prstGeom prst="line">
                <a:avLst/>
              </a:prstGeom>
              <a:noFill/>
              <a:ln w="19050" cap="sq" cmpd="sng" algn="ctr">
                <a:solidFill>
                  <a:schemeClr val="tx1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44" name="Straight Connector 143">
                <a:extLst>
                  <a:ext uri="{FF2B5EF4-FFF2-40B4-BE49-F238E27FC236}">
                    <a16:creationId xmlns:a16="http://schemas.microsoft.com/office/drawing/2014/main" id="{A416F09E-7394-8B9A-8A80-1F7E48957356}"/>
                  </a:ext>
                </a:extLst>
              </p:cNvPr>
              <p:cNvCxnSpPr/>
              <p:nvPr/>
            </p:nvCxnSpPr>
            <p:spPr>
              <a:xfrm>
                <a:off x="1555178" y="2080859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chemeClr val="tx1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45" name="Straight Connector 144">
                <a:extLst>
                  <a:ext uri="{FF2B5EF4-FFF2-40B4-BE49-F238E27FC236}">
                    <a16:creationId xmlns:a16="http://schemas.microsoft.com/office/drawing/2014/main" id="{9F8486A7-A667-37EF-F330-550F165D41A6}"/>
                  </a:ext>
                </a:extLst>
              </p:cNvPr>
              <p:cNvCxnSpPr/>
              <p:nvPr/>
            </p:nvCxnSpPr>
            <p:spPr>
              <a:xfrm>
                <a:off x="1555178" y="2562630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chemeClr val="tx1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AED5285B-8A3A-5E0B-59C9-1B4B85C41DA2}"/>
                  </a:ext>
                </a:extLst>
              </p:cNvPr>
              <p:cNvCxnSpPr/>
              <p:nvPr/>
            </p:nvCxnSpPr>
            <p:spPr>
              <a:xfrm>
                <a:off x="1555178" y="3044401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chemeClr val="tx1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47" name="Straight Connector 146">
                <a:extLst>
                  <a:ext uri="{FF2B5EF4-FFF2-40B4-BE49-F238E27FC236}">
                    <a16:creationId xmlns:a16="http://schemas.microsoft.com/office/drawing/2014/main" id="{1D5F6750-7941-9458-C68E-60EE7AB7308D}"/>
                  </a:ext>
                </a:extLst>
              </p:cNvPr>
              <p:cNvCxnSpPr/>
              <p:nvPr/>
            </p:nvCxnSpPr>
            <p:spPr>
              <a:xfrm>
                <a:off x="1555178" y="3526172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chemeClr val="tx1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497902BC-493C-7F19-204C-B23261C6208F}"/>
                  </a:ext>
                </a:extLst>
              </p:cNvPr>
              <p:cNvCxnSpPr/>
              <p:nvPr/>
            </p:nvCxnSpPr>
            <p:spPr>
              <a:xfrm>
                <a:off x="1555178" y="4007941"/>
                <a:ext cx="93600" cy="0"/>
              </a:xfrm>
              <a:prstGeom prst="line">
                <a:avLst/>
              </a:prstGeom>
              <a:noFill/>
              <a:ln w="19050" cap="sq" cmpd="sng" algn="ctr">
                <a:solidFill>
                  <a:schemeClr val="tx1"/>
                </a:solidFill>
                <a:prstDash val="solid"/>
                <a:miter lim="800000"/>
              </a:ln>
              <a:effectLst/>
            </p:spPr>
          </p:cxn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917901C-C01F-3662-69AA-5318FBE67E29}"/>
                </a:ext>
              </a:extLst>
            </p:cNvPr>
            <p:cNvGrpSpPr/>
            <p:nvPr/>
          </p:nvGrpSpPr>
          <p:grpSpPr>
            <a:xfrm>
              <a:off x="1303873" y="1647028"/>
              <a:ext cx="282129" cy="2617141"/>
              <a:chOff x="6850171" y="2038332"/>
              <a:chExt cx="282129" cy="2617141"/>
            </a:xfrm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66FED015-3DBC-C8DD-D0A9-B43841F93DE5}"/>
                  </a:ext>
                </a:extLst>
              </p:cNvPr>
              <p:cNvSpPr/>
              <p:nvPr/>
            </p:nvSpPr>
            <p:spPr>
              <a:xfrm>
                <a:off x="6850171" y="2038332"/>
                <a:ext cx="282129" cy="21544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100</a:t>
                </a:r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7545DF14-EAA7-0830-98F7-2C075034A075}"/>
                  </a:ext>
                </a:extLst>
              </p:cNvPr>
              <p:cNvSpPr/>
              <p:nvPr/>
            </p:nvSpPr>
            <p:spPr>
              <a:xfrm>
                <a:off x="6906276" y="2518671"/>
                <a:ext cx="226024" cy="21544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80</a:t>
                </a:r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EA1C8A34-98CF-2A06-CA89-66B12CDAB062}"/>
                  </a:ext>
                </a:extLst>
              </p:cNvPr>
              <p:cNvSpPr/>
              <p:nvPr/>
            </p:nvSpPr>
            <p:spPr>
              <a:xfrm>
                <a:off x="6906276" y="2999010"/>
                <a:ext cx="226024" cy="21544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60</a:t>
                </a:r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F85705FE-9C32-451B-A9CA-DD96ABD447BF}"/>
                  </a:ext>
                </a:extLst>
              </p:cNvPr>
              <p:cNvSpPr/>
              <p:nvPr/>
            </p:nvSpPr>
            <p:spPr>
              <a:xfrm>
                <a:off x="6907879" y="3479349"/>
                <a:ext cx="224421" cy="21544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40</a:t>
                </a:r>
              </a:p>
            </p:txBody>
          </p:sp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6012980F-185E-EFAF-3F6D-075D6E24500C}"/>
                  </a:ext>
                </a:extLst>
              </p:cNvPr>
              <p:cNvSpPr/>
              <p:nvPr/>
            </p:nvSpPr>
            <p:spPr>
              <a:xfrm>
                <a:off x="6917497" y="3959688"/>
                <a:ext cx="214803" cy="21544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20</a:t>
                </a:r>
              </a:p>
            </p:txBody>
          </p:sp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93565C8C-EE0A-681A-B9BE-04CE3FF5E9FF}"/>
                  </a:ext>
                </a:extLst>
              </p:cNvPr>
              <p:cNvSpPr/>
              <p:nvPr/>
            </p:nvSpPr>
            <p:spPr>
              <a:xfrm>
                <a:off x="7020089" y="4440029"/>
                <a:ext cx="112211" cy="21544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0</a:t>
                </a:r>
              </a:p>
            </p:txBody>
          </p:sp>
        </p:grp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D18F8D96-6B23-2947-35AB-EA1278A980B2}"/>
                </a:ext>
              </a:extLst>
            </p:cNvPr>
            <p:cNvSpPr/>
            <p:nvPr/>
          </p:nvSpPr>
          <p:spPr>
            <a:xfrm rot="16200000">
              <a:off x="759857" y="2746028"/>
              <a:ext cx="8322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PFS (%)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5ECDD5B2-E0F6-A850-E57B-D777F68D8808}"/>
                </a:ext>
              </a:extLst>
            </p:cNvPr>
            <p:cNvSpPr/>
            <p:nvPr/>
          </p:nvSpPr>
          <p:spPr>
            <a:xfrm>
              <a:off x="1689371" y="4393892"/>
              <a:ext cx="4152471" cy="215444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Mo Since First Dose of </a:t>
              </a:r>
              <a:r>
                <a:rPr kumimoji="0" lang="en-GB" sz="1400" b="0" i="0" u="none" strike="noStrike" kern="1200" cap="none" spc="0" normalizeH="0" baseline="0" noProof="0" err="1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Epcoritamab</a:t>
              </a:r>
              <a:endParaRPr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ea typeface="Calibri"/>
                <a:cs typeface="Poppins" pitchFamily="2" charset="77"/>
              </a:endParaRPr>
            </a:p>
          </p:txBody>
        </p: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E0E71C95-EB4D-1F40-8704-2102A56D7336}"/>
                </a:ext>
              </a:extLst>
            </p:cNvPr>
            <p:cNvGrpSpPr/>
            <p:nvPr/>
          </p:nvGrpSpPr>
          <p:grpSpPr>
            <a:xfrm>
              <a:off x="1692902" y="4173542"/>
              <a:ext cx="4149884" cy="50829"/>
              <a:chOff x="7294035" y="4627862"/>
              <a:chExt cx="4149884" cy="70572"/>
            </a:xfrm>
          </p:grpSpPr>
          <p:cxnSp>
            <p:nvCxnSpPr>
              <p:cNvPr id="126" name="Straight Connector 125">
                <a:extLst>
                  <a:ext uri="{FF2B5EF4-FFF2-40B4-BE49-F238E27FC236}">
                    <a16:creationId xmlns:a16="http://schemas.microsoft.com/office/drawing/2014/main" id="{AF4C3012-F32A-58E8-6FBE-B1612A5E5853}"/>
                  </a:ext>
                </a:extLst>
              </p:cNvPr>
              <p:cNvCxnSpPr/>
              <p:nvPr/>
            </p:nvCxnSpPr>
            <p:spPr>
              <a:xfrm rot="16200000" flipH="1">
                <a:off x="7258792" y="4663135"/>
                <a:ext cx="70486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27" name="Straight Connector 126">
                <a:extLst>
                  <a:ext uri="{FF2B5EF4-FFF2-40B4-BE49-F238E27FC236}">
                    <a16:creationId xmlns:a16="http://schemas.microsoft.com/office/drawing/2014/main" id="{B65A05AA-BD49-5708-5754-6FDCC7C0BF63}"/>
                  </a:ext>
                </a:extLst>
              </p:cNvPr>
              <p:cNvCxnSpPr/>
              <p:nvPr/>
            </p:nvCxnSpPr>
            <p:spPr>
              <a:xfrm rot="16200000" flipH="1">
                <a:off x="7673780" y="4663105"/>
                <a:ext cx="70486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28" name="Straight Connector 127">
                <a:extLst>
                  <a:ext uri="{FF2B5EF4-FFF2-40B4-BE49-F238E27FC236}">
                    <a16:creationId xmlns:a16="http://schemas.microsoft.com/office/drawing/2014/main" id="{FB440E2D-E1CB-49D9-ED21-EF818FC1D08E}"/>
                  </a:ext>
                </a:extLst>
              </p:cNvPr>
              <p:cNvCxnSpPr/>
              <p:nvPr/>
            </p:nvCxnSpPr>
            <p:spPr>
              <a:xfrm rot="16200000" flipH="1">
                <a:off x="8088770" y="4663126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29" name="Straight Connector 128">
                <a:extLst>
                  <a:ext uri="{FF2B5EF4-FFF2-40B4-BE49-F238E27FC236}">
                    <a16:creationId xmlns:a16="http://schemas.microsoft.com/office/drawing/2014/main" id="{4C31B0B6-1DE0-C002-C0FA-FA3C4D3CCD24}"/>
                  </a:ext>
                </a:extLst>
              </p:cNvPr>
              <p:cNvCxnSpPr/>
              <p:nvPr/>
            </p:nvCxnSpPr>
            <p:spPr>
              <a:xfrm rot="16200000" flipH="1">
                <a:off x="8503757" y="4663168"/>
                <a:ext cx="70486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0" name="Straight Connector 129">
                <a:extLst>
                  <a:ext uri="{FF2B5EF4-FFF2-40B4-BE49-F238E27FC236}">
                    <a16:creationId xmlns:a16="http://schemas.microsoft.com/office/drawing/2014/main" id="{BAD4C78E-5C99-9BF4-5986-1188B3F4883A}"/>
                  </a:ext>
                </a:extLst>
              </p:cNvPr>
              <p:cNvCxnSpPr/>
              <p:nvPr/>
            </p:nvCxnSpPr>
            <p:spPr>
              <a:xfrm rot="16200000" flipH="1">
                <a:off x="8918746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1" name="Straight Connector 130">
                <a:extLst>
                  <a:ext uri="{FF2B5EF4-FFF2-40B4-BE49-F238E27FC236}">
                    <a16:creationId xmlns:a16="http://schemas.microsoft.com/office/drawing/2014/main" id="{684758B9-5385-5A81-CF53-2CCC6F832A6F}"/>
                  </a:ext>
                </a:extLst>
              </p:cNvPr>
              <p:cNvCxnSpPr/>
              <p:nvPr/>
            </p:nvCxnSpPr>
            <p:spPr>
              <a:xfrm rot="16200000" flipH="1">
                <a:off x="9333734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2" name="Straight Connector 131">
                <a:extLst>
                  <a:ext uri="{FF2B5EF4-FFF2-40B4-BE49-F238E27FC236}">
                    <a16:creationId xmlns:a16="http://schemas.microsoft.com/office/drawing/2014/main" id="{D74F3466-A959-440A-778D-F85032B0B122}"/>
                  </a:ext>
                </a:extLst>
              </p:cNvPr>
              <p:cNvCxnSpPr/>
              <p:nvPr/>
            </p:nvCxnSpPr>
            <p:spPr>
              <a:xfrm rot="16200000" flipH="1">
                <a:off x="9748722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3" name="Straight Connector 132">
                <a:extLst>
                  <a:ext uri="{FF2B5EF4-FFF2-40B4-BE49-F238E27FC236}">
                    <a16:creationId xmlns:a16="http://schemas.microsoft.com/office/drawing/2014/main" id="{4986FD4F-E875-187B-5AE2-E1D40EF6C79D}"/>
                  </a:ext>
                </a:extLst>
              </p:cNvPr>
              <p:cNvCxnSpPr/>
              <p:nvPr/>
            </p:nvCxnSpPr>
            <p:spPr>
              <a:xfrm rot="16200000" flipH="1">
                <a:off x="10163710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id="{968F7640-4293-915C-5C46-8F64D3749C1D}"/>
                  </a:ext>
                </a:extLst>
              </p:cNvPr>
              <p:cNvCxnSpPr/>
              <p:nvPr/>
            </p:nvCxnSpPr>
            <p:spPr>
              <a:xfrm rot="16200000" flipH="1">
                <a:off x="10578698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5" name="Straight Connector 134">
                <a:extLst>
                  <a:ext uri="{FF2B5EF4-FFF2-40B4-BE49-F238E27FC236}">
                    <a16:creationId xmlns:a16="http://schemas.microsoft.com/office/drawing/2014/main" id="{EA663302-80B9-5A20-93B0-E008A5739DD4}"/>
                  </a:ext>
                </a:extLst>
              </p:cNvPr>
              <p:cNvCxnSpPr/>
              <p:nvPr/>
            </p:nvCxnSpPr>
            <p:spPr>
              <a:xfrm rot="16200000" flipH="1">
                <a:off x="10993686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6" name="Straight Connector 135">
                <a:extLst>
                  <a:ext uri="{FF2B5EF4-FFF2-40B4-BE49-F238E27FC236}">
                    <a16:creationId xmlns:a16="http://schemas.microsoft.com/office/drawing/2014/main" id="{1CCBE15E-809B-15AB-8C38-3BB84ACB652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1408676" y="4663192"/>
                <a:ext cx="70485" cy="0"/>
              </a:xfrm>
              <a:prstGeom prst="line">
                <a:avLst/>
              </a:prstGeom>
              <a:noFill/>
              <a:ln w="19050" cap="sq" cmpd="sng" algn="ctr">
                <a:solidFill>
                  <a:srgbClr val="000000"/>
                </a:solidFill>
                <a:prstDash val="solid"/>
                <a:miter lim="800000"/>
              </a:ln>
              <a:effectLst/>
            </p:spPr>
          </p:cxn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1C369CDF-92DD-FA67-511C-4BA36C70C7AA}"/>
                </a:ext>
              </a:extLst>
            </p:cNvPr>
            <p:cNvGrpSpPr/>
            <p:nvPr/>
          </p:nvGrpSpPr>
          <p:grpSpPr>
            <a:xfrm>
              <a:off x="1568563" y="4198926"/>
              <a:ext cx="4388229" cy="215444"/>
              <a:chOff x="7130154" y="4718204"/>
              <a:chExt cx="4388229" cy="215444"/>
            </a:xfrm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5069CE02-971B-BBDA-CFF6-3B0752FD753C}"/>
                  </a:ext>
                </a:extLst>
              </p:cNvPr>
              <p:cNvSpPr/>
              <p:nvPr/>
            </p:nvSpPr>
            <p:spPr>
              <a:xfrm>
                <a:off x="7130154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0</a:t>
                </a:r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BA57F911-B6A7-2C62-DB0B-06B91304A105}"/>
                  </a:ext>
                </a:extLst>
              </p:cNvPr>
              <p:cNvSpPr/>
              <p:nvPr/>
            </p:nvSpPr>
            <p:spPr>
              <a:xfrm>
                <a:off x="7549785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3</a:t>
                </a:r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DC7A1B03-3FDB-5C26-E27C-429E3580D95B}"/>
                  </a:ext>
                </a:extLst>
              </p:cNvPr>
              <p:cNvSpPr/>
              <p:nvPr/>
            </p:nvSpPr>
            <p:spPr>
              <a:xfrm>
                <a:off x="7971591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6</a:t>
                </a:r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A2FEAB04-702A-C152-8D08-BAEA136C1553}"/>
                  </a:ext>
                </a:extLst>
              </p:cNvPr>
              <p:cNvSpPr/>
              <p:nvPr/>
            </p:nvSpPr>
            <p:spPr>
              <a:xfrm>
                <a:off x="8380335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9</a:t>
                </a:r>
              </a:p>
            </p:txBody>
          </p:sp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5202CFE2-07DF-8792-118F-1E4A2C6ED3A5}"/>
                  </a:ext>
                </a:extLst>
              </p:cNvPr>
              <p:cNvSpPr/>
              <p:nvPr/>
            </p:nvSpPr>
            <p:spPr>
              <a:xfrm>
                <a:off x="8794748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12</a:t>
                </a:r>
              </a:p>
            </p:txBody>
          </p:sp>
          <p:sp>
            <p:nvSpPr>
              <p:cNvPr id="120" name="Rectangle 119">
                <a:extLst>
                  <a:ext uri="{FF2B5EF4-FFF2-40B4-BE49-F238E27FC236}">
                    <a16:creationId xmlns:a16="http://schemas.microsoft.com/office/drawing/2014/main" id="{00790B8D-BC4F-6F7F-B9A9-5789A4B3B05F}"/>
                  </a:ext>
                </a:extLst>
              </p:cNvPr>
              <p:cNvSpPr/>
              <p:nvPr/>
            </p:nvSpPr>
            <p:spPr>
              <a:xfrm>
                <a:off x="9208736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15</a:t>
                </a:r>
              </a:p>
            </p:txBody>
          </p:sp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764D9D29-E6FD-1565-DDC4-036B4A176EB3}"/>
                  </a:ext>
                </a:extLst>
              </p:cNvPr>
              <p:cNvSpPr/>
              <p:nvPr/>
            </p:nvSpPr>
            <p:spPr>
              <a:xfrm>
                <a:off x="9617990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18</a:t>
                </a:r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58558B05-27F4-E26A-3BAF-3A34D06C837A}"/>
                  </a:ext>
                </a:extLst>
              </p:cNvPr>
              <p:cNvSpPr/>
              <p:nvPr/>
            </p:nvSpPr>
            <p:spPr>
              <a:xfrm>
                <a:off x="10044671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21</a:t>
                </a:r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2EAA08EF-0AE9-9DFC-FFEE-CA071EAA29D7}"/>
                  </a:ext>
                </a:extLst>
              </p:cNvPr>
              <p:cNvSpPr/>
              <p:nvPr/>
            </p:nvSpPr>
            <p:spPr>
              <a:xfrm>
                <a:off x="10873249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27</a:t>
                </a:r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13AB3BF9-9F91-3C4C-C38E-27448AA82D19}"/>
                  </a:ext>
                </a:extLst>
              </p:cNvPr>
              <p:cNvSpPr/>
              <p:nvPr/>
            </p:nvSpPr>
            <p:spPr>
              <a:xfrm>
                <a:off x="10463995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24</a:t>
                </a:r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E7000C37-83E0-FC46-158C-C6E5BBF6F3B6}"/>
                  </a:ext>
                </a:extLst>
              </p:cNvPr>
              <p:cNvSpPr/>
              <p:nvPr/>
            </p:nvSpPr>
            <p:spPr>
              <a:xfrm>
                <a:off x="11283890" y="4718204"/>
                <a:ext cx="234493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ctr" defTabSz="822692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-4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cs typeface="Poppins" pitchFamily="2" charset="77"/>
                  </a:rPr>
                  <a:t>30</a:t>
                </a:r>
              </a:p>
            </p:txBody>
          </p:sp>
        </p:grpSp>
      </p:grpSp>
      <p:sp>
        <p:nvSpPr>
          <p:cNvPr id="149" name="TextBox 148">
            <a:extLst>
              <a:ext uri="{FF2B5EF4-FFF2-40B4-BE49-F238E27FC236}">
                <a16:creationId xmlns:a16="http://schemas.microsoft.com/office/drawing/2014/main" id="{4EDE06AF-DDA9-9456-ED8F-622A62C41C52}"/>
              </a:ext>
            </a:extLst>
          </p:cNvPr>
          <p:cNvSpPr txBox="1"/>
          <p:nvPr/>
        </p:nvSpPr>
        <p:spPr bwMode="auto">
          <a:xfrm>
            <a:off x="-255494" y="4660574"/>
            <a:ext cx="16699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Risk, n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(number censored)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Pivotal cohort</a:t>
            </a:r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A648E323-2181-7290-0494-0606B21A13D3}"/>
              </a:ext>
            </a:extLst>
          </p:cNvPr>
          <p:cNvGrpSpPr/>
          <p:nvPr/>
        </p:nvGrpSpPr>
        <p:grpSpPr>
          <a:xfrm>
            <a:off x="1418373" y="4834664"/>
            <a:ext cx="4437472" cy="307777"/>
            <a:chOff x="1547502" y="5298582"/>
            <a:chExt cx="4437472" cy="307777"/>
          </a:xfrm>
        </p:grpSpPr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DC81A52F-7A2C-2CF9-A0F4-7F66B6DD1900}"/>
                </a:ext>
              </a:extLst>
            </p:cNvPr>
            <p:cNvSpPr/>
            <p:nvPr/>
          </p:nvSpPr>
          <p:spPr>
            <a:xfrm>
              <a:off x="1547502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128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(0)</a:t>
              </a: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D96C664D-B7AE-1E27-FBC6-7BE36008F8B3}"/>
                </a:ext>
              </a:extLst>
            </p:cNvPr>
            <p:cNvSpPr/>
            <p:nvPr/>
          </p:nvSpPr>
          <p:spPr>
            <a:xfrm>
              <a:off x="1967133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(10)</a:t>
              </a: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D06E191C-EFCF-5BAC-56EB-7E5808D4D7CD}"/>
                </a:ext>
              </a:extLst>
            </p:cNvPr>
            <p:cNvSpPr/>
            <p:nvPr/>
          </p:nvSpPr>
          <p:spPr>
            <a:xfrm>
              <a:off x="2388939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67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(19)</a:t>
              </a: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83C50358-A116-E267-6938-5028BC125607}"/>
                </a:ext>
              </a:extLst>
            </p:cNvPr>
            <p:cNvSpPr/>
            <p:nvPr/>
          </p:nvSpPr>
          <p:spPr>
            <a:xfrm>
              <a:off x="2797683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57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(26)</a:t>
              </a: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8213261F-E2E6-E916-2CB8-B975766A3CB8}"/>
                </a:ext>
              </a:extLst>
            </p:cNvPr>
            <p:cNvSpPr/>
            <p:nvPr/>
          </p:nvSpPr>
          <p:spPr>
            <a:xfrm>
              <a:off x="3212096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43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(38)</a:t>
              </a: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17AF148C-7E78-4637-98C6-6EE1FB5468F3}"/>
                </a:ext>
              </a:extLst>
            </p:cNvPr>
            <p:cNvSpPr/>
            <p:nvPr/>
          </p:nvSpPr>
          <p:spPr>
            <a:xfrm>
              <a:off x="3626084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35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(40)</a:t>
              </a: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719869A5-DF3C-EFB6-4E8C-C96B91B9E4DC}"/>
                </a:ext>
              </a:extLst>
            </p:cNvPr>
            <p:cNvSpPr/>
            <p:nvPr/>
          </p:nvSpPr>
          <p:spPr>
            <a:xfrm>
              <a:off x="4035338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(60)</a:t>
              </a: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0A8990AF-25BB-ABB1-8477-A4681108DE0D}"/>
                </a:ext>
              </a:extLst>
            </p:cNvPr>
            <p:cNvSpPr/>
            <p:nvPr/>
          </p:nvSpPr>
          <p:spPr>
            <a:xfrm>
              <a:off x="4462019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(62)</a:t>
              </a: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54C25B06-33FC-4D09-48E7-26BD78AD6883}"/>
                </a:ext>
              </a:extLst>
            </p:cNvPr>
            <p:cNvSpPr/>
            <p:nvPr/>
          </p:nvSpPr>
          <p:spPr>
            <a:xfrm>
              <a:off x="5290597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(69)</a:t>
              </a: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4DC8C434-CD55-0965-6D38-83C7D78E29C7}"/>
                </a:ext>
              </a:extLst>
            </p:cNvPr>
            <p:cNvSpPr/>
            <p:nvPr/>
          </p:nvSpPr>
          <p:spPr>
            <a:xfrm>
              <a:off x="4881343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(69)</a:t>
              </a: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4C4EDC33-26AD-9996-2E40-DFE25B430A9C}"/>
                </a:ext>
              </a:extLst>
            </p:cNvPr>
            <p:cNvSpPr/>
            <p:nvPr/>
          </p:nvSpPr>
          <p:spPr>
            <a:xfrm>
              <a:off x="5701238" y="5298582"/>
              <a:ext cx="283736" cy="3077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(73)</a:t>
              </a:r>
            </a:p>
          </p:txBody>
        </p:sp>
      </p:grpSp>
      <p:sp>
        <p:nvSpPr>
          <p:cNvPr id="162" name="TextBox 161">
            <a:extLst>
              <a:ext uri="{FF2B5EF4-FFF2-40B4-BE49-F238E27FC236}">
                <a16:creationId xmlns:a16="http://schemas.microsoft.com/office/drawing/2014/main" id="{E0A5B70D-1A37-8904-5572-A0D981DD8182}"/>
              </a:ext>
            </a:extLst>
          </p:cNvPr>
          <p:cNvSpPr txBox="1"/>
          <p:nvPr/>
        </p:nvSpPr>
        <p:spPr bwMode="auto">
          <a:xfrm>
            <a:off x="5922442" y="4700915"/>
            <a:ext cx="1478353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Risk, n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(number censored)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Complete response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Partial response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 response</a:t>
            </a:r>
          </a:p>
        </p:txBody>
      </p: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F7F6AA17-9F45-E548-90B3-6762BDA9C80A}"/>
              </a:ext>
            </a:extLst>
          </p:cNvPr>
          <p:cNvGrpSpPr/>
          <p:nvPr/>
        </p:nvGrpSpPr>
        <p:grpSpPr>
          <a:xfrm>
            <a:off x="7394050" y="4936451"/>
            <a:ext cx="4437472" cy="923330"/>
            <a:chOff x="1547502" y="5298582"/>
            <a:chExt cx="4437472" cy="923330"/>
          </a:xfrm>
        </p:grpSpPr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C85C829-705A-3D47-163C-E272592ECECE}"/>
                </a:ext>
              </a:extLst>
            </p:cNvPr>
            <p:cNvSpPr/>
            <p:nvPr/>
          </p:nvSpPr>
          <p:spPr>
            <a:xfrm>
              <a:off x="1547502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(0)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25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(0)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23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(0)</a:t>
              </a: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0049D77-1CF9-FD57-510A-00235F378D40}"/>
                </a:ext>
              </a:extLst>
            </p:cNvPr>
            <p:cNvSpPr/>
            <p:nvPr/>
          </p:nvSpPr>
          <p:spPr>
            <a:xfrm>
              <a:off x="1967133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75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(2)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52039817-6AE4-BCDD-35A5-1C23534E1A77}"/>
                </a:ext>
              </a:extLst>
            </p:cNvPr>
            <p:cNvSpPr/>
            <p:nvPr/>
          </p:nvSpPr>
          <p:spPr>
            <a:xfrm>
              <a:off x="2388939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61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(10)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142614C0-525B-9C2E-27C9-3AA2A26751D0}"/>
                </a:ext>
              </a:extLst>
            </p:cNvPr>
            <p:cNvSpPr/>
            <p:nvPr/>
          </p:nvSpPr>
          <p:spPr>
            <a:xfrm>
              <a:off x="2797683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(17)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6495CC19-012A-B7A8-6C69-E7B20CE91BCD}"/>
                </a:ext>
              </a:extLst>
            </p:cNvPr>
            <p:cNvSpPr/>
            <p:nvPr/>
          </p:nvSpPr>
          <p:spPr>
            <a:xfrm>
              <a:off x="3212096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41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(29)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1D0744EC-828B-0D37-D5B7-1E98ABC36F50}"/>
                </a:ext>
              </a:extLst>
            </p:cNvPr>
            <p:cNvSpPr/>
            <p:nvPr/>
          </p:nvSpPr>
          <p:spPr>
            <a:xfrm>
              <a:off x="3626084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(31)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439F3F46-1262-6AEA-22AC-C58BC7B693BA}"/>
                </a:ext>
              </a:extLst>
            </p:cNvPr>
            <p:cNvSpPr/>
            <p:nvPr/>
          </p:nvSpPr>
          <p:spPr>
            <a:xfrm>
              <a:off x="4035338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(50)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B290B846-C2C2-DACD-8F9E-00B4809CF2FF}"/>
                </a:ext>
              </a:extLst>
            </p:cNvPr>
            <p:cNvSpPr/>
            <p:nvPr/>
          </p:nvSpPr>
          <p:spPr>
            <a:xfrm>
              <a:off x="4462019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(52)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E9603186-C6E7-EAC5-40A2-D069794435A4}"/>
                </a:ext>
              </a:extLst>
            </p:cNvPr>
            <p:cNvSpPr/>
            <p:nvPr/>
          </p:nvSpPr>
          <p:spPr>
            <a:xfrm>
              <a:off x="5290597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(59)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D7075F99-CC9C-6593-E659-6154220F6866}"/>
                </a:ext>
              </a:extLst>
            </p:cNvPr>
            <p:cNvSpPr/>
            <p:nvPr/>
          </p:nvSpPr>
          <p:spPr>
            <a:xfrm>
              <a:off x="4881343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(59)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C04DD16D-CC7D-70A9-8969-3072E37B720B}"/>
                </a:ext>
              </a:extLst>
            </p:cNvPr>
            <p:cNvSpPr/>
            <p:nvPr/>
          </p:nvSpPr>
          <p:spPr>
            <a:xfrm>
              <a:off x="5701238" y="5298582"/>
              <a:ext cx="283736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(63)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(6)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  <a:b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GB" sz="1000" b="0" i="0" u="none" strike="noStrike" kern="1200" cap="none" spc="-4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(4)</a:t>
              </a:r>
            </a:p>
          </p:txBody>
        </p:sp>
      </p:grpSp>
      <p:sp>
        <p:nvSpPr>
          <p:cNvPr id="175" name="TextBox 174">
            <a:extLst>
              <a:ext uri="{FF2B5EF4-FFF2-40B4-BE49-F238E27FC236}">
                <a16:creationId xmlns:a16="http://schemas.microsoft.com/office/drawing/2014/main" id="{1CC6BE2C-16EC-9BFF-1640-33A57DB7ADCC}"/>
              </a:ext>
            </a:extLst>
          </p:cNvPr>
          <p:cNvSpPr txBox="1"/>
          <p:nvPr/>
        </p:nvSpPr>
        <p:spPr bwMode="auto">
          <a:xfrm>
            <a:off x="9728313" y="1737998"/>
            <a:ext cx="23711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Complete response (n = 80)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Partial response (n = 25)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 response (n = 23)</a:t>
            </a:r>
          </a:p>
        </p:txBody>
      </p: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93B12956-74BA-4557-6CF0-7B0207BF7203}"/>
              </a:ext>
            </a:extLst>
          </p:cNvPr>
          <p:cNvCxnSpPr>
            <a:cxnSpLocks/>
          </p:cNvCxnSpPr>
          <p:nvPr/>
        </p:nvCxnSpPr>
        <p:spPr bwMode="auto">
          <a:xfrm>
            <a:off x="9586445" y="1880247"/>
            <a:ext cx="175116" cy="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AF18B1CF-4B66-A939-9DF0-666A93A99872}"/>
              </a:ext>
            </a:extLst>
          </p:cNvPr>
          <p:cNvCxnSpPr>
            <a:cxnSpLocks/>
          </p:cNvCxnSpPr>
          <p:nvPr/>
        </p:nvCxnSpPr>
        <p:spPr bwMode="auto">
          <a:xfrm>
            <a:off x="9586445" y="2061193"/>
            <a:ext cx="175116" cy="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499ED84B-32D4-040C-FD34-EEC4B02BC48D}"/>
              </a:ext>
            </a:extLst>
          </p:cNvPr>
          <p:cNvCxnSpPr>
            <a:cxnSpLocks/>
          </p:cNvCxnSpPr>
          <p:nvPr/>
        </p:nvCxnSpPr>
        <p:spPr bwMode="auto">
          <a:xfrm>
            <a:off x="9586445" y="2242138"/>
            <a:ext cx="175116" cy="0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3B8B852E-AB28-666A-49D8-06AE504B80C9}"/>
              </a:ext>
            </a:extLst>
          </p:cNvPr>
          <p:cNvCxnSpPr/>
          <p:nvPr/>
        </p:nvCxnSpPr>
        <p:spPr bwMode="auto">
          <a:xfrm>
            <a:off x="1888421" y="221116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1718F490-0C44-986F-5FF2-F932179E1D76}"/>
              </a:ext>
            </a:extLst>
          </p:cNvPr>
          <p:cNvCxnSpPr/>
          <p:nvPr/>
        </p:nvCxnSpPr>
        <p:spPr bwMode="auto">
          <a:xfrm>
            <a:off x="2177346" y="254771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932E8127-69D6-C161-527F-22A3B312EB88}"/>
              </a:ext>
            </a:extLst>
          </p:cNvPr>
          <p:cNvCxnSpPr/>
          <p:nvPr/>
        </p:nvCxnSpPr>
        <p:spPr bwMode="auto">
          <a:xfrm>
            <a:off x="2307521" y="2624770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183ADA37-D052-6E9C-3A95-0E625FB1AC4D}"/>
              </a:ext>
            </a:extLst>
          </p:cNvPr>
          <p:cNvCxnSpPr/>
          <p:nvPr/>
        </p:nvCxnSpPr>
        <p:spPr bwMode="auto">
          <a:xfrm>
            <a:off x="2383721" y="2722341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84D60F3C-F12C-7C6E-658D-EA4DC161C180}"/>
              </a:ext>
            </a:extLst>
          </p:cNvPr>
          <p:cNvCxnSpPr/>
          <p:nvPr/>
        </p:nvCxnSpPr>
        <p:spPr bwMode="auto">
          <a:xfrm>
            <a:off x="2440871" y="2722341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16AB3A85-04CD-3D42-FA68-77EAC1B60C19}"/>
              </a:ext>
            </a:extLst>
          </p:cNvPr>
          <p:cNvCxnSpPr/>
          <p:nvPr/>
        </p:nvCxnSpPr>
        <p:spPr bwMode="auto">
          <a:xfrm>
            <a:off x="2628196" y="2747682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964B59FA-9253-563A-2CEF-D2883B680AE4}"/>
              </a:ext>
            </a:extLst>
          </p:cNvPr>
          <p:cNvCxnSpPr/>
          <p:nvPr/>
        </p:nvCxnSpPr>
        <p:spPr bwMode="auto">
          <a:xfrm>
            <a:off x="2660454" y="2747682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D6509571-324E-2F86-858B-172B2AB297BA}"/>
              </a:ext>
            </a:extLst>
          </p:cNvPr>
          <p:cNvCxnSpPr/>
          <p:nvPr/>
        </p:nvCxnSpPr>
        <p:spPr bwMode="auto">
          <a:xfrm>
            <a:off x="2713921" y="2747682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3EEC2A7-1095-0F92-A4BE-AFCCA0685A0B}"/>
              </a:ext>
            </a:extLst>
          </p:cNvPr>
          <p:cNvCxnSpPr/>
          <p:nvPr/>
        </p:nvCxnSpPr>
        <p:spPr bwMode="auto">
          <a:xfrm>
            <a:off x="2780596" y="2792191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E03B0B04-A799-196E-8016-29A22C976FE5}"/>
              </a:ext>
            </a:extLst>
          </p:cNvPr>
          <p:cNvCxnSpPr/>
          <p:nvPr/>
        </p:nvCxnSpPr>
        <p:spPr bwMode="auto">
          <a:xfrm>
            <a:off x="3034596" y="2817532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78D9ABDA-24EC-4365-8561-7E68DF88C8C6}"/>
              </a:ext>
            </a:extLst>
          </p:cNvPr>
          <p:cNvCxnSpPr/>
          <p:nvPr/>
        </p:nvCxnSpPr>
        <p:spPr bwMode="auto">
          <a:xfrm>
            <a:off x="3101271" y="2839757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7B6C010C-493E-BA69-D68C-8C785A2A823E}"/>
              </a:ext>
            </a:extLst>
          </p:cNvPr>
          <p:cNvCxnSpPr/>
          <p:nvPr/>
        </p:nvCxnSpPr>
        <p:spPr bwMode="auto">
          <a:xfrm>
            <a:off x="3133021" y="2839757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F311B059-5011-B263-906A-FABA35B3129B}"/>
              </a:ext>
            </a:extLst>
          </p:cNvPr>
          <p:cNvCxnSpPr/>
          <p:nvPr/>
        </p:nvCxnSpPr>
        <p:spPr bwMode="auto">
          <a:xfrm>
            <a:off x="3164771" y="2839757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FF2BFBA9-BD11-4FBA-A01B-BC7F7660938A}"/>
              </a:ext>
            </a:extLst>
          </p:cNvPr>
          <p:cNvCxnSpPr/>
          <p:nvPr/>
        </p:nvCxnSpPr>
        <p:spPr bwMode="auto">
          <a:xfrm>
            <a:off x="3561646" y="297951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F6A8523F-52E1-CC0B-D20F-23B2974D74BC}"/>
              </a:ext>
            </a:extLst>
          </p:cNvPr>
          <p:cNvCxnSpPr>
            <a:cxnSpLocks/>
          </p:cNvCxnSpPr>
          <p:nvPr/>
        </p:nvCxnSpPr>
        <p:spPr bwMode="auto">
          <a:xfrm>
            <a:off x="3729921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6E562571-D3C4-807A-2E8F-54F2B5F143E7}"/>
              </a:ext>
            </a:extLst>
          </p:cNvPr>
          <p:cNvCxnSpPr>
            <a:cxnSpLocks/>
          </p:cNvCxnSpPr>
          <p:nvPr/>
        </p:nvCxnSpPr>
        <p:spPr bwMode="auto">
          <a:xfrm>
            <a:off x="4679246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9A3B69FD-3EE5-9144-BDA0-D4575C29A78F}"/>
              </a:ext>
            </a:extLst>
          </p:cNvPr>
          <p:cNvCxnSpPr>
            <a:cxnSpLocks/>
          </p:cNvCxnSpPr>
          <p:nvPr/>
        </p:nvCxnSpPr>
        <p:spPr bwMode="auto">
          <a:xfrm>
            <a:off x="4647496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BAF027DF-EC79-78C5-7416-9E3EFB348E94}"/>
              </a:ext>
            </a:extLst>
          </p:cNvPr>
          <p:cNvCxnSpPr>
            <a:cxnSpLocks/>
          </p:cNvCxnSpPr>
          <p:nvPr/>
        </p:nvCxnSpPr>
        <p:spPr bwMode="auto">
          <a:xfrm>
            <a:off x="4577646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970B0373-30B1-A736-3375-6512176E71C5}"/>
              </a:ext>
            </a:extLst>
          </p:cNvPr>
          <p:cNvCxnSpPr>
            <a:cxnSpLocks/>
          </p:cNvCxnSpPr>
          <p:nvPr/>
        </p:nvCxnSpPr>
        <p:spPr bwMode="auto">
          <a:xfrm>
            <a:off x="4517458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3A2257BB-9871-8E20-F85D-FDB01A3E08A0}"/>
              </a:ext>
            </a:extLst>
          </p:cNvPr>
          <p:cNvCxnSpPr>
            <a:cxnSpLocks/>
          </p:cNvCxnSpPr>
          <p:nvPr/>
        </p:nvCxnSpPr>
        <p:spPr bwMode="auto">
          <a:xfrm>
            <a:off x="4482533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31457320-448F-42CC-24F7-9F6CE7495383}"/>
              </a:ext>
            </a:extLst>
          </p:cNvPr>
          <p:cNvCxnSpPr>
            <a:cxnSpLocks/>
          </p:cNvCxnSpPr>
          <p:nvPr/>
        </p:nvCxnSpPr>
        <p:spPr bwMode="auto">
          <a:xfrm>
            <a:off x="4182166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294A0278-493E-1D81-E425-F095ED86ACE2}"/>
              </a:ext>
            </a:extLst>
          </p:cNvPr>
          <p:cNvCxnSpPr>
            <a:cxnSpLocks/>
          </p:cNvCxnSpPr>
          <p:nvPr/>
        </p:nvCxnSpPr>
        <p:spPr bwMode="auto">
          <a:xfrm>
            <a:off x="3810691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FCAFEA7C-5EAE-08BB-53BF-FCCCC76010FC}"/>
              </a:ext>
            </a:extLst>
          </p:cNvPr>
          <p:cNvCxnSpPr>
            <a:cxnSpLocks/>
          </p:cNvCxnSpPr>
          <p:nvPr/>
        </p:nvCxnSpPr>
        <p:spPr bwMode="auto">
          <a:xfrm>
            <a:off x="3775766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FA0C0667-ECAB-7A15-932F-ED93F3093429}"/>
              </a:ext>
            </a:extLst>
          </p:cNvPr>
          <p:cNvCxnSpPr>
            <a:cxnSpLocks/>
          </p:cNvCxnSpPr>
          <p:nvPr/>
        </p:nvCxnSpPr>
        <p:spPr bwMode="auto">
          <a:xfrm>
            <a:off x="3978966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F75DBCD6-C21D-4F5B-8091-1B9287CB905F}"/>
              </a:ext>
            </a:extLst>
          </p:cNvPr>
          <p:cNvCxnSpPr>
            <a:cxnSpLocks/>
          </p:cNvCxnSpPr>
          <p:nvPr/>
        </p:nvCxnSpPr>
        <p:spPr bwMode="auto">
          <a:xfrm>
            <a:off x="3994978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E378158-719B-1867-2B5D-96C7B75E5C5E}"/>
              </a:ext>
            </a:extLst>
          </p:cNvPr>
          <p:cNvCxnSpPr>
            <a:cxnSpLocks/>
          </p:cNvCxnSpPr>
          <p:nvPr/>
        </p:nvCxnSpPr>
        <p:spPr bwMode="auto">
          <a:xfrm>
            <a:off x="4055852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AD69181E-5B87-9A1C-4670-0A0C2BF1283D}"/>
              </a:ext>
            </a:extLst>
          </p:cNvPr>
          <p:cNvCxnSpPr>
            <a:cxnSpLocks/>
          </p:cNvCxnSpPr>
          <p:nvPr/>
        </p:nvCxnSpPr>
        <p:spPr bwMode="auto">
          <a:xfrm>
            <a:off x="3826566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C7659E41-318D-D47A-F42F-42D0A6D58A81}"/>
              </a:ext>
            </a:extLst>
          </p:cNvPr>
          <p:cNvCxnSpPr>
            <a:cxnSpLocks/>
          </p:cNvCxnSpPr>
          <p:nvPr/>
        </p:nvCxnSpPr>
        <p:spPr bwMode="auto">
          <a:xfrm>
            <a:off x="4776225" y="323118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5" name="Straight Connector 214">
            <a:extLst>
              <a:ext uri="{FF2B5EF4-FFF2-40B4-BE49-F238E27FC236}">
                <a16:creationId xmlns:a16="http://schemas.microsoft.com/office/drawing/2014/main" id="{DBFA03FF-571B-5C00-DF23-A0A032C27A06}"/>
              </a:ext>
            </a:extLst>
          </p:cNvPr>
          <p:cNvCxnSpPr>
            <a:cxnSpLocks/>
          </p:cNvCxnSpPr>
          <p:nvPr/>
        </p:nvCxnSpPr>
        <p:spPr bwMode="auto">
          <a:xfrm>
            <a:off x="4757175" y="323118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9C848A8A-81CD-2F2B-0D87-87C655B00044}"/>
              </a:ext>
            </a:extLst>
          </p:cNvPr>
          <p:cNvCxnSpPr>
            <a:cxnSpLocks/>
          </p:cNvCxnSpPr>
          <p:nvPr/>
        </p:nvCxnSpPr>
        <p:spPr bwMode="auto">
          <a:xfrm>
            <a:off x="3936570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8CA16D64-BD7F-7618-78B4-6E431462FF97}"/>
              </a:ext>
            </a:extLst>
          </p:cNvPr>
          <p:cNvCxnSpPr>
            <a:cxnSpLocks/>
          </p:cNvCxnSpPr>
          <p:nvPr/>
        </p:nvCxnSpPr>
        <p:spPr bwMode="auto">
          <a:xfrm>
            <a:off x="3894934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39DA3A59-0AAA-7FAC-6D9F-3E067A5C2D04}"/>
              </a:ext>
            </a:extLst>
          </p:cNvPr>
          <p:cNvCxnSpPr>
            <a:cxnSpLocks/>
          </p:cNvCxnSpPr>
          <p:nvPr/>
        </p:nvCxnSpPr>
        <p:spPr bwMode="auto">
          <a:xfrm>
            <a:off x="3860594" y="308225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9" name="Straight Connector 218">
            <a:extLst>
              <a:ext uri="{FF2B5EF4-FFF2-40B4-BE49-F238E27FC236}">
                <a16:creationId xmlns:a16="http://schemas.microsoft.com/office/drawing/2014/main" id="{EB3E8B29-9DA1-61E0-8160-5E73F5B25A24}"/>
              </a:ext>
            </a:extLst>
          </p:cNvPr>
          <p:cNvCxnSpPr>
            <a:cxnSpLocks/>
          </p:cNvCxnSpPr>
          <p:nvPr/>
        </p:nvCxnSpPr>
        <p:spPr bwMode="auto">
          <a:xfrm>
            <a:off x="5433450" y="323118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94B899C5-5EA7-2EFB-2B87-3C54174D8347}"/>
              </a:ext>
            </a:extLst>
          </p:cNvPr>
          <p:cNvCxnSpPr>
            <a:cxnSpLocks/>
          </p:cNvCxnSpPr>
          <p:nvPr/>
        </p:nvCxnSpPr>
        <p:spPr bwMode="auto">
          <a:xfrm>
            <a:off x="5341375" y="323118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D55877A1-4081-A7F0-9653-FF299C5A4278}"/>
              </a:ext>
            </a:extLst>
          </p:cNvPr>
          <p:cNvCxnSpPr>
            <a:cxnSpLocks/>
          </p:cNvCxnSpPr>
          <p:nvPr/>
        </p:nvCxnSpPr>
        <p:spPr bwMode="auto">
          <a:xfrm>
            <a:off x="5534372" y="323118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F1058C0-0806-ECA9-312E-5FECF2D5A737}"/>
              </a:ext>
            </a:extLst>
          </p:cNvPr>
          <p:cNvCxnSpPr>
            <a:cxnSpLocks/>
          </p:cNvCxnSpPr>
          <p:nvPr/>
        </p:nvCxnSpPr>
        <p:spPr bwMode="auto">
          <a:xfrm>
            <a:off x="5554484" y="323118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BB573DA4-A642-455C-B562-167FAA66C814}"/>
              </a:ext>
            </a:extLst>
          </p:cNvPr>
          <p:cNvCxnSpPr>
            <a:cxnSpLocks/>
          </p:cNvCxnSpPr>
          <p:nvPr/>
        </p:nvCxnSpPr>
        <p:spPr bwMode="auto">
          <a:xfrm>
            <a:off x="4820675" y="3231186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28" name="Graphic 227">
            <a:extLst>
              <a:ext uri="{FF2B5EF4-FFF2-40B4-BE49-F238E27FC236}">
                <a16:creationId xmlns:a16="http://schemas.microsoft.com/office/drawing/2014/main" id="{A9D5FE99-D35F-1EDC-9766-4F6108D437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32314" y="1868419"/>
            <a:ext cx="4055522" cy="1487245"/>
          </a:xfrm>
          <a:prstGeom prst="rect">
            <a:avLst/>
          </a:prstGeom>
        </p:spPr>
      </p:pic>
      <p:sp>
        <p:nvSpPr>
          <p:cNvPr id="7" name="Freeform 6">
            <a:extLst>
              <a:ext uri="{FF2B5EF4-FFF2-40B4-BE49-F238E27FC236}">
                <a16:creationId xmlns:a16="http://schemas.microsoft.com/office/drawing/2014/main" id="{B0E94548-EEA1-8CD2-76AC-2F4B248BE0AD}"/>
              </a:ext>
            </a:extLst>
          </p:cNvPr>
          <p:cNvSpPr/>
          <p:nvPr/>
        </p:nvSpPr>
        <p:spPr bwMode="auto">
          <a:xfrm>
            <a:off x="1558746" y="1919125"/>
            <a:ext cx="4080070" cy="2368939"/>
          </a:xfrm>
          <a:custGeom>
            <a:avLst/>
            <a:gdLst>
              <a:gd name="connsiteX0" fmla="*/ 0 w 4165600"/>
              <a:gd name="connsiteY0" fmla="*/ 0 h 2431143"/>
              <a:gd name="connsiteX1" fmla="*/ 0 w 4165600"/>
              <a:gd name="connsiteY1" fmla="*/ 2431143 h 2431143"/>
              <a:gd name="connsiteX2" fmla="*/ 4165600 w 4165600"/>
              <a:gd name="connsiteY2" fmla="*/ 2431143 h 243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65600" h="2431143">
                <a:moveTo>
                  <a:pt x="0" y="0"/>
                </a:moveTo>
                <a:lnTo>
                  <a:pt x="0" y="2431143"/>
                </a:lnTo>
                <a:lnTo>
                  <a:pt x="4165600" y="2431143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229" name="Straight Connector 228">
            <a:extLst>
              <a:ext uri="{FF2B5EF4-FFF2-40B4-BE49-F238E27FC236}">
                <a16:creationId xmlns:a16="http://schemas.microsoft.com/office/drawing/2014/main" id="{335578E1-84E1-45EA-6E03-16E76B7CC94B}"/>
              </a:ext>
            </a:extLst>
          </p:cNvPr>
          <p:cNvCxnSpPr>
            <a:cxnSpLocks/>
          </p:cNvCxnSpPr>
          <p:nvPr/>
        </p:nvCxnSpPr>
        <p:spPr bwMode="auto">
          <a:xfrm>
            <a:off x="7883638" y="1848497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0" name="Straight Connector 229">
            <a:extLst>
              <a:ext uri="{FF2B5EF4-FFF2-40B4-BE49-F238E27FC236}">
                <a16:creationId xmlns:a16="http://schemas.microsoft.com/office/drawing/2014/main" id="{B84AD2EB-DA30-FD4E-BD5E-F5E19047F06D}"/>
              </a:ext>
            </a:extLst>
          </p:cNvPr>
          <p:cNvCxnSpPr>
            <a:cxnSpLocks/>
          </p:cNvCxnSpPr>
          <p:nvPr/>
        </p:nvCxnSpPr>
        <p:spPr bwMode="auto">
          <a:xfrm>
            <a:off x="8131288" y="198181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1" name="Straight Connector 230">
            <a:extLst>
              <a:ext uri="{FF2B5EF4-FFF2-40B4-BE49-F238E27FC236}">
                <a16:creationId xmlns:a16="http://schemas.microsoft.com/office/drawing/2014/main" id="{FE9A6202-A2CC-D006-3BE4-940537D98585}"/>
              </a:ext>
            </a:extLst>
          </p:cNvPr>
          <p:cNvCxnSpPr>
            <a:cxnSpLocks/>
          </p:cNvCxnSpPr>
          <p:nvPr/>
        </p:nvCxnSpPr>
        <p:spPr bwMode="auto">
          <a:xfrm>
            <a:off x="8255113" y="206754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7EE8B32C-7D10-13D7-7DFE-B81CD36BD7D9}"/>
              </a:ext>
            </a:extLst>
          </p:cNvPr>
          <p:cNvCxnSpPr>
            <a:cxnSpLocks/>
          </p:cNvCxnSpPr>
          <p:nvPr/>
        </p:nvCxnSpPr>
        <p:spPr bwMode="auto">
          <a:xfrm>
            <a:off x="8264638" y="206754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4886CD03-D149-2BC5-CB6F-6C322642CABE}"/>
              </a:ext>
            </a:extLst>
          </p:cNvPr>
          <p:cNvCxnSpPr>
            <a:cxnSpLocks/>
          </p:cNvCxnSpPr>
          <p:nvPr/>
        </p:nvCxnSpPr>
        <p:spPr bwMode="auto">
          <a:xfrm>
            <a:off x="8302738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16FF53E4-9D27-9AE5-032B-C8CBF511605A}"/>
              </a:ext>
            </a:extLst>
          </p:cNvPr>
          <p:cNvCxnSpPr>
            <a:cxnSpLocks/>
          </p:cNvCxnSpPr>
          <p:nvPr/>
        </p:nvCxnSpPr>
        <p:spPr bwMode="auto">
          <a:xfrm>
            <a:off x="8334488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838CADB4-1759-76FF-7FEE-779EAAB10F70}"/>
              </a:ext>
            </a:extLst>
          </p:cNvPr>
          <p:cNvCxnSpPr>
            <a:cxnSpLocks/>
          </p:cNvCxnSpPr>
          <p:nvPr/>
        </p:nvCxnSpPr>
        <p:spPr bwMode="auto">
          <a:xfrm>
            <a:off x="8391638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B40F7B43-8648-AD0D-A29A-B6CCA5ADCC92}"/>
              </a:ext>
            </a:extLst>
          </p:cNvPr>
          <p:cNvCxnSpPr>
            <a:cxnSpLocks/>
          </p:cNvCxnSpPr>
          <p:nvPr/>
        </p:nvCxnSpPr>
        <p:spPr bwMode="auto">
          <a:xfrm>
            <a:off x="8578963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7" name="Straight Connector 236">
            <a:extLst>
              <a:ext uri="{FF2B5EF4-FFF2-40B4-BE49-F238E27FC236}">
                <a16:creationId xmlns:a16="http://schemas.microsoft.com/office/drawing/2014/main" id="{E50DEEBC-53A2-D0C2-E0B6-D5E384071922}"/>
              </a:ext>
            </a:extLst>
          </p:cNvPr>
          <p:cNvCxnSpPr>
            <a:cxnSpLocks/>
          </p:cNvCxnSpPr>
          <p:nvPr/>
        </p:nvCxnSpPr>
        <p:spPr bwMode="auto">
          <a:xfrm>
            <a:off x="8613888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4A9D9834-F835-AB57-8841-9B24EA6AD736}"/>
              </a:ext>
            </a:extLst>
          </p:cNvPr>
          <p:cNvCxnSpPr>
            <a:cxnSpLocks/>
          </p:cNvCxnSpPr>
          <p:nvPr/>
        </p:nvCxnSpPr>
        <p:spPr bwMode="auto">
          <a:xfrm>
            <a:off x="8667863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4B858410-AA20-1337-49CE-ED86F10A88DB}"/>
              </a:ext>
            </a:extLst>
          </p:cNvPr>
          <p:cNvCxnSpPr>
            <a:cxnSpLocks/>
          </p:cNvCxnSpPr>
          <p:nvPr/>
        </p:nvCxnSpPr>
        <p:spPr bwMode="auto">
          <a:xfrm>
            <a:off x="8683738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0" name="Straight Connector 239">
            <a:extLst>
              <a:ext uri="{FF2B5EF4-FFF2-40B4-BE49-F238E27FC236}">
                <a16:creationId xmlns:a16="http://schemas.microsoft.com/office/drawing/2014/main" id="{976950AA-9092-158F-694C-51BBA40B74FC}"/>
              </a:ext>
            </a:extLst>
          </p:cNvPr>
          <p:cNvCxnSpPr>
            <a:cxnSpLocks/>
          </p:cNvCxnSpPr>
          <p:nvPr/>
        </p:nvCxnSpPr>
        <p:spPr bwMode="auto">
          <a:xfrm>
            <a:off x="8731363" y="2105555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E9D53B22-08B7-3492-F0AD-101BB705ECB7}"/>
              </a:ext>
            </a:extLst>
          </p:cNvPr>
          <p:cNvCxnSpPr>
            <a:cxnSpLocks/>
          </p:cNvCxnSpPr>
          <p:nvPr/>
        </p:nvCxnSpPr>
        <p:spPr bwMode="auto">
          <a:xfrm>
            <a:off x="9042513" y="214374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FCD280DC-3AB7-05FC-32D6-A420087856F7}"/>
              </a:ext>
            </a:extLst>
          </p:cNvPr>
          <p:cNvCxnSpPr>
            <a:cxnSpLocks/>
          </p:cNvCxnSpPr>
          <p:nvPr/>
        </p:nvCxnSpPr>
        <p:spPr bwMode="auto">
          <a:xfrm>
            <a:off x="8988538" y="214374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FD78FF9C-1DFA-491D-7297-237DC8395D8C}"/>
              </a:ext>
            </a:extLst>
          </p:cNvPr>
          <p:cNvCxnSpPr>
            <a:cxnSpLocks/>
          </p:cNvCxnSpPr>
          <p:nvPr/>
        </p:nvCxnSpPr>
        <p:spPr bwMode="auto">
          <a:xfrm>
            <a:off x="9112363" y="214374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4" name="Straight Connector 243">
            <a:extLst>
              <a:ext uri="{FF2B5EF4-FFF2-40B4-BE49-F238E27FC236}">
                <a16:creationId xmlns:a16="http://schemas.microsoft.com/office/drawing/2014/main" id="{58EA7AAE-4E69-6ED9-BA2A-24444DF804ED}"/>
              </a:ext>
            </a:extLst>
          </p:cNvPr>
          <p:cNvCxnSpPr>
            <a:cxnSpLocks/>
          </p:cNvCxnSpPr>
          <p:nvPr/>
        </p:nvCxnSpPr>
        <p:spPr bwMode="auto">
          <a:xfrm>
            <a:off x="9080613" y="214374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24AACDD2-4E9A-CC6D-AE10-936683BB97C9}"/>
              </a:ext>
            </a:extLst>
          </p:cNvPr>
          <p:cNvCxnSpPr>
            <a:cxnSpLocks/>
          </p:cNvCxnSpPr>
          <p:nvPr/>
        </p:nvCxnSpPr>
        <p:spPr bwMode="auto">
          <a:xfrm>
            <a:off x="9490188" y="2352550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CE74CBB0-A66C-996D-2C6C-564D8C30F5D0}"/>
              </a:ext>
            </a:extLst>
          </p:cNvPr>
          <p:cNvCxnSpPr>
            <a:cxnSpLocks/>
          </p:cNvCxnSpPr>
          <p:nvPr/>
        </p:nvCxnSpPr>
        <p:spPr bwMode="auto">
          <a:xfrm>
            <a:off x="976006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84C57A7A-DCB7-C562-6CA9-1C077EF9F4DA}"/>
              </a:ext>
            </a:extLst>
          </p:cNvPr>
          <p:cNvCxnSpPr>
            <a:cxnSpLocks/>
          </p:cNvCxnSpPr>
          <p:nvPr/>
        </p:nvCxnSpPr>
        <p:spPr bwMode="auto">
          <a:xfrm>
            <a:off x="972831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8" name="Straight Connector 247">
            <a:extLst>
              <a:ext uri="{FF2B5EF4-FFF2-40B4-BE49-F238E27FC236}">
                <a16:creationId xmlns:a16="http://schemas.microsoft.com/office/drawing/2014/main" id="{73341FFA-DAFF-6175-5DFE-157DF8782C90}"/>
              </a:ext>
            </a:extLst>
          </p:cNvPr>
          <p:cNvCxnSpPr>
            <a:cxnSpLocks/>
          </p:cNvCxnSpPr>
          <p:nvPr/>
        </p:nvCxnSpPr>
        <p:spPr bwMode="auto">
          <a:xfrm>
            <a:off x="968386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F834D96E-6484-F00A-92AA-AF7EFE117244}"/>
              </a:ext>
            </a:extLst>
          </p:cNvPr>
          <p:cNvCxnSpPr>
            <a:cxnSpLocks/>
          </p:cNvCxnSpPr>
          <p:nvPr/>
        </p:nvCxnSpPr>
        <p:spPr bwMode="auto">
          <a:xfrm>
            <a:off x="9844797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7761D63A-117B-ACD2-3E2E-B84688ED74B6}"/>
              </a:ext>
            </a:extLst>
          </p:cNvPr>
          <p:cNvCxnSpPr>
            <a:cxnSpLocks/>
          </p:cNvCxnSpPr>
          <p:nvPr/>
        </p:nvCxnSpPr>
        <p:spPr bwMode="auto">
          <a:xfrm>
            <a:off x="9812976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1" name="Straight Connector 250">
            <a:extLst>
              <a:ext uri="{FF2B5EF4-FFF2-40B4-BE49-F238E27FC236}">
                <a16:creationId xmlns:a16="http://schemas.microsoft.com/office/drawing/2014/main" id="{4749AB3D-108F-571E-BEB6-F1B8227C91B0}"/>
              </a:ext>
            </a:extLst>
          </p:cNvPr>
          <p:cNvCxnSpPr>
            <a:cxnSpLocks/>
          </p:cNvCxnSpPr>
          <p:nvPr/>
        </p:nvCxnSpPr>
        <p:spPr bwMode="auto">
          <a:xfrm>
            <a:off x="9775938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D37A6799-B740-4581-E09D-C3D784FE6132}"/>
              </a:ext>
            </a:extLst>
          </p:cNvPr>
          <p:cNvCxnSpPr>
            <a:cxnSpLocks/>
          </p:cNvCxnSpPr>
          <p:nvPr/>
        </p:nvCxnSpPr>
        <p:spPr bwMode="auto">
          <a:xfrm>
            <a:off x="10125188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A8CD0BBE-AA76-41A5-4DF9-176B99A61357}"/>
              </a:ext>
            </a:extLst>
          </p:cNvPr>
          <p:cNvCxnSpPr>
            <a:cxnSpLocks/>
          </p:cNvCxnSpPr>
          <p:nvPr/>
        </p:nvCxnSpPr>
        <p:spPr bwMode="auto">
          <a:xfrm>
            <a:off x="998866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98A7A885-73EA-4997-CF25-8C3CBF70F1B9}"/>
              </a:ext>
            </a:extLst>
          </p:cNvPr>
          <p:cNvCxnSpPr>
            <a:cxnSpLocks/>
          </p:cNvCxnSpPr>
          <p:nvPr/>
        </p:nvCxnSpPr>
        <p:spPr bwMode="auto">
          <a:xfrm>
            <a:off x="9877538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D810CD28-6587-6701-88E0-C4F6C82F6382}"/>
              </a:ext>
            </a:extLst>
          </p:cNvPr>
          <p:cNvCxnSpPr>
            <a:cxnSpLocks/>
          </p:cNvCxnSpPr>
          <p:nvPr/>
        </p:nvCxnSpPr>
        <p:spPr bwMode="auto">
          <a:xfrm>
            <a:off x="989341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3F9782D2-0BAA-BDDA-0715-87D679B10126}"/>
              </a:ext>
            </a:extLst>
          </p:cNvPr>
          <p:cNvCxnSpPr>
            <a:cxnSpLocks/>
          </p:cNvCxnSpPr>
          <p:nvPr/>
        </p:nvCxnSpPr>
        <p:spPr bwMode="auto">
          <a:xfrm>
            <a:off x="1042046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5" name="Straight Connector 264">
            <a:extLst>
              <a:ext uri="{FF2B5EF4-FFF2-40B4-BE49-F238E27FC236}">
                <a16:creationId xmlns:a16="http://schemas.microsoft.com/office/drawing/2014/main" id="{CF7840EE-4876-7BED-F981-A5A1182EA849}"/>
              </a:ext>
            </a:extLst>
          </p:cNvPr>
          <p:cNvCxnSpPr>
            <a:cxnSpLocks/>
          </p:cNvCxnSpPr>
          <p:nvPr/>
        </p:nvCxnSpPr>
        <p:spPr bwMode="auto">
          <a:xfrm>
            <a:off x="992516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6" name="Straight Connector 265">
            <a:extLst>
              <a:ext uri="{FF2B5EF4-FFF2-40B4-BE49-F238E27FC236}">
                <a16:creationId xmlns:a16="http://schemas.microsoft.com/office/drawing/2014/main" id="{A5C1C940-89FE-9F4F-0FD9-C54CF3A422AC}"/>
              </a:ext>
            </a:extLst>
          </p:cNvPr>
          <p:cNvCxnSpPr>
            <a:cxnSpLocks/>
          </p:cNvCxnSpPr>
          <p:nvPr/>
        </p:nvCxnSpPr>
        <p:spPr bwMode="auto">
          <a:xfrm>
            <a:off x="9941038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73E79DE6-882F-0093-224E-9B94DF087349}"/>
              </a:ext>
            </a:extLst>
          </p:cNvPr>
          <p:cNvCxnSpPr>
            <a:cxnSpLocks/>
          </p:cNvCxnSpPr>
          <p:nvPr/>
        </p:nvCxnSpPr>
        <p:spPr bwMode="auto">
          <a:xfrm>
            <a:off x="10455388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400BC642-F2F2-C42D-A93F-EBE2C3003300}"/>
              </a:ext>
            </a:extLst>
          </p:cNvPr>
          <p:cNvCxnSpPr>
            <a:cxnSpLocks/>
          </p:cNvCxnSpPr>
          <p:nvPr/>
        </p:nvCxnSpPr>
        <p:spPr bwMode="auto">
          <a:xfrm>
            <a:off x="1052206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BD6513D-F743-3D40-8EC8-CB13D025FB8D}"/>
              </a:ext>
            </a:extLst>
          </p:cNvPr>
          <p:cNvCxnSpPr>
            <a:cxnSpLocks/>
          </p:cNvCxnSpPr>
          <p:nvPr/>
        </p:nvCxnSpPr>
        <p:spPr bwMode="auto">
          <a:xfrm>
            <a:off x="10595088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4A69A329-007F-A2A6-CC89-0FA29A230F93}"/>
              </a:ext>
            </a:extLst>
          </p:cNvPr>
          <p:cNvCxnSpPr>
            <a:cxnSpLocks/>
          </p:cNvCxnSpPr>
          <p:nvPr/>
        </p:nvCxnSpPr>
        <p:spPr bwMode="auto">
          <a:xfrm>
            <a:off x="10610963" y="2461184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D812AD85-2547-54B6-79A7-BBE65B62C34C}"/>
              </a:ext>
            </a:extLst>
          </p:cNvPr>
          <p:cNvCxnSpPr>
            <a:cxnSpLocks/>
          </p:cNvCxnSpPr>
          <p:nvPr/>
        </p:nvCxnSpPr>
        <p:spPr bwMode="auto">
          <a:xfrm>
            <a:off x="11487263" y="268346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044BB040-5A1A-95EA-932E-B36F8294D9AC}"/>
              </a:ext>
            </a:extLst>
          </p:cNvPr>
          <p:cNvCxnSpPr>
            <a:cxnSpLocks/>
          </p:cNvCxnSpPr>
          <p:nvPr/>
        </p:nvCxnSpPr>
        <p:spPr bwMode="auto">
          <a:xfrm>
            <a:off x="11503138" y="268346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7A01C199-CD6D-8E70-CA9F-8B9BAD6F00B2}"/>
              </a:ext>
            </a:extLst>
          </p:cNvPr>
          <p:cNvCxnSpPr>
            <a:cxnSpLocks/>
          </p:cNvCxnSpPr>
          <p:nvPr/>
        </p:nvCxnSpPr>
        <p:spPr bwMode="auto">
          <a:xfrm>
            <a:off x="10706213" y="268346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F360BEE3-6A1A-9DFE-8ADA-37A830807FD3}"/>
              </a:ext>
            </a:extLst>
          </p:cNvPr>
          <p:cNvCxnSpPr>
            <a:cxnSpLocks/>
          </p:cNvCxnSpPr>
          <p:nvPr/>
        </p:nvCxnSpPr>
        <p:spPr bwMode="auto">
          <a:xfrm>
            <a:off x="10731613" y="268346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86858A85-4824-B754-7968-8529B7A6A5A9}"/>
              </a:ext>
            </a:extLst>
          </p:cNvPr>
          <p:cNvCxnSpPr>
            <a:cxnSpLocks/>
          </p:cNvCxnSpPr>
          <p:nvPr/>
        </p:nvCxnSpPr>
        <p:spPr bwMode="auto">
          <a:xfrm>
            <a:off x="11290413" y="268346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FCE33BD2-782F-30B3-DFBC-47FF0A8C924B}"/>
              </a:ext>
            </a:extLst>
          </p:cNvPr>
          <p:cNvCxnSpPr>
            <a:cxnSpLocks/>
          </p:cNvCxnSpPr>
          <p:nvPr/>
        </p:nvCxnSpPr>
        <p:spPr bwMode="auto">
          <a:xfrm>
            <a:off x="10766538" y="268346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C4A32C4F-D21E-1E18-F1D3-A496908167CC}"/>
              </a:ext>
            </a:extLst>
          </p:cNvPr>
          <p:cNvCxnSpPr>
            <a:cxnSpLocks/>
          </p:cNvCxnSpPr>
          <p:nvPr/>
        </p:nvCxnSpPr>
        <p:spPr bwMode="auto">
          <a:xfrm>
            <a:off x="11382488" y="2683463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0AF52E77-D87C-F8AF-8DB8-7F663B9A46E8}"/>
              </a:ext>
            </a:extLst>
          </p:cNvPr>
          <p:cNvCxnSpPr>
            <a:cxnSpLocks/>
          </p:cNvCxnSpPr>
          <p:nvPr/>
        </p:nvCxnSpPr>
        <p:spPr bwMode="auto">
          <a:xfrm>
            <a:off x="9879651" y="4121738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EBE43F07-6B5A-36D9-ACBB-D3CA68EE2BF1}"/>
              </a:ext>
            </a:extLst>
          </p:cNvPr>
          <p:cNvCxnSpPr>
            <a:cxnSpLocks/>
          </p:cNvCxnSpPr>
          <p:nvPr/>
        </p:nvCxnSpPr>
        <p:spPr bwMode="auto">
          <a:xfrm>
            <a:off x="8057201" y="2731029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C492C3F9-6AFC-1182-95FD-2EFD8203D837}"/>
              </a:ext>
            </a:extLst>
          </p:cNvPr>
          <p:cNvCxnSpPr>
            <a:cxnSpLocks/>
          </p:cNvCxnSpPr>
          <p:nvPr/>
        </p:nvCxnSpPr>
        <p:spPr bwMode="auto">
          <a:xfrm>
            <a:off x="7838126" y="1924697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2" name="Straight Connector 281">
            <a:extLst>
              <a:ext uri="{FF2B5EF4-FFF2-40B4-BE49-F238E27FC236}">
                <a16:creationId xmlns:a16="http://schemas.microsoft.com/office/drawing/2014/main" id="{A8934157-C7C2-B708-89CB-E4512063516D}"/>
              </a:ext>
            </a:extLst>
          </p:cNvPr>
          <p:cNvCxnSpPr>
            <a:cxnSpLocks/>
          </p:cNvCxnSpPr>
          <p:nvPr/>
        </p:nvCxnSpPr>
        <p:spPr bwMode="auto">
          <a:xfrm>
            <a:off x="7466825" y="1868419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84" name="Graphic 283">
            <a:extLst>
              <a:ext uri="{FF2B5EF4-FFF2-40B4-BE49-F238E27FC236}">
                <a16:creationId xmlns:a16="http://schemas.microsoft.com/office/drawing/2014/main" id="{95F2A401-FE65-0DDC-596B-CC8717E320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93568" y="1866700"/>
            <a:ext cx="740937" cy="2458564"/>
          </a:xfrm>
          <a:prstGeom prst="rect">
            <a:avLst/>
          </a:prstGeom>
        </p:spPr>
      </p:pic>
      <p:pic>
        <p:nvPicPr>
          <p:cNvPr id="286" name="Graphic 285">
            <a:extLst>
              <a:ext uri="{FF2B5EF4-FFF2-40B4-BE49-F238E27FC236}">
                <a16:creationId xmlns:a16="http://schemas.microsoft.com/office/drawing/2014/main" id="{2956F14A-752E-D1C6-BB2F-445CD31F16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497415" y="1866700"/>
            <a:ext cx="4019348" cy="911953"/>
          </a:xfrm>
          <a:prstGeom prst="rect">
            <a:avLst/>
          </a:prstGeom>
        </p:spPr>
      </p:pic>
      <p:pic>
        <p:nvPicPr>
          <p:cNvPr id="288" name="Graphic 287">
            <a:extLst>
              <a:ext uri="{FF2B5EF4-FFF2-40B4-BE49-F238E27FC236}">
                <a16:creationId xmlns:a16="http://schemas.microsoft.com/office/drawing/2014/main" id="{00AA2FC8-ABC9-64BF-C517-6F317A5416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502945" y="1866700"/>
            <a:ext cx="2377928" cy="2337647"/>
          </a:xfrm>
          <a:prstGeom prst="rect">
            <a:avLst/>
          </a:prstGeom>
        </p:spPr>
      </p:pic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533A4EEF-EA90-30D5-09C7-2853E06ED2BC}"/>
              </a:ext>
            </a:extLst>
          </p:cNvPr>
          <p:cNvCxnSpPr>
            <a:cxnSpLocks/>
          </p:cNvCxnSpPr>
          <p:nvPr/>
        </p:nvCxnSpPr>
        <p:spPr bwMode="auto">
          <a:xfrm>
            <a:off x="7714301" y="1829541"/>
            <a:ext cx="0" cy="6985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7" name="Freeform 106">
            <a:extLst>
              <a:ext uri="{FF2B5EF4-FFF2-40B4-BE49-F238E27FC236}">
                <a16:creationId xmlns:a16="http://schemas.microsoft.com/office/drawing/2014/main" id="{8E882BF3-8BE9-9696-C5A1-E784BE9ED50A}"/>
              </a:ext>
            </a:extLst>
          </p:cNvPr>
          <p:cNvSpPr/>
          <p:nvPr/>
        </p:nvSpPr>
        <p:spPr bwMode="auto">
          <a:xfrm>
            <a:off x="7529029" y="1881295"/>
            <a:ext cx="4165600" cy="2431143"/>
          </a:xfrm>
          <a:custGeom>
            <a:avLst/>
            <a:gdLst>
              <a:gd name="connsiteX0" fmla="*/ 0 w 4165600"/>
              <a:gd name="connsiteY0" fmla="*/ 0 h 2431143"/>
              <a:gd name="connsiteX1" fmla="*/ 0 w 4165600"/>
              <a:gd name="connsiteY1" fmla="*/ 2431143 h 2431143"/>
              <a:gd name="connsiteX2" fmla="*/ 4165600 w 4165600"/>
              <a:gd name="connsiteY2" fmla="*/ 2431143 h 243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65600" h="2431143">
                <a:moveTo>
                  <a:pt x="0" y="0"/>
                </a:moveTo>
                <a:lnTo>
                  <a:pt x="0" y="2431143"/>
                </a:lnTo>
                <a:lnTo>
                  <a:pt x="4165600" y="2431143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B39D829-724F-B870-1E53-EA729D8649B5}"/>
              </a:ext>
            </a:extLst>
          </p:cNvPr>
          <p:cNvSpPr/>
          <p:nvPr/>
        </p:nvSpPr>
        <p:spPr>
          <a:xfrm>
            <a:off x="1576817" y="1305135"/>
            <a:ext cx="4152471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PFS (Overall Population)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24897A-9978-AD11-FD66-8211AB00AF53}"/>
              </a:ext>
            </a:extLst>
          </p:cNvPr>
          <p:cNvSpPr/>
          <p:nvPr/>
        </p:nvSpPr>
        <p:spPr>
          <a:xfrm>
            <a:off x="7509025" y="1260176"/>
            <a:ext cx="4152471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PFS (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by</a:t>
            </a: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Response)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D0372E4-E858-E241-8D4E-AA807C30EB22}"/>
              </a:ext>
            </a:extLst>
          </p:cNvPr>
          <p:cNvSpPr txBox="1"/>
          <p:nvPr/>
        </p:nvSpPr>
        <p:spPr>
          <a:xfrm>
            <a:off x="3503098" y="1978383"/>
            <a:ext cx="25425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0">
                <a:latin typeface="Poppins" pitchFamily="2" charset="77"/>
                <a:ea typeface="Calibri"/>
                <a:cs typeface="Poppins" pitchFamily="2" charset="77"/>
              </a:rPr>
              <a:t>ORR: 82%; CR: 63%</a:t>
            </a:r>
          </a:p>
          <a:p>
            <a:pPr marL="0" indent="0">
              <a:buNone/>
            </a:pPr>
            <a:r>
              <a:rPr lang="en-US" sz="1800" b="0">
                <a:latin typeface="Poppins" pitchFamily="2" charset="77"/>
                <a:ea typeface="Calibri"/>
                <a:cs typeface="Poppins" pitchFamily="2" charset="77"/>
              </a:rPr>
              <a:t>18-mo PFS: 49.4%</a:t>
            </a:r>
          </a:p>
        </p:txBody>
      </p:sp>
    </p:spTree>
    <p:extLst>
      <p:ext uri="{BB962C8B-B14F-4D97-AF65-F5344CB8AC3E}">
        <p14:creationId xmlns:p14="http://schemas.microsoft.com/office/powerpoint/2010/main" val="3607783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BD12D-B4F7-D6EE-D0B8-F57A2CB93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CEF80-546A-7F3E-2067-5470E4D61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EPCORE NHL-1: Rates of CRS With </a:t>
            </a:r>
            <a:r>
              <a:rPr lang="en-US" dirty="0"/>
              <a:t>Epcoritamab</a:t>
            </a:r>
            <a:r>
              <a:rPr lang="en-US"/>
              <a:t> in R/R FL</a:t>
            </a:r>
            <a:endParaRPr lang="en-US" sz="3600" b="1">
              <a:latin typeface="+mn-lt"/>
              <a:ea typeface="Calibri" charset="0"/>
              <a:cs typeface="Calibri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FA04100-7E8A-1A69-2DA5-CC7D7C8DBBD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Linton. Lancet </a:t>
            </a:r>
            <a:r>
              <a:rPr lang="en-US" dirty="0"/>
              <a:t>Haematol</a:t>
            </a:r>
            <a:r>
              <a:rPr lang="en-US"/>
              <a:t>. 2024;11:e593.</a:t>
            </a: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8F2162E9-A831-0B44-D717-F8F3C6A22EB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4262686"/>
              </p:ext>
            </p:extLst>
          </p:nvPr>
        </p:nvGraphicFramePr>
        <p:xfrm>
          <a:off x="228600" y="1668269"/>
          <a:ext cx="11740259" cy="3602977"/>
        </p:xfrm>
        <a:graphic>
          <a:graphicData uri="http://schemas.openxmlformats.org/drawingml/2006/table">
            <a:tbl>
              <a:tblPr/>
              <a:tblGrid>
                <a:gridCol w="41958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489">
                  <a:extLst>
                    <a:ext uri="{9D8B030D-6E8A-4147-A177-3AD203B41FA5}">
                      <a16:colId xmlns:a16="http://schemas.microsoft.com/office/drawing/2014/main" val="830148120"/>
                    </a:ext>
                  </a:extLst>
                </a:gridCol>
                <a:gridCol w="1826773">
                  <a:extLst>
                    <a:ext uri="{9D8B030D-6E8A-4147-A177-3AD203B41FA5}">
                      <a16:colId xmlns:a16="http://schemas.microsoft.com/office/drawing/2014/main" val="2787627070"/>
                    </a:ext>
                  </a:extLst>
                </a:gridCol>
                <a:gridCol w="1826773">
                  <a:extLst>
                    <a:ext uri="{9D8B030D-6E8A-4147-A177-3AD203B41FA5}">
                      <a16:colId xmlns:a16="http://schemas.microsoft.com/office/drawing/2014/main" val="1861208849"/>
                    </a:ext>
                  </a:extLst>
                </a:gridCol>
                <a:gridCol w="1921356">
                  <a:extLst>
                    <a:ext uri="{9D8B030D-6E8A-4147-A177-3AD203B41FA5}">
                      <a16:colId xmlns:a16="http://schemas.microsoft.com/office/drawing/2014/main" val="684632691"/>
                    </a:ext>
                  </a:extLst>
                </a:gridCol>
              </a:tblGrid>
              <a:tr h="5484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1-2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2809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Pivotal cohort (n = 128)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0643606"/>
                  </a:ext>
                </a:extLst>
              </a:tr>
              <a:tr h="1021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Cytokine release syndrome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83 (65%)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(2%)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776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Cycle 1 optimisation cohort (n = 86)</a:t>
                      </a: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GB" sz="2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2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Cytokine release syndrome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42 (49%)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98361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92001-C73F-A74A-2B36-0F2A280AE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E764BAF7-CEC4-4189-BF83-BB8BCE34A0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/>
              <a:t>Phase II, open-label, international, multicohort study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8F9215-6573-A27E-C52B-DD16AA142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Phase II ELM-2 FL: </a:t>
            </a:r>
            <a:r>
              <a:rPr lang="en-US" dirty="0"/>
              <a:t>Odronextamab</a:t>
            </a:r>
            <a:r>
              <a:rPr lang="en-US"/>
              <a:t> in R/R FL After ≥2 Prior </a:t>
            </a:r>
            <a:r>
              <a:rPr lang="en-US" dirty="0"/>
              <a:t>LoT</a:t>
            </a:r>
            <a:r>
              <a:rPr lang="en-US"/>
              <a:t>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0DF19C8-69E6-A162-ADE8-263672AA375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Kim. Annals of Oncol. 2024;35:1039. </a:t>
            </a:r>
            <a:r>
              <a:rPr lang="en-US" altLang="en-US" spc="-11" dirty="0">
                <a:cs typeface="Arial" panose="020B0604020202020204" pitchFamily="34" charset="0"/>
              </a:rPr>
              <a:t>Bisneto. ASH 2025</a:t>
            </a:r>
            <a:r>
              <a:rPr lang="en-US" dirty="0"/>
              <a:t>. Abstr 3588.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0BCCC0-8251-38D3-0964-73D943068951}"/>
              </a:ext>
            </a:extLst>
          </p:cNvPr>
          <p:cNvSpPr txBox="1">
            <a:spLocks/>
          </p:cNvSpPr>
          <p:nvPr/>
        </p:nvSpPr>
        <p:spPr bwMode="auto">
          <a:xfrm>
            <a:off x="123365" y="5557093"/>
            <a:ext cx="4946711" cy="63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Primary endpoints: </a:t>
            </a:r>
            <a:r>
              <a:rPr kumimoji="0" lang="en-US" sz="2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ORR by ICR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A76D855-F60D-7BB5-B553-6BC95A9F9F50}"/>
              </a:ext>
            </a:extLst>
          </p:cNvPr>
          <p:cNvSpPr txBox="1">
            <a:spLocks/>
          </p:cNvSpPr>
          <p:nvPr/>
        </p:nvSpPr>
        <p:spPr bwMode="auto">
          <a:xfrm>
            <a:off x="5442013" y="5557093"/>
            <a:ext cx="6703769" cy="1132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Secondary endpoints: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ORR by INV, CR, DoR, PFS and OS, safety and tolerability, PROs</a:t>
            </a: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771B09F4-0A57-5957-55B9-DAED34458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5540" y="4416490"/>
            <a:ext cx="1463040" cy="457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Day 1/2: 0.7 mg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9BF2CF-3E6A-DC45-8ECD-07C4F37D94B3}"/>
              </a:ext>
            </a:extLst>
          </p:cNvPr>
          <p:cNvSpPr txBox="1"/>
          <p:nvPr/>
        </p:nvSpPr>
        <p:spPr bwMode="auto">
          <a:xfrm>
            <a:off x="3420644" y="2029596"/>
            <a:ext cx="8157273" cy="369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Odronextamab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IV administration in 21-day cycles</a:t>
            </a:r>
          </a:p>
        </p:txBody>
      </p: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1CCDA469-224C-2452-C70D-F2709CE1257C}"/>
              </a:ext>
            </a:extLst>
          </p:cNvPr>
          <p:cNvCxnSpPr/>
          <p:nvPr/>
        </p:nvCxnSpPr>
        <p:spPr bwMode="auto">
          <a:xfrm flipV="1">
            <a:off x="5024356" y="4392226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" name="Connector: Elbow 7">
            <a:extLst>
              <a:ext uri="{FF2B5EF4-FFF2-40B4-BE49-F238E27FC236}">
                <a16:creationId xmlns:a16="http://schemas.microsoft.com/office/drawing/2014/main" id="{52539903-ABE6-75FD-3495-CEB9D3DBFB80}"/>
              </a:ext>
            </a:extLst>
          </p:cNvPr>
          <p:cNvCxnSpPr/>
          <p:nvPr/>
        </p:nvCxnSpPr>
        <p:spPr bwMode="auto">
          <a:xfrm flipV="1">
            <a:off x="5355920" y="3843072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" name="Rectangle 24">
            <a:extLst>
              <a:ext uri="{FF2B5EF4-FFF2-40B4-BE49-F238E27FC236}">
                <a16:creationId xmlns:a16="http://schemas.microsoft.com/office/drawing/2014/main" id="{1701558D-08B3-67F4-FEB2-8DC810460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228" y="3889781"/>
            <a:ext cx="1463040" cy="457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Day 8/9: 4 mg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Rectangle 24">
            <a:extLst>
              <a:ext uri="{FF2B5EF4-FFF2-40B4-BE49-F238E27FC236}">
                <a16:creationId xmlns:a16="http://schemas.microsoft.com/office/drawing/2014/main" id="{EF381D06-EE33-E410-1810-FC4E42E59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6525" y="3363071"/>
            <a:ext cx="1601286" cy="4572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Day 15/16: 20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mg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Rectangle 24">
            <a:extLst>
              <a:ext uri="{FF2B5EF4-FFF2-40B4-BE49-F238E27FC236}">
                <a16:creationId xmlns:a16="http://schemas.microsoft.com/office/drawing/2014/main" id="{9EA7A890-6A5A-2A38-199F-950A6F444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3925" y="3363071"/>
            <a:ext cx="1949385" cy="4572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80 mg on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Days 1, 8, 15</a:t>
            </a:r>
          </a:p>
        </p:txBody>
      </p:sp>
      <p:sp>
        <p:nvSpPr>
          <p:cNvPr id="16" name="Rectangle 24">
            <a:extLst>
              <a:ext uri="{FF2B5EF4-FFF2-40B4-BE49-F238E27FC236}">
                <a16:creationId xmlns:a16="http://schemas.microsoft.com/office/drawing/2014/main" id="{C0077EC6-7CAB-25A6-74E1-95B4DA8D1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0545" y="3383297"/>
            <a:ext cx="2906513" cy="457200"/>
          </a:xfrm>
          <a:prstGeom prst="rect">
            <a:avLst/>
          </a:prstGeom>
          <a:solidFill>
            <a:schemeClr val="accent6"/>
          </a:solidFill>
          <a:ln w="38100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D1: 16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0 mg Q2W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0FFAB78-F6CE-661D-3E82-9DC0FD615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0476" y="2988215"/>
            <a:ext cx="2371375" cy="311167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Cycle 1 (step-up)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E433AB5-E8FE-7C3F-4E5C-D7454F159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9614" y="2988215"/>
            <a:ext cx="2286000" cy="311167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Cycles 2-4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4631338-1CF6-6F32-1053-3738C19153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7621" y="2989807"/>
            <a:ext cx="3195305" cy="276136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Cycle 5+ (maintenance)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94E4691-F942-17CD-CFA3-2CF2880E9BE1}"/>
              </a:ext>
            </a:extLst>
          </p:cNvPr>
          <p:cNvSpPr txBox="1"/>
          <p:nvPr/>
        </p:nvSpPr>
        <p:spPr bwMode="auto">
          <a:xfrm>
            <a:off x="8297622" y="3838744"/>
            <a:ext cx="30318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Switch from Q2W to Q4W if durable CR (≥9 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  <a:r>
              <a:rPr kumimoji="0" 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069193-DEB4-2426-4418-90C2163FFD1B}"/>
              </a:ext>
            </a:extLst>
          </p:cNvPr>
          <p:cNvSpPr txBox="1"/>
          <p:nvPr/>
        </p:nvSpPr>
        <p:spPr bwMode="auto">
          <a:xfrm>
            <a:off x="6444711" y="4624080"/>
            <a:ext cx="181896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Cycle 4 Day 15: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First post-baseline response assessment</a:t>
            </a:r>
            <a:endParaRPr kumimoji="0" lang="en-US" sz="1400" b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228A561B-45DF-C0A0-5D59-EA50EBDD0A33}"/>
              </a:ext>
            </a:extLst>
          </p:cNvPr>
          <p:cNvCxnSpPr>
            <a:cxnSpLocks/>
          </p:cNvCxnSpPr>
          <p:nvPr/>
        </p:nvCxnSpPr>
        <p:spPr bwMode="auto">
          <a:xfrm flipV="1">
            <a:off x="8055292" y="3820271"/>
            <a:ext cx="0" cy="824819"/>
          </a:xfrm>
          <a:prstGeom prst="straightConnector1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6B0590D-6ED5-AD66-F494-6D58110BBDA1}"/>
              </a:ext>
            </a:extLst>
          </p:cNvPr>
          <p:cNvCxnSpPr/>
          <p:nvPr/>
        </p:nvCxnSpPr>
        <p:spPr bwMode="auto">
          <a:xfrm>
            <a:off x="3461742" y="3271791"/>
            <a:ext cx="0" cy="1613377"/>
          </a:xfrm>
          <a:prstGeom prst="line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3DE6831-B16B-339E-A771-12AD1BB2B657}"/>
              </a:ext>
            </a:extLst>
          </p:cNvPr>
          <p:cNvCxnSpPr/>
          <p:nvPr/>
        </p:nvCxnSpPr>
        <p:spPr bwMode="auto">
          <a:xfrm>
            <a:off x="5780253" y="3271791"/>
            <a:ext cx="0" cy="1613377"/>
          </a:xfrm>
          <a:prstGeom prst="line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0E8D8A5-F26F-D6F6-72DE-A8AC0DB7E033}"/>
              </a:ext>
            </a:extLst>
          </p:cNvPr>
          <p:cNvCxnSpPr/>
          <p:nvPr/>
        </p:nvCxnSpPr>
        <p:spPr bwMode="auto">
          <a:xfrm>
            <a:off x="5939614" y="3271791"/>
            <a:ext cx="0" cy="1613377"/>
          </a:xfrm>
          <a:prstGeom prst="line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D1E1627-9BBD-6DB1-523B-AB2F954D9FD0}"/>
              </a:ext>
            </a:extLst>
          </p:cNvPr>
          <p:cNvCxnSpPr>
            <a:cxnSpLocks/>
          </p:cNvCxnSpPr>
          <p:nvPr/>
        </p:nvCxnSpPr>
        <p:spPr bwMode="auto">
          <a:xfrm>
            <a:off x="8225614" y="3271791"/>
            <a:ext cx="0" cy="1613377"/>
          </a:xfrm>
          <a:prstGeom prst="line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3" name="Arrow: Right 42">
            <a:extLst>
              <a:ext uri="{FF2B5EF4-FFF2-40B4-BE49-F238E27FC236}">
                <a16:creationId xmlns:a16="http://schemas.microsoft.com/office/drawing/2014/main" id="{07A86AB3-CE10-6AEF-1DD5-AD7C3F47589B}"/>
              </a:ext>
            </a:extLst>
          </p:cNvPr>
          <p:cNvSpPr/>
          <p:nvPr/>
        </p:nvSpPr>
        <p:spPr bwMode="auto">
          <a:xfrm>
            <a:off x="11368962" y="2863414"/>
            <a:ext cx="249248" cy="528922"/>
          </a:xfrm>
          <a:prstGeom prst="rightArrow">
            <a:avLst>
              <a:gd name="adj1" fmla="val 50000"/>
              <a:gd name="adj2" fmla="val 74731"/>
            </a:avLst>
          </a:prstGeom>
          <a:solidFill>
            <a:schemeClr val="accent5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B095A8B-6D07-E659-D40E-6CB4E28C466D}"/>
              </a:ext>
            </a:extLst>
          </p:cNvPr>
          <p:cNvSpPr txBox="1"/>
          <p:nvPr/>
        </p:nvSpPr>
        <p:spPr bwMode="auto">
          <a:xfrm>
            <a:off x="3337773" y="2358362"/>
            <a:ext cx="88542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0" i="0">
                <a:solidFill>
                  <a:srgbClr val="2E2E2E"/>
                </a:solidFill>
                <a:effectLst/>
                <a:latin typeface="Poppins" pitchFamily="2" charset="77"/>
                <a:cs typeface="Poppins" pitchFamily="2" charset="77"/>
              </a:rPr>
              <a:t>Patients admitted for monitoring for 24 </a:t>
            </a:r>
            <a:r>
              <a:rPr lang="en-US" b="0" i="0" dirty="0">
                <a:solidFill>
                  <a:srgbClr val="2E2E2E"/>
                </a:solidFill>
                <a:effectLst/>
                <a:latin typeface="Poppins" pitchFamily="2" charset="77"/>
                <a:cs typeface="Poppins" pitchFamily="2" charset="77"/>
              </a:rPr>
              <a:t>hr</a:t>
            </a:r>
            <a:r>
              <a:rPr lang="en-US" b="0" i="0">
                <a:solidFill>
                  <a:srgbClr val="2E2E2E"/>
                </a:solidFill>
                <a:effectLst/>
                <a:latin typeface="Poppins" pitchFamily="2" charset="77"/>
                <a:cs typeface="Poppins" pitchFamily="2" charset="77"/>
              </a:rPr>
              <a:t> after infusion through C2D1</a:t>
            </a:r>
          </a:p>
          <a:p>
            <a:r>
              <a:rPr lang="en-US" b="0" i="0">
                <a:solidFill>
                  <a:srgbClr val="2E2E2E"/>
                </a:solidFill>
                <a:effectLst/>
                <a:latin typeface="Poppins" pitchFamily="2" charset="77"/>
                <a:cs typeface="Poppins" pitchFamily="2" charset="77"/>
              </a:rPr>
              <a:t>Steroid prophylaxis administered throughout step-up dosing</a:t>
            </a:r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AF0EFED-4750-A53C-5C2B-BD5486240060}"/>
              </a:ext>
            </a:extLst>
          </p:cNvPr>
          <p:cNvSpPr txBox="1"/>
          <p:nvPr/>
        </p:nvSpPr>
        <p:spPr bwMode="auto">
          <a:xfrm>
            <a:off x="306823" y="2075136"/>
            <a:ext cx="2928029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Patients age ≥18 yr with 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FL grade 1-3a, ECOG PS 0-1, R/R after ≥2 prior lines of systematic therapy including an anti-CD20 antibody and an alkylating agent with progression after or considered unsuitable for rituximab-lenalidomide 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(n = 128)</a:t>
            </a:r>
          </a:p>
        </p:txBody>
      </p:sp>
    </p:spTree>
    <p:extLst>
      <p:ext uri="{BB962C8B-B14F-4D97-AF65-F5344CB8AC3E}">
        <p14:creationId xmlns:p14="http://schemas.microsoft.com/office/powerpoint/2010/main" val="3416046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1B436-A2F5-87C6-AAC0-966F80F73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FF085-1D6C-0C73-759A-1A1817CDB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ELM-2: Patient Characteristics</a:t>
            </a:r>
            <a:endParaRPr lang="en-US" sz="3600" b="1">
              <a:latin typeface="+mn-lt"/>
              <a:ea typeface="Calibri" charset="0"/>
              <a:cs typeface="Calibri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2A67D-8D93-84FB-5B8D-2EB3C3AA21D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Kim. Annals of Oncol. 2024;35:1039. </a:t>
            </a:r>
            <a:r>
              <a:rPr lang="en-US" dirty="0"/>
              <a:t>Bisneto</a:t>
            </a:r>
            <a:r>
              <a:rPr lang="en-US"/>
              <a:t>. ASH 2025. </a:t>
            </a:r>
            <a:r>
              <a:rPr lang="en-US" dirty="0"/>
              <a:t>Abstr</a:t>
            </a:r>
            <a:r>
              <a:rPr lang="en-US"/>
              <a:t> 3588.</a:t>
            </a:r>
          </a:p>
        </p:txBody>
      </p:sp>
      <p:graphicFrame>
        <p:nvGraphicFramePr>
          <p:cNvPr id="6" name="Group 155">
            <a:extLst>
              <a:ext uri="{FF2B5EF4-FFF2-40B4-BE49-F238E27FC236}">
                <a16:creationId xmlns:a16="http://schemas.microsoft.com/office/drawing/2014/main" id="{66E6E063-8671-AB6D-2684-BF40E214CC1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7232614"/>
              </p:ext>
            </p:extLst>
          </p:nvPr>
        </p:nvGraphicFramePr>
        <p:xfrm>
          <a:off x="220662" y="1078925"/>
          <a:ext cx="11750676" cy="5183436"/>
        </p:xfrm>
        <a:graphic>
          <a:graphicData uri="http://schemas.openxmlformats.org/drawingml/2006/table">
            <a:tbl>
              <a:tblPr/>
              <a:tblGrid>
                <a:gridCol w="78159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47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 and Disease Characteristics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128</a:t>
                      </a:r>
                      <a:endParaRPr lang="en-US" sz="1400" dirty="0">
                        <a:solidFill>
                          <a:schemeClr val="bg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age, yr (range)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61.0 (22-84)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Age ≥75​ yr, %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9.4​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Male,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53.1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Race               White/Asian/other/unknown/not reported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61.7/26.6/0.8/1.6/9.4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2077745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ECOG PS, %        0/ 1/ 2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50.8/48.4/0.8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7298462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Ann Arbor stage III-IV,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85.2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893499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FLIPI risk score,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16.4/25.8/57.8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70240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Bulky disease, investigator assessment,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14.1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86935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prior lines, n (range)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(2-13) 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063831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PI3K inhibitor,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14.1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563593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R</a:t>
                      </a:r>
                      <a:r>
                        <a:rPr kumimoji="0" 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13.3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498457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ASCT,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30.5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5917041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Refractory to last line of therapy,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71.9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7903881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Refractory to anti-CD20 antibody,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74.2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3702760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Double refractory to alkylator/anti-CD20 antibody,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41.4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3595701"/>
                  </a:ext>
                </a:extLst>
              </a:tr>
              <a:tr h="225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POD24, %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49.2</a:t>
                      </a:r>
                    </a:p>
                  </a:txBody>
                  <a:tcPr marL="121881" marR="121881" marT="45774" marB="4577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16644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C620A15-C180-8828-E697-5FE44C05A3E7}"/>
              </a:ext>
            </a:extLst>
          </p:cNvPr>
          <p:cNvSpPr txBox="1">
            <a:spLocks/>
          </p:cNvSpPr>
          <p:nvPr/>
        </p:nvSpPr>
        <p:spPr>
          <a:xfrm>
            <a:off x="231078" y="5958840"/>
            <a:ext cx="11740260" cy="274320"/>
          </a:xfrm>
          <a:prstGeom prst="rect">
            <a:avLst/>
          </a:prstGeom>
          <a:noFill/>
          <a:ln w="476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US" sz="240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9E572B-0408-9E94-5852-E7C302ABA953}"/>
              </a:ext>
            </a:extLst>
          </p:cNvPr>
          <p:cNvSpPr txBox="1">
            <a:spLocks/>
          </p:cNvSpPr>
          <p:nvPr/>
        </p:nvSpPr>
        <p:spPr>
          <a:xfrm>
            <a:off x="220662" y="3532179"/>
            <a:ext cx="11750676" cy="274320"/>
          </a:xfrm>
          <a:prstGeom prst="rect">
            <a:avLst/>
          </a:prstGeom>
          <a:noFill/>
          <a:ln w="476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US" sz="240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97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C67BB2-EF09-5B02-FF8E-AF19884D0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AE90F04-E6CB-E096-C6D7-2C11DB9DBA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en-US" sz="1400" b="1" spc="-11">
                <a:ea typeface="Calibri"/>
                <a:cs typeface="Arial" panose="020B0604020202020204" pitchFamily="34" charset="0"/>
              </a:rPr>
              <a:t>ORR </a:t>
            </a:r>
            <a:r>
              <a:rPr lang="en-US" sz="1400" spc="-11">
                <a:ea typeface="Calibri"/>
                <a:cs typeface="Arial" panose="020B0604020202020204" pitchFamily="34" charset="0"/>
              </a:rPr>
              <a:t>in the overall population = </a:t>
            </a:r>
            <a:r>
              <a:rPr lang="en-US" sz="1400" b="1" spc="-11">
                <a:ea typeface="Calibri"/>
                <a:cs typeface="Arial" panose="020B0604020202020204" pitchFamily="34" charset="0"/>
              </a:rPr>
              <a:t>80.5% </a:t>
            </a:r>
            <a:r>
              <a:rPr lang="en-US" sz="1400" spc="-11">
                <a:ea typeface="Calibri"/>
                <a:cs typeface="Arial" panose="020B0604020202020204" pitchFamily="34" charset="0"/>
              </a:rPr>
              <a:t>(95% Cl</a:t>
            </a:r>
            <a:r>
              <a:rPr lang="en-US" sz="1400" spc="-11" dirty="0">
                <a:ea typeface="Calibri"/>
                <a:cs typeface="Arial" panose="020B0604020202020204" pitchFamily="34" charset="0"/>
              </a:rPr>
              <a:t>:</a:t>
            </a:r>
            <a:r>
              <a:rPr lang="en-US" sz="1400" spc="-11">
                <a:ea typeface="Calibri"/>
                <a:cs typeface="Arial" panose="020B0604020202020204" pitchFamily="34" charset="0"/>
              </a:rPr>
              <a:t> 72.5-86.9)</a:t>
            </a:r>
            <a:endParaRPr lang="en-US" sz="1400" b="1">
              <a:ea typeface="Calibri"/>
              <a:cs typeface="Calibri"/>
            </a:endParaRPr>
          </a:p>
        </p:txBody>
      </p:sp>
      <p:sp>
        <p:nvSpPr>
          <p:cNvPr id="730" name="Title 729">
            <a:extLst>
              <a:ext uri="{FF2B5EF4-FFF2-40B4-BE49-F238E27FC236}">
                <a16:creationId xmlns:a16="http://schemas.microsoft.com/office/drawing/2014/main" id="{F2A29A3A-2519-63C9-231E-E6C3406AC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ELM-2: </a:t>
            </a:r>
            <a:r>
              <a:rPr lang="en-US">
                <a:ea typeface="Calibri" charset="0"/>
                <a:cs typeface="Calibri" charset="0"/>
              </a:rPr>
              <a:t>Efficacy of </a:t>
            </a:r>
            <a:r>
              <a:rPr lang="en-US" dirty="0">
                <a:ea typeface="Calibri" charset="0"/>
                <a:cs typeface="Calibri" charset="0"/>
              </a:rPr>
              <a:t>Odronextamab</a:t>
            </a:r>
            <a:r>
              <a:rPr lang="en-US">
                <a:ea typeface="Calibri" charset="0"/>
                <a:cs typeface="Calibri" charset="0"/>
              </a:rPr>
              <a:t> in R/R FL</a:t>
            </a:r>
            <a:endParaRPr lang="en-US"/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5D236192-8D73-C797-0EB6-6A0B2EA4646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815908"/>
              </p:ext>
            </p:extLst>
          </p:nvPr>
        </p:nvGraphicFramePr>
        <p:xfrm>
          <a:off x="1082028" y="5133694"/>
          <a:ext cx="5091518" cy="857250"/>
        </p:xfrm>
        <a:graphic>
          <a:graphicData uri="http://schemas.openxmlformats.org/drawingml/2006/table">
            <a:tbl>
              <a:tblPr/>
              <a:tblGrid>
                <a:gridCol w="2114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25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4622">
                  <a:extLst>
                    <a:ext uri="{9D8B030D-6E8A-4147-A177-3AD203B41FA5}">
                      <a16:colId xmlns:a16="http://schemas.microsoft.com/office/drawing/2014/main" val="1826731202"/>
                    </a:ext>
                  </a:extLst>
                </a:gridCol>
              </a:tblGrid>
              <a:tr h="28575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PFS Rate,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128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 (n = 95)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mo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50.0 (40.4-58.9)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63.1 (51.9-72.4)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36 mo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40.8 (31.4-49.9)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52.5 (41.1-62.6)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Group 3">
            <a:extLst>
              <a:ext uri="{FF2B5EF4-FFF2-40B4-BE49-F238E27FC236}">
                <a16:creationId xmlns:a16="http://schemas.microsoft.com/office/drawing/2014/main" id="{9617CFB8-975A-26AE-1733-6365277E3D5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1224904"/>
              </p:ext>
            </p:extLst>
          </p:nvPr>
        </p:nvGraphicFramePr>
        <p:xfrm>
          <a:off x="6494125" y="5122752"/>
          <a:ext cx="5091517" cy="857250"/>
        </p:xfrm>
        <a:graphic>
          <a:graphicData uri="http://schemas.openxmlformats.org/drawingml/2006/table">
            <a:tbl>
              <a:tblPr/>
              <a:tblGrid>
                <a:gridCol w="2003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8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9291">
                  <a:extLst>
                    <a:ext uri="{9D8B030D-6E8A-4147-A177-3AD203B41FA5}">
                      <a16:colId xmlns:a16="http://schemas.microsoft.com/office/drawing/2014/main" val="1826731202"/>
                    </a:ext>
                  </a:extLst>
                </a:gridCol>
              </a:tblGrid>
              <a:tr h="28575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OS Rate,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128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 (n = 95)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mo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70.1 (60.9-77.6)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80.1 (70.3-87.0)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36 mo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64.3 (54.7-72.4)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75.2 (64.7-82.9)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67" name="Group 366">
            <a:extLst>
              <a:ext uri="{FF2B5EF4-FFF2-40B4-BE49-F238E27FC236}">
                <a16:creationId xmlns:a16="http://schemas.microsoft.com/office/drawing/2014/main" id="{42E6E431-073D-5761-7E08-38C0B7B89E80}"/>
              </a:ext>
            </a:extLst>
          </p:cNvPr>
          <p:cNvGrpSpPr/>
          <p:nvPr/>
        </p:nvGrpSpPr>
        <p:grpSpPr>
          <a:xfrm>
            <a:off x="5774489" y="1517655"/>
            <a:ext cx="1066537" cy="461665"/>
            <a:chOff x="4236437" y="1455583"/>
            <a:chExt cx="1066537" cy="461665"/>
          </a:xfrm>
        </p:grpSpPr>
        <p:sp>
          <p:nvSpPr>
            <p:cNvPr id="368" name="TextBox 367">
              <a:extLst>
                <a:ext uri="{FF2B5EF4-FFF2-40B4-BE49-F238E27FC236}">
                  <a16:creationId xmlns:a16="http://schemas.microsoft.com/office/drawing/2014/main" id="{754E207B-C321-EF70-52C4-3AFE86E7FDDE}"/>
                </a:ext>
              </a:extLst>
            </p:cNvPr>
            <p:cNvSpPr txBox="1"/>
            <p:nvPr/>
          </p:nvSpPr>
          <p:spPr bwMode="auto">
            <a:xfrm>
              <a:off x="4447309" y="1455583"/>
              <a:ext cx="85566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Poppins" pitchFamily="2" charset="77"/>
                  <a:cs typeface="Poppins" pitchFamily="2" charset="77"/>
                </a:rPr>
                <a:t>Overall</a:t>
              </a:r>
            </a:p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Poppins" pitchFamily="2" charset="77"/>
                  <a:cs typeface="Poppins" pitchFamily="2" charset="77"/>
                </a:rPr>
                <a:t>CR </a:t>
              </a:r>
            </a:p>
          </p:txBody>
        </p:sp>
        <p:cxnSp>
          <p:nvCxnSpPr>
            <p:cNvPr id="369" name="Straight Connector 368">
              <a:extLst>
                <a:ext uri="{FF2B5EF4-FFF2-40B4-BE49-F238E27FC236}">
                  <a16:creationId xmlns:a16="http://schemas.microsoft.com/office/drawing/2014/main" id="{944CA81C-C7EE-8B00-00C3-1543254213DE}"/>
                </a:ext>
              </a:extLst>
            </p:cNvPr>
            <p:cNvCxnSpPr/>
            <p:nvPr/>
          </p:nvCxnSpPr>
          <p:spPr bwMode="auto">
            <a:xfrm>
              <a:off x="4236437" y="1571622"/>
              <a:ext cx="252373" cy="0"/>
            </a:xfrm>
            <a:prstGeom prst="line">
              <a:avLst/>
            </a:prstGeom>
            <a:noFill/>
            <a:ln w="28575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0" name="Straight Connector 369">
              <a:extLst>
                <a:ext uri="{FF2B5EF4-FFF2-40B4-BE49-F238E27FC236}">
                  <a16:creationId xmlns:a16="http://schemas.microsoft.com/office/drawing/2014/main" id="{F782CAD0-E62C-C387-E20B-35BCB3933012}"/>
                </a:ext>
              </a:extLst>
            </p:cNvPr>
            <p:cNvCxnSpPr/>
            <p:nvPr/>
          </p:nvCxnSpPr>
          <p:spPr bwMode="auto">
            <a:xfrm>
              <a:off x="4236437" y="1757482"/>
              <a:ext cx="252373" cy="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CE03B8C-56F9-A26A-2B55-80F24CD16A7E}"/>
              </a:ext>
            </a:extLst>
          </p:cNvPr>
          <p:cNvSpPr txBox="1"/>
          <p:nvPr/>
        </p:nvSpPr>
        <p:spPr bwMode="auto">
          <a:xfrm>
            <a:off x="648177" y="992435"/>
            <a:ext cx="67249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chemeClr val="bg1"/>
                </a:solidFill>
              </a:rPr>
              <a:t>ORR</a:t>
            </a:r>
            <a:r>
              <a:rPr lang="en-US" b="0">
                <a:solidFill>
                  <a:schemeClr val="bg1"/>
                </a:solidFill>
              </a:rPr>
              <a:t> in the overall population = </a:t>
            </a:r>
            <a:r>
              <a:rPr lang="en-US">
                <a:solidFill>
                  <a:schemeClr val="bg1"/>
                </a:solidFill>
              </a:rPr>
              <a:t>80.5% </a:t>
            </a:r>
            <a:r>
              <a:rPr lang="en-US" b="0">
                <a:solidFill>
                  <a:schemeClr val="bg1"/>
                </a:solidFill>
              </a:rPr>
              <a:t>(95% CI, 72.5–86.9) </a:t>
            </a:r>
            <a:endParaRPr lang="en-US" b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3FBA1F-F031-EFE7-B618-E48DF8F04A08}"/>
              </a:ext>
            </a:extLst>
          </p:cNvPr>
          <p:cNvSpPr txBox="1"/>
          <p:nvPr/>
        </p:nvSpPr>
        <p:spPr>
          <a:xfrm>
            <a:off x="9009170" y="1837910"/>
            <a:ext cx="914400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>
                <a:latin typeface="Poppins" pitchFamily="2" charset="77"/>
                <a:cs typeface="Poppins" pitchFamily="2" charset="77"/>
              </a:rPr>
              <a:t>OS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AE9C2B8-3CBB-C73B-7D4D-9E9D1DEA2BBC}"/>
              </a:ext>
            </a:extLst>
          </p:cNvPr>
          <p:cNvSpPr txBox="1"/>
          <p:nvPr/>
        </p:nvSpPr>
        <p:spPr>
          <a:xfrm rot="16200000">
            <a:off x="51953" y="2577033"/>
            <a:ext cx="914400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Probability (%)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99D94D-B44C-511D-DE0A-B6F4079DFA9D}"/>
              </a:ext>
            </a:extLst>
          </p:cNvPr>
          <p:cNvSpPr txBox="1"/>
          <p:nvPr/>
        </p:nvSpPr>
        <p:spPr>
          <a:xfrm>
            <a:off x="2688128" y="3804795"/>
            <a:ext cx="1621023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Time (</a:t>
            </a:r>
            <a:r>
              <a:rPr lang="en-US" sz="16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)</a:t>
            </a: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DD82EAA-5BE6-7067-593F-FF022F44F798}"/>
              </a:ext>
            </a:extLst>
          </p:cNvPr>
          <p:cNvSpPr/>
          <p:nvPr/>
        </p:nvSpPr>
        <p:spPr>
          <a:xfrm>
            <a:off x="1037690" y="2061681"/>
            <a:ext cx="5006939" cy="1472629"/>
          </a:xfrm>
          <a:custGeom>
            <a:avLst/>
            <a:gdLst>
              <a:gd name="csX0" fmla="*/ 0 w 5006939"/>
              <a:gd name="csY0" fmla="*/ 0 h 1472629"/>
              <a:gd name="csX1" fmla="*/ 0 w 5006939"/>
              <a:gd name="csY1" fmla="*/ 1472629 h 1472629"/>
              <a:gd name="csX2" fmla="*/ 5006939 w 5006939"/>
              <a:gd name="csY2" fmla="*/ 1472629 h 147262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5006939" h="1472629">
                <a:moveTo>
                  <a:pt x="0" y="0"/>
                </a:moveTo>
                <a:lnTo>
                  <a:pt x="0" y="1472629"/>
                </a:lnTo>
                <a:lnTo>
                  <a:pt x="5006939" y="1472629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76F51E0-029A-F791-9B82-99C7D84DE85C}"/>
              </a:ext>
            </a:extLst>
          </p:cNvPr>
          <p:cNvCxnSpPr>
            <a:cxnSpLocks/>
          </p:cNvCxnSpPr>
          <p:nvPr/>
        </p:nvCxnSpPr>
        <p:spPr>
          <a:xfrm>
            <a:off x="967840" y="2067616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5B6006B-D8B3-17C8-845F-BD5E3A390FEB}"/>
              </a:ext>
            </a:extLst>
          </p:cNvPr>
          <p:cNvCxnSpPr>
            <a:cxnSpLocks/>
          </p:cNvCxnSpPr>
          <p:nvPr/>
        </p:nvCxnSpPr>
        <p:spPr>
          <a:xfrm>
            <a:off x="967840" y="2360955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B27B81B-BDD9-CFD7-B716-84EE4EDDD72D}"/>
              </a:ext>
            </a:extLst>
          </p:cNvPr>
          <p:cNvCxnSpPr>
            <a:cxnSpLocks/>
          </p:cNvCxnSpPr>
          <p:nvPr/>
        </p:nvCxnSpPr>
        <p:spPr>
          <a:xfrm>
            <a:off x="967840" y="2654294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F292F4E-9F02-72EF-6EF5-5F0B3945772B}"/>
              </a:ext>
            </a:extLst>
          </p:cNvPr>
          <p:cNvCxnSpPr>
            <a:cxnSpLocks/>
          </p:cNvCxnSpPr>
          <p:nvPr/>
        </p:nvCxnSpPr>
        <p:spPr>
          <a:xfrm>
            <a:off x="967840" y="2947633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363105D-803C-8415-241B-C69276027EC3}"/>
              </a:ext>
            </a:extLst>
          </p:cNvPr>
          <p:cNvCxnSpPr>
            <a:cxnSpLocks/>
          </p:cNvCxnSpPr>
          <p:nvPr/>
        </p:nvCxnSpPr>
        <p:spPr>
          <a:xfrm>
            <a:off x="967840" y="3240972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93809B2-58CE-7E92-6915-312A2CC7FA74}"/>
              </a:ext>
            </a:extLst>
          </p:cNvPr>
          <p:cNvCxnSpPr>
            <a:cxnSpLocks/>
          </p:cNvCxnSpPr>
          <p:nvPr/>
        </p:nvCxnSpPr>
        <p:spPr>
          <a:xfrm>
            <a:off x="967840" y="3534310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47A180A-0348-B62E-AA8A-FA4645FA4FD5}"/>
              </a:ext>
            </a:extLst>
          </p:cNvPr>
          <p:cNvCxnSpPr>
            <a:cxnSpLocks/>
          </p:cNvCxnSpPr>
          <p:nvPr/>
        </p:nvCxnSpPr>
        <p:spPr>
          <a:xfrm>
            <a:off x="1037690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B2D1FDA-7B85-6A58-3BF5-CAC1D295F0DA}"/>
              </a:ext>
            </a:extLst>
          </p:cNvPr>
          <p:cNvCxnSpPr>
            <a:cxnSpLocks/>
          </p:cNvCxnSpPr>
          <p:nvPr/>
        </p:nvCxnSpPr>
        <p:spPr>
          <a:xfrm>
            <a:off x="1261239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366D799-1F61-A362-0270-568E0191EB4B}"/>
              </a:ext>
            </a:extLst>
          </p:cNvPr>
          <p:cNvCxnSpPr>
            <a:cxnSpLocks/>
          </p:cNvCxnSpPr>
          <p:nvPr/>
        </p:nvCxnSpPr>
        <p:spPr>
          <a:xfrm>
            <a:off x="1484788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8AE3591-1BF5-D6ED-552B-E087F2178409}"/>
              </a:ext>
            </a:extLst>
          </p:cNvPr>
          <p:cNvCxnSpPr>
            <a:cxnSpLocks/>
          </p:cNvCxnSpPr>
          <p:nvPr/>
        </p:nvCxnSpPr>
        <p:spPr>
          <a:xfrm>
            <a:off x="1708337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889230A-A8CE-8743-BFA6-C50909D4F6D0}"/>
              </a:ext>
            </a:extLst>
          </p:cNvPr>
          <p:cNvCxnSpPr>
            <a:cxnSpLocks/>
          </p:cNvCxnSpPr>
          <p:nvPr/>
        </p:nvCxnSpPr>
        <p:spPr>
          <a:xfrm>
            <a:off x="1931886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97D5094-CB22-AA39-1F86-DA3F499098A7}"/>
              </a:ext>
            </a:extLst>
          </p:cNvPr>
          <p:cNvCxnSpPr>
            <a:cxnSpLocks/>
          </p:cNvCxnSpPr>
          <p:nvPr/>
        </p:nvCxnSpPr>
        <p:spPr>
          <a:xfrm>
            <a:off x="2155435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50C83E2-9D19-BE57-6FC4-D52CCF19D160}"/>
              </a:ext>
            </a:extLst>
          </p:cNvPr>
          <p:cNvCxnSpPr>
            <a:cxnSpLocks/>
          </p:cNvCxnSpPr>
          <p:nvPr/>
        </p:nvCxnSpPr>
        <p:spPr>
          <a:xfrm>
            <a:off x="2378984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6655329-E76A-F04B-74E5-FBF01F69C69B}"/>
              </a:ext>
            </a:extLst>
          </p:cNvPr>
          <p:cNvCxnSpPr>
            <a:cxnSpLocks/>
          </p:cNvCxnSpPr>
          <p:nvPr/>
        </p:nvCxnSpPr>
        <p:spPr>
          <a:xfrm>
            <a:off x="2602533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A53534C-D8DF-88F6-AEC1-F853D6C6B647}"/>
              </a:ext>
            </a:extLst>
          </p:cNvPr>
          <p:cNvCxnSpPr>
            <a:cxnSpLocks/>
          </p:cNvCxnSpPr>
          <p:nvPr/>
        </p:nvCxnSpPr>
        <p:spPr>
          <a:xfrm>
            <a:off x="2826082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FCF6EC4-5C70-23B3-ACA6-45A7C1D0C7FB}"/>
              </a:ext>
            </a:extLst>
          </p:cNvPr>
          <p:cNvCxnSpPr>
            <a:cxnSpLocks/>
          </p:cNvCxnSpPr>
          <p:nvPr/>
        </p:nvCxnSpPr>
        <p:spPr>
          <a:xfrm>
            <a:off x="3049631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2C8CC0E-0A42-4362-1BC8-28919B9B5685}"/>
              </a:ext>
            </a:extLst>
          </p:cNvPr>
          <p:cNvCxnSpPr>
            <a:cxnSpLocks/>
          </p:cNvCxnSpPr>
          <p:nvPr/>
        </p:nvCxnSpPr>
        <p:spPr>
          <a:xfrm>
            <a:off x="3273180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0545D47-1834-B1D5-BEE2-9198CED2A051}"/>
              </a:ext>
            </a:extLst>
          </p:cNvPr>
          <p:cNvCxnSpPr>
            <a:cxnSpLocks/>
          </p:cNvCxnSpPr>
          <p:nvPr/>
        </p:nvCxnSpPr>
        <p:spPr>
          <a:xfrm>
            <a:off x="3496729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0908D67-C106-A316-90E3-53FE7593251A}"/>
              </a:ext>
            </a:extLst>
          </p:cNvPr>
          <p:cNvCxnSpPr>
            <a:cxnSpLocks/>
          </p:cNvCxnSpPr>
          <p:nvPr/>
        </p:nvCxnSpPr>
        <p:spPr>
          <a:xfrm>
            <a:off x="3720278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F73BA59-2C76-DFA7-824E-633F666D8D54}"/>
              </a:ext>
            </a:extLst>
          </p:cNvPr>
          <p:cNvCxnSpPr>
            <a:cxnSpLocks/>
          </p:cNvCxnSpPr>
          <p:nvPr/>
        </p:nvCxnSpPr>
        <p:spPr>
          <a:xfrm>
            <a:off x="3943827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0140A25-1E63-E814-9836-CDF7B14CB16F}"/>
              </a:ext>
            </a:extLst>
          </p:cNvPr>
          <p:cNvCxnSpPr>
            <a:cxnSpLocks/>
          </p:cNvCxnSpPr>
          <p:nvPr/>
        </p:nvCxnSpPr>
        <p:spPr>
          <a:xfrm>
            <a:off x="4167376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AEA9032-10FA-9F3C-5C11-0112C9A25448}"/>
              </a:ext>
            </a:extLst>
          </p:cNvPr>
          <p:cNvCxnSpPr>
            <a:cxnSpLocks/>
          </p:cNvCxnSpPr>
          <p:nvPr/>
        </p:nvCxnSpPr>
        <p:spPr>
          <a:xfrm>
            <a:off x="4390925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1F6634A-D40A-40EF-6B5E-099113EDC0BF}"/>
              </a:ext>
            </a:extLst>
          </p:cNvPr>
          <p:cNvCxnSpPr>
            <a:cxnSpLocks/>
          </p:cNvCxnSpPr>
          <p:nvPr/>
        </p:nvCxnSpPr>
        <p:spPr>
          <a:xfrm>
            <a:off x="4614474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E73C253-C9DF-500E-5C50-3C04A9FD2D0F}"/>
              </a:ext>
            </a:extLst>
          </p:cNvPr>
          <p:cNvCxnSpPr>
            <a:cxnSpLocks/>
          </p:cNvCxnSpPr>
          <p:nvPr/>
        </p:nvCxnSpPr>
        <p:spPr>
          <a:xfrm>
            <a:off x="4838023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B6470D3-9167-33D5-7D98-6FC77521D8D6}"/>
              </a:ext>
            </a:extLst>
          </p:cNvPr>
          <p:cNvCxnSpPr>
            <a:cxnSpLocks/>
          </p:cNvCxnSpPr>
          <p:nvPr/>
        </p:nvCxnSpPr>
        <p:spPr>
          <a:xfrm>
            <a:off x="5061572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8ACB790-5E1C-DE2B-643C-715F2068AEB4}"/>
              </a:ext>
            </a:extLst>
          </p:cNvPr>
          <p:cNvCxnSpPr>
            <a:cxnSpLocks/>
          </p:cNvCxnSpPr>
          <p:nvPr/>
        </p:nvCxnSpPr>
        <p:spPr>
          <a:xfrm>
            <a:off x="5285121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E8129BCE-D6BA-EBD4-81EB-0389849ECB71}"/>
              </a:ext>
            </a:extLst>
          </p:cNvPr>
          <p:cNvCxnSpPr>
            <a:cxnSpLocks/>
          </p:cNvCxnSpPr>
          <p:nvPr/>
        </p:nvCxnSpPr>
        <p:spPr>
          <a:xfrm>
            <a:off x="5508670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1285B40-CA2D-F8F3-677F-2B8EF2794CE2}"/>
              </a:ext>
            </a:extLst>
          </p:cNvPr>
          <p:cNvCxnSpPr>
            <a:cxnSpLocks/>
          </p:cNvCxnSpPr>
          <p:nvPr/>
        </p:nvCxnSpPr>
        <p:spPr>
          <a:xfrm>
            <a:off x="5732219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D3CE2E5-59B6-96FB-3B48-7AF7A1031EA4}"/>
              </a:ext>
            </a:extLst>
          </p:cNvPr>
          <p:cNvCxnSpPr>
            <a:cxnSpLocks/>
          </p:cNvCxnSpPr>
          <p:nvPr/>
        </p:nvCxnSpPr>
        <p:spPr>
          <a:xfrm>
            <a:off x="5955765" y="3532712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E5C6BB76-3431-C85E-FD8A-0F8D2B220776}"/>
              </a:ext>
            </a:extLst>
          </p:cNvPr>
          <p:cNvSpPr txBox="1"/>
          <p:nvPr/>
        </p:nvSpPr>
        <p:spPr>
          <a:xfrm rot="16200000">
            <a:off x="5988100" y="2577032"/>
            <a:ext cx="914400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Probability (%)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DC99F9D-C197-A3E0-299A-8B59D8247EA0}"/>
              </a:ext>
            </a:extLst>
          </p:cNvPr>
          <p:cNvSpPr txBox="1"/>
          <p:nvPr/>
        </p:nvSpPr>
        <p:spPr>
          <a:xfrm>
            <a:off x="8624275" y="3804794"/>
            <a:ext cx="1621023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Time (</a:t>
            </a:r>
            <a:r>
              <a:rPr lang="en-US" sz="16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)</a:t>
            </a:r>
          </a:p>
        </p:txBody>
      </p:sp>
      <p:sp>
        <p:nvSpPr>
          <p:cNvPr id="50" name="Freeform 49">
            <a:extLst>
              <a:ext uri="{FF2B5EF4-FFF2-40B4-BE49-F238E27FC236}">
                <a16:creationId xmlns:a16="http://schemas.microsoft.com/office/drawing/2014/main" id="{ED140F1B-E305-F183-C3C2-C5B95D06EC98}"/>
              </a:ext>
            </a:extLst>
          </p:cNvPr>
          <p:cNvSpPr/>
          <p:nvPr/>
        </p:nvSpPr>
        <p:spPr>
          <a:xfrm>
            <a:off x="6973837" y="2061680"/>
            <a:ext cx="5006939" cy="1472629"/>
          </a:xfrm>
          <a:custGeom>
            <a:avLst/>
            <a:gdLst>
              <a:gd name="csX0" fmla="*/ 0 w 5006939"/>
              <a:gd name="csY0" fmla="*/ 0 h 1472629"/>
              <a:gd name="csX1" fmla="*/ 0 w 5006939"/>
              <a:gd name="csY1" fmla="*/ 1472629 h 1472629"/>
              <a:gd name="csX2" fmla="*/ 5006939 w 5006939"/>
              <a:gd name="csY2" fmla="*/ 1472629 h 147262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5006939" h="1472629">
                <a:moveTo>
                  <a:pt x="0" y="0"/>
                </a:moveTo>
                <a:lnTo>
                  <a:pt x="0" y="1472629"/>
                </a:lnTo>
                <a:lnTo>
                  <a:pt x="5006939" y="1472629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3752472-AEF9-8DDA-6B94-E53E12914F5A}"/>
              </a:ext>
            </a:extLst>
          </p:cNvPr>
          <p:cNvCxnSpPr>
            <a:cxnSpLocks/>
          </p:cNvCxnSpPr>
          <p:nvPr/>
        </p:nvCxnSpPr>
        <p:spPr>
          <a:xfrm>
            <a:off x="6903987" y="2067615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9A1B2CB-3B7C-58D0-DD35-BC018DA70D85}"/>
              </a:ext>
            </a:extLst>
          </p:cNvPr>
          <p:cNvCxnSpPr>
            <a:cxnSpLocks/>
          </p:cNvCxnSpPr>
          <p:nvPr/>
        </p:nvCxnSpPr>
        <p:spPr>
          <a:xfrm>
            <a:off x="6903987" y="2360954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1E93D18-4A52-ED36-0B82-581DE8E7F1B9}"/>
              </a:ext>
            </a:extLst>
          </p:cNvPr>
          <p:cNvCxnSpPr>
            <a:cxnSpLocks/>
          </p:cNvCxnSpPr>
          <p:nvPr/>
        </p:nvCxnSpPr>
        <p:spPr>
          <a:xfrm>
            <a:off x="6903987" y="2654293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0D8A1499-32AF-C63A-F6E7-F8181020C47D}"/>
              </a:ext>
            </a:extLst>
          </p:cNvPr>
          <p:cNvCxnSpPr>
            <a:cxnSpLocks/>
          </p:cNvCxnSpPr>
          <p:nvPr/>
        </p:nvCxnSpPr>
        <p:spPr>
          <a:xfrm>
            <a:off x="6903987" y="2947632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EA0AA08-B4E8-3E20-FDE2-547CA3651BE8}"/>
              </a:ext>
            </a:extLst>
          </p:cNvPr>
          <p:cNvCxnSpPr>
            <a:cxnSpLocks/>
          </p:cNvCxnSpPr>
          <p:nvPr/>
        </p:nvCxnSpPr>
        <p:spPr>
          <a:xfrm>
            <a:off x="6903987" y="3240971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3AC2951-5343-4547-05A4-999380DF3C3E}"/>
              </a:ext>
            </a:extLst>
          </p:cNvPr>
          <p:cNvCxnSpPr>
            <a:cxnSpLocks/>
          </p:cNvCxnSpPr>
          <p:nvPr/>
        </p:nvCxnSpPr>
        <p:spPr>
          <a:xfrm>
            <a:off x="6903987" y="3534309"/>
            <a:ext cx="698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53219F5-9C3B-9EF4-24ED-C8DCF61B4C3A}"/>
              </a:ext>
            </a:extLst>
          </p:cNvPr>
          <p:cNvCxnSpPr>
            <a:cxnSpLocks/>
          </p:cNvCxnSpPr>
          <p:nvPr/>
        </p:nvCxnSpPr>
        <p:spPr>
          <a:xfrm>
            <a:off x="6973837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9337805-2016-094C-4A00-6078D14DDC5C}"/>
              </a:ext>
            </a:extLst>
          </p:cNvPr>
          <p:cNvCxnSpPr>
            <a:cxnSpLocks/>
          </p:cNvCxnSpPr>
          <p:nvPr/>
        </p:nvCxnSpPr>
        <p:spPr>
          <a:xfrm>
            <a:off x="7186286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B578E46-8A41-9038-3B40-736757FE7145}"/>
              </a:ext>
            </a:extLst>
          </p:cNvPr>
          <p:cNvCxnSpPr>
            <a:cxnSpLocks/>
          </p:cNvCxnSpPr>
          <p:nvPr/>
        </p:nvCxnSpPr>
        <p:spPr>
          <a:xfrm>
            <a:off x="7398735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D9F907D-A884-819D-DBD6-4635E1FC284F}"/>
              </a:ext>
            </a:extLst>
          </p:cNvPr>
          <p:cNvCxnSpPr>
            <a:cxnSpLocks/>
          </p:cNvCxnSpPr>
          <p:nvPr/>
        </p:nvCxnSpPr>
        <p:spPr>
          <a:xfrm>
            <a:off x="7611184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99A581C2-9299-AC9C-845C-E2E266428A78}"/>
              </a:ext>
            </a:extLst>
          </p:cNvPr>
          <p:cNvCxnSpPr>
            <a:cxnSpLocks/>
          </p:cNvCxnSpPr>
          <p:nvPr/>
        </p:nvCxnSpPr>
        <p:spPr>
          <a:xfrm>
            <a:off x="7823633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AAC7F071-BC40-E329-F53B-E0B3261C7E5B}"/>
              </a:ext>
            </a:extLst>
          </p:cNvPr>
          <p:cNvCxnSpPr>
            <a:cxnSpLocks/>
          </p:cNvCxnSpPr>
          <p:nvPr/>
        </p:nvCxnSpPr>
        <p:spPr>
          <a:xfrm>
            <a:off x="8036082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D3F3458-97AC-49C8-6401-24DAA114AEF4}"/>
              </a:ext>
            </a:extLst>
          </p:cNvPr>
          <p:cNvCxnSpPr>
            <a:cxnSpLocks/>
          </p:cNvCxnSpPr>
          <p:nvPr/>
        </p:nvCxnSpPr>
        <p:spPr>
          <a:xfrm>
            <a:off x="8248531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33D5808A-0190-CB35-137C-3F9EE5701F72}"/>
              </a:ext>
            </a:extLst>
          </p:cNvPr>
          <p:cNvCxnSpPr>
            <a:cxnSpLocks/>
          </p:cNvCxnSpPr>
          <p:nvPr/>
        </p:nvCxnSpPr>
        <p:spPr>
          <a:xfrm>
            <a:off x="8460980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A4A817AE-32A9-CB88-361B-92482A997F3C}"/>
              </a:ext>
            </a:extLst>
          </p:cNvPr>
          <p:cNvCxnSpPr>
            <a:cxnSpLocks/>
          </p:cNvCxnSpPr>
          <p:nvPr/>
        </p:nvCxnSpPr>
        <p:spPr>
          <a:xfrm>
            <a:off x="8673429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168284C0-6A58-C0F9-F6EC-3853CFC74B9A}"/>
              </a:ext>
            </a:extLst>
          </p:cNvPr>
          <p:cNvCxnSpPr>
            <a:cxnSpLocks/>
          </p:cNvCxnSpPr>
          <p:nvPr/>
        </p:nvCxnSpPr>
        <p:spPr>
          <a:xfrm>
            <a:off x="8885878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D287B7E6-4D24-AB72-B9F7-19B6171EDE16}"/>
              </a:ext>
            </a:extLst>
          </p:cNvPr>
          <p:cNvCxnSpPr>
            <a:cxnSpLocks/>
          </p:cNvCxnSpPr>
          <p:nvPr/>
        </p:nvCxnSpPr>
        <p:spPr>
          <a:xfrm>
            <a:off x="9098327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A6C1192B-A5F0-C320-BDF9-472065F9E3FA}"/>
              </a:ext>
            </a:extLst>
          </p:cNvPr>
          <p:cNvCxnSpPr>
            <a:cxnSpLocks/>
          </p:cNvCxnSpPr>
          <p:nvPr/>
        </p:nvCxnSpPr>
        <p:spPr>
          <a:xfrm>
            <a:off x="9310776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3A0AEAF2-7F4A-56A9-BD6A-AD49139D57F1}"/>
              </a:ext>
            </a:extLst>
          </p:cNvPr>
          <p:cNvCxnSpPr>
            <a:cxnSpLocks/>
          </p:cNvCxnSpPr>
          <p:nvPr/>
        </p:nvCxnSpPr>
        <p:spPr>
          <a:xfrm>
            <a:off x="9523225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EF56EB06-0271-4F73-E316-6D54F5ADBF94}"/>
              </a:ext>
            </a:extLst>
          </p:cNvPr>
          <p:cNvCxnSpPr>
            <a:cxnSpLocks/>
          </p:cNvCxnSpPr>
          <p:nvPr/>
        </p:nvCxnSpPr>
        <p:spPr>
          <a:xfrm>
            <a:off x="9735674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8015415-A819-02E3-6065-3FFAE45E2597}"/>
              </a:ext>
            </a:extLst>
          </p:cNvPr>
          <p:cNvCxnSpPr>
            <a:cxnSpLocks/>
          </p:cNvCxnSpPr>
          <p:nvPr/>
        </p:nvCxnSpPr>
        <p:spPr>
          <a:xfrm>
            <a:off x="9948123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47C75788-A804-CC90-A796-3553EEF3B36E}"/>
              </a:ext>
            </a:extLst>
          </p:cNvPr>
          <p:cNvCxnSpPr>
            <a:cxnSpLocks/>
          </p:cNvCxnSpPr>
          <p:nvPr/>
        </p:nvCxnSpPr>
        <p:spPr>
          <a:xfrm>
            <a:off x="10160572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BDE83618-A33E-CEB8-D245-190262762511}"/>
              </a:ext>
            </a:extLst>
          </p:cNvPr>
          <p:cNvCxnSpPr>
            <a:cxnSpLocks/>
          </p:cNvCxnSpPr>
          <p:nvPr/>
        </p:nvCxnSpPr>
        <p:spPr>
          <a:xfrm>
            <a:off x="10373021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1777BF97-F800-8B1A-D9EB-A3FDDE00612C}"/>
              </a:ext>
            </a:extLst>
          </p:cNvPr>
          <p:cNvCxnSpPr>
            <a:cxnSpLocks/>
          </p:cNvCxnSpPr>
          <p:nvPr/>
        </p:nvCxnSpPr>
        <p:spPr>
          <a:xfrm>
            <a:off x="10585470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8A2B254A-440C-6481-1DCD-FE732DCD8B06}"/>
              </a:ext>
            </a:extLst>
          </p:cNvPr>
          <p:cNvCxnSpPr>
            <a:cxnSpLocks/>
          </p:cNvCxnSpPr>
          <p:nvPr/>
        </p:nvCxnSpPr>
        <p:spPr>
          <a:xfrm>
            <a:off x="10797919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6FD43C0C-D8CF-FCD7-B876-CE9DC01B78E7}"/>
              </a:ext>
            </a:extLst>
          </p:cNvPr>
          <p:cNvCxnSpPr>
            <a:cxnSpLocks/>
          </p:cNvCxnSpPr>
          <p:nvPr/>
        </p:nvCxnSpPr>
        <p:spPr>
          <a:xfrm>
            <a:off x="11010368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5FE4C862-02E0-8566-E702-117BCCF2CC75}"/>
              </a:ext>
            </a:extLst>
          </p:cNvPr>
          <p:cNvCxnSpPr>
            <a:cxnSpLocks/>
          </p:cNvCxnSpPr>
          <p:nvPr/>
        </p:nvCxnSpPr>
        <p:spPr>
          <a:xfrm>
            <a:off x="11222817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2" name="Straight Connector 461">
            <a:extLst>
              <a:ext uri="{FF2B5EF4-FFF2-40B4-BE49-F238E27FC236}">
                <a16:creationId xmlns:a16="http://schemas.microsoft.com/office/drawing/2014/main" id="{48DF2CF1-5716-19DD-B8BD-08AA3D71EEAE}"/>
              </a:ext>
            </a:extLst>
          </p:cNvPr>
          <p:cNvCxnSpPr>
            <a:cxnSpLocks/>
          </p:cNvCxnSpPr>
          <p:nvPr/>
        </p:nvCxnSpPr>
        <p:spPr>
          <a:xfrm>
            <a:off x="11435266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22F4248F-6072-D79F-0901-C9177AEEBBAB}"/>
              </a:ext>
            </a:extLst>
          </p:cNvPr>
          <p:cNvCxnSpPr>
            <a:cxnSpLocks/>
          </p:cNvCxnSpPr>
          <p:nvPr/>
        </p:nvCxnSpPr>
        <p:spPr>
          <a:xfrm>
            <a:off x="11647715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B390F72C-CF3D-9C67-5BE3-A9CDC1048DC9}"/>
              </a:ext>
            </a:extLst>
          </p:cNvPr>
          <p:cNvCxnSpPr>
            <a:cxnSpLocks/>
          </p:cNvCxnSpPr>
          <p:nvPr/>
        </p:nvCxnSpPr>
        <p:spPr>
          <a:xfrm>
            <a:off x="11860162" y="3532711"/>
            <a:ext cx="0" cy="592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5" name="TextBox 464">
            <a:extLst>
              <a:ext uri="{FF2B5EF4-FFF2-40B4-BE49-F238E27FC236}">
                <a16:creationId xmlns:a16="http://schemas.microsoft.com/office/drawing/2014/main" id="{36F8520A-4ED8-1A4C-7E79-DA0F288DCCBD}"/>
              </a:ext>
            </a:extLst>
          </p:cNvPr>
          <p:cNvSpPr txBox="1"/>
          <p:nvPr/>
        </p:nvSpPr>
        <p:spPr>
          <a:xfrm>
            <a:off x="3162354" y="2387599"/>
            <a:ext cx="3224338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Median: </a:t>
            </a: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38.0 </a:t>
            </a:r>
            <a:r>
              <a:rPr lang="en-US" sz="1200" b="0" dirty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mo </a:t>
            </a:r>
            <a:br>
              <a:rPr lang="en-US" sz="1200" b="0" dirty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(95% Cl</a:t>
            </a:r>
            <a:r>
              <a:rPr lang="en-US" sz="1200" b="0" dirty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:</a:t>
            </a: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 24.6-55.4)</a:t>
            </a:r>
          </a:p>
        </p:txBody>
      </p:sp>
      <p:sp>
        <p:nvSpPr>
          <p:cNvPr id="466" name="TextBox 465">
            <a:extLst>
              <a:ext uri="{FF2B5EF4-FFF2-40B4-BE49-F238E27FC236}">
                <a16:creationId xmlns:a16="http://schemas.microsoft.com/office/drawing/2014/main" id="{91AB9487-DA6C-B42A-76FC-0AF843C39238}"/>
              </a:ext>
            </a:extLst>
          </p:cNvPr>
          <p:cNvSpPr txBox="1"/>
          <p:nvPr/>
        </p:nvSpPr>
        <p:spPr>
          <a:xfrm>
            <a:off x="2754200" y="3148877"/>
            <a:ext cx="3224338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Median: </a:t>
            </a:r>
            <a:r>
              <a:rPr lang="en-US" sz="12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24.1 </a:t>
            </a:r>
            <a:r>
              <a:rPr lang="en-US" sz="1200" b="0" dirty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mo </a:t>
            </a:r>
            <a:br>
              <a:rPr lang="en-US" sz="1200" b="0" dirty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(95% Cl</a:t>
            </a:r>
            <a:r>
              <a:rPr lang="en-US" sz="1200" b="0" dirty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:</a:t>
            </a:r>
            <a:r>
              <a:rPr lang="en-US" sz="12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 17.7-34.5)</a:t>
            </a:r>
          </a:p>
        </p:txBody>
      </p:sp>
      <p:sp>
        <p:nvSpPr>
          <p:cNvPr id="467" name="TextBox 466">
            <a:extLst>
              <a:ext uri="{FF2B5EF4-FFF2-40B4-BE49-F238E27FC236}">
                <a16:creationId xmlns:a16="http://schemas.microsoft.com/office/drawing/2014/main" id="{E079BC1A-AE46-BA02-F032-F2F3650B08D5}"/>
              </a:ext>
            </a:extLst>
          </p:cNvPr>
          <p:cNvSpPr txBox="1"/>
          <p:nvPr/>
        </p:nvSpPr>
        <p:spPr>
          <a:xfrm>
            <a:off x="9291638" y="2061679"/>
            <a:ext cx="3224338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Median: </a:t>
            </a: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NR</a:t>
            </a:r>
            <a:b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(95% Cl</a:t>
            </a:r>
            <a:r>
              <a:rPr lang="en-US" sz="1200" b="0" dirty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:</a:t>
            </a:r>
            <a:r>
              <a:rPr lang="en-US" sz="12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 NE-NE)</a:t>
            </a:r>
          </a:p>
        </p:txBody>
      </p:sp>
      <p:sp>
        <p:nvSpPr>
          <p:cNvPr id="468" name="TextBox 467">
            <a:extLst>
              <a:ext uri="{FF2B5EF4-FFF2-40B4-BE49-F238E27FC236}">
                <a16:creationId xmlns:a16="http://schemas.microsoft.com/office/drawing/2014/main" id="{18B0730F-10D5-3CC3-0F08-662273428BAC}"/>
              </a:ext>
            </a:extLst>
          </p:cNvPr>
          <p:cNvSpPr txBox="1"/>
          <p:nvPr/>
        </p:nvSpPr>
        <p:spPr>
          <a:xfrm>
            <a:off x="10160572" y="2798776"/>
            <a:ext cx="1544010" cy="29771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Median: </a:t>
            </a:r>
            <a:r>
              <a:rPr lang="en-US" sz="12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NR</a:t>
            </a:r>
            <a:br>
              <a:rPr lang="en-US" sz="12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(95% Cl</a:t>
            </a:r>
            <a:r>
              <a:rPr lang="en-US" sz="1200" b="0" dirty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:</a:t>
            </a:r>
            <a:r>
              <a:rPr lang="en-US" sz="12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 48.7-NE)</a:t>
            </a:r>
          </a:p>
        </p:txBody>
      </p:sp>
      <p:sp>
        <p:nvSpPr>
          <p:cNvPr id="469" name="TextBox 468">
            <a:extLst>
              <a:ext uri="{FF2B5EF4-FFF2-40B4-BE49-F238E27FC236}">
                <a16:creationId xmlns:a16="http://schemas.microsoft.com/office/drawing/2014/main" id="{DBB05366-EE90-7218-4AC4-F6AFB086424E}"/>
              </a:ext>
            </a:extLst>
          </p:cNvPr>
          <p:cNvSpPr txBox="1"/>
          <p:nvPr/>
        </p:nvSpPr>
        <p:spPr>
          <a:xfrm>
            <a:off x="220662" y="3821604"/>
            <a:ext cx="1621023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Patients at risk, n</a:t>
            </a:r>
          </a:p>
        </p:txBody>
      </p:sp>
      <p:sp>
        <p:nvSpPr>
          <p:cNvPr id="470" name="TextBox 469">
            <a:extLst>
              <a:ext uri="{FF2B5EF4-FFF2-40B4-BE49-F238E27FC236}">
                <a16:creationId xmlns:a16="http://schemas.microsoft.com/office/drawing/2014/main" id="{F5128358-841F-D428-F1F6-9B9AD057310D}"/>
              </a:ext>
            </a:extLst>
          </p:cNvPr>
          <p:cNvSpPr txBox="1"/>
          <p:nvPr/>
        </p:nvSpPr>
        <p:spPr>
          <a:xfrm>
            <a:off x="6128400" y="3822874"/>
            <a:ext cx="1621023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Patients at risk, n</a:t>
            </a:r>
          </a:p>
        </p:txBody>
      </p:sp>
      <p:sp>
        <p:nvSpPr>
          <p:cNvPr id="471" name="TextBox 470">
            <a:extLst>
              <a:ext uri="{FF2B5EF4-FFF2-40B4-BE49-F238E27FC236}">
                <a16:creationId xmlns:a16="http://schemas.microsoft.com/office/drawing/2014/main" id="{DAD126F5-1C5F-F8D8-7A9E-711BC29B030E}"/>
              </a:ext>
            </a:extLst>
          </p:cNvPr>
          <p:cNvSpPr txBox="1"/>
          <p:nvPr/>
        </p:nvSpPr>
        <p:spPr>
          <a:xfrm>
            <a:off x="5234117" y="4094833"/>
            <a:ext cx="1621023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0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Overall</a:t>
            </a:r>
            <a:br>
              <a:rPr lang="en-US" sz="10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CR</a:t>
            </a:r>
          </a:p>
        </p:txBody>
      </p:sp>
      <p:sp>
        <p:nvSpPr>
          <p:cNvPr id="472" name="TextBox 471">
            <a:extLst>
              <a:ext uri="{FF2B5EF4-FFF2-40B4-BE49-F238E27FC236}">
                <a16:creationId xmlns:a16="http://schemas.microsoft.com/office/drawing/2014/main" id="{ECDD8750-A5D9-5AF5-13A0-E03317AF3785}"/>
              </a:ext>
            </a:extLst>
          </p:cNvPr>
          <p:cNvSpPr txBox="1"/>
          <p:nvPr/>
        </p:nvSpPr>
        <p:spPr>
          <a:xfrm>
            <a:off x="-698023" y="4094833"/>
            <a:ext cx="1621023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0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t>Overall</a:t>
            </a:r>
            <a:br>
              <a:rPr lang="en-US" sz="1000" b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CR</a:t>
            </a:r>
          </a:p>
        </p:txBody>
      </p:sp>
      <p:sp>
        <p:nvSpPr>
          <p:cNvPr id="473" name="TextBox 472">
            <a:extLst>
              <a:ext uri="{FF2B5EF4-FFF2-40B4-BE49-F238E27FC236}">
                <a16:creationId xmlns:a16="http://schemas.microsoft.com/office/drawing/2014/main" id="{A0C56C11-9A9D-66A2-863C-5E405C84AD7A}"/>
              </a:ext>
            </a:extLst>
          </p:cNvPr>
          <p:cNvSpPr txBox="1"/>
          <p:nvPr/>
        </p:nvSpPr>
        <p:spPr>
          <a:xfrm>
            <a:off x="6553228" y="1991998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100</a:t>
            </a:r>
          </a:p>
        </p:txBody>
      </p:sp>
      <p:sp>
        <p:nvSpPr>
          <p:cNvPr id="474" name="TextBox 473">
            <a:extLst>
              <a:ext uri="{FF2B5EF4-FFF2-40B4-BE49-F238E27FC236}">
                <a16:creationId xmlns:a16="http://schemas.microsoft.com/office/drawing/2014/main" id="{B720C9CE-80DE-E1BE-11FF-E778745D1E63}"/>
              </a:ext>
            </a:extLst>
          </p:cNvPr>
          <p:cNvSpPr txBox="1"/>
          <p:nvPr/>
        </p:nvSpPr>
        <p:spPr>
          <a:xfrm>
            <a:off x="6553228" y="2282281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80</a:t>
            </a:r>
          </a:p>
        </p:txBody>
      </p:sp>
      <p:sp>
        <p:nvSpPr>
          <p:cNvPr id="475" name="TextBox 474">
            <a:extLst>
              <a:ext uri="{FF2B5EF4-FFF2-40B4-BE49-F238E27FC236}">
                <a16:creationId xmlns:a16="http://schemas.microsoft.com/office/drawing/2014/main" id="{A4CD2DBD-96C7-F7D9-8D87-84076D507A2E}"/>
              </a:ext>
            </a:extLst>
          </p:cNvPr>
          <p:cNvSpPr txBox="1"/>
          <p:nvPr/>
        </p:nvSpPr>
        <p:spPr>
          <a:xfrm>
            <a:off x="6553228" y="2572564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60</a:t>
            </a:r>
          </a:p>
        </p:txBody>
      </p:sp>
      <p:sp>
        <p:nvSpPr>
          <p:cNvPr id="476" name="TextBox 475">
            <a:extLst>
              <a:ext uri="{FF2B5EF4-FFF2-40B4-BE49-F238E27FC236}">
                <a16:creationId xmlns:a16="http://schemas.microsoft.com/office/drawing/2014/main" id="{ADCD2032-1106-DE99-7EC7-A668ADE12A5F}"/>
              </a:ext>
            </a:extLst>
          </p:cNvPr>
          <p:cNvSpPr txBox="1"/>
          <p:nvPr/>
        </p:nvSpPr>
        <p:spPr>
          <a:xfrm>
            <a:off x="6553228" y="2862847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40</a:t>
            </a:r>
          </a:p>
        </p:txBody>
      </p:sp>
      <p:sp>
        <p:nvSpPr>
          <p:cNvPr id="477" name="TextBox 476">
            <a:extLst>
              <a:ext uri="{FF2B5EF4-FFF2-40B4-BE49-F238E27FC236}">
                <a16:creationId xmlns:a16="http://schemas.microsoft.com/office/drawing/2014/main" id="{8063BF21-9A96-A4A8-F733-8F1BA182CCA0}"/>
              </a:ext>
            </a:extLst>
          </p:cNvPr>
          <p:cNvSpPr txBox="1"/>
          <p:nvPr/>
        </p:nvSpPr>
        <p:spPr>
          <a:xfrm>
            <a:off x="6553228" y="3153130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20</a:t>
            </a:r>
          </a:p>
        </p:txBody>
      </p:sp>
      <p:sp>
        <p:nvSpPr>
          <p:cNvPr id="478" name="TextBox 477">
            <a:extLst>
              <a:ext uri="{FF2B5EF4-FFF2-40B4-BE49-F238E27FC236}">
                <a16:creationId xmlns:a16="http://schemas.microsoft.com/office/drawing/2014/main" id="{225AD597-561F-117E-D9F6-52C318871021}"/>
              </a:ext>
            </a:extLst>
          </p:cNvPr>
          <p:cNvSpPr txBox="1"/>
          <p:nvPr/>
        </p:nvSpPr>
        <p:spPr>
          <a:xfrm>
            <a:off x="6553228" y="3443412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0</a:t>
            </a:r>
          </a:p>
        </p:txBody>
      </p:sp>
      <p:sp>
        <p:nvSpPr>
          <p:cNvPr id="479" name="TextBox 478">
            <a:extLst>
              <a:ext uri="{FF2B5EF4-FFF2-40B4-BE49-F238E27FC236}">
                <a16:creationId xmlns:a16="http://schemas.microsoft.com/office/drawing/2014/main" id="{056AEC6E-718D-25E2-79B8-92B54C45E99F}"/>
              </a:ext>
            </a:extLst>
          </p:cNvPr>
          <p:cNvSpPr txBox="1"/>
          <p:nvPr/>
        </p:nvSpPr>
        <p:spPr>
          <a:xfrm>
            <a:off x="627175" y="1991556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100</a:t>
            </a:r>
          </a:p>
        </p:txBody>
      </p:sp>
      <p:sp>
        <p:nvSpPr>
          <p:cNvPr id="480" name="TextBox 479">
            <a:extLst>
              <a:ext uri="{FF2B5EF4-FFF2-40B4-BE49-F238E27FC236}">
                <a16:creationId xmlns:a16="http://schemas.microsoft.com/office/drawing/2014/main" id="{C3A4585F-D571-5F47-17B6-96E85277EE7C}"/>
              </a:ext>
            </a:extLst>
          </p:cNvPr>
          <p:cNvSpPr txBox="1"/>
          <p:nvPr/>
        </p:nvSpPr>
        <p:spPr>
          <a:xfrm>
            <a:off x="627175" y="2281839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80</a:t>
            </a: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74F4B73E-FFE6-4AD8-8A1F-3A13F1F59693}"/>
              </a:ext>
            </a:extLst>
          </p:cNvPr>
          <p:cNvSpPr txBox="1"/>
          <p:nvPr/>
        </p:nvSpPr>
        <p:spPr>
          <a:xfrm>
            <a:off x="627175" y="2572122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60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EB494851-F782-2DEA-1468-4E27CBB0EBC0}"/>
              </a:ext>
            </a:extLst>
          </p:cNvPr>
          <p:cNvSpPr txBox="1"/>
          <p:nvPr/>
        </p:nvSpPr>
        <p:spPr>
          <a:xfrm>
            <a:off x="627175" y="2862405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40</a:t>
            </a:r>
          </a:p>
        </p:txBody>
      </p:sp>
      <p:sp>
        <p:nvSpPr>
          <p:cNvPr id="483" name="TextBox 482">
            <a:extLst>
              <a:ext uri="{FF2B5EF4-FFF2-40B4-BE49-F238E27FC236}">
                <a16:creationId xmlns:a16="http://schemas.microsoft.com/office/drawing/2014/main" id="{007DE2FD-8E57-9957-E5D9-3153C55B524D}"/>
              </a:ext>
            </a:extLst>
          </p:cNvPr>
          <p:cNvSpPr txBox="1"/>
          <p:nvPr/>
        </p:nvSpPr>
        <p:spPr>
          <a:xfrm>
            <a:off x="627175" y="3152688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20</a:t>
            </a:r>
          </a:p>
        </p:txBody>
      </p:sp>
      <p:sp>
        <p:nvSpPr>
          <p:cNvPr id="484" name="TextBox 483">
            <a:extLst>
              <a:ext uri="{FF2B5EF4-FFF2-40B4-BE49-F238E27FC236}">
                <a16:creationId xmlns:a16="http://schemas.microsoft.com/office/drawing/2014/main" id="{25F6B162-B06A-4AD9-FF00-48ECE72EA2A3}"/>
              </a:ext>
            </a:extLst>
          </p:cNvPr>
          <p:cNvSpPr txBox="1"/>
          <p:nvPr/>
        </p:nvSpPr>
        <p:spPr>
          <a:xfrm>
            <a:off x="627175" y="3442970"/>
            <a:ext cx="340396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r"/>
            <a:r>
              <a:rPr lang="en-US" sz="1600" b="0">
                <a:latin typeface="Poppins" pitchFamily="2" charset="77"/>
                <a:cs typeface="Poppins" pitchFamily="2" charset="77"/>
              </a:rPr>
              <a:t>0</a:t>
            </a:r>
          </a:p>
        </p:txBody>
      </p:sp>
      <p:sp>
        <p:nvSpPr>
          <p:cNvPr id="485" name="TextBox 484">
            <a:extLst>
              <a:ext uri="{FF2B5EF4-FFF2-40B4-BE49-F238E27FC236}">
                <a16:creationId xmlns:a16="http://schemas.microsoft.com/office/drawing/2014/main" id="{AC4414BE-5914-67CB-159A-57DED2E31BD9}"/>
              </a:ext>
            </a:extLst>
          </p:cNvPr>
          <p:cNvSpPr txBox="1"/>
          <p:nvPr/>
        </p:nvSpPr>
        <p:spPr>
          <a:xfrm>
            <a:off x="973004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0</a:t>
            </a:r>
          </a:p>
        </p:txBody>
      </p:sp>
      <p:sp>
        <p:nvSpPr>
          <p:cNvPr id="486" name="TextBox 485">
            <a:extLst>
              <a:ext uri="{FF2B5EF4-FFF2-40B4-BE49-F238E27FC236}">
                <a16:creationId xmlns:a16="http://schemas.microsoft.com/office/drawing/2014/main" id="{7B685762-D68B-4A0D-7C90-2BB1B85155BC}"/>
              </a:ext>
            </a:extLst>
          </p:cNvPr>
          <p:cNvSpPr txBox="1"/>
          <p:nvPr/>
        </p:nvSpPr>
        <p:spPr>
          <a:xfrm>
            <a:off x="1196553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B5D3EE96-9C55-3D52-206D-ABB254D3B7D0}"/>
              </a:ext>
            </a:extLst>
          </p:cNvPr>
          <p:cNvSpPr txBox="1"/>
          <p:nvPr/>
        </p:nvSpPr>
        <p:spPr>
          <a:xfrm>
            <a:off x="1420102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</a:t>
            </a:r>
          </a:p>
        </p:txBody>
      </p:sp>
      <p:sp>
        <p:nvSpPr>
          <p:cNvPr id="488" name="TextBox 487">
            <a:extLst>
              <a:ext uri="{FF2B5EF4-FFF2-40B4-BE49-F238E27FC236}">
                <a16:creationId xmlns:a16="http://schemas.microsoft.com/office/drawing/2014/main" id="{AA4CD6DD-EA32-7889-6912-FE6A27D12717}"/>
              </a:ext>
            </a:extLst>
          </p:cNvPr>
          <p:cNvSpPr txBox="1"/>
          <p:nvPr/>
        </p:nvSpPr>
        <p:spPr>
          <a:xfrm>
            <a:off x="1643651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9</a:t>
            </a:r>
          </a:p>
        </p:txBody>
      </p:sp>
      <p:sp>
        <p:nvSpPr>
          <p:cNvPr id="489" name="TextBox 488">
            <a:extLst>
              <a:ext uri="{FF2B5EF4-FFF2-40B4-BE49-F238E27FC236}">
                <a16:creationId xmlns:a16="http://schemas.microsoft.com/office/drawing/2014/main" id="{CA5B5104-7515-922F-0920-DFE7BC172652}"/>
              </a:ext>
            </a:extLst>
          </p:cNvPr>
          <p:cNvSpPr txBox="1"/>
          <p:nvPr/>
        </p:nvSpPr>
        <p:spPr>
          <a:xfrm>
            <a:off x="1867200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12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8299AA90-5DBC-65E6-A373-FE3C9C0DD48F}"/>
              </a:ext>
            </a:extLst>
          </p:cNvPr>
          <p:cNvSpPr txBox="1"/>
          <p:nvPr/>
        </p:nvSpPr>
        <p:spPr>
          <a:xfrm>
            <a:off x="2090749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15</a:t>
            </a:r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906A3164-7A5F-CB4A-DD84-6796B0DE69A0}"/>
              </a:ext>
            </a:extLst>
          </p:cNvPr>
          <p:cNvSpPr txBox="1"/>
          <p:nvPr/>
        </p:nvSpPr>
        <p:spPr>
          <a:xfrm>
            <a:off x="2314298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18</a:t>
            </a:r>
          </a:p>
        </p:txBody>
      </p:sp>
      <p:sp>
        <p:nvSpPr>
          <p:cNvPr id="492" name="TextBox 491">
            <a:extLst>
              <a:ext uri="{FF2B5EF4-FFF2-40B4-BE49-F238E27FC236}">
                <a16:creationId xmlns:a16="http://schemas.microsoft.com/office/drawing/2014/main" id="{F9A5EE01-2C19-B3BB-1213-837C75E61CC3}"/>
              </a:ext>
            </a:extLst>
          </p:cNvPr>
          <p:cNvSpPr txBox="1"/>
          <p:nvPr/>
        </p:nvSpPr>
        <p:spPr>
          <a:xfrm>
            <a:off x="2537847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21</a:t>
            </a:r>
          </a:p>
        </p:txBody>
      </p:sp>
      <p:sp>
        <p:nvSpPr>
          <p:cNvPr id="493" name="TextBox 492">
            <a:extLst>
              <a:ext uri="{FF2B5EF4-FFF2-40B4-BE49-F238E27FC236}">
                <a16:creationId xmlns:a16="http://schemas.microsoft.com/office/drawing/2014/main" id="{DCE7EBBE-7618-877F-334C-8BAF45D8B265}"/>
              </a:ext>
            </a:extLst>
          </p:cNvPr>
          <p:cNvSpPr txBox="1"/>
          <p:nvPr/>
        </p:nvSpPr>
        <p:spPr>
          <a:xfrm>
            <a:off x="2761396" y="360859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24</a:t>
            </a:r>
          </a:p>
        </p:txBody>
      </p:sp>
      <p:sp>
        <p:nvSpPr>
          <p:cNvPr id="494" name="TextBox 493">
            <a:extLst>
              <a:ext uri="{FF2B5EF4-FFF2-40B4-BE49-F238E27FC236}">
                <a16:creationId xmlns:a16="http://schemas.microsoft.com/office/drawing/2014/main" id="{76AD6BDE-C37C-01B0-DE74-190E51380B6C}"/>
              </a:ext>
            </a:extLst>
          </p:cNvPr>
          <p:cNvSpPr txBox="1"/>
          <p:nvPr/>
        </p:nvSpPr>
        <p:spPr>
          <a:xfrm>
            <a:off x="2984945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27</a:t>
            </a:r>
          </a:p>
        </p:txBody>
      </p:sp>
      <p:sp>
        <p:nvSpPr>
          <p:cNvPr id="495" name="TextBox 494">
            <a:extLst>
              <a:ext uri="{FF2B5EF4-FFF2-40B4-BE49-F238E27FC236}">
                <a16:creationId xmlns:a16="http://schemas.microsoft.com/office/drawing/2014/main" id="{6FFCF044-A5F3-5BC4-9168-CF795CBFE67F}"/>
              </a:ext>
            </a:extLst>
          </p:cNvPr>
          <p:cNvSpPr txBox="1"/>
          <p:nvPr/>
        </p:nvSpPr>
        <p:spPr>
          <a:xfrm>
            <a:off x="3208494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30</a:t>
            </a:r>
          </a:p>
        </p:txBody>
      </p:sp>
      <p:sp>
        <p:nvSpPr>
          <p:cNvPr id="496" name="TextBox 495">
            <a:extLst>
              <a:ext uri="{FF2B5EF4-FFF2-40B4-BE49-F238E27FC236}">
                <a16:creationId xmlns:a16="http://schemas.microsoft.com/office/drawing/2014/main" id="{1463F79C-F27A-3DA4-0A77-366A2DAA1F28}"/>
              </a:ext>
            </a:extLst>
          </p:cNvPr>
          <p:cNvSpPr txBox="1"/>
          <p:nvPr/>
        </p:nvSpPr>
        <p:spPr>
          <a:xfrm>
            <a:off x="3432043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33</a:t>
            </a:r>
          </a:p>
        </p:txBody>
      </p:sp>
      <p:sp>
        <p:nvSpPr>
          <p:cNvPr id="497" name="TextBox 496">
            <a:extLst>
              <a:ext uri="{FF2B5EF4-FFF2-40B4-BE49-F238E27FC236}">
                <a16:creationId xmlns:a16="http://schemas.microsoft.com/office/drawing/2014/main" id="{BD4DB200-0FE7-45D6-A87D-74B44D3BA719}"/>
              </a:ext>
            </a:extLst>
          </p:cNvPr>
          <p:cNvSpPr txBox="1"/>
          <p:nvPr/>
        </p:nvSpPr>
        <p:spPr>
          <a:xfrm>
            <a:off x="3655592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36</a:t>
            </a:r>
          </a:p>
        </p:txBody>
      </p:sp>
      <p:sp>
        <p:nvSpPr>
          <p:cNvPr id="498" name="TextBox 497">
            <a:extLst>
              <a:ext uri="{FF2B5EF4-FFF2-40B4-BE49-F238E27FC236}">
                <a16:creationId xmlns:a16="http://schemas.microsoft.com/office/drawing/2014/main" id="{0AC16E6D-E375-4BD5-9808-ACC6A02E36F1}"/>
              </a:ext>
            </a:extLst>
          </p:cNvPr>
          <p:cNvSpPr txBox="1"/>
          <p:nvPr/>
        </p:nvSpPr>
        <p:spPr>
          <a:xfrm>
            <a:off x="3879141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39</a:t>
            </a:r>
          </a:p>
        </p:txBody>
      </p:sp>
      <p:sp>
        <p:nvSpPr>
          <p:cNvPr id="499" name="TextBox 498">
            <a:extLst>
              <a:ext uri="{FF2B5EF4-FFF2-40B4-BE49-F238E27FC236}">
                <a16:creationId xmlns:a16="http://schemas.microsoft.com/office/drawing/2014/main" id="{4AA3DB2D-38AF-0ED8-57CE-9401C7769472}"/>
              </a:ext>
            </a:extLst>
          </p:cNvPr>
          <p:cNvSpPr txBox="1"/>
          <p:nvPr/>
        </p:nvSpPr>
        <p:spPr>
          <a:xfrm>
            <a:off x="4102690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42</a:t>
            </a:r>
          </a:p>
        </p:txBody>
      </p:sp>
      <p:sp>
        <p:nvSpPr>
          <p:cNvPr id="500" name="TextBox 499">
            <a:extLst>
              <a:ext uri="{FF2B5EF4-FFF2-40B4-BE49-F238E27FC236}">
                <a16:creationId xmlns:a16="http://schemas.microsoft.com/office/drawing/2014/main" id="{A3ECD18D-19D0-2627-7680-69E2549DBF3E}"/>
              </a:ext>
            </a:extLst>
          </p:cNvPr>
          <p:cNvSpPr txBox="1"/>
          <p:nvPr/>
        </p:nvSpPr>
        <p:spPr>
          <a:xfrm>
            <a:off x="4326239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45</a:t>
            </a:r>
          </a:p>
        </p:txBody>
      </p:sp>
      <p:sp>
        <p:nvSpPr>
          <p:cNvPr id="501" name="TextBox 500">
            <a:extLst>
              <a:ext uri="{FF2B5EF4-FFF2-40B4-BE49-F238E27FC236}">
                <a16:creationId xmlns:a16="http://schemas.microsoft.com/office/drawing/2014/main" id="{4B83CED0-35AC-C478-BB92-8953C4F9FFBF}"/>
              </a:ext>
            </a:extLst>
          </p:cNvPr>
          <p:cNvSpPr txBox="1"/>
          <p:nvPr/>
        </p:nvSpPr>
        <p:spPr>
          <a:xfrm>
            <a:off x="4549788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48</a:t>
            </a:r>
          </a:p>
        </p:txBody>
      </p:sp>
      <p:sp>
        <p:nvSpPr>
          <p:cNvPr id="502" name="TextBox 501">
            <a:extLst>
              <a:ext uri="{FF2B5EF4-FFF2-40B4-BE49-F238E27FC236}">
                <a16:creationId xmlns:a16="http://schemas.microsoft.com/office/drawing/2014/main" id="{D2FD5FF7-BF7D-260D-127A-B0C32F87C5C6}"/>
              </a:ext>
            </a:extLst>
          </p:cNvPr>
          <p:cNvSpPr txBox="1"/>
          <p:nvPr/>
        </p:nvSpPr>
        <p:spPr>
          <a:xfrm>
            <a:off x="4773337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51</a:t>
            </a:r>
          </a:p>
        </p:txBody>
      </p:sp>
      <p:sp>
        <p:nvSpPr>
          <p:cNvPr id="503" name="TextBox 502">
            <a:extLst>
              <a:ext uri="{FF2B5EF4-FFF2-40B4-BE49-F238E27FC236}">
                <a16:creationId xmlns:a16="http://schemas.microsoft.com/office/drawing/2014/main" id="{CA56C6A8-4CE8-94AC-4734-28482577F73B}"/>
              </a:ext>
            </a:extLst>
          </p:cNvPr>
          <p:cNvSpPr txBox="1"/>
          <p:nvPr/>
        </p:nvSpPr>
        <p:spPr>
          <a:xfrm>
            <a:off x="4996886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54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872F1A7-A5C1-CA11-096B-83B03C56241D}"/>
              </a:ext>
            </a:extLst>
          </p:cNvPr>
          <p:cNvSpPr txBox="1"/>
          <p:nvPr/>
        </p:nvSpPr>
        <p:spPr>
          <a:xfrm>
            <a:off x="5220435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57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E208184-9F90-0B63-0F9F-0A21CC878C81}"/>
              </a:ext>
            </a:extLst>
          </p:cNvPr>
          <p:cNvSpPr txBox="1"/>
          <p:nvPr/>
        </p:nvSpPr>
        <p:spPr>
          <a:xfrm>
            <a:off x="5443984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60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9A8006F-8583-0075-47E7-CB8934E8C34B}"/>
              </a:ext>
            </a:extLst>
          </p:cNvPr>
          <p:cNvSpPr txBox="1"/>
          <p:nvPr/>
        </p:nvSpPr>
        <p:spPr>
          <a:xfrm>
            <a:off x="5667533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63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F843689-0E59-C737-0ABD-C62D396A03F8}"/>
              </a:ext>
            </a:extLst>
          </p:cNvPr>
          <p:cNvSpPr txBox="1"/>
          <p:nvPr/>
        </p:nvSpPr>
        <p:spPr>
          <a:xfrm>
            <a:off x="5891082" y="3612955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66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8E1836F1-BFB4-A71B-10AB-3E3CB64F5684}"/>
              </a:ext>
            </a:extLst>
          </p:cNvPr>
          <p:cNvSpPr txBox="1"/>
          <p:nvPr/>
        </p:nvSpPr>
        <p:spPr>
          <a:xfrm>
            <a:off x="6918415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0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48C97FA-326C-166F-236F-8A5E62F115C3}"/>
              </a:ext>
            </a:extLst>
          </p:cNvPr>
          <p:cNvSpPr txBox="1"/>
          <p:nvPr/>
        </p:nvSpPr>
        <p:spPr>
          <a:xfrm>
            <a:off x="7129224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314EF9B-B6AC-D477-281E-3888FC0FCFE1}"/>
              </a:ext>
            </a:extLst>
          </p:cNvPr>
          <p:cNvSpPr txBox="1"/>
          <p:nvPr/>
        </p:nvSpPr>
        <p:spPr>
          <a:xfrm>
            <a:off x="7340033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FD45CB3-C6B4-D2F2-83CD-9606D24FF719}"/>
              </a:ext>
            </a:extLst>
          </p:cNvPr>
          <p:cNvSpPr txBox="1"/>
          <p:nvPr/>
        </p:nvSpPr>
        <p:spPr>
          <a:xfrm>
            <a:off x="7550842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9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21E8B3E-B302-D68B-C114-8CA3845BB6EE}"/>
              </a:ext>
            </a:extLst>
          </p:cNvPr>
          <p:cNvSpPr txBox="1"/>
          <p:nvPr/>
        </p:nvSpPr>
        <p:spPr>
          <a:xfrm>
            <a:off x="7761651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12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C5F1000F-89F0-F43B-4D5E-3FA317077F79}"/>
              </a:ext>
            </a:extLst>
          </p:cNvPr>
          <p:cNvSpPr txBox="1"/>
          <p:nvPr/>
        </p:nvSpPr>
        <p:spPr>
          <a:xfrm>
            <a:off x="7972460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15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885465E-31C0-5C5E-9B4F-FBC19194C486}"/>
              </a:ext>
            </a:extLst>
          </p:cNvPr>
          <p:cNvSpPr txBox="1"/>
          <p:nvPr/>
        </p:nvSpPr>
        <p:spPr>
          <a:xfrm>
            <a:off x="8183269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18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3BA063A-8B43-3EE6-EDE0-26C1C39665E1}"/>
              </a:ext>
            </a:extLst>
          </p:cNvPr>
          <p:cNvSpPr txBox="1"/>
          <p:nvPr/>
        </p:nvSpPr>
        <p:spPr>
          <a:xfrm>
            <a:off x="8394078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21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E2A1A12F-CFA6-0ACA-DC50-5BA823F902B3}"/>
              </a:ext>
            </a:extLst>
          </p:cNvPr>
          <p:cNvSpPr txBox="1"/>
          <p:nvPr/>
        </p:nvSpPr>
        <p:spPr>
          <a:xfrm>
            <a:off x="8604887" y="360900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24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BAC67B65-4C5C-84A0-9A55-713BB447D1BB}"/>
              </a:ext>
            </a:extLst>
          </p:cNvPr>
          <p:cNvSpPr txBox="1"/>
          <p:nvPr/>
        </p:nvSpPr>
        <p:spPr>
          <a:xfrm>
            <a:off x="8815696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27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9C707E0-D6EA-81BD-EE5F-A3C9FBDDD326}"/>
              </a:ext>
            </a:extLst>
          </p:cNvPr>
          <p:cNvSpPr txBox="1"/>
          <p:nvPr/>
        </p:nvSpPr>
        <p:spPr>
          <a:xfrm>
            <a:off x="9026505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76300D08-0586-5786-84A7-688412F9412A}"/>
              </a:ext>
            </a:extLst>
          </p:cNvPr>
          <p:cNvSpPr txBox="1"/>
          <p:nvPr/>
        </p:nvSpPr>
        <p:spPr>
          <a:xfrm>
            <a:off x="9237314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33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5B9D874-B145-EA54-F726-1D5A40A5F6FC}"/>
              </a:ext>
            </a:extLst>
          </p:cNvPr>
          <p:cNvSpPr txBox="1"/>
          <p:nvPr/>
        </p:nvSpPr>
        <p:spPr>
          <a:xfrm>
            <a:off x="9448123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36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2A60F2C-1127-9296-BF14-A7CA55459451}"/>
              </a:ext>
            </a:extLst>
          </p:cNvPr>
          <p:cNvSpPr txBox="1"/>
          <p:nvPr/>
        </p:nvSpPr>
        <p:spPr>
          <a:xfrm>
            <a:off x="9658932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39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A7FD1C2-6E72-4F84-6EAF-4E0F5CCF963A}"/>
              </a:ext>
            </a:extLst>
          </p:cNvPr>
          <p:cNvSpPr txBox="1"/>
          <p:nvPr/>
        </p:nvSpPr>
        <p:spPr>
          <a:xfrm>
            <a:off x="9869741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42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225C3ADC-1194-B78B-BE53-7070ABB4C4CA}"/>
              </a:ext>
            </a:extLst>
          </p:cNvPr>
          <p:cNvSpPr txBox="1"/>
          <p:nvPr/>
        </p:nvSpPr>
        <p:spPr>
          <a:xfrm>
            <a:off x="10080550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45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504F7667-CA6C-0500-CDAB-BD1E74376581}"/>
              </a:ext>
            </a:extLst>
          </p:cNvPr>
          <p:cNvSpPr txBox="1"/>
          <p:nvPr/>
        </p:nvSpPr>
        <p:spPr>
          <a:xfrm>
            <a:off x="10291359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48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580FF55A-9057-699E-D1B1-D0E48BBB6917}"/>
              </a:ext>
            </a:extLst>
          </p:cNvPr>
          <p:cNvSpPr txBox="1"/>
          <p:nvPr/>
        </p:nvSpPr>
        <p:spPr>
          <a:xfrm>
            <a:off x="10502168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51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4CC58B81-61B7-15B1-8926-48B3C66233FA}"/>
              </a:ext>
            </a:extLst>
          </p:cNvPr>
          <p:cNvSpPr txBox="1"/>
          <p:nvPr/>
        </p:nvSpPr>
        <p:spPr>
          <a:xfrm>
            <a:off x="10712977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54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6D7253D-ACD9-A7FC-5768-76077CB822E9}"/>
              </a:ext>
            </a:extLst>
          </p:cNvPr>
          <p:cNvSpPr txBox="1"/>
          <p:nvPr/>
        </p:nvSpPr>
        <p:spPr>
          <a:xfrm>
            <a:off x="10923786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57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21660D2A-3479-64F0-09C5-6BA367A10B56}"/>
              </a:ext>
            </a:extLst>
          </p:cNvPr>
          <p:cNvSpPr txBox="1"/>
          <p:nvPr/>
        </p:nvSpPr>
        <p:spPr>
          <a:xfrm>
            <a:off x="11134595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60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EF10B0B3-5160-C1EE-1101-A0553ED760C9}"/>
              </a:ext>
            </a:extLst>
          </p:cNvPr>
          <p:cNvSpPr txBox="1"/>
          <p:nvPr/>
        </p:nvSpPr>
        <p:spPr>
          <a:xfrm>
            <a:off x="11345404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63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A175A7F1-71E2-FBE3-A710-6923074284AA}"/>
              </a:ext>
            </a:extLst>
          </p:cNvPr>
          <p:cNvSpPr txBox="1"/>
          <p:nvPr/>
        </p:nvSpPr>
        <p:spPr>
          <a:xfrm>
            <a:off x="11556213" y="3613360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66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F7E3B010-A4C0-5835-A173-534964A3AFA3}"/>
              </a:ext>
            </a:extLst>
          </p:cNvPr>
          <p:cNvSpPr txBox="1"/>
          <p:nvPr/>
        </p:nvSpPr>
        <p:spPr>
          <a:xfrm>
            <a:off x="11767017" y="3612954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0">
                <a:latin typeface="Poppins" pitchFamily="2" charset="77"/>
                <a:cs typeface="Poppins" pitchFamily="2" charset="77"/>
              </a:rPr>
              <a:t>69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F0097030-367F-C0DF-0503-79CFFE1DC4D5}"/>
              </a:ext>
            </a:extLst>
          </p:cNvPr>
          <p:cNvSpPr txBox="1"/>
          <p:nvPr/>
        </p:nvSpPr>
        <p:spPr>
          <a:xfrm>
            <a:off x="6912326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128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95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ADF6F20-C35A-2A6E-13E5-13995D299D4D}"/>
              </a:ext>
            </a:extLst>
          </p:cNvPr>
          <p:cNvSpPr txBox="1"/>
          <p:nvPr/>
        </p:nvSpPr>
        <p:spPr>
          <a:xfrm>
            <a:off x="7123135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118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95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1AF7BC29-BEA8-3011-1F53-1DA5FA84DE18}"/>
              </a:ext>
            </a:extLst>
          </p:cNvPr>
          <p:cNvSpPr txBox="1"/>
          <p:nvPr/>
        </p:nvSpPr>
        <p:spPr>
          <a:xfrm>
            <a:off x="7333944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108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89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BBD35A6-5594-A951-FF6D-AE166B49EBEF}"/>
              </a:ext>
            </a:extLst>
          </p:cNvPr>
          <p:cNvSpPr txBox="1"/>
          <p:nvPr/>
        </p:nvSpPr>
        <p:spPr>
          <a:xfrm>
            <a:off x="7544753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104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87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2C1597D5-93AF-6361-7F56-31C50D2761DA}"/>
              </a:ext>
            </a:extLst>
          </p:cNvPr>
          <p:cNvSpPr txBox="1"/>
          <p:nvPr/>
        </p:nvSpPr>
        <p:spPr>
          <a:xfrm>
            <a:off x="7755562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101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85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2E4F114C-F8BE-0169-1D9D-3ED4ABE4B977}"/>
              </a:ext>
            </a:extLst>
          </p:cNvPr>
          <p:cNvSpPr txBox="1"/>
          <p:nvPr/>
        </p:nvSpPr>
        <p:spPr>
          <a:xfrm>
            <a:off x="7966371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95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84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83CBBB58-3B80-8C65-8AF6-84434C1DE581}"/>
              </a:ext>
            </a:extLst>
          </p:cNvPr>
          <p:cNvSpPr txBox="1"/>
          <p:nvPr/>
        </p:nvSpPr>
        <p:spPr>
          <a:xfrm>
            <a:off x="8177180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86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77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27DC2382-0CAA-E881-C4EC-52B15F4DD4BD}"/>
              </a:ext>
            </a:extLst>
          </p:cNvPr>
          <p:cNvSpPr txBox="1"/>
          <p:nvPr/>
        </p:nvSpPr>
        <p:spPr>
          <a:xfrm>
            <a:off x="8387989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79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72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AC3BAB6-4722-F448-3D12-ADAB6EEAE816}"/>
              </a:ext>
            </a:extLst>
          </p:cNvPr>
          <p:cNvSpPr txBox="1"/>
          <p:nvPr/>
        </p:nvSpPr>
        <p:spPr>
          <a:xfrm>
            <a:off x="8598798" y="409483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75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72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33DE7160-06E1-AC27-95F9-E4EF57A07869}"/>
              </a:ext>
            </a:extLst>
          </p:cNvPr>
          <p:cNvSpPr txBox="1"/>
          <p:nvPr/>
        </p:nvSpPr>
        <p:spPr>
          <a:xfrm>
            <a:off x="8809607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70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65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B58A3C30-BE38-FCE0-0C00-1A414613EE18}"/>
              </a:ext>
            </a:extLst>
          </p:cNvPr>
          <p:cNvSpPr txBox="1"/>
          <p:nvPr/>
        </p:nvSpPr>
        <p:spPr>
          <a:xfrm>
            <a:off x="9020416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67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62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CD42A0E1-434A-12A0-A4F2-CD121FCB7A54}"/>
              </a:ext>
            </a:extLst>
          </p:cNvPr>
          <p:cNvSpPr txBox="1"/>
          <p:nvPr/>
        </p:nvSpPr>
        <p:spPr>
          <a:xfrm>
            <a:off x="9231225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65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60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97C89CC2-BA99-524B-268F-DEE3B1FE7C7E}"/>
              </a:ext>
            </a:extLst>
          </p:cNvPr>
          <p:cNvSpPr txBox="1"/>
          <p:nvPr/>
        </p:nvSpPr>
        <p:spPr>
          <a:xfrm>
            <a:off x="9442034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63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58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2CA90E8B-C6FE-2482-A1E0-C2F955469EA6}"/>
              </a:ext>
            </a:extLst>
          </p:cNvPr>
          <p:cNvSpPr txBox="1"/>
          <p:nvPr/>
        </p:nvSpPr>
        <p:spPr>
          <a:xfrm>
            <a:off x="9652843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49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45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DAEF913C-A7AF-D18D-4CE9-4D2A95F2B376}"/>
              </a:ext>
            </a:extLst>
          </p:cNvPr>
          <p:cNvSpPr txBox="1"/>
          <p:nvPr/>
        </p:nvSpPr>
        <p:spPr>
          <a:xfrm>
            <a:off x="9863652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35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31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33A89A41-46A6-9310-E51A-B6441D369C18}"/>
              </a:ext>
            </a:extLst>
          </p:cNvPr>
          <p:cNvSpPr txBox="1"/>
          <p:nvPr/>
        </p:nvSpPr>
        <p:spPr>
          <a:xfrm>
            <a:off x="10074461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30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26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195C77C-B3EB-F76A-4868-17135BD3B5C1}"/>
              </a:ext>
            </a:extLst>
          </p:cNvPr>
          <p:cNvSpPr txBox="1"/>
          <p:nvPr/>
        </p:nvSpPr>
        <p:spPr>
          <a:xfrm>
            <a:off x="10285270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29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25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52A0F511-D44A-77A8-F092-5ABECD32104F}"/>
              </a:ext>
            </a:extLst>
          </p:cNvPr>
          <p:cNvSpPr txBox="1"/>
          <p:nvPr/>
        </p:nvSpPr>
        <p:spPr>
          <a:xfrm>
            <a:off x="10496079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27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24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9C4577BB-B3F8-5741-1429-5870F5860ED2}"/>
              </a:ext>
            </a:extLst>
          </p:cNvPr>
          <p:cNvSpPr txBox="1"/>
          <p:nvPr/>
        </p:nvSpPr>
        <p:spPr>
          <a:xfrm>
            <a:off x="10706888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24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22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0462997A-487E-8EC1-7C93-FB500B7790EA}"/>
              </a:ext>
            </a:extLst>
          </p:cNvPr>
          <p:cNvSpPr txBox="1"/>
          <p:nvPr/>
        </p:nvSpPr>
        <p:spPr>
          <a:xfrm>
            <a:off x="10917697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19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17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18B44604-1EE1-F23C-1C39-8659514590AD}"/>
              </a:ext>
            </a:extLst>
          </p:cNvPr>
          <p:cNvSpPr txBox="1"/>
          <p:nvPr/>
        </p:nvSpPr>
        <p:spPr>
          <a:xfrm>
            <a:off x="11128506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9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9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C9B34C49-767B-D435-86CC-D42F680C8B10}"/>
              </a:ext>
            </a:extLst>
          </p:cNvPr>
          <p:cNvSpPr txBox="1"/>
          <p:nvPr/>
        </p:nvSpPr>
        <p:spPr>
          <a:xfrm>
            <a:off x="11339315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5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5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26573CC1-8C02-14DC-6F38-BB0798FC65FC}"/>
              </a:ext>
            </a:extLst>
          </p:cNvPr>
          <p:cNvSpPr txBox="1"/>
          <p:nvPr/>
        </p:nvSpPr>
        <p:spPr>
          <a:xfrm>
            <a:off x="11550124" y="4099192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1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96A176F9-8E63-1F79-D7BC-40CB64397C1E}"/>
              </a:ext>
            </a:extLst>
          </p:cNvPr>
          <p:cNvSpPr txBox="1"/>
          <p:nvPr/>
        </p:nvSpPr>
        <p:spPr>
          <a:xfrm>
            <a:off x="11760928" y="4098786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0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C671B07D-B0E6-1B87-6F27-46012E46361F}"/>
              </a:ext>
            </a:extLst>
          </p:cNvPr>
          <p:cNvSpPr txBox="1"/>
          <p:nvPr/>
        </p:nvSpPr>
        <p:spPr>
          <a:xfrm>
            <a:off x="973004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128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95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553F61B2-4984-26B4-53CE-B5889AF312A2}"/>
              </a:ext>
            </a:extLst>
          </p:cNvPr>
          <p:cNvSpPr txBox="1"/>
          <p:nvPr/>
        </p:nvSpPr>
        <p:spPr>
          <a:xfrm>
            <a:off x="1196553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109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94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78F8FFAA-F671-D7E2-7B13-AB951E17BA51}"/>
              </a:ext>
            </a:extLst>
          </p:cNvPr>
          <p:cNvSpPr txBox="1"/>
          <p:nvPr/>
        </p:nvSpPr>
        <p:spPr>
          <a:xfrm>
            <a:off x="1420102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90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82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6C7ED292-ABCC-D747-7E5E-C16AA9F15468}"/>
              </a:ext>
            </a:extLst>
          </p:cNvPr>
          <p:cNvSpPr txBox="1"/>
          <p:nvPr/>
        </p:nvSpPr>
        <p:spPr>
          <a:xfrm>
            <a:off x="1643651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78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71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ACA5CE2A-E0AD-7B88-482D-90A7EEE27291}"/>
              </a:ext>
            </a:extLst>
          </p:cNvPr>
          <p:cNvSpPr txBox="1"/>
          <p:nvPr/>
        </p:nvSpPr>
        <p:spPr>
          <a:xfrm>
            <a:off x="1867200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74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69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FB19B135-DC6D-275B-A951-E01CD3438173}"/>
              </a:ext>
            </a:extLst>
          </p:cNvPr>
          <p:cNvSpPr txBox="1"/>
          <p:nvPr/>
        </p:nvSpPr>
        <p:spPr>
          <a:xfrm>
            <a:off x="2090749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68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64</a:t>
            </a:r>
          </a:p>
        </p:txBody>
      </p:sp>
      <p:sp>
        <p:nvSpPr>
          <p:cNvPr id="563" name="TextBox 562">
            <a:extLst>
              <a:ext uri="{FF2B5EF4-FFF2-40B4-BE49-F238E27FC236}">
                <a16:creationId xmlns:a16="http://schemas.microsoft.com/office/drawing/2014/main" id="{D9ED8983-05B1-6291-1EF2-87EF8BC33165}"/>
              </a:ext>
            </a:extLst>
          </p:cNvPr>
          <p:cNvSpPr txBox="1"/>
          <p:nvPr/>
        </p:nvSpPr>
        <p:spPr>
          <a:xfrm>
            <a:off x="2314298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61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59</a:t>
            </a:r>
          </a:p>
        </p:txBody>
      </p:sp>
      <p:sp>
        <p:nvSpPr>
          <p:cNvPr id="564" name="TextBox 563">
            <a:extLst>
              <a:ext uri="{FF2B5EF4-FFF2-40B4-BE49-F238E27FC236}">
                <a16:creationId xmlns:a16="http://schemas.microsoft.com/office/drawing/2014/main" id="{16572DB9-7011-ECA5-CCDE-561A88F992DE}"/>
              </a:ext>
            </a:extLst>
          </p:cNvPr>
          <p:cNvSpPr txBox="1"/>
          <p:nvPr/>
        </p:nvSpPr>
        <p:spPr>
          <a:xfrm>
            <a:off x="2537847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54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53</a:t>
            </a:r>
          </a:p>
        </p:txBody>
      </p:sp>
      <p:sp>
        <p:nvSpPr>
          <p:cNvPr id="565" name="TextBox 564">
            <a:extLst>
              <a:ext uri="{FF2B5EF4-FFF2-40B4-BE49-F238E27FC236}">
                <a16:creationId xmlns:a16="http://schemas.microsoft.com/office/drawing/2014/main" id="{C7CB373A-094F-E89C-E344-F5EC6644399B}"/>
              </a:ext>
            </a:extLst>
          </p:cNvPr>
          <p:cNvSpPr txBox="1"/>
          <p:nvPr/>
        </p:nvSpPr>
        <p:spPr>
          <a:xfrm>
            <a:off x="2761396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50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49</a:t>
            </a:r>
          </a:p>
        </p:txBody>
      </p:sp>
      <p:sp>
        <p:nvSpPr>
          <p:cNvPr id="566" name="TextBox 565">
            <a:extLst>
              <a:ext uri="{FF2B5EF4-FFF2-40B4-BE49-F238E27FC236}">
                <a16:creationId xmlns:a16="http://schemas.microsoft.com/office/drawing/2014/main" id="{D24179E2-EC6E-03B0-7353-9743039CEB69}"/>
              </a:ext>
            </a:extLst>
          </p:cNvPr>
          <p:cNvSpPr txBox="1"/>
          <p:nvPr/>
        </p:nvSpPr>
        <p:spPr>
          <a:xfrm>
            <a:off x="2984945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46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46</a:t>
            </a:r>
          </a:p>
        </p:txBody>
      </p:sp>
      <p:sp>
        <p:nvSpPr>
          <p:cNvPr id="567" name="TextBox 566">
            <a:extLst>
              <a:ext uri="{FF2B5EF4-FFF2-40B4-BE49-F238E27FC236}">
                <a16:creationId xmlns:a16="http://schemas.microsoft.com/office/drawing/2014/main" id="{9540D93A-C6F5-6A12-D50C-4CDDC5B1A346}"/>
              </a:ext>
            </a:extLst>
          </p:cNvPr>
          <p:cNvSpPr txBox="1"/>
          <p:nvPr/>
        </p:nvSpPr>
        <p:spPr>
          <a:xfrm>
            <a:off x="3208494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41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41</a:t>
            </a:r>
          </a:p>
        </p:txBody>
      </p:sp>
      <p:sp>
        <p:nvSpPr>
          <p:cNvPr id="568" name="TextBox 567">
            <a:extLst>
              <a:ext uri="{FF2B5EF4-FFF2-40B4-BE49-F238E27FC236}">
                <a16:creationId xmlns:a16="http://schemas.microsoft.com/office/drawing/2014/main" id="{586B5E81-7D26-C9C2-F68F-4F7FA349B206}"/>
              </a:ext>
            </a:extLst>
          </p:cNvPr>
          <p:cNvSpPr txBox="1"/>
          <p:nvPr/>
        </p:nvSpPr>
        <p:spPr>
          <a:xfrm>
            <a:off x="3432043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40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40</a:t>
            </a:r>
          </a:p>
        </p:txBody>
      </p:sp>
      <p:sp>
        <p:nvSpPr>
          <p:cNvPr id="569" name="TextBox 568">
            <a:extLst>
              <a:ext uri="{FF2B5EF4-FFF2-40B4-BE49-F238E27FC236}">
                <a16:creationId xmlns:a16="http://schemas.microsoft.com/office/drawing/2014/main" id="{04763568-8A57-5F30-C41B-0D77868E399A}"/>
              </a:ext>
            </a:extLst>
          </p:cNvPr>
          <p:cNvSpPr txBox="1"/>
          <p:nvPr/>
        </p:nvSpPr>
        <p:spPr>
          <a:xfrm>
            <a:off x="3655592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32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32</a:t>
            </a:r>
          </a:p>
        </p:txBody>
      </p:sp>
      <p:sp>
        <p:nvSpPr>
          <p:cNvPr id="570" name="TextBox 569">
            <a:extLst>
              <a:ext uri="{FF2B5EF4-FFF2-40B4-BE49-F238E27FC236}">
                <a16:creationId xmlns:a16="http://schemas.microsoft.com/office/drawing/2014/main" id="{39920957-5431-196B-DE43-7FAF0D55D18A}"/>
              </a:ext>
            </a:extLst>
          </p:cNvPr>
          <p:cNvSpPr txBox="1"/>
          <p:nvPr/>
        </p:nvSpPr>
        <p:spPr>
          <a:xfrm>
            <a:off x="3879141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23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23</a:t>
            </a:r>
          </a:p>
        </p:txBody>
      </p:sp>
      <p:sp>
        <p:nvSpPr>
          <p:cNvPr id="571" name="TextBox 570">
            <a:extLst>
              <a:ext uri="{FF2B5EF4-FFF2-40B4-BE49-F238E27FC236}">
                <a16:creationId xmlns:a16="http://schemas.microsoft.com/office/drawing/2014/main" id="{30CB9EAF-DF3B-769B-AE36-7E08D600F9F1}"/>
              </a:ext>
            </a:extLst>
          </p:cNvPr>
          <p:cNvSpPr txBox="1"/>
          <p:nvPr/>
        </p:nvSpPr>
        <p:spPr>
          <a:xfrm>
            <a:off x="4102690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17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17</a:t>
            </a:r>
          </a:p>
        </p:txBody>
      </p:sp>
      <p:sp>
        <p:nvSpPr>
          <p:cNvPr id="572" name="TextBox 571">
            <a:extLst>
              <a:ext uri="{FF2B5EF4-FFF2-40B4-BE49-F238E27FC236}">
                <a16:creationId xmlns:a16="http://schemas.microsoft.com/office/drawing/2014/main" id="{2E4B4F58-0806-3BE9-19D7-0BE0A5481867}"/>
              </a:ext>
            </a:extLst>
          </p:cNvPr>
          <p:cNvSpPr txBox="1"/>
          <p:nvPr/>
        </p:nvSpPr>
        <p:spPr>
          <a:xfrm>
            <a:off x="4326239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15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15</a:t>
            </a:r>
          </a:p>
        </p:txBody>
      </p:sp>
      <p:sp>
        <p:nvSpPr>
          <p:cNvPr id="573" name="TextBox 572">
            <a:extLst>
              <a:ext uri="{FF2B5EF4-FFF2-40B4-BE49-F238E27FC236}">
                <a16:creationId xmlns:a16="http://schemas.microsoft.com/office/drawing/2014/main" id="{9BDFEFC3-0B5C-3931-C9E6-421295816278}"/>
              </a:ext>
            </a:extLst>
          </p:cNvPr>
          <p:cNvSpPr txBox="1"/>
          <p:nvPr/>
        </p:nvSpPr>
        <p:spPr>
          <a:xfrm>
            <a:off x="4549788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11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11</a:t>
            </a:r>
          </a:p>
        </p:txBody>
      </p:sp>
      <p:sp>
        <p:nvSpPr>
          <p:cNvPr id="574" name="TextBox 573">
            <a:extLst>
              <a:ext uri="{FF2B5EF4-FFF2-40B4-BE49-F238E27FC236}">
                <a16:creationId xmlns:a16="http://schemas.microsoft.com/office/drawing/2014/main" id="{D3796B84-2102-21D8-0DA8-7E0D3A45753E}"/>
              </a:ext>
            </a:extLst>
          </p:cNvPr>
          <p:cNvSpPr txBox="1"/>
          <p:nvPr/>
        </p:nvSpPr>
        <p:spPr>
          <a:xfrm>
            <a:off x="4773337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10</a:t>
            </a:r>
          </a:p>
        </p:txBody>
      </p:sp>
      <p:sp>
        <p:nvSpPr>
          <p:cNvPr id="575" name="TextBox 574">
            <a:extLst>
              <a:ext uri="{FF2B5EF4-FFF2-40B4-BE49-F238E27FC236}">
                <a16:creationId xmlns:a16="http://schemas.microsoft.com/office/drawing/2014/main" id="{55E630C4-6FEB-8B0C-1C75-7EC874AD3403}"/>
              </a:ext>
            </a:extLst>
          </p:cNvPr>
          <p:cNvSpPr txBox="1"/>
          <p:nvPr/>
        </p:nvSpPr>
        <p:spPr>
          <a:xfrm>
            <a:off x="4996886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7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7</a:t>
            </a:r>
          </a:p>
        </p:txBody>
      </p:sp>
      <p:sp>
        <p:nvSpPr>
          <p:cNvPr id="640" name="TextBox 639">
            <a:extLst>
              <a:ext uri="{FF2B5EF4-FFF2-40B4-BE49-F238E27FC236}">
                <a16:creationId xmlns:a16="http://schemas.microsoft.com/office/drawing/2014/main" id="{3CE75B18-4813-B856-9250-C5B0E1B47A70}"/>
              </a:ext>
            </a:extLst>
          </p:cNvPr>
          <p:cNvSpPr txBox="1"/>
          <p:nvPr/>
        </p:nvSpPr>
        <p:spPr>
          <a:xfrm>
            <a:off x="5220435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5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5</a:t>
            </a:r>
          </a:p>
        </p:txBody>
      </p:sp>
      <p:sp>
        <p:nvSpPr>
          <p:cNvPr id="641" name="TextBox 640">
            <a:extLst>
              <a:ext uri="{FF2B5EF4-FFF2-40B4-BE49-F238E27FC236}">
                <a16:creationId xmlns:a16="http://schemas.microsoft.com/office/drawing/2014/main" id="{BADAB5D0-671C-CDE9-3BF8-883E7577EA98}"/>
              </a:ext>
            </a:extLst>
          </p:cNvPr>
          <p:cNvSpPr txBox="1"/>
          <p:nvPr/>
        </p:nvSpPr>
        <p:spPr>
          <a:xfrm>
            <a:off x="5443984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2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2</a:t>
            </a:r>
          </a:p>
        </p:txBody>
      </p:sp>
      <p:sp>
        <p:nvSpPr>
          <p:cNvPr id="642" name="TextBox 641">
            <a:extLst>
              <a:ext uri="{FF2B5EF4-FFF2-40B4-BE49-F238E27FC236}">
                <a16:creationId xmlns:a16="http://schemas.microsoft.com/office/drawing/2014/main" id="{7D4BE1ED-3542-6214-9E2B-372AE28F0BF0}"/>
              </a:ext>
            </a:extLst>
          </p:cNvPr>
          <p:cNvSpPr txBox="1"/>
          <p:nvPr/>
        </p:nvSpPr>
        <p:spPr>
          <a:xfrm>
            <a:off x="5667533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1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1</a:t>
            </a:r>
          </a:p>
        </p:txBody>
      </p:sp>
      <p:sp>
        <p:nvSpPr>
          <p:cNvPr id="643" name="TextBox 642">
            <a:extLst>
              <a:ext uri="{FF2B5EF4-FFF2-40B4-BE49-F238E27FC236}">
                <a16:creationId xmlns:a16="http://schemas.microsoft.com/office/drawing/2014/main" id="{B1C313E1-EDBC-94E5-C7D6-51C4884F24E9}"/>
              </a:ext>
            </a:extLst>
          </p:cNvPr>
          <p:cNvSpPr txBox="1"/>
          <p:nvPr/>
        </p:nvSpPr>
        <p:spPr>
          <a:xfrm>
            <a:off x="5891082" y="4094833"/>
            <a:ext cx="129371" cy="170453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000" b="0">
                <a:latin typeface="Poppins" pitchFamily="2" charset="77"/>
                <a:cs typeface="Poppins" pitchFamily="2" charset="77"/>
              </a:rPr>
              <a:t>0</a:t>
            </a:r>
            <a:br>
              <a:rPr lang="en-US" sz="1000" b="0"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latin typeface="Poppins" pitchFamily="2" charset="77"/>
                <a:cs typeface="Poppins" pitchFamily="2" charset="77"/>
              </a:rPr>
              <a:t>0</a:t>
            </a:r>
          </a:p>
        </p:txBody>
      </p:sp>
      <p:pic>
        <p:nvPicPr>
          <p:cNvPr id="645" name="Content Placeholder 644">
            <a:extLst>
              <a:ext uri="{FF2B5EF4-FFF2-40B4-BE49-F238E27FC236}">
                <a16:creationId xmlns:a16="http://schemas.microsoft.com/office/drawing/2014/main" id="{1E25C844-FB00-5C55-9202-E44B63367955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8966" y="2052888"/>
            <a:ext cx="4896684" cy="1258177"/>
          </a:xfrm>
        </p:spPr>
      </p:pic>
      <p:grpSp>
        <p:nvGrpSpPr>
          <p:cNvPr id="680" name="Group 679">
            <a:extLst>
              <a:ext uri="{FF2B5EF4-FFF2-40B4-BE49-F238E27FC236}">
                <a16:creationId xmlns:a16="http://schemas.microsoft.com/office/drawing/2014/main" id="{FD776F4F-C8CB-926B-BF9C-43F09173CEAA}"/>
              </a:ext>
            </a:extLst>
          </p:cNvPr>
          <p:cNvGrpSpPr/>
          <p:nvPr/>
        </p:nvGrpSpPr>
        <p:grpSpPr>
          <a:xfrm>
            <a:off x="1247775" y="1837910"/>
            <a:ext cx="4680904" cy="1485478"/>
            <a:chOff x="1247775" y="1837910"/>
            <a:chExt cx="4680904" cy="1485478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12F6FF6-C3F1-BB21-BE69-0BFCE942C919}"/>
                </a:ext>
              </a:extLst>
            </p:cNvPr>
            <p:cNvSpPr txBox="1"/>
            <p:nvPr/>
          </p:nvSpPr>
          <p:spPr>
            <a:xfrm>
              <a:off x="3096236" y="1837910"/>
              <a:ext cx="914400" cy="297712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>
                  <a:latin typeface="Poppins" pitchFamily="2" charset="77"/>
                  <a:cs typeface="Poppins" pitchFamily="2" charset="77"/>
                </a:rPr>
                <a:t>PFS</a:t>
              </a:r>
            </a:p>
          </p:txBody>
        </p:sp>
        <p:cxnSp>
          <p:nvCxnSpPr>
            <p:cNvPr id="647" name="Straight Connector 646">
              <a:extLst>
                <a:ext uri="{FF2B5EF4-FFF2-40B4-BE49-F238E27FC236}">
                  <a16:creationId xmlns:a16="http://schemas.microsoft.com/office/drawing/2014/main" id="{775B336B-2E15-B646-57F5-1D311A494C58}"/>
                </a:ext>
              </a:extLst>
            </p:cNvPr>
            <p:cNvCxnSpPr/>
            <p:nvPr/>
          </p:nvCxnSpPr>
          <p:spPr>
            <a:xfrm>
              <a:off x="1247775" y="2029996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8" name="Straight Connector 647">
              <a:extLst>
                <a:ext uri="{FF2B5EF4-FFF2-40B4-BE49-F238E27FC236}">
                  <a16:creationId xmlns:a16="http://schemas.microsoft.com/office/drawing/2014/main" id="{8BE1DAE7-B7ED-B4BE-73AF-B9489E9DA8D5}"/>
                </a:ext>
              </a:extLst>
            </p:cNvPr>
            <p:cNvCxnSpPr/>
            <p:nvPr/>
          </p:nvCxnSpPr>
          <p:spPr>
            <a:xfrm>
              <a:off x="1514475" y="218309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9" name="Straight Connector 648">
              <a:extLst>
                <a:ext uri="{FF2B5EF4-FFF2-40B4-BE49-F238E27FC236}">
                  <a16:creationId xmlns:a16="http://schemas.microsoft.com/office/drawing/2014/main" id="{6A75E487-DDED-4A0C-1185-549F6DA343A5}"/>
                </a:ext>
              </a:extLst>
            </p:cNvPr>
            <p:cNvCxnSpPr/>
            <p:nvPr/>
          </p:nvCxnSpPr>
          <p:spPr>
            <a:xfrm>
              <a:off x="1565275" y="2192620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0" name="Straight Connector 649">
              <a:extLst>
                <a:ext uri="{FF2B5EF4-FFF2-40B4-BE49-F238E27FC236}">
                  <a16:creationId xmlns:a16="http://schemas.microsoft.com/office/drawing/2014/main" id="{0745F9CF-0949-E767-02AB-1D07AFDB01FA}"/>
                </a:ext>
              </a:extLst>
            </p:cNvPr>
            <p:cNvCxnSpPr>
              <a:cxnSpLocks/>
            </p:cNvCxnSpPr>
            <p:nvPr/>
          </p:nvCxnSpPr>
          <p:spPr>
            <a:xfrm>
              <a:off x="1749425" y="23310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1" name="Straight Connector 650">
              <a:extLst>
                <a:ext uri="{FF2B5EF4-FFF2-40B4-BE49-F238E27FC236}">
                  <a16:creationId xmlns:a16="http://schemas.microsoft.com/office/drawing/2014/main" id="{0F6F851A-C781-397C-E4A8-391FFBBD5E9A}"/>
                </a:ext>
              </a:extLst>
            </p:cNvPr>
            <p:cNvCxnSpPr>
              <a:cxnSpLocks/>
            </p:cNvCxnSpPr>
            <p:nvPr/>
          </p:nvCxnSpPr>
          <p:spPr>
            <a:xfrm>
              <a:off x="1958975" y="23310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2" name="Straight Connector 651">
              <a:extLst>
                <a:ext uri="{FF2B5EF4-FFF2-40B4-BE49-F238E27FC236}">
                  <a16:creationId xmlns:a16="http://schemas.microsoft.com/office/drawing/2014/main" id="{E81D609E-11EE-39C8-6345-B981433AB01B}"/>
                </a:ext>
              </a:extLst>
            </p:cNvPr>
            <p:cNvCxnSpPr/>
            <p:nvPr/>
          </p:nvCxnSpPr>
          <p:spPr>
            <a:xfrm>
              <a:off x="2108200" y="23748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3" name="Straight Connector 652">
              <a:extLst>
                <a:ext uri="{FF2B5EF4-FFF2-40B4-BE49-F238E27FC236}">
                  <a16:creationId xmlns:a16="http://schemas.microsoft.com/office/drawing/2014/main" id="{0240717F-B90B-053C-E72D-EAB6B75734D9}"/>
                </a:ext>
              </a:extLst>
            </p:cNvPr>
            <p:cNvCxnSpPr/>
            <p:nvPr/>
          </p:nvCxnSpPr>
          <p:spPr>
            <a:xfrm>
              <a:off x="2336800" y="24034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4" name="Straight Connector 653">
              <a:extLst>
                <a:ext uri="{FF2B5EF4-FFF2-40B4-BE49-F238E27FC236}">
                  <a16:creationId xmlns:a16="http://schemas.microsoft.com/office/drawing/2014/main" id="{0CFE6486-6887-B6D6-CA9F-C169C00BA922}"/>
                </a:ext>
              </a:extLst>
            </p:cNvPr>
            <p:cNvCxnSpPr/>
            <p:nvPr/>
          </p:nvCxnSpPr>
          <p:spPr>
            <a:xfrm>
              <a:off x="2363109" y="24256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5" name="Straight Connector 654">
              <a:extLst>
                <a:ext uri="{FF2B5EF4-FFF2-40B4-BE49-F238E27FC236}">
                  <a16:creationId xmlns:a16="http://schemas.microsoft.com/office/drawing/2014/main" id="{262013DE-2B4C-B9C8-5D6F-90EA714480F0}"/>
                </a:ext>
              </a:extLst>
            </p:cNvPr>
            <p:cNvCxnSpPr>
              <a:cxnSpLocks/>
            </p:cNvCxnSpPr>
            <p:nvPr/>
          </p:nvCxnSpPr>
          <p:spPr>
            <a:xfrm>
              <a:off x="3496729" y="27082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Straight Connector 655">
              <a:extLst>
                <a:ext uri="{FF2B5EF4-FFF2-40B4-BE49-F238E27FC236}">
                  <a16:creationId xmlns:a16="http://schemas.microsoft.com/office/drawing/2014/main" id="{D5AFF3BC-4BC0-EDEA-C818-5E5781C3793C}"/>
                </a:ext>
              </a:extLst>
            </p:cNvPr>
            <p:cNvCxnSpPr>
              <a:cxnSpLocks/>
            </p:cNvCxnSpPr>
            <p:nvPr/>
          </p:nvCxnSpPr>
          <p:spPr>
            <a:xfrm>
              <a:off x="3528479" y="27082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Straight Connector 656">
              <a:extLst>
                <a:ext uri="{FF2B5EF4-FFF2-40B4-BE49-F238E27FC236}">
                  <a16:creationId xmlns:a16="http://schemas.microsoft.com/office/drawing/2014/main" id="{E472BC75-B98C-653D-3F65-F98AFDCCD4AB}"/>
                </a:ext>
              </a:extLst>
            </p:cNvPr>
            <p:cNvCxnSpPr>
              <a:cxnSpLocks/>
            </p:cNvCxnSpPr>
            <p:nvPr/>
          </p:nvCxnSpPr>
          <p:spPr>
            <a:xfrm>
              <a:off x="3569754" y="27082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Straight Connector 657">
              <a:extLst>
                <a:ext uri="{FF2B5EF4-FFF2-40B4-BE49-F238E27FC236}">
                  <a16:creationId xmlns:a16="http://schemas.microsoft.com/office/drawing/2014/main" id="{C6744876-10C6-474A-B77B-5108D4F2B245}"/>
                </a:ext>
              </a:extLst>
            </p:cNvPr>
            <p:cNvCxnSpPr>
              <a:cxnSpLocks/>
            </p:cNvCxnSpPr>
            <p:nvPr/>
          </p:nvCxnSpPr>
          <p:spPr>
            <a:xfrm>
              <a:off x="3604679" y="27082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Straight Connector 658">
              <a:extLst>
                <a:ext uri="{FF2B5EF4-FFF2-40B4-BE49-F238E27FC236}">
                  <a16:creationId xmlns:a16="http://schemas.microsoft.com/office/drawing/2014/main" id="{ECDBD27A-EBDC-E057-1EDB-BF56479EBE07}"/>
                </a:ext>
              </a:extLst>
            </p:cNvPr>
            <p:cNvCxnSpPr>
              <a:cxnSpLocks/>
            </p:cNvCxnSpPr>
            <p:nvPr/>
          </p:nvCxnSpPr>
          <p:spPr>
            <a:xfrm>
              <a:off x="3620554" y="272414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Straight Connector 659">
              <a:extLst>
                <a:ext uri="{FF2B5EF4-FFF2-40B4-BE49-F238E27FC236}">
                  <a16:creationId xmlns:a16="http://schemas.microsoft.com/office/drawing/2014/main" id="{45ED33F6-9353-5AD9-72A4-63C5396DEE7F}"/>
                </a:ext>
              </a:extLst>
            </p:cNvPr>
            <p:cNvCxnSpPr>
              <a:cxnSpLocks/>
            </p:cNvCxnSpPr>
            <p:nvPr/>
          </p:nvCxnSpPr>
          <p:spPr>
            <a:xfrm>
              <a:off x="3750729" y="27273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Straight Connector 660">
              <a:extLst>
                <a:ext uri="{FF2B5EF4-FFF2-40B4-BE49-F238E27FC236}">
                  <a16:creationId xmlns:a16="http://schemas.microsoft.com/office/drawing/2014/main" id="{613BF92D-9607-EC3B-4623-EA79334628D2}"/>
                </a:ext>
              </a:extLst>
            </p:cNvPr>
            <p:cNvCxnSpPr>
              <a:cxnSpLocks/>
            </p:cNvCxnSpPr>
            <p:nvPr/>
          </p:nvCxnSpPr>
          <p:spPr>
            <a:xfrm>
              <a:off x="3798354" y="27273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Straight Connector 661">
              <a:extLst>
                <a:ext uri="{FF2B5EF4-FFF2-40B4-BE49-F238E27FC236}">
                  <a16:creationId xmlns:a16="http://schemas.microsoft.com/office/drawing/2014/main" id="{5FB1ED85-0DCF-5DF4-DD95-BD78CE023657}"/>
                </a:ext>
              </a:extLst>
            </p:cNvPr>
            <p:cNvCxnSpPr>
              <a:cxnSpLocks/>
            </p:cNvCxnSpPr>
            <p:nvPr/>
          </p:nvCxnSpPr>
          <p:spPr>
            <a:xfrm>
              <a:off x="3830104" y="27273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3" name="Straight Connector 662">
              <a:extLst>
                <a:ext uri="{FF2B5EF4-FFF2-40B4-BE49-F238E27FC236}">
                  <a16:creationId xmlns:a16="http://schemas.microsoft.com/office/drawing/2014/main" id="{80EBB893-585E-4300-7D3E-87D2C438C8AC}"/>
                </a:ext>
              </a:extLst>
            </p:cNvPr>
            <p:cNvCxnSpPr>
              <a:cxnSpLocks/>
            </p:cNvCxnSpPr>
            <p:nvPr/>
          </p:nvCxnSpPr>
          <p:spPr>
            <a:xfrm>
              <a:off x="3944881" y="27844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4" name="Straight Connector 663">
              <a:extLst>
                <a:ext uri="{FF2B5EF4-FFF2-40B4-BE49-F238E27FC236}">
                  <a16:creationId xmlns:a16="http://schemas.microsoft.com/office/drawing/2014/main" id="{3129B0A0-9FF2-A46F-0B78-10B1CF64BDEF}"/>
                </a:ext>
              </a:extLst>
            </p:cNvPr>
            <p:cNvCxnSpPr>
              <a:cxnSpLocks/>
            </p:cNvCxnSpPr>
            <p:nvPr/>
          </p:nvCxnSpPr>
          <p:spPr>
            <a:xfrm>
              <a:off x="3979329" y="27844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5" name="Straight Connector 664">
              <a:extLst>
                <a:ext uri="{FF2B5EF4-FFF2-40B4-BE49-F238E27FC236}">
                  <a16:creationId xmlns:a16="http://schemas.microsoft.com/office/drawing/2014/main" id="{9C3641D4-1822-B9D1-7B85-1A21032DB7F0}"/>
                </a:ext>
              </a:extLst>
            </p:cNvPr>
            <p:cNvCxnSpPr>
              <a:cxnSpLocks/>
            </p:cNvCxnSpPr>
            <p:nvPr/>
          </p:nvCxnSpPr>
          <p:spPr>
            <a:xfrm>
              <a:off x="4010636" y="27844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6" name="Straight Connector 665">
              <a:extLst>
                <a:ext uri="{FF2B5EF4-FFF2-40B4-BE49-F238E27FC236}">
                  <a16:creationId xmlns:a16="http://schemas.microsoft.com/office/drawing/2014/main" id="{CFD934BC-7D14-7023-6216-9565582CC5F1}"/>
                </a:ext>
              </a:extLst>
            </p:cNvPr>
            <p:cNvCxnSpPr>
              <a:cxnSpLocks/>
            </p:cNvCxnSpPr>
            <p:nvPr/>
          </p:nvCxnSpPr>
          <p:spPr>
            <a:xfrm>
              <a:off x="4065054" y="278447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7" name="Straight Connector 666">
              <a:extLst>
                <a:ext uri="{FF2B5EF4-FFF2-40B4-BE49-F238E27FC236}">
                  <a16:creationId xmlns:a16="http://schemas.microsoft.com/office/drawing/2014/main" id="{E0ABC65E-EBA4-96A8-E52C-1A6D15643BFE}"/>
                </a:ext>
              </a:extLst>
            </p:cNvPr>
            <p:cNvCxnSpPr>
              <a:cxnSpLocks/>
            </p:cNvCxnSpPr>
            <p:nvPr/>
          </p:nvCxnSpPr>
          <p:spPr>
            <a:xfrm>
              <a:off x="4391979" y="28320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Straight Connector 667">
              <a:extLst>
                <a:ext uri="{FF2B5EF4-FFF2-40B4-BE49-F238E27FC236}">
                  <a16:creationId xmlns:a16="http://schemas.microsoft.com/office/drawing/2014/main" id="{1C6CFFD3-2FF9-AC95-9ADD-A1D5A684F17E}"/>
                </a:ext>
              </a:extLst>
            </p:cNvPr>
            <p:cNvCxnSpPr>
              <a:cxnSpLocks/>
            </p:cNvCxnSpPr>
            <p:nvPr/>
          </p:nvCxnSpPr>
          <p:spPr>
            <a:xfrm>
              <a:off x="4522154" y="292547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Straight Connector 668">
              <a:extLst>
                <a:ext uri="{FF2B5EF4-FFF2-40B4-BE49-F238E27FC236}">
                  <a16:creationId xmlns:a16="http://schemas.microsoft.com/office/drawing/2014/main" id="{E0C9D2F0-232D-DEB7-2FD3-77F95A90B3AF}"/>
                </a:ext>
              </a:extLst>
            </p:cNvPr>
            <p:cNvCxnSpPr>
              <a:cxnSpLocks/>
            </p:cNvCxnSpPr>
            <p:nvPr/>
          </p:nvCxnSpPr>
          <p:spPr>
            <a:xfrm>
              <a:off x="4576129" y="292547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Straight Connector 669">
              <a:extLst>
                <a:ext uri="{FF2B5EF4-FFF2-40B4-BE49-F238E27FC236}">
                  <a16:creationId xmlns:a16="http://schemas.microsoft.com/office/drawing/2014/main" id="{05870A4D-1086-AA8E-8703-C7B44206E1B3}"/>
                </a:ext>
              </a:extLst>
            </p:cNvPr>
            <p:cNvCxnSpPr>
              <a:cxnSpLocks/>
            </p:cNvCxnSpPr>
            <p:nvPr/>
          </p:nvCxnSpPr>
          <p:spPr>
            <a:xfrm>
              <a:off x="4725354" y="292547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Straight Connector 670">
              <a:extLst>
                <a:ext uri="{FF2B5EF4-FFF2-40B4-BE49-F238E27FC236}">
                  <a16:creationId xmlns:a16="http://schemas.microsoft.com/office/drawing/2014/main" id="{8414DCA2-1090-FF02-512D-FB3CA3D0A1B7}"/>
                </a:ext>
              </a:extLst>
            </p:cNvPr>
            <p:cNvCxnSpPr>
              <a:cxnSpLocks/>
            </p:cNvCxnSpPr>
            <p:nvPr/>
          </p:nvCxnSpPr>
          <p:spPr>
            <a:xfrm>
              <a:off x="4890454" y="292547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Straight Connector 671">
              <a:extLst>
                <a:ext uri="{FF2B5EF4-FFF2-40B4-BE49-F238E27FC236}">
                  <a16:creationId xmlns:a16="http://schemas.microsoft.com/office/drawing/2014/main" id="{06800546-E162-5242-32F8-D8169DFE9501}"/>
                </a:ext>
              </a:extLst>
            </p:cNvPr>
            <p:cNvCxnSpPr>
              <a:cxnSpLocks/>
            </p:cNvCxnSpPr>
            <p:nvPr/>
          </p:nvCxnSpPr>
          <p:spPr>
            <a:xfrm>
              <a:off x="4988879" y="292547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Straight Connector 672">
              <a:extLst>
                <a:ext uri="{FF2B5EF4-FFF2-40B4-BE49-F238E27FC236}">
                  <a16:creationId xmlns:a16="http://schemas.microsoft.com/office/drawing/2014/main" id="{2A85F951-2051-8866-A790-7E7140782DB4}"/>
                </a:ext>
              </a:extLst>
            </p:cNvPr>
            <p:cNvCxnSpPr>
              <a:cxnSpLocks/>
            </p:cNvCxnSpPr>
            <p:nvPr/>
          </p:nvCxnSpPr>
          <p:spPr>
            <a:xfrm>
              <a:off x="5026979" y="292547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Straight Connector 673">
              <a:extLst>
                <a:ext uri="{FF2B5EF4-FFF2-40B4-BE49-F238E27FC236}">
                  <a16:creationId xmlns:a16="http://schemas.microsoft.com/office/drawing/2014/main" id="{F55B3A55-9972-C084-8A1C-765D6A893992}"/>
                </a:ext>
              </a:extLst>
            </p:cNvPr>
            <p:cNvCxnSpPr>
              <a:cxnSpLocks/>
            </p:cNvCxnSpPr>
            <p:nvPr/>
          </p:nvCxnSpPr>
          <p:spPr>
            <a:xfrm>
              <a:off x="5211129" y="300354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Straight Connector 674">
              <a:extLst>
                <a:ext uri="{FF2B5EF4-FFF2-40B4-BE49-F238E27FC236}">
                  <a16:creationId xmlns:a16="http://schemas.microsoft.com/office/drawing/2014/main" id="{5935E47B-EBE5-55D9-BD25-3F292F5C926D}"/>
                </a:ext>
              </a:extLst>
            </p:cNvPr>
            <p:cNvCxnSpPr>
              <a:cxnSpLocks/>
            </p:cNvCxnSpPr>
            <p:nvPr/>
          </p:nvCxnSpPr>
          <p:spPr>
            <a:xfrm>
              <a:off x="5285121" y="300354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6" name="Straight Connector 675">
              <a:extLst>
                <a:ext uri="{FF2B5EF4-FFF2-40B4-BE49-F238E27FC236}">
                  <a16:creationId xmlns:a16="http://schemas.microsoft.com/office/drawing/2014/main" id="{738B0AD5-DF46-048D-521A-601F001E3193}"/>
                </a:ext>
              </a:extLst>
            </p:cNvPr>
            <p:cNvCxnSpPr>
              <a:cxnSpLocks/>
            </p:cNvCxnSpPr>
            <p:nvPr/>
          </p:nvCxnSpPr>
          <p:spPr>
            <a:xfrm>
              <a:off x="5366704" y="300354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7" name="Straight Connector 676">
              <a:extLst>
                <a:ext uri="{FF2B5EF4-FFF2-40B4-BE49-F238E27FC236}">
                  <a16:creationId xmlns:a16="http://schemas.microsoft.com/office/drawing/2014/main" id="{8B8DAF9F-E58D-B1F2-5CC8-EC985851992A}"/>
                </a:ext>
              </a:extLst>
            </p:cNvPr>
            <p:cNvCxnSpPr>
              <a:cxnSpLocks/>
            </p:cNvCxnSpPr>
            <p:nvPr/>
          </p:nvCxnSpPr>
          <p:spPr>
            <a:xfrm>
              <a:off x="5455604" y="300354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8" name="Straight Connector 677">
              <a:extLst>
                <a:ext uri="{FF2B5EF4-FFF2-40B4-BE49-F238E27FC236}">
                  <a16:creationId xmlns:a16="http://schemas.microsoft.com/office/drawing/2014/main" id="{ED738F4C-CDF3-6159-A7A7-4FAB4D305A79}"/>
                </a:ext>
              </a:extLst>
            </p:cNvPr>
            <p:cNvCxnSpPr>
              <a:cxnSpLocks/>
            </p:cNvCxnSpPr>
            <p:nvPr/>
          </p:nvCxnSpPr>
          <p:spPr>
            <a:xfrm>
              <a:off x="5928679" y="3247321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83" name="Straight Connector 682">
            <a:extLst>
              <a:ext uri="{FF2B5EF4-FFF2-40B4-BE49-F238E27FC236}">
                <a16:creationId xmlns:a16="http://schemas.microsoft.com/office/drawing/2014/main" id="{DC71ED54-8E72-46BF-3FC2-A3A1971D4F20}"/>
              </a:ext>
            </a:extLst>
          </p:cNvPr>
          <p:cNvCxnSpPr>
            <a:cxnSpLocks/>
          </p:cNvCxnSpPr>
          <p:nvPr/>
        </p:nvCxnSpPr>
        <p:spPr>
          <a:xfrm>
            <a:off x="5928679" y="3298824"/>
            <a:ext cx="0" cy="76067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4" name="Group 723">
            <a:extLst>
              <a:ext uri="{FF2B5EF4-FFF2-40B4-BE49-F238E27FC236}">
                <a16:creationId xmlns:a16="http://schemas.microsoft.com/office/drawing/2014/main" id="{BBADA32F-5B7D-F55D-B96E-1D887F4C6D4C}"/>
              </a:ext>
            </a:extLst>
          </p:cNvPr>
          <p:cNvGrpSpPr/>
          <p:nvPr/>
        </p:nvGrpSpPr>
        <p:grpSpPr>
          <a:xfrm>
            <a:off x="1176468" y="2162668"/>
            <a:ext cx="4272786" cy="1024242"/>
            <a:chOff x="1176468" y="2162668"/>
            <a:chExt cx="4272786" cy="1024242"/>
          </a:xfrm>
        </p:grpSpPr>
        <p:cxnSp>
          <p:nvCxnSpPr>
            <p:cNvPr id="684" name="Straight Connector 683">
              <a:extLst>
                <a:ext uri="{FF2B5EF4-FFF2-40B4-BE49-F238E27FC236}">
                  <a16:creationId xmlns:a16="http://schemas.microsoft.com/office/drawing/2014/main" id="{B9DE1969-BE6B-4700-1646-D51627B92079}"/>
                </a:ext>
              </a:extLst>
            </p:cNvPr>
            <p:cNvCxnSpPr>
              <a:cxnSpLocks/>
            </p:cNvCxnSpPr>
            <p:nvPr/>
          </p:nvCxnSpPr>
          <p:spPr>
            <a:xfrm>
              <a:off x="5449254" y="311084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Straight Connector 684">
              <a:extLst>
                <a:ext uri="{FF2B5EF4-FFF2-40B4-BE49-F238E27FC236}">
                  <a16:creationId xmlns:a16="http://schemas.microsoft.com/office/drawing/2014/main" id="{9F86C5B0-B6DE-6553-C1B9-C9E772B7BDC7}"/>
                </a:ext>
              </a:extLst>
            </p:cNvPr>
            <p:cNvCxnSpPr>
              <a:cxnSpLocks/>
            </p:cNvCxnSpPr>
            <p:nvPr/>
          </p:nvCxnSpPr>
          <p:spPr>
            <a:xfrm>
              <a:off x="5360354" y="311084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Straight Connector 685">
              <a:extLst>
                <a:ext uri="{FF2B5EF4-FFF2-40B4-BE49-F238E27FC236}">
                  <a16:creationId xmlns:a16="http://schemas.microsoft.com/office/drawing/2014/main" id="{CD58EC20-5B90-BD87-01F8-9E48B3AB7C5B}"/>
                </a:ext>
              </a:extLst>
            </p:cNvPr>
            <p:cNvCxnSpPr>
              <a:cxnSpLocks/>
            </p:cNvCxnSpPr>
            <p:nvPr/>
          </p:nvCxnSpPr>
          <p:spPr>
            <a:xfrm>
              <a:off x="5279725" y="311084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7" name="Straight Connector 686">
              <a:extLst>
                <a:ext uri="{FF2B5EF4-FFF2-40B4-BE49-F238E27FC236}">
                  <a16:creationId xmlns:a16="http://schemas.microsoft.com/office/drawing/2014/main" id="{0DB54F3C-E117-DC5E-E572-9874E732F93E}"/>
                </a:ext>
              </a:extLst>
            </p:cNvPr>
            <p:cNvCxnSpPr>
              <a:cxnSpLocks/>
            </p:cNvCxnSpPr>
            <p:nvPr/>
          </p:nvCxnSpPr>
          <p:spPr>
            <a:xfrm>
              <a:off x="5214304" y="311084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8" name="Straight Connector 687">
              <a:extLst>
                <a:ext uri="{FF2B5EF4-FFF2-40B4-BE49-F238E27FC236}">
                  <a16:creationId xmlns:a16="http://schemas.microsoft.com/office/drawing/2014/main" id="{5B786DA9-6D1B-CA6C-D3EC-C987C2C4D839}"/>
                </a:ext>
              </a:extLst>
            </p:cNvPr>
            <p:cNvCxnSpPr>
              <a:cxnSpLocks/>
            </p:cNvCxnSpPr>
            <p:nvPr/>
          </p:nvCxnSpPr>
          <p:spPr>
            <a:xfrm>
              <a:off x="5036504" y="304482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9" name="Straight Connector 688">
              <a:extLst>
                <a:ext uri="{FF2B5EF4-FFF2-40B4-BE49-F238E27FC236}">
                  <a16:creationId xmlns:a16="http://schemas.microsoft.com/office/drawing/2014/main" id="{D4E73623-970B-B3FA-904D-E54C73BE8543}"/>
                </a:ext>
              </a:extLst>
            </p:cNvPr>
            <p:cNvCxnSpPr>
              <a:cxnSpLocks/>
            </p:cNvCxnSpPr>
            <p:nvPr/>
          </p:nvCxnSpPr>
          <p:spPr>
            <a:xfrm>
              <a:off x="4998404" y="304482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Straight Connector 689">
              <a:extLst>
                <a:ext uri="{FF2B5EF4-FFF2-40B4-BE49-F238E27FC236}">
                  <a16:creationId xmlns:a16="http://schemas.microsoft.com/office/drawing/2014/main" id="{D59C14AE-B497-00D0-7CCA-2A1DF4DF08F4}"/>
                </a:ext>
              </a:extLst>
            </p:cNvPr>
            <p:cNvCxnSpPr>
              <a:cxnSpLocks/>
            </p:cNvCxnSpPr>
            <p:nvPr/>
          </p:nvCxnSpPr>
          <p:spPr>
            <a:xfrm>
              <a:off x="4884104" y="304482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1" name="Straight Connector 690">
              <a:extLst>
                <a:ext uri="{FF2B5EF4-FFF2-40B4-BE49-F238E27FC236}">
                  <a16:creationId xmlns:a16="http://schemas.microsoft.com/office/drawing/2014/main" id="{CC3D3FA3-C4D0-4D17-BD6D-71A09D76A88C}"/>
                </a:ext>
              </a:extLst>
            </p:cNvPr>
            <p:cNvCxnSpPr>
              <a:cxnSpLocks/>
            </p:cNvCxnSpPr>
            <p:nvPr/>
          </p:nvCxnSpPr>
          <p:spPr>
            <a:xfrm>
              <a:off x="4719004" y="304482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Straight Connector 691">
              <a:extLst>
                <a:ext uri="{FF2B5EF4-FFF2-40B4-BE49-F238E27FC236}">
                  <a16:creationId xmlns:a16="http://schemas.microsoft.com/office/drawing/2014/main" id="{E931162C-74C5-2211-4A11-FEC01CEB9DCD}"/>
                </a:ext>
              </a:extLst>
            </p:cNvPr>
            <p:cNvCxnSpPr>
              <a:cxnSpLocks/>
            </p:cNvCxnSpPr>
            <p:nvPr/>
          </p:nvCxnSpPr>
          <p:spPr>
            <a:xfrm>
              <a:off x="4566604" y="304482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Straight Connector 692">
              <a:extLst>
                <a:ext uri="{FF2B5EF4-FFF2-40B4-BE49-F238E27FC236}">
                  <a16:creationId xmlns:a16="http://schemas.microsoft.com/office/drawing/2014/main" id="{28C221E7-FB05-B601-0C1A-5360B2DBCC07}"/>
                </a:ext>
              </a:extLst>
            </p:cNvPr>
            <p:cNvCxnSpPr>
              <a:cxnSpLocks/>
            </p:cNvCxnSpPr>
            <p:nvPr/>
          </p:nvCxnSpPr>
          <p:spPr>
            <a:xfrm>
              <a:off x="4522154" y="304482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Straight Connector 693">
              <a:extLst>
                <a:ext uri="{FF2B5EF4-FFF2-40B4-BE49-F238E27FC236}">
                  <a16:creationId xmlns:a16="http://schemas.microsoft.com/office/drawing/2014/main" id="{FE6C6A96-A516-1A65-827A-BDDC43A4AC30}"/>
                </a:ext>
              </a:extLst>
            </p:cNvPr>
            <p:cNvCxnSpPr>
              <a:cxnSpLocks/>
            </p:cNvCxnSpPr>
            <p:nvPr/>
          </p:nvCxnSpPr>
          <p:spPr>
            <a:xfrm>
              <a:off x="4390925" y="2978149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Straight Connector 694">
              <a:extLst>
                <a:ext uri="{FF2B5EF4-FFF2-40B4-BE49-F238E27FC236}">
                  <a16:creationId xmlns:a16="http://schemas.microsoft.com/office/drawing/2014/main" id="{F227ADDC-4B91-1BA2-A55B-28B7E5F1FE2E}"/>
                </a:ext>
              </a:extLst>
            </p:cNvPr>
            <p:cNvCxnSpPr>
              <a:cxnSpLocks/>
            </p:cNvCxnSpPr>
            <p:nvPr/>
          </p:nvCxnSpPr>
          <p:spPr>
            <a:xfrm>
              <a:off x="4058604" y="293810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Straight Connector 695">
              <a:extLst>
                <a:ext uri="{FF2B5EF4-FFF2-40B4-BE49-F238E27FC236}">
                  <a16:creationId xmlns:a16="http://schemas.microsoft.com/office/drawing/2014/main" id="{DF174B30-6F93-A889-E408-103C328116D3}"/>
                </a:ext>
              </a:extLst>
            </p:cNvPr>
            <p:cNvCxnSpPr>
              <a:cxnSpLocks/>
            </p:cNvCxnSpPr>
            <p:nvPr/>
          </p:nvCxnSpPr>
          <p:spPr>
            <a:xfrm>
              <a:off x="4010979" y="293810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Straight Connector 696">
              <a:extLst>
                <a:ext uri="{FF2B5EF4-FFF2-40B4-BE49-F238E27FC236}">
                  <a16:creationId xmlns:a16="http://schemas.microsoft.com/office/drawing/2014/main" id="{C2B6481D-69A7-D7D2-7C83-293E8344EAF8}"/>
                </a:ext>
              </a:extLst>
            </p:cNvPr>
            <p:cNvCxnSpPr>
              <a:cxnSpLocks/>
            </p:cNvCxnSpPr>
            <p:nvPr/>
          </p:nvCxnSpPr>
          <p:spPr>
            <a:xfrm>
              <a:off x="3982404" y="293810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Straight Connector 697">
              <a:extLst>
                <a:ext uri="{FF2B5EF4-FFF2-40B4-BE49-F238E27FC236}">
                  <a16:creationId xmlns:a16="http://schemas.microsoft.com/office/drawing/2014/main" id="{75D551CD-6D57-3FA1-7B8B-31047A1A6FAF}"/>
                </a:ext>
              </a:extLst>
            </p:cNvPr>
            <p:cNvCxnSpPr>
              <a:cxnSpLocks/>
            </p:cNvCxnSpPr>
            <p:nvPr/>
          </p:nvCxnSpPr>
          <p:spPr>
            <a:xfrm>
              <a:off x="3944781" y="293810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9" name="Straight Connector 698">
              <a:extLst>
                <a:ext uri="{FF2B5EF4-FFF2-40B4-BE49-F238E27FC236}">
                  <a16:creationId xmlns:a16="http://schemas.microsoft.com/office/drawing/2014/main" id="{EDE98A92-9EF4-11F8-1426-CBE6870C8184}"/>
                </a:ext>
              </a:extLst>
            </p:cNvPr>
            <p:cNvCxnSpPr>
              <a:cxnSpLocks/>
            </p:cNvCxnSpPr>
            <p:nvPr/>
          </p:nvCxnSpPr>
          <p:spPr>
            <a:xfrm>
              <a:off x="3874454" y="292547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0" name="Straight Connector 699">
              <a:extLst>
                <a:ext uri="{FF2B5EF4-FFF2-40B4-BE49-F238E27FC236}">
                  <a16:creationId xmlns:a16="http://schemas.microsoft.com/office/drawing/2014/main" id="{C43AB9FC-5202-A63A-FCE6-B2B09A94BDF0}"/>
                </a:ext>
              </a:extLst>
            </p:cNvPr>
            <p:cNvCxnSpPr>
              <a:cxnSpLocks/>
            </p:cNvCxnSpPr>
            <p:nvPr/>
          </p:nvCxnSpPr>
          <p:spPr>
            <a:xfrm>
              <a:off x="3823654" y="289061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1" name="Straight Connector 700">
              <a:extLst>
                <a:ext uri="{FF2B5EF4-FFF2-40B4-BE49-F238E27FC236}">
                  <a16:creationId xmlns:a16="http://schemas.microsoft.com/office/drawing/2014/main" id="{D3009713-31C0-F64D-06C4-E3C028D7E0B0}"/>
                </a:ext>
              </a:extLst>
            </p:cNvPr>
            <p:cNvCxnSpPr>
              <a:cxnSpLocks/>
            </p:cNvCxnSpPr>
            <p:nvPr/>
          </p:nvCxnSpPr>
          <p:spPr>
            <a:xfrm>
              <a:off x="3801429" y="289061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2" name="Straight Connector 701">
              <a:extLst>
                <a:ext uri="{FF2B5EF4-FFF2-40B4-BE49-F238E27FC236}">
                  <a16:creationId xmlns:a16="http://schemas.microsoft.com/office/drawing/2014/main" id="{7A4C9113-E9A4-9BAF-B1B6-5723C91C4276}"/>
                </a:ext>
              </a:extLst>
            </p:cNvPr>
            <p:cNvCxnSpPr>
              <a:cxnSpLocks/>
            </p:cNvCxnSpPr>
            <p:nvPr/>
          </p:nvCxnSpPr>
          <p:spPr>
            <a:xfrm>
              <a:off x="3617279" y="289061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3" name="Straight Connector 702">
              <a:extLst>
                <a:ext uri="{FF2B5EF4-FFF2-40B4-BE49-F238E27FC236}">
                  <a16:creationId xmlns:a16="http://schemas.microsoft.com/office/drawing/2014/main" id="{85D7EDAF-53F3-E3F4-C671-3887D95130E6}"/>
                </a:ext>
              </a:extLst>
            </p:cNvPr>
            <p:cNvCxnSpPr>
              <a:cxnSpLocks/>
            </p:cNvCxnSpPr>
            <p:nvPr/>
          </p:nvCxnSpPr>
          <p:spPr>
            <a:xfrm>
              <a:off x="3750629" y="289061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Straight Connector 703">
              <a:extLst>
                <a:ext uri="{FF2B5EF4-FFF2-40B4-BE49-F238E27FC236}">
                  <a16:creationId xmlns:a16="http://schemas.microsoft.com/office/drawing/2014/main" id="{4A2CC7C5-B91E-A564-7F3F-8202925F6BB6}"/>
                </a:ext>
              </a:extLst>
            </p:cNvPr>
            <p:cNvCxnSpPr>
              <a:cxnSpLocks/>
            </p:cNvCxnSpPr>
            <p:nvPr/>
          </p:nvCxnSpPr>
          <p:spPr>
            <a:xfrm>
              <a:off x="3496729" y="287156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Straight Connector 704">
              <a:extLst>
                <a:ext uri="{FF2B5EF4-FFF2-40B4-BE49-F238E27FC236}">
                  <a16:creationId xmlns:a16="http://schemas.microsoft.com/office/drawing/2014/main" id="{E4C71A65-025A-80F5-5AD3-B547A43ABD00}"/>
                </a:ext>
              </a:extLst>
            </p:cNvPr>
            <p:cNvCxnSpPr>
              <a:cxnSpLocks/>
            </p:cNvCxnSpPr>
            <p:nvPr/>
          </p:nvCxnSpPr>
          <p:spPr>
            <a:xfrm>
              <a:off x="3531554" y="287156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Straight Connector 705">
              <a:extLst>
                <a:ext uri="{FF2B5EF4-FFF2-40B4-BE49-F238E27FC236}">
                  <a16:creationId xmlns:a16="http://schemas.microsoft.com/office/drawing/2014/main" id="{CBDC394B-5115-67C3-01FA-EECA99CF562D}"/>
                </a:ext>
              </a:extLst>
            </p:cNvPr>
            <p:cNvCxnSpPr>
              <a:cxnSpLocks/>
            </p:cNvCxnSpPr>
            <p:nvPr/>
          </p:nvCxnSpPr>
          <p:spPr>
            <a:xfrm>
              <a:off x="3566479" y="287156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Straight Connector 706">
              <a:extLst>
                <a:ext uri="{FF2B5EF4-FFF2-40B4-BE49-F238E27FC236}">
                  <a16:creationId xmlns:a16="http://schemas.microsoft.com/office/drawing/2014/main" id="{0E9B3E2A-63E4-6AD7-17CA-34A89CC3BCC3}"/>
                </a:ext>
              </a:extLst>
            </p:cNvPr>
            <p:cNvCxnSpPr>
              <a:cxnSpLocks/>
            </p:cNvCxnSpPr>
            <p:nvPr/>
          </p:nvCxnSpPr>
          <p:spPr>
            <a:xfrm>
              <a:off x="3588704" y="287156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Straight Connector 707">
              <a:extLst>
                <a:ext uri="{FF2B5EF4-FFF2-40B4-BE49-F238E27FC236}">
                  <a16:creationId xmlns:a16="http://schemas.microsoft.com/office/drawing/2014/main" id="{571F6D33-FD98-64F0-A6E4-7460FCCDE3FC}"/>
                </a:ext>
              </a:extLst>
            </p:cNvPr>
            <p:cNvCxnSpPr>
              <a:cxnSpLocks/>
            </p:cNvCxnSpPr>
            <p:nvPr/>
          </p:nvCxnSpPr>
          <p:spPr>
            <a:xfrm>
              <a:off x="3131504" y="283981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Straight Connector 708">
              <a:extLst>
                <a:ext uri="{FF2B5EF4-FFF2-40B4-BE49-F238E27FC236}">
                  <a16:creationId xmlns:a16="http://schemas.microsoft.com/office/drawing/2014/main" id="{B27EC0AE-7914-9F8C-4303-AD536DC8A3F1}"/>
                </a:ext>
              </a:extLst>
            </p:cNvPr>
            <p:cNvCxnSpPr>
              <a:cxnSpLocks/>
            </p:cNvCxnSpPr>
            <p:nvPr/>
          </p:nvCxnSpPr>
          <p:spPr>
            <a:xfrm>
              <a:off x="2754200" y="275091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Straight Connector 709">
              <a:extLst>
                <a:ext uri="{FF2B5EF4-FFF2-40B4-BE49-F238E27FC236}">
                  <a16:creationId xmlns:a16="http://schemas.microsoft.com/office/drawing/2014/main" id="{46ADFBB4-1863-0F3F-30E2-3460CD030B40}"/>
                </a:ext>
              </a:extLst>
            </p:cNvPr>
            <p:cNvCxnSpPr>
              <a:cxnSpLocks/>
            </p:cNvCxnSpPr>
            <p:nvPr/>
          </p:nvCxnSpPr>
          <p:spPr>
            <a:xfrm>
              <a:off x="2471104" y="264222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1" name="Straight Connector 710">
              <a:extLst>
                <a:ext uri="{FF2B5EF4-FFF2-40B4-BE49-F238E27FC236}">
                  <a16:creationId xmlns:a16="http://schemas.microsoft.com/office/drawing/2014/main" id="{7C0D49ED-436E-E898-B39E-1568B9583708}"/>
                </a:ext>
              </a:extLst>
            </p:cNvPr>
            <p:cNvCxnSpPr>
              <a:cxnSpLocks/>
            </p:cNvCxnSpPr>
            <p:nvPr/>
          </p:nvCxnSpPr>
          <p:spPr>
            <a:xfrm>
              <a:off x="2353629" y="263269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2" name="Straight Connector 711">
              <a:extLst>
                <a:ext uri="{FF2B5EF4-FFF2-40B4-BE49-F238E27FC236}">
                  <a16:creationId xmlns:a16="http://schemas.microsoft.com/office/drawing/2014/main" id="{3FC91890-1459-DDF7-47DB-51717518178D}"/>
                </a:ext>
              </a:extLst>
            </p:cNvPr>
            <p:cNvCxnSpPr>
              <a:cxnSpLocks/>
            </p:cNvCxnSpPr>
            <p:nvPr/>
          </p:nvCxnSpPr>
          <p:spPr>
            <a:xfrm>
              <a:off x="2331404" y="261999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3" name="Straight Connector 712">
              <a:extLst>
                <a:ext uri="{FF2B5EF4-FFF2-40B4-BE49-F238E27FC236}">
                  <a16:creationId xmlns:a16="http://schemas.microsoft.com/office/drawing/2014/main" id="{421FDFC9-0E28-0725-F277-5FB9428CF515}"/>
                </a:ext>
              </a:extLst>
            </p:cNvPr>
            <p:cNvCxnSpPr>
              <a:cxnSpLocks/>
            </p:cNvCxnSpPr>
            <p:nvPr/>
          </p:nvCxnSpPr>
          <p:spPr>
            <a:xfrm>
              <a:off x="2105979" y="255917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4" name="Straight Connector 713">
              <a:extLst>
                <a:ext uri="{FF2B5EF4-FFF2-40B4-BE49-F238E27FC236}">
                  <a16:creationId xmlns:a16="http://schemas.microsoft.com/office/drawing/2014/main" id="{C02F9B1C-1E7F-D0D3-7B5F-B736AE12E017}"/>
                </a:ext>
              </a:extLst>
            </p:cNvPr>
            <p:cNvCxnSpPr>
              <a:cxnSpLocks/>
            </p:cNvCxnSpPr>
            <p:nvPr/>
          </p:nvCxnSpPr>
          <p:spPr>
            <a:xfrm>
              <a:off x="1963104" y="2524751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5" name="Straight Connector 714">
              <a:extLst>
                <a:ext uri="{FF2B5EF4-FFF2-40B4-BE49-F238E27FC236}">
                  <a16:creationId xmlns:a16="http://schemas.microsoft.com/office/drawing/2014/main" id="{4A0695C3-7328-8F3A-4C90-E03986CF8B90}"/>
                </a:ext>
              </a:extLst>
            </p:cNvPr>
            <p:cNvCxnSpPr>
              <a:cxnSpLocks/>
            </p:cNvCxnSpPr>
            <p:nvPr/>
          </p:nvCxnSpPr>
          <p:spPr>
            <a:xfrm>
              <a:off x="1747204" y="2486651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Straight Connector 715">
              <a:extLst>
                <a:ext uri="{FF2B5EF4-FFF2-40B4-BE49-F238E27FC236}">
                  <a16:creationId xmlns:a16="http://schemas.microsoft.com/office/drawing/2014/main" id="{5CE9F114-6771-5742-23CB-EA40A1A9A71C}"/>
                </a:ext>
              </a:extLst>
            </p:cNvPr>
            <p:cNvCxnSpPr>
              <a:cxnSpLocks/>
            </p:cNvCxnSpPr>
            <p:nvPr/>
          </p:nvCxnSpPr>
          <p:spPr>
            <a:xfrm>
              <a:off x="1566229" y="237807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Straight Connector 716">
              <a:extLst>
                <a:ext uri="{FF2B5EF4-FFF2-40B4-BE49-F238E27FC236}">
                  <a16:creationId xmlns:a16="http://schemas.microsoft.com/office/drawing/2014/main" id="{666A1109-15B9-0DEC-254E-D253877F6508}"/>
                </a:ext>
              </a:extLst>
            </p:cNvPr>
            <p:cNvCxnSpPr>
              <a:cxnSpLocks/>
            </p:cNvCxnSpPr>
            <p:nvPr/>
          </p:nvCxnSpPr>
          <p:spPr>
            <a:xfrm>
              <a:off x="1512254" y="2359391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Straight Connector 717">
              <a:extLst>
                <a:ext uri="{FF2B5EF4-FFF2-40B4-BE49-F238E27FC236}">
                  <a16:creationId xmlns:a16="http://schemas.microsoft.com/office/drawing/2014/main" id="{E65ECF61-933F-10F3-69E8-3FD0104CBF92}"/>
                </a:ext>
              </a:extLst>
            </p:cNvPr>
            <p:cNvCxnSpPr>
              <a:cxnSpLocks/>
            </p:cNvCxnSpPr>
            <p:nvPr/>
          </p:nvCxnSpPr>
          <p:spPr>
            <a:xfrm>
              <a:off x="1391604" y="232135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Straight Connector 718">
              <a:extLst>
                <a:ext uri="{FF2B5EF4-FFF2-40B4-BE49-F238E27FC236}">
                  <a16:creationId xmlns:a16="http://schemas.microsoft.com/office/drawing/2014/main" id="{17CB5E0D-8E9D-C2E0-F5F7-8ACC9B9DDDFD}"/>
                </a:ext>
              </a:extLst>
            </p:cNvPr>
            <p:cNvCxnSpPr>
              <a:cxnSpLocks/>
            </p:cNvCxnSpPr>
            <p:nvPr/>
          </p:nvCxnSpPr>
          <p:spPr>
            <a:xfrm>
              <a:off x="1350329" y="219262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Straight Connector 719">
              <a:extLst>
                <a:ext uri="{FF2B5EF4-FFF2-40B4-BE49-F238E27FC236}">
                  <a16:creationId xmlns:a16="http://schemas.microsoft.com/office/drawing/2014/main" id="{C38C3AB4-ECBE-FC14-E6A4-2F713680E7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14568" y="2188068"/>
              <a:ext cx="91121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3" name="Straight Connector 722">
              <a:extLst>
                <a:ext uri="{FF2B5EF4-FFF2-40B4-BE49-F238E27FC236}">
                  <a16:creationId xmlns:a16="http://schemas.microsoft.com/office/drawing/2014/main" id="{A8C46BFC-B9E9-D1BE-C41E-A81C10E14F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6468" y="2162668"/>
              <a:ext cx="91121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26" name="Graphic 725">
            <a:extLst>
              <a:ext uri="{FF2B5EF4-FFF2-40B4-BE49-F238E27FC236}">
                <a16:creationId xmlns:a16="http://schemas.microsoft.com/office/drawing/2014/main" id="{CB3EC131-C3AD-8A6F-FEFA-0B171CA5B0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8252" y="2047351"/>
            <a:ext cx="4918821" cy="1310551"/>
          </a:xfrm>
          <a:prstGeom prst="rect">
            <a:avLst/>
          </a:prstGeom>
        </p:spPr>
      </p:pic>
      <p:grpSp>
        <p:nvGrpSpPr>
          <p:cNvPr id="264" name="Group 263">
            <a:extLst>
              <a:ext uri="{FF2B5EF4-FFF2-40B4-BE49-F238E27FC236}">
                <a16:creationId xmlns:a16="http://schemas.microsoft.com/office/drawing/2014/main" id="{90B9AB5A-E323-AEE3-ACB1-4DC8168D8A9A}"/>
              </a:ext>
            </a:extLst>
          </p:cNvPr>
          <p:cNvGrpSpPr/>
          <p:nvPr/>
        </p:nvGrpSpPr>
        <p:grpSpPr>
          <a:xfrm>
            <a:off x="7319360" y="2071204"/>
            <a:ext cx="4334705" cy="541318"/>
            <a:chOff x="7319360" y="2071204"/>
            <a:chExt cx="4334705" cy="541318"/>
          </a:xfrm>
        </p:grpSpPr>
        <p:cxnSp>
          <p:nvCxnSpPr>
            <p:cNvPr id="727" name="Straight Connector 726">
              <a:extLst>
                <a:ext uri="{FF2B5EF4-FFF2-40B4-BE49-F238E27FC236}">
                  <a16:creationId xmlns:a16="http://schemas.microsoft.com/office/drawing/2014/main" id="{85D0615B-04F4-0AED-D673-7504FFD6C16A}"/>
                </a:ext>
              </a:extLst>
            </p:cNvPr>
            <p:cNvCxnSpPr>
              <a:cxnSpLocks/>
            </p:cNvCxnSpPr>
            <p:nvPr/>
          </p:nvCxnSpPr>
          <p:spPr>
            <a:xfrm>
              <a:off x="7319360" y="207120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Straight Connector 727">
              <a:extLst>
                <a:ext uri="{FF2B5EF4-FFF2-40B4-BE49-F238E27FC236}">
                  <a16:creationId xmlns:a16="http://schemas.microsoft.com/office/drawing/2014/main" id="{7E5D6DC2-46BF-BD49-9159-936A3CCF3808}"/>
                </a:ext>
              </a:extLst>
            </p:cNvPr>
            <p:cNvCxnSpPr>
              <a:cxnSpLocks/>
            </p:cNvCxnSpPr>
            <p:nvPr/>
          </p:nvCxnSpPr>
          <p:spPr>
            <a:xfrm>
              <a:off x="7582885" y="2101801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Straight Connector 728">
              <a:extLst>
                <a:ext uri="{FF2B5EF4-FFF2-40B4-BE49-F238E27FC236}">
                  <a16:creationId xmlns:a16="http://schemas.microsoft.com/office/drawing/2014/main" id="{A127ED4B-F3B5-89E4-26DC-39DC1CC620BB}"/>
                </a:ext>
              </a:extLst>
            </p:cNvPr>
            <p:cNvCxnSpPr>
              <a:cxnSpLocks/>
            </p:cNvCxnSpPr>
            <p:nvPr/>
          </p:nvCxnSpPr>
          <p:spPr>
            <a:xfrm>
              <a:off x="8065485" y="2150276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Straight Connector 730">
              <a:extLst>
                <a:ext uri="{FF2B5EF4-FFF2-40B4-BE49-F238E27FC236}">
                  <a16:creationId xmlns:a16="http://schemas.microsoft.com/office/drawing/2014/main" id="{EF3E866F-332C-2AED-E5D9-64EF4E684054}"/>
                </a:ext>
              </a:extLst>
            </p:cNvPr>
            <p:cNvCxnSpPr>
              <a:cxnSpLocks/>
            </p:cNvCxnSpPr>
            <p:nvPr/>
          </p:nvCxnSpPr>
          <p:spPr>
            <a:xfrm>
              <a:off x="8179785" y="2201010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Straight Connector 731">
              <a:extLst>
                <a:ext uri="{FF2B5EF4-FFF2-40B4-BE49-F238E27FC236}">
                  <a16:creationId xmlns:a16="http://schemas.microsoft.com/office/drawing/2014/main" id="{CCCCFEFC-AAE1-F6AE-09C4-4E51D15515AA}"/>
                </a:ext>
              </a:extLst>
            </p:cNvPr>
            <p:cNvCxnSpPr>
              <a:cxnSpLocks/>
            </p:cNvCxnSpPr>
            <p:nvPr/>
          </p:nvCxnSpPr>
          <p:spPr>
            <a:xfrm>
              <a:off x="8208360" y="2201010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Straight Connector 732">
              <a:extLst>
                <a:ext uri="{FF2B5EF4-FFF2-40B4-BE49-F238E27FC236}">
                  <a16:creationId xmlns:a16="http://schemas.microsoft.com/office/drawing/2014/main" id="{7AC27BF1-9E9D-5449-E70F-B0A6EFE1D805}"/>
                </a:ext>
              </a:extLst>
            </p:cNvPr>
            <p:cNvCxnSpPr>
              <a:cxnSpLocks/>
            </p:cNvCxnSpPr>
            <p:nvPr/>
          </p:nvCxnSpPr>
          <p:spPr>
            <a:xfrm>
              <a:off x="9080262" y="2347428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Straight Connector 733">
              <a:extLst>
                <a:ext uri="{FF2B5EF4-FFF2-40B4-BE49-F238E27FC236}">
                  <a16:creationId xmlns:a16="http://schemas.microsoft.com/office/drawing/2014/main" id="{30CBEA9F-A968-DFE6-A0DA-10377BCA37DF}"/>
                </a:ext>
              </a:extLst>
            </p:cNvPr>
            <p:cNvCxnSpPr>
              <a:cxnSpLocks/>
            </p:cNvCxnSpPr>
            <p:nvPr/>
          </p:nvCxnSpPr>
          <p:spPr>
            <a:xfrm>
              <a:off x="8290910" y="222430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5" name="Straight Connector 734">
              <a:extLst>
                <a:ext uri="{FF2B5EF4-FFF2-40B4-BE49-F238E27FC236}">
                  <a16:creationId xmlns:a16="http://schemas.microsoft.com/office/drawing/2014/main" id="{681E0A75-BF7B-F6C9-83D8-0D23EDE4944F}"/>
                </a:ext>
              </a:extLst>
            </p:cNvPr>
            <p:cNvCxnSpPr>
              <a:cxnSpLocks/>
            </p:cNvCxnSpPr>
            <p:nvPr/>
          </p:nvCxnSpPr>
          <p:spPr>
            <a:xfrm>
              <a:off x="8506810" y="22960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6" name="Straight Connector 735">
              <a:extLst>
                <a:ext uri="{FF2B5EF4-FFF2-40B4-BE49-F238E27FC236}">
                  <a16:creationId xmlns:a16="http://schemas.microsoft.com/office/drawing/2014/main" id="{DA94DACD-674D-6AE0-75FF-00CCCD4B30C2}"/>
                </a:ext>
              </a:extLst>
            </p:cNvPr>
            <p:cNvCxnSpPr>
              <a:cxnSpLocks/>
            </p:cNvCxnSpPr>
            <p:nvPr/>
          </p:nvCxnSpPr>
          <p:spPr>
            <a:xfrm>
              <a:off x="8624275" y="2311532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7" name="Straight Connector 736">
              <a:extLst>
                <a:ext uri="{FF2B5EF4-FFF2-40B4-BE49-F238E27FC236}">
                  <a16:creationId xmlns:a16="http://schemas.microsoft.com/office/drawing/2014/main" id="{F6788A3C-CA78-A2DC-2CDC-B22BDAEC874F}"/>
                </a:ext>
              </a:extLst>
            </p:cNvPr>
            <p:cNvCxnSpPr>
              <a:cxnSpLocks/>
            </p:cNvCxnSpPr>
            <p:nvPr/>
          </p:nvCxnSpPr>
          <p:spPr>
            <a:xfrm>
              <a:off x="8744935" y="2311532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8" name="Straight Connector 737">
              <a:extLst>
                <a:ext uri="{FF2B5EF4-FFF2-40B4-BE49-F238E27FC236}">
                  <a16:creationId xmlns:a16="http://schemas.microsoft.com/office/drawing/2014/main" id="{7DCA9AAC-CCD8-7975-AD2B-03C0A0D000FD}"/>
                </a:ext>
              </a:extLst>
            </p:cNvPr>
            <p:cNvCxnSpPr>
              <a:cxnSpLocks/>
            </p:cNvCxnSpPr>
            <p:nvPr/>
          </p:nvCxnSpPr>
          <p:spPr>
            <a:xfrm>
              <a:off x="8776685" y="2311532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9" name="Straight Connector 738">
              <a:extLst>
                <a:ext uri="{FF2B5EF4-FFF2-40B4-BE49-F238E27FC236}">
                  <a16:creationId xmlns:a16="http://schemas.microsoft.com/office/drawing/2014/main" id="{5D700ADE-0DEC-6BE2-3972-3D4157ED811F}"/>
                </a:ext>
              </a:extLst>
            </p:cNvPr>
            <p:cNvCxnSpPr>
              <a:cxnSpLocks/>
            </p:cNvCxnSpPr>
            <p:nvPr/>
          </p:nvCxnSpPr>
          <p:spPr>
            <a:xfrm>
              <a:off x="8983060" y="234956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Straight Connector 739">
              <a:extLst>
                <a:ext uri="{FF2B5EF4-FFF2-40B4-BE49-F238E27FC236}">
                  <a16:creationId xmlns:a16="http://schemas.microsoft.com/office/drawing/2014/main" id="{DFE3B6BF-E43B-F36A-15FA-3F75653C69BE}"/>
                </a:ext>
              </a:extLst>
            </p:cNvPr>
            <p:cNvCxnSpPr>
              <a:cxnSpLocks/>
            </p:cNvCxnSpPr>
            <p:nvPr/>
          </p:nvCxnSpPr>
          <p:spPr>
            <a:xfrm>
              <a:off x="9514685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Straight Connector 740">
              <a:extLst>
                <a:ext uri="{FF2B5EF4-FFF2-40B4-BE49-F238E27FC236}">
                  <a16:creationId xmlns:a16="http://schemas.microsoft.com/office/drawing/2014/main" id="{E1055BA1-D3DC-1537-7452-C1624AB8F258}"/>
                </a:ext>
              </a:extLst>
            </p:cNvPr>
            <p:cNvCxnSpPr>
              <a:cxnSpLocks/>
            </p:cNvCxnSpPr>
            <p:nvPr/>
          </p:nvCxnSpPr>
          <p:spPr>
            <a:xfrm>
              <a:off x="9549610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Straight Connector 741">
              <a:extLst>
                <a:ext uri="{FF2B5EF4-FFF2-40B4-BE49-F238E27FC236}">
                  <a16:creationId xmlns:a16="http://schemas.microsoft.com/office/drawing/2014/main" id="{C685E799-FB23-9C61-2E4F-9A46A5D6A674}"/>
                </a:ext>
              </a:extLst>
            </p:cNvPr>
            <p:cNvCxnSpPr>
              <a:cxnSpLocks/>
            </p:cNvCxnSpPr>
            <p:nvPr/>
          </p:nvCxnSpPr>
          <p:spPr>
            <a:xfrm>
              <a:off x="9587710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Straight Connector 742">
              <a:extLst>
                <a:ext uri="{FF2B5EF4-FFF2-40B4-BE49-F238E27FC236}">
                  <a16:creationId xmlns:a16="http://schemas.microsoft.com/office/drawing/2014/main" id="{C4A30A9D-8CFE-E0F8-D8FA-71B37FDCE7EE}"/>
                </a:ext>
              </a:extLst>
            </p:cNvPr>
            <p:cNvCxnSpPr>
              <a:cxnSpLocks/>
            </p:cNvCxnSpPr>
            <p:nvPr/>
          </p:nvCxnSpPr>
          <p:spPr>
            <a:xfrm>
              <a:off x="9609935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Straight Connector 743">
              <a:extLst>
                <a:ext uri="{FF2B5EF4-FFF2-40B4-BE49-F238E27FC236}">
                  <a16:creationId xmlns:a16="http://schemas.microsoft.com/office/drawing/2014/main" id="{1748DC8F-DE59-376D-822E-C427048183CF}"/>
                </a:ext>
              </a:extLst>
            </p:cNvPr>
            <p:cNvCxnSpPr>
              <a:cxnSpLocks/>
            </p:cNvCxnSpPr>
            <p:nvPr/>
          </p:nvCxnSpPr>
          <p:spPr>
            <a:xfrm>
              <a:off x="9644860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Straight Connector 744">
              <a:extLst>
                <a:ext uri="{FF2B5EF4-FFF2-40B4-BE49-F238E27FC236}">
                  <a16:creationId xmlns:a16="http://schemas.microsoft.com/office/drawing/2014/main" id="{008C51EC-4B98-9704-BBAD-41D38000F252}"/>
                </a:ext>
              </a:extLst>
            </p:cNvPr>
            <p:cNvCxnSpPr>
              <a:cxnSpLocks/>
            </p:cNvCxnSpPr>
            <p:nvPr/>
          </p:nvCxnSpPr>
          <p:spPr>
            <a:xfrm>
              <a:off x="9679785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Straight Connector 745">
              <a:extLst>
                <a:ext uri="{FF2B5EF4-FFF2-40B4-BE49-F238E27FC236}">
                  <a16:creationId xmlns:a16="http://schemas.microsoft.com/office/drawing/2014/main" id="{7F4AC993-DF19-66B0-9473-28DD2B7E7CE4}"/>
                </a:ext>
              </a:extLst>
            </p:cNvPr>
            <p:cNvCxnSpPr>
              <a:cxnSpLocks/>
            </p:cNvCxnSpPr>
            <p:nvPr/>
          </p:nvCxnSpPr>
          <p:spPr>
            <a:xfrm>
              <a:off x="9702010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7" name="Straight Connector 746">
              <a:extLst>
                <a:ext uri="{FF2B5EF4-FFF2-40B4-BE49-F238E27FC236}">
                  <a16:creationId xmlns:a16="http://schemas.microsoft.com/office/drawing/2014/main" id="{7B6A5E1A-63BE-7509-B7F4-420A52615A8C}"/>
                </a:ext>
              </a:extLst>
            </p:cNvPr>
            <p:cNvCxnSpPr>
              <a:cxnSpLocks/>
            </p:cNvCxnSpPr>
            <p:nvPr/>
          </p:nvCxnSpPr>
          <p:spPr>
            <a:xfrm>
              <a:off x="9717885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8" name="Straight Connector 747">
              <a:extLst>
                <a:ext uri="{FF2B5EF4-FFF2-40B4-BE49-F238E27FC236}">
                  <a16:creationId xmlns:a16="http://schemas.microsoft.com/office/drawing/2014/main" id="{4357543E-B802-F789-06D5-F6CF57832FCD}"/>
                </a:ext>
              </a:extLst>
            </p:cNvPr>
            <p:cNvCxnSpPr>
              <a:cxnSpLocks/>
            </p:cNvCxnSpPr>
            <p:nvPr/>
          </p:nvCxnSpPr>
          <p:spPr>
            <a:xfrm>
              <a:off x="9741234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9" name="Straight Connector 748">
              <a:extLst>
                <a:ext uri="{FF2B5EF4-FFF2-40B4-BE49-F238E27FC236}">
                  <a16:creationId xmlns:a16="http://schemas.microsoft.com/office/drawing/2014/main" id="{6AD8787D-C085-9CDB-8F56-31F7132F0DC6}"/>
                </a:ext>
              </a:extLst>
            </p:cNvPr>
            <p:cNvCxnSpPr>
              <a:cxnSpLocks/>
            </p:cNvCxnSpPr>
            <p:nvPr/>
          </p:nvCxnSpPr>
          <p:spPr>
            <a:xfrm>
              <a:off x="9784560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0" name="Straight Connector 749">
              <a:extLst>
                <a:ext uri="{FF2B5EF4-FFF2-40B4-BE49-F238E27FC236}">
                  <a16:creationId xmlns:a16="http://schemas.microsoft.com/office/drawing/2014/main" id="{D7A84CBA-2E18-A373-A876-DC1174C650E8}"/>
                </a:ext>
              </a:extLst>
            </p:cNvPr>
            <p:cNvCxnSpPr>
              <a:cxnSpLocks/>
            </p:cNvCxnSpPr>
            <p:nvPr/>
          </p:nvCxnSpPr>
          <p:spPr>
            <a:xfrm>
              <a:off x="9822660" y="2387599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1" name="Straight Connector 750">
              <a:extLst>
                <a:ext uri="{FF2B5EF4-FFF2-40B4-BE49-F238E27FC236}">
                  <a16:creationId xmlns:a16="http://schemas.microsoft.com/office/drawing/2014/main" id="{16B7C26D-68EE-27F7-D36C-2DC5121994F4}"/>
                </a:ext>
              </a:extLst>
            </p:cNvPr>
            <p:cNvCxnSpPr>
              <a:cxnSpLocks/>
            </p:cNvCxnSpPr>
            <p:nvPr/>
          </p:nvCxnSpPr>
          <p:spPr>
            <a:xfrm>
              <a:off x="9863935" y="24098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Straight Connector 751">
              <a:extLst>
                <a:ext uri="{FF2B5EF4-FFF2-40B4-BE49-F238E27FC236}">
                  <a16:creationId xmlns:a16="http://schemas.microsoft.com/office/drawing/2014/main" id="{47C1C8AE-AD46-1396-3C4E-C12A15F8DE67}"/>
                </a:ext>
              </a:extLst>
            </p:cNvPr>
            <p:cNvCxnSpPr>
              <a:cxnSpLocks/>
            </p:cNvCxnSpPr>
            <p:nvPr/>
          </p:nvCxnSpPr>
          <p:spPr>
            <a:xfrm>
              <a:off x="9895685" y="24098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Straight Connector 752">
              <a:extLst>
                <a:ext uri="{FF2B5EF4-FFF2-40B4-BE49-F238E27FC236}">
                  <a16:creationId xmlns:a16="http://schemas.microsoft.com/office/drawing/2014/main" id="{6CF54640-B074-9D8B-D4AD-BB62F05FA75C}"/>
                </a:ext>
              </a:extLst>
            </p:cNvPr>
            <p:cNvCxnSpPr>
              <a:cxnSpLocks/>
            </p:cNvCxnSpPr>
            <p:nvPr/>
          </p:nvCxnSpPr>
          <p:spPr>
            <a:xfrm>
              <a:off x="9947333" y="24098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Straight Connector 753">
              <a:extLst>
                <a:ext uri="{FF2B5EF4-FFF2-40B4-BE49-F238E27FC236}">
                  <a16:creationId xmlns:a16="http://schemas.microsoft.com/office/drawing/2014/main" id="{5EE08270-79D7-7F40-0C9A-E86D7041BDB8}"/>
                </a:ext>
              </a:extLst>
            </p:cNvPr>
            <p:cNvCxnSpPr>
              <a:cxnSpLocks/>
            </p:cNvCxnSpPr>
            <p:nvPr/>
          </p:nvCxnSpPr>
          <p:spPr>
            <a:xfrm>
              <a:off x="9990935" y="24098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Straight Connector 754">
              <a:extLst>
                <a:ext uri="{FF2B5EF4-FFF2-40B4-BE49-F238E27FC236}">
                  <a16:creationId xmlns:a16="http://schemas.microsoft.com/office/drawing/2014/main" id="{D1928B04-BF47-ECF4-F0B3-41217D4070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13160" y="24098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Straight Connector 755">
              <a:extLst>
                <a:ext uri="{FF2B5EF4-FFF2-40B4-BE49-F238E27FC236}">
                  <a16:creationId xmlns:a16="http://schemas.microsoft.com/office/drawing/2014/main" id="{D0C591C1-E5A6-F69C-10B3-ACF2A6113F1C}"/>
                </a:ext>
              </a:extLst>
            </p:cNvPr>
            <p:cNvCxnSpPr>
              <a:cxnSpLocks/>
            </p:cNvCxnSpPr>
            <p:nvPr/>
          </p:nvCxnSpPr>
          <p:spPr>
            <a:xfrm>
              <a:off x="10041735" y="2409824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Straight Connector 756">
              <a:extLst>
                <a:ext uri="{FF2B5EF4-FFF2-40B4-BE49-F238E27FC236}">
                  <a16:creationId xmlns:a16="http://schemas.microsoft.com/office/drawing/2014/main" id="{19CB50B0-6018-F6BA-6330-CC98228A0F41}"/>
                </a:ext>
              </a:extLst>
            </p:cNvPr>
            <p:cNvCxnSpPr>
              <a:cxnSpLocks/>
            </p:cNvCxnSpPr>
            <p:nvPr/>
          </p:nvCxnSpPr>
          <p:spPr>
            <a:xfrm>
              <a:off x="10166922" y="245086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Straight Connector 757">
              <a:extLst>
                <a:ext uri="{FF2B5EF4-FFF2-40B4-BE49-F238E27FC236}">
                  <a16:creationId xmlns:a16="http://schemas.microsoft.com/office/drawing/2014/main" id="{0B0CA204-F399-4610-78DA-660114DF57D0}"/>
                </a:ext>
              </a:extLst>
            </p:cNvPr>
            <p:cNvCxnSpPr>
              <a:cxnSpLocks/>
            </p:cNvCxnSpPr>
            <p:nvPr/>
          </p:nvCxnSpPr>
          <p:spPr>
            <a:xfrm>
              <a:off x="10303447" y="245086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9" name="Straight Connector 758">
              <a:extLst>
                <a:ext uri="{FF2B5EF4-FFF2-40B4-BE49-F238E27FC236}">
                  <a16:creationId xmlns:a16="http://schemas.microsoft.com/office/drawing/2014/main" id="{B26E14AD-8A0D-1AED-DAA0-F8D4EFF584E0}"/>
                </a:ext>
              </a:extLst>
            </p:cNvPr>
            <p:cNvCxnSpPr>
              <a:cxnSpLocks/>
            </p:cNvCxnSpPr>
            <p:nvPr/>
          </p:nvCxnSpPr>
          <p:spPr>
            <a:xfrm>
              <a:off x="10509822" y="245086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0" name="Straight Connector 759">
              <a:extLst>
                <a:ext uri="{FF2B5EF4-FFF2-40B4-BE49-F238E27FC236}">
                  <a16:creationId xmlns:a16="http://schemas.microsoft.com/office/drawing/2014/main" id="{0E65447D-8A60-282F-6A69-63C048398E0F}"/>
                </a:ext>
              </a:extLst>
            </p:cNvPr>
            <p:cNvCxnSpPr>
              <a:cxnSpLocks/>
            </p:cNvCxnSpPr>
            <p:nvPr/>
          </p:nvCxnSpPr>
          <p:spPr>
            <a:xfrm>
              <a:off x="10668572" y="2450863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1" name="Straight Connector 760">
              <a:extLst>
                <a:ext uri="{FF2B5EF4-FFF2-40B4-BE49-F238E27FC236}">
                  <a16:creationId xmlns:a16="http://schemas.microsoft.com/office/drawing/2014/main" id="{505528A3-EE10-5224-6916-5861522C4AE8}"/>
                </a:ext>
              </a:extLst>
            </p:cNvPr>
            <p:cNvCxnSpPr>
              <a:cxnSpLocks/>
            </p:cNvCxnSpPr>
            <p:nvPr/>
          </p:nvCxnSpPr>
          <p:spPr>
            <a:xfrm>
              <a:off x="10903807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2" name="Straight Connector 761">
              <a:extLst>
                <a:ext uri="{FF2B5EF4-FFF2-40B4-BE49-F238E27FC236}">
                  <a16:creationId xmlns:a16="http://schemas.microsoft.com/office/drawing/2014/main" id="{FB5D1A1D-BA13-84B5-261F-4015F858CBF2}"/>
                </a:ext>
              </a:extLst>
            </p:cNvPr>
            <p:cNvCxnSpPr>
              <a:cxnSpLocks/>
            </p:cNvCxnSpPr>
            <p:nvPr/>
          </p:nvCxnSpPr>
          <p:spPr>
            <a:xfrm>
              <a:off x="10982897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3" name="Straight Connector 762">
              <a:extLst>
                <a:ext uri="{FF2B5EF4-FFF2-40B4-BE49-F238E27FC236}">
                  <a16:creationId xmlns:a16="http://schemas.microsoft.com/office/drawing/2014/main" id="{08F18445-5EE8-EA1C-AE90-62C54B09E005}"/>
                </a:ext>
              </a:extLst>
            </p:cNvPr>
            <p:cNvCxnSpPr>
              <a:cxnSpLocks/>
            </p:cNvCxnSpPr>
            <p:nvPr/>
          </p:nvCxnSpPr>
          <p:spPr>
            <a:xfrm>
              <a:off x="11036872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Straight Connector 763">
              <a:extLst>
                <a:ext uri="{FF2B5EF4-FFF2-40B4-BE49-F238E27FC236}">
                  <a16:creationId xmlns:a16="http://schemas.microsoft.com/office/drawing/2014/main" id="{B03AA796-61B4-75B5-0C10-CCD0FA0FDF05}"/>
                </a:ext>
              </a:extLst>
            </p:cNvPr>
            <p:cNvCxnSpPr>
              <a:cxnSpLocks/>
            </p:cNvCxnSpPr>
            <p:nvPr/>
          </p:nvCxnSpPr>
          <p:spPr>
            <a:xfrm>
              <a:off x="11062272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Straight Connector 764">
              <a:extLst>
                <a:ext uri="{FF2B5EF4-FFF2-40B4-BE49-F238E27FC236}">
                  <a16:creationId xmlns:a16="http://schemas.microsoft.com/office/drawing/2014/main" id="{97557DAC-D69D-42E2-15FD-188A05578F86}"/>
                </a:ext>
              </a:extLst>
            </p:cNvPr>
            <p:cNvCxnSpPr>
              <a:cxnSpLocks/>
            </p:cNvCxnSpPr>
            <p:nvPr/>
          </p:nvCxnSpPr>
          <p:spPr>
            <a:xfrm>
              <a:off x="11138472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Straight Connector 765">
              <a:extLst>
                <a:ext uri="{FF2B5EF4-FFF2-40B4-BE49-F238E27FC236}">
                  <a16:creationId xmlns:a16="http://schemas.microsoft.com/office/drawing/2014/main" id="{197761E4-071D-1B79-8FAE-C780FE4B7BEE}"/>
                </a:ext>
              </a:extLst>
            </p:cNvPr>
            <p:cNvCxnSpPr>
              <a:cxnSpLocks/>
            </p:cNvCxnSpPr>
            <p:nvPr/>
          </p:nvCxnSpPr>
          <p:spPr>
            <a:xfrm>
              <a:off x="11195622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Straight Connector 766">
              <a:extLst>
                <a:ext uri="{FF2B5EF4-FFF2-40B4-BE49-F238E27FC236}">
                  <a16:creationId xmlns:a16="http://schemas.microsoft.com/office/drawing/2014/main" id="{5719EB8B-096B-31EB-47E2-14844EB6D285}"/>
                </a:ext>
              </a:extLst>
            </p:cNvPr>
            <p:cNvCxnSpPr>
              <a:cxnSpLocks/>
            </p:cNvCxnSpPr>
            <p:nvPr/>
          </p:nvCxnSpPr>
          <p:spPr>
            <a:xfrm>
              <a:off x="11278172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id="{36ADDD5A-7FB5-21C8-F0AD-4A5155B34486}"/>
                </a:ext>
              </a:extLst>
            </p:cNvPr>
            <p:cNvCxnSpPr>
              <a:cxnSpLocks/>
            </p:cNvCxnSpPr>
            <p:nvPr/>
          </p:nvCxnSpPr>
          <p:spPr>
            <a:xfrm>
              <a:off x="11229167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id="{BAC06D9E-9B63-D275-D072-9B44EC96314B}"/>
                </a:ext>
              </a:extLst>
            </p:cNvPr>
            <p:cNvCxnSpPr>
              <a:cxnSpLocks/>
            </p:cNvCxnSpPr>
            <p:nvPr/>
          </p:nvCxnSpPr>
          <p:spPr>
            <a:xfrm>
              <a:off x="11386122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id="{F1AF8CB3-8699-5F38-C86C-BB2AC8AD5DB5}"/>
                </a:ext>
              </a:extLst>
            </p:cNvPr>
            <p:cNvCxnSpPr>
              <a:cxnSpLocks/>
            </p:cNvCxnSpPr>
            <p:nvPr/>
          </p:nvCxnSpPr>
          <p:spPr>
            <a:xfrm>
              <a:off x="11408347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AA46A841-6C61-84C6-82C8-0A49238092A9}"/>
                </a:ext>
              </a:extLst>
            </p:cNvPr>
            <p:cNvCxnSpPr>
              <a:cxnSpLocks/>
            </p:cNvCxnSpPr>
            <p:nvPr/>
          </p:nvCxnSpPr>
          <p:spPr>
            <a:xfrm>
              <a:off x="11525822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id="{5BBE9A53-B6AE-C350-2E0F-C39F5DEBA130}"/>
                </a:ext>
              </a:extLst>
            </p:cNvPr>
            <p:cNvCxnSpPr>
              <a:cxnSpLocks/>
            </p:cNvCxnSpPr>
            <p:nvPr/>
          </p:nvCxnSpPr>
          <p:spPr>
            <a:xfrm>
              <a:off x="11576689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id="{EE3FED37-C482-501E-D06D-9A62CC832977}"/>
                </a:ext>
              </a:extLst>
            </p:cNvPr>
            <p:cNvCxnSpPr>
              <a:cxnSpLocks/>
            </p:cNvCxnSpPr>
            <p:nvPr/>
          </p:nvCxnSpPr>
          <p:spPr>
            <a:xfrm>
              <a:off x="11624247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5EA0F562-0049-6206-42C8-1E6798016F4A}"/>
                </a:ext>
              </a:extLst>
            </p:cNvPr>
            <p:cNvCxnSpPr>
              <a:cxnSpLocks/>
            </p:cNvCxnSpPr>
            <p:nvPr/>
          </p:nvCxnSpPr>
          <p:spPr>
            <a:xfrm>
              <a:off x="11654065" y="2536455"/>
              <a:ext cx="0" cy="76067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66" name="Graphic 265">
            <a:extLst>
              <a:ext uri="{FF2B5EF4-FFF2-40B4-BE49-F238E27FC236}">
                <a16:creationId xmlns:a16="http://schemas.microsoft.com/office/drawing/2014/main" id="{0103A6C7-768F-649C-2F25-CF81073388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73836" y="2051306"/>
            <a:ext cx="4736022" cy="566264"/>
          </a:xfrm>
          <a:prstGeom prst="rect">
            <a:avLst/>
          </a:prstGeom>
        </p:spPr>
      </p:pic>
      <p:grpSp>
        <p:nvGrpSpPr>
          <p:cNvPr id="380" name="Group 379">
            <a:extLst>
              <a:ext uri="{FF2B5EF4-FFF2-40B4-BE49-F238E27FC236}">
                <a16:creationId xmlns:a16="http://schemas.microsoft.com/office/drawing/2014/main" id="{99BF275F-F8C7-3A0C-B9FF-DF0F02F38E96}"/>
              </a:ext>
            </a:extLst>
          </p:cNvPr>
          <p:cNvGrpSpPr/>
          <p:nvPr/>
        </p:nvGrpSpPr>
        <p:grpSpPr>
          <a:xfrm>
            <a:off x="6989870" y="2036345"/>
            <a:ext cx="4658417" cy="726770"/>
            <a:chOff x="6989870" y="2036345"/>
            <a:chExt cx="4658417" cy="726770"/>
          </a:xfrm>
        </p:grpSpPr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id="{B4781FE9-5E1D-7435-2742-0722E5A1C0F7}"/>
                </a:ext>
              </a:extLst>
            </p:cNvPr>
            <p:cNvCxnSpPr>
              <a:cxnSpLocks/>
            </p:cNvCxnSpPr>
            <p:nvPr/>
          </p:nvCxnSpPr>
          <p:spPr>
            <a:xfrm>
              <a:off x="11648287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id="{E66C5906-35D1-C4D2-50E8-63C285194E8B}"/>
                </a:ext>
              </a:extLst>
            </p:cNvPr>
            <p:cNvCxnSpPr>
              <a:cxnSpLocks/>
            </p:cNvCxnSpPr>
            <p:nvPr/>
          </p:nvCxnSpPr>
          <p:spPr>
            <a:xfrm>
              <a:off x="1162470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id="{92E5C3F2-B6D3-1A7D-8722-C29344D343C5}"/>
                </a:ext>
              </a:extLst>
            </p:cNvPr>
            <p:cNvCxnSpPr>
              <a:cxnSpLocks/>
            </p:cNvCxnSpPr>
            <p:nvPr/>
          </p:nvCxnSpPr>
          <p:spPr>
            <a:xfrm>
              <a:off x="1157294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id="{04D8F4E4-8CE6-D1F6-A59D-CE003C0B4275}"/>
                </a:ext>
              </a:extLst>
            </p:cNvPr>
            <p:cNvCxnSpPr>
              <a:cxnSpLocks/>
            </p:cNvCxnSpPr>
            <p:nvPr/>
          </p:nvCxnSpPr>
          <p:spPr>
            <a:xfrm>
              <a:off x="1153081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id="{1CF28C1B-0A58-2A35-E2EA-4F3214343027}"/>
                </a:ext>
              </a:extLst>
            </p:cNvPr>
            <p:cNvCxnSpPr>
              <a:cxnSpLocks/>
            </p:cNvCxnSpPr>
            <p:nvPr/>
          </p:nvCxnSpPr>
          <p:spPr>
            <a:xfrm>
              <a:off x="1139746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id="{478024DD-9894-60B8-1493-B8056677AF27}"/>
                </a:ext>
              </a:extLst>
            </p:cNvPr>
            <p:cNvCxnSpPr>
              <a:cxnSpLocks/>
            </p:cNvCxnSpPr>
            <p:nvPr/>
          </p:nvCxnSpPr>
          <p:spPr>
            <a:xfrm>
              <a:off x="1128316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457D21EB-B8FB-34BC-E53D-38F494DBB017}"/>
                </a:ext>
              </a:extLst>
            </p:cNvPr>
            <p:cNvCxnSpPr>
              <a:cxnSpLocks/>
            </p:cNvCxnSpPr>
            <p:nvPr/>
          </p:nvCxnSpPr>
          <p:spPr>
            <a:xfrm>
              <a:off x="11228379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id="{BF857133-0CC3-805F-0D17-F3F720BE5936}"/>
                </a:ext>
              </a:extLst>
            </p:cNvPr>
            <p:cNvCxnSpPr>
              <a:cxnSpLocks/>
            </p:cNvCxnSpPr>
            <p:nvPr/>
          </p:nvCxnSpPr>
          <p:spPr>
            <a:xfrm>
              <a:off x="11197437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id="{7568AB99-2932-23C3-F254-06C59334E9D4}"/>
                </a:ext>
              </a:extLst>
            </p:cNvPr>
            <p:cNvCxnSpPr>
              <a:cxnSpLocks/>
            </p:cNvCxnSpPr>
            <p:nvPr/>
          </p:nvCxnSpPr>
          <p:spPr>
            <a:xfrm>
              <a:off x="11140287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id="{F8BAF7CD-DA86-F881-7DF1-67FD91BA7BE1}"/>
                </a:ext>
              </a:extLst>
            </p:cNvPr>
            <p:cNvCxnSpPr>
              <a:cxnSpLocks/>
            </p:cNvCxnSpPr>
            <p:nvPr/>
          </p:nvCxnSpPr>
          <p:spPr>
            <a:xfrm>
              <a:off x="1110536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0CFD24A7-2A75-49E0-CF54-6E5FAE8FB9BC}"/>
                </a:ext>
              </a:extLst>
            </p:cNvPr>
            <p:cNvCxnSpPr>
              <a:cxnSpLocks/>
            </p:cNvCxnSpPr>
            <p:nvPr/>
          </p:nvCxnSpPr>
          <p:spPr>
            <a:xfrm>
              <a:off x="1105456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7DDFF31B-A941-CC8E-D27F-5B0140D03A12}"/>
                </a:ext>
              </a:extLst>
            </p:cNvPr>
            <p:cNvCxnSpPr>
              <a:cxnSpLocks/>
            </p:cNvCxnSpPr>
            <p:nvPr/>
          </p:nvCxnSpPr>
          <p:spPr>
            <a:xfrm>
              <a:off x="11038687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>
              <a:extLst>
                <a:ext uri="{FF2B5EF4-FFF2-40B4-BE49-F238E27FC236}">
                  <a16:creationId xmlns:a16="http://schemas.microsoft.com/office/drawing/2014/main" id="{7FB25230-6D53-4BC2-45FC-96FA5E4A5581}"/>
                </a:ext>
              </a:extLst>
            </p:cNvPr>
            <p:cNvCxnSpPr>
              <a:cxnSpLocks/>
            </p:cNvCxnSpPr>
            <p:nvPr/>
          </p:nvCxnSpPr>
          <p:spPr>
            <a:xfrm>
              <a:off x="11010368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94ED5A5C-11E7-BBC9-948E-5CD317FF03D2}"/>
                </a:ext>
              </a:extLst>
            </p:cNvPr>
            <p:cNvCxnSpPr>
              <a:cxnSpLocks/>
            </p:cNvCxnSpPr>
            <p:nvPr/>
          </p:nvCxnSpPr>
          <p:spPr>
            <a:xfrm>
              <a:off x="10975187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B16AE02F-23C4-225E-6089-F3AEFBF065C1}"/>
                </a:ext>
              </a:extLst>
            </p:cNvPr>
            <p:cNvCxnSpPr>
              <a:cxnSpLocks/>
            </p:cNvCxnSpPr>
            <p:nvPr/>
          </p:nvCxnSpPr>
          <p:spPr>
            <a:xfrm>
              <a:off x="10933912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:a16="http://schemas.microsoft.com/office/drawing/2014/main" id="{344923E9-797E-37C8-9282-08CD772AD14C}"/>
                </a:ext>
              </a:extLst>
            </p:cNvPr>
            <p:cNvCxnSpPr>
              <a:cxnSpLocks/>
            </p:cNvCxnSpPr>
            <p:nvPr/>
          </p:nvCxnSpPr>
          <p:spPr>
            <a:xfrm>
              <a:off x="10896669" y="26870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:a16="http://schemas.microsoft.com/office/drawing/2014/main" id="{66C8DAE8-90B0-77E1-E079-13BE1C1FA47A}"/>
                </a:ext>
              </a:extLst>
            </p:cNvPr>
            <p:cNvCxnSpPr>
              <a:cxnSpLocks/>
            </p:cNvCxnSpPr>
            <p:nvPr/>
          </p:nvCxnSpPr>
          <p:spPr>
            <a:xfrm>
              <a:off x="10784687" y="265429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:a16="http://schemas.microsoft.com/office/drawing/2014/main" id="{3DBF0853-CA96-61E8-4806-696221318D3D}"/>
                </a:ext>
              </a:extLst>
            </p:cNvPr>
            <p:cNvCxnSpPr>
              <a:cxnSpLocks/>
            </p:cNvCxnSpPr>
            <p:nvPr/>
          </p:nvCxnSpPr>
          <p:spPr>
            <a:xfrm>
              <a:off x="10670387" y="262194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>
              <a:extLst>
                <a:ext uri="{FF2B5EF4-FFF2-40B4-BE49-F238E27FC236}">
                  <a16:creationId xmlns:a16="http://schemas.microsoft.com/office/drawing/2014/main" id="{DE485D81-A38D-8672-32BE-CBECF9DA6A8B}"/>
                </a:ext>
              </a:extLst>
            </p:cNvPr>
            <p:cNvCxnSpPr>
              <a:cxnSpLocks/>
            </p:cNvCxnSpPr>
            <p:nvPr/>
          </p:nvCxnSpPr>
          <p:spPr>
            <a:xfrm>
              <a:off x="10508462" y="2622609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>
              <a:extLst>
                <a:ext uri="{FF2B5EF4-FFF2-40B4-BE49-F238E27FC236}">
                  <a16:creationId xmlns:a16="http://schemas.microsoft.com/office/drawing/2014/main" id="{934E1598-08AE-3BA0-8EFD-5E7DFF82C9F2}"/>
                </a:ext>
              </a:extLst>
            </p:cNvPr>
            <p:cNvCxnSpPr>
              <a:cxnSpLocks/>
            </p:cNvCxnSpPr>
            <p:nvPr/>
          </p:nvCxnSpPr>
          <p:spPr>
            <a:xfrm>
              <a:off x="10302087" y="2593369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>
              <a:extLst>
                <a:ext uri="{FF2B5EF4-FFF2-40B4-BE49-F238E27FC236}">
                  <a16:creationId xmlns:a16="http://schemas.microsoft.com/office/drawing/2014/main" id="{0CFA9694-CF96-1341-78A2-FEA907FBE1CC}"/>
                </a:ext>
              </a:extLst>
            </p:cNvPr>
            <p:cNvCxnSpPr>
              <a:cxnSpLocks/>
            </p:cNvCxnSpPr>
            <p:nvPr/>
          </p:nvCxnSpPr>
          <p:spPr>
            <a:xfrm>
              <a:off x="10160572" y="2593369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>
              <a:extLst>
                <a:ext uri="{FF2B5EF4-FFF2-40B4-BE49-F238E27FC236}">
                  <a16:creationId xmlns:a16="http://schemas.microsoft.com/office/drawing/2014/main" id="{92D268BD-8275-6A75-F4CD-ACB5277AEEEA}"/>
                </a:ext>
              </a:extLst>
            </p:cNvPr>
            <p:cNvCxnSpPr>
              <a:cxnSpLocks/>
            </p:cNvCxnSpPr>
            <p:nvPr/>
          </p:nvCxnSpPr>
          <p:spPr>
            <a:xfrm>
              <a:off x="9067012" y="252301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>
              <a:extLst>
                <a:ext uri="{FF2B5EF4-FFF2-40B4-BE49-F238E27FC236}">
                  <a16:creationId xmlns:a16="http://schemas.microsoft.com/office/drawing/2014/main" id="{E0D5F243-F85A-9966-9A9B-31D3D9709816}"/>
                </a:ext>
              </a:extLst>
            </p:cNvPr>
            <p:cNvCxnSpPr>
              <a:cxnSpLocks/>
            </p:cNvCxnSpPr>
            <p:nvPr/>
          </p:nvCxnSpPr>
          <p:spPr>
            <a:xfrm>
              <a:off x="8990120" y="252301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>
              <a:extLst>
                <a:ext uri="{FF2B5EF4-FFF2-40B4-BE49-F238E27FC236}">
                  <a16:creationId xmlns:a16="http://schemas.microsoft.com/office/drawing/2014/main" id="{C06E28FA-A485-9124-D904-889CB98FBE21}"/>
                </a:ext>
              </a:extLst>
            </p:cNvPr>
            <p:cNvCxnSpPr>
              <a:cxnSpLocks/>
            </p:cNvCxnSpPr>
            <p:nvPr/>
          </p:nvCxnSpPr>
          <p:spPr>
            <a:xfrm>
              <a:off x="9504175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>
              <a:extLst>
                <a:ext uri="{FF2B5EF4-FFF2-40B4-BE49-F238E27FC236}">
                  <a16:creationId xmlns:a16="http://schemas.microsoft.com/office/drawing/2014/main" id="{2B6FCE4E-B307-E287-B651-464363A266E2}"/>
                </a:ext>
              </a:extLst>
            </p:cNvPr>
            <p:cNvCxnSpPr>
              <a:cxnSpLocks/>
            </p:cNvCxnSpPr>
            <p:nvPr/>
          </p:nvCxnSpPr>
          <p:spPr>
            <a:xfrm>
              <a:off x="9534150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>
              <a:extLst>
                <a:ext uri="{FF2B5EF4-FFF2-40B4-BE49-F238E27FC236}">
                  <a16:creationId xmlns:a16="http://schemas.microsoft.com/office/drawing/2014/main" id="{D4AF5714-F72F-CB71-E9A9-47629D729A35}"/>
                </a:ext>
              </a:extLst>
            </p:cNvPr>
            <p:cNvCxnSpPr>
              <a:cxnSpLocks/>
            </p:cNvCxnSpPr>
            <p:nvPr/>
          </p:nvCxnSpPr>
          <p:spPr>
            <a:xfrm>
              <a:off x="9558150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>
              <a:extLst>
                <a:ext uri="{FF2B5EF4-FFF2-40B4-BE49-F238E27FC236}">
                  <a16:creationId xmlns:a16="http://schemas.microsoft.com/office/drawing/2014/main" id="{BEA883A5-A2F0-EC8C-62D2-9F84E91C42E4}"/>
                </a:ext>
              </a:extLst>
            </p:cNvPr>
            <p:cNvCxnSpPr>
              <a:cxnSpLocks/>
            </p:cNvCxnSpPr>
            <p:nvPr/>
          </p:nvCxnSpPr>
          <p:spPr>
            <a:xfrm>
              <a:off x="9580375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>
              <a:extLst>
                <a:ext uri="{FF2B5EF4-FFF2-40B4-BE49-F238E27FC236}">
                  <a16:creationId xmlns:a16="http://schemas.microsoft.com/office/drawing/2014/main" id="{76E42C28-C0FB-B822-1DF9-6F4124D27549}"/>
                </a:ext>
              </a:extLst>
            </p:cNvPr>
            <p:cNvCxnSpPr>
              <a:cxnSpLocks/>
            </p:cNvCxnSpPr>
            <p:nvPr/>
          </p:nvCxnSpPr>
          <p:spPr>
            <a:xfrm>
              <a:off x="9615300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>
              <a:extLst>
                <a:ext uri="{FF2B5EF4-FFF2-40B4-BE49-F238E27FC236}">
                  <a16:creationId xmlns:a16="http://schemas.microsoft.com/office/drawing/2014/main" id="{0051E87C-596E-396F-E803-3CF9DA36B03D}"/>
                </a:ext>
              </a:extLst>
            </p:cNvPr>
            <p:cNvCxnSpPr>
              <a:cxnSpLocks/>
            </p:cNvCxnSpPr>
            <p:nvPr/>
          </p:nvCxnSpPr>
          <p:spPr>
            <a:xfrm>
              <a:off x="9637525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>
              <a:extLst>
                <a:ext uri="{FF2B5EF4-FFF2-40B4-BE49-F238E27FC236}">
                  <a16:creationId xmlns:a16="http://schemas.microsoft.com/office/drawing/2014/main" id="{1FBDECAA-3F72-5C20-2872-58C98156D5BD}"/>
                </a:ext>
              </a:extLst>
            </p:cNvPr>
            <p:cNvCxnSpPr>
              <a:cxnSpLocks/>
            </p:cNvCxnSpPr>
            <p:nvPr/>
          </p:nvCxnSpPr>
          <p:spPr>
            <a:xfrm>
              <a:off x="9675625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>
              <a:extLst>
                <a:ext uri="{FF2B5EF4-FFF2-40B4-BE49-F238E27FC236}">
                  <a16:creationId xmlns:a16="http://schemas.microsoft.com/office/drawing/2014/main" id="{A717DCC5-A1A3-15D0-1010-365BC7D21DAF}"/>
                </a:ext>
              </a:extLst>
            </p:cNvPr>
            <p:cNvCxnSpPr>
              <a:cxnSpLocks/>
            </p:cNvCxnSpPr>
            <p:nvPr/>
          </p:nvCxnSpPr>
          <p:spPr>
            <a:xfrm>
              <a:off x="9704200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id="{FFA5B248-F2CB-1CC9-005A-7DCFFAC4C32D}"/>
                </a:ext>
              </a:extLst>
            </p:cNvPr>
            <p:cNvCxnSpPr>
              <a:cxnSpLocks/>
            </p:cNvCxnSpPr>
            <p:nvPr/>
          </p:nvCxnSpPr>
          <p:spPr>
            <a:xfrm>
              <a:off x="9723250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421E9742-78E8-CD02-DCE1-00384A576337}"/>
                </a:ext>
              </a:extLst>
            </p:cNvPr>
            <p:cNvCxnSpPr>
              <a:cxnSpLocks/>
            </p:cNvCxnSpPr>
            <p:nvPr/>
          </p:nvCxnSpPr>
          <p:spPr>
            <a:xfrm>
              <a:off x="9758175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id="{254096BE-42A1-7D88-F232-6FC10A590532}"/>
                </a:ext>
              </a:extLst>
            </p:cNvPr>
            <p:cNvCxnSpPr>
              <a:cxnSpLocks/>
            </p:cNvCxnSpPr>
            <p:nvPr/>
          </p:nvCxnSpPr>
          <p:spPr>
            <a:xfrm>
              <a:off x="9783575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id="{B4C6A511-8B7A-A15A-AFAB-FBD28B9A4D2A}"/>
                </a:ext>
              </a:extLst>
            </p:cNvPr>
            <p:cNvCxnSpPr>
              <a:cxnSpLocks/>
            </p:cNvCxnSpPr>
            <p:nvPr/>
          </p:nvCxnSpPr>
          <p:spPr>
            <a:xfrm>
              <a:off x="9821675" y="253963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id="{3942EC47-DDCE-2210-C403-BAABE3D9466D}"/>
                </a:ext>
              </a:extLst>
            </p:cNvPr>
            <p:cNvCxnSpPr>
              <a:cxnSpLocks/>
            </p:cNvCxnSpPr>
            <p:nvPr/>
          </p:nvCxnSpPr>
          <p:spPr>
            <a:xfrm>
              <a:off x="10031225" y="256552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id="{C4DFFE2F-D476-4CFB-F3E1-EC2B1C88413B}"/>
                </a:ext>
              </a:extLst>
            </p:cNvPr>
            <p:cNvCxnSpPr>
              <a:cxnSpLocks/>
            </p:cNvCxnSpPr>
            <p:nvPr/>
          </p:nvCxnSpPr>
          <p:spPr>
            <a:xfrm>
              <a:off x="9862950" y="256552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id="{9845E729-3702-A62B-6BCD-4E738C23E84E}"/>
                </a:ext>
              </a:extLst>
            </p:cNvPr>
            <p:cNvCxnSpPr>
              <a:cxnSpLocks/>
            </p:cNvCxnSpPr>
            <p:nvPr/>
          </p:nvCxnSpPr>
          <p:spPr>
            <a:xfrm>
              <a:off x="9901050" y="256552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>
              <a:extLst>
                <a:ext uri="{FF2B5EF4-FFF2-40B4-BE49-F238E27FC236}">
                  <a16:creationId xmlns:a16="http://schemas.microsoft.com/office/drawing/2014/main" id="{B09D9556-2D5C-1CA4-827F-1D1875244FD5}"/>
                </a:ext>
              </a:extLst>
            </p:cNvPr>
            <p:cNvCxnSpPr>
              <a:cxnSpLocks/>
            </p:cNvCxnSpPr>
            <p:nvPr/>
          </p:nvCxnSpPr>
          <p:spPr>
            <a:xfrm>
              <a:off x="9948123" y="256552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id="{DBF749EC-7AA1-BA13-1364-A12001679C8C}"/>
                </a:ext>
              </a:extLst>
            </p:cNvPr>
            <p:cNvCxnSpPr>
              <a:cxnSpLocks/>
            </p:cNvCxnSpPr>
            <p:nvPr/>
          </p:nvCxnSpPr>
          <p:spPr>
            <a:xfrm>
              <a:off x="9993125" y="256552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BC4AAA63-8F78-F1B5-B750-C0A5D46AF301}"/>
                </a:ext>
              </a:extLst>
            </p:cNvPr>
            <p:cNvCxnSpPr>
              <a:cxnSpLocks/>
            </p:cNvCxnSpPr>
            <p:nvPr/>
          </p:nvCxnSpPr>
          <p:spPr>
            <a:xfrm>
              <a:off x="10009000" y="2565526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id="{BE862107-F659-FE2B-7F12-54067E0D0232}"/>
                </a:ext>
              </a:extLst>
            </p:cNvPr>
            <p:cNvCxnSpPr>
              <a:cxnSpLocks/>
            </p:cNvCxnSpPr>
            <p:nvPr/>
          </p:nvCxnSpPr>
          <p:spPr>
            <a:xfrm>
              <a:off x="8751995" y="246038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id="{61D5AA5D-F2BD-C5AA-13D6-D370DB20E5BE}"/>
                </a:ext>
              </a:extLst>
            </p:cNvPr>
            <p:cNvCxnSpPr>
              <a:cxnSpLocks/>
            </p:cNvCxnSpPr>
            <p:nvPr/>
          </p:nvCxnSpPr>
          <p:spPr>
            <a:xfrm>
              <a:off x="8771045" y="246991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id="{A042FCC5-E164-5990-0576-0647C687B3F3}"/>
                </a:ext>
              </a:extLst>
            </p:cNvPr>
            <p:cNvCxnSpPr>
              <a:cxnSpLocks/>
            </p:cNvCxnSpPr>
            <p:nvPr/>
          </p:nvCxnSpPr>
          <p:spPr>
            <a:xfrm>
              <a:off x="8622795" y="246038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id="{4AC6A740-A8E1-321E-6B1D-E28D3B71AE7B}"/>
                </a:ext>
              </a:extLst>
            </p:cNvPr>
            <p:cNvCxnSpPr>
              <a:cxnSpLocks/>
            </p:cNvCxnSpPr>
            <p:nvPr/>
          </p:nvCxnSpPr>
          <p:spPr>
            <a:xfrm>
              <a:off x="8497995" y="243816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id="{71FA68FF-F24A-061A-20AE-C0D920A2C270}"/>
                </a:ext>
              </a:extLst>
            </p:cNvPr>
            <p:cNvCxnSpPr>
              <a:cxnSpLocks/>
            </p:cNvCxnSpPr>
            <p:nvPr/>
          </p:nvCxnSpPr>
          <p:spPr>
            <a:xfrm>
              <a:off x="8291620" y="2359391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id="{799750CC-EDA2-82A0-390D-47DE926F979B}"/>
                </a:ext>
              </a:extLst>
            </p:cNvPr>
            <p:cNvCxnSpPr>
              <a:cxnSpLocks/>
            </p:cNvCxnSpPr>
            <p:nvPr/>
          </p:nvCxnSpPr>
          <p:spPr>
            <a:xfrm>
              <a:off x="8209070" y="234608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id="{E439C9DC-56F9-339E-AD91-290D8AB1A056}"/>
                </a:ext>
              </a:extLst>
            </p:cNvPr>
            <p:cNvCxnSpPr>
              <a:cxnSpLocks/>
            </p:cNvCxnSpPr>
            <p:nvPr/>
          </p:nvCxnSpPr>
          <p:spPr>
            <a:xfrm>
              <a:off x="8183670" y="232068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id="{7198ABDC-B2EB-9B0E-7E03-992BC9324140}"/>
                </a:ext>
              </a:extLst>
            </p:cNvPr>
            <p:cNvCxnSpPr>
              <a:cxnSpLocks/>
            </p:cNvCxnSpPr>
            <p:nvPr/>
          </p:nvCxnSpPr>
          <p:spPr>
            <a:xfrm>
              <a:off x="8066195" y="2283324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70">
              <a:extLst>
                <a:ext uri="{FF2B5EF4-FFF2-40B4-BE49-F238E27FC236}">
                  <a16:creationId xmlns:a16="http://schemas.microsoft.com/office/drawing/2014/main" id="{CE71B10E-57D3-6684-CFDE-94FAC7C78FED}"/>
                </a:ext>
              </a:extLst>
            </p:cNvPr>
            <p:cNvCxnSpPr>
              <a:cxnSpLocks/>
            </p:cNvCxnSpPr>
            <p:nvPr/>
          </p:nvCxnSpPr>
          <p:spPr>
            <a:xfrm>
              <a:off x="7993170" y="2268687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371">
              <a:extLst>
                <a:ext uri="{FF2B5EF4-FFF2-40B4-BE49-F238E27FC236}">
                  <a16:creationId xmlns:a16="http://schemas.microsoft.com/office/drawing/2014/main" id="{CCC18FF9-4181-78B5-7403-1EEE07B44D19}"/>
                </a:ext>
              </a:extLst>
            </p:cNvPr>
            <p:cNvCxnSpPr>
              <a:cxnSpLocks/>
            </p:cNvCxnSpPr>
            <p:nvPr/>
          </p:nvCxnSpPr>
          <p:spPr>
            <a:xfrm>
              <a:off x="7580420" y="219262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372">
              <a:extLst>
                <a:ext uri="{FF2B5EF4-FFF2-40B4-BE49-F238E27FC236}">
                  <a16:creationId xmlns:a16="http://schemas.microsoft.com/office/drawing/2014/main" id="{65C3C677-5CAC-171D-5D01-6F44B29F53DE}"/>
                </a:ext>
              </a:extLst>
            </p:cNvPr>
            <p:cNvCxnSpPr>
              <a:cxnSpLocks/>
            </p:cNvCxnSpPr>
            <p:nvPr/>
          </p:nvCxnSpPr>
          <p:spPr>
            <a:xfrm>
              <a:off x="7542320" y="2175373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373">
              <a:extLst>
                <a:ext uri="{FF2B5EF4-FFF2-40B4-BE49-F238E27FC236}">
                  <a16:creationId xmlns:a16="http://schemas.microsoft.com/office/drawing/2014/main" id="{B5EE83C8-50CD-253E-32F6-29CC0B82C7EE}"/>
                </a:ext>
              </a:extLst>
            </p:cNvPr>
            <p:cNvCxnSpPr>
              <a:cxnSpLocks/>
            </p:cNvCxnSpPr>
            <p:nvPr/>
          </p:nvCxnSpPr>
          <p:spPr>
            <a:xfrm>
              <a:off x="7424845" y="2186270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:a16="http://schemas.microsoft.com/office/drawing/2014/main" id="{76877D05-53A0-2101-235A-C319CB8ED1D4}"/>
                </a:ext>
              </a:extLst>
            </p:cNvPr>
            <p:cNvCxnSpPr>
              <a:cxnSpLocks/>
            </p:cNvCxnSpPr>
            <p:nvPr/>
          </p:nvCxnSpPr>
          <p:spPr>
            <a:xfrm>
              <a:off x="7043845" y="2061679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375">
              <a:extLst>
                <a:ext uri="{FF2B5EF4-FFF2-40B4-BE49-F238E27FC236}">
                  <a16:creationId xmlns:a16="http://schemas.microsoft.com/office/drawing/2014/main" id="{3F91D674-A108-923C-16C6-B55B4AEAAE59}"/>
                </a:ext>
              </a:extLst>
            </p:cNvPr>
            <p:cNvCxnSpPr>
              <a:cxnSpLocks/>
            </p:cNvCxnSpPr>
            <p:nvPr/>
          </p:nvCxnSpPr>
          <p:spPr>
            <a:xfrm>
              <a:off x="6989870" y="2036345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Straight Connector 376">
              <a:extLst>
                <a:ext uri="{FF2B5EF4-FFF2-40B4-BE49-F238E27FC236}">
                  <a16:creationId xmlns:a16="http://schemas.microsoft.com/office/drawing/2014/main" id="{8AAA633A-D61C-FA71-CF64-ECA3B8A4A22E}"/>
                </a:ext>
              </a:extLst>
            </p:cNvPr>
            <p:cNvCxnSpPr>
              <a:cxnSpLocks/>
            </p:cNvCxnSpPr>
            <p:nvPr/>
          </p:nvCxnSpPr>
          <p:spPr>
            <a:xfrm>
              <a:off x="7288320" y="2135622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id="{4A181269-9707-BFD3-65DC-D1729031B8B7}"/>
                </a:ext>
              </a:extLst>
            </p:cNvPr>
            <p:cNvCxnSpPr>
              <a:cxnSpLocks/>
            </p:cNvCxnSpPr>
            <p:nvPr/>
          </p:nvCxnSpPr>
          <p:spPr>
            <a:xfrm>
              <a:off x="7313720" y="2165848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378">
              <a:extLst>
                <a:ext uri="{FF2B5EF4-FFF2-40B4-BE49-F238E27FC236}">
                  <a16:creationId xmlns:a16="http://schemas.microsoft.com/office/drawing/2014/main" id="{58BDF273-32D9-1D9C-1608-C93D699BDC24}"/>
                </a:ext>
              </a:extLst>
            </p:cNvPr>
            <p:cNvCxnSpPr>
              <a:cxnSpLocks/>
            </p:cNvCxnSpPr>
            <p:nvPr/>
          </p:nvCxnSpPr>
          <p:spPr>
            <a:xfrm>
              <a:off x="7335945" y="2172501"/>
              <a:ext cx="0" cy="76067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82" name="Graphic 381">
            <a:extLst>
              <a:ext uri="{FF2B5EF4-FFF2-40B4-BE49-F238E27FC236}">
                <a16:creationId xmlns:a16="http://schemas.microsoft.com/office/drawing/2014/main" id="{86C2821C-9E7C-5017-F9C8-10FEF39096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73835" y="2048945"/>
            <a:ext cx="4714721" cy="700375"/>
          </a:xfrm>
          <a:prstGeom prst="rect">
            <a:avLst/>
          </a:prstGeom>
        </p:spPr>
      </p:pic>
      <p:sp>
        <p:nvSpPr>
          <p:cNvPr id="16" name="Content Placeholder 9">
            <a:extLst>
              <a:ext uri="{FF2B5EF4-FFF2-40B4-BE49-F238E27FC236}">
                <a16:creationId xmlns:a16="http://schemas.microsoft.com/office/drawing/2014/main" id="{D24AB59E-8C05-87F3-7BB2-2C0F296CA3E0}"/>
              </a:ext>
            </a:extLst>
          </p:cNvPr>
          <p:cNvSpPr txBox="1">
            <a:spLocks/>
          </p:cNvSpPr>
          <p:nvPr/>
        </p:nvSpPr>
        <p:spPr>
          <a:xfrm>
            <a:off x="3559175" y="6302375"/>
            <a:ext cx="5732463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altLang="en-US" b="0" spc="-11">
                <a:cs typeface="Arial" panose="020B0604020202020204" pitchFamily="34" charset="0"/>
              </a:rPr>
              <a:t>Bisneto. ASH 2025</a:t>
            </a:r>
            <a:r>
              <a:rPr lang="pt-BR" b="0"/>
              <a:t>. Abstr 3588.</a:t>
            </a:r>
            <a:endParaRPr lang="pt-BR" b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36857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2987B-1B6C-7D60-295D-D0D79DE3A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5B75E24-CC6D-8572-E58E-E5CEBD72CE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5350890"/>
            <a:ext cx="11740260" cy="49294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>
                <a:latin typeface="Poppins" panose="00000500000000000000" pitchFamily="2" charset="0"/>
                <a:cs typeface="Poppins" panose="00000500000000000000" pitchFamily="2" charset="0"/>
              </a:rPr>
              <a:t>Most common TEAEs were CRS (54.7%), neutropenia (39.8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%),</a:t>
            </a:r>
            <a:r>
              <a:rPr lang="en-US" sz="2000">
                <a:latin typeface="Poppins" panose="00000500000000000000" pitchFamily="2" charset="0"/>
                <a:cs typeface="Poppins" panose="00000500000000000000" pitchFamily="2" charset="0"/>
              </a:rPr>
              <a:t> and pyrexia (37.5%)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56E5586-5543-97A4-CC77-EA784AACD8C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defRPr/>
            </a:pPr>
            <a:r>
              <a:rPr lang="en-US" altLang="en-US" spc="-11" dirty="0">
                <a:cs typeface="Arial" panose="020B0604020202020204" pitchFamily="34" charset="0"/>
              </a:rPr>
              <a:t>Bisneto</a:t>
            </a:r>
            <a:r>
              <a:rPr lang="en-US" altLang="en-US" spc="-11">
                <a:cs typeface="Arial" panose="020B0604020202020204" pitchFamily="34" charset="0"/>
              </a:rPr>
              <a:t>. ASH 2025</a:t>
            </a:r>
            <a:r>
              <a:rPr lang="en-US"/>
              <a:t>. </a:t>
            </a:r>
            <a:r>
              <a:rPr lang="en-US" dirty="0"/>
              <a:t>Abstr</a:t>
            </a:r>
            <a:r>
              <a:rPr lang="en-US"/>
              <a:t> 3588.</a:t>
            </a:r>
            <a:endParaRPr lang="en-US">
              <a:ea typeface="Calibri"/>
              <a:cs typeface="Calibri"/>
            </a:endParaRPr>
          </a:p>
        </p:txBody>
      </p:sp>
      <p:pic>
        <p:nvPicPr>
          <p:cNvPr id="6" name="Picture 5" descr="A screenshot of a table&#10;&#10;AI-generated content may be incorrect.">
            <a:extLst>
              <a:ext uri="{FF2B5EF4-FFF2-40B4-BE49-F238E27FC236}">
                <a16:creationId xmlns:a16="http://schemas.microsoft.com/office/drawing/2014/main" id="{72A9AA04-F875-6AFF-5034-C88A72610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5924" y="3180645"/>
            <a:ext cx="5958840" cy="21217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A close-up of a number of patients&#10;&#10;AI-generated content may be incorrect.">
            <a:extLst>
              <a:ext uri="{FF2B5EF4-FFF2-40B4-BE49-F238E27FC236}">
                <a16:creationId xmlns:a16="http://schemas.microsoft.com/office/drawing/2014/main" id="{C4CEB765-7778-985A-2FBC-2C482B7EF5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85924" y="1704112"/>
            <a:ext cx="5958840" cy="1375574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6A676345-DAB7-DEFD-2EE9-DFBD13846C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9966714"/>
              </p:ext>
            </p:extLst>
          </p:nvPr>
        </p:nvGraphicFramePr>
        <p:xfrm>
          <a:off x="228600" y="1260638"/>
          <a:ext cx="6726382" cy="3830063"/>
        </p:xfrm>
        <a:graphic>
          <a:graphicData uri="http://schemas.openxmlformats.org/drawingml/2006/table">
            <a:tbl>
              <a:tblPr/>
              <a:tblGrid>
                <a:gridCol w="3712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46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9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128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207095"/>
                  </a:ext>
                </a:extLst>
              </a:tr>
              <a:tr h="213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Event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Treatment-Related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2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TEAE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128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117 (91.4)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TEAE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112 (87.5)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84 (65.6)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TEAE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92 (71.9)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62 (48.4)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interruption/delay in treatment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108 (84.4)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84 (65.6)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988177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dose reduction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(56.7)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(8.6)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8685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discontinuation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 (46.7)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(14.8)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898008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death (Grade 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(15.6)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(3.9)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943737"/>
                  </a:ext>
                </a:extLst>
              </a:tr>
            </a:tbl>
          </a:graphicData>
        </a:graphic>
      </p:graphicFrame>
      <p:graphicFrame>
        <p:nvGraphicFramePr>
          <p:cNvPr id="8" name="Group 3">
            <a:extLst>
              <a:ext uri="{FF2B5EF4-FFF2-40B4-BE49-F238E27FC236}">
                <a16:creationId xmlns:a16="http://schemas.microsoft.com/office/drawing/2014/main" id="{80DBB936-5401-90D2-B084-04A1F71814F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4893655"/>
              </p:ext>
            </p:extLst>
          </p:nvPr>
        </p:nvGraphicFramePr>
        <p:xfrm>
          <a:off x="7113776" y="1260638"/>
          <a:ext cx="4857562" cy="3947774"/>
        </p:xfrm>
        <a:graphic>
          <a:graphicData uri="http://schemas.openxmlformats.org/drawingml/2006/table">
            <a:tbl>
              <a:tblPr/>
              <a:tblGrid>
                <a:gridCol w="342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3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8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128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207095"/>
                  </a:ext>
                </a:extLst>
              </a:tr>
              <a:tr h="4834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Infections,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Event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2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104 (81.3)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31775" marR="0" lvl="1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(4.7)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231775" marR="0" lvl="1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38 (29.7)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231775" marR="0" lvl="1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39 (30.5)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988177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231775" marR="0" lvl="1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(3.9)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8685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231775" marR="0" lvl="1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 (12.5)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898008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Opportunistic infection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(18.0)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943737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231775" marR="0" lvl="1" indent="-222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(8.6)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2603060"/>
                  </a:ext>
                </a:extLst>
              </a:tr>
            </a:tbl>
          </a:graphicData>
        </a:graphic>
      </p:graphicFrame>
      <p:sp>
        <p:nvSpPr>
          <p:cNvPr id="12" name="Title 11">
            <a:extLst>
              <a:ext uri="{FF2B5EF4-FFF2-40B4-BE49-F238E27FC236}">
                <a16:creationId xmlns:a16="http://schemas.microsoft.com/office/drawing/2014/main" id="{7D410504-78E0-7291-952D-8D1641DF5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ELM-2: Safety of </a:t>
            </a:r>
            <a:r>
              <a:rPr lang="en-US" dirty="0"/>
              <a:t>Odronextamab</a:t>
            </a:r>
            <a:r>
              <a:rPr lang="en-US"/>
              <a:t> in R/R FL</a:t>
            </a:r>
          </a:p>
        </p:txBody>
      </p:sp>
    </p:spTree>
    <p:extLst>
      <p:ext uri="{BB962C8B-B14F-4D97-AF65-F5344CB8AC3E}">
        <p14:creationId xmlns:p14="http://schemas.microsoft.com/office/powerpoint/2010/main" val="6861801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latin typeface="Calibri" charset="0"/>
                <a:ea typeface="Calibri" charset="0"/>
                <a:cs typeface="Calibri" charset="0"/>
              </a:rPr>
              <a:t>CRS and ICANS Rates in FL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4C95DC9-ACDA-5A44-C779-0C44D901294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>
                <a:ea typeface="Calibri" panose="020F0502020204030204" pitchFamily="34" charset="0"/>
              </a:rPr>
              <a:t>1. Budde. Lancet Oncol. 2022;23:1055. 2. </a:t>
            </a:r>
            <a:r>
              <a:rPr lang="en-US"/>
              <a:t>Linton. Lancet </a:t>
            </a:r>
            <a:r>
              <a:rPr lang="en-US" dirty="0"/>
              <a:t>Haematol</a:t>
            </a:r>
            <a:r>
              <a:rPr lang="en-US"/>
              <a:t>. 2024;11:e593. 3. </a:t>
            </a:r>
            <a:r>
              <a:rPr lang="en-US" altLang="en-US" spc="-11" dirty="0"/>
              <a:t>Bisneto</a:t>
            </a:r>
            <a:r>
              <a:rPr lang="en-US" altLang="en-US" spc="-11"/>
              <a:t>. ASH 2025</a:t>
            </a:r>
            <a:r>
              <a:rPr lang="en-US"/>
              <a:t>. </a:t>
            </a:r>
            <a:r>
              <a:rPr lang="en-US" dirty="0"/>
              <a:t>Abstr</a:t>
            </a:r>
            <a:r>
              <a:rPr lang="en-US"/>
              <a:t> 3588.</a:t>
            </a:r>
            <a:endParaRPr lang="en-US">
              <a:ea typeface="Calibri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3E95AA-7A92-6B18-BE80-AA0270BF9B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607054"/>
              </p:ext>
            </p:extLst>
          </p:nvPr>
        </p:nvGraphicFramePr>
        <p:xfrm>
          <a:off x="231078" y="1333500"/>
          <a:ext cx="11740260" cy="3939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4120">
                  <a:extLst>
                    <a:ext uri="{9D8B030D-6E8A-4147-A177-3AD203B41FA5}">
                      <a16:colId xmlns:a16="http://schemas.microsoft.com/office/drawing/2014/main" val="1702099509"/>
                    </a:ext>
                  </a:extLst>
                </a:gridCol>
                <a:gridCol w="4016575">
                  <a:extLst>
                    <a:ext uri="{9D8B030D-6E8A-4147-A177-3AD203B41FA5}">
                      <a16:colId xmlns:a16="http://schemas.microsoft.com/office/drawing/2014/main" val="565260780"/>
                    </a:ext>
                  </a:extLst>
                </a:gridCol>
                <a:gridCol w="3769565">
                  <a:extLst>
                    <a:ext uri="{9D8B030D-6E8A-4147-A177-3AD203B41FA5}">
                      <a16:colId xmlns:a16="http://schemas.microsoft.com/office/drawing/2014/main" val="4126916002"/>
                    </a:ext>
                  </a:extLst>
                </a:gridCol>
              </a:tblGrid>
              <a:tr h="444943"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b="1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strike="noStrike" noProof="0">
                          <a:solidFill>
                            <a:schemeClr val="bg1"/>
                          </a:solidFill>
                          <a:latin typeface="+mn-lt"/>
                          <a:cs typeface="Roboto" panose="02000000000000000000" pitchFamily="2" charset="0"/>
                        </a:rPr>
                        <a:t>Mosunetuzumab</a:t>
                      </a:r>
                      <a:r>
                        <a:rPr lang="en-US" sz="1600" strike="noStrike" baseline="30000" noProof="0">
                          <a:solidFill>
                            <a:schemeClr val="bg1"/>
                          </a:solidFill>
                          <a:latin typeface="+mn-lt"/>
                          <a:cs typeface="Roboto" panose="02000000000000000000" pitchFamily="2" charset="0"/>
                        </a:rPr>
                        <a:t>1</a:t>
                      </a:r>
                    </a:p>
                  </a:txBody>
                  <a:tcPr marL="182880" marR="182880" marT="91440" marB="9144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strike="noStrike" noProof="0">
                          <a:solidFill>
                            <a:schemeClr val="bg1"/>
                          </a:solidFill>
                          <a:latin typeface="+mn-lt"/>
                          <a:cs typeface="Roboto" panose="02000000000000000000" pitchFamily="2" charset="0"/>
                        </a:rPr>
                        <a:t>Epcoritamab</a:t>
                      </a:r>
                      <a:r>
                        <a:rPr lang="en-US" sz="1600" strike="noStrike" baseline="30000" noProof="0">
                          <a:solidFill>
                            <a:schemeClr val="bg1"/>
                          </a:solidFill>
                          <a:latin typeface="+mn-lt"/>
                          <a:cs typeface="Roboto" panose="02000000000000000000" pitchFamily="2" charset="0"/>
                        </a:rPr>
                        <a:t>2</a:t>
                      </a:r>
                    </a:p>
                  </a:txBody>
                  <a:tcPr marL="182880" marR="182880" marT="91440" marB="9144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strike="noStrike" noProof="0">
                          <a:solidFill>
                            <a:schemeClr val="bg1"/>
                          </a:solidFill>
                          <a:latin typeface="+mn-lt"/>
                          <a:cs typeface="Roboto" panose="02000000000000000000" pitchFamily="2" charset="0"/>
                        </a:rPr>
                        <a:t>Odronextamab</a:t>
                      </a:r>
                      <a:r>
                        <a:rPr lang="en-US" sz="1600" strike="noStrike" baseline="30000" noProof="0">
                          <a:solidFill>
                            <a:schemeClr val="bg1"/>
                          </a:solidFill>
                          <a:latin typeface="+mn-lt"/>
                          <a:cs typeface="Roboto" panose="02000000000000000000" pitchFamily="2" charset="0"/>
                        </a:rPr>
                        <a:t>3</a:t>
                      </a:r>
                    </a:p>
                  </a:txBody>
                  <a:tcPr marL="182880" marR="182880" marT="91440" marB="9144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9726809"/>
                  </a:ext>
                </a:extLst>
              </a:tr>
              <a:tr h="308368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300"/>
                        </a:spcAft>
                      </a:pPr>
                      <a:r>
                        <a:rPr lang="en-US" sz="1600" b="1" i="0" u="none" strike="noStrike" baseline="0">
                          <a:solidFill>
                            <a:schemeClr val="tx1"/>
                          </a:solidFill>
                        </a:rPr>
                        <a:t>CRS – 44%</a:t>
                      </a:r>
                    </a:p>
                    <a:p>
                      <a:pPr marL="342900" indent="-34290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Grade 1 (25.6%) </a:t>
                      </a:r>
                    </a:p>
                    <a:p>
                      <a:pPr marL="342900" indent="-34290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Grade 2 (16.7%) </a:t>
                      </a:r>
                    </a:p>
                    <a:p>
                      <a:pPr marL="342900" indent="-34290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Grade 3 (1.1%)</a:t>
                      </a:r>
                    </a:p>
                    <a:p>
                      <a:pPr marL="342900" indent="-34290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u="none" strike="noStrike" baseline="0">
                          <a:solidFill>
                            <a:schemeClr val="tx1"/>
                          </a:solidFill>
                        </a:rPr>
                        <a:t>Grade 4 (1.1%)</a:t>
                      </a:r>
                    </a:p>
                    <a:p>
                      <a:pPr marL="171450" indent="-17145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i="0" u="none" strike="noStrike" baseline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i="0" u="none" strike="noStrike" baseline="0">
                          <a:solidFill>
                            <a:schemeClr val="tx1"/>
                          </a:solidFill>
                        </a:rPr>
                        <a:t>ICANS: 5%, G3+ 0% </a:t>
                      </a:r>
                    </a:p>
                  </a:txBody>
                  <a:tcPr marL="182880" marR="182880" marT="91440" marB="914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Pivotal Cohort</a:t>
                      </a:r>
                    </a:p>
                    <a:p>
                      <a:pPr marL="0" indent="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CRS – 67%</a:t>
                      </a:r>
                      <a:endParaRPr lang="en-US" sz="1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Grade 1-2 (65%)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Grade 3 (2%) 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ICANS: 6%, G3+: 0% </a:t>
                      </a:r>
                    </a:p>
                    <a:p>
                      <a:pPr marL="0" indent="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endParaRPr lang="en-US" sz="1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C1 Optimization Cohort</a:t>
                      </a:r>
                    </a:p>
                    <a:p>
                      <a:pPr marL="0" indent="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CRS – 49%</a:t>
                      </a:r>
                      <a:endParaRPr lang="en-US" sz="1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Grade 1-2 (49%)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Grade 3 (0%) 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endParaRPr lang="en-US" sz="1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ICANS: 0%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82880" marR="182880" marT="91440" marB="914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CRS – 57%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Grade 1 (45.0%)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Grade 2 (10.0%)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Grade 3  (1.7%)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 defTabSz="914400" rtl="0" eaLnBrk="1" latinLnBrk="0" hangingPunct="1">
                        <a:lnSpc>
                          <a:spcPct val="9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ICANS 1%, G3+: 0% </a:t>
                      </a:r>
                    </a:p>
                  </a:txBody>
                  <a:tcPr marL="182880" marR="182880" marT="91440" marB="914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66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5344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4CFA9-CB67-E734-7256-E220F3E1B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58C52C29-2828-0448-047B-928F5C8C8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76802"/>
            <a:ext cx="11118850" cy="768672"/>
          </a:xfrm>
        </p:spPr>
        <p:txBody>
          <a:bodyPr>
            <a:noAutofit/>
          </a:bodyPr>
          <a:lstStyle/>
          <a:p>
            <a:pPr lvl="0"/>
            <a:r>
              <a:rPr lang="en-US" sz="4000"/>
              <a:t>Addressing challenges oncology care teams face when preparing to integrate novel bispecific antibodies into treatment algorithms</a:t>
            </a:r>
          </a:p>
        </p:txBody>
      </p:sp>
    </p:spTree>
    <p:extLst>
      <p:ext uri="{BB962C8B-B14F-4D97-AF65-F5344CB8AC3E}">
        <p14:creationId xmlns:p14="http://schemas.microsoft.com/office/powerpoint/2010/main" val="2761466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D0DE3-F892-3DE4-07CF-2051CAFF0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B810B-B94E-F061-6B3F-0C3769B55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Considerations Before Initiating CD3xCD20 </a:t>
            </a:r>
            <a:r>
              <a:rPr lang="en-US" dirty="0"/>
              <a:t>BsAbs</a:t>
            </a:r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D5E7EED-7394-E674-5E7D-1C5BE64B394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>
                <a:solidFill>
                  <a:srgbClr val="161616"/>
                </a:solidFill>
              </a:rPr>
              <a:t>Crombie. Blood 2024;143:1565.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E33124-B94B-9708-8103-B86D390BA28D}"/>
              </a:ext>
            </a:extLst>
          </p:cNvPr>
          <p:cNvSpPr txBox="1"/>
          <p:nvPr/>
        </p:nvSpPr>
        <p:spPr bwMode="auto">
          <a:xfrm>
            <a:off x="231078" y="1524472"/>
            <a:ext cx="11275122" cy="19389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Personnel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Provide education to staff involvement in administration, monitoring, and management of toxicities associated with BsAbs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Appoint a dedicated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healthcare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team (eg, oncologist,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advanced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practice provider, nurse, and pharmacist) to monitor complications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; this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can be the same team or rotating team depending on institution capabilities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F01FAC6-C7CC-C4A8-8108-01FCFE528CB9}"/>
              </a:ext>
            </a:extLst>
          </p:cNvPr>
          <p:cNvSpPr/>
          <p:nvPr/>
        </p:nvSpPr>
        <p:spPr bwMode="auto">
          <a:xfrm>
            <a:off x="11035220" y="1040921"/>
            <a:ext cx="941832" cy="94183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5" name="Graphic 14" descr="Doctor female with solid fill">
            <a:extLst>
              <a:ext uri="{FF2B5EF4-FFF2-40B4-BE49-F238E27FC236}">
                <a16:creationId xmlns:a16="http://schemas.microsoft.com/office/drawing/2014/main" id="{DD34C5D1-E5DD-5F24-2E90-4D81179DE8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53046" y="1016265"/>
            <a:ext cx="941832" cy="941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9503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6BBD6-7608-3FB8-FA8B-6E357D7C5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42D6F62-76A9-7091-90B9-D0DE8F14E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Considerations Before Initiating CD3xCD20 </a:t>
            </a:r>
            <a:r>
              <a:rPr lang="en-US" dirty="0"/>
              <a:t>BsAbs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842DCC9-9B98-AEA8-0102-99A5765DBCD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 dirty="0">
                <a:solidFill>
                  <a:srgbClr val="161616"/>
                </a:solidFill>
              </a:rPr>
              <a:t>Crombie. Blood 2024;143:1565.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3BCB21-CD65-EABD-D098-A73B82F97F14}"/>
              </a:ext>
            </a:extLst>
          </p:cNvPr>
          <p:cNvSpPr txBox="1"/>
          <p:nvPr/>
        </p:nvSpPr>
        <p:spPr bwMode="auto">
          <a:xfrm>
            <a:off x="231078" y="1524387"/>
            <a:ext cx="11275122" cy="44012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Facility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Ensure insurance authorization for BsAb and supportive care medications (including tocilizumab), if applicable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Ensure there is a facility with tocilizumab available within close radius of patient’s location within a minimum of 2 doses of tocilizumab available for immediate use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Ensure that clinic staff including registered nurses, pharmacists, and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HCPs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are aware of tocilizumab location and how to administer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Designated location (clinic/infusion center) for patients to be treated outpatient if concerns for grade 1 or, in unique instances, grade 2 CRS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Institutions should have designated pathways for escalating care for patients with grade 2 CRS not responsive to outpatient management or for patients with more severe CRS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Use electronic medical records, if available, to create standard order sets for CRS management or acute care plans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7E8EF8B-8C5C-4B47-EF5B-3C05F60DCB89}"/>
              </a:ext>
            </a:extLst>
          </p:cNvPr>
          <p:cNvGrpSpPr/>
          <p:nvPr/>
        </p:nvGrpSpPr>
        <p:grpSpPr>
          <a:xfrm>
            <a:off x="11019009" y="1004326"/>
            <a:ext cx="941056" cy="941056"/>
            <a:chOff x="11055768" y="1378063"/>
            <a:chExt cx="590960" cy="59096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5285CF5-9829-7854-2932-3AAB16C68B01}"/>
                </a:ext>
              </a:extLst>
            </p:cNvPr>
            <p:cNvSpPr/>
            <p:nvPr/>
          </p:nvSpPr>
          <p:spPr bwMode="auto">
            <a:xfrm>
              <a:off x="11055768" y="1378063"/>
              <a:ext cx="590960" cy="59096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13" name="Graphic 12" descr="Hospital with solid fill">
              <a:extLst>
                <a:ext uri="{FF2B5EF4-FFF2-40B4-BE49-F238E27FC236}">
                  <a16:creationId xmlns:a16="http://schemas.microsoft.com/office/drawing/2014/main" id="{D945C0B6-0506-ADCE-6740-93AA8A3CB6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1132516" y="1443870"/>
              <a:ext cx="457200" cy="457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13861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431B1B-40B2-C2EB-5A46-3EBFCBAD7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4E50953-A34E-BBFC-975A-41B1353B61F8}"/>
              </a:ext>
            </a:extLst>
          </p:cNvPr>
          <p:cNvSpPr txBox="1"/>
          <p:nvPr/>
        </p:nvSpPr>
        <p:spPr bwMode="auto">
          <a:xfrm>
            <a:off x="228600" y="1529995"/>
            <a:ext cx="11277600" cy="28623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Patient Resources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Ensure patients have access to a thermometer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; this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can be provided by the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healthcare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facility or purchased by the patient </a:t>
            </a:r>
            <a:b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Blood pressure cuff and pulse oximeter can also be helpful if available to the patient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Encourage patients to have educations sheet completed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Prescription for dexamethasone to use as needed for CRS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; patients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should be instructed to administer only after discussing with care team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Ideally patients should remain near a facility that stocks tocilizumab during the treatment days with highest risk for development of CRS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3DC3CB1-979A-410D-0350-5AAF49CF7363}"/>
              </a:ext>
            </a:extLst>
          </p:cNvPr>
          <p:cNvGrpSpPr/>
          <p:nvPr/>
        </p:nvGrpSpPr>
        <p:grpSpPr>
          <a:xfrm>
            <a:off x="11045494" y="1078852"/>
            <a:ext cx="941832" cy="941832"/>
            <a:chOff x="11055768" y="3513826"/>
            <a:chExt cx="941832" cy="941832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ABAD31A-19D3-6F86-D80B-F2E6F949ECC0}"/>
                </a:ext>
              </a:extLst>
            </p:cNvPr>
            <p:cNvSpPr/>
            <p:nvPr/>
          </p:nvSpPr>
          <p:spPr bwMode="auto">
            <a:xfrm>
              <a:off x="11055768" y="3513826"/>
              <a:ext cx="941832" cy="94183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17" name="Graphic 16" descr="Clipboard with solid fill">
              <a:extLst>
                <a:ext uri="{FF2B5EF4-FFF2-40B4-BE49-F238E27FC236}">
                  <a16:creationId xmlns:a16="http://schemas.microsoft.com/office/drawing/2014/main" id="{9CEB4C4C-BD9D-012A-2FEE-0C395FB009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1150462" y="3552970"/>
              <a:ext cx="822960" cy="822960"/>
            </a:xfrm>
            <a:prstGeom prst="rect">
              <a:avLst/>
            </a:prstGeom>
          </p:spPr>
        </p:pic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3DCCB198-F75A-219D-F7E3-35809AC5C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Considerations Before Initiating CD3xCD20 </a:t>
            </a:r>
            <a:r>
              <a:rPr lang="en-US" dirty="0"/>
              <a:t>BsAbs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AAB78-176B-E8A4-0AEA-EFABD43C144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>
                <a:solidFill>
                  <a:srgbClr val="161616"/>
                </a:solidFill>
              </a:rPr>
              <a:t>Crombie. Blood 2024;143:1565.</a:t>
            </a:r>
          </a:p>
        </p:txBody>
      </p:sp>
    </p:spTree>
    <p:extLst>
      <p:ext uri="{BB962C8B-B14F-4D97-AF65-F5344CB8AC3E}">
        <p14:creationId xmlns:p14="http://schemas.microsoft.com/office/powerpoint/2010/main" val="34886485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789F1-9B15-07ED-19ED-E847FD2DE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9DD2C-47F6-F711-644D-84F6A4467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/>
              <a:t>Future Directions for Bispecific Abs in FL: </a:t>
            </a:r>
            <a:br>
              <a:rPr lang="en-US" sz="3600" b="1"/>
            </a:br>
            <a:r>
              <a:rPr lang="en-US" sz="3600" b="1"/>
              <a:t>Ongoing Studies and Findings With Potential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33095691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CEC8E-845C-FD80-BF50-100F1FC12E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Multicenter, multicohort, open-label phase II trial in patients with NHL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pPr marL="0" indent="0">
              <a:buNone/>
            </a:pPr>
            <a:endParaRPr lang="en-US"/>
          </a:p>
          <a:p>
            <a:r>
              <a:rPr lang="en-US" b="1"/>
              <a:t>Primary endpoint: </a:t>
            </a:r>
            <a:r>
              <a:rPr lang="en-US"/>
              <a:t>PFS at 24 </a:t>
            </a:r>
            <a:r>
              <a:rPr lang="en-US" dirty="0"/>
              <a:t>mo</a:t>
            </a:r>
            <a:endParaRPr lang="en-US"/>
          </a:p>
          <a:p>
            <a:r>
              <a:rPr lang="en-US" b="1"/>
              <a:t>Key secondary endpoints: </a:t>
            </a:r>
            <a:r>
              <a:rPr lang="en-US"/>
              <a:t>ORR, TTR, safety</a:t>
            </a: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8943D3-FB1F-08F3-69E1-D66C476D1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MorningSun: Subcutaneous Mosunetuzumab in Patients With Previously Untreated FL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3DC078B-D33D-C764-386A-A3DDF718F89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>
                <a:cs typeface="Arial" panose="020B0604020202020204" pitchFamily="34" charset="0"/>
              </a:rPr>
              <a:t>Flinn. ASCO 2025. </a:t>
            </a:r>
            <a:r>
              <a:rPr lang="en-US" altLang="en-US" spc="-11" dirty="0">
                <a:cs typeface="Arial" panose="020B0604020202020204" pitchFamily="34" charset="0"/>
              </a:rPr>
              <a:t>Abstr</a:t>
            </a:r>
            <a:r>
              <a:rPr lang="en-US" altLang="en-US" spc="-11">
                <a:cs typeface="Arial" panose="020B0604020202020204" pitchFamily="34" charset="0"/>
              </a:rPr>
              <a:t> 7014. </a:t>
            </a:r>
            <a:r>
              <a:rPr lang="en-US"/>
              <a:t>NCT05207670.</a:t>
            </a:r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20C417-0E47-C0D3-D3D7-244105A32EB1}"/>
              </a:ext>
            </a:extLst>
          </p:cNvPr>
          <p:cNvSpPr txBox="1"/>
          <p:nvPr/>
        </p:nvSpPr>
        <p:spPr bwMode="auto">
          <a:xfrm>
            <a:off x="134830" y="2305035"/>
            <a:ext cx="223698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>
                <a:latin typeface="Poppins" pitchFamily="2" charset="77"/>
                <a:cs typeface="Poppins" pitchFamily="2" charset="77"/>
              </a:rPr>
              <a:t>FL Cohort:</a:t>
            </a:r>
            <a:endParaRPr lang="en-US" b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Adults with previously untreated FL; high tumor burden by GELF criteria; ECOG PS 0-2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(N = 102)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0B0B85A-9C97-46BF-B6EB-AA1060736C7B}"/>
              </a:ext>
            </a:extLst>
          </p:cNvPr>
          <p:cNvCxnSpPr/>
          <p:nvPr/>
        </p:nvCxnSpPr>
        <p:spPr bwMode="auto">
          <a:xfrm>
            <a:off x="2439083" y="3163320"/>
            <a:ext cx="523875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A250C87-2742-81E7-2C3A-83D570D1C371}"/>
              </a:ext>
            </a:extLst>
          </p:cNvPr>
          <p:cNvSpPr txBox="1"/>
          <p:nvPr/>
        </p:nvSpPr>
        <p:spPr bwMode="auto">
          <a:xfrm>
            <a:off x="3038658" y="2840154"/>
            <a:ext cx="2614338" cy="6463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Mosunetuzumab</a:t>
            </a:r>
            <a:r>
              <a:rPr lang="en-US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 SC step-up dosing*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2CEF40-4A20-5CB2-B6D9-81867A5079C4}"/>
              </a:ext>
            </a:extLst>
          </p:cNvPr>
          <p:cNvSpPr txBox="1"/>
          <p:nvPr/>
        </p:nvSpPr>
        <p:spPr bwMode="auto">
          <a:xfrm>
            <a:off x="4071846" y="2415797"/>
            <a:ext cx="97649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i="1">
                <a:latin typeface="Poppins" pitchFamily="2" charset="77"/>
                <a:cs typeface="Poppins" pitchFamily="2" charset="77"/>
              </a:rPr>
              <a:t>Cycle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199BA1-A872-3C8D-B3A1-C9483D023B9B}"/>
              </a:ext>
            </a:extLst>
          </p:cNvPr>
          <p:cNvSpPr txBox="1"/>
          <p:nvPr/>
        </p:nvSpPr>
        <p:spPr bwMode="auto">
          <a:xfrm>
            <a:off x="6457675" y="2415797"/>
            <a:ext cx="97649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i="1">
                <a:latin typeface="Poppins" pitchFamily="2" charset="77"/>
                <a:cs typeface="Poppins" pitchFamily="2" charset="77"/>
              </a:rPr>
              <a:t>Cycle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17392B-46B5-3104-A77D-4FC1975EEB94}"/>
              </a:ext>
            </a:extLst>
          </p:cNvPr>
          <p:cNvSpPr txBox="1"/>
          <p:nvPr/>
        </p:nvSpPr>
        <p:spPr bwMode="auto">
          <a:xfrm>
            <a:off x="5771967" y="2840154"/>
            <a:ext cx="2343150" cy="6463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1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Mosunetuzumab</a:t>
            </a:r>
            <a:r>
              <a:rPr lang="en-US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 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45 mg SC on D1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8F0FE63-0A68-2A0D-B412-BDB83DE8BED5}"/>
              </a:ext>
            </a:extLst>
          </p:cNvPr>
          <p:cNvCxnSpPr>
            <a:cxnSpLocks/>
          </p:cNvCxnSpPr>
          <p:nvPr/>
        </p:nvCxnSpPr>
        <p:spPr bwMode="auto">
          <a:xfrm>
            <a:off x="8229692" y="3163320"/>
            <a:ext cx="1188720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CC6CCF6-7690-1ABF-A365-8A361F1FF28D}"/>
              </a:ext>
            </a:extLst>
          </p:cNvPr>
          <p:cNvSpPr txBox="1"/>
          <p:nvPr/>
        </p:nvSpPr>
        <p:spPr bwMode="auto">
          <a:xfrm>
            <a:off x="10247332" y="2415113"/>
            <a:ext cx="10741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i="1">
                <a:latin typeface="Poppins" pitchFamily="2" charset="77"/>
                <a:cs typeface="Poppins" pitchFamily="2" charset="77"/>
              </a:rPr>
              <a:t>Cycle 17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95CC35-F339-47BF-3ADA-55D3DBB1A1F1}"/>
              </a:ext>
            </a:extLst>
          </p:cNvPr>
          <p:cNvSpPr txBox="1"/>
          <p:nvPr/>
        </p:nvSpPr>
        <p:spPr bwMode="auto">
          <a:xfrm>
            <a:off x="9553575" y="2834518"/>
            <a:ext cx="2343150" cy="6463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Mosunetuzumab</a:t>
            </a:r>
            <a:r>
              <a:rPr lang="en-US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 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45 mg SC on D1</a:t>
            </a:r>
            <a:r>
              <a:rPr lang="en-US" b="0" baseline="3000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97ED8F-BE13-09F2-226A-FAC42862CEB4}"/>
              </a:ext>
            </a:extLst>
          </p:cNvPr>
          <p:cNvSpPr txBox="1"/>
          <p:nvPr/>
        </p:nvSpPr>
        <p:spPr bwMode="auto">
          <a:xfrm>
            <a:off x="2962958" y="3500704"/>
            <a:ext cx="349471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*5 mg on D1, 45 mg on D8, 45 mg on D15.</a:t>
            </a:r>
          </a:p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endParaRPr lang="en-US" sz="1200" b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39AD0A-ADB9-3770-2456-E06230E85584}"/>
              </a:ext>
            </a:extLst>
          </p:cNvPr>
          <p:cNvSpPr txBox="1"/>
          <p:nvPr/>
        </p:nvSpPr>
        <p:spPr bwMode="auto">
          <a:xfrm>
            <a:off x="8082121" y="2824375"/>
            <a:ext cx="17380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i="1">
                <a:latin typeface="Poppins" pitchFamily="2" charset="77"/>
                <a:cs typeface="Poppins" pitchFamily="2" charset="77"/>
              </a:rPr>
              <a:t>Up to 17 cycles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F06796D-AE30-F9E9-3068-B65640FA6AB0}"/>
              </a:ext>
            </a:extLst>
          </p:cNvPr>
          <p:cNvSpPr txBox="1"/>
          <p:nvPr/>
        </p:nvSpPr>
        <p:spPr bwMode="auto">
          <a:xfrm>
            <a:off x="9553575" y="3500704"/>
            <a:ext cx="23431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baseline="30000" dirty="0">
                <a:latin typeface="Poppins" pitchFamily="2" charset="77"/>
                <a:cs typeface="Poppins" pitchFamily="2" charset="77"/>
              </a:rPr>
              <a:t>†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Patients achieving PMR or CMR after C17 could receive additional </a:t>
            </a:r>
            <a:r>
              <a:rPr lang="en-US" sz="1200" b="0" dirty="0" err="1">
                <a:latin typeface="Poppins" pitchFamily="2" charset="77"/>
                <a:cs typeface="Poppins" pitchFamily="2" charset="77"/>
              </a:rPr>
              <a:t>Mosunetuzumab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 maintenance (45 mg SC Q8W) up to 1 yr.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014F5A6-F430-8EC9-7380-D1C47A3D255E}"/>
              </a:ext>
            </a:extLst>
          </p:cNvPr>
          <p:cNvSpPr/>
          <p:nvPr/>
        </p:nvSpPr>
        <p:spPr>
          <a:xfrm>
            <a:off x="7165298" y="4811848"/>
            <a:ext cx="4731427" cy="16414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 dirty="0"/>
              <a:t>Formulation approval on December 19, 2025, for the treatment of adult patients with relapsed or refractory follicular lymphoma after two or more lines of systemic therapy.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4115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30E26-7C4D-FEF3-24E3-351D4F52B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MorningSun 1L FL Cohort: </a:t>
            </a:r>
            <a:br>
              <a:rPr lang="en-US" dirty="0"/>
            </a:br>
            <a:r>
              <a:rPr lang="en-US" dirty="0"/>
              <a:t>Response With Mosunetuzumab SC Dosing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0C88C36-ADFE-B167-CDCF-FDFDF7949F4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/>
              <a:t>Flinn. ASCO 2025. </a:t>
            </a:r>
            <a:r>
              <a:rPr lang="en-US" altLang="en-US" spc="-11" dirty="0"/>
              <a:t>Abstr</a:t>
            </a:r>
            <a:r>
              <a:rPr lang="en-US" altLang="en-US" spc="-11"/>
              <a:t> 7014.</a:t>
            </a:r>
            <a:endParaRPr lang="en-US" altLang="en-US" sz="105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501CDD-D54B-88DE-0B6A-C29A152047ED}"/>
              </a:ext>
            </a:extLst>
          </p:cNvPr>
          <p:cNvSpPr txBox="1"/>
          <p:nvPr/>
        </p:nvSpPr>
        <p:spPr bwMode="auto">
          <a:xfrm>
            <a:off x="141517" y="5452904"/>
            <a:ext cx="1115899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Among patients who achieved a response (n = 89), median TTR was 2.7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(range: 1.2-5.8)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329FA8-E073-454C-7ED8-9E31513B8F5C}"/>
              </a:ext>
            </a:extLst>
          </p:cNvPr>
          <p:cNvSpPr txBox="1"/>
          <p:nvPr/>
        </p:nvSpPr>
        <p:spPr bwMode="auto">
          <a:xfrm>
            <a:off x="967552" y="4731796"/>
            <a:ext cx="10406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All patients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102)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14DD75-F513-0274-C81C-8F47BF5C0328}"/>
              </a:ext>
            </a:extLst>
          </p:cNvPr>
          <p:cNvSpPr txBox="1"/>
          <p:nvPr/>
        </p:nvSpPr>
        <p:spPr bwMode="auto">
          <a:xfrm>
            <a:off x="1841553" y="4731796"/>
            <a:ext cx="7938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≥65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47)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A93E5E-8410-D2E5-BBCB-9C87046B08C7}"/>
              </a:ext>
            </a:extLst>
          </p:cNvPr>
          <p:cNvSpPr txBox="1"/>
          <p:nvPr/>
        </p:nvSpPr>
        <p:spPr bwMode="auto">
          <a:xfrm>
            <a:off x="2584441" y="4731796"/>
            <a:ext cx="8066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&lt;65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55)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3FF74F-AFE2-D3D4-1713-CDF7EB85894B}"/>
              </a:ext>
            </a:extLst>
          </p:cNvPr>
          <p:cNvSpPr txBox="1"/>
          <p:nvPr/>
        </p:nvSpPr>
        <p:spPr bwMode="auto">
          <a:xfrm>
            <a:off x="2364482" y="5152508"/>
            <a:ext cx="4972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D4AA33-9D6A-F5EB-CEB9-253E5C83C92E}"/>
              </a:ext>
            </a:extLst>
          </p:cNvPr>
          <p:cNvSpPr txBox="1"/>
          <p:nvPr/>
        </p:nvSpPr>
        <p:spPr bwMode="auto">
          <a:xfrm>
            <a:off x="3340154" y="4731796"/>
            <a:ext cx="7938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0/1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22)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EA7E7C-8CCB-8667-5755-56EF19D4BCEA}"/>
              </a:ext>
            </a:extLst>
          </p:cNvPr>
          <p:cNvSpPr txBox="1"/>
          <p:nvPr/>
        </p:nvSpPr>
        <p:spPr bwMode="auto">
          <a:xfrm>
            <a:off x="4083843" y="4731796"/>
            <a:ext cx="8050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34)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B99A08-9626-DFDB-A023-CA11A15FCC6E}"/>
              </a:ext>
            </a:extLst>
          </p:cNvPr>
          <p:cNvSpPr txBox="1"/>
          <p:nvPr/>
        </p:nvSpPr>
        <p:spPr bwMode="auto">
          <a:xfrm>
            <a:off x="4837089" y="4731796"/>
            <a:ext cx="8098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3-5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</a:t>
            </a:r>
            <a:r>
              <a:rPr lang="en-US" sz="12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n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= 46)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A38FCD-C72D-6610-FEAA-B0D8039D23CB}"/>
              </a:ext>
            </a:extLst>
          </p:cNvPr>
          <p:cNvSpPr txBox="1"/>
          <p:nvPr/>
        </p:nvSpPr>
        <p:spPr bwMode="auto">
          <a:xfrm>
            <a:off x="3971148" y="5152508"/>
            <a:ext cx="100700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FLIPI Score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18E61D-3D55-EBFD-58B9-D26BA7618CD0}"/>
              </a:ext>
            </a:extLst>
          </p:cNvPr>
          <p:cNvSpPr txBox="1"/>
          <p:nvPr/>
        </p:nvSpPr>
        <p:spPr bwMode="auto">
          <a:xfrm>
            <a:off x="5775297" y="5152508"/>
            <a:ext cx="119936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Elevated LDH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5BE14E-BA35-52A3-CAFA-EFA0B7ED4B26}"/>
              </a:ext>
            </a:extLst>
          </p:cNvPr>
          <p:cNvSpPr txBox="1"/>
          <p:nvPr/>
        </p:nvSpPr>
        <p:spPr bwMode="auto">
          <a:xfrm>
            <a:off x="5599952" y="4731796"/>
            <a:ext cx="7954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Yes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25)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C4D641C-2032-994B-59A7-8C647396D9E7}"/>
              </a:ext>
            </a:extLst>
          </p:cNvPr>
          <p:cNvSpPr txBox="1"/>
          <p:nvPr/>
        </p:nvSpPr>
        <p:spPr bwMode="auto">
          <a:xfrm>
            <a:off x="6345139" y="4731796"/>
            <a:ext cx="7841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77)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2A7FC42-97A7-D986-8665-9C0269227753}"/>
              </a:ext>
            </a:extLst>
          </p:cNvPr>
          <p:cNvSpPr txBox="1"/>
          <p:nvPr/>
        </p:nvSpPr>
        <p:spPr bwMode="auto">
          <a:xfrm>
            <a:off x="7287545" y="5152508"/>
            <a:ext cx="11881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 Symptoms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DE28D4-33D2-A962-9E19-5C67ADAC4592}"/>
              </a:ext>
            </a:extLst>
          </p:cNvPr>
          <p:cNvSpPr txBox="1"/>
          <p:nvPr/>
        </p:nvSpPr>
        <p:spPr bwMode="auto">
          <a:xfrm>
            <a:off x="7084653" y="4731796"/>
            <a:ext cx="7970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Yes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23)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60E97ED-9245-4BD9-8A21-7AE014920D47}"/>
              </a:ext>
            </a:extLst>
          </p:cNvPr>
          <p:cNvSpPr txBox="1"/>
          <p:nvPr/>
        </p:nvSpPr>
        <p:spPr bwMode="auto">
          <a:xfrm>
            <a:off x="7823427" y="4731796"/>
            <a:ext cx="7986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78)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53A1564-B8AF-AE1C-6179-43DBC88712B8}"/>
              </a:ext>
            </a:extLst>
          </p:cNvPr>
          <p:cNvSpPr txBox="1"/>
          <p:nvPr/>
        </p:nvSpPr>
        <p:spPr bwMode="auto">
          <a:xfrm>
            <a:off x="8766709" y="5152508"/>
            <a:ext cx="12266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Bulky Disease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07739AD-9982-36F3-63D1-D019139B3BCE}"/>
              </a:ext>
            </a:extLst>
          </p:cNvPr>
          <p:cNvSpPr txBox="1"/>
          <p:nvPr/>
        </p:nvSpPr>
        <p:spPr bwMode="auto">
          <a:xfrm>
            <a:off x="8608022" y="4731796"/>
            <a:ext cx="8130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Yes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40)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5BEABBC-6726-1E13-EDF6-5904153CD6D3}"/>
              </a:ext>
            </a:extLst>
          </p:cNvPr>
          <p:cNvSpPr txBox="1"/>
          <p:nvPr/>
        </p:nvSpPr>
        <p:spPr bwMode="auto">
          <a:xfrm>
            <a:off x="9348400" y="4731796"/>
            <a:ext cx="8114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54)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05C50E4-BCC6-1E6D-AE13-ADFA12A89DD9}"/>
              </a:ext>
            </a:extLst>
          </p:cNvPr>
          <p:cNvSpPr txBox="1"/>
          <p:nvPr/>
        </p:nvSpPr>
        <p:spPr bwMode="auto">
          <a:xfrm>
            <a:off x="10095190" y="4731796"/>
            <a:ext cx="7970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1/2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</a:t>
            </a:r>
            <a:r>
              <a:rPr lang="en-US" sz="12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n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= 79)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29ABDAA-BFF0-FB80-3F9D-9E5A20D6147B}"/>
              </a:ext>
            </a:extLst>
          </p:cNvPr>
          <p:cNvSpPr txBox="1"/>
          <p:nvPr/>
        </p:nvSpPr>
        <p:spPr bwMode="auto">
          <a:xfrm>
            <a:off x="10872049" y="4731796"/>
            <a:ext cx="7970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3A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20)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63C4DB4-2ED5-CA5F-B8BB-FB4A0B2F835F}"/>
              </a:ext>
            </a:extLst>
          </p:cNvPr>
          <p:cNvSpPr txBox="1"/>
          <p:nvPr/>
        </p:nvSpPr>
        <p:spPr bwMode="auto">
          <a:xfrm>
            <a:off x="10439379" y="5152508"/>
            <a:ext cx="86113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FL Grade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45682E-B160-6BFA-19D4-77410984884F}"/>
              </a:ext>
            </a:extLst>
          </p:cNvPr>
          <p:cNvSpPr txBox="1"/>
          <p:nvPr/>
        </p:nvSpPr>
        <p:spPr bwMode="auto">
          <a:xfrm rot="16200000">
            <a:off x="-170012" y="3153116"/>
            <a:ext cx="16626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Response Rate (%)</a:t>
            </a:r>
          </a:p>
        </p:txBody>
      </p:sp>
      <p:sp>
        <p:nvSpPr>
          <p:cNvPr id="33" name="Freeform 103">
            <a:extLst>
              <a:ext uri="{FF2B5EF4-FFF2-40B4-BE49-F238E27FC236}">
                <a16:creationId xmlns:a16="http://schemas.microsoft.com/office/drawing/2014/main" id="{937677A1-D06B-C95E-6CF4-61547A451712}"/>
              </a:ext>
            </a:extLst>
          </p:cNvPr>
          <p:cNvSpPr/>
          <p:nvPr/>
        </p:nvSpPr>
        <p:spPr>
          <a:xfrm>
            <a:off x="1113116" y="1932717"/>
            <a:ext cx="10499764" cy="2770140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C9EC4D5-20E2-2D9C-FF68-834360D845B0}"/>
              </a:ext>
            </a:extLst>
          </p:cNvPr>
          <p:cNvGrpSpPr/>
          <p:nvPr/>
        </p:nvGrpSpPr>
        <p:grpSpPr>
          <a:xfrm>
            <a:off x="1055311" y="1925558"/>
            <a:ext cx="61289" cy="2777299"/>
            <a:chOff x="1555178" y="1826101"/>
            <a:chExt cx="109439" cy="2777299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E07EFA5-96D0-1C3C-45E7-B3AB7101414A}"/>
                </a:ext>
              </a:extLst>
            </p:cNvPr>
            <p:cNvCxnSpPr>
              <a:cxnSpLocks/>
            </p:cNvCxnSpPr>
            <p:nvPr/>
          </p:nvCxnSpPr>
          <p:spPr>
            <a:xfrm>
              <a:off x="1555178" y="1826101"/>
              <a:ext cx="109439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9DB7707-FA8A-7040-2A14-0F9392C01BE4}"/>
                </a:ext>
              </a:extLst>
            </p:cNvPr>
            <p:cNvCxnSpPr/>
            <p:nvPr/>
          </p:nvCxnSpPr>
          <p:spPr>
            <a:xfrm>
              <a:off x="1555178" y="2381561"/>
              <a:ext cx="93601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33326D9-23F7-AD1B-3F8B-9131BA170B89}"/>
                </a:ext>
              </a:extLst>
            </p:cNvPr>
            <p:cNvCxnSpPr/>
            <p:nvPr/>
          </p:nvCxnSpPr>
          <p:spPr>
            <a:xfrm>
              <a:off x="1555178" y="2937021"/>
              <a:ext cx="93601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9D1A047-C657-659D-F951-AAF58C183D57}"/>
                </a:ext>
              </a:extLst>
            </p:cNvPr>
            <p:cNvCxnSpPr/>
            <p:nvPr/>
          </p:nvCxnSpPr>
          <p:spPr>
            <a:xfrm>
              <a:off x="1555178" y="3492481"/>
              <a:ext cx="93601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64C9FC0-07AC-B344-00D0-5A4ADFC7C05D}"/>
                </a:ext>
              </a:extLst>
            </p:cNvPr>
            <p:cNvCxnSpPr/>
            <p:nvPr/>
          </p:nvCxnSpPr>
          <p:spPr>
            <a:xfrm>
              <a:off x="1555178" y="4047941"/>
              <a:ext cx="93601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1567D86-AD38-53A6-851F-D9F0800A3968}"/>
                </a:ext>
              </a:extLst>
            </p:cNvPr>
            <p:cNvCxnSpPr/>
            <p:nvPr/>
          </p:nvCxnSpPr>
          <p:spPr>
            <a:xfrm>
              <a:off x="1555178" y="4603400"/>
              <a:ext cx="93601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B798849-F535-9966-C2DE-B259FB59D4B5}"/>
              </a:ext>
            </a:extLst>
          </p:cNvPr>
          <p:cNvGrpSpPr/>
          <p:nvPr/>
        </p:nvGrpSpPr>
        <p:grpSpPr>
          <a:xfrm>
            <a:off x="768627" y="1869053"/>
            <a:ext cx="242054" cy="2951732"/>
            <a:chOff x="6890246" y="2077057"/>
            <a:chExt cx="242054" cy="2580529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8719FB3-97DF-2E8D-E964-1D85C173E922}"/>
                </a:ext>
              </a:extLst>
            </p:cNvPr>
            <p:cNvSpPr/>
            <p:nvPr/>
          </p:nvSpPr>
          <p:spPr>
            <a:xfrm>
              <a:off x="6890246" y="2077057"/>
              <a:ext cx="242054" cy="161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100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4041764-5B03-8937-EBC8-CC937963D3FC}"/>
                </a:ext>
              </a:extLst>
            </p:cNvPr>
            <p:cNvSpPr/>
            <p:nvPr/>
          </p:nvSpPr>
          <p:spPr>
            <a:xfrm>
              <a:off x="6938336" y="2529898"/>
              <a:ext cx="193964" cy="161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80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6FD4430-558A-CEE1-5822-CDC42AC89829}"/>
                </a:ext>
              </a:extLst>
            </p:cNvPr>
            <p:cNvSpPr/>
            <p:nvPr/>
          </p:nvSpPr>
          <p:spPr>
            <a:xfrm>
              <a:off x="6938336" y="3021460"/>
              <a:ext cx="193964" cy="161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60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E301C3A-E5A5-417C-9896-4EC5A9B382B4}"/>
                </a:ext>
              </a:extLst>
            </p:cNvPr>
            <p:cNvSpPr/>
            <p:nvPr/>
          </p:nvSpPr>
          <p:spPr>
            <a:xfrm>
              <a:off x="6939940" y="3513020"/>
              <a:ext cx="192360" cy="161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E7D51B5-FFE0-20AF-92E2-16475132FAC8}"/>
                </a:ext>
              </a:extLst>
            </p:cNvPr>
            <p:cNvSpPr/>
            <p:nvPr/>
          </p:nvSpPr>
          <p:spPr>
            <a:xfrm>
              <a:off x="6947954" y="4004584"/>
              <a:ext cx="184346" cy="161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0F65AA2-0ACF-8583-A4B4-15D954D986D4}"/>
                </a:ext>
              </a:extLst>
            </p:cNvPr>
            <p:cNvSpPr/>
            <p:nvPr/>
          </p:nvSpPr>
          <p:spPr>
            <a:xfrm>
              <a:off x="7036119" y="4496143"/>
              <a:ext cx="96181" cy="161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590C1D1-1A9F-CE0E-6B29-FA8F7835198A}"/>
              </a:ext>
            </a:extLst>
          </p:cNvPr>
          <p:cNvGrpSpPr/>
          <p:nvPr/>
        </p:nvGrpSpPr>
        <p:grpSpPr>
          <a:xfrm>
            <a:off x="10987820" y="1363648"/>
            <a:ext cx="692561" cy="461665"/>
            <a:chOff x="2435970" y="1239258"/>
            <a:chExt cx="692561" cy="461665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276C92C-6023-B59F-80D4-66192624A1DE}"/>
                </a:ext>
              </a:extLst>
            </p:cNvPr>
            <p:cNvSpPr txBox="1"/>
            <p:nvPr/>
          </p:nvSpPr>
          <p:spPr bwMode="auto">
            <a:xfrm>
              <a:off x="2524338" y="1239258"/>
              <a:ext cx="60419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CMR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PMR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C03453CA-14C7-3987-BE30-F7A36B4B43A7}"/>
                </a:ext>
              </a:extLst>
            </p:cNvPr>
            <p:cNvSpPr/>
            <p:nvPr/>
          </p:nvSpPr>
          <p:spPr bwMode="auto">
            <a:xfrm>
              <a:off x="2435970" y="1301819"/>
              <a:ext cx="128762" cy="12876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282ED317-C869-386A-3BA5-4BAD13F78816}"/>
                </a:ext>
              </a:extLst>
            </p:cNvPr>
            <p:cNvSpPr/>
            <p:nvPr/>
          </p:nvSpPr>
          <p:spPr bwMode="auto">
            <a:xfrm>
              <a:off x="2435970" y="1488860"/>
              <a:ext cx="128762" cy="128762"/>
            </a:xfrm>
            <a:prstGeom prst="rect">
              <a:avLst/>
            </a:prstGeom>
            <a:solidFill>
              <a:schemeClr val="accent6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8E1E5F7A-BDC0-4364-0B35-2FC1DD87DCF7}"/>
              </a:ext>
            </a:extLst>
          </p:cNvPr>
          <p:cNvCxnSpPr/>
          <p:nvPr/>
        </p:nvCxnSpPr>
        <p:spPr bwMode="auto">
          <a:xfrm>
            <a:off x="1863504" y="1924779"/>
            <a:ext cx="0" cy="2778078"/>
          </a:xfrm>
          <a:prstGeom prst="line">
            <a:avLst/>
          </a:prstGeom>
          <a:noFill/>
          <a:ln w="28575" cap="flat" cmpd="sng" algn="ctr">
            <a:solidFill>
              <a:schemeClr val="accent5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9068057-3DBC-44D9-5DDE-5B65A5E5535C}"/>
              </a:ext>
            </a:extLst>
          </p:cNvPr>
          <p:cNvGrpSpPr/>
          <p:nvPr/>
        </p:nvGrpSpPr>
        <p:grpSpPr>
          <a:xfrm>
            <a:off x="1110326" y="4710794"/>
            <a:ext cx="10502554" cy="95672"/>
            <a:chOff x="1110326" y="4667552"/>
            <a:chExt cx="10502554" cy="615648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711EA56E-73C6-8F0F-0FED-F2F8DD3A873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10326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1B13871C-1034-5BDE-62C8-2DAC3715E18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862580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A7A9A324-3BBD-3EBE-0BDB-37D960EE3F5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364740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94E2883C-FF08-7E55-A33D-C926B973D29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04260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B6CD87BF-21CE-1FD5-091E-83FA7666603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115746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97662DC4-83A6-A8E6-C106-AFFDA620BB0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614191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6C84DEA2-740B-FF8F-5840-67A8FCC591A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25093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1190D072-3D39-BA3C-8637-242632BA9FE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612880" y="4667552"/>
              <a:ext cx="0" cy="615648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9D379FBE-04DF-188F-875A-ED4DE4BC1B43}"/>
              </a:ext>
            </a:extLst>
          </p:cNvPr>
          <p:cNvSpPr/>
          <p:nvPr/>
        </p:nvSpPr>
        <p:spPr bwMode="auto">
          <a:xfrm>
            <a:off x="1218047" y="3018599"/>
            <a:ext cx="533533" cy="1673192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60.8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94FD6FD8-1869-6A5F-1647-4A3603AC3ADC}"/>
              </a:ext>
            </a:extLst>
          </p:cNvPr>
          <p:cNvSpPr/>
          <p:nvPr/>
        </p:nvSpPr>
        <p:spPr bwMode="auto">
          <a:xfrm>
            <a:off x="1218047" y="2276064"/>
            <a:ext cx="533533" cy="742535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26.5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7B6ECD5-37FF-098F-1A88-7AFFB7825067}"/>
              </a:ext>
            </a:extLst>
          </p:cNvPr>
          <p:cNvSpPr txBox="1"/>
          <p:nvPr/>
        </p:nvSpPr>
        <p:spPr bwMode="auto">
          <a:xfrm>
            <a:off x="1236856" y="1932717"/>
            <a:ext cx="5020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87.3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CE2D29E8-E794-7212-B5BA-4FE4C634BCE5}"/>
              </a:ext>
            </a:extLst>
          </p:cNvPr>
          <p:cNvSpPr/>
          <p:nvPr/>
        </p:nvSpPr>
        <p:spPr bwMode="auto">
          <a:xfrm>
            <a:off x="1968435" y="3348765"/>
            <a:ext cx="533533" cy="134302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48.9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4F566993-A37B-8B20-F42B-4143F193968B}"/>
              </a:ext>
            </a:extLst>
          </p:cNvPr>
          <p:cNvSpPr/>
          <p:nvPr/>
        </p:nvSpPr>
        <p:spPr bwMode="auto">
          <a:xfrm>
            <a:off x="1968435" y="2324829"/>
            <a:ext cx="533533" cy="1028700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36.2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D62EF47-75BE-ABA1-773D-25ABD49E2A22}"/>
              </a:ext>
            </a:extLst>
          </p:cNvPr>
          <p:cNvSpPr txBox="1"/>
          <p:nvPr/>
        </p:nvSpPr>
        <p:spPr bwMode="auto">
          <a:xfrm>
            <a:off x="2008084" y="2018891"/>
            <a:ext cx="4603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85.1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3AE64DC4-B8FA-6D9E-0DC3-D10FF4B8A55A}"/>
              </a:ext>
            </a:extLst>
          </p:cNvPr>
          <p:cNvSpPr/>
          <p:nvPr/>
        </p:nvSpPr>
        <p:spPr bwMode="auto">
          <a:xfrm>
            <a:off x="2715892" y="2739167"/>
            <a:ext cx="533533" cy="1952623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70.9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43547E2-2D39-0F9A-3602-126B2B37044C}"/>
              </a:ext>
            </a:extLst>
          </p:cNvPr>
          <p:cNvSpPr/>
          <p:nvPr/>
        </p:nvSpPr>
        <p:spPr bwMode="auto">
          <a:xfrm>
            <a:off x="2715892" y="2205767"/>
            <a:ext cx="533533" cy="533400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18.2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C790834-6D55-C73B-4606-97EF555B3FDA}"/>
              </a:ext>
            </a:extLst>
          </p:cNvPr>
          <p:cNvSpPr txBox="1"/>
          <p:nvPr/>
        </p:nvSpPr>
        <p:spPr bwMode="auto">
          <a:xfrm>
            <a:off x="2755541" y="1880391"/>
            <a:ext cx="4603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89.1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6924313-BBA5-59E5-4BF1-B730478220B8}"/>
              </a:ext>
            </a:extLst>
          </p:cNvPr>
          <p:cNvSpPr/>
          <p:nvPr/>
        </p:nvSpPr>
        <p:spPr bwMode="auto">
          <a:xfrm>
            <a:off x="3472875" y="2805841"/>
            <a:ext cx="533533" cy="1885949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68.2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DFF0163-4569-DF3A-A855-5CB1DD9AD2BD}"/>
              </a:ext>
            </a:extLst>
          </p:cNvPr>
          <p:cNvSpPr/>
          <p:nvPr/>
        </p:nvSpPr>
        <p:spPr bwMode="auto">
          <a:xfrm>
            <a:off x="3472875" y="2039079"/>
            <a:ext cx="533533" cy="766762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27.3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E8408238-A221-E75E-4342-93D8A53A2C20}"/>
              </a:ext>
            </a:extLst>
          </p:cNvPr>
          <p:cNvSpPr txBox="1"/>
          <p:nvPr/>
        </p:nvSpPr>
        <p:spPr bwMode="auto">
          <a:xfrm>
            <a:off x="3482066" y="1709611"/>
            <a:ext cx="5212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95.5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1A7FC3A-96AD-A96F-A7FB-DAFD1504A65C}"/>
              </a:ext>
            </a:extLst>
          </p:cNvPr>
          <p:cNvSpPr/>
          <p:nvPr/>
        </p:nvSpPr>
        <p:spPr bwMode="auto">
          <a:xfrm>
            <a:off x="4220699" y="2572479"/>
            <a:ext cx="533533" cy="211931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76.5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DBFDE86-F9DF-4E50-A40C-51B040E5D352}"/>
              </a:ext>
            </a:extLst>
          </p:cNvPr>
          <p:cNvSpPr/>
          <p:nvPr/>
        </p:nvSpPr>
        <p:spPr bwMode="auto">
          <a:xfrm>
            <a:off x="4220699" y="2153379"/>
            <a:ext cx="533533" cy="423862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14.7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79D825B4-23D1-9FA6-E6E5-10DC2CA96464}"/>
              </a:ext>
            </a:extLst>
          </p:cNvPr>
          <p:cNvSpPr txBox="1"/>
          <p:nvPr/>
        </p:nvSpPr>
        <p:spPr bwMode="auto">
          <a:xfrm>
            <a:off x="4256340" y="1825313"/>
            <a:ext cx="4683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91.2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3262297C-9D29-505A-DFF7-776E986670B6}"/>
              </a:ext>
            </a:extLst>
          </p:cNvPr>
          <p:cNvSpPr/>
          <p:nvPr/>
        </p:nvSpPr>
        <p:spPr bwMode="auto">
          <a:xfrm>
            <a:off x="4975471" y="3439254"/>
            <a:ext cx="533533" cy="1252536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45.7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46648E16-290C-273A-452B-34FCB5450467}"/>
              </a:ext>
            </a:extLst>
          </p:cNvPr>
          <p:cNvSpPr/>
          <p:nvPr/>
        </p:nvSpPr>
        <p:spPr bwMode="auto">
          <a:xfrm>
            <a:off x="4975471" y="2458179"/>
            <a:ext cx="533533" cy="985836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34.8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496F241-FDD9-314B-0952-9BF450CCA10E}"/>
              </a:ext>
            </a:extLst>
          </p:cNvPr>
          <p:cNvSpPr txBox="1"/>
          <p:nvPr/>
        </p:nvSpPr>
        <p:spPr bwMode="auto">
          <a:xfrm>
            <a:off x="4991876" y="2131649"/>
            <a:ext cx="5068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80.4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732A26A7-EF52-233E-6771-35966C779895}"/>
              </a:ext>
            </a:extLst>
          </p:cNvPr>
          <p:cNvSpPr/>
          <p:nvPr/>
        </p:nvSpPr>
        <p:spPr bwMode="auto">
          <a:xfrm>
            <a:off x="5732821" y="3486878"/>
            <a:ext cx="533533" cy="120491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44.0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2E1DF98E-F635-F063-4145-250B634417AA}"/>
              </a:ext>
            </a:extLst>
          </p:cNvPr>
          <p:cNvSpPr/>
          <p:nvPr/>
        </p:nvSpPr>
        <p:spPr bwMode="auto">
          <a:xfrm>
            <a:off x="5732821" y="2696304"/>
            <a:ext cx="533533" cy="790573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28.0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97565FD-918A-572A-FA17-FD64E0815803}"/>
              </a:ext>
            </a:extLst>
          </p:cNvPr>
          <p:cNvSpPr txBox="1"/>
          <p:nvPr/>
        </p:nvSpPr>
        <p:spPr bwMode="auto">
          <a:xfrm>
            <a:off x="5753234" y="2365310"/>
            <a:ext cx="49885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72.0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2F8C68BA-EB37-CC27-3996-7A62C9A41948}"/>
              </a:ext>
            </a:extLst>
          </p:cNvPr>
          <p:cNvSpPr/>
          <p:nvPr/>
        </p:nvSpPr>
        <p:spPr bwMode="auto">
          <a:xfrm>
            <a:off x="6482206" y="2867754"/>
            <a:ext cx="533533" cy="182403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66.2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5D371847-F67C-FD4F-A7CD-204E393D910D}"/>
              </a:ext>
            </a:extLst>
          </p:cNvPr>
          <p:cNvSpPr/>
          <p:nvPr/>
        </p:nvSpPr>
        <p:spPr bwMode="auto">
          <a:xfrm>
            <a:off x="6482206" y="2124805"/>
            <a:ext cx="533533" cy="747712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26.0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2BECD439-C5AB-E7B9-B954-9511F7D585CD}"/>
              </a:ext>
            </a:extLst>
          </p:cNvPr>
          <p:cNvSpPr txBox="1"/>
          <p:nvPr/>
        </p:nvSpPr>
        <p:spPr bwMode="auto">
          <a:xfrm>
            <a:off x="6502619" y="1786983"/>
            <a:ext cx="49885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92.2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D1C405F6-373E-7146-DE41-E6C2152BBC42}"/>
              </a:ext>
            </a:extLst>
          </p:cNvPr>
          <p:cNvSpPr/>
          <p:nvPr/>
        </p:nvSpPr>
        <p:spPr bwMode="auto">
          <a:xfrm>
            <a:off x="7239556" y="2886804"/>
            <a:ext cx="533533" cy="180498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65.2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3059E236-BBFF-6448-52EE-6931327A238D}"/>
              </a:ext>
            </a:extLst>
          </p:cNvPr>
          <p:cNvSpPr/>
          <p:nvPr/>
        </p:nvSpPr>
        <p:spPr bwMode="auto">
          <a:xfrm>
            <a:off x="7239556" y="2396266"/>
            <a:ext cx="533533" cy="490537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17.4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73D1AEC2-20B7-AD1F-7B4A-1BB77BE31F7A}"/>
              </a:ext>
            </a:extLst>
          </p:cNvPr>
          <p:cNvSpPr txBox="1"/>
          <p:nvPr/>
        </p:nvSpPr>
        <p:spPr bwMode="auto">
          <a:xfrm>
            <a:off x="7252755" y="2071216"/>
            <a:ext cx="5132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82.6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6A1E02F5-0AE6-A27D-7232-A372275B3612}"/>
              </a:ext>
            </a:extLst>
          </p:cNvPr>
          <p:cNvSpPr/>
          <p:nvPr/>
        </p:nvSpPr>
        <p:spPr bwMode="auto">
          <a:xfrm>
            <a:off x="7982706" y="3067779"/>
            <a:ext cx="533533" cy="162401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59.0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06537EB5-AEB4-C684-4244-A79D231F3353}"/>
              </a:ext>
            </a:extLst>
          </p:cNvPr>
          <p:cNvSpPr/>
          <p:nvPr/>
        </p:nvSpPr>
        <p:spPr bwMode="auto">
          <a:xfrm>
            <a:off x="7982706" y="2234342"/>
            <a:ext cx="533533" cy="838199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29.5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D8C821C1-1E04-FA09-9A06-D945190B547E}"/>
              </a:ext>
            </a:extLst>
          </p:cNvPr>
          <p:cNvSpPr txBox="1"/>
          <p:nvPr/>
        </p:nvSpPr>
        <p:spPr bwMode="auto">
          <a:xfrm>
            <a:off x="7989493" y="1912877"/>
            <a:ext cx="5261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88.5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4072C34F-B8C4-B3C2-CB54-408312B61095}"/>
              </a:ext>
            </a:extLst>
          </p:cNvPr>
          <p:cNvSpPr/>
          <p:nvPr/>
        </p:nvSpPr>
        <p:spPr bwMode="auto">
          <a:xfrm>
            <a:off x="8733582" y="3172553"/>
            <a:ext cx="533533" cy="151923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55.0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D6AB3165-35A4-5939-67EB-47F96A1790F5}"/>
              </a:ext>
            </a:extLst>
          </p:cNvPr>
          <p:cNvSpPr/>
          <p:nvPr/>
        </p:nvSpPr>
        <p:spPr bwMode="auto">
          <a:xfrm>
            <a:off x="8733582" y="2191480"/>
            <a:ext cx="533533" cy="981074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35.0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C70F51B-0300-733D-A4FE-50FD8A4F4CE2}"/>
              </a:ext>
            </a:extLst>
          </p:cNvPr>
          <p:cNvSpPr txBox="1"/>
          <p:nvPr/>
        </p:nvSpPr>
        <p:spPr bwMode="auto">
          <a:xfrm>
            <a:off x="8741171" y="1854650"/>
            <a:ext cx="5245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90.0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23D05507-5C30-081A-3E67-E07798F3CABE}"/>
              </a:ext>
            </a:extLst>
          </p:cNvPr>
          <p:cNvSpPr/>
          <p:nvPr/>
        </p:nvSpPr>
        <p:spPr bwMode="auto">
          <a:xfrm>
            <a:off x="9486774" y="2805841"/>
            <a:ext cx="533533" cy="188594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68.5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4BCC3712-BDFB-34DC-D5FD-23FA67F4D2C2}"/>
              </a:ext>
            </a:extLst>
          </p:cNvPr>
          <p:cNvSpPr/>
          <p:nvPr/>
        </p:nvSpPr>
        <p:spPr bwMode="auto">
          <a:xfrm>
            <a:off x="9486774" y="2324828"/>
            <a:ext cx="533533" cy="481013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16.7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E91B35B1-3131-FD65-1669-6D2B3AD5B606}"/>
              </a:ext>
            </a:extLst>
          </p:cNvPr>
          <p:cNvSpPr txBox="1"/>
          <p:nvPr/>
        </p:nvSpPr>
        <p:spPr bwMode="auto">
          <a:xfrm>
            <a:off x="9499171" y="1986610"/>
            <a:ext cx="51488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85.2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D614BAB5-6141-F07E-AB62-EE67A04534CD}"/>
              </a:ext>
            </a:extLst>
          </p:cNvPr>
          <p:cNvSpPr/>
          <p:nvPr/>
        </p:nvSpPr>
        <p:spPr bwMode="auto">
          <a:xfrm>
            <a:off x="10244520" y="3115404"/>
            <a:ext cx="533533" cy="1576384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57.0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F57AE7F5-938D-7086-756B-BC85B5B14C0E}"/>
              </a:ext>
            </a:extLst>
          </p:cNvPr>
          <p:cNvSpPr/>
          <p:nvPr/>
        </p:nvSpPr>
        <p:spPr bwMode="auto">
          <a:xfrm>
            <a:off x="10244520" y="2262916"/>
            <a:ext cx="533533" cy="857250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30.4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4D64011A-1AA1-2440-FFCB-9ED4F425327F}"/>
              </a:ext>
            </a:extLst>
          </p:cNvPr>
          <p:cNvSpPr txBox="1"/>
          <p:nvPr/>
        </p:nvSpPr>
        <p:spPr bwMode="auto">
          <a:xfrm>
            <a:off x="10263329" y="1942609"/>
            <a:ext cx="5020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87.3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2865CB15-5423-7E4A-2456-42DAE0D6F680}"/>
              </a:ext>
            </a:extLst>
          </p:cNvPr>
          <p:cNvSpPr/>
          <p:nvPr/>
        </p:nvSpPr>
        <p:spPr bwMode="auto">
          <a:xfrm>
            <a:off x="10997161" y="2620104"/>
            <a:ext cx="533533" cy="2071684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75.0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6F30E485-EF43-E585-7F5A-3FCF828ED0C6}"/>
              </a:ext>
            </a:extLst>
          </p:cNvPr>
          <p:cNvSpPr/>
          <p:nvPr/>
        </p:nvSpPr>
        <p:spPr bwMode="auto">
          <a:xfrm>
            <a:off x="10997161" y="2329590"/>
            <a:ext cx="533533" cy="290513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10.0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2427BC2E-1C62-85FB-8A14-8DE6AE53C7E2}"/>
              </a:ext>
            </a:extLst>
          </p:cNvPr>
          <p:cNvSpPr txBox="1"/>
          <p:nvPr/>
        </p:nvSpPr>
        <p:spPr bwMode="auto">
          <a:xfrm>
            <a:off x="11013566" y="2011261"/>
            <a:ext cx="5068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85.0</a:t>
            </a:r>
          </a:p>
        </p:txBody>
      </p:sp>
    </p:spTree>
    <p:extLst>
      <p:ext uri="{BB962C8B-B14F-4D97-AF65-F5344CB8AC3E}">
        <p14:creationId xmlns:p14="http://schemas.microsoft.com/office/powerpoint/2010/main" val="6315111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8277F-BC6F-C14D-9F27-DA67BD9C6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MorningSun</a:t>
            </a:r>
            <a:r>
              <a:rPr lang="en-US" dirty="0"/>
              <a:t> 1L FL Cohort: PFS With </a:t>
            </a:r>
            <a:r>
              <a:rPr lang="en-US"/>
              <a:t>Mosunetuzumab</a:t>
            </a:r>
            <a:r>
              <a:rPr lang="en-US" dirty="0"/>
              <a:t> SC Dosing</a:t>
            </a:r>
            <a:endParaRPr lang="en-US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16D250-8B10-6CF4-7872-9264A63C1FF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/>
              <a:t>Flinn. ASCO 2025. </a:t>
            </a:r>
            <a:r>
              <a:rPr lang="en-US" altLang="en-US" spc="-11" dirty="0"/>
              <a:t>Abstr</a:t>
            </a:r>
            <a:r>
              <a:rPr lang="en-US" altLang="en-US" spc="-11"/>
              <a:t> 7014. </a:t>
            </a:r>
            <a:endParaRPr lang="en-US" altLang="en-US"/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E52A28E3-A41D-B7AE-F5D6-81A3F63CAB3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7410181"/>
              </p:ext>
            </p:extLst>
          </p:nvPr>
        </p:nvGraphicFramePr>
        <p:xfrm>
          <a:off x="2292151" y="4848866"/>
          <a:ext cx="8081869" cy="1323334"/>
        </p:xfrm>
        <a:graphic>
          <a:graphicData uri="http://schemas.openxmlformats.org/drawingml/2006/table">
            <a:tbl>
              <a:tblPr/>
              <a:tblGrid>
                <a:gridCol w="5373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7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102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78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12-mo PFS rate, %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82.8 (73.0-89.3)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379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 progressive disease/relapse,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(9.8)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who died,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(4.9)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07067"/>
                  </a:ext>
                </a:extLst>
              </a:tr>
            </a:tbl>
          </a:graphicData>
        </a:graphic>
      </p:graphicFrame>
      <p:sp>
        <p:nvSpPr>
          <p:cNvPr id="23" name="Rectangle 22">
            <a:extLst>
              <a:ext uri="{FF2B5EF4-FFF2-40B4-BE49-F238E27FC236}">
                <a16:creationId xmlns:a16="http://schemas.microsoft.com/office/drawing/2014/main" id="{74A3C70F-D3EC-FE3A-27A3-502DFCECA619}"/>
              </a:ext>
            </a:extLst>
          </p:cNvPr>
          <p:cNvSpPr/>
          <p:nvPr/>
        </p:nvSpPr>
        <p:spPr>
          <a:xfrm rot="16200000">
            <a:off x="1040755" y="2558283"/>
            <a:ext cx="1843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Probability (%)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58F1C5D-BB45-8A51-36C2-495A67B2F2C0}"/>
              </a:ext>
            </a:extLst>
          </p:cNvPr>
          <p:cNvSpPr/>
          <p:nvPr/>
        </p:nvSpPr>
        <p:spPr>
          <a:xfrm>
            <a:off x="5804635" y="4158854"/>
            <a:ext cx="84274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25" name="Freeform 103">
            <a:extLst>
              <a:ext uri="{FF2B5EF4-FFF2-40B4-BE49-F238E27FC236}">
                <a16:creationId xmlns:a16="http://schemas.microsoft.com/office/drawing/2014/main" id="{B6DC8816-4D45-020C-064F-D8CE9E6FDAD5}"/>
              </a:ext>
            </a:extLst>
          </p:cNvPr>
          <p:cNvSpPr/>
          <p:nvPr/>
        </p:nvSpPr>
        <p:spPr>
          <a:xfrm>
            <a:off x="2779410" y="1699260"/>
            <a:ext cx="6905610" cy="2238665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5C93C90-A042-E5A8-BFAA-64E48DF83EA4}"/>
              </a:ext>
            </a:extLst>
          </p:cNvPr>
          <p:cNvGrpSpPr/>
          <p:nvPr/>
        </p:nvGrpSpPr>
        <p:grpSpPr>
          <a:xfrm>
            <a:off x="2705100" y="1685359"/>
            <a:ext cx="74310" cy="2251087"/>
            <a:chOff x="1555178" y="1802753"/>
            <a:chExt cx="109439" cy="225108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8F3EDA83-4BDF-946B-CA04-C98C3B978F24}"/>
                </a:ext>
              </a:extLst>
            </p:cNvPr>
            <p:cNvCxnSpPr>
              <a:cxnSpLocks/>
            </p:cNvCxnSpPr>
            <p:nvPr/>
          </p:nvCxnSpPr>
          <p:spPr>
            <a:xfrm>
              <a:off x="1555178" y="1802753"/>
              <a:ext cx="109439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D2BA1A8-F1E5-755E-8E03-2626E3E8E506}"/>
                </a:ext>
              </a:extLst>
            </p:cNvPr>
            <p:cNvCxnSpPr/>
            <p:nvPr/>
          </p:nvCxnSpPr>
          <p:spPr>
            <a:xfrm>
              <a:off x="1555178" y="225297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7D119E88-1DFC-EAF7-DA59-9CCA73FDDB10}"/>
                </a:ext>
              </a:extLst>
            </p:cNvPr>
            <p:cNvCxnSpPr/>
            <p:nvPr/>
          </p:nvCxnSpPr>
          <p:spPr>
            <a:xfrm>
              <a:off x="1555178" y="2703187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76E6181-14B9-40D4-F714-E575B4984B81}"/>
                </a:ext>
              </a:extLst>
            </p:cNvPr>
            <p:cNvCxnSpPr/>
            <p:nvPr/>
          </p:nvCxnSpPr>
          <p:spPr>
            <a:xfrm>
              <a:off x="1555178" y="3153404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60131FE-80CE-D524-69EE-7D29756F3E61}"/>
                </a:ext>
              </a:extLst>
            </p:cNvPr>
            <p:cNvCxnSpPr/>
            <p:nvPr/>
          </p:nvCxnSpPr>
          <p:spPr>
            <a:xfrm>
              <a:off x="1555178" y="3603621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2492E05-308F-4A7A-0AF7-70085A93C507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DBE3EE2-B40D-6FC6-23AB-23BC6FD2DF51}"/>
              </a:ext>
            </a:extLst>
          </p:cNvPr>
          <p:cNvGrpSpPr/>
          <p:nvPr/>
        </p:nvGrpSpPr>
        <p:grpSpPr>
          <a:xfrm>
            <a:off x="2288787" y="1546860"/>
            <a:ext cx="362280" cy="2553577"/>
            <a:chOff x="6770020" y="2038332"/>
            <a:chExt cx="362280" cy="2756861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C510100-6A5B-7157-E791-CDAF4B5A2B32}"/>
                </a:ext>
              </a:extLst>
            </p:cNvPr>
            <p:cNvSpPr/>
            <p:nvPr/>
          </p:nvSpPr>
          <p:spPr>
            <a:xfrm>
              <a:off x="6770020" y="2038332"/>
              <a:ext cx="362280" cy="2990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100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55D010E-1453-8F4E-0850-46A5DE6EA0FE}"/>
                </a:ext>
              </a:extLst>
            </p:cNvPr>
            <p:cNvSpPr/>
            <p:nvPr/>
          </p:nvSpPr>
          <p:spPr>
            <a:xfrm>
              <a:off x="6842156" y="2529898"/>
              <a:ext cx="290144" cy="2990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80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20AB80A-5ECA-DD85-5C9F-263FF573B163}"/>
                </a:ext>
              </a:extLst>
            </p:cNvPr>
            <p:cNvSpPr/>
            <p:nvPr/>
          </p:nvSpPr>
          <p:spPr>
            <a:xfrm>
              <a:off x="6842156" y="3021460"/>
              <a:ext cx="290144" cy="2990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60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0B67A43-677B-23C3-0A99-2AB6855D9DA5}"/>
                </a:ext>
              </a:extLst>
            </p:cNvPr>
            <p:cNvSpPr/>
            <p:nvPr/>
          </p:nvSpPr>
          <p:spPr>
            <a:xfrm>
              <a:off x="6842156" y="3513020"/>
              <a:ext cx="290144" cy="2990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FBEC5EC-4445-F8EB-EC34-84FF36BFB5EF}"/>
                </a:ext>
              </a:extLst>
            </p:cNvPr>
            <p:cNvSpPr/>
            <p:nvPr/>
          </p:nvSpPr>
          <p:spPr>
            <a:xfrm>
              <a:off x="6854980" y="4004585"/>
              <a:ext cx="277320" cy="2990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5374395-D325-B760-F973-D44A29F35CB3}"/>
                </a:ext>
              </a:extLst>
            </p:cNvPr>
            <p:cNvSpPr/>
            <p:nvPr/>
          </p:nvSpPr>
          <p:spPr>
            <a:xfrm>
              <a:off x="6988029" y="4496143"/>
              <a:ext cx="144271" cy="2990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EAB5BCB-1F40-6839-C95C-5CBC2656ADA0}"/>
              </a:ext>
            </a:extLst>
          </p:cNvPr>
          <p:cNvGrpSpPr/>
          <p:nvPr/>
        </p:nvGrpSpPr>
        <p:grpSpPr>
          <a:xfrm>
            <a:off x="2619427" y="3982532"/>
            <a:ext cx="7277942" cy="369332"/>
            <a:chOff x="2619427" y="3954824"/>
            <a:chExt cx="7277942" cy="369332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D21580E-8864-BA0D-2E3A-BB4C777A68C3}"/>
                </a:ext>
              </a:extLst>
            </p:cNvPr>
            <p:cNvSpPr txBox="1"/>
            <p:nvPr/>
          </p:nvSpPr>
          <p:spPr bwMode="auto">
            <a:xfrm>
              <a:off x="2619427" y="3954824"/>
              <a:ext cx="3289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7C897D4-4ECD-501B-872B-45A240BD02D0}"/>
                </a:ext>
              </a:extLst>
            </p:cNvPr>
            <p:cNvSpPr txBox="1"/>
            <p:nvPr/>
          </p:nvSpPr>
          <p:spPr bwMode="auto">
            <a:xfrm>
              <a:off x="4004446" y="3954824"/>
              <a:ext cx="3289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5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1649237-9D47-16FA-879B-75BABF49F6FC}"/>
                </a:ext>
              </a:extLst>
            </p:cNvPr>
            <p:cNvSpPr txBox="1"/>
            <p:nvPr/>
          </p:nvSpPr>
          <p:spPr bwMode="auto">
            <a:xfrm>
              <a:off x="5344581" y="3954824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C968463-FEAC-BA29-9F82-2828B4E7B0AB}"/>
                </a:ext>
              </a:extLst>
            </p:cNvPr>
            <p:cNvSpPr txBox="1"/>
            <p:nvPr/>
          </p:nvSpPr>
          <p:spPr bwMode="auto">
            <a:xfrm>
              <a:off x="6729600" y="3954824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15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60BB78C-EC96-5622-845E-8933FA44B8D4}"/>
                </a:ext>
              </a:extLst>
            </p:cNvPr>
            <p:cNvSpPr txBox="1"/>
            <p:nvPr/>
          </p:nvSpPr>
          <p:spPr bwMode="auto">
            <a:xfrm>
              <a:off x="8071671" y="3954824"/>
              <a:ext cx="4619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D22FB00-1125-3C13-2D24-40ABCBF3EFF6}"/>
                </a:ext>
              </a:extLst>
            </p:cNvPr>
            <p:cNvSpPr txBox="1"/>
            <p:nvPr/>
          </p:nvSpPr>
          <p:spPr bwMode="auto">
            <a:xfrm>
              <a:off x="9435383" y="3954824"/>
              <a:ext cx="4619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25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BEE3CA8C-F8EC-C89F-7AB6-6767D56734DD}"/>
              </a:ext>
            </a:extLst>
          </p:cNvPr>
          <p:cNvGrpSpPr/>
          <p:nvPr/>
        </p:nvGrpSpPr>
        <p:grpSpPr>
          <a:xfrm rot="5400000">
            <a:off x="6188742" y="527553"/>
            <a:ext cx="86317" cy="6904981"/>
            <a:chOff x="1555177" y="1098934"/>
            <a:chExt cx="109440" cy="6904981"/>
          </a:xfrm>
        </p:grpSpPr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73CCB21-22EA-E080-F9E1-EDC5907C42BD}"/>
                </a:ext>
              </a:extLst>
            </p:cNvPr>
            <p:cNvCxnSpPr>
              <a:cxnSpLocks/>
            </p:cNvCxnSpPr>
            <p:nvPr/>
          </p:nvCxnSpPr>
          <p:spPr>
            <a:xfrm>
              <a:off x="1555178" y="1098934"/>
              <a:ext cx="109439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B9EFF665-610E-F1FB-73BF-6C6139BCBB2F}"/>
                </a:ext>
              </a:extLst>
            </p:cNvPr>
            <p:cNvCxnSpPr/>
            <p:nvPr/>
          </p:nvCxnSpPr>
          <p:spPr>
            <a:xfrm>
              <a:off x="1555178" y="247993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90A0617-2EA5-A821-82BB-DD43C26EAC5B}"/>
                </a:ext>
              </a:extLst>
            </p:cNvPr>
            <p:cNvCxnSpPr/>
            <p:nvPr/>
          </p:nvCxnSpPr>
          <p:spPr>
            <a:xfrm>
              <a:off x="1555178" y="3860926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90DF7F87-90A6-CAA9-89D7-C82F7AA85C7E}"/>
                </a:ext>
              </a:extLst>
            </p:cNvPr>
            <p:cNvCxnSpPr/>
            <p:nvPr/>
          </p:nvCxnSpPr>
          <p:spPr>
            <a:xfrm>
              <a:off x="1555178" y="5241922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B6B8C9D-3B90-1E1A-B9CD-B962CF25EC4D}"/>
                </a:ext>
              </a:extLst>
            </p:cNvPr>
            <p:cNvCxnSpPr/>
            <p:nvPr/>
          </p:nvCxnSpPr>
          <p:spPr>
            <a:xfrm>
              <a:off x="1555178" y="662291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2503A0A-BBDE-0F98-B353-043612F09E70}"/>
                </a:ext>
              </a:extLst>
            </p:cNvPr>
            <p:cNvCxnSpPr/>
            <p:nvPr/>
          </p:nvCxnSpPr>
          <p:spPr>
            <a:xfrm>
              <a:off x="1555177" y="8003915"/>
              <a:ext cx="93601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E172E842-0E90-E4E3-B5C6-5D74CC5E5C87}"/>
              </a:ext>
            </a:extLst>
          </p:cNvPr>
          <p:cNvGrpSpPr/>
          <p:nvPr/>
        </p:nvGrpSpPr>
        <p:grpSpPr>
          <a:xfrm>
            <a:off x="2534048" y="4370183"/>
            <a:ext cx="7314811" cy="369332"/>
            <a:chOff x="2516033" y="3954824"/>
            <a:chExt cx="7314811" cy="369332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F18AACDF-2FBE-4265-7653-E92D99A46FAA}"/>
                </a:ext>
              </a:extLst>
            </p:cNvPr>
            <p:cNvSpPr txBox="1"/>
            <p:nvPr/>
          </p:nvSpPr>
          <p:spPr bwMode="auto">
            <a:xfrm>
              <a:off x="2516033" y="3954824"/>
              <a:ext cx="53572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102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AABDE3F-9CEF-4500-C3EF-747C6DC4A1F4}"/>
                </a:ext>
              </a:extLst>
            </p:cNvPr>
            <p:cNvSpPr txBox="1"/>
            <p:nvPr/>
          </p:nvSpPr>
          <p:spPr bwMode="auto">
            <a:xfrm>
              <a:off x="3930708" y="3954824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89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297549E-A388-38FE-6FED-5A8D34C7124D}"/>
                </a:ext>
              </a:extLst>
            </p:cNvPr>
            <p:cNvSpPr txBox="1"/>
            <p:nvPr/>
          </p:nvSpPr>
          <p:spPr bwMode="auto">
            <a:xfrm>
              <a:off x="5326146" y="3954824"/>
              <a:ext cx="4555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57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37A5457E-6084-149C-C098-6199350E2D80}"/>
                </a:ext>
              </a:extLst>
            </p:cNvPr>
            <p:cNvSpPr txBox="1"/>
            <p:nvPr/>
          </p:nvSpPr>
          <p:spPr bwMode="auto">
            <a:xfrm>
              <a:off x="6711967" y="3954824"/>
              <a:ext cx="4539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23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8751787B-D880-B490-F213-570DA155040F}"/>
                </a:ext>
              </a:extLst>
            </p:cNvPr>
            <p:cNvSpPr txBox="1"/>
            <p:nvPr/>
          </p:nvSpPr>
          <p:spPr bwMode="auto">
            <a:xfrm>
              <a:off x="8138196" y="3954824"/>
              <a:ext cx="3289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5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D76CB63-2B18-AAF0-6364-A914E3882ACD}"/>
                </a:ext>
              </a:extLst>
            </p:cNvPr>
            <p:cNvSpPr txBox="1"/>
            <p:nvPr/>
          </p:nvSpPr>
          <p:spPr bwMode="auto">
            <a:xfrm>
              <a:off x="9501908" y="3954824"/>
              <a:ext cx="3289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2BC213B5-1312-36D2-DFB7-A66ADBC31C4D}"/>
              </a:ext>
            </a:extLst>
          </p:cNvPr>
          <p:cNvSpPr/>
          <p:nvPr/>
        </p:nvSpPr>
        <p:spPr>
          <a:xfrm>
            <a:off x="547692" y="4184947"/>
            <a:ext cx="2169259" cy="2458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at Risk, n</a:t>
            </a:r>
            <a:endParaRPr kumimoji="0" lang="en-GB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4A431E5-67B0-316F-D9EA-A7A026EEC21B}"/>
              </a:ext>
            </a:extLst>
          </p:cNvPr>
          <p:cNvSpPr/>
          <p:nvPr/>
        </p:nvSpPr>
        <p:spPr>
          <a:xfrm>
            <a:off x="5979453" y="2316488"/>
            <a:ext cx="3637973" cy="2458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Median PFS:* NR (95% CI: NE-NE)</a:t>
            </a:r>
            <a:endParaRPr kumimoji="0" lang="en-GB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2A1850A-E78A-6B71-931D-951BD2AA8E1D}"/>
              </a:ext>
            </a:extLst>
          </p:cNvPr>
          <p:cNvSpPr/>
          <p:nvPr/>
        </p:nvSpPr>
        <p:spPr>
          <a:xfrm>
            <a:off x="3379326" y="3487196"/>
            <a:ext cx="1244348" cy="2458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defTabSz="822692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Censored</a:t>
            </a:r>
            <a:endParaRPr kumimoji="0" lang="en-GB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24A28EF5-3491-5E16-A5DB-850FC2062861}"/>
              </a:ext>
            </a:extLst>
          </p:cNvPr>
          <p:cNvGrpSpPr/>
          <p:nvPr/>
        </p:nvGrpSpPr>
        <p:grpSpPr>
          <a:xfrm>
            <a:off x="4763902" y="3504010"/>
            <a:ext cx="179190" cy="139416"/>
            <a:chOff x="7130064" y="2733618"/>
            <a:chExt cx="179190" cy="179190"/>
          </a:xfrm>
        </p:grpSpPr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68D54C11-64CB-C3DC-1B3B-48BE51988F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219659" y="2733618"/>
              <a:ext cx="0" cy="17919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4A399784-6F57-09B6-0ECE-DB5585CCE550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7219659" y="2733619"/>
              <a:ext cx="0" cy="17919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77" name="Freeform: Shape 176">
            <a:extLst>
              <a:ext uri="{FF2B5EF4-FFF2-40B4-BE49-F238E27FC236}">
                <a16:creationId xmlns:a16="http://schemas.microsoft.com/office/drawing/2014/main" id="{F414D57E-F35B-95A4-70F4-46EC34BCC374}"/>
              </a:ext>
            </a:extLst>
          </p:cNvPr>
          <p:cNvSpPr/>
          <p:nvPr/>
        </p:nvSpPr>
        <p:spPr bwMode="auto">
          <a:xfrm>
            <a:off x="2762250" y="1685925"/>
            <a:ext cx="6719888" cy="390525"/>
          </a:xfrm>
          <a:custGeom>
            <a:avLst/>
            <a:gdLst>
              <a:gd name="connsiteX0" fmla="*/ 6719888 w 6719888"/>
              <a:gd name="connsiteY0" fmla="*/ 390525 h 390525"/>
              <a:gd name="connsiteX1" fmla="*/ 2595563 w 6719888"/>
              <a:gd name="connsiteY1" fmla="*/ 390525 h 390525"/>
              <a:gd name="connsiteX2" fmla="*/ 2595563 w 6719888"/>
              <a:gd name="connsiteY2" fmla="*/ 357188 h 390525"/>
              <a:gd name="connsiteX3" fmla="*/ 2500313 w 6719888"/>
              <a:gd name="connsiteY3" fmla="*/ 357188 h 390525"/>
              <a:gd name="connsiteX4" fmla="*/ 2500313 w 6719888"/>
              <a:gd name="connsiteY4" fmla="*/ 319088 h 390525"/>
              <a:gd name="connsiteX5" fmla="*/ 2419350 w 6719888"/>
              <a:gd name="connsiteY5" fmla="*/ 319088 h 390525"/>
              <a:gd name="connsiteX6" fmla="*/ 2419350 w 6719888"/>
              <a:gd name="connsiteY6" fmla="*/ 295275 h 390525"/>
              <a:gd name="connsiteX7" fmla="*/ 2314575 w 6719888"/>
              <a:gd name="connsiteY7" fmla="*/ 295275 h 390525"/>
              <a:gd name="connsiteX8" fmla="*/ 2314575 w 6719888"/>
              <a:gd name="connsiteY8" fmla="*/ 266700 h 390525"/>
              <a:gd name="connsiteX9" fmla="*/ 2119313 w 6719888"/>
              <a:gd name="connsiteY9" fmla="*/ 266700 h 390525"/>
              <a:gd name="connsiteX10" fmla="*/ 2119313 w 6719888"/>
              <a:gd name="connsiteY10" fmla="*/ 180975 h 390525"/>
              <a:gd name="connsiteX11" fmla="*/ 1738313 w 6719888"/>
              <a:gd name="connsiteY11" fmla="*/ 180975 h 390525"/>
              <a:gd name="connsiteX12" fmla="*/ 1738313 w 6719888"/>
              <a:gd name="connsiteY12" fmla="*/ 161925 h 390525"/>
              <a:gd name="connsiteX13" fmla="*/ 1585913 w 6719888"/>
              <a:gd name="connsiteY13" fmla="*/ 161925 h 390525"/>
              <a:gd name="connsiteX14" fmla="*/ 1585913 w 6719888"/>
              <a:gd name="connsiteY14" fmla="*/ 138113 h 390525"/>
              <a:gd name="connsiteX15" fmla="*/ 1543050 w 6719888"/>
              <a:gd name="connsiteY15" fmla="*/ 138113 h 390525"/>
              <a:gd name="connsiteX16" fmla="*/ 1543050 w 6719888"/>
              <a:gd name="connsiteY16" fmla="*/ 109538 h 390525"/>
              <a:gd name="connsiteX17" fmla="*/ 795338 w 6719888"/>
              <a:gd name="connsiteY17" fmla="*/ 109538 h 390525"/>
              <a:gd name="connsiteX18" fmla="*/ 795338 w 6719888"/>
              <a:gd name="connsiteY18" fmla="*/ 76200 h 390525"/>
              <a:gd name="connsiteX19" fmla="*/ 566738 w 6719888"/>
              <a:gd name="connsiteY19" fmla="*/ 76200 h 390525"/>
              <a:gd name="connsiteX20" fmla="*/ 566738 w 6719888"/>
              <a:gd name="connsiteY20" fmla="*/ 66675 h 390525"/>
              <a:gd name="connsiteX21" fmla="*/ 533400 w 6719888"/>
              <a:gd name="connsiteY21" fmla="*/ 66675 h 390525"/>
              <a:gd name="connsiteX22" fmla="*/ 533400 w 6719888"/>
              <a:gd name="connsiteY22" fmla="*/ 47625 h 390525"/>
              <a:gd name="connsiteX23" fmla="*/ 419100 w 6719888"/>
              <a:gd name="connsiteY23" fmla="*/ 47625 h 390525"/>
              <a:gd name="connsiteX24" fmla="*/ 419100 w 6719888"/>
              <a:gd name="connsiteY24" fmla="*/ 9525 h 390525"/>
              <a:gd name="connsiteX25" fmla="*/ 200025 w 6719888"/>
              <a:gd name="connsiteY25" fmla="*/ 9525 h 390525"/>
              <a:gd name="connsiteX26" fmla="*/ 200025 w 6719888"/>
              <a:gd name="connsiteY26" fmla="*/ 0 h 390525"/>
              <a:gd name="connsiteX27" fmla="*/ 0 w 6719888"/>
              <a:gd name="connsiteY27" fmla="*/ 0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719888" h="390525">
                <a:moveTo>
                  <a:pt x="6719888" y="390525"/>
                </a:moveTo>
                <a:lnTo>
                  <a:pt x="2595563" y="390525"/>
                </a:lnTo>
                <a:lnTo>
                  <a:pt x="2595563" y="357188"/>
                </a:lnTo>
                <a:lnTo>
                  <a:pt x="2500313" y="357188"/>
                </a:lnTo>
                <a:lnTo>
                  <a:pt x="2500313" y="319088"/>
                </a:lnTo>
                <a:lnTo>
                  <a:pt x="2419350" y="319088"/>
                </a:lnTo>
                <a:lnTo>
                  <a:pt x="2419350" y="295275"/>
                </a:lnTo>
                <a:lnTo>
                  <a:pt x="2314575" y="295275"/>
                </a:lnTo>
                <a:lnTo>
                  <a:pt x="2314575" y="266700"/>
                </a:lnTo>
                <a:lnTo>
                  <a:pt x="2119313" y="266700"/>
                </a:lnTo>
                <a:lnTo>
                  <a:pt x="2119313" y="180975"/>
                </a:lnTo>
                <a:lnTo>
                  <a:pt x="1738313" y="180975"/>
                </a:lnTo>
                <a:lnTo>
                  <a:pt x="1738313" y="161925"/>
                </a:lnTo>
                <a:lnTo>
                  <a:pt x="1585913" y="161925"/>
                </a:lnTo>
                <a:lnTo>
                  <a:pt x="1585913" y="138113"/>
                </a:lnTo>
                <a:lnTo>
                  <a:pt x="1543050" y="138113"/>
                </a:lnTo>
                <a:lnTo>
                  <a:pt x="1543050" y="109538"/>
                </a:lnTo>
                <a:lnTo>
                  <a:pt x="795338" y="109538"/>
                </a:lnTo>
                <a:lnTo>
                  <a:pt x="795338" y="76200"/>
                </a:lnTo>
                <a:lnTo>
                  <a:pt x="566738" y="76200"/>
                </a:lnTo>
                <a:lnTo>
                  <a:pt x="566738" y="66675"/>
                </a:lnTo>
                <a:lnTo>
                  <a:pt x="533400" y="66675"/>
                </a:lnTo>
                <a:lnTo>
                  <a:pt x="533400" y="47625"/>
                </a:lnTo>
                <a:lnTo>
                  <a:pt x="419100" y="47625"/>
                </a:lnTo>
                <a:lnTo>
                  <a:pt x="419100" y="9525"/>
                </a:lnTo>
                <a:lnTo>
                  <a:pt x="200025" y="9525"/>
                </a:lnTo>
                <a:lnTo>
                  <a:pt x="20002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E6F5122-5F25-E330-AEE3-94A9B7FF439C}"/>
              </a:ext>
            </a:extLst>
          </p:cNvPr>
          <p:cNvGrpSpPr/>
          <p:nvPr/>
        </p:nvGrpSpPr>
        <p:grpSpPr>
          <a:xfrm>
            <a:off x="2693140" y="1612653"/>
            <a:ext cx="6826783" cy="533505"/>
            <a:chOff x="4309490" y="1612653"/>
            <a:chExt cx="6826783" cy="533505"/>
          </a:xfrm>
        </p:grpSpPr>
        <p:grpSp>
          <p:nvGrpSpPr>
            <p:cNvPr id="236" name="Group 235">
              <a:extLst>
                <a:ext uri="{FF2B5EF4-FFF2-40B4-BE49-F238E27FC236}">
                  <a16:creationId xmlns:a16="http://schemas.microsoft.com/office/drawing/2014/main" id="{0C5CAA4C-A9F8-BBA4-D7FE-E9F83E2277BF}"/>
                </a:ext>
              </a:extLst>
            </p:cNvPr>
            <p:cNvGrpSpPr/>
            <p:nvPr/>
          </p:nvGrpSpPr>
          <p:grpSpPr>
            <a:xfrm>
              <a:off x="4909589" y="1689129"/>
              <a:ext cx="179190" cy="139416"/>
              <a:chOff x="7130064" y="2733618"/>
              <a:chExt cx="179190" cy="179190"/>
            </a:xfrm>
          </p:grpSpPr>
          <p:cxnSp>
            <p:nvCxnSpPr>
              <p:cNvPr id="372" name="Straight Connector 371">
                <a:extLst>
                  <a:ext uri="{FF2B5EF4-FFF2-40B4-BE49-F238E27FC236}">
                    <a16:creationId xmlns:a16="http://schemas.microsoft.com/office/drawing/2014/main" id="{0E20FC6E-63D8-62B3-842E-B29923608C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3" name="Straight Connector 372">
                <a:extLst>
                  <a:ext uri="{FF2B5EF4-FFF2-40B4-BE49-F238E27FC236}">
                    <a16:creationId xmlns:a16="http://schemas.microsoft.com/office/drawing/2014/main" id="{0B7D2D84-0CA4-6F1C-DB5C-1327A17CEB6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37" name="Group 236">
              <a:extLst>
                <a:ext uri="{FF2B5EF4-FFF2-40B4-BE49-F238E27FC236}">
                  <a16:creationId xmlns:a16="http://schemas.microsoft.com/office/drawing/2014/main" id="{297E60EE-069A-6039-88DD-D594229CFC64}"/>
                </a:ext>
              </a:extLst>
            </p:cNvPr>
            <p:cNvGrpSpPr/>
            <p:nvPr/>
          </p:nvGrpSpPr>
          <p:grpSpPr>
            <a:xfrm>
              <a:off x="5003112" y="1689129"/>
              <a:ext cx="179190" cy="139416"/>
              <a:chOff x="7130064" y="2733618"/>
              <a:chExt cx="179190" cy="179190"/>
            </a:xfrm>
          </p:grpSpPr>
          <p:cxnSp>
            <p:nvCxnSpPr>
              <p:cNvPr id="370" name="Straight Connector 369">
                <a:extLst>
                  <a:ext uri="{FF2B5EF4-FFF2-40B4-BE49-F238E27FC236}">
                    <a16:creationId xmlns:a16="http://schemas.microsoft.com/office/drawing/2014/main" id="{7606C676-DF9D-E8E2-78F0-D3B05AC433C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1" name="Straight Connector 370">
                <a:extLst>
                  <a:ext uri="{FF2B5EF4-FFF2-40B4-BE49-F238E27FC236}">
                    <a16:creationId xmlns:a16="http://schemas.microsoft.com/office/drawing/2014/main" id="{2C96C16A-D116-43AE-14DA-FE6F053E6C8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id="{C06A248F-CC84-C11D-A8C0-083F72CA23BB}"/>
                </a:ext>
              </a:extLst>
            </p:cNvPr>
            <p:cNvGrpSpPr/>
            <p:nvPr/>
          </p:nvGrpSpPr>
          <p:grpSpPr>
            <a:xfrm>
              <a:off x="4309490" y="1612653"/>
              <a:ext cx="179190" cy="139416"/>
              <a:chOff x="7130064" y="2733618"/>
              <a:chExt cx="179190" cy="179190"/>
            </a:xfrm>
          </p:grpSpPr>
          <p:cxnSp>
            <p:nvCxnSpPr>
              <p:cNvPr id="368" name="Straight Connector 367">
                <a:extLst>
                  <a:ext uri="{FF2B5EF4-FFF2-40B4-BE49-F238E27FC236}">
                    <a16:creationId xmlns:a16="http://schemas.microsoft.com/office/drawing/2014/main" id="{B2018C81-919E-6A46-AE0A-EB606B99737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9" name="Straight Connector 368">
                <a:extLst>
                  <a:ext uri="{FF2B5EF4-FFF2-40B4-BE49-F238E27FC236}">
                    <a16:creationId xmlns:a16="http://schemas.microsoft.com/office/drawing/2014/main" id="{3115C3BE-2233-1DE3-3E5E-79870096EA8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39" name="Group 238">
              <a:extLst>
                <a:ext uri="{FF2B5EF4-FFF2-40B4-BE49-F238E27FC236}">
                  <a16:creationId xmlns:a16="http://schemas.microsoft.com/office/drawing/2014/main" id="{B4F63B66-6172-88C3-5A6A-78F683AFF7B8}"/>
                </a:ext>
              </a:extLst>
            </p:cNvPr>
            <p:cNvGrpSpPr/>
            <p:nvPr/>
          </p:nvGrpSpPr>
          <p:grpSpPr>
            <a:xfrm>
              <a:off x="5386818" y="1723387"/>
              <a:ext cx="179190" cy="139416"/>
              <a:chOff x="7130064" y="2733618"/>
              <a:chExt cx="179190" cy="179190"/>
            </a:xfrm>
          </p:grpSpPr>
          <p:cxnSp>
            <p:nvCxnSpPr>
              <p:cNvPr id="366" name="Straight Connector 365">
                <a:extLst>
                  <a:ext uri="{FF2B5EF4-FFF2-40B4-BE49-F238E27FC236}">
                    <a16:creationId xmlns:a16="http://schemas.microsoft.com/office/drawing/2014/main" id="{B68340BE-105E-12AA-AC19-EE232FCC74D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7" name="Straight Connector 366">
                <a:extLst>
                  <a:ext uri="{FF2B5EF4-FFF2-40B4-BE49-F238E27FC236}">
                    <a16:creationId xmlns:a16="http://schemas.microsoft.com/office/drawing/2014/main" id="{CEE5CB2A-C7DE-438F-C26F-6EF6F50E4D4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0" name="Group 239">
              <a:extLst>
                <a:ext uri="{FF2B5EF4-FFF2-40B4-BE49-F238E27FC236}">
                  <a16:creationId xmlns:a16="http://schemas.microsoft.com/office/drawing/2014/main" id="{8D8B09C8-E441-111A-3AC8-4B2809A8DBE3}"/>
                </a:ext>
              </a:extLst>
            </p:cNvPr>
            <p:cNvGrpSpPr/>
            <p:nvPr/>
          </p:nvGrpSpPr>
          <p:grpSpPr>
            <a:xfrm>
              <a:off x="5526848" y="1723387"/>
              <a:ext cx="179190" cy="139416"/>
              <a:chOff x="7130064" y="2733618"/>
              <a:chExt cx="179190" cy="179190"/>
            </a:xfrm>
          </p:grpSpPr>
          <p:cxnSp>
            <p:nvCxnSpPr>
              <p:cNvPr id="364" name="Straight Connector 363">
                <a:extLst>
                  <a:ext uri="{FF2B5EF4-FFF2-40B4-BE49-F238E27FC236}">
                    <a16:creationId xmlns:a16="http://schemas.microsoft.com/office/drawing/2014/main" id="{777930D4-7B96-0186-C176-A1793CB937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5" name="Straight Connector 364">
                <a:extLst>
                  <a:ext uri="{FF2B5EF4-FFF2-40B4-BE49-F238E27FC236}">
                    <a16:creationId xmlns:a16="http://schemas.microsoft.com/office/drawing/2014/main" id="{1C5D7B72-6A1E-0A35-FE0C-E94A404E9C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1" name="Group 240">
              <a:extLst>
                <a:ext uri="{FF2B5EF4-FFF2-40B4-BE49-F238E27FC236}">
                  <a16:creationId xmlns:a16="http://schemas.microsoft.com/office/drawing/2014/main" id="{F254A873-EC27-0EDA-BA35-572A2B4AE0A7}"/>
                </a:ext>
              </a:extLst>
            </p:cNvPr>
            <p:cNvGrpSpPr/>
            <p:nvPr/>
          </p:nvGrpSpPr>
          <p:grpSpPr>
            <a:xfrm>
              <a:off x="5759787" y="1723895"/>
              <a:ext cx="179190" cy="139416"/>
              <a:chOff x="7130064" y="2733618"/>
              <a:chExt cx="179190" cy="179190"/>
            </a:xfrm>
          </p:grpSpPr>
          <p:cxnSp>
            <p:nvCxnSpPr>
              <p:cNvPr id="362" name="Straight Connector 361">
                <a:extLst>
                  <a:ext uri="{FF2B5EF4-FFF2-40B4-BE49-F238E27FC236}">
                    <a16:creationId xmlns:a16="http://schemas.microsoft.com/office/drawing/2014/main" id="{FB0F52E6-7427-20B2-6ADC-53C268A10E2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3" name="Straight Connector 362">
                <a:extLst>
                  <a:ext uri="{FF2B5EF4-FFF2-40B4-BE49-F238E27FC236}">
                    <a16:creationId xmlns:a16="http://schemas.microsoft.com/office/drawing/2014/main" id="{EE1DED35-F7F5-D91D-1321-B93A64EDB5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2" name="Group 241">
              <a:extLst>
                <a:ext uri="{FF2B5EF4-FFF2-40B4-BE49-F238E27FC236}">
                  <a16:creationId xmlns:a16="http://schemas.microsoft.com/office/drawing/2014/main" id="{BB7DE221-52AC-2ADC-2713-961E875BA457}"/>
                </a:ext>
              </a:extLst>
            </p:cNvPr>
            <p:cNvGrpSpPr/>
            <p:nvPr/>
          </p:nvGrpSpPr>
          <p:grpSpPr>
            <a:xfrm>
              <a:off x="5806293" y="1723387"/>
              <a:ext cx="179190" cy="139416"/>
              <a:chOff x="7130064" y="2733618"/>
              <a:chExt cx="179190" cy="179190"/>
            </a:xfrm>
          </p:grpSpPr>
          <p:cxnSp>
            <p:nvCxnSpPr>
              <p:cNvPr id="360" name="Straight Connector 359">
                <a:extLst>
                  <a:ext uri="{FF2B5EF4-FFF2-40B4-BE49-F238E27FC236}">
                    <a16:creationId xmlns:a16="http://schemas.microsoft.com/office/drawing/2014/main" id="{47DEE930-E9EB-1951-A578-50CA9E570AA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1" name="Straight Connector 360">
                <a:extLst>
                  <a:ext uri="{FF2B5EF4-FFF2-40B4-BE49-F238E27FC236}">
                    <a16:creationId xmlns:a16="http://schemas.microsoft.com/office/drawing/2014/main" id="{FE6B58A6-19BB-58AD-8D47-7FCD7607BD4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3" name="Group 242">
              <a:extLst>
                <a:ext uri="{FF2B5EF4-FFF2-40B4-BE49-F238E27FC236}">
                  <a16:creationId xmlns:a16="http://schemas.microsoft.com/office/drawing/2014/main" id="{D272412C-781B-9330-CC24-EBC236387715}"/>
                </a:ext>
              </a:extLst>
            </p:cNvPr>
            <p:cNvGrpSpPr/>
            <p:nvPr/>
          </p:nvGrpSpPr>
          <p:grpSpPr>
            <a:xfrm>
              <a:off x="5864046" y="1773698"/>
              <a:ext cx="179190" cy="139416"/>
              <a:chOff x="7130064" y="2733618"/>
              <a:chExt cx="179190" cy="179190"/>
            </a:xfrm>
          </p:grpSpPr>
          <p:cxnSp>
            <p:nvCxnSpPr>
              <p:cNvPr id="358" name="Straight Connector 357">
                <a:extLst>
                  <a:ext uri="{FF2B5EF4-FFF2-40B4-BE49-F238E27FC236}">
                    <a16:creationId xmlns:a16="http://schemas.microsoft.com/office/drawing/2014/main" id="{F4EE4F5E-45B7-AE51-90E8-0C5050D3E36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9" name="Straight Connector 358">
                <a:extLst>
                  <a:ext uri="{FF2B5EF4-FFF2-40B4-BE49-F238E27FC236}">
                    <a16:creationId xmlns:a16="http://schemas.microsoft.com/office/drawing/2014/main" id="{EBB8DC36-5061-64C4-A5B7-45108BC436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4" name="Group 243">
              <a:extLst>
                <a:ext uri="{FF2B5EF4-FFF2-40B4-BE49-F238E27FC236}">
                  <a16:creationId xmlns:a16="http://schemas.microsoft.com/office/drawing/2014/main" id="{FAD84E8F-37C7-2A4E-04FA-37EC236377E4}"/>
                </a:ext>
              </a:extLst>
            </p:cNvPr>
            <p:cNvGrpSpPr/>
            <p:nvPr/>
          </p:nvGrpSpPr>
          <p:grpSpPr>
            <a:xfrm>
              <a:off x="5902385" y="1773698"/>
              <a:ext cx="179190" cy="139416"/>
              <a:chOff x="7130064" y="2733618"/>
              <a:chExt cx="179190" cy="179190"/>
            </a:xfrm>
          </p:grpSpPr>
          <p:cxnSp>
            <p:nvCxnSpPr>
              <p:cNvPr id="356" name="Straight Connector 355">
                <a:extLst>
                  <a:ext uri="{FF2B5EF4-FFF2-40B4-BE49-F238E27FC236}">
                    <a16:creationId xmlns:a16="http://schemas.microsoft.com/office/drawing/2014/main" id="{94171A20-99AB-3449-0D08-2D52591C2C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7" name="Straight Connector 356">
                <a:extLst>
                  <a:ext uri="{FF2B5EF4-FFF2-40B4-BE49-F238E27FC236}">
                    <a16:creationId xmlns:a16="http://schemas.microsoft.com/office/drawing/2014/main" id="{D753D979-CE89-0D2D-B971-28420A0A35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5" name="Group 244">
              <a:extLst>
                <a:ext uri="{FF2B5EF4-FFF2-40B4-BE49-F238E27FC236}">
                  <a16:creationId xmlns:a16="http://schemas.microsoft.com/office/drawing/2014/main" id="{A3830814-D8D5-27B4-30B5-83E7C23EF96F}"/>
                </a:ext>
              </a:extLst>
            </p:cNvPr>
            <p:cNvGrpSpPr/>
            <p:nvPr/>
          </p:nvGrpSpPr>
          <p:grpSpPr>
            <a:xfrm>
              <a:off x="5963313" y="1773698"/>
              <a:ext cx="179190" cy="139416"/>
              <a:chOff x="7130064" y="2733618"/>
              <a:chExt cx="179190" cy="179190"/>
            </a:xfrm>
          </p:grpSpPr>
          <p:cxnSp>
            <p:nvCxnSpPr>
              <p:cNvPr id="354" name="Straight Connector 353">
                <a:extLst>
                  <a:ext uri="{FF2B5EF4-FFF2-40B4-BE49-F238E27FC236}">
                    <a16:creationId xmlns:a16="http://schemas.microsoft.com/office/drawing/2014/main" id="{6A176DFE-6111-941B-C8B8-F4B07EEE20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5" name="Straight Connector 354">
                <a:extLst>
                  <a:ext uri="{FF2B5EF4-FFF2-40B4-BE49-F238E27FC236}">
                    <a16:creationId xmlns:a16="http://schemas.microsoft.com/office/drawing/2014/main" id="{2F6708FA-A8E4-DE7F-3B22-BFD0CBEAF72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6" name="Group 245">
              <a:extLst>
                <a:ext uri="{FF2B5EF4-FFF2-40B4-BE49-F238E27FC236}">
                  <a16:creationId xmlns:a16="http://schemas.microsoft.com/office/drawing/2014/main" id="{9C0F0954-C026-7B59-D286-09F2BC3A4E72}"/>
                </a:ext>
              </a:extLst>
            </p:cNvPr>
            <p:cNvGrpSpPr/>
            <p:nvPr/>
          </p:nvGrpSpPr>
          <p:grpSpPr>
            <a:xfrm>
              <a:off x="6459463" y="1883691"/>
              <a:ext cx="179190" cy="139416"/>
              <a:chOff x="7130064" y="2733618"/>
              <a:chExt cx="179190" cy="179190"/>
            </a:xfrm>
          </p:grpSpPr>
          <p:cxnSp>
            <p:nvCxnSpPr>
              <p:cNvPr id="352" name="Straight Connector 351">
                <a:extLst>
                  <a:ext uri="{FF2B5EF4-FFF2-40B4-BE49-F238E27FC236}">
                    <a16:creationId xmlns:a16="http://schemas.microsoft.com/office/drawing/2014/main" id="{6A87ADCC-6F77-272B-2CC0-B1EA61BE65D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3" name="Straight Connector 352">
                <a:extLst>
                  <a:ext uri="{FF2B5EF4-FFF2-40B4-BE49-F238E27FC236}">
                    <a16:creationId xmlns:a16="http://schemas.microsoft.com/office/drawing/2014/main" id="{3F0E8BA1-2824-23C1-A596-A51CFA00245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7" name="Group 246">
              <a:extLst>
                <a:ext uri="{FF2B5EF4-FFF2-40B4-BE49-F238E27FC236}">
                  <a16:creationId xmlns:a16="http://schemas.microsoft.com/office/drawing/2014/main" id="{76E99F48-9DA9-2397-0770-E06A1056DD3A}"/>
                </a:ext>
              </a:extLst>
            </p:cNvPr>
            <p:cNvGrpSpPr/>
            <p:nvPr/>
          </p:nvGrpSpPr>
          <p:grpSpPr>
            <a:xfrm>
              <a:off x="6540443" y="1883691"/>
              <a:ext cx="179190" cy="139416"/>
              <a:chOff x="7130064" y="2733618"/>
              <a:chExt cx="179190" cy="179190"/>
            </a:xfrm>
          </p:grpSpPr>
          <p:cxnSp>
            <p:nvCxnSpPr>
              <p:cNvPr id="350" name="Straight Connector 349">
                <a:extLst>
                  <a:ext uri="{FF2B5EF4-FFF2-40B4-BE49-F238E27FC236}">
                    <a16:creationId xmlns:a16="http://schemas.microsoft.com/office/drawing/2014/main" id="{EDA9E30C-0AFA-7896-6DCC-E04F3EE771F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1" name="Straight Connector 350">
                <a:extLst>
                  <a:ext uri="{FF2B5EF4-FFF2-40B4-BE49-F238E27FC236}">
                    <a16:creationId xmlns:a16="http://schemas.microsoft.com/office/drawing/2014/main" id="{2C4C31C4-2BFE-E3B2-77D8-B8EAFAD7E8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8" name="Group 247">
              <a:extLst>
                <a:ext uri="{FF2B5EF4-FFF2-40B4-BE49-F238E27FC236}">
                  <a16:creationId xmlns:a16="http://schemas.microsoft.com/office/drawing/2014/main" id="{CD539DE6-6716-36CA-D710-BE4B5C066BC5}"/>
                </a:ext>
              </a:extLst>
            </p:cNvPr>
            <p:cNvGrpSpPr/>
            <p:nvPr/>
          </p:nvGrpSpPr>
          <p:grpSpPr>
            <a:xfrm>
              <a:off x="6587807" y="1904362"/>
              <a:ext cx="179190" cy="139416"/>
              <a:chOff x="7130064" y="2733618"/>
              <a:chExt cx="179190" cy="179190"/>
            </a:xfrm>
          </p:grpSpPr>
          <p:cxnSp>
            <p:nvCxnSpPr>
              <p:cNvPr id="348" name="Straight Connector 347">
                <a:extLst>
                  <a:ext uri="{FF2B5EF4-FFF2-40B4-BE49-F238E27FC236}">
                    <a16:creationId xmlns:a16="http://schemas.microsoft.com/office/drawing/2014/main" id="{EF8B9207-0C56-EB60-F4FA-8FE18109B28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9" name="Straight Connector 348">
                <a:extLst>
                  <a:ext uri="{FF2B5EF4-FFF2-40B4-BE49-F238E27FC236}">
                    <a16:creationId xmlns:a16="http://schemas.microsoft.com/office/drawing/2014/main" id="{C3714BE3-89B9-B006-FD1C-63F12ED2040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9" name="Group 248">
              <a:extLst>
                <a:ext uri="{FF2B5EF4-FFF2-40B4-BE49-F238E27FC236}">
                  <a16:creationId xmlns:a16="http://schemas.microsoft.com/office/drawing/2014/main" id="{036919C5-0A4E-3DB7-6D0D-7479D3C0B9E4}"/>
                </a:ext>
              </a:extLst>
            </p:cNvPr>
            <p:cNvGrpSpPr/>
            <p:nvPr/>
          </p:nvGrpSpPr>
          <p:grpSpPr>
            <a:xfrm>
              <a:off x="6620906" y="1904362"/>
              <a:ext cx="179190" cy="139416"/>
              <a:chOff x="7130064" y="2733618"/>
              <a:chExt cx="179190" cy="179190"/>
            </a:xfrm>
          </p:grpSpPr>
          <p:cxnSp>
            <p:nvCxnSpPr>
              <p:cNvPr id="346" name="Straight Connector 345">
                <a:extLst>
                  <a:ext uri="{FF2B5EF4-FFF2-40B4-BE49-F238E27FC236}">
                    <a16:creationId xmlns:a16="http://schemas.microsoft.com/office/drawing/2014/main" id="{BC61AB6C-5C09-D3C8-78F1-84574534E4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7" name="Straight Connector 346">
                <a:extLst>
                  <a:ext uri="{FF2B5EF4-FFF2-40B4-BE49-F238E27FC236}">
                    <a16:creationId xmlns:a16="http://schemas.microsoft.com/office/drawing/2014/main" id="{BF132C51-C26B-F772-2A56-3B73142ABCA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0" name="Group 249">
              <a:extLst>
                <a:ext uri="{FF2B5EF4-FFF2-40B4-BE49-F238E27FC236}">
                  <a16:creationId xmlns:a16="http://schemas.microsoft.com/office/drawing/2014/main" id="{8F6CF56F-DAA7-0133-C7DF-185813666316}"/>
                </a:ext>
              </a:extLst>
            </p:cNvPr>
            <p:cNvGrpSpPr/>
            <p:nvPr/>
          </p:nvGrpSpPr>
          <p:grpSpPr>
            <a:xfrm>
              <a:off x="6657514" y="1904362"/>
              <a:ext cx="179190" cy="139416"/>
              <a:chOff x="7130064" y="2733618"/>
              <a:chExt cx="179190" cy="179190"/>
            </a:xfrm>
          </p:grpSpPr>
          <p:cxnSp>
            <p:nvCxnSpPr>
              <p:cNvPr id="344" name="Straight Connector 343">
                <a:extLst>
                  <a:ext uri="{FF2B5EF4-FFF2-40B4-BE49-F238E27FC236}">
                    <a16:creationId xmlns:a16="http://schemas.microsoft.com/office/drawing/2014/main" id="{8E832AB4-4458-00C3-6C3A-8EF9E34B96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5" name="Straight Connector 344">
                <a:extLst>
                  <a:ext uri="{FF2B5EF4-FFF2-40B4-BE49-F238E27FC236}">
                    <a16:creationId xmlns:a16="http://schemas.microsoft.com/office/drawing/2014/main" id="{4A5BD808-4563-086B-4A01-EA9C1DFC30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1" name="Group 250">
              <a:extLst>
                <a:ext uri="{FF2B5EF4-FFF2-40B4-BE49-F238E27FC236}">
                  <a16:creationId xmlns:a16="http://schemas.microsoft.com/office/drawing/2014/main" id="{A5DDB727-5B7A-F1A8-AEB1-315E1FCE033B}"/>
                </a:ext>
              </a:extLst>
            </p:cNvPr>
            <p:cNvGrpSpPr/>
            <p:nvPr/>
          </p:nvGrpSpPr>
          <p:grpSpPr>
            <a:xfrm>
              <a:off x="6770543" y="1929336"/>
              <a:ext cx="179190" cy="139416"/>
              <a:chOff x="7130064" y="2733618"/>
              <a:chExt cx="179190" cy="179190"/>
            </a:xfrm>
          </p:grpSpPr>
          <p:cxnSp>
            <p:nvCxnSpPr>
              <p:cNvPr id="342" name="Straight Connector 341">
                <a:extLst>
                  <a:ext uri="{FF2B5EF4-FFF2-40B4-BE49-F238E27FC236}">
                    <a16:creationId xmlns:a16="http://schemas.microsoft.com/office/drawing/2014/main" id="{5D753186-4F79-5440-D4CD-68C209E4FB8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3" name="Straight Connector 342">
                <a:extLst>
                  <a:ext uri="{FF2B5EF4-FFF2-40B4-BE49-F238E27FC236}">
                    <a16:creationId xmlns:a16="http://schemas.microsoft.com/office/drawing/2014/main" id="{52F70FB6-09BA-64EE-9E72-EB6573EDFF8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2" name="Group 251">
              <a:extLst>
                <a:ext uri="{FF2B5EF4-FFF2-40B4-BE49-F238E27FC236}">
                  <a16:creationId xmlns:a16="http://schemas.microsoft.com/office/drawing/2014/main" id="{6E4D2B60-C7EE-BD6E-0F2D-FAA87D4BE0E8}"/>
                </a:ext>
              </a:extLst>
            </p:cNvPr>
            <p:cNvGrpSpPr/>
            <p:nvPr/>
          </p:nvGrpSpPr>
          <p:grpSpPr>
            <a:xfrm>
              <a:off x="6912286" y="2005830"/>
              <a:ext cx="179190" cy="139416"/>
              <a:chOff x="7130064" y="2733618"/>
              <a:chExt cx="179190" cy="179190"/>
            </a:xfrm>
          </p:grpSpPr>
          <p:cxnSp>
            <p:nvCxnSpPr>
              <p:cNvPr id="340" name="Straight Connector 339">
                <a:extLst>
                  <a:ext uri="{FF2B5EF4-FFF2-40B4-BE49-F238E27FC236}">
                    <a16:creationId xmlns:a16="http://schemas.microsoft.com/office/drawing/2014/main" id="{35C52798-DDB0-8574-4185-2F70AFA268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1" name="Straight Connector 340">
                <a:extLst>
                  <a:ext uri="{FF2B5EF4-FFF2-40B4-BE49-F238E27FC236}">
                    <a16:creationId xmlns:a16="http://schemas.microsoft.com/office/drawing/2014/main" id="{6734A48B-E375-A18A-0BA8-99726ADE074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3" name="Group 252">
              <a:extLst>
                <a:ext uri="{FF2B5EF4-FFF2-40B4-BE49-F238E27FC236}">
                  <a16:creationId xmlns:a16="http://schemas.microsoft.com/office/drawing/2014/main" id="{A82AB1AF-4F67-A95C-AAB8-CBE40E330155}"/>
                </a:ext>
              </a:extLst>
            </p:cNvPr>
            <p:cNvGrpSpPr/>
            <p:nvPr/>
          </p:nvGrpSpPr>
          <p:grpSpPr>
            <a:xfrm>
              <a:off x="6945224" y="2005830"/>
              <a:ext cx="179190" cy="139416"/>
              <a:chOff x="7130064" y="2733618"/>
              <a:chExt cx="179190" cy="179190"/>
            </a:xfrm>
          </p:grpSpPr>
          <p:cxnSp>
            <p:nvCxnSpPr>
              <p:cNvPr id="338" name="Straight Connector 337">
                <a:extLst>
                  <a:ext uri="{FF2B5EF4-FFF2-40B4-BE49-F238E27FC236}">
                    <a16:creationId xmlns:a16="http://schemas.microsoft.com/office/drawing/2014/main" id="{E241765F-CB5A-24D1-442B-0669A77147B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9" name="Straight Connector 338">
                <a:extLst>
                  <a:ext uri="{FF2B5EF4-FFF2-40B4-BE49-F238E27FC236}">
                    <a16:creationId xmlns:a16="http://schemas.microsoft.com/office/drawing/2014/main" id="{CE74A41E-C705-10BA-A2F7-B3586B1349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D1B6FAEA-8029-6A5C-634B-878EA8E8B56B}"/>
                </a:ext>
              </a:extLst>
            </p:cNvPr>
            <p:cNvGrpSpPr/>
            <p:nvPr/>
          </p:nvGrpSpPr>
          <p:grpSpPr>
            <a:xfrm>
              <a:off x="7274774" y="2005830"/>
              <a:ext cx="179190" cy="139416"/>
              <a:chOff x="7130064" y="2733618"/>
              <a:chExt cx="179190" cy="179190"/>
            </a:xfrm>
          </p:grpSpPr>
          <p:cxnSp>
            <p:nvCxnSpPr>
              <p:cNvPr id="336" name="Straight Connector 335">
                <a:extLst>
                  <a:ext uri="{FF2B5EF4-FFF2-40B4-BE49-F238E27FC236}">
                    <a16:creationId xmlns:a16="http://schemas.microsoft.com/office/drawing/2014/main" id="{E28E76F6-57AF-8587-BA17-D74114CF890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7" name="Straight Connector 336">
                <a:extLst>
                  <a:ext uri="{FF2B5EF4-FFF2-40B4-BE49-F238E27FC236}">
                    <a16:creationId xmlns:a16="http://schemas.microsoft.com/office/drawing/2014/main" id="{E5B581B2-6185-097F-E4C2-F1E8EC52FCF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5" name="Group 254">
              <a:extLst>
                <a:ext uri="{FF2B5EF4-FFF2-40B4-BE49-F238E27FC236}">
                  <a16:creationId xmlns:a16="http://schemas.microsoft.com/office/drawing/2014/main" id="{4ABDD956-DBA0-7AC7-7A39-9955DBEDA6FB}"/>
                </a:ext>
              </a:extLst>
            </p:cNvPr>
            <p:cNvGrpSpPr/>
            <p:nvPr/>
          </p:nvGrpSpPr>
          <p:grpSpPr>
            <a:xfrm>
              <a:off x="7458144" y="2005830"/>
              <a:ext cx="179190" cy="139416"/>
              <a:chOff x="7130064" y="2733618"/>
              <a:chExt cx="179190" cy="179190"/>
            </a:xfrm>
          </p:grpSpPr>
          <p:cxnSp>
            <p:nvCxnSpPr>
              <p:cNvPr id="334" name="Straight Connector 333">
                <a:extLst>
                  <a:ext uri="{FF2B5EF4-FFF2-40B4-BE49-F238E27FC236}">
                    <a16:creationId xmlns:a16="http://schemas.microsoft.com/office/drawing/2014/main" id="{7F753692-9D30-A138-7993-5F3D9DFF835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5" name="Straight Connector 334">
                <a:extLst>
                  <a:ext uri="{FF2B5EF4-FFF2-40B4-BE49-F238E27FC236}">
                    <a16:creationId xmlns:a16="http://schemas.microsoft.com/office/drawing/2014/main" id="{FF65567E-0B2F-F835-D535-A1FD147F6D3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6" name="Group 255">
              <a:extLst>
                <a:ext uri="{FF2B5EF4-FFF2-40B4-BE49-F238E27FC236}">
                  <a16:creationId xmlns:a16="http://schemas.microsoft.com/office/drawing/2014/main" id="{C81B7445-956F-74C7-05B6-5D79FB63992C}"/>
                </a:ext>
              </a:extLst>
            </p:cNvPr>
            <p:cNvGrpSpPr/>
            <p:nvPr/>
          </p:nvGrpSpPr>
          <p:grpSpPr>
            <a:xfrm>
              <a:off x="7491484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32" name="Straight Connector 331">
                <a:extLst>
                  <a:ext uri="{FF2B5EF4-FFF2-40B4-BE49-F238E27FC236}">
                    <a16:creationId xmlns:a16="http://schemas.microsoft.com/office/drawing/2014/main" id="{71EE2A66-5D80-F380-23BD-4E6AAC77580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3" name="Straight Connector 332">
                <a:extLst>
                  <a:ext uri="{FF2B5EF4-FFF2-40B4-BE49-F238E27FC236}">
                    <a16:creationId xmlns:a16="http://schemas.microsoft.com/office/drawing/2014/main" id="{F4535D3E-026E-7F2D-0478-D984C26A887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7" name="Group 256">
              <a:extLst>
                <a:ext uri="{FF2B5EF4-FFF2-40B4-BE49-F238E27FC236}">
                  <a16:creationId xmlns:a16="http://schemas.microsoft.com/office/drawing/2014/main" id="{E36C0E8D-A3C0-BCC7-CCC3-424B71B4D960}"/>
                </a:ext>
              </a:extLst>
            </p:cNvPr>
            <p:cNvGrpSpPr/>
            <p:nvPr/>
          </p:nvGrpSpPr>
          <p:grpSpPr>
            <a:xfrm>
              <a:off x="7523131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30" name="Straight Connector 329">
                <a:extLst>
                  <a:ext uri="{FF2B5EF4-FFF2-40B4-BE49-F238E27FC236}">
                    <a16:creationId xmlns:a16="http://schemas.microsoft.com/office/drawing/2014/main" id="{BDBD567D-5881-3816-A482-A29EF08F861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1" name="Straight Connector 330">
                <a:extLst>
                  <a:ext uri="{FF2B5EF4-FFF2-40B4-BE49-F238E27FC236}">
                    <a16:creationId xmlns:a16="http://schemas.microsoft.com/office/drawing/2014/main" id="{C92F2069-7982-A211-2B51-4923A9BFB63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8" name="Group 257">
              <a:extLst>
                <a:ext uri="{FF2B5EF4-FFF2-40B4-BE49-F238E27FC236}">
                  <a16:creationId xmlns:a16="http://schemas.microsoft.com/office/drawing/2014/main" id="{5F0DDCFE-7A49-1DD4-47C6-F9677BD82A49}"/>
                </a:ext>
              </a:extLst>
            </p:cNvPr>
            <p:cNvGrpSpPr/>
            <p:nvPr/>
          </p:nvGrpSpPr>
          <p:grpSpPr>
            <a:xfrm>
              <a:off x="7565406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28" name="Straight Connector 327">
                <a:extLst>
                  <a:ext uri="{FF2B5EF4-FFF2-40B4-BE49-F238E27FC236}">
                    <a16:creationId xmlns:a16="http://schemas.microsoft.com/office/drawing/2014/main" id="{1FEA5E70-93B4-A28C-2A43-CDB1A6F3B91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9" name="Straight Connector 328">
                <a:extLst>
                  <a:ext uri="{FF2B5EF4-FFF2-40B4-BE49-F238E27FC236}">
                    <a16:creationId xmlns:a16="http://schemas.microsoft.com/office/drawing/2014/main" id="{3EE5642A-9B3B-AA59-4281-5741EBDC2BE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id="{41F86D4F-1373-8A1E-BE15-C7B5A85E6CD9}"/>
                </a:ext>
              </a:extLst>
            </p:cNvPr>
            <p:cNvGrpSpPr/>
            <p:nvPr/>
          </p:nvGrpSpPr>
          <p:grpSpPr>
            <a:xfrm>
              <a:off x="7608920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26" name="Straight Connector 325">
                <a:extLst>
                  <a:ext uri="{FF2B5EF4-FFF2-40B4-BE49-F238E27FC236}">
                    <a16:creationId xmlns:a16="http://schemas.microsoft.com/office/drawing/2014/main" id="{D040F382-7559-AE59-A9AB-FF044D4400E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7" name="Straight Connector 326">
                <a:extLst>
                  <a:ext uri="{FF2B5EF4-FFF2-40B4-BE49-F238E27FC236}">
                    <a16:creationId xmlns:a16="http://schemas.microsoft.com/office/drawing/2014/main" id="{C74EFE99-F1C2-BF03-4558-F9DF7D122DC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0" name="Group 259">
              <a:extLst>
                <a:ext uri="{FF2B5EF4-FFF2-40B4-BE49-F238E27FC236}">
                  <a16:creationId xmlns:a16="http://schemas.microsoft.com/office/drawing/2014/main" id="{B75136E5-D08C-4826-DDA7-F5F135F1EDCE}"/>
                </a:ext>
              </a:extLst>
            </p:cNvPr>
            <p:cNvGrpSpPr/>
            <p:nvPr/>
          </p:nvGrpSpPr>
          <p:grpSpPr>
            <a:xfrm>
              <a:off x="7666836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24" name="Straight Connector 323">
                <a:extLst>
                  <a:ext uri="{FF2B5EF4-FFF2-40B4-BE49-F238E27FC236}">
                    <a16:creationId xmlns:a16="http://schemas.microsoft.com/office/drawing/2014/main" id="{F24A62D5-F97D-7F4F-90BC-782B2E6EB74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5" name="Straight Connector 324">
                <a:extLst>
                  <a:ext uri="{FF2B5EF4-FFF2-40B4-BE49-F238E27FC236}">
                    <a16:creationId xmlns:a16="http://schemas.microsoft.com/office/drawing/2014/main" id="{70647F7C-B581-1CB2-5F3D-3A2A35049A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1" name="Group 260">
              <a:extLst>
                <a:ext uri="{FF2B5EF4-FFF2-40B4-BE49-F238E27FC236}">
                  <a16:creationId xmlns:a16="http://schemas.microsoft.com/office/drawing/2014/main" id="{E528DC29-D399-3B98-F0B4-0EAF23A174EB}"/>
                </a:ext>
              </a:extLst>
            </p:cNvPr>
            <p:cNvGrpSpPr/>
            <p:nvPr/>
          </p:nvGrpSpPr>
          <p:grpSpPr>
            <a:xfrm>
              <a:off x="7704822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22" name="Straight Connector 321">
                <a:extLst>
                  <a:ext uri="{FF2B5EF4-FFF2-40B4-BE49-F238E27FC236}">
                    <a16:creationId xmlns:a16="http://schemas.microsoft.com/office/drawing/2014/main" id="{F0E635AB-6360-E05C-4C86-F4C8DA50F74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3" name="Straight Connector 322">
                <a:extLst>
                  <a:ext uri="{FF2B5EF4-FFF2-40B4-BE49-F238E27FC236}">
                    <a16:creationId xmlns:a16="http://schemas.microsoft.com/office/drawing/2014/main" id="{7BC47C1A-6A0B-41DA-DA6C-7E685BA3AF3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2" name="Group 261">
              <a:extLst>
                <a:ext uri="{FF2B5EF4-FFF2-40B4-BE49-F238E27FC236}">
                  <a16:creationId xmlns:a16="http://schemas.microsoft.com/office/drawing/2014/main" id="{939E077B-0F57-04DD-9539-7A9AD1CCE0E7}"/>
                </a:ext>
              </a:extLst>
            </p:cNvPr>
            <p:cNvGrpSpPr/>
            <p:nvPr/>
          </p:nvGrpSpPr>
          <p:grpSpPr>
            <a:xfrm>
              <a:off x="7781841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20" name="Straight Connector 319">
                <a:extLst>
                  <a:ext uri="{FF2B5EF4-FFF2-40B4-BE49-F238E27FC236}">
                    <a16:creationId xmlns:a16="http://schemas.microsoft.com/office/drawing/2014/main" id="{696954ED-11FF-5280-98B7-5B1FF1C36E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1" name="Straight Connector 320">
                <a:extLst>
                  <a:ext uri="{FF2B5EF4-FFF2-40B4-BE49-F238E27FC236}">
                    <a16:creationId xmlns:a16="http://schemas.microsoft.com/office/drawing/2014/main" id="{C11E9E61-AFB6-61EC-A03A-9621DEC926F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3" name="Group 262">
              <a:extLst>
                <a:ext uri="{FF2B5EF4-FFF2-40B4-BE49-F238E27FC236}">
                  <a16:creationId xmlns:a16="http://schemas.microsoft.com/office/drawing/2014/main" id="{82C85747-3ADE-3C36-57A0-80FA1546AEAE}"/>
                </a:ext>
              </a:extLst>
            </p:cNvPr>
            <p:cNvGrpSpPr/>
            <p:nvPr/>
          </p:nvGrpSpPr>
          <p:grpSpPr>
            <a:xfrm>
              <a:off x="7842024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18" name="Straight Connector 317">
                <a:extLst>
                  <a:ext uri="{FF2B5EF4-FFF2-40B4-BE49-F238E27FC236}">
                    <a16:creationId xmlns:a16="http://schemas.microsoft.com/office/drawing/2014/main" id="{40F43A9A-A114-97EC-60FB-7C34BC3CA45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" name="Straight Connector 318">
                <a:extLst>
                  <a:ext uri="{FF2B5EF4-FFF2-40B4-BE49-F238E27FC236}">
                    <a16:creationId xmlns:a16="http://schemas.microsoft.com/office/drawing/2014/main" id="{374191F7-4A5B-9106-6E2F-F2AFDF1983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4" name="Group 263">
              <a:extLst>
                <a:ext uri="{FF2B5EF4-FFF2-40B4-BE49-F238E27FC236}">
                  <a16:creationId xmlns:a16="http://schemas.microsoft.com/office/drawing/2014/main" id="{5B367F64-50EB-3067-98D4-581D7E4FFE39}"/>
                </a:ext>
              </a:extLst>
            </p:cNvPr>
            <p:cNvGrpSpPr/>
            <p:nvPr/>
          </p:nvGrpSpPr>
          <p:grpSpPr>
            <a:xfrm>
              <a:off x="7924574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16" name="Straight Connector 315">
                <a:extLst>
                  <a:ext uri="{FF2B5EF4-FFF2-40B4-BE49-F238E27FC236}">
                    <a16:creationId xmlns:a16="http://schemas.microsoft.com/office/drawing/2014/main" id="{4870DB84-14BD-7EA6-931D-910E21CC7BB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7" name="Straight Connector 316">
                <a:extLst>
                  <a:ext uri="{FF2B5EF4-FFF2-40B4-BE49-F238E27FC236}">
                    <a16:creationId xmlns:a16="http://schemas.microsoft.com/office/drawing/2014/main" id="{686F3D16-442E-68B4-5C29-F5778B45B18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5" name="Group 264">
              <a:extLst>
                <a:ext uri="{FF2B5EF4-FFF2-40B4-BE49-F238E27FC236}">
                  <a16:creationId xmlns:a16="http://schemas.microsoft.com/office/drawing/2014/main" id="{A538D4CC-312C-CA17-1701-8D2D12FEB96A}"/>
                </a:ext>
              </a:extLst>
            </p:cNvPr>
            <p:cNvGrpSpPr/>
            <p:nvPr/>
          </p:nvGrpSpPr>
          <p:grpSpPr>
            <a:xfrm>
              <a:off x="7965849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14" name="Straight Connector 313">
                <a:extLst>
                  <a:ext uri="{FF2B5EF4-FFF2-40B4-BE49-F238E27FC236}">
                    <a16:creationId xmlns:a16="http://schemas.microsoft.com/office/drawing/2014/main" id="{72BF4D8A-EF18-C9C4-2CF9-1B5FAA56396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5" name="Straight Connector 314">
                <a:extLst>
                  <a:ext uri="{FF2B5EF4-FFF2-40B4-BE49-F238E27FC236}">
                    <a16:creationId xmlns:a16="http://schemas.microsoft.com/office/drawing/2014/main" id="{1FD96D3A-98D6-33C2-2BF2-DF35FA5D0AE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120DF8B5-CEED-E148-746B-93C6E0BA143B}"/>
                </a:ext>
              </a:extLst>
            </p:cNvPr>
            <p:cNvGrpSpPr/>
            <p:nvPr/>
          </p:nvGrpSpPr>
          <p:grpSpPr>
            <a:xfrm>
              <a:off x="8537349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12" name="Straight Connector 311">
                <a:extLst>
                  <a:ext uri="{FF2B5EF4-FFF2-40B4-BE49-F238E27FC236}">
                    <a16:creationId xmlns:a16="http://schemas.microsoft.com/office/drawing/2014/main" id="{14BE96A7-DA89-C880-D184-65425EC02C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3" name="Straight Connector 312">
                <a:extLst>
                  <a:ext uri="{FF2B5EF4-FFF2-40B4-BE49-F238E27FC236}">
                    <a16:creationId xmlns:a16="http://schemas.microsoft.com/office/drawing/2014/main" id="{93AF6481-99AC-D36D-A42A-23815B7BB91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7" name="Group 266">
              <a:extLst>
                <a:ext uri="{FF2B5EF4-FFF2-40B4-BE49-F238E27FC236}">
                  <a16:creationId xmlns:a16="http://schemas.microsoft.com/office/drawing/2014/main" id="{207E370B-3217-B7EE-93D5-C0A870E2A094}"/>
                </a:ext>
              </a:extLst>
            </p:cNvPr>
            <p:cNvGrpSpPr/>
            <p:nvPr/>
          </p:nvGrpSpPr>
          <p:grpSpPr>
            <a:xfrm>
              <a:off x="8607199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10" name="Straight Connector 309">
                <a:extLst>
                  <a:ext uri="{FF2B5EF4-FFF2-40B4-BE49-F238E27FC236}">
                    <a16:creationId xmlns:a16="http://schemas.microsoft.com/office/drawing/2014/main" id="{6DE8F7CC-4C4D-0947-9EA6-3C913699960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1" name="Straight Connector 310">
                <a:extLst>
                  <a:ext uri="{FF2B5EF4-FFF2-40B4-BE49-F238E27FC236}">
                    <a16:creationId xmlns:a16="http://schemas.microsoft.com/office/drawing/2014/main" id="{E468451F-0E84-EBF1-E2FE-9434DDE79A2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8" name="Group 267">
              <a:extLst>
                <a:ext uri="{FF2B5EF4-FFF2-40B4-BE49-F238E27FC236}">
                  <a16:creationId xmlns:a16="http://schemas.microsoft.com/office/drawing/2014/main" id="{059DCD25-CE71-0D15-CAEA-FE0081258DDD}"/>
                </a:ext>
              </a:extLst>
            </p:cNvPr>
            <p:cNvGrpSpPr/>
            <p:nvPr/>
          </p:nvGrpSpPr>
          <p:grpSpPr>
            <a:xfrm>
              <a:off x="8673874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08" name="Straight Connector 307">
                <a:extLst>
                  <a:ext uri="{FF2B5EF4-FFF2-40B4-BE49-F238E27FC236}">
                    <a16:creationId xmlns:a16="http://schemas.microsoft.com/office/drawing/2014/main" id="{01CD941C-E487-8F09-FD3C-A0112A35E5C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9" name="Straight Connector 308">
                <a:extLst>
                  <a:ext uri="{FF2B5EF4-FFF2-40B4-BE49-F238E27FC236}">
                    <a16:creationId xmlns:a16="http://schemas.microsoft.com/office/drawing/2014/main" id="{0E72C94A-77CA-B1C8-3880-F89B25B996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9" name="Group 268">
              <a:extLst>
                <a:ext uri="{FF2B5EF4-FFF2-40B4-BE49-F238E27FC236}">
                  <a16:creationId xmlns:a16="http://schemas.microsoft.com/office/drawing/2014/main" id="{1E1F5FBE-CA35-BA8D-C9ED-21BD9D2948BA}"/>
                </a:ext>
              </a:extLst>
            </p:cNvPr>
            <p:cNvGrpSpPr/>
            <p:nvPr/>
          </p:nvGrpSpPr>
          <p:grpSpPr>
            <a:xfrm>
              <a:off x="8772299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06" name="Straight Connector 305">
                <a:extLst>
                  <a:ext uri="{FF2B5EF4-FFF2-40B4-BE49-F238E27FC236}">
                    <a16:creationId xmlns:a16="http://schemas.microsoft.com/office/drawing/2014/main" id="{A152B659-3294-D658-F06B-D6DF47985F1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7" name="Straight Connector 306">
                <a:extLst>
                  <a:ext uri="{FF2B5EF4-FFF2-40B4-BE49-F238E27FC236}">
                    <a16:creationId xmlns:a16="http://schemas.microsoft.com/office/drawing/2014/main" id="{C31469F3-9FD0-0A9A-4170-1E1A92EC49B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0" name="Group 269">
              <a:extLst>
                <a:ext uri="{FF2B5EF4-FFF2-40B4-BE49-F238E27FC236}">
                  <a16:creationId xmlns:a16="http://schemas.microsoft.com/office/drawing/2014/main" id="{47A27FA9-A385-EFA5-F27B-C8659D71D17E}"/>
                </a:ext>
              </a:extLst>
            </p:cNvPr>
            <p:cNvGrpSpPr/>
            <p:nvPr/>
          </p:nvGrpSpPr>
          <p:grpSpPr>
            <a:xfrm>
              <a:off x="8813574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04" name="Straight Connector 303">
                <a:extLst>
                  <a:ext uri="{FF2B5EF4-FFF2-40B4-BE49-F238E27FC236}">
                    <a16:creationId xmlns:a16="http://schemas.microsoft.com/office/drawing/2014/main" id="{85A74560-9E8F-C429-A522-C0B1E11BD29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5" name="Straight Connector 304">
                <a:extLst>
                  <a:ext uri="{FF2B5EF4-FFF2-40B4-BE49-F238E27FC236}">
                    <a16:creationId xmlns:a16="http://schemas.microsoft.com/office/drawing/2014/main" id="{C7B4548B-A2B8-1E9C-5971-E39E4C8BF7C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1" name="Group 270">
              <a:extLst>
                <a:ext uri="{FF2B5EF4-FFF2-40B4-BE49-F238E27FC236}">
                  <a16:creationId xmlns:a16="http://schemas.microsoft.com/office/drawing/2014/main" id="{537473EA-CDA7-D00D-9A29-2E369C252B2C}"/>
                </a:ext>
              </a:extLst>
            </p:cNvPr>
            <p:cNvGrpSpPr/>
            <p:nvPr/>
          </p:nvGrpSpPr>
          <p:grpSpPr>
            <a:xfrm>
              <a:off x="8861199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02" name="Straight Connector 301">
                <a:extLst>
                  <a:ext uri="{FF2B5EF4-FFF2-40B4-BE49-F238E27FC236}">
                    <a16:creationId xmlns:a16="http://schemas.microsoft.com/office/drawing/2014/main" id="{75FAF470-D3E8-2E25-16EC-03075F2D8E7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3" name="Straight Connector 302">
                <a:extLst>
                  <a:ext uri="{FF2B5EF4-FFF2-40B4-BE49-F238E27FC236}">
                    <a16:creationId xmlns:a16="http://schemas.microsoft.com/office/drawing/2014/main" id="{D5D72E18-01E9-7FF7-CAC0-D577BF0469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2" name="Group 271">
              <a:extLst>
                <a:ext uri="{FF2B5EF4-FFF2-40B4-BE49-F238E27FC236}">
                  <a16:creationId xmlns:a16="http://schemas.microsoft.com/office/drawing/2014/main" id="{CF942E7A-E134-65F4-5737-8976AD28F630}"/>
                </a:ext>
              </a:extLst>
            </p:cNvPr>
            <p:cNvGrpSpPr/>
            <p:nvPr/>
          </p:nvGrpSpPr>
          <p:grpSpPr>
            <a:xfrm>
              <a:off x="9004074" y="2006742"/>
              <a:ext cx="179190" cy="139416"/>
              <a:chOff x="7130064" y="2733618"/>
              <a:chExt cx="179190" cy="179190"/>
            </a:xfrm>
          </p:grpSpPr>
          <p:cxnSp>
            <p:nvCxnSpPr>
              <p:cNvPr id="300" name="Straight Connector 299">
                <a:extLst>
                  <a:ext uri="{FF2B5EF4-FFF2-40B4-BE49-F238E27FC236}">
                    <a16:creationId xmlns:a16="http://schemas.microsoft.com/office/drawing/2014/main" id="{B2E369B5-6881-E043-E00A-672CA7342E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1" name="Straight Connector 300">
                <a:extLst>
                  <a:ext uri="{FF2B5EF4-FFF2-40B4-BE49-F238E27FC236}">
                    <a16:creationId xmlns:a16="http://schemas.microsoft.com/office/drawing/2014/main" id="{D785EFBA-7ABC-892B-3EE6-B8A9E37A0DA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3" name="Group 272">
              <a:extLst>
                <a:ext uri="{FF2B5EF4-FFF2-40B4-BE49-F238E27FC236}">
                  <a16:creationId xmlns:a16="http://schemas.microsoft.com/office/drawing/2014/main" id="{FE99CA0F-5D64-C5DC-E5CC-9C462321C4F9}"/>
                </a:ext>
              </a:extLst>
            </p:cNvPr>
            <p:cNvGrpSpPr/>
            <p:nvPr/>
          </p:nvGrpSpPr>
          <p:grpSpPr>
            <a:xfrm>
              <a:off x="9245374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98" name="Straight Connector 297">
                <a:extLst>
                  <a:ext uri="{FF2B5EF4-FFF2-40B4-BE49-F238E27FC236}">
                    <a16:creationId xmlns:a16="http://schemas.microsoft.com/office/drawing/2014/main" id="{CF0F0A5C-E93F-DF30-B28C-911BE8E563A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9" name="Straight Connector 298">
                <a:extLst>
                  <a:ext uri="{FF2B5EF4-FFF2-40B4-BE49-F238E27FC236}">
                    <a16:creationId xmlns:a16="http://schemas.microsoft.com/office/drawing/2014/main" id="{25F8DD4A-C983-BDD8-7FA4-21AD5453667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4" name="Group 273">
              <a:extLst>
                <a:ext uri="{FF2B5EF4-FFF2-40B4-BE49-F238E27FC236}">
                  <a16:creationId xmlns:a16="http://schemas.microsoft.com/office/drawing/2014/main" id="{8682847A-FD7E-E5F5-AAE6-164AE55DB83E}"/>
                </a:ext>
              </a:extLst>
            </p:cNvPr>
            <p:cNvGrpSpPr/>
            <p:nvPr/>
          </p:nvGrpSpPr>
          <p:grpSpPr>
            <a:xfrm>
              <a:off x="9479100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96" name="Straight Connector 295">
                <a:extLst>
                  <a:ext uri="{FF2B5EF4-FFF2-40B4-BE49-F238E27FC236}">
                    <a16:creationId xmlns:a16="http://schemas.microsoft.com/office/drawing/2014/main" id="{887A0ED7-79AD-F3CD-31A6-1B53D2C0093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7" name="Straight Connector 296">
                <a:extLst>
                  <a:ext uri="{FF2B5EF4-FFF2-40B4-BE49-F238E27FC236}">
                    <a16:creationId xmlns:a16="http://schemas.microsoft.com/office/drawing/2014/main" id="{CBA47FC6-D4F5-6B73-71D4-CAC7F87DEAF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5" name="Group 274">
              <a:extLst>
                <a:ext uri="{FF2B5EF4-FFF2-40B4-BE49-F238E27FC236}">
                  <a16:creationId xmlns:a16="http://schemas.microsoft.com/office/drawing/2014/main" id="{DB5EABD3-3402-4E3F-4353-488F9967BBB3}"/>
                </a:ext>
              </a:extLst>
            </p:cNvPr>
            <p:cNvGrpSpPr/>
            <p:nvPr/>
          </p:nvGrpSpPr>
          <p:grpSpPr>
            <a:xfrm>
              <a:off x="9561650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94" name="Straight Connector 293">
                <a:extLst>
                  <a:ext uri="{FF2B5EF4-FFF2-40B4-BE49-F238E27FC236}">
                    <a16:creationId xmlns:a16="http://schemas.microsoft.com/office/drawing/2014/main" id="{D3CBE631-B6D4-6D30-CEDB-37061CEBD1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5" name="Straight Connector 294">
                <a:extLst>
                  <a:ext uri="{FF2B5EF4-FFF2-40B4-BE49-F238E27FC236}">
                    <a16:creationId xmlns:a16="http://schemas.microsoft.com/office/drawing/2014/main" id="{36BA25F2-D00C-F335-E93F-CF1BE1A2E72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6" name="Group 275">
              <a:extLst>
                <a:ext uri="{FF2B5EF4-FFF2-40B4-BE49-F238E27FC236}">
                  <a16:creationId xmlns:a16="http://schemas.microsoft.com/office/drawing/2014/main" id="{F5FDC737-7CB5-8285-1192-CFE3CFAB1B75}"/>
                </a:ext>
              </a:extLst>
            </p:cNvPr>
            <p:cNvGrpSpPr/>
            <p:nvPr/>
          </p:nvGrpSpPr>
          <p:grpSpPr>
            <a:xfrm>
              <a:off x="9631500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92" name="Straight Connector 291">
                <a:extLst>
                  <a:ext uri="{FF2B5EF4-FFF2-40B4-BE49-F238E27FC236}">
                    <a16:creationId xmlns:a16="http://schemas.microsoft.com/office/drawing/2014/main" id="{71092651-B5F7-B5B1-0B4C-9BDAE02CABF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3" name="Straight Connector 292">
                <a:extLst>
                  <a:ext uri="{FF2B5EF4-FFF2-40B4-BE49-F238E27FC236}">
                    <a16:creationId xmlns:a16="http://schemas.microsoft.com/office/drawing/2014/main" id="{FC1C6DA5-DD11-F7C9-20E3-9AA43C6EEBB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7" name="Group 276">
              <a:extLst>
                <a:ext uri="{FF2B5EF4-FFF2-40B4-BE49-F238E27FC236}">
                  <a16:creationId xmlns:a16="http://schemas.microsoft.com/office/drawing/2014/main" id="{29833ABE-B456-56E0-E0F4-D55C740B2C2D}"/>
                </a:ext>
              </a:extLst>
            </p:cNvPr>
            <p:cNvGrpSpPr/>
            <p:nvPr/>
          </p:nvGrpSpPr>
          <p:grpSpPr>
            <a:xfrm>
              <a:off x="9952175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90" name="Straight Connector 289">
                <a:extLst>
                  <a:ext uri="{FF2B5EF4-FFF2-40B4-BE49-F238E27FC236}">
                    <a16:creationId xmlns:a16="http://schemas.microsoft.com/office/drawing/2014/main" id="{C7F672F1-30C1-F77F-50A0-1212062EFED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1" name="Straight Connector 290">
                <a:extLst>
                  <a:ext uri="{FF2B5EF4-FFF2-40B4-BE49-F238E27FC236}">
                    <a16:creationId xmlns:a16="http://schemas.microsoft.com/office/drawing/2014/main" id="{C35650F4-0E34-1E70-119A-580DBDFD1D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8" name="Group 277">
              <a:extLst>
                <a:ext uri="{FF2B5EF4-FFF2-40B4-BE49-F238E27FC236}">
                  <a16:creationId xmlns:a16="http://schemas.microsoft.com/office/drawing/2014/main" id="{C04AD1DF-8387-DED4-C69C-D27E86AD48C1}"/>
                </a:ext>
              </a:extLst>
            </p:cNvPr>
            <p:cNvGrpSpPr/>
            <p:nvPr/>
          </p:nvGrpSpPr>
          <p:grpSpPr>
            <a:xfrm>
              <a:off x="10549075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88" name="Straight Connector 287">
                <a:extLst>
                  <a:ext uri="{FF2B5EF4-FFF2-40B4-BE49-F238E27FC236}">
                    <a16:creationId xmlns:a16="http://schemas.microsoft.com/office/drawing/2014/main" id="{2C8D2D06-CC27-0AD4-B72A-A518D5C0AD5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9" name="Straight Connector 288">
                <a:extLst>
                  <a:ext uri="{FF2B5EF4-FFF2-40B4-BE49-F238E27FC236}">
                    <a16:creationId xmlns:a16="http://schemas.microsoft.com/office/drawing/2014/main" id="{9128F822-9FA4-3327-D9A5-58C883D29AF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9" name="Group 278">
              <a:extLst>
                <a:ext uri="{FF2B5EF4-FFF2-40B4-BE49-F238E27FC236}">
                  <a16:creationId xmlns:a16="http://schemas.microsoft.com/office/drawing/2014/main" id="{57931478-81D3-CE71-53BD-E69A56FFEF67}"/>
                </a:ext>
              </a:extLst>
            </p:cNvPr>
            <p:cNvGrpSpPr/>
            <p:nvPr/>
          </p:nvGrpSpPr>
          <p:grpSpPr>
            <a:xfrm>
              <a:off x="10758625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86" name="Straight Connector 285">
                <a:extLst>
                  <a:ext uri="{FF2B5EF4-FFF2-40B4-BE49-F238E27FC236}">
                    <a16:creationId xmlns:a16="http://schemas.microsoft.com/office/drawing/2014/main" id="{5A1E0F40-F85D-CA93-2EB1-7B61B7CB5EA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7" name="Straight Connector 286">
                <a:extLst>
                  <a:ext uri="{FF2B5EF4-FFF2-40B4-BE49-F238E27FC236}">
                    <a16:creationId xmlns:a16="http://schemas.microsoft.com/office/drawing/2014/main" id="{F589AC16-6492-70EA-9CF4-4779FBD6165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80" name="Group 279">
              <a:extLst>
                <a:ext uri="{FF2B5EF4-FFF2-40B4-BE49-F238E27FC236}">
                  <a16:creationId xmlns:a16="http://schemas.microsoft.com/office/drawing/2014/main" id="{B1700DA9-5A41-DF0B-DD7C-413A3CCD5789}"/>
                </a:ext>
              </a:extLst>
            </p:cNvPr>
            <p:cNvGrpSpPr/>
            <p:nvPr/>
          </p:nvGrpSpPr>
          <p:grpSpPr>
            <a:xfrm>
              <a:off x="10818950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84" name="Straight Connector 283">
                <a:extLst>
                  <a:ext uri="{FF2B5EF4-FFF2-40B4-BE49-F238E27FC236}">
                    <a16:creationId xmlns:a16="http://schemas.microsoft.com/office/drawing/2014/main" id="{4AFF134E-F19F-8EA4-A777-3696F22D04B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5" name="Straight Connector 284">
                <a:extLst>
                  <a:ext uri="{FF2B5EF4-FFF2-40B4-BE49-F238E27FC236}">
                    <a16:creationId xmlns:a16="http://schemas.microsoft.com/office/drawing/2014/main" id="{41A49686-7CFB-31C3-2B1C-1783B852F26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81" name="Group 280">
              <a:extLst>
                <a:ext uri="{FF2B5EF4-FFF2-40B4-BE49-F238E27FC236}">
                  <a16:creationId xmlns:a16="http://schemas.microsoft.com/office/drawing/2014/main" id="{EB836A11-FB2A-B1BC-EFDF-33F122FB5E94}"/>
                </a:ext>
              </a:extLst>
            </p:cNvPr>
            <p:cNvGrpSpPr/>
            <p:nvPr/>
          </p:nvGrpSpPr>
          <p:grpSpPr>
            <a:xfrm>
              <a:off x="10957083" y="2006742"/>
              <a:ext cx="179190" cy="139416"/>
              <a:chOff x="7130064" y="2733618"/>
              <a:chExt cx="179190" cy="179190"/>
            </a:xfrm>
          </p:grpSpPr>
          <p:cxnSp>
            <p:nvCxnSpPr>
              <p:cNvPr id="282" name="Straight Connector 281">
                <a:extLst>
                  <a:ext uri="{FF2B5EF4-FFF2-40B4-BE49-F238E27FC236}">
                    <a16:creationId xmlns:a16="http://schemas.microsoft.com/office/drawing/2014/main" id="{DDDE0FD1-2B79-509E-5AD0-808373BF5A7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659" y="2733618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3" name="Straight Connector 282">
                <a:extLst>
                  <a:ext uri="{FF2B5EF4-FFF2-40B4-BE49-F238E27FC236}">
                    <a16:creationId xmlns:a16="http://schemas.microsoft.com/office/drawing/2014/main" id="{D142B46B-D7D0-D032-9B5D-54211FE7BD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7219659" y="2733619"/>
                <a:ext cx="0" cy="17919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12324306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9A083-D17A-7252-F5C8-20E832AB2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486140"/>
            <a:ext cx="11740260" cy="492944"/>
          </a:xfrm>
        </p:spPr>
        <p:txBody>
          <a:bodyPr/>
          <a:lstStyle/>
          <a:p>
            <a:r>
              <a:rPr lang="en-US" dirty="0"/>
              <a:t>MorningSun</a:t>
            </a:r>
            <a:r>
              <a:rPr lang="en-US"/>
              <a:t> 1L FL Cohort: Safety With </a:t>
            </a:r>
            <a:r>
              <a:rPr lang="en-US" dirty="0"/>
              <a:t>Mosunetuzumab</a:t>
            </a:r>
            <a:r>
              <a:rPr lang="en-US"/>
              <a:t> SC Dosing</a:t>
            </a:r>
            <a:endParaRPr lang="en-US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B1E0388-7B1B-4A92-8787-0005CEE4144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/>
              <a:t>Flinn. ASCO 2025. </a:t>
            </a:r>
            <a:r>
              <a:rPr lang="en-US" altLang="en-US" spc="-11" dirty="0"/>
              <a:t>Abstr</a:t>
            </a:r>
            <a:r>
              <a:rPr lang="en-US" altLang="en-US" spc="-11"/>
              <a:t> 7014. </a:t>
            </a:r>
            <a:endParaRPr lang="en-US" altLang="en-US"/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140AF0AC-45A2-A8AC-73E3-FB0F0AC1C3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6634099"/>
              </p:ext>
            </p:extLst>
          </p:nvPr>
        </p:nvGraphicFramePr>
        <p:xfrm>
          <a:off x="230257" y="1219826"/>
          <a:ext cx="3852992" cy="4677322"/>
        </p:xfrm>
        <a:graphic>
          <a:graphicData uri="http://schemas.openxmlformats.org/drawingml/2006/table">
            <a:tbl>
              <a:tblPr/>
              <a:tblGrid>
                <a:gridCol w="2547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5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102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78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 CRS*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1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2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35 (34.3)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 (29.4)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(4.9)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379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time to CCRS onset, days (range)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2.0 (1-8)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CRS duration, days (range)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2.5 (1-15)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07067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CRS management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Corticosteroids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Tocilizumab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Corticosteroids + tocilizumab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(7.8)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(5.9)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(2.9)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112030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CRS resolution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35 (100)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9666438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Any grade AE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102 (100)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84131"/>
                  </a:ext>
                </a:extLst>
              </a:tr>
              <a:tr h="367359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Most common AEs of any grade (≥30%)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Injection-site reaction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Fatigue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CRS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Headache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Nausea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66 (64.7)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43 (42.2)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35 (34.3)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(31.4)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(30.4)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7693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8FE995A-6713-D8B4-6D8B-25E1B7AE74A5}"/>
              </a:ext>
            </a:extLst>
          </p:cNvPr>
          <p:cNvSpPr txBox="1"/>
          <p:nvPr/>
        </p:nvSpPr>
        <p:spPr bwMode="auto">
          <a:xfrm>
            <a:off x="147134" y="5835814"/>
            <a:ext cx="7216491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*After the first </a:t>
            </a:r>
            <a:r>
              <a:rPr kumimoji="0" lang="en-US" sz="1050" b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mosunetuzumab</a:t>
            </a:r>
            <a:r>
              <a:rPr kumimoji="0" lang="en-US" sz="105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SC dose, cytokine levels (IL-6, IFN-</a:t>
            </a:r>
            <a:r>
              <a:rPr kumimoji="0" lang="el-GR" sz="105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Poppins" pitchFamily="2" charset="77"/>
              </a:rPr>
              <a:t>γ</a:t>
            </a:r>
            <a:r>
              <a:rPr kumimoji="0" lang="en-US" sz="105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, and TNF-</a:t>
            </a:r>
            <a:r>
              <a:rPr kumimoji="0" lang="el-GR" sz="105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Poppins" pitchFamily="2" charset="77"/>
              </a:rPr>
              <a:t>α</a:t>
            </a:r>
            <a:r>
              <a:rPr kumimoji="0" lang="en-US" sz="105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) increased at C1D2, with a subsequent decrease at later time points. The patients who displayed upregulation of cytokines mainly experienced grade 1/2 CRS</a:t>
            </a:r>
            <a:r>
              <a:rPr lang="en-US" sz="105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.</a:t>
            </a:r>
            <a:endParaRPr kumimoji="0" lang="en-US" sz="1050" b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9" name="Group 3">
            <a:extLst>
              <a:ext uri="{FF2B5EF4-FFF2-40B4-BE49-F238E27FC236}">
                <a16:creationId xmlns:a16="http://schemas.microsoft.com/office/drawing/2014/main" id="{D401DE30-4995-E7E5-321A-63CEB7E77E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638503"/>
              </p:ext>
            </p:extLst>
          </p:nvPr>
        </p:nvGraphicFramePr>
        <p:xfrm>
          <a:off x="7828353" y="1234002"/>
          <a:ext cx="4142985" cy="4391673"/>
        </p:xfrm>
        <a:graphic>
          <a:graphicData uri="http://schemas.openxmlformats.org/drawingml/2006/table">
            <a:tbl>
              <a:tblPr/>
              <a:tblGrid>
                <a:gridCol w="3023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95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= 102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780"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AE leading to discontinuation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7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1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7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(7.8)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087023"/>
                  </a:ext>
                </a:extLst>
              </a:tr>
              <a:tr h="3297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3/4 AE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41 (40.2)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Most common grade 3/4 AE (≥10%)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Neutrophil count decreased 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(11.8)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5 AEs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COVID-19 pneumonia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Cardiogenic shock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Death (unexplained)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(2.0)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(1.0)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07067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Select AEs of interest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Infections (all)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3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4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5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ICANS, grade 4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75 (73.5)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sv-SE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13 (12.7)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sv-SE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2 (2.0)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sv-SE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2 (2.0)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 (1.0)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112030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Serious AEs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30 (29.4)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9666438"/>
                  </a:ext>
                </a:extLst>
              </a:tr>
              <a:tr h="36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Most common serious AEs</a:t>
                      </a:r>
                      <a:r>
                        <a:rPr kumimoji="0" 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†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Infections and infestations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CRS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(12.7)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(10.8)</a:t>
                      </a:r>
                    </a:p>
                  </a:txBody>
                  <a:tcPr marL="121699" marR="121699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23368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34F31C2-EC39-876C-9BB6-CEC1303FE6BF}"/>
              </a:ext>
            </a:extLst>
          </p:cNvPr>
          <p:cNvSpPr txBox="1"/>
          <p:nvPr/>
        </p:nvSpPr>
        <p:spPr>
          <a:xfrm>
            <a:off x="7775656" y="5630366"/>
            <a:ext cx="41956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†</a:t>
            </a:r>
            <a:r>
              <a:rPr kumimoji="0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Injection</a:t>
            </a: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-</a:t>
            </a:r>
            <a:r>
              <a:rPr kumimoji="0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site reaction, CRS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,</a:t>
            </a:r>
            <a:r>
              <a:rPr kumimoji="0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and headache AEs were all </a:t>
            </a: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g</a:t>
            </a:r>
            <a:r>
              <a:rPr kumimoji="0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rade </a:t>
            </a: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1/2; f</a:t>
            </a:r>
            <a:r>
              <a:rPr kumimoji="0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atigue and nausea AEs were </a:t>
            </a: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g</a:t>
            </a:r>
            <a:r>
              <a:rPr kumimoji="0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rade 1</a:t>
            </a: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-</a:t>
            </a:r>
            <a:r>
              <a:rPr kumimoji="0" sz="10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.</a:t>
            </a:r>
            <a:endParaRPr kumimoji="0" sz="10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E726E7-8E7B-90D2-59D2-0D71A2F73C3C}"/>
              </a:ext>
            </a:extLst>
          </p:cNvPr>
          <p:cNvSpPr txBox="1"/>
          <p:nvPr/>
        </p:nvSpPr>
        <p:spPr bwMode="auto">
          <a:xfrm rot="16200000">
            <a:off x="2945552" y="3046608"/>
            <a:ext cx="263565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With CRS Event (%)</a:t>
            </a:r>
          </a:p>
        </p:txBody>
      </p:sp>
      <p:sp>
        <p:nvSpPr>
          <p:cNvPr id="8" name="Freeform 103">
            <a:extLst>
              <a:ext uri="{FF2B5EF4-FFF2-40B4-BE49-F238E27FC236}">
                <a16:creationId xmlns:a16="http://schemas.microsoft.com/office/drawing/2014/main" id="{59D3BF6B-A2A7-C765-A20E-AA95B5490468}"/>
              </a:ext>
            </a:extLst>
          </p:cNvPr>
          <p:cNvSpPr/>
          <p:nvPr/>
        </p:nvSpPr>
        <p:spPr>
          <a:xfrm>
            <a:off x="4725412" y="1905000"/>
            <a:ext cx="2908876" cy="2809874"/>
          </a:xfrm>
          <a:custGeom>
            <a:avLst/>
            <a:gdLst>
              <a:gd name="connsiteX0" fmla="*/ 0 w 5600700"/>
              <a:gd name="connsiteY0" fmla="*/ 0 h 2049780"/>
              <a:gd name="connsiteX1" fmla="*/ 0 w 5600700"/>
              <a:gd name="connsiteY1" fmla="*/ 2049780 h 2049780"/>
              <a:gd name="connsiteX2" fmla="*/ 5600700 w 5600700"/>
              <a:gd name="connsiteY2" fmla="*/ 2049780 h 204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00700" h="2049780">
                <a:moveTo>
                  <a:pt x="0" y="0"/>
                </a:moveTo>
                <a:lnTo>
                  <a:pt x="0" y="2049780"/>
                </a:lnTo>
                <a:lnTo>
                  <a:pt x="5600700" y="2049780"/>
                </a:lnTo>
              </a:path>
            </a:pathLst>
          </a:custGeom>
          <a:noFill/>
          <a:ln w="19050" cap="sq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C3BECA8-7383-A8D9-BF74-0C61E0A453AC}"/>
              </a:ext>
            </a:extLst>
          </p:cNvPr>
          <p:cNvGrpSpPr/>
          <p:nvPr/>
        </p:nvGrpSpPr>
        <p:grpSpPr>
          <a:xfrm>
            <a:off x="4655968" y="1905325"/>
            <a:ext cx="54145" cy="2809549"/>
            <a:chOff x="1555178" y="1599088"/>
            <a:chExt cx="109439" cy="2454752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27F1EFA-C0D6-F234-9697-BD6D2D3DBE5C}"/>
                </a:ext>
              </a:extLst>
            </p:cNvPr>
            <p:cNvCxnSpPr>
              <a:cxnSpLocks/>
            </p:cNvCxnSpPr>
            <p:nvPr/>
          </p:nvCxnSpPr>
          <p:spPr>
            <a:xfrm>
              <a:off x="1555178" y="1599088"/>
              <a:ext cx="109439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4DB3D6E-DCBE-3AA2-F218-CE46D5C363C1}"/>
                </a:ext>
              </a:extLst>
            </p:cNvPr>
            <p:cNvCxnSpPr/>
            <p:nvPr/>
          </p:nvCxnSpPr>
          <p:spPr>
            <a:xfrm>
              <a:off x="1555178" y="210273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C72D221-AF33-71EC-A81C-EFD53C81A799}"/>
                </a:ext>
              </a:extLst>
            </p:cNvPr>
            <p:cNvCxnSpPr/>
            <p:nvPr/>
          </p:nvCxnSpPr>
          <p:spPr>
            <a:xfrm>
              <a:off x="1555178" y="259051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258794B-A7D7-9BA7-0659-9960036F8DA1}"/>
                </a:ext>
              </a:extLst>
            </p:cNvPr>
            <p:cNvCxnSpPr/>
            <p:nvPr/>
          </p:nvCxnSpPr>
          <p:spPr>
            <a:xfrm>
              <a:off x="1555178" y="3078288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73352C8-EBA7-100B-6C18-D5CF74BFDE1F}"/>
                </a:ext>
              </a:extLst>
            </p:cNvPr>
            <p:cNvCxnSpPr/>
            <p:nvPr/>
          </p:nvCxnSpPr>
          <p:spPr>
            <a:xfrm>
              <a:off x="1555178" y="3566063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B43CE6F-DB5A-C86C-2FCD-95484626982E}"/>
                </a:ext>
              </a:extLst>
            </p:cNvPr>
            <p:cNvCxnSpPr/>
            <p:nvPr/>
          </p:nvCxnSpPr>
          <p:spPr>
            <a:xfrm>
              <a:off x="1555178" y="4053840"/>
              <a:ext cx="93600" cy="0"/>
            </a:xfrm>
            <a:prstGeom prst="line">
              <a:avLst/>
            </a:prstGeom>
            <a:noFill/>
            <a:ln w="19050" cap="sq" cmpd="sng" algn="ctr">
              <a:solidFill>
                <a:srgbClr val="000000"/>
              </a:solidFill>
              <a:prstDash val="solid"/>
              <a:miter lim="800000"/>
            </a:ln>
            <a:effectLst/>
          </p:spPr>
        </p:cxn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6CAB7D0-A7EF-D52A-B3A7-BFA2D34F6A9A}"/>
              </a:ext>
            </a:extLst>
          </p:cNvPr>
          <p:cNvGrpSpPr/>
          <p:nvPr/>
        </p:nvGrpSpPr>
        <p:grpSpPr>
          <a:xfrm>
            <a:off x="4338795" y="1779096"/>
            <a:ext cx="282129" cy="3026814"/>
            <a:chOff x="6850171" y="2038332"/>
            <a:chExt cx="282129" cy="264616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233DB59-E9F5-A62D-4080-3697787B9745}"/>
                </a:ext>
              </a:extLst>
            </p:cNvPr>
            <p:cNvSpPr/>
            <p:nvPr/>
          </p:nvSpPr>
          <p:spPr>
            <a:xfrm>
              <a:off x="6850171" y="2038332"/>
              <a:ext cx="282129" cy="1883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100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1E02AA4-349B-D896-3A62-C6AB129752F0}"/>
                </a:ext>
              </a:extLst>
            </p:cNvPr>
            <p:cNvSpPr/>
            <p:nvPr/>
          </p:nvSpPr>
          <p:spPr>
            <a:xfrm>
              <a:off x="6906276" y="2529898"/>
              <a:ext cx="226024" cy="1883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80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59E3792-3115-05F2-A18F-61EC36CFAE8E}"/>
                </a:ext>
              </a:extLst>
            </p:cNvPr>
            <p:cNvSpPr/>
            <p:nvPr/>
          </p:nvSpPr>
          <p:spPr>
            <a:xfrm>
              <a:off x="6906276" y="3021460"/>
              <a:ext cx="226024" cy="1883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60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25D82E2-FAAB-AC1A-B62A-B2C7AC8715D1}"/>
                </a:ext>
              </a:extLst>
            </p:cNvPr>
            <p:cNvSpPr/>
            <p:nvPr/>
          </p:nvSpPr>
          <p:spPr>
            <a:xfrm>
              <a:off x="6907879" y="3513020"/>
              <a:ext cx="224421" cy="1883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E8C8046-C334-531F-17EF-9FF4059FA978}"/>
                </a:ext>
              </a:extLst>
            </p:cNvPr>
            <p:cNvSpPr/>
            <p:nvPr/>
          </p:nvSpPr>
          <p:spPr>
            <a:xfrm>
              <a:off x="6917497" y="4004584"/>
              <a:ext cx="214803" cy="1883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0185E73-26CF-71FB-2A27-EDE20B64DFA3}"/>
                </a:ext>
              </a:extLst>
            </p:cNvPr>
            <p:cNvSpPr/>
            <p:nvPr/>
          </p:nvSpPr>
          <p:spPr>
            <a:xfrm>
              <a:off x="7020089" y="4496143"/>
              <a:ext cx="112211" cy="1883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0" marR="0" lvl="0" indent="0" algn="r" defTabSz="82269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96ADB64-1506-BFB0-7C57-4C557A6AFA26}"/>
              </a:ext>
            </a:extLst>
          </p:cNvPr>
          <p:cNvGrpSpPr/>
          <p:nvPr/>
        </p:nvGrpSpPr>
        <p:grpSpPr>
          <a:xfrm>
            <a:off x="6772546" y="2012945"/>
            <a:ext cx="933360" cy="461665"/>
            <a:chOff x="2435970" y="1239258"/>
            <a:chExt cx="933360" cy="46166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A25FB4A-0417-EF50-A1AF-989FD3621882}"/>
                </a:ext>
              </a:extLst>
            </p:cNvPr>
            <p:cNvSpPr txBox="1"/>
            <p:nvPr/>
          </p:nvSpPr>
          <p:spPr bwMode="auto">
            <a:xfrm>
              <a:off x="2524338" y="1239258"/>
              <a:ext cx="8449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Grade 1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Grade 2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26F27F8-1601-3C38-9D57-96DA4D17DA4D}"/>
                </a:ext>
              </a:extLst>
            </p:cNvPr>
            <p:cNvSpPr/>
            <p:nvPr/>
          </p:nvSpPr>
          <p:spPr bwMode="auto">
            <a:xfrm>
              <a:off x="2435970" y="1301819"/>
              <a:ext cx="128762" cy="12876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F9A44BD-D999-E0A0-840B-D3AA253A241B}"/>
                </a:ext>
              </a:extLst>
            </p:cNvPr>
            <p:cNvSpPr/>
            <p:nvPr/>
          </p:nvSpPr>
          <p:spPr bwMode="auto">
            <a:xfrm>
              <a:off x="2435970" y="1488860"/>
              <a:ext cx="128762" cy="128762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68403FD1-8C58-0F48-DD56-AFC4AC7AEC9E}"/>
              </a:ext>
            </a:extLst>
          </p:cNvPr>
          <p:cNvSpPr/>
          <p:nvPr/>
        </p:nvSpPr>
        <p:spPr>
          <a:xfrm>
            <a:off x="4787286" y="4773153"/>
            <a:ext cx="495328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C1D1-7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84D6D5D-0947-9848-0252-E76CD2C464C2}"/>
              </a:ext>
            </a:extLst>
          </p:cNvPr>
          <p:cNvSpPr/>
          <p:nvPr/>
        </p:nvSpPr>
        <p:spPr>
          <a:xfrm>
            <a:off x="5354674" y="4773153"/>
            <a:ext cx="557845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C1D1-14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5B6A4DB-68C2-E632-D1D3-714F10BFEF47}"/>
              </a:ext>
            </a:extLst>
          </p:cNvPr>
          <p:cNvSpPr/>
          <p:nvPr/>
        </p:nvSpPr>
        <p:spPr>
          <a:xfrm>
            <a:off x="5953253" y="4773153"/>
            <a:ext cx="528991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C1D15+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995453E-0B05-80E7-312E-2A566B8FE7DA}"/>
              </a:ext>
            </a:extLst>
          </p:cNvPr>
          <p:cNvSpPr/>
          <p:nvPr/>
        </p:nvSpPr>
        <p:spPr>
          <a:xfrm>
            <a:off x="6669152" y="4773153"/>
            <a:ext cx="206788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23E3111-B071-1360-118A-35C898413574}"/>
              </a:ext>
            </a:extLst>
          </p:cNvPr>
          <p:cNvSpPr/>
          <p:nvPr/>
        </p:nvSpPr>
        <p:spPr>
          <a:xfrm>
            <a:off x="7193579" y="4773153"/>
            <a:ext cx="315791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C3+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3263DA3-75EE-71A3-78D7-7D6A13FA41E2}"/>
              </a:ext>
            </a:extLst>
          </p:cNvPr>
          <p:cNvSpPr/>
          <p:nvPr/>
        </p:nvSpPr>
        <p:spPr>
          <a:xfrm>
            <a:off x="5641648" y="4999268"/>
            <a:ext cx="1199047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ctr" defTabSz="82269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Dosing Cycle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9150C50-6278-F61B-88B4-1B79EA206F96}"/>
              </a:ext>
            </a:extLst>
          </p:cNvPr>
          <p:cNvSpPr/>
          <p:nvPr/>
        </p:nvSpPr>
        <p:spPr bwMode="auto">
          <a:xfrm>
            <a:off x="4796886" y="3994151"/>
            <a:ext cx="454564" cy="71120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25.5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A30DE50-D962-C921-F795-EDD16BD8982D}"/>
              </a:ext>
            </a:extLst>
          </p:cNvPr>
          <p:cNvSpPr txBox="1"/>
          <p:nvPr/>
        </p:nvSpPr>
        <p:spPr bwMode="auto">
          <a:xfrm>
            <a:off x="4823632" y="3726677"/>
            <a:ext cx="40107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2.0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5EBBCF5-894C-E491-630E-A451AA56E202}"/>
              </a:ext>
            </a:extLst>
          </p:cNvPr>
          <p:cNvSpPr/>
          <p:nvPr/>
        </p:nvSpPr>
        <p:spPr bwMode="auto">
          <a:xfrm>
            <a:off x="4796886" y="3935872"/>
            <a:ext cx="454564" cy="58279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8008196-1AA6-6190-86BD-3BB5FECDF71D}"/>
              </a:ext>
            </a:extLst>
          </p:cNvPr>
          <p:cNvSpPr txBox="1"/>
          <p:nvPr/>
        </p:nvSpPr>
        <p:spPr bwMode="auto">
          <a:xfrm>
            <a:off x="5411481" y="4200835"/>
            <a:ext cx="362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1.0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2DB85FD-D08A-498D-094C-658C73095C0A}"/>
              </a:ext>
            </a:extLst>
          </p:cNvPr>
          <p:cNvSpPr txBox="1"/>
          <p:nvPr/>
        </p:nvSpPr>
        <p:spPr bwMode="auto">
          <a:xfrm>
            <a:off x="6030029" y="4387521"/>
            <a:ext cx="362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1.0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1BB1185-BD86-ADCB-D68F-4228880EC8D0}"/>
              </a:ext>
            </a:extLst>
          </p:cNvPr>
          <p:cNvSpPr txBox="1"/>
          <p:nvPr/>
        </p:nvSpPr>
        <p:spPr bwMode="auto">
          <a:xfrm>
            <a:off x="6296134" y="4387521"/>
            <a:ext cx="4042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3.0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9B61E7-C8A2-ABC9-6A52-C1683772ADED}"/>
              </a:ext>
            </a:extLst>
          </p:cNvPr>
          <p:cNvSpPr txBox="1"/>
          <p:nvPr/>
        </p:nvSpPr>
        <p:spPr bwMode="auto">
          <a:xfrm>
            <a:off x="6611944" y="4462816"/>
            <a:ext cx="362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1.0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B77A117-4511-A1CC-E27C-06430F243273}"/>
              </a:ext>
            </a:extLst>
          </p:cNvPr>
          <p:cNvSpPr txBox="1"/>
          <p:nvPr/>
        </p:nvSpPr>
        <p:spPr bwMode="auto">
          <a:xfrm>
            <a:off x="7149014" y="4450345"/>
            <a:ext cx="362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1.0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3A99F07-F6DB-01CF-D9A8-7D50929EA07D}"/>
              </a:ext>
            </a:extLst>
          </p:cNvPr>
          <p:cNvSpPr/>
          <p:nvPr/>
        </p:nvSpPr>
        <p:spPr bwMode="auto">
          <a:xfrm>
            <a:off x="5372178" y="4435475"/>
            <a:ext cx="454564" cy="269876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9.8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01B4AC-FC16-3529-7FC7-B208BD580F26}"/>
              </a:ext>
            </a:extLst>
          </p:cNvPr>
          <p:cNvSpPr/>
          <p:nvPr/>
        </p:nvSpPr>
        <p:spPr bwMode="auto">
          <a:xfrm>
            <a:off x="5372178" y="4409289"/>
            <a:ext cx="454564" cy="27432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337DB98-820A-BA38-E38A-B42819F252B8}"/>
              </a:ext>
            </a:extLst>
          </p:cNvPr>
          <p:cNvGrpSpPr/>
          <p:nvPr/>
        </p:nvGrpSpPr>
        <p:grpSpPr>
          <a:xfrm>
            <a:off x="4725412" y="4705350"/>
            <a:ext cx="2908448" cy="86113"/>
            <a:chOff x="4725412" y="4509454"/>
            <a:chExt cx="2908448" cy="28201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96762E27-3BE5-4B4B-48F3-F98E61F0C5D9}"/>
                </a:ext>
              </a:extLst>
            </p:cNvPr>
            <p:cNvCxnSpPr/>
            <p:nvPr/>
          </p:nvCxnSpPr>
          <p:spPr bwMode="auto">
            <a:xfrm>
              <a:off x="4725412" y="4509454"/>
              <a:ext cx="0" cy="28201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70CB139E-F5A4-20EC-1490-B89FBE5BF7AB}"/>
                </a:ext>
              </a:extLst>
            </p:cNvPr>
            <p:cNvCxnSpPr/>
            <p:nvPr/>
          </p:nvCxnSpPr>
          <p:spPr bwMode="auto">
            <a:xfrm>
              <a:off x="5307102" y="4509454"/>
              <a:ext cx="0" cy="28201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F4D9B57A-160E-B2FD-D677-38A531FC1105}"/>
                </a:ext>
              </a:extLst>
            </p:cNvPr>
            <p:cNvCxnSpPr/>
            <p:nvPr/>
          </p:nvCxnSpPr>
          <p:spPr bwMode="auto">
            <a:xfrm>
              <a:off x="5888792" y="4509454"/>
              <a:ext cx="0" cy="28201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B575ED0-4C43-AF5F-CE13-D6024D2693AC}"/>
                </a:ext>
              </a:extLst>
            </p:cNvPr>
            <p:cNvCxnSpPr/>
            <p:nvPr/>
          </p:nvCxnSpPr>
          <p:spPr bwMode="auto">
            <a:xfrm>
              <a:off x="6470482" y="4509454"/>
              <a:ext cx="0" cy="28201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9F641DBF-3008-2DF6-109B-49B834485967}"/>
                </a:ext>
              </a:extLst>
            </p:cNvPr>
            <p:cNvCxnSpPr/>
            <p:nvPr/>
          </p:nvCxnSpPr>
          <p:spPr bwMode="auto">
            <a:xfrm>
              <a:off x="7052172" y="4509454"/>
              <a:ext cx="0" cy="28201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30F3E553-CFB6-F3FA-8128-1D59B5645D47}"/>
                </a:ext>
              </a:extLst>
            </p:cNvPr>
            <p:cNvCxnSpPr/>
            <p:nvPr/>
          </p:nvCxnSpPr>
          <p:spPr bwMode="auto">
            <a:xfrm>
              <a:off x="7633860" y="4509454"/>
              <a:ext cx="0" cy="28201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4CAEFEF2-75A7-7BDA-833E-FBBA43F4E3BE}"/>
              </a:ext>
            </a:extLst>
          </p:cNvPr>
          <p:cNvSpPr/>
          <p:nvPr/>
        </p:nvSpPr>
        <p:spPr bwMode="auto">
          <a:xfrm>
            <a:off x="5964118" y="4629149"/>
            <a:ext cx="454564" cy="7620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1BC5A3-CD9A-923A-3DAB-CF1025428643}"/>
              </a:ext>
            </a:extLst>
          </p:cNvPr>
          <p:cNvSpPr/>
          <p:nvPr/>
        </p:nvSpPr>
        <p:spPr bwMode="auto">
          <a:xfrm>
            <a:off x="5964118" y="4602354"/>
            <a:ext cx="454564" cy="27432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792B320F-242E-B670-1ED1-17868BFE73A9}"/>
              </a:ext>
            </a:extLst>
          </p:cNvPr>
          <p:cNvSpPr/>
          <p:nvPr/>
        </p:nvSpPr>
        <p:spPr bwMode="auto">
          <a:xfrm>
            <a:off x="6538556" y="4677918"/>
            <a:ext cx="454564" cy="27432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5B6290B-9607-8789-5C88-6811A41BE8DF}"/>
              </a:ext>
            </a:extLst>
          </p:cNvPr>
          <p:cNvSpPr/>
          <p:nvPr/>
        </p:nvSpPr>
        <p:spPr bwMode="auto">
          <a:xfrm>
            <a:off x="7119178" y="4677918"/>
            <a:ext cx="454564" cy="27432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26CDAD17-A6A9-3AEA-09BA-13ECD4645E80}"/>
              </a:ext>
            </a:extLst>
          </p:cNvPr>
          <p:cNvSpPr/>
          <p:nvPr/>
        </p:nvSpPr>
        <p:spPr bwMode="auto">
          <a:xfrm>
            <a:off x="6384131" y="4598194"/>
            <a:ext cx="88107" cy="69056"/>
          </a:xfrm>
          <a:custGeom>
            <a:avLst/>
            <a:gdLst>
              <a:gd name="connsiteX0" fmla="*/ 0 w 88107"/>
              <a:gd name="connsiteY0" fmla="*/ 69056 h 69056"/>
              <a:gd name="connsiteX1" fmla="*/ 88107 w 88107"/>
              <a:gd name="connsiteY1" fmla="*/ 69056 h 69056"/>
              <a:gd name="connsiteX2" fmla="*/ 88107 w 88107"/>
              <a:gd name="connsiteY2" fmla="*/ 0 h 69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107" h="69056">
                <a:moveTo>
                  <a:pt x="0" y="69056"/>
                </a:moveTo>
                <a:lnTo>
                  <a:pt x="88107" y="69056"/>
                </a:lnTo>
                <a:lnTo>
                  <a:pt x="8810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72AB64D-299F-EC29-B5A6-8AF040628FD9}"/>
              </a:ext>
            </a:extLst>
          </p:cNvPr>
          <p:cNvSpPr txBox="1"/>
          <p:nvPr/>
        </p:nvSpPr>
        <p:spPr bwMode="auto">
          <a:xfrm>
            <a:off x="4530859" y="5267115"/>
            <a:ext cx="329749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CRS events were mostly grade 1 and all resolved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F2C951D-B924-8DC7-89DA-3C2A56740226}"/>
              </a:ext>
            </a:extLst>
          </p:cNvPr>
          <p:cNvSpPr txBox="1"/>
          <p:nvPr/>
        </p:nvSpPr>
        <p:spPr bwMode="auto">
          <a:xfrm>
            <a:off x="4615757" y="1394605"/>
            <a:ext cx="274786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Frequency of CRS Events by </a:t>
            </a:r>
            <a:b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Cycle and Grade</a:t>
            </a:r>
          </a:p>
        </p:txBody>
      </p:sp>
    </p:spTree>
    <p:extLst>
      <p:ext uri="{BB962C8B-B14F-4D97-AF65-F5344CB8AC3E}">
        <p14:creationId xmlns:p14="http://schemas.microsoft.com/office/powerpoint/2010/main" val="2401436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093C8-34CB-6A4E-5A1F-8E27977D0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Global, multicenter, open-label phase III study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 b="1"/>
              <a:t>Primary endpoints</a:t>
            </a:r>
            <a:r>
              <a:rPr lang="en-US"/>
              <a:t>: ORR, and PFS as assessed by IRC per Lugano criteria</a:t>
            </a:r>
          </a:p>
          <a:p>
            <a:r>
              <a:rPr lang="en-US" b="1"/>
              <a:t>Key secondary endpoints</a:t>
            </a:r>
            <a:r>
              <a:rPr lang="en-US"/>
              <a:t>: CRR, BOR, OS, MRD</a:t>
            </a: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9E063C-819C-18F1-5EAE-53B1055B6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EPCORE FL-1: Epcoritamab + R</a:t>
            </a:r>
            <a:r>
              <a:rPr lang="en-US" baseline="30000" dirty="0"/>
              <a:t>2</a:t>
            </a:r>
            <a:r>
              <a:rPr lang="en-US" dirty="0"/>
              <a:t> vs R</a:t>
            </a:r>
            <a:r>
              <a:rPr lang="en-US" baseline="30000" dirty="0"/>
              <a:t>2</a:t>
            </a:r>
            <a:r>
              <a:rPr lang="en-US" dirty="0"/>
              <a:t> in Patients With R/R FL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295EAE-C343-1C43-F269-7D501485339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/>
              <a:t>Falchi. Lancet. 2025;S0140-6736:25:02360-8</a:t>
            </a:r>
            <a:r>
              <a:rPr lang="en-US" altLang="en-US" spc="-10" dirty="0"/>
              <a:t>.</a:t>
            </a:r>
            <a:endParaRPr lang="en-US" altLang="en-US" spc="-1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A22775-D8BD-CB51-93AB-CE0A6BD67CA4}"/>
              </a:ext>
            </a:extLst>
          </p:cNvPr>
          <p:cNvSpPr txBox="1"/>
          <p:nvPr/>
        </p:nvSpPr>
        <p:spPr bwMode="auto">
          <a:xfrm>
            <a:off x="884214" y="2274838"/>
            <a:ext cx="351937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Adults (≥18 yr) with body scan and histologically confirmed R/R FL grade 1-3 or grade 4 with no evidence of histologic aggressive transformation; at least 1 systemic PLOT; CrCl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≥50mL/min; ECOG 0-2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928389E-4BB7-84BB-CAF8-33B6ED046303}"/>
              </a:ext>
            </a:extLst>
          </p:cNvPr>
          <p:cNvCxnSpPr>
            <a:cxnSpLocks/>
          </p:cNvCxnSpPr>
          <p:nvPr/>
        </p:nvCxnSpPr>
        <p:spPr bwMode="auto">
          <a:xfrm flipV="1">
            <a:off x="4392081" y="3064779"/>
            <a:ext cx="506465" cy="421173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85DAA92-2D03-76D5-75B0-64BE3A5B5897}"/>
              </a:ext>
            </a:extLst>
          </p:cNvPr>
          <p:cNvSpPr txBox="1"/>
          <p:nvPr/>
        </p:nvSpPr>
        <p:spPr bwMode="auto">
          <a:xfrm>
            <a:off x="5032204" y="2360962"/>
            <a:ext cx="3519376" cy="12003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Epcoritamab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IV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48 mg for 12 cycles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Rituximab IV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5 cycles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Lenalidomide IV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12 cycles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69609AC-6489-C0D4-B5CF-2A80368A200E}"/>
              </a:ext>
            </a:extLst>
          </p:cNvPr>
          <p:cNvCxnSpPr/>
          <p:nvPr/>
        </p:nvCxnSpPr>
        <p:spPr bwMode="auto">
          <a:xfrm>
            <a:off x="8687873" y="3500347"/>
            <a:ext cx="669851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7D51B12-6787-1302-6F72-27BF48809AA3}"/>
              </a:ext>
            </a:extLst>
          </p:cNvPr>
          <p:cNvSpPr txBox="1"/>
          <p:nvPr/>
        </p:nvSpPr>
        <p:spPr bwMode="auto">
          <a:xfrm>
            <a:off x="9257287" y="3023294"/>
            <a:ext cx="220487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Until 12 cycles of therapy, disease progression, or meets off-treatment criteria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A6342A5-8B3F-5E04-4053-0BFBC0439EA8}"/>
              </a:ext>
            </a:extLst>
          </p:cNvPr>
          <p:cNvCxnSpPr>
            <a:cxnSpLocks/>
          </p:cNvCxnSpPr>
          <p:nvPr/>
        </p:nvCxnSpPr>
        <p:spPr bwMode="auto">
          <a:xfrm>
            <a:off x="4403590" y="3562620"/>
            <a:ext cx="470905" cy="340827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03FCCAF-10A0-6529-D13E-4A1B48C1B759}"/>
              </a:ext>
            </a:extLst>
          </p:cNvPr>
          <p:cNvSpPr txBox="1"/>
          <p:nvPr/>
        </p:nvSpPr>
        <p:spPr bwMode="auto">
          <a:xfrm>
            <a:off x="5032203" y="3639570"/>
            <a:ext cx="3519377" cy="64633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Rituximab IV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5 cycles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Lenalidomide IV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12 cycles </a:t>
            </a:r>
          </a:p>
        </p:txBody>
      </p:sp>
    </p:spTree>
    <p:extLst>
      <p:ext uri="{BB962C8B-B14F-4D97-AF65-F5344CB8AC3E}">
        <p14:creationId xmlns:p14="http://schemas.microsoft.com/office/powerpoint/2010/main" val="22658182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B5712-D326-2038-E107-DE1B77CA5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79EA3-4E6C-69B7-FD7D-0D1E8675B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EPCORE FL-1: Efficacy With Epcoritamab + R</a:t>
            </a:r>
            <a:r>
              <a:rPr lang="en-US" baseline="30000" dirty="0"/>
              <a:t>2</a:t>
            </a:r>
            <a:r>
              <a:rPr lang="en-US" dirty="0"/>
              <a:t> vs R</a:t>
            </a:r>
            <a:r>
              <a:rPr lang="en-US" baseline="30000" dirty="0"/>
              <a:t>2</a:t>
            </a:r>
            <a:r>
              <a:rPr lang="en-US" dirty="0"/>
              <a:t> in Patients With R/R FL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351E0B4-FFD6-365B-8C0B-30561013AC1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pc="-10"/>
              <a:t>Falchi. Lancet. 2025;S0140-6736:25:02360-8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F239E19-F588-3C34-C605-192621319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302535"/>
              </p:ext>
            </p:extLst>
          </p:nvPr>
        </p:nvGraphicFramePr>
        <p:xfrm>
          <a:off x="231078" y="1524000"/>
          <a:ext cx="11740258" cy="2916907"/>
        </p:xfrm>
        <a:graphic>
          <a:graphicData uri="http://schemas.openxmlformats.org/drawingml/2006/table">
            <a:tbl>
              <a:tblPr>
                <a:tableStyleId>{46F890A9-2807-4EBB-B81D-B2AA78EC7F39}</a:tableStyleId>
              </a:tblPr>
              <a:tblGrid>
                <a:gridCol w="2886356">
                  <a:extLst>
                    <a:ext uri="{9D8B030D-6E8A-4147-A177-3AD203B41FA5}">
                      <a16:colId xmlns:a16="http://schemas.microsoft.com/office/drawing/2014/main" val="3307768910"/>
                    </a:ext>
                  </a:extLst>
                </a:gridCol>
                <a:gridCol w="2267872">
                  <a:extLst>
                    <a:ext uri="{9D8B030D-6E8A-4147-A177-3AD203B41FA5}">
                      <a16:colId xmlns:a16="http://schemas.microsoft.com/office/drawing/2014/main" val="1510072412"/>
                    </a:ext>
                  </a:extLst>
                </a:gridCol>
                <a:gridCol w="3293015">
                  <a:extLst>
                    <a:ext uri="{9D8B030D-6E8A-4147-A177-3AD203B41FA5}">
                      <a16:colId xmlns:a16="http://schemas.microsoft.com/office/drawing/2014/main" val="1882889939"/>
                    </a:ext>
                  </a:extLst>
                </a:gridCol>
                <a:gridCol w="3293015">
                  <a:extLst>
                    <a:ext uri="{9D8B030D-6E8A-4147-A177-3AD203B41FA5}">
                      <a16:colId xmlns:a16="http://schemas.microsoft.com/office/drawing/2014/main" val="2501782186"/>
                    </a:ext>
                  </a:extLst>
                </a:gridCol>
              </a:tblGrid>
              <a:tr h="44802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b="1">
                          <a:solidFill>
                            <a:schemeClr val="bg1"/>
                          </a:solidFill>
                          <a:effectLst/>
                        </a:rPr>
                        <a:t>Epcoritamab + R</a:t>
                      </a:r>
                      <a:r>
                        <a:rPr lang="pt-BR" b="1" baseline="3000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r>
                        <a:rPr lang="pt-BR" b="1">
                          <a:solidFill>
                            <a:schemeClr val="bg1"/>
                          </a:solidFill>
                          <a:effectLst/>
                        </a:rPr>
                        <a:t> (n = 243)</a:t>
                      </a:r>
                      <a:endParaRPr lang="pt-BR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b="1">
                          <a:solidFill>
                            <a:schemeClr val="bg1"/>
                          </a:solidFill>
                          <a:effectLst/>
                        </a:rPr>
                        <a:t>R</a:t>
                      </a:r>
                      <a:r>
                        <a:rPr lang="en-US" b="1" baseline="3000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r>
                        <a:rPr lang="en-US" b="1">
                          <a:solidFill>
                            <a:schemeClr val="bg1"/>
                          </a:solidFill>
                          <a:effectLst/>
                        </a:rPr>
                        <a:t> (n = 245)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586228"/>
                  </a:ext>
                </a:extLst>
              </a:tr>
              <a:tr h="448027"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Median follow-up, mo, median </a:t>
                      </a:r>
                      <a:b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(95% CI) [IQR]</a:t>
                      </a:r>
                      <a:endParaRPr lang="en-US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14·8 (13·96-16·23)</a:t>
                      </a:r>
                      <a:b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[12·0-19·3]</a:t>
                      </a:r>
                      <a:endParaRPr lang="en-US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14·6 (13·57-15·64) </a:t>
                      </a:r>
                      <a:b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[10·2-18·6]</a:t>
                      </a:r>
                      <a:endParaRPr lang="en-US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62093"/>
                  </a:ext>
                </a:extLst>
              </a:tr>
              <a:tr h="256015"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Overall response rate, n (% [95% CI])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231 (95% [92-97])</a:t>
                      </a:r>
                      <a:endParaRPr lang="en-US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194 (79% [74-84])</a:t>
                      </a:r>
                      <a:endParaRPr lang="en-US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2568520"/>
                  </a:ext>
                </a:extLst>
              </a:tr>
              <a:tr h="256015"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Complete response, n (% [95% CI])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201 (83% [77-87])</a:t>
                      </a:r>
                      <a:endParaRPr lang="en-US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122 (50% [43-56])</a:t>
                      </a:r>
                      <a:endParaRPr lang="en-US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7401599"/>
                  </a:ext>
                </a:extLst>
              </a:tr>
              <a:tr h="256015"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Partial response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30 (12%)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72 (29%)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985176"/>
                  </a:ext>
                </a:extLst>
              </a:tr>
              <a:tr h="256015"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Stable disease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1 (&lt;1%)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17 (7%)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8890777"/>
                  </a:ext>
                </a:extLst>
              </a:tr>
              <a:tr h="256015"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Progressive disease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7 (3%)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16 (7%)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1648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68054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89B98A-6699-28A3-8D7A-E4B4C02B3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633AE-D957-E84A-F116-89B9F1B4D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EPCORE FL-1: PFS and OS With Epcoritamab + R</a:t>
            </a:r>
            <a:r>
              <a:rPr lang="en-US" baseline="30000" dirty="0"/>
              <a:t>2</a:t>
            </a:r>
            <a:r>
              <a:rPr lang="en-US" dirty="0"/>
              <a:t> vs R</a:t>
            </a:r>
            <a:r>
              <a:rPr lang="en-US" baseline="30000" dirty="0"/>
              <a:t>2</a:t>
            </a:r>
            <a:r>
              <a:rPr lang="en-US" dirty="0"/>
              <a:t> in Patients With R/R FL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E152273-325F-737F-7038-264782B4330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pc="-10"/>
              <a:t>Falchi. Lancet. 2025;S0140-6736:25:02360-8</a:t>
            </a:r>
          </a:p>
        </p:txBody>
      </p:sp>
      <p:sp>
        <p:nvSpPr>
          <p:cNvPr id="6" name="Rounded Rectangle 2015">
            <a:extLst>
              <a:ext uri="{FF2B5EF4-FFF2-40B4-BE49-F238E27FC236}">
                <a16:creationId xmlns:a16="http://schemas.microsoft.com/office/drawing/2014/main" id="{2FB13B9D-4429-3582-66F5-D84F43E473B3}"/>
              </a:ext>
            </a:extLst>
          </p:cNvPr>
          <p:cNvSpPr/>
          <p:nvPr/>
        </p:nvSpPr>
        <p:spPr>
          <a:xfrm>
            <a:off x="1469694" y="1609970"/>
            <a:ext cx="432286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PFS</a:t>
            </a:r>
            <a:endParaRPr lang="en-GB" sz="2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Rounded Rectangle 2015">
            <a:extLst>
              <a:ext uri="{FF2B5EF4-FFF2-40B4-BE49-F238E27FC236}">
                <a16:creationId xmlns:a16="http://schemas.microsoft.com/office/drawing/2014/main" id="{AF683B91-3709-698D-6144-5D65B2A0E4DC}"/>
              </a:ext>
            </a:extLst>
          </p:cNvPr>
          <p:cNvSpPr/>
          <p:nvPr/>
        </p:nvSpPr>
        <p:spPr>
          <a:xfrm>
            <a:off x="6976049" y="1609970"/>
            <a:ext cx="432286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OS</a:t>
            </a:r>
            <a:endParaRPr lang="en-GB" sz="2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Rounded Rectangle 2015">
            <a:extLst>
              <a:ext uri="{FF2B5EF4-FFF2-40B4-BE49-F238E27FC236}">
                <a16:creationId xmlns:a16="http://schemas.microsoft.com/office/drawing/2014/main" id="{1177F55E-C7E2-114F-C15A-ADEFE519D14F}"/>
              </a:ext>
            </a:extLst>
          </p:cNvPr>
          <p:cNvSpPr/>
          <p:nvPr/>
        </p:nvSpPr>
        <p:spPr>
          <a:xfrm rot="16200000">
            <a:off x="-73478" y="3554281"/>
            <a:ext cx="1178281" cy="348948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PFS (%)</a:t>
            </a:r>
            <a:endParaRPr lang="en-GB" b="0">
              <a:solidFill>
                <a:schemeClr val="tx1">
                  <a:lumMod val="75000"/>
                  <a:lumOff val="25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Rounded Rectangle 2015">
            <a:extLst>
              <a:ext uri="{FF2B5EF4-FFF2-40B4-BE49-F238E27FC236}">
                <a16:creationId xmlns:a16="http://schemas.microsoft.com/office/drawing/2014/main" id="{51AB482C-5371-5B93-F01E-8B70284444EA}"/>
              </a:ext>
            </a:extLst>
          </p:cNvPr>
          <p:cNvSpPr/>
          <p:nvPr/>
        </p:nvSpPr>
        <p:spPr>
          <a:xfrm>
            <a:off x="1082640" y="5065283"/>
            <a:ext cx="462923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Time </a:t>
            </a: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Since Randomization </a:t>
            </a:r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(</a:t>
            </a: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)</a:t>
            </a:r>
            <a:endParaRPr lang="en-GB" b="0">
              <a:solidFill>
                <a:schemeClr val="tx1">
                  <a:lumMod val="75000"/>
                  <a:lumOff val="25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F405FCEF-C8CD-0EB0-02B9-BECA42B8F7DF}"/>
              </a:ext>
            </a:extLst>
          </p:cNvPr>
          <p:cNvSpPr/>
          <p:nvPr/>
        </p:nvSpPr>
        <p:spPr>
          <a:xfrm>
            <a:off x="1070435" y="2718148"/>
            <a:ext cx="4978008" cy="2123162"/>
          </a:xfrm>
          <a:custGeom>
            <a:avLst/>
            <a:gdLst>
              <a:gd name="csX0" fmla="*/ 0 w 5135671"/>
              <a:gd name="csY0" fmla="*/ 0 h 2123162"/>
              <a:gd name="csX1" fmla="*/ 0 w 5135671"/>
              <a:gd name="csY1" fmla="*/ 2123162 h 2123162"/>
              <a:gd name="csX2" fmla="*/ 5135671 w 5135671"/>
              <a:gd name="csY2" fmla="*/ 2123162 h 212316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5135671" h="2123162">
                <a:moveTo>
                  <a:pt x="0" y="0"/>
                </a:moveTo>
                <a:lnTo>
                  <a:pt x="0" y="2123162"/>
                </a:lnTo>
                <a:lnTo>
                  <a:pt x="5135671" y="2123162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2015">
            <a:extLst>
              <a:ext uri="{FF2B5EF4-FFF2-40B4-BE49-F238E27FC236}">
                <a16:creationId xmlns:a16="http://schemas.microsoft.com/office/drawing/2014/main" id="{0454B88C-7FE5-6F42-E1CF-86C11AA80F72}"/>
              </a:ext>
            </a:extLst>
          </p:cNvPr>
          <p:cNvSpPr/>
          <p:nvPr/>
        </p:nvSpPr>
        <p:spPr>
          <a:xfrm>
            <a:off x="494120" y="2561106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100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3" name="Rounded Rectangle 2015">
            <a:extLst>
              <a:ext uri="{FF2B5EF4-FFF2-40B4-BE49-F238E27FC236}">
                <a16:creationId xmlns:a16="http://schemas.microsoft.com/office/drawing/2014/main" id="{1CF51D36-2B3E-1E7B-59ED-D24D02400A84}"/>
              </a:ext>
            </a:extLst>
          </p:cNvPr>
          <p:cNvSpPr/>
          <p:nvPr/>
        </p:nvSpPr>
        <p:spPr>
          <a:xfrm>
            <a:off x="494120" y="2990269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80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4" name="Rounded Rectangle 2015">
            <a:extLst>
              <a:ext uri="{FF2B5EF4-FFF2-40B4-BE49-F238E27FC236}">
                <a16:creationId xmlns:a16="http://schemas.microsoft.com/office/drawing/2014/main" id="{CCC72B6A-8621-BAB2-0B51-259774C7824F}"/>
              </a:ext>
            </a:extLst>
          </p:cNvPr>
          <p:cNvSpPr/>
          <p:nvPr/>
        </p:nvSpPr>
        <p:spPr>
          <a:xfrm>
            <a:off x="494120" y="3394072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60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Rounded Rectangle 2015">
            <a:extLst>
              <a:ext uri="{FF2B5EF4-FFF2-40B4-BE49-F238E27FC236}">
                <a16:creationId xmlns:a16="http://schemas.microsoft.com/office/drawing/2014/main" id="{17DD27FC-2FBC-9E6A-66ED-73C6E65E118B}"/>
              </a:ext>
            </a:extLst>
          </p:cNvPr>
          <p:cNvSpPr/>
          <p:nvPr/>
        </p:nvSpPr>
        <p:spPr>
          <a:xfrm>
            <a:off x="494120" y="3823235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40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7" name="Rounded Rectangle 2015">
            <a:extLst>
              <a:ext uri="{FF2B5EF4-FFF2-40B4-BE49-F238E27FC236}">
                <a16:creationId xmlns:a16="http://schemas.microsoft.com/office/drawing/2014/main" id="{DE51D4C1-0FD8-5133-D9D3-117C2CE84B89}"/>
              </a:ext>
            </a:extLst>
          </p:cNvPr>
          <p:cNvSpPr/>
          <p:nvPr/>
        </p:nvSpPr>
        <p:spPr>
          <a:xfrm>
            <a:off x="494120" y="4236106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8" name="Rounded Rectangle 2015">
            <a:extLst>
              <a:ext uri="{FF2B5EF4-FFF2-40B4-BE49-F238E27FC236}">
                <a16:creationId xmlns:a16="http://schemas.microsoft.com/office/drawing/2014/main" id="{866D786F-DA32-1F12-61EE-40A2FFF115E7}"/>
              </a:ext>
            </a:extLst>
          </p:cNvPr>
          <p:cNvSpPr/>
          <p:nvPr/>
        </p:nvSpPr>
        <p:spPr>
          <a:xfrm>
            <a:off x="494120" y="4665269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C1E80B-C753-0398-6A2F-41AB56F5E302}"/>
              </a:ext>
            </a:extLst>
          </p:cNvPr>
          <p:cNvCxnSpPr>
            <a:cxnSpLocks/>
          </p:cNvCxnSpPr>
          <p:nvPr/>
        </p:nvCxnSpPr>
        <p:spPr>
          <a:xfrm>
            <a:off x="999652" y="4838135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D555E71-F8EC-7BC1-ED17-91B508FE1F7A}"/>
              </a:ext>
            </a:extLst>
          </p:cNvPr>
          <p:cNvCxnSpPr>
            <a:cxnSpLocks/>
          </p:cNvCxnSpPr>
          <p:nvPr/>
        </p:nvCxnSpPr>
        <p:spPr>
          <a:xfrm>
            <a:off x="999652" y="4415860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EB791D9-A725-D77E-FF3B-7B3B883E63CD}"/>
              </a:ext>
            </a:extLst>
          </p:cNvPr>
          <p:cNvCxnSpPr>
            <a:cxnSpLocks/>
          </p:cNvCxnSpPr>
          <p:nvPr/>
        </p:nvCxnSpPr>
        <p:spPr>
          <a:xfrm>
            <a:off x="999652" y="3993585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13AB6D3-CE62-1ECD-2A13-FA407C38E1E2}"/>
              </a:ext>
            </a:extLst>
          </p:cNvPr>
          <p:cNvCxnSpPr>
            <a:cxnSpLocks/>
          </p:cNvCxnSpPr>
          <p:nvPr/>
        </p:nvCxnSpPr>
        <p:spPr>
          <a:xfrm>
            <a:off x="999652" y="3571310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4238E9A-6FE2-AA21-7247-290C1DCA926D}"/>
              </a:ext>
            </a:extLst>
          </p:cNvPr>
          <p:cNvCxnSpPr>
            <a:cxnSpLocks/>
          </p:cNvCxnSpPr>
          <p:nvPr/>
        </p:nvCxnSpPr>
        <p:spPr>
          <a:xfrm>
            <a:off x="999652" y="3149383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86CB18-D866-8A46-C471-388FBEB7C6BC}"/>
              </a:ext>
            </a:extLst>
          </p:cNvPr>
          <p:cNvCxnSpPr>
            <a:cxnSpLocks/>
          </p:cNvCxnSpPr>
          <p:nvPr/>
        </p:nvCxnSpPr>
        <p:spPr>
          <a:xfrm>
            <a:off x="999652" y="2727108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00B7CA7-9A83-F0C0-00D4-BE1CA3A67BE6}"/>
              </a:ext>
            </a:extLst>
          </p:cNvPr>
          <p:cNvCxnSpPr>
            <a:cxnSpLocks/>
          </p:cNvCxnSpPr>
          <p:nvPr/>
        </p:nvCxnSpPr>
        <p:spPr>
          <a:xfrm>
            <a:off x="1070435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CA4344D-71F8-6221-5D99-744AB71F32BC}"/>
              </a:ext>
            </a:extLst>
          </p:cNvPr>
          <p:cNvCxnSpPr>
            <a:cxnSpLocks/>
          </p:cNvCxnSpPr>
          <p:nvPr/>
        </p:nvCxnSpPr>
        <p:spPr>
          <a:xfrm>
            <a:off x="1566841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DEABCE4-8B99-BBC6-8B08-D6B2B48EE368}"/>
              </a:ext>
            </a:extLst>
          </p:cNvPr>
          <p:cNvCxnSpPr>
            <a:cxnSpLocks/>
          </p:cNvCxnSpPr>
          <p:nvPr/>
        </p:nvCxnSpPr>
        <p:spPr>
          <a:xfrm>
            <a:off x="2063246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503B3E1-95FC-3334-761B-5E8B54CE475D}"/>
              </a:ext>
            </a:extLst>
          </p:cNvPr>
          <p:cNvCxnSpPr>
            <a:cxnSpLocks/>
          </p:cNvCxnSpPr>
          <p:nvPr/>
        </p:nvCxnSpPr>
        <p:spPr>
          <a:xfrm>
            <a:off x="2559652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D0FDF16-AD08-BD2F-43AF-B0B698D86F1D}"/>
              </a:ext>
            </a:extLst>
          </p:cNvPr>
          <p:cNvCxnSpPr>
            <a:cxnSpLocks/>
          </p:cNvCxnSpPr>
          <p:nvPr/>
        </p:nvCxnSpPr>
        <p:spPr>
          <a:xfrm>
            <a:off x="3056057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D186A9B-0FEE-96CE-1905-0ADBB05732C3}"/>
              </a:ext>
            </a:extLst>
          </p:cNvPr>
          <p:cNvCxnSpPr>
            <a:cxnSpLocks/>
          </p:cNvCxnSpPr>
          <p:nvPr/>
        </p:nvCxnSpPr>
        <p:spPr>
          <a:xfrm>
            <a:off x="3552462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0AB84AA-A7DA-2B8B-FEE7-A6BBC839FCA8}"/>
              </a:ext>
            </a:extLst>
          </p:cNvPr>
          <p:cNvCxnSpPr>
            <a:cxnSpLocks/>
          </p:cNvCxnSpPr>
          <p:nvPr/>
        </p:nvCxnSpPr>
        <p:spPr>
          <a:xfrm>
            <a:off x="4048867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6E54BC9-3CD9-4CA8-2A16-23157F249590}"/>
              </a:ext>
            </a:extLst>
          </p:cNvPr>
          <p:cNvCxnSpPr>
            <a:cxnSpLocks/>
          </p:cNvCxnSpPr>
          <p:nvPr/>
        </p:nvCxnSpPr>
        <p:spPr>
          <a:xfrm>
            <a:off x="4545273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72C2C11-B13C-E37D-8A45-E6D72DB39228}"/>
              </a:ext>
            </a:extLst>
          </p:cNvPr>
          <p:cNvCxnSpPr>
            <a:cxnSpLocks/>
          </p:cNvCxnSpPr>
          <p:nvPr/>
        </p:nvCxnSpPr>
        <p:spPr>
          <a:xfrm>
            <a:off x="5041678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0F00E83-00C8-CC47-375B-FA5132523E2F}"/>
              </a:ext>
            </a:extLst>
          </p:cNvPr>
          <p:cNvCxnSpPr>
            <a:cxnSpLocks/>
          </p:cNvCxnSpPr>
          <p:nvPr/>
        </p:nvCxnSpPr>
        <p:spPr>
          <a:xfrm>
            <a:off x="5538083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FAB9FF9-98CB-96F8-6CF6-01E2D0A35BEB}"/>
              </a:ext>
            </a:extLst>
          </p:cNvPr>
          <p:cNvCxnSpPr>
            <a:cxnSpLocks/>
          </p:cNvCxnSpPr>
          <p:nvPr/>
        </p:nvCxnSpPr>
        <p:spPr>
          <a:xfrm>
            <a:off x="6034489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ounded Rectangle 2015">
            <a:extLst>
              <a:ext uri="{FF2B5EF4-FFF2-40B4-BE49-F238E27FC236}">
                <a16:creationId xmlns:a16="http://schemas.microsoft.com/office/drawing/2014/main" id="{0483EA15-27D2-68E9-AACA-A17AB695B659}"/>
              </a:ext>
            </a:extLst>
          </p:cNvPr>
          <p:cNvSpPr/>
          <p:nvPr/>
        </p:nvSpPr>
        <p:spPr>
          <a:xfrm>
            <a:off x="988932" y="4858926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9" name="Rounded Rectangle 2015">
            <a:extLst>
              <a:ext uri="{FF2B5EF4-FFF2-40B4-BE49-F238E27FC236}">
                <a16:creationId xmlns:a16="http://schemas.microsoft.com/office/drawing/2014/main" id="{5A7ACD37-3980-992C-5C0E-CF806CB2C404}"/>
              </a:ext>
            </a:extLst>
          </p:cNvPr>
          <p:cNvSpPr/>
          <p:nvPr/>
        </p:nvSpPr>
        <p:spPr>
          <a:xfrm>
            <a:off x="1486174" y="4858926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0" name="Rounded Rectangle 2015">
            <a:extLst>
              <a:ext uri="{FF2B5EF4-FFF2-40B4-BE49-F238E27FC236}">
                <a16:creationId xmlns:a16="http://schemas.microsoft.com/office/drawing/2014/main" id="{A52B835A-CB71-0DB8-256A-CE54AFCDE4A4}"/>
              </a:ext>
            </a:extLst>
          </p:cNvPr>
          <p:cNvSpPr/>
          <p:nvPr/>
        </p:nvSpPr>
        <p:spPr>
          <a:xfrm>
            <a:off x="1983417" y="4848828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6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1" name="Rounded Rectangle 2015">
            <a:extLst>
              <a:ext uri="{FF2B5EF4-FFF2-40B4-BE49-F238E27FC236}">
                <a16:creationId xmlns:a16="http://schemas.microsoft.com/office/drawing/2014/main" id="{3DAE1608-E0DD-F96A-4533-8A28378C9195}"/>
              </a:ext>
            </a:extLst>
          </p:cNvPr>
          <p:cNvSpPr/>
          <p:nvPr/>
        </p:nvSpPr>
        <p:spPr>
          <a:xfrm>
            <a:off x="2480660" y="4858926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9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2" name="Rounded Rectangle 2015">
            <a:extLst>
              <a:ext uri="{FF2B5EF4-FFF2-40B4-BE49-F238E27FC236}">
                <a16:creationId xmlns:a16="http://schemas.microsoft.com/office/drawing/2014/main" id="{1CDB8AD5-99E9-5E6B-7529-67EFB40B579C}"/>
              </a:ext>
            </a:extLst>
          </p:cNvPr>
          <p:cNvSpPr/>
          <p:nvPr/>
        </p:nvSpPr>
        <p:spPr>
          <a:xfrm>
            <a:off x="2852263" y="4859190"/>
            <a:ext cx="40976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12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3" name="Rounded Rectangle 2015">
            <a:extLst>
              <a:ext uri="{FF2B5EF4-FFF2-40B4-BE49-F238E27FC236}">
                <a16:creationId xmlns:a16="http://schemas.microsoft.com/office/drawing/2014/main" id="{D0C1E261-8BF5-E9C3-0A11-C8B00C083F2E}"/>
              </a:ext>
            </a:extLst>
          </p:cNvPr>
          <p:cNvSpPr/>
          <p:nvPr/>
        </p:nvSpPr>
        <p:spPr>
          <a:xfrm>
            <a:off x="3329017" y="4859190"/>
            <a:ext cx="45073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15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4" name="Rounded Rectangle 2015">
            <a:extLst>
              <a:ext uri="{FF2B5EF4-FFF2-40B4-BE49-F238E27FC236}">
                <a16:creationId xmlns:a16="http://schemas.microsoft.com/office/drawing/2014/main" id="{9F74ABE5-B126-D9A6-6A3E-2B62D05CE9BC}"/>
              </a:ext>
            </a:extLst>
          </p:cNvPr>
          <p:cNvSpPr/>
          <p:nvPr/>
        </p:nvSpPr>
        <p:spPr>
          <a:xfrm>
            <a:off x="3826260" y="4849092"/>
            <a:ext cx="45073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18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5" name="Rounded Rectangle 2015">
            <a:extLst>
              <a:ext uri="{FF2B5EF4-FFF2-40B4-BE49-F238E27FC236}">
                <a16:creationId xmlns:a16="http://schemas.microsoft.com/office/drawing/2014/main" id="{FC2CDA08-368B-61EA-F848-C9A344B6D138}"/>
              </a:ext>
            </a:extLst>
          </p:cNvPr>
          <p:cNvSpPr/>
          <p:nvPr/>
        </p:nvSpPr>
        <p:spPr>
          <a:xfrm>
            <a:off x="4343991" y="4859190"/>
            <a:ext cx="40976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21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6" name="Rounded Rectangle 2015">
            <a:extLst>
              <a:ext uri="{FF2B5EF4-FFF2-40B4-BE49-F238E27FC236}">
                <a16:creationId xmlns:a16="http://schemas.microsoft.com/office/drawing/2014/main" id="{3E7F9A70-C30C-03CD-9564-595C2ED5B6B1}"/>
              </a:ext>
            </a:extLst>
          </p:cNvPr>
          <p:cNvSpPr/>
          <p:nvPr/>
        </p:nvSpPr>
        <p:spPr>
          <a:xfrm>
            <a:off x="4797096" y="4858926"/>
            <a:ext cx="495814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7" name="Rounded Rectangle 2015">
            <a:extLst>
              <a:ext uri="{FF2B5EF4-FFF2-40B4-BE49-F238E27FC236}">
                <a16:creationId xmlns:a16="http://schemas.microsoft.com/office/drawing/2014/main" id="{A3CC0734-52F4-4C09-F026-4DE67AEB68F0}"/>
              </a:ext>
            </a:extLst>
          </p:cNvPr>
          <p:cNvSpPr/>
          <p:nvPr/>
        </p:nvSpPr>
        <p:spPr>
          <a:xfrm>
            <a:off x="5294339" y="4848828"/>
            <a:ext cx="49581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27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8" name="Rounded Rectangle 2015">
            <a:extLst>
              <a:ext uri="{FF2B5EF4-FFF2-40B4-BE49-F238E27FC236}">
                <a16:creationId xmlns:a16="http://schemas.microsoft.com/office/drawing/2014/main" id="{BFB29B2D-A708-2092-A146-33B251EDD0DD}"/>
              </a:ext>
            </a:extLst>
          </p:cNvPr>
          <p:cNvSpPr/>
          <p:nvPr/>
        </p:nvSpPr>
        <p:spPr>
          <a:xfrm>
            <a:off x="5791582" y="4858926"/>
            <a:ext cx="495814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9" name="Rounded Rectangle 2015">
            <a:extLst>
              <a:ext uri="{FF2B5EF4-FFF2-40B4-BE49-F238E27FC236}">
                <a16:creationId xmlns:a16="http://schemas.microsoft.com/office/drawing/2014/main" id="{1658A913-45BD-7E23-7E97-CBF3F777B9F0}"/>
              </a:ext>
            </a:extLst>
          </p:cNvPr>
          <p:cNvSpPr/>
          <p:nvPr/>
        </p:nvSpPr>
        <p:spPr>
          <a:xfrm>
            <a:off x="1039211" y="4547189"/>
            <a:ext cx="4337986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HR 0.21 (95% Cl: 0.14-0.31); </a:t>
            </a:r>
            <a:r>
              <a:rPr lang="en-US" sz="1200" b="0" i="1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 </a:t>
            </a: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&lt;.0001</a:t>
            </a:r>
            <a:endParaRPr lang="en-GB" sz="1200" b="0" dirty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0" name="Rounded Rectangle 2015">
            <a:extLst>
              <a:ext uri="{FF2B5EF4-FFF2-40B4-BE49-F238E27FC236}">
                <a16:creationId xmlns:a16="http://schemas.microsoft.com/office/drawing/2014/main" id="{4DE1197C-1D25-CCA1-F08A-E04CF213C481}"/>
              </a:ext>
            </a:extLst>
          </p:cNvPr>
          <p:cNvSpPr/>
          <p:nvPr/>
        </p:nvSpPr>
        <p:spPr>
          <a:xfrm>
            <a:off x="1817224" y="3681534"/>
            <a:ext cx="4337986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Median time </a:t>
            </a:r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(95% Cl), </a:t>
            </a: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mo</a:t>
            </a:r>
            <a:endParaRPr lang="en-GB" sz="12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1" name="Rounded Rectangle 2015">
            <a:extLst>
              <a:ext uri="{FF2B5EF4-FFF2-40B4-BE49-F238E27FC236}">
                <a16:creationId xmlns:a16="http://schemas.microsoft.com/office/drawing/2014/main" id="{5E2BF01F-3FD1-D6F9-A62A-C08CBE7BE1B1}"/>
              </a:ext>
            </a:extLst>
          </p:cNvPr>
          <p:cNvSpPr/>
          <p:nvPr/>
        </p:nvSpPr>
        <p:spPr>
          <a:xfrm>
            <a:off x="90217" y="4172852"/>
            <a:ext cx="211339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Epcoritamab</a:t>
            </a: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 </a:t>
            </a:r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+</a:t>
            </a: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 R</a:t>
            </a:r>
            <a:r>
              <a:rPr lang="en-US" sz="1200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</a:t>
            </a:r>
            <a:br>
              <a:rPr lang="en-US" sz="1200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R</a:t>
            </a:r>
            <a:r>
              <a:rPr lang="en-US" sz="1200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</a:t>
            </a:r>
            <a:endParaRPr lang="en-GB" sz="1200" b="0" baseline="30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2" name="Rounded Rectangle 2015">
            <a:extLst>
              <a:ext uri="{FF2B5EF4-FFF2-40B4-BE49-F238E27FC236}">
                <a16:creationId xmlns:a16="http://schemas.microsoft.com/office/drawing/2014/main" id="{748BB65B-1BA4-E42E-0BD9-1BD5F438346C}"/>
              </a:ext>
            </a:extLst>
          </p:cNvPr>
          <p:cNvSpPr/>
          <p:nvPr/>
        </p:nvSpPr>
        <p:spPr>
          <a:xfrm>
            <a:off x="2063245" y="4169573"/>
            <a:ext cx="113704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NE (NE-NE)</a:t>
            </a:r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11.7 </a:t>
            </a: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(11.1-15.1)</a:t>
            </a:r>
            <a:endParaRPr lang="en-GB" sz="1200" b="0" baseline="30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F9EDFA-37E4-54E4-4FD6-3C13E2654A8C}"/>
              </a:ext>
            </a:extLst>
          </p:cNvPr>
          <p:cNvCxnSpPr>
            <a:cxnSpLocks/>
          </p:cNvCxnSpPr>
          <p:nvPr/>
        </p:nvCxnSpPr>
        <p:spPr>
          <a:xfrm>
            <a:off x="1929276" y="4067176"/>
            <a:ext cx="130287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ounded Rectangle 2015">
            <a:extLst>
              <a:ext uri="{FF2B5EF4-FFF2-40B4-BE49-F238E27FC236}">
                <a16:creationId xmlns:a16="http://schemas.microsoft.com/office/drawing/2014/main" id="{950062F5-5AA4-58F4-751E-950D28985C88}"/>
              </a:ext>
            </a:extLst>
          </p:cNvPr>
          <p:cNvSpPr/>
          <p:nvPr/>
        </p:nvSpPr>
        <p:spPr>
          <a:xfrm>
            <a:off x="6740576" y="4545828"/>
            <a:ext cx="4337986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HR 0.38 (95% Cl: 0.18-0.80); </a:t>
            </a:r>
            <a:r>
              <a:rPr lang="en-US" sz="1200" b="0" i="1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 </a:t>
            </a: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&lt;.0039</a:t>
            </a:r>
            <a:endParaRPr lang="en-GB" sz="1200" b="0" dirty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6" name="Rounded Rectangle 2015">
            <a:extLst>
              <a:ext uri="{FF2B5EF4-FFF2-40B4-BE49-F238E27FC236}">
                <a16:creationId xmlns:a16="http://schemas.microsoft.com/office/drawing/2014/main" id="{8D61B2D5-2A8D-58C2-0E73-E7A42A5E7269}"/>
              </a:ext>
            </a:extLst>
          </p:cNvPr>
          <p:cNvSpPr/>
          <p:nvPr/>
        </p:nvSpPr>
        <p:spPr>
          <a:xfrm>
            <a:off x="7518590" y="3680173"/>
            <a:ext cx="4337986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Median time </a:t>
            </a:r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(95% Cl), </a:t>
            </a: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mo</a:t>
            </a:r>
            <a:endParaRPr lang="en-GB" sz="12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7" name="Rounded Rectangle 2015">
            <a:extLst>
              <a:ext uri="{FF2B5EF4-FFF2-40B4-BE49-F238E27FC236}">
                <a16:creationId xmlns:a16="http://schemas.microsoft.com/office/drawing/2014/main" id="{F16AB406-F16F-2BE1-2744-1D632782AFFD}"/>
              </a:ext>
            </a:extLst>
          </p:cNvPr>
          <p:cNvSpPr/>
          <p:nvPr/>
        </p:nvSpPr>
        <p:spPr>
          <a:xfrm>
            <a:off x="5791582" y="4171491"/>
            <a:ext cx="211339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Epcoritamab</a:t>
            </a: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 </a:t>
            </a:r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+</a:t>
            </a: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 R</a:t>
            </a:r>
            <a:r>
              <a:rPr lang="en-US" sz="1200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</a:t>
            </a:r>
            <a:br>
              <a:rPr lang="en-US" sz="1200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R</a:t>
            </a:r>
            <a:r>
              <a:rPr lang="en-US" sz="1200" b="0" baseline="300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</a:t>
            </a:r>
            <a:endParaRPr lang="en-GB" sz="1200" b="0" baseline="30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8" name="Rounded Rectangle 2015">
            <a:extLst>
              <a:ext uri="{FF2B5EF4-FFF2-40B4-BE49-F238E27FC236}">
                <a16:creationId xmlns:a16="http://schemas.microsoft.com/office/drawing/2014/main" id="{CAFB59BD-980C-AAED-08C3-87F9B72A4157}"/>
              </a:ext>
            </a:extLst>
          </p:cNvPr>
          <p:cNvSpPr/>
          <p:nvPr/>
        </p:nvSpPr>
        <p:spPr>
          <a:xfrm>
            <a:off x="7764611" y="4168212"/>
            <a:ext cx="113704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NE (NE-NE)</a:t>
            </a:r>
            <a:b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2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NE </a:t>
            </a:r>
            <a:r>
              <a:rPr lang="en-US" sz="12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(NE-NE)</a:t>
            </a:r>
            <a:endParaRPr lang="en-GB" sz="1200" b="0" baseline="30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9" name="Rounded Rectangle 2015">
            <a:extLst>
              <a:ext uri="{FF2B5EF4-FFF2-40B4-BE49-F238E27FC236}">
                <a16:creationId xmlns:a16="http://schemas.microsoft.com/office/drawing/2014/main" id="{0620B81E-BAA6-990A-E0F7-FE225C70E0AD}"/>
              </a:ext>
            </a:extLst>
          </p:cNvPr>
          <p:cNvSpPr/>
          <p:nvPr/>
        </p:nvSpPr>
        <p:spPr>
          <a:xfrm rot="16200000">
            <a:off x="5357893" y="3554281"/>
            <a:ext cx="1178281" cy="348948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PFS (%)</a:t>
            </a:r>
            <a:endParaRPr lang="en-GB" b="0">
              <a:solidFill>
                <a:schemeClr val="tx1">
                  <a:lumMod val="75000"/>
                  <a:lumOff val="25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0" name="Freeform 59">
            <a:extLst>
              <a:ext uri="{FF2B5EF4-FFF2-40B4-BE49-F238E27FC236}">
                <a16:creationId xmlns:a16="http://schemas.microsoft.com/office/drawing/2014/main" id="{13140A2C-2E9F-EA7B-F1FD-704A82B737F3}"/>
              </a:ext>
            </a:extLst>
          </p:cNvPr>
          <p:cNvSpPr/>
          <p:nvPr/>
        </p:nvSpPr>
        <p:spPr>
          <a:xfrm>
            <a:off x="6501804" y="2718148"/>
            <a:ext cx="5455727" cy="2123162"/>
          </a:xfrm>
          <a:custGeom>
            <a:avLst/>
            <a:gdLst>
              <a:gd name="csX0" fmla="*/ 0 w 5135671"/>
              <a:gd name="csY0" fmla="*/ 0 h 2123162"/>
              <a:gd name="csX1" fmla="*/ 0 w 5135671"/>
              <a:gd name="csY1" fmla="*/ 2123162 h 2123162"/>
              <a:gd name="csX2" fmla="*/ 5135671 w 5135671"/>
              <a:gd name="csY2" fmla="*/ 2123162 h 212316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5135671" h="2123162">
                <a:moveTo>
                  <a:pt x="0" y="0"/>
                </a:moveTo>
                <a:lnTo>
                  <a:pt x="0" y="2123162"/>
                </a:lnTo>
                <a:lnTo>
                  <a:pt x="5135671" y="2123162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ounded Rectangle 2015">
            <a:extLst>
              <a:ext uri="{FF2B5EF4-FFF2-40B4-BE49-F238E27FC236}">
                <a16:creationId xmlns:a16="http://schemas.microsoft.com/office/drawing/2014/main" id="{03A6AB7E-AF1D-799A-D3F6-0B15505C038E}"/>
              </a:ext>
            </a:extLst>
          </p:cNvPr>
          <p:cNvSpPr/>
          <p:nvPr/>
        </p:nvSpPr>
        <p:spPr>
          <a:xfrm>
            <a:off x="5925490" y="2561106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100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2" name="Rounded Rectangle 2015">
            <a:extLst>
              <a:ext uri="{FF2B5EF4-FFF2-40B4-BE49-F238E27FC236}">
                <a16:creationId xmlns:a16="http://schemas.microsoft.com/office/drawing/2014/main" id="{80E2B32D-2848-8EA3-56FB-7082BC99B66E}"/>
              </a:ext>
            </a:extLst>
          </p:cNvPr>
          <p:cNvSpPr/>
          <p:nvPr/>
        </p:nvSpPr>
        <p:spPr>
          <a:xfrm>
            <a:off x="5925490" y="2990269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80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3" name="Rounded Rectangle 2015">
            <a:extLst>
              <a:ext uri="{FF2B5EF4-FFF2-40B4-BE49-F238E27FC236}">
                <a16:creationId xmlns:a16="http://schemas.microsoft.com/office/drawing/2014/main" id="{088B5472-530D-4057-B3F6-B7A9EC85130A}"/>
              </a:ext>
            </a:extLst>
          </p:cNvPr>
          <p:cNvSpPr/>
          <p:nvPr/>
        </p:nvSpPr>
        <p:spPr>
          <a:xfrm>
            <a:off x="5925490" y="3394072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60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4" name="Rounded Rectangle 2015">
            <a:extLst>
              <a:ext uri="{FF2B5EF4-FFF2-40B4-BE49-F238E27FC236}">
                <a16:creationId xmlns:a16="http://schemas.microsoft.com/office/drawing/2014/main" id="{CADD1A6E-4831-DE42-E6EA-2535B30159D3}"/>
              </a:ext>
            </a:extLst>
          </p:cNvPr>
          <p:cNvSpPr/>
          <p:nvPr/>
        </p:nvSpPr>
        <p:spPr>
          <a:xfrm>
            <a:off x="5925490" y="3823235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40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5" name="Rounded Rectangle 2015">
            <a:extLst>
              <a:ext uri="{FF2B5EF4-FFF2-40B4-BE49-F238E27FC236}">
                <a16:creationId xmlns:a16="http://schemas.microsoft.com/office/drawing/2014/main" id="{81EDD0F4-DD19-C6DA-3F36-C52D88B1623E}"/>
              </a:ext>
            </a:extLst>
          </p:cNvPr>
          <p:cNvSpPr/>
          <p:nvPr/>
        </p:nvSpPr>
        <p:spPr>
          <a:xfrm>
            <a:off x="5925490" y="4236106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6" name="Rounded Rectangle 2015">
            <a:extLst>
              <a:ext uri="{FF2B5EF4-FFF2-40B4-BE49-F238E27FC236}">
                <a16:creationId xmlns:a16="http://schemas.microsoft.com/office/drawing/2014/main" id="{2827D751-043A-38E2-D1BE-BEA00BB6A239}"/>
              </a:ext>
            </a:extLst>
          </p:cNvPr>
          <p:cNvSpPr/>
          <p:nvPr/>
        </p:nvSpPr>
        <p:spPr>
          <a:xfrm>
            <a:off x="5925490" y="4665269"/>
            <a:ext cx="597807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C5854610-2358-1C71-6E45-A6855893BC98}"/>
              </a:ext>
            </a:extLst>
          </p:cNvPr>
          <p:cNvCxnSpPr>
            <a:cxnSpLocks/>
          </p:cNvCxnSpPr>
          <p:nvPr/>
        </p:nvCxnSpPr>
        <p:spPr>
          <a:xfrm>
            <a:off x="6431022" y="4415860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DC283CB6-153E-FE3A-2D31-53AC5DFA2653}"/>
              </a:ext>
            </a:extLst>
          </p:cNvPr>
          <p:cNvCxnSpPr>
            <a:cxnSpLocks/>
          </p:cNvCxnSpPr>
          <p:nvPr/>
        </p:nvCxnSpPr>
        <p:spPr>
          <a:xfrm>
            <a:off x="6431022" y="3993585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5D28BB-38D6-907A-B036-9562D1D1E983}"/>
              </a:ext>
            </a:extLst>
          </p:cNvPr>
          <p:cNvCxnSpPr>
            <a:cxnSpLocks/>
          </p:cNvCxnSpPr>
          <p:nvPr/>
        </p:nvCxnSpPr>
        <p:spPr>
          <a:xfrm>
            <a:off x="6431022" y="3571310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59820F35-D81F-227C-99FC-D033C98C3EBB}"/>
              </a:ext>
            </a:extLst>
          </p:cNvPr>
          <p:cNvCxnSpPr>
            <a:cxnSpLocks/>
          </p:cNvCxnSpPr>
          <p:nvPr/>
        </p:nvCxnSpPr>
        <p:spPr>
          <a:xfrm>
            <a:off x="6431022" y="3149383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0AFA1B2C-1CC0-58CD-B0ED-08CDBB1076DF}"/>
              </a:ext>
            </a:extLst>
          </p:cNvPr>
          <p:cNvCxnSpPr>
            <a:cxnSpLocks/>
          </p:cNvCxnSpPr>
          <p:nvPr/>
        </p:nvCxnSpPr>
        <p:spPr>
          <a:xfrm>
            <a:off x="6431022" y="2727108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8273FAC7-C859-BEFC-3E94-439FF193C72A}"/>
              </a:ext>
            </a:extLst>
          </p:cNvPr>
          <p:cNvCxnSpPr>
            <a:cxnSpLocks/>
          </p:cNvCxnSpPr>
          <p:nvPr/>
        </p:nvCxnSpPr>
        <p:spPr>
          <a:xfrm>
            <a:off x="6998211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FC35583A-4B94-C537-98B1-9488D634A697}"/>
              </a:ext>
            </a:extLst>
          </p:cNvPr>
          <p:cNvCxnSpPr>
            <a:cxnSpLocks/>
          </p:cNvCxnSpPr>
          <p:nvPr/>
        </p:nvCxnSpPr>
        <p:spPr>
          <a:xfrm>
            <a:off x="7494617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F59CD1B4-BDF2-B933-B055-F8ECC7BF71B5}"/>
              </a:ext>
            </a:extLst>
          </p:cNvPr>
          <p:cNvCxnSpPr>
            <a:cxnSpLocks/>
          </p:cNvCxnSpPr>
          <p:nvPr/>
        </p:nvCxnSpPr>
        <p:spPr>
          <a:xfrm>
            <a:off x="7991023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E93DE3BA-0535-C5F4-8821-115DF468DB63}"/>
              </a:ext>
            </a:extLst>
          </p:cNvPr>
          <p:cNvCxnSpPr>
            <a:cxnSpLocks/>
          </p:cNvCxnSpPr>
          <p:nvPr/>
        </p:nvCxnSpPr>
        <p:spPr>
          <a:xfrm>
            <a:off x="8487428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134C99DB-793B-4773-BED8-76E5900B4EBA}"/>
              </a:ext>
            </a:extLst>
          </p:cNvPr>
          <p:cNvCxnSpPr>
            <a:cxnSpLocks/>
          </p:cNvCxnSpPr>
          <p:nvPr/>
        </p:nvCxnSpPr>
        <p:spPr>
          <a:xfrm>
            <a:off x="8983833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FFEB4DCB-636D-9118-C912-BD8A8071A52A}"/>
              </a:ext>
            </a:extLst>
          </p:cNvPr>
          <p:cNvCxnSpPr>
            <a:cxnSpLocks/>
          </p:cNvCxnSpPr>
          <p:nvPr/>
        </p:nvCxnSpPr>
        <p:spPr>
          <a:xfrm>
            <a:off x="9480237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12B34189-DED5-2C68-D345-E34BD3A49C3B}"/>
              </a:ext>
            </a:extLst>
          </p:cNvPr>
          <p:cNvCxnSpPr>
            <a:cxnSpLocks/>
          </p:cNvCxnSpPr>
          <p:nvPr/>
        </p:nvCxnSpPr>
        <p:spPr>
          <a:xfrm>
            <a:off x="9976643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B52221A5-0D5C-6B84-C7C5-AA13167F3D20}"/>
              </a:ext>
            </a:extLst>
          </p:cNvPr>
          <p:cNvCxnSpPr>
            <a:cxnSpLocks/>
          </p:cNvCxnSpPr>
          <p:nvPr/>
        </p:nvCxnSpPr>
        <p:spPr>
          <a:xfrm>
            <a:off x="10473048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BFFF4AD3-131F-4ABC-5387-E4AF17FA3773}"/>
              </a:ext>
            </a:extLst>
          </p:cNvPr>
          <p:cNvCxnSpPr>
            <a:cxnSpLocks/>
          </p:cNvCxnSpPr>
          <p:nvPr/>
        </p:nvCxnSpPr>
        <p:spPr>
          <a:xfrm>
            <a:off x="10969453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15F562D6-F566-A4A6-FF9D-75EE6EAF7874}"/>
              </a:ext>
            </a:extLst>
          </p:cNvPr>
          <p:cNvCxnSpPr>
            <a:cxnSpLocks/>
          </p:cNvCxnSpPr>
          <p:nvPr/>
        </p:nvCxnSpPr>
        <p:spPr>
          <a:xfrm>
            <a:off x="11465859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Rounded Rectangle 2015">
            <a:extLst>
              <a:ext uri="{FF2B5EF4-FFF2-40B4-BE49-F238E27FC236}">
                <a16:creationId xmlns:a16="http://schemas.microsoft.com/office/drawing/2014/main" id="{079931CD-039A-22E3-87C5-9D5D48AC3422}"/>
              </a:ext>
            </a:extLst>
          </p:cNvPr>
          <p:cNvSpPr/>
          <p:nvPr/>
        </p:nvSpPr>
        <p:spPr>
          <a:xfrm>
            <a:off x="6420302" y="4858926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DCA85C3-731F-4C52-C889-545999BF0340}"/>
              </a:ext>
            </a:extLst>
          </p:cNvPr>
          <p:cNvCxnSpPr>
            <a:cxnSpLocks/>
          </p:cNvCxnSpPr>
          <p:nvPr/>
        </p:nvCxnSpPr>
        <p:spPr>
          <a:xfrm>
            <a:off x="11957531" y="482698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A028D22A-AC87-4B76-9059-BB5FE449C51C}"/>
              </a:ext>
            </a:extLst>
          </p:cNvPr>
          <p:cNvCxnSpPr>
            <a:cxnSpLocks/>
          </p:cNvCxnSpPr>
          <p:nvPr/>
        </p:nvCxnSpPr>
        <p:spPr bwMode="auto">
          <a:xfrm>
            <a:off x="6905797" y="5467349"/>
            <a:ext cx="0" cy="9313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6" name="Rounded Rectangle 2015">
            <a:extLst>
              <a:ext uri="{FF2B5EF4-FFF2-40B4-BE49-F238E27FC236}">
                <a16:creationId xmlns:a16="http://schemas.microsoft.com/office/drawing/2014/main" id="{1BD0AD51-B441-E0CC-CCE6-3EAE61321953}"/>
              </a:ext>
            </a:extLst>
          </p:cNvPr>
          <p:cNvSpPr/>
          <p:nvPr/>
        </p:nvSpPr>
        <p:spPr>
          <a:xfrm>
            <a:off x="6518743" y="5065283"/>
            <a:ext cx="462923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Time </a:t>
            </a: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Since Randomization </a:t>
            </a:r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(</a:t>
            </a: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b="0">
                <a:solidFill>
                  <a:schemeClr val="tx1">
                    <a:lumMod val="75000"/>
                    <a:lumOff val="25000"/>
                  </a:schemeClr>
                </a:solidFill>
                <a:latin typeface="Poppins" pitchFamily="2" charset="77"/>
                <a:cs typeface="Poppins" pitchFamily="2" charset="77"/>
              </a:rPr>
              <a:t>)</a:t>
            </a:r>
            <a:endParaRPr lang="en-GB" b="0">
              <a:solidFill>
                <a:schemeClr val="tx1">
                  <a:lumMod val="75000"/>
                  <a:lumOff val="25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8" name="Rounded Rectangle 2015">
            <a:extLst>
              <a:ext uri="{FF2B5EF4-FFF2-40B4-BE49-F238E27FC236}">
                <a16:creationId xmlns:a16="http://schemas.microsoft.com/office/drawing/2014/main" id="{3046BA56-DCA6-680E-1563-E9D370EF9689}"/>
              </a:ext>
            </a:extLst>
          </p:cNvPr>
          <p:cNvSpPr/>
          <p:nvPr/>
        </p:nvSpPr>
        <p:spPr>
          <a:xfrm>
            <a:off x="6922277" y="4858926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9" name="Rounded Rectangle 2015">
            <a:extLst>
              <a:ext uri="{FF2B5EF4-FFF2-40B4-BE49-F238E27FC236}">
                <a16:creationId xmlns:a16="http://schemas.microsoft.com/office/drawing/2014/main" id="{3DD90AE4-67CD-3E92-E38C-4F4E7B738355}"/>
              </a:ext>
            </a:extLst>
          </p:cNvPr>
          <p:cNvSpPr/>
          <p:nvPr/>
        </p:nvSpPr>
        <p:spPr>
          <a:xfrm>
            <a:off x="7419520" y="4848828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6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0" name="Rounded Rectangle 2015">
            <a:extLst>
              <a:ext uri="{FF2B5EF4-FFF2-40B4-BE49-F238E27FC236}">
                <a16:creationId xmlns:a16="http://schemas.microsoft.com/office/drawing/2014/main" id="{DA3F5F8C-488A-F83A-26F7-0BF17B30C549}"/>
              </a:ext>
            </a:extLst>
          </p:cNvPr>
          <p:cNvSpPr/>
          <p:nvPr/>
        </p:nvSpPr>
        <p:spPr>
          <a:xfrm>
            <a:off x="7916763" y="4858926"/>
            <a:ext cx="15798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9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1" name="Rounded Rectangle 2015">
            <a:extLst>
              <a:ext uri="{FF2B5EF4-FFF2-40B4-BE49-F238E27FC236}">
                <a16:creationId xmlns:a16="http://schemas.microsoft.com/office/drawing/2014/main" id="{3A6A8081-E6C3-0EEE-F81D-A1AFCAA5F8E2}"/>
              </a:ext>
            </a:extLst>
          </p:cNvPr>
          <p:cNvSpPr/>
          <p:nvPr/>
        </p:nvSpPr>
        <p:spPr>
          <a:xfrm>
            <a:off x="8288366" y="4859190"/>
            <a:ext cx="40976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12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2" name="Rounded Rectangle 2015">
            <a:extLst>
              <a:ext uri="{FF2B5EF4-FFF2-40B4-BE49-F238E27FC236}">
                <a16:creationId xmlns:a16="http://schemas.microsoft.com/office/drawing/2014/main" id="{4873F4E9-64F1-1A62-D217-DC37BBA3E1B4}"/>
              </a:ext>
            </a:extLst>
          </p:cNvPr>
          <p:cNvSpPr/>
          <p:nvPr/>
        </p:nvSpPr>
        <p:spPr>
          <a:xfrm>
            <a:off x="8765120" y="4859190"/>
            <a:ext cx="45073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15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3" name="Rounded Rectangle 2015">
            <a:extLst>
              <a:ext uri="{FF2B5EF4-FFF2-40B4-BE49-F238E27FC236}">
                <a16:creationId xmlns:a16="http://schemas.microsoft.com/office/drawing/2014/main" id="{1E09F631-7B34-93B0-C272-A12C11A497A4}"/>
              </a:ext>
            </a:extLst>
          </p:cNvPr>
          <p:cNvSpPr/>
          <p:nvPr/>
        </p:nvSpPr>
        <p:spPr>
          <a:xfrm>
            <a:off x="9262363" y="4849092"/>
            <a:ext cx="45073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18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4" name="Rounded Rectangle 2015">
            <a:extLst>
              <a:ext uri="{FF2B5EF4-FFF2-40B4-BE49-F238E27FC236}">
                <a16:creationId xmlns:a16="http://schemas.microsoft.com/office/drawing/2014/main" id="{1E4C795E-BD67-CB94-93E0-1ACF306B7F65}"/>
              </a:ext>
            </a:extLst>
          </p:cNvPr>
          <p:cNvSpPr/>
          <p:nvPr/>
        </p:nvSpPr>
        <p:spPr>
          <a:xfrm>
            <a:off x="9780094" y="4859190"/>
            <a:ext cx="40976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21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5" name="Rounded Rectangle 2015">
            <a:extLst>
              <a:ext uri="{FF2B5EF4-FFF2-40B4-BE49-F238E27FC236}">
                <a16:creationId xmlns:a16="http://schemas.microsoft.com/office/drawing/2014/main" id="{BB1D874D-08F3-4030-CB83-89E350E30401}"/>
              </a:ext>
            </a:extLst>
          </p:cNvPr>
          <p:cNvSpPr/>
          <p:nvPr/>
        </p:nvSpPr>
        <p:spPr>
          <a:xfrm>
            <a:off x="10233199" y="4858926"/>
            <a:ext cx="495814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6" name="Rounded Rectangle 2015">
            <a:extLst>
              <a:ext uri="{FF2B5EF4-FFF2-40B4-BE49-F238E27FC236}">
                <a16:creationId xmlns:a16="http://schemas.microsoft.com/office/drawing/2014/main" id="{F8A1D469-CAE8-859A-733F-666BF23C6FCC}"/>
              </a:ext>
            </a:extLst>
          </p:cNvPr>
          <p:cNvSpPr/>
          <p:nvPr/>
        </p:nvSpPr>
        <p:spPr>
          <a:xfrm>
            <a:off x="10730442" y="4848828"/>
            <a:ext cx="495813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27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7" name="Rounded Rectangle 2015">
            <a:extLst>
              <a:ext uri="{FF2B5EF4-FFF2-40B4-BE49-F238E27FC236}">
                <a16:creationId xmlns:a16="http://schemas.microsoft.com/office/drawing/2014/main" id="{D7242D45-395F-BB0A-52BC-97E4A092FEEE}"/>
              </a:ext>
            </a:extLst>
          </p:cNvPr>
          <p:cNvSpPr/>
          <p:nvPr/>
        </p:nvSpPr>
        <p:spPr>
          <a:xfrm>
            <a:off x="11227685" y="4858926"/>
            <a:ext cx="495814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30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A5E2926D-CDD5-9CED-875B-CBFDD10C622A}"/>
              </a:ext>
            </a:extLst>
          </p:cNvPr>
          <p:cNvCxnSpPr>
            <a:cxnSpLocks/>
          </p:cNvCxnSpPr>
          <p:nvPr/>
        </p:nvCxnSpPr>
        <p:spPr>
          <a:xfrm>
            <a:off x="6501804" y="4838135"/>
            <a:ext cx="0" cy="704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ounded Rectangle 2015">
            <a:extLst>
              <a:ext uri="{FF2B5EF4-FFF2-40B4-BE49-F238E27FC236}">
                <a16:creationId xmlns:a16="http://schemas.microsoft.com/office/drawing/2014/main" id="{4B40904D-C798-1B7F-A55D-7FF4CF789050}"/>
              </a:ext>
            </a:extLst>
          </p:cNvPr>
          <p:cNvSpPr/>
          <p:nvPr/>
        </p:nvSpPr>
        <p:spPr>
          <a:xfrm>
            <a:off x="11709824" y="4857852"/>
            <a:ext cx="495814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33</a:t>
            </a:r>
            <a:endParaRPr lang="en-GB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0" name="Rounded Rectangle 2015">
            <a:extLst>
              <a:ext uri="{FF2B5EF4-FFF2-40B4-BE49-F238E27FC236}">
                <a16:creationId xmlns:a16="http://schemas.microsoft.com/office/drawing/2014/main" id="{4CD233D3-3E8E-7B2B-2EC1-EB0E54087DAB}"/>
              </a:ext>
            </a:extLst>
          </p:cNvPr>
          <p:cNvSpPr/>
          <p:nvPr/>
        </p:nvSpPr>
        <p:spPr>
          <a:xfrm>
            <a:off x="-49692" y="5107365"/>
            <a:ext cx="973335" cy="665979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Number </a:t>
            </a:r>
            <a:br>
              <a:rPr lang="en-US" sz="1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at risk </a:t>
            </a:r>
            <a:br>
              <a:rPr lang="en-US" sz="1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(censored)</a:t>
            </a:r>
            <a:br>
              <a:rPr lang="en-US" sz="100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 dirty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Epc</a:t>
            </a:r>
            <a:r>
              <a:rPr lang="en-US" sz="1000" b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 + R</a:t>
            </a:r>
            <a:r>
              <a:rPr lang="en-US" sz="1000" b="0" baseline="3000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2</a:t>
            </a:r>
            <a:br>
              <a:rPr lang="en-US" sz="1000" b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 dirty="0" err="1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R</a:t>
            </a:r>
            <a:r>
              <a:rPr lang="en-US" sz="1000" b="0" baseline="30000" dirty="0" err="1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2</a:t>
            </a:r>
            <a:endParaRPr lang="en-GB" sz="1000" b="0" baseline="30000">
              <a:solidFill>
                <a:schemeClr val="accent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2" name="Rounded Rectangle 2015">
            <a:extLst>
              <a:ext uri="{FF2B5EF4-FFF2-40B4-BE49-F238E27FC236}">
                <a16:creationId xmlns:a16="http://schemas.microsoft.com/office/drawing/2014/main" id="{FAB5A2A2-0C9D-0568-FD42-4F3ECDC06F4A}"/>
              </a:ext>
            </a:extLst>
          </p:cNvPr>
          <p:cNvSpPr/>
          <p:nvPr/>
        </p:nvSpPr>
        <p:spPr>
          <a:xfrm>
            <a:off x="740472" y="5487961"/>
            <a:ext cx="659925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243(0)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245(0)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3" name="Rounded Rectangle 2015">
            <a:extLst>
              <a:ext uri="{FF2B5EF4-FFF2-40B4-BE49-F238E27FC236}">
                <a16:creationId xmlns:a16="http://schemas.microsoft.com/office/drawing/2014/main" id="{C8CC5451-2674-FFE2-0CE4-C14701630F3F}"/>
              </a:ext>
            </a:extLst>
          </p:cNvPr>
          <p:cNvSpPr/>
          <p:nvPr/>
        </p:nvSpPr>
        <p:spPr>
          <a:xfrm>
            <a:off x="1204717" y="5487961"/>
            <a:ext cx="72591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240(1)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220(15)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4" name="Rounded Rectangle 2015">
            <a:extLst>
              <a:ext uri="{FF2B5EF4-FFF2-40B4-BE49-F238E27FC236}">
                <a16:creationId xmlns:a16="http://schemas.microsoft.com/office/drawing/2014/main" id="{1BB2529D-1D4B-51C0-9EFE-985FAB613686}"/>
              </a:ext>
            </a:extLst>
          </p:cNvPr>
          <p:cNvSpPr/>
          <p:nvPr/>
        </p:nvSpPr>
        <p:spPr>
          <a:xfrm>
            <a:off x="1701960" y="5477863"/>
            <a:ext cx="72591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218(13)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180(39)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5" name="Rounded Rectangle 2015">
            <a:extLst>
              <a:ext uri="{FF2B5EF4-FFF2-40B4-BE49-F238E27FC236}">
                <a16:creationId xmlns:a16="http://schemas.microsoft.com/office/drawing/2014/main" id="{587EEB41-C89B-A948-1727-258EFDA557C4}"/>
              </a:ext>
            </a:extLst>
          </p:cNvPr>
          <p:cNvSpPr/>
          <p:nvPr/>
        </p:nvSpPr>
        <p:spPr>
          <a:xfrm>
            <a:off x="2199203" y="5487961"/>
            <a:ext cx="72591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183(39)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110(67)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6" name="Rounded Rectangle 2015">
            <a:extLst>
              <a:ext uri="{FF2B5EF4-FFF2-40B4-BE49-F238E27FC236}">
                <a16:creationId xmlns:a16="http://schemas.microsoft.com/office/drawing/2014/main" id="{E2DD796C-F581-8CA4-A606-5C1035707196}"/>
              </a:ext>
            </a:extLst>
          </p:cNvPr>
          <p:cNvSpPr/>
          <p:nvPr/>
        </p:nvSpPr>
        <p:spPr>
          <a:xfrm>
            <a:off x="2696697" y="5488225"/>
            <a:ext cx="72591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112(102)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58(94)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7" name="Rounded Rectangle 2015">
            <a:extLst>
              <a:ext uri="{FF2B5EF4-FFF2-40B4-BE49-F238E27FC236}">
                <a16:creationId xmlns:a16="http://schemas.microsoft.com/office/drawing/2014/main" id="{9D0DFE66-0F51-7983-54F2-0ED2B9835F29}"/>
              </a:ext>
            </a:extLst>
          </p:cNvPr>
          <p:cNvSpPr/>
          <p:nvPr/>
        </p:nvSpPr>
        <p:spPr>
          <a:xfrm>
            <a:off x="3226935" y="5488225"/>
            <a:ext cx="659926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77(136)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34(112)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8" name="Rounded Rectangle 2015">
            <a:extLst>
              <a:ext uri="{FF2B5EF4-FFF2-40B4-BE49-F238E27FC236}">
                <a16:creationId xmlns:a16="http://schemas.microsoft.com/office/drawing/2014/main" id="{D651F4B9-DFF9-9865-E228-C86BCD06E4D2}"/>
              </a:ext>
            </a:extLst>
          </p:cNvPr>
          <p:cNvSpPr/>
          <p:nvPr/>
        </p:nvSpPr>
        <p:spPr>
          <a:xfrm>
            <a:off x="3691182" y="5478127"/>
            <a:ext cx="72591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65(148)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28(116)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9" name="Rounded Rectangle 2015">
            <a:extLst>
              <a:ext uri="{FF2B5EF4-FFF2-40B4-BE49-F238E27FC236}">
                <a16:creationId xmlns:a16="http://schemas.microsoft.com/office/drawing/2014/main" id="{E9ED1D46-7A79-5599-FE34-780B751F7506}"/>
              </a:ext>
            </a:extLst>
          </p:cNvPr>
          <p:cNvSpPr/>
          <p:nvPr/>
        </p:nvSpPr>
        <p:spPr>
          <a:xfrm>
            <a:off x="4221421" y="5488225"/>
            <a:ext cx="659926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30(179)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10(131)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0" name="Rounded Rectangle 2015">
            <a:extLst>
              <a:ext uri="{FF2B5EF4-FFF2-40B4-BE49-F238E27FC236}">
                <a16:creationId xmlns:a16="http://schemas.microsoft.com/office/drawing/2014/main" id="{6AE7C69F-4CCD-5A6E-6F60-F4E726AAE7E4}"/>
              </a:ext>
            </a:extLst>
          </p:cNvPr>
          <p:cNvSpPr/>
          <p:nvPr/>
        </p:nvSpPr>
        <p:spPr>
          <a:xfrm>
            <a:off x="4648258" y="5487961"/>
            <a:ext cx="798514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6(202)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2(137)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1" name="Rounded Rectangle 2015">
            <a:extLst>
              <a:ext uri="{FF2B5EF4-FFF2-40B4-BE49-F238E27FC236}">
                <a16:creationId xmlns:a16="http://schemas.microsoft.com/office/drawing/2014/main" id="{6093555C-870A-287B-9B96-5131D2B3CD9D}"/>
              </a:ext>
            </a:extLst>
          </p:cNvPr>
          <p:cNvSpPr/>
          <p:nvPr/>
        </p:nvSpPr>
        <p:spPr>
          <a:xfrm>
            <a:off x="5145502" y="5477863"/>
            <a:ext cx="79851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2(206)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1(138)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2" name="Rounded Rectangle 2015">
            <a:extLst>
              <a:ext uri="{FF2B5EF4-FFF2-40B4-BE49-F238E27FC236}">
                <a16:creationId xmlns:a16="http://schemas.microsoft.com/office/drawing/2014/main" id="{92BE78B3-BB13-9EE1-D750-08E915D9879C}"/>
              </a:ext>
            </a:extLst>
          </p:cNvPr>
          <p:cNvSpPr/>
          <p:nvPr/>
        </p:nvSpPr>
        <p:spPr>
          <a:xfrm>
            <a:off x="5642744" y="5487961"/>
            <a:ext cx="798514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0(208)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0(139)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3" name="Rounded Rectangle 2015">
            <a:extLst>
              <a:ext uri="{FF2B5EF4-FFF2-40B4-BE49-F238E27FC236}">
                <a16:creationId xmlns:a16="http://schemas.microsoft.com/office/drawing/2014/main" id="{36085108-5DD7-7EE5-3062-86EC0E075DC9}"/>
              </a:ext>
            </a:extLst>
          </p:cNvPr>
          <p:cNvSpPr/>
          <p:nvPr/>
        </p:nvSpPr>
        <p:spPr>
          <a:xfrm>
            <a:off x="6167465" y="5487961"/>
            <a:ext cx="659925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243(0)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245(0)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4" name="Rounded Rectangle 2015">
            <a:extLst>
              <a:ext uri="{FF2B5EF4-FFF2-40B4-BE49-F238E27FC236}">
                <a16:creationId xmlns:a16="http://schemas.microsoft.com/office/drawing/2014/main" id="{5ADA8593-A7A1-AC41-8FEB-E08FE58F4BC6}"/>
              </a:ext>
            </a:extLst>
          </p:cNvPr>
          <p:cNvSpPr/>
          <p:nvPr/>
        </p:nvSpPr>
        <p:spPr>
          <a:xfrm>
            <a:off x="6664707" y="5487961"/>
            <a:ext cx="659925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240(1)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233(6)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5" name="Rounded Rectangle 2015">
            <a:extLst>
              <a:ext uri="{FF2B5EF4-FFF2-40B4-BE49-F238E27FC236}">
                <a16:creationId xmlns:a16="http://schemas.microsoft.com/office/drawing/2014/main" id="{06AD0D0E-A2A6-6386-5914-77C54AE59BB1}"/>
              </a:ext>
            </a:extLst>
          </p:cNvPr>
          <p:cNvSpPr/>
          <p:nvPr/>
        </p:nvSpPr>
        <p:spPr>
          <a:xfrm>
            <a:off x="7128953" y="5487961"/>
            <a:ext cx="72591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234(4)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226(10)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6" name="Rounded Rectangle 2015">
            <a:extLst>
              <a:ext uri="{FF2B5EF4-FFF2-40B4-BE49-F238E27FC236}">
                <a16:creationId xmlns:a16="http://schemas.microsoft.com/office/drawing/2014/main" id="{42B34B70-D38B-8691-41EF-CA44372F5DA4}"/>
              </a:ext>
            </a:extLst>
          </p:cNvPr>
          <p:cNvSpPr/>
          <p:nvPr/>
        </p:nvSpPr>
        <p:spPr>
          <a:xfrm>
            <a:off x="7626196" y="5487961"/>
            <a:ext cx="72591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209(27)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198(30)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7" name="Rounded Rectangle 2015">
            <a:extLst>
              <a:ext uri="{FF2B5EF4-FFF2-40B4-BE49-F238E27FC236}">
                <a16:creationId xmlns:a16="http://schemas.microsoft.com/office/drawing/2014/main" id="{5CF0FD4A-30C7-C519-C435-DAF534423BC1}"/>
              </a:ext>
            </a:extLst>
          </p:cNvPr>
          <p:cNvSpPr/>
          <p:nvPr/>
        </p:nvSpPr>
        <p:spPr>
          <a:xfrm>
            <a:off x="8123690" y="5487961"/>
            <a:ext cx="72591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182(53)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162(61)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8" name="Rounded Rectangle 2015">
            <a:extLst>
              <a:ext uri="{FF2B5EF4-FFF2-40B4-BE49-F238E27FC236}">
                <a16:creationId xmlns:a16="http://schemas.microsoft.com/office/drawing/2014/main" id="{A7709C95-88ED-205C-430F-5999B45C0A10}"/>
              </a:ext>
            </a:extLst>
          </p:cNvPr>
          <p:cNvSpPr/>
          <p:nvPr/>
        </p:nvSpPr>
        <p:spPr>
          <a:xfrm>
            <a:off x="8620932" y="5487961"/>
            <a:ext cx="72591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111(123)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102(119)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9" name="Rounded Rectangle 2015">
            <a:extLst>
              <a:ext uri="{FF2B5EF4-FFF2-40B4-BE49-F238E27FC236}">
                <a16:creationId xmlns:a16="http://schemas.microsoft.com/office/drawing/2014/main" id="{147DA99B-1FF9-AA9D-9006-54977A1BE0B1}"/>
              </a:ext>
            </a:extLst>
          </p:cNvPr>
          <p:cNvSpPr/>
          <p:nvPr/>
        </p:nvSpPr>
        <p:spPr>
          <a:xfrm>
            <a:off x="9081879" y="5487961"/>
            <a:ext cx="798511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76(157)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70(151)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0" name="Rounded Rectangle 2015">
            <a:extLst>
              <a:ext uri="{FF2B5EF4-FFF2-40B4-BE49-F238E27FC236}">
                <a16:creationId xmlns:a16="http://schemas.microsoft.com/office/drawing/2014/main" id="{618B626A-3E3C-E5FD-E4D6-41E7F0109954}"/>
              </a:ext>
            </a:extLst>
          </p:cNvPr>
          <p:cNvSpPr/>
          <p:nvPr/>
        </p:nvSpPr>
        <p:spPr>
          <a:xfrm>
            <a:off x="9615418" y="5487961"/>
            <a:ext cx="725919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40(193)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34(186)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1" name="Rounded Rectangle 2015">
            <a:extLst>
              <a:ext uri="{FF2B5EF4-FFF2-40B4-BE49-F238E27FC236}">
                <a16:creationId xmlns:a16="http://schemas.microsoft.com/office/drawing/2014/main" id="{6EF4B5B8-DEF2-F127-1E21-AF08F0464CF7}"/>
              </a:ext>
            </a:extLst>
          </p:cNvPr>
          <p:cNvSpPr/>
          <p:nvPr/>
        </p:nvSpPr>
        <p:spPr>
          <a:xfrm>
            <a:off x="10035326" y="5487961"/>
            <a:ext cx="878365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22(211)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17(203)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2" name="Rounded Rectangle 2015">
            <a:extLst>
              <a:ext uri="{FF2B5EF4-FFF2-40B4-BE49-F238E27FC236}">
                <a16:creationId xmlns:a16="http://schemas.microsoft.com/office/drawing/2014/main" id="{5613ED09-CE9B-57B6-BB18-EF57238BCB39}"/>
              </a:ext>
            </a:extLst>
          </p:cNvPr>
          <p:cNvSpPr/>
          <p:nvPr/>
        </p:nvSpPr>
        <p:spPr>
          <a:xfrm>
            <a:off x="10532569" y="5487961"/>
            <a:ext cx="878362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7(226)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5(215)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3" name="Rounded Rectangle 2015">
            <a:extLst>
              <a:ext uri="{FF2B5EF4-FFF2-40B4-BE49-F238E27FC236}">
                <a16:creationId xmlns:a16="http://schemas.microsoft.com/office/drawing/2014/main" id="{0AB54A75-4D20-4411-5DA4-CEAA76A0184F}"/>
              </a:ext>
            </a:extLst>
          </p:cNvPr>
          <p:cNvSpPr/>
          <p:nvPr/>
        </p:nvSpPr>
        <p:spPr>
          <a:xfrm>
            <a:off x="11029812" y="5487961"/>
            <a:ext cx="878365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1(232)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0(220)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4" name="Rounded Rectangle 2015">
            <a:extLst>
              <a:ext uri="{FF2B5EF4-FFF2-40B4-BE49-F238E27FC236}">
                <a16:creationId xmlns:a16="http://schemas.microsoft.com/office/drawing/2014/main" id="{11797D63-11CB-E370-E18A-158BB5EA8204}"/>
              </a:ext>
            </a:extLst>
          </p:cNvPr>
          <p:cNvSpPr/>
          <p:nvPr/>
        </p:nvSpPr>
        <p:spPr>
          <a:xfrm>
            <a:off x="11511951" y="5487961"/>
            <a:ext cx="878365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0(233)</a:t>
            </a:r>
            <a:b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sz="1000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0(220)</a:t>
            </a:r>
            <a:endParaRPr lang="en-GB" sz="1000" b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5" name="Rounded Rectangle 2015">
            <a:extLst>
              <a:ext uri="{FF2B5EF4-FFF2-40B4-BE49-F238E27FC236}">
                <a16:creationId xmlns:a16="http://schemas.microsoft.com/office/drawing/2014/main" id="{8F9A8181-A929-0A08-C664-69E3196A106A}"/>
              </a:ext>
            </a:extLst>
          </p:cNvPr>
          <p:cNvSpPr/>
          <p:nvPr/>
        </p:nvSpPr>
        <p:spPr>
          <a:xfrm>
            <a:off x="5203388" y="2070372"/>
            <a:ext cx="2639818" cy="3600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Epcoritamab +</a:t>
            </a:r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 R</a:t>
            </a:r>
            <a:r>
              <a:rPr lang="en-US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</a:t>
            </a:r>
            <a:br>
              <a:rPr lang="en-US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</a:br>
            <a:r>
              <a:rPr lang="en-US" b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R</a:t>
            </a:r>
            <a:r>
              <a:rPr lang="en-US" b="0" baseline="3000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2</a:t>
            </a:r>
            <a:endParaRPr lang="en-GB" b="0" baseline="3000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49B981B1-1F6F-FE28-6BDD-ED7CE6AECCDE}"/>
              </a:ext>
            </a:extLst>
          </p:cNvPr>
          <p:cNvCxnSpPr/>
          <p:nvPr/>
        </p:nvCxnSpPr>
        <p:spPr>
          <a:xfrm>
            <a:off x="5041678" y="2114550"/>
            <a:ext cx="19022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3E88EB14-F697-5D4C-9080-23A9C963C77F}"/>
              </a:ext>
            </a:extLst>
          </p:cNvPr>
          <p:cNvCxnSpPr/>
          <p:nvPr/>
        </p:nvCxnSpPr>
        <p:spPr>
          <a:xfrm>
            <a:off x="5041678" y="2362387"/>
            <a:ext cx="190226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210B0C26-BA7D-C367-4D1D-CA8C2E9A2CF1}"/>
              </a:ext>
            </a:extLst>
          </p:cNvPr>
          <p:cNvCxnSpPr>
            <a:cxnSpLocks/>
          </p:cNvCxnSpPr>
          <p:nvPr/>
        </p:nvCxnSpPr>
        <p:spPr>
          <a:xfrm>
            <a:off x="7557952" y="4067176"/>
            <a:ext cx="139872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149D2870-DC14-9F39-61BB-9F82D33DDD2C}"/>
              </a:ext>
            </a:extLst>
          </p:cNvPr>
          <p:cNvCxnSpPr/>
          <p:nvPr/>
        </p:nvCxnSpPr>
        <p:spPr>
          <a:xfrm>
            <a:off x="1196975" y="2707324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03E22BAA-E63D-B65C-1765-D4BF3AF3AE1E}"/>
              </a:ext>
            </a:extLst>
          </p:cNvPr>
          <p:cNvCxnSpPr/>
          <p:nvPr/>
        </p:nvCxnSpPr>
        <p:spPr>
          <a:xfrm>
            <a:off x="1314450" y="2730282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6DEBBE56-B1C7-C96E-C0B1-ADBC1FEC8625}"/>
              </a:ext>
            </a:extLst>
          </p:cNvPr>
          <p:cNvCxnSpPr/>
          <p:nvPr/>
        </p:nvCxnSpPr>
        <p:spPr>
          <a:xfrm>
            <a:off x="1511300" y="2765207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5824659B-E543-1290-A41F-A3D3EF7CC357}"/>
              </a:ext>
            </a:extLst>
          </p:cNvPr>
          <p:cNvCxnSpPr/>
          <p:nvPr/>
        </p:nvCxnSpPr>
        <p:spPr>
          <a:xfrm>
            <a:off x="1542939" y="2781082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386BA66F-FFF3-92CB-94D8-0FCB8B377590}"/>
              </a:ext>
            </a:extLst>
          </p:cNvPr>
          <p:cNvCxnSpPr/>
          <p:nvPr/>
        </p:nvCxnSpPr>
        <p:spPr>
          <a:xfrm>
            <a:off x="1650505" y="2835959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62227FC1-0EFE-8829-15DB-417DCD547222}"/>
              </a:ext>
            </a:extLst>
          </p:cNvPr>
          <p:cNvCxnSpPr/>
          <p:nvPr/>
        </p:nvCxnSpPr>
        <p:spPr>
          <a:xfrm>
            <a:off x="1672730" y="2870990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54DAED99-F40B-E8BC-DCE3-4B3621A6BB9D}"/>
              </a:ext>
            </a:extLst>
          </p:cNvPr>
          <p:cNvCxnSpPr/>
          <p:nvPr/>
        </p:nvCxnSpPr>
        <p:spPr>
          <a:xfrm>
            <a:off x="1698130" y="2882897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D2443098-A028-B8FB-DEE6-A7700F97FA50}"/>
              </a:ext>
            </a:extLst>
          </p:cNvPr>
          <p:cNvCxnSpPr/>
          <p:nvPr/>
        </p:nvCxnSpPr>
        <p:spPr>
          <a:xfrm>
            <a:off x="1752105" y="288964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C23D70D6-71C8-A8B6-7063-9D7D615A042F}"/>
              </a:ext>
            </a:extLst>
          </p:cNvPr>
          <p:cNvCxnSpPr/>
          <p:nvPr/>
        </p:nvCxnSpPr>
        <p:spPr>
          <a:xfrm>
            <a:off x="1904505" y="2901947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61D9B94E-32C3-29E0-8B2F-CE5D6A83B70E}"/>
              </a:ext>
            </a:extLst>
          </p:cNvPr>
          <p:cNvCxnSpPr/>
          <p:nvPr/>
        </p:nvCxnSpPr>
        <p:spPr>
          <a:xfrm>
            <a:off x="1931956" y="2901947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592EBCC6-0E8F-FAD7-DD6C-738D2B0151D3}"/>
              </a:ext>
            </a:extLst>
          </p:cNvPr>
          <p:cNvCxnSpPr/>
          <p:nvPr/>
        </p:nvCxnSpPr>
        <p:spPr>
          <a:xfrm>
            <a:off x="2179606" y="2968044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5431EE5B-B39D-FE0C-9E55-44096071C4B4}"/>
              </a:ext>
            </a:extLst>
          </p:cNvPr>
          <p:cNvCxnSpPr/>
          <p:nvPr/>
        </p:nvCxnSpPr>
        <p:spPr>
          <a:xfrm>
            <a:off x="2446306" y="3394072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9C627544-4ABE-AF4D-8289-3A18B13E441D}"/>
              </a:ext>
            </a:extLst>
          </p:cNvPr>
          <p:cNvCxnSpPr/>
          <p:nvPr/>
        </p:nvCxnSpPr>
        <p:spPr>
          <a:xfrm>
            <a:off x="2262156" y="3061061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7BF3389D-069D-1017-D9D1-34C1A36A15AE}"/>
              </a:ext>
            </a:extLst>
          </p:cNvPr>
          <p:cNvCxnSpPr/>
          <p:nvPr/>
        </p:nvCxnSpPr>
        <p:spPr>
          <a:xfrm>
            <a:off x="2303431" y="3238861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28EFB845-C33C-5917-D88D-28507DE963C7}"/>
              </a:ext>
            </a:extLst>
          </p:cNvPr>
          <p:cNvCxnSpPr/>
          <p:nvPr/>
        </p:nvCxnSpPr>
        <p:spPr>
          <a:xfrm>
            <a:off x="2347881" y="3340678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59CBB432-54BC-E9EC-1AC8-7A93113F26D9}"/>
              </a:ext>
            </a:extLst>
          </p:cNvPr>
          <p:cNvCxnSpPr/>
          <p:nvPr/>
        </p:nvCxnSpPr>
        <p:spPr>
          <a:xfrm>
            <a:off x="2312956" y="3271472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369DD1F7-BA4A-31E4-A8F2-0003242A5A13}"/>
              </a:ext>
            </a:extLst>
          </p:cNvPr>
          <p:cNvCxnSpPr/>
          <p:nvPr/>
        </p:nvCxnSpPr>
        <p:spPr>
          <a:xfrm>
            <a:off x="2760631" y="3467113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DA5D053B-06C1-7991-2781-6880E5797DCE}"/>
              </a:ext>
            </a:extLst>
          </p:cNvPr>
          <p:cNvCxnSpPr/>
          <p:nvPr/>
        </p:nvCxnSpPr>
        <p:spPr>
          <a:xfrm>
            <a:off x="2795556" y="3467113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4B3E575F-1BAE-534E-F997-C5B783E310E1}"/>
              </a:ext>
            </a:extLst>
          </p:cNvPr>
          <p:cNvCxnSpPr/>
          <p:nvPr/>
        </p:nvCxnSpPr>
        <p:spPr>
          <a:xfrm>
            <a:off x="2852263" y="3482988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8F02C236-FA7D-4963-E55A-06FDE3820FC7}"/>
              </a:ext>
            </a:extLst>
          </p:cNvPr>
          <p:cNvCxnSpPr/>
          <p:nvPr/>
        </p:nvCxnSpPr>
        <p:spPr>
          <a:xfrm>
            <a:off x="2893981" y="3571310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D1DC5300-BB6F-318B-18C1-005731FA9EB4}"/>
              </a:ext>
            </a:extLst>
          </p:cNvPr>
          <p:cNvCxnSpPr/>
          <p:nvPr/>
        </p:nvCxnSpPr>
        <p:spPr>
          <a:xfrm>
            <a:off x="2913031" y="3640433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F770BA92-EC81-1EC4-53E8-CA36802C509E}"/>
              </a:ext>
            </a:extLst>
          </p:cNvPr>
          <p:cNvCxnSpPr/>
          <p:nvPr/>
        </p:nvCxnSpPr>
        <p:spPr>
          <a:xfrm>
            <a:off x="2947956" y="370963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67ABEBA0-6D99-9955-2244-C17E73A7E74C}"/>
              </a:ext>
            </a:extLst>
          </p:cNvPr>
          <p:cNvCxnSpPr/>
          <p:nvPr/>
        </p:nvCxnSpPr>
        <p:spPr>
          <a:xfrm>
            <a:off x="2973356" y="3713086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A2046EB2-0549-B240-59A0-313812CA5CAE}"/>
              </a:ext>
            </a:extLst>
          </p:cNvPr>
          <p:cNvCxnSpPr/>
          <p:nvPr/>
        </p:nvCxnSpPr>
        <p:spPr>
          <a:xfrm>
            <a:off x="3113056" y="3771851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F6CCA2B7-215A-4EEF-1151-3D3FFFA1D8BA}"/>
              </a:ext>
            </a:extLst>
          </p:cNvPr>
          <p:cNvCxnSpPr/>
          <p:nvPr/>
        </p:nvCxnSpPr>
        <p:spPr>
          <a:xfrm>
            <a:off x="2878106" y="3527149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9DD68BFD-AD8D-B5E6-853F-91F51DC2AAB8}"/>
              </a:ext>
            </a:extLst>
          </p:cNvPr>
          <p:cNvCxnSpPr/>
          <p:nvPr/>
        </p:nvCxnSpPr>
        <p:spPr>
          <a:xfrm>
            <a:off x="3427387" y="3771851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4A7F12AC-8485-5BA7-EE3E-CF4542BFB73E}"/>
              </a:ext>
            </a:extLst>
          </p:cNvPr>
          <p:cNvCxnSpPr/>
          <p:nvPr/>
        </p:nvCxnSpPr>
        <p:spPr>
          <a:xfrm>
            <a:off x="3481356" y="382323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388E6C6E-1D37-80C0-F568-053DB79FB23E}"/>
              </a:ext>
            </a:extLst>
          </p:cNvPr>
          <p:cNvCxnSpPr/>
          <p:nvPr/>
        </p:nvCxnSpPr>
        <p:spPr>
          <a:xfrm>
            <a:off x="3522631" y="387554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2BD706C2-083D-18D5-8E57-09C341451F97}"/>
              </a:ext>
            </a:extLst>
          </p:cNvPr>
          <p:cNvCxnSpPr/>
          <p:nvPr/>
        </p:nvCxnSpPr>
        <p:spPr>
          <a:xfrm>
            <a:off x="3559175" y="387554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290F7643-BE21-6379-813F-4B9EB90CE254}"/>
              </a:ext>
            </a:extLst>
          </p:cNvPr>
          <p:cNvCxnSpPr/>
          <p:nvPr/>
        </p:nvCxnSpPr>
        <p:spPr>
          <a:xfrm>
            <a:off x="3826260" y="3946098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>
            <a:extLst>
              <a:ext uri="{FF2B5EF4-FFF2-40B4-BE49-F238E27FC236}">
                <a16:creationId xmlns:a16="http://schemas.microsoft.com/office/drawing/2014/main" id="{A7BA8AFB-89DD-FC01-C856-1464CD6C2C66}"/>
              </a:ext>
            </a:extLst>
          </p:cNvPr>
          <p:cNvCxnSpPr/>
          <p:nvPr/>
        </p:nvCxnSpPr>
        <p:spPr>
          <a:xfrm>
            <a:off x="4036981" y="3949148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9ACFD053-29F2-A153-6B61-D25E532FA721}"/>
              </a:ext>
            </a:extLst>
          </p:cNvPr>
          <p:cNvCxnSpPr/>
          <p:nvPr/>
        </p:nvCxnSpPr>
        <p:spPr>
          <a:xfrm>
            <a:off x="4053598" y="3949424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A68CEBEF-A2F3-532A-BEAE-9F4BED607838}"/>
              </a:ext>
            </a:extLst>
          </p:cNvPr>
          <p:cNvCxnSpPr/>
          <p:nvPr/>
        </p:nvCxnSpPr>
        <p:spPr>
          <a:xfrm>
            <a:off x="4090956" y="3949424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D79852B2-B1FC-9B23-B2E8-3A2A047FF8FC}"/>
              </a:ext>
            </a:extLst>
          </p:cNvPr>
          <p:cNvCxnSpPr/>
          <p:nvPr/>
        </p:nvCxnSpPr>
        <p:spPr>
          <a:xfrm>
            <a:off x="4132231" y="402301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99293432-945D-FF17-539A-9A91FBCAE1CF}"/>
              </a:ext>
            </a:extLst>
          </p:cNvPr>
          <p:cNvCxnSpPr/>
          <p:nvPr/>
        </p:nvCxnSpPr>
        <p:spPr>
          <a:xfrm>
            <a:off x="4154456" y="4067176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7851A4DB-BEEC-D357-DFD2-1167FCFFAF03}"/>
              </a:ext>
            </a:extLst>
          </p:cNvPr>
          <p:cNvCxnSpPr/>
          <p:nvPr/>
        </p:nvCxnSpPr>
        <p:spPr>
          <a:xfrm>
            <a:off x="4358247" y="4075781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2841BA9B-1EB9-F700-D2AB-DC2AC35AE7E6}"/>
              </a:ext>
            </a:extLst>
          </p:cNvPr>
          <p:cNvCxnSpPr/>
          <p:nvPr/>
        </p:nvCxnSpPr>
        <p:spPr>
          <a:xfrm>
            <a:off x="4691031" y="4148323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0D5D069D-959C-81B9-9BB6-CE420BDC46CC}"/>
              </a:ext>
            </a:extLst>
          </p:cNvPr>
          <p:cNvCxnSpPr/>
          <p:nvPr/>
        </p:nvCxnSpPr>
        <p:spPr>
          <a:xfrm>
            <a:off x="4713256" y="4147784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B1F808C0-097A-D262-2E15-A32CB0D3099E}"/>
              </a:ext>
            </a:extLst>
          </p:cNvPr>
          <p:cNvCxnSpPr>
            <a:cxnSpLocks/>
          </p:cNvCxnSpPr>
          <p:nvPr/>
        </p:nvCxnSpPr>
        <p:spPr>
          <a:xfrm>
            <a:off x="4722781" y="427373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52576E40-7ED0-CF5E-A48F-DA6E358972F2}"/>
              </a:ext>
            </a:extLst>
          </p:cNvPr>
          <p:cNvCxnSpPr>
            <a:cxnSpLocks/>
          </p:cNvCxnSpPr>
          <p:nvPr/>
        </p:nvCxnSpPr>
        <p:spPr>
          <a:xfrm>
            <a:off x="4806621" y="427373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7F2560AF-E24F-BB44-4F5D-1B3CFCD4D577}"/>
              </a:ext>
            </a:extLst>
          </p:cNvPr>
          <p:cNvCxnSpPr>
            <a:cxnSpLocks/>
          </p:cNvCxnSpPr>
          <p:nvPr/>
        </p:nvCxnSpPr>
        <p:spPr>
          <a:xfrm>
            <a:off x="5333671" y="427373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961FE7A0-754C-54A9-E8B5-D8B70E359BFC}"/>
              </a:ext>
            </a:extLst>
          </p:cNvPr>
          <p:cNvCxnSpPr>
            <a:cxnSpLocks/>
          </p:cNvCxnSpPr>
          <p:nvPr/>
        </p:nvCxnSpPr>
        <p:spPr>
          <a:xfrm>
            <a:off x="5711873" y="4273735"/>
            <a:ext cx="0" cy="8832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6" name="Graphic 175">
            <a:extLst>
              <a:ext uri="{FF2B5EF4-FFF2-40B4-BE49-F238E27FC236}">
                <a16:creationId xmlns:a16="http://schemas.microsoft.com/office/drawing/2014/main" id="{0E63359C-7248-E3D1-190B-6A95B8D5D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5810" y="2708050"/>
            <a:ext cx="4649470" cy="1639109"/>
          </a:xfrm>
          <a:prstGeom prst="rect">
            <a:avLst/>
          </a:prstGeom>
        </p:spPr>
      </p:pic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BB7B0E80-49D6-DA5A-5033-48A10F96BB8D}"/>
              </a:ext>
            </a:extLst>
          </p:cNvPr>
          <p:cNvCxnSpPr/>
          <p:nvPr/>
        </p:nvCxnSpPr>
        <p:spPr>
          <a:xfrm>
            <a:off x="1073610" y="2685447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A5D55F3B-5AF0-F39B-4306-4BCFEC10326C}"/>
              </a:ext>
            </a:extLst>
          </p:cNvPr>
          <p:cNvCxnSpPr/>
          <p:nvPr/>
        </p:nvCxnSpPr>
        <p:spPr>
          <a:xfrm>
            <a:off x="1567301" y="2698822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51CA3D71-746B-184F-082C-15DD0262785A}"/>
              </a:ext>
            </a:extLst>
          </p:cNvPr>
          <p:cNvCxnSpPr/>
          <p:nvPr/>
        </p:nvCxnSpPr>
        <p:spPr>
          <a:xfrm>
            <a:off x="1660030" y="2727397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EF93E30D-B301-E2AB-0B9E-7C310BE91366}"/>
              </a:ext>
            </a:extLst>
          </p:cNvPr>
          <p:cNvCxnSpPr/>
          <p:nvPr/>
        </p:nvCxnSpPr>
        <p:spPr>
          <a:xfrm>
            <a:off x="1688605" y="2755972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229E9F10-1027-59C0-1C4D-55CC7CA7FBB6}"/>
              </a:ext>
            </a:extLst>
          </p:cNvPr>
          <p:cNvCxnSpPr/>
          <p:nvPr/>
        </p:nvCxnSpPr>
        <p:spPr>
          <a:xfrm>
            <a:off x="1720355" y="2775022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165A43C3-7413-77D5-5BF4-2701F60C34B2}"/>
              </a:ext>
            </a:extLst>
          </p:cNvPr>
          <p:cNvCxnSpPr/>
          <p:nvPr/>
        </p:nvCxnSpPr>
        <p:spPr>
          <a:xfrm>
            <a:off x="1748930" y="2775022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B192EEC1-7D72-4EED-DE40-C439C094FC29}"/>
              </a:ext>
            </a:extLst>
          </p:cNvPr>
          <p:cNvCxnSpPr/>
          <p:nvPr/>
        </p:nvCxnSpPr>
        <p:spPr>
          <a:xfrm>
            <a:off x="1767980" y="2775022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C538550A-1A71-8CE5-9E45-D2C634DFB123}"/>
              </a:ext>
            </a:extLst>
          </p:cNvPr>
          <p:cNvCxnSpPr/>
          <p:nvPr/>
        </p:nvCxnSpPr>
        <p:spPr>
          <a:xfrm>
            <a:off x="1853705" y="2775022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7FFF63B8-E18E-A905-668E-77717F62999B}"/>
              </a:ext>
            </a:extLst>
          </p:cNvPr>
          <p:cNvCxnSpPr/>
          <p:nvPr/>
        </p:nvCxnSpPr>
        <p:spPr>
          <a:xfrm>
            <a:off x="2250580" y="2806772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D73F2F1B-BADC-EA85-8994-4F5387C26357}"/>
              </a:ext>
            </a:extLst>
          </p:cNvPr>
          <p:cNvCxnSpPr/>
          <p:nvPr/>
        </p:nvCxnSpPr>
        <p:spPr>
          <a:xfrm>
            <a:off x="2272805" y="2832784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42B5B6DA-D740-8527-BD01-079BE597EC70}"/>
              </a:ext>
            </a:extLst>
          </p:cNvPr>
          <p:cNvCxnSpPr>
            <a:cxnSpLocks/>
          </p:cNvCxnSpPr>
          <p:nvPr/>
        </p:nvCxnSpPr>
        <p:spPr>
          <a:xfrm>
            <a:off x="2285505" y="2876945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43EE915B-9B78-5DD1-56A0-DDAD5A395889}"/>
              </a:ext>
            </a:extLst>
          </p:cNvPr>
          <p:cNvCxnSpPr>
            <a:cxnSpLocks/>
          </p:cNvCxnSpPr>
          <p:nvPr/>
        </p:nvCxnSpPr>
        <p:spPr>
          <a:xfrm>
            <a:off x="2320430" y="2876945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2E48527E-B724-739B-B2FE-32A0F75CE3F2}"/>
              </a:ext>
            </a:extLst>
          </p:cNvPr>
          <p:cNvCxnSpPr>
            <a:cxnSpLocks/>
          </p:cNvCxnSpPr>
          <p:nvPr/>
        </p:nvCxnSpPr>
        <p:spPr>
          <a:xfrm>
            <a:off x="2364880" y="2876945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F7B0D24A-2D60-3FD8-2BAD-8587AF2C9F28}"/>
              </a:ext>
            </a:extLst>
          </p:cNvPr>
          <p:cNvCxnSpPr>
            <a:cxnSpLocks/>
          </p:cNvCxnSpPr>
          <p:nvPr/>
        </p:nvCxnSpPr>
        <p:spPr>
          <a:xfrm>
            <a:off x="2858118" y="2901947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F50A84E6-9C70-0A55-4154-E802B3497FBC}"/>
              </a:ext>
            </a:extLst>
          </p:cNvPr>
          <p:cNvCxnSpPr>
            <a:cxnSpLocks/>
          </p:cNvCxnSpPr>
          <p:nvPr/>
        </p:nvCxnSpPr>
        <p:spPr>
          <a:xfrm>
            <a:off x="2886693" y="2901947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CACA1A6B-8C6E-EBF9-F3CA-F5CB516ED737}"/>
              </a:ext>
            </a:extLst>
          </p:cNvPr>
          <p:cNvCxnSpPr>
            <a:cxnSpLocks/>
          </p:cNvCxnSpPr>
          <p:nvPr/>
        </p:nvCxnSpPr>
        <p:spPr>
          <a:xfrm>
            <a:off x="2908918" y="2939466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7B2BAEC9-EFCE-F0C4-1932-C81AC6D7615C}"/>
              </a:ext>
            </a:extLst>
          </p:cNvPr>
          <p:cNvCxnSpPr>
            <a:cxnSpLocks/>
          </p:cNvCxnSpPr>
          <p:nvPr/>
        </p:nvCxnSpPr>
        <p:spPr>
          <a:xfrm>
            <a:off x="2934318" y="294610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38222242-AB02-9EE7-31B6-79E872A08095}"/>
              </a:ext>
            </a:extLst>
          </p:cNvPr>
          <p:cNvCxnSpPr>
            <a:cxnSpLocks/>
          </p:cNvCxnSpPr>
          <p:nvPr/>
        </p:nvCxnSpPr>
        <p:spPr>
          <a:xfrm>
            <a:off x="2956543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ED2FBCBC-EF15-EABD-D38E-BD91184669F7}"/>
              </a:ext>
            </a:extLst>
          </p:cNvPr>
          <p:cNvCxnSpPr>
            <a:cxnSpLocks/>
          </p:cNvCxnSpPr>
          <p:nvPr/>
        </p:nvCxnSpPr>
        <p:spPr>
          <a:xfrm>
            <a:off x="2994643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D530D39D-5EA6-EB55-95D1-01374BEFB3DB}"/>
              </a:ext>
            </a:extLst>
          </p:cNvPr>
          <p:cNvCxnSpPr>
            <a:cxnSpLocks/>
          </p:cNvCxnSpPr>
          <p:nvPr/>
        </p:nvCxnSpPr>
        <p:spPr>
          <a:xfrm>
            <a:off x="3056057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C6BC9128-9C42-C640-3E7F-A1FB55FF3D89}"/>
              </a:ext>
            </a:extLst>
          </p:cNvPr>
          <p:cNvCxnSpPr>
            <a:cxnSpLocks/>
          </p:cNvCxnSpPr>
          <p:nvPr/>
        </p:nvCxnSpPr>
        <p:spPr>
          <a:xfrm>
            <a:off x="3086718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C3FEF774-BD70-571D-C7D9-8BBC5CBAC0DF}"/>
              </a:ext>
            </a:extLst>
          </p:cNvPr>
          <p:cNvCxnSpPr>
            <a:cxnSpLocks/>
          </p:cNvCxnSpPr>
          <p:nvPr/>
        </p:nvCxnSpPr>
        <p:spPr>
          <a:xfrm>
            <a:off x="3134343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2133B909-6097-F48F-7116-7DFADD0D8C0F}"/>
              </a:ext>
            </a:extLst>
          </p:cNvPr>
          <p:cNvCxnSpPr>
            <a:cxnSpLocks/>
          </p:cNvCxnSpPr>
          <p:nvPr/>
        </p:nvCxnSpPr>
        <p:spPr>
          <a:xfrm>
            <a:off x="3303617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B260AE54-4CAA-4E63-96B4-633981D01CE3}"/>
              </a:ext>
            </a:extLst>
          </p:cNvPr>
          <p:cNvCxnSpPr>
            <a:cxnSpLocks/>
          </p:cNvCxnSpPr>
          <p:nvPr/>
        </p:nvCxnSpPr>
        <p:spPr>
          <a:xfrm>
            <a:off x="3404218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759BB4B5-9D7A-6290-0FE2-8249326E7F19}"/>
              </a:ext>
            </a:extLst>
          </p:cNvPr>
          <p:cNvCxnSpPr>
            <a:cxnSpLocks/>
          </p:cNvCxnSpPr>
          <p:nvPr/>
        </p:nvCxnSpPr>
        <p:spPr>
          <a:xfrm>
            <a:off x="3442318" y="297121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9842B531-04D1-B44E-A070-7F8E38093B2D}"/>
              </a:ext>
            </a:extLst>
          </p:cNvPr>
          <p:cNvCxnSpPr>
            <a:cxnSpLocks/>
          </p:cNvCxnSpPr>
          <p:nvPr/>
        </p:nvCxnSpPr>
        <p:spPr>
          <a:xfrm>
            <a:off x="3789899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DA97A6DB-FEBE-4643-36EE-861DE1A253C9}"/>
              </a:ext>
            </a:extLst>
          </p:cNvPr>
          <p:cNvCxnSpPr>
            <a:cxnSpLocks/>
          </p:cNvCxnSpPr>
          <p:nvPr/>
        </p:nvCxnSpPr>
        <p:spPr>
          <a:xfrm>
            <a:off x="3779756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BBB4D9DB-04DE-AB13-6DA9-CA108C0A0F16}"/>
              </a:ext>
            </a:extLst>
          </p:cNvPr>
          <p:cNvCxnSpPr>
            <a:cxnSpLocks/>
          </p:cNvCxnSpPr>
          <p:nvPr/>
        </p:nvCxnSpPr>
        <p:spPr>
          <a:xfrm>
            <a:off x="3739099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E4B01774-0DD5-759A-14B2-BAAF1D2E7EE3}"/>
              </a:ext>
            </a:extLst>
          </p:cNvPr>
          <p:cNvCxnSpPr>
            <a:cxnSpLocks/>
          </p:cNvCxnSpPr>
          <p:nvPr/>
        </p:nvCxnSpPr>
        <p:spPr>
          <a:xfrm>
            <a:off x="3707349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927316D1-B138-994C-D832-756B51F25073}"/>
              </a:ext>
            </a:extLst>
          </p:cNvPr>
          <p:cNvCxnSpPr>
            <a:cxnSpLocks/>
          </p:cNvCxnSpPr>
          <p:nvPr/>
        </p:nvCxnSpPr>
        <p:spPr>
          <a:xfrm>
            <a:off x="3615274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4DDC0EEE-12F6-3E94-9D17-5A300B44BB54}"/>
              </a:ext>
            </a:extLst>
          </p:cNvPr>
          <p:cNvCxnSpPr>
            <a:cxnSpLocks/>
          </p:cNvCxnSpPr>
          <p:nvPr/>
        </p:nvCxnSpPr>
        <p:spPr>
          <a:xfrm>
            <a:off x="3586699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5A3761E4-5B92-2974-F446-E3026A55592E}"/>
              </a:ext>
            </a:extLst>
          </p:cNvPr>
          <p:cNvCxnSpPr>
            <a:cxnSpLocks/>
          </p:cNvCxnSpPr>
          <p:nvPr/>
        </p:nvCxnSpPr>
        <p:spPr>
          <a:xfrm>
            <a:off x="3551411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28300BD3-6158-63B7-B3B2-6B6517BA5E10}"/>
              </a:ext>
            </a:extLst>
          </p:cNvPr>
          <p:cNvCxnSpPr>
            <a:cxnSpLocks/>
          </p:cNvCxnSpPr>
          <p:nvPr/>
        </p:nvCxnSpPr>
        <p:spPr>
          <a:xfrm>
            <a:off x="3510499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8749BB76-9C4A-5B79-A7B2-D55E90993CB2}"/>
              </a:ext>
            </a:extLst>
          </p:cNvPr>
          <p:cNvCxnSpPr>
            <a:cxnSpLocks/>
          </p:cNvCxnSpPr>
          <p:nvPr/>
        </p:nvCxnSpPr>
        <p:spPr>
          <a:xfrm>
            <a:off x="3478749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594E3ED0-7284-A244-D103-1D36FF1CA002}"/>
              </a:ext>
            </a:extLst>
          </p:cNvPr>
          <p:cNvCxnSpPr>
            <a:cxnSpLocks/>
          </p:cNvCxnSpPr>
          <p:nvPr/>
        </p:nvCxnSpPr>
        <p:spPr>
          <a:xfrm>
            <a:off x="3970874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50AE2706-1014-CD6F-8CB6-C1713C3014F0}"/>
              </a:ext>
            </a:extLst>
          </p:cNvPr>
          <p:cNvCxnSpPr>
            <a:cxnSpLocks/>
          </p:cNvCxnSpPr>
          <p:nvPr/>
        </p:nvCxnSpPr>
        <p:spPr>
          <a:xfrm>
            <a:off x="4063691" y="29902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A747F2D9-39C7-3B22-C860-E220E4DDF4AB}"/>
              </a:ext>
            </a:extLst>
          </p:cNvPr>
          <p:cNvCxnSpPr>
            <a:cxnSpLocks/>
          </p:cNvCxnSpPr>
          <p:nvPr/>
        </p:nvCxnSpPr>
        <p:spPr>
          <a:xfrm>
            <a:off x="4094699" y="3015669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Connector 214">
            <a:extLst>
              <a:ext uri="{FF2B5EF4-FFF2-40B4-BE49-F238E27FC236}">
                <a16:creationId xmlns:a16="http://schemas.microsoft.com/office/drawing/2014/main" id="{50603A9D-D55C-45B2-6747-54CB924BD02D}"/>
              </a:ext>
            </a:extLst>
          </p:cNvPr>
          <p:cNvCxnSpPr>
            <a:cxnSpLocks/>
          </p:cNvCxnSpPr>
          <p:nvPr/>
        </p:nvCxnSpPr>
        <p:spPr>
          <a:xfrm>
            <a:off x="4126449" y="3061061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9E3A4702-5B63-F965-1CB8-E4420175B44E}"/>
              </a:ext>
            </a:extLst>
          </p:cNvPr>
          <p:cNvCxnSpPr>
            <a:cxnSpLocks/>
          </p:cNvCxnSpPr>
          <p:nvPr/>
        </p:nvCxnSpPr>
        <p:spPr>
          <a:xfrm>
            <a:off x="4155024" y="3061061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C76F84C7-0AD4-4017-6E51-0964411A1342}"/>
              </a:ext>
            </a:extLst>
          </p:cNvPr>
          <p:cNvCxnSpPr>
            <a:cxnSpLocks/>
          </p:cNvCxnSpPr>
          <p:nvPr/>
        </p:nvCxnSpPr>
        <p:spPr>
          <a:xfrm>
            <a:off x="4202649" y="31557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6E1645F4-7D55-0068-D9E7-37C58D099FCB}"/>
              </a:ext>
            </a:extLst>
          </p:cNvPr>
          <p:cNvCxnSpPr>
            <a:cxnSpLocks/>
          </p:cNvCxnSpPr>
          <p:nvPr/>
        </p:nvCxnSpPr>
        <p:spPr>
          <a:xfrm>
            <a:off x="4640799" y="31557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>
            <a:extLst>
              <a:ext uri="{FF2B5EF4-FFF2-40B4-BE49-F238E27FC236}">
                <a16:creationId xmlns:a16="http://schemas.microsoft.com/office/drawing/2014/main" id="{C635F1E5-21EF-6306-1BA5-DB281B20666D}"/>
              </a:ext>
            </a:extLst>
          </p:cNvPr>
          <p:cNvCxnSpPr>
            <a:cxnSpLocks/>
          </p:cNvCxnSpPr>
          <p:nvPr/>
        </p:nvCxnSpPr>
        <p:spPr>
          <a:xfrm>
            <a:off x="4669374" y="31557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6C4FB065-71EC-1387-7FAE-AFFDD433FAAF}"/>
              </a:ext>
            </a:extLst>
          </p:cNvPr>
          <p:cNvCxnSpPr>
            <a:cxnSpLocks/>
          </p:cNvCxnSpPr>
          <p:nvPr/>
        </p:nvCxnSpPr>
        <p:spPr>
          <a:xfrm>
            <a:off x="4691599" y="31557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386339A6-90DA-8030-106D-639FE55869D5}"/>
              </a:ext>
            </a:extLst>
          </p:cNvPr>
          <p:cNvCxnSpPr>
            <a:cxnSpLocks/>
          </p:cNvCxnSpPr>
          <p:nvPr/>
        </p:nvCxnSpPr>
        <p:spPr>
          <a:xfrm>
            <a:off x="4701124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50D6BAA4-993D-3A15-8B29-E55495AA8C38}"/>
              </a:ext>
            </a:extLst>
          </p:cNvPr>
          <p:cNvCxnSpPr>
            <a:cxnSpLocks/>
          </p:cNvCxnSpPr>
          <p:nvPr/>
        </p:nvCxnSpPr>
        <p:spPr>
          <a:xfrm>
            <a:off x="4723349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670F4A27-457D-4B82-C772-830C97BA4073}"/>
              </a:ext>
            </a:extLst>
          </p:cNvPr>
          <p:cNvCxnSpPr>
            <a:cxnSpLocks/>
          </p:cNvCxnSpPr>
          <p:nvPr/>
        </p:nvCxnSpPr>
        <p:spPr>
          <a:xfrm>
            <a:off x="4752703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64EB687B-36C8-0B60-E5B2-D6A6AF0BD1BA}"/>
              </a:ext>
            </a:extLst>
          </p:cNvPr>
          <p:cNvCxnSpPr>
            <a:cxnSpLocks/>
          </p:cNvCxnSpPr>
          <p:nvPr/>
        </p:nvCxnSpPr>
        <p:spPr>
          <a:xfrm>
            <a:off x="4783345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Connector 224">
            <a:extLst>
              <a:ext uri="{FF2B5EF4-FFF2-40B4-BE49-F238E27FC236}">
                <a16:creationId xmlns:a16="http://schemas.microsoft.com/office/drawing/2014/main" id="{8D89A2EC-7007-FE60-354B-4F60E41CC985}"/>
              </a:ext>
            </a:extLst>
          </p:cNvPr>
          <p:cNvCxnSpPr>
            <a:cxnSpLocks/>
          </p:cNvCxnSpPr>
          <p:nvPr/>
        </p:nvCxnSpPr>
        <p:spPr>
          <a:xfrm>
            <a:off x="4923374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7FB0D76E-9DFA-06B6-CB31-53486C6F0732}"/>
              </a:ext>
            </a:extLst>
          </p:cNvPr>
          <p:cNvCxnSpPr>
            <a:cxnSpLocks/>
          </p:cNvCxnSpPr>
          <p:nvPr/>
        </p:nvCxnSpPr>
        <p:spPr>
          <a:xfrm>
            <a:off x="5231349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Connector 226">
            <a:extLst>
              <a:ext uri="{FF2B5EF4-FFF2-40B4-BE49-F238E27FC236}">
                <a16:creationId xmlns:a16="http://schemas.microsoft.com/office/drawing/2014/main" id="{4C9219F5-DFFB-43E9-2A01-C1609701CF32}"/>
              </a:ext>
            </a:extLst>
          </p:cNvPr>
          <p:cNvCxnSpPr>
            <a:cxnSpLocks/>
          </p:cNvCxnSpPr>
          <p:nvPr/>
        </p:nvCxnSpPr>
        <p:spPr>
          <a:xfrm>
            <a:off x="5292910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19824296-10A3-761E-152E-BADE9A1EB384}"/>
              </a:ext>
            </a:extLst>
          </p:cNvPr>
          <p:cNvCxnSpPr>
            <a:cxnSpLocks/>
          </p:cNvCxnSpPr>
          <p:nvPr/>
        </p:nvCxnSpPr>
        <p:spPr>
          <a:xfrm>
            <a:off x="5345649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Connector 228">
            <a:extLst>
              <a:ext uri="{FF2B5EF4-FFF2-40B4-BE49-F238E27FC236}">
                <a16:creationId xmlns:a16="http://schemas.microsoft.com/office/drawing/2014/main" id="{B0F71533-3041-3D85-8B5A-81A8B0144AA8}"/>
              </a:ext>
            </a:extLst>
          </p:cNvPr>
          <p:cNvCxnSpPr>
            <a:cxnSpLocks/>
          </p:cNvCxnSpPr>
          <p:nvPr/>
        </p:nvCxnSpPr>
        <p:spPr>
          <a:xfrm>
            <a:off x="5507574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Straight Connector 229">
            <a:extLst>
              <a:ext uri="{FF2B5EF4-FFF2-40B4-BE49-F238E27FC236}">
                <a16:creationId xmlns:a16="http://schemas.microsoft.com/office/drawing/2014/main" id="{F47708B9-34A6-8959-FAA6-617F3CDDAFF4}"/>
              </a:ext>
            </a:extLst>
          </p:cNvPr>
          <p:cNvCxnSpPr>
            <a:cxnSpLocks/>
          </p:cNvCxnSpPr>
          <p:nvPr/>
        </p:nvCxnSpPr>
        <p:spPr>
          <a:xfrm>
            <a:off x="5599649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Straight Connector 230">
            <a:extLst>
              <a:ext uri="{FF2B5EF4-FFF2-40B4-BE49-F238E27FC236}">
                <a16:creationId xmlns:a16="http://schemas.microsoft.com/office/drawing/2014/main" id="{38D57EC2-DB23-58CB-7778-733F08952432}"/>
              </a:ext>
            </a:extLst>
          </p:cNvPr>
          <p:cNvCxnSpPr>
            <a:cxnSpLocks/>
          </p:cNvCxnSpPr>
          <p:nvPr/>
        </p:nvCxnSpPr>
        <p:spPr>
          <a:xfrm>
            <a:off x="5650449" y="32287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3" name="Graphic 232">
            <a:extLst>
              <a:ext uri="{FF2B5EF4-FFF2-40B4-BE49-F238E27FC236}">
                <a16:creationId xmlns:a16="http://schemas.microsoft.com/office/drawing/2014/main" id="{D0398BEB-F5B3-66F5-9F18-77D72FBABB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59689" y="2708050"/>
            <a:ext cx="4616849" cy="587616"/>
          </a:xfrm>
          <a:prstGeom prst="rect">
            <a:avLst/>
          </a:prstGeom>
        </p:spPr>
      </p:pic>
      <p:grpSp>
        <p:nvGrpSpPr>
          <p:cNvPr id="331" name="Group 330">
            <a:extLst>
              <a:ext uri="{FF2B5EF4-FFF2-40B4-BE49-F238E27FC236}">
                <a16:creationId xmlns:a16="http://schemas.microsoft.com/office/drawing/2014/main" id="{EFF39927-141E-A94D-7AF3-605531F942C9}"/>
              </a:ext>
            </a:extLst>
          </p:cNvPr>
          <p:cNvGrpSpPr/>
          <p:nvPr/>
        </p:nvGrpSpPr>
        <p:grpSpPr>
          <a:xfrm>
            <a:off x="6523297" y="2682947"/>
            <a:ext cx="4879778" cy="367069"/>
            <a:chOff x="6523297" y="2682947"/>
            <a:chExt cx="4879778" cy="367069"/>
          </a:xfrm>
        </p:grpSpPr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B728F753-D1D1-1EC3-08ED-D9C019CF6AB9}"/>
                </a:ext>
              </a:extLst>
            </p:cNvPr>
            <p:cNvCxnSpPr>
              <a:cxnSpLocks/>
            </p:cNvCxnSpPr>
            <p:nvPr/>
          </p:nvCxnSpPr>
          <p:spPr>
            <a:xfrm>
              <a:off x="6523297" y="2682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70FB2D1C-4153-D867-9D1C-A06CFDA7DAAA}"/>
                </a:ext>
              </a:extLst>
            </p:cNvPr>
            <p:cNvCxnSpPr>
              <a:cxnSpLocks/>
            </p:cNvCxnSpPr>
            <p:nvPr/>
          </p:nvCxnSpPr>
          <p:spPr>
            <a:xfrm>
              <a:off x="6599180" y="2705448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432A1342-6602-1953-8E4B-1A0DE9914BB3}"/>
                </a:ext>
              </a:extLst>
            </p:cNvPr>
            <p:cNvCxnSpPr>
              <a:cxnSpLocks/>
            </p:cNvCxnSpPr>
            <p:nvPr/>
          </p:nvCxnSpPr>
          <p:spPr>
            <a:xfrm>
              <a:off x="6628072" y="2705448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B377F2B9-0C36-97DA-5A62-E23F2446B9E7}"/>
                </a:ext>
              </a:extLst>
            </p:cNvPr>
            <p:cNvCxnSpPr>
              <a:cxnSpLocks/>
            </p:cNvCxnSpPr>
            <p:nvPr/>
          </p:nvCxnSpPr>
          <p:spPr>
            <a:xfrm>
              <a:off x="6856475" y="2737931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6EA9FE27-8153-AE8E-D1B6-18D9D165BB7C}"/>
                </a:ext>
              </a:extLst>
            </p:cNvPr>
            <p:cNvCxnSpPr>
              <a:cxnSpLocks/>
            </p:cNvCxnSpPr>
            <p:nvPr/>
          </p:nvCxnSpPr>
          <p:spPr>
            <a:xfrm>
              <a:off x="7215250" y="274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C8025260-29B2-C882-EFEB-962DA8FD6010}"/>
                </a:ext>
              </a:extLst>
            </p:cNvPr>
            <p:cNvCxnSpPr>
              <a:cxnSpLocks/>
            </p:cNvCxnSpPr>
            <p:nvPr/>
          </p:nvCxnSpPr>
          <p:spPr>
            <a:xfrm>
              <a:off x="7320025" y="27665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2E90E2B1-429B-8727-C493-4945C4C0FB44}"/>
                </a:ext>
              </a:extLst>
            </p:cNvPr>
            <p:cNvCxnSpPr>
              <a:cxnSpLocks/>
            </p:cNvCxnSpPr>
            <p:nvPr/>
          </p:nvCxnSpPr>
          <p:spPr>
            <a:xfrm>
              <a:off x="7345425" y="27665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F0D62423-C663-D716-8F85-D1FBBF2F0598}"/>
                </a:ext>
              </a:extLst>
            </p:cNvPr>
            <p:cNvCxnSpPr>
              <a:cxnSpLocks/>
            </p:cNvCxnSpPr>
            <p:nvPr/>
          </p:nvCxnSpPr>
          <p:spPr>
            <a:xfrm>
              <a:off x="7380350" y="27665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8186F36A-E427-94AA-1E86-0BD1A0E9C981}"/>
                </a:ext>
              </a:extLst>
            </p:cNvPr>
            <p:cNvCxnSpPr>
              <a:cxnSpLocks/>
            </p:cNvCxnSpPr>
            <p:nvPr/>
          </p:nvCxnSpPr>
          <p:spPr>
            <a:xfrm>
              <a:off x="7545450" y="27792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395B739C-E4E5-CD19-E5E2-15D207C9F33E}"/>
                </a:ext>
              </a:extLst>
            </p:cNvPr>
            <p:cNvCxnSpPr>
              <a:cxnSpLocks/>
            </p:cNvCxnSpPr>
            <p:nvPr/>
          </p:nvCxnSpPr>
          <p:spPr>
            <a:xfrm>
              <a:off x="7612125" y="2788731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EB544BDE-4D41-D114-6C9A-DC3FC40F46BA}"/>
                </a:ext>
              </a:extLst>
            </p:cNvPr>
            <p:cNvCxnSpPr>
              <a:cxnSpLocks/>
            </p:cNvCxnSpPr>
            <p:nvPr/>
          </p:nvCxnSpPr>
          <p:spPr>
            <a:xfrm>
              <a:off x="7653400" y="2795081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C668530B-1EB0-4559-9170-093E15EB62E4}"/>
                </a:ext>
              </a:extLst>
            </p:cNvPr>
            <p:cNvCxnSpPr>
              <a:cxnSpLocks/>
            </p:cNvCxnSpPr>
            <p:nvPr/>
          </p:nvCxnSpPr>
          <p:spPr>
            <a:xfrm>
              <a:off x="7688325" y="279825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F6365D48-FE34-E8EC-16BB-5E353361AC6C}"/>
                </a:ext>
              </a:extLst>
            </p:cNvPr>
            <p:cNvCxnSpPr>
              <a:cxnSpLocks/>
            </p:cNvCxnSpPr>
            <p:nvPr/>
          </p:nvCxnSpPr>
          <p:spPr>
            <a:xfrm>
              <a:off x="7729600" y="2801431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E9701770-C184-CBB2-5361-200BC82E0509}"/>
                </a:ext>
              </a:extLst>
            </p:cNvPr>
            <p:cNvCxnSpPr>
              <a:cxnSpLocks/>
            </p:cNvCxnSpPr>
            <p:nvPr/>
          </p:nvCxnSpPr>
          <p:spPr>
            <a:xfrm>
              <a:off x="7812150" y="2816909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A19B5DD7-9E08-8BA8-EB84-72D3E3599A6A}"/>
                </a:ext>
              </a:extLst>
            </p:cNvPr>
            <p:cNvCxnSpPr>
              <a:cxnSpLocks/>
            </p:cNvCxnSpPr>
            <p:nvPr/>
          </p:nvCxnSpPr>
          <p:spPr>
            <a:xfrm>
              <a:off x="7834375" y="2816909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F9CCA5CB-62CF-F2CD-3274-9B176BEFB35D}"/>
                </a:ext>
              </a:extLst>
            </p:cNvPr>
            <p:cNvCxnSpPr>
              <a:cxnSpLocks/>
            </p:cNvCxnSpPr>
            <p:nvPr/>
          </p:nvCxnSpPr>
          <p:spPr>
            <a:xfrm>
              <a:off x="7872475" y="283278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B2496EBE-EDDA-A201-7893-E513A66E26A2}"/>
                </a:ext>
              </a:extLst>
            </p:cNvPr>
            <p:cNvCxnSpPr>
              <a:cxnSpLocks/>
            </p:cNvCxnSpPr>
            <p:nvPr/>
          </p:nvCxnSpPr>
          <p:spPr>
            <a:xfrm>
              <a:off x="7904975" y="283278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DFA4861D-D8B7-74D4-D69F-DE92E9183CB7}"/>
                </a:ext>
              </a:extLst>
            </p:cNvPr>
            <p:cNvCxnSpPr>
              <a:cxnSpLocks/>
            </p:cNvCxnSpPr>
            <p:nvPr/>
          </p:nvCxnSpPr>
          <p:spPr>
            <a:xfrm>
              <a:off x="7922500" y="283278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C1CA86E1-D46A-C8B2-DC48-713E5658BA47}"/>
                </a:ext>
              </a:extLst>
            </p:cNvPr>
            <p:cNvCxnSpPr>
              <a:cxnSpLocks/>
            </p:cNvCxnSpPr>
            <p:nvPr/>
          </p:nvCxnSpPr>
          <p:spPr>
            <a:xfrm>
              <a:off x="7948675" y="283278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4326397B-B84C-E619-1D8C-2DE66287844E}"/>
                </a:ext>
              </a:extLst>
            </p:cNvPr>
            <p:cNvCxnSpPr>
              <a:cxnSpLocks/>
            </p:cNvCxnSpPr>
            <p:nvPr/>
          </p:nvCxnSpPr>
          <p:spPr>
            <a:xfrm>
              <a:off x="7991023" y="283278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6668259E-80BC-FB73-0CAA-F9757EDFE308}"/>
                </a:ext>
              </a:extLst>
            </p:cNvPr>
            <p:cNvCxnSpPr>
              <a:cxnSpLocks/>
            </p:cNvCxnSpPr>
            <p:nvPr/>
          </p:nvCxnSpPr>
          <p:spPr>
            <a:xfrm>
              <a:off x="8037575" y="283278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id="{2441A6D1-A2D8-B032-0602-83F214E78622}"/>
                </a:ext>
              </a:extLst>
            </p:cNvPr>
            <p:cNvCxnSpPr>
              <a:cxnSpLocks/>
            </p:cNvCxnSpPr>
            <p:nvPr/>
          </p:nvCxnSpPr>
          <p:spPr>
            <a:xfrm>
              <a:off x="8066150" y="2848659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id="{475A2304-DAFA-5F2D-109E-43FC3A551E5C}"/>
                </a:ext>
              </a:extLst>
            </p:cNvPr>
            <p:cNvCxnSpPr>
              <a:cxnSpLocks/>
            </p:cNvCxnSpPr>
            <p:nvPr/>
          </p:nvCxnSpPr>
          <p:spPr>
            <a:xfrm>
              <a:off x="8307450" y="2861465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id="{70130FBD-C5EF-985B-B5D8-BCF99B3264DC}"/>
                </a:ext>
              </a:extLst>
            </p:cNvPr>
            <p:cNvCxnSpPr>
              <a:cxnSpLocks/>
            </p:cNvCxnSpPr>
            <p:nvPr/>
          </p:nvCxnSpPr>
          <p:spPr>
            <a:xfrm>
              <a:off x="8275700" y="2861465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id="{516EEBEA-8C59-0A08-E958-2F87ED4D7B2C}"/>
                </a:ext>
              </a:extLst>
            </p:cNvPr>
            <p:cNvCxnSpPr>
              <a:cxnSpLocks/>
            </p:cNvCxnSpPr>
            <p:nvPr/>
          </p:nvCxnSpPr>
          <p:spPr>
            <a:xfrm>
              <a:off x="8231250" y="2861465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id="{5A0AC231-11AE-339B-0B35-3E9B90598916}"/>
                </a:ext>
              </a:extLst>
            </p:cNvPr>
            <p:cNvCxnSpPr>
              <a:cxnSpLocks/>
            </p:cNvCxnSpPr>
            <p:nvPr/>
          </p:nvCxnSpPr>
          <p:spPr>
            <a:xfrm>
              <a:off x="8183625" y="2861465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C957D2F3-61CD-BB21-D509-CD8628982D26}"/>
                </a:ext>
              </a:extLst>
            </p:cNvPr>
            <p:cNvCxnSpPr>
              <a:cxnSpLocks/>
            </p:cNvCxnSpPr>
            <p:nvPr/>
          </p:nvCxnSpPr>
          <p:spPr>
            <a:xfrm>
              <a:off x="8097900" y="2848659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id="{7C20A5A4-2B1F-2A09-3B59-06863C51BD26}"/>
                </a:ext>
              </a:extLst>
            </p:cNvPr>
            <p:cNvCxnSpPr>
              <a:cxnSpLocks/>
            </p:cNvCxnSpPr>
            <p:nvPr/>
          </p:nvCxnSpPr>
          <p:spPr>
            <a:xfrm>
              <a:off x="8151875" y="2848659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id="{16D097D6-0BA3-F594-E60C-2C2D00F6DF6F}"/>
                </a:ext>
              </a:extLst>
            </p:cNvPr>
            <p:cNvCxnSpPr>
              <a:cxnSpLocks/>
            </p:cNvCxnSpPr>
            <p:nvPr/>
          </p:nvCxnSpPr>
          <p:spPr>
            <a:xfrm>
              <a:off x="8126475" y="2848659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066FD996-FCFF-3819-D5A4-0191016FC9EC}"/>
                </a:ext>
              </a:extLst>
            </p:cNvPr>
            <p:cNvCxnSpPr>
              <a:cxnSpLocks/>
            </p:cNvCxnSpPr>
            <p:nvPr/>
          </p:nvCxnSpPr>
          <p:spPr>
            <a:xfrm>
              <a:off x="8421750" y="287744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91E34468-1421-441F-EAEC-E6F017C263B1}"/>
                </a:ext>
              </a:extLst>
            </p:cNvPr>
            <p:cNvCxnSpPr>
              <a:cxnSpLocks/>
            </p:cNvCxnSpPr>
            <p:nvPr/>
          </p:nvCxnSpPr>
          <p:spPr>
            <a:xfrm>
              <a:off x="8456675" y="2893321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id="{2509A3D6-2958-FA3F-E234-FA46329E5EAD}"/>
                </a:ext>
              </a:extLst>
            </p:cNvPr>
            <p:cNvCxnSpPr>
              <a:cxnSpLocks/>
            </p:cNvCxnSpPr>
            <p:nvPr/>
          </p:nvCxnSpPr>
          <p:spPr>
            <a:xfrm>
              <a:off x="8487428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id="{614DA788-7CDD-B2A2-1D17-9CD55102FEEC}"/>
                </a:ext>
              </a:extLst>
            </p:cNvPr>
            <p:cNvCxnSpPr>
              <a:cxnSpLocks/>
            </p:cNvCxnSpPr>
            <p:nvPr/>
          </p:nvCxnSpPr>
          <p:spPr>
            <a:xfrm>
              <a:off x="853605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id="{E62D9F95-A466-0D9E-6545-5DD0F7650059}"/>
                </a:ext>
              </a:extLst>
            </p:cNvPr>
            <p:cNvCxnSpPr>
              <a:cxnSpLocks/>
            </p:cNvCxnSpPr>
            <p:nvPr/>
          </p:nvCxnSpPr>
          <p:spPr>
            <a:xfrm>
              <a:off x="857415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id="{2FAF084B-AC73-364E-29C1-2EBBF89A2A4C}"/>
                </a:ext>
              </a:extLst>
            </p:cNvPr>
            <p:cNvCxnSpPr>
              <a:cxnSpLocks/>
            </p:cNvCxnSpPr>
            <p:nvPr/>
          </p:nvCxnSpPr>
          <p:spPr>
            <a:xfrm>
              <a:off x="859955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id="{C02185FD-6115-1D64-C74F-CAAD2AFDB9B9}"/>
                </a:ext>
              </a:extLst>
            </p:cNvPr>
            <p:cNvCxnSpPr>
              <a:cxnSpLocks/>
            </p:cNvCxnSpPr>
            <p:nvPr/>
          </p:nvCxnSpPr>
          <p:spPr>
            <a:xfrm>
              <a:off x="863765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id="{EC2A432D-C861-82BF-B055-8EFDE266EF71}"/>
                </a:ext>
              </a:extLst>
            </p:cNvPr>
            <p:cNvCxnSpPr>
              <a:cxnSpLocks/>
            </p:cNvCxnSpPr>
            <p:nvPr/>
          </p:nvCxnSpPr>
          <p:spPr>
            <a:xfrm>
              <a:off x="8678925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id="{243D8AB6-A726-B213-CE7C-5E5388BC0B03}"/>
                </a:ext>
              </a:extLst>
            </p:cNvPr>
            <p:cNvCxnSpPr>
              <a:cxnSpLocks/>
            </p:cNvCxnSpPr>
            <p:nvPr/>
          </p:nvCxnSpPr>
          <p:spPr>
            <a:xfrm>
              <a:off x="871385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id="{8625CD5C-6259-E8E0-6C82-76949CB88EAE}"/>
                </a:ext>
              </a:extLst>
            </p:cNvPr>
            <p:cNvCxnSpPr>
              <a:cxnSpLocks/>
            </p:cNvCxnSpPr>
            <p:nvPr/>
          </p:nvCxnSpPr>
          <p:spPr>
            <a:xfrm>
              <a:off x="8742425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19AD3381-1097-A03B-F856-CB7CAC3A6B37}"/>
                </a:ext>
              </a:extLst>
            </p:cNvPr>
            <p:cNvCxnSpPr>
              <a:cxnSpLocks/>
            </p:cNvCxnSpPr>
            <p:nvPr/>
          </p:nvCxnSpPr>
          <p:spPr>
            <a:xfrm>
              <a:off x="875195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id="{FBE139A3-FAD6-DAB2-CCA3-163DE51C9FC0}"/>
                </a:ext>
              </a:extLst>
            </p:cNvPr>
            <p:cNvCxnSpPr>
              <a:cxnSpLocks/>
            </p:cNvCxnSpPr>
            <p:nvPr/>
          </p:nvCxnSpPr>
          <p:spPr>
            <a:xfrm>
              <a:off x="879005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id="{989ADCF4-C626-C597-3CC8-B1B815980EF2}"/>
                </a:ext>
              </a:extLst>
            </p:cNvPr>
            <p:cNvCxnSpPr>
              <a:cxnSpLocks/>
            </p:cNvCxnSpPr>
            <p:nvPr/>
          </p:nvCxnSpPr>
          <p:spPr>
            <a:xfrm>
              <a:off x="882180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id="{831564E0-46F9-68FA-13CF-67944595C76D}"/>
                </a:ext>
              </a:extLst>
            </p:cNvPr>
            <p:cNvCxnSpPr>
              <a:cxnSpLocks/>
            </p:cNvCxnSpPr>
            <p:nvPr/>
          </p:nvCxnSpPr>
          <p:spPr>
            <a:xfrm>
              <a:off x="8872600" y="2901947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AFA5C5BA-9EBD-3BF6-9DA5-29B9A669EB5C}"/>
                </a:ext>
              </a:extLst>
            </p:cNvPr>
            <p:cNvCxnSpPr>
              <a:cxnSpLocks/>
            </p:cNvCxnSpPr>
            <p:nvPr/>
          </p:nvCxnSpPr>
          <p:spPr>
            <a:xfrm>
              <a:off x="936472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5849EA74-C4FB-CCB2-CEA2-28E10A98C696}"/>
                </a:ext>
              </a:extLst>
            </p:cNvPr>
            <p:cNvCxnSpPr>
              <a:cxnSpLocks/>
            </p:cNvCxnSpPr>
            <p:nvPr/>
          </p:nvCxnSpPr>
          <p:spPr>
            <a:xfrm>
              <a:off x="9297988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>
              <a:extLst>
                <a:ext uri="{FF2B5EF4-FFF2-40B4-BE49-F238E27FC236}">
                  <a16:creationId xmlns:a16="http://schemas.microsoft.com/office/drawing/2014/main" id="{E9E81754-3DD1-8CEE-1D2B-84EDE70375AC}"/>
                </a:ext>
              </a:extLst>
            </p:cNvPr>
            <p:cNvCxnSpPr>
              <a:cxnSpLocks/>
            </p:cNvCxnSpPr>
            <p:nvPr/>
          </p:nvCxnSpPr>
          <p:spPr>
            <a:xfrm>
              <a:off x="9329800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682C53E5-73F6-556B-13B5-7EBAF39CF456}"/>
                </a:ext>
              </a:extLst>
            </p:cNvPr>
            <p:cNvCxnSpPr>
              <a:cxnSpLocks/>
            </p:cNvCxnSpPr>
            <p:nvPr/>
          </p:nvCxnSpPr>
          <p:spPr>
            <a:xfrm>
              <a:off x="9470712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6EDD46B8-B20A-AE5B-A1AC-942D4E2D8761}"/>
                </a:ext>
              </a:extLst>
            </p:cNvPr>
            <p:cNvCxnSpPr>
              <a:cxnSpLocks/>
            </p:cNvCxnSpPr>
            <p:nvPr/>
          </p:nvCxnSpPr>
          <p:spPr>
            <a:xfrm>
              <a:off x="951077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:a16="http://schemas.microsoft.com/office/drawing/2014/main" id="{775F9552-F9CF-3E98-82BA-9DCE11EAC035}"/>
                </a:ext>
              </a:extLst>
            </p:cNvPr>
            <p:cNvCxnSpPr>
              <a:cxnSpLocks/>
            </p:cNvCxnSpPr>
            <p:nvPr/>
          </p:nvCxnSpPr>
          <p:spPr>
            <a:xfrm>
              <a:off x="9558400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:a16="http://schemas.microsoft.com/office/drawing/2014/main" id="{08BB4FB1-BE74-5614-A3C1-53BB6B12004C}"/>
                </a:ext>
              </a:extLst>
            </p:cNvPr>
            <p:cNvCxnSpPr>
              <a:cxnSpLocks/>
            </p:cNvCxnSpPr>
            <p:nvPr/>
          </p:nvCxnSpPr>
          <p:spPr>
            <a:xfrm>
              <a:off x="9590150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:a16="http://schemas.microsoft.com/office/drawing/2014/main" id="{7C8C4523-D554-FEED-70C9-A1A579E6E842}"/>
                </a:ext>
              </a:extLst>
            </p:cNvPr>
            <p:cNvCxnSpPr>
              <a:cxnSpLocks/>
            </p:cNvCxnSpPr>
            <p:nvPr/>
          </p:nvCxnSpPr>
          <p:spPr>
            <a:xfrm>
              <a:off x="9653650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>
              <a:extLst>
                <a:ext uri="{FF2B5EF4-FFF2-40B4-BE49-F238E27FC236}">
                  <a16:creationId xmlns:a16="http://schemas.microsoft.com/office/drawing/2014/main" id="{E1741E24-6F73-0D2D-5FC8-484495D1F0FB}"/>
                </a:ext>
              </a:extLst>
            </p:cNvPr>
            <p:cNvCxnSpPr>
              <a:cxnSpLocks/>
            </p:cNvCxnSpPr>
            <p:nvPr/>
          </p:nvCxnSpPr>
          <p:spPr>
            <a:xfrm>
              <a:off x="9687583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>
              <a:extLst>
                <a:ext uri="{FF2B5EF4-FFF2-40B4-BE49-F238E27FC236}">
                  <a16:creationId xmlns:a16="http://schemas.microsoft.com/office/drawing/2014/main" id="{75EF953E-86EE-992E-B9D7-55CD24C98292}"/>
                </a:ext>
              </a:extLst>
            </p:cNvPr>
            <p:cNvCxnSpPr>
              <a:cxnSpLocks/>
            </p:cNvCxnSpPr>
            <p:nvPr/>
          </p:nvCxnSpPr>
          <p:spPr>
            <a:xfrm>
              <a:off x="925042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>
              <a:extLst>
                <a:ext uri="{FF2B5EF4-FFF2-40B4-BE49-F238E27FC236}">
                  <a16:creationId xmlns:a16="http://schemas.microsoft.com/office/drawing/2014/main" id="{EFE899A5-8308-BBF0-8B3D-0D55B4474F07}"/>
                </a:ext>
              </a:extLst>
            </p:cNvPr>
            <p:cNvCxnSpPr>
              <a:cxnSpLocks/>
            </p:cNvCxnSpPr>
            <p:nvPr/>
          </p:nvCxnSpPr>
          <p:spPr>
            <a:xfrm>
              <a:off x="9215687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>
              <a:extLst>
                <a:ext uri="{FF2B5EF4-FFF2-40B4-BE49-F238E27FC236}">
                  <a16:creationId xmlns:a16="http://schemas.microsoft.com/office/drawing/2014/main" id="{1B725474-525F-7391-5ED2-45DAB46D10B5}"/>
                </a:ext>
              </a:extLst>
            </p:cNvPr>
            <p:cNvCxnSpPr>
              <a:cxnSpLocks/>
            </p:cNvCxnSpPr>
            <p:nvPr/>
          </p:nvCxnSpPr>
          <p:spPr>
            <a:xfrm>
              <a:off x="902817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>
              <a:extLst>
                <a:ext uri="{FF2B5EF4-FFF2-40B4-BE49-F238E27FC236}">
                  <a16:creationId xmlns:a16="http://schemas.microsoft.com/office/drawing/2014/main" id="{796EDE70-B91B-B625-5416-6CED4E01455E}"/>
                </a:ext>
              </a:extLst>
            </p:cNvPr>
            <p:cNvCxnSpPr>
              <a:cxnSpLocks/>
            </p:cNvCxnSpPr>
            <p:nvPr/>
          </p:nvCxnSpPr>
          <p:spPr>
            <a:xfrm>
              <a:off x="9063100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>
              <a:extLst>
                <a:ext uri="{FF2B5EF4-FFF2-40B4-BE49-F238E27FC236}">
                  <a16:creationId xmlns:a16="http://schemas.microsoft.com/office/drawing/2014/main" id="{292E850D-64F8-7222-C511-FF42A2B42B64}"/>
                </a:ext>
              </a:extLst>
            </p:cNvPr>
            <p:cNvCxnSpPr>
              <a:cxnSpLocks/>
            </p:cNvCxnSpPr>
            <p:nvPr/>
          </p:nvCxnSpPr>
          <p:spPr>
            <a:xfrm>
              <a:off x="909802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>
              <a:extLst>
                <a:ext uri="{FF2B5EF4-FFF2-40B4-BE49-F238E27FC236}">
                  <a16:creationId xmlns:a16="http://schemas.microsoft.com/office/drawing/2014/main" id="{537E443A-9EFA-FD09-5215-635F36801560}"/>
                </a:ext>
              </a:extLst>
            </p:cNvPr>
            <p:cNvCxnSpPr>
              <a:cxnSpLocks/>
            </p:cNvCxnSpPr>
            <p:nvPr/>
          </p:nvCxnSpPr>
          <p:spPr>
            <a:xfrm>
              <a:off x="918692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>
              <a:extLst>
                <a:ext uri="{FF2B5EF4-FFF2-40B4-BE49-F238E27FC236}">
                  <a16:creationId xmlns:a16="http://schemas.microsoft.com/office/drawing/2014/main" id="{DF4746EF-A4EF-784D-A864-BF84DCF3ADE8}"/>
                </a:ext>
              </a:extLst>
            </p:cNvPr>
            <p:cNvCxnSpPr>
              <a:cxnSpLocks/>
            </p:cNvCxnSpPr>
            <p:nvPr/>
          </p:nvCxnSpPr>
          <p:spPr>
            <a:xfrm>
              <a:off x="916152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>
              <a:extLst>
                <a:ext uri="{FF2B5EF4-FFF2-40B4-BE49-F238E27FC236}">
                  <a16:creationId xmlns:a16="http://schemas.microsoft.com/office/drawing/2014/main" id="{6B9DCEBF-C529-F67A-0854-62EEC98CF4E0}"/>
                </a:ext>
              </a:extLst>
            </p:cNvPr>
            <p:cNvCxnSpPr>
              <a:cxnSpLocks/>
            </p:cNvCxnSpPr>
            <p:nvPr/>
          </p:nvCxnSpPr>
          <p:spPr>
            <a:xfrm>
              <a:off x="8983833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>
              <a:extLst>
                <a:ext uri="{FF2B5EF4-FFF2-40B4-BE49-F238E27FC236}">
                  <a16:creationId xmlns:a16="http://schemas.microsoft.com/office/drawing/2014/main" id="{02F92745-9777-DDA9-C080-16A6F5944A86}"/>
                </a:ext>
              </a:extLst>
            </p:cNvPr>
            <p:cNvCxnSpPr>
              <a:cxnSpLocks/>
            </p:cNvCxnSpPr>
            <p:nvPr/>
          </p:nvCxnSpPr>
          <p:spPr>
            <a:xfrm>
              <a:off x="8945625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>
              <a:extLst>
                <a:ext uri="{FF2B5EF4-FFF2-40B4-BE49-F238E27FC236}">
                  <a16:creationId xmlns:a16="http://schemas.microsoft.com/office/drawing/2014/main" id="{FB51910F-1F9B-932A-BBDB-8387B1D5FA0E}"/>
                </a:ext>
              </a:extLst>
            </p:cNvPr>
            <p:cNvCxnSpPr>
              <a:cxnSpLocks/>
            </p:cNvCxnSpPr>
            <p:nvPr/>
          </p:nvCxnSpPr>
          <p:spPr>
            <a:xfrm>
              <a:off x="8914394" y="2921106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>
              <a:extLst>
                <a:ext uri="{FF2B5EF4-FFF2-40B4-BE49-F238E27FC236}">
                  <a16:creationId xmlns:a16="http://schemas.microsoft.com/office/drawing/2014/main" id="{F9FB1633-0289-D235-8845-DE58539E7A6A}"/>
                </a:ext>
              </a:extLst>
            </p:cNvPr>
            <p:cNvCxnSpPr>
              <a:cxnSpLocks/>
            </p:cNvCxnSpPr>
            <p:nvPr/>
          </p:nvCxnSpPr>
          <p:spPr>
            <a:xfrm>
              <a:off x="114030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>
              <a:extLst>
                <a:ext uri="{FF2B5EF4-FFF2-40B4-BE49-F238E27FC236}">
                  <a16:creationId xmlns:a16="http://schemas.microsoft.com/office/drawing/2014/main" id="{B6ACDA4C-1602-C2E0-0D64-9E11BA1FA271}"/>
                </a:ext>
              </a:extLst>
            </p:cNvPr>
            <p:cNvCxnSpPr>
              <a:cxnSpLocks/>
            </p:cNvCxnSpPr>
            <p:nvPr/>
          </p:nvCxnSpPr>
          <p:spPr>
            <a:xfrm>
              <a:off x="1131735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id="{3739CF61-63F1-9807-C7B1-116B9FEA34CC}"/>
                </a:ext>
              </a:extLst>
            </p:cNvPr>
            <p:cNvCxnSpPr>
              <a:cxnSpLocks/>
            </p:cNvCxnSpPr>
            <p:nvPr/>
          </p:nvCxnSpPr>
          <p:spPr>
            <a:xfrm>
              <a:off x="112316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88115CAE-890D-5E30-67B5-8E76EF68CDFE}"/>
                </a:ext>
              </a:extLst>
            </p:cNvPr>
            <p:cNvCxnSpPr>
              <a:cxnSpLocks/>
            </p:cNvCxnSpPr>
            <p:nvPr/>
          </p:nvCxnSpPr>
          <p:spPr>
            <a:xfrm>
              <a:off x="1117765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id="{72B0AB28-65DE-CC2B-A140-21C4A2D0A4A3}"/>
                </a:ext>
              </a:extLst>
            </p:cNvPr>
            <p:cNvCxnSpPr>
              <a:cxnSpLocks/>
            </p:cNvCxnSpPr>
            <p:nvPr/>
          </p:nvCxnSpPr>
          <p:spPr>
            <a:xfrm>
              <a:off x="1101255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id="{6299E1A3-FE51-5E69-7DEC-986AFFFFDC61}"/>
                </a:ext>
              </a:extLst>
            </p:cNvPr>
            <p:cNvCxnSpPr>
              <a:cxnSpLocks/>
            </p:cNvCxnSpPr>
            <p:nvPr/>
          </p:nvCxnSpPr>
          <p:spPr>
            <a:xfrm>
              <a:off x="109395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id="{D1803C3E-DB1A-2C16-0882-883609B5A1D0}"/>
                </a:ext>
              </a:extLst>
            </p:cNvPr>
            <p:cNvCxnSpPr>
              <a:cxnSpLocks/>
            </p:cNvCxnSpPr>
            <p:nvPr/>
          </p:nvCxnSpPr>
          <p:spPr>
            <a:xfrm>
              <a:off x="108125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id="{B1A5C84A-DF04-BB45-E1FE-A9C293A8D1E0}"/>
                </a:ext>
              </a:extLst>
            </p:cNvPr>
            <p:cNvCxnSpPr>
              <a:cxnSpLocks/>
            </p:cNvCxnSpPr>
            <p:nvPr/>
          </p:nvCxnSpPr>
          <p:spPr>
            <a:xfrm>
              <a:off x="107871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id="{AC2E2033-EE9F-6826-8DEA-561D32A65635}"/>
                </a:ext>
              </a:extLst>
            </p:cNvPr>
            <p:cNvCxnSpPr>
              <a:cxnSpLocks/>
            </p:cNvCxnSpPr>
            <p:nvPr/>
          </p:nvCxnSpPr>
          <p:spPr>
            <a:xfrm>
              <a:off x="1076490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>
              <a:extLst>
                <a:ext uri="{FF2B5EF4-FFF2-40B4-BE49-F238E27FC236}">
                  <a16:creationId xmlns:a16="http://schemas.microsoft.com/office/drawing/2014/main" id="{86E02B6E-C93E-D369-DD63-0C9D8A1FE3A2}"/>
                </a:ext>
              </a:extLst>
            </p:cNvPr>
            <p:cNvCxnSpPr>
              <a:cxnSpLocks/>
            </p:cNvCxnSpPr>
            <p:nvPr/>
          </p:nvCxnSpPr>
          <p:spPr>
            <a:xfrm>
              <a:off x="106918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id="{E721F662-B9E2-F182-E1E0-DB20728A6BED}"/>
                </a:ext>
              </a:extLst>
            </p:cNvPr>
            <p:cNvCxnSpPr>
              <a:cxnSpLocks/>
            </p:cNvCxnSpPr>
            <p:nvPr/>
          </p:nvCxnSpPr>
          <p:spPr>
            <a:xfrm>
              <a:off x="106220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5A75F385-0A9F-6136-3B98-D76B9B527260}"/>
                </a:ext>
              </a:extLst>
            </p:cNvPr>
            <p:cNvCxnSpPr>
              <a:cxnSpLocks/>
            </p:cNvCxnSpPr>
            <p:nvPr/>
          </p:nvCxnSpPr>
          <p:spPr>
            <a:xfrm>
              <a:off x="1066330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id="{783EB6D5-BEA5-B715-08D3-C9339F387F34}"/>
                </a:ext>
              </a:extLst>
            </p:cNvPr>
            <p:cNvCxnSpPr>
              <a:cxnSpLocks/>
            </p:cNvCxnSpPr>
            <p:nvPr/>
          </p:nvCxnSpPr>
          <p:spPr>
            <a:xfrm>
              <a:off x="105013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id="{5E598ED9-BD42-B374-EA9D-62EB7B87B9CB}"/>
                </a:ext>
              </a:extLst>
            </p:cNvPr>
            <p:cNvCxnSpPr>
              <a:cxnSpLocks/>
            </p:cNvCxnSpPr>
            <p:nvPr/>
          </p:nvCxnSpPr>
          <p:spPr>
            <a:xfrm>
              <a:off x="10473048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id="{58BF1559-6D3F-2A33-1EAA-F5FEB47F6498}"/>
                </a:ext>
              </a:extLst>
            </p:cNvPr>
            <p:cNvCxnSpPr>
              <a:cxnSpLocks/>
            </p:cNvCxnSpPr>
            <p:nvPr/>
          </p:nvCxnSpPr>
          <p:spPr>
            <a:xfrm>
              <a:off x="103934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id="{755B0821-6EB8-8C40-E25C-98A6C159C82A}"/>
                </a:ext>
              </a:extLst>
            </p:cNvPr>
            <p:cNvCxnSpPr>
              <a:cxnSpLocks/>
            </p:cNvCxnSpPr>
            <p:nvPr/>
          </p:nvCxnSpPr>
          <p:spPr>
            <a:xfrm>
              <a:off x="103680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id="{22113CEB-F539-046A-4BE1-1FCB98FFB11E}"/>
                </a:ext>
              </a:extLst>
            </p:cNvPr>
            <p:cNvCxnSpPr>
              <a:cxnSpLocks/>
            </p:cNvCxnSpPr>
            <p:nvPr/>
          </p:nvCxnSpPr>
          <p:spPr>
            <a:xfrm>
              <a:off x="102537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id="{19743437-DE18-A75E-288D-90CE4D3D7611}"/>
                </a:ext>
              </a:extLst>
            </p:cNvPr>
            <p:cNvCxnSpPr>
              <a:cxnSpLocks/>
            </p:cNvCxnSpPr>
            <p:nvPr/>
          </p:nvCxnSpPr>
          <p:spPr>
            <a:xfrm>
              <a:off x="1021245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id="{A727BD5D-F003-A87E-6A9E-D8E1B644B2C0}"/>
                </a:ext>
              </a:extLst>
            </p:cNvPr>
            <p:cNvCxnSpPr>
              <a:cxnSpLocks/>
            </p:cNvCxnSpPr>
            <p:nvPr/>
          </p:nvCxnSpPr>
          <p:spPr>
            <a:xfrm>
              <a:off x="101711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id="{261C9544-188F-5B37-CA75-1CB7E5E71683}"/>
                </a:ext>
              </a:extLst>
            </p:cNvPr>
            <p:cNvCxnSpPr>
              <a:cxnSpLocks/>
            </p:cNvCxnSpPr>
            <p:nvPr/>
          </p:nvCxnSpPr>
          <p:spPr>
            <a:xfrm>
              <a:off x="101457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id="{E5B476B1-9566-2D3F-B163-51A2A6E1C0B1}"/>
                </a:ext>
              </a:extLst>
            </p:cNvPr>
            <p:cNvCxnSpPr>
              <a:cxnSpLocks/>
            </p:cNvCxnSpPr>
            <p:nvPr/>
          </p:nvCxnSpPr>
          <p:spPr>
            <a:xfrm>
              <a:off x="1011085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id="{1B55AD6C-2B64-F7AF-D272-AA7C214D4EBD}"/>
                </a:ext>
              </a:extLst>
            </p:cNvPr>
            <p:cNvCxnSpPr>
              <a:cxnSpLocks/>
            </p:cNvCxnSpPr>
            <p:nvPr/>
          </p:nvCxnSpPr>
          <p:spPr>
            <a:xfrm>
              <a:off x="1008545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:a16="http://schemas.microsoft.com/office/drawing/2014/main" id="{652A0AF0-345B-1FC1-4022-DD2986F74618}"/>
                </a:ext>
              </a:extLst>
            </p:cNvPr>
            <p:cNvCxnSpPr>
              <a:cxnSpLocks/>
            </p:cNvCxnSpPr>
            <p:nvPr/>
          </p:nvCxnSpPr>
          <p:spPr>
            <a:xfrm>
              <a:off x="1006322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id="{7C43EC83-6A85-F081-C346-7010941BF116}"/>
                </a:ext>
              </a:extLst>
            </p:cNvPr>
            <p:cNvCxnSpPr>
              <a:cxnSpLocks/>
            </p:cNvCxnSpPr>
            <p:nvPr/>
          </p:nvCxnSpPr>
          <p:spPr>
            <a:xfrm>
              <a:off x="1000290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id="{35F5E4AC-40AE-7DDA-1C90-15CA04161CC5}"/>
                </a:ext>
              </a:extLst>
            </p:cNvPr>
            <p:cNvCxnSpPr>
              <a:cxnSpLocks/>
            </p:cNvCxnSpPr>
            <p:nvPr/>
          </p:nvCxnSpPr>
          <p:spPr>
            <a:xfrm>
              <a:off x="9976643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id="{856B6DB3-D1E0-AF00-9C62-7A04BF7CC1E6}"/>
                </a:ext>
              </a:extLst>
            </p:cNvPr>
            <p:cNvCxnSpPr>
              <a:cxnSpLocks/>
            </p:cNvCxnSpPr>
            <p:nvPr/>
          </p:nvCxnSpPr>
          <p:spPr>
            <a:xfrm>
              <a:off x="990130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id="{E2EFF73D-44FE-F4F3-1C01-33FC24962B50}"/>
                </a:ext>
              </a:extLst>
            </p:cNvPr>
            <p:cNvCxnSpPr>
              <a:cxnSpLocks/>
            </p:cNvCxnSpPr>
            <p:nvPr/>
          </p:nvCxnSpPr>
          <p:spPr>
            <a:xfrm>
              <a:off x="992670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id="{76291BE8-2FFC-F486-6451-C76A1181499F}"/>
                </a:ext>
              </a:extLst>
            </p:cNvPr>
            <p:cNvCxnSpPr>
              <a:cxnSpLocks/>
            </p:cNvCxnSpPr>
            <p:nvPr/>
          </p:nvCxnSpPr>
          <p:spPr>
            <a:xfrm>
              <a:off x="9831450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id="{A893D224-D457-D664-EFA1-7EDE059D4347}"/>
                </a:ext>
              </a:extLst>
            </p:cNvPr>
            <p:cNvCxnSpPr>
              <a:cxnSpLocks/>
            </p:cNvCxnSpPr>
            <p:nvPr/>
          </p:nvCxnSpPr>
          <p:spPr>
            <a:xfrm>
              <a:off x="98028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id="{743BEC4B-88FA-9D54-67AE-CE60C9413738}"/>
                </a:ext>
              </a:extLst>
            </p:cNvPr>
            <p:cNvCxnSpPr>
              <a:cxnSpLocks/>
            </p:cNvCxnSpPr>
            <p:nvPr/>
          </p:nvCxnSpPr>
          <p:spPr>
            <a:xfrm>
              <a:off x="97774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id="{DB9E7A25-B1D2-CCA8-BA17-2A507FBC0C4B}"/>
                </a:ext>
              </a:extLst>
            </p:cNvPr>
            <p:cNvCxnSpPr>
              <a:cxnSpLocks/>
            </p:cNvCxnSpPr>
            <p:nvPr/>
          </p:nvCxnSpPr>
          <p:spPr>
            <a:xfrm>
              <a:off x="9701933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id="{5D8DD9BC-EF11-1BF3-F619-85BBB9E2701C}"/>
                </a:ext>
              </a:extLst>
            </p:cNvPr>
            <p:cNvCxnSpPr>
              <a:cxnSpLocks/>
            </p:cNvCxnSpPr>
            <p:nvPr/>
          </p:nvCxnSpPr>
          <p:spPr>
            <a:xfrm>
              <a:off x="9739375" y="2961694"/>
              <a:ext cx="0" cy="883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30" name="Graphic 329">
            <a:extLst>
              <a:ext uri="{FF2B5EF4-FFF2-40B4-BE49-F238E27FC236}">
                <a16:creationId xmlns:a16="http://schemas.microsoft.com/office/drawing/2014/main" id="{710A1DB1-0096-6062-A6DE-4803940129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64299" y="2725610"/>
            <a:ext cx="4972051" cy="310753"/>
          </a:xfrm>
          <a:prstGeom prst="rect">
            <a:avLst/>
          </a:prstGeom>
        </p:spPr>
      </p:pic>
      <p:cxnSp>
        <p:nvCxnSpPr>
          <p:cNvPr id="332" name="Straight Connector 331">
            <a:extLst>
              <a:ext uri="{FF2B5EF4-FFF2-40B4-BE49-F238E27FC236}">
                <a16:creationId xmlns:a16="http://schemas.microsoft.com/office/drawing/2014/main" id="{CF173A0C-81FE-F477-36D1-7A9C2C595901}"/>
              </a:ext>
            </a:extLst>
          </p:cNvPr>
          <p:cNvCxnSpPr>
            <a:cxnSpLocks/>
          </p:cNvCxnSpPr>
          <p:nvPr/>
        </p:nvCxnSpPr>
        <p:spPr>
          <a:xfrm>
            <a:off x="6678675" y="2682947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3" name="Straight Connector 332">
            <a:extLst>
              <a:ext uri="{FF2B5EF4-FFF2-40B4-BE49-F238E27FC236}">
                <a16:creationId xmlns:a16="http://schemas.microsoft.com/office/drawing/2014/main" id="{AF2865E9-E460-A867-D8C4-DE09FB843023}"/>
              </a:ext>
            </a:extLst>
          </p:cNvPr>
          <p:cNvCxnSpPr>
            <a:cxnSpLocks/>
          </p:cNvCxnSpPr>
          <p:nvPr/>
        </p:nvCxnSpPr>
        <p:spPr>
          <a:xfrm>
            <a:off x="7405750" y="272710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4E3E5FB7-D939-06C7-CC12-A9BB9A998334}"/>
              </a:ext>
            </a:extLst>
          </p:cNvPr>
          <p:cNvCxnSpPr>
            <a:cxnSpLocks/>
          </p:cNvCxnSpPr>
          <p:nvPr/>
        </p:nvCxnSpPr>
        <p:spPr>
          <a:xfrm>
            <a:off x="7570850" y="272710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99F8FBC2-5FE0-06DA-7093-1C8D2CDC01A8}"/>
              </a:ext>
            </a:extLst>
          </p:cNvPr>
          <p:cNvCxnSpPr>
            <a:cxnSpLocks/>
          </p:cNvCxnSpPr>
          <p:nvPr/>
        </p:nvCxnSpPr>
        <p:spPr>
          <a:xfrm>
            <a:off x="7605775" y="272710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6" name="Straight Connector 335">
            <a:extLst>
              <a:ext uri="{FF2B5EF4-FFF2-40B4-BE49-F238E27FC236}">
                <a16:creationId xmlns:a16="http://schemas.microsoft.com/office/drawing/2014/main" id="{F950FF19-2D0D-7E42-E866-B28A0164D42A}"/>
              </a:ext>
            </a:extLst>
          </p:cNvPr>
          <p:cNvCxnSpPr>
            <a:cxnSpLocks/>
          </p:cNvCxnSpPr>
          <p:nvPr/>
        </p:nvCxnSpPr>
        <p:spPr>
          <a:xfrm>
            <a:off x="7710550" y="272710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7" name="Straight Connector 336">
            <a:extLst>
              <a:ext uri="{FF2B5EF4-FFF2-40B4-BE49-F238E27FC236}">
                <a16:creationId xmlns:a16="http://schemas.microsoft.com/office/drawing/2014/main" id="{9C0174EE-7BEE-5FCF-6CCD-8F9823848657}"/>
              </a:ext>
            </a:extLst>
          </p:cNvPr>
          <p:cNvCxnSpPr>
            <a:cxnSpLocks/>
          </p:cNvCxnSpPr>
          <p:nvPr/>
        </p:nvCxnSpPr>
        <p:spPr>
          <a:xfrm>
            <a:off x="7748736" y="272710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51939A8A-71F5-5B67-6263-90AA4FDE267C}"/>
              </a:ext>
            </a:extLst>
          </p:cNvPr>
          <p:cNvCxnSpPr>
            <a:cxnSpLocks/>
          </p:cNvCxnSpPr>
          <p:nvPr/>
        </p:nvCxnSpPr>
        <p:spPr>
          <a:xfrm>
            <a:off x="7766347" y="272710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0690B1C1-7ACB-A758-E35B-CD7D89603358}"/>
              </a:ext>
            </a:extLst>
          </p:cNvPr>
          <p:cNvCxnSpPr>
            <a:cxnSpLocks/>
          </p:cNvCxnSpPr>
          <p:nvPr/>
        </p:nvCxnSpPr>
        <p:spPr>
          <a:xfrm>
            <a:off x="7813972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051AA4E2-1DB2-8F3C-08B5-BA5A3C7918BD}"/>
              </a:ext>
            </a:extLst>
          </p:cNvPr>
          <p:cNvCxnSpPr>
            <a:cxnSpLocks/>
          </p:cNvCxnSpPr>
          <p:nvPr/>
        </p:nvCxnSpPr>
        <p:spPr>
          <a:xfrm>
            <a:off x="7842547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Straight Connector 340">
            <a:extLst>
              <a:ext uri="{FF2B5EF4-FFF2-40B4-BE49-F238E27FC236}">
                <a16:creationId xmlns:a16="http://schemas.microsoft.com/office/drawing/2014/main" id="{C661A87E-5A28-8EBC-4257-49942928FB36}"/>
              </a:ext>
            </a:extLst>
          </p:cNvPr>
          <p:cNvCxnSpPr>
            <a:cxnSpLocks/>
          </p:cNvCxnSpPr>
          <p:nvPr/>
        </p:nvCxnSpPr>
        <p:spPr>
          <a:xfrm>
            <a:off x="7885925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2" name="Straight Connector 341">
            <a:extLst>
              <a:ext uri="{FF2B5EF4-FFF2-40B4-BE49-F238E27FC236}">
                <a16:creationId xmlns:a16="http://schemas.microsoft.com/office/drawing/2014/main" id="{0D9B51E6-B698-0137-BEFA-066234ABBA54}"/>
              </a:ext>
            </a:extLst>
          </p:cNvPr>
          <p:cNvCxnSpPr>
            <a:cxnSpLocks/>
          </p:cNvCxnSpPr>
          <p:nvPr/>
        </p:nvCxnSpPr>
        <p:spPr>
          <a:xfrm>
            <a:off x="7914797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05A59E9E-B8D5-810D-6CE7-06AD8C95EE20}"/>
              </a:ext>
            </a:extLst>
          </p:cNvPr>
          <p:cNvCxnSpPr>
            <a:cxnSpLocks/>
          </p:cNvCxnSpPr>
          <p:nvPr/>
        </p:nvCxnSpPr>
        <p:spPr>
          <a:xfrm>
            <a:off x="7994495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4" name="Straight Connector 343">
            <a:extLst>
              <a:ext uri="{FF2B5EF4-FFF2-40B4-BE49-F238E27FC236}">
                <a16:creationId xmlns:a16="http://schemas.microsoft.com/office/drawing/2014/main" id="{77B427CF-D425-BEBC-ACCE-0B30ED1D787E}"/>
              </a:ext>
            </a:extLst>
          </p:cNvPr>
          <p:cNvCxnSpPr>
            <a:cxnSpLocks/>
          </p:cNvCxnSpPr>
          <p:nvPr/>
        </p:nvCxnSpPr>
        <p:spPr>
          <a:xfrm>
            <a:off x="8017172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37DEFA36-80D6-54BB-A677-901D6A99565B}"/>
              </a:ext>
            </a:extLst>
          </p:cNvPr>
          <p:cNvCxnSpPr>
            <a:cxnSpLocks/>
          </p:cNvCxnSpPr>
          <p:nvPr/>
        </p:nvCxnSpPr>
        <p:spPr>
          <a:xfrm>
            <a:off x="8058447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6" name="Straight Connector 345">
            <a:extLst>
              <a:ext uri="{FF2B5EF4-FFF2-40B4-BE49-F238E27FC236}">
                <a16:creationId xmlns:a16="http://schemas.microsoft.com/office/drawing/2014/main" id="{BBAEF971-9BD2-425D-B752-C0CBCBA07D9A}"/>
              </a:ext>
            </a:extLst>
          </p:cNvPr>
          <p:cNvCxnSpPr>
            <a:cxnSpLocks/>
          </p:cNvCxnSpPr>
          <p:nvPr/>
        </p:nvCxnSpPr>
        <p:spPr>
          <a:xfrm>
            <a:off x="8093372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DA370C61-C53F-D82E-7E0F-8477A7641EE3}"/>
              </a:ext>
            </a:extLst>
          </p:cNvPr>
          <p:cNvCxnSpPr>
            <a:cxnSpLocks/>
          </p:cNvCxnSpPr>
          <p:nvPr/>
        </p:nvCxnSpPr>
        <p:spPr>
          <a:xfrm>
            <a:off x="8115597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8" name="Straight Connector 347">
            <a:extLst>
              <a:ext uri="{FF2B5EF4-FFF2-40B4-BE49-F238E27FC236}">
                <a16:creationId xmlns:a16="http://schemas.microsoft.com/office/drawing/2014/main" id="{4397F643-A826-7BBB-6F66-7CEF53C63B35}"/>
              </a:ext>
            </a:extLst>
          </p:cNvPr>
          <p:cNvCxnSpPr>
            <a:cxnSpLocks/>
          </p:cNvCxnSpPr>
          <p:nvPr/>
        </p:nvCxnSpPr>
        <p:spPr>
          <a:xfrm>
            <a:off x="8166397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9" name="Straight Connector 348">
            <a:extLst>
              <a:ext uri="{FF2B5EF4-FFF2-40B4-BE49-F238E27FC236}">
                <a16:creationId xmlns:a16="http://schemas.microsoft.com/office/drawing/2014/main" id="{C7E03EF0-F934-E171-3BB3-8EE96C013196}"/>
              </a:ext>
            </a:extLst>
          </p:cNvPr>
          <p:cNvCxnSpPr>
            <a:cxnSpLocks/>
          </p:cNvCxnSpPr>
          <p:nvPr/>
        </p:nvCxnSpPr>
        <p:spPr>
          <a:xfrm>
            <a:off x="8233072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0" name="Straight Connector 349">
            <a:extLst>
              <a:ext uri="{FF2B5EF4-FFF2-40B4-BE49-F238E27FC236}">
                <a16:creationId xmlns:a16="http://schemas.microsoft.com/office/drawing/2014/main" id="{05F29462-4C69-9D0B-CA8D-588B617EDB96}"/>
              </a:ext>
            </a:extLst>
          </p:cNvPr>
          <p:cNvCxnSpPr>
            <a:cxnSpLocks/>
          </p:cNvCxnSpPr>
          <p:nvPr/>
        </p:nvCxnSpPr>
        <p:spPr>
          <a:xfrm>
            <a:off x="8309272" y="27461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602AAABF-DC20-311F-4C6E-C1F99536BB3E}"/>
              </a:ext>
            </a:extLst>
          </p:cNvPr>
          <p:cNvCxnSpPr>
            <a:cxnSpLocks/>
          </p:cNvCxnSpPr>
          <p:nvPr/>
        </p:nvCxnSpPr>
        <p:spPr>
          <a:xfrm>
            <a:off x="8487428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2" name="Straight Connector 351">
            <a:extLst>
              <a:ext uri="{FF2B5EF4-FFF2-40B4-BE49-F238E27FC236}">
                <a16:creationId xmlns:a16="http://schemas.microsoft.com/office/drawing/2014/main" id="{9FD12905-AEBA-2081-348E-8C954D48F195}"/>
              </a:ext>
            </a:extLst>
          </p:cNvPr>
          <p:cNvCxnSpPr>
            <a:cxnSpLocks/>
          </p:cNvCxnSpPr>
          <p:nvPr/>
        </p:nvCxnSpPr>
        <p:spPr>
          <a:xfrm>
            <a:off x="8432925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98EF651D-545F-6A1E-BBDC-E4CA1C57B13B}"/>
              </a:ext>
            </a:extLst>
          </p:cNvPr>
          <p:cNvCxnSpPr>
            <a:cxnSpLocks/>
          </p:cNvCxnSpPr>
          <p:nvPr/>
        </p:nvCxnSpPr>
        <p:spPr>
          <a:xfrm>
            <a:off x="8406453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Connector 353">
            <a:extLst>
              <a:ext uri="{FF2B5EF4-FFF2-40B4-BE49-F238E27FC236}">
                <a16:creationId xmlns:a16="http://schemas.microsoft.com/office/drawing/2014/main" id="{34C7CC4E-6EDF-BE2B-A5A6-93BC570D9CCA}"/>
              </a:ext>
            </a:extLst>
          </p:cNvPr>
          <p:cNvCxnSpPr>
            <a:cxnSpLocks/>
          </p:cNvCxnSpPr>
          <p:nvPr/>
        </p:nvCxnSpPr>
        <p:spPr>
          <a:xfrm>
            <a:off x="8517875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FFE74D15-BA02-EEAD-BB65-1A24E84473C4}"/>
              </a:ext>
            </a:extLst>
          </p:cNvPr>
          <p:cNvCxnSpPr>
            <a:cxnSpLocks/>
          </p:cNvCxnSpPr>
          <p:nvPr/>
        </p:nvCxnSpPr>
        <p:spPr>
          <a:xfrm>
            <a:off x="8594398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6" name="Straight Connector 355">
            <a:extLst>
              <a:ext uri="{FF2B5EF4-FFF2-40B4-BE49-F238E27FC236}">
                <a16:creationId xmlns:a16="http://schemas.microsoft.com/office/drawing/2014/main" id="{DF37EF7E-93EB-492C-4E5B-11A7BE37A069}"/>
              </a:ext>
            </a:extLst>
          </p:cNvPr>
          <p:cNvCxnSpPr>
            <a:cxnSpLocks/>
          </p:cNvCxnSpPr>
          <p:nvPr/>
        </p:nvCxnSpPr>
        <p:spPr>
          <a:xfrm>
            <a:off x="8569450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7" name="Straight Connector 356">
            <a:extLst>
              <a:ext uri="{FF2B5EF4-FFF2-40B4-BE49-F238E27FC236}">
                <a16:creationId xmlns:a16="http://schemas.microsoft.com/office/drawing/2014/main" id="{9B324A30-ADCD-703E-7A2D-4FE1559BEA09}"/>
              </a:ext>
            </a:extLst>
          </p:cNvPr>
          <p:cNvCxnSpPr>
            <a:cxnSpLocks/>
          </p:cNvCxnSpPr>
          <p:nvPr/>
        </p:nvCxnSpPr>
        <p:spPr>
          <a:xfrm>
            <a:off x="8537700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8" name="Straight Connector 357">
            <a:extLst>
              <a:ext uri="{FF2B5EF4-FFF2-40B4-BE49-F238E27FC236}">
                <a16:creationId xmlns:a16="http://schemas.microsoft.com/office/drawing/2014/main" id="{A077F09D-4045-AF75-431F-CE17F63BC49E}"/>
              </a:ext>
            </a:extLst>
          </p:cNvPr>
          <p:cNvCxnSpPr>
            <a:cxnSpLocks/>
          </p:cNvCxnSpPr>
          <p:nvPr/>
        </p:nvCxnSpPr>
        <p:spPr>
          <a:xfrm>
            <a:off x="8648825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47CB4BF2-5CAA-B625-D486-6C318C6D6AB7}"/>
              </a:ext>
            </a:extLst>
          </p:cNvPr>
          <p:cNvCxnSpPr>
            <a:cxnSpLocks/>
          </p:cNvCxnSpPr>
          <p:nvPr/>
        </p:nvCxnSpPr>
        <p:spPr>
          <a:xfrm>
            <a:off x="8617075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Connector 359">
            <a:extLst>
              <a:ext uri="{FF2B5EF4-FFF2-40B4-BE49-F238E27FC236}">
                <a16:creationId xmlns:a16="http://schemas.microsoft.com/office/drawing/2014/main" id="{8CFAA49D-770E-86BE-47B1-44F6CF652C3E}"/>
              </a:ext>
            </a:extLst>
          </p:cNvPr>
          <p:cNvCxnSpPr>
            <a:cxnSpLocks/>
          </p:cNvCxnSpPr>
          <p:nvPr/>
        </p:nvCxnSpPr>
        <p:spPr>
          <a:xfrm>
            <a:off x="8664700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Straight Connector 360">
            <a:extLst>
              <a:ext uri="{FF2B5EF4-FFF2-40B4-BE49-F238E27FC236}">
                <a16:creationId xmlns:a16="http://schemas.microsoft.com/office/drawing/2014/main" id="{03CE87A4-7F1F-E9C4-1EFD-5AE85CDA6F9B}"/>
              </a:ext>
            </a:extLst>
          </p:cNvPr>
          <p:cNvCxnSpPr>
            <a:cxnSpLocks/>
          </p:cNvCxnSpPr>
          <p:nvPr/>
        </p:nvCxnSpPr>
        <p:spPr>
          <a:xfrm>
            <a:off x="8705975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864E59D4-E56F-BA00-38C1-7E03AAEFB917}"/>
              </a:ext>
            </a:extLst>
          </p:cNvPr>
          <p:cNvCxnSpPr>
            <a:cxnSpLocks/>
          </p:cNvCxnSpPr>
          <p:nvPr/>
        </p:nvCxnSpPr>
        <p:spPr>
          <a:xfrm>
            <a:off x="8375775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728590A0-E4CF-341D-8C47-C39006B9ECDC}"/>
              </a:ext>
            </a:extLst>
          </p:cNvPr>
          <p:cNvCxnSpPr>
            <a:cxnSpLocks/>
          </p:cNvCxnSpPr>
          <p:nvPr/>
        </p:nvCxnSpPr>
        <p:spPr>
          <a:xfrm>
            <a:off x="8766300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Straight Connector 363">
            <a:extLst>
              <a:ext uri="{FF2B5EF4-FFF2-40B4-BE49-F238E27FC236}">
                <a16:creationId xmlns:a16="http://schemas.microsoft.com/office/drawing/2014/main" id="{C3E3A1F5-B60F-0AE1-E960-91BCD63C8C91}"/>
              </a:ext>
            </a:extLst>
          </p:cNvPr>
          <p:cNvCxnSpPr>
            <a:cxnSpLocks/>
          </p:cNvCxnSpPr>
          <p:nvPr/>
        </p:nvCxnSpPr>
        <p:spPr>
          <a:xfrm>
            <a:off x="8794875" y="27715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8CB63C28-033F-8E6E-2172-2930600B74A3}"/>
              </a:ext>
            </a:extLst>
          </p:cNvPr>
          <p:cNvCxnSpPr>
            <a:cxnSpLocks/>
          </p:cNvCxnSpPr>
          <p:nvPr/>
        </p:nvCxnSpPr>
        <p:spPr>
          <a:xfrm>
            <a:off x="8836150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6" name="Straight Connector 365">
            <a:extLst>
              <a:ext uri="{FF2B5EF4-FFF2-40B4-BE49-F238E27FC236}">
                <a16:creationId xmlns:a16="http://schemas.microsoft.com/office/drawing/2014/main" id="{DEBD4390-BB1E-F542-C3D7-EF6CCD17A76F}"/>
              </a:ext>
            </a:extLst>
          </p:cNvPr>
          <p:cNvCxnSpPr>
            <a:cxnSpLocks/>
          </p:cNvCxnSpPr>
          <p:nvPr/>
        </p:nvCxnSpPr>
        <p:spPr>
          <a:xfrm>
            <a:off x="9160000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Straight Connector 366">
            <a:extLst>
              <a:ext uri="{FF2B5EF4-FFF2-40B4-BE49-F238E27FC236}">
                <a16:creationId xmlns:a16="http://schemas.microsoft.com/office/drawing/2014/main" id="{1798858B-2485-1219-7384-A8E9426BC918}"/>
              </a:ext>
            </a:extLst>
          </p:cNvPr>
          <p:cNvCxnSpPr>
            <a:cxnSpLocks/>
          </p:cNvCxnSpPr>
          <p:nvPr/>
        </p:nvCxnSpPr>
        <p:spPr>
          <a:xfrm>
            <a:off x="9125075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1D91FCD2-AA5F-3FC5-5D15-36514495F901}"/>
              </a:ext>
            </a:extLst>
          </p:cNvPr>
          <p:cNvCxnSpPr>
            <a:cxnSpLocks/>
          </p:cNvCxnSpPr>
          <p:nvPr/>
        </p:nvCxnSpPr>
        <p:spPr>
          <a:xfrm>
            <a:off x="9086975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Straight Connector 368">
            <a:extLst>
              <a:ext uri="{FF2B5EF4-FFF2-40B4-BE49-F238E27FC236}">
                <a16:creationId xmlns:a16="http://schemas.microsoft.com/office/drawing/2014/main" id="{10EDE779-F157-366D-D74A-9C7D9D1FAC84}"/>
              </a:ext>
            </a:extLst>
          </p:cNvPr>
          <p:cNvCxnSpPr>
            <a:cxnSpLocks/>
          </p:cNvCxnSpPr>
          <p:nvPr/>
        </p:nvCxnSpPr>
        <p:spPr>
          <a:xfrm>
            <a:off x="9006183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Connector 369">
            <a:extLst>
              <a:ext uri="{FF2B5EF4-FFF2-40B4-BE49-F238E27FC236}">
                <a16:creationId xmlns:a16="http://schemas.microsoft.com/office/drawing/2014/main" id="{9B30F649-49CD-4A1E-2231-CC823DDFC452}"/>
              </a:ext>
            </a:extLst>
          </p:cNvPr>
          <p:cNvCxnSpPr>
            <a:cxnSpLocks/>
          </p:cNvCxnSpPr>
          <p:nvPr/>
        </p:nvCxnSpPr>
        <p:spPr>
          <a:xfrm>
            <a:off x="8983833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922FF751-5125-5508-B32F-39206BDBC962}"/>
              </a:ext>
            </a:extLst>
          </p:cNvPr>
          <p:cNvCxnSpPr>
            <a:cxnSpLocks/>
          </p:cNvCxnSpPr>
          <p:nvPr/>
        </p:nvCxnSpPr>
        <p:spPr>
          <a:xfrm>
            <a:off x="8937750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2" name="Straight Connector 371">
            <a:extLst>
              <a:ext uri="{FF2B5EF4-FFF2-40B4-BE49-F238E27FC236}">
                <a16:creationId xmlns:a16="http://schemas.microsoft.com/office/drawing/2014/main" id="{2E85F100-115A-FAEF-7A07-D8A339EFBAB9}"/>
              </a:ext>
            </a:extLst>
          </p:cNvPr>
          <p:cNvCxnSpPr>
            <a:cxnSpLocks/>
          </p:cNvCxnSpPr>
          <p:nvPr/>
        </p:nvCxnSpPr>
        <p:spPr>
          <a:xfrm>
            <a:off x="8898608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3" name="Straight Connector 372">
            <a:extLst>
              <a:ext uri="{FF2B5EF4-FFF2-40B4-BE49-F238E27FC236}">
                <a16:creationId xmlns:a16="http://schemas.microsoft.com/office/drawing/2014/main" id="{A76B9D5C-FEA1-E29A-D85C-E07B48B66565}"/>
              </a:ext>
            </a:extLst>
          </p:cNvPr>
          <p:cNvCxnSpPr>
            <a:cxnSpLocks/>
          </p:cNvCxnSpPr>
          <p:nvPr/>
        </p:nvCxnSpPr>
        <p:spPr>
          <a:xfrm>
            <a:off x="8873083" y="2784258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C8B7B733-3367-8E4F-E7C2-964402794D58}"/>
              </a:ext>
            </a:extLst>
          </p:cNvPr>
          <p:cNvCxnSpPr>
            <a:cxnSpLocks/>
          </p:cNvCxnSpPr>
          <p:nvPr/>
        </p:nvCxnSpPr>
        <p:spPr>
          <a:xfrm>
            <a:off x="1045888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5" name="Straight Connector 374">
            <a:extLst>
              <a:ext uri="{FF2B5EF4-FFF2-40B4-BE49-F238E27FC236}">
                <a16:creationId xmlns:a16="http://schemas.microsoft.com/office/drawing/2014/main" id="{33289C48-4C8F-ED33-6721-F0D97ABD77D8}"/>
              </a:ext>
            </a:extLst>
          </p:cNvPr>
          <p:cNvCxnSpPr>
            <a:cxnSpLocks/>
          </p:cNvCxnSpPr>
          <p:nvPr/>
        </p:nvCxnSpPr>
        <p:spPr>
          <a:xfrm>
            <a:off x="999978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A2FE0BE9-77C7-02F1-78A4-FBF32A5E49B0}"/>
              </a:ext>
            </a:extLst>
          </p:cNvPr>
          <p:cNvCxnSpPr>
            <a:cxnSpLocks/>
          </p:cNvCxnSpPr>
          <p:nvPr/>
        </p:nvCxnSpPr>
        <p:spPr>
          <a:xfrm>
            <a:off x="1001566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7" name="Straight Connector 376">
            <a:extLst>
              <a:ext uri="{FF2B5EF4-FFF2-40B4-BE49-F238E27FC236}">
                <a16:creationId xmlns:a16="http://schemas.microsoft.com/office/drawing/2014/main" id="{7D1FBC0E-C1EB-74F3-3571-BADE24DF37B2}"/>
              </a:ext>
            </a:extLst>
          </p:cNvPr>
          <p:cNvCxnSpPr>
            <a:cxnSpLocks/>
          </p:cNvCxnSpPr>
          <p:nvPr/>
        </p:nvCxnSpPr>
        <p:spPr>
          <a:xfrm>
            <a:off x="1018076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id="{591D5FC4-56A9-37B8-0C38-84DFEF69B114}"/>
              </a:ext>
            </a:extLst>
          </p:cNvPr>
          <p:cNvCxnSpPr>
            <a:cxnSpLocks/>
          </p:cNvCxnSpPr>
          <p:nvPr/>
        </p:nvCxnSpPr>
        <p:spPr>
          <a:xfrm>
            <a:off x="1007774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9" name="Straight Connector 378">
            <a:extLst>
              <a:ext uri="{FF2B5EF4-FFF2-40B4-BE49-F238E27FC236}">
                <a16:creationId xmlns:a16="http://schemas.microsoft.com/office/drawing/2014/main" id="{4031A4CA-C541-66D0-54CA-4080213B4622}"/>
              </a:ext>
            </a:extLst>
          </p:cNvPr>
          <p:cNvCxnSpPr>
            <a:cxnSpLocks/>
          </p:cNvCxnSpPr>
          <p:nvPr/>
        </p:nvCxnSpPr>
        <p:spPr>
          <a:xfrm>
            <a:off x="1015699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35DB9847-2BB3-E3E0-EC0A-A72BEC4B06C6}"/>
              </a:ext>
            </a:extLst>
          </p:cNvPr>
          <p:cNvCxnSpPr>
            <a:cxnSpLocks/>
          </p:cNvCxnSpPr>
          <p:nvPr/>
        </p:nvCxnSpPr>
        <p:spPr>
          <a:xfrm>
            <a:off x="1011408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Connector 380">
            <a:extLst>
              <a:ext uri="{FF2B5EF4-FFF2-40B4-BE49-F238E27FC236}">
                <a16:creationId xmlns:a16="http://schemas.microsoft.com/office/drawing/2014/main" id="{9E7ED1F8-BB54-295E-9A85-F2C8336585D4}"/>
              </a:ext>
            </a:extLst>
          </p:cNvPr>
          <p:cNvCxnSpPr>
            <a:cxnSpLocks/>
          </p:cNvCxnSpPr>
          <p:nvPr/>
        </p:nvCxnSpPr>
        <p:spPr>
          <a:xfrm>
            <a:off x="1050357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2" name="Straight Connector 381">
            <a:extLst>
              <a:ext uri="{FF2B5EF4-FFF2-40B4-BE49-F238E27FC236}">
                <a16:creationId xmlns:a16="http://schemas.microsoft.com/office/drawing/2014/main" id="{95351921-8ADC-0C07-EE9D-B69A9299BADF}"/>
              </a:ext>
            </a:extLst>
          </p:cNvPr>
          <p:cNvCxnSpPr>
            <a:cxnSpLocks/>
          </p:cNvCxnSpPr>
          <p:nvPr/>
        </p:nvCxnSpPr>
        <p:spPr>
          <a:xfrm>
            <a:off x="1076379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3" name="Straight Connector 382">
            <a:extLst>
              <a:ext uri="{FF2B5EF4-FFF2-40B4-BE49-F238E27FC236}">
                <a16:creationId xmlns:a16="http://schemas.microsoft.com/office/drawing/2014/main" id="{FBF81093-E59E-5846-207B-89A5CEE4E2A6}"/>
              </a:ext>
            </a:extLst>
          </p:cNvPr>
          <p:cNvCxnSpPr>
            <a:cxnSpLocks/>
          </p:cNvCxnSpPr>
          <p:nvPr/>
        </p:nvCxnSpPr>
        <p:spPr>
          <a:xfrm>
            <a:off x="1079988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9FC33725-F074-C2F7-8D84-076FDC40E9C7}"/>
              </a:ext>
            </a:extLst>
          </p:cNvPr>
          <p:cNvCxnSpPr>
            <a:cxnSpLocks/>
          </p:cNvCxnSpPr>
          <p:nvPr/>
        </p:nvCxnSpPr>
        <p:spPr>
          <a:xfrm>
            <a:off x="1005376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Straight Connector 384">
            <a:extLst>
              <a:ext uri="{FF2B5EF4-FFF2-40B4-BE49-F238E27FC236}">
                <a16:creationId xmlns:a16="http://schemas.microsoft.com/office/drawing/2014/main" id="{A0F97075-7E46-7018-52F3-1A0870DD37B9}"/>
              </a:ext>
            </a:extLst>
          </p:cNvPr>
          <p:cNvCxnSpPr>
            <a:cxnSpLocks/>
          </p:cNvCxnSpPr>
          <p:nvPr/>
        </p:nvCxnSpPr>
        <p:spPr>
          <a:xfrm>
            <a:off x="106824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Connector 385">
            <a:extLst>
              <a:ext uri="{FF2B5EF4-FFF2-40B4-BE49-F238E27FC236}">
                <a16:creationId xmlns:a16="http://schemas.microsoft.com/office/drawing/2014/main" id="{D7804BEE-5E43-26A4-9AA5-ADE3CD8FDDA1}"/>
              </a:ext>
            </a:extLst>
          </p:cNvPr>
          <p:cNvCxnSpPr>
            <a:cxnSpLocks/>
          </p:cNvCxnSpPr>
          <p:nvPr/>
        </p:nvCxnSpPr>
        <p:spPr>
          <a:xfrm>
            <a:off x="105808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B3D17DD8-5A3C-5B72-49E7-BE9BF679589F}"/>
              </a:ext>
            </a:extLst>
          </p:cNvPr>
          <p:cNvCxnSpPr>
            <a:cxnSpLocks/>
          </p:cNvCxnSpPr>
          <p:nvPr/>
        </p:nvCxnSpPr>
        <p:spPr>
          <a:xfrm>
            <a:off x="1022697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1E42B699-84E7-BC1F-7DA0-E18981C0ECCC}"/>
              </a:ext>
            </a:extLst>
          </p:cNvPr>
          <p:cNvCxnSpPr>
            <a:cxnSpLocks/>
          </p:cNvCxnSpPr>
          <p:nvPr/>
        </p:nvCxnSpPr>
        <p:spPr>
          <a:xfrm>
            <a:off x="1030304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9" name="Straight Connector 388">
            <a:extLst>
              <a:ext uri="{FF2B5EF4-FFF2-40B4-BE49-F238E27FC236}">
                <a16:creationId xmlns:a16="http://schemas.microsoft.com/office/drawing/2014/main" id="{B5C4563E-1E0A-B264-9E11-254DD0B7DA95}"/>
              </a:ext>
            </a:extLst>
          </p:cNvPr>
          <p:cNvCxnSpPr>
            <a:cxnSpLocks/>
          </p:cNvCxnSpPr>
          <p:nvPr/>
        </p:nvCxnSpPr>
        <p:spPr>
          <a:xfrm>
            <a:off x="1035538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0" name="Straight Connector 389">
            <a:extLst>
              <a:ext uri="{FF2B5EF4-FFF2-40B4-BE49-F238E27FC236}">
                <a16:creationId xmlns:a16="http://schemas.microsoft.com/office/drawing/2014/main" id="{161FC41D-BA3A-32A3-849D-FB13190BD1B6}"/>
              </a:ext>
            </a:extLst>
          </p:cNvPr>
          <p:cNvCxnSpPr>
            <a:cxnSpLocks/>
          </p:cNvCxnSpPr>
          <p:nvPr/>
        </p:nvCxnSpPr>
        <p:spPr>
          <a:xfrm>
            <a:off x="10982824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1" name="Straight Connector 390">
            <a:extLst>
              <a:ext uri="{FF2B5EF4-FFF2-40B4-BE49-F238E27FC236}">
                <a16:creationId xmlns:a16="http://schemas.microsoft.com/office/drawing/2014/main" id="{8E0A337C-5301-0F55-DA54-7CDB97C43255}"/>
              </a:ext>
            </a:extLst>
          </p:cNvPr>
          <p:cNvCxnSpPr>
            <a:cxnSpLocks/>
          </p:cNvCxnSpPr>
          <p:nvPr/>
        </p:nvCxnSpPr>
        <p:spPr>
          <a:xfrm>
            <a:off x="10935074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505D1014-A8BB-3EA2-3ED0-49B9348E3C93}"/>
              </a:ext>
            </a:extLst>
          </p:cNvPr>
          <p:cNvCxnSpPr>
            <a:cxnSpLocks/>
          </p:cNvCxnSpPr>
          <p:nvPr/>
        </p:nvCxnSpPr>
        <p:spPr>
          <a:xfrm>
            <a:off x="113555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Straight Connector 392">
            <a:extLst>
              <a:ext uri="{FF2B5EF4-FFF2-40B4-BE49-F238E27FC236}">
                <a16:creationId xmlns:a16="http://schemas.microsoft.com/office/drawing/2014/main" id="{99F9E2A1-B30F-83FC-3ADF-1A86BDAEFD57}"/>
              </a:ext>
            </a:extLst>
          </p:cNvPr>
          <p:cNvCxnSpPr>
            <a:cxnSpLocks/>
          </p:cNvCxnSpPr>
          <p:nvPr/>
        </p:nvCxnSpPr>
        <p:spPr>
          <a:xfrm>
            <a:off x="107332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516D1AB2-F073-0A63-F077-14A57B448D93}"/>
              </a:ext>
            </a:extLst>
          </p:cNvPr>
          <p:cNvCxnSpPr>
            <a:cxnSpLocks/>
          </p:cNvCxnSpPr>
          <p:nvPr/>
        </p:nvCxnSpPr>
        <p:spPr>
          <a:xfrm>
            <a:off x="116095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Connector 394">
            <a:extLst>
              <a:ext uri="{FF2B5EF4-FFF2-40B4-BE49-F238E27FC236}">
                <a16:creationId xmlns:a16="http://schemas.microsoft.com/office/drawing/2014/main" id="{EBCEFC40-DE45-81DC-6564-A26D7BE2C364}"/>
              </a:ext>
            </a:extLst>
          </p:cNvPr>
          <p:cNvCxnSpPr>
            <a:cxnSpLocks/>
          </p:cNvCxnSpPr>
          <p:nvPr/>
        </p:nvCxnSpPr>
        <p:spPr>
          <a:xfrm>
            <a:off x="1061573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6" name="Straight Connector 395">
            <a:extLst>
              <a:ext uri="{FF2B5EF4-FFF2-40B4-BE49-F238E27FC236}">
                <a16:creationId xmlns:a16="http://schemas.microsoft.com/office/drawing/2014/main" id="{B0161DC6-5C29-72F2-2B94-E4A11A92B32E}"/>
              </a:ext>
            </a:extLst>
          </p:cNvPr>
          <p:cNvCxnSpPr>
            <a:cxnSpLocks/>
          </p:cNvCxnSpPr>
          <p:nvPr/>
        </p:nvCxnSpPr>
        <p:spPr>
          <a:xfrm>
            <a:off x="1025872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B655EC03-9B29-9C41-0706-EA540EA5E821}"/>
              </a:ext>
            </a:extLst>
          </p:cNvPr>
          <p:cNvCxnSpPr>
            <a:cxnSpLocks/>
          </p:cNvCxnSpPr>
          <p:nvPr/>
        </p:nvCxnSpPr>
        <p:spPr>
          <a:xfrm>
            <a:off x="1042687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Connector 397">
            <a:extLst>
              <a:ext uri="{FF2B5EF4-FFF2-40B4-BE49-F238E27FC236}">
                <a16:creationId xmlns:a16="http://schemas.microsoft.com/office/drawing/2014/main" id="{C3A8DCC5-41B6-C3F2-E849-71C6365F440B}"/>
              </a:ext>
            </a:extLst>
          </p:cNvPr>
          <p:cNvCxnSpPr>
            <a:cxnSpLocks/>
          </p:cNvCxnSpPr>
          <p:nvPr/>
        </p:nvCxnSpPr>
        <p:spPr>
          <a:xfrm>
            <a:off x="1102213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Straight Connector 398">
            <a:extLst>
              <a:ext uri="{FF2B5EF4-FFF2-40B4-BE49-F238E27FC236}">
                <a16:creationId xmlns:a16="http://schemas.microsoft.com/office/drawing/2014/main" id="{32DCD725-A555-8E03-2A53-ABFCB4675A2E}"/>
              </a:ext>
            </a:extLst>
          </p:cNvPr>
          <p:cNvCxnSpPr>
            <a:cxnSpLocks/>
          </p:cNvCxnSpPr>
          <p:nvPr/>
        </p:nvCxnSpPr>
        <p:spPr>
          <a:xfrm>
            <a:off x="1126557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0" name="Straight Connector 399">
            <a:extLst>
              <a:ext uri="{FF2B5EF4-FFF2-40B4-BE49-F238E27FC236}">
                <a16:creationId xmlns:a16="http://schemas.microsoft.com/office/drawing/2014/main" id="{00BE3031-0FCE-CAA5-BBDF-A268439A73E7}"/>
              </a:ext>
            </a:extLst>
          </p:cNvPr>
          <p:cNvCxnSpPr>
            <a:cxnSpLocks/>
          </p:cNvCxnSpPr>
          <p:nvPr/>
        </p:nvCxnSpPr>
        <p:spPr>
          <a:xfrm>
            <a:off x="1132577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Straight Connector 400">
            <a:extLst>
              <a:ext uri="{FF2B5EF4-FFF2-40B4-BE49-F238E27FC236}">
                <a16:creationId xmlns:a16="http://schemas.microsoft.com/office/drawing/2014/main" id="{7AE39184-C9C2-8EAB-09CF-C82F0719945B}"/>
              </a:ext>
            </a:extLst>
          </p:cNvPr>
          <p:cNvCxnSpPr>
            <a:cxnSpLocks/>
          </p:cNvCxnSpPr>
          <p:nvPr/>
        </p:nvCxnSpPr>
        <p:spPr>
          <a:xfrm>
            <a:off x="99331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Connector 401">
            <a:extLst>
              <a:ext uri="{FF2B5EF4-FFF2-40B4-BE49-F238E27FC236}">
                <a16:creationId xmlns:a16="http://schemas.microsoft.com/office/drawing/2014/main" id="{B06F0039-11FD-51CF-AC13-A832C1951704}"/>
              </a:ext>
            </a:extLst>
          </p:cNvPr>
          <p:cNvCxnSpPr>
            <a:cxnSpLocks/>
          </p:cNvCxnSpPr>
          <p:nvPr/>
        </p:nvCxnSpPr>
        <p:spPr>
          <a:xfrm>
            <a:off x="982516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Connector 403">
            <a:extLst>
              <a:ext uri="{FF2B5EF4-FFF2-40B4-BE49-F238E27FC236}">
                <a16:creationId xmlns:a16="http://schemas.microsoft.com/office/drawing/2014/main" id="{0FBD5AC5-8BDB-3404-9216-8B859B305354}"/>
              </a:ext>
            </a:extLst>
          </p:cNvPr>
          <p:cNvCxnSpPr>
            <a:cxnSpLocks/>
          </p:cNvCxnSpPr>
          <p:nvPr/>
        </p:nvCxnSpPr>
        <p:spPr>
          <a:xfrm>
            <a:off x="973943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A344D950-291A-4D40-5056-6982C0457C8B}"/>
              </a:ext>
            </a:extLst>
          </p:cNvPr>
          <p:cNvCxnSpPr>
            <a:cxnSpLocks/>
          </p:cNvCxnSpPr>
          <p:nvPr/>
        </p:nvCxnSpPr>
        <p:spPr>
          <a:xfrm>
            <a:off x="986502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AB336C9C-9A13-67B4-5B5B-6B3E6872C042}"/>
              </a:ext>
            </a:extLst>
          </p:cNvPr>
          <p:cNvCxnSpPr>
            <a:cxnSpLocks/>
          </p:cNvCxnSpPr>
          <p:nvPr/>
        </p:nvCxnSpPr>
        <p:spPr>
          <a:xfrm>
            <a:off x="988394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Connector 406">
            <a:extLst>
              <a:ext uri="{FF2B5EF4-FFF2-40B4-BE49-F238E27FC236}">
                <a16:creationId xmlns:a16="http://schemas.microsoft.com/office/drawing/2014/main" id="{B527BEA5-CFBD-86A3-0A1A-9E5484CFE3C8}"/>
              </a:ext>
            </a:extLst>
          </p:cNvPr>
          <p:cNvCxnSpPr>
            <a:cxnSpLocks/>
          </p:cNvCxnSpPr>
          <p:nvPr/>
        </p:nvCxnSpPr>
        <p:spPr>
          <a:xfrm>
            <a:off x="980928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Straight Connector 407">
            <a:extLst>
              <a:ext uri="{FF2B5EF4-FFF2-40B4-BE49-F238E27FC236}">
                <a16:creationId xmlns:a16="http://schemas.microsoft.com/office/drawing/2014/main" id="{BD81919A-21C2-58F4-0CB8-B26933506E0B}"/>
              </a:ext>
            </a:extLst>
          </p:cNvPr>
          <p:cNvCxnSpPr>
            <a:cxnSpLocks/>
          </p:cNvCxnSpPr>
          <p:nvPr/>
        </p:nvCxnSpPr>
        <p:spPr>
          <a:xfrm>
            <a:off x="978284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" name="Straight Connector 408">
            <a:extLst>
              <a:ext uri="{FF2B5EF4-FFF2-40B4-BE49-F238E27FC236}">
                <a16:creationId xmlns:a16="http://schemas.microsoft.com/office/drawing/2014/main" id="{233CD3E6-E83C-98F1-B660-EE580F481870}"/>
              </a:ext>
            </a:extLst>
          </p:cNvPr>
          <p:cNvCxnSpPr>
            <a:cxnSpLocks/>
          </p:cNvCxnSpPr>
          <p:nvPr/>
        </p:nvCxnSpPr>
        <p:spPr>
          <a:xfrm>
            <a:off x="9967664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7FCCA9F4-C188-C39F-FBB8-50F2447EA261}"/>
              </a:ext>
            </a:extLst>
          </p:cNvPr>
          <p:cNvCxnSpPr>
            <a:cxnSpLocks/>
          </p:cNvCxnSpPr>
          <p:nvPr/>
        </p:nvCxnSpPr>
        <p:spPr>
          <a:xfrm>
            <a:off x="966006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95CDCB99-5D6D-17D5-991F-26790F4919EE}"/>
              </a:ext>
            </a:extLst>
          </p:cNvPr>
          <p:cNvCxnSpPr>
            <a:cxnSpLocks/>
          </p:cNvCxnSpPr>
          <p:nvPr/>
        </p:nvCxnSpPr>
        <p:spPr>
          <a:xfrm>
            <a:off x="934256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2" name="Straight Connector 411">
            <a:extLst>
              <a:ext uri="{FF2B5EF4-FFF2-40B4-BE49-F238E27FC236}">
                <a16:creationId xmlns:a16="http://schemas.microsoft.com/office/drawing/2014/main" id="{CEF7BC17-EBF6-F486-369C-9852C2CA57AD}"/>
              </a:ext>
            </a:extLst>
          </p:cNvPr>
          <p:cNvCxnSpPr>
            <a:cxnSpLocks/>
          </p:cNvCxnSpPr>
          <p:nvPr/>
        </p:nvCxnSpPr>
        <p:spPr>
          <a:xfrm>
            <a:off x="92821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3" name="Straight Connector 412">
            <a:extLst>
              <a:ext uri="{FF2B5EF4-FFF2-40B4-BE49-F238E27FC236}">
                <a16:creationId xmlns:a16="http://schemas.microsoft.com/office/drawing/2014/main" id="{1F1C398B-2763-28C2-688A-FB719C3419E1}"/>
              </a:ext>
            </a:extLst>
          </p:cNvPr>
          <p:cNvCxnSpPr>
            <a:cxnSpLocks/>
          </p:cNvCxnSpPr>
          <p:nvPr/>
        </p:nvCxnSpPr>
        <p:spPr>
          <a:xfrm>
            <a:off x="931068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4" name="Straight Connector 413">
            <a:extLst>
              <a:ext uri="{FF2B5EF4-FFF2-40B4-BE49-F238E27FC236}">
                <a16:creationId xmlns:a16="http://schemas.microsoft.com/office/drawing/2014/main" id="{3A840500-BEC4-7F0B-C4C8-F98FB834CEAB}"/>
              </a:ext>
            </a:extLst>
          </p:cNvPr>
          <p:cNvCxnSpPr>
            <a:cxnSpLocks/>
          </p:cNvCxnSpPr>
          <p:nvPr/>
        </p:nvCxnSpPr>
        <p:spPr>
          <a:xfrm>
            <a:off x="9226846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5" name="Straight Connector 414">
            <a:extLst>
              <a:ext uri="{FF2B5EF4-FFF2-40B4-BE49-F238E27FC236}">
                <a16:creationId xmlns:a16="http://schemas.microsoft.com/office/drawing/2014/main" id="{5342BFCC-FCFD-4BC0-CCB2-00765756E670}"/>
              </a:ext>
            </a:extLst>
          </p:cNvPr>
          <p:cNvCxnSpPr>
            <a:cxnSpLocks/>
          </p:cNvCxnSpPr>
          <p:nvPr/>
        </p:nvCxnSpPr>
        <p:spPr>
          <a:xfrm>
            <a:off x="920132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6" name="Straight Connector 415">
            <a:extLst>
              <a:ext uri="{FF2B5EF4-FFF2-40B4-BE49-F238E27FC236}">
                <a16:creationId xmlns:a16="http://schemas.microsoft.com/office/drawing/2014/main" id="{AFCBD88D-0484-FFE3-E057-7994C1996E47}"/>
              </a:ext>
            </a:extLst>
          </p:cNvPr>
          <p:cNvCxnSpPr>
            <a:cxnSpLocks/>
          </p:cNvCxnSpPr>
          <p:nvPr/>
        </p:nvCxnSpPr>
        <p:spPr>
          <a:xfrm>
            <a:off x="968546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7" name="Straight Connector 416">
            <a:extLst>
              <a:ext uri="{FF2B5EF4-FFF2-40B4-BE49-F238E27FC236}">
                <a16:creationId xmlns:a16="http://schemas.microsoft.com/office/drawing/2014/main" id="{48119B7A-A454-0E1B-BAD7-9B2F5A720DBA}"/>
              </a:ext>
            </a:extLst>
          </p:cNvPr>
          <p:cNvCxnSpPr>
            <a:cxnSpLocks/>
          </p:cNvCxnSpPr>
          <p:nvPr/>
        </p:nvCxnSpPr>
        <p:spPr>
          <a:xfrm>
            <a:off x="962092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8" name="Straight Connector 417">
            <a:extLst>
              <a:ext uri="{FF2B5EF4-FFF2-40B4-BE49-F238E27FC236}">
                <a16:creationId xmlns:a16="http://schemas.microsoft.com/office/drawing/2014/main" id="{3F81AB93-DD18-E818-3652-453FDE825FBF}"/>
              </a:ext>
            </a:extLst>
          </p:cNvPr>
          <p:cNvCxnSpPr>
            <a:cxnSpLocks/>
          </p:cNvCxnSpPr>
          <p:nvPr/>
        </p:nvCxnSpPr>
        <p:spPr>
          <a:xfrm>
            <a:off x="970652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9" name="Straight Connector 418">
            <a:extLst>
              <a:ext uri="{FF2B5EF4-FFF2-40B4-BE49-F238E27FC236}">
                <a16:creationId xmlns:a16="http://schemas.microsoft.com/office/drawing/2014/main" id="{B44953E7-C3D4-E0E8-405D-48AF6EDDB433}"/>
              </a:ext>
            </a:extLst>
          </p:cNvPr>
          <p:cNvCxnSpPr>
            <a:cxnSpLocks/>
          </p:cNvCxnSpPr>
          <p:nvPr/>
        </p:nvCxnSpPr>
        <p:spPr>
          <a:xfrm>
            <a:off x="9428288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85C1C44C-5EDD-9114-22C6-69B84008211F}"/>
              </a:ext>
            </a:extLst>
          </p:cNvPr>
          <p:cNvCxnSpPr>
            <a:cxnSpLocks/>
          </p:cNvCxnSpPr>
          <p:nvPr/>
        </p:nvCxnSpPr>
        <p:spPr>
          <a:xfrm>
            <a:off x="95521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2" name="Straight Connector 421">
            <a:extLst>
              <a:ext uri="{FF2B5EF4-FFF2-40B4-BE49-F238E27FC236}">
                <a16:creationId xmlns:a16="http://schemas.microsoft.com/office/drawing/2014/main" id="{C796863A-29E7-019F-A77D-C8C3D89BF5E0}"/>
              </a:ext>
            </a:extLst>
          </p:cNvPr>
          <p:cNvCxnSpPr>
            <a:cxnSpLocks/>
          </p:cNvCxnSpPr>
          <p:nvPr/>
        </p:nvCxnSpPr>
        <p:spPr>
          <a:xfrm>
            <a:off x="9577513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3" name="Straight Connector 422">
            <a:extLst>
              <a:ext uri="{FF2B5EF4-FFF2-40B4-BE49-F238E27FC236}">
                <a16:creationId xmlns:a16="http://schemas.microsoft.com/office/drawing/2014/main" id="{935D9C94-98B2-64C3-D857-31F9DE91A986}"/>
              </a:ext>
            </a:extLst>
          </p:cNvPr>
          <p:cNvCxnSpPr>
            <a:cxnSpLocks/>
          </p:cNvCxnSpPr>
          <p:nvPr/>
        </p:nvCxnSpPr>
        <p:spPr>
          <a:xfrm>
            <a:off x="952847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4" name="Straight Connector 423">
            <a:extLst>
              <a:ext uri="{FF2B5EF4-FFF2-40B4-BE49-F238E27FC236}">
                <a16:creationId xmlns:a16="http://schemas.microsoft.com/office/drawing/2014/main" id="{98AF449C-4F10-B5B1-4D62-F3D69A60937D}"/>
              </a:ext>
            </a:extLst>
          </p:cNvPr>
          <p:cNvCxnSpPr>
            <a:cxnSpLocks/>
          </p:cNvCxnSpPr>
          <p:nvPr/>
        </p:nvCxnSpPr>
        <p:spPr>
          <a:xfrm>
            <a:off x="9492937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59C1243F-34F4-59E4-597B-8DA3F73C551F}"/>
              </a:ext>
            </a:extLst>
          </p:cNvPr>
          <p:cNvCxnSpPr>
            <a:cxnSpLocks/>
          </p:cNvCxnSpPr>
          <p:nvPr/>
        </p:nvCxnSpPr>
        <p:spPr>
          <a:xfrm>
            <a:off x="9453375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E3BB7DF-4ADC-5102-BA33-F09121F7F113}"/>
              </a:ext>
            </a:extLst>
          </p:cNvPr>
          <p:cNvCxnSpPr>
            <a:cxnSpLocks/>
          </p:cNvCxnSpPr>
          <p:nvPr/>
        </p:nvCxnSpPr>
        <p:spPr>
          <a:xfrm>
            <a:off x="937962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FA56F4F6-C08E-76E6-3646-803C508BB623}"/>
              </a:ext>
            </a:extLst>
          </p:cNvPr>
          <p:cNvCxnSpPr>
            <a:cxnSpLocks/>
          </p:cNvCxnSpPr>
          <p:nvPr/>
        </p:nvCxnSpPr>
        <p:spPr>
          <a:xfrm>
            <a:off x="9414421" y="2800133"/>
            <a:ext cx="0" cy="8832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9" name="Graphic 428">
            <a:extLst>
              <a:ext uri="{FF2B5EF4-FFF2-40B4-BE49-F238E27FC236}">
                <a16:creationId xmlns:a16="http://schemas.microsoft.com/office/drawing/2014/main" id="{B1A6451B-C56C-376A-657A-953CA593D3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54176" y="2710903"/>
            <a:ext cx="5191723" cy="15472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FF001E0-5644-6087-DF22-6C70639A18A4}"/>
              </a:ext>
            </a:extLst>
          </p:cNvPr>
          <p:cNvCxnSpPr>
            <a:cxnSpLocks/>
          </p:cNvCxnSpPr>
          <p:nvPr/>
        </p:nvCxnSpPr>
        <p:spPr>
          <a:xfrm>
            <a:off x="6438338" y="4841483"/>
            <a:ext cx="7078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4701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88C21-49DA-C614-EA84-F6F97A36A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6FBDD-AD72-4238-F256-CB5DE1377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EPCORE FL-1: Safety and Adverse Events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A37380-0F9A-9855-C11E-6E13C12F375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/>
              <a:t>Falchi. Lancet. 2025;S0140-6736:25:02360-8</a:t>
            </a:r>
            <a:r>
              <a:rPr lang="en-US" altLang="en-US" spc="-10" dirty="0"/>
              <a:t>.</a:t>
            </a:r>
            <a:endParaRPr lang="en-US" altLang="en-US" spc="-1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BC9CBC0-59AA-F0EE-F401-68B5E668AB4E}"/>
              </a:ext>
            </a:extLst>
          </p:cNvPr>
          <p:cNvCxnSpPr>
            <a:cxnSpLocks/>
          </p:cNvCxnSpPr>
          <p:nvPr/>
        </p:nvCxnSpPr>
        <p:spPr bwMode="auto">
          <a:xfrm>
            <a:off x="1570563" y="5467349"/>
            <a:ext cx="0" cy="9313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FF8DD053-17B9-E6F6-A8A8-63D9B9F11E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843660"/>
              </p:ext>
            </p:extLst>
          </p:nvPr>
        </p:nvGraphicFramePr>
        <p:xfrm>
          <a:off x="231078" y="1089330"/>
          <a:ext cx="11729844" cy="5006670"/>
        </p:xfrm>
        <a:graphic>
          <a:graphicData uri="http://schemas.openxmlformats.org/drawingml/2006/table">
            <a:tbl>
              <a:tblPr/>
              <a:tblGrid>
                <a:gridCol w="47108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5157">
                  <a:extLst>
                    <a:ext uri="{9D8B030D-6E8A-4147-A177-3AD203B41FA5}">
                      <a16:colId xmlns:a16="http://schemas.microsoft.com/office/drawing/2014/main" val="4049035759"/>
                    </a:ext>
                  </a:extLst>
                </a:gridCol>
                <a:gridCol w="1764034">
                  <a:extLst>
                    <a:ext uri="{9D8B030D-6E8A-4147-A177-3AD203B41FA5}">
                      <a16:colId xmlns:a16="http://schemas.microsoft.com/office/drawing/2014/main" val="2469450919"/>
                    </a:ext>
                  </a:extLst>
                </a:gridCol>
                <a:gridCol w="17539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58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Epcoritamab + R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(n = 243)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(n = 238)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207095"/>
                  </a:ext>
                </a:extLst>
              </a:tr>
              <a:tr h="33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adverse event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242 (&gt;99)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219 (90)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235 (99)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161 (68)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Adverse event related to study drug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236 (97)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203 (84)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213 (90)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129 (54)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adverse event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135 (56)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69 (29)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04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Adverse event leading to treatment discontinuation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Epcoritamab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Rituximab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Lenalidomide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46 (19)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(19)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 (12)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 (12)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988177"/>
                  </a:ext>
                </a:extLst>
              </a:tr>
              <a:tr h="2084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Adverse event of special interest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Infections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Neutropenia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CRS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Anemia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Thrombocytopenia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Pyrexia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Rash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COVID-19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188 (77)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180 (74)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85 (35)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68 (28)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67 (28)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58 (24)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58 (24)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 (22)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81 (33)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167 (69)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(&lt;1)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125 (53)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123 (52)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(&lt;1)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41 (17)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(18)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 (14)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53 (22)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(13)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 (16)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100 (42)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 (6)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8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93847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FE86D-6B1E-6C69-CC33-6BA38B5DA0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Randomized, phase III, open-label, multicenter study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 sz="700"/>
          </a:p>
          <a:p>
            <a:endParaRPr lang="en-US" sz="1400"/>
          </a:p>
          <a:p>
            <a:endParaRPr lang="en-US" sz="2000"/>
          </a:p>
          <a:p>
            <a:br>
              <a:rPr lang="en-US" sz="2000" b="1"/>
            </a:br>
            <a:br>
              <a:rPr lang="en-US" sz="2000" b="1"/>
            </a:br>
            <a:r>
              <a:rPr lang="en-US" sz="2000" b="1"/>
              <a:t>Primary endpoints</a:t>
            </a:r>
            <a:r>
              <a:rPr lang="en-US" sz="2000"/>
              <a:t>: DLT incidence, TEAEs</a:t>
            </a:r>
          </a:p>
          <a:p>
            <a:r>
              <a:rPr lang="en-US" sz="2000" b="1"/>
              <a:t>Secondary endpoints</a:t>
            </a:r>
            <a:r>
              <a:rPr lang="en-US" sz="2000"/>
              <a:t>: PK, immunogenicity, INV-assessed ORR, CR, and </a:t>
            </a:r>
            <a:r>
              <a:rPr lang="en-US" sz="2000" dirty="0"/>
              <a:t>DoR</a:t>
            </a:r>
            <a:endParaRPr lang="en-US" sz="2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8CD3A5-E6C8-75A7-F427-3C013DCD3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87093"/>
            <a:ext cx="10553186" cy="990271"/>
          </a:xfrm>
        </p:spPr>
        <p:txBody>
          <a:bodyPr/>
          <a:lstStyle/>
          <a:p>
            <a:r>
              <a:rPr lang="en-US" dirty="0">
                <a:latin typeface="Newsreader ExtraBold" panose="02000000000000000000"/>
                <a:ea typeface="Calibri" charset="0"/>
                <a:cs typeface="Times New Roman" panose="02020603050405020304" pitchFamily="18" charset="0"/>
              </a:rPr>
              <a:t>OLYMPIA 5: Odro + Len in R/R FL A</a:t>
            </a:r>
            <a:r>
              <a:rPr lang="en-US" dirty="0">
                <a:latin typeface="Newsreader ExtraBold" panose="02000000000000000000"/>
                <a:cs typeface="Times New Roman" panose="02020603050405020304" pitchFamily="18" charset="0"/>
              </a:rPr>
              <a:t>fter ≥1 Prior LoT </a:t>
            </a:r>
            <a:r>
              <a:rPr lang="en-US" dirty="0">
                <a:latin typeface="Newsreader ExtraBold" panose="02000000000000000000"/>
                <a:ea typeface="Calibri" charset="0"/>
                <a:cs typeface="Times New Roman" panose="02020603050405020304" pitchFamily="18" charset="0"/>
              </a:rPr>
              <a:t>Safety Lead-in Results</a:t>
            </a:r>
            <a:endParaRPr lang="en-US" dirty="0">
              <a:latin typeface="Newsreader ExtraBold" panose="02000000000000000000"/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5C55765-B3B8-8765-86EC-F07F3BC114A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pc="-11"/>
              <a:t>Vitolo. ASH 2025. </a:t>
            </a:r>
            <a:r>
              <a:rPr lang="en-US" altLang="en-US" spc="-11" dirty="0"/>
              <a:t>Abstr</a:t>
            </a:r>
            <a:r>
              <a:rPr lang="en-US" altLang="en-US" spc="-11"/>
              <a:t> 5381. </a:t>
            </a:r>
            <a:endParaRPr lang="en-US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34033D-DCBC-11E4-C7F5-73DF651BB4AB}"/>
              </a:ext>
            </a:extLst>
          </p:cNvPr>
          <p:cNvSpPr txBox="1"/>
          <p:nvPr/>
        </p:nvSpPr>
        <p:spPr bwMode="auto">
          <a:xfrm>
            <a:off x="136317" y="2004303"/>
            <a:ext cx="2622389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Adults with FL grade 1-3A; R/R after ≥1 line of </a:t>
            </a:r>
            <a:r>
              <a:rPr lang="en-US" b="0" dirty="0">
                <a:latin typeface="Poppins" pitchFamily="2" charset="77"/>
                <a:cs typeface="Poppins" pitchFamily="2" charset="77"/>
              </a:rPr>
              <a:t>tx</a:t>
            </a:r>
            <a:r>
              <a:rPr lang="en-US" b="0">
                <a:latin typeface="Poppins" pitchFamily="2" charset="77"/>
                <a:cs typeface="Poppins" pitchFamily="2" charset="77"/>
              </a:rPr>
              <a:t>; ECOG PS </a:t>
            </a:r>
            <a:r>
              <a:rPr lang="en-US" b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≤2; adequate organ function; No CNS disease or pathology; 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No prior lenalidomide 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or CD20 x CD3 </a:t>
            </a:r>
            <a:r>
              <a:rPr lang="en-US" b="0" dirty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BsAb</a:t>
            </a:r>
            <a:r>
              <a:rPr lang="en-US" b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 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in past 6 </a:t>
            </a:r>
            <a:r>
              <a:rPr lang="en-US" b="0" dirty="0">
                <a:latin typeface="Poppins" pitchFamily="2" charset="77"/>
                <a:ea typeface="Calibri" panose="020F0502020204030204" pitchFamily="34" charset="0"/>
                <a:cs typeface="Poppins" pitchFamily="2" charset="77"/>
              </a:rPr>
              <a:t>mo</a:t>
            </a:r>
            <a:endParaRPr lang="en-US" b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(N = 32)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E3D344-9E59-6547-9E97-87DE06DF8DA4}"/>
              </a:ext>
            </a:extLst>
          </p:cNvPr>
          <p:cNvSpPr txBox="1"/>
          <p:nvPr/>
        </p:nvSpPr>
        <p:spPr bwMode="auto">
          <a:xfrm>
            <a:off x="2826794" y="2880445"/>
            <a:ext cx="1779267" cy="6463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</a:rPr>
              <a:t>Odronextamab</a:t>
            </a: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 + Lenalidomide*</a:t>
            </a:r>
            <a:endParaRPr lang="en-US" b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A26B85-0291-6C45-05D0-8CE3F0673076}"/>
              </a:ext>
            </a:extLst>
          </p:cNvPr>
          <p:cNvSpPr txBox="1"/>
          <p:nvPr/>
        </p:nvSpPr>
        <p:spPr bwMode="auto">
          <a:xfrm>
            <a:off x="2839138" y="2541891"/>
            <a:ext cx="17545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>
                <a:latin typeface="Poppins" pitchFamily="2" charset="77"/>
                <a:cs typeface="Poppins" pitchFamily="2" charset="77"/>
              </a:rPr>
              <a:t>Part 1: 12 cycles</a:t>
            </a:r>
          </a:p>
        </p:txBody>
      </p:sp>
      <p:sp>
        <p:nvSpPr>
          <p:cNvPr id="12" name="Right Arrow 5">
            <a:extLst>
              <a:ext uri="{FF2B5EF4-FFF2-40B4-BE49-F238E27FC236}">
                <a16:creationId xmlns:a16="http://schemas.microsoft.com/office/drawing/2014/main" id="{C88EE426-5E4C-9963-1B8F-3568B7430C86}"/>
              </a:ext>
            </a:extLst>
          </p:cNvPr>
          <p:cNvSpPr>
            <a:spLocks noChangeAspect="1"/>
          </p:cNvSpPr>
          <p:nvPr/>
        </p:nvSpPr>
        <p:spPr>
          <a:xfrm>
            <a:off x="4912337" y="3150411"/>
            <a:ext cx="2241870" cy="359647"/>
          </a:xfrm>
          <a:prstGeom prst="rightArrow">
            <a:avLst>
              <a:gd name="adj1" fmla="val 37152"/>
              <a:gd name="adj2" fmla="val 4755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E17AA2-621A-A58D-E496-6D41FCCE7FC0}"/>
              </a:ext>
            </a:extLst>
          </p:cNvPr>
          <p:cNvSpPr txBox="1"/>
          <p:nvPr/>
        </p:nvSpPr>
        <p:spPr bwMode="auto">
          <a:xfrm>
            <a:off x="4845127" y="2954558"/>
            <a:ext cx="965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Cycle 1</a:t>
            </a:r>
          </a:p>
        </p:txBody>
      </p: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B4D38CE5-D6C0-36B4-68B5-59940D1ED0FC}"/>
              </a:ext>
            </a:extLst>
          </p:cNvPr>
          <p:cNvCxnSpPr/>
          <p:nvPr/>
        </p:nvCxnSpPr>
        <p:spPr bwMode="auto">
          <a:xfrm flipV="1">
            <a:off x="6292865" y="4378690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" name="Rectangle 24">
            <a:extLst>
              <a:ext uri="{FF2B5EF4-FFF2-40B4-BE49-F238E27FC236}">
                <a16:creationId xmlns:a16="http://schemas.microsoft.com/office/drawing/2014/main" id="{E0111C4F-013A-AAAF-D549-0050E4C12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0487" y="4084794"/>
            <a:ext cx="1005840" cy="2743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D15: 20 mg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EB5CBE29-96C8-5A4C-BD33-74BE63120B0D}"/>
              </a:ext>
            </a:extLst>
          </p:cNvPr>
          <p:cNvCxnSpPr/>
          <p:nvPr/>
        </p:nvCxnSpPr>
        <p:spPr bwMode="auto">
          <a:xfrm flipV="1">
            <a:off x="5968895" y="4721471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9" name="Rectangle 24">
            <a:extLst>
              <a:ext uri="{FF2B5EF4-FFF2-40B4-BE49-F238E27FC236}">
                <a16:creationId xmlns:a16="http://schemas.microsoft.com/office/drawing/2014/main" id="{7F02A936-5DD8-25DF-FC65-04932FA49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2782" y="4424410"/>
            <a:ext cx="1006351" cy="2743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D8: 4 mg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EE572D89-5FFE-355F-10CC-8A39004C8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5918" y="4764026"/>
            <a:ext cx="1006355" cy="2743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D1: </a:t>
            </a:r>
            <a:r>
              <a:rPr lang="en-US" sz="1200">
                <a:latin typeface="Poppins" pitchFamily="2" charset="77"/>
                <a:cs typeface="Poppins" pitchFamily="2" charset="77"/>
              </a:rPr>
              <a:t>0.7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 mg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40B22B-1915-824F-0435-6C442DE6402B}"/>
              </a:ext>
            </a:extLst>
          </p:cNvPr>
          <p:cNvCxnSpPr>
            <a:cxnSpLocks/>
          </p:cNvCxnSpPr>
          <p:nvPr/>
        </p:nvCxnSpPr>
        <p:spPr bwMode="auto">
          <a:xfrm>
            <a:off x="4817855" y="2235297"/>
            <a:ext cx="0" cy="3082783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9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Right Arrow 5">
            <a:extLst>
              <a:ext uri="{FF2B5EF4-FFF2-40B4-BE49-F238E27FC236}">
                <a16:creationId xmlns:a16="http://schemas.microsoft.com/office/drawing/2014/main" id="{36CA383A-1C21-C5F9-7EB7-81BEFA87FD9A}"/>
              </a:ext>
            </a:extLst>
          </p:cNvPr>
          <p:cNvSpPr>
            <a:spLocks noChangeAspect="1"/>
          </p:cNvSpPr>
          <p:nvPr/>
        </p:nvSpPr>
        <p:spPr>
          <a:xfrm>
            <a:off x="7260612" y="3150411"/>
            <a:ext cx="1263636" cy="359647"/>
          </a:xfrm>
          <a:prstGeom prst="rightArrow">
            <a:avLst>
              <a:gd name="adj1" fmla="val 37152"/>
              <a:gd name="adj2" fmla="val 4755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1634475-5D4E-02A9-E355-B5DE3AF7C7B5}"/>
              </a:ext>
            </a:extLst>
          </p:cNvPr>
          <p:cNvSpPr txBox="1"/>
          <p:nvPr/>
        </p:nvSpPr>
        <p:spPr bwMode="auto">
          <a:xfrm>
            <a:off x="7166261" y="2864642"/>
            <a:ext cx="12875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Cycle 2-3</a:t>
            </a:r>
          </a:p>
        </p:txBody>
      </p:sp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0937F4A3-B365-0C4C-9630-BFF399D40CA4}"/>
              </a:ext>
            </a:extLst>
          </p:cNvPr>
          <p:cNvCxnSpPr/>
          <p:nvPr/>
        </p:nvCxnSpPr>
        <p:spPr bwMode="auto">
          <a:xfrm flipV="1">
            <a:off x="8592553" y="3571976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1" name="Rectangle 24">
            <a:extLst>
              <a:ext uri="{FF2B5EF4-FFF2-40B4-BE49-F238E27FC236}">
                <a16:creationId xmlns:a16="http://schemas.microsoft.com/office/drawing/2014/main" id="{DFF3E383-5060-9E10-6B92-F19401DF84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1776" y="3538677"/>
            <a:ext cx="1338996" cy="4572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D1, D8, D15, D22: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40 or 80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mg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2" name="Rectangle 24">
            <a:extLst>
              <a:ext uri="{FF2B5EF4-FFF2-40B4-BE49-F238E27FC236}">
                <a16:creationId xmlns:a16="http://schemas.microsoft.com/office/drawing/2014/main" id="{0D859F84-FC3C-50B5-CB1E-21B737B7D3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3883" y="3539591"/>
            <a:ext cx="1044103" cy="4572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D22:</a:t>
            </a:r>
          </a:p>
          <a:p>
            <a:pPr algn="ctr">
              <a:defRPr/>
            </a:pPr>
            <a:r>
              <a:rPr lang="en-US" sz="12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40 or 80 mg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3" name="Right Arrow 5">
            <a:extLst>
              <a:ext uri="{FF2B5EF4-FFF2-40B4-BE49-F238E27FC236}">
                <a16:creationId xmlns:a16="http://schemas.microsoft.com/office/drawing/2014/main" id="{FAF15ACA-1837-C7C0-42B9-F696890B3707}"/>
              </a:ext>
            </a:extLst>
          </p:cNvPr>
          <p:cNvSpPr>
            <a:spLocks noChangeAspect="1"/>
          </p:cNvSpPr>
          <p:nvPr/>
        </p:nvSpPr>
        <p:spPr>
          <a:xfrm>
            <a:off x="8634395" y="2712296"/>
            <a:ext cx="1280160" cy="359647"/>
          </a:xfrm>
          <a:prstGeom prst="rightArrow">
            <a:avLst>
              <a:gd name="adj1" fmla="val 37152"/>
              <a:gd name="adj2" fmla="val 4755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41162B12-B3CD-D726-8D38-1E0B4A5A7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8382" y="2663520"/>
            <a:ext cx="1280160" cy="4572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160 or 320 mg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35" name="Connector: Elbow 34">
            <a:extLst>
              <a:ext uri="{FF2B5EF4-FFF2-40B4-BE49-F238E27FC236}">
                <a16:creationId xmlns:a16="http://schemas.microsoft.com/office/drawing/2014/main" id="{83AB65B1-7025-3C82-C49F-249568542F35}"/>
              </a:ext>
            </a:extLst>
          </p:cNvPr>
          <p:cNvCxnSpPr/>
          <p:nvPr/>
        </p:nvCxnSpPr>
        <p:spPr bwMode="auto">
          <a:xfrm flipV="1">
            <a:off x="9962662" y="3145462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7" name="Rectangle 24">
            <a:extLst>
              <a:ext uri="{FF2B5EF4-FFF2-40B4-BE49-F238E27FC236}">
                <a16:creationId xmlns:a16="http://schemas.microsoft.com/office/drawing/2014/main" id="{A5D4805B-ABD4-1156-CCD2-CC4A73C0E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4395" y="3073095"/>
            <a:ext cx="1280160" cy="457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D1 and D15: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80 or 160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mg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8" name="Right Arrow 5">
            <a:extLst>
              <a:ext uri="{FF2B5EF4-FFF2-40B4-BE49-F238E27FC236}">
                <a16:creationId xmlns:a16="http://schemas.microsoft.com/office/drawing/2014/main" id="{104915CA-723F-E611-22B4-A04AF989FEB1}"/>
              </a:ext>
            </a:extLst>
          </p:cNvPr>
          <p:cNvSpPr>
            <a:spLocks noChangeAspect="1"/>
          </p:cNvSpPr>
          <p:nvPr/>
        </p:nvSpPr>
        <p:spPr>
          <a:xfrm>
            <a:off x="10008382" y="2308699"/>
            <a:ext cx="1280160" cy="359647"/>
          </a:xfrm>
          <a:prstGeom prst="rightArrow">
            <a:avLst>
              <a:gd name="adj1" fmla="val 37152"/>
              <a:gd name="adj2" fmla="val 4755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1C79710-A004-35B4-EF12-42CB3899D7DD}"/>
              </a:ext>
            </a:extLst>
          </p:cNvPr>
          <p:cNvSpPr txBox="1"/>
          <p:nvPr/>
        </p:nvSpPr>
        <p:spPr bwMode="auto">
          <a:xfrm>
            <a:off x="8557286" y="2485949"/>
            <a:ext cx="13099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Cycle 4-6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B0D42D9-5CA6-EC21-9825-2EB5D6F56F2C}"/>
              </a:ext>
            </a:extLst>
          </p:cNvPr>
          <p:cNvSpPr txBox="1"/>
          <p:nvPr/>
        </p:nvSpPr>
        <p:spPr bwMode="auto">
          <a:xfrm>
            <a:off x="9905627" y="2039827"/>
            <a:ext cx="13516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b="0">
                <a:latin typeface="Poppins" pitchFamily="2" charset="77"/>
                <a:cs typeface="Poppins" pitchFamily="2" charset="77"/>
              </a:rPr>
              <a:t>Cycle 7-12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7DB6B45-51EC-2218-82B9-90B148C44BB2}"/>
              </a:ext>
            </a:extLst>
          </p:cNvPr>
          <p:cNvSpPr txBox="1"/>
          <p:nvPr/>
        </p:nvSpPr>
        <p:spPr bwMode="auto">
          <a:xfrm>
            <a:off x="2700724" y="3551191"/>
            <a:ext cx="203140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*Lenalidomide (20 mg) PO QD D1-D21 Q4W</a:t>
            </a:r>
          </a:p>
        </p:txBody>
      </p:sp>
      <p:cxnSp>
        <p:nvCxnSpPr>
          <p:cNvPr id="4" name="Connector: Elbow 3">
            <a:extLst>
              <a:ext uri="{FF2B5EF4-FFF2-40B4-BE49-F238E27FC236}">
                <a16:creationId xmlns:a16="http://schemas.microsoft.com/office/drawing/2014/main" id="{DDBA3657-D691-0F75-C304-223B7CC5E5D7}"/>
              </a:ext>
            </a:extLst>
          </p:cNvPr>
          <p:cNvCxnSpPr/>
          <p:nvPr/>
        </p:nvCxnSpPr>
        <p:spPr bwMode="auto">
          <a:xfrm flipV="1">
            <a:off x="6707513" y="4033977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4F35156-2EAC-77DE-49DB-E866F36E8CB3}"/>
              </a:ext>
            </a:extLst>
          </p:cNvPr>
          <p:cNvSpPr txBox="1"/>
          <p:nvPr/>
        </p:nvSpPr>
        <p:spPr bwMode="auto">
          <a:xfrm>
            <a:off x="4816124" y="2119927"/>
            <a:ext cx="23380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latin typeface="Poppins" pitchFamily="2" charset="77"/>
                <a:cs typeface="Poppins" pitchFamily="2" charset="77"/>
              </a:rPr>
              <a:t>Odronextamab</a:t>
            </a:r>
            <a:r>
              <a:rPr lang="en-US">
                <a:latin typeface="Poppins" pitchFamily="2" charset="77"/>
                <a:cs typeface="Poppins" pitchFamily="2" charset="77"/>
              </a:rPr>
              <a:t> IV step-up dosing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8A41BA-C117-32E9-E695-0CB42CD98F1A}"/>
              </a:ext>
            </a:extLst>
          </p:cNvPr>
          <p:cNvSpPr txBox="1"/>
          <p:nvPr/>
        </p:nvSpPr>
        <p:spPr bwMode="auto">
          <a:xfrm>
            <a:off x="7162649" y="2396926"/>
            <a:ext cx="12636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>
                <a:latin typeface="Poppins" pitchFamily="2" charset="77"/>
                <a:cs typeface="Poppins" pitchFamily="2" charset="77"/>
              </a:rPr>
              <a:t>Full dose</a:t>
            </a:r>
          </a:p>
        </p:txBody>
      </p:sp>
    </p:spTree>
    <p:extLst>
      <p:ext uri="{BB962C8B-B14F-4D97-AF65-F5344CB8AC3E}">
        <p14:creationId xmlns:p14="http://schemas.microsoft.com/office/powerpoint/2010/main" val="30700886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81A8F-0921-8A82-E86A-3ABF57FF8A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C4C61-66B2-F420-1EE7-A2B75F30D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80168"/>
            <a:ext cx="11740260" cy="1004121"/>
          </a:xfrm>
        </p:spPr>
        <p:txBody>
          <a:bodyPr/>
          <a:lstStyle/>
          <a:p>
            <a:r>
              <a:rPr lang="en-US" dirty="0">
                <a:latin typeface="Calibri" charset="0"/>
                <a:ea typeface="Calibri" charset="0"/>
                <a:cs typeface="Calibri" charset="0"/>
              </a:rPr>
              <a:t>OLYMPIA 5: Safety Lead-in Results</a:t>
            </a:r>
            <a:br>
              <a:rPr lang="en-US" dirty="0">
                <a:latin typeface="Calibri" charset="0"/>
                <a:ea typeface="Calibri" charset="0"/>
                <a:cs typeface="Calibri" charset="0"/>
              </a:rPr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2A6EA3-D793-5844-7FF8-F9FFEE54A32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it-IT" dirty="0"/>
              <a:t>Vitolo. ASH 2025. Abstr 5381. </a:t>
            </a:r>
          </a:p>
        </p:txBody>
      </p:sp>
      <p:graphicFrame>
        <p:nvGraphicFramePr>
          <p:cNvPr id="7" name="Group 3">
            <a:extLst>
              <a:ext uri="{FF2B5EF4-FFF2-40B4-BE49-F238E27FC236}">
                <a16:creationId xmlns:a16="http://schemas.microsoft.com/office/drawing/2014/main" id="{F0D8A0A1-DA5C-48CD-6638-8FCCD7FFBB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7168164"/>
              </p:ext>
            </p:extLst>
          </p:nvPr>
        </p:nvGraphicFramePr>
        <p:xfrm>
          <a:off x="228600" y="915026"/>
          <a:ext cx="11740260" cy="3901600"/>
        </p:xfrm>
        <a:graphic>
          <a:graphicData uri="http://schemas.openxmlformats.org/drawingml/2006/table">
            <a:tbl>
              <a:tblPr/>
              <a:tblGrid>
                <a:gridCol w="3341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9099">
                  <a:extLst>
                    <a:ext uri="{9D8B030D-6E8A-4147-A177-3AD203B41FA5}">
                      <a16:colId xmlns:a16="http://schemas.microsoft.com/office/drawing/2014/main" val="4049035759"/>
                    </a:ext>
                  </a:extLst>
                </a:gridCol>
                <a:gridCol w="1504148">
                  <a:extLst>
                    <a:ext uri="{9D8B030D-6E8A-4147-A177-3AD203B41FA5}">
                      <a16:colId xmlns:a16="http://schemas.microsoft.com/office/drawing/2014/main" val="2469450919"/>
                    </a:ext>
                  </a:extLst>
                </a:gridCol>
                <a:gridCol w="1555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16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1868">
                  <a:extLst>
                    <a:ext uri="{9D8B030D-6E8A-4147-A177-3AD203B41FA5}">
                      <a16:colId xmlns:a16="http://schemas.microsoft.com/office/drawing/2014/main" val="2667558022"/>
                    </a:ext>
                  </a:extLst>
                </a:gridCol>
                <a:gridCol w="1416389">
                  <a:extLst>
                    <a:ext uri="{9D8B030D-6E8A-4147-A177-3AD203B41FA5}">
                      <a16:colId xmlns:a16="http://schemas.microsoft.com/office/drawing/2014/main" val="987418491"/>
                    </a:ext>
                  </a:extLst>
                </a:gridCol>
              </a:tblGrid>
              <a:tr h="19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DL 40 (n = 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DL80 (n = 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Part 1 total (N = 32)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207095"/>
                  </a:ext>
                </a:extLst>
              </a:tr>
              <a:tr h="335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event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related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event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related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event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related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TEAE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(96.2)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(96.9)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TEAE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(66.7)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(66.7)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(96.2)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(88.5)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 (90.6)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 (84.4)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6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TEAE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(33.3)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(53.8)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(34.6)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(31.3)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treatment interruption/delay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(66.7)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(66.7)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(92.3)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(88.5)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 (87.5)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 (84.4)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988177"/>
                  </a:ext>
                </a:extLst>
              </a:tr>
              <a:tr h="335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dose reduction (Odro)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(3.1)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(3.1)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8685"/>
                  </a:ext>
                </a:extLst>
              </a:tr>
              <a:tr h="335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dose reduction (Len)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(34.6)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(34.6)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(37.5)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(37.5)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907871"/>
                  </a:ext>
                </a:extLst>
              </a:tr>
              <a:tr h="256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discontinuation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(15.4)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(15.4)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(12.5)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(12.5)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910452"/>
                  </a:ext>
                </a:extLst>
              </a:tr>
              <a:tr h="256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 leading to death* (Grade 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(3.8)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(6.3)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3932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C4285B2-1D86-7BB4-437D-BDE2DB5B7501}"/>
              </a:ext>
            </a:extLst>
          </p:cNvPr>
          <p:cNvSpPr txBox="1"/>
          <p:nvPr/>
        </p:nvSpPr>
        <p:spPr bwMode="auto">
          <a:xfrm>
            <a:off x="223140" y="4816626"/>
            <a:ext cx="61606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*TEAEs leading to death were influenza (DL40) and hemorrhagic stroke (DL80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).</a:t>
            </a:r>
            <a:endParaRPr lang="en-US" sz="1200" b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8" name="Group 3">
            <a:extLst>
              <a:ext uri="{FF2B5EF4-FFF2-40B4-BE49-F238E27FC236}">
                <a16:creationId xmlns:a16="http://schemas.microsoft.com/office/drawing/2014/main" id="{D8E7BE35-4C39-0310-A12F-F15A3E9319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6012989"/>
              </p:ext>
            </p:extLst>
          </p:nvPr>
        </p:nvGraphicFramePr>
        <p:xfrm>
          <a:off x="231078" y="5088368"/>
          <a:ext cx="11737782" cy="1219264"/>
        </p:xfrm>
        <a:graphic>
          <a:graphicData uri="http://schemas.openxmlformats.org/drawingml/2006/table">
            <a:tbl>
              <a:tblPr/>
              <a:tblGrid>
                <a:gridCol w="5217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1932">
                  <a:extLst>
                    <a:ext uri="{9D8B030D-6E8A-4147-A177-3AD203B41FA5}">
                      <a16:colId xmlns:a16="http://schemas.microsoft.com/office/drawing/2014/main" val="4049035759"/>
                    </a:ext>
                  </a:extLst>
                </a:gridCol>
                <a:gridCol w="2428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0127">
                  <a:extLst>
                    <a:ext uri="{9D8B030D-6E8A-4147-A177-3AD203B41FA5}">
                      <a16:colId xmlns:a16="http://schemas.microsoft.com/office/drawing/2014/main" val="2667558022"/>
                    </a:ext>
                  </a:extLst>
                </a:gridCol>
              </a:tblGrid>
              <a:tr h="235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DL 40 (n = 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DL80 (n = 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Part 1 total (N = 32)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207095"/>
                  </a:ext>
                </a:extLst>
              </a:tr>
              <a:tr h="269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(33.3)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(53.8)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(33.3)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(34.6)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(34.4)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6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(19.2)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08056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1089A-3AF9-B0C7-C221-8B315C812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charset="0"/>
                <a:ea typeface="Calibri" charset="0"/>
                <a:cs typeface="Calibri" charset="0"/>
              </a:rPr>
              <a:t>OLYMPIA 5: Preliminary Efficacy Results with </a:t>
            </a:r>
            <a:r>
              <a:rPr lang="en-US" dirty="0" err="1">
                <a:latin typeface="Calibri" charset="0"/>
                <a:ea typeface="Calibri" charset="0"/>
                <a:cs typeface="Calibri" charset="0"/>
              </a:rPr>
              <a:t>Odro</a:t>
            </a:r>
            <a:r>
              <a:rPr lang="en-US" dirty="0">
                <a:latin typeface="Calibri" charset="0"/>
                <a:ea typeface="Calibri" charset="0"/>
                <a:cs typeface="Calibri" charset="0"/>
              </a:rPr>
              <a:t> + Len in R/R FL</a:t>
            </a: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4CBE129-F482-B523-0B69-DBAB818464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208491"/>
              </p:ext>
            </p:extLst>
          </p:nvPr>
        </p:nvGraphicFramePr>
        <p:xfrm>
          <a:off x="231078" y="1524000"/>
          <a:ext cx="11740258" cy="2359094"/>
        </p:xfrm>
        <a:graphic>
          <a:graphicData uri="http://schemas.openxmlformats.org/drawingml/2006/table">
            <a:tbl>
              <a:tblPr>
                <a:tableStyleId>{46F890A9-2807-4EBB-B81D-B2AA78EC7F39}</a:tableStyleId>
              </a:tblPr>
              <a:tblGrid>
                <a:gridCol w="5154228">
                  <a:extLst>
                    <a:ext uri="{9D8B030D-6E8A-4147-A177-3AD203B41FA5}">
                      <a16:colId xmlns:a16="http://schemas.microsoft.com/office/drawing/2014/main" val="3307768910"/>
                    </a:ext>
                  </a:extLst>
                </a:gridCol>
                <a:gridCol w="3293015">
                  <a:extLst>
                    <a:ext uri="{9D8B030D-6E8A-4147-A177-3AD203B41FA5}">
                      <a16:colId xmlns:a16="http://schemas.microsoft.com/office/drawing/2014/main" val="1882889939"/>
                    </a:ext>
                  </a:extLst>
                </a:gridCol>
                <a:gridCol w="3293015">
                  <a:extLst>
                    <a:ext uri="{9D8B030D-6E8A-4147-A177-3AD203B41FA5}">
                      <a16:colId xmlns:a16="http://schemas.microsoft.com/office/drawing/2014/main" val="2501782186"/>
                    </a:ext>
                  </a:extLst>
                </a:gridCol>
              </a:tblGrid>
              <a:tr h="44802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b="1" dirty="0">
                          <a:solidFill>
                            <a:schemeClr val="bg1"/>
                          </a:solidFill>
                          <a:effectLst/>
                        </a:rPr>
                        <a:t>DL40 (n = 6)</a:t>
                      </a:r>
                      <a:endParaRPr lang="pt-BR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DL80 (n = 26)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586228"/>
                  </a:ext>
                </a:extLst>
              </a:tr>
              <a:tr h="44802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Median follow-up,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mo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(95% CI)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13.7 (0.0-NE)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11.1 (6.7-11.6)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62093"/>
                  </a:ext>
                </a:extLst>
              </a:tr>
              <a:tr h="25601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</a:rPr>
                        <a:t>Overall response rate, n (%)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</a:rPr>
                        <a:t>5 (83.3)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</a:rPr>
                        <a:t>22 (84.6)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2568520"/>
                  </a:ext>
                </a:extLst>
              </a:tr>
              <a:tr h="25601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</a:rPr>
                        <a:t>Complete response, n (%)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</a:rPr>
                        <a:t>4 (66.7)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</a:rPr>
                        <a:t>18 (69.2)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7401599"/>
                  </a:ext>
                </a:extLst>
              </a:tr>
              <a:tr h="25601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9-Mo DoR, %(95% CI)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80.0 (20.4-96.9)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94.4 (66.6-99.2)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985176"/>
                  </a:ext>
                </a:extLst>
              </a:tr>
              <a:tr h="25601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9-Mo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DoCR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, % (95% CI)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75.0 (12.8-96.1)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100 (100-100)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8890777"/>
                  </a:ext>
                </a:extLst>
              </a:tr>
            </a:tbl>
          </a:graphicData>
        </a:graphic>
      </p:graphicFrame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7DCF2A54-419B-8E7D-E87E-1C1341F9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559175" y="6302375"/>
            <a:ext cx="5732463" cy="327025"/>
          </a:xfrm>
        </p:spPr>
        <p:txBody>
          <a:bodyPr/>
          <a:lstStyle/>
          <a:p>
            <a:r>
              <a:rPr lang="it-IT" dirty="0"/>
              <a:t>Vitolo. ASH 2025. Abstr 5381. </a:t>
            </a:r>
          </a:p>
        </p:txBody>
      </p:sp>
    </p:spTree>
    <p:extLst>
      <p:ext uri="{BB962C8B-B14F-4D97-AF65-F5344CB8AC3E}">
        <p14:creationId xmlns:p14="http://schemas.microsoft.com/office/powerpoint/2010/main" val="38541729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13A7C-DB76-4713-C9D1-EA8E21C1E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Differences Between Investigational and Approved Bispecific Antibodies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1EA25-CA5B-14ED-50FD-B6873B4427F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>
                <a:ea typeface="Calibri" panose="020F0502020204030204" pitchFamily="34" charset="0"/>
              </a:rPr>
              <a:t>Hambleton. Expert </a:t>
            </a:r>
            <a:r>
              <a:rPr lang="en-US" dirty="0">
                <a:ea typeface="Calibri" panose="020F0502020204030204" pitchFamily="34" charset="0"/>
              </a:rPr>
              <a:t>Opin</a:t>
            </a:r>
            <a:r>
              <a:rPr lang="en-US">
                <a:ea typeface="Calibri" panose="020F0502020204030204" pitchFamily="34" charset="0"/>
              </a:rPr>
              <a:t> </a:t>
            </a:r>
            <a:r>
              <a:rPr lang="en-US" dirty="0">
                <a:ea typeface="Calibri" panose="020F0502020204030204" pitchFamily="34" charset="0"/>
              </a:rPr>
              <a:t>Investig</a:t>
            </a:r>
            <a:r>
              <a:rPr lang="en-US">
                <a:ea typeface="Calibri" panose="020F0502020204030204" pitchFamily="34" charset="0"/>
              </a:rPr>
              <a:t> Drugs. 2025;34:245.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98DD77-AE2C-FDF4-2EAC-FA0EA26AA864}"/>
              </a:ext>
            </a:extLst>
          </p:cNvPr>
          <p:cNvSpPr txBox="1"/>
          <p:nvPr/>
        </p:nvSpPr>
        <p:spPr bwMode="auto">
          <a:xfrm>
            <a:off x="-226258" y="1405109"/>
            <a:ext cx="92483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457200" indent="-457200"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800" b="0" dirty="0">
                <a:latin typeface="Poppins" pitchFamily="2" charset="77"/>
                <a:cs typeface="Poppins" pitchFamily="2" charset="77"/>
              </a:rPr>
              <a:t>CD20 vs CD19 targeting bispecific antibodies 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D82F1E1-E3F7-EC16-ED66-A3617717043E}"/>
              </a:ext>
            </a:extLst>
          </p:cNvPr>
          <p:cNvGrpSpPr>
            <a:grpSpLocks noChangeAspect="1"/>
          </p:cNvGrpSpPr>
          <p:nvPr/>
        </p:nvGrpSpPr>
        <p:grpSpPr>
          <a:xfrm rot="21433335">
            <a:off x="1904705" y="2862286"/>
            <a:ext cx="2481499" cy="2664119"/>
            <a:chOff x="1155341" y="2181710"/>
            <a:chExt cx="3347477" cy="3983172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2789C5E-CDB6-F8FE-D472-592A9C29CA87}"/>
                </a:ext>
              </a:extLst>
            </p:cNvPr>
            <p:cNvSpPr/>
            <p:nvPr/>
          </p:nvSpPr>
          <p:spPr bwMode="auto">
            <a:xfrm rot="17899455">
              <a:off x="2923797" y="4027816"/>
              <a:ext cx="308603" cy="81733"/>
            </a:xfrm>
            <a:prstGeom prst="rect">
              <a:avLst/>
            </a:prstGeom>
            <a:solidFill>
              <a:schemeClr val="bg2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6667246-1AE3-E808-B674-45340189DF23}"/>
                </a:ext>
              </a:extLst>
            </p:cNvPr>
            <p:cNvSpPr/>
            <p:nvPr/>
          </p:nvSpPr>
          <p:spPr bwMode="auto">
            <a:xfrm rot="14868939">
              <a:off x="2469916" y="4034031"/>
              <a:ext cx="308603" cy="81733"/>
            </a:xfrm>
            <a:prstGeom prst="rect">
              <a:avLst/>
            </a:prstGeom>
            <a:solidFill>
              <a:schemeClr val="bg2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68BFFB0-C301-4EB8-BD0E-F24F0C9B9ADE}"/>
                </a:ext>
              </a:extLst>
            </p:cNvPr>
            <p:cNvSpPr/>
            <p:nvPr/>
          </p:nvSpPr>
          <p:spPr>
            <a:xfrm>
              <a:off x="1155341" y="2375201"/>
              <a:ext cx="605641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8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8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2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3F1B4FE-6EA8-0BFA-2771-8963273CF4CB}"/>
                </a:ext>
              </a:extLst>
            </p:cNvPr>
            <p:cNvSpPr/>
            <p:nvPr/>
          </p:nvSpPr>
          <p:spPr>
            <a:xfrm>
              <a:off x="1476558" y="2181710"/>
              <a:ext cx="605641" cy="899390"/>
            </a:xfrm>
            <a:custGeom>
              <a:avLst/>
              <a:gdLst>
                <a:gd name="connsiteX0" fmla="*/ 577688 w 605640"/>
                <a:gd name="connsiteY0" fmla="*/ 683599 h 899390"/>
                <a:gd name="connsiteX1" fmla="*/ 553148 w 605640"/>
                <a:gd name="connsiteY1" fmla="*/ 886017 h 899390"/>
                <a:gd name="connsiteX2" fmla="*/ 364493 w 605640"/>
                <a:gd name="connsiteY2" fmla="*/ 808633 h 899390"/>
                <a:gd name="connsiteX3" fmla="*/ 27953 w 605640"/>
                <a:gd name="connsiteY3" fmla="*/ 215792 h 899390"/>
                <a:gd name="connsiteX4" fmla="*/ 52492 w 605640"/>
                <a:gd name="connsiteY4" fmla="*/ 13374 h 899390"/>
                <a:gd name="connsiteX5" fmla="*/ 241147 w 605640"/>
                <a:gd name="connsiteY5" fmla="*/ 90757 h 899390"/>
                <a:gd name="connsiteX6" fmla="*/ 577688 w 605640"/>
                <a:gd name="connsiteY6" fmla="*/ 683599 h 899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390">
                  <a:moveTo>
                    <a:pt x="577688" y="683599"/>
                  </a:moveTo>
                  <a:cubicBezTo>
                    <a:pt x="623002" y="760853"/>
                    <a:pt x="612095" y="851480"/>
                    <a:pt x="553148" y="886017"/>
                  </a:cubicBezTo>
                  <a:cubicBezTo>
                    <a:pt x="494202" y="920554"/>
                    <a:pt x="409807" y="885887"/>
                    <a:pt x="364493" y="80863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599"/>
                  </a:lnTo>
                  <a:close/>
                </a:path>
              </a:pathLst>
            </a:custGeom>
            <a:solidFill>
              <a:schemeClr val="accent3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3BE94D8-146E-5171-31B8-8CF308E736D0}"/>
                </a:ext>
              </a:extLst>
            </p:cNvPr>
            <p:cNvSpPr/>
            <p:nvPr/>
          </p:nvSpPr>
          <p:spPr>
            <a:xfrm>
              <a:off x="1725052" y="3284434"/>
              <a:ext cx="605641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9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9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2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1F0147-E898-EBF6-6816-2F34908C496A}"/>
                </a:ext>
              </a:extLst>
            </p:cNvPr>
            <p:cNvSpPr/>
            <p:nvPr/>
          </p:nvSpPr>
          <p:spPr>
            <a:xfrm>
              <a:off x="2030188" y="3090188"/>
              <a:ext cx="605641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8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8" y="885887"/>
                  </a:cubicBezTo>
                  <a:cubicBezTo>
                    <a:pt x="49433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3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31F0D05-428F-6AA5-2948-4A7B5F226F0F}"/>
                </a:ext>
              </a:extLst>
            </p:cNvPr>
            <p:cNvSpPr/>
            <p:nvPr/>
          </p:nvSpPr>
          <p:spPr>
            <a:xfrm flipH="1">
              <a:off x="3897177" y="2380977"/>
              <a:ext cx="605641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8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8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4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D7FD989-AA48-897E-B570-5B04342C8109}"/>
                </a:ext>
              </a:extLst>
            </p:cNvPr>
            <p:cNvSpPr/>
            <p:nvPr/>
          </p:nvSpPr>
          <p:spPr>
            <a:xfrm flipH="1">
              <a:off x="3599341" y="2215128"/>
              <a:ext cx="605640" cy="899390"/>
            </a:xfrm>
            <a:custGeom>
              <a:avLst/>
              <a:gdLst>
                <a:gd name="connsiteX0" fmla="*/ 577688 w 605640"/>
                <a:gd name="connsiteY0" fmla="*/ 683599 h 899390"/>
                <a:gd name="connsiteX1" fmla="*/ 553148 w 605640"/>
                <a:gd name="connsiteY1" fmla="*/ 886017 h 899390"/>
                <a:gd name="connsiteX2" fmla="*/ 364493 w 605640"/>
                <a:gd name="connsiteY2" fmla="*/ 808633 h 899390"/>
                <a:gd name="connsiteX3" fmla="*/ 27953 w 605640"/>
                <a:gd name="connsiteY3" fmla="*/ 215792 h 899390"/>
                <a:gd name="connsiteX4" fmla="*/ 52492 w 605640"/>
                <a:gd name="connsiteY4" fmla="*/ 13374 h 899390"/>
                <a:gd name="connsiteX5" fmla="*/ 241147 w 605640"/>
                <a:gd name="connsiteY5" fmla="*/ 90757 h 899390"/>
                <a:gd name="connsiteX6" fmla="*/ 577688 w 605640"/>
                <a:gd name="connsiteY6" fmla="*/ 683599 h 899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390">
                  <a:moveTo>
                    <a:pt x="577688" y="683599"/>
                  </a:moveTo>
                  <a:cubicBezTo>
                    <a:pt x="623002" y="760853"/>
                    <a:pt x="612095" y="851480"/>
                    <a:pt x="553148" y="886017"/>
                  </a:cubicBezTo>
                  <a:cubicBezTo>
                    <a:pt x="494202" y="920554"/>
                    <a:pt x="409807" y="885887"/>
                    <a:pt x="364493" y="80863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599"/>
                  </a:lnTo>
                  <a:close/>
                </a:path>
              </a:pathLst>
            </a:custGeom>
            <a:solidFill>
              <a:schemeClr val="accent1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8A251C1-DDB0-3421-C3C2-3B458DFF03B2}"/>
                </a:ext>
              </a:extLst>
            </p:cNvPr>
            <p:cNvSpPr/>
            <p:nvPr/>
          </p:nvSpPr>
          <p:spPr>
            <a:xfrm flipH="1">
              <a:off x="3324803" y="3319605"/>
              <a:ext cx="605641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9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9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4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E4B31BB-539A-F301-A547-167EB9230382}"/>
                </a:ext>
              </a:extLst>
            </p:cNvPr>
            <p:cNvSpPr/>
            <p:nvPr/>
          </p:nvSpPr>
          <p:spPr>
            <a:xfrm flipH="1">
              <a:off x="3045710" y="3123607"/>
              <a:ext cx="605640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8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8" y="885887"/>
                  </a:cubicBezTo>
                  <a:cubicBezTo>
                    <a:pt x="49433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1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44B6671-8793-8C2C-2595-C511119608FC}"/>
                </a:ext>
              </a:extLst>
            </p:cNvPr>
            <p:cNvSpPr/>
            <p:nvPr/>
          </p:nvSpPr>
          <p:spPr>
            <a:xfrm rot="19835448" flipH="1">
              <a:off x="2706041" y="5265622"/>
              <a:ext cx="605641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9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9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1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9E4C4EB-7FC0-B40B-0AD6-5C7A182BE269}"/>
                </a:ext>
              </a:extLst>
            </p:cNvPr>
            <p:cNvSpPr/>
            <p:nvPr/>
          </p:nvSpPr>
          <p:spPr>
            <a:xfrm rot="19835448" flipH="1">
              <a:off x="2721854" y="4168447"/>
              <a:ext cx="605640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9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9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1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6DB255E-4689-CBB6-F5E4-6FE32F470097}"/>
                </a:ext>
              </a:extLst>
            </p:cNvPr>
            <p:cNvSpPr/>
            <p:nvPr/>
          </p:nvSpPr>
          <p:spPr>
            <a:xfrm rot="19835448" flipH="1">
              <a:off x="2335544" y="5259942"/>
              <a:ext cx="605641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9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9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3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C659F729-4A1B-6E2F-D61F-02932DAD5A70}"/>
                </a:ext>
              </a:extLst>
            </p:cNvPr>
            <p:cNvSpPr/>
            <p:nvPr/>
          </p:nvSpPr>
          <p:spPr>
            <a:xfrm rot="19835448" flipH="1">
              <a:off x="2367567" y="4175079"/>
              <a:ext cx="605640" cy="899260"/>
            </a:xfrm>
            <a:custGeom>
              <a:avLst/>
              <a:gdLst>
                <a:gd name="connsiteX0" fmla="*/ 577688 w 605640"/>
                <a:gd name="connsiteY0" fmla="*/ 683469 h 899260"/>
                <a:gd name="connsiteX1" fmla="*/ 553149 w 605640"/>
                <a:gd name="connsiteY1" fmla="*/ 885887 h 899260"/>
                <a:gd name="connsiteX2" fmla="*/ 364493 w 605640"/>
                <a:gd name="connsiteY2" fmla="*/ 808503 h 899260"/>
                <a:gd name="connsiteX3" fmla="*/ 27953 w 605640"/>
                <a:gd name="connsiteY3" fmla="*/ 215792 h 899260"/>
                <a:gd name="connsiteX4" fmla="*/ 52492 w 605640"/>
                <a:gd name="connsiteY4" fmla="*/ 13374 h 899260"/>
                <a:gd name="connsiteX5" fmla="*/ 241147 w 605640"/>
                <a:gd name="connsiteY5" fmla="*/ 90757 h 899260"/>
                <a:gd name="connsiteX6" fmla="*/ 577688 w 605640"/>
                <a:gd name="connsiteY6" fmla="*/ 683469 h 89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0" h="899260">
                  <a:moveTo>
                    <a:pt x="577688" y="683469"/>
                  </a:moveTo>
                  <a:cubicBezTo>
                    <a:pt x="623001" y="760723"/>
                    <a:pt x="612095" y="851350"/>
                    <a:pt x="553149" y="885887"/>
                  </a:cubicBezTo>
                  <a:cubicBezTo>
                    <a:pt x="494202" y="920424"/>
                    <a:pt x="409807" y="885757"/>
                    <a:pt x="364493" y="808503"/>
                  </a:cubicBezTo>
                  <a:lnTo>
                    <a:pt x="27953" y="215792"/>
                  </a:lnTo>
                  <a:cubicBezTo>
                    <a:pt x="-17361" y="138538"/>
                    <a:pt x="-6455" y="47911"/>
                    <a:pt x="52492" y="13374"/>
                  </a:cubicBezTo>
                  <a:cubicBezTo>
                    <a:pt x="111439" y="-21163"/>
                    <a:pt x="195834" y="13503"/>
                    <a:pt x="241147" y="90757"/>
                  </a:cubicBezTo>
                  <a:lnTo>
                    <a:pt x="577688" y="683469"/>
                  </a:lnTo>
                  <a:close/>
                </a:path>
              </a:pathLst>
            </a:custGeom>
            <a:solidFill>
              <a:schemeClr val="accent3"/>
            </a:solidFill>
            <a:ln w="635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400"/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A61C3E25-D5A9-101C-B8DF-4FB98228BD45}"/>
              </a:ext>
            </a:extLst>
          </p:cNvPr>
          <p:cNvSpPr txBox="1"/>
          <p:nvPr/>
        </p:nvSpPr>
        <p:spPr bwMode="auto">
          <a:xfrm>
            <a:off x="1625907" y="2149411"/>
            <a:ext cx="11480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>
                <a:latin typeface="Poppins" pitchFamily="2" charset="77"/>
                <a:cs typeface="Poppins" pitchFamily="2" charset="77"/>
              </a:rPr>
              <a:t>CD20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4847EAE-9B04-E2B0-C376-D6E4895B74F4}"/>
              </a:ext>
            </a:extLst>
          </p:cNvPr>
          <p:cNvSpPr txBox="1"/>
          <p:nvPr/>
        </p:nvSpPr>
        <p:spPr bwMode="auto">
          <a:xfrm>
            <a:off x="3800657" y="2139462"/>
            <a:ext cx="9268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>
                <a:latin typeface="Poppins" pitchFamily="2" charset="77"/>
                <a:cs typeface="Poppins" pitchFamily="2" charset="77"/>
              </a:rPr>
              <a:t>CD3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3825A67-9E31-DA4A-C837-6541F7437A27}"/>
              </a:ext>
            </a:extLst>
          </p:cNvPr>
          <p:cNvSpPr/>
          <p:nvPr/>
        </p:nvSpPr>
        <p:spPr bwMode="auto">
          <a:xfrm>
            <a:off x="5801030" y="2292845"/>
            <a:ext cx="2752988" cy="3635042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8FCA222-60E5-052B-80CD-52FFAEC98588}"/>
              </a:ext>
            </a:extLst>
          </p:cNvPr>
          <p:cNvSpPr txBox="1"/>
          <p:nvPr/>
        </p:nvSpPr>
        <p:spPr bwMode="auto">
          <a:xfrm>
            <a:off x="5641194" y="2144194"/>
            <a:ext cx="26356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Activating ⍺CD3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7EC7894-A330-BE60-6CDA-1D79CE275E5C}"/>
              </a:ext>
            </a:extLst>
          </p:cNvPr>
          <p:cNvSpPr txBox="1"/>
          <p:nvPr/>
        </p:nvSpPr>
        <p:spPr bwMode="auto">
          <a:xfrm>
            <a:off x="6188355" y="2576783"/>
            <a:ext cx="181709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Unique ⍺CD3 binding site to reduce cytokine release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27B3FD5-5FB7-4D3F-957E-49BDB3AAE84E}"/>
              </a:ext>
            </a:extLst>
          </p:cNvPr>
          <p:cNvSpPr txBox="1"/>
          <p:nvPr/>
        </p:nvSpPr>
        <p:spPr bwMode="auto">
          <a:xfrm>
            <a:off x="7731424" y="3427446"/>
            <a:ext cx="170696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High-affinity, heavy chain–only ⍺CD19 domain </a:t>
            </a:r>
          </a:p>
        </p:txBody>
      </p:sp>
      <p:cxnSp>
        <p:nvCxnSpPr>
          <p:cNvPr id="37" name="Elbow Connector 81">
            <a:extLst>
              <a:ext uri="{FF2B5EF4-FFF2-40B4-BE49-F238E27FC236}">
                <a16:creationId xmlns:a16="http://schemas.microsoft.com/office/drawing/2014/main" id="{FD8C0B5C-6477-CA51-4C18-94CC942821FE}"/>
              </a:ext>
            </a:extLst>
          </p:cNvPr>
          <p:cNvCxnSpPr>
            <a:cxnSpLocks/>
          </p:cNvCxnSpPr>
          <p:nvPr/>
        </p:nvCxnSpPr>
        <p:spPr bwMode="auto">
          <a:xfrm rot="10800000" flipV="1">
            <a:off x="5676955" y="2838276"/>
            <a:ext cx="737625" cy="523399"/>
          </a:xfrm>
          <a:prstGeom prst="bentConnector2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8" name="Oval 37">
            <a:extLst>
              <a:ext uri="{FF2B5EF4-FFF2-40B4-BE49-F238E27FC236}">
                <a16:creationId xmlns:a16="http://schemas.microsoft.com/office/drawing/2014/main" id="{67F19F25-3D13-EA8E-3BDF-7D39A78566C3}"/>
              </a:ext>
            </a:extLst>
          </p:cNvPr>
          <p:cNvSpPr/>
          <p:nvPr/>
        </p:nvSpPr>
        <p:spPr bwMode="auto">
          <a:xfrm rot="1800000">
            <a:off x="6903464" y="3691973"/>
            <a:ext cx="194579" cy="44929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39" name="Elbow Connector 90">
            <a:extLst>
              <a:ext uri="{FF2B5EF4-FFF2-40B4-BE49-F238E27FC236}">
                <a16:creationId xmlns:a16="http://schemas.microsoft.com/office/drawing/2014/main" id="{68635850-EFE7-1BE5-4E07-FAAB99AD1827}"/>
              </a:ext>
            </a:extLst>
          </p:cNvPr>
          <p:cNvCxnSpPr>
            <a:cxnSpLocks/>
            <a:endCxn id="38" idx="6"/>
          </p:cNvCxnSpPr>
          <p:nvPr/>
        </p:nvCxnSpPr>
        <p:spPr bwMode="auto">
          <a:xfrm rot="10800000">
            <a:off x="7085010" y="3965264"/>
            <a:ext cx="1199677" cy="539401"/>
          </a:xfrm>
          <a:prstGeom prst="bentConnector3">
            <a:avLst>
              <a:gd name="adj1" fmla="val 50000"/>
            </a:avLst>
          </a:prstGeom>
          <a:noFill/>
          <a:ln w="28575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0" name="Elbow Connector 95">
            <a:extLst>
              <a:ext uri="{FF2B5EF4-FFF2-40B4-BE49-F238E27FC236}">
                <a16:creationId xmlns:a16="http://schemas.microsoft.com/office/drawing/2014/main" id="{E1BA2B05-17A1-B227-5551-7E293B31CFAB}"/>
              </a:ext>
            </a:extLst>
          </p:cNvPr>
          <p:cNvCxnSpPr>
            <a:cxnSpLocks/>
            <a:stCxn id="36" idx="0"/>
          </p:cNvCxnSpPr>
          <p:nvPr/>
        </p:nvCxnSpPr>
        <p:spPr bwMode="auto">
          <a:xfrm rot="16200000" flipH="1" flipV="1">
            <a:off x="7973415" y="3955963"/>
            <a:ext cx="205002" cy="2163280"/>
          </a:xfrm>
          <a:prstGeom prst="bentConnector4">
            <a:avLst>
              <a:gd name="adj1" fmla="val -111511"/>
              <a:gd name="adj2" fmla="val 81815"/>
            </a:avLst>
          </a:prstGeom>
          <a:noFill/>
          <a:ln w="28575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A971BCC-02BB-CB30-2289-39626B906250}"/>
              </a:ext>
            </a:extLst>
          </p:cNvPr>
          <p:cNvCxnSpPr>
            <a:cxnSpLocks/>
          </p:cNvCxnSpPr>
          <p:nvPr/>
        </p:nvCxnSpPr>
        <p:spPr bwMode="auto">
          <a:xfrm flipV="1">
            <a:off x="6291447" y="3983516"/>
            <a:ext cx="123132" cy="98962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9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122808-1978-B074-48CF-8D959354623D}"/>
              </a:ext>
            </a:extLst>
          </p:cNvPr>
          <p:cNvGrpSpPr/>
          <p:nvPr/>
        </p:nvGrpSpPr>
        <p:grpSpPr>
          <a:xfrm>
            <a:off x="5729812" y="3137151"/>
            <a:ext cx="1264467" cy="2235469"/>
            <a:chOff x="-2488205" y="1907821"/>
            <a:chExt cx="1596162" cy="282186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BE964897-D6F6-2DF6-1AFC-DBC195B85AE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-1827334" y="2928112"/>
              <a:ext cx="155432" cy="124921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516DD62-9AD7-1AEE-F040-A284726D321A}"/>
                </a:ext>
              </a:extLst>
            </p:cNvPr>
            <p:cNvCxnSpPr>
              <a:cxnSpLocks/>
              <a:stCxn id="56" idx="6"/>
            </p:cNvCxnSpPr>
            <p:nvPr/>
          </p:nvCxnSpPr>
          <p:spPr bwMode="auto">
            <a:xfrm flipH="1" flipV="1">
              <a:off x="-1435807" y="3304365"/>
              <a:ext cx="474769" cy="2844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9DD6B854-9507-04A8-DF8E-E669AC4DC717}"/>
                </a:ext>
              </a:extLst>
            </p:cNvPr>
            <p:cNvSpPr/>
            <p:nvPr/>
          </p:nvSpPr>
          <p:spPr bwMode="auto">
            <a:xfrm rot="19408462">
              <a:off x="-2488205" y="2110412"/>
              <a:ext cx="356484" cy="823133"/>
            </a:xfrm>
            <a:prstGeom prst="ellipse">
              <a:avLst/>
            </a:prstGeom>
            <a:solidFill>
              <a:schemeClr val="accent6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BE750B20-78BD-20BF-89E5-2B1B9ACA4E0E}"/>
                </a:ext>
              </a:extLst>
            </p:cNvPr>
            <p:cNvSpPr/>
            <p:nvPr/>
          </p:nvSpPr>
          <p:spPr bwMode="auto">
            <a:xfrm rot="19408462">
              <a:off x="-2173519" y="1907821"/>
              <a:ext cx="356484" cy="823133"/>
            </a:xfrm>
            <a:prstGeom prst="ellipse">
              <a:avLst/>
            </a:prstGeom>
            <a:solidFill>
              <a:schemeClr val="accent5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041687CF-A73E-A6C8-AAA3-DB4DB8BEB95A}"/>
                </a:ext>
              </a:extLst>
            </p:cNvPr>
            <p:cNvSpPr/>
            <p:nvPr/>
          </p:nvSpPr>
          <p:spPr bwMode="auto">
            <a:xfrm rot="19408462">
              <a:off x="-1997363" y="2840669"/>
              <a:ext cx="245621" cy="5671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4EE50C42-3718-AD62-FD58-7907966502BA}"/>
                </a:ext>
              </a:extLst>
            </p:cNvPr>
            <p:cNvSpPr/>
            <p:nvPr/>
          </p:nvSpPr>
          <p:spPr bwMode="auto">
            <a:xfrm rot="19408462">
              <a:off x="-1682677" y="2638078"/>
              <a:ext cx="245621" cy="5671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B116DC21-DB4A-0FC4-CA57-A4BA373C4127}"/>
                </a:ext>
              </a:extLst>
            </p:cNvPr>
            <p:cNvSpPr/>
            <p:nvPr/>
          </p:nvSpPr>
          <p:spPr bwMode="auto">
            <a:xfrm>
              <a:off x="-1546218" y="3474124"/>
              <a:ext cx="245621" cy="5671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B12B0A-BF19-592C-66C5-AED7B6191C8A}"/>
                </a:ext>
              </a:extLst>
            </p:cNvPr>
            <p:cNvSpPr/>
            <p:nvPr/>
          </p:nvSpPr>
          <p:spPr bwMode="auto">
            <a:xfrm>
              <a:off x="-1153506" y="3464197"/>
              <a:ext cx="245621" cy="5671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EA47C6FD-A9E7-CE5B-6E3B-488FBB63043E}"/>
                </a:ext>
              </a:extLst>
            </p:cNvPr>
            <p:cNvSpPr/>
            <p:nvPr/>
          </p:nvSpPr>
          <p:spPr bwMode="auto">
            <a:xfrm>
              <a:off x="-1530376" y="4162540"/>
              <a:ext cx="245621" cy="5671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EB33CC52-323A-0A14-FA49-9E7B7E99667A}"/>
                </a:ext>
              </a:extLst>
            </p:cNvPr>
            <p:cNvSpPr/>
            <p:nvPr/>
          </p:nvSpPr>
          <p:spPr bwMode="auto">
            <a:xfrm>
              <a:off x="-1137664" y="4152613"/>
              <a:ext cx="245621" cy="5671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5D32C383-E862-1638-D89B-77EF63A4F0EC}"/>
                </a:ext>
              </a:extLst>
            </p:cNvPr>
            <p:cNvSpPr/>
            <p:nvPr/>
          </p:nvSpPr>
          <p:spPr bwMode="auto">
            <a:xfrm>
              <a:off x="-1344011" y="4314916"/>
              <a:ext cx="118511" cy="2736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CA785667-0D1F-6EDE-EEB1-C0D2D302D6FD}"/>
                </a:ext>
              </a:extLst>
            </p:cNvPr>
            <p:cNvSpPr/>
            <p:nvPr/>
          </p:nvSpPr>
          <p:spPr bwMode="auto">
            <a:xfrm>
              <a:off x="-1197235" y="4314916"/>
              <a:ext cx="118511" cy="273646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F48E7F59-8628-EA0B-E24E-CD36957D0AD7}"/>
                </a:ext>
              </a:extLst>
            </p:cNvPr>
            <p:cNvSpPr/>
            <p:nvPr/>
          </p:nvSpPr>
          <p:spPr bwMode="auto">
            <a:xfrm rot="963656">
              <a:off x="-1472430" y="3167542"/>
              <a:ext cx="118511" cy="2736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76C792C-5FE6-4D5A-3BC0-7385342F5215}"/>
                </a:ext>
              </a:extLst>
            </p:cNvPr>
            <p:cNvSpPr/>
            <p:nvPr/>
          </p:nvSpPr>
          <p:spPr bwMode="auto">
            <a:xfrm rot="21153651">
              <a:off x="-1079050" y="3178058"/>
              <a:ext cx="118511" cy="27364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F2C0BB18-7B98-01F6-9EE1-E6AF0BB44799}"/>
              </a:ext>
            </a:extLst>
          </p:cNvPr>
          <p:cNvSpPr txBox="1"/>
          <p:nvPr/>
        </p:nvSpPr>
        <p:spPr bwMode="auto">
          <a:xfrm>
            <a:off x="7781062" y="4935102"/>
            <a:ext cx="2752988" cy="1077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Silenced lgG4 Fc tail; prevents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nonspecific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binding, ADCC, and confers longer half life</a:t>
            </a:r>
          </a:p>
        </p:txBody>
      </p:sp>
    </p:spTree>
    <p:extLst>
      <p:ext uri="{BB962C8B-B14F-4D97-AF65-F5344CB8AC3E}">
        <p14:creationId xmlns:p14="http://schemas.microsoft.com/office/powerpoint/2010/main" val="8713920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D41EA0-2740-F9B3-E1EB-37AE72374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1C121-5520-1212-A668-C000425A7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Phase I Study of </a:t>
            </a:r>
            <a:r>
              <a:rPr lang="en-US" dirty="0"/>
              <a:t>Surovatamig</a:t>
            </a:r>
            <a:r>
              <a:rPr lang="en-US"/>
              <a:t>: FL Cohort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D56C0E-FAC5-6014-AEB3-0B62653E59B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>
              <a:defRPr/>
            </a:pPr>
            <a:r>
              <a:rPr lang="en-US" altLang="en-US" spc="-10"/>
              <a:t>Hou. ASH 2025. </a:t>
            </a:r>
            <a:r>
              <a:rPr lang="en-US" altLang="en-US" spc="-10" dirty="0"/>
              <a:t>Abstr</a:t>
            </a:r>
            <a:r>
              <a:rPr lang="en-US" altLang="en-US" spc="-10"/>
              <a:t> P1005.</a:t>
            </a:r>
            <a:endParaRPr lang="en-US" altLang="en-US" spc="-10">
              <a:highlight>
                <a:srgbClr val="FFFF00"/>
              </a:highlight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702D459-67B4-7D65-0C54-2C1DB8A378DC}"/>
              </a:ext>
            </a:extLst>
          </p:cNvPr>
          <p:cNvSpPr/>
          <p:nvPr/>
        </p:nvSpPr>
        <p:spPr bwMode="auto">
          <a:xfrm>
            <a:off x="2947789" y="3585492"/>
            <a:ext cx="5016301" cy="342900"/>
          </a:xfrm>
          <a:prstGeom prst="round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Treatment Schedule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8889A8-C2BC-7F12-B688-2D99E675F4B5}"/>
              </a:ext>
            </a:extLst>
          </p:cNvPr>
          <p:cNvSpPr txBox="1"/>
          <p:nvPr/>
        </p:nvSpPr>
        <p:spPr bwMode="auto">
          <a:xfrm>
            <a:off x="2898972" y="3956349"/>
            <a:ext cx="9162956" cy="12721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Surovatamig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administered by IV infusion in fixed-dose escalation, 1 SUD (n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=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12) or 2 SUD (n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=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43)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Administered in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28-day cycles for up to 2 yr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b="0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Inpatient</a:t>
            </a:r>
            <a:r>
              <a:rPr 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 treatment for cycle 1 doses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In cycle 1 for double SUD, step-up dosing occurred in D1 and D8, with target dose on D15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Q4W dosing was considered for patients in CR after 2 consecutive scans after C6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CA2635-D3B3-B96A-940D-8A546F6AE67B}"/>
              </a:ext>
            </a:extLst>
          </p:cNvPr>
          <p:cNvSpPr txBox="1"/>
          <p:nvPr/>
        </p:nvSpPr>
        <p:spPr bwMode="auto">
          <a:xfrm>
            <a:off x="130070" y="5359414"/>
            <a:ext cx="8957727" cy="8566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Primary endpoints: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 safety, tolerability, MTD/RP2D, PK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Secondary endpoints: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 antitumor activity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51" name="Elbow Connector 50">
            <a:extLst>
              <a:ext uri="{FF2B5EF4-FFF2-40B4-BE49-F238E27FC236}">
                <a16:creationId xmlns:a16="http://schemas.microsoft.com/office/drawing/2014/main" id="{45D11093-0965-F7A5-1DE8-74E7DEDDC4A4}"/>
              </a:ext>
            </a:extLst>
          </p:cNvPr>
          <p:cNvCxnSpPr/>
          <p:nvPr/>
        </p:nvCxnSpPr>
        <p:spPr bwMode="auto">
          <a:xfrm flipV="1">
            <a:off x="10230425" y="2048216"/>
            <a:ext cx="140320" cy="288376"/>
          </a:xfrm>
          <a:prstGeom prst="bentConnector2">
            <a:avLst/>
          </a:prstGeom>
          <a:ln w="28575"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E10D7BB-2496-7240-2529-A92AA484DB34}"/>
              </a:ext>
            </a:extLst>
          </p:cNvPr>
          <p:cNvGrpSpPr/>
          <p:nvPr/>
        </p:nvGrpSpPr>
        <p:grpSpPr>
          <a:xfrm>
            <a:off x="2990519" y="1411044"/>
            <a:ext cx="3766132" cy="2057044"/>
            <a:chOff x="268160" y="2278152"/>
            <a:chExt cx="3766132" cy="2057044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D088B6FC-F26D-F7B3-F9F7-CE0E3B05D2C9}"/>
                </a:ext>
              </a:extLst>
            </p:cNvPr>
            <p:cNvSpPr/>
            <p:nvPr/>
          </p:nvSpPr>
          <p:spPr bwMode="auto">
            <a:xfrm>
              <a:off x="288206" y="2278152"/>
              <a:ext cx="3533504" cy="388273"/>
            </a:xfrm>
            <a:prstGeom prst="roundRect">
              <a:avLst/>
            </a:prstGeom>
            <a:solidFill>
              <a:schemeClr val="accent6"/>
            </a:solidFill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  <a:t>Double SUD</a:t>
              </a:r>
            </a:p>
          </p:txBody>
        </p:sp>
        <p:sp>
          <p:nvSpPr>
            <p:cNvPr id="5" name="Right Arrow 5">
              <a:extLst>
                <a:ext uri="{FF2B5EF4-FFF2-40B4-BE49-F238E27FC236}">
                  <a16:creationId xmlns:a16="http://schemas.microsoft.com/office/drawing/2014/main" id="{5ADD3754-FBFD-A7DE-EFD7-CECA1941D7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5370" y="3032217"/>
              <a:ext cx="2086913" cy="359647"/>
            </a:xfrm>
            <a:prstGeom prst="rightArrow">
              <a:avLst>
                <a:gd name="adj1" fmla="val 37152"/>
                <a:gd name="adj2" fmla="val 47553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0EAAD47-BB17-AB9A-F297-CD430A5DA85B}"/>
                </a:ext>
              </a:extLst>
            </p:cNvPr>
            <p:cNvSpPr txBox="1"/>
            <p:nvPr/>
          </p:nvSpPr>
          <p:spPr bwMode="auto">
            <a:xfrm>
              <a:off x="268160" y="2836364"/>
              <a:ext cx="96532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Cycle 1</a:t>
              </a:r>
            </a:p>
          </p:txBody>
        </p:sp>
        <p:cxnSp>
          <p:nvCxnSpPr>
            <p:cNvPr id="7" name="Connector: Elbow 6">
              <a:extLst>
                <a:ext uri="{FF2B5EF4-FFF2-40B4-BE49-F238E27FC236}">
                  <a16:creationId xmlns:a16="http://schemas.microsoft.com/office/drawing/2014/main" id="{BC73E5A8-A5D9-8974-6435-E5B62BD37AD9}"/>
                </a:ext>
              </a:extLst>
            </p:cNvPr>
            <p:cNvCxnSpPr/>
            <p:nvPr/>
          </p:nvCxnSpPr>
          <p:spPr bwMode="auto">
            <a:xfrm flipV="1">
              <a:off x="1672693" y="3675540"/>
              <a:ext cx="91440" cy="182880"/>
            </a:xfrm>
            <a:prstGeom prst="bentConnector2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9" name="Rectangle 24">
              <a:extLst>
                <a:ext uri="{FF2B5EF4-FFF2-40B4-BE49-F238E27FC236}">
                  <a16:creationId xmlns:a16="http://schemas.microsoft.com/office/drawing/2014/main" id="{494CF03E-F37C-0781-E259-18B17E027B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315" y="3381644"/>
              <a:ext cx="1005840" cy="2743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D15: TD</a:t>
              </a:r>
              <a:endPara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cxnSp>
          <p:nvCxnSpPr>
            <p:cNvPr id="20" name="Connector: Elbow 19">
              <a:extLst>
                <a:ext uri="{FF2B5EF4-FFF2-40B4-BE49-F238E27FC236}">
                  <a16:creationId xmlns:a16="http://schemas.microsoft.com/office/drawing/2014/main" id="{1A152B2B-4C17-B146-EA36-1231051781CA}"/>
                </a:ext>
              </a:extLst>
            </p:cNvPr>
            <p:cNvCxnSpPr/>
            <p:nvPr/>
          </p:nvCxnSpPr>
          <p:spPr bwMode="auto">
            <a:xfrm flipV="1">
              <a:off x="1348723" y="4018321"/>
              <a:ext cx="91440" cy="182880"/>
            </a:xfrm>
            <a:prstGeom prst="bentConnector2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1" name="Rectangle 24">
              <a:extLst>
                <a:ext uri="{FF2B5EF4-FFF2-40B4-BE49-F238E27FC236}">
                  <a16:creationId xmlns:a16="http://schemas.microsoft.com/office/drawing/2014/main" id="{7B5BB726-DBE8-C255-146C-EAD7876641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610" y="3721260"/>
              <a:ext cx="1006351" cy="2743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D8: 1.0 mg </a:t>
              </a:r>
              <a:endPara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22" name="Rectangle 24">
              <a:extLst>
                <a:ext uri="{FF2B5EF4-FFF2-40B4-BE49-F238E27FC236}">
                  <a16:creationId xmlns:a16="http://schemas.microsoft.com/office/drawing/2014/main" id="{1E0C7650-6CB7-3B3D-100F-A17C59F6D4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46" y="4060876"/>
              <a:ext cx="1006355" cy="2743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D1: </a:t>
              </a:r>
              <a:r>
                <a:rPr lang="en-US" sz="1200">
                  <a:latin typeface="Poppins" pitchFamily="2" charset="77"/>
                  <a:cs typeface="Poppins" pitchFamily="2" charset="77"/>
                </a:rPr>
                <a:t>0.27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 mg </a:t>
              </a:r>
              <a:endPara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cxnSp>
          <p:nvCxnSpPr>
            <p:cNvPr id="23" name="Connector: Elbow 22">
              <a:extLst>
                <a:ext uri="{FF2B5EF4-FFF2-40B4-BE49-F238E27FC236}">
                  <a16:creationId xmlns:a16="http://schemas.microsoft.com/office/drawing/2014/main" id="{804EE014-3441-C3D1-EC27-C7C6DFEBCB70}"/>
                </a:ext>
              </a:extLst>
            </p:cNvPr>
            <p:cNvCxnSpPr/>
            <p:nvPr/>
          </p:nvCxnSpPr>
          <p:spPr bwMode="auto">
            <a:xfrm flipV="1">
              <a:off x="2087341" y="3330827"/>
              <a:ext cx="91440" cy="182880"/>
            </a:xfrm>
            <a:prstGeom prst="bentConnector2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4" name="Right Arrow 5">
              <a:extLst>
                <a:ext uri="{FF2B5EF4-FFF2-40B4-BE49-F238E27FC236}">
                  <a16:creationId xmlns:a16="http://schemas.microsoft.com/office/drawing/2014/main" id="{0BCF782F-2481-67C2-3D61-37C4DF8A32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58073" y="3039098"/>
              <a:ext cx="1476219" cy="359647"/>
            </a:xfrm>
            <a:prstGeom prst="rightArrow">
              <a:avLst>
                <a:gd name="adj1" fmla="val 37152"/>
                <a:gd name="adj2" fmla="val 47553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560D6D8-7207-8F70-BAFD-89466C4FAB09}"/>
                </a:ext>
              </a:extLst>
            </p:cNvPr>
            <p:cNvSpPr txBox="1"/>
            <p:nvPr/>
          </p:nvSpPr>
          <p:spPr bwMode="auto">
            <a:xfrm>
              <a:off x="2489827" y="2824020"/>
              <a:ext cx="14302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>
                  <a:latin typeface="Poppins" pitchFamily="2" charset="77"/>
                  <a:cs typeface="Poppins" pitchFamily="2" charset="77"/>
                </a:rPr>
                <a:t>Cycle 2-24</a:t>
              </a:r>
            </a:p>
          </p:txBody>
        </p:sp>
        <p:sp>
          <p:nvSpPr>
            <p:cNvPr id="35" name="Rectangle 24">
              <a:extLst>
                <a:ext uri="{FF2B5EF4-FFF2-40B4-BE49-F238E27FC236}">
                  <a16:creationId xmlns:a16="http://schemas.microsoft.com/office/drawing/2014/main" id="{51F12926-F6C2-7618-1ABA-935E9A4144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8074" y="3427364"/>
              <a:ext cx="1280160" cy="45720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D1, D15: TD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20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Q2W</a:t>
              </a: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cxnSp>
        <p:nvCxnSpPr>
          <p:cNvPr id="46" name="Connector: Elbow 45">
            <a:extLst>
              <a:ext uri="{FF2B5EF4-FFF2-40B4-BE49-F238E27FC236}">
                <a16:creationId xmlns:a16="http://schemas.microsoft.com/office/drawing/2014/main" id="{220BF283-78C5-77F8-2B0E-4D7361240474}"/>
              </a:ext>
            </a:extLst>
          </p:cNvPr>
          <p:cNvCxnSpPr/>
          <p:nvPr/>
        </p:nvCxnSpPr>
        <p:spPr bwMode="auto">
          <a:xfrm flipV="1">
            <a:off x="9853319" y="2501913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0" name="Rectangle 24">
            <a:extLst>
              <a:ext uri="{FF2B5EF4-FFF2-40B4-BE49-F238E27FC236}">
                <a16:creationId xmlns:a16="http://schemas.microsoft.com/office/drawing/2014/main" id="{57E12473-BE55-20CF-E9C1-0817D502F9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3220" y="2208017"/>
            <a:ext cx="1343561" cy="2743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15 mg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 (n=16)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10AA97C4-F57E-8148-7A27-718A4211A22A}"/>
              </a:ext>
            </a:extLst>
          </p:cNvPr>
          <p:cNvCxnSpPr/>
          <p:nvPr/>
        </p:nvCxnSpPr>
        <p:spPr bwMode="auto">
          <a:xfrm flipV="1">
            <a:off x="9529349" y="2844694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Rectangle 24">
            <a:extLst>
              <a:ext uri="{FF2B5EF4-FFF2-40B4-BE49-F238E27FC236}">
                <a16:creationId xmlns:a16="http://schemas.microsoft.com/office/drawing/2014/main" id="{6628388E-60B1-1591-8C50-3C69BC9685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5178" y="2547633"/>
            <a:ext cx="1224409" cy="2743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7.2 mg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(n=19)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4" name="Rectangle 24">
            <a:extLst>
              <a:ext uri="{FF2B5EF4-FFF2-40B4-BE49-F238E27FC236}">
                <a16:creationId xmlns:a16="http://schemas.microsoft.com/office/drawing/2014/main" id="{8FFD45ED-D87B-03E9-505C-9F5B427FC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8318" y="2887249"/>
            <a:ext cx="1224410" cy="2743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2.4 mg 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(n=9)</a:t>
            </a:r>
          </a:p>
        </p:txBody>
      </p:sp>
      <p:sp>
        <p:nvSpPr>
          <p:cNvPr id="57" name="Rounded Rectangle 31">
            <a:extLst>
              <a:ext uri="{FF2B5EF4-FFF2-40B4-BE49-F238E27FC236}">
                <a16:creationId xmlns:a16="http://schemas.microsoft.com/office/drawing/2014/main" id="{38170507-32E8-6607-A8D3-B5518F203363}"/>
              </a:ext>
            </a:extLst>
          </p:cNvPr>
          <p:cNvSpPr/>
          <p:nvPr/>
        </p:nvSpPr>
        <p:spPr bwMode="auto">
          <a:xfrm>
            <a:off x="8305391" y="1629508"/>
            <a:ext cx="3278735" cy="433388"/>
          </a:xfrm>
          <a:prstGeom prst="round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Target Doses: 2.4 – 15 mg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D69F936-4285-5020-9944-21E165A1729F}"/>
              </a:ext>
            </a:extLst>
          </p:cNvPr>
          <p:cNvCxnSpPr>
            <a:cxnSpLocks/>
          </p:cNvCxnSpPr>
          <p:nvPr/>
        </p:nvCxnSpPr>
        <p:spPr bwMode="auto">
          <a:xfrm>
            <a:off x="8049519" y="1390818"/>
            <a:ext cx="0" cy="2468880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9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AD720E29-B94F-8B2A-F7E5-F50E32E1916C}"/>
              </a:ext>
            </a:extLst>
          </p:cNvPr>
          <p:cNvSpPr txBox="1"/>
          <p:nvPr/>
        </p:nvSpPr>
        <p:spPr>
          <a:xfrm>
            <a:off x="286934" y="1489121"/>
            <a:ext cx="2391502" cy="224386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0">
                <a:latin typeface="+mn-lt"/>
              </a:rPr>
              <a:t>Adults with R/R B-NHL; CD19+ by flow or IHC; </a:t>
            </a:r>
            <a:r>
              <a:rPr lang="en-US" sz="1400" b="0">
                <a:latin typeface="+mn-lt"/>
                <a:sym typeface="Symbol" panose="05050102010706020507" pitchFamily="18" charset="2"/>
              </a:rPr>
              <a:t>2 prior lines of therapy; 1 measurable lesion; no active CNS disease, no leukemic presentation; ECOG PS</a:t>
            </a:r>
            <a:r>
              <a:rPr lang="en-US" sz="1400" b="0">
                <a:latin typeface="+mn-lt"/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≤2; prior anti-CD19 therapies, CAR T-cells, and anti-CD20 TCE allowed</a:t>
            </a:r>
          </a:p>
          <a:p>
            <a:pPr algn="ctr"/>
            <a:r>
              <a:rPr lang="en-US" sz="1400" b="0">
                <a:latin typeface="+mn-lt"/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(N = 61*)</a:t>
            </a:r>
            <a:endParaRPr lang="en-US" sz="1400" b="0">
              <a:latin typeface="+mn-lt"/>
            </a:endParaRP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69A8E985-0AD0-924F-1252-5C703AB6E362}"/>
              </a:ext>
            </a:extLst>
          </p:cNvPr>
          <p:cNvCxnSpPr/>
          <p:nvPr/>
        </p:nvCxnSpPr>
        <p:spPr bwMode="auto">
          <a:xfrm>
            <a:off x="2546809" y="2339597"/>
            <a:ext cx="365760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5AED2AD2-B4C8-F92C-4FE2-E1C9AB74BFF6}"/>
              </a:ext>
            </a:extLst>
          </p:cNvPr>
          <p:cNvSpPr txBox="1"/>
          <p:nvPr/>
        </p:nvSpPr>
        <p:spPr>
          <a:xfrm>
            <a:off x="514351" y="3977231"/>
            <a:ext cx="2021598" cy="35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sz="1200" b="0">
                <a:latin typeface="+mn-lt"/>
              </a:rPr>
              <a:t>*20 patients discontinued treatment</a:t>
            </a:r>
            <a:r>
              <a:rPr lang="en-US" sz="1200" b="0" dirty="0">
                <a:latin typeface="+mn-lt"/>
              </a:rPr>
              <a:t>.</a:t>
            </a:r>
            <a:endParaRPr lang="en-US" sz="1200" b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85312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5CA5-4273-AF46-C994-5FAF3212C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26819085-1B83-F4C3-2AC3-75546B71D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Surovatamig R/R FL: </a:t>
            </a:r>
            <a:r>
              <a:rPr lang="en-US" altLang="en-US"/>
              <a:t>Baseline Characteristics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BD6A4B-678D-E014-F2B3-96856653502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en-US" altLang="en-US" spc="-10">
                <a:solidFill>
                  <a:srgbClr val="161616"/>
                </a:solidFill>
                <a:latin typeface="Poppins"/>
              </a:rPr>
              <a:t>Hou. ASH 2025. </a:t>
            </a:r>
            <a:r>
              <a:rPr lang="en-US" altLang="en-US" spc="-10" dirty="0">
                <a:solidFill>
                  <a:srgbClr val="161616"/>
                </a:solidFill>
                <a:latin typeface="Poppins"/>
              </a:rPr>
              <a:t>Abstr</a:t>
            </a:r>
            <a:r>
              <a:rPr lang="en-US" altLang="en-US" spc="-10">
                <a:solidFill>
                  <a:srgbClr val="161616"/>
                </a:solidFill>
                <a:latin typeface="Poppins"/>
              </a:rPr>
              <a:t> P1005.</a:t>
            </a:r>
            <a:endParaRPr lang="en-US" altLang="en-US">
              <a:solidFill>
                <a:srgbClr val="161616"/>
              </a:solidFill>
              <a:latin typeface="Poppins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6E6A4865-5BE9-E32B-5C0A-8016A7D7F9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742231"/>
              </p:ext>
            </p:extLst>
          </p:nvPr>
        </p:nvGraphicFramePr>
        <p:xfrm>
          <a:off x="231078" y="1317382"/>
          <a:ext cx="5760720" cy="3901568"/>
        </p:xfrm>
        <a:graphic>
          <a:graphicData uri="http://schemas.openxmlformats.org/drawingml/2006/table">
            <a:tbl>
              <a:tblPr/>
              <a:tblGrid>
                <a:gridCol w="3925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4745">
                  <a:extLst>
                    <a:ext uri="{9D8B030D-6E8A-4147-A177-3AD203B41FA5}">
                      <a16:colId xmlns:a16="http://schemas.microsoft.com/office/drawing/2014/main" val="36553400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All Patients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61)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age, yr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63 (33-86)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Male,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396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Race, %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White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Asian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Black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6232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ECOG PS 2,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2801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Ann Arbor stage III/IV,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 (80)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8940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CD20-negative disease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, n (%)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(16)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Bulky disease,*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 n (%)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(21)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Group 3">
            <a:extLst>
              <a:ext uri="{FF2B5EF4-FFF2-40B4-BE49-F238E27FC236}">
                <a16:creationId xmlns:a16="http://schemas.microsoft.com/office/drawing/2014/main" id="{FF1F72C9-797B-0D9B-21F7-1390A0EEAD8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9682364"/>
              </p:ext>
            </p:extLst>
          </p:nvPr>
        </p:nvGraphicFramePr>
        <p:xfrm>
          <a:off x="6210618" y="1317382"/>
          <a:ext cx="5760720" cy="3627200"/>
        </p:xfrm>
        <a:graphic>
          <a:graphicData uri="http://schemas.openxmlformats.org/drawingml/2006/table">
            <a:tbl>
              <a:tblPr/>
              <a:tblGrid>
                <a:gridCol w="39224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8278">
                  <a:extLst>
                    <a:ext uri="{9D8B030D-6E8A-4147-A177-3AD203B41FA5}">
                      <a16:colId xmlns:a16="http://schemas.microsoft.com/office/drawing/2014/main" val="36553400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All Patients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61)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POD24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, n (%)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 (36)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222375"/>
                  </a:ext>
                </a:extLst>
              </a:tr>
              <a:tr h="234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prior LOT, n (range)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3-4,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≥5,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(2-11)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 (44)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570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Refractory to last therapy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, n (%)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708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therapy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, n (%)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R-CHOP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Lenalidomide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CD19-directed CAR T-cell tx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CD20 TCE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Allogenic or autologous SCT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 (61)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(43)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(11)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777871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D643D88A-4F56-051E-C606-1CEB023AA9EF}"/>
              </a:ext>
            </a:extLst>
          </p:cNvPr>
          <p:cNvSpPr txBox="1"/>
          <p:nvPr/>
        </p:nvSpPr>
        <p:spPr>
          <a:xfrm>
            <a:off x="231078" y="5277803"/>
            <a:ext cx="5644122" cy="2628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*Defined as longest diameter ≥7 cm or ≥3 lesions ≥3 cm long each.</a:t>
            </a:r>
          </a:p>
        </p:txBody>
      </p:sp>
    </p:spTree>
    <p:extLst>
      <p:ext uri="{BB962C8B-B14F-4D97-AF65-F5344CB8AC3E}">
        <p14:creationId xmlns:p14="http://schemas.microsoft.com/office/powerpoint/2010/main" val="3449229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4BD6D-19D1-225D-AB28-C59B2DC64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DE851C-94EC-C8E6-6108-C33C8C8FD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312" y="466585"/>
            <a:ext cx="11740260" cy="492944"/>
          </a:xfrm>
        </p:spPr>
        <p:txBody>
          <a:bodyPr/>
          <a:lstStyle/>
          <a:p>
            <a:r>
              <a:rPr lang="en-US" dirty="0"/>
              <a:t>Surovatamig: Follicular Lymphoma – Efficacy</a:t>
            </a:r>
          </a:p>
        </p:txBody>
      </p:sp>
      <p:sp>
        <p:nvSpPr>
          <p:cNvPr id="62" name="Content Placeholder 60">
            <a:extLst>
              <a:ext uri="{FF2B5EF4-FFF2-40B4-BE49-F238E27FC236}">
                <a16:creationId xmlns:a16="http://schemas.microsoft.com/office/drawing/2014/main" id="{25D90B05-0F83-A6E9-ACC9-3310CAB2E016}"/>
              </a:ext>
            </a:extLst>
          </p:cNvPr>
          <p:cNvSpPr txBox="1">
            <a:spLocks/>
          </p:cNvSpPr>
          <p:nvPr/>
        </p:nvSpPr>
        <p:spPr>
          <a:xfrm>
            <a:off x="986049" y="5226457"/>
            <a:ext cx="10364219" cy="886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7472" indent="-283464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dirty="0">
                <a:solidFill>
                  <a:srgbClr val="000000"/>
                </a:solidFill>
              </a:rPr>
              <a:t>High response rates observed at all TDs </a:t>
            </a:r>
            <a:r>
              <a:rPr lang="en-US" sz="2400" b="0" dirty="0">
                <a:solidFill>
                  <a:srgbClr val="000000"/>
                </a:solidFill>
                <a:sym typeface="Symbol" panose="05050102010706020507" pitchFamily="18" charset="2"/>
              </a:rPr>
              <a:t>2.4 mg</a:t>
            </a:r>
          </a:p>
          <a:p>
            <a:pPr marL="347472" indent="-283464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dirty="0">
                <a:solidFill>
                  <a:srgbClr val="000000"/>
                </a:solidFill>
                <a:sym typeface="Symbol" panose="05050102010706020507" pitchFamily="18" charset="2"/>
              </a:rPr>
              <a:t>ORR/CR rate for patients who received 2.4 mg was 96/92%</a:t>
            </a:r>
            <a:endParaRPr lang="en-US" sz="2400" b="0" dirty="0">
              <a:solidFill>
                <a:srgbClr val="000000"/>
              </a:solidFill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FEB36164-B4EA-CE6A-A3DE-6AC5EB80F9D9}"/>
              </a:ext>
            </a:extLst>
          </p:cNvPr>
          <p:cNvSpPr txBox="1">
            <a:spLocks noGrp="1"/>
          </p:cNvSpPr>
          <p:nvPr>
            <p:ph sz="quarter" idx="10"/>
          </p:nvPr>
        </p:nvSpPr>
        <p:spPr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en-US" b="0" spc="-10">
                <a:solidFill>
                  <a:srgbClr val="161616"/>
                </a:solidFill>
                <a:latin typeface="Poppins"/>
              </a:rPr>
              <a:t>Hou. ASH 2025. Abstr 1005.</a:t>
            </a:r>
            <a:endParaRPr lang="pt-BR" altLang="en-US" b="0">
              <a:solidFill>
                <a:srgbClr val="161616"/>
              </a:solidFill>
              <a:latin typeface="Poppins"/>
            </a:endParaRPr>
          </a:p>
        </p:txBody>
      </p:sp>
      <p:sp>
        <p:nvSpPr>
          <p:cNvPr id="3843" name="Rectangle 3842">
            <a:extLst>
              <a:ext uri="{FF2B5EF4-FFF2-40B4-BE49-F238E27FC236}">
                <a16:creationId xmlns:a16="http://schemas.microsoft.com/office/drawing/2014/main" id="{18F37ADE-9CC3-36D7-DEB3-C9F418933A14}"/>
              </a:ext>
            </a:extLst>
          </p:cNvPr>
          <p:cNvSpPr/>
          <p:nvPr/>
        </p:nvSpPr>
        <p:spPr>
          <a:xfrm>
            <a:off x="11275918" y="2061713"/>
            <a:ext cx="167054" cy="1670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44" name="Rectangle 3843">
            <a:extLst>
              <a:ext uri="{FF2B5EF4-FFF2-40B4-BE49-F238E27FC236}">
                <a16:creationId xmlns:a16="http://schemas.microsoft.com/office/drawing/2014/main" id="{CF6FC9FA-9307-DADC-2DF7-EC9B6343F660}"/>
              </a:ext>
            </a:extLst>
          </p:cNvPr>
          <p:cNvSpPr/>
          <p:nvPr/>
        </p:nvSpPr>
        <p:spPr>
          <a:xfrm>
            <a:off x="11275918" y="2345181"/>
            <a:ext cx="167054" cy="167054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45" name="TextBox 3844">
            <a:extLst>
              <a:ext uri="{FF2B5EF4-FFF2-40B4-BE49-F238E27FC236}">
                <a16:creationId xmlns:a16="http://schemas.microsoft.com/office/drawing/2014/main" id="{B0C9E5CA-FFEB-4808-70D2-64448A96EE36}"/>
              </a:ext>
            </a:extLst>
          </p:cNvPr>
          <p:cNvSpPr txBox="1"/>
          <p:nvPr/>
        </p:nvSpPr>
        <p:spPr>
          <a:xfrm>
            <a:off x="11381428" y="2037686"/>
            <a:ext cx="589910" cy="2151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0">
                <a:latin typeface="+mn-lt"/>
              </a:rPr>
              <a:t>CR</a:t>
            </a:r>
          </a:p>
        </p:txBody>
      </p:sp>
      <p:sp>
        <p:nvSpPr>
          <p:cNvPr id="3846" name="TextBox 3845">
            <a:extLst>
              <a:ext uri="{FF2B5EF4-FFF2-40B4-BE49-F238E27FC236}">
                <a16:creationId xmlns:a16="http://schemas.microsoft.com/office/drawing/2014/main" id="{0A049CA2-3F6E-1850-34CD-AE4598752897}"/>
              </a:ext>
            </a:extLst>
          </p:cNvPr>
          <p:cNvSpPr txBox="1"/>
          <p:nvPr/>
        </p:nvSpPr>
        <p:spPr>
          <a:xfrm>
            <a:off x="11381428" y="2331368"/>
            <a:ext cx="589910" cy="2151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0">
                <a:latin typeface="+mn-lt"/>
              </a:rPr>
              <a:t>PR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C9A3EAC-8787-DC39-FC22-4B14711B34EE}"/>
              </a:ext>
            </a:extLst>
          </p:cNvPr>
          <p:cNvGrpSpPr/>
          <p:nvPr/>
        </p:nvGrpSpPr>
        <p:grpSpPr>
          <a:xfrm>
            <a:off x="6355830" y="1344893"/>
            <a:ext cx="4797818" cy="3132672"/>
            <a:chOff x="4223649" y="1284932"/>
            <a:chExt cx="6472800" cy="3825286"/>
          </a:xfrm>
        </p:grpSpPr>
        <p:cxnSp>
          <p:nvCxnSpPr>
            <p:cNvPr id="3776" name="Straight Connector 3775">
              <a:extLst>
                <a:ext uri="{FF2B5EF4-FFF2-40B4-BE49-F238E27FC236}">
                  <a16:creationId xmlns:a16="http://schemas.microsoft.com/office/drawing/2014/main" id="{8413D965-1ADF-E212-01B2-7CFBC31A198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60036" y="1594380"/>
              <a:ext cx="0" cy="274320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81" name="TextBox 3780">
              <a:extLst>
                <a:ext uri="{FF2B5EF4-FFF2-40B4-BE49-F238E27FC236}">
                  <a16:creationId xmlns:a16="http://schemas.microsoft.com/office/drawing/2014/main" id="{0610D7C0-5CA4-112A-A9ED-6F27B5C54677}"/>
                </a:ext>
              </a:extLst>
            </p:cNvPr>
            <p:cNvSpPr txBox="1"/>
            <p:nvPr/>
          </p:nvSpPr>
          <p:spPr>
            <a:xfrm>
              <a:off x="4622060" y="1542061"/>
              <a:ext cx="425035" cy="22549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100</a:t>
              </a:r>
            </a:p>
          </p:txBody>
        </p:sp>
        <p:sp>
          <p:nvSpPr>
            <p:cNvPr id="3783" name="TextBox 3782">
              <a:extLst>
                <a:ext uri="{FF2B5EF4-FFF2-40B4-BE49-F238E27FC236}">
                  <a16:creationId xmlns:a16="http://schemas.microsoft.com/office/drawing/2014/main" id="{DB570103-2288-18DD-C0B5-A54626648B21}"/>
                </a:ext>
              </a:extLst>
            </p:cNvPr>
            <p:cNvSpPr txBox="1"/>
            <p:nvPr/>
          </p:nvSpPr>
          <p:spPr>
            <a:xfrm>
              <a:off x="4791613" y="2623336"/>
              <a:ext cx="264079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60</a:t>
              </a:r>
            </a:p>
          </p:txBody>
        </p:sp>
        <p:sp>
          <p:nvSpPr>
            <p:cNvPr id="3785" name="TextBox 3784">
              <a:extLst>
                <a:ext uri="{FF2B5EF4-FFF2-40B4-BE49-F238E27FC236}">
                  <a16:creationId xmlns:a16="http://schemas.microsoft.com/office/drawing/2014/main" id="{7D88A519-F23A-336D-8998-4A1B6DA21346}"/>
                </a:ext>
              </a:extLst>
            </p:cNvPr>
            <p:cNvSpPr txBox="1"/>
            <p:nvPr/>
          </p:nvSpPr>
          <p:spPr>
            <a:xfrm>
              <a:off x="4783014" y="3163973"/>
              <a:ext cx="264079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40</a:t>
              </a:r>
            </a:p>
          </p:txBody>
        </p:sp>
        <p:sp>
          <p:nvSpPr>
            <p:cNvPr id="3787" name="TextBox 3786">
              <a:extLst>
                <a:ext uri="{FF2B5EF4-FFF2-40B4-BE49-F238E27FC236}">
                  <a16:creationId xmlns:a16="http://schemas.microsoft.com/office/drawing/2014/main" id="{CF35AF11-4932-1E9D-7F00-9FB88684EA97}"/>
                </a:ext>
              </a:extLst>
            </p:cNvPr>
            <p:cNvSpPr txBox="1"/>
            <p:nvPr/>
          </p:nvSpPr>
          <p:spPr>
            <a:xfrm>
              <a:off x="4791613" y="3704610"/>
              <a:ext cx="264079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20</a:t>
              </a:r>
            </a:p>
          </p:txBody>
        </p:sp>
        <p:sp>
          <p:nvSpPr>
            <p:cNvPr id="3789" name="TextBox 3788">
              <a:extLst>
                <a:ext uri="{FF2B5EF4-FFF2-40B4-BE49-F238E27FC236}">
                  <a16:creationId xmlns:a16="http://schemas.microsoft.com/office/drawing/2014/main" id="{393D51A9-7D24-7A2F-C432-E6A095C95FE6}"/>
                </a:ext>
              </a:extLst>
            </p:cNvPr>
            <p:cNvSpPr txBox="1"/>
            <p:nvPr/>
          </p:nvSpPr>
          <p:spPr>
            <a:xfrm>
              <a:off x="4783014" y="4245247"/>
              <a:ext cx="264079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0</a:t>
              </a:r>
            </a:p>
          </p:txBody>
        </p:sp>
        <p:cxnSp>
          <p:nvCxnSpPr>
            <p:cNvPr id="3799" name="Straight Connector 3798">
              <a:extLst>
                <a:ext uri="{FF2B5EF4-FFF2-40B4-BE49-F238E27FC236}">
                  <a16:creationId xmlns:a16="http://schemas.microsoft.com/office/drawing/2014/main" id="{FBFC7213-E343-48AD-B1CE-A0E46D2B210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6454" y="1602745"/>
              <a:ext cx="64790" cy="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0" name="Straight Connector 3799">
              <a:extLst>
                <a:ext uri="{FF2B5EF4-FFF2-40B4-BE49-F238E27FC236}">
                  <a16:creationId xmlns:a16="http://schemas.microsoft.com/office/drawing/2014/main" id="{44E92078-64D9-8783-946F-1AE043CB15D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6454" y="2697541"/>
              <a:ext cx="64790" cy="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1" name="Straight Connector 3800">
              <a:extLst>
                <a:ext uri="{FF2B5EF4-FFF2-40B4-BE49-F238E27FC236}">
                  <a16:creationId xmlns:a16="http://schemas.microsoft.com/office/drawing/2014/main" id="{27ACBC7D-14BC-79C4-391C-F38DCEDE8143}"/>
                </a:ext>
              </a:extLst>
            </p:cNvPr>
            <p:cNvCxnSpPr>
              <a:cxnSpLocks/>
            </p:cNvCxnSpPr>
            <p:nvPr/>
          </p:nvCxnSpPr>
          <p:spPr>
            <a:xfrm>
              <a:off x="5086768" y="2795779"/>
              <a:ext cx="0" cy="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4" name="Straight Connector 3803">
              <a:extLst>
                <a:ext uri="{FF2B5EF4-FFF2-40B4-BE49-F238E27FC236}">
                  <a16:creationId xmlns:a16="http://schemas.microsoft.com/office/drawing/2014/main" id="{AA7F3C76-4087-B742-D56E-21F2527EA13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6454" y="3244939"/>
              <a:ext cx="64790" cy="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5" name="Straight Connector 3804">
              <a:extLst>
                <a:ext uri="{FF2B5EF4-FFF2-40B4-BE49-F238E27FC236}">
                  <a16:creationId xmlns:a16="http://schemas.microsoft.com/office/drawing/2014/main" id="{B17D53AA-FA42-0D73-3A27-D0030AF34E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6454" y="3792337"/>
              <a:ext cx="64790" cy="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8" name="Straight Connector 3807">
              <a:extLst>
                <a:ext uri="{FF2B5EF4-FFF2-40B4-BE49-F238E27FC236}">
                  <a16:creationId xmlns:a16="http://schemas.microsoft.com/office/drawing/2014/main" id="{1530BAE1-0B46-2F57-2E19-078E670C7A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6454" y="4339736"/>
              <a:ext cx="64790" cy="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13" name="TextBox 3812">
              <a:extLst>
                <a:ext uri="{FF2B5EF4-FFF2-40B4-BE49-F238E27FC236}">
                  <a16:creationId xmlns:a16="http://schemas.microsoft.com/office/drawing/2014/main" id="{A5BAAA23-11EF-391B-B7DF-BA5386684F2D}"/>
                </a:ext>
              </a:extLst>
            </p:cNvPr>
            <p:cNvSpPr txBox="1"/>
            <p:nvPr/>
          </p:nvSpPr>
          <p:spPr>
            <a:xfrm rot="16200000">
              <a:off x="3690650" y="2877046"/>
              <a:ext cx="140455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/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Patients</a:t>
              </a:r>
              <a:r>
                <a:rPr kumimoji="0" lang="en-US" sz="1600" b="0" i="0" u="none" strike="noStrike" kern="1200" cap="none" spc="0" normalizeH="0" baseline="0" noProof="0" dirty="0">
                  <a:ln/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 (%)</a:t>
              </a:r>
              <a:endParaRPr kumimoji="0" lang="en-US" sz="1600" b="0" i="0" u="none" strike="noStrike" kern="1200" cap="none" spc="0" normalizeH="0" baseline="30000" noProof="0">
                <a:ln/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  <a:sym typeface="Helvetica"/>
                <a:rtl val="0"/>
              </a:endParaRPr>
            </a:p>
          </p:txBody>
        </p:sp>
        <p:sp>
          <p:nvSpPr>
            <p:cNvPr id="3817" name="TextBox 3816">
              <a:extLst>
                <a:ext uri="{FF2B5EF4-FFF2-40B4-BE49-F238E27FC236}">
                  <a16:creationId xmlns:a16="http://schemas.microsoft.com/office/drawing/2014/main" id="{DDB3847C-EF40-3D3C-5C9A-F04B5618977C}"/>
                </a:ext>
              </a:extLst>
            </p:cNvPr>
            <p:cNvSpPr txBox="1"/>
            <p:nvPr/>
          </p:nvSpPr>
          <p:spPr>
            <a:xfrm>
              <a:off x="9227369" y="4389539"/>
              <a:ext cx="1136357" cy="71406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15 mg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b="0" dirty="0">
                  <a:ln/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(n = 15)</a:t>
              </a:r>
              <a:endParaRPr kumimoji="0" lang="en-US" sz="1600" b="0" i="0" u="none" strike="noStrike" kern="1200" cap="none" spc="0" normalizeH="0" baseline="0" noProof="0" dirty="0">
                <a:ln/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  <a:sym typeface="Helvetica"/>
                <a:rtl val="0"/>
              </a:endParaRPr>
            </a:p>
          </p:txBody>
        </p:sp>
        <p:sp>
          <p:nvSpPr>
            <p:cNvPr id="3824" name="Rectangle 3823">
              <a:extLst>
                <a:ext uri="{FF2B5EF4-FFF2-40B4-BE49-F238E27FC236}">
                  <a16:creationId xmlns:a16="http://schemas.microsoft.com/office/drawing/2014/main" id="{5A4F16DE-95F1-5DC7-81B9-E69D563DDF15}"/>
                </a:ext>
              </a:extLst>
            </p:cNvPr>
            <p:cNvSpPr/>
            <p:nvPr/>
          </p:nvSpPr>
          <p:spPr>
            <a:xfrm>
              <a:off x="5521876" y="1743841"/>
              <a:ext cx="1301255" cy="259043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0"/>
                <a:t>92.9</a:t>
              </a:r>
            </a:p>
          </p:txBody>
        </p:sp>
        <p:sp>
          <p:nvSpPr>
            <p:cNvPr id="3825" name="Rectangle 3824">
              <a:extLst>
                <a:ext uri="{FF2B5EF4-FFF2-40B4-BE49-F238E27FC236}">
                  <a16:creationId xmlns:a16="http://schemas.microsoft.com/office/drawing/2014/main" id="{9D6AFFD2-CE1C-188B-0750-C64B988CF926}"/>
                </a:ext>
              </a:extLst>
            </p:cNvPr>
            <p:cNvSpPr/>
            <p:nvPr/>
          </p:nvSpPr>
          <p:spPr>
            <a:xfrm>
              <a:off x="7312911" y="1937925"/>
              <a:ext cx="1301255" cy="2408567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0"/>
                <a:t>86.4</a:t>
              </a:r>
            </a:p>
          </p:txBody>
        </p:sp>
        <p:sp>
          <p:nvSpPr>
            <p:cNvPr id="3826" name="Rectangle 3825">
              <a:extLst>
                <a:ext uri="{FF2B5EF4-FFF2-40B4-BE49-F238E27FC236}">
                  <a16:creationId xmlns:a16="http://schemas.microsoft.com/office/drawing/2014/main" id="{5F242256-9D53-0696-D728-2AF51FFCA2CB}"/>
                </a:ext>
              </a:extLst>
            </p:cNvPr>
            <p:cNvSpPr/>
            <p:nvPr/>
          </p:nvSpPr>
          <p:spPr>
            <a:xfrm>
              <a:off x="9103946" y="1594380"/>
              <a:ext cx="1301255" cy="2733725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0"/>
                <a:t>100</a:t>
              </a:r>
            </a:p>
          </p:txBody>
        </p:sp>
        <p:sp>
          <p:nvSpPr>
            <p:cNvPr id="3830" name="TextBox 3829">
              <a:extLst>
                <a:ext uri="{FF2B5EF4-FFF2-40B4-BE49-F238E27FC236}">
                  <a16:creationId xmlns:a16="http://schemas.microsoft.com/office/drawing/2014/main" id="{EE1E3DC6-CBC6-A63B-9517-80A065F4DEF2}"/>
                </a:ext>
              </a:extLst>
            </p:cNvPr>
            <p:cNvSpPr txBox="1"/>
            <p:nvPr/>
          </p:nvSpPr>
          <p:spPr>
            <a:xfrm>
              <a:off x="7429268" y="4394791"/>
              <a:ext cx="1136359" cy="71406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7.2 mg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b="0" dirty="0">
                  <a:ln/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(n = 22)</a:t>
              </a:r>
              <a:endParaRPr kumimoji="0" lang="en-US" sz="1600" b="0" i="0" u="none" strike="noStrike" kern="1200" cap="none" spc="0" normalizeH="0" baseline="0" noProof="0" dirty="0">
                <a:ln/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  <a:sym typeface="Helvetica"/>
                <a:rtl val="0"/>
              </a:endParaRPr>
            </a:p>
          </p:txBody>
        </p:sp>
        <p:sp>
          <p:nvSpPr>
            <p:cNvPr id="3831" name="TextBox 3830">
              <a:extLst>
                <a:ext uri="{FF2B5EF4-FFF2-40B4-BE49-F238E27FC236}">
                  <a16:creationId xmlns:a16="http://schemas.microsoft.com/office/drawing/2014/main" id="{3D8BB4C1-0F63-54B0-A036-290593317DF6}"/>
                </a:ext>
              </a:extLst>
            </p:cNvPr>
            <p:cNvSpPr txBox="1"/>
            <p:nvPr/>
          </p:nvSpPr>
          <p:spPr>
            <a:xfrm>
              <a:off x="5631163" y="4396153"/>
              <a:ext cx="1175376" cy="71406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2.4 mg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b="0" dirty="0">
                  <a:ln/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(n = 14)</a:t>
              </a:r>
              <a:endParaRPr kumimoji="0" lang="en-US" sz="1600" b="0" i="0" u="none" strike="noStrike" kern="1200" cap="none" spc="0" normalizeH="0" baseline="0" noProof="0" dirty="0">
                <a:ln/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  <a:sym typeface="Helvetica"/>
                <a:rtl val="0"/>
              </a:endParaRPr>
            </a:p>
          </p:txBody>
        </p:sp>
        <p:sp>
          <p:nvSpPr>
            <p:cNvPr id="3834" name="Rectangle 3833">
              <a:extLst>
                <a:ext uri="{FF2B5EF4-FFF2-40B4-BE49-F238E27FC236}">
                  <a16:creationId xmlns:a16="http://schemas.microsoft.com/office/drawing/2014/main" id="{B7D07E12-1203-1928-0238-604E47E14A6B}"/>
                </a:ext>
              </a:extLst>
            </p:cNvPr>
            <p:cNvSpPr/>
            <p:nvPr/>
          </p:nvSpPr>
          <p:spPr>
            <a:xfrm>
              <a:off x="5521875" y="1585136"/>
              <a:ext cx="1301255" cy="176290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0"/>
                <a:t>7.1</a:t>
              </a:r>
            </a:p>
          </p:txBody>
        </p:sp>
        <p:sp>
          <p:nvSpPr>
            <p:cNvPr id="3835" name="Rectangle 3834">
              <a:extLst>
                <a:ext uri="{FF2B5EF4-FFF2-40B4-BE49-F238E27FC236}">
                  <a16:creationId xmlns:a16="http://schemas.microsoft.com/office/drawing/2014/main" id="{DF63E926-B936-6FE8-2C95-61C1801E922A}"/>
                </a:ext>
              </a:extLst>
            </p:cNvPr>
            <p:cNvSpPr/>
            <p:nvPr/>
          </p:nvSpPr>
          <p:spPr>
            <a:xfrm>
              <a:off x="7312291" y="1841134"/>
              <a:ext cx="1301255" cy="105584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36" name="TextBox 3835">
              <a:extLst>
                <a:ext uri="{FF2B5EF4-FFF2-40B4-BE49-F238E27FC236}">
                  <a16:creationId xmlns:a16="http://schemas.microsoft.com/office/drawing/2014/main" id="{522D70B4-BFB7-1E20-71F8-55F4DA70FF62}"/>
                </a:ext>
              </a:extLst>
            </p:cNvPr>
            <p:cNvSpPr txBox="1"/>
            <p:nvPr/>
          </p:nvSpPr>
          <p:spPr>
            <a:xfrm>
              <a:off x="5707119" y="1284932"/>
              <a:ext cx="914400" cy="323469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b="0">
                  <a:latin typeface="+mn-lt"/>
                </a:rPr>
                <a:t>100 ORR</a:t>
              </a:r>
            </a:p>
          </p:txBody>
        </p:sp>
        <p:sp>
          <p:nvSpPr>
            <p:cNvPr id="3837" name="TextBox 3836">
              <a:extLst>
                <a:ext uri="{FF2B5EF4-FFF2-40B4-BE49-F238E27FC236}">
                  <a16:creationId xmlns:a16="http://schemas.microsoft.com/office/drawing/2014/main" id="{549D28F6-533F-C903-EF1F-CF3D62D71340}"/>
                </a:ext>
              </a:extLst>
            </p:cNvPr>
            <p:cNvSpPr txBox="1"/>
            <p:nvPr/>
          </p:nvSpPr>
          <p:spPr>
            <a:xfrm>
              <a:off x="9297373" y="1324897"/>
              <a:ext cx="914400" cy="323469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b="0">
                  <a:latin typeface="+mn-lt"/>
                </a:rPr>
                <a:t>100 ORR</a:t>
              </a:r>
            </a:p>
          </p:txBody>
        </p:sp>
        <p:sp>
          <p:nvSpPr>
            <p:cNvPr id="3839" name="TextBox 3838">
              <a:extLst>
                <a:ext uri="{FF2B5EF4-FFF2-40B4-BE49-F238E27FC236}">
                  <a16:creationId xmlns:a16="http://schemas.microsoft.com/office/drawing/2014/main" id="{3FBCF564-F16E-59EE-1CE3-90BCE9612645}"/>
                </a:ext>
              </a:extLst>
            </p:cNvPr>
            <p:cNvSpPr txBox="1"/>
            <p:nvPr/>
          </p:nvSpPr>
          <p:spPr>
            <a:xfrm>
              <a:off x="7521336" y="1585136"/>
              <a:ext cx="914400" cy="323469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b="0">
                  <a:latin typeface="+mn-lt"/>
                </a:rPr>
                <a:t>90.9 ORR</a:t>
              </a:r>
            </a:p>
          </p:txBody>
        </p:sp>
        <p:sp>
          <p:nvSpPr>
            <p:cNvPr id="3840" name="TextBox 3839">
              <a:extLst>
                <a:ext uri="{FF2B5EF4-FFF2-40B4-BE49-F238E27FC236}">
                  <a16:creationId xmlns:a16="http://schemas.microsoft.com/office/drawing/2014/main" id="{56E9E504-0118-DA64-F3D5-C129F04BCF3A}"/>
                </a:ext>
              </a:extLst>
            </p:cNvPr>
            <p:cNvSpPr txBox="1"/>
            <p:nvPr/>
          </p:nvSpPr>
          <p:spPr>
            <a:xfrm>
              <a:off x="8565628" y="1789048"/>
              <a:ext cx="589910" cy="215108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b="0">
                  <a:latin typeface="+mn-lt"/>
                </a:rPr>
                <a:t>4.5</a:t>
              </a:r>
            </a:p>
          </p:txBody>
        </p:sp>
        <p:cxnSp>
          <p:nvCxnSpPr>
            <p:cNvPr id="3842" name="Straight Connector 3841">
              <a:extLst>
                <a:ext uri="{FF2B5EF4-FFF2-40B4-BE49-F238E27FC236}">
                  <a16:creationId xmlns:a16="http://schemas.microsoft.com/office/drawing/2014/main" id="{BD812DF4-04CD-7D7A-1C41-58B2E23DFBC6}"/>
                </a:ext>
              </a:extLst>
            </p:cNvPr>
            <p:cNvCxnSpPr/>
            <p:nvPr/>
          </p:nvCxnSpPr>
          <p:spPr>
            <a:xfrm>
              <a:off x="8484239" y="1887809"/>
              <a:ext cx="19342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98F787F-726B-05FE-508B-81838F4A2A96}"/>
                </a:ext>
              </a:extLst>
            </p:cNvPr>
            <p:cNvSpPr txBox="1"/>
            <p:nvPr/>
          </p:nvSpPr>
          <p:spPr>
            <a:xfrm>
              <a:off x="4781669" y="2082699"/>
              <a:ext cx="264079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/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  <a:sym typeface="Helvetica"/>
                  <a:rtl val="0"/>
                </a:rPr>
                <a:t>80</a:t>
              </a: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7AA80427-6A52-5F7E-14CA-F5491A12A3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6454" y="2150143"/>
              <a:ext cx="64790" cy="0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84ADBCF8-B582-264B-1BA5-9CC8B7598F75}"/>
                </a:ext>
              </a:extLst>
            </p:cNvPr>
            <p:cNvCxnSpPr/>
            <p:nvPr/>
          </p:nvCxnSpPr>
          <p:spPr>
            <a:xfrm>
              <a:off x="5162988" y="4337580"/>
              <a:ext cx="0" cy="8079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E0C99E6-692A-EA9E-F443-8175492A3FA5}"/>
                </a:ext>
              </a:extLst>
            </p:cNvPr>
            <p:cNvCxnSpPr/>
            <p:nvPr/>
          </p:nvCxnSpPr>
          <p:spPr>
            <a:xfrm>
              <a:off x="7059726" y="4337579"/>
              <a:ext cx="0" cy="8079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5FE51D1-AC0A-301A-93DD-9BC96D4D3613}"/>
                </a:ext>
              </a:extLst>
            </p:cNvPr>
            <p:cNvCxnSpPr/>
            <p:nvPr/>
          </p:nvCxnSpPr>
          <p:spPr>
            <a:xfrm>
              <a:off x="8860583" y="4346495"/>
              <a:ext cx="0" cy="8079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0414E24-0B7B-EE34-8E20-B48A14070BC0}"/>
                </a:ext>
              </a:extLst>
            </p:cNvPr>
            <p:cNvCxnSpPr/>
            <p:nvPr/>
          </p:nvCxnSpPr>
          <p:spPr>
            <a:xfrm>
              <a:off x="10696137" y="4324104"/>
              <a:ext cx="0" cy="8079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8" name="Straight Connector 3777">
              <a:extLst>
                <a:ext uri="{FF2B5EF4-FFF2-40B4-BE49-F238E27FC236}">
                  <a16:creationId xmlns:a16="http://schemas.microsoft.com/office/drawing/2014/main" id="{8B9563F5-FA35-3D5C-6BDB-FDA4A3ACB58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51244" y="4337580"/>
              <a:ext cx="5545205" cy="267"/>
            </a:xfrm>
            <a:prstGeom prst="line">
              <a:avLst/>
            </a:prstGeom>
            <a:ln w="190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ontent Placeholder 12">
            <a:extLst>
              <a:ext uri="{FF2B5EF4-FFF2-40B4-BE49-F238E27FC236}">
                <a16:creationId xmlns:a16="http://schemas.microsoft.com/office/drawing/2014/main" id="{A3C28FC8-85CB-E0F3-827D-20EDF4722A48}"/>
              </a:ext>
            </a:extLst>
          </p:cNvPr>
          <p:cNvSpPr txBox="1">
            <a:spLocks/>
          </p:cNvSpPr>
          <p:nvPr/>
        </p:nvSpPr>
        <p:spPr>
          <a:xfrm>
            <a:off x="198335" y="3081942"/>
            <a:ext cx="5969824" cy="210828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1200"/>
              </a:spcBef>
              <a:spcAft>
                <a:spcPts val="0"/>
              </a:spcAft>
            </a:pPr>
            <a:r>
              <a:rPr lang="en-US" sz="1800" b="0" dirty="0"/>
              <a:t>Median follow-up for TD ≥2.4 mg: </a:t>
            </a:r>
            <a:br>
              <a:rPr lang="en-US" sz="1800" b="0" dirty="0"/>
            </a:br>
            <a:r>
              <a:rPr lang="en-US" sz="1800" b="0" dirty="0"/>
              <a:t>16 </a:t>
            </a:r>
            <a:r>
              <a:rPr lang="en-US" sz="1800" b="0" dirty="0" err="1"/>
              <a:t>mo</a:t>
            </a:r>
            <a:r>
              <a:rPr lang="en-US" sz="1800" b="0" dirty="0"/>
              <a:t> (range: 1-40)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</a:pPr>
            <a:r>
              <a:rPr lang="en-US" altLang="en-US" sz="1800" b="0" dirty="0"/>
              <a:t>Durability of response for TD </a:t>
            </a:r>
            <a:r>
              <a:rPr lang="en-US" sz="1800" b="0" dirty="0"/>
              <a:t>≥2.4 mg (n = 50):</a:t>
            </a:r>
          </a:p>
          <a:p>
            <a:pPr marL="283464" lvl="1" indent="-347472"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1600" b="0" dirty="0"/>
              <a:t>12-mo </a:t>
            </a:r>
            <a:r>
              <a:rPr lang="en-US" altLang="en-US" sz="1600" b="0" dirty="0" err="1"/>
              <a:t>DoR</a:t>
            </a:r>
            <a:r>
              <a:rPr lang="en-US" altLang="en-US" sz="1600" b="0" dirty="0"/>
              <a:t> rate: 91.4% (95% CI: 78.6-96.7)</a:t>
            </a:r>
          </a:p>
          <a:p>
            <a:pPr marL="283464" lvl="1" indent="-347472"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1600" b="0" dirty="0"/>
              <a:t>18-mo </a:t>
            </a:r>
            <a:r>
              <a:rPr lang="en-US" altLang="en-US" sz="1600" b="0" dirty="0" err="1"/>
              <a:t>DoR</a:t>
            </a:r>
            <a:r>
              <a:rPr lang="en-US" altLang="en-US" sz="1600" b="0" dirty="0"/>
              <a:t> rate: 81.7% (95% CI: 61.2-92.0)</a:t>
            </a:r>
          </a:p>
        </p:txBody>
      </p:sp>
      <p:graphicFrame>
        <p:nvGraphicFramePr>
          <p:cNvPr id="13" name="Group 3">
            <a:extLst>
              <a:ext uri="{FF2B5EF4-FFF2-40B4-BE49-F238E27FC236}">
                <a16:creationId xmlns:a16="http://schemas.microsoft.com/office/drawing/2014/main" id="{498E26D7-0FC7-DD48-1AC6-9689C921244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8364053"/>
              </p:ext>
            </p:extLst>
          </p:nvPr>
        </p:nvGraphicFramePr>
        <p:xfrm>
          <a:off x="152952" y="1389250"/>
          <a:ext cx="5969825" cy="1645984"/>
        </p:xfrm>
        <a:graphic>
          <a:graphicData uri="http://schemas.openxmlformats.org/drawingml/2006/table">
            <a:tbl>
              <a:tblPr/>
              <a:tblGrid>
                <a:gridCol w="1411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5151">
                  <a:extLst>
                    <a:ext uri="{9D8B030D-6E8A-4147-A177-3AD203B41FA5}">
                      <a16:colId xmlns:a16="http://schemas.microsoft.com/office/drawing/2014/main" val="3655340029"/>
                    </a:ext>
                  </a:extLst>
                </a:gridCol>
                <a:gridCol w="1514442">
                  <a:extLst>
                    <a:ext uri="{9D8B030D-6E8A-4147-A177-3AD203B41FA5}">
                      <a16:colId xmlns:a16="http://schemas.microsoft.com/office/drawing/2014/main" val="2626390181"/>
                    </a:ext>
                  </a:extLst>
                </a:gridCol>
                <a:gridCol w="1539217">
                  <a:extLst>
                    <a:ext uri="{9D8B030D-6E8A-4147-A177-3AD203B41FA5}">
                      <a16:colId xmlns:a16="http://schemas.microsoft.com/office/drawing/2014/main" val="37480409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Response,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Surovatamig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2.4 mg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Surovatamig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7.2 mg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(n = 22)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Surovatamig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15 mg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(n = 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90.9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92.9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86.4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2801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894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5123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F0F54-4C1F-8977-66B4-F3CF55D12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498A3993-5211-E82E-E547-6762785197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dirty="0" err="1"/>
              <a:t>Surovatamig</a:t>
            </a:r>
            <a:r>
              <a:rPr lang="en-US" dirty="0"/>
              <a:t> R/R FL: Response Across High-risk Subgroups</a:t>
            </a:r>
            <a:endParaRPr lang="en-US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A22D3-AE03-BD66-F532-728B45F82B8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en-US" altLang="en-US" spc="-10">
                <a:solidFill>
                  <a:srgbClr val="161616"/>
                </a:solidFill>
                <a:latin typeface="Poppins"/>
              </a:rPr>
              <a:t>Hou. ASH 2025. </a:t>
            </a:r>
            <a:r>
              <a:rPr lang="en-US" altLang="en-US" spc="-10" dirty="0">
                <a:solidFill>
                  <a:srgbClr val="161616"/>
                </a:solidFill>
                <a:latin typeface="Poppins"/>
              </a:rPr>
              <a:t>Abstr</a:t>
            </a:r>
            <a:r>
              <a:rPr lang="en-US" altLang="en-US" spc="-10">
                <a:solidFill>
                  <a:srgbClr val="161616"/>
                </a:solidFill>
                <a:latin typeface="Poppins"/>
              </a:rPr>
              <a:t> P1005.</a:t>
            </a:r>
            <a:endParaRPr lang="en-US" altLang="en-US">
              <a:solidFill>
                <a:srgbClr val="161616"/>
              </a:solidFill>
              <a:latin typeface="Poppins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091CAC40-415E-FFE7-727F-6E7B5A5DA8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6264087"/>
              </p:ext>
            </p:extLst>
          </p:nvPr>
        </p:nvGraphicFramePr>
        <p:xfrm>
          <a:off x="3359163" y="1357540"/>
          <a:ext cx="5644122" cy="5029344"/>
        </p:xfrm>
        <a:graphic>
          <a:graphicData uri="http://schemas.openxmlformats.org/drawingml/2006/table">
            <a:tbl>
              <a:tblPr/>
              <a:tblGrid>
                <a:gridCol w="2185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3609">
                  <a:extLst>
                    <a:ext uri="{9D8B030D-6E8A-4147-A177-3AD203B41FA5}">
                      <a16:colId xmlns:a16="http://schemas.microsoft.com/office/drawing/2014/main" val="3655340029"/>
                    </a:ext>
                  </a:extLst>
                </a:gridCol>
                <a:gridCol w="1844649">
                  <a:extLst>
                    <a:ext uri="{9D8B030D-6E8A-4147-A177-3AD203B41FA5}">
                      <a16:colId xmlns:a16="http://schemas.microsoft.com/office/drawing/2014/main" val="1672688409"/>
                    </a:ext>
                  </a:extLst>
                </a:gridCol>
              </a:tblGrid>
              <a:tr h="1630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Subgroup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0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All patients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92.3 (81.5-97.9)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CD20 disease status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Positive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Negative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(84.6)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(15.4)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93.2 (81.3-98.6)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87.5 (47.3-99.7)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280177"/>
                  </a:ext>
                </a:extLst>
              </a:tr>
              <a:tr h="380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CD19 CAR T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Yes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(11.5)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46 (88.5)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66.7 (22.3-95.7)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95.7 (85.2-99.5)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894046"/>
                  </a:ext>
                </a:extLst>
              </a:tr>
              <a:tr h="380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CD20 TCE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Yes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(9.6)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47 (90.4)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80.0 (28.4-99.5)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93.6 (82.5-98.7)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Refractory to last therapy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Yes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(46.2)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 (53.8)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87.5 (67.6-97.3)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96.4 (81.7-99.9)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POD24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Yes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(34.6)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 (65.4)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100 (81.5-100)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88.2 (72.5-96.7)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222375"/>
                  </a:ext>
                </a:extLst>
              </a:tr>
              <a:tr h="380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R-CHOP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Yes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(61.5)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(38.5)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87.5 (71.0-96.5)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100 (83.2-100)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570616"/>
                  </a:ext>
                </a:extLst>
              </a:tr>
              <a:tr h="380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lenalidomide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Yes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(40.4)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(59.6)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95.2 (76.2-99.9)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90.3 (74.2-98.0)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70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65647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9E332E-2CF6-FD35-D7E2-3BE76BE7F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3CADAA8A-FDCB-BE64-60DC-36F64563C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5841999"/>
            <a:ext cx="11740260" cy="24790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800"/>
              <a:t>All CRS and ICANS events occurred during cycle 1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08A6128A-8CEF-16E5-97D6-BDBDAF9085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72963"/>
            <a:ext cx="11027472" cy="990271"/>
          </a:xfrm>
        </p:spPr>
        <p:txBody>
          <a:bodyPr/>
          <a:lstStyle/>
          <a:p>
            <a:r>
              <a:rPr lang="en-US"/>
              <a:t>Surovatamig</a:t>
            </a:r>
            <a:r>
              <a:rPr lang="en-US" dirty="0"/>
              <a:t> R/R FL: CRS and ICANS in </a:t>
            </a:r>
            <a:r>
              <a:rPr lang="en-GB" dirty="0"/>
              <a:t>Double Step-up Dosing</a:t>
            </a:r>
            <a:r>
              <a:rPr lang="en-US" dirty="0"/>
              <a:t> (2SUD) Cohort</a:t>
            </a:r>
            <a:endParaRPr lang="en-US" alt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B0BD118-06A5-8D42-CA9C-F7AAA0831F7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en-US" altLang="en-US" spc="-10">
                <a:solidFill>
                  <a:srgbClr val="161616"/>
                </a:solidFill>
                <a:latin typeface="Poppins"/>
              </a:rPr>
              <a:t>Hou. ASH 2025. </a:t>
            </a:r>
            <a:r>
              <a:rPr lang="en-US" altLang="en-US" spc="-10" dirty="0">
                <a:solidFill>
                  <a:srgbClr val="161616"/>
                </a:solidFill>
                <a:latin typeface="Poppins"/>
              </a:rPr>
              <a:t>Abstr</a:t>
            </a:r>
            <a:r>
              <a:rPr lang="en-US" altLang="en-US" spc="-10">
                <a:solidFill>
                  <a:srgbClr val="161616"/>
                </a:solidFill>
                <a:latin typeface="Poppins"/>
              </a:rPr>
              <a:t> 1005.</a:t>
            </a:r>
            <a:endParaRPr lang="en-US" altLang="en-US">
              <a:solidFill>
                <a:srgbClr val="161616"/>
              </a:solidFill>
              <a:latin typeface="Poppins"/>
            </a:endParaRP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8B893DA8-D293-DF5D-49A4-1EF43698D96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265830"/>
              </p:ext>
            </p:extLst>
          </p:nvPr>
        </p:nvGraphicFramePr>
        <p:xfrm>
          <a:off x="220662" y="1317382"/>
          <a:ext cx="5644122" cy="4389248"/>
        </p:xfrm>
        <a:graphic>
          <a:graphicData uri="http://schemas.openxmlformats.org/drawingml/2006/table">
            <a:tbl>
              <a:tblPr/>
              <a:tblGrid>
                <a:gridCol w="40495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268">
                  <a:extLst>
                    <a:ext uri="{9D8B030D-6E8A-4147-A177-3AD203B41FA5}">
                      <a16:colId xmlns:a16="http://schemas.microsoft.com/office/drawing/2014/main" val="3655340029"/>
                    </a:ext>
                  </a:extLst>
                </a:gridCol>
                <a:gridCol w="797268">
                  <a:extLst>
                    <a:ext uri="{9D8B030D-6E8A-4147-A177-3AD203B41FA5}">
                      <a16:colId xmlns:a16="http://schemas.microsoft.com/office/drawing/2014/main" val="7498363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CRS Outcomes in 2SUD Cohort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Any-grade CRS,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 (51)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(49)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time to CRS onset, hr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 (5-42)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12223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CRS duration, hr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(1-47)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570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CRS management,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Tocilizumab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Corticosteroids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708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CRS resolution,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7778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Frequency of CRS,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929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C1D1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C1D8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C1D15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37.2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31.0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35.7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3019641"/>
                  </a:ext>
                </a:extLst>
              </a:tr>
            </a:tbl>
          </a:graphicData>
        </a:graphic>
      </p:graphicFrame>
      <p:graphicFrame>
        <p:nvGraphicFramePr>
          <p:cNvPr id="12" name="Group 3">
            <a:extLst>
              <a:ext uri="{FF2B5EF4-FFF2-40B4-BE49-F238E27FC236}">
                <a16:creationId xmlns:a16="http://schemas.microsoft.com/office/drawing/2014/main" id="{F2540F82-71FE-0D20-4A1E-01688D2ABB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8592668"/>
              </p:ext>
            </p:extLst>
          </p:nvPr>
        </p:nvGraphicFramePr>
        <p:xfrm>
          <a:off x="6053350" y="1317382"/>
          <a:ext cx="5917988" cy="4145408"/>
        </p:xfrm>
        <a:graphic>
          <a:graphicData uri="http://schemas.openxmlformats.org/drawingml/2006/table">
            <a:tbl>
              <a:tblPr/>
              <a:tblGrid>
                <a:gridCol w="4458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9869">
                  <a:extLst>
                    <a:ext uri="{9D8B030D-6E8A-4147-A177-3AD203B41FA5}">
                      <a16:colId xmlns:a16="http://schemas.microsoft.com/office/drawing/2014/main" val="3655340029"/>
                    </a:ext>
                  </a:extLst>
                </a:gridCol>
                <a:gridCol w="729869">
                  <a:extLst>
                    <a:ext uri="{9D8B030D-6E8A-4147-A177-3AD203B41FA5}">
                      <a16:colId xmlns:a16="http://schemas.microsoft.com/office/drawing/2014/main" val="1928845250"/>
                    </a:ext>
                  </a:extLst>
                </a:gridCol>
              </a:tblGrid>
              <a:tr h="5183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ICANS Outcomes in 2SUD Cohort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65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Any-grade ICANS,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time to ICANS onset, hr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 (20-50)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1222375"/>
                  </a:ext>
                </a:extLst>
              </a:tr>
              <a:tr h="3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ICANS duration, hr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(9-25)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570616"/>
                  </a:ext>
                </a:extLst>
              </a:tr>
              <a:tr h="5183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ICANS management,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Dexamethasone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70809"/>
                  </a:ext>
                </a:extLst>
              </a:tr>
              <a:tr h="3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ICANS resolution,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777871"/>
                  </a:ext>
                </a:extLst>
              </a:tr>
              <a:tr h="3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Frequency of ICANS,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78905"/>
                  </a:ext>
                </a:extLst>
              </a:tr>
              <a:tr h="736589">
                <a:tc>
                  <a:txBody>
                    <a:bodyPr/>
                    <a:lstStyle/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C1D1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C1D8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C1D15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3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0704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8CBEF9-F7CB-718E-2123-6C9000239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080BE-0867-DBE8-4D4E-40F35A725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Administration Differences Between Investigational and Approved Bispecific Antibodies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53D746-CA34-A983-0227-C02D24B156B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>
              <a:spcBef>
                <a:spcPct val="50000"/>
              </a:spcBef>
              <a:spcAft>
                <a:spcPct val="0"/>
              </a:spcAft>
            </a:pPr>
            <a:r>
              <a:rPr lang="en-US" dirty="0"/>
              <a:t>Epcoritamab PI. Mosunetuzumab PI. Kim. Nature Cancer. 2025;6:528. Kim. J Clin Oncol. 2025;43:S7046.  </a:t>
            </a: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ABA36C4C-67B3-3ACF-BB20-DA62C7F1F1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625186"/>
              </p:ext>
            </p:extLst>
          </p:nvPr>
        </p:nvGraphicFramePr>
        <p:xfrm>
          <a:off x="228600" y="1340204"/>
          <a:ext cx="11742738" cy="4483635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3008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76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175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367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0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lang="en-US" sz="1800" b="1" spc="-10" baseline="0">
                          <a:solidFill>
                            <a:schemeClr val="bg1"/>
                          </a:solidFill>
                        </a:rPr>
                        <a:t>Bispecific</a:t>
                      </a:r>
                      <a:endParaRPr sz="180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571433" rtl="0" eaLnBrk="1" latinLnBrk="0" hangingPunct="1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lang="en-US" sz="1800" b="1" kern="1200" spc="-10" baseline="0">
                          <a:solidFill>
                            <a:schemeClr val="bg1"/>
                          </a:solidFill>
                        </a:rPr>
                        <a:t>Route</a:t>
                      </a:r>
                      <a:endParaRPr sz="1800" b="1" kern="1200" spc="-1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spc="-10" baseline="0">
                          <a:solidFill>
                            <a:schemeClr val="bg1"/>
                          </a:solidFill>
                        </a:rPr>
                        <a:t>Schedule</a:t>
                      </a:r>
                      <a:endParaRPr sz="180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spc="-10" baseline="0">
                          <a:solidFill>
                            <a:schemeClr val="bg1"/>
                          </a:solidFill>
                        </a:rPr>
                        <a:t>Duration</a:t>
                      </a:r>
                      <a:endParaRPr sz="180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4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39"/>
                        </a:spcBef>
                      </a:pPr>
                      <a:r>
                        <a:rPr sz="1800" b="1" spc="-1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Epcoritamab</a:t>
                      </a:r>
                      <a:endParaRPr sz="1800" b="1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39"/>
                        </a:spcBef>
                      </a:pPr>
                      <a:r>
                        <a:rPr sz="1600" spc="-2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SC</a:t>
                      </a:r>
                      <a:endParaRPr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4163" marR="257175" indent="-20638"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lang="en-US" sz="1600" spc="-2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C1: D1 (0.16 mg), D8 (0.8 mg), D15 (3 mg), D22 (48 mg); C2-C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3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  <a:sym typeface="Wingdings" panose="05000000000000000000" pitchFamily="2" charset="2"/>
                        </a:rPr>
                        <a:t>: (48 mg) 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D1, D8, D15, D22; C4-C9: (48 mg) D1, D15; C</a:t>
                      </a:r>
                      <a:r>
                        <a:rPr lang="en-US" sz="1600" spc="-2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≥10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: D1 (48 mg)</a:t>
                      </a:r>
                      <a:endParaRPr lang="en-US" sz="1600" baseline="0" dirty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Until</a:t>
                      </a:r>
                      <a:r>
                        <a:rPr lang="en-US" sz="1600" spc="-6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progressive disease</a:t>
                      </a:r>
                      <a:endParaRPr lang="en-US"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220932"/>
                  </a:ext>
                </a:extLst>
              </a:tr>
              <a:tr h="12801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70"/>
                        </a:spcBef>
                      </a:pPr>
                      <a:r>
                        <a:rPr sz="1800" b="1" spc="-1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Mosunetuzumab</a:t>
                      </a:r>
                      <a:endParaRPr sz="1800" b="1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70"/>
                        </a:spcBef>
                      </a:pP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IV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*</a:t>
                      </a:r>
                      <a:endParaRPr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70"/>
                        </a:spcBef>
                      </a:pP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C1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: D1 (1 mg), D8 (2 mg), D15 (60 mg); C2: D1 (60 mg); C3+:D1 (30 mg).</a:t>
                      </a:r>
                      <a:r>
                        <a:rPr sz="1600" spc="-5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lang="en-US" sz="1600" spc="-5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Q3W</a:t>
                      </a:r>
                      <a:endParaRPr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580390" indent="0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8</a:t>
                      </a:r>
                      <a:r>
                        <a:rPr sz="1600" spc="-3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cycles</a:t>
                      </a:r>
                      <a:r>
                        <a:rPr sz="1600" spc="-2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if</a:t>
                      </a:r>
                      <a:r>
                        <a:rPr sz="1600" spc="-3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lang="en-US" sz="1600" spc="-3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complete response</a:t>
                      </a:r>
                      <a:r>
                        <a:rPr lang="en-US" sz="1600" spc="-2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;</a:t>
                      </a:r>
                      <a:r>
                        <a:rPr sz="1600" spc="-2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17</a:t>
                      </a:r>
                      <a:r>
                        <a:rPr sz="1600" spc="-3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cycles</a:t>
                      </a:r>
                      <a:r>
                        <a:rPr sz="1600" spc="-3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if</a:t>
                      </a:r>
                      <a:r>
                        <a:rPr sz="1600" spc="-3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lang="en-US" sz="1600" spc="-3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partial response; unless unacceptable toxicity or disease progression</a:t>
                      </a:r>
                      <a:endParaRPr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47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spc="-1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Odronextamab</a:t>
                      </a:r>
                      <a:endParaRPr lang="en-US" sz="1800" b="1" baseline="30000" dirty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IV</a:t>
                      </a: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34950" marR="240665" indent="14288"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C1: D1 (0.2 mg) D2 (0.5 mg), D8/9 (4 mg), D15/16 (20 mg); C2–C4  (160 mg) D1, D8, D15; C </a:t>
                      </a:r>
                      <a:r>
                        <a:rPr lang="en-US" sz="1600" spc="-2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≥5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: 320 mg Q2W as maintenance</a:t>
                      </a:r>
                      <a:endParaRPr lang="en-US" sz="1600" baseline="0" dirty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Until</a:t>
                      </a:r>
                      <a:r>
                        <a:rPr sz="1600" spc="-6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lang="en-US" sz="1600" spc="-6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progressive disease</a:t>
                      </a:r>
                      <a:endParaRPr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07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Surovatamig</a:t>
                      </a:r>
                      <a:endParaRPr lang="en-US" sz="1800" b="1" baseline="0" dirty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lang="en-US" sz="1600" spc="-25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SC/IV</a:t>
                      </a:r>
                      <a:endParaRPr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Every 2 wk in 28-day cycles</a:t>
                      </a:r>
                      <a:endParaRPr lang="en-US" sz="1600" baseline="0" dirty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12</a:t>
                      </a:r>
                      <a:r>
                        <a:rPr lang="en-US" sz="160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or 24</a:t>
                      </a:r>
                      <a:r>
                        <a:rPr sz="1600" spc="-3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 </a:t>
                      </a:r>
                      <a:r>
                        <a:rPr sz="1600" spc="-10" baseline="0">
                          <a:solidFill>
                            <a:srgbClr val="000000"/>
                          </a:solidFill>
                          <a:latin typeface="Poppins" pitchFamily="2" charset="77"/>
                          <a:ea typeface="Calibri" panose="020F0502020204030204" pitchFamily="34" charset="0"/>
                          <a:cs typeface="Poppins" pitchFamily="2" charset="77"/>
                        </a:rPr>
                        <a:t>cycles</a:t>
                      </a:r>
                      <a:endParaRPr sz="1600" baseline="0">
                        <a:solidFill>
                          <a:srgbClr val="000000"/>
                        </a:solidFill>
                        <a:latin typeface="Poppins" pitchFamily="2" charset="77"/>
                        <a:ea typeface="Calibri" panose="020F0502020204030204" pitchFamily="34" charset="0"/>
                        <a:cs typeface="Poppins" pitchFamily="2" charset="77"/>
                      </a:endParaRPr>
                    </a:p>
                  </a:txBody>
                  <a:tcPr marL="60960" marR="6096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041462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C10935A-6084-3EC4-1A63-F8A48E62C4D3}"/>
              </a:ext>
            </a:extLst>
          </p:cNvPr>
          <p:cNvSpPr txBox="1"/>
          <p:nvPr/>
        </p:nvSpPr>
        <p:spPr bwMode="auto">
          <a:xfrm>
            <a:off x="137160" y="5815703"/>
            <a:ext cx="880886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0">
                <a:latin typeface="+mn-lt"/>
              </a:rPr>
              <a:t>*</a:t>
            </a:r>
            <a:r>
              <a:rPr lang="en-US" sz="1200" b="0" dirty="0">
                <a:latin typeface="+mn-lt"/>
              </a:rPr>
              <a:t>Mosun</a:t>
            </a:r>
            <a:r>
              <a:rPr lang="en-US" sz="1200" b="0">
                <a:latin typeface="+mn-lt"/>
              </a:rPr>
              <a:t> SC demonstrated durable response, similar to </a:t>
            </a:r>
            <a:r>
              <a:rPr lang="en-US" sz="1200" b="0" dirty="0">
                <a:latin typeface="+mn-lt"/>
              </a:rPr>
              <a:t>Mosun</a:t>
            </a:r>
            <a:r>
              <a:rPr lang="en-US" sz="1200" b="0">
                <a:latin typeface="+mn-lt"/>
              </a:rPr>
              <a:t> IV, in a comparable patient population</a:t>
            </a:r>
            <a:r>
              <a:rPr lang="en-US" sz="1200" b="0" dirty="0">
                <a:latin typeface="+mn-lt"/>
              </a:rPr>
              <a:t>.</a:t>
            </a:r>
            <a:endParaRPr lang="en-US" sz="1200" b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310792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B8A9F-CE27-1FDC-0DE8-54996834F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1677382"/>
          </a:xfrm>
        </p:spPr>
        <p:txBody>
          <a:bodyPr/>
          <a:lstStyle/>
          <a:p>
            <a:r>
              <a:rPr lang="en-US" sz="4000"/>
              <a:t>Managing and Mitigating AEs Associated With Bispecific Antibodies for R/R FL</a:t>
            </a:r>
          </a:p>
        </p:txBody>
      </p:sp>
    </p:spTree>
    <p:extLst>
      <p:ext uri="{BB962C8B-B14F-4D97-AF65-F5344CB8AC3E}">
        <p14:creationId xmlns:p14="http://schemas.microsoft.com/office/powerpoint/2010/main" val="16592247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A48D8-630F-156B-9F81-9D6472621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Similarities and Differences Among Toxicity Profiles Associated With Different Bispecific Antibodies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A4197CB-E8F4-6998-3B77-514D232A9BA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Epcoritamab PI. Mosunetuzumab PI. Kim. Nature Cancer. 2025;6:528.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651AAE-D1AF-2A96-BC4C-2ADE62670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392889"/>
              </p:ext>
            </p:extLst>
          </p:nvPr>
        </p:nvGraphicFramePr>
        <p:xfrm>
          <a:off x="231078" y="1525990"/>
          <a:ext cx="11740259" cy="3545648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626340">
                  <a:extLst>
                    <a:ext uri="{9D8B030D-6E8A-4147-A177-3AD203B41FA5}">
                      <a16:colId xmlns:a16="http://schemas.microsoft.com/office/drawing/2014/main" val="4288184730"/>
                    </a:ext>
                  </a:extLst>
                </a:gridCol>
                <a:gridCol w="2005786">
                  <a:extLst>
                    <a:ext uri="{9D8B030D-6E8A-4147-A177-3AD203B41FA5}">
                      <a16:colId xmlns:a16="http://schemas.microsoft.com/office/drawing/2014/main" val="775007242"/>
                    </a:ext>
                  </a:extLst>
                </a:gridCol>
                <a:gridCol w="1720394">
                  <a:extLst>
                    <a:ext uri="{9D8B030D-6E8A-4147-A177-3AD203B41FA5}">
                      <a16:colId xmlns:a16="http://schemas.microsoft.com/office/drawing/2014/main" val="2145628907"/>
                    </a:ext>
                  </a:extLst>
                </a:gridCol>
                <a:gridCol w="1837742">
                  <a:extLst>
                    <a:ext uri="{9D8B030D-6E8A-4147-A177-3AD203B41FA5}">
                      <a16:colId xmlns:a16="http://schemas.microsoft.com/office/drawing/2014/main" val="2801696453"/>
                    </a:ext>
                  </a:extLst>
                </a:gridCol>
                <a:gridCol w="2255987">
                  <a:extLst>
                    <a:ext uri="{9D8B030D-6E8A-4147-A177-3AD203B41FA5}">
                      <a16:colId xmlns:a16="http://schemas.microsoft.com/office/drawing/2014/main" val="1246081774"/>
                    </a:ext>
                  </a:extLst>
                </a:gridCol>
                <a:gridCol w="2294010">
                  <a:extLst>
                    <a:ext uri="{9D8B030D-6E8A-4147-A177-3AD203B41FA5}">
                      <a16:colId xmlns:a16="http://schemas.microsoft.com/office/drawing/2014/main" val="1735230394"/>
                    </a:ext>
                  </a:extLst>
                </a:gridCol>
              </a:tblGrid>
              <a:tr h="28833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Drug (route)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Step-up /Premed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CRS (any/≥ G3) in FL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ICANS (any/≥ G3) in FL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Other “Tells” in FL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Cytopenias (≥ G3, Label)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673037"/>
                  </a:ext>
                </a:extLst>
              </a:tr>
              <a:tr h="7826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Mosunetuzumab</a:t>
                      </a: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 (IV)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3-step cycle-1 IV; steroid/antihistamine/ acetaminophen premed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44%/2.2% (GO29781 FL cohort)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Listed among clinically relevant AEs &lt;10%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Tumor flare (≈4%) &amp; HLH warning appear in label; infections incl. opportunistic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Neutropenia 40%, thrombocytopenia 10% (lab)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20639"/>
                  </a:ext>
                </a:extLst>
              </a:tr>
              <a:tr h="127691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Epcoritamab</a:t>
                      </a:r>
                    </a:p>
                    <a:p>
                      <a:pPr algn="ctr"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 (SC)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3-step</a:t>
                      </a: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 step-up for FL; pretreat steroids/ antihistamine/ acetaminophen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49%/0% (3-step FL set, label Table 11); (with older 2-step, any-grade 66%, G3 1.6%)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6% (all ≤ G2) in 2-step cohort (label); 0% observed so far in a smaller 3-step FL cohort (exposure shorter—can’t conclude true risk)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Injection-site reactions very common (58%, mostly mild) Require PJP prophylaxis; consider herpes prophylaxis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Neutropenia 30%, platelets 8%, lymphocytes 82% (lab) 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6594345"/>
                  </a:ext>
                </a:extLst>
              </a:tr>
              <a:tr h="11533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Odronextamab</a:t>
                      </a: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 (IV)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Split doses Days 1-2, 8-9, 15-16 in C1; steroid/antihistamine premed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≈56.3% any-grade CRS (ELM-2 FL 2-yr update)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Rare; 1 grade 2 event reported in FL 2-yr update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EU label lists class-typical risks (CRS, neurotoxicity incl. ICANS); common serious AEs include pneumonia/ COVID-19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Label overview: neutropenia, anemia, thrombocytopenia among the most common AEs</a:t>
                      </a:r>
                    </a:p>
                  </a:txBody>
                  <a:tcPr marL="41191" marR="41191" marT="20595" marB="205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837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14125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AC8052B4-0BD6-C542-F340-BFCB76879F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5191"/>
          <a:stretch>
            <a:fillRect/>
          </a:stretch>
        </p:blipFill>
        <p:spPr>
          <a:xfrm flipH="1">
            <a:off x="4285149" y="889691"/>
            <a:ext cx="3896198" cy="57478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9BA41B-D1DD-4144-108A-B606A5BC9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Cytokine Release Syndrome</a:t>
            </a:r>
          </a:p>
        </p:txBody>
      </p:sp>
      <p:sp>
        <p:nvSpPr>
          <p:cNvPr id="4" name="Up Arrow 3"/>
          <p:cNvSpPr/>
          <p:nvPr/>
        </p:nvSpPr>
        <p:spPr>
          <a:xfrm>
            <a:off x="231071" y="2626658"/>
            <a:ext cx="991891" cy="2893017"/>
          </a:xfrm>
          <a:prstGeom prst="upArrow">
            <a:avLst>
              <a:gd name="adj1" fmla="val 50000"/>
              <a:gd name="adj2" fmla="val 55208"/>
            </a:avLst>
          </a:prstGeom>
          <a:solidFill>
            <a:schemeClr val="accent1"/>
          </a:solidFill>
          <a:ln w="285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448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67" b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90929" y="1577657"/>
            <a:ext cx="3370000" cy="4134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4481"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2400">
                <a:latin typeface="Poppins" pitchFamily="2" charset="77"/>
                <a:cs typeface="Poppins" pitchFamily="2" charset="77"/>
              </a:rPr>
              <a:t>SYMPTOMS</a:t>
            </a:r>
          </a:p>
          <a:p>
            <a:pPr marL="342917" indent="-342917" defTabSz="424481" eaLnBrk="1" fontAlgn="auto" hangingPunct="1"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  <a:defRPr/>
            </a:pPr>
            <a:r>
              <a:rPr lang="en-US" sz="2400" b="0">
                <a:latin typeface="Poppins" pitchFamily="2" charset="77"/>
                <a:cs typeface="Poppins" pitchFamily="2" charset="77"/>
              </a:rPr>
              <a:t>Headache</a:t>
            </a:r>
          </a:p>
          <a:p>
            <a:pPr marL="342917" indent="-342917" defTabSz="424481" eaLnBrk="1" fontAlgn="auto" hangingPunct="1"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  <a:defRPr/>
            </a:pPr>
            <a:r>
              <a:rPr lang="en-US" sz="2400" b="0">
                <a:latin typeface="Poppins" pitchFamily="2" charset="77"/>
                <a:cs typeface="Poppins" pitchFamily="2" charset="77"/>
              </a:rPr>
              <a:t>Fever</a:t>
            </a:r>
          </a:p>
          <a:p>
            <a:pPr marL="342917" indent="-342917" defTabSz="424481" eaLnBrk="1" fontAlgn="auto" hangingPunct="1"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  <a:defRPr/>
            </a:pPr>
            <a:r>
              <a:rPr lang="en-US" sz="2400" b="0">
                <a:latin typeface="Poppins" pitchFamily="2" charset="77"/>
                <a:cs typeface="Poppins" pitchFamily="2" charset="77"/>
              </a:rPr>
              <a:t>Trouble breathing</a:t>
            </a:r>
          </a:p>
          <a:p>
            <a:pPr marL="342917" indent="-342917" defTabSz="424481" eaLnBrk="1" fontAlgn="auto" hangingPunct="1"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  <a:defRPr/>
            </a:pPr>
            <a:r>
              <a:rPr lang="en-US" sz="2400" b="0">
                <a:latin typeface="Poppins" pitchFamily="2" charset="77"/>
                <a:cs typeface="Poppins" pitchFamily="2" charset="77"/>
              </a:rPr>
              <a:t>Rapid heartbeat</a:t>
            </a:r>
          </a:p>
          <a:p>
            <a:pPr marL="342917" indent="-342917" defTabSz="424481" eaLnBrk="1" fontAlgn="auto" hangingPunct="1"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  <a:defRPr/>
            </a:pPr>
            <a:r>
              <a:rPr lang="en-US" sz="2400" b="0">
                <a:latin typeface="Poppins" pitchFamily="2" charset="77"/>
                <a:cs typeface="Poppins" pitchFamily="2" charset="77"/>
              </a:rPr>
              <a:t>Low blood pressure</a:t>
            </a:r>
          </a:p>
          <a:p>
            <a:pPr marL="342917" indent="-342917" defTabSz="424481" eaLnBrk="1" fontAlgn="auto" hangingPunct="1"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  <a:defRPr/>
            </a:pPr>
            <a:r>
              <a:rPr lang="en-US" sz="2400" b="0">
                <a:latin typeface="Poppins" pitchFamily="2" charset="77"/>
                <a:cs typeface="Poppins" pitchFamily="2" charset="77"/>
              </a:rPr>
              <a:t>Nausea</a:t>
            </a:r>
          </a:p>
          <a:p>
            <a:pPr marL="342917" indent="-342917" defTabSz="424481" eaLnBrk="1" fontAlgn="auto" hangingPunct="1"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  <a:defRPr/>
            </a:pPr>
            <a:r>
              <a:rPr lang="en-US" sz="2400" b="0">
                <a:latin typeface="Poppins" pitchFamily="2" charset="77"/>
                <a:cs typeface="Poppins" pitchFamily="2" charset="77"/>
              </a:rPr>
              <a:t>Rash</a:t>
            </a:r>
          </a:p>
        </p:txBody>
      </p:sp>
      <p:sp>
        <p:nvSpPr>
          <p:cNvPr id="7" name="Rectangle 6"/>
          <p:cNvSpPr/>
          <p:nvPr/>
        </p:nvSpPr>
        <p:spPr>
          <a:xfrm>
            <a:off x="89877" y="1915058"/>
            <a:ext cx="363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24481"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2400">
                <a:latin typeface="Poppins" pitchFamily="2" charset="77"/>
                <a:cs typeface="Poppins" pitchFamily="2" charset="77"/>
              </a:rPr>
              <a:t>CYTOKINES INVOLVED</a:t>
            </a:r>
            <a:endParaRPr lang="en-US" sz="2133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27024" y="2406134"/>
            <a:ext cx="2944678" cy="3621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4481" eaLnBrk="1" fontAlgn="auto" hangingPunct="1">
              <a:spcBef>
                <a:spcPts val="0"/>
              </a:spcBef>
              <a:spcAft>
                <a:spcPts val="800"/>
              </a:spcAft>
              <a:tabLst>
                <a:tab pos="1291231" algn="l"/>
              </a:tabLst>
              <a:defRPr/>
            </a:pPr>
            <a:r>
              <a:rPr lang="en-US" sz="2133">
                <a:latin typeface="Poppins" pitchFamily="2" charset="77"/>
                <a:cs typeface="Poppins" pitchFamily="2" charset="77"/>
              </a:rPr>
              <a:t>IMMEDIATE ONSET</a:t>
            </a: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r>
              <a:rPr lang="en-US" sz="1867" b="0">
                <a:latin typeface="Poppins" pitchFamily="2" charset="77"/>
                <a:cs typeface="Poppins" pitchFamily="2" charset="77"/>
              </a:rPr>
              <a:t>TNF	IL-1</a:t>
            </a:r>
            <a:r>
              <a:rPr lang="el-GR" sz="1867" b="0">
                <a:latin typeface="Calibri"/>
                <a:cs typeface="Poppins" pitchFamily="2" charset="77"/>
              </a:rPr>
              <a:t>β</a:t>
            </a:r>
            <a:endParaRPr lang="en-US" sz="1867" b="0">
              <a:latin typeface="Poppins" pitchFamily="2" charset="77"/>
              <a:cs typeface="Poppins" pitchFamily="2" charset="77"/>
            </a:endParaRP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r>
              <a:rPr lang="en-US" sz="1867" b="0">
                <a:latin typeface="Poppins" pitchFamily="2" charset="77"/>
                <a:cs typeface="Poppins" pitchFamily="2" charset="77"/>
              </a:rPr>
              <a:t>IL-8	MCP-1</a:t>
            </a: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endParaRPr lang="en-US" sz="1867" b="0">
              <a:latin typeface="Poppins" pitchFamily="2" charset="77"/>
              <a:cs typeface="Poppins" pitchFamily="2" charset="77"/>
            </a:endParaRP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r>
              <a:rPr lang="en-US" sz="2000">
                <a:latin typeface="Poppins" pitchFamily="2" charset="77"/>
                <a:cs typeface="Poppins" pitchFamily="2" charset="77"/>
              </a:rPr>
              <a:t>LATE ONSET</a:t>
            </a: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IL-6</a:t>
            </a: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endParaRPr lang="en-US" sz="1867" b="0">
              <a:latin typeface="Poppins" pitchFamily="2" charset="77"/>
              <a:cs typeface="Poppins" pitchFamily="2" charset="77"/>
            </a:endParaRPr>
          </a:p>
          <a:p>
            <a:pPr defTabSz="424481" eaLnBrk="1" fontAlgn="auto" hangingPunct="1">
              <a:spcBef>
                <a:spcPts val="0"/>
              </a:spcBef>
              <a:spcAft>
                <a:spcPts val="800"/>
              </a:spcAft>
              <a:tabLst>
                <a:tab pos="1291231" algn="l"/>
              </a:tabLst>
              <a:defRPr/>
            </a:pPr>
            <a:r>
              <a:rPr lang="en-US" sz="2000">
                <a:latin typeface="Poppins" pitchFamily="2" charset="77"/>
                <a:cs typeface="Poppins" pitchFamily="2" charset="77"/>
              </a:rPr>
              <a:t>ALSO IMPLICATED</a:t>
            </a: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IFN-</a:t>
            </a:r>
            <a:r>
              <a:rPr lang="el-GR" sz="2000" b="0">
                <a:latin typeface="Calibri"/>
                <a:cs typeface="Poppins" pitchFamily="2" charset="77"/>
              </a:rPr>
              <a:t>α</a:t>
            </a:r>
            <a:r>
              <a:rPr lang="en-US" sz="2000" b="0">
                <a:latin typeface="Poppins" pitchFamily="2" charset="77"/>
                <a:cs typeface="Poppins" pitchFamily="2" charset="77"/>
              </a:rPr>
              <a:t>, IFN-</a:t>
            </a:r>
            <a:r>
              <a:rPr lang="el-GR" sz="2000" b="0">
                <a:latin typeface="Calibri"/>
                <a:cs typeface="Poppins" pitchFamily="2" charset="77"/>
              </a:rPr>
              <a:t>β</a:t>
            </a:r>
            <a:r>
              <a:rPr lang="en-US" sz="2000" b="0">
                <a:latin typeface="Poppins" pitchFamily="2" charset="77"/>
                <a:cs typeface="Poppins" pitchFamily="2" charset="77"/>
              </a:rPr>
              <a:t>, IFN-</a:t>
            </a:r>
            <a:r>
              <a:rPr lang="el-GR" sz="2000" b="0">
                <a:latin typeface="Calibri"/>
                <a:cs typeface="Poppins" pitchFamily="2" charset="77"/>
              </a:rPr>
              <a:t>γ</a:t>
            </a:r>
            <a:endParaRPr lang="en-US" sz="2000" b="0">
              <a:latin typeface="Poppins" pitchFamily="2" charset="77"/>
              <a:cs typeface="Poppins" pitchFamily="2" charset="77"/>
            </a:endParaRPr>
          </a:p>
          <a:p>
            <a:pPr defTabSz="424481" eaLnBrk="1" fontAlgn="auto" hangingPunct="1">
              <a:spcBef>
                <a:spcPts val="0"/>
              </a:spcBef>
              <a:spcAft>
                <a:spcPts val="0"/>
              </a:spcAft>
              <a:tabLst>
                <a:tab pos="1291231" algn="l"/>
              </a:tabLst>
              <a:defRPr/>
            </a:pPr>
            <a:r>
              <a:rPr lang="en-US" sz="2000" b="0">
                <a:latin typeface="Poppins" pitchFamily="2" charset="77"/>
                <a:cs typeface="Poppins" pitchFamily="2" charset="77"/>
              </a:rPr>
              <a:t>Colony stimulating factors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2747852" y="889691"/>
            <a:ext cx="3943843" cy="5747809"/>
            <a:chOff x="6078801" y="1556801"/>
            <a:chExt cx="5915764" cy="8621713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078801" y="1556801"/>
              <a:ext cx="5915764" cy="8621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Oval 8"/>
            <p:cNvSpPr/>
            <p:nvPr/>
          </p:nvSpPr>
          <p:spPr>
            <a:xfrm>
              <a:off x="8921750" y="2139950"/>
              <a:ext cx="495300" cy="495300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448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7" b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7423149" y="3752850"/>
              <a:ext cx="542979" cy="514350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448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7" b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734300" y="4533900"/>
              <a:ext cx="514350" cy="514350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448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7" b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9740900" y="5689600"/>
              <a:ext cx="488950" cy="488950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448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7" b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6661150" y="6819900"/>
              <a:ext cx="488950" cy="488950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448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7" b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9525000" y="7283450"/>
              <a:ext cx="488950" cy="488950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448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7" b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9385300" y="9307513"/>
              <a:ext cx="488950" cy="488950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448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7" b="0">
                <a:solidFill>
                  <a:prstClr val="white"/>
                </a:solidFill>
                <a:latin typeface="Calibri"/>
              </a:endParaRPr>
            </a:p>
          </p:txBody>
        </p:sp>
      </p:grpSp>
      <p:pic>
        <p:nvPicPr>
          <p:cNvPr id="26" name="Content Placeholder 25" descr="Thermometer with solid fill">
            <a:extLst>
              <a:ext uri="{FF2B5EF4-FFF2-40B4-BE49-F238E27FC236}">
                <a16:creationId xmlns:a16="http://schemas.microsoft.com/office/drawing/2014/main" id="{85E88822-23BD-6C5A-5B15-AA39F169623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6499165">
            <a:off x="4944853" y="1735671"/>
            <a:ext cx="680023" cy="680023"/>
          </a:xfr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63C52A0-A9C7-9A31-247D-3346178C8E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2161" y="950389"/>
            <a:ext cx="1283157" cy="1164712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F5F2FC7-7EC9-2C03-E19B-4FD7F3ECD6AE}"/>
              </a:ext>
            </a:extLst>
          </p:cNvPr>
          <p:cNvSpPr/>
          <p:nvPr/>
        </p:nvSpPr>
        <p:spPr>
          <a:xfrm>
            <a:off x="5746529" y="1103721"/>
            <a:ext cx="349471" cy="3494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E6BF4A3-927A-C0CF-0A1C-136C05686180}"/>
              </a:ext>
            </a:extLst>
          </p:cNvPr>
          <p:cNvSpPr/>
          <p:nvPr/>
        </p:nvSpPr>
        <p:spPr>
          <a:xfrm>
            <a:off x="4748920" y="1632649"/>
            <a:ext cx="349471" cy="3494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b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96CEE959-5F04-6C76-48B3-37E68A787B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10575" y="2935542"/>
            <a:ext cx="1758873" cy="1731519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DA7CF97A-E9A8-5F88-F39A-B7BD151B5723}"/>
              </a:ext>
            </a:extLst>
          </p:cNvPr>
          <p:cNvSpPr/>
          <p:nvPr/>
        </p:nvSpPr>
        <p:spPr>
          <a:xfrm>
            <a:off x="5444679" y="3297439"/>
            <a:ext cx="349471" cy="3494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F4F6D782-4FA3-E8A0-8C34-42975F5BE6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53951" y="3040314"/>
            <a:ext cx="712196" cy="1016000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2687C601-B7F2-1DA3-B09A-9D0D4EEEB737}"/>
              </a:ext>
            </a:extLst>
          </p:cNvPr>
          <p:cNvSpPr/>
          <p:nvPr/>
        </p:nvSpPr>
        <p:spPr>
          <a:xfrm>
            <a:off x="6614249" y="3536606"/>
            <a:ext cx="349471" cy="3494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d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4EA522F-7BD8-97FA-D17C-C28EFA7C968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37726" y="4625896"/>
            <a:ext cx="1325994" cy="1231142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969C0D04-CC1F-D1DC-686C-045943A6A17D}"/>
              </a:ext>
            </a:extLst>
          </p:cNvPr>
          <p:cNvSpPr/>
          <p:nvPr/>
        </p:nvSpPr>
        <p:spPr>
          <a:xfrm>
            <a:off x="6495847" y="4937998"/>
            <a:ext cx="349471" cy="3494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f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4CEA43B4-0917-A396-A956-28148610420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33469" y="4748523"/>
            <a:ext cx="725556" cy="492944"/>
          </a:xfrm>
          <a:prstGeom prst="rect">
            <a:avLst/>
          </a:prstGeom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26608702-0A8D-6F36-0B89-384FCBC02157}"/>
              </a:ext>
            </a:extLst>
          </p:cNvPr>
          <p:cNvSpPr/>
          <p:nvPr/>
        </p:nvSpPr>
        <p:spPr>
          <a:xfrm>
            <a:off x="4365882" y="4566076"/>
            <a:ext cx="349471" cy="3494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e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1DA94C2-2893-B6D1-9DD2-9A39E35192A2}"/>
              </a:ext>
            </a:extLst>
          </p:cNvPr>
          <p:cNvGrpSpPr/>
          <p:nvPr/>
        </p:nvGrpSpPr>
        <p:grpSpPr>
          <a:xfrm>
            <a:off x="6635169" y="6406784"/>
            <a:ext cx="234663" cy="162370"/>
            <a:chOff x="6728616" y="6181785"/>
            <a:chExt cx="577417" cy="399532"/>
          </a:xfrm>
          <a:effectLst>
            <a:glow rad="63500">
              <a:schemeClr val="accent1">
                <a:satMod val="175000"/>
                <a:alpha val="20000"/>
              </a:schemeClr>
            </a:glow>
          </a:effectLst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116C34BB-A987-EB4F-18F5-DD0E8DEDB94A}"/>
                </a:ext>
              </a:extLst>
            </p:cNvPr>
            <p:cNvSpPr/>
            <p:nvPr/>
          </p:nvSpPr>
          <p:spPr>
            <a:xfrm>
              <a:off x="6808231" y="6260714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B52BBC6D-DECE-B2F0-964E-3ADEAFEDCF89}"/>
                </a:ext>
              </a:extLst>
            </p:cNvPr>
            <p:cNvSpPr/>
            <p:nvPr/>
          </p:nvSpPr>
          <p:spPr>
            <a:xfrm>
              <a:off x="6984026" y="6181785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0F539D6-F26E-1C7F-8626-15CE9A6017F2}"/>
                </a:ext>
              </a:extLst>
            </p:cNvPr>
            <p:cNvSpPr/>
            <p:nvPr/>
          </p:nvSpPr>
          <p:spPr>
            <a:xfrm>
              <a:off x="7168192" y="636160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2572DBD5-48DB-7155-DC02-BC62108B9193}"/>
                </a:ext>
              </a:extLst>
            </p:cNvPr>
            <p:cNvSpPr/>
            <p:nvPr/>
          </p:nvSpPr>
          <p:spPr>
            <a:xfrm>
              <a:off x="6987052" y="635789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C046ED72-A004-A602-4A18-EA586F27268A}"/>
                </a:ext>
              </a:extLst>
            </p:cNvPr>
            <p:cNvSpPr/>
            <p:nvPr/>
          </p:nvSpPr>
          <p:spPr>
            <a:xfrm rot="3273133">
              <a:off x="6960683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DE7A8CE9-4B16-744F-64EE-B4C6A4D67F34}"/>
                </a:ext>
              </a:extLst>
            </p:cNvPr>
            <p:cNvSpPr/>
            <p:nvPr/>
          </p:nvSpPr>
          <p:spPr>
            <a:xfrm rot="3273133">
              <a:off x="7197289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30B659D4-547D-1D39-F226-079ED5C83AF5}"/>
                </a:ext>
              </a:extLst>
            </p:cNvPr>
            <p:cNvSpPr/>
            <p:nvPr/>
          </p:nvSpPr>
          <p:spPr>
            <a:xfrm rot="3273133">
              <a:off x="6728616" y="6339581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296EFE77-5D54-E8B9-F3C6-15F8B307B583}"/>
                </a:ext>
              </a:extLst>
            </p:cNvPr>
            <p:cNvSpPr/>
            <p:nvPr/>
          </p:nvSpPr>
          <p:spPr>
            <a:xfrm rot="3273133">
              <a:off x="7100036" y="6480177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DA3B442C-6FFB-C3A1-3628-3531E8345E9A}"/>
              </a:ext>
            </a:extLst>
          </p:cNvPr>
          <p:cNvGrpSpPr/>
          <p:nvPr/>
        </p:nvGrpSpPr>
        <p:grpSpPr>
          <a:xfrm>
            <a:off x="6907813" y="6243583"/>
            <a:ext cx="234663" cy="162370"/>
            <a:chOff x="6728616" y="6181785"/>
            <a:chExt cx="577417" cy="399532"/>
          </a:xfrm>
          <a:effectLst>
            <a:glow rad="63500">
              <a:schemeClr val="accent1">
                <a:satMod val="175000"/>
                <a:alpha val="20000"/>
              </a:schemeClr>
            </a:glow>
          </a:effectLst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AB48D26-3534-8023-CA44-18B4AAB578AD}"/>
                </a:ext>
              </a:extLst>
            </p:cNvPr>
            <p:cNvSpPr/>
            <p:nvPr/>
          </p:nvSpPr>
          <p:spPr>
            <a:xfrm>
              <a:off x="6808231" y="6260714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729EDDD-DD8F-FEB1-6476-F13D5BA80E24}"/>
                </a:ext>
              </a:extLst>
            </p:cNvPr>
            <p:cNvSpPr/>
            <p:nvPr/>
          </p:nvSpPr>
          <p:spPr>
            <a:xfrm>
              <a:off x="6984026" y="6181785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B089BD2B-AC21-18D5-29CE-5A3D01CB1D65}"/>
                </a:ext>
              </a:extLst>
            </p:cNvPr>
            <p:cNvSpPr/>
            <p:nvPr/>
          </p:nvSpPr>
          <p:spPr>
            <a:xfrm>
              <a:off x="7168192" y="636160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AFD7146A-6B74-A8E3-9B42-EACAB04CEE17}"/>
                </a:ext>
              </a:extLst>
            </p:cNvPr>
            <p:cNvSpPr/>
            <p:nvPr/>
          </p:nvSpPr>
          <p:spPr>
            <a:xfrm>
              <a:off x="6987052" y="635789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FFF675F0-A098-2A6E-216B-4B78D74938E1}"/>
                </a:ext>
              </a:extLst>
            </p:cNvPr>
            <p:cNvSpPr/>
            <p:nvPr/>
          </p:nvSpPr>
          <p:spPr>
            <a:xfrm rot="3273133">
              <a:off x="6960683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479E1E20-5CD8-BEC7-FEED-8E43170D3A00}"/>
                </a:ext>
              </a:extLst>
            </p:cNvPr>
            <p:cNvSpPr/>
            <p:nvPr/>
          </p:nvSpPr>
          <p:spPr>
            <a:xfrm rot="3273133">
              <a:off x="7197289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96" name="Oval 4095">
              <a:extLst>
                <a:ext uri="{FF2B5EF4-FFF2-40B4-BE49-F238E27FC236}">
                  <a16:creationId xmlns:a16="http://schemas.microsoft.com/office/drawing/2014/main" id="{B267931F-E46D-3917-B35E-27B9FCDF0BA8}"/>
                </a:ext>
              </a:extLst>
            </p:cNvPr>
            <p:cNvSpPr/>
            <p:nvPr/>
          </p:nvSpPr>
          <p:spPr>
            <a:xfrm rot="3273133">
              <a:off x="6728616" y="6339581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97" name="Oval 4096">
              <a:extLst>
                <a:ext uri="{FF2B5EF4-FFF2-40B4-BE49-F238E27FC236}">
                  <a16:creationId xmlns:a16="http://schemas.microsoft.com/office/drawing/2014/main" id="{3BFE3DC8-177F-EB7A-640F-D2CF17A3E17D}"/>
                </a:ext>
              </a:extLst>
            </p:cNvPr>
            <p:cNvSpPr/>
            <p:nvPr/>
          </p:nvSpPr>
          <p:spPr>
            <a:xfrm rot="3273133">
              <a:off x="7100036" y="6480177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108" name="Group 4107">
            <a:extLst>
              <a:ext uri="{FF2B5EF4-FFF2-40B4-BE49-F238E27FC236}">
                <a16:creationId xmlns:a16="http://schemas.microsoft.com/office/drawing/2014/main" id="{6013EAA3-4D9A-7D5A-7AE3-DD3BA3BBF81E}"/>
              </a:ext>
            </a:extLst>
          </p:cNvPr>
          <p:cNvGrpSpPr/>
          <p:nvPr/>
        </p:nvGrpSpPr>
        <p:grpSpPr>
          <a:xfrm rot="8308201">
            <a:off x="7048815" y="6379628"/>
            <a:ext cx="234663" cy="162370"/>
            <a:chOff x="6728616" y="6181785"/>
            <a:chExt cx="577417" cy="399532"/>
          </a:xfrm>
          <a:effectLst>
            <a:glow rad="63500">
              <a:schemeClr val="accent1">
                <a:satMod val="175000"/>
                <a:alpha val="20000"/>
              </a:schemeClr>
            </a:glow>
          </a:effectLst>
        </p:grpSpPr>
        <p:sp>
          <p:nvSpPr>
            <p:cNvPr id="4109" name="Oval 4108">
              <a:extLst>
                <a:ext uri="{FF2B5EF4-FFF2-40B4-BE49-F238E27FC236}">
                  <a16:creationId xmlns:a16="http://schemas.microsoft.com/office/drawing/2014/main" id="{B46A5DD3-4AC7-F9C4-7442-E95CFC2218C4}"/>
                </a:ext>
              </a:extLst>
            </p:cNvPr>
            <p:cNvSpPr/>
            <p:nvPr/>
          </p:nvSpPr>
          <p:spPr>
            <a:xfrm>
              <a:off x="6808231" y="6260714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0" name="Oval 4109">
              <a:extLst>
                <a:ext uri="{FF2B5EF4-FFF2-40B4-BE49-F238E27FC236}">
                  <a16:creationId xmlns:a16="http://schemas.microsoft.com/office/drawing/2014/main" id="{126FD321-0154-36F6-5EBF-3A15B501DE9F}"/>
                </a:ext>
              </a:extLst>
            </p:cNvPr>
            <p:cNvSpPr/>
            <p:nvPr/>
          </p:nvSpPr>
          <p:spPr>
            <a:xfrm>
              <a:off x="6984026" y="6181785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1" name="Oval 4110">
              <a:extLst>
                <a:ext uri="{FF2B5EF4-FFF2-40B4-BE49-F238E27FC236}">
                  <a16:creationId xmlns:a16="http://schemas.microsoft.com/office/drawing/2014/main" id="{685F9BE1-DE91-8838-6A0F-DE25C925EC83}"/>
                </a:ext>
              </a:extLst>
            </p:cNvPr>
            <p:cNvSpPr/>
            <p:nvPr/>
          </p:nvSpPr>
          <p:spPr>
            <a:xfrm>
              <a:off x="7168192" y="636160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2" name="Oval 4111">
              <a:extLst>
                <a:ext uri="{FF2B5EF4-FFF2-40B4-BE49-F238E27FC236}">
                  <a16:creationId xmlns:a16="http://schemas.microsoft.com/office/drawing/2014/main" id="{11933743-76F1-39AA-9701-A32FF3827AC2}"/>
                </a:ext>
              </a:extLst>
            </p:cNvPr>
            <p:cNvSpPr/>
            <p:nvPr/>
          </p:nvSpPr>
          <p:spPr>
            <a:xfrm>
              <a:off x="6987052" y="635789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3" name="Oval 4112">
              <a:extLst>
                <a:ext uri="{FF2B5EF4-FFF2-40B4-BE49-F238E27FC236}">
                  <a16:creationId xmlns:a16="http://schemas.microsoft.com/office/drawing/2014/main" id="{5D20C330-6F0F-F20B-6B35-C8F63A5D2CCE}"/>
                </a:ext>
              </a:extLst>
            </p:cNvPr>
            <p:cNvSpPr/>
            <p:nvPr/>
          </p:nvSpPr>
          <p:spPr>
            <a:xfrm rot="3273133">
              <a:off x="6960683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4" name="Oval 4113">
              <a:extLst>
                <a:ext uri="{FF2B5EF4-FFF2-40B4-BE49-F238E27FC236}">
                  <a16:creationId xmlns:a16="http://schemas.microsoft.com/office/drawing/2014/main" id="{A1D65F43-A5DB-402B-77AD-C3B3113BB3F9}"/>
                </a:ext>
              </a:extLst>
            </p:cNvPr>
            <p:cNvSpPr/>
            <p:nvPr/>
          </p:nvSpPr>
          <p:spPr>
            <a:xfrm rot="3273133">
              <a:off x="7197289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5" name="Oval 4114">
              <a:extLst>
                <a:ext uri="{FF2B5EF4-FFF2-40B4-BE49-F238E27FC236}">
                  <a16:creationId xmlns:a16="http://schemas.microsoft.com/office/drawing/2014/main" id="{2C0213E6-0561-0E2D-6594-BB4047A6AF8C}"/>
                </a:ext>
              </a:extLst>
            </p:cNvPr>
            <p:cNvSpPr/>
            <p:nvPr/>
          </p:nvSpPr>
          <p:spPr>
            <a:xfrm rot="3273133">
              <a:off x="6728616" y="6339581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6" name="Oval 4115">
              <a:extLst>
                <a:ext uri="{FF2B5EF4-FFF2-40B4-BE49-F238E27FC236}">
                  <a16:creationId xmlns:a16="http://schemas.microsoft.com/office/drawing/2014/main" id="{BF7C58C3-4A7F-67D7-BF6D-CD3E6EA83139}"/>
                </a:ext>
              </a:extLst>
            </p:cNvPr>
            <p:cNvSpPr/>
            <p:nvPr/>
          </p:nvSpPr>
          <p:spPr>
            <a:xfrm rot="3273133">
              <a:off x="7100036" y="6480177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117" name="Group 4116">
            <a:extLst>
              <a:ext uri="{FF2B5EF4-FFF2-40B4-BE49-F238E27FC236}">
                <a16:creationId xmlns:a16="http://schemas.microsoft.com/office/drawing/2014/main" id="{B316CDA7-6E72-F625-B33C-9A931825A9DE}"/>
              </a:ext>
            </a:extLst>
          </p:cNvPr>
          <p:cNvGrpSpPr/>
          <p:nvPr/>
        </p:nvGrpSpPr>
        <p:grpSpPr>
          <a:xfrm rot="18905033">
            <a:off x="6726859" y="6314955"/>
            <a:ext cx="234665" cy="162371"/>
            <a:chOff x="6728616" y="6181785"/>
            <a:chExt cx="577417" cy="399532"/>
          </a:xfrm>
          <a:effectLst>
            <a:glow rad="63500">
              <a:schemeClr val="accent1">
                <a:satMod val="175000"/>
                <a:alpha val="20000"/>
              </a:schemeClr>
            </a:glow>
          </a:effectLst>
        </p:grpSpPr>
        <p:sp>
          <p:nvSpPr>
            <p:cNvPr id="4118" name="Oval 4117">
              <a:extLst>
                <a:ext uri="{FF2B5EF4-FFF2-40B4-BE49-F238E27FC236}">
                  <a16:creationId xmlns:a16="http://schemas.microsoft.com/office/drawing/2014/main" id="{7AD5D8DE-94E6-ED0D-C6EF-084C5CB094F2}"/>
                </a:ext>
              </a:extLst>
            </p:cNvPr>
            <p:cNvSpPr/>
            <p:nvPr/>
          </p:nvSpPr>
          <p:spPr>
            <a:xfrm>
              <a:off x="6808231" y="6260714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9" name="Oval 4118">
              <a:extLst>
                <a:ext uri="{FF2B5EF4-FFF2-40B4-BE49-F238E27FC236}">
                  <a16:creationId xmlns:a16="http://schemas.microsoft.com/office/drawing/2014/main" id="{B8C55119-44ED-58D3-3414-22DD4E078CB3}"/>
                </a:ext>
              </a:extLst>
            </p:cNvPr>
            <p:cNvSpPr/>
            <p:nvPr/>
          </p:nvSpPr>
          <p:spPr>
            <a:xfrm>
              <a:off x="6984026" y="6181785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0" name="Oval 4119">
              <a:extLst>
                <a:ext uri="{FF2B5EF4-FFF2-40B4-BE49-F238E27FC236}">
                  <a16:creationId xmlns:a16="http://schemas.microsoft.com/office/drawing/2014/main" id="{B8BD76E9-7B65-FD99-A002-0B5D4C521F38}"/>
                </a:ext>
              </a:extLst>
            </p:cNvPr>
            <p:cNvSpPr/>
            <p:nvPr/>
          </p:nvSpPr>
          <p:spPr>
            <a:xfrm>
              <a:off x="7168192" y="636160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1" name="Oval 4120">
              <a:extLst>
                <a:ext uri="{FF2B5EF4-FFF2-40B4-BE49-F238E27FC236}">
                  <a16:creationId xmlns:a16="http://schemas.microsoft.com/office/drawing/2014/main" id="{715C261C-4AFD-987C-5A28-D6F2C277D539}"/>
                </a:ext>
              </a:extLst>
            </p:cNvPr>
            <p:cNvSpPr/>
            <p:nvPr/>
          </p:nvSpPr>
          <p:spPr>
            <a:xfrm>
              <a:off x="6987052" y="635789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2" name="Oval 4121">
              <a:extLst>
                <a:ext uri="{FF2B5EF4-FFF2-40B4-BE49-F238E27FC236}">
                  <a16:creationId xmlns:a16="http://schemas.microsoft.com/office/drawing/2014/main" id="{619238D0-BB66-65A2-D57A-D6444BF5144B}"/>
                </a:ext>
              </a:extLst>
            </p:cNvPr>
            <p:cNvSpPr/>
            <p:nvPr/>
          </p:nvSpPr>
          <p:spPr>
            <a:xfrm rot="3273133">
              <a:off x="6960683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3" name="Oval 4122">
              <a:extLst>
                <a:ext uri="{FF2B5EF4-FFF2-40B4-BE49-F238E27FC236}">
                  <a16:creationId xmlns:a16="http://schemas.microsoft.com/office/drawing/2014/main" id="{04D3BC6F-2ACA-9A13-65CE-DD6A2809D6E0}"/>
                </a:ext>
              </a:extLst>
            </p:cNvPr>
            <p:cNvSpPr/>
            <p:nvPr/>
          </p:nvSpPr>
          <p:spPr>
            <a:xfrm rot="3273133">
              <a:off x="7197289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4" name="Oval 4123">
              <a:extLst>
                <a:ext uri="{FF2B5EF4-FFF2-40B4-BE49-F238E27FC236}">
                  <a16:creationId xmlns:a16="http://schemas.microsoft.com/office/drawing/2014/main" id="{E56A861D-AA86-A3B5-EA22-0EF3E714752F}"/>
                </a:ext>
              </a:extLst>
            </p:cNvPr>
            <p:cNvSpPr/>
            <p:nvPr/>
          </p:nvSpPr>
          <p:spPr>
            <a:xfrm rot="3273133">
              <a:off x="6728616" y="6339581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5" name="Oval 4124">
              <a:extLst>
                <a:ext uri="{FF2B5EF4-FFF2-40B4-BE49-F238E27FC236}">
                  <a16:creationId xmlns:a16="http://schemas.microsoft.com/office/drawing/2014/main" id="{2E7F8114-3D28-0F68-0585-1F6355964C26}"/>
                </a:ext>
              </a:extLst>
            </p:cNvPr>
            <p:cNvSpPr/>
            <p:nvPr/>
          </p:nvSpPr>
          <p:spPr>
            <a:xfrm rot="3273133">
              <a:off x="7100036" y="6480177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126" name="Group 4125">
            <a:extLst>
              <a:ext uri="{FF2B5EF4-FFF2-40B4-BE49-F238E27FC236}">
                <a16:creationId xmlns:a16="http://schemas.microsoft.com/office/drawing/2014/main" id="{0AAE2165-5167-5406-5AE3-12A224BF7F18}"/>
              </a:ext>
            </a:extLst>
          </p:cNvPr>
          <p:cNvGrpSpPr/>
          <p:nvPr/>
        </p:nvGrpSpPr>
        <p:grpSpPr>
          <a:xfrm rot="8308201">
            <a:off x="6844487" y="6356985"/>
            <a:ext cx="234663" cy="162370"/>
            <a:chOff x="6728616" y="6181785"/>
            <a:chExt cx="577417" cy="399532"/>
          </a:xfrm>
          <a:effectLst>
            <a:glow rad="63500">
              <a:schemeClr val="accent1">
                <a:satMod val="175000"/>
                <a:alpha val="20000"/>
              </a:schemeClr>
            </a:glow>
          </a:effectLst>
        </p:grpSpPr>
        <p:sp>
          <p:nvSpPr>
            <p:cNvPr id="4127" name="Oval 4126">
              <a:extLst>
                <a:ext uri="{FF2B5EF4-FFF2-40B4-BE49-F238E27FC236}">
                  <a16:creationId xmlns:a16="http://schemas.microsoft.com/office/drawing/2014/main" id="{C8A8FA92-DF93-F067-5869-D4AACFA57FA0}"/>
                </a:ext>
              </a:extLst>
            </p:cNvPr>
            <p:cNvSpPr/>
            <p:nvPr/>
          </p:nvSpPr>
          <p:spPr>
            <a:xfrm>
              <a:off x="6808231" y="6260714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8" name="Oval 4127">
              <a:extLst>
                <a:ext uri="{FF2B5EF4-FFF2-40B4-BE49-F238E27FC236}">
                  <a16:creationId xmlns:a16="http://schemas.microsoft.com/office/drawing/2014/main" id="{5BF8D218-1F75-E0E5-8A9D-00CBE8028706}"/>
                </a:ext>
              </a:extLst>
            </p:cNvPr>
            <p:cNvSpPr/>
            <p:nvPr/>
          </p:nvSpPr>
          <p:spPr>
            <a:xfrm>
              <a:off x="6984026" y="6181785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9" name="Oval 4128">
              <a:extLst>
                <a:ext uri="{FF2B5EF4-FFF2-40B4-BE49-F238E27FC236}">
                  <a16:creationId xmlns:a16="http://schemas.microsoft.com/office/drawing/2014/main" id="{8B167480-BB0C-231A-314A-F90541DDC01A}"/>
                </a:ext>
              </a:extLst>
            </p:cNvPr>
            <p:cNvSpPr/>
            <p:nvPr/>
          </p:nvSpPr>
          <p:spPr>
            <a:xfrm>
              <a:off x="7168192" y="636160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30" name="Oval 4129">
              <a:extLst>
                <a:ext uri="{FF2B5EF4-FFF2-40B4-BE49-F238E27FC236}">
                  <a16:creationId xmlns:a16="http://schemas.microsoft.com/office/drawing/2014/main" id="{5B03C7D1-2C24-27CD-0F6D-DCEAB46ED246}"/>
                </a:ext>
              </a:extLst>
            </p:cNvPr>
            <p:cNvSpPr/>
            <p:nvPr/>
          </p:nvSpPr>
          <p:spPr>
            <a:xfrm>
              <a:off x="6987052" y="6357891"/>
              <a:ext cx="137841" cy="1378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31" name="Oval 4130">
              <a:extLst>
                <a:ext uri="{FF2B5EF4-FFF2-40B4-BE49-F238E27FC236}">
                  <a16:creationId xmlns:a16="http://schemas.microsoft.com/office/drawing/2014/main" id="{A994018F-C0B3-830B-6F66-5674FAD6E9EC}"/>
                </a:ext>
              </a:extLst>
            </p:cNvPr>
            <p:cNvSpPr/>
            <p:nvPr/>
          </p:nvSpPr>
          <p:spPr>
            <a:xfrm rot="3273133">
              <a:off x="6960683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32" name="Oval 4131">
              <a:extLst>
                <a:ext uri="{FF2B5EF4-FFF2-40B4-BE49-F238E27FC236}">
                  <a16:creationId xmlns:a16="http://schemas.microsoft.com/office/drawing/2014/main" id="{75F4736C-1568-3F28-0715-AC54C957F1E9}"/>
                </a:ext>
              </a:extLst>
            </p:cNvPr>
            <p:cNvSpPr/>
            <p:nvPr/>
          </p:nvSpPr>
          <p:spPr>
            <a:xfrm rot="3273133">
              <a:off x="7197289" y="6286943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33" name="Oval 4132">
              <a:extLst>
                <a:ext uri="{FF2B5EF4-FFF2-40B4-BE49-F238E27FC236}">
                  <a16:creationId xmlns:a16="http://schemas.microsoft.com/office/drawing/2014/main" id="{44EF996A-6FB9-86F7-A08A-06C51479AAD6}"/>
                </a:ext>
              </a:extLst>
            </p:cNvPr>
            <p:cNvSpPr/>
            <p:nvPr/>
          </p:nvSpPr>
          <p:spPr>
            <a:xfrm rot="3273133">
              <a:off x="6728616" y="6339581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34" name="Oval 4133">
              <a:extLst>
                <a:ext uri="{FF2B5EF4-FFF2-40B4-BE49-F238E27FC236}">
                  <a16:creationId xmlns:a16="http://schemas.microsoft.com/office/drawing/2014/main" id="{D6DF0952-FAE1-1AFC-10F1-42A1E63716EB}"/>
                </a:ext>
              </a:extLst>
            </p:cNvPr>
            <p:cNvSpPr/>
            <p:nvPr/>
          </p:nvSpPr>
          <p:spPr>
            <a:xfrm rot="3273133">
              <a:off x="7100036" y="6480177"/>
              <a:ext cx="101140" cy="101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Oval 33">
            <a:extLst>
              <a:ext uri="{FF2B5EF4-FFF2-40B4-BE49-F238E27FC236}">
                <a16:creationId xmlns:a16="http://schemas.microsoft.com/office/drawing/2014/main" id="{C05189DD-AC25-2AFE-CEC2-43F52EDB9D8F}"/>
              </a:ext>
            </a:extLst>
          </p:cNvPr>
          <p:cNvSpPr/>
          <p:nvPr/>
        </p:nvSpPr>
        <p:spPr>
          <a:xfrm>
            <a:off x="6656439" y="5996946"/>
            <a:ext cx="349471" cy="3494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14682475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BA41B-D1DD-4144-108A-B606A5BC9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Cytokine Release Syndrome: ASTCT Consensus Grading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7F190763-3F0D-9887-8C6B-4FD30825433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US"/>
              <a:t>Lee. Biol Blood Marrow Transplant. 2019;25:625.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92F221-F014-F8CE-CC04-A46137661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637148"/>
              </p:ext>
            </p:extLst>
          </p:nvPr>
        </p:nvGraphicFramePr>
        <p:xfrm>
          <a:off x="228600" y="1428239"/>
          <a:ext cx="11785655" cy="353533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790275">
                  <a:extLst>
                    <a:ext uri="{9D8B030D-6E8A-4147-A177-3AD203B41FA5}">
                      <a16:colId xmlns:a16="http://schemas.microsoft.com/office/drawing/2014/main" val="3472187077"/>
                    </a:ext>
                  </a:extLst>
                </a:gridCol>
                <a:gridCol w="2014474">
                  <a:extLst>
                    <a:ext uri="{9D8B030D-6E8A-4147-A177-3AD203B41FA5}">
                      <a16:colId xmlns:a16="http://schemas.microsoft.com/office/drawing/2014/main" val="1457254492"/>
                    </a:ext>
                  </a:extLst>
                </a:gridCol>
                <a:gridCol w="2294574">
                  <a:extLst>
                    <a:ext uri="{9D8B030D-6E8A-4147-A177-3AD203B41FA5}">
                      <a16:colId xmlns:a16="http://schemas.microsoft.com/office/drawing/2014/main" val="3050226090"/>
                    </a:ext>
                  </a:extLst>
                </a:gridCol>
                <a:gridCol w="2542727">
                  <a:extLst>
                    <a:ext uri="{9D8B030D-6E8A-4147-A177-3AD203B41FA5}">
                      <a16:colId xmlns:a16="http://schemas.microsoft.com/office/drawing/2014/main" val="3499543023"/>
                    </a:ext>
                  </a:extLst>
                </a:gridCol>
                <a:gridCol w="3143605">
                  <a:extLst>
                    <a:ext uri="{9D8B030D-6E8A-4147-A177-3AD203B41FA5}">
                      <a16:colId xmlns:a16="http://schemas.microsoft.com/office/drawing/2014/main" val="1985057266"/>
                    </a:ext>
                  </a:extLst>
                </a:gridCol>
              </a:tblGrid>
              <a:tr h="32573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latin typeface="Poppins" pitchFamily="2" charset="77"/>
                          <a:cs typeface="Poppins" pitchFamily="2" charset="77"/>
                        </a:rPr>
                        <a:t>CRS Parameter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t-BR" sz="1800" b="1">
                          <a:solidFill>
                            <a:schemeClr val="bg1"/>
                          </a:solidFill>
                          <a:latin typeface="Poppins" pitchFamily="2" charset="77"/>
                          <a:cs typeface="Poppins" pitchFamily="2" charset="77"/>
                        </a:rPr>
                        <a:t>Grade 1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t-BR" sz="1800" b="1">
                          <a:solidFill>
                            <a:schemeClr val="bg1"/>
                          </a:solidFill>
                          <a:latin typeface="Poppins" pitchFamily="2" charset="77"/>
                          <a:cs typeface="Poppins" pitchFamily="2" charset="77"/>
                        </a:rPr>
                        <a:t>Grade 2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t-BR" sz="1800" b="1">
                          <a:solidFill>
                            <a:schemeClr val="bg1"/>
                          </a:solidFill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t-BR" sz="1800" b="1">
                          <a:solidFill>
                            <a:schemeClr val="bg1"/>
                          </a:solidFill>
                          <a:latin typeface="Poppins" pitchFamily="2" charset="77"/>
                          <a:cs typeface="Poppins" pitchFamily="2" charset="77"/>
                        </a:rPr>
                        <a:t>Grade 4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4304036"/>
                  </a:ext>
                </a:extLst>
              </a:tr>
              <a:tr h="41374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Fever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Temperature ≥38°C or ≥100.4°F 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Temperature ≥38°C or ≥100.4°F 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Temperature ≥38°C or ≥100.4°F 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Temperature ≥38°C or ≥100.4°F 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769443"/>
                  </a:ext>
                </a:extLst>
              </a:tr>
              <a:tr h="2085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 lang="en-US" sz="2000" b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600" b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With either: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US" sz="1600" b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825889"/>
                  </a:ext>
                </a:extLst>
              </a:tr>
              <a:tr h="540841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Hypotension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None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Not requiring vasopressors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Requiring 1 vasopressor with or without vasopressin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Requiring multiple vasopressors (excluding vasopressin)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627297"/>
                  </a:ext>
                </a:extLst>
              </a:tr>
              <a:tr h="218657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2000" b="1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US" sz="1600" b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And/or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US" sz="1600" b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715889"/>
                  </a:ext>
                </a:extLst>
              </a:tr>
              <a:tr h="6762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2000" b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Hypoxia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None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Requiring low-flow nasal cannula or blow-by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Requiring high-flow nasal cannula, nonrebreather mask, or Venturi mask</a:t>
                      </a: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Requiring positive pressure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(eg, CPAP, BiPAP, intubation, and mechanical ventilation)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30422" marR="30422" marT="15211" marB="1521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358474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5909303-EC73-2E20-0C62-91D4208B88B1}"/>
              </a:ext>
            </a:extLst>
          </p:cNvPr>
          <p:cNvSpPr txBox="1"/>
          <p:nvPr/>
        </p:nvSpPr>
        <p:spPr>
          <a:xfrm>
            <a:off x="161305" y="5084186"/>
            <a:ext cx="1210689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>
                <a:latin typeface="Poppins" pitchFamily="2" charset="77"/>
                <a:cs typeface="Poppins" pitchFamily="2" charset="77"/>
              </a:rPr>
              <a:t>				</a:t>
            </a:r>
            <a:endParaRPr lang="en-US" sz="1200"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27582117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D30CB-9B08-80BE-2980-8C3CF5A08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Cytokine Release Syndrome: Management Grade 1</a:t>
            </a:r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6BFAE38-962C-DD9F-F5B4-36DDB9A4F9E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kern="0">
                <a:ea typeface="Calibri"/>
              </a:rPr>
              <a:t>Crombie. Blood. 2024;143:1565.</a:t>
            </a:r>
            <a:endParaRPr lang="en-US" kern="0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1FBAD20-3C85-09E1-6772-669430900E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314169"/>
              </p:ext>
            </p:extLst>
          </p:nvPr>
        </p:nvGraphicFramePr>
        <p:xfrm>
          <a:off x="228600" y="3539215"/>
          <a:ext cx="11742737" cy="2696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7488">
                  <a:extLst>
                    <a:ext uri="{9D8B030D-6E8A-4147-A177-3AD203B41FA5}">
                      <a16:colId xmlns:a16="http://schemas.microsoft.com/office/drawing/2014/main" val="3473358248"/>
                    </a:ext>
                  </a:extLst>
                </a:gridCol>
                <a:gridCol w="9195249">
                  <a:extLst>
                    <a:ext uri="{9D8B030D-6E8A-4147-A177-3AD203B41FA5}">
                      <a16:colId xmlns:a16="http://schemas.microsoft.com/office/drawing/2014/main" val="165507560"/>
                    </a:ext>
                  </a:extLst>
                </a:gridCol>
              </a:tblGrid>
              <a:tr h="253794">
                <a:tc>
                  <a:txBody>
                    <a:bodyPr/>
                    <a:lstStyle/>
                    <a:p>
                      <a:r>
                        <a:rPr lang="en-US" sz="1200"/>
                        <a:t>Grade and Definition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Management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975905"/>
                  </a:ext>
                </a:extLst>
              </a:tr>
              <a:tr h="2422574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Grade 1:</a:t>
                      </a:r>
                    </a:p>
                    <a:p>
                      <a:pPr lvl="1"/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Fever of ≥100.4°F with/without constitutional symptoms requiring symptomatic treatment, no hypotension or hypoxia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Home: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A/P 650-1000 mg orally, can repeat, if recurrent fever, ≥6-8 hr later if clinically stable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Recommend aggressive oral hydration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Continue to check temp every 1-2 hr and vitals. Patients should recontact the clinic urgently or present to the ER if BP goes &lt;10 mm Hg below baseline AND &lt;90 mm Hg systolic, new orthostatic symptoms, weakness, confusion, dizziness, or new hypoxia (&lt;90%)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Home vs outpatient/ED evaluation: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If refractory or recurrent fever (&lt;6-8 hr) consider dexamethasone 10 mg once. Home management may be appropriate if vital signs remain stable or no other concerning symptoms. Otherwise, patients should be evaluated in a healthcare facility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Consider earlier administration of steroids and immediate in-person evaluation for patients with multiple disease risk factors or comorbidities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Consider daily dexamethasone with persistent symptoms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Additional management: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Consider anticytokine therapy (eg, tocilizumab) in cases of protracted fever (eg, &gt;48 hr despite corticosteroids)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Early tocilizumab after trial of dexamethasone should be considered for patients with multiple medical risk factors (eg, comorbidities)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20206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57E6B2-023E-C59C-48B8-CD099CE32852}"/>
              </a:ext>
            </a:extLst>
          </p:cNvPr>
          <p:cNvSpPr txBox="1"/>
          <p:nvPr/>
        </p:nvSpPr>
        <p:spPr bwMode="auto">
          <a:xfrm>
            <a:off x="239016" y="1168809"/>
            <a:ext cx="11732322" cy="227754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Definition: CRS is an acute systemic inflammatory syndrome characterized by fever and organ dysfunction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Symptoms: fever (required) with possible hypoxia, hypotension, tachypnea, nausea, headache, fatigue, myalgias, or malaise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Workup a</a:t>
            </a:r>
            <a:r>
              <a:rPr lang="en-US" sz="14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nd</a:t>
            </a:r>
            <a:r>
              <a:rPr lang="en-US" sz="1400" b="1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 evaluation: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Pertinent history and physical examination including vital sign evaluation and evaluation of respiratory symptoms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Review medications including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BsAb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received, last dose of antipyretic therapy, steroids, or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anticytokine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administration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Assess for concurrent symptoms of neurotoxicity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Assess for alternate diagnosis including infection (including neutropenic fever), venous thromboembolism, respiratory infection (including COVID-19 and influenza), volume overload or dehydration, and exacerbation of underlying cardiopulmonary condition. Treat as appropriate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For duration of symptoms over 1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wk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, consider excluding HLH/MAS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sz="14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Monitoring: consider monitoring patient for 1-2 </a:t>
            </a:r>
            <a:r>
              <a:rPr lang="en-US" sz="1400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hr</a:t>
            </a:r>
            <a:r>
              <a:rPr lang="en-US" sz="14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 after infusion if outpatient administration of </a:t>
            </a:r>
            <a:r>
              <a:rPr lang="en-US" sz="1400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BsAb</a:t>
            </a:r>
            <a:r>
              <a:rPr lang="en-US" sz="140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 on day of step-up dosing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Next dose: follow prescribing label</a:t>
            </a:r>
          </a:p>
        </p:txBody>
      </p:sp>
    </p:spTree>
    <p:extLst>
      <p:ext uri="{BB962C8B-B14F-4D97-AF65-F5344CB8AC3E}">
        <p14:creationId xmlns:p14="http://schemas.microsoft.com/office/powerpoint/2010/main" val="26580560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F1C7C-CAB9-04C4-C08C-6590471CC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466804F-0AF3-20D0-DC79-5C98FA926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80168"/>
            <a:ext cx="11740260" cy="1004121"/>
          </a:xfrm>
        </p:spPr>
        <p:txBody>
          <a:bodyPr/>
          <a:lstStyle/>
          <a:p>
            <a:r>
              <a:rPr lang="en-US" dirty="0"/>
              <a:t>Cytokine Release Syndrome: Management Grade 2-4</a:t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04684-E625-7AC4-CC26-CB42742E98F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>
                <a:ea typeface="Calibri"/>
              </a:rPr>
              <a:t>Crombie. Blood. 2024;143:1565.</a:t>
            </a:r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6A609C-F2FB-5F75-755F-1B819BB89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438147"/>
              </p:ext>
            </p:extLst>
          </p:nvPr>
        </p:nvGraphicFramePr>
        <p:xfrm>
          <a:off x="228600" y="930236"/>
          <a:ext cx="11742738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4631">
                  <a:extLst>
                    <a:ext uri="{9D8B030D-6E8A-4147-A177-3AD203B41FA5}">
                      <a16:colId xmlns:a16="http://schemas.microsoft.com/office/drawing/2014/main" val="3473358248"/>
                    </a:ext>
                  </a:extLst>
                </a:gridCol>
                <a:gridCol w="8088107">
                  <a:extLst>
                    <a:ext uri="{9D8B030D-6E8A-4147-A177-3AD203B41FA5}">
                      <a16:colId xmlns:a16="http://schemas.microsoft.com/office/drawing/2014/main" val="165507560"/>
                    </a:ext>
                  </a:extLst>
                </a:gridCol>
              </a:tblGrid>
              <a:tr h="213439">
                <a:tc>
                  <a:txBody>
                    <a:bodyPr/>
                    <a:lstStyle/>
                    <a:p>
                      <a:r>
                        <a:rPr lang="en-US" sz="1200"/>
                        <a:t>Grade and Definition</a:t>
                      </a:r>
                      <a:endParaRPr lang="en-US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Management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975905"/>
                  </a:ext>
                </a:extLst>
              </a:tr>
              <a:tr h="1494074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Grade 2:</a:t>
                      </a:r>
                    </a:p>
                    <a:p>
                      <a:pPr lvl="0"/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Fever of ≥100.4°F with either hypotension not requiring pressors and/or hypoxia managed with low-flow nasal canula or blow-by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All patients should be urgently evaluated in person. Recommend inpatient management for most cases of grade 2 CRS unless qualified outpatient day hospital/infusion center and no hypoxia.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If after hours without access to appropriate outpatient treatment area or if clinical scenario dictates, recommend ED evaluation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A/P 650-1000 mg as needed, up to 3-4 times daily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Dexamethasone 10 mg every 12 hr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Administer IV fluids/supplemental oxygen as appropriate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Administer tocilizumab if symptoms persist despite IV fluids and dexamethasone (~4-6 hr after dosing) or if clinically unstable. Consider alternative agent (eg, anakinra or siltuximab) if persistent symptoms despite maximal dosing.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202063"/>
                  </a:ext>
                </a:extLst>
              </a:tr>
              <a:tr h="1351781">
                <a:tc>
                  <a:txBody>
                    <a:bodyPr/>
                    <a:lstStyle/>
                    <a:p>
                      <a:pPr lvl="0"/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Grade 3:</a:t>
                      </a:r>
                    </a:p>
                    <a:p>
                      <a:pPr lvl="0"/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Fever of ≥100.4°F with either hypotension (BP &lt;90/60 or &lt;10 mm Hg below, not responsive to fluids and/or hypoxia requiring high-flow nasal canula, face mask, or venturi mask)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Emergent inpatient admission (floor or ICU) for hemodynamic monitoring, IV fluids, oxygen therapy, and vasopressors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A/P 1000 mg IV as needed up to 3-4 times daily when safe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Dexamethasone (eg, 10 mg IV every 6 hr), until resolution to grade ≤1, followed by dexamethasone taper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Evaluate for sepsis and consider empiric antibiotics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Administer tocilizumab and consider alternative agent (eg, anakinra or siltuximab) if persistent grade 3 CRS despite maximal dosing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If refractory hypotension/hypoxia, admit to ICU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5976104"/>
                  </a:ext>
                </a:extLst>
              </a:tr>
              <a:tr h="1209489">
                <a:tc>
                  <a:txBody>
                    <a:bodyPr/>
                    <a:lstStyle/>
                    <a:p>
                      <a:pPr lvl="0"/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Grade 4:</a:t>
                      </a:r>
                    </a:p>
                    <a:p>
                      <a:pPr lvl="0"/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Fever of ≥100.4°F with any of the following:</a:t>
                      </a:r>
                    </a:p>
                    <a:p>
                      <a:pPr lvl="0"/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Life-threatening consequences, urgent intervention required; requiring multiple pressors and/or positive pressure respiratory support or mechanical intubation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Inpatient admission to the ICU for hemodynamic monitoring, IV fluids, oxygen therapy, and vasopressors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A/P 1000 mg IV as needed up to 3-4 times daily when safe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Dexamethasone (eg, 20 mg IV every 6 hr), until resolution to grade ≤1, followed by dexamethasone taper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Administer tocilizumab and if repeated doses of tocilizumab have been used, consider alternative agent (eg, anakinra or siltuximab) if persistent grade 4 CRS despite maximal dosing of first agent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565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2586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B1CF8-D624-E78C-DBEE-298A124F5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87093"/>
            <a:ext cx="11740260" cy="990271"/>
          </a:xfrm>
        </p:spPr>
        <p:txBody>
          <a:bodyPr/>
          <a:lstStyle/>
          <a:p>
            <a:r>
              <a:rPr lang="en-US"/>
              <a:t>Focus on Neurotoxicity: Immune </a:t>
            </a:r>
            <a:r>
              <a:rPr lang="en-US" dirty="0"/>
              <a:t>Effector</a:t>
            </a:r>
            <a:r>
              <a:rPr lang="en-US"/>
              <a:t> Cell–Associated Neurotoxicity Syndrome (ICANS)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2C0D3E-1264-CE94-5BC9-3D9A6B0E4F4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>
                <a:ea typeface="Calibri"/>
              </a:rPr>
              <a:t>Crombie. Blood. 2024;143:1565.</a:t>
            </a:r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C5E018-F678-12D8-DB31-0AB1B1584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654408"/>
              </p:ext>
            </p:extLst>
          </p:nvPr>
        </p:nvGraphicFramePr>
        <p:xfrm>
          <a:off x="228600" y="1333500"/>
          <a:ext cx="11742738" cy="4579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9254">
                  <a:extLst>
                    <a:ext uri="{9D8B030D-6E8A-4147-A177-3AD203B41FA5}">
                      <a16:colId xmlns:a16="http://schemas.microsoft.com/office/drawing/2014/main" val="3473358248"/>
                    </a:ext>
                  </a:extLst>
                </a:gridCol>
                <a:gridCol w="7693484">
                  <a:extLst>
                    <a:ext uri="{9D8B030D-6E8A-4147-A177-3AD203B41FA5}">
                      <a16:colId xmlns:a16="http://schemas.microsoft.com/office/drawing/2014/main" val="165507560"/>
                    </a:ext>
                  </a:extLst>
                </a:gridCol>
              </a:tblGrid>
              <a:tr h="238921">
                <a:tc>
                  <a:txBody>
                    <a:bodyPr/>
                    <a:lstStyle/>
                    <a:p>
                      <a:r>
                        <a:rPr lang="en-US" sz="1400"/>
                        <a:t>ICANS Grading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Management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975905"/>
                  </a:ext>
                </a:extLst>
              </a:tr>
              <a:tr h="586441">
                <a:tc>
                  <a:txBody>
                    <a:bodyPr/>
                    <a:lstStyle/>
                    <a:p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Grade 1: </a:t>
                      </a: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ICE 7-9 or depressed level of consciousness but awakens spontaneously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Pending clinical scenario and social situation, can consider observation or close monitoring in outpatient setting. Can consider dexamethasone 10 mg x 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202063"/>
                  </a:ext>
                </a:extLst>
              </a:tr>
              <a:tr h="4126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Grade 2</a:t>
                      </a: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: ICE 3-6 or depressed level of consciousness but awakens to voice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Admit patient to hospital for monitoring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Dexamethasone 10 mg IV every 12 hr followed by taper once grade ≥1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623"/>
                  </a:ext>
                </a:extLst>
              </a:tr>
              <a:tr h="12814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Grade 3: </a:t>
                      </a: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ICE 0-2 or depressed level of consciousness but awakens to tactile stimulation or any clinical seizure that resolves rapidly or focal/local edema on neuroimaging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Monitor in ICU setting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Neurology consult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Dexamethasone 10 mg IV every 6 hr followed by taper once grade ≥1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Use antiepileptics for seizure management as needed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Consider adding anakinra 100 mg every 12 hr if symptoms persist beyond 24 hr, continue until resolution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651410"/>
                  </a:ext>
                </a:extLst>
              </a:tr>
              <a:tr h="14552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Grade 4: </a:t>
                      </a: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ICE is 0 or patient is unarousable or requires vigorous or repetitive tactile stimuli, or life-threatening prolonged seizure (&gt;5 min) or repetitive seizures without return to baseline or deep local motor weakness or diffuse cerebral edema on neuroimaging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Monitor in ICU setting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Neurology consult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Dexamethasone 10 mg IV every 6 hr followed by taper once grade ≥1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Use antiepileptics for seizure management as needed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Consider adding anakinra 100 mg every 12 hr if symptoms persist beyond 24 hr, continue until resolution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0562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08782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B2A31-0D34-914F-A0D5-36B74E670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CEC5E-4CE3-BC31-F640-D4557EA80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 on Risk of Cumulative Infections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4" name="Content Placeholder 43">
            <a:extLst>
              <a:ext uri="{FF2B5EF4-FFF2-40B4-BE49-F238E27FC236}">
                <a16:creationId xmlns:a16="http://schemas.microsoft.com/office/drawing/2014/main" id="{63B3C9A4-B44C-5B3F-AB6C-1717AD75AC4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1">
                <a:latin typeface="+mn-lt"/>
                <a:cs typeface="Arial" panose="020B0604020202020204" pitchFamily="34" charset="0"/>
              </a:rPr>
              <a:t>Kim. Ann Oncol. 2024;35:1039.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0BF376-02CE-1CBD-6A61-25E38CDFBE5F}"/>
              </a:ext>
            </a:extLst>
          </p:cNvPr>
          <p:cNvSpPr txBox="1"/>
          <p:nvPr/>
        </p:nvSpPr>
        <p:spPr bwMode="auto">
          <a:xfrm rot="16200000">
            <a:off x="-216409" y="2552597"/>
            <a:ext cx="3441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 With ≥1 Treatment-Emergent Infection (%)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FF91C49-BEB8-31B0-50FE-44B5C10961CA}"/>
              </a:ext>
            </a:extLst>
          </p:cNvPr>
          <p:cNvSpPr txBox="1"/>
          <p:nvPr/>
        </p:nvSpPr>
        <p:spPr bwMode="auto">
          <a:xfrm>
            <a:off x="9269540" y="1630989"/>
            <a:ext cx="19415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Any grade infection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B1F6562-2071-422D-D6BC-39F16ABBAC8B}"/>
              </a:ext>
            </a:extLst>
          </p:cNvPr>
          <p:cNvSpPr txBox="1"/>
          <p:nvPr/>
        </p:nvSpPr>
        <p:spPr bwMode="auto">
          <a:xfrm>
            <a:off x="9250913" y="2665737"/>
            <a:ext cx="181972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Grade ≥3 infection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B768944-D2B5-59ED-FE4E-2A05B9878259}"/>
              </a:ext>
            </a:extLst>
          </p:cNvPr>
          <p:cNvSpPr txBox="1"/>
          <p:nvPr/>
        </p:nvSpPr>
        <p:spPr bwMode="auto">
          <a:xfrm>
            <a:off x="9246272" y="2890744"/>
            <a:ext cx="283282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Any grade COVID-19 infection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B56E4A0-21D9-0B31-BB59-B17AA28CE7AE}"/>
              </a:ext>
            </a:extLst>
          </p:cNvPr>
          <p:cNvCxnSpPr/>
          <p:nvPr/>
        </p:nvCxnSpPr>
        <p:spPr bwMode="auto">
          <a:xfrm>
            <a:off x="9045108" y="1796378"/>
            <a:ext cx="289116" cy="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A2054FB-05F6-9849-13E2-B24920E776A6}"/>
              </a:ext>
            </a:extLst>
          </p:cNvPr>
          <p:cNvCxnSpPr/>
          <p:nvPr/>
        </p:nvCxnSpPr>
        <p:spPr bwMode="auto">
          <a:xfrm>
            <a:off x="9018180" y="2828467"/>
            <a:ext cx="289116" cy="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FA87F46-D686-1526-5A55-2594E8A44A91}"/>
              </a:ext>
            </a:extLst>
          </p:cNvPr>
          <p:cNvCxnSpPr/>
          <p:nvPr/>
        </p:nvCxnSpPr>
        <p:spPr bwMode="auto">
          <a:xfrm>
            <a:off x="9029986" y="3051343"/>
            <a:ext cx="289116" cy="0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347C23E4-FB88-80DE-34A9-FCB7BF499326}"/>
              </a:ext>
            </a:extLst>
          </p:cNvPr>
          <p:cNvSpPr/>
          <p:nvPr/>
        </p:nvSpPr>
        <p:spPr bwMode="auto">
          <a:xfrm>
            <a:off x="9141645" y="1736953"/>
            <a:ext cx="109268" cy="109268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409921F-2A59-CCA0-D520-84A0E1BCFF34}"/>
              </a:ext>
            </a:extLst>
          </p:cNvPr>
          <p:cNvSpPr/>
          <p:nvPr/>
        </p:nvSpPr>
        <p:spPr bwMode="auto">
          <a:xfrm>
            <a:off x="9105442" y="2774135"/>
            <a:ext cx="109268" cy="109268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7573376-D473-1B00-9FAF-DC566652974F}"/>
              </a:ext>
            </a:extLst>
          </p:cNvPr>
          <p:cNvSpPr/>
          <p:nvPr/>
        </p:nvSpPr>
        <p:spPr bwMode="auto">
          <a:xfrm>
            <a:off x="9105442" y="2996709"/>
            <a:ext cx="109268" cy="109268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88A462-94B0-ECE9-920B-8626CB9CA76A}"/>
              </a:ext>
            </a:extLst>
          </p:cNvPr>
          <p:cNvSpPr txBox="1"/>
          <p:nvPr/>
        </p:nvSpPr>
        <p:spPr bwMode="auto">
          <a:xfrm>
            <a:off x="4102782" y="4437338"/>
            <a:ext cx="32603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 of Treatment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885C3941-061B-DFAF-6A42-DA5E46DCA80A}"/>
              </a:ext>
            </a:extLst>
          </p:cNvPr>
          <p:cNvSpPr/>
          <p:nvPr/>
        </p:nvSpPr>
        <p:spPr bwMode="auto">
          <a:xfrm>
            <a:off x="2268473" y="1193785"/>
            <a:ext cx="6703476" cy="2925825"/>
          </a:xfrm>
          <a:custGeom>
            <a:avLst/>
            <a:gdLst>
              <a:gd name="connsiteX0" fmla="*/ 0 w 7788536"/>
              <a:gd name="connsiteY0" fmla="*/ 0 h 3399417"/>
              <a:gd name="connsiteX1" fmla="*/ 0 w 7788536"/>
              <a:gd name="connsiteY1" fmla="*/ 3399417 h 3399417"/>
              <a:gd name="connsiteX2" fmla="*/ 7788536 w 7788536"/>
              <a:gd name="connsiteY2" fmla="*/ 3399417 h 3399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88536" h="3399417">
                <a:moveTo>
                  <a:pt x="0" y="0"/>
                </a:moveTo>
                <a:lnTo>
                  <a:pt x="0" y="3399417"/>
                </a:lnTo>
                <a:lnTo>
                  <a:pt x="7788536" y="3399417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4072DB-8044-E170-86C2-F33EDEF4215F}"/>
              </a:ext>
            </a:extLst>
          </p:cNvPr>
          <p:cNvSpPr txBox="1"/>
          <p:nvPr/>
        </p:nvSpPr>
        <p:spPr bwMode="auto">
          <a:xfrm>
            <a:off x="2254205" y="4119829"/>
            <a:ext cx="4752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D20E54-977C-89AB-829A-340140BC9C8E}"/>
              </a:ext>
            </a:extLst>
          </p:cNvPr>
          <p:cNvSpPr txBox="1"/>
          <p:nvPr/>
        </p:nvSpPr>
        <p:spPr bwMode="auto">
          <a:xfrm>
            <a:off x="2702255" y="4119829"/>
            <a:ext cx="4752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951581-9CEF-0E70-84F0-21BAF853AC1C}"/>
              </a:ext>
            </a:extLst>
          </p:cNvPr>
          <p:cNvSpPr txBox="1"/>
          <p:nvPr/>
        </p:nvSpPr>
        <p:spPr bwMode="auto">
          <a:xfrm>
            <a:off x="3144202" y="4119829"/>
            <a:ext cx="4752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E8F755-DC42-37C0-164D-93DAA7E90B3C}"/>
              </a:ext>
            </a:extLst>
          </p:cNvPr>
          <p:cNvSpPr txBox="1"/>
          <p:nvPr/>
        </p:nvSpPr>
        <p:spPr bwMode="auto">
          <a:xfrm>
            <a:off x="3592253" y="4119829"/>
            <a:ext cx="5124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A625A1-2A02-1596-A724-BAEDC9B9C69C}"/>
              </a:ext>
            </a:extLst>
          </p:cNvPr>
          <p:cNvSpPr txBox="1"/>
          <p:nvPr/>
        </p:nvSpPr>
        <p:spPr bwMode="auto">
          <a:xfrm>
            <a:off x="4045252" y="4119829"/>
            <a:ext cx="49256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≤15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1BC33F-8276-9305-2732-5BFB8FEF9E2D}"/>
              </a:ext>
            </a:extLst>
          </p:cNvPr>
          <p:cNvSpPr txBox="1"/>
          <p:nvPr/>
        </p:nvSpPr>
        <p:spPr bwMode="auto">
          <a:xfrm>
            <a:off x="4493303" y="4119829"/>
            <a:ext cx="52520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≤18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1B075F-99F6-713C-F4F2-A1A29325C9E1}"/>
              </a:ext>
            </a:extLst>
          </p:cNvPr>
          <p:cNvSpPr txBox="1"/>
          <p:nvPr/>
        </p:nvSpPr>
        <p:spPr bwMode="auto">
          <a:xfrm>
            <a:off x="4935250" y="4119829"/>
            <a:ext cx="5169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≤21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0606A4-9647-5D45-2F82-63F5354FC59A}"/>
              </a:ext>
            </a:extLst>
          </p:cNvPr>
          <p:cNvSpPr txBox="1"/>
          <p:nvPr/>
        </p:nvSpPr>
        <p:spPr bwMode="auto">
          <a:xfrm>
            <a:off x="5383299" y="4119829"/>
            <a:ext cx="53814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≤24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6C69D0-6077-C393-9DAE-FBD5ACC17682}"/>
              </a:ext>
            </a:extLst>
          </p:cNvPr>
          <p:cNvSpPr txBox="1"/>
          <p:nvPr/>
        </p:nvSpPr>
        <p:spPr bwMode="auto">
          <a:xfrm>
            <a:off x="5797518" y="4119829"/>
            <a:ext cx="5583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≤27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C7A8A0-7967-C59E-07B7-23CD822FF6E9}"/>
              </a:ext>
            </a:extLst>
          </p:cNvPr>
          <p:cNvSpPr txBox="1"/>
          <p:nvPr/>
        </p:nvSpPr>
        <p:spPr bwMode="auto">
          <a:xfrm>
            <a:off x="6239526" y="4119829"/>
            <a:ext cx="557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≤30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D81CEF-9430-027B-0D10-73B9833C242D}"/>
              </a:ext>
            </a:extLst>
          </p:cNvPr>
          <p:cNvSpPr txBox="1"/>
          <p:nvPr/>
        </p:nvSpPr>
        <p:spPr bwMode="auto">
          <a:xfrm>
            <a:off x="6686898" y="4119829"/>
            <a:ext cx="5719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≤33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35561A-F0CC-F748-4FCC-26048506FB2B}"/>
              </a:ext>
            </a:extLst>
          </p:cNvPr>
          <p:cNvSpPr txBox="1"/>
          <p:nvPr/>
        </p:nvSpPr>
        <p:spPr bwMode="auto">
          <a:xfrm>
            <a:off x="7165897" y="4119829"/>
            <a:ext cx="5362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≤36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E135B29-7054-25F0-F12E-11E98FE06D30}"/>
              </a:ext>
            </a:extLst>
          </p:cNvPr>
          <p:cNvSpPr txBox="1"/>
          <p:nvPr/>
        </p:nvSpPr>
        <p:spPr bwMode="auto">
          <a:xfrm>
            <a:off x="7589085" y="4119829"/>
            <a:ext cx="5469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≤39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2ECBC40-D99C-C61B-3301-CB2E6C2C61A8}"/>
              </a:ext>
            </a:extLst>
          </p:cNvPr>
          <p:cNvSpPr txBox="1"/>
          <p:nvPr/>
        </p:nvSpPr>
        <p:spPr bwMode="auto">
          <a:xfrm>
            <a:off x="8030869" y="4119829"/>
            <a:ext cx="5505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≤42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938A208-F471-9076-EAA7-319DD6343CAF}"/>
              </a:ext>
            </a:extLst>
          </p:cNvPr>
          <p:cNvSpPr txBox="1"/>
          <p:nvPr/>
        </p:nvSpPr>
        <p:spPr bwMode="auto">
          <a:xfrm>
            <a:off x="8503944" y="4119829"/>
            <a:ext cx="6157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≤45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7FCAC5-5575-D2C1-CB7C-722CFFBBB418}"/>
              </a:ext>
            </a:extLst>
          </p:cNvPr>
          <p:cNvSpPr txBox="1"/>
          <p:nvPr/>
        </p:nvSpPr>
        <p:spPr bwMode="auto">
          <a:xfrm>
            <a:off x="1757980" y="3952258"/>
            <a:ext cx="4752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5C532F5-2023-7AB6-C8BD-39880A97E131}"/>
              </a:ext>
            </a:extLst>
          </p:cNvPr>
          <p:cNvSpPr txBox="1"/>
          <p:nvPr/>
        </p:nvSpPr>
        <p:spPr bwMode="auto">
          <a:xfrm>
            <a:off x="1757980" y="3369590"/>
            <a:ext cx="4752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20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EF3C4C4-C338-9A4C-B8BC-E95F707B71F9}"/>
              </a:ext>
            </a:extLst>
          </p:cNvPr>
          <p:cNvSpPr txBox="1"/>
          <p:nvPr/>
        </p:nvSpPr>
        <p:spPr bwMode="auto">
          <a:xfrm>
            <a:off x="1757980" y="2793026"/>
            <a:ext cx="4752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40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E8BD287-F857-B88D-380C-99C52E9C97B0}"/>
              </a:ext>
            </a:extLst>
          </p:cNvPr>
          <p:cNvSpPr txBox="1"/>
          <p:nvPr/>
        </p:nvSpPr>
        <p:spPr bwMode="auto">
          <a:xfrm>
            <a:off x="1756335" y="2202469"/>
            <a:ext cx="4752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60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AFB481C-51CB-DC68-2471-70A4E5AF2870}"/>
              </a:ext>
            </a:extLst>
          </p:cNvPr>
          <p:cNvSpPr txBox="1"/>
          <p:nvPr/>
        </p:nvSpPr>
        <p:spPr bwMode="auto">
          <a:xfrm>
            <a:off x="1756335" y="1625906"/>
            <a:ext cx="4752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80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BF38DF8-DF7D-C2AF-1D0E-FF022C27BA76}"/>
              </a:ext>
            </a:extLst>
          </p:cNvPr>
          <p:cNvSpPr txBox="1"/>
          <p:nvPr/>
        </p:nvSpPr>
        <p:spPr bwMode="auto">
          <a:xfrm>
            <a:off x="1357842" y="1028700"/>
            <a:ext cx="88344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100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9D457C59-01F5-7D42-3563-D9AA1F6CF2D7}"/>
              </a:ext>
            </a:extLst>
          </p:cNvPr>
          <p:cNvCxnSpPr>
            <a:cxnSpLocks/>
          </p:cNvCxnSpPr>
          <p:nvPr/>
        </p:nvCxnSpPr>
        <p:spPr bwMode="auto">
          <a:xfrm>
            <a:off x="2177785" y="1193785"/>
            <a:ext cx="84146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A450C0E-5647-A416-4427-03D8EAB97B64}"/>
              </a:ext>
            </a:extLst>
          </p:cNvPr>
          <p:cNvCxnSpPr>
            <a:cxnSpLocks/>
          </p:cNvCxnSpPr>
          <p:nvPr/>
        </p:nvCxnSpPr>
        <p:spPr bwMode="auto">
          <a:xfrm>
            <a:off x="2177785" y="1778774"/>
            <a:ext cx="84146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CB90DC9-33CB-B0BD-4417-6219A1A3FCCF}"/>
              </a:ext>
            </a:extLst>
          </p:cNvPr>
          <p:cNvCxnSpPr>
            <a:cxnSpLocks/>
          </p:cNvCxnSpPr>
          <p:nvPr/>
        </p:nvCxnSpPr>
        <p:spPr bwMode="auto">
          <a:xfrm>
            <a:off x="2177785" y="2363762"/>
            <a:ext cx="84146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6F93C33-408B-8F00-2068-92A214AFA5AB}"/>
              </a:ext>
            </a:extLst>
          </p:cNvPr>
          <p:cNvCxnSpPr>
            <a:cxnSpLocks/>
          </p:cNvCxnSpPr>
          <p:nvPr/>
        </p:nvCxnSpPr>
        <p:spPr bwMode="auto">
          <a:xfrm>
            <a:off x="2177785" y="2948750"/>
            <a:ext cx="84146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EF4C54EB-916A-AF9A-912D-40AAC2178F9F}"/>
              </a:ext>
            </a:extLst>
          </p:cNvPr>
          <p:cNvCxnSpPr>
            <a:cxnSpLocks/>
          </p:cNvCxnSpPr>
          <p:nvPr/>
        </p:nvCxnSpPr>
        <p:spPr bwMode="auto">
          <a:xfrm>
            <a:off x="2177785" y="3533738"/>
            <a:ext cx="84146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3215B28-41D7-3432-294E-90C15A11B9C1}"/>
              </a:ext>
            </a:extLst>
          </p:cNvPr>
          <p:cNvCxnSpPr>
            <a:cxnSpLocks/>
          </p:cNvCxnSpPr>
          <p:nvPr/>
        </p:nvCxnSpPr>
        <p:spPr bwMode="auto">
          <a:xfrm>
            <a:off x="2177785" y="4118730"/>
            <a:ext cx="84146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631C46B-5EF9-4626-7D8E-E271C6BB641E}"/>
              </a:ext>
            </a:extLst>
          </p:cNvPr>
          <p:cNvCxnSpPr>
            <a:cxnSpLocks/>
          </p:cNvCxnSpPr>
          <p:nvPr/>
        </p:nvCxnSpPr>
        <p:spPr bwMode="auto">
          <a:xfrm>
            <a:off x="2491811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4AC696BC-2D16-0133-82B6-A6543654E5E3}"/>
              </a:ext>
            </a:extLst>
          </p:cNvPr>
          <p:cNvCxnSpPr>
            <a:cxnSpLocks/>
          </p:cNvCxnSpPr>
          <p:nvPr/>
        </p:nvCxnSpPr>
        <p:spPr bwMode="auto">
          <a:xfrm>
            <a:off x="2938221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6E84AE5D-CDFF-9120-29A4-20FC870A747B}"/>
              </a:ext>
            </a:extLst>
          </p:cNvPr>
          <p:cNvCxnSpPr>
            <a:cxnSpLocks/>
          </p:cNvCxnSpPr>
          <p:nvPr/>
        </p:nvCxnSpPr>
        <p:spPr bwMode="auto">
          <a:xfrm>
            <a:off x="3384630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E5AD72D2-A353-280C-DD66-E5A79EDB01EE}"/>
              </a:ext>
            </a:extLst>
          </p:cNvPr>
          <p:cNvCxnSpPr>
            <a:cxnSpLocks/>
          </p:cNvCxnSpPr>
          <p:nvPr/>
        </p:nvCxnSpPr>
        <p:spPr bwMode="auto">
          <a:xfrm>
            <a:off x="3831040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7B5AF8C4-6496-367D-056F-564B897519B7}"/>
              </a:ext>
            </a:extLst>
          </p:cNvPr>
          <p:cNvCxnSpPr>
            <a:cxnSpLocks/>
          </p:cNvCxnSpPr>
          <p:nvPr/>
        </p:nvCxnSpPr>
        <p:spPr bwMode="auto">
          <a:xfrm>
            <a:off x="4277450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96E9A3F-8CAD-0A55-14D8-320CC11A6156}"/>
              </a:ext>
            </a:extLst>
          </p:cNvPr>
          <p:cNvCxnSpPr>
            <a:cxnSpLocks/>
          </p:cNvCxnSpPr>
          <p:nvPr/>
        </p:nvCxnSpPr>
        <p:spPr bwMode="auto">
          <a:xfrm>
            <a:off x="4723860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F3E850F8-D9D3-D2DE-F906-42AFC364AE4E}"/>
              </a:ext>
            </a:extLst>
          </p:cNvPr>
          <p:cNvCxnSpPr>
            <a:cxnSpLocks/>
          </p:cNvCxnSpPr>
          <p:nvPr/>
        </p:nvCxnSpPr>
        <p:spPr bwMode="auto">
          <a:xfrm>
            <a:off x="5170269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1D8310B4-9CF1-BC72-FFB7-BF562ED5CE5D}"/>
              </a:ext>
            </a:extLst>
          </p:cNvPr>
          <p:cNvCxnSpPr>
            <a:cxnSpLocks/>
          </p:cNvCxnSpPr>
          <p:nvPr/>
        </p:nvCxnSpPr>
        <p:spPr bwMode="auto">
          <a:xfrm>
            <a:off x="5616679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5C008F03-317A-6D7C-AB48-AD444BA160EF}"/>
              </a:ext>
            </a:extLst>
          </p:cNvPr>
          <p:cNvCxnSpPr>
            <a:cxnSpLocks/>
          </p:cNvCxnSpPr>
          <p:nvPr/>
        </p:nvCxnSpPr>
        <p:spPr bwMode="auto">
          <a:xfrm>
            <a:off x="6063089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662931A8-2574-90BD-A7EF-37D3FF5A0A8B}"/>
              </a:ext>
            </a:extLst>
          </p:cNvPr>
          <p:cNvCxnSpPr>
            <a:cxnSpLocks/>
          </p:cNvCxnSpPr>
          <p:nvPr/>
        </p:nvCxnSpPr>
        <p:spPr bwMode="auto">
          <a:xfrm>
            <a:off x="6509499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620D3BD3-57DC-F653-6654-B85FD48AA3C6}"/>
              </a:ext>
            </a:extLst>
          </p:cNvPr>
          <p:cNvCxnSpPr>
            <a:cxnSpLocks/>
          </p:cNvCxnSpPr>
          <p:nvPr/>
        </p:nvCxnSpPr>
        <p:spPr bwMode="auto">
          <a:xfrm>
            <a:off x="6955908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46867992-09B7-4471-F113-EFB4EF9559E6}"/>
              </a:ext>
            </a:extLst>
          </p:cNvPr>
          <p:cNvCxnSpPr>
            <a:cxnSpLocks/>
          </p:cNvCxnSpPr>
          <p:nvPr/>
        </p:nvCxnSpPr>
        <p:spPr bwMode="auto">
          <a:xfrm>
            <a:off x="7402318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A7C505A-06AA-D5FD-DA6C-23ED05E26154}"/>
              </a:ext>
            </a:extLst>
          </p:cNvPr>
          <p:cNvCxnSpPr>
            <a:cxnSpLocks/>
          </p:cNvCxnSpPr>
          <p:nvPr/>
        </p:nvCxnSpPr>
        <p:spPr bwMode="auto">
          <a:xfrm>
            <a:off x="7848728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9C945481-6533-A475-E3F1-27573944AA87}"/>
              </a:ext>
            </a:extLst>
          </p:cNvPr>
          <p:cNvCxnSpPr>
            <a:cxnSpLocks/>
          </p:cNvCxnSpPr>
          <p:nvPr/>
        </p:nvCxnSpPr>
        <p:spPr bwMode="auto">
          <a:xfrm>
            <a:off x="8295138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649EE558-726D-59FD-75A5-852CE63F6C8B}"/>
              </a:ext>
            </a:extLst>
          </p:cNvPr>
          <p:cNvCxnSpPr>
            <a:cxnSpLocks/>
          </p:cNvCxnSpPr>
          <p:nvPr/>
        </p:nvCxnSpPr>
        <p:spPr bwMode="auto">
          <a:xfrm>
            <a:off x="8741550" y="4112738"/>
            <a:ext cx="0" cy="6558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2" name="Freeform 71">
            <a:extLst>
              <a:ext uri="{FF2B5EF4-FFF2-40B4-BE49-F238E27FC236}">
                <a16:creationId xmlns:a16="http://schemas.microsoft.com/office/drawing/2014/main" id="{129CB1FD-3AF5-D592-10AC-0CAF04EFA018}"/>
              </a:ext>
            </a:extLst>
          </p:cNvPr>
          <p:cNvSpPr/>
          <p:nvPr/>
        </p:nvSpPr>
        <p:spPr bwMode="auto">
          <a:xfrm>
            <a:off x="2268942" y="1783497"/>
            <a:ext cx="6477360" cy="2330079"/>
          </a:xfrm>
          <a:custGeom>
            <a:avLst/>
            <a:gdLst>
              <a:gd name="connsiteX0" fmla="*/ 0 w 7525820"/>
              <a:gd name="connsiteY0" fmla="*/ 2707240 h 2707240"/>
              <a:gd name="connsiteX1" fmla="*/ 246579 w 7525820"/>
              <a:gd name="connsiteY1" fmla="*/ 1227762 h 2707240"/>
              <a:gd name="connsiteX2" fmla="*/ 760287 w 7525820"/>
              <a:gd name="connsiteY2" fmla="*/ 791110 h 2707240"/>
              <a:gd name="connsiteX3" fmla="*/ 1299680 w 7525820"/>
              <a:gd name="connsiteY3" fmla="*/ 446926 h 2707240"/>
              <a:gd name="connsiteX4" fmla="*/ 1818525 w 7525820"/>
              <a:gd name="connsiteY4" fmla="*/ 261991 h 2707240"/>
              <a:gd name="connsiteX5" fmla="*/ 2332233 w 7525820"/>
              <a:gd name="connsiteY5" fmla="*/ 107878 h 2707240"/>
              <a:gd name="connsiteX6" fmla="*/ 2845941 w 7525820"/>
              <a:gd name="connsiteY6" fmla="*/ 51371 h 2707240"/>
              <a:gd name="connsiteX7" fmla="*/ 3369923 w 7525820"/>
              <a:gd name="connsiteY7" fmla="*/ 46234 h 2707240"/>
              <a:gd name="connsiteX8" fmla="*/ 3888768 w 7525820"/>
              <a:gd name="connsiteY8" fmla="*/ 30822 h 2707240"/>
              <a:gd name="connsiteX9" fmla="*/ 4412750 w 7525820"/>
              <a:gd name="connsiteY9" fmla="*/ 35959 h 2707240"/>
              <a:gd name="connsiteX10" fmla="*/ 4926458 w 7525820"/>
              <a:gd name="connsiteY10" fmla="*/ 5137 h 2707240"/>
              <a:gd name="connsiteX11" fmla="*/ 5450440 w 7525820"/>
              <a:gd name="connsiteY11" fmla="*/ 5137 h 2707240"/>
              <a:gd name="connsiteX12" fmla="*/ 5964148 w 7525820"/>
              <a:gd name="connsiteY12" fmla="*/ 0 h 2707240"/>
              <a:gd name="connsiteX13" fmla="*/ 6482993 w 7525820"/>
              <a:gd name="connsiteY13" fmla="*/ 0 h 2707240"/>
              <a:gd name="connsiteX14" fmla="*/ 7001838 w 7525820"/>
              <a:gd name="connsiteY14" fmla="*/ 5137 h 2707240"/>
              <a:gd name="connsiteX15" fmla="*/ 7525820 w 7525820"/>
              <a:gd name="connsiteY15" fmla="*/ 5137 h 270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525820" h="2707240">
                <a:moveTo>
                  <a:pt x="0" y="2707240"/>
                </a:moveTo>
                <a:lnTo>
                  <a:pt x="246579" y="1227762"/>
                </a:lnTo>
                <a:lnTo>
                  <a:pt x="760287" y="791110"/>
                </a:lnTo>
                <a:lnTo>
                  <a:pt x="1299680" y="446926"/>
                </a:lnTo>
                <a:lnTo>
                  <a:pt x="1818525" y="261991"/>
                </a:lnTo>
                <a:lnTo>
                  <a:pt x="2332233" y="107878"/>
                </a:lnTo>
                <a:lnTo>
                  <a:pt x="2845941" y="51371"/>
                </a:lnTo>
                <a:lnTo>
                  <a:pt x="3369923" y="46234"/>
                </a:lnTo>
                <a:lnTo>
                  <a:pt x="3888768" y="30822"/>
                </a:lnTo>
                <a:lnTo>
                  <a:pt x="4412750" y="35959"/>
                </a:lnTo>
                <a:lnTo>
                  <a:pt x="4926458" y="5137"/>
                </a:lnTo>
                <a:lnTo>
                  <a:pt x="5450440" y="5137"/>
                </a:lnTo>
                <a:lnTo>
                  <a:pt x="5964148" y="0"/>
                </a:lnTo>
                <a:lnTo>
                  <a:pt x="6482993" y="0"/>
                </a:lnTo>
                <a:lnTo>
                  <a:pt x="7001838" y="5137"/>
                </a:lnTo>
                <a:lnTo>
                  <a:pt x="7525820" y="5137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90AB6E5D-C904-4F33-4C3B-76C3BD7C8BAD}"/>
              </a:ext>
            </a:extLst>
          </p:cNvPr>
          <p:cNvSpPr/>
          <p:nvPr/>
        </p:nvSpPr>
        <p:spPr bwMode="auto">
          <a:xfrm>
            <a:off x="2268942" y="2875583"/>
            <a:ext cx="6503888" cy="1242414"/>
          </a:xfrm>
          <a:custGeom>
            <a:avLst/>
            <a:gdLst>
              <a:gd name="connsiteX0" fmla="*/ 0 w 7556642"/>
              <a:gd name="connsiteY0" fmla="*/ 1443519 h 1443519"/>
              <a:gd name="connsiteX1" fmla="*/ 241442 w 7556642"/>
              <a:gd name="connsiteY1" fmla="*/ 893852 h 1443519"/>
              <a:gd name="connsiteX2" fmla="*/ 770561 w 7556642"/>
              <a:gd name="connsiteY2" fmla="*/ 642135 h 1443519"/>
              <a:gd name="connsiteX3" fmla="*/ 1294543 w 7556642"/>
              <a:gd name="connsiteY3" fmla="*/ 395555 h 1443519"/>
              <a:gd name="connsiteX4" fmla="*/ 1813388 w 7556642"/>
              <a:gd name="connsiteY4" fmla="*/ 323636 h 1443519"/>
              <a:gd name="connsiteX5" fmla="*/ 2332233 w 7556642"/>
              <a:gd name="connsiteY5" fmla="*/ 215758 h 1443519"/>
              <a:gd name="connsiteX6" fmla="*/ 2840804 w 7556642"/>
              <a:gd name="connsiteY6" fmla="*/ 174661 h 1443519"/>
              <a:gd name="connsiteX7" fmla="*/ 3369923 w 7556642"/>
              <a:gd name="connsiteY7" fmla="*/ 87331 h 1443519"/>
              <a:gd name="connsiteX8" fmla="*/ 3893905 w 7556642"/>
              <a:gd name="connsiteY8" fmla="*/ 30823 h 1443519"/>
              <a:gd name="connsiteX9" fmla="*/ 4412750 w 7556642"/>
              <a:gd name="connsiteY9" fmla="*/ 25686 h 1443519"/>
              <a:gd name="connsiteX10" fmla="*/ 4916184 w 7556642"/>
              <a:gd name="connsiteY10" fmla="*/ 30823 h 1443519"/>
              <a:gd name="connsiteX11" fmla="*/ 5445303 w 7556642"/>
              <a:gd name="connsiteY11" fmla="*/ 30823 h 1443519"/>
              <a:gd name="connsiteX12" fmla="*/ 5964148 w 7556642"/>
              <a:gd name="connsiteY12" fmla="*/ 10274 h 1443519"/>
              <a:gd name="connsiteX13" fmla="*/ 6482993 w 7556642"/>
              <a:gd name="connsiteY13" fmla="*/ 0 h 1443519"/>
              <a:gd name="connsiteX14" fmla="*/ 7001838 w 7556642"/>
              <a:gd name="connsiteY14" fmla="*/ 5137 h 1443519"/>
              <a:gd name="connsiteX15" fmla="*/ 7515546 w 7556642"/>
              <a:gd name="connsiteY15" fmla="*/ 5137 h 1443519"/>
              <a:gd name="connsiteX16" fmla="*/ 7556642 w 7556642"/>
              <a:gd name="connsiteY16" fmla="*/ 20549 h 1443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556642" h="1443519">
                <a:moveTo>
                  <a:pt x="0" y="1443519"/>
                </a:moveTo>
                <a:lnTo>
                  <a:pt x="241442" y="893852"/>
                </a:lnTo>
                <a:lnTo>
                  <a:pt x="770561" y="642135"/>
                </a:lnTo>
                <a:lnTo>
                  <a:pt x="1294543" y="395555"/>
                </a:lnTo>
                <a:lnTo>
                  <a:pt x="1813388" y="323636"/>
                </a:lnTo>
                <a:lnTo>
                  <a:pt x="2332233" y="215758"/>
                </a:lnTo>
                <a:lnTo>
                  <a:pt x="2840804" y="174661"/>
                </a:lnTo>
                <a:lnTo>
                  <a:pt x="3369923" y="87331"/>
                </a:lnTo>
                <a:lnTo>
                  <a:pt x="3893905" y="30823"/>
                </a:lnTo>
                <a:lnTo>
                  <a:pt x="4412750" y="25686"/>
                </a:lnTo>
                <a:lnTo>
                  <a:pt x="4916184" y="30823"/>
                </a:lnTo>
                <a:lnTo>
                  <a:pt x="5445303" y="30823"/>
                </a:lnTo>
                <a:lnTo>
                  <a:pt x="5964148" y="10274"/>
                </a:lnTo>
                <a:lnTo>
                  <a:pt x="6482993" y="0"/>
                </a:lnTo>
                <a:lnTo>
                  <a:pt x="7001838" y="5137"/>
                </a:lnTo>
                <a:lnTo>
                  <a:pt x="7515546" y="5137"/>
                </a:lnTo>
                <a:lnTo>
                  <a:pt x="7556642" y="20549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91A937D7-6573-CA04-2BD5-54FB0F455009}"/>
              </a:ext>
            </a:extLst>
          </p:cNvPr>
          <p:cNvSpPr/>
          <p:nvPr/>
        </p:nvSpPr>
        <p:spPr bwMode="auto">
          <a:xfrm>
            <a:off x="2268942" y="3048018"/>
            <a:ext cx="6481782" cy="1061137"/>
          </a:xfrm>
          <a:custGeom>
            <a:avLst/>
            <a:gdLst>
              <a:gd name="connsiteX0" fmla="*/ 0 w 7530957"/>
              <a:gd name="connsiteY0" fmla="*/ 1232899 h 1232899"/>
              <a:gd name="connsiteX1" fmla="*/ 251716 w 7530957"/>
              <a:gd name="connsiteY1" fmla="*/ 1006868 h 1232899"/>
              <a:gd name="connsiteX2" fmla="*/ 775698 w 7530957"/>
              <a:gd name="connsiteY2" fmla="*/ 816796 h 1232899"/>
              <a:gd name="connsiteX3" fmla="*/ 1299680 w 7530957"/>
              <a:gd name="connsiteY3" fmla="*/ 554805 h 1232899"/>
              <a:gd name="connsiteX4" fmla="*/ 1808251 w 7530957"/>
              <a:gd name="connsiteY4" fmla="*/ 364733 h 1232899"/>
              <a:gd name="connsiteX5" fmla="*/ 2327096 w 7530957"/>
              <a:gd name="connsiteY5" fmla="*/ 261991 h 1232899"/>
              <a:gd name="connsiteX6" fmla="*/ 2845941 w 7530957"/>
              <a:gd name="connsiteY6" fmla="*/ 154113 h 1232899"/>
              <a:gd name="connsiteX7" fmla="*/ 3364786 w 7530957"/>
              <a:gd name="connsiteY7" fmla="*/ 71919 h 1232899"/>
              <a:gd name="connsiteX8" fmla="*/ 3883631 w 7530957"/>
              <a:gd name="connsiteY8" fmla="*/ 46234 h 1232899"/>
              <a:gd name="connsiteX9" fmla="*/ 4407613 w 7530957"/>
              <a:gd name="connsiteY9" fmla="*/ 56508 h 1232899"/>
              <a:gd name="connsiteX10" fmla="*/ 4905910 w 7530957"/>
              <a:gd name="connsiteY10" fmla="*/ 15412 h 1232899"/>
              <a:gd name="connsiteX11" fmla="*/ 5445303 w 7530957"/>
              <a:gd name="connsiteY11" fmla="*/ 15412 h 1232899"/>
              <a:gd name="connsiteX12" fmla="*/ 5953874 w 7530957"/>
              <a:gd name="connsiteY12" fmla="*/ 20549 h 1232899"/>
              <a:gd name="connsiteX13" fmla="*/ 6488130 w 7530957"/>
              <a:gd name="connsiteY13" fmla="*/ 5137 h 1232899"/>
              <a:gd name="connsiteX14" fmla="*/ 7530957 w 7530957"/>
              <a:gd name="connsiteY14" fmla="*/ 0 h 1232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530957" h="1232899">
                <a:moveTo>
                  <a:pt x="0" y="1232899"/>
                </a:moveTo>
                <a:lnTo>
                  <a:pt x="251716" y="1006868"/>
                </a:lnTo>
                <a:lnTo>
                  <a:pt x="775698" y="816796"/>
                </a:lnTo>
                <a:lnTo>
                  <a:pt x="1299680" y="554805"/>
                </a:lnTo>
                <a:lnTo>
                  <a:pt x="1808251" y="364733"/>
                </a:lnTo>
                <a:lnTo>
                  <a:pt x="2327096" y="261991"/>
                </a:lnTo>
                <a:lnTo>
                  <a:pt x="2845941" y="154113"/>
                </a:lnTo>
                <a:lnTo>
                  <a:pt x="3364786" y="71919"/>
                </a:lnTo>
                <a:lnTo>
                  <a:pt x="3883631" y="46234"/>
                </a:lnTo>
                <a:lnTo>
                  <a:pt x="4407613" y="56508"/>
                </a:lnTo>
                <a:lnTo>
                  <a:pt x="4905910" y="15412"/>
                </a:lnTo>
                <a:lnTo>
                  <a:pt x="5445303" y="15412"/>
                </a:lnTo>
                <a:lnTo>
                  <a:pt x="5953874" y="20549"/>
                </a:lnTo>
                <a:lnTo>
                  <a:pt x="6488130" y="5137"/>
                </a:lnTo>
                <a:lnTo>
                  <a:pt x="7530957" y="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B868A937-D8C1-FCEA-D3A1-AFE0E357F0B7}"/>
              </a:ext>
            </a:extLst>
          </p:cNvPr>
          <p:cNvSpPr/>
          <p:nvPr/>
        </p:nvSpPr>
        <p:spPr bwMode="auto">
          <a:xfrm>
            <a:off x="2434912" y="2772891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DDE45D91-5D6D-7B99-8933-50D95BC846EE}"/>
              </a:ext>
            </a:extLst>
          </p:cNvPr>
          <p:cNvSpPr/>
          <p:nvPr/>
        </p:nvSpPr>
        <p:spPr bwMode="auto">
          <a:xfrm>
            <a:off x="2434912" y="3584776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59166A69-7EA6-304A-CB26-BAF51E8AE16D}"/>
              </a:ext>
            </a:extLst>
          </p:cNvPr>
          <p:cNvSpPr/>
          <p:nvPr/>
        </p:nvSpPr>
        <p:spPr bwMode="auto">
          <a:xfrm>
            <a:off x="2434912" y="3856165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5FDFAC1-ABA8-7D2C-14DD-AF77129576BD}"/>
              </a:ext>
            </a:extLst>
          </p:cNvPr>
          <p:cNvSpPr/>
          <p:nvPr/>
        </p:nvSpPr>
        <p:spPr bwMode="auto">
          <a:xfrm>
            <a:off x="2881322" y="2406305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8B835C56-B1D5-93E1-4592-5F0E8E011B69}"/>
              </a:ext>
            </a:extLst>
          </p:cNvPr>
          <p:cNvSpPr/>
          <p:nvPr/>
        </p:nvSpPr>
        <p:spPr bwMode="auto">
          <a:xfrm>
            <a:off x="2881322" y="3374439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2472570-1B38-3BFF-DC56-0C465F84C5A3}"/>
              </a:ext>
            </a:extLst>
          </p:cNvPr>
          <p:cNvSpPr/>
          <p:nvPr/>
        </p:nvSpPr>
        <p:spPr bwMode="auto">
          <a:xfrm>
            <a:off x="2881322" y="3687188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78FA3F4-645C-57ED-A93B-D50547851357}"/>
              </a:ext>
            </a:extLst>
          </p:cNvPr>
          <p:cNvSpPr/>
          <p:nvPr/>
        </p:nvSpPr>
        <p:spPr bwMode="auto">
          <a:xfrm>
            <a:off x="3327731" y="2110511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7E9F1ADF-D5B8-4ACE-6E19-E99452BC2E6F}"/>
              </a:ext>
            </a:extLst>
          </p:cNvPr>
          <p:cNvSpPr/>
          <p:nvPr/>
        </p:nvSpPr>
        <p:spPr bwMode="auto">
          <a:xfrm>
            <a:off x="3327731" y="3154966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FF7FB118-EC19-B268-0BE3-4AC84324EC07}"/>
              </a:ext>
            </a:extLst>
          </p:cNvPr>
          <p:cNvSpPr/>
          <p:nvPr/>
        </p:nvSpPr>
        <p:spPr bwMode="auto">
          <a:xfrm>
            <a:off x="3327731" y="3466530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CB9E6266-38E1-051F-7C80-4C7823CC71F5}"/>
              </a:ext>
            </a:extLst>
          </p:cNvPr>
          <p:cNvSpPr/>
          <p:nvPr/>
        </p:nvSpPr>
        <p:spPr bwMode="auto">
          <a:xfrm>
            <a:off x="3774141" y="1942666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D8C1766D-C7E5-6240-A5B8-5455DEC983AF}"/>
              </a:ext>
            </a:extLst>
          </p:cNvPr>
          <p:cNvSpPr/>
          <p:nvPr/>
        </p:nvSpPr>
        <p:spPr bwMode="auto">
          <a:xfrm>
            <a:off x="3774141" y="3092869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1EB15F53-1D5E-68F2-CEC5-B7EDF5AD8E73}"/>
              </a:ext>
            </a:extLst>
          </p:cNvPr>
          <p:cNvSpPr/>
          <p:nvPr/>
        </p:nvSpPr>
        <p:spPr bwMode="auto">
          <a:xfrm>
            <a:off x="3774141" y="3309804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658FC11B-AECD-4576-F650-2093C7B83469}"/>
              </a:ext>
            </a:extLst>
          </p:cNvPr>
          <p:cNvSpPr/>
          <p:nvPr/>
        </p:nvSpPr>
        <p:spPr bwMode="auto">
          <a:xfrm>
            <a:off x="4220551" y="1820854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62B2044E-F377-445E-8CF5-7F45CDF02CAD}"/>
              </a:ext>
            </a:extLst>
          </p:cNvPr>
          <p:cNvSpPr/>
          <p:nvPr/>
        </p:nvSpPr>
        <p:spPr bwMode="auto">
          <a:xfrm>
            <a:off x="4220551" y="2991925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C906AA52-723B-A022-EE1A-3B9C25FD7F8C}"/>
              </a:ext>
            </a:extLst>
          </p:cNvPr>
          <p:cNvSpPr/>
          <p:nvPr/>
        </p:nvSpPr>
        <p:spPr bwMode="auto">
          <a:xfrm>
            <a:off x="4220551" y="3214941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2B126C8-7107-8E15-943F-A0BA89028474}"/>
              </a:ext>
            </a:extLst>
          </p:cNvPr>
          <p:cNvSpPr/>
          <p:nvPr/>
        </p:nvSpPr>
        <p:spPr bwMode="auto">
          <a:xfrm>
            <a:off x="4666961" y="1766809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6BC8D0BD-C5F8-C9AC-98FE-CB5FC92E8262}"/>
              </a:ext>
            </a:extLst>
          </p:cNvPr>
          <p:cNvSpPr/>
          <p:nvPr/>
        </p:nvSpPr>
        <p:spPr bwMode="auto">
          <a:xfrm>
            <a:off x="4666961" y="2957839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B1DBBAC-DDE5-F969-D9F5-3ECE8BBFD2ED}"/>
              </a:ext>
            </a:extLst>
          </p:cNvPr>
          <p:cNvSpPr/>
          <p:nvPr/>
        </p:nvSpPr>
        <p:spPr bwMode="auto">
          <a:xfrm>
            <a:off x="4666961" y="3123953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27ECBD5-6F27-AC04-B7EB-0F15BA9A5DBD}"/>
              </a:ext>
            </a:extLst>
          </p:cNvPr>
          <p:cNvSpPr/>
          <p:nvPr/>
        </p:nvSpPr>
        <p:spPr bwMode="auto">
          <a:xfrm>
            <a:off x="5113370" y="1766809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2F51AB3-17E9-E272-80D4-3848F8E6EB3E}"/>
              </a:ext>
            </a:extLst>
          </p:cNvPr>
          <p:cNvSpPr/>
          <p:nvPr/>
        </p:nvSpPr>
        <p:spPr bwMode="auto">
          <a:xfrm>
            <a:off x="5113370" y="2891851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3D6E22D-86C3-1F9D-D9D8-4C411EBFEFF2}"/>
              </a:ext>
            </a:extLst>
          </p:cNvPr>
          <p:cNvSpPr/>
          <p:nvPr/>
        </p:nvSpPr>
        <p:spPr bwMode="auto">
          <a:xfrm>
            <a:off x="5113370" y="3054007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792F6CA2-E4C0-CBBE-BBF8-551381589EEA}"/>
              </a:ext>
            </a:extLst>
          </p:cNvPr>
          <p:cNvSpPr/>
          <p:nvPr/>
        </p:nvSpPr>
        <p:spPr bwMode="auto">
          <a:xfrm>
            <a:off x="5559780" y="1760737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287545D-A0FE-2632-164B-4887E173C4E8}"/>
              </a:ext>
            </a:extLst>
          </p:cNvPr>
          <p:cNvSpPr/>
          <p:nvPr/>
        </p:nvSpPr>
        <p:spPr bwMode="auto">
          <a:xfrm>
            <a:off x="5559780" y="2846357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89F73ACB-5FEA-AE24-9AD0-1433F3CAAC29}"/>
              </a:ext>
            </a:extLst>
          </p:cNvPr>
          <p:cNvSpPr/>
          <p:nvPr/>
        </p:nvSpPr>
        <p:spPr bwMode="auto">
          <a:xfrm>
            <a:off x="5559780" y="3030787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58CA6B9D-DF60-5331-56CF-87276D0C28C4}"/>
              </a:ext>
            </a:extLst>
          </p:cNvPr>
          <p:cNvSpPr/>
          <p:nvPr/>
        </p:nvSpPr>
        <p:spPr bwMode="auto">
          <a:xfrm>
            <a:off x="6006190" y="1760737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713D826-8E02-20DB-B2DC-47B65C2D9953}"/>
              </a:ext>
            </a:extLst>
          </p:cNvPr>
          <p:cNvSpPr/>
          <p:nvPr/>
        </p:nvSpPr>
        <p:spPr bwMode="auto">
          <a:xfrm>
            <a:off x="6006190" y="2841088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45D4641-F54E-F8B1-C591-FB90A1FA6F75}"/>
              </a:ext>
            </a:extLst>
          </p:cNvPr>
          <p:cNvSpPr/>
          <p:nvPr/>
        </p:nvSpPr>
        <p:spPr bwMode="auto">
          <a:xfrm>
            <a:off x="6006190" y="3036613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A19700D-35B6-7757-55F7-1CD4675DB04C}"/>
              </a:ext>
            </a:extLst>
          </p:cNvPr>
          <p:cNvSpPr/>
          <p:nvPr/>
        </p:nvSpPr>
        <p:spPr bwMode="auto">
          <a:xfrm>
            <a:off x="6452600" y="1727947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C8588668-3BBB-F3EE-23C8-A046DA35FB4E}"/>
              </a:ext>
            </a:extLst>
          </p:cNvPr>
          <p:cNvSpPr/>
          <p:nvPr/>
        </p:nvSpPr>
        <p:spPr bwMode="auto">
          <a:xfrm>
            <a:off x="6452600" y="2850615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468E89A-9306-EB69-0D6E-1B2680F47F19}"/>
              </a:ext>
            </a:extLst>
          </p:cNvPr>
          <p:cNvSpPr/>
          <p:nvPr/>
        </p:nvSpPr>
        <p:spPr bwMode="auto">
          <a:xfrm>
            <a:off x="6452600" y="3009485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9EB2C317-949F-D719-974F-15309A5FB43C}"/>
              </a:ext>
            </a:extLst>
          </p:cNvPr>
          <p:cNvSpPr/>
          <p:nvPr/>
        </p:nvSpPr>
        <p:spPr bwMode="auto">
          <a:xfrm>
            <a:off x="6899009" y="1721875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317110D-2CF4-12E0-911A-068066B7207F}"/>
              </a:ext>
            </a:extLst>
          </p:cNvPr>
          <p:cNvSpPr/>
          <p:nvPr/>
        </p:nvSpPr>
        <p:spPr bwMode="auto">
          <a:xfrm>
            <a:off x="6899009" y="2843683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8CC947B-1AAC-7B67-B326-211F49AEC1E2}"/>
              </a:ext>
            </a:extLst>
          </p:cNvPr>
          <p:cNvSpPr/>
          <p:nvPr/>
        </p:nvSpPr>
        <p:spPr bwMode="auto">
          <a:xfrm>
            <a:off x="6899009" y="3009868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7B806C9D-5DAA-83C4-8002-465FE81FB338}"/>
              </a:ext>
            </a:extLst>
          </p:cNvPr>
          <p:cNvSpPr/>
          <p:nvPr/>
        </p:nvSpPr>
        <p:spPr bwMode="auto">
          <a:xfrm>
            <a:off x="7345419" y="1721875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B3C2F4BA-1EC7-4986-A0B2-DC3BBA82624C}"/>
              </a:ext>
            </a:extLst>
          </p:cNvPr>
          <p:cNvSpPr/>
          <p:nvPr/>
        </p:nvSpPr>
        <p:spPr bwMode="auto">
          <a:xfrm>
            <a:off x="7345419" y="2829943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1A220ABA-BEDC-6E55-5F75-4CD90624127C}"/>
              </a:ext>
            </a:extLst>
          </p:cNvPr>
          <p:cNvSpPr/>
          <p:nvPr/>
        </p:nvSpPr>
        <p:spPr bwMode="auto">
          <a:xfrm>
            <a:off x="7345419" y="3016118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359ECA03-C8AB-81CD-7ECE-2F32F8CF96B3}"/>
              </a:ext>
            </a:extLst>
          </p:cNvPr>
          <p:cNvSpPr/>
          <p:nvPr/>
        </p:nvSpPr>
        <p:spPr bwMode="auto">
          <a:xfrm>
            <a:off x="7791829" y="1721875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1B60C014-02BE-51B9-2DAF-B7AAA30FD899}"/>
              </a:ext>
            </a:extLst>
          </p:cNvPr>
          <p:cNvSpPr/>
          <p:nvPr/>
        </p:nvSpPr>
        <p:spPr bwMode="auto">
          <a:xfrm>
            <a:off x="7791829" y="2816271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6C3043A3-F258-6884-42B5-4E2040AA3F8B}"/>
              </a:ext>
            </a:extLst>
          </p:cNvPr>
          <p:cNvSpPr/>
          <p:nvPr/>
        </p:nvSpPr>
        <p:spPr bwMode="auto">
          <a:xfrm>
            <a:off x="7791829" y="2991925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9F6D5B6A-E77F-FCF1-8728-D11A8076BC1C}"/>
              </a:ext>
            </a:extLst>
          </p:cNvPr>
          <p:cNvSpPr/>
          <p:nvPr/>
        </p:nvSpPr>
        <p:spPr bwMode="auto">
          <a:xfrm>
            <a:off x="8219563" y="1721875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CFFD7C84-2F20-A900-B0D6-A2881FA38604}"/>
              </a:ext>
            </a:extLst>
          </p:cNvPr>
          <p:cNvSpPr/>
          <p:nvPr/>
        </p:nvSpPr>
        <p:spPr bwMode="auto">
          <a:xfrm>
            <a:off x="8219563" y="2826524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73D82C76-F8F8-B111-91B3-87AD2E057486}"/>
              </a:ext>
            </a:extLst>
          </p:cNvPr>
          <p:cNvSpPr/>
          <p:nvPr/>
        </p:nvSpPr>
        <p:spPr bwMode="auto">
          <a:xfrm>
            <a:off x="8690243" y="1721875"/>
            <a:ext cx="113797" cy="113797"/>
          </a:xfrm>
          <a:prstGeom prst="ellipse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448F4A11-2FD4-85DE-71E3-1E6FD0CDEE9E}"/>
              </a:ext>
            </a:extLst>
          </p:cNvPr>
          <p:cNvSpPr/>
          <p:nvPr/>
        </p:nvSpPr>
        <p:spPr bwMode="auto">
          <a:xfrm>
            <a:off x="8690243" y="2827178"/>
            <a:ext cx="113797" cy="113797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079E28D-04E1-54E4-90E8-79CF76B8EC2E}"/>
              </a:ext>
            </a:extLst>
          </p:cNvPr>
          <p:cNvSpPr/>
          <p:nvPr/>
        </p:nvSpPr>
        <p:spPr bwMode="auto">
          <a:xfrm>
            <a:off x="8690243" y="2991925"/>
            <a:ext cx="113797" cy="113797"/>
          </a:xfrm>
          <a:prstGeom prst="ellipse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35A39A1-4E1E-A1D8-1DFD-23186D804B55}"/>
              </a:ext>
            </a:extLst>
          </p:cNvPr>
          <p:cNvSpPr txBox="1"/>
          <p:nvPr/>
        </p:nvSpPr>
        <p:spPr bwMode="auto">
          <a:xfrm>
            <a:off x="-315648" y="4835521"/>
            <a:ext cx="1228698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0" dirty="0">
                <a:latin typeface="Poppins" panose="00000500000000000000" pitchFamily="2" charset="0"/>
                <a:cs typeface="Poppins" panose="00000500000000000000" pitchFamily="2" charset="0"/>
              </a:rPr>
              <a:t>Odronextamab treated </a:t>
            </a:r>
            <a:r>
              <a:rPr lang="en-US" sz="2400" b="0">
                <a:latin typeface="Poppins" panose="00000500000000000000" pitchFamily="2" charset="0"/>
                <a:cs typeface="Poppins" panose="00000500000000000000" pitchFamily="2" charset="0"/>
              </a:rPr>
              <a:t>shown, but applies to all </a:t>
            </a:r>
            <a:r>
              <a:rPr lang="en-US" sz="2400" b="0" dirty="0">
                <a:latin typeface="Poppins" panose="00000500000000000000" pitchFamily="2" charset="0"/>
                <a:cs typeface="Poppins" panose="00000500000000000000" pitchFamily="2" charset="0"/>
              </a:rPr>
              <a:t>bispecifics</a:t>
            </a:r>
            <a:r>
              <a:rPr lang="en-US" sz="2400" b="0">
                <a:latin typeface="Poppins" panose="00000500000000000000" pitchFamily="2" charset="0"/>
                <a:cs typeface="Poppins" panose="00000500000000000000" pitchFamily="2" charset="0"/>
              </a:rPr>
              <a:t> in FL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0">
                <a:latin typeface="Poppins" panose="00000500000000000000" pitchFamily="2" charset="0"/>
                <a:cs typeface="Poppins" panose="00000500000000000000" pitchFamily="2" charset="0"/>
              </a:rPr>
              <a:t>Risk has been underappreciated</a:t>
            </a:r>
            <a:r>
              <a:rPr lang="en-US" sz="2400" b="0" dirty="0">
                <a:latin typeface="Poppins" panose="00000500000000000000" pitchFamily="2" charset="0"/>
                <a:cs typeface="Poppins" panose="00000500000000000000" pitchFamily="2" charset="0"/>
              </a:rPr>
              <a:t>;</a:t>
            </a:r>
            <a:r>
              <a:rPr lang="en-US" sz="2400" b="0">
                <a:latin typeface="Poppins" panose="00000500000000000000" pitchFamily="2" charset="0"/>
                <a:cs typeface="Poppins" panose="00000500000000000000" pitchFamily="2" charset="0"/>
              </a:rPr>
              <a:t> prophylaxis is important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0">
                <a:latin typeface="Poppins" panose="00000500000000000000" pitchFamily="2" charset="0"/>
                <a:cs typeface="Poppins" panose="00000500000000000000" pitchFamily="2" charset="0"/>
              </a:rPr>
              <a:t>Higher risk of death than from CRS</a:t>
            </a:r>
          </a:p>
        </p:txBody>
      </p:sp>
    </p:spTree>
    <p:extLst>
      <p:ext uri="{BB962C8B-B14F-4D97-AF65-F5344CB8AC3E}">
        <p14:creationId xmlns:p14="http://schemas.microsoft.com/office/powerpoint/2010/main" val="368043586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DF9A4D-7C40-A1ED-60F3-0AFE1B704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587" y="1371895"/>
            <a:ext cx="11740260" cy="475488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defRPr/>
            </a:pPr>
            <a:r>
              <a:rPr lang="en-US" sz="2400" b="1">
                <a:solidFill>
                  <a:srgbClr val="000000"/>
                </a:solidFill>
                <a:ea typeface="Calibri"/>
              </a:rPr>
              <a:t>Patients should be monitored for:</a:t>
            </a:r>
          </a:p>
          <a:p>
            <a:pPr marL="234950" lvl="1" indent="-223838"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200">
                <a:solidFill>
                  <a:srgbClr val="000000"/>
                </a:solidFill>
                <a:ea typeface="Calibri"/>
              </a:rPr>
              <a:t>B-cell aplasia (IgG levels): replete with IVIG for levels &lt;400 mg/dL, generally needed every 1-3 </a:t>
            </a:r>
            <a:r>
              <a:rPr lang="en-US" sz="2200" dirty="0">
                <a:solidFill>
                  <a:srgbClr val="000000"/>
                </a:solidFill>
                <a:ea typeface="Calibri"/>
              </a:rPr>
              <a:t>mo</a:t>
            </a:r>
            <a:endParaRPr lang="en-US" sz="2200">
              <a:solidFill>
                <a:srgbClr val="000000"/>
              </a:solidFill>
              <a:ea typeface="Calibri"/>
            </a:endParaRPr>
          </a:p>
          <a:p>
            <a:pPr marL="234950" lvl="1" indent="-223838"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200">
                <a:solidFill>
                  <a:srgbClr val="000000"/>
                </a:solidFill>
                <a:ea typeface="Calibri"/>
              </a:rPr>
              <a:t>Infection</a:t>
            </a:r>
          </a:p>
          <a:p>
            <a:pPr marL="234950" lvl="1" indent="-223838"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200">
                <a:solidFill>
                  <a:srgbClr val="000000"/>
                </a:solidFill>
                <a:ea typeface="Calibri"/>
              </a:rPr>
              <a:t>Cytopenias: transfuse as indicated; G-CSF as needed</a:t>
            </a:r>
            <a:endParaRPr lang="en-US" sz="1200">
              <a:solidFill>
                <a:srgbClr val="000000"/>
              </a:solidFill>
              <a:ea typeface="Calibri"/>
            </a:endParaRPr>
          </a:p>
          <a:p>
            <a:pPr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defRPr/>
            </a:pPr>
            <a:r>
              <a:rPr lang="en-US" sz="2400" b="1">
                <a:solidFill>
                  <a:srgbClr val="000000"/>
                </a:solidFill>
                <a:ea typeface="Calibri"/>
              </a:rPr>
              <a:t>Antimicrobial (herpes and PJP) prophylaxis</a:t>
            </a:r>
          </a:p>
          <a:p>
            <a:pPr marL="234950" lvl="1" indent="-223838"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200">
                <a:solidFill>
                  <a:srgbClr val="000000"/>
                </a:solidFill>
                <a:ea typeface="Calibri"/>
              </a:rPr>
              <a:t>Variable practices: can be tailored to CD4 counts (&lt;200)</a:t>
            </a:r>
            <a:endParaRPr lang="en-US" sz="1200">
              <a:solidFill>
                <a:srgbClr val="000000"/>
              </a:solidFill>
              <a:ea typeface="Calibri"/>
            </a:endParaRPr>
          </a:p>
          <a:p>
            <a:pPr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defRPr/>
            </a:pPr>
            <a:r>
              <a:rPr lang="en-US" sz="2400" b="1">
                <a:solidFill>
                  <a:srgbClr val="000000"/>
                </a:solidFill>
                <a:ea typeface="Calibri"/>
              </a:rPr>
              <a:t>Vaccination</a:t>
            </a:r>
          </a:p>
          <a:p>
            <a:pPr marL="234950" lvl="1" indent="-223838"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200">
                <a:solidFill>
                  <a:srgbClr val="000000"/>
                </a:solidFill>
                <a:ea typeface="Calibri"/>
              </a:rPr>
              <a:t>Influenza yearly</a:t>
            </a:r>
          </a:p>
          <a:p>
            <a:pPr marL="234950" lvl="1" indent="-223838" defTabSz="121917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200">
                <a:solidFill>
                  <a:srgbClr val="000000"/>
                </a:solidFill>
                <a:ea typeface="Calibri"/>
              </a:rPr>
              <a:t>COVID (unknown)</a:t>
            </a:r>
            <a:endParaRPr lang="en-US" sz="220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</a:pP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605177-2986-4C3C-0F97-B5CDE7A4A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Considerations for Managing Infections With Bispecific Antibodies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300D30-C5C2-1419-7E38-BA6976E00BC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>
                <a:ea typeface="Calibri"/>
              </a:rPr>
              <a:t>Crombie. Blood. 2024;143:1565.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32775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786010"/>
            <a:ext cx="11740260" cy="1107996"/>
          </a:xfrm>
        </p:spPr>
        <p:txBody>
          <a:bodyPr/>
          <a:lstStyle/>
          <a:p>
            <a:r>
              <a:rPr lang="en-US" dirty="0"/>
              <a:t>Additional CME/CE-certified podcast </a:t>
            </a:r>
            <a:r>
              <a:rPr lang="en-US" dirty="0">
                <a:hlinkClick r:id="rId3"/>
              </a:rPr>
              <a:t>https://deceraclinical.com/education/program/bispecific-antibodies-in-rr-fl</a:t>
            </a:r>
            <a:r>
              <a:rPr lang="en-US">
                <a:hlinkClick r:id="rId3"/>
              </a:rPr>
              <a:t>/49595</a:t>
            </a:r>
            <a:r>
              <a:rPr lang="en-US"/>
              <a:t> with </a:t>
            </a:r>
            <a:r>
              <a:rPr lang="en-US" dirty="0"/>
              <a:t>expert faculty commentary on all the key studies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333064"/>
            <a:ext cx="11740260" cy="1062855"/>
          </a:xfrm>
        </p:spPr>
        <p:txBody>
          <a:bodyPr/>
          <a:lstStyle/>
          <a:p>
            <a:r>
              <a:rPr lang="en-US" altLang="en-US" dirty="0"/>
              <a:t>Go Online for More Coverage of </a:t>
            </a:r>
            <a:r>
              <a:rPr lang="en-US" altLang="en-US" sz="3200" dirty="0"/>
              <a:t>Relapsed/Refractory </a:t>
            </a:r>
            <a:br>
              <a:rPr lang="en-US" altLang="en-US" sz="3200" dirty="0"/>
            </a:br>
            <a:r>
              <a:rPr lang="en-US" altLang="en-US" sz="3200" dirty="0"/>
              <a:t>Follicular Lymphoma</a:t>
            </a:r>
            <a:r>
              <a:rPr lang="en-US" altLang="en-US" dirty="0"/>
              <a:t>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>
                <a:hlinkClick r:id="rId4"/>
              </a:rPr>
              <a:t>deceraclinical.com/education</a:t>
            </a:r>
            <a:endParaRPr lang="en-US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sz="2400" b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5&quot;&gt;&lt;property id=&quot;20148&quot; value=&quot;5&quot;/&gt;&lt;property id=&quot;20300&quot; value=&quot;Slide 3 - &amp;quot;Title-Arial-36-Bold-Yellow. Title may continue on 2 lines keep text at 36pt&amp;quot;&quot;/&gt;&lt;property id=&quot;20307&quot; value=&quot;257&quot;/&gt;&lt;/object&gt;&lt;object type=&quot;3&quot; unique_id=&quot;10006&quot;&gt;&lt;property id=&quot;20148&quot; value=&quot;5&quot;/&gt;&lt;property id=&quot;20300&quot; value=&quot;Slide 4 - &amp;quot;Text and Margin Consistency&amp;quot;&quot;/&gt;&lt;property id=&quot;20307&quot; value=&quot;267&quot;/&gt;&lt;/object&gt;&lt;object type=&quot;3&quot; unique_id=&quot;10007&quot;&gt;&lt;property id=&quot;20148&quot; value=&quot;5&quot;/&gt;&lt;property id=&quot;20300&quot; value=&quot;Slide 5 - &amp;quot;Transition Title &amp;#x0D;&amp;#x0A;for next topic of discussion &amp;#x0D;&amp;#x0A;or can be used as closer slide &amp;#x0D;&amp;#x0A;(ie: Q&amp;amp;A)&amp;#x0D;&amp;#x0A;(Arial-40-Bold-White-Cent&quot;/&gt;&lt;property id=&quot;20307&quot; value=&quot;261&quot;/&gt;&lt;/object&gt;&lt;object type=&quot;3&quot; unique_id=&quot;10008&quot;&gt;&lt;property id=&quot;20148&quot; value=&quot;5&quot;/&gt;&lt;property id=&quot;20300&quot; value=&quot;Slide 6 - &amp;quot;RGB Pallet&amp;quot;&quot;/&gt;&lt;property id=&quot;20307&quot; value=&quot;258&quot;/&gt;&lt;/object&gt;&lt;object type=&quot;3&quot; unique_id=&quot;10009&quot;&gt;&lt;property id=&quot;20148&quot; value=&quot;5&quot;/&gt;&lt;property id=&quot;20300&quot; value=&quot;Slide 7 - &amp;quot;Example Graph&amp;quot;&quot;/&gt;&lt;property id=&quot;20307&quot; value=&quot;286&quot;/&gt;&lt;/object&gt;&lt;object type=&quot;3&quot; unique_id=&quot;10010&quot;&gt;&lt;property id=&quot;20148&quot; value=&quot;5&quot;/&gt;&lt;property id=&quot;20300&quot; value=&quot;Slide 8 - &amp;quot;Example Graph and Text&amp;quot;&quot;/&gt;&lt;property id=&quot;20307&quot; value=&quot;288&quot;/&gt;&lt;/object&gt;&lt;object type=&quot;3&quot; unique_id=&quot;10011&quot;&gt;&lt;property id=&quot;20148&quot; value=&quot;5&quot;/&gt;&lt;property id=&quot;20300&quot; value=&quot;Slide 9 - &amp;quot;Example Line Graph&amp;quot;&quot;/&gt;&lt;property id=&quot;20307&quot; value=&quot;287&quot;/&gt;&lt;/object&gt;&lt;object type=&quot;3&quot; unique_id=&quot;10012&quot;&gt;&lt;property id=&quot;20148&quot; value=&quot;5&quot;/&gt;&lt;property id=&quot;20300&quot; value=&quot;Slide 10 - &amp;quot;Example Line Graph with Data Values&amp;quot;&quot;/&gt;&lt;property id=&quot;20307&quot; value=&quot;292&quot;/&gt;&lt;/object&gt;&lt;object type=&quot;3&quot; unique_id=&quot;10013&quot;&gt;&lt;property id=&quot;20148&quot; value=&quot;5&quot;/&gt;&lt;property id=&quot;20300&quot; value=&quot;Slide 11 - &amp;quot;Example Line Graph with Color &amp;#x0D;&amp;#x0A;Data Values&amp;quot;&quot;/&gt;&lt;property id=&quot;20307&quot; value=&quot;309&quot;/&gt;&lt;/object&gt;&lt;object type=&quot;3&quot; unique_id=&quot;10014&quot;&gt;&lt;property id=&quot;20148&quot; value=&quot;5&quot;/&gt;&lt;property id=&quot;20300&quot; value=&quot;Slide 12 - &amp;quot;Example Schematic&amp;quot;&quot;/&gt;&lt;property id=&quot;20307&quot; value=&quot;262&quot;/&gt;&lt;/object&gt;&lt;object type=&quot;3&quot; unique_id=&quot;10015&quot;&gt;&lt;property id=&quot;20148&quot; value=&quot;5&quot;/&gt;&lt;property id=&quot;20300&quot; value=&quot;Slide 13 - &amp;quot;Example Schematic Continued&amp;quot;&quot;/&gt;&lt;property id=&quot;20307&quot; value=&quot;263&quot;/&gt;&lt;/object&gt;&lt;object type=&quot;3&quot; unique_id=&quot;10016&quot;&gt;&lt;property id=&quot;20148&quot; value=&quot;5&quot;/&gt;&lt;property id=&quot;20300&quot; value=&quot;Slide 14 - &amp;quot;Example Tables&amp;quot;&quot;/&gt;&lt;property id=&quot;20307&quot; value=&quot;311&quot;/&gt;&lt;/object&gt;&lt;object type=&quot;3&quot; unique_id=&quot;10017&quot;&gt;&lt;property id=&quot;20148&quot; value=&quot;5&quot;/&gt;&lt;property id=&quot;20300&quot; value=&quot;Slide 15 - &amp;quot;Example Tables Continued&amp;quot;&quot;/&gt;&lt;property id=&quot;20307&quot; value=&quot;312&quot;/&gt;&lt;/object&gt;&lt;object type=&quot;3&quot; unique_id=&quot;10018&quot;&gt;&lt;property id=&quot;20148&quot; value=&quot;5&quot;/&gt;&lt;property id=&quot;20300&quot; value=&quot;Slide 16 - &amp;quot;Example Tables Continued&amp;quot;&quot;/&gt;&lt;property id=&quot;20307&quot; value=&quot;313&quot;/&gt;&lt;/object&gt;&lt;object type=&quot;3&quot; unique_id=&quot;10019&quot;&gt;&lt;property id=&quot;20148&quot; value=&quot;5&quot;/&gt;&lt;property id=&quot;20300&quot; value=&quot;Slide 17 - &amp;quot;Example Tables Continued&amp;quot;&quot;/&gt;&lt;property id=&quot;20307&quot; value=&quot;314&quot;/&gt;&lt;/object&gt;&lt;object type=&quot;3&quot; unique_id=&quot;10020&quot;&gt;&lt;property id=&quot;20148&quot; value=&quot;5&quot;/&gt;&lt;property id=&quot;20300&quot; value=&quot;Slide 21 - &amp;quot;Additional Formatting Notes&amp;quot;&quot;/&gt;&lt;property id=&quot;20307&quot; value=&quot;270&quot;/&gt;&lt;/object&gt;&lt;object type=&quot;3&quot; unique_id=&quot;10021&quot;&gt;&lt;property id=&quot;20148&quot; value=&quot;5&quot;/&gt;&lt;property id=&quot;20300&quot; value=&quot;Slide 22 - &amp;quot;“Polish Stage” Notes&amp;quot;&quot;/&gt;&lt;property id=&quot;20307&quot; value=&quot;272&quot;/&gt;&lt;/object&gt;&lt;object type=&quot;3&quot; unique_id=&quot;10022&quot;&gt;&lt;property id=&quot;20148&quot; value=&quot;5&quot;/&gt;&lt;property id=&quot;20300&quot; value=&quot;Slide 23 - &amp;quot;For Black and White Print Slides&amp;quot;&quot;/&gt;&lt;property id=&quot;20307&quot; value=&quot;290&quot;/&gt;&lt;/object&gt;&lt;object type=&quot;3&quot; unique_id=&quot;10023&quot;&gt;&lt;property id=&quot;20148&quot; value=&quot;5&quot;/&gt;&lt;property id=&quot;20300&quot; value=&quot;Slide 24 - &amp;quot;For Black and White Print Slides&amp;quot;&quot;/&gt;&lt;property id=&quot;20307&quot; value=&quot;291&quot;/&gt;&lt;/object&gt;&lt;object type=&quot;3&quot; unique_id=&quot;10024&quot;&gt;&lt;property id=&quot;20148&quot; value=&quot;5&quot;/&gt;&lt;property id=&quot;20300&quot; value=&quot;Slide 25 - &amp;quot;CME Slides for Designer and Editorial Reference…&amp;quot;&quot;/&gt;&lt;property id=&quot;20307&quot; value=&quot;273&quot;/&gt;&lt;/object&gt;&lt;object type=&quot;3&quot; unique_id=&quot;10025&quot;&gt;&lt;property id=&quot;20148&quot; value=&quot;5&quot;/&gt;&lt;property id=&quot;20300&quot; value=&quot;Slide 26 - &amp;quot;About These Slides&amp;quot;&quot;/&gt;&lt;property id=&quot;20307&quot; value=&quot;308&quot;/&gt;&lt;/object&gt;&lt;object type=&quot;3&quot; unique_id=&quot;10026&quot;&gt;&lt;property id=&quot;20148&quot; value=&quot;5&quot;/&gt;&lt;property id=&quot;20300&quot; value=&quot;Slide 27 - &amp;quot;Faculty&amp;quot;&quot;/&gt;&lt;property id=&quot;20307&quot; value=&quot;294&quot;/&gt;&lt;/object&gt;&lt;object type=&quot;3&quot; unique_id=&quot;10027&quot;&gt;&lt;property id=&quot;20148&quot; value=&quot;5&quot;/&gt;&lt;property id=&quot;20300&quot; value=&quot;Slide 28 - &amp;quot;Disclosure of Conflicts of Interest&amp;quot;&quot;/&gt;&lt;property id=&quot;20307&quot; value=&quot;295&quot;/&gt;&lt;/object&gt;&lt;object type=&quot;3&quot; unique_id=&quot;10028&quot;&gt;&lt;property id=&quot;20148&quot; value=&quot;5&quot;/&gt;&lt;property id=&quot;20300&quot; value=&quot;Slide 29 - &amp;quot;Disclosures&amp;quot;&quot;/&gt;&lt;property id=&quot;20307&quot; value=&quot;296&quot;/&gt;&lt;/object&gt;&lt;object type=&quot;3&quot; unique_id=&quot;10029&quot;&gt;&lt;property id=&quot;20148&quot; value=&quot;5&quot;/&gt;&lt;property id=&quot;20300&quot; value=&quot;Slide 30 - &amp;quot;Disclosure of Unlabeled Use&amp;quot;&quot;/&gt;&lt;property id=&quot;20307&quot; value=&quot;297&quot;/&gt;&lt;/object&gt;&lt;object type=&quot;3&quot; unique_id=&quot;10030&quot;&gt;&lt;property id=&quot;20148&quot; value=&quot;5&quot;/&gt;&lt;property id=&quot;20300&quot; value=&quot;Slide 31&quot;/&gt;&lt;property id=&quot;20307&quot; value=&quot;298&quot;/&gt;&lt;/object&gt;&lt;object type=&quot;3&quot; unique_id=&quot;10031&quot;&gt;&lt;property id=&quot;20148&quot; value=&quot;5&quot;/&gt;&lt;property id=&quot;20300&quot; value=&quot;Slide 32 - &amp;quot;Physician Continuing Medical Education&amp;quot;&quot;/&gt;&lt;property id=&quot;20307&quot; value=&quot;299&quot;/&gt;&lt;/object&gt;&lt;object type=&quot;3&quot; unique_id=&quot;10032&quot;&gt;&lt;property id=&quot;20148&quot; value=&quot;5&quot;/&gt;&lt;property id=&quot;20300&quot; value=&quot;Slide 33 - &amp;quot;Pharmacist Continuing Education&amp;quot;&quot;/&gt;&lt;property id=&quot;20307&quot; value=&quot;300&quot;/&gt;&lt;/object&gt;&lt;object type=&quot;3&quot; unique_id=&quot;10033&quot;&gt;&lt;property id=&quot;20148&quot; value=&quot;5&quot;/&gt;&lt;property id=&quot;20300&quot; value=&quot;Slide 34 - &amp;quot;Nursing Continuing Education&amp;quot;&quot;/&gt;&lt;property id=&quot;20307&quot; value=&quot;301&quot;/&gt;&lt;/object&gt;&lt;object type=&quot;3&quot; unique_id=&quot;10034&quot;&gt;&lt;property id=&quot;20148&quot; value=&quot;5&quot;/&gt;&lt;property id=&quot;20300&quot; value=&quot;Slide 35 - &amp;quot;Please review the following important &amp;#x0D;&amp;#x0A;CME information in your handout&amp;quot;&quot;/&gt;&lt;property id=&quot;20307&quot; value=&quot;310&quot;/&gt;&lt;/object&gt;&lt;object type=&quot;3&quot; unique_id=&quot;10036&quot;&gt;&lt;property id=&quot;20148&quot; value=&quot;5&quot;/&gt;&lt;property id=&quot;20300&quot; value=&quot;Slide 37 - &amp;quot;Instructions for Credit&amp;quot;&quot;/&gt;&lt;property id=&quot;20307&quot; value=&quot;303&quot;/&gt;&lt;/object&gt;&lt;object type=&quot;3&quot; unique_id=&quot;10037&quot;&gt;&lt;property id=&quot;20148&quot; value=&quot;5&quot;/&gt;&lt;property id=&quot;20300&quot; value=&quot;Slide 38 - &amp;quot;Now Take the Test . . .&amp;quot;&quot;/&gt;&lt;property id=&quot;20307&quot; value=&quot;304&quot;/&gt;&lt;/object&gt;&lt;object type=&quot;3&quot; unique_id=&quot;10040&quot;&gt;&lt;property id=&quot;20148&quot; value=&quot;5&quot;/&gt;&lt;property id=&quot;20300&quot; value=&quot;Slide 39 - &amp;quot;General Information&amp;quot;&quot;/&gt;&lt;property id=&quot;20307&quot; value=&quot;315&quot;/&gt;&lt;/object&gt;&lt;object type=&quot;3&quot; unique_id=&quot;10041&quot;&gt;&lt;property id=&quot;20148&quot; value=&quot;5&quot;/&gt;&lt;property id=&quot;20300&quot; value=&quot;Slide 40 - &amp;quot;Please review the slide notes &amp;#x0D;&amp;#x0A;for analysis of each study &amp;#x0D;&amp;#x0A;by expert faculty &amp;lt;Insert Name, MD&amp;gt;, &amp;#x0D;&amp;#x0A;and &amp;lt;Insert Name,&quot;/&gt;&lt;property id=&quot;20307&quot; value=&quot;316&quot;/&gt;&lt;/object&gt;&lt;object type=&quot;3&quot; unique_id=&quot;10042&quot;&gt;&lt;property id=&quot;20148&quot; value=&quot;5&quot;/&gt;&lt;property id=&quot;20300&quot; value=&quot;Slide 41 - &amp;quot;Promo Slide Reference&amp;#x0D;&amp;#x0A;(Placed as the last slide in a slideset, &amp;#x0D;&amp;#x0A;if requested)&amp;quot;&quot;/&gt;&lt;property id=&quot;20307&quot; value=&quot;307&quot;/&gt;&lt;/object&gt;&lt;object type=&quot;3&quot; unique_id=&quot;12121&quot;&gt;&lt;property id=&quot;20148&quot; value=&quot;5&quot;/&gt;&lt;property id=&quot;20300&quot; value=&quot;Slide 36 - &amp;quot;Disclaimer&amp;quot;&quot;/&gt;&lt;property id=&quot;20307&quot; value=&quot;317&quot;/&gt;&lt;/object&gt;&lt;object type=&quot;3&quot; unique_id=&quot;12122&quot;&gt;&lt;property id=&quot;20148&quot; value=&quot;5&quot;/&gt;&lt;property id=&quot;20300&quot; value=&quot;Slide 1 - &amp;quot;Title of the program and will possibly take &amp;#x0D;&amp;#x0A;up three lines. It is presented in Arial-39-Bold-White.&amp;quot;&quot;/&gt;&lt;property id=&quot;20307&quot; value=&quot;321&quot;/&gt;&lt;/object&gt;&lt;object type=&quot;3&quot; unique_id=&quot;12123&quot;&gt;&lt;property id=&quot;20148&quot; value=&quot;5&quot;/&gt;&lt;property id=&quot;20300&quot; value=&quot;Slide 2 - &amp;quot;Title of the program and will possibly take up three lines. It is presented in Arial-39-Bold-White.&amp;quot;&quot;/&gt;&lt;property id=&quot;20307&quot; value=&quot;322&quot;/&gt;&lt;/object&gt;&lt;object type=&quot;3&quot; unique_id=&quot;12124&quot;&gt;&lt;property id=&quot;20148&quot; value=&quot;5&quot;/&gt;&lt;property id=&quot;20300&quot; value=&quot;Slide 18 - &amp;quot;Outcomes Analysis: What Did You Learn?&amp;quot;&quot;/&gt;&lt;property id=&quot;20307&quot; value=&quot;324&quot;/&gt;&lt;/object&gt;&lt;object type=&quot;3&quot; unique_id=&quot;12125&quot;&gt;&lt;property id=&quot;20148&quot; value=&quot;5&quot;/&gt;&lt;property id=&quot;20300&quot; value=&quot;Slide 19 - &amp;quot;Outcomes Questions&amp;quot;&quot;/&gt;&lt;property id=&quot;20307&quot; value=&quot;320&quot;/&gt;&lt;/object&gt;&lt;object type=&quot;3&quot; unique_id=&quot;12126&quot;&gt;&lt;property id=&quot;20148&quot; value=&quot;5&quot;/&gt;&lt;property id=&quot;20300&quot; value=&quot;Slide 20 - &amp;quot;How many patients with XXX do you provide care for in a typical week?&amp;quot;&quot;/&gt;&lt;property id=&quot;20307&quot; value=&quot;323&quot;/&gt;&lt;/object&gt;&lt;object type=&quot;3&quot; unique_id=&quot;12127&quot;&gt;&lt;property id=&quot;20148&quot; value=&quot;5&quot;/&gt;&lt;property id=&quot;20300&quot; value=&quot;Slide 42 - &amp;quot;Go Online for More CCO &amp;#x0D;&amp;#x0A;Coverage of XXXXXXXXXXXX!&amp;quot;&quot;/&gt;&lt;property id=&quot;20307&quot; value=&quot;318&quot;/&gt;&lt;/object&gt;&lt;/object&gt;&lt;/object&gt;&lt;/database&gt;"/>
</p:tagLst>
</file>

<file path=ppt/theme/theme1.xml><?xml version="1.0" encoding="utf-8"?>
<a:theme xmlns:a="http://schemas.openxmlformats.org/drawingml/2006/main" name="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8B8B92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5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6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e255cfb-5aac-43fb-9570-442c64730c5c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858F8CFB0FF045A948D1C33330B58C" ma:contentTypeVersion="11" ma:contentTypeDescription="Create a new document." ma:contentTypeScope="" ma:versionID="33846a9bdadae652d2a6803314b15b38">
  <xsd:schema xmlns:xsd="http://www.w3.org/2001/XMLSchema" xmlns:xs="http://www.w3.org/2001/XMLSchema" xmlns:p="http://schemas.microsoft.com/office/2006/metadata/properties" xmlns:ns2="6e255cfb-5aac-43fb-9570-442c64730c5c" xmlns:ns3="22fd6914-46d4-4c7e-bbad-46e82841b69d" targetNamespace="http://schemas.microsoft.com/office/2006/metadata/properties" ma:root="true" ma:fieldsID="9ee00197ceb649d9c25ea7622d0bac04" ns2:_="" ns3:_="">
    <xsd:import namespace="6e255cfb-5aac-43fb-9570-442c64730c5c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255cfb-5aac-43fb-9570-442c64730c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E151B5-E2EE-4BEC-82C3-105A302A3BE7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5BA55BC3-5A03-47C2-8EC3-D964C3B5E779}">
  <ds:schemaRefs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22fd6914-46d4-4c7e-bbad-46e82841b69d"/>
    <ds:schemaRef ds:uri="6e255cfb-5aac-43fb-9570-442c64730c5c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86D26D2F-B12B-4F21-A4D4-1A149FD399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255cfb-5aac-43fb-9570-442c64730c5c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3A18F4D2-3653-4F4F-B917-116198900D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10538</Words>
  <Application>Microsoft Office PowerPoint</Application>
  <PresentationFormat>Widescreen</PresentationFormat>
  <Paragraphs>2307</Paragraphs>
  <Slides>61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61</vt:i4>
      </vt:variant>
    </vt:vector>
  </HeadingPairs>
  <TitlesOfParts>
    <vt:vector size="77" baseType="lpstr">
      <vt:lpstr>Aptos</vt:lpstr>
      <vt:lpstr>Arial</vt:lpstr>
      <vt:lpstr>BlinkMacSystemFont</vt:lpstr>
      <vt:lpstr>Calibri</vt:lpstr>
      <vt:lpstr>Newsreader ExtraBold</vt:lpstr>
      <vt:lpstr>Newsreader SemiBold</vt:lpstr>
      <vt:lpstr>Poppins</vt:lpstr>
      <vt:lpstr>Poppins Light</vt:lpstr>
      <vt:lpstr>Symbol</vt:lpstr>
      <vt:lpstr>Times</vt:lpstr>
      <vt:lpstr>Wingdings</vt:lpstr>
      <vt:lpstr>Office</vt:lpstr>
      <vt:lpstr>3_Office</vt:lpstr>
      <vt:lpstr>5_Office</vt:lpstr>
      <vt:lpstr>6_Office</vt:lpstr>
      <vt:lpstr>2_Office</vt:lpstr>
      <vt:lpstr>Research Focus in Relapsed/Refractory  Follicular Lymphoma: Emerging Insights on  Novel Bispecific Antibodies</vt:lpstr>
      <vt:lpstr>Research Focus in Relapsed/Refractory  Follicular Lymphoma: Emerging Insights on  Novel Bispecific Antibodies</vt:lpstr>
      <vt:lpstr>Faculty</vt:lpstr>
      <vt:lpstr>Faculty</vt:lpstr>
      <vt:lpstr>Learning Objectives</vt:lpstr>
      <vt:lpstr>About These Slides</vt:lpstr>
      <vt:lpstr>Question 1</vt:lpstr>
      <vt:lpstr>Question 2</vt:lpstr>
      <vt:lpstr>Question 3</vt:lpstr>
      <vt:lpstr>Overview of Bispecific Antibody Therapy Available for R/R FL Treatment</vt:lpstr>
      <vt:lpstr>What Is a Bispecific Antibody (Ab)?</vt:lpstr>
      <vt:lpstr>Bispecific Antibodies Approved or in Development for FL</vt:lpstr>
      <vt:lpstr>Bispecific Antibodies in B-Cell Lymphomas:  Current Indications for FL</vt:lpstr>
      <vt:lpstr>Phase II Dose Expansion Study of Mosunetuzumab in R/R FL After ≥2 Prior LoT </vt:lpstr>
      <vt:lpstr>Mosunetuzumab in R/R FL: Baseline Patient Characteristics </vt:lpstr>
      <vt:lpstr>Mosunetuzumab in R/R FL: 3-Yr Update</vt:lpstr>
      <vt:lpstr>Mosunetuzumab in High-risk Subgroups of FL</vt:lpstr>
      <vt:lpstr>Mosunetuzumab in R/R FL: Safety </vt:lpstr>
      <vt:lpstr>EPCORE NHL-1: Phase II Trial of Epcoritamab in Patients With R/R FL After ≥2 Prior LoT</vt:lpstr>
      <vt:lpstr>EPCORE NHL-1: Patient Characteristics</vt:lpstr>
      <vt:lpstr>EPCORE NHL-1: Efficacy of Epcoritamab in R/R FL</vt:lpstr>
      <vt:lpstr>EPCORE NHL-1: PFS With Epcoritamab in FL</vt:lpstr>
      <vt:lpstr>EPCORE NHL-1: Rates of CRS With Epcoritamab in R/R FL</vt:lpstr>
      <vt:lpstr>Phase II ELM-2 FL: Odronextamab in R/R FL After ≥2 Prior LoT </vt:lpstr>
      <vt:lpstr>ELM-2: Patient Characteristics</vt:lpstr>
      <vt:lpstr>ELM-2: Efficacy of Odronextamab in R/R FL</vt:lpstr>
      <vt:lpstr>ELM-2: Safety of Odronextamab in R/R FL</vt:lpstr>
      <vt:lpstr>CRS and ICANS Rates in FL </vt:lpstr>
      <vt:lpstr>Addressing challenges oncology care teams face when preparing to integrate novel bispecific antibodies into treatment algorithms</vt:lpstr>
      <vt:lpstr>Key Considerations Before Initiating CD3xCD20 BsAbs</vt:lpstr>
      <vt:lpstr>Key Considerations Before Initiating CD3xCD20 BsAbs</vt:lpstr>
      <vt:lpstr>Key Considerations Before Initiating CD3xCD20 BsAbs</vt:lpstr>
      <vt:lpstr>Future Directions for Bispecific Abs in FL:  Ongoing Studies and Findings With Potential</vt:lpstr>
      <vt:lpstr>MorningSun: Subcutaneous Mosunetuzumab in Patients With Previously Untreated FL</vt:lpstr>
      <vt:lpstr>MorningSun 1L FL Cohort:  Response With Mosunetuzumab SC Dosing</vt:lpstr>
      <vt:lpstr>MorningSun 1L FL Cohort: PFS With Mosunetuzumab SC Dosing</vt:lpstr>
      <vt:lpstr>MorningSun 1L FL Cohort: Safety With Mosunetuzumab SC Dosing</vt:lpstr>
      <vt:lpstr>EPCORE FL-1: Epcoritamab + R2 vs R2 in Patients With R/R FL </vt:lpstr>
      <vt:lpstr>EPCORE FL-1: Efficacy With Epcoritamab + R2 vs R2 in Patients With R/R FL </vt:lpstr>
      <vt:lpstr>EPCORE FL-1: PFS and OS With Epcoritamab + R2 vs R2 in Patients With R/R FL </vt:lpstr>
      <vt:lpstr>EPCORE FL-1: Safety and Adverse Events</vt:lpstr>
      <vt:lpstr>OLYMPIA 5: Odro + Len in R/R FL After ≥1 Prior LoT Safety Lead-in Results</vt:lpstr>
      <vt:lpstr>OLYMPIA 5: Safety Lead-in Results </vt:lpstr>
      <vt:lpstr>OLYMPIA 5: Preliminary Efficacy Results with Odro + Len in R/R FL</vt:lpstr>
      <vt:lpstr>Key Differences Between Investigational and Approved Bispecific Antibodies</vt:lpstr>
      <vt:lpstr>Phase I Study of Surovatamig: FL Cohort</vt:lpstr>
      <vt:lpstr>Surovatamig R/R FL: Baseline Characteristics</vt:lpstr>
      <vt:lpstr>Surovatamig: Follicular Lymphoma – Efficacy</vt:lpstr>
      <vt:lpstr>Surovatamig R/R FL: Response Across High-risk Subgroups</vt:lpstr>
      <vt:lpstr>Surovatamig R/R FL: CRS and ICANS in Double Step-up Dosing (2SUD) Cohort</vt:lpstr>
      <vt:lpstr>Key Administration Differences Between Investigational and Approved Bispecific Antibodies</vt:lpstr>
      <vt:lpstr>Managing and Mitigating AEs Associated With Bispecific Antibodies for R/R FL</vt:lpstr>
      <vt:lpstr>Similarities and Differences Among Toxicity Profiles Associated With Different Bispecific Antibodies</vt:lpstr>
      <vt:lpstr>Cytokine Release Syndrome</vt:lpstr>
      <vt:lpstr>Cytokine Release Syndrome: ASTCT Consensus Grading</vt:lpstr>
      <vt:lpstr>Cytokine Release Syndrome: Management Grade 1</vt:lpstr>
      <vt:lpstr>Cytokine Release Syndrome: Management Grade 2-4 </vt:lpstr>
      <vt:lpstr>Focus on Neurotoxicity: Immune Effector Cell–Associated Neurotoxicity Syndrome (ICANS)</vt:lpstr>
      <vt:lpstr>Focus on Risk of Cumulative Infections</vt:lpstr>
      <vt:lpstr>Considerations for Managing Infections With Bispecific Antibodies</vt:lpstr>
      <vt:lpstr>Go Online for More Coverage of Relapsed/Refractory  Follicular Lymphoma!</vt:lpstr>
    </vt:vector>
  </TitlesOfParts>
  <Company>Preferred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Focus in Relapsed/Refractory</dc:title>
  <dc:creator>Preferred User</dc:creator>
  <cp:lastModifiedBy>Natalia Kolenko</cp:lastModifiedBy>
  <cp:revision>2</cp:revision>
  <cp:lastPrinted>2016-09-26T20:21:49Z</cp:lastPrinted>
  <dcterms:created xsi:type="dcterms:W3CDTF">2005-05-27T15:08:01Z</dcterms:created>
  <dcterms:modified xsi:type="dcterms:W3CDTF">2026-02-02T04:04:36Z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s">
    <vt:lpwstr/>
  </property>
  <property fmtid="{D5CDD505-2E9C-101B-9397-08002B2CF9AE}" pid="3" name="display_urn:schemas-microsoft-com:office:office#Editor">
    <vt:lpwstr>Melanie Couton</vt:lpwstr>
  </property>
  <property fmtid="{D5CDD505-2E9C-101B-9397-08002B2CF9AE}" pid="4" name="display_urn:schemas-microsoft-com:office:office#Author">
    <vt:lpwstr>Melanie Couton</vt:lpwstr>
  </property>
  <property fmtid="{D5CDD505-2E9C-101B-9397-08002B2CF9AE}" pid="5" name="_dlc_DocId">
    <vt:lpwstr>56M7VY3CDVN5-387186687-1</vt:lpwstr>
  </property>
  <property fmtid="{D5CDD505-2E9C-101B-9397-08002B2CF9AE}" pid="6" name="_dlc_DocIdItemGuid">
    <vt:lpwstr>f6b19e28-ce23-4e45-8ab9-80e12fd2421e</vt:lpwstr>
  </property>
  <property fmtid="{D5CDD505-2E9C-101B-9397-08002B2CF9AE}" pid="7" name="_dlc_DocIdUrl">
    <vt:lpwstr>https://intranet.clinicaloptions.com/mews/oncology/ASH_ALL_Satellite-TU_2016/Template/_layouts/15/DocIdRedir.aspx?ID=56M7VY3CDVN5-387186687-1, 56M7VY3CDVN5-387186687-1</vt:lpwstr>
  </property>
  <property fmtid="{D5CDD505-2E9C-101B-9397-08002B2CF9AE}" pid="8" name="ContentTypeId">
    <vt:lpwstr>0x010100F4858F8CFB0FF045A948D1C33330B58C</vt:lpwstr>
  </property>
  <property fmtid="{D5CDD505-2E9C-101B-9397-08002B2CF9AE}" pid="9" name="MediaServiceImageTags">
    <vt:lpwstr/>
  </property>
</Properties>
</file>